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913BB-3DCD-4D69-8BDC-BBA3D3B7F1E5}" type="datetimeFigureOut">
              <a:rPr lang="en-US" smtClean="0"/>
              <a:pPr/>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5039AC-9FAF-449C-984B-1B5DA1AA01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B238B1-2615-44D6-B22C-B7B608531E5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922A39-5A6D-4608-80DC-88C20A3C3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3D57C0-530E-4BDA-A35D-83DF732EBAF6}"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922A39-5A6D-4608-80DC-88C20A3C38A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3D57C0-530E-4BDA-A35D-83DF732EBAF6}" type="datetimeFigureOut">
              <a:rPr lang="en-US" smtClean="0"/>
              <a:pPr/>
              <a:t>11/2/2020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D922A39-5A6D-4608-80DC-88C20A3C38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dirty="0" smtClean="0">
                <a:latin typeface="Times New Roman" pitchFamily="18" charset="0"/>
              </a:rPr>
              <a:t>PHP Arrays</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a:buNone/>
            </a:pPr>
            <a:r>
              <a:rPr lang="hi-IN" sz="2000" b="1" dirty="0" smtClean="0">
                <a:latin typeface="Times New Roman" pitchFamily="18" charset="0"/>
              </a:rPr>
              <a:t>Example:</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&lt;?php</a:t>
            </a:r>
          </a:p>
          <a:p>
            <a:pPr>
              <a:buNone/>
            </a:pPr>
            <a:r>
              <a:rPr lang="en-US" sz="2000" dirty="0" smtClean="0">
                <a:latin typeface="Times New Roman" pitchFamily="18" charset="0"/>
                <a:cs typeface="Times New Roman" pitchFamily="18" charset="0"/>
              </a:rPr>
              <a:t>$age = array("Peter"=&gt;"35", "Ben"=&gt;"37", "Joe"=&gt;"43");</a:t>
            </a:r>
          </a:p>
          <a:p>
            <a:pPr>
              <a:buNone/>
            </a:pPr>
            <a:r>
              <a:rPr lang="en-US" sz="2000" dirty="0" smtClean="0">
                <a:latin typeface="Times New Roman" pitchFamily="18" charset="0"/>
                <a:cs typeface="Times New Roman" pitchFamily="18" charset="0"/>
              </a:rPr>
              <a:t>echo "Peter is " . $age['Peter'] . " years old.";</a:t>
            </a:r>
          </a:p>
          <a:p>
            <a:pPr>
              <a:buNone/>
            </a:pPr>
            <a:r>
              <a:rPr lang="en-US" sz="2000" dirty="0" smtClean="0">
                <a:latin typeface="Times New Roman" pitchFamily="18" charset="0"/>
                <a:cs typeface="Times New Roman" pitchFamily="18" charset="0"/>
              </a:rPr>
              <a: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Loop Through an Associative Array</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1800" b="1" dirty="0" smtClean="0">
                <a:latin typeface="Times New Roman" pitchFamily="18" charset="0"/>
                <a:cs typeface="Times New Roman" pitchFamily="18" charset="0"/>
              </a:rPr>
              <a:t>To loop through and print all the values of an associative array, you could use a </a:t>
            </a:r>
            <a:r>
              <a:rPr lang="en-US" sz="1800" b="1" dirty="0" err="1" smtClean="0">
                <a:latin typeface="Times New Roman" pitchFamily="18" charset="0"/>
                <a:cs typeface="Times New Roman" pitchFamily="18" charset="0"/>
              </a:rPr>
              <a:t>foreach</a:t>
            </a:r>
            <a:r>
              <a:rPr lang="en-US" sz="1800" b="1" dirty="0" smtClean="0">
                <a:latin typeface="Times New Roman" pitchFamily="18" charset="0"/>
                <a:cs typeface="Times New Roman" pitchFamily="18" charset="0"/>
              </a:rPr>
              <a:t> loop, like this:</a:t>
            </a: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$age = array("Peter"=&gt;"35", "Ben"=&gt;"37", "Joe"=&gt;"43");</a:t>
            </a:r>
          </a:p>
          <a:p>
            <a:pPr>
              <a:buNone/>
            </a:pPr>
            <a:r>
              <a:rPr lang="en-US" sz="1800" dirty="0" err="1" smtClean="0">
                <a:latin typeface="Times New Roman" pitchFamily="18" charset="0"/>
                <a:cs typeface="Times New Roman" pitchFamily="18" charset="0"/>
              </a:rPr>
              <a:t>foreach</a:t>
            </a:r>
            <a:r>
              <a:rPr lang="en-US" sz="1800" dirty="0" smtClean="0">
                <a:latin typeface="Times New Roman" pitchFamily="18" charset="0"/>
                <a:cs typeface="Times New Roman" pitchFamily="18" charset="0"/>
              </a:rPr>
              <a:t>($age as $x =&gt; $</a:t>
            </a:r>
            <a:r>
              <a:rPr lang="en-US" sz="1800" dirty="0" err="1" smtClean="0">
                <a:latin typeface="Times New Roman" pitchFamily="18" charset="0"/>
                <a:cs typeface="Times New Roman" pitchFamily="18" charset="0"/>
              </a:rPr>
              <a:t>x_value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echo "Key=" . $x . ", Value=" . $</a:t>
            </a:r>
            <a:r>
              <a:rPr lang="en-US" sz="1800" dirty="0" err="1" smtClean="0">
                <a:latin typeface="Times New Roman" pitchFamily="18" charset="0"/>
                <a:cs typeface="Times New Roman" pitchFamily="18" charset="0"/>
              </a:rPr>
              <a:t>x_value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echo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Multidimensional Arrays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multidimensional array</a:t>
            </a:r>
            <a:r>
              <a:rPr lang="en-US" sz="2000" dirty="0" smtClean="0">
                <a:latin typeface="Times New Roman" pitchFamily="18" charset="0"/>
                <a:cs typeface="Times New Roman" pitchFamily="18" charset="0"/>
              </a:rPr>
              <a:t> is an array which </a:t>
            </a:r>
            <a:r>
              <a:rPr lang="en-US" sz="2000" dirty="0" smtClean="0">
                <a:solidFill>
                  <a:srgbClr val="FF0000"/>
                </a:solidFill>
                <a:latin typeface="Times New Roman" pitchFamily="18" charset="0"/>
                <a:cs typeface="Times New Roman" pitchFamily="18" charset="0"/>
              </a:rPr>
              <a:t>stores</a:t>
            </a: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another array </a:t>
            </a:r>
            <a:r>
              <a:rPr lang="en-US" sz="2000" dirty="0" smtClean="0">
                <a:latin typeface="Times New Roman" pitchFamily="18" charset="0"/>
                <a:cs typeface="Times New Roman" pitchFamily="18" charset="0"/>
              </a:rPr>
              <a:t>at </a:t>
            </a:r>
            <a:r>
              <a:rPr lang="en-US" sz="2000" dirty="0" smtClean="0">
                <a:solidFill>
                  <a:srgbClr val="FF0000"/>
                </a:solidFill>
                <a:latin typeface="Times New Roman" pitchFamily="18" charset="0"/>
                <a:cs typeface="Times New Roman" pitchFamily="18" charset="0"/>
              </a:rPr>
              <a:t>each index rather</a:t>
            </a:r>
            <a:r>
              <a:rPr lang="en-US" sz="2000" dirty="0" smtClean="0">
                <a:latin typeface="Times New Roman" pitchFamily="18" charset="0"/>
                <a:cs typeface="Times New Roman" pitchFamily="18" charset="0"/>
              </a:rPr>
              <a:t> than </a:t>
            </a:r>
            <a:r>
              <a:rPr lang="en-US" sz="2000" dirty="0" smtClean="0">
                <a:solidFill>
                  <a:srgbClr val="FF0000"/>
                </a:solidFill>
                <a:latin typeface="Times New Roman" pitchFamily="18" charset="0"/>
                <a:cs typeface="Times New Roman" pitchFamily="18" charset="0"/>
              </a:rPr>
              <a:t>storing</a:t>
            </a:r>
            <a:r>
              <a:rPr lang="en-US" sz="2000" dirty="0" smtClean="0">
                <a:latin typeface="Times New Roman" pitchFamily="18" charset="0"/>
                <a:cs typeface="Times New Roman" pitchFamily="18" charset="0"/>
              </a:rPr>
              <a:t> a </a:t>
            </a:r>
            <a:r>
              <a:rPr lang="en-US" sz="2000" dirty="0" smtClean="0">
                <a:solidFill>
                  <a:srgbClr val="FF0000"/>
                </a:solidFill>
                <a:latin typeface="Times New Roman" pitchFamily="18" charset="0"/>
                <a:cs typeface="Times New Roman" pitchFamily="18" charset="0"/>
              </a:rPr>
              <a:t>single value</a:t>
            </a:r>
            <a:r>
              <a:rPr lang="en-US" sz="2000" dirty="0" smtClean="0">
                <a:latin typeface="Times New Roman" pitchFamily="18" charset="0"/>
                <a:cs typeface="Times New Roman" pitchFamily="18" charset="0"/>
              </a:rPr>
              <a:t>. </a:t>
            </a:r>
            <a:endParaRPr lang="hi-IN" sz="2000" dirty="0" smtClean="0">
              <a:latin typeface="Times New Roman" pitchFamily="18" charset="0"/>
            </a:endParaRPr>
          </a:p>
          <a:p>
            <a:pPr algn="just"/>
            <a:r>
              <a:rPr lang="en-US" sz="2000" dirty="0" smtClean="0">
                <a:latin typeface="Times New Roman" pitchFamily="18" charset="0"/>
                <a:cs typeface="Times New Roman" pitchFamily="18" charset="0"/>
              </a:rPr>
              <a:t>In simple words, a </a:t>
            </a:r>
            <a:r>
              <a:rPr lang="en-US" sz="2000" dirty="0" smtClean="0">
                <a:solidFill>
                  <a:srgbClr val="FF0000"/>
                </a:solidFill>
                <a:latin typeface="Times New Roman" pitchFamily="18" charset="0"/>
                <a:cs typeface="Times New Roman" pitchFamily="18" charset="0"/>
              </a:rPr>
              <a:t>multidimensional array </a:t>
            </a:r>
            <a:r>
              <a:rPr lang="en-US" sz="2000" dirty="0" smtClean="0">
                <a:latin typeface="Times New Roman" pitchFamily="18" charset="0"/>
                <a:cs typeface="Times New Roman" pitchFamily="18" charset="0"/>
              </a:rPr>
              <a:t>is an </a:t>
            </a:r>
            <a:r>
              <a:rPr lang="en-US" sz="2000" dirty="0" smtClean="0">
                <a:solidFill>
                  <a:srgbClr val="FF0000"/>
                </a:solidFill>
                <a:latin typeface="Times New Roman" pitchFamily="18" charset="0"/>
                <a:cs typeface="Times New Roman" pitchFamily="18" charset="0"/>
              </a:rPr>
              <a:t>array of arrays.</a:t>
            </a:r>
            <a:endParaRPr lang="hi-IN" sz="2000" dirty="0" smtClean="0">
              <a:solidFill>
                <a:srgbClr val="FF0000"/>
              </a:solidFill>
              <a:latin typeface="Times New Roman" pitchFamily="18" charset="0"/>
            </a:endParaRPr>
          </a:p>
          <a:p>
            <a:pPr algn="just"/>
            <a:r>
              <a:rPr lang="en-US" sz="2000" dirty="0" smtClean="0">
                <a:latin typeface="Times New Roman" pitchFamily="18" charset="0"/>
                <a:cs typeface="Times New Roman" pitchFamily="18" charset="0"/>
              </a:rPr>
              <a:t>PHP supports </a:t>
            </a:r>
            <a:r>
              <a:rPr lang="en-US" sz="2000" dirty="0" smtClean="0">
                <a:solidFill>
                  <a:srgbClr val="FF0000"/>
                </a:solidFill>
                <a:latin typeface="Times New Roman" pitchFamily="18" charset="0"/>
                <a:cs typeface="Times New Roman" pitchFamily="18" charset="0"/>
              </a:rPr>
              <a:t>multidimensional arrays</a:t>
            </a:r>
            <a:r>
              <a:rPr lang="en-US" sz="2000" dirty="0" smtClean="0">
                <a:latin typeface="Times New Roman" pitchFamily="18" charset="0"/>
                <a:cs typeface="Times New Roman" pitchFamily="18" charset="0"/>
              </a:rPr>
              <a:t> that are </a:t>
            </a:r>
            <a:r>
              <a:rPr lang="en-US" sz="2000" dirty="0" smtClean="0">
                <a:solidFill>
                  <a:srgbClr val="FF0000"/>
                </a:solidFill>
                <a:latin typeface="Times New Roman" pitchFamily="18" charset="0"/>
                <a:cs typeface="Times New Roman" pitchFamily="18" charset="0"/>
              </a:rPr>
              <a:t>two, three, four, five, or more levels deep</a:t>
            </a:r>
            <a:r>
              <a:rPr lang="en-US" sz="2000" dirty="0" smtClean="0">
                <a:latin typeface="Times New Roman" pitchFamily="18" charset="0"/>
                <a:cs typeface="Times New Roman" pitchFamily="18" charset="0"/>
              </a:rPr>
              <a:t>. However, arrays more than three levels deep are </a:t>
            </a:r>
            <a:r>
              <a:rPr lang="en-US" sz="2000" dirty="0" smtClean="0">
                <a:solidFill>
                  <a:srgbClr val="FF0000"/>
                </a:solidFill>
                <a:latin typeface="Times New Roman" pitchFamily="18" charset="0"/>
                <a:cs typeface="Times New Roman" pitchFamily="18" charset="0"/>
              </a:rPr>
              <a:t>hard to manage </a:t>
            </a:r>
            <a:r>
              <a:rPr lang="en-US" sz="2000" dirty="0" smtClean="0">
                <a:latin typeface="Times New Roman" pitchFamily="18" charset="0"/>
                <a:cs typeface="Times New Roman" pitchFamily="18" charset="0"/>
              </a:rPr>
              <a:t>for most people.</a:t>
            </a:r>
          </a:p>
          <a:p>
            <a:pPr algn="just"/>
            <a:r>
              <a:rPr lang="en-US" sz="2000" b="1" dirty="0" smtClean="0">
                <a:latin typeface="Times New Roman" pitchFamily="18" charset="0"/>
                <a:cs typeface="Times New Roman" pitchFamily="18" charset="0"/>
              </a:rPr>
              <a:t>The dimension of an array indicates the number of indices you need to select an element.</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For a </a:t>
            </a:r>
            <a:r>
              <a:rPr lang="en-US" sz="2000" dirty="0" smtClean="0">
                <a:solidFill>
                  <a:srgbClr val="FF0000"/>
                </a:solidFill>
                <a:latin typeface="Times New Roman" pitchFamily="18" charset="0"/>
                <a:cs typeface="Times New Roman" pitchFamily="18" charset="0"/>
              </a:rPr>
              <a:t>two-dimensional array </a:t>
            </a:r>
            <a:r>
              <a:rPr lang="en-US" sz="2000" dirty="0" smtClean="0">
                <a:latin typeface="Times New Roman" pitchFamily="18" charset="0"/>
                <a:cs typeface="Times New Roman" pitchFamily="18" charset="0"/>
              </a:rPr>
              <a:t>you need </a:t>
            </a:r>
            <a:r>
              <a:rPr lang="en-US" sz="2000" dirty="0" smtClean="0">
                <a:solidFill>
                  <a:srgbClr val="FF0000"/>
                </a:solidFill>
                <a:latin typeface="Times New Roman" pitchFamily="18" charset="0"/>
                <a:cs typeface="Times New Roman" pitchFamily="18" charset="0"/>
              </a:rPr>
              <a:t>two indices </a:t>
            </a:r>
            <a:r>
              <a:rPr lang="en-US" sz="2000" dirty="0" smtClean="0">
                <a:latin typeface="Times New Roman" pitchFamily="18" charset="0"/>
                <a:cs typeface="Times New Roman" pitchFamily="18" charset="0"/>
              </a:rPr>
              <a:t>to </a:t>
            </a:r>
            <a:r>
              <a:rPr lang="en-US" sz="2000" dirty="0" smtClean="0">
                <a:solidFill>
                  <a:srgbClr val="FF0000"/>
                </a:solidFill>
                <a:latin typeface="Times New Roman" pitchFamily="18" charset="0"/>
                <a:cs typeface="Times New Roman" pitchFamily="18" charset="0"/>
              </a:rPr>
              <a:t>select an element</a:t>
            </a:r>
          </a:p>
          <a:p>
            <a:pPr algn="just"/>
            <a:r>
              <a:rPr lang="en-US" sz="2000" dirty="0" smtClean="0">
                <a:latin typeface="Times New Roman" pitchFamily="18" charset="0"/>
                <a:cs typeface="Times New Roman" pitchFamily="18" charset="0"/>
              </a:rPr>
              <a:t>For a </a:t>
            </a:r>
            <a:r>
              <a:rPr lang="en-US" sz="2000" dirty="0" smtClean="0">
                <a:solidFill>
                  <a:srgbClr val="FF0000"/>
                </a:solidFill>
                <a:latin typeface="Times New Roman" pitchFamily="18" charset="0"/>
                <a:cs typeface="Times New Roman" pitchFamily="18" charset="0"/>
              </a:rPr>
              <a:t>three-dimensional array </a:t>
            </a:r>
            <a:r>
              <a:rPr lang="en-US" sz="2000" dirty="0" smtClean="0">
                <a:latin typeface="Times New Roman" pitchFamily="18" charset="0"/>
                <a:cs typeface="Times New Roman" pitchFamily="18" charset="0"/>
              </a:rPr>
              <a:t>you need </a:t>
            </a:r>
            <a:r>
              <a:rPr lang="en-US" sz="2000" dirty="0" smtClean="0">
                <a:solidFill>
                  <a:srgbClr val="FF0000"/>
                </a:solidFill>
                <a:latin typeface="Times New Roman" pitchFamily="18" charset="0"/>
                <a:cs typeface="Times New Roman" pitchFamily="18" charset="0"/>
              </a:rPr>
              <a:t>three indices </a:t>
            </a:r>
            <a:r>
              <a:rPr lang="en-US" sz="2000" dirty="0" smtClean="0">
                <a:latin typeface="Times New Roman" pitchFamily="18" charset="0"/>
                <a:cs typeface="Times New Roman" pitchFamily="18" charset="0"/>
              </a:rPr>
              <a:t>to </a:t>
            </a:r>
            <a:r>
              <a:rPr lang="en-US" sz="2000" dirty="0" smtClean="0">
                <a:solidFill>
                  <a:srgbClr val="FF0000"/>
                </a:solidFill>
                <a:latin typeface="Times New Roman" pitchFamily="18" charset="0"/>
                <a:cs typeface="Times New Roman" pitchFamily="18" charset="0"/>
              </a:rPr>
              <a:t>select an element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0"/>
            <a:ext cx="8229600" cy="838200"/>
          </a:xfrm>
        </p:spPr>
        <p:txBody>
          <a:bodyPr>
            <a:normAutofit/>
          </a:bodyPr>
          <a:lstStyle/>
          <a:p>
            <a:r>
              <a:rPr lang="en-US" sz="2800" b="1" u="sng" dirty="0" smtClean="0">
                <a:latin typeface="Times New Roman" pitchFamily="18" charset="0"/>
                <a:cs typeface="Times New Roman" pitchFamily="18" charset="0"/>
              </a:rPr>
              <a:t>PHP - Two-dimensional Arrays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457200"/>
            <a:ext cx="8229600" cy="5135563"/>
          </a:xfrm>
        </p:spPr>
        <p:txBody>
          <a:bodyPr>
            <a:noAutofit/>
          </a:bodyPr>
          <a:lstStyle/>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$cars = array</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array("Volvo",22,18),</a:t>
            </a:r>
          </a:p>
          <a:p>
            <a:pPr>
              <a:buNone/>
            </a:pPr>
            <a:r>
              <a:rPr lang="en-US" sz="1800" dirty="0" smtClean="0">
                <a:latin typeface="Times New Roman" pitchFamily="18" charset="0"/>
                <a:cs typeface="Times New Roman" pitchFamily="18" charset="0"/>
              </a:rPr>
              <a:t>  array("BMW",15,13),</a:t>
            </a:r>
          </a:p>
          <a:p>
            <a:pPr>
              <a:buNone/>
            </a:pPr>
            <a:r>
              <a:rPr lang="en-US" sz="1800" dirty="0" smtClean="0">
                <a:latin typeface="Times New Roman" pitchFamily="18" charset="0"/>
                <a:cs typeface="Times New Roman" pitchFamily="18" charset="0"/>
              </a:rPr>
              <a:t>  array("Saab",5,2),</a:t>
            </a:r>
          </a:p>
          <a:p>
            <a:pPr>
              <a:buNone/>
            </a:pPr>
            <a:r>
              <a:rPr lang="en-US" sz="1800" dirty="0" smtClean="0">
                <a:latin typeface="Times New Roman" pitchFamily="18" charset="0"/>
                <a:cs typeface="Times New Roman" pitchFamily="18" charset="0"/>
              </a:rPr>
              <a:t>  array("Land Rover",17,15)</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echo $cars[0][0].": In stock: ".$cars[0][1].", sold: ".$cars[0][2].".&lt;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echo $cars[1][0].": In stock: ".$cars[1][1].", sold: ".$cars[1][2].".&lt;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echo $cars[2][0].": In stock: ".$cars[2][1].", sold: ".$cars[2][2].".&lt;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echo $cars[3][0].": In stock: ".$cars[3][1].", sold: ".$cars[3][2].".&lt;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?&gt;&lt;/body&gt;&lt;/html&gt;</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2600"/>
            <a:ext cx="8229600" cy="639762"/>
          </a:xfrm>
        </p:spPr>
        <p:txBody>
          <a:bodyPr>
            <a:normAutofit/>
          </a:bodyPr>
          <a:lstStyle/>
          <a:p>
            <a:r>
              <a:rPr lang="hi-IN" sz="2800" b="1" u="sng" dirty="0" smtClean="0">
                <a:latin typeface="Times New Roman" pitchFamily="18" charset="0"/>
              </a:rPr>
              <a:t>Array Functions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5257800"/>
          </a:xfrm>
        </p:spPr>
        <p:txBody>
          <a:bodyPr>
            <a:normAutofit fontScale="92500" lnSpcReduction="10000"/>
          </a:bodyPr>
          <a:lstStyle/>
          <a:p>
            <a:pPr>
              <a:buNone/>
            </a:pPr>
            <a:r>
              <a:rPr lang="en-US" sz="1800" b="1" dirty="0" smtClean="0">
                <a:latin typeface="Times New Roman" pitchFamily="18" charset="0"/>
                <a:cs typeface="Times New Roman" pitchFamily="18" charset="0"/>
              </a:rPr>
              <a:t>PHP array_combine() Function</a:t>
            </a:r>
            <a:endParaRPr lang="hi-IN" sz="1800" b="1" dirty="0" smtClean="0">
              <a:latin typeface="Times New Roman" pitchFamily="18" charset="0"/>
            </a:endParaRPr>
          </a:p>
          <a:p>
            <a:pPr>
              <a:buNone/>
            </a:pPr>
            <a:r>
              <a:rPr lang="hi-IN" sz="1800" dirty="0" smtClean="0">
                <a:latin typeface="Times New Roman" pitchFamily="18" charset="0"/>
              </a:rPr>
              <a:t> </a:t>
            </a:r>
            <a:r>
              <a:rPr lang="en-US" sz="1800" dirty="0" smtClean="0">
                <a:solidFill>
                  <a:srgbClr val="FF0000"/>
                </a:solidFill>
                <a:latin typeface="Times New Roman" pitchFamily="18" charset="0"/>
                <a:cs typeface="Times New Roman" pitchFamily="18" charset="0"/>
              </a:rPr>
              <a:t>Create</a:t>
            </a:r>
            <a:r>
              <a:rPr lang="en-US" sz="1800" dirty="0" smtClean="0">
                <a:latin typeface="Times New Roman" pitchFamily="18" charset="0"/>
                <a:cs typeface="Times New Roman" pitchFamily="18" charset="0"/>
              </a:rPr>
              <a:t> an </a:t>
            </a:r>
            <a:r>
              <a:rPr lang="en-US" sz="1800" dirty="0" smtClean="0">
                <a:solidFill>
                  <a:srgbClr val="FF0000"/>
                </a:solidFill>
                <a:latin typeface="Times New Roman" pitchFamily="18" charset="0"/>
                <a:cs typeface="Times New Roman" pitchFamily="18" charset="0"/>
              </a:rPr>
              <a:t>array</a:t>
            </a:r>
            <a:r>
              <a:rPr lang="en-US" sz="1800" dirty="0" smtClean="0">
                <a:latin typeface="Times New Roman" pitchFamily="18" charset="0"/>
                <a:cs typeface="Times New Roman" pitchFamily="18" charset="0"/>
              </a:rPr>
              <a:t> by </a:t>
            </a:r>
            <a:r>
              <a:rPr lang="en-US" sz="1800" dirty="0" smtClean="0">
                <a:solidFill>
                  <a:srgbClr val="FF0000"/>
                </a:solidFill>
                <a:latin typeface="Times New Roman" pitchFamily="18" charset="0"/>
                <a:cs typeface="Times New Roman" pitchFamily="18" charset="0"/>
              </a:rPr>
              <a:t>using</a:t>
            </a:r>
            <a:r>
              <a:rPr lang="en-US" sz="1800" dirty="0" smtClean="0">
                <a:latin typeface="Times New Roman" pitchFamily="18" charset="0"/>
                <a:cs typeface="Times New Roman" pitchFamily="18" charset="0"/>
              </a:rPr>
              <a:t> the </a:t>
            </a:r>
            <a:r>
              <a:rPr lang="en-US" sz="1800" dirty="0" smtClean="0">
                <a:solidFill>
                  <a:srgbClr val="FF0000"/>
                </a:solidFill>
                <a:latin typeface="Times New Roman" pitchFamily="18" charset="0"/>
                <a:cs typeface="Times New Roman" pitchFamily="18" charset="0"/>
              </a:rPr>
              <a:t>elements</a:t>
            </a:r>
            <a:r>
              <a:rPr lang="en-US" sz="1800" dirty="0" smtClean="0">
                <a:latin typeface="Times New Roman" pitchFamily="18" charset="0"/>
                <a:cs typeface="Times New Roman" pitchFamily="18" charset="0"/>
              </a:rPr>
              <a:t> from </a:t>
            </a:r>
            <a:r>
              <a:rPr lang="en-US" sz="1800" dirty="0" smtClean="0">
                <a:solidFill>
                  <a:srgbClr val="FF0000"/>
                </a:solidFill>
                <a:latin typeface="Times New Roman" pitchFamily="18" charset="0"/>
                <a:cs typeface="Times New Roman" pitchFamily="18" charset="0"/>
              </a:rPr>
              <a:t>one "keys" array </a:t>
            </a:r>
            <a:r>
              <a:rPr lang="en-US" sz="1800" dirty="0" smtClean="0">
                <a:latin typeface="Times New Roman" pitchFamily="18" charset="0"/>
                <a:cs typeface="Times New Roman" pitchFamily="18" charset="0"/>
              </a:rPr>
              <a:t>and </a:t>
            </a:r>
            <a:r>
              <a:rPr lang="en-US" sz="1800" dirty="0" smtClean="0">
                <a:solidFill>
                  <a:srgbClr val="FF0000"/>
                </a:solidFill>
                <a:latin typeface="Times New Roman" pitchFamily="18" charset="0"/>
                <a:cs typeface="Times New Roman" pitchFamily="18" charset="0"/>
              </a:rPr>
              <a:t>one "values" array:</a:t>
            </a:r>
          </a:p>
          <a:p>
            <a:pPr>
              <a:buNone/>
            </a:pPr>
            <a:endParaRPr lang="hi-IN" sz="1800" b="1"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fname</a:t>
            </a:r>
            <a:r>
              <a:rPr lang="en-US" sz="1800" dirty="0" smtClean="0">
                <a:latin typeface="Times New Roman" pitchFamily="18" charset="0"/>
                <a:cs typeface="Times New Roman" pitchFamily="18" charset="0"/>
              </a:rPr>
              <a:t>=array("</a:t>
            </a:r>
            <a:r>
              <a:rPr lang="en-US" sz="1800" dirty="0" err="1" smtClean="0">
                <a:latin typeface="Times New Roman" pitchFamily="18" charset="0"/>
                <a:cs typeface="Times New Roman" pitchFamily="18" charset="0"/>
              </a:rPr>
              <a:t>Peter","Ben","Joe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$age=array("35","37","43");</a:t>
            </a:r>
          </a:p>
          <a:p>
            <a:pPr>
              <a:buNone/>
            </a:pPr>
            <a:r>
              <a:rPr lang="en-US" sz="1800" dirty="0" smtClean="0">
                <a:latin typeface="Times New Roman" pitchFamily="18" charset="0"/>
                <a:cs typeface="Times New Roman" pitchFamily="18" charset="0"/>
              </a:rPr>
              <a:t>$c=array_combine($</a:t>
            </a:r>
            <a:r>
              <a:rPr lang="en-US" sz="1800" dirty="0" err="1" smtClean="0">
                <a:latin typeface="Times New Roman" pitchFamily="18" charset="0"/>
                <a:cs typeface="Times New Roman" pitchFamily="18" charset="0"/>
              </a:rPr>
              <a:t>fname,$age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print_r($c);</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endParaRPr lang="hi-IN" sz="1800" dirty="0" smtClean="0">
              <a:latin typeface="Times New Roman" pitchFamily="18" charset="0"/>
            </a:endParaRPr>
          </a:p>
          <a:p>
            <a:pPr>
              <a:buNone/>
            </a:pPr>
            <a:endParaRPr lang="hi-IN" sz="1800" dirty="0" smtClean="0">
              <a:latin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 </a:t>
            </a:r>
            <a:r>
              <a:rPr lang="en-US" sz="1800" dirty="0" smtClean="0">
                <a:latin typeface="Times New Roman" pitchFamily="18" charset="0"/>
                <a:cs typeface="Times New Roman" pitchFamily="18" charset="0"/>
              </a:rPr>
              <a:t>Array ( [Peter] =&gt; 35 [Ben] =&gt; 37 [Joe] =&gt; 43 ) </a:t>
            </a:r>
            <a:endParaRPr lang="hi-IN" sz="1800" dirty="0" smtClean="0">
              <a:latin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211763"/>
          </a:xfrm>
        </p:spPr>
        <p:txBody>
          <a:bodyPr>
            <a:normAutofit lnSpcReduction="10000"/>
          </a:bodyPr>
          <a:lstStyle/>
          <a:p>
            <a:pPr>
              <a:buNone/>
            </a:pPr>
            <a:r>
              <a:rPr lang="en-US" sz="1800" b="1" dirty="0" smtClean="0">
                <a:latin typeface="Times New Roman" pitchFamily="18" charset="0"/>
                <a:cs typeface="Times New Roman" pitchFamily="18" charset="0"/>
              </a:rPr>
              <a:t>PHP array_merge() Function</a:t>
            </a:r>
            <a:r>
              <a:rPr lang="hi-IN" sz="1800" b="1" dirty="0" smtClean="0">
                <a:latin typeface="Times New Roman" pitchFamily="18" charset="0"/>
              </a:rPr>
              <a:t>:</a:t>
            </a:r>
            <a:endParaRPr lang="en-US" sz="1800" b="1" dirty="0" smtClean="0">
              <a:latin typeface="Times New Roman" pitchFamily="18" charset="0"/>
              <a:cs typeface="Times New Roman" pitchFamily="18" charset="0"/>
            </a:endParaRPr>
          </a:p>
          <a:p>
            <a:pPr>
              <a:buNone/>
            </a:pPr>
            <a:r>
              <a:rPr lang="hi-IN" sz="1800" dirty="0" smtClean="0">
                <a:latin typeface="Times New Roman" pitchFamily="18" charset="0"/>
              </a:rPr>
              <a:t>     </a:t>
            </a:r>
            <a:r>
              <a:rPr lang="en-US" sz="1800" dirty="0" smtClean="0">
                <a:solidFill>
                  <a:srgbClr val="FF0000"/>
                </a:solidFill>
                <a:latin typeface="Times New Roman" pitchFamily="18" charset="0"/>
                <a:cs typeface="Times New Roman" pitchFamily="18" charset="0"/>
              </a:rPr>
              <a:t>Merge two arrays </a:t>
            </a:r>
            <a:r>
              <a:rPr lang="en-US" sz="1800" dirty="0" smtClean="0">
                <a:latin typeface="Times New Roman" pitchFamily="18" charset="0"/>
                <a:cs typeface="Times New Roman" pitchFamily="18" charset="0"/>
              </a:rPr>
              <a:t>into </a:t>
            </a:r>
            <a:r>
              <a:rPr lang="en-US" sz="1800" dirty="0" smtClean="0">
                <a:solidFill>
                  <a:srgbClr val="FF0000"/>
                </a:solidFill>
                <a:latin typeface="Times New Roman" pitchFamily="18" charset="0"/>
                <a:cs typeface="Times New Roman" pitchFamily="18" charset="0"/>
              </a:rPr>
              <a:t>one array:</a:t>
            </a:r>
            <a:endParaRPr lang="hi-IN" sz="1800" dirty="0" smtClean="0">
              <a:solidFill>
                <a:srgbClr val="FF0000"/>
              </a:solidFill>
              <a:latin typeface="Times New Roman" pitchFamily="18" charset="0"/>
            </a:endParaRP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$a1=array("</a:t>
            </a:r>
            <a:r>
              <a:rPr lang="en-US" sz="1800" dirty="0" err="1" smtClean="0">
                <a:latin typeface="Times New Roman" pitchFamily="18" charset="0"/>
                <a:cs typeface="Times New Roman" pitchFamily="18" charset="0"/>
              </a:rPr>
              <a:t>red","green</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$a2=array("</a:t>
            </a:r>
            <a:r>
              <a:rPr lang="en-US" sz="1800" dirty="0" err="1" smtClean="0">
                <a:latin typeface="Times New Roman" pitchFamily="18" charset="0"/>
                <a:cs typeface="Times New Roman" pitchFamily="18" charset="0"/>
              </a:rPr>
              <a:t>blue","yellow</a:t>
            </a: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(array_merge($a1,$a2));</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endParaRPr lang="hi-IN" sz="1800" dirty="0" smtClean="0">
              <a:latin typeface="Times New Roman" pitchFamily="18" charset="0"/>
            </a:endParaRPr>
          </a:p>
          <a:p>
            <a:pPr>
              <a:buNone/>
            </a:pPr>
            <a:endParaRPr lang="hi-IN" sz="1800" dirty="0" smtClean="0">
              <a:latin typeface="Times New Roman" pitchFamily="18" charset="0"/>
            </a:endParaRPr>
          </a:p>
          <a:p>
            <a:pPr>
              <a:buNone/>
            </a:pPr>
            <a:r>
              <a:rPr lang="hi-IN" sz="1800" dirty="0" smtClean="0">
                <a:latin typeface="Times New Roman" pitchFamily="18" charset="0"/>
              </a:rPr>
              <a:t>Output: </a:t>
            </a:r>
            <a:r>
              <a:rPr lang="en-US" sz="1800" dirty="0" smtClean="0">
                <a:latin typeface="Times New Roman" pitchFamily="18" charset="0"/>
                <a:cs typeface="Times New Roman" pitchFamily="18" charset="0"/>
              </a:rPr>
              <a:t>Array ( [0] =&gt; red [1] =&gt; green [2] =&gt; blue [3] =&gt; yellow ) </a:t>
            </a:r>
          </a:p>
          <a:p>
            <a:pPr>
              <a:buNone/>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b="1" dirty="0" smtClean="0">
                <a:latin typeface="Times New Roman" pitchFamily="18" charset="0"/>
                <a:cs typeface="Times New Roman" pitchFamily="18" charset="0"/>
              </a:rPr>
              <a:t>PHP array_push() Function</a:t>
            </a:r>
            <a:endParaRPr lang="hi-IN" sz="1800" b="1" dirty="0" smtClean="0">
              <a:latin typeface="Times New Roman" pitchFamily="18" charset="0"/>
            </a:endParaRPr>
          </a:p>
          <a:p>
            <a:pPr>
              <a:buNone/>
            </a:pPr>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array_push() </a:t>
            </a:r>
            <a:r>
              <a:rPr lang="en-US" sz="1800" dirty="0" smtClean="0">
                <a:latin typeface="Times New Roman" pitchFamily="18" charset="0"/>
                <a:cs typeface="Times New Roman" pitchFamily="18" charset="0"/>
              </a:rPr>
              <a:t>function </a:t>
            </a:r>
            <a:r>
              <a:rPr lang="en-US" sz="1800" dirty="0" smtClean="0">
                <a:solidFill>
                  <a:srgbClr val="FF0000"/>
                </a:solidFill>
                <a:latin typeface="Times New Roman" pitchFamily="18" charset="0"/>
                <a:cs typeface="Times New Roman" pitchFamily="18" charset="0"/>
              </a:rPr>
              <a:t>inserts</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one</a:t>
            </a:r>
            <a:r>
              <a:rPr lang="en-US" sz="1800" dirty="0" smtClean="0">
                <a:latin typeface="Times New Roman" pitchFamily="18" charset="0"/>
                <a:cs typeface="Times New Roman" pitchFamily="18" charset="0"/>
              </a:rPr>
              <a:t> or </a:t>
            </a:r>
            <a:r>
              <a:rPr lang="en-US" sz="1800" dirty="0" smtClean="0">
                <a:solidFill>
                  <a:srgbClr val="FF0000"/>
                </a:solidFill>
                <a:latin typeface="Times New Roman" pitchFamily="18" charset="0"/>
                <a:cs typeface="Times New Roman" pitchFamily="18" charset="0"/>
              </a:rPr>
              <a:t>more</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elements</a:t>
            </a:r>
            <a:r>
              <a:rPr lang="en-US" sz="1800" dirty="0" smtClean="0">
                <a:latin typeface="Times New Roman" pitchFamily="18" charset="0"/>
                <a:cs typeface="Times New Roman" pitchFamily="18" charset="0"/>
              </a:rPr>
              <a:t> to the </a:t>
            </a:r>
            <a:r>
              <a:rPr lang="en-US" sz="1800" dirty="0" smtClean="0">
                <a:solidFill>
                  <a:srgbClr val="FF0000"/>
                </a:solidFill>
                <a:latin typeface="Times New Roman" pitchFamily="18" charset="0"/>
                <a:cs typeface="Times New Roman" pitchFamily="18" charset="0"/>
              </a:rPr>
              <a:t>end of an array</a:t>
            </a:r>
            <a:r>
              <a:rPr lang="en-US" sz="1800" dirty="0" smtClean="0">
                <a:latin typeface="Times New Roman" pitchFamily="18" charset="0"/>
                <a:cs typeface="Times New Roman" pitchFamily="18" charset="0"/>
              </a:rPr>
              <a:t>.</a:t>
            </a: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$a=array("</a:t>
            </a:r>
            <a:r>
              <a:rPr lang="en-US" sz="1800" dirty="0" err="1" smtClean="0">
                <a:latin typeface="Times New Roman" pitchFamily="18" charset="0"/>
                <a:cs typeface="Times New Roman" pitchFamily="18" charset="0"/>
              </a:rPr>
              <a:t>red","green</a:t>
            </a: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array_push</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a,"blue","yellow</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print_r($a);</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hi-IN" sz="1800" dirty="0" smtClean="0">
              <a:latin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 </a:t>
            </a:r>
            <a:r>
              <a:rPr lang="en-US" sz="1800" dirty="0" smtClean="0">
                <a:latin typeface="Times New Roman" pitchFamily="18" charset="0"/>
                <a:cs typeface="Times New Roman" pitchFamily="18" charset="0"/>
              </a:rPr>
              <a:t>Array ( [0] =&gt; red [1] =&gt; green [2] =&gt; blue [3] =&gt; yellow ) </a:t>
            </a:r>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b="1" dirty="0" smtClean="0">
                <a:latin typeface="Times New Roman" pitchFamily="18" charset="0"/>
                <a:cs typeface="Times New Roman" pitchFamily="18" charset="0"/>
              </a:rPr>
              <a:t>PHP array_pop() Function</a:t>
            </a:r>
            <a:endParaRPr lang="hi-IN" sz="1800" b="1" dirty="0" smtClean="0">
              <a:latin typeface="Times New Roman" pitchFamily="18" charset="0"/>
            </a:endParaRPr>
          </a:p>
          <a:p>
            <a:pPr>
              <a:buNone/>
            </a:pPr>
            <a:r>
              <a:rPr lang="en-US" sz="1800" dirty="0" smtClean="0">
                <a:latin typeface="Times New Roman" pitchFamily="18" charset="0"/>
                <a:cs typeface="Times New Roman" pitchFamily="18" charset="0"/>
              </a:rPr>
              <a:t>Delete</a:t>
            </a:r>
            <a:r>
              <a:rPr lang="hi-IN" sz="1800" dirty="0" smtClean="0">
                <a:latin typeface="Times New Roman" pitchFamily="18" charset="0"/>
              </a:rPr>
              <a:t>s</a:t>
            </a:r>
            <a:r>
              <a:rPr lang="en-US" sz="1800" dirty="0" smtClean="0">
                <a:latin typeface="Times New Roman" pitchFamily="18" charset="0"/>
                <a:cs typeface="Times New Roman" pitchFamily="18" charset="0"/>
              </a:rPr>
              <a:t> the last element of an array:</a:t>
            </a: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$a=array("red","green","blue");</a:t>
            </a:r>
          </a:p>
          <a:p>
            <a:pPr>
              <a:buNone/>
            </a:pPr>
            <a:r>
              <a:rPr lang="en-US" sz="1800" dirty="0" smtClean="0">
                <a:latin typeface="Times New Roman" pitchFamily="18" charset="0"/>
                <a:cs typeface="Times New Roman" pitchFamily="18" charset="0"/>
              </a:rPr>
              <a:t>array_pop($a);</a:t>
            </a:r>
          </a:p>
          <a:p>
            <a:pPr>
              <a:buNone/>
            </a:pPr>
            <a:r>
              <a:rPr lang="en-US" sz="1800" dirty="0" smtClean="0">
                <a:latin typeface="Times New Roman" pitchFamily="18" charset="0"/>
                <a:cs typeface="Times New Roman" pitchFamily="18" charset="0"/>
              </a:rPr>
              <a:t>print_r($a);</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 </a:t>
            </a:r>
            <a:r>
              <a:rPr lang="en-US" sz="1800" dirty="0" smtClean="0">
                <a:latin typeface="Times New Roman" pitchFamily="18" charset="0"/>
                <a:cs typeface="Times New Roman" pitchFamily="18" charset="0"/>
              </a:rPr>
              <a:t>Array ( [0] =&gt; red [1] =&gt; green ) </a:t>
            </a:r>
            <a:endParaRPr lang="en-US"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b="1" dirty="0" smtClean="0">
                <a:latin typeface="Times New Roman" pitchFamily="18" charset="0"/>
                <a:cs typeface="Times New Roman" pitchFamily="18" charset="0"/>
              </a:rPr>
              <a:t>PHP array_reverse() Function</a:t>
            </a:r>
          </a:p>
          <a:p>
            <a:pPr>
              <a:buNone/>
            </a:pPr>
            <a:r>
              <a:rPr lang="hi-IN" sz="1800" dirty="0" smtClean="0">
                <a:latin typeface="Times New Roman" pitchFamily="18" charset="0"/>
              </a:rPr>
              <a:t> </a:t>
            </a:r>
            <a:r>
              <a:rPr lang="en-US" sz="1800" dirty="0" smtClean="0">
                <a:latin typeface="Times New Roman" pitchFamily="18" charset="0"/>
                <a:cs typeface="Times New Roman" pitchFamily="18" charset="0"/>
              </a:rPr>
              <a:t>Return</a:t>
            </a:r>
            <a:r>
              <a:rPr lang="hi-IN" sz="1800" dirty="0" smtClean="0">
                <a:latin typeface="Times New Roman" pitchFamily="18" charset="0"/>
              </a:rPr>
              <a:t>s</a:t>
            </a:r>
            <a:r>
              <a:rPr lang="en-US" sz="1800" dirty="0" smtClean="0">
                <a:latin typeface="Times New Roman" pitchFamily="18" charset="0"/>
                <a:cs typeface="Times New Roman" pitchFamily="18" charset="0"/>
              </a:rPr>
              <a:t> an array in the reverse order:</a:t>
            </a:r>
            <a:endParaRPr lang="hi-IN" sz="1800" dirty="0" smtClean="0">
              <a:latin typeface="Times New Roman" pitchFamily="18" charset="0"/>
            </a:endParaRP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$a=array("a"=&gt;"</a:t>
            </a:r>
            <a:r>
              <a:rPr lang="en-US" sz="1800" dirty="0" err="1" smtClean="0">
                <a:latin typeface="Times New Roman" pitchFamily="18" charset="0"/>
                <a:cs typeface="Times New Roman" pitchFamily="18" charset="0"/>
              </a:rPr>
              <a:t>Volvo","b</a:t>
            </a: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BMW","c</a:t>
            </a:r>
            <a:r>
              <a:rPr lang="en-US" sz="1800" dirty="0" smtClean="0">
                <a:latin typeface="Times New Roman" pitchFamily="18" charset="0"/>
                <a:cs typeface="Times New Roman" pitchFamily="18" charset="0"/>
              </a:rPr>
              <a:t>"=&gt;"Toyota");</a:t>
            </a:r>
          </a:p>
          <a:p>
            <a:pPr>
              <a:buNone/>
            </a:pP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(array_reverse($a));</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 </a:t>
            </a:r>
            <a:r>
              <a:rPr lang="en-US" sz="1800" dirty="0" smtClean="0">
                <a:latin typeface="Times New Roman" pitchFamily="18" charset="0"/>
                <a:cs typeface="Times New Roman" pitchFamily="18" charset="0"/>
              </a:rPr>
              <a:t>Array ( [c] =&gt; Toyota [b] =&gt; BMW [a] =&gt; Volvo ) </a:t>
            </a:r>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b="1" dirty="0" smtClean="0">
                <a:latin typeface="Times New Roman" pitchFamily="18" charset="0"/>
                <a:cs typeface="Times New Roman" pitchFamily="18" charset="0"/>
              </a:rPr>
              <a:t>PHP array_slice() </a:t>
            </a:r>
            <a:r>
              <a:rPr lang="en-US" sz="1800" b="1" dirty="0" err="1" smtClean="0">
                <a:latin typeface="Times New Roman" pitchFamily="18" charset="0"/>
                <a:cs typeface="Times New Roman" pitchFamily="18" charset="0"/>
              </a:rPr>
              <a:t>Functio</a:t>
            </a:r>
            <a:r>
              <a:rPr lang="hi-IN" sz="1800" b="1" dirty="0" smtClean="0">
                <a:latin typeface="Times New Roman" pitchFamily="18" charset="0"/>
              </a:rPr>
              <a:t>n:</a:t>
            </a:r>
          </a:p>
          <a:p>
            <a:pPr>
              <a:buNone/>
            </a:pPr>
            <a:r>
              <a:rPr lang="en-US" sz="1800" dirty="0" smtClean="0">
                <a:latin typeface="Times New Roman" pitchFamily="18" charset="0"/>
                <a:cs typeface="Times New Roman" pitchFamily="18" charset="0"/>
              </a:rPr>
              <a:t>The array_slice() function returns selected parts of an array.</a:t>
            </a:r>
            <a:endParaRPr lang="hi-IN" sz="1800" dirty="0" smtClean="0">
              <a:latin typeface="Times New Roman" pitchFamily="18" charset="0"/>
            </a:endParaRPr>
          </a:p>
          <a:p>
            <a:pPr>
              <a:buNone/>
            </a:pPr>
            <a:r>
              <a:rPr lang="en-US" sz="1800" b="1" dirty="0" smtClean="0">
                <a:latin typeface="Times New Roman" pitchFamily="18" charset="0"/>
                <a:cs typeface="Times New Roman" pitchFamily="18" charset="0"/>
              </a:rPr>
              <a:t>Syntax</a:t>
            </a:r>
            <a:r>
              <a:rPr lang="hi-IN" sz="1800" b="1" dirty="0" smtClean="0">
                <a:latin typeface="Times New Roman" pitchFamily="18" charset="0"/>
              </a:rPr>
              <a:t>:</a:t>
            </a:r>
            <a:endParaRPr lang="en-US" sz="1800" b="1"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array_slice(</a:t>
            </a:r>
            <a:r>
              <a:rPr lang="en-US" sz="1800" i="1" dirty="0" smtClean="0">
                <a:latin typeface="Times New Roman" pitchFamily="18" charset="0"/>
                <a:cs typeface="Times New Roman" pitchFamily="18" charset="0"/>
              </a:rPr>
              <a:t>array, start, length, preserve</a:t>
            </a:r>
            <a:r>
              <a:rPr lang="en-US" sz="1800" dirty="0" smtClean="0">
                <a:latin typeface="Times New Roman" pitchFamily="18" charset="0"/>
                <a:cs typeface="Times New Roman" pitchFamily="18" charset="0"/>
              </a:rPr>
              <a:t>) </a:t>
            </a:r>
            <a:endParaRPr lang="hi-IN" sz="1800" dirty="0" smtClean="0">
              <a:latin typeface="Times New Roman" pitchFamily="18" charset="0"/>
            </a:endParaRPr>
          </a:p>
          <a:p>
            <a:pPr>
              <a:buNone/>
            </a:pPr>
            <a:r>
              <a:rPr lang="hi-IN" sz="1800" dirty="0" smtClean="0">
                <a:latin typeface="Times New Roman" pitchFamily="18" charset="0"/>
              </a:rPr>
              <a:t>array: </a:t>
            </a:r>
            <a:r>
              <a:rPr lang="en-US" sz="1800" dirty="0" smtClean="0">
                <a:latin typeface="Times New Roman" pitchFamily="18" charset="0"/>
                <a:cs typeface="Times New Roman" pitchFamily="18" charset="0"/>
              </a:rPr>
              <a:t>Required. Specifies an array</a:t>
            </a:r>
            <a:endParaRPr lang="hi-IN" sz="1800" dirty="0" smtClean="0">
              <a:latin typeface="Times New Roman" pitchFamily="18" charset="0"/>
            </a:endParaRPr>
          </a:p>
          <a:p>
            <a:pPr>
              <a:buNone/>
            </a:pPr>
            <a:r>
              <a:rPr lang="hi-IN" sz="1800" dirty="0" smtClean="0">
                <a:latin typeface="Times New Roman" pitchFamily="18" charset="0"/>
              </a:rPr>
              <a:t>s</a:t>
            </a:r>
            <a:r>
              <a:rPr lang="en-US" sz="1800" dirty="0" smtClean="0">
                <a:latin typeface="Times New Roman" pitchFamily="18" charset="0"/>
                <a:cs typeface="Times New Roman" pitchFamily="18" charset="0"/>
              </a:rPr>
              <a:t>tart</a:t>
            </a:r>
            <a:r>
              <a:rPr lang="hi-IN" sz="1800" dirty="0" smtClean="0">
                <a:latin typeface="Times New Roman" pitchFamily="18" charset="0"/>
              </a:rPr>
              <a:t>: </a:t>
            </a:r>
            <a:r>
              <a:rPr lang="en-US" sz="1800" dirty="0" smtClean="0">
                <a:latin typeface="Times New Roman" pitchFamily="18" charset="0"/>
                <a:cs typeface="Times New Roman" pitchFamily="18" charset="0"/>
              </a:rPr>
              <a:t>Required. Numeric value. Specifies where the function will start the slice. 0 = the first element. If this value is set to a negative number, the function will start slicing that far from the last element. -2 means start at the second last element of the array.</a:t>
            </a:r>
            <a:endParaRPr lang="hi-IN" sz="1800" dirty="0" smtClean="0">
              <a:latin typeface="Times New Roman" pitchFamily="18" charset="0"/>
            </a:endParaRPr>
          </a:p>
          <a:p>
            <a:pPr>
              <a:buNone/>
            </a:pPr>
            <a:r>
              <a:rPr lang="hi-IN" sz="1800" dirty="0" smtClean="0">
                <a:latin typeface="Times New Roman" pitchFamily="18" charset="0"/>
              </a:rPr>
              <a:t>l</a:t>
            </a:r>
            <a:r>
              <a:rPr lang="en-US" sz="1800" dirty="0" err="1" smtClean="0">
                <a:latin typeface="Times New Roman" pitchFamily="18" charset="0"/>
                <a:cs typeface="Times New Roman" pitchFamily="18" charset="0"/>
              </a:rPr>
              <a:t>ength</a:t>
            </a:r>
            <a:r>
              <a:rPr lang="hi-IN" sz="1800" dirty="0" smtClean="0">
                <a:latin typeface="Times New Roman" pitchFamily="18" charset="0"/>
              </a:rPr>
              <a:t>:</a:t>
            </a:r>
            <a:r>
              <a:rPr lang="hi-IN" sz="1800" i="1" dirty="0" smtClean="0">
                <a:latin typeface="Times New Roman" pitchFamily="18" charset="0"/>
              </a:rPr>
              <a:t> </a:t>
            </a:r>
            <a:r>
              <a:rPr lang="en-US" sz="1800" dirty="0" smtClean="0">
                <a:latin typeface="Times New Roman" pitchFamily="18" charset="0"/>
                <a:cs typeface="Times New Roman" pitchFamily="18" charset="0"/>
              </a:rPr>
              <a:t>Optional. Numeric value. Specifies the length of the returned array. If this value is set to a negative number, the function will stop slicing that far from the last element. If this value is not set, the function will return all elements, starting from the position set by the start-parameter. </a:t>
            </a:r>
            <a:endParaRPr lang="hi-IN" sz="1800" dirty="0" smtClean="0">
              <a:latin typeface="Times New Roman" pitchFamily="18" charset="0"/>
            </a:endParaRPr>
          </a:p>
          <a:p>
            <a:pPr>
              <a:buNone/>
            </a:pPr>
            <a:r>
              <a:rPr lang="hi-IN" sz="1800" dirty="0" smtClean="0">
                <a:latin typeface="Times New Roman" pitchFamily="18" charset="0"/>
              </a:rPr>
              <a:t>p</a:t>
            </a:r>
            <a:r>
              <a:rPr lang="en-US" sz="1800" dirty="0" smtClean="0">
                <a:latin typeface="Times New Roman" pitchFamily="18" charset="0"/>
                <a:cs typeface="Times New Roman" pitchFamily="18" charset="0"/>
              </a:rPr>
              <a:t>reserve</a:t>
            </a:r>
            <a:r>
              <a:rPr lang="hi-IN" sz="1800" dirty="0" smtClean="0">
                <a:latin typeface="Times New Roman" pitchFamily="18" charset="0"/>
              </a:rPr>
              <a:t>:</a:t>
            </a:r>
            <a:r>
              <a:rPr lang="hi-IN" sz="1800" i="1" dirty="0" smtClean="0">
                <a:latin typeface="Times New Roman" pitchFamily="18" charset="0"/>
              </a:rPr>
              <a:t> </a:t>
            </a:r>
            <a:r>
              <a:rPr lang="en-US" sz="1800" dirty="0" smtClean="0">
                <a:latin typeface="Times New Roman" pitchFamily="18" charset="0"/>
                <a:cs typeface="Times New Roman" pitchFamily="18" charset="0"/>
              </a:rPr>
              <a:t>Optional. Specifies if the function should preserve or reset the keys. Possible values:</a:t>
            </a:r>
            <a:r>
              <a:rPr lang="hi-IN" sz="1800" dirty="0" smtClean="0">
                <a:latin typeface="Times New Roman" pitchFamily="18" charset="0"/>
              </a:rPr>
              <a:t>  </a:t>
            </a:r>
          </a:p>
          <a:p>
            <a:pPr>
              <a:buNone/>
            </a:pPr>
            <a:r>
              <a:rPr lang="en-US" sz="1800" dirty="0" smtClean="0">
                <a:latin typeface="Times New Roman" pitchFamily="18" charset="0"/>
                <a:cs typeface="Times New Roman" pitchFamily="18" charset="0"/>
              </a:rPr>
              <a:t>true - Preserve keys</a:t>
            </a:r>
          </a:p>
          <a:p>
            <a:pPr>
              <a:buNone/>
            </a:pPr>
            <a:r>
              <a:rPr lang="en-US" sz="1800" dirty="0" smtClean="0">
                <a:latin typeface="Times New Roman" pitchFamily="18" charset="0"/>
                <a:cs typeface="Times New Roman" pitchFamily="18" charset="0"/>
              </a:rPr>
              <a:t>false - Default. Reset keys</a:t>
            </a:r>
          </a:p>
          <a:p>
            <a:pPr>
              <a:buNone/>
            </a:pPr>
            <a:endParaRPr lang="en-US" sz="1800" dirty="0" smtClean="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Arrays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762000"/>
            <a:ext cx="8183880" cy="4727448"/>
          </a:xfrm>
        </p:spPr>
        <p:txBody>
          <a:bodyPr>
            <a:normAutofit/>
          </a:bodyPr>
          <a:lstStyle/>
          <a:p>
            <a:pPr>
              <a:buNone/>
            </a:pPr>
            <a:r>
              <a:rPr lang="en-US" sz="1800" b="1" dirty="0" smtClean="0">
                <a:latin typeface="Times New Roman" pitchFamily="18" charset="0"/>
                <a:cs typeface="Times New Roman" pitchFamily="18" charset="0"/>
              </a:rPr>
              <a:t>An array stores multiple values in one single variable:</a:t>
            </a: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$cars = array("Volvo", "BMW", "Toyota"); </a:t>
            </a:r>
          </a:p>
          <a:p>
            <a:pPr>
              <a:buNone/>
            </a:pPr>
            <a:r>
              <a:rPr lang="en-US" sz="1800" dirty="0" smtClean="0">
                <a:latin typeface="Times New Roman" pitchFamily="18" charset="0"/>
                <a:cs typeface="Times New Roman" pitchFamily="18" charset="0"/>
              </a:rPr>
              <a:t>echo "I like " . $cars[0] . ", " . $cars[1] . " and " . $cars[2] . ".";</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553200"/>
          </a:xfrm>
        </p:spPr>
        <p:txBody>
          <a:bodyPr>
            <a:normAutofit fontScale="92500" lnSpcReduction="10000"/>
          </a:bodyPr>
          <a:lstStyle/>
          <a:p>
            <a:pPr>
              <a:buNone/>
            </a:pPr>
            <a:r>
              <a:rPr lang="hi-IN" sz="1800" b="1" u="sng" dirty="0" smtClean="0">
                <a:latin typeface="Times New Roman" pitchFamily="18" charset="0"/>
              </a:rPr>
              <a:t>Example: </a:t>
            </a:r>
            <a:r>
              <a:rPr lang="en-US" sz="1800" dirty="0" smtClean="0">
                <a:latin typeface="Times New Roman" pitchFamily="18" charset="0"/>
                <a:cs typeface="Times New Roman" pitchFamily="18" charset="0"/>
              </a:rPr>
              <a:t>Start the slice from </a:t>
            </a:r>
            <a:r>
              <a:rPr lang="en-US" sz="1800" dirty="0" err="1" smtClean="0">
                <a:latin typeface="Times New Roman" pitchFamily="18" charset="0"/>
                <a:cs typeface="Times New Roman" pitchFamily="18" charset="0"/>
              </a:rPr>
              <a:t>from</a:t>
            </a:r>
            <a:r>
              <a:rPr lang="en-US" sz="1800" dirty="0" smtClean="0">
                <a:latin typeface="Times New Roman" pitchFamily="18" charset="0"/>
                <a:cs typeface="Times New Roman" pitchFamily="18" charset="0"/>
              </a:rPr>
              <a:t> the second array element, and return only two elements:</a:t>
            </a:r>
            <a:endParaRPr lang="hi-IN" sz="1800" b="1" u="sng"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$a=array("red","green","blue","yellow","brown");</a:t>
            </a:r>
          </a:p>
          <a:p>
            <a:pPr>
              <a:buNone/>
            </a:pPr>
            <a:r>
              <a:rPr lang="en-US" sz="1800" dirty="0" smtClean="0">
                <a:latin typeface="Times New Roman" pitchFamily="18" charset="0"/>
                <a:cs typeface="Times New Roman" pitchFamily="18" charset="0"/>
              </a:rPr>
              <a:t>print_r(array_slice($a,1,2));</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endParaRPr lang="hi-IN" sz="1800" dirty="0" smtClean="0">
              <a:latin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 </a:t>
            </a:r>
            <a:r>
              <a:rPr lang="en-US" sz="1800" dirty="0" smtClean="0">
                <a:latin typeface="Times New Roman" pitchFamily="18" charset="0"/>
                <a:cs typeface="Times New Roman" pitchFamily="18" charset="0"/>
              </a:rPr>
              <a:t>Array ( [0] =&gt; green [1] =&gt; blue ) </a:t>
            </a:r>
            <a:endParaRPr lang="hi-IN" sz="1800" dirty="0" smtClean="0">
              <a:latin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hi-IN" sz="1800" b="1" u="sng" dirty="0" smtClean="0">
                <a:latin typeface="Times New Roman" pitchFamily="18" charset="0"/>
              </a:rPr>
              <a:t>Example: </a:t>
            </a:r>
            <a:r>
              <a:rPr lang="en-US" sz="1800" dirty="0" smtClean="0">
                <a:latin typeface="Times New Roman" pitchFamily="18" charset="0"/>
                <a:cs typeface="Times New Roman" pitchFamily="18" charset="0"/>
              </a:rPr>
              <a:t>Using a negative start parameter:</a:t>
            </a: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$a=array("red","green","blue","yellow","brown");</a:t>
            </a:r>
          </a:p>
          <a:p>
            <a:pPr>
              <a:buNone/>
            </a:pPr>
            <a:r>
              <a:rPr lang="en-US" sz="1800" dirty="0" smtClean="0">
                <a:latin typeface="Times New Roman" pitchFamily="18" charset="0"/>
                <a:cs typeface="Times New Roman" pitchFamily="18" charset="0"/>
              </a:rPr>
              <a:t>print_r(</a:t>
            </a:r>
            <a:r>
              <a:rPr lang="en-US" sz="1800" dirty="0" err="1" smtClean="0">
                <a:latin typeface="Times New Roman" pitchFamily="18" charset="0"/>
                <a:cs typeface="Times New Roman" pitchFamily="18" charset="0"/>
              </a:rPr>
              <a:t>array_slice</a:t>
            </a:r>
            <a:r>
              <a:rPr lang="en-US" sz="1800" dirty="0" smtClean="0">
                <a:latin typeface="Times New Roman" pitchFamily="18" charset="0"/>
                <a:cs typeface="Times New Roman" pitchFamily="18" charset="0"/>
              </a:rPr>
              <a:t>($a,-2,2));</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endParaRPr lang="hi-IN" sz="1800" dirty="0" smtClean="0">
              <a:latin typeface="Times New Roman" pitchFamily="18" charset="0"/>
            </a:endParaRPr>
          </a:p>
          <a:p>
            <a:pPr>
              <a:buNone/>
            </a:pPr>
            <a:r>
              <a:rPr lang="hi-IN" sz="1800" dirty="0" smtClean="0">
                <a:latin typeface="Times New Roman" pitchFamily="18" charset="0"/>
              </a:rPr>
              <a:t>Output:  </a:t>
            </a:r>
            <a:r>
              <a:rPr lang="en-US" sz="1800" dirty="0" smtClean="0">
                <a:latin typeface="Times New Roman" pitchFamily="18" charset="0"/>
                <a:cs typeface="Times New Roman" pitchFamily="18" charset="0"/>
              </a:rPr>
              <a:t>Array ( [0] =&gt; yellow [1] =&gt; brown ) </a:t>
            </a:r>
          </a:p>
          <a:p>
            <a:pPr>
              <a:buNone/>
            </a:pPr>
            <a:endParaRPr lang="en-US" sz="1800" dirty="0" smtClean="0">
              <a:latin typeface="Times New Roman" pitchFamily="18" charset="0"/>
              <a:cs typeface="Times New Roman" pitchFamily="18" charset="0"/>
            </a:endParaRPr>
          </a:p>
          <a:p>
            <a:pPr>
              <a:buNone/>
            </a:pPr>
            <a:endParaRPr lang="en-US" sz="1800" b="1" u="sng"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pPr>
              <a:buNone/>
            </a:pPr>
            <a:endParaRPr lang="hi-IN" sz="1800" b="1" dirty="0" smtClean="0">
              <a:latin typeface="Times New Roman" pitchFamily="18" charset="0"/>
            </a:endParaRPr>
          </a:p>
          <a:p>
            <a:pPr>
              <a:buNone/>
            </a:pPr>
            <a:r>
              <a:rPr lang="en-US" sz="1800" b="1" dirty="0" smtClean="0">
                <a:latin typeface="Times New Roman" pitchFamily="18" charset="0"/>
                <a:cs typeface="Times New Roman" pitchFamily="18" charset="0"/>
              </a:rPr>
              <a:t>Example 3</a:t>
            </a:r>
            <a:r>
              <a:rPr lang="hi-IN" sz="1800" b="1" dirty="0" smtClean="0">
                <a:latin typeface="Times New Roman" pitchFamily="18" charset="0"/>
              </a:rPr>
              <a:t>: </a:t>
            </a:r>
            <a:r>
              <a:rPr lang="en-US" sz="1800" dirty="0" smtClean="0">
                <a:latin typeface="Times New Roman" pitchFamily="18" charset="0"/>
                <a:cs typeface="Times New Roman" pitchFamily="18" charset="0"/>
              </a:rPr>
              <a:t>With the preserve parameter set to true:</a:t>
            </a:r>
            <a:endParaRPr lang="hi-IN" sz="1800" dirty="0" smtClean="0">
              <a:latin typeface="Times New Roman" pitchFamily="18" charset="0"/>
            </a:endParaRP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 Preserve parameter set to true:</a:t>
            </a:r>
          </a:p>
          <a:p>
            <a:pPr>
              <a:buNone/>
            </a:pPr>
            <a:r>
              <a:rPr lang="en-US" sz="1800" dirty="0" smtClean="0">
                <a:latin typeface="Times New Roman" pitchFamily="18" charset="0"/>
                <a:cs typeface="Times New Roman" pitchFamily="18" charset="0"/>
              </a:rPr>
              <a:t>$a=array("red","green","blue","yellow","brown");</a:t>
            </a:r>
          </a:p>
          <a:p>
            <a:pPr>
              <a:buNone/>
            </a:pPr>
            <a:r>
              <a:rPr lang="en-US" sz="1800" dirty="0" smtClean="0">
                <a:latin typeface="Times New Roman" pitchFamily="18" charset="0"/>
                <a:cs typeface="Times New Roman" pitchFamily="18" charset="0"/>
              </a:rPr>
              <a:t>print_r(</a:t>
            </a:r>
            <a:r>
              <a:rPr lang="en-US" sz="1800" dirty="0" err="1" smtClean="0">
                <a:latin typeface="Times New Roman" pitchFamily="18" charset="0"/>
                <a:cs typeface="Times New Roman" pitchFamily="18" charset="0"/>
              </a:rPr>
              <a:t>array_slice</a:t>
            </a:r>
            <a:r>
              <a:rPr lang="en-US" sz="1800" dirty="0" smtClean="0">
                <a:latin typeface="Times New Roman" pitchFamily="18" charset="0"/>
                <a:cs typeface="Times New Roman" pitchFamily="18" charset="0"/>
              </a:rPr>
              <a:t>($a,1,2,true));</a:t>
            </a:r>
          </a:p>
          <a:p>
            <a:pPr>
              <a:buNone/>
            </a:pPr>
            <a:r>
              <a:rPr lang="en-US" sz="1800" dirty="0" smtClean="0">
                <a:latin typeface="Times New Roman" pitchFamily="18" charset="0"/>
                <a:cs typeface="Times New Roman" pitchFamily="18" charset="0"/>
              </a:rPr>
              <a:t>echo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Preserve parameter set to false (default):</a:t>
            </a:r>
          </a:p>
          <a:p>
            <a:pPr>
              <a:buNone/>
            </a:pPr>
            <a:r>
              <a:rPr lang="en-US" sz="1800" dirty="0" smtClean="0">
                <a:latin typeface="Times New Roman" pitchFamily="18" charset="0"/>
                <a:cs typeface="Times New Roman" pitchFamily="18" charset="0"/>
              </a:rPr>
              <a:t>$a=array("</a:t>
            </a:r>
            <a:r>
              <a:rPr lang="en-US" sz="1800" dirty="0" err="1" smtClean="0">
                <a:latin typeface="Times New Roman" pitchFamily="18" charset="0"/>
                <a:cs typeface="Times New Roman" pitchFamily="18" charset="0"/>
              </a:rPr>
              <a:t>red","green","blue","yellow","brown</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print_r(</a:t>
            </a:r>
            <a:r>
              <a:rPr lang="en-US" sz="1800" dirty="0" err="1" smtClean="0">
                <a:latin typeface="Times New Roman" pitchFamily="18" charset="0"/>
                <a:cs typeface="Times New Roman" pitchFamily="18" charset="0"/>
              </a:rPr>
              <a:t>array_slice</a:t>
            </a:r>
            <a:r>
              <a:rPr lang="en-US" sz="1800" dirty="0" smtClean="0">
                <a:latin typeface="Times New Roman" pitchFamily="18" charset="0"/>
                <a:cs typeface="Times New Roman" pitchFamily="18" charset="0"/>
              </a:rPr>
              <a:t>($a,1,2,false));</a:t>
            </a:r>
          </a:p>
          <a:p>
            <a:pPr>
              <a:buNone/>
            </a:pPr>
            <a:r>
              <a:rPr lang="en-US" sz="1800" dirty="0" smtClean="0">
                <a:latin typeface="Times New Roman" pitchFamily="18" charset="0"/>
                <a:cs typeface="Times New Roman" pitchFamily="18" charset="0"/>
              </a:rPr>
              <a:t>// Note the differences in the array keys</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endParaRPr lang="hi-IN" sz="1800" dirty="0" smtClean="0">
              <a:latin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 </a:t>
            </a:r>
          </a:p>
          <a:p>
            <a:pPr>
              <a:buNone/>
            </a:pPr>
            <a:r>
              <a:rPr lang="en-US" sz="1800" dirty="0" smtClean="0">
                <a:latin typeface="Times New Roman" pitchFamily="18" charset="0"/>
                <a:cs typeface="Times New Roman" pitchFamily="18" charset="0"/>
              </a:rPr>
              <a:t>Array ( [1] =&gt; green [2] =&gt; blue ) </a:t>
            </a: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Array ( [0] =&gt; green [1] =&gt; blue ) </a:t>
            </a:r>
          </a:p>
          <a:p>
            <a:pPr>
              <a:buNone/>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sz="1800" b="1" dirty="0" smtClean="0">
                <a:latin typeface="Times New Roman" pitchFamily="18" charset="0"/>
                <a:cs typeface="Times New Roman" pitchFamily="18" charset="0"/>
              </a:rPr>
              <a:t>Example 4</a:t>
            </a:r>
            <a:r>
              <a:rPr lang="hi-IN" sz="1800" b="1" dirty="0" smtClean="0">
                <a:latin typeface="Times New Roman" pitchFamily="18" charset="0"/>
              </a:rPr>
              <a:t>: </a:t>
            </a:r>
            <a:r>
              <a:rPr lang="en-US" sz="1800" dirty="0" smtClean="0">
                <a:latin typeface="Times New Roman" pitchFamily="18" charset="0"/>
                <a:cs typeface="Times New Roman" pitchFamily="18" charset="0"/>
              </a:rPr>
              <a:t>With both string and integer keys:</a:t>
            </a:r>
            <a:endParaRPr lang="hi-IN" sz="1800" dirty="0" smtClean="0">
              <a:latin typeface="Times New Roman" pitchFamily="18" charset="0"/>
            </a:endParaRP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$a=array("a"=&gt;"red","b"=&gt;"green","c"=&gt;"</a:t>
            </a:r>
            <a:r>
              <a:rPr lang="en-US" sz="1800" dirty="0" err="1" smtClean="0">
                <a:latin typeface="Times New Roman" pitchFamily="18" charset="0"/>
                <a:cs typeface="Times New Roman" pitchFamily="18" charset="0"/>
              </a:rPr>
              <a:t>blue","d</a:t>
            </a: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yellow","e</a:t>
            </a:r>
            <a:r>
              <a:rPr lang="en-US" sz="1800" dirty="0" smtClean="0">
                <a:latin typeface="Times New Roman" pitchFamily="18" charset="0"/>
                <a:cs typeface="Times New Roman" pitchFamily="18" charset="0"/>
              </a:rPr>
              <a:t>"=&gt;"brown");</a:t>
            </a:r>
          </a:p>
          <a:p>
            <a:pPr>
              <a:buNone/>
            </a:pPr>
            <a:r>
              <a:rPr lang="en-US" sz="1800" dirty="0" smtClean="0">
                <a:latin typeface="Times New Roman" pitchFamily="18" charset="0"/>
                <a:cs typeface="Times New Roman" pitchFamily="18" charset="0"/>
              </a:rPr>
              <a:t>print_r(array_slice($a,1,2));</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$a=array("0"=&gt;"red","1"=&gt;"green","2"=&gt;"blue","3"=&gt;"yellow","4"=&gt;"brown");</a:t>
            </a:r>
          </a:p>
          <a:p>
            <a:pPr>
              <a:buNone/>
            </a:pP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(array_slice($a,1,2));</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r>
              <a:rPr lang="hi-IN" sz="1800" b="1" dirty="0" smtClean="0">
                <a:latin typeface="Times New Roman" pitchFamily="18" charset="0"/>
              </a:rPr>
              <a:t>Output</a:t>
            </a:r>
            <a:r>
              <a:rPr lang="hi-IN" sz="1800" dirty="0" smtClean="0">
                <a:latin typeface="Times New Roman" pitchFamily="18" charset="0"/>
              </a:rPr>
              <a:t>:</a:t>
            </a:r>
          </a:p>
          <a:p>
            <a:pPr>
              <a:buNone/>
            </a:pPr>
            <a:r>
              <a:rPr lang="hi-IN" sz="1800" dirty="0" smtClean="0">
                <a:latin typeface="Times New Roman" pitchFamily="18" charset="0"/>
              </a:rPr>
              <a:t>   </a:t>
            </a:r>
            <a:r>
              <a:rPr lang="en-US" sz="1800" dirty="0" smtClean="0">
                <a:latin typeface="Times New Roman" pitchFamily="18" charset="0"/>
                <a:cs typeface="Times New Roman" pitchFamily="18" charset="0"/>
              </a:rPr>
              <a:t>Array ( [b] =&gt; green [c] =&gt; blue )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Array ( [0] =&gt; green [1] =&gt; blue ) </a:t>
            </a:r>
          </a:p>
          <a:p>
            <a:endParaRPr lang="en-US" sz="1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sz="1800" b="1" dirty="0" smtClean="0">
                <a:latin typeface="Times New Roman" pitchFamily="18" charset="0"/>
                <a:cs typeface="Times New Roman" pitchFamily="18" charset="0"/>
              </a:rPr>
              <a:t>PHP array_splice() Function</a:t>
            </a:r>
            <a:r>
              <a:rPr lang="hi-IN" sz="1800" b="1" dirty="0" smtClean="0">
                <a:latin typeface="Times New Roman" pitchFamily="18" charset="0"/>
              </a:rPr>
              <a:t>:</a:t>
            </a:r>
          </a:p>
          <a:p>
            <a:pPr>
              <a:buNone/>
            </a:pPr>
            <a:r>
              <a:rPr lang="hi-IN" sz="1800" dirty="0" smtClean="0">
                <a:latin typeface="Times New Roman" pitchFamily="18" charset="0"/>
              </a:rPr>
              <a:t>   </a:t>
            </a:r>
            <a:r>
              <a:rPr lang="en-US" sz="1800" dirty="0" smtClean="0">
                <a:latin typeface="Times New Roman" pitchFamily="18" charset="0"/>
                <a:cs typeface="Times New Roman" pitchFamily="18" charset="0"/>
              </a:rPr>
              <a:t>The array_splice() function removes selected elements from an array and replaces it with new elements. </a:t>
            </a:r>
            <a:endParaRPr lang="hi-IN" sz="1800" dirty="0" smtClean="0">
              <a:latin typeface="Times New Roman" pitchFamily="18" charset="0"/>
            </a:endParaRPr>
          </a:p>
          <a:p>
            <a:pPr>
              <a:buNone/>
            </a:pPr>
            <a:r>
              <a:rPr lang="hi-IN" sz="1800" dirty="0" smtClean="0">
                <a:latin typeface="Times New Roman" pitchFamily="18" charset="0"/>
              </a:rPr>
              <a:t>   </a:t>
            </a:r>
            <a:r>
              <a:rPr lang="hi-IN" sz="1800" b="1" dirty="0" smtClean="0">
                <a:latin typeface="Times New Roman" pitchFamily="18" charset="0"/>
              </a:rPr>
              <a:t>Note: </a:t>
            </a:r>
            <a:r>
              <a:rPr lang="en-US" sz="1800" b="1" dirty="0" smtClean="0">
                <a:latin typeface="Times New Roman" pitchFamily="18" charset="0"/>
                <a:cs typeface="Times New Roman" pitchFamily="18" charset="0"/>
              </a:rPr>
              <a:t>The </a:t>
            </a:r>
            <a:r>
              <a:rPr lang="hi-IN" sz="1800" b="1" dirty="0" smtClean="0">
                <a:latin typeface="Times New Roman" pitchFamily="18" charset="0"/>
              </a:rPr>
              <a:t>return value of the </a:t>
            </a:r>
            <a:r>
              <a:rPr lang="en-US" sz="1800" b="1" dirty="0" smtClean="0">
                <a:latin typeface="Times New Roman" pitchFamily="18" charset="0"/>
                <a:cs typeface="Times New Roman" pitchFamily="18" charset="0"/>
              </a:rPr>
              <a:t>function </a:t>
            </a:r>
            <a:r>
              <a:rPr lang="en-US" sz="1800" b="1" dirty="0" smtClean="0">
                <a:solidFill>
                  <a:srgbClr val="FF0000"/>
                </a:solidFill>
                <a:latin typeface="Times New Roman" pitchFamily="18" charset="0"/>
                <a:cs typeface="Times New Roman" pitchFamily="18" charset="0"/>
              </a:rPr>
              <a:t>array_splice() </a:t>
            </a:r>
            <a:r>
              <a:rPr lang="hi-IN" sz="1800" b="1" dirty="0" smtClean="0">
                <a:latin typeface="Times New Roman" pitchFamily="18" charset="0"/>
              </a:rPr>
              <a:t>is</a:t>
            </a:r>
            <a:r>
              <a:rPr lang="en-US" sz="1800" b="1" dirty="0" smtClean="0">
                <a:latin typeface="Times New Roman" pitchFamily="18" charset="0"/>
                <a:cs typeface="Times New Roman" pitchFamily="18" charset="0"/>
              </a:rPr>
              <a:t> an array with the removed elements.</a:t>
            </a:r>
            <a:endParaRPr lang="hi-IN" sz="1800" b="1" dirty="0" smtClean="0">
              <a:latin typeface="Times New Roman" pitchFamily="18" charset="0"/>
            </a:endParaRPr>
          </a:p>
          <a:p>
            <a:pPr>
              <a:buNone/>
            </a:pPr>
            <a:r>
              <a:rPr lang="en-US" sz="1800" b="1" dirty="0" smtClean="0">
                <a:latin typeface="Times New Roman" pitchFamily="18" charset="0"/>
                <a:cs typeface="Times New Roman" pitchFamily="18" charset="0"/>
              </a:rPr>
              <a:t>Syntax</a:t>
            </a:r>
          </a:p>
          <a:p>
            <a:pPr>
              <a:buNone/>
            </a:pPr>
            <a:r>
              <a:rPr lang="en-US" sz="1800" dirty="0" smtClean="0">
                <a:latin typeface="Times New Roman" pitchFamily="18" charset="0"/>
                <a:cs typeface="Times New Roman" pitchFamily="18" charset="0"/>
              </a:rPr>
              <a:t>array_splice(</a:t>
            </a:r>
            <a:r>
              <a:rPr lang="en-US" sz="1800" i="1" dirty="0" smtClean="0">
                <a:latin typeface="Times New Roman" pitchFamily="18" charset="0"/>
                <a:cs typeface="Times New Roman" pitchFamily="18" charset="0"/>
              </a:rPr>
              <a:t>array, start, length, array</a:t>
            </a:r>
            <a:r>
              <a:rPr lang="en-US" sz="1800" dirty="0" smtClean="0">
                <a:latin typeface="Times New Roman" pitchFamily="18" charset="0"/>
                <a:cs typeface="Times New Roman" pitchFamily="18" charset="0"/>
              </a:rPr>
              <a:t>) </a:t>
            </a:r>
          </a:p>
          <a:p>
            <a:pPr>
              <a:buNone/>
            </a:pPr>
            <a:r>
              <a:rPr lang="en-US" sz="1800" i="1" dirty="0" smtClean="0">
                <a:latin typeface="Times New Roman" pitchFamily="18" charset="0"/>
                <a:cs typeface="Times New Roman" pitchFamily="18" charset="0"/>
              </a:rPr>
              <a:t>array</a:t>
            </a:r>
            <a:r>
              <a:rPr lang="en-US" sz="1800" dirty="0" smtClean="0">
                <a:latin typeface="Times New Roman" pitchFamily="18" charset="0"/>
                <a:cs typeface="Times New Roman" pitchFamily="18" charset="0"/>
              </a:rPr>
              <a:t> </a:t>
            </a:r>
            <a:r>
              <a:rPr lang="hi-IN" sz="1800" dirty="0" smtClean="0">
                <a:latin typeface="Times New Roman" pitchFamily="18" charset="0"/>
              </a:rPr>
              <a:t>: </a:t>
            </a:r>
            <a:r>
              <a:rPr lang="en-US" sz="1800" dirty="0" smtClean="0">
                <a:latin typeface="Times New Roman" pitchFamily="18" charset="0"/>
                <a:cs typeface="Times New Roman" pitchFamily="18" charset="0"/>
              </a:rPr>
              <a:t>Required. Specifies an array</a:t>
            </a:r>
            <a:endParaRPr lang="hi-IN" sz="1800" dirty="0" smtClean="0">
              <a:latin typeface="Times New Roman" pitchFamily="18" charset="0"/>
            </a:endParaRPr>
          </a:p>
          <a:p>
            <a:pPr>
              <a:buNone/>
            </a:pPr>
            <a:r>
              <a:rPr lang="hi-IN" sz="1800" i="1" dirty="0" smtClean="0">
                <a:latin typeface="Times New Roman" pitchFamily="18" charset="0"/>
              </a:rPr>
              <a:t>s</a:t>
            </a:r>
            <a:r>
              <a:rPr lang="en-US" sz="1800" i="1" dirty="0" smtClean="0">
                <a:latin typeface="Times New Roman" pitchFamily="18" charset="0"/>
                <a:cs typeface="Times New Roman" pitchFamily="18" charset="0"/>
              </a:rPr>
              <a:t>tart</a:t>
            </a:r>
            <a:r>
              <a:rPr lang="hi-IN" sz="1800" i="1" dirty="0" smtClean="0">
                <a:latin typeface="Times New Roman" pitchFamily="18" charset="0"/>
              </a:rPr>
              <a:t>: </a:t>
            </a:r>
            <a:r>
              <a:rPr lang="en-US" sz="1800" dirty="0" smtClean="0">
                <a:latin typeface="Times New Roman" pitchFamily="18" charset="0"/>
                <a:cs typeface="Times New Roman" pitchFamily="18" charset="0"/>
              </a:rPr>
              <a:t> Required. Numeric value. Specifies where the function will start removing elements. 0 = the first element. If this value is set to a negative number, the function will start that far from the last element. -2 means start at the second last element of the array.</a:t>
            </a:r>
            <a:endParaRPr lang="hi-IN" sz="1800" dirty="0" smtClean="0">
              <a:latin typeface="Times New Roman" pitchFamily="18" charset="0"/>
            </a:endParaRPr>
          </a:p>
          <a:p>
            <a:pPr>
              <a:buNone/>
            </a:pPr>
            <a:r>
              <a:rPr lang="hi-IN" sz="1800" i="1" dirty="0" smtClean="0">
                <a:latin typeface="Times New Roman" pitchFamily="18" charset="0"/>
              </a:rPr>
              <a:t>l</a:t>
            </a:r>
            <a:r>
              <a:rPr lang="en-US" sz="1800" i="1" dirty="0" err="1" smtClean="0">
                <a:latin typeface="Times New Roman" pitchFamily="18" charset="0"/>
                <a:cs typeface="Times New Roman" pitchFamily="18" charset="0"/>
              </a:rPr>
              <a:t>ength</a:t>
            </a:r>
            <a:r>
              <a:rPr lang="hi-IN" sz="1800" i="1" dirty="0" smtClean="0">
                <a:latin typeface="Times New Roman" pitchFamily="18" charset="0"/>
              </a:rPr>
              <a:t>:</a:t>
            </a:r>
            <a:r>
              <a:rPr lang="en-US" sz="1800" dirty="0" smtClean="0">
                <a:latin typeface="Times New Roman" pitchFamily="18" charset="0"/>
                <a:cs typeface="Times New Roman" pitchFamily="18" charset="0"/>
              </a:rPr>
              <a:t> Optional. Numeric value. Specifies how many elements will be removed, and also length of the returned array. If this value is set to a negative number, the function will stop that far from the last element. If this value is not set, the function will remove all elements, starting from the position set by the start-parameter. </a:t>
            </a:r>
            <a:endParaRPr lang="hi-IN" sz="1800" dirty="0" smtClean="0">
              <a:latin typeface="Times New Roman" pitchFamily="18" charset="0"/>
            </a:endParaRPr>
          </a:p>
          <a:p>
            <a:pPr>
              <a:buNone/>
            </a:pPr>
            <a:r>
              <a:rPr lang="hi-IN" sz="1800" i="1" dirty="0" smtClean="0">
                <a:latin typeface="Times New Roman" pitchFamily="18" charset="0"/>
              </a:rPr>
              <a:t>a</a:t>
            </a:r>
            <a:r>
              <a:rPr lang="en-US" sz="1800" i="1" dirty="0" err="1" smtClean="0">
                <a:latin typeface="Times New Roman" pitchFamily="18" charset="0"/>
                <a:cs typeface="Times New Roman" pitchFamily="18" charset="0"/>
              </a:rPr>
              <a:t>rray</a:t>
            </a:r>
            <a:r>
              <a:rPr lang="hi-IN" sz="1800" i="1" dirty="0" smtClean="0">
                <a:latin typeface="Times New Roman" pitchFamily="18" charset="0"/>
              </a:rPr>
              <a:t>: </a:t>
            </a:r>
            <a:r>
              <a:rPr lang="en-US" sz="1800" dirty="0" smtClean="0">
                <a:latin typeface="Times New Roman" pitchFamily="18" charset="0"/>
                <a:cs typeface="Times New Roman" pitchFamily="18" charset="0"/>
              </a:rPr>
              <a:t> Optional. Specifies an array with the elements that will be inserted to the original array. If it's only one element, it can be a string, and does not have to be an array.</a:t>
            </a:r>
            <a:endParaRPr lang="en-US" sz="18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dirty="0" smtClean="0">
                <a:latin typeface="Times New Roman" pitchFamily="18" charset="0"/>
                <a:cs typeface="Times New Roman" pitchFamily="18" charset="0"/>
              </a:rPr>
              <a:t>Example 1</a:t>
            </a:r>
            <a:r>
              <a:rPr lang="hi-IN" sz="1800" b="1" dirty="0" smtClean="0">
                <a:latin typeface="Times New Roman" pitchFamily="18" charset="0"/>
              </a:rPr>
              <a:t>:</a:t>
            </a:r>
            <a:endParaRPr lang="en-US" sz="1800" b="1" dirty="0" smtClean="0">
              <a:latin typeface="Times New Roman" pitchFamily="18" charset="0"/>
              <a:cs typeface="Times New Roman" pitchFamily="18" charset="0"/>
            </a:endParaRP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$a1=array("a"=&gt;"</a:t>
            </a:r>
            <a:r>
              <a:rPr lang="en-US" sz="1800" dirty="0" err="1" smtClean="0">
                <a:latin typeface="Times New Roman" pitchFamily="18" charset="0"/>
                <a:cs typeface="Times New Roman" pitchFamily="18" charset="0"/>
              </a:rPr>
              <a:t>red","b</a:t>
            </a: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green","c</a:t>
            </a: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blue","d</a:t>
            </a:r>
            <a:r>
              <a:rPr lang="en-US" sz="1800" dirty="0" smtClean="0">
                <a:latin typeface="Times New Roman" pitchFamily="18" charset="0"/>
                <a:cs typeface="Times New Roman" pitchFamily="18" charset="0"/>
              </a:rPr>
              <a:t>"=&gt;"yellow");</a:t>
            </a:r>
          </a:p>
          <a:p>
            <a:pPr>
              <a:buNone/>
            </a:pPr>
            <a:r>
              <a:rPr lang="en-US" sz="1800" dirty="0" smtClean="0">
                <a:latin typeface="Times New Roman" pitchFamily="18" charset="0"/>
                <a:cs typeface="Times New Roman" pitchFamily="18" charset="0"/>
              </a:rPr>
              <a:t>$a2=array("a"=&gt;"</a:t>
            </a:r>
            <a:r>
              <a:rPr lang="en-US" sz="1800" dirty="0" err="1" smtClean="0">
                <a:latin typeface="Times New Roman" pitchFamily="18" charset="0"/>
                <a:cs typeface="Times New Roman" pitchFamily="18" charset="0"/>
              </a:rPr>
              <a:t>purple","b</a:t>
            </a:r>
            <a:r>
              <a:rPr lang="en-US" sz="1800" dirty="0" smtClean="0">
                <a:latin typeface="Times New Roman" pitchFamily="18" charset="0"/>
                <a:cs typeface="Times New Roman" pitchFamily="18" charset="0"/>
              </a:rPr>
              <a:t>"=&gt;"orange");</a:t>
            </a:r>
          </a:p>
          <a:p>
            <a:pPr>
              <a:buNone/>
            </a:pPr>
            <a:r>
              <a:rPr lang="en-US" sz="1800" dirty="0" smtClean="0">
                <a:latin typeface="Times New Roman" pitchFamily="18" charset="0"/>
                <a:cs typeface="Times New Roman" pitchFamily="18" charset="0"/>
              </a:rPr>
              <a:t>// Printing the returned array from </a:t>
            </a:r>
            <a:r>
              <a:rPr lang="en-US" sz="1800" dirty="0" err="1" smtClean="0">
                <a:latin typeface="Times New Roman" pitchFamily="18" charset="0"/>
                <a:cs typeface="Times New Roman" pitchFamily="18" charset="0"/>
              </a:rPr>
              <a:t>array_splice</a:t>
            </a:r>
            <a:r>
              <a:rPr lang="en-US" sz="1800" dirty="0" smtClean="0">
                <a:latin typeface="Times New Roman" pitchFamily="18" charset="0"/>
                <a:cs typeface="Times New Roman" pitchFamily="18" charset="0"/>
              </a:rPr>
              <a:t> function()</a:t>
            </a:r>
          </a:p>
          <a:p>
            <a:pPr>
              <a:buNone/>
            </a:pP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array_splice</a:t>
            </a:r>
            <a:r>
              <a:rPr lang="en-US" sz="1800" dirty="0" smtClean="0">
                <a:latin typeface="Times New Roman" pitchFamily="18" charset="0"/>
                <a:cs typeface="Times New Roman" pitchFamily="18" charset="0"/>
              </a:rPr>
              <a:t>($a1,0,2,$a2));</a:t>
            </a:r>
          </a:p>
          <a:p>
            <a:pPr>
              <a:buNone/>
            </a:pPr>
            <a:r>
              <a:rPr lang="en-US" sz="1800" dirty="0" smtClean="0">
                <a:latin typeface="Times New Roman" pitchFamily="18" charset="0"/>
                <a:cs typeface="Times New Roman" pitchFamily="18" charset="0"/>
              </a:rPr>
              <a:t>echo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Printing the array a1, which is modified</a:t>
            </a:r>
          </a:p>
          <a:p>
            <a:pPr>
              <a:buNone/>
            </a:pP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($a1);</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endParaRPr lang="hi-IN" sz="1800" dirty="0" smtClean="0">
              <a:latin typeface="Times New Roman" pitchFamily="18" charset="0"/>
            </a:endParaRPr>
          </a:p>
          <a:p>
            <a:pPr>
              <a:buNone/>
            </a:pPr>
            <a:r>
              <a:rPr lang="hi-IN" sz="1800" b="1" dirty="0" smtClean="0">
                <a:latin typeface="Times New Roman" pitchFamily="18" charset="0"/>
              </a:rPr>
              <a:t>Output</a:t>
            </a:r>
            <a:r>
              <a:rPr lang="hi-IN" sz="1800" dirty="0" smtClean="0">
                <a:latin typeface="Times New Roman" pitchFamily="18" charset="0"/>
              </a:rPr>
              <a:t>:</a:t>
            </a:r>
          </a:p>
          <a:p>
            <a:pPr>
              <a:buNone/>
            </a:pPr>
            <a:r>
              <a:rPr lang="hi-IN" sz="1800" dirty="0" smtClean="0">
                <a:latin typeface="Times New Roman" pitchFamily="18" charset="0"/>
              </a:rPr>
              <a:t>   </a:t>
            </a:r>
            <a:r>
              <a:rPr lang="en-US" sz="1800" dirty="0" smtClean="0">
                <a:latin typeface="Times New Roman" pitchFamily="18" charset="0"/>
                <a:cs typeface="Times New Roman" pitchFamily="18" charset="0"/>
              </a:rPr>
              <a:t>Array ( [a] =&gt; red [b] =&gt; green )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Array ( [0] =&gt; purple [1] =&gt; orange [c] =&gt; blue [d] =&gt; yellow )</a:t>
            </a:r>
            <a:endParaRPr lang="en-US" sz="18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sz="1800" b="1" dirty="0" smtClean="0">
                <a:latin typeface="Times New Roman" pitchFamily="18" charset="0"/>
                <a:cs typeface="Times New Roman" pitchFamily="18" charset="0"/>
              </a:rPr>
              <a:t>Example 2</a:t>
            </a:r>
          </a:p>
          <a:p>
            <a:pPr>
              <a:buNone/>
            </a:pPr>
            <a:r>
              <a:rPr lang="en-US" sz="1800" dirty="0" smtClean="0">
                <a:latin typeface="Times New Roman" pitchFamily="18" charset="0"/>
                <a:cs typeface="Times New Roman" pitchFamily="18" charset="0"/>
              </a:rPr>
              <a:t>With the length parameter set to 0:</a:t>
            </a: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&lt;?php</a:t>
            </a:r>
          </a:p>
          <a:p>
            <a:pPr>
              <a:buNone/>
            </a:pPr>
            <a:r>
              <a:rPr lang="en-US" sz="1800" dirty="0" smtClean="0">
                <a:latin typeface="Times New Roman" pitchFamily="18" charset="0"/>
                <a:cs typeface="Times New Roman" pitchFamily="18" charset="0"/>
              </a:rPr>
              <a:t>$a1=array("0"=&gt;"red","1"=&gt;"green");</a:t>
            </a:r>
          </a:p>
          <a:p>
            <a:pPr>
              <a:buNone/>
            </a:pPr>
            <a:r>
              <a:rPr lang="en-US" sz="1800" dirty="0" smtClean="0">
                <a:latin typeface="Times New Roman" pitchFamily="18" charset="0"/>
                <a:cs typeface="Times New Roman" pitchFamily="18" charset="0"/>
              </a:rPr>
              <a:t>$a2=array("0"=&gt;"purple","1"=&gt;"orange");</a:t>
            </a:r>
          </a:p>
          <a:p>
            <a:pPr>
              <a:buNone/>
            </a:pPr>
            <a:r>
              <a:rPr lang="en-US" sz="1800" dirty="0" smtClean="0">
                <a:latin typeface="Times New Roman" pitchFamily="18" charset="0"/>
                <a:cs typeface="Times New Roman" pitchFamily="18" charset="0"/>
              </a:rPr>
              <a:t>array_splice($a1,1,0,$a2);</a:t>
            </a:r>
          </a:p>
          <a:p>
            <a:pPr>
              <a:buNone/>
            </a:pPr>
            <a:r>
              <a:rPr lang="en-US" sz="1800" dirty="0" smtClean="0">
                <a:latin typeface="Times New Roman" pitchFamily="18" charset="0"/>
                <a:cs typeface="Times New Roman" pitchFamily="18" charset="0"/>
              </a:rPr>
              <a:t>print_r($a1);</a:t>
            </a:r>
          </a:p>
          <a:p>
            <a:pPr>
              <a:buNone/>
            </a:pP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r>
              <a:rPr lang="hi-IN" sz="1800" b="1" dirty="0" smtClean="0">
                <a:latin typeface="Times New Roman" pitchFamily="18" charset="0"/>
              </a:rPr>
              <a:t>Output</a:t>
            </a:r>
            <a:r>
              <a:rPr lang="hi-IN" sz="1800" dirty="0" smtClean="0">
                <a:latin typeface="Times New Roman" pitchFamily="18" charset="0"/>
              </a:rPr>
              <a:t>: </a:t>
            </a:r>
            <a:r>
              <a:rPr lang="en-US" sz="1800" dirty="0" smtClean="0">
                <a:latin typeface="Times New Roman" pitchFamily="18" charset="0"/>
                <a:cs typeface="Times New Roman" pitchFamily="18" charset="0"/>
              </a:rPr>
              <a:t>Array ( [0] =&gt; red [1] =&gt; purple [2] =&gt; orange [3] =&gt; green ) </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Autofit/>
          </a:bodyPr>
          <a:lstStyle/>
          <a:p>
            <a:pPr>
              <a:buNone/>
            </a:pPr>
            <a:endParaRPr lang="hi-IN" sz="1800" b="1" dirty="0" smtClean="0">
              <a:latin typeface="Times New Roman" pitchFamily="18" charset="0"/>
            </a:endParaRPr>
          </a:p>
          <a:p>
            <a:pPr>
              <a:buNone/>
            </a:pPr>
            <a:r>
              <a:rPr lang="en-US" sz="1800" b="1" dirty="0" smtClean="0">
                <a:latin typeface="Times New Roman" pitchFamily="18" charset="0"/>
                <a:cs typeface="Times New Roman" pitchFamily="18" charset="0"/>
              </a:rPr>
              <a:t>PHP array_diff() Function</a:t>
            </a: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array_diff() </a:t>
            </a:r>
            <a:r>
              <a:rPr lang="en-US" sz="1800" dirty="0" smtClean="0">
                <a:latin typeface="Times New Roman" pitchFamily="18" charset="0"/>
                <a:cs typeface="Times New Roman" pitchFamily="18" charset="0"/>
              </a:rPr>
              <a:t>function </a:t>
            </a:r>
            <a:r>
              <a:rPr lang="en-US" sz="1800" dirty="0" smtClean="0">
                <a:solidFill>
                  <a:srgbClr val="FF0000"/>
                </a:solidFill>
                <a:latin typeface="Times New Roman" pitchFamily="18" charset="0"/>
                <a:cs typeface="Times New Roman" pitchFamily="18" charset="0"/>
              </a:rPr>
              <a:t>compares</a:t>
            </a:r>
            <a:r>
              <a:rPr lang="en-US" sz="1800" dirty="0" smtClean="0">
                <a:latin typeface="Times New Roman" pitchFamily="18" charset="0"/>
                <a:cs typeface="Times New Roman" pitchFamily="18" charset="0"/>
              </a:rPr>
              <a:t> the </a:t>
            </a:r>
            <a:r>
              <a:rPr lang="en-US" sz="1800" dirty="0" smtClean="0">
                <a:solidFill>
                  <a:srgbClr val="FF0000"/>
                </a:solidFill>
                <a:latin typeface="Times New Roman" pitchFamily="18" charset="0"/>
                <a:cs typeface="Times New Roman" pitchFamily="18" charset="0"/>
              </a:rPr>
              <a:t>values</a:t>
            </a:r>
            <a:r>
              <a:rPr lang="en-US" sz="1800" dirty="0" smtClean="0">
                <a:latin typeface="Times New Roman" pitchFamily="18" charset="0"/>
                <a:cs typeface="Times New Roman" pitchFamily="18" charset="0"/>
              </a:rPr>
              <a:t> of </a:t>
            </a:r>
            <a:r>
              <a:rPr lang="en-US" sz="1800" dirty="0" smtClean="0">
                <a:solidFill>
                  <a:srgbClr val="FF0000"/>
                </a:solidFill>
                <a:latin typeface="Times New Roman" pitchFamily="18" charset="0"/>
                <a:cs typeface="Times New Roman" pitchFamily="18" charset="0"/>
              </a:rPr>
              <a:t>two (or more) arrays</a:t>
            </a:r>
            <a:r>
              <a:rPr lang="en-US" sz="1800" dirty="0" smtClean="0">
                <a:latin typeface="Times New Roman" pitchFamily="18" charset="0"/>
                <a:cs typeface="Times New Roman" pitchFamily="18" charset="0"/>
              </a:rPr>
              <a:t>, and </a:t>
            </a:r>
            <a:r>
              <a:rPr lang="en-US" sz="1800" dirty="0" smtClean="0">
                <a:solidFill>
                  <a:srgbClr val="FF0000"/>
                </a:solidFill>
                <a:latin typeface="Times New Roman" pitchFamily="18" charset="0"/>
                <a:cs typeface="Times New Roman" pitchFamily="18" charset="0"/>
              </a:rPr>
              <a:t>returns</a:t>
            </a:r>
            <a:r>
              <a:rPr lang="en-US" sz="1800" dirty="0" smtClean="0">
                <a:latin typeface="Times New Roman" pitchFamily="18" charset="0"/>
                <a:cs typeface="Times New Roman" pitchFamily="18" charset="0"/>
              </a:rPr>
              <a:t> the </a:t>
            </a:r>
            <a:r>
              <a:rPr lang="en-US" sz="1800" dirty="0" smtClean="0">
                <a:solidFill>
                  <a:srgbClr val="FF0000"/>
                </a:solidFill>
                <a:latin typeface="Times New Roman" pitchFamily="18" charset="0"/>
                <a:cs typeface="Times New Roman" pitchFamily="18" charset="0"/>
              </a:rPr>
              <a:t>differences</a:t>
            </a:r>
            <a:r>
              <a:rPr lang="en-US" sz="1800" dirty="0" smtClean="0">
                <a:latin typeface="Times New Roman" pitchFamily="18" charset="0"/>
                <a:cs typeface="Times New Roman" pitchFamily="18" charset="0"/>
              </a:rPr>
              <a:t>.</a:t>
            </a:r>
            <a:endParaRPr lang="hi-IN" sz="1800" dirty="0" smtClean="0">
              <a:latin typeface="Times New Roman" pitchFamily="18" charset="0"/>
            </a:endParaRPr>
          </a:p>
          <a:p>
            <a:pPr>
              <a:buNone/>
            </a:pPr>
            <a:r>
              <a:rPr lang="en-US" sz="1800" b="1" dirty="0" smtClean="0">
                <a:latin typeface="Times New Roman" pitchFamily="18" charset="0"/>
                <a:cs typeface="Times New Roman" pitchFamily="18" charset="0"/>
              </a:rPr>
              <a:t>Syntax</a:t>
            </a:r>
          </a:p>
          <a:p>
            <a:pPr>
              <a:buNone/>
            </a:pPr>
            <a:r>
              <a:rPr lang="en-US" sz="1800" dirty="0" smtClean="0">
                <a:latin typeface="Times New Roman" pitchFamily="18" charset="0"/>
                <a:cs typeface="Times New Roman" pitchFamily="18" charset="0"/>
              </a:rPr>
              <a:t>array_diff(</a:t>
            </a:r>
            <a:r>
              <a:rPr lang="en-US" sz="1800" i="1" dirty="0" smtClean="0">
                <a:latin typeface="Times New Roman" pitchFamily="18" charset="0"/>
                <a:cs typeface="Times New Roman" pitchFamily="18" charset="0"/>
              </a:rPr>
              <a:t>array1, array2, array3, ...</a:t>
            </a:r>
            <a:r>
              <a:rPr lang="en-US" sz="1800" dirty="0" smtClean="0">
                <a:latin typeface="Times New Roman" pitchFamily="18" charset="0"/>
                <a:cs typeface="Times New Roman" pitchFamily="18" charset="0"/>
              </a:rPr>
              <a:t>)</a:t>
            </a:r>
            <a:endParaRPr lang="hi-IN" sz="1800" dirty="0" smtClean="0">
              <a:latin typeface="Times New Roman" pitchFamily="18" charset="0"/>
            </a:endParaRPr>
          </a:p>
          <a:p>
            <a:pPr>
              <a:buNone/>
            </a:pPr>
            <a:r>
              <a:rPr lang="en-US" sz="1800" b="1" dirty="0" smtClean="0">
                <a:latin typeface="Times New Roman" pitchFamily="18" charset="0"/>
                <a:cs typeface="Times New Roman" pitchFamily="18" charset="0"/>
              </a:rPr>
              <a:t>Parameter Values</a:t>
            </a:r>
          </a:p>
          <a:p>
            <a:pPr>
              <a:buNone/>
            </a:pPr>
            <a:r>
              <a:rPr lang="hi-IN" sz="1800" dirty="0" smtClean="0">
                <a:latin typeface="Times New Roman" pitchFamily="18" charset="0"/>
              </a:rPr>
              <a:t> </a:t>
            </a:r>
            <a:r>
              <a:rPr lang="en-US" sz="1800" i="1" dirty="0" smtClean="0">
                <a:latin typeface="Times New Roman" pitchFamily="18" charset="0"/>
                <a:cs typeface="Times New Roman" pitchFamily="18" charset="0"/>
              </a:rPr>
              <a:t>array1</a:t>
            </a:r>
            <a:r>
              <a:rPr lang="hi-IN" sz="1800" i="1" dirty="0" smtClean="0">
                <a:latin typeface="Times New Roman" pitchFamily="18" charset="0"/>
              </a:rPr>
              <a:t>: </a:t>
            </a:r>
            <a:r>
              <a:rPr lang="en-US" sz="1800" dirty="0" smtClean="0">
                <a:latin typeface="Times New Roman" pitchFamily="18" charset="0"/>
                <a:cs typeface="Times New Roman" pitchFamily="18" charset="0"/>
              </a:rPr>
              <a:t> Required. The array to compare from </a:t>
            </a:r>
            <a:endParaRPr lang="hi-IN" sz="1800" dirty="0" smtClean="0">
              <a:latin typeface="Times New Roman" pitchFamily="18" charset="0"/>
            </a:endParaRPr>
          </a:p>
          <a:p>
            <a:pPr>
              <a:buNone/>
            </a:pPr>
            <a:r>
              <a:rPr lang="hi-IN" sz="1800" i="1" dirty="0" smtClean="0">
                <a:latin typeface="Times New Roman" pitchFamily="18" charset="0"/>
              </a:rPr>
              <a:t> </a:t>
            </a:r>
            <a:r>
              <a:rPr lang="en-US" sz="1800" i="1" dirty="0" smtClean="0">
                <a:latin typeface="Times New Roman" pitchFamily="18" charset="0"/>
                <a:cs typeface="Times New Roman" pitchFamily="18" charset="0"/>
              </a:rPr>
              <a:t>array2</a:t>
            </a:r>
            <a:r>
              <a:rPr lang="hi-IN" sz="1800" i="1" dirty="0" smtClean="0">
                <a:latin typeface="Times New Roman" pitchFamily="18" charset="0"/>
              </a:rPr>
              <a:t>:</a:t>
            </a:r>
            <a:r>
              <a:rPr lang="en-US" sz="1800" dirty="0" smtClean="0">
                <a:latin typeface="Times New Roman" pitchFamily="18" charset="0"/>
                <a:cs typeface="Times New Roman" pitchFamily="18" charset="0"/>
              </a:rPr>
              <a:t> Required. An array to compare against </a:t>
            </a:r>
            <a:endParaRPr lang="hi-IN" sz="1800" dirty="0" smtClean="0">
              <a:latin typeface="Times New Roman" pitchFamily="18" charset="0"/>
            </a:endParaRPr>
          </a:p>
          <a:p>
            <a:pPr>
              <a:buNone/>
            </a:pPr>
            <a:r>
              <a:rPr lang="hi-IN" sz="1800" i="1" dirty="0" smtClean="0">
                <a:latin typeface="Times New Roman" pitchFamily="18" charset="0"/>
              </a:rPr>
              <a:t> </a:t>
            </a:r>
            <a:r>
              <a:rPr lang="en-US" sz="1800" i="1" dirty="0" smtClean="0">
                <a:latin typeface="Times New Roman" pitchFamily="18" charset="0"/>
                <a:cs typeface="Times New Roman" pitchFamily="18" charset="0"/>
              </a:rPr>
              <a:t>array3,...</a:t>
            </a:r>
            <a:r>
              <a:rPr lang="hi-IN" sz="1800" i="1" dirty="0" smtClean="0">
                <a:latin typeface="Times New Roman" pitchFamily="18" charset="0"/>
              </a:rPr>
              <a:t>:</a:t>
            </a:r>
            <a:r>
              <a:rPr lang="en-US" sz="1800" dirty="0" smtClean="0">
                <a:latin typeface="Times New Roman" pitchFamily="18" charset="0"/>
                <a:cs typeface="Times New Roman" pitchFamily="18" charset="0"/>
              </a:rPr>
              <a:t> Optional. More arrays to compare against</a:t>
            </a:r>
          </a:p>
          <a:p>
            <a:pPr>
              <a:buNone/>
            </a:pPr>
            <a:endParaRPr lang="hi-IN" sz="1800" dirty="0" smtClean="0">
              <a:latin typeface="Times New Roman" pitchFamily="18" charset="0"/>
            </a:endParaRPr>
          </a:p>
          <a:p>
            <a:pPr>
              <a:buNone/>
            </a:pPr>
            <a:r>
              <a:rPr lang="en-US" sz="1800" b="1" dirty="0" smtClean="0">
                <a:latin typeface="Times New Roman" pitchFamily="18" charset="0"/>
                <a:cs typeface="Times New Roman" pitchFamily="18" charset="0"/>
              </a:rPr>
              <a:t>Return Value</a:t>
            </a:r>
            <a:r>
              <a:rPr lang="en-US" sz="1800" dirty="0" smtClean="0">
                <a:latin typeface="Times New Roman" pitchFamily="18" charset="0"/>
                <a:cs typeface="Times New Roman" pitchFamily="18" charset="0"/>
              </a:rPr>
              <a:t>: Returns an array containing the entries from </a:t>
            </a:r>
            <a:r>
              <a:rPr lang="en-US" sz="1800" b="1" dirty="0" smtClean="0">
                <a:latin typeface="Times New Roman" pitchFamily="18" charset="0"/>
                <a:cs typeface="Times New Roman" pitchFamily="18" charset="0"/>
              </a:rPr>
              <a:t>array1</a:t>
            </a:r>
            <a:r>
              <a:rPr lang="en-US" sz="1800" dirty="0" smtClean="0">
                <a:latin typeface="Times New Roman" pitchFamily="18" charset="0"/>
                <a:cs typeface="Times New Roman" pitchFamily="18" charset="0"/>
              </a:rPr>
              <a:t> that are not present in any of the other arrays</a:t>
            </a:r>
            <a:endParaRPr lang="hi-IN" sz="1800" dirty="0" smtClean="0">
              <a:latin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70000" lnSpcReduction="20000"/>
          </a:bodyPr>
          <a:lstStyle/>
          <a:p>
            <a:pPr>
              <a:buNone/>
            </a:pPr>
            <a:r>
              <a:rPr lang="en-US" b="1" dirty="0" smtClean="0">
                <a:latin typeface="Times New Roman" pitchFamily="18" charset="0"/>
                <a:cs typeface="Times New Roman" pitchFamily="18" charset="0"/>
              </a:rPr>
              <a:t>Example</a:t>
            </a:r>
            <a:r>
              <a:rPr lang="hi-IN" b="1" dirty="0" smtClean="0">
                <a:latin typeface="Times New Roman" pitchFamily="18" charset="0"/>
              </a:rPr>
              <a:t>: </a:t>
            </a:r>
            <a:r>
              <a:rPr lang="en-US" dirty="0" smtClean="0">
                <a:latin typeface="Times New Roman" pitchFamily="18" charset="0"/>
                <a:cs typeface="Times New Roman" pitchFamily="18" charset="0"/>
              </a:rPr>
              <a:t>Compare the</a:t>
            </a:r>
            <a:r>
              <a:rPr lang="en-US" b="1" dirty="0" smtClean="0">
                <a:latin typeface="Times New Roman" pitchFamily="18" charset="0"/>
                <a:cs typeface="Times New Roman" pitchFamily="18" charset="0"/>
              </a:rPr>
              <a:t> values</a:t>
            </a:r>
            <a:r>
              <a:rPr lang="en-US" dirty="0" smtClean="0">
                <a:latin typeface="Times New Roman" pitchFamily="18" charset="0"/>
                <a:cs typeface="Times New Roman" pitchFamily="18" charset="0"/>
              </a:rPr>
              <a:t> of two arrays, and return the differences:</a:t>
            </a:r>
            <a:endParaRPr lang="hi-IN" dirty="0" smtClean="0">
              <a:latin typeface="Times New Roman" pitchFamily="18" charset="0"/>
            </a:endParaRPr>
          </a:p>
          <a:p>
            <a:pPr>
              <a:buNone/>
            </a:pPr>
            <a:endParaRPr lang="hi-IN" dirty="0" smtClean="0">
              <a:latin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$a1=array("a"=&gt;"</a:t>
            </a:r>
            <a:r>
              <a:rPr lang="en-US" dirty="0" err="1" smtClean="0">
                <a:latin typeface="Times New Roman" pitchFamily="18" charset="0"/>
                <a:cs typeface="Times New Roman" pitchFamily="18" charset="0"/>
              </a:rPr>
              <a:t>red","b</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green","c</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blue","d</a:t>
            </a:r>
            <a:r>
              <a:rPr lang="en-US" dirty="0" smtClean="0">
                <a:latin typeface="Times New Roman" pitchFamily="18" charset="0"/>
                <a:cs typeface="Times New Roman" pitchFamily="18" charset="0"/>
              </a:rPr>
              <a:t>"=&gt;"yellow");</a:t>
            </a:r>
          </a:p>
          <a:p>
            <a:pPr>
              <a:buNone/>
            </a:pPr>
            <a:r>
              <a:rPr lang="en-US" dirty="0" smtClean="0">
                <a:latin typeface="Times New Roman" pitchFamily="18" charset="0"/>
                <a:cs typeface="Times New Roman" pitchFamily="18" charset="0"/>
              </a:rPr>
              <a:t>$a2=array("e"=&gt;"</a:t>
            </a:r>
            <a:r>
              <a:rPr lang="en-US" dirty="0" err="1" smtClean="0">
                <a:latin typeface="Times New Roman" pitchFamily="18" charset="0"/>
                <a:cs typeface="Times New Roman" pitchFamily="18" charset="0"/>
              </a:rPr>
              <a:t>red","f</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green","g</a:t>
            </a:r>
            <a:r>
              <a:rPr lang="en-US" dirty="0" smtClean="0">
                <a:latin typeface="Times New Roman" pitchFamily="18" charset="0"/>
                <a:cs typeface="Times New Roman" pitchFamily="18" charset="0"/>
              </a:rPr>
              <a:t>"=&gt;"blue");</a:t>
            </a:r>
          </a:p>
          <a:p>
            <a:pPr>
              <a:buNone/>
            </a:pPr>
            <a:r>
              <a:rPr lang="en-US" dirty="0" smtClean="0">
                <a:latin typeface="Times New Roman" pitchFamily="18" charset="0"/>
                <a:cs typeface="Times New Roman" pitchFamily="18" charset="0"/>
              </a:rPr>
              <a:t>$result=array_diff($a1,$a2);</a:t>
            </a:r>
          </a:p>
          <a:p>
            <a:pPr>
              <a:buNone/>
            </a:pPr>
            <a:r>
              <a:rPr lang="en-US" dirty="0" smtClean="0">
                <a:latin typeface="Times New Roman" pitchFamily="18" charset="0"/>
                <a:cs typeface="Times New Roman" pitchFamily="18" charset="0"/>
              </a:rPr>
              <a:t>print_r($result);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endParaRPr lang="hi-IN" dirty="0" smtClean="0">
              <a:latin typeface="Times New Roman" pitchFamily="18" charset="0"/>
            </a:endParaRPr>
          </a:p>
          <a:p>
            <a:pPr>
              <a:buNone/>
            </a:pPr>
            <a:r>
              <a:rPr lang="hi-IN" dirty="0" smtClean="0">
                <a:latin typeface="Times New Roman" pitchFamily="18" charset="0"/>
              </a:rPr>
              <a:t>Output: </a:t>
            </a:r>
            <a:r>
              <a:rPr lang="en-US" dirty="0" smtClean="0">
                <a:latin typeface="Times New Roman" pitchFamily="18" charset="0"/>
                <a:cs typeface="Times New Roman" pitchFamily="18" charset="0"/>
              </a:rPr>
              <a:t>Array ( [d] =&gt; yellow ) </a:t>
            </a:r>
          </a:p>
          <a:p>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000"/>
          </a:xfrm>
        </p:spPr>
        <p:txBody>
          <a:bodyPr>
            <a:normAutofit fontScale="70000" lnSpcReduction="20000"/>
          </a:bodyPr>
          <a:lstStyle/>
          <a:p>
            <a:pPr>
              <a:buNone/>
            </a:pPr>
            <a:r>
              <a:rPr lang="hi-IN" b="1" dirty="0" smtClean="0">
                <a:latin typeface="Times New Roman" pitchFamily="18" charset="0"/>
              </a:rPr>
              <a:t>Example: </a:t>
            </a:r>
            <a:r>
              <a:rPr lang="en-US" b="1" dirty="0" smtClean="0">
                <a:latin typeface="Times New Roman" pitchFamily="18" charset="0"/>
                <a:cs typeface="Times New Roman" pitchFamily="18" charset="0"/>
              </a:rPr>
              <a:t>Compare the values of three arrays, and return the differences:</a:t>
            </a:r>
          </a:p>
          <a:p>
            <a:pPr>
              <a:buNone/>
            </a:pPr>
            <a:endParaRPr lang="hi-IN" dirty="0" smtClean="0">
              <a:latin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$a1=array("a"=&gt;"</a:t>
            </a:r>
            <a:r>
              <a:rPr lang="en-US" dirty="0" err="1" smtClean="0">
                <a:latin typeface="Times New Roman" pitchFamily="18" charset="0"/>
                <a:cs typeface="Times New Roman" pitchFamily="18" charset="0"/>
              </a:rPr>
              <a:t>red","b</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green","c</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blue","d</a:t>
            </a:r>
            <a:r>
              <a:rPr lang="en-US" dirty="0" smtClean="0">
                <a:latin typeface="Times New Roman" pitchFamily="18" charset="0"/>
                <a:cs typeface="Times New Roman" pitchFamily="18" charset="0"/>
              </a:rPr>
              <a:t>"=&gt;"yellow");</a:t>
            </a:r>
          </a:p>
          <a:p>
            <a:pPr>
              <a:buNone/>
            </a:pPr>
            <a:r>
              <a:rPr lang="en-US" dirty="0" smtClean="0">
                <a:latin typeface="Times New Roman" pitchFamily="18" charset="0"/>
                <a:cs typeface="Times New Roman" pitchFamily="18" charset="0"/>
              </a:rPr>
              <a:t>$a2=array("e"=&gt;"</a:t>
            </a:r>
            <a:r>
              <a:rPr lang="en-US" dirty="0" err="1" smtClean="0">
                <a:latin typeface="Times New Roman" pitchFamily="18" charset="0"/>
                <a:cs typeface="Times New Roman" pitchFamily="18" charset="0"/>
              </a:rPr>
              <a:t>red","f</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black","g</a:t>
            </a:r>
            <a:r>
              <a:rPr lang="en-US" dirty="0" smtClean="0">
                <a:latin typeface="Times New Roman" pitchFamily="18" charset="0"/>
                <a:cs typeface="Times New Roman" pitchFamily="18" charset="0"/>
              </a:rPr>
              <a:t>"=&gt;"purple");</a:t>
            </a:r>
          </a:p>
          <a:p>
            <a:pPr>
              <a:buNone/>
            </a:pPr>
            <a:r>
              <a:rPr lang="en-US" dirty="0" smtClean="0">
                <a:latin typeface="Times New Roman" pitchFamily="18" charset="0"/>
                <a:cs typeface="Times New Roman" pitchFamily="18" charset="0"/>
              </a:rPr>
              <a:t>$a3=array("a"=&gt;"</a:t>
            </a:r>
            <a:r>
              <a:rPr lang="en-US" dirty="0" err="1" smtClean="0">
                <a:latin typeface="Times New Roman" pitchFamily="18" charset="0"/>
                <a:cs typeface="Times New Roman" pitchFamily="18" charset="0"/>
              </a:rPr>
              <a:t>red","b</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black","h</a:t>
            </a:r>
            <a:r>
              <a:rPr lang="en-US" dirty="0" smtClean="0">
                <a:latin typeface="Times New Roman" pitchFamily="18" charset="0"/>
                <a:cs typeface="Times New Roman" pitchFamily="18" charset="0"/>
              </a:rPr>
              <a:t>"=&gt;"yellow");</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$result=array_diff($a1,$a2,$a3);</a:t>
            </a:r>
          </a:p>
          <a:p>
            <a:pPr>
              <a:buNone/>
            </a:pPr>
            <a:r>
              <a:rPr lang="en-US" dirty="0" smtClean="0">
                <a:latin typeface="Times New Roman" pitchFamily="18" charset="0"/>
                <a:cs typeface="Times New Roman" pitchFamily="18" charset="0"/>
              </a:rPr>
              <a:t>print_r($result);</a:t>
            </a:r>
          </a:p>
          <a:p>
            <a:pPr>
              <a:buNone/>
            </a:pPr>
            <a:r>
              <a:rPr lang="en-US" dirty="0" smtClean="0">
                <a:latin typeface="Times New Roman" pitchFamily="18" charset="0"/>
                <a:cs typeface="Times New Roman" pitchFamily="18" charset="0"/>
              </a:rPr>
              <a:t>?&gt;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endParaRPr lang="hi-IN" dirty="0" smtClean="0">
              <a:latin typeface="Times New Roman" pitchFamily="18" charset="0"/>
            </a:endParaRPr>
          </a:p>
          <a:p>
            <a:pPr>
              <a:buNone/>
            </a:pPr>
            <a:endParaRPr lang="hi-IN" dirty="0" smtClean="0">
              <a:latin typeface="Times New Roman" pitchFamily="18" charset="0"/>
            </a:endParaRPr>
          </a:p>
          <a:p>
            <a:pPr>
              <a:buNone/>
            </a:pPr>
            <a:r>
              <a:rPr lang="hi-IN" b="1" dirty="0" smtClean="0">
                <a:latin typeface="Times New Roman" pitchFamily="18" charset="0"/>
              </a:rPr>
              <a:t>Outpu</a:t>
            </a:r>
            <a:r>
              <a:rPr lang="hi-IN" dirty="0" smtClean="0">
                <a:latin typeface="Times New Roman" pitchFamily="18" charset="0"/>
              </a:rPr>
              <a:t>t: </a:t>
            </a:r>
            <a:r>
              <a:rPr lang="en-US" dirty="0" smtClean="0">
                <a:latin typeface="Times New Roman" pitchFamily="18" charset="0"/>
                <a:cs typeface="Times New Roman" pitchFamily="18" charset="0"/>
              </a:rPr>
              <a:t>Array ( [b] =&gt; green [c] =&gt; blue ) </a:t>
            </a:r>
            <a:endParaRPr lang="hi-IN" dirty="0" smtClean="0">
              <a:latin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Sorting Arrays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The </a:t>
            </a:r>
            <a:r>
              <a:rPr lang="en-US" sz="2000" dirty="0" smtClean="0">
                <a:solidFill>
                  <a:srgbClr val="FF0000"/>
                </a:solidFill>
                <a:latin typeface="Times New Roman" pitchFamily="18" charset="0"/>
                <a:cs typeface="Times New Roman" pitchFamily="18" charset="0"/>
              </a:rPr>
              <a:t>elements</a:t>
            </a:r>
            <a:r>
              <a:rPr lang="en-US" sz="2000" dirty="0" smtClean="0">
                <a:latin typeface="Times New Roman" pitchFamily="18" charset="0"/>
                <a:cs typeface="Times New Roman" pitchFamily="18" charset="0"/>
              </a:rPr>
              <a:t> in an </a:t>
            </a:r>
            <a:r>
              <a:rPr lang="en-US" sz="2000" dirty="0" smtClean="0">
                <a:solidFill>
                  <a:srgbClr val="FF0000"/>
                </a:solidFill>
                <a:latin typeface="Times New Roman" pitchFamily="18" charset="0"/>
                <a:cs typeface="Times New Roman" pitchFamily="18" charset="0"/>
              </a:rPr>
              <a:t>array</a:t>
            </a:r>
            <a:r>
              <a:rPr lang="en-US" sz="2000" dirty="0" smtClean="0">
                <a:latin typeface="Times New Roman" pitchFamily="18" charset="0"/>
                <a:cs typeface="Times New Roman" pitchFamily="18" charset="0"/>
              </a:rPr>
              <a:t> can be </a:t>
            </a:r>
            <a:r>
              <a:rPr lang="en-US" sz="2000" dirty="0" smtClean="0">
                <a:solidFill>
                  <a:srgbClr val="FF0000"/>
                </a:solidFill>
                <a:latin typeface="Times New Roman" pitchFamily="18" charset="0"/>
                <a:cs typeface="Times New Roman" pitchFamily="18" charset="0"/>
              </a:rPr>
              <a:t>sorted</a:t>
            </a:r>
            <a:r>
              <a:rPr lang="en-US" sz="2000" dirty="0" smtClean="0">
                <a:latin typeface="Times New Roman" pitchFamily="18" charset="0"/>
                <a:cs typeface="Times New Roman" pitchFamily="18" charset="0"/>
              </a:rPr>
              <a:t> in </a:t>
            </a:r>
            <a:r>
              <a:rPr lang="en-US" sz="2000" dirty="0" smtClean="0">
                <a:solidFill>
                  <a:srgbClr val="FF0000"/>
                </a:solidFill>
                <a:latin typeface="Times New Roman" pitchFamily="18" charset="0"/>
                <a:cs typeface="Times New Roman" pitchFamily="18" charset="0"/>
              </a:rPr>
              <a:t>alphabetical</a:t>
            </a:r>
            <a:r>
              <a:rPr lang="en-US" sz="2000" dirty="0" smtClean="0">
                <a:latin typeface="Times New Roman" pitchFamily="18" charset="0"/>
                <a:cs typeface="Times New Roman" pitchFamily="18" charset="0"/>
              </a:rPr>
              <a:t> or </a:t>
            </a:r>
            <a:r>
              <a:rPr lang="en-US" sz="2000" dirty="0" smtClean="0">
                <a:solidFill>
                  <a:srgbClr val="FF0000"/>
                </a:solidFill>
                <a:latin typeface="Times New Roman" pitchFamily="18" charset="0"/>
                <a:cs typeface="Times New Roman" pitchFamily="18" charset="0"/>
              </a:rPr>
              <a:t>numerical</a:t>
            </a:r>
            <a:r>
              <a:rPr lang="en-US" sz="2000" dirty="0" smtClean="0">
                <a:latin typeface="Times New Roman" pitchFamily="18" charset="0"/>
                <a:cs typeface="Times New Roman" pitchFamily="18" charset="0"/>
              </a:rPr>
              <a:t> order, </a:t>
            </a:r>
            <a:r>
              <a:rPr lang="en-US" sz="2000" dirty="0" smtClean="0">
                <a:solidFill>
                  <a:srgbClr val="FF0000"/>
                </a:solidFill>
                <a:latin typeface="Times New Roman" pitchFamily="18" charset="0"/>
                <a:cs typeface="Times New Roman" pitchFamily="18" charset="0"/>
              </a:rPr>
              <a:t>descending</a:t>
            </a:r>
            <a:r>
              <a:rPr lang="en-US" sz="2000" dirty="0" smtClean="0">
                <a:latin typeface="Times New Roman" pitchFamily="18" charset="0"/>
                <a:cs typeface="Times New Roman" pitchFamily="18" charset="0"/>
              </a:rPr>
              <a:t> or </a:t>
            </a:r>
            <a:r>
              <a:rPr lang="en-US" sz="2000" dirty="0" smtClean="0">
                <a:solidFill>
                  <a:srgbClr val="FF0000"/>
                </a:solidFill>
                <a:latin typeface="Times New Roman" pitchFamily="18" charset="0"/>
                <a:cs typeface="Times New Roman" pitchFamily="18" charset="0"/>
              </a:rPr>
              <a:t>ascending</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PHP - Sort Functions For Arrays</a:t>
            </a:r>
          </a:p>
          <a:p>
            <a:r>
              <a:rPr lang="en-US" sz="2000" dirty="0" smtClean="0">
                <a:latin typeface="Times New Roman" pitchFamily="18" charset="0"/>
                <a:cs typeface="Times New Roman" pitchFamily="18" charset="0"/>
              </a:rPr>
              <a:t>sort() - sort arrays in </a:t>
            </a:r>
            <a:r>
              <a:rPr lang="en-US" sz="2000" dirty="0" smtClean="0">
                <a:solidFill>
                  <a:srgbClr val="FF0000"/>
                </a:solidFill>
                <a:latin typeface="Times New Roman" pitchFamily="18" charset="0"/>
                <a:cs typeface="Times New Roman" pitchFamily="18" charset="0"/>
              </a:rPr>
              <a:t>ascending</a:t>
            </a:r>
            <a:r>
              <a:rPr lang="en-US" sz="2000" dirty="0" smtClean="0">
                <a:latin typeface="Times New Roman" pitchFamily="18" charset="0"/>
                <a:cs typeface="Times New Roman" pitchFamily="18" charset="0"/>
              </a:rPr>
              <a:t> order</a:t>
            </a:r>
          </a:p>
          <a:p>
            <a:r>
              <a:rPr lang="en-US" sz="2000" dirty="0" err="1" smtClean="0">
                <a:latin typeface="Times New Roman" pitchFamily="18" charset="0"/>
                <a:cs typeface="Times New Roman" pitchFamily="18" charset="0"/>
              </a:rPr>
              <a:t>rsort</a:t>
            </a:r>
            <a:r>
              <a:rPr lang="en-US" sz="2000" dirty="0" smtClean="0">
                <a:latin typeface="Times New Roman" pitchFamily="18" charset="0"/>
                <a:cs typeface="Times New Roman" pitchFamily="18" charset="0"/>
              </a:rPr>
              <a:t>() - sort arrays in </a:t>
            </a:r>
            <a:r>
              <a:rPr lang="en-US" sz="2000" dirty="0" smtClean="0">
                <a:solidFill>
                  <a:srgbClr val="FF0000"/>
                </a:solidFill>
                <a:latin typeface="Times New Roman" pitchFamily="18" charset="0"/>
                <a:cs typeface="Times New Roman" pitchFamily="18" charset="0"/>
              </a:rPr>
              <a:t>descending</a:t>
            </a:r>
            <a:r>
              <a:rPr lang="en-US" sz="2000" dirty="0" smtClean="0">
                <a:latin typeface="Times New Roman" pitchFamily="18" charset="0"/>
                <a:cs typeface="Times New Roman" pitchFamily="18" charset="0"/>
              </a:rPr>
              <a:t> order</a:t>
            </a:r>
          </a:p>
          <a:p>
            <a:r>
              <a:rPr lang="en-US" sz="2000" dirty="0" err="1" smtClean="0">
                <a:latin typeface="Times New Roman" pitchFamily="18" charset="0"/>
                <a:cs typeface="Times New Roman" pitchFamily="18" charset="0"/>
              </a:rPr>
              <a:t>asort</a:t>
            </a:r>
            <a:r>
              <a:rPr lang="en-US" sz="2000" dirty="0" smtClean="0">
                <a:latin typeface="Times New Roman" pitchFamily="18" charset="0"/>
                <a:cs typeface="Times New Roman" pitchFamily="18" charset="0"/>
              </a:rPr>
              <a:t>() - sort </a:t>
            </a:r>
            <a:r>
              <a:rPr lang="en-US" sz="2000" dirty="0" smtClean="0">
                <a:solidFill>
                  <a:srgbClr val="FF0000"/>
                </a:solidFill>
                <a:latin typeface="Times New Roman" pitchFamily="18" charset="0"/>
                <a:cs typeface="Times New Roman" pitchFamily="18" charset="0"/>
              </a:rPr>
              <a:t>associative arrays </a:t>
            </a:r>
            <a:r>
              <a:rPr lang="en-US" sz="2000" dirty="0" smtClean="0">
                <a:latin typeface="Times New Roman" pitchFamily="18" charset="0"/>
                <a:cs typeface="Times New Roman" pitchFamily="18" charset="0"/>
              </a:rPr>
              <a:t>in </a:t>
            </a:r>
            <a:r>
              <a:rPr lang="en-US" sz="2000" dirty="0" smtClean="0">
                <a:solidFill>
                  <a:srgbClr val="FF0000"/>
                </a:solidFill>
                <a:latin typeface="Times New Roman" pitchFamily="18" charset="0"/>
                <a:cs typeface="Times New Roman" pitchFamily="18" charset="0"/>
              </a:rPr>
              <a:t>ascending order</a:t>
            </a:r>
            <a:r>
              <a:rPr lang="en-US" sz="2000" dirty="0" smtClean="0">
                <a:latin typeface="Times New Roman" pitchFamily="18" charset="0"/>
                <a:cs typeface="Times New Roman" pitchFamily="18" charset="0"/>
              </a:rPr>
              <a:t>, according to the </a:t>
            </a:r>
            <a:r>
              <a:rPr lang="en-US" sz="2000" dirty="0" smtClean="0">
                <a:solidFill>
                  <a:srgbClr val="FF0000"/>
                </a:solidFill>
                <a:latin typeface="Times New Roman" pitchFamily="18" charset="0"/>
                <a:cs typeface="Times New Roman" pitchFamily="18" charset="0"/>
              </a:rPr>
              <a:t>value</a:t>
            </a:r>
          </a:p>
          <a:p>
            <a:r>
              <a:rPr lang="en-US" sz="2000" dirty="0" err="1" smtClean="0">
                <a:latin typeface="Times New Roman" pitchFamily="18" charset="0"/>
                <a:cs typeface="Times New Roman" pitchFamily="18" charset="0"/>
              </a:rPr>
              <a:t>ksort</a:t>
            </a:r>
            <a:r>
              <a:rPr lang="en-US" sz="2000" dirty="0" smtClean="0">
                <a:latin typeface="Times New Roman" pitchFamily="18" charset="0"/>
                <a:cs typeface="Times New Roman" pitchFamily="18" charset="0"/>
              </a:rPr>
              <a:t>() - sort </a:t>
            </a:r>
            <a:r>
              <a:rPr lang="en-US" sz="2000" dirty="0" smtClean="0">
                <a:solidFill>
                  <a:srgbClr val="FF0000"/>
                </a:solidFill>
                <a:latin typeface="Times New Roman" pitchFamily="18" charset="0"/>
                <a:cs typeface="Times New Roman" pitchFamily="18" charset="0"/>
              </a:rPr>
              <a:t>associative arrays</a:t>
            </a:r>
            <a:r>
              <a:rPr lang="en-US" sz="2000" dirty="0" smtClean="0">
                <a:latin typeface="Times New Roman" pitchFamily="18" charset="0"/>
                <a:cs typeface="Times New Roman" pitchFamily="18" charset="0"/>
              </a:rPr>
              <a:t> in </a:t>
            </a:r>
            <a:r>
              <a:rPr lang="en-US" sz="2000" dirty="0" smtClean="0">
                <a:solidFill>
                  <a:srgbClr val="FF0000"/>
                </a:solidFill>
                <a:latin typeface="Times New Roman" pitchFamily="18" charset="0"/>
                <a:cs typeface="Times New Roman" pitchFamily="18" charset="0"/>
              </a:rPr>
              <a:t>ascending order</a:t>
            </a:r>
            <a:r>
              <a:rPr lang="en-US" sz="2000" dirty="0" smtClean="0">
                <a:latin typeface="Times New Roman" pitchFamily="18" charset="0"/>
                <a:cs typeface="Times New Roman" pitchFamily="18" charset="0"/>
              </a:rPr>
              <a:t>, according to the </a:t>
            </a:r>
            <a:r>
              <a:rPr lang="en-US" sz="2000" dirty="0" smtClean="0">
                <a:solidFill>
                  <a:srgbClr val="FF0000"/>
                </a:solidFill>
                <a:latin typeface="Times New Roman" pitchFamily="18" charset="0"/>
                <a:cs typeface="Times New Roman" pitchFamily="18" charset="0"/>
              </a:rPr>
              <a:t>key</a:t>
            </a:r>
          </a:p>
          <a:p>
            <a:r>
              <a:rPr lang="en-US" sz="2000" dirty="0" err="1" smtClean="0">
                <a:latin typeface="Times New Roman" pitchFamily="18" charset="0"/>
                <a:cs typeface="Times New Roman" pitchFamily="18" charset="0"/>
              </a:rPr>
              <a:t>arsort</a:t>
            </a:r>
            <a:r>
              <a:rPr lang="en-US" sz="2000" dirty="0" smtClean="0">
                <a:latin typeface="Times New Roman" pitchFamily="18" charset="0"/>
                <a:cs typeface="Times New Roman" pitchFamily="18" charset="0"/>
              </a:rPr>
              <a:t>() - sort </a:t>
            </a:r>
            <a:r>
              <a:rPr lang="en-US" sz="2000" dirty="0" smtClean="0">
                <a:solidFill>
                  <a:srgbClr val="FF0000"/>
                </a:solidFill>
                <a:latin typeface="Times New Roman" pitchFamily="18" charset="0"/>
                <a:cs typeface="Times New Roman" pitchFamily="18" charset="0"/>
              </a:rPr>
              <a:t>associative arrays </a:t>
            </a:r>
            <a:r>
              <a:rPr lang="en-US" sz="2000" dirty="0" smtClean="0">
                <a:latin typeface="Times New Roman" pitchFamily="18" charset="0"/>
                <a:cs typeface="Times New Roman" pitchFamily="18" charset="0"/>
              </a:rPr>
              <a:t>in </a:t>
            </a:r>
            <a:r>
              <a:rPr lang="en-US" sz="2000" dirty="0" smtClean="0">
                <a:solidFill>
                  <a:srgbClr val="FF0000"/>
                </a:solidFill>
                <a:latin typeface="Times New Roman" pitchFamily="18" charset="0"/>
                <a:cs typeface="Times New Roman" pitchFamily="18" charset="0"/>
              </a:rPr>
              <a:t>descending</a:t>
            </a:r>
            <a:r>
              <a:rPr lang="en-US" sz="2000" dirty="0" smtClean="0">
                <a:latin typeface="Times New Roman" pitchFamily="18" charset="0"/>
                <a:cs typeface="Times New Roman" pitchFamily="18" charset="0"/>
              </a:rPr>
              <a:t> order, according to the </a:t>
            </a:r>
            <a:r>
              <a:rPr lang="en-US" sz="2000" dirty="0" smtClean="0">
                <a:solidFill>
                  <a:srgbClr val="FF0000"/>
                </a:solidFill>
                <a:latin typeface="Times New Roman" pitchFamily="18" charset="0"/>
                <a:cs typeface="Times New Roman" pitchFamily="18" charset="0"/>
              </a:rPr>
              <a:t>value</a:t>
            </a:r>
          </a:p>
          <a:p>
            <a:r>
              <a:rPr lang="en-US" sz="2000" dirty="0" err="1" smtClean="0">
                <a:latin typeface="Times New Roman" pitchFamily="18" charset="0"/>
                <a:cs typeface="Times New Roman" pitchFamily="18" charset="0"/>
              </a:rPr>
              <a:t>krsort</a:t>
            </a:r>
            <a:r>
              <a:rPr lang="en-US" sz="2000" dirty="0" smtClean="0">
                <a:latin typeface="Times New Roman" pitchFamily="18" charset="0"/>
                <a:cs typeface="Times New Roman" pitchFamily="18" charset="0"/>
              </a:rPr>
              <a:t>() - sort </a:t>
            </a:r>
            <a:r>
              <a:rPr lang="en-US" sz="2000" dirty="0" smtClean="0">
                <a:solidFill>
                  <a:srgbClr val="FF0000"/>
                </a:solidFill>
                <a:latin typeface="Times New Roman" pitchFamily="18" charset="0"/>
                <a:cs typeface="Times New Roman" pitchFamily="18" charset="0"/>
              </a:rPr>
              <a:t>associative arrays </a:t>
            </a:r>
            <a:r>
              <a:rPr lang="en-US" sz="2000" dirty="0" smtClean="0">
                <a:latin typeface="Times New Roman" pitchFamily="18" charset="0"/>
                <a:cs typeface="Times New Roman" pitchFamily="18" charset="0"/>
              </a:rPr>
              <a:t>in </a:t>
            </a:r>
            <a:r>
              <a:rPr lang="en-US" sz="2000" dirty="0" smtClean="0">
                <a:solidFill>
                  <a:srgbClr val="FF0000"/>
                </a:solidFill>
                <a:latin typeface="Times New Roman" pitchFamily="18" charset="0"/>
                <a:cs typeface="Times New Roman" pitchFamily="18" charset="0"/>
              </a:rPr>
              <a:t>descending</a:t>
            </a:r>
            <a:r>
              <a:rPr lang="en-US" sz="2000" dirty="0" smtClean="0">
                <a:latin typeface="Times New Roman" pitchFamily="18" charset="0"/>
                <a:cs typeface="Times New Roman" pitchFamily="18" charset="0"/>
              </a:rPr>
              <a:t> order, according to the </a:t>
            </a:r>
            <a:r>
              <a:rPr lang="en-US" sz="2000" dirty="0" smtClean="0">
                <a:solidFill>
                  <a:srgbClr val="FF0000"/>
                </a:solidFill>
                <a:latin typeface="Times New Roman" pitchFamily="18" charset="0"/>
                <a:cs typeface="Times New Roman" pitchFamily="18" charset="0"/>
              </a:rPr>
              <a:t>key</a:t>
            </a: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buNone/>
            </a:pPr>
            <a:r>
              <a:rPr lang="en-US" sz="2000" b="1" dirty="0" smtClean="0">
                <a:latin typeface="Times New Roman" pitchFamily="18" charset="0"/>
                <a:cs typeface="Times New Roman" pitchFamily="18" charset="0"/>
              </a:rPr>
              <a:t>What is an Array?</a:t>
            </a:r>
          </a:p>
          <a:p>
            <a:r>
              <a:rPr lang="en-US" sz="2000" dirty="0" smtClean="0">
                <a:latin typeface="Times New Roman" pitchFamily="18" charset="0"/>
                <a:cs typeface="Times New Roman" pitchFamily="18" charset="0"/>
              </a:rPr>
              <a:t>An array is a </a:t>
            </a:r>
            <a:r>
              <a:rPr lang="en-US" sz="2000" dirty="0" smtClean="0">
                <a:solidFill>
                  <a:srgbClr val="FF0000"/>
                </a:solidFill>
                <a:latin typeface="Times New Roman" pitchFamily="18" charset="0"/>
                <a:cs typeface="Times New Roman" pitchFamily="18" charset="0"/>
              </a:rPr>
              <a:t>special variable</a:t>
            </a:r>
            <a:r>
              <a:rPr lang="en-US" sz="2000" dirty="0" smtClean="0">
                <a:latin typeface="Times New Roman" pitchFamily="18" charset="0"/>
                <a:cs typeface="Times New Roman" pitchFamily="18" charset="0"/>
              </a:rPr>
              <a:t>, which can </a:t>
            </a:r>
            <a:r>
              <a:rPr lang="en-US" sz="2000" dirty="0" smtClean="0">
                <a:solidFill>
                  <a:srgbClr val="FF0000"/>
                </a:solidFill>
                <a:latin typeface="Times New Roman" pitchFamily="18" charset="0"/>
                <a:cs typeface="Times New Roman" pitchFamily="18" charset="0"/>
              </a:rPr>
              <a:t>hold</a:t>
            </a: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more than one value at a time.</a:t>
            </a:r>
          </a:p>
          <a:p>
            <a:r>
              <a:rPr lang="en-US" sz="2000" dirty="0" smtClean="0">
                <a:latin typeface="Times New Roman" pitchFamily="18" charset="0"/>
                <a:cs typeface="Times New Roman" pitchFamily="18" charset="0"/>
              </a:rPr>
              <a:t>If you have a list of items (a list of car names, for example), storing the cars in single variables could look like this:</a:t>
            </a:r>
          </a:p>
          <a:p>
            <a:r>
              <a:rPr lang="en-US" sz="2000" dirty="0" smtClean="0">
                <a:latin typeface="Times New Roman" pitchFamily="18" charset="0"/>
                <a:cs typeface="Times New Roman" pitchFamily="18" charset="0"/>
              </a:rPr>
              <a:t>$cars1 = "Volvo";</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$cars2 = "BMW";</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$cars3 = "Toyota"; </a:t>
            </a:r>
          </a:p>
          <a:p>
            <a:r>
              <a:rPr lang="en-US" sz="2000" dirty="0" smtClean="0">
                <a:latin typeface="Times New Roman" pitchFamily="18" charset="0"/>
                <a:cs typeface="Times New Roman" pitchFamily="18" charset="0"/>
              </a:rPr>
              <a:t>However, what if you want to loop through the cars and find a specific one? And what if you had not 3 cars, but 300?</a:t>
            </a:r>
          </a:p>
          <a:p>
            <a:r>
              <a:rPr lang="en-US" sz="2000" dirty="0" smtClean="0">
                <a:latin typeface="Times New Roman" pitchFamily="18" charset="0"/>
                <a:cs typeface="Times New Roman" pitchFamily="18" charset="0"/>
              </a:rPr>
              <a:t>The solution is to create an array!</a:t>
            </a:r>
          </a:p>
          <a:p>
            <a:r>
              <a:rPr lang="en-US" sz="2000" dirty="0" smtClean="0">
                <a:latin typeface="Times New Roman" pitchFamily="18" charset="0"/>
                <a:cs typeface="Times New Roman" pitchFamily="18" charset="0"/>
              </a:rPr>
              <a:t>An array can hold many values under a single name, and you can access the values by referring to an index number.</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b="1" u="sng" dirty="0" smtClean="0">
                <a:latin typeface="Times New Roman" pitchFamily="18" charset="0"/>
                <a:cs typeface="Times New Roman" pitchFamily="18" charset="0"/>
              </a:rPr>
              <a:t>Sort Array in Ascending Order - sort()</a:t>
            </a:r>
          </a:p>
          <a:p>
            <a:pPr>
              <a:buNone/>
            </a:pPr>
            <a:r>
              <a:rPr lang="en-US" dirty="0" smtClean="0">
                <a:latin typeface="Times New Roman" pitchFamily="18" charset="0"/>
                <a:cs typeface="Times New Roman" pitchFamily="18" charset="0"/>
              </a:rPr>
              <a:t>The following example sorts the elements of the $cars array in ascending alphabetical order:</a:t>
            </a: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$cars = array("Volvo", "BMW", "Toyota");</a:t>
            </a:r>
          </a:p>
          <a:p>
            <a:pPr>
              <a:buNone/>
            </a:pPr>
            <a:r>
              <a:rPr lang="en-US" dirty="0" smtClean="0">
                <a:latin typeface="Times New Roman" pitchFamily="18" charset="0"/>
                <a:cs typeface="Times New Roman" pitchFamily="18" charset="0"/>
              </a:rPr>
              <a:t>sort($cars);</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clength</a:t>
            </a:r>
            <a:r>
              <a:rPr lang="en-US" dirty="0" smtClean="0">
                <a:latin typeface="Times New Roman" pitchFamily="18" charset="0"/>
                <a:cs typeface="Times New Roman" pitchFamily="18" charset="0"/>
              </a:rPr>
              <a:t> = count($cars);</a:t>
            </a:r>
          </a:p>
          <a:p>
            <a:pPr>
              <a:buNone/>
            </a:pPr>
            <a:r>
              <a:rPr lang="en-US" dirty="0" smtClean="0">
                <a:latin typeface="Times New Roman" pitchFamily="18" charset="0"/>
                <a:cs typeface="Times New Roman" pitchFamily="18" charset="0"/>
              </a:rPr>
              <a:t>for($x = 0; $x &lt; $</a:t>
            </a:r>
            <a:r>
              <a:rPr lang="en-US" dirty="0" err="1" smtClean="0">
                <a:latin typeface="Times New Roman" pitchFamily="18" charset="0"/>
                <a:cs typeface="Times New Roman" pitchFamily="18" charset="0"/>
              </a:rPr>
              <a:t>clength</a:t>
            </a:r>
            <a:r>
              <a:rPr lang="en-US" dirty="0" smtClean="0">
                <a:latin typeface="Times New Roman" pitchFamily="18" charset="0"/>
                <a:cs typeface="Times New Roman" pitchFamily="18" charset="0"/>
              </a:rPr>
              <a:t>; $x++) {</a:t>
            </a:r>
          </a:p>
          <a:p>
            <a:pPr>
              <a:buNone/>
            </a:pPr>
            <a:r>
              <a:rPr lang="en-US" dirty="0" smtClean="0">
                <a:latin typeface="Times New Roman" pitchFamily="18" charset="0"/>
                <a:cs typeface="Times New Roman" pitchFamily="18" charset="0"/>
              </a:rPr>
              <a:t>    echo $cars[$x];</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endParaRPr lang="hi-IN" dirty="0" smtClean="0">
              <a:latin typeface="Times New Roman" pitchFamily="18" charset="0"/>
            </a:endParaRPr>
          </a:p>
          <a:p>
            <a:pPr>
              <a:buNone/>
            </a:pPr>
            <a:r>
              <a:rPr lang="hi-IN" b="1" dirty="0" smtClean="0">
                <a:latin typeface="Times New Roman" pitchFamily="18" charset="0"/>
              </a:rPr>
              <a:t>Output</a:t>
            </a:r>
            <a:r>
              <a:rPr lang="hi-IN" dirty="0" smtClean="0">
                <a:latin typeface="Times New Roman" pitchFamily="18" charset="0"/>
              </a:rPr>
              <a:t>:  </a:t>
            </a:r>
          </a:p>
          <a:p>
            <a:pPr>
              <a:buNone/>
            </a:pPr>
            <a:r>
              <a:rPr lang="hi-IN" dirty="0" smtClean="0">
                <a:latin typeface="Times New Roman" pitchFamily="18" charset="0"/>
              </a:rPr>
              <a:t>   </a:t>
            </a:r>
            <a:r>
              <a:rPr lang="en-US" dirty="0" smtClean="0">
                <a:latin typeface="Times New Roman" pitchFamily="18" charset="0"/>
                <a:cs typeface="Times New Roman" pitchFamily="18" charset="0"/>
              </a:rPr>
              <a:t>BMW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Toyota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Volvo</a:t>
            </a:r>
          </a:p>
          <a:p>
            <a:pPr>
              <a:buNone/>
            </a:pP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62500" lnSpcReduction="20000"/>
          </a:bodyPr>
          <a:lstStyle/>
          <a:p>
            <a:pPr>
              <a:buNone/>
            </a:pPr>
            <a:endParaRPr lang="hi-IN"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The following example sorts the elements of the $numbers array in ascending numerical order:</a:t>
            </a:r>
            <a:endParaRPr lang="hi-IN" b="1" dirty="0" smtClean="0">
              <a:latin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$numbers = array(4, 6, 2, 22, 11);</a:t>
            </a:r>
          </a:p>
          <a:p>
            <a:pPr>
              <a:buNone/>
            </a:pPr>
            <a:r>
              <a:rPr lang="en-US" dirty="0" smtClean="0">
                <a:latin typeface="Times New Roman" pitchFamily="18" charset="0"/>
                <a:cs typeface="Times New Roman" pitchFamily="18" charset="0"/>
              </a:rPr>
              <a:t>sort($numbers);</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arrlength</a:t>
            </a:r>
            <a:r>
              <a:rPr lang="en-US" dirty="0" smtClean="0">
                <a:latin typeface="Times New Roman" pitchFamily="18" charset="0"/>
                <a:cs typeface="Times New Roman" pitchFamily="18" charset="0"/>
              </a:rPr>
              <a:t> = count($numbers);</a:t>
            </a:r>
          </a:p>
          <a:p>
            <a:pPr>
              <a:buNone/>
            </a:pPr>
            <a:r>
              <a:rPr lang="en-US" dirty="0" smtClean="0">
                <a:latin typeface="Times New Roman" pitchFamily="18" charset="0"/>
                <a:cs typeface="Times New Roman" pitchFamily="18" charset="0"/>
              </a:rPr>
              <a:t>for($x = 0; $x &lt; $</a:t>
            </a:r>
            <a:r>
              <a:rPr lang="en-US" dirty="0" err="1" smtClean="0">
                <a:latin typeface="Times New Roman" pitchFamily="18" charset="0"/>
                <a:cs typeface="Times New Roman" pitchFamily="18" charset="0"/>
              </a:rPr>
              <a:t>arrlength</a:t>
            </a:r>
            <a:r>
              <a:rPr lang="en-US" dirty="0" smtClean="0">
                <a:latin typeface="Times New Roman" pitchFamily="18" charset="0"/>
                <a:cs typeface="Times New Roman" pitchFamily="18" charset="0"/>
              </a:rPr>
              <a:t>; $x++) {</a:t>
            </a:r>
          </a:p>
          <a:p>
            <a:pPr>
              <a:buNone/>
            </a:pPr>
            <a:r>
              <a:rPr lang="en-US" dirty="0" smtClean="0">
                <a:latin typeface="Times New Roman" pitchFamily="18" charset="0"/>
                <a:cs typeface="Times New Roman" pitchFamily="18" charset="0"/>
              </a:rPr>
              <a:t>    echo $numbers[$x];</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endParaRPr lang="hi-IN" dirty="0" smtClean="0">
              <a:latin typeface="Times New Roman" pitchFamily="18" charset="0"/>
            </a:endParaRPr>
          </a:p>
          <a:p>
            <a:pPr>
              <a:buNone/>
            </a:pPr>
            <a:r>
              <a:rPr lang="hi-IN" b="1" dirty="0" smtClean="0">
                <a:latin typeface="Times New Roman" pitchFamily="18" charset="0"/>
              </a:rPr>
              <a:t>Output</a:t>
            </a:r>
            <a:r>
              <a:rPr lang="hi-IN" dirty="0" smtClean="0">
                <a:latin typeface="Times New Roman" pitchFamily="18" charset="0"/>
              </a:rPr>
              <a:t>: </a:t>
            </a:r>
          </a:p>
          <a:p>
            <a:pPr>
              <a:buNone/>
            </a:pPr>
            <a:r>
              <a:rPr lang="hi-IN" dirty="0" smtClean="0">
                <a:latin typeface="Times New Roman" pitchFamily="18" charset="0"/>
              </a:rPr>
              <a:t>   </a:t>
            </a:r>
            <a:r>
              <a:rPr lang="en-US" dirty="0" smtClean="0">
                <a:latin typeface="Times New Roman" pitchFamily="18" charset="0"/>
                <a:cs typeface="Times New Roman" pitchFamily="18" charset="0"/>
              </a:rPr>
              <a:t>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22</a:t>
            </a:r>
          </a:p>
          <a:p>
            <a:pPr>
              <a:buNone/>
            </a:pP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62500" lnSpcReduction="20000"/>
          </a:bodyPr>
          <a:lstStyle/>
          <a:p>
            <a:pPr>
              <a:buNone/>
            </a:pPr>
            <a:r>
              <a:rPr lang="en-US" b="1" u="sng" dirty="0" smtClean="0">
                <a:latin typeface="Times New Roman" pitchFamily="18" charset="0"/>
                <a:cs typeface="Times New Roman" pitchFamily="18" charset="0"/>
              </a:rPr>
              <a:t>Sort Array in Descending Order - </a:t>
            </a:r>
            <a:r>
              <a:rPr lang="en-US" b="1" u="sng" dirty="0" err="1" smtClean="0">
                <a:latin typeface="Times New Roman" pitchFamily="18" charset="0"/>
                <a:cs typeface="Times New Roman" pitchFamily="18" charset="0"/>
              </a:rPr>
              <a:t>rsort</a:t>
            </a:r>
            <a:r>
              <a:rPr lang="en-US" b="1" u="sng"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The following example sorts the elements of the $cars array in descending alphabetical order:</a:t>
            </a:r>
            <a:endParaRPr lang="hi-IN" dirty="0" smtClean="0">
              <a:latin typeface="Times New Roman" pitchFamily="18" charset="0"/>
            </a:endParaRPr>
          </a:p>
          <a:p>
            <a:pPr>
              <a:buNone/>
            </a:pPr>
            <a:endParaRPr lang="hi-IN" dirty="0" smtClean="0">
              <a:latin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$cars = array("Volvo", "BMW", "Toyota");</a:t>
            </a:r>
          </a:p>
          <a:p>
            <a:pPr>
              <a:buNone/>
            </a:pPr>
            <a:r>
              <a:rPr lang="en-US" dirty="0" err="1" smtClean="0">
                <a:latin typeface="Times New Roman" pitchFamily="18" charset="0"/>
                <a:cs typeface="Times New Roman" pitchFamily="18" charset="0"/>
              </a:rPr>
              <a:t>rsort</a:t>
            </a:r>
            <a:r>
              <a:rPr lang="en-US" dirty="0" smtClean="0">
                <a:latin typeface="Times New Roman" pitchFamily="18" charset="0"/>
                <a:cs typeface="Times New Roman" pitchFamily="18" charset="0"/>
              </a:rPr>
              <a:t>($cars);</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clength</a:t>
            </a:r>
            <a:r>
              <a:rPr lang="en-US" dirty="0" smtClean="0">
                <a:latin typeface="Times New Roman" pitchFamily="18" charset="0"/>
                <a:cs typeface="Times New Roman" pitchFamily="18" charset="0"/>
              </a:rPr>
              <a:t> = count($cars);</a:t>
            </a:r>
          </a:p>
          <a:p>
            <a:pPr>
              <a:buNone/>
            </a:pPr>
            <a:r>
              <a:rPr lang="en-US" dirty="0" smtClean="0">
                <a:latin typeface="Times New Roman" pitchFamily="18" charset="0"/>
                <a:cs typeface="Times New Roman" pitchFamily="18" charset="0"/>
              </a:rPr>
              <a:t>for($x = 0; $x &lt; $</a:t>
            </a:r>
            <a:r>
              <a:rPr lang="en-US" dirty="0" err="1" smtClean="0">
                <a:latin typeface="Times New Roman" pitchFamily="18" charset="0"/>
                <a:cs typeface="Times New Roman" pitchFamily="18" charset="0"/>
              </a:rPr>
              <a:t>clength</a:t>
            </a:r>
            <a:r>
              <a:rPr lang="en-US" dirty="0" smtClean="0">
                <a:latin typeface="Times New Roman" pitchFamily="18" charset="0"/>
                <a:cs typeface="Times New Roman" pitchFamily="18" charset="0"/>
              </a:rPr>
              <a:t>; $x++) {</a:t>
            </a:r>
          </a:p>
          <a:p>
            <a:pPr>
              <a:buNone/>
            </a:pPr>
            <a:r>
              <a:rPr lang="en-US" dirty="0" smtClean="0">
                <a:latin typeface="Times New Roman" pitchFamily="18" charset="0"/>
                <a:cs typeface="Times New Roman" pitchFamily="18" charset="0"/>
              </a:rPr>
              <a:t>    echo $cars[$x];</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r>
              <a:rPr lang="hi-IN" b="1" dirty="0" smtClean="0">
                <a:latin typeface="Times New Roman" pitchFamily="18" charset="0"/>
              </a:rPr>
              <a:t>Output</a:t>
            </a:r>
            <a:r>
              <a:rPr lang="hi-IN" dirty="0" smtClean="0">
                <a:latin typeface="Times New Roman" pitchFamily="18" charset="0"/>
              </a:rPr>
              <a:t>:</a:t>
            </a:r>
          </a:p>
          <a:p>
            <a:pPr>
              <a:buNone/>
            </a:pPr>
            <a:r>
              <a:rPr lang="hi-IN" dirty="0" smtClean="0">
                <a:latin typeface="Times New Roman" pitchFamily="18" charset="0"/>
              </a:rPr>
              <a:t>   </a:t>
            </a:r>
            <a:r>
              <a:rPr lang="en-US" dirty="0" smtClean="0">
                <a:latin typeface="Times New Roman" pitchFamily="18" charset="0"/>
                <a:cs typeface="Times New Roman" pitchFamily="18" charset="0"/>
              </a:rPr>
              <a:t>Volvo</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Toyota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BMW</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62500" lnSpcReduction="20000"/>
          </a:bodyPr>
          <a:lstStyle/>
          <a:p>
            <a:pPr>
              <a:buNone/>
            </a:pPr>
            <a:endParaRPr lang="hi-IN"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The following example sorts the elements of the $numbers array in descending numerical order:</a:t>
            </a:r>
            <a:endParaRPr lang="hi-IN" b="1" dirty="0" smtClean="0">
              <a:latin typeface="Times New Roman" pitchFamily="18" charset="0"/>
            </a:endParaRPr>
          </a:p>
          <a:p>
            <a:pPr>
              <a:buNone/>
            </a:pPr>
            <a:endParaRPr lang="hi-IN" dirty="0" smtClean="0">
              <a:latin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$numbers = array(4, 6, 2, 22, 11);</a:t>
            </a:r>
          </a:p>
          <a:p>
            <a:pPr>
              <a:buNone/>
            </a:pPr>
            <a:r>
              <a:rPr lang="en-US" dirty="0" err="1" smtClean="0">
                <a:latin typeface="Times New Roman" pitchFamily="18" charset="0"/>
                <a:cs typeface="Times New Roman" pitchFamily="18" charset="0"/>
              </a:rPr>
              <a:t>rsort</a:t>
            </a:r>
            <a:r>
              <a:rPr lang="en-US" dirty="0" smtClean="0">
                <a:latin typeface="Times New Roman" pitchFamily="18" charset="0"/>
                <a:cs typeface="Times New Roman" pitchFamily="18" charset="0"/>
              </a:rPr>
              <a:t>($numbers);</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arrlength</a:t>
            </a:r>
            <a:r>
              <a:rPr lang="en-US" dirty="0" smtClean="0">
                <a:latin typeface="Times New Roman" pitchFamily="18" charset="0"/>
                <a:cs typeface="Times New Roman" pitchFamily="18" charset="0"/>
              </a:rPr>
              <a:t> = count($numbers);</a:t>
            </a:r>
          </a:p>
          <a:p>
            <a:pPr>
              <a:buNone/>
            </a:pPr>
            <a:r>
              <a:rPr lang="en-US" dirty="0" smtClean="0">
                <a:latin typeface="Times New Roman" pitchFamily="18" charset="0"/>
                <a:cs typeface="Times New Roman" pitchFamily="18" charset="0"/>
              </a:rPr>
              <a:t>for($x = 0; $x &lt; $</a:t>
            </a:r>
            <a:r>
              <a:rPr lang="en-US" dirty="0" err="1" smtClean="0">
                <a:latin typeface="Times New Roman" pitchFamily="18" charset="0"/>
                <a:cs typeface="Times New Roman" pitchFamily="18" charset="0"/>
              </a:rPr>
              <a:t>arrlength</a:t>
            </a:r>
            <a:r>
              <a:rPr lang="en-US" dirty="0" smtClean="0">
                <a:latin typeface="Times New Roman" pitchFamily="18" charset="0"/>
                <a:cs typeface="Times New Roman" pitchFamily="18" charset="0"/>
              </a:rPr>
              <a:t>; $x++) {</a:t>
            </a:r>
          </a:p>
          <a:p>
            <a:pPr>
              <a:buNone/>
            </a:pPr>
            <a:r>
              <a:rPr lang="en-US" dirty="0" smtClean="0">
                <a:latin typeface="Times New Roman" pitchFamily="18" charset="0"/>
                <a:cs typeface="Times New Roman" pitchFamily="18" charset="0"/>
              </a:rPr>
              <a:t>    echo $numbers[$x];</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endParaRPr lang="hi-IN" dirty="0" smtClean="0">
              <a:latin typeface="Times New Roman" pitchFamily="18" charset="0"/>
            </a:endParaRPr>
          </a:p>
          <a:p>
            <a:pPr>
              <a:buNone/>
            </a:pPr>
            <a:r>
              <a:rPr lang="hi-IN" b="1" dirty="0" smtClean="0">
                <a:latin typeface="Times New Roman" pitchFamily="18" charset="0"/>
              </a:rPr>
              <a:t>Output</a:t>
            </a:r>
            <a:r>
              <a:rPr lang="hi-IN" dirty="0" smtClean="0">
                <a:latin typeface="Times New Roman" pitchFamily="18" charset="0"/>
              </a:rPr>
              <a:t>: </a:t>
            </a:r>
          </a:p>
          <a:p>
            <a:pPr>
              <a:buNone/>
            </a:pPr>
            <a:r>
              <a:rPr lang="hi-IN" dirty="0" smtClean="0">
                <a:latin typeface="Times New Roman" pitchFamily="18" charset="0"/>
              </a:rPr>
              <a:t>  </a:t>
            </a:r>
            <a:r>
              <a:rPr lang="en-US" dirty="0" smtClean="0">
                <a:latin typeface="Times New Roman" pitchFamily="18" charset="0"/>
                <a:cs typeface="Times New Roman" pitchFamily="18" charset="0"/>
              </a:rPr>
              <a:t>22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a:t>
            </a:r>
          </a:p>
          <a:p>
            <a:pPr>
              <a:buNone/>
            </a:pP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62500" lnSpcReduction="20000"/>
          </a:bodyPr>
          <a:lstStyle/>
          <a:p>
            <a:pPr>
              <a:buNone/>
            </a:pPr>
            <a:r>
              <a:rPr lang="en-US" b="1" u="sng" dirty="0" smtClean="0">
                <a:latin typeface="Times New Roman" pitchFamily="18" charset="0"/>
                <a:cs typeface="Times New Roman" pitchFamily="18" charset="0"/>
              </a:rPr>
              <a:t>Sort Array (Ascending Order), According to Value - </a:t>
            </a:r>
            <a:r>
              <a:rPr lang="en-US" b="1" u="sng" dirty="0" err="1" smtClean="0">
                <a:latin typeface="Times New Roman" pitchFamily="18" charset="0"/>
                <a:cs typeface="Times New Roman" pitchFamily="18" charset="0"/>
              </a:rPr>
              <a:t>asort</a:t>
            </a:r>
            <a:r>
              <a:rPr lang="en-US" b="1" u="sng"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The following example sorts an associative array in ascending order, according to the value:</a:t>
            </a:r>
            <a:endParaRPr lang="hi-IN" dirty="0" smtClean="0">
              <a:latin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$age = array("Peter"=&gt;"35", "Ben"=&gt;"20", "Joe"=&gt;"43");</a:t>
            </a:r>
          </a:p>
          <a:p>
            <a:pPr>
              <a:buNone/>
            </a:pPr>
            <a:r>
              <a:rPr lang="en-US" dirty="0" err="1" smtClean="0">
                <a:latin typeface="Times New Roman" pitchFamily="18" charset="0"/>
                <a:cs typeface="Times New Roman" pitchFamily="18" charset="0"/>
              </a:rPr>
              <a:t>asort</a:t>
            </a:r>
            <a:r>
              <a:rPr lang="en-US" dirty="0" smtClean="0">
                <a:latin typeface="Times New Roman" pitchFamily="18" charset="0"/>
                <a:cs typeface="Times New Roman" pitchFamily="18" charset="0"/>
              </a:rPr>
              <a:t>($age);</a:t>
            </a:r>
          </a:p>
          <a:p>
            <a:pPr>
              <a:buNone/>
            </a:pPr>
            <a:r>
              <a:rPr lang="en-US" dirty="0" err="1" smtClean="0">
                <a:latin typeface="Times New Roman" pitchFamily="18" charset="0"/>
                <a:cs typeface="Times New Roman" pitchFamily="18" charset="0"/>
              </a:rPr>
              <a:t>foreach</a:t>
            </a:r>
            <a:r>
              <a:rPr lang="en-US" dirty="0" smtClean="0">
                <a:latin typeface="Times New Roman" pitchFamily="18" charset="0"/>
                <a:cs typeface="Times New Roman" pitchFamily="18" charset="0"/>
              </a:rPr>
              <a:t>($age as $x =&gt;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echo "Key=" . $x . ", Value=" .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r>
              <a:rPr lang="hi-IN" b="1" dirty="0" smtClean="0">
                <a:latin typeface="Times New Roman" pitchFamily="18" charset="0"/>
              </a:rPr>
              <a:t>Output</a:t>
            </a:r>
            <a:r>
              <a:rPr lang="hi-IN" dirty="0" smtClean="0">
                <a:latin typeface="Times New Roman" pitchFamily="18" charset="0"/>
              </a:rPr>
              <a:t>:</a:t>
            </a:r>
          </a:p>
          <a:p>
            <a:pPr>
              <a:buNone/>
            </a:pPr>
            <a:r>
              <a:rPr lang="hi-IN" dirty="0" smtClean="0">
                <a:latin typeface="Times New Roman" pitchFamily="18" charset="0"/>
              </a:rPr>
              <a:t>   </a:t>
            </a:r>
            <a:r>
              <a:rPr lang="en-US" dirty="0" smtClean="0">
                <a:latin typeface="Times New Roman" pitchFamily="18" charset="0"/>
                <a:cs typeface="Times New Roman" pitchFamily="18" charset="0"/>
              </a:rPr>
              <a:t>Key=Ben, Value= 20</a:t>
            </a:r>
            <a:endParaRPr lang="hi-IN" dirty="0" smtClean="0">
              <a:latin typeface="Times New Roman" pitchFamily="18" charset="0"/>
            </a:endParaRPr>
          </a:p>
          <a:p>
            <a:pPr>
              <a:buNone/>
            </a:pPr>
            <a:r>
              <a:rPr lang="hi-IN" dirty="0" smtClean="0">
                <a:latin typeface="Times New Roman" pitchFamily="18" charset="0"/>
              </a:rPr>
              <a:t>   </a:t>
            </a:r>
            <a:r>
              <a:rPr lang="en-US" dirty="0" smtClean="0">
                <a:latin typeface="Times New Roman" pitchFamily="18" charset="0"/>
                <a:cs typeface="Times New Roman" pitchFamily="18" charset="0"/>
              </a:rPr>
              <a:t>Key=Peter, Value=35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Key=Joe, Value=43</a:t>
            </a:r>
          </a:p>
          <a:p>
            <a:pPr>
              <a:buNone/>
            </a:pP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62500" lnSpcReduction="20000"/>
          </a:bodyPr>
          <a:lstStyle/>
          <a:p>
            <a:pPr>
              <a:buNone/>
            </a:pPr>
            <a:r>
              <a:rPr lang="en-US" b="1" u="sng" dirty="0" smtClean="0">
                <a:latin typeface="Times New Roman" pitchFamily="18" charset="0"/>
                <a:cs typeface="Times New Roman" pitchFamily="18" charset="0"/>
              </a:rPr>
              <a:t>Sort Array (Ascending Order), According to Key - </a:t>
            </a:r>
            <a:r>
              <a:rPr lang="en-US" b="1" u="sng" dirty="0" err="1" smtClean="0">
                <a:latin typeface="Times New Roman" pitchFamily="18" charset="0"/>
                <a:cs typeface="Times New Roman" pitchFamily="18" charset="0"/>
              </a:rPr>
              <a:t>ksort</a:t>
            </a:r>
            <a:r>
              <a:rPr lang="en-US" b="1" u="sng"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The following example sorts an associative array in ascending order, according to the key:</a:t>
            </a:r>
            <a:endParaRPr lang="hi-IN" dirty="0" smtClean="0">
              <a:latin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$age = array("Peter"=&gt;"35", "Ben"=&gt;"37", "Joe"=&gt;"43");</a:t>
            </a:r>
          </a:p>
          <a:p>
            <a:pPr>
              <a:buNone/>
            </a:pPr>
            <a:r>
              <a:rPr lang="en-US" dirty="0" err="1" smtClean="0">
                <a:latin typeface="Times New Roman" pitchFamily="18" charset="0"/>
                <a:cs typeface="Times New Roman" pitchFamily="18" charset="0"/>
              </a:rPr>
              <a:t>ksort</a:t>
            </a:r>
            <a:r>
              <a:rPr lang="en-US" dirty="0" smtClean="0">
                <a:latin typeface="Times New Roman" pitchFamily="18" charset="0"/>
                <a:cs typeface="Times New Roman" pitchFamily="18" charset="0"/>
              </a:rPr>
              <a:t>($age);</a:t>
            </a:r>
          </a:p>
          <a:p>
            <a:pPr>
              <a:buNone/>
            </a:pPr>
            <a:r>
              <a:rPr lang="en-US" dirty="0" err="1" smtClean="0">
                <a:latin typeface="Times New Roman" pitchFamily="18" charset="0"/>
                <a:cs typeface="Times New Roman" pitchFamily="18" charset="0"/>
              </a:rPr>
              <a:t>foreach</a:t>
            </a:r>
            <a:r>
              <a:rPr lang="en-US" dirty="0" smtClean="0">
                <a:latin typeface="Times New Roman" pitchFamily="18" charset="0"/>
                <a:cs typeface="Times New Roman" pitchFamily="18" charset="0"/>
              </a:rPr>
              <a:t>($age as $x =&gt;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echo "Key=" . $x . ", Value=" .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endParaRPr lang="hi-IN" dirty="0" smtClean="0">
              <a:latin typeface="Times New Roman" pitchFamily="18" charset="0"/>
            </a:endParaRPr>
          </a:p>
          <a:p>
            <a:pPr>
              <a:buNone/>
            </a:pPr>
            <a:r>
              <a:rPr lang="hi-IN" dirty="0" smtClean="0">
                <a:latin typeface="Times New Roman" pitchFamily="18" charset="0"/>
              </a:rPr>
              <a:t>Output:</a:t>
            </a:r>
          </a:p>
          <a:p>
            <a:pPr>
              <a:buNone/>
            </a:pPr>
            <a:r>
              <a:rPr lang="hi-IN" dirty="0" smtClean="0">
                <a:latin typeface="Times New Roman" pitchFamily="18" charset="0"/>
              </a:rPr>
              <a:t>    </a:t>
            </a:r>
            <a:r>
              <a:rPr lang="en-US" dirty="0" smtClean="0">
                <a:latin typeface="Times New Roman" pitchFamily="18" charset="0"/>
                <a:cs typeface="Times New Roman" pitchFamily="18" charset="0"/>
              </a:rPr>
              <a:t>Key=Ben, Value=37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Key=Joe, Value=43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Key=Peter, Value=35</a:t>
            </a:r>
          </a:p>
          <a:p>
            <a:pPr>
              <a:buNone/>
            </a:pP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62500" lnSpcReduction="20000"/>
          </a:bodyPr>
          <a:lstStyle/>
          <a:p>
            <a:pPr>
              <a:buNone/>
            </a:pPr>
            <a:r>
              <a:rPr lang="en-US" b="1" u="sng" dirty="0" smtClean="0">
                <a:latin typeface="Times New Roman" pitchFamily="18" charset="0"/>
                <a:cs typeface="Times New Roman" pitchFamily="18" charset="0"/>
              </a:rPr>
              <a:t>Sort Array (Descending Order), According to Value - </a:t>
            </a:r>
            <a:r>
              <a:rPr lang="en-US" b="1" u="sng" dirty="0" err="1" smtClean="0">
                <a:latin typeface="Times New Roman" pitchFamily="18" charset="0"/>
                <a:cs typeface="Times New Roman" pitchFamily="18" charset="0"/>
              </a:rPr>
              <a:t>arsort</a:t>
            </a:r>
            <a:r>
              <a:rPr lang="en-US" b="1" u="sng" dirty="0" smtClean="0">
                <a:latin typeface="Times New Roman" pitchFamily="18" charset="0"/>
                <a:cs typeface="Times New Roman" pitchFamily="18" charset="0"/>
              </a:rPr>
              <a:t>()</a:t>
            </a:r>
            <a:endParaRPr lang="hi-IN" b="1" u="sng" dirty="0" smtClean="0">
              <a:latin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following example sorts an associative array in descending order, according to the value:</a:t>
            </a:r>
            <a:endParaRPr lang="hi-IN" dirty="0" smtClean="0">
              <a:latin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$age = array("Peter"=&gt;"35", "Ben"=&gt;"37", "Joe"=&gt;"43");</a:t>
            </a:r>
          </a:p>
          <a:p>
            <a:pPr>
              <a:buNone/>
            </a:pPr>
            <a:r>
              <a:rPr lang="en-US" dirty="0" err="1" smtClean="0">
                <a:latin typeface="Times New Roman" pitchFamily="18" charset="0"/>
                <a:cs typeface="Times New Roman" pitchFamily="18" charset="0"/>
              </a:rPr>
              <a:t>arsort</a:t>
            </a:r>
            <a:r>
              <a:rPr lang="en-US" dirty="0" smtClean="0">
                <a:latin typeface="Times New Roman" pitchFamily="18" charset="0"/>
                <a:cs typeface="Times New Roman" pitchFamily="18" charset="0"/>
              </a:rPr>
              <a:t>($age);</a:t>
            </a:r>
          </a:p>
          <a:p>
            <a:pPr>
              <a:buNone/>
            </a:pPr>
            <a:r>
              <a:rPr lang="en-US" dirty="0" err="1" smtClean="0">
                <a:latin typeface="Times New Roman" pitchFamily="18" charset="0"/>
                <a:cs typeface="Times New Roman" pitchFamily="18" charset="0"/>
              </a:rPr>
              <a:t>foreach</a:t>
            </a:r>
            <a:r>
              <a:rPr lang="en-US" dirty="0" smtClean="0">
                <a:latin typeface="Times New Roman" pitchFamily="18" charset="0"/>
                <a:cs typeface="Times New Roman" pitchFamily="18" charset="0"/>
              </a:rPr>
              <a:t>($age as $x =&gt;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echo "Key=" . $x . ", Value=" .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endParaRPr lang="hi-IN" dirty="0" smtClean="0">
              <a:latin typeface="Times New Roman" pitchFamily="18" charset="0"/>
            </a:endParaRPr>
          </a:p>
          <a:p>
            <a:pPr>
              <a:buNone/>
            </a:pPr>
            <a:r>
              <a:rPr lang="hi-IN" dirty="0" smtClean="0">
                <a:latin typeface="Times New Roman" pitchFamily="18" charset="0"/>
              </a:rPr>
              <a:t>Output:</a:t>
            </a:r>
          </a:p>
          <a:p>
            <a:pPr>
              <a:buNone/>
            </a:pPr>
            <a:r>
              <a:rPr lang="hi-IN" dirty="0" smtClean="0">
                <a:latin typeface="Times New Roman" pitchFamily="18" charset="0"/>
              </a:rPr>
              <a:t>    </a:t>
            </a:r>
            <a:r>
              <a:rPr lang="en-US" dirty="0" smtClean="0">
                <a:latin typeface="Times New Roman" pitchFamily="18" charset="0"/>
                <a:cs typeface="Times New Roman" pitchFamily="18" charset="0"/>
              </a:rPr>
              <a:t>Key=Joe, Value=43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Key=Ben, Value=37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Key=Peter, Value=35</a:t>
            </a:r>
          </a:p>
          <a:p>
            <a:pPr>
              <a:buNone/>
            </a:pP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r>
              <a:rPr lang="en-US" b="1" u="sng" dirty="0" smtClean="0">
                <a:latin typeface="Times New Roman" pitchFamily="18" charset="0"/>
                <a:cs typeface="Times New Roman" pitchFamily="18" charset="0"/>
              </a:rPr>
              <a:t>Sort Array (Descending Order), According to Key - </a:t>
            </a:r>
            <a:r>
              <a:rPr lang="en-US" b="1" u="sng" dirty="0" err="1" smtClean="0">
                <a:latin typeface="Times New Roman" pitchFamily="18" charset="0"/>
                <a:cs typeface="Times New Roman" pitchFamily="18" charset="0"/>
              </a:rPr>
              <a:t>krsort</a:t>
            </a:r>
            <a:r>
              <a:rPr lang="en-US" b="1" u="sng"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The following example sorts an associative array in descending order, according to the key:</a:t>
            </a:r>
            <a:endParaRPr lang="hi-IN" dirty="0" smtClean="0">
              <a:latin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&lt;?php</a:t>
            </a:r>
          </a:p>
          <a:p>
            <a:pPr>
              <a:buNone/>
            </a:pPr>
            <a:r>
              <a:rPr lang="en-US" dirty="0" smtClean="0">
                <a:latin typeface="Times New Roman" pitchFamily="18" charset="0"/>
                <a:cs typeface="Times New Roman" pitchFamily="18" charset="0"/>
              </a:rPr>
              <a:t>$age = array("Peter"=&gt;"35", "Ben"=&gt;"37", "Joe"=&gt;"43");</a:t>
            </a:r>
          </a:p>
          <a:p>
            <a:pPr>
              <a:buNone/>
            </a:pPr>
            <a:r>
              <a:rPr lang="en-US" dirty="0" err="1" smtClean="0">
                <a:latin typeface="Times New Roman" pitchFamily="18" charset="0"/>
                <a:cs typeface="Times New Roman" pitchFamily="18" charset="0"/>
              </a:rPr>
              <a:t>krsort</a:t>
            </a:r>
            <a:r>
              <a:rPr lang="en-US" dirty="0" smtClean="0">
                <a:latin typeface="Times New Roman" pitchFamily="18" charset="0"/>
                <a:cs typeface="Times New Roman" pitchFamily="18" charset="0"/>
              </a:rPr>
              <a:t>($age);</a:t>
            </a:r>
          </a:p>
          <a:p>
            <a:pPr>
              <a:buNone/>
            </a:pPr>
            <a:r>
              <a:rPr lang="en-US" dirty="0" err="1" smtClean="0">
                <a:latin typeface="Times New Roman" pitchFamily="18" charset="0"/>
                <a:cs typeface="Times New Roman" pitchFamily="18" charset="0"/>
              </a:rPr>
              <a:t>foreach</a:t>
            </a:r>
            <a:r>
              <a:rPr lang="en-US" dirty="0" smtClean="0">
                <a:latin typeface="Times New Roman" pitchFamily="18" charset="0"/>
                <a:cs typeface="Times New Roman" pitchFamily="18" charset="0"/>
              </a:rPr>
              <a:t>($age as $x =&gt;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echo "Key=" . $x . ", Value=" . $</a:t>
            </a:r>
            <a:r>
              <a:rPr lang="en-US" dirty="0" err="1" smtClean="0">
                <a:latin typeface="Times New Roman" pitchFamily="18" charset="0"/>
                <a:cs typeface="Times New Roman" pitchFamily="18" charset="0"/>
              </a:rPr>
              <a:t>x_value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echo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r>
              <a:rPr lang="hi-IN" dirty="0" smtClean="0">
                <a:latin typeface="Times New Roman" pitchFamily="18" charset="0"/>
              </a:rPr>
              <a:t>Output: </a:t>
            </a:r>
          </a:p>
          <a:p>
            <a:pPr>
              <a:buNone/>
            </a:pPr>
            <a:r>
              <a:rPr lang="hi-IN" dirty="0" smtClean="0">
                <a:latin typeface="Times New Roman" pitchFamily="18" charset="0"/>
              </a:rPr>
              <a:t>   </a:t>
            </a:r>
            <a:r>
              <a:rPr lang="en-US" dirty="0" smtClean="0">
                <a:latin typeface="Times New Roman" pitchFamily="18" charset="0"/>
                <a:cs typeface="Times New Roman" pitchFamily="18" charset="0"/>
              </a:rPr>
              <a:t>Key=Peter, Value=35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Key=Joe, Value=43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Key=Ben, Value=37</a:t>
            </a:r>
            <a:endParaRPr lang="hi-IN" dirty="0" smtClean="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sz="2800" b="1" u="sng" dirty="0" smtClean="0">
                <a:latin typeface="Times New Roman" pitchFamily="18" charset="0"/>
              </a:rPr>
              <a:t>Some String Functions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4267200"/>
          </a:xfrm>
        </p:spPr>
        <p:txBody>
          <a:bodyPr>
            <a:noAutofit/>
          </a:bodyPr>
          <a:lstStyle/>
          <a:p>
            <a:r>
              <a:rPr lang="en-US" sz="2000" dirty="0" err="1" smtClean="0">
                <a:latin typeface="Times New Roman" pitchFamily="18" charset="0"/>
                <a:cs typeface="Times New Roman" pitchFamily="18" charset="0"/>
              </a:rPr>
              <a:t>strlen</a:t>
            </a:r>
            <a:r>
              <a:rPr lang="en-US" sz="2000" dirty="0" smtClean="0">
                <a:latin typeface="Times New Roman" pitchFamily="18" charset="0"/>
                <a:cs typeface="Times New Roman" pitchFamily="18" charset="0"/>
              </a:rPr>
              <a:t>() - Return the Length of a String</a:t>
            </a:r>
          </a:p>
          <a:p>
            <a:r>
              <a:rPr lang="en-US" sz="2000" dirty="0" err="1" smtClean="0">
                <a:latin typeface="Times New Roman" pitchFamily="18" charset="0"/>
                <a:cs typeface="Times New Roman" pitchFamily="18" charset="0"/>
              </a:rPr>
              <a:t>str_word_count</a:t>
            </a:r>
            <a:r>
              <a:rPr lang="en-US" sz="2000" dirty="0" smtClean="0">
                <a:latin typeface="Times New Roman" pitchFamily="18" charset="0"/>
                <a:cs typeface="Times New Roman" pitchFamily="18" charset="0"/>
              </a:rPr>
              <a:t>() - Count the Number of Words in a String</a:t>
            </a:r>
          </a:p>
          <a:p>
            <a:r>
              <a:rPr lang="en-US" sz="2000" dirty="0" err="1" smtClean="0">
                <a:latin typeface="Times New Roman" pitchFamily="18" charset="0"/>
                <a:cs typeface="Times New Roman" pitchFamily="18" charset="0"/>
              </a:rPr>
              <a:t>strrev</a:t>
            </a:r>
            <a:r>
              <a:rPr lang="en-US" sz="2000" dirty="0" smtClean="0">
                <a:latin typeface="Times New Roman" pitchFamily="18" charset="0"/>
                <a:cs typeface="Times New Roman" pitchFamily="18" charset="0"/>
              </a:rPr>
              <a:t>() - Reverse a String</a:t>
            </a:r>
          </a:p>
          <a:p>
            <a:r>
              <a:rPr lang="en-US" sz="2000" dirty="0" err="1" smtClean="0">
                <a:latin typeface="Times New Roman" pitchFamily="18" charset="0"/>
                <a:cs typeface="Times New Roman" pitchFamily="18" charset="0"/>
              </a:rPr>
              <a:t>strpos</a:t>
            </a:r>
            <a:r>
              <a:rPr lang="en-US" sz="2000" dirty="0" smtClean="0">
                <a:latin typeface="Times New Roman" pitchFamily="18" charset="0"/>
                <a:cs typeface="Times New Roman" pitchFamily="18" charset="0"/>
              </a:rPr>
              <a:t>() - Search For a Text Within a String</a:t>
            </a:r>
          </a:p>
          <a:p>
            <a:r>
              <a:rPr lang="en-US" sz="2000" dirty="0" err="1" smtClean="0">
                <a:latin typeface="Times New Roman" pitchFamily="18" charset="0"/>
                <a:cs typeface="Times New Roman" pitchFamily="18" charset="0"/>
              </a:rPr>
              <a:t>str_replace</a:t>
            </a:r>
            <a:r>
              <a:rPr lang="en-US" sz="2000" dirty="0" smtClean="0">
                <a:latin typeface="Times New Roman" pitchFamily="18" charset="0"/>
                <a:cs typeface="Times New Roman" pitchFamily="18" charset="0"/>
              </a:rPr>
              <a:t>() - Replace Text Within a String</a:t>
            </a:r>
            <a:endParaRPr lang="hi-IN" sz="2000" dirty="0" smtClean="0">
              <a:latin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89448"/>
          </a:xfrm>
        </p:spPr>
        <p:txBody>
          <a:bodyPr>
            <a:normAutofit fontScale="92500" lnSpcReduction="10000"/>
          </a:bodyPr>
          <a:lstStyle/>
          <a:p>
            <a:pPr>
              <a:buNone/>
            </a:pPr>
            <a:r>
              <a:rPr lang="hi-IN" sz="2000" b="1" dirty="0" smtClean="0">
                <a:latin typeface="Times New Roman" pitchFamily="18" charset="0"/>
              </a:rPr>
              <a:t>Examples:</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echo </a:t>
            </a:r>
            <a:r>
              <a:rPr lang="en-US" sz="2000" dirty="0" err="1" smtClean="0">
                <a:latin typeface="Times New Roman" pitchFamily="18" charset="0"/>
                <a:cs typeface="Times New Roman" pitchFamily="18" charset="0"/>
              </a:rPr>
              <a:t>strlen</a:t>
            </a:r>
            <a:r>
              <a:rPr lang="en-US" sz="2000" dirty="0" smtClean="0">
                <a:latin typeface="Times New Roman" pitchFamily="18" charset="0"/>
                <a:cs typeface="Times New Roman" pitchFamily="18" charset="0"/>
              </a:rPr>
              <a:t>("Hello world!");</a:t>
            </a:r>
          </a:p>
          <a:p>
            <a:pPr>
              <a:buNone/>
            </a:pP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hi-IN" sz="2000" b="1" dirty="0" smtClean="0">
              <a:latin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echo </a:t>
            </a:r>
            <a:r>
              <a:rPr lang="en-US" sz="2000" dirty="0" err="1" smtClean="0">
                <a:latin typeface="Times New Roman" pitchFamily="18" charset="0"/>
                <a:cs typeface="Times New Roman" pitchFamily="18" charset="0"/>
              </a:rPr>
              <a:t>str_word_count</a:t>
            </a:r>
            <a:r>
              <a:rPr lang="en-US" sz="2000" dirty="0" smtClean="0">
                <a:latin typeface="Times New Roman" pitchFamily="18" charset="0"/>
                <a:cs typeface="Times New Roman" pitchFamily="18" charset="0"/>
              </a:rPr>
              <a:t>("Hello world!");</a:t>
            </a:r>
          </a:p>
          <a:p>
            <a:pPr>
              <a:buNone/>
            </a:pP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buNone/>
            </a:pPr>
            <a:r>
              <a:rPr lang="en-US" sz="2000" b="1" u="sng" dirty="0" smtClean="0">
                <a:latin typeface="Times New Roman" pitchFamily="18" charset="0"/>
                <a:cs typeface="Times New Roman" pitchFamily="18" charset="0"/>
              </a:rPr>
              <a:t>Create an Array in PHP</a:t>
            </a:r>
          </a:p>
          <a:p>
            <a:r>
              <a:rPr lang="en-US" sz="2000" dirty="0" smtClean="0">
                <a:latin typeface="Times New Roman" pitchFamily="18" charset="0"/>
                <a:cs typeface="Times New Roman" pitchFamily="18" charset="0"/>
              </a:rPr>
              <a:t>In PHP, the array() function is used to create an array:</a:t>
            </a:r>
          </a:p>
          <a:p>
            <a:pPr>
              <a:buNone/>
            </a:pPr>
            <a:r>
              <a:rPr lang="hi-IN" sz="2000" dirty="0" smtClean="0">
                <a:latin typeface="Times New Roman" pitchFamily="18" charset="0"/>
              </a:rPr>
              <a:t>     </a:t>
            </a:r>
            <a:r>
              <a:rPr lang="en-US" sz="2000" dirty="0" smtClean="0">
                <a:latin typeface="Times New Roman" pitchFamily="18" charset="0"/>
                <a:cs typeface="Times New Roman" pitchFamily="18" charset="0"/>
              </a:rPr>
              <a:t>array();</a:t>
            </a:r>
          </a:p>
          <a:p>
            <a:pPr>
              <a:buNone/>
            </a:pPr>
            <a:r>
              <a:rPr lang="en-US" sz="2000" dirty="0" smtClean="0">
                <a:latin typeface="Times New Roman" pitchFamily="18" charset="0"/>
                <a:cs typeface="Times New Roman" pitchFamily="18" charset="0"/>
              </a:rPr>
              <a:t>In PHP, there are three types of arrays:</a:t>
            </a:r>
          </a:p>
          <a:p>
            <a:r>
              <a:rPr lang="en-US" sz="2000" b="1" dirty="0" smtClean="0">
                <a:latin typeface="Times New Roman" pitchFamily="18" charset="0"/>
                <a:cs typeface="Times New Roman" pitchFamily="18" charset="0"/>
              </a:rPr>
              <a:t>Indexed arrays</a:t>
            </a:r>
            <a:r>
              <a:rPr lang="en-US" sz="2000" dirty="0" smtClean="0">
                <a:latin typeface="Times New Roman" pitchFamily="18" charset="0"/>
                <a:cs typeface="Times New Roman" pitchFamily="18" charset="0"/>
              </a:rPr>
              <a:t> - Arrays with a </a:t>
            </a:r>
            <a:r>
              <a:rPr lang="en-US" sz="2000" dirty="0" smtClean="0">
                <a:solidFill>
                  <a:srgbClr val="FF0000"/>
                </a:solidFill>
                <a:latin typeface="Times New Roman" pitchFamily="18" charset="0"/>
                <a:cs typeface="Times New Roman" pitchFamily="18" charset="0"/>
              </a:rPr>
              <a:t>numeric index</a:t>
            </a:r>
          </a:p>
          <a:p>
            <a:r>
              <a:rPr lang="en-US" sz="2000" b="1" dirty="0" smtClean="0">
                <a:latin typeface="Times New Roman" pitchFamily="18" charset="0"/>
                <a:cs typeface="Times New Roman" pitchFamily="18" charset="0"/>
              </a:rPr>
              <a:t>Associative arrays</a:t>
            </a:r>
            <a:r>
              <a:rPr lang="en-US" sz="2000" dirty="0" smtClean="0">
                <a:latin typeface="Times New Roman" pitchFamily="18" charset="0"/>
                <a:cs typeface="Times New Roman" pitchFamily="18" charset="0"/>
              </a:rPr>
              <a:t> - Arrays with </a:t>
            </a:r>
            <a:r>
              <a:rPr lang="en-US" sz="2000" dirty="0" smtClean="0">
                <a:solidFill>
                  <a:srgbClr val="FF0000"/>
                </a:solidFill>
                <a:latin typeface="Times New Roman" pitchFamily="18" charset="0"/>
                <a:cs typeface="Times New Roman" pitchFamily="18" charset="0"/>
              </a:rPr>
              <a:t>named keys</a:t>
            </a:r>
          </a:p>
          <a:p>
            <a:r>
              <a:rPr lang="en-US" sz="2000" b="1" dirty="0" smtClean="0">
                <a:latin typeface="Times New Roman" pitchFamily="18" charset="0"/>
                <a:cs typeface="Times New Roman" pitchFamily="18" charset="0"/>
              </a:rPr>
              <a:t>Multidimensional arrays</a:t>
            </a:r>
            <a:r>
              <a:rPr lang="en-US" sz="2000" dirty="0" smtClean="0">
                <a:latin typeface="Times New Roman" pitchFamily="18" charset="0"/>
                <a:cs typeface="Times New Roman" pitchFamily="18" charset="0"/>
              </a:rPr>
              <a:t> - Arrays containing </a:t>
            </a:r>
            <a:r>
              <a:rPr lang="en-US" sz="2000" dirty="0" smtClean="0">
                <a:solidFill>
                  <a:srgbClr val="FF0000"/>
                </a:solidFill>
                <a:latin typeface="Times New Roman" pitchFamily="18" charset="0"/>
                <a:cs typeface="Times New Roman" pitchFamily="18" charset="0"/>
              </a:rPr>
              <a:t>one or more arrays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hi-IN" sz="2000" b="1" dirty="0" smtClean="0">
                <a:latin typeface="Times New Roman" pitchFamily="18" charset="0"/>
              </a:rPr>
              <a:t>Example:</a:t>
            </a:r>
          </a:p>
          <a:p>
            <a:pPr>
              <a:buNone/>
            </a:pPr>
            <a:endParaRPr lang="hi-IN" sz="2000" dirty="0" smtClean="0">
              <a:latin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echo </a:t>
            </a:r>
            <a:r>
              <a:rPr lang="en-US" sz="2000" dirty="0" err="1" smtClean="0">
                <a:latin typeface="Times New Roman" pitchFamily="18" charset="0"/>
                <a:cs typeface="Times New Roman" pitchFamily="18" charset="0"/>
              </a:rPr>
              <a:t>strrev</a:t>
            </a:r>
            <a:r>
              <a:rPr lang="en-US" sz="2000" dirty="0" smtClean="0">
                <a:latin typeface="Times New Roman" pitchFamily="18" charset="0"/>
                <a:cs typeface="Times New Roman" pitchFamily="18" charset="0"/>
              </a:rPr>
              <a:t>("Hello world!");</a:t>
            </a:r>
          </a:p>
          <a:p>
            <a:pPr>
              <a:buNone/>
            </a:pP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000" b="1" dirty="0" err="1" smtClean="0">
                <a:latin typeface="Times New Roman" pitchFamily="18" charset="0"/>
                <a:cs typeface="Times New Roman" pitchFamily="18" charset="0"/>
              </a:rPr>
              <a:t>strpos</a:t>
            </a:r>
            <a:r>
              <a:rPr lang="en-US" sz="2000" b="1" dirty="0" smtClean="0">
                <a:latin typeface="Times New Roman" pitchFamily="18" charset="0"/>
                <a:cs typeface="Times New Roman" pitchFamily="18" charset="0"/>
              </a:rPr>
              <a:t>() - Search For a Text Within a String</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PHP </a:t>
            </a:r>
            <a:r>
              <a:rPr lang="en-US" sz="2000" dirty="0" err="1" smtClean="0">
                <a:latin typeface="Times New Roman" pitchFamily="18" charset="0"/>
                <a:cs typeface="Times New Roman" pitchFamily="18" charset="0"/>
              </a:rPr>
              <a:t>strpos</a:t>
            </a:r>
            <a:r>
              <a:rPr lang="en-US" sz="2000" dirty="0" smtClean="0">
                <a:latin typeface="Times New Roman" pitchFamily="18" charset="0"/>
                <a:cs typeface="Times New Roman" pitchFamily="18" charset="0"/>
              </a:rPr>
              <a:t>() function searches for </a:t>
            </a:r>
            <a:r>
              <a:rPr lang="en-US" sz="2000" dirty="0" smtClean="0">
                <a:solidFill>
                  <a:srgbClr val="FF0000"/>
                </a:solidFill>
                <a:latin typeface="Times New Roman" pitchFamily="18" charset="0"/>
                <a:cs typeface="Times New Roman" pitchFamily="18" charset="0"/>
              </a:rPr>
              <a:t>a specific text within a string.</a:t>
            </a:r>
            <a:r>
              <a:rPr lang="en-US" sz="2000" dirty="0" smtClean="0">
                <a:latin typeface="Times New Roman" pitchFamily="18" charset="0"/>
                <a:cs typeface="Times New Roman" pitchFamily="18" charset="0"/>
              </a:rPr>
              <a:t> If a match is found, the function </a:t>
            </a:r>
            <a:r>
              <a:rPr lang="en-US" sz="2000" dirty="0" smtClean="0">
                <a:solidFill>
                  <a:srgbClr val="FF0000"/>
                </a:solidFill>
                <a:latin typeface="Times New Roman" pitchFamily="18" charset="0"/>
                <a:cs typeface="Times New Roman" pitchFamily="18" charset="0"/>
              </a:rPr>
              <a:t>returns</a:t>
            </a: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the character position of the first match</a:t>
            </a:r>
            <a:r>
              <a:rPr lang="en-US" sz="2000" dirty="0" smtClean="0">
                <a:latin typeface="Times New Roman" pitchFamily="18" charset="0"/>
                <a:cs typeface="Times New Roman" pitchFamily="18" charset="0"/>
              </a:rPr>
              <a:t>. If no match is found, it will return FALSE.</a:t>
            </a:r>
            <a:br>
              <a:rPr lang="en-US" sz="2000" dirty="0" smtClean="0">
                <a:latin typeface="Times New Roman" pitchFamily="18" charset="0"/>
                <a:cs typeface="Times New Roman" pitchFamily="18" charset="0"/>
              </a:rPr>
            </a:br>
            <a:endParaRPr lang="hi-IN" sz="2000" dirty="0" smtClean="0">
              <a:latin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echo </a:t>
            </a:r>
            <a:r>
              <a:rPr lang="en-US" sz="2000" dirty="0" err="1" smtClean="0">
                <a:latin typeface="Times New Roman" pitchFamily="18" charset="0"/>
                <a:cs typeface="Times New Roman" pitchFamily="18" charset="0"/>
              </a:rPr>
              <a:t>strpos</a:t>
            </a:r>
            <a:r>
              <a:rPr lang="en-US" sz="2000" dirty="0" smtClean="0">
                <a:latin typeface="Times New Roman" pitchFamily="18" charset="0"/>
                <a:cs typeface="Times New Roman" pitchFamily="18" charset="0"/>
              </a:rPr>
              <a:t>("Hello world!", "world");</a:t>
            </a:r>
          </a:p>
          <a:p>
            <a:pPr>
              <a:buNone/>
            </a:pP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endParaRPr lang="hi-IN" sz="2000" dirty="0" smtClean="0">
              <a:latin typeface="Times New Roman" pitchFamily="18" charset="0"/>
            </a:endParaRPr>
          </a:p>
          <a:p>
            <a:pPr>
              <a:buNone/>
            </a:pPr>
            <a:r>
              <a:rPr lang="en-US" sz="2000" b="1" dirty="0" smtClean="0">
                <a:latin typeface="Times New Roman" pitchFamily="18" charset="0"/>
                <a:cs typeface="Times New Roman" pitchFamily="18" charset="0"/>
              </a:rPr>
              <a:t>Tip:</a:t>
            </a:r>
            <a:r>
              <a:rPr lang="en-US" sz="2000" dirty="0" smtClean="0">
                <a:latin typeface="Times New Roman" pitchFamily="18" charset="0"/>
                <a:cs typeface="Times New Roman" pitchFamily="18" charset="0"/>
              </a:rPr>
              <a:t> The first character position in a string is 0 (not 1).</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2000" b="1" dirty="0" err="1" smtClean="0">
                <a:latin typeface="Times New Roman" pitchFamily="18" charset="0"/>
                <a:cs typeface="Times New Roman" pitchFamily="18" charset="0"/>
              </a:rPr>
              <a:t>str_replace</a:t>
            </a:r>
            <a:r>
              <a:rPr lang="en-US" sz="2000" b="1" dirty="0" smtClean="0">
                <a:latin typeface="Times New Roman" pitchFamily="18" charset="0"/>
                <a:cs typeface="Times New Roman" pitchFamily="18" charset="0"/>
              </a:rPr>
              <a:t>() - Replace Text Within a String</a:t>
            </a:r>
          </a:p>
          <a:p>
            <a:pPr>
              <a:buNone/>
            </a:pPr>
            <a:r>
              <a:rPr lang="en-US" sz="2000" dirty="0" smtClean="0">
                <a:latin typeface="Times New Roman" pitchFamily="18" charset="0"/>
                <a:cs typeface="Times New Roman" pitchFamily="18" charset="0"/>
              </a:rPr>
              <a:t>The PHP </a:t>
            </a:r>
            <a:r>
              <a:rPr lang="en-US" sz="2000" dirty="0" err="1" smtClean="0">
                <a:latin typeface="Times New Roman" pitchFamily="18" charset="0"/>
                <a:cs typeface="Times New Roman" pitchFamily="18" charset="0"/>
              </a:rPr>
              <a:t>str_replace</a:t>
            </a:r>
            <a:r>
              <a:rPr lang="en-US" sz="2000" dirty="0" smtClean="0">
                <a:latin typeface="Times New Roman" pitchFamily="18" charset="0"/>
                <a:cs typeface="Times New Roman" pitchFamily="18" charset="0"/>
              </a:rPr>
              <a:t>() function replaces some characters with some other characters in a string.</a:t>
            </a:r>
            <a:endParaRPr lang="hi-IN" sz="2000" dirty="0" smtClean="0">
              <a:latin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echo </a:t>
            </a:r>
            <a:r>
              <a:rPr lang="en-US" sz="2000" dirty="0" err="1" smtClean="0">
                <a:latin typeface="Times New Roman" pitchFamily="18" charset="0"/>
                <a:cs typeface="Times New Roman" pitchFamily="18" charset="0"/>
              </a:rPr>
              <a:t>str_replace</a:t>
            </a:r>
            <a:r>
              <a:rPr lang="en-US" sz="2000" dirty="0" smtClean="0">
                <a:latin typeface="Times New Roman" pitchFamily="18" charset="0"/>
                <a:cs typeface="Times New Roman" pitchFamily="18" charset="0"/>
              </a:rPr>
              <a:t>("world", "Dolly", "Hello world!");</a:t>
            </a:r>
          </a:p>
          <a:p>
            <a:pPr>
              <a:buNone/>
            </a:pP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hi-IN" sz="6000" b="1" dirty="0" smtClean="0">
              <a:latin typeface="Times New Roman" pitchFamily="18" charset="0"/>
            </a:endParaRPr>
          </a:p>
          <a:p>
            <a:pPr>
              <a:buNone/>
            </a:pPr>
            <a:endParaRPr lang="hi-IN" sz="6000" b="1" dirty="0" smtClean="0">
              <a:latin typeface="Times New Roman" pitchFamily="18" charset="0"/>
            </a:endParaRPr>
          </a:p>
          <a:p>
            <a:pPr>
              <a:buNone/>
            </a:pPr>
            <a:r>
              <a:rPr lang="hi-IN" sz="6000" b="1" dirty="0" smtClean="0">
                <a:latin typeface="Times New Roman" pitchFamily="18" charset="0"/>
              </a:rPr>
              <a:t>           Thank You</a:t>
            </a:r>
            <a:endParaRPr lang="en-US" sz="60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364163"/>
          </a:xfrm>
        </p:spPr>
        <p:txBody>
          <a:bodyPr>
            <a:normAutofit/>
          </a:bodyPr>
          <a:lstStyle/>
          <a:p>
            <a:pPr>
              <a:buNone/>
            </a:pPr>
            <a:r>
              <a:rPr lang="en-US" sz="2000" b="1" u="sng" dirty="0" smtClean="0">
                <a:latin typeface="Times New Roman" pitchFamily="18" charset="0"/>
                <a:cs typeface="Times New Roman" pitchFamily="18" charset="0"/>
              </a:rPr>
              <a:t>Get The Length of an Array - The count() Function</a:t>
            </a:r>
          </a:p>
          <a:p>
            <a:pPr>
              <a:buNone/>
            </a:pPr>
            <a:r>
              <a:rPr lang="en-US" sz="2000" dirty="0" smtClean="0">
                <a:latin typeface="Times New Roman" pitchFamily="18" charset="0"/>
                <a:cs typeface="Times New Roman" pitchFamily="18" charset="0"/>
              </a:rPr>
              <a:t>The count() function is used to </a:t>
            </a:r>
            <a:r>
              <a:rPr lang="en-US" sz="2000" dirty="0" smtClean="0">
                <a:solidFill>
                  <a:srgbClr val="FF0000"/>
                </a:solidFill>
                <a:latin typeface="Times New Roman" pitchFamily="18" charset="0"/>
                <a:cs typeface="Times New Roman" pitchFamily="18" charset="0"/>
              </a:rPr>
              <a:t>return the length </a:t>
            </a:r>
            <a:r>
              <a:rPr lang="en-US" sz="2000" dirty="0" smtClean="0">
                <a:latin typeface="Times New Roman" pitchFamily="18" charset="0"/>
                <a:cs typeface="Times New Roman" pitchFamily="18" charset="0"/>
              </a:rPr>
              <a:t>(the number of elements) of an array:</a:t>
            </a:r>
            <a:endParaRPr lang="hi-IN" sz="2000" dirty="0" smtClean="0">
              <a:latin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&lt;?php</a:t>
            </a:r>
          </a:p>
          <a:p>
            <a:pPr>
              <a:buNone/>
            </a:pPr>
            <a:r>
              <a:rPr lang="en-US" sz="2000" dirty="0" smtClean="0">
                <a:latin typeface="Times New Roman" pitchFamily="18" charset="0"/>
                <a:cs typeface="Times New Roman" pitchFamily="18" charset="0"/>
              </a:rPr>
              <a:t>$cars = array("Volvo", "BMW", "Toyota");</a:t>
            </a:r>
          </a:p>
          <a:p>
            <a:pPr>
              <a:buNone/>
            </a:pPr>
            <a:r>
              <a:rPr lang="en-US" sz="2000" dirty="0" smtClean="0">
                <a:latin typeface="Times New Roman" pitchFamily="18" charset="0"/>
                <a:cs typeface="Times New Roman" pitchFamily="18" charset="0"/>
              </a:rPr>
              <a:t>echo count($cars);</a:t>
            </a:r>
          </a:p>
          <a:p>
            <a:pPr>
              <a:buNone/>
            </a:pPr>
            <a:r>
              <a:rPr lang="en-US" sz="2000" dirty="0" smtClean="0">
                <a:latin typeface="Times New Roman" pitchFamily="18" charset="0"/>
                <a:cs typeface="Times New Roman" pitchFamily="18" charset="0"/>
              </a:rPr>
              <a: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Indexed Arrays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4525963"/>
          </a:xfrm>
        </p:spPr>
        <p:txBody>
          <a:bodyPr>
            <a:normAutofit/>
          </a:bodyPr>
          <a:lstStyle/>
          <a:p>
            <a:pPr>
              <a:buNone/>
            </a:pPr>
            <a:r>
              <a:rPr lang="en-US" sz="2000" b="1" u="sng" dirty="0" smtClean="0">
                <a:latin typeface="Times New Roman" pitchFamily="18" charset="0"/>
                <a:cs typeface="Times New Roman" pitchFamily="18" charset="0"/>
              </a:rPr>
              <a:t>PHP Indexed Arrays</a:t>
            </a:r>
          </a:p>
          <a:p>
            <a:pPr>
              <a:buNone/>
            </a:pPr>
            <a:r>
              <a:rPr lang="en-US" sz="2000" dirty="0" smtClean="0">
                <a:latin typeface="Times New Roman" pitchFamily="18" charset="0"/>
                <a:cs typeface="Times New Roman" pitchFamily="18" charset="0"/>
              </a:rPr>
              <a:t>There are two ways to create indexed arrays:</a:t>
            </a:r>
          </a:p>
          <a:p>
            <a:r>
              <a:rPr lang="en-US" sz="2000" dirty="0" smtClean="0">
                <a:latin typeface="Times New Roman" pitchFamily="18" charset="0"/>
                <a:cs typeface="Times New Roman" pitchFamily="18" charset="0"/>
              </a:rPr>
              <a:t>The index can be assigned automatically (index always starts at 0), like this:</a:t>
            </a:r>
          </a:p>
          <a:p>
            <a:pPr>
              <a:buNone/>
            </a:pPr>
            <a:r>
              <a:rPr lang="hi-IN" sz="2000" dirty="0" smtClean="0">
                <a:latin typeface="Times New Roman" pitchFamily="18" charset="0"/>
              </a:rPr>
              <a:t>     </a:t>
            </a:r>
            <a:r>
              <a:rPr lang="en-US" sz="2000" dirty="0" smtClean="0">
                <a:latin typeface="Times New Roman" pitchFamily="18" charset="0"/>
                <a:cs typeface="Times New Roman" pitchFamily="18" charset="0"/>
              </a:rPr>
              <a:t>$cars = array("Volvo", "BMW", "Toyota");</a:t>
            </a:r>
          </a:p>
          <a:p>
            <a:r>
              <a:rPr lang="en-US" sz="2000" dirty="0" smtClean="0">
                <a:latin typeface="Times New Roman" pitchFamily="18" charset="0"/>
                <a:cs typeface="Times New Roman" pitchFamily="18" charset="0"/>
              </a:rPr>
              <a:t>or the index can be assigned manually:</a:t>
            </a:r>
          </a:p>
          <a:p>
            <a:pPr>
              <a:buNone/>
            </a:pPr>
            <a:r>
              <a:rPr lang="hi-IN" sz="2000" dirty="0" smtClean="0">
                <a:latin typeface="Times New Roman" pitchFamily="18" charset="0"/>
              </a:rPr>
              <a:t>     </a:t>
            </a:r>
            <a:r>
              <a:rPr lang="en-US" sz="2000" dirty="0" smtClean="0">
                <a:latin typeface="Times New Roman" pitchFamily="18" charset="0"/>
                <a:cs typeface="Times New Roman" pitchFamily="18" charset="0"/>
              </a:rPr>
              <a:t>$cars[0] = "Volvo";</a:t>
            </a:r>
            <a:br>
              <a:rPr lang="en-US" sz="2000" dirty="0" smtClean="0">
                <a:latin typeface="Times New Roman" pitchFamily="18" charset="0"/>
                <a:cs typeface="Times New Roman" pitchFamily="18" charset="0"/>
              </a:rPr>
            </a:br>
            <a:r>
              <a:rPr lang="hi-IN" sz="2000" dirty="0" smtClean="0">
                <a:latin typeface="Times New Roman" pitchFamily="18" charset="0"/>
              </a:rPr>
              <a:t>   </a:t>
            </a:r>
            <a:r>
              <a:rPr lang="en-US" sz="2000" dirty="0" smtClean="0">
                <a:latin typeface="Times New Roman" pitchFamily="18" charset="0"/>
                <a:cs typeface="Times New Roman" pitchFamily="18" charset="0"/>
              </a:rPr>
              <a:t>$cars[1] = "BMW";</a:t>
            </a:r>
            <a:br>
              <a:rPr lang="en-US" sz="2000" dirty="0" smtClean="0">
                <a:latin typeface="Times New Roman" pitchFamily="18" charset="0"/>
                <a:cs typeface="Times New Roman" pitchFamily="18" charset="0"/>
              </a:rPr>
            </a:br>
            <a:r>
              <a:rPr lang="hi-IN" sz="2000" dirty="0" smtClean="0">
                <a:latin typeface="Times New Roman" pitchFamily="18" charset="0"/>
              </a:rPr>
              <a:t>   </a:t>
            </a:r>
            <a:r>
              <a:rPr lang="en-US" sz="2000" dirty="0" smtClean="0">
                <a:latin typeface="Times New Roman" pitchFamily="18" charset="0"/>
                <a:cs typeface="Times New Roman" pitchFamily="18" charset="0"/>
              </a:rPr>
              <a:t>$cars[2] = "Toyota"; </a:t>
            </a:r>
          </a:p>
          <a:p>
            <a:r>
              <a:rPr lang="en-US" sz="2000" dirty="0" smtClean="0">
                <a:latin typeface="Times New Roman" pitchFamily="18" charset="0"/>
                <a:cs typeface="Times New Roman" pitchFamily="18" charset="0"/>
              </a:rPr>
              <a:t>The following example creates an indexed array named $cars, assigns three elements to it, and then prints a text containing the array values: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buNone/>
            </a:pPr>
            <a:r>
              <a:rPr lang="hi-IN" sz="2000" b="1" dirty="0" smtClean="0">
                <a:latin typeface="Times New Roman" pitchFamily="18" charset="0"/>
              </a:rPr>
              <a:t>Example:</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&lt;?php</a:t>
            </a:r>
          </a:p>
          <a:p>
            <a:pPr>
              <a:buNone/>
            </a:pPr>
            <a:r>
              <a:rPr lang="en-US" sz="2000" dirty="0" smtClean="0">
                <a:latin typeface="Times New Roman" pitchFamily="18" charset="0"/>
                <a:cs typeface="Times New Roman" pitchFamily="18" charset="0"/>
              </a:rPr>
              <a:t>$cars = array("Volvo", "BMW", "Toyota"); </a:t>
            </a:r>
          </a:p>
          <a:p>
            <a:pPr>
              <a:buNone/>
            </a:pPr>
            <a:r>
              <a:rPr lang="en-US" sz="2000" dirty="0" smtClean="0">
                <a:latin typeface="Times New Roman" pitchFamily="18" charset="0"/>
                <a:cs typeface="Times New Roman" pitchFamily="18" charset="0"/>
              </a:rPr>
              <a:t>echo "I like " . $cars[0] . ", " . $cars[1] . " and " . $cars[2] . ".";</a:t>
            </a:r>
          </a:p>
          <a:p>
            <a:pPr>
              <a:buNone/>
            </a:pPr>
            <a:r>
              <a:rPr lang="en-US" sz="2000" dirty="0" smtClean="0">
                <a:latin typeface="Times New Roman" pitchFamily="18" charset="0"/>
                <a:cs typeface="Times New Roman" pitchFamily="18" charset="0"/>
              </a:rPr>
              <a: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Loop Through an Indexed Array</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4525963"/>
          </a:xfrm>
        </p:spPr>
        <p:txBody>
          <a:bodyPr>
            <a:noAutofit/>
          </a:bodyPr>
          <a:lstStyle/>
          <a:p>
            <a:pPr>
              <a:buNone/>
            </a:pPr>
            <a:r>
              <a:rPr lang="en-US" sz="1800" dirty="0" smtClean="0">
                <a:latin typeface="Times New Roman" pitchFamily="18" charset="0"/>
                <a:cs typeface="Times New Roman" pitchFamily="18" charset="0"/>
              </a:rPr>
              <a:t>To loop through and print all the values of an indexed array, you could use a for loop, like this:</a:t>
            </a:r>
            <a:endParaRPr lang="hi-IN" sz="1800" dirty="0" smtClean="0">
              <a:latin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$cars = array("Volvo", "BMW", "Toyota");</a:t>
            </a: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arrlength</a:t>
            </a:r>
            <a:r>
              <a:rPr lang="en-US" sz="1800" dirty="0" smtClean="0">
                <a:latin typeface="Times New Roman" pitchFamily="18" charset="0"/>
                <a:cs typeface="Times New Roman" pitchFamily="18" charset="0"/>
              </a:rPr>
              <a:t> = count($cars);</a:t>
            </a:r>
          </a:p>
          <a:p>
            <a:pPr>
              <a:buNone/>
            </a:pPr>
            <a:r>
              <a:rPr lang="en-US" sz="1800" dirty="0" smtClean="0">
                <a:latin typeface="Times New Roman" pitchFamily="18" charset="0"/>
                <a:cs typeface="Times New Roman" pitchFamily="18" charset="0"/>
              </a:rPr>
              <a:t>for($x = 0; $x &lt; $</a:t>
            </a:r>
            <a:r>
              <a:rPr lang="en-US" sz="1800" dirty="0" err="1" smtClean="0">
                <a:latin typeface="Times New Roman" pitchFamily="18" charset="0"/>
                <a:cs typeface="Times New Roman" pitchFamily="18" charset="0"/>
              </a:rPr>
              <a:t>arrlength</a:t>
            </a:r>
            <a:r>
              <a:rPr lang="en-US" sz="1800" dirty="0" smtClean="0">
                <a:latin typeface="Times New Roman" pitchFamily="18" charset="0"/>
                <a:cs typeface="Times New Roman" pitchFamily="18" charset="0"/>
              </a:rPr>
              <a:t>; $x++) {</a:t>
            </a:r>
          </a:p>
          <a:p>
            <a:pPr>
              <a:buNone/>
            </a:pPr>
            <a:r>
              <a:rPr lang="en-US" sz="1800" dirty="0" smtClean="0">
                <a:latin typeface="Times New Roman" pitchFamily="18" charset="0"/>
                <a:cs typeface="Times New Roman" pitchFamily="18" charset="0"/>
              </a:rPr>
              <a:t>    echo $cars[$x];</a:t>
            </a:r>
          </a:p>
          <a:p>
            <a:pPr>
              <a:buNone/>
            </a:pPr>
            <a:r>
              <a:rPr lang="en-US" sz="1800" dirty="0" smtClean="0">
                <a:latin typeface="Times New Roman" pitchFamily="18" charset="0"/>
                <a:cs typeface="Times New Roman" pitchFamily="18" charset="0"/>
              </a:rPr>
              <a:t>    echo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Associative Arrays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041648"/>
          </a:xfrm>
        </p:spPr>
        <p:txBody>
          <a:bodyPr>
            <a:normAutofit/>
          </a:bodyPr>
          <a:lstStyle/>
          <a:p>
            <a:pPr>
              <a:buNone/>
            </a:pPr>
            <a:r>
              <a:rPr lang="en-US" sz="2000" b="1" u="sng" dirty="0" smtClean="0">
                <a:latin typeface="Times New Roman" pitchFamily="18" charset="0"/>
                <a:cs typeface="Times New Roman" pitchFamily="18" charset="0"/>
              </a:rPr>
              <a:t>PHP Associative Arrays</a:t>
            </a:r>
          </a:p>
          <a:p>
            <a:r>
              <a:rPr lang="en-US" sz="2000" dirty="0" smtClean="0">
                <a:latin typeface="Times New Roman" pitchFamily="18" charset="0"/>
                <a:cs typeface="Times New Roman" pitchFamily="18" charset="0"/>
              </a:rPr>
              <a:t>Associative arrays are arrays that use named keys that you assign to them.</a:t>
            </a:r>
          </a:p>
          <a:p>
            <a:pPr>
              <a:buNone/>
            </a:pPr>
            <a:r>
              <a:rPr lang="en-US" sz="2000" dirty="0" smtClean="0">
                <a:latin typeface="Times New Roman" pitchFamily="18" charset="0"/>
                <a:cs typeface="Times New Roman" pitchFamily="18" charset="0"/>
              </a:rPr>
              <a:t>There are two ways to create an associative array: </a:t>
            </a:r>
          </a:p>
          <a:p>
            <a:r>
              <a:rPr lang="en-US" sz="2000" dirty="0" smtClean="0">
                <a:latin typeface="Times New Roman" pitchFamily="18" charset="0"/>
                <a:cs typeface="Times New Roman" pitchFamily="18" charset="0"/>
              </a:rPr>
              <a:t>$age = array("Peter"=&gt;"35", "Ben"=&gt;"37", "Joe"=&gt;"43");</a:t>
            </a:r>
          </a:p>
          <a:p>
            <a:r>
              <a:rPr lang="en-US" sz="2000" dirty="0" smtClean="0">
                <a:latin typeface="Times New Roman" pitchFamily="18" charset="0"/>
                <a:cs typeface="Times New Roman" pitchFamily="18" charset="0"/>
              </a:rPr>
              <a:t>or:</a:t>
            </a:r>
          </a:p>
          <a:p>
            <a:pPr>
              <a:buNone/>
            </a:pPr>
            <a:r>
              <a:rPr lang="hi-IN" sz="2000" dirty="0" smtClean="0">
                <a:latin typeface="Times New Roman" pitchFamily="18" charset="0"/>
              </a:rPr>
              <a:t>  </a:t>
            </a:r>
            <a:r>
              <a:rPr lang="en-US" sz="2000" dirty="0" smtClean="0">
                <a:latin typeface="Times New Roman" pitchFamily="18" charset="0"/>
                <a:cs typeface="Times New Roman" pitchFamily="18" charset="0"/>
              </a:rPr>
              <a:t>$age['Peter'] = "35";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$age['Ben'] = "37";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$age['Joe'] = "43"; </a:t>
            </a:r>
          </a:p>
          <a:p>
            <a:r>
              <a:rPr lang="en-US" sz="2000" dirty="0" smtClean="0">
                <a:latin typeface="Times New Roman" pitchFamily="18" charset="0"/>
                <a:cs typeface="Times New Roman" pitchFamily="18" charset="0"/>
              </a:rPr>
              <a:t>The named keys can then be used in a script: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TotalTime>
  <Words>3655</Words>
  <Application>Microsoft Office PowerPoint</Application>
  <PresentationFormat>On-screen Show (4:3)</PresentationFormat>
  <Paragraphs>610</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Aspect</vt:lpstr>
      <vt:lpstr>PHP Arrays</vt:lpstr>
      <vt:lpstr>PHP Arrays</vt:lpstr>
      <vt:lpstr>Slide 3</vt:lpstr>
      <vt:lpstr>Slide 4</vt:lpstr>
      <vt:lpstr>Slide 5</vt:lpstr>
      <vt:lpstr>PHP Indexed Arrays</vt:lpstr>
      <vt:lpstr>Slide 7</vt:lpstr>
      <vt:lpstr>Loop Through an Indexed Array</vt:lpstr>
      <vt:lpstr>PHP Associative Arrays</vt:lpstr>
      <vt:lpstr>Slide 10</vt:lpstr>
      <vt:lpstr>Loop Through an Associative Array</vt:lpstr>
      <vt:lpstr>PHP Multidimensional Arrays</vt:lpstr>
      <vt:lpstr>PHP - Two-dimensional Arrays</vt:lpstr>
      <vt:lpstr>Array Functions</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PHP Sorting Arrays</vt:lpstr>
      <vt:lpstr>Slide 30</vt:lpstr>
      <vt:lpstr>Slide 31</vt:lpstr>
      <vt:lpstr>Slide 32</vt:lpstr>
      <vt:lpstr>Slide 33</vt:lpstr>
      <vt:lpstr>Slide 34</vt:lpstr>
      <vt:lpstr>Slide 35</vt:lpstr>
      <vt:lpstr>Slide 36</vt:lpstr>
      <vt:lpstr>Slide 37</vt:lpstr>
      <vt:lpstr>Some String Functions</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sameer</dc:creator>
  <cp:lastModifiedBy>Administrator</cp:lastModifiedBy>
  <cp:revision>4</cp:revision>
  <dcterms:created xsi:type="dcterms:W3CDTF">2020-10-31T12:10:15Z</dcterms:created>
  <dcterms:modified xsi:type="dcterms:W3CDTF">2020-11-02T06:55:38Z</dcterms:modified>
</cp:coreProperties>
</file>