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74" r:id="rId5"/>
    <p:sldId id="272" r:id="rId6"/>
    <p:sldId id="259" r:id="rId7"/>
    <p:sldId id="260" r:id="rId8"/>
    <p:sldId id="261" r:id="rId9"/>
    <p:sldId id="273" r:id="rId10"/>
    <p:sldId id="262" r:id="rId11"/>
    <p:sldId id="263" r:id="rId12"/>
    <p:sldId id="264" r:id="rId13"/>
    <p:sldId id="265" r:id="rId14"/>
    <p:sldId id="266" r:id="rId15"/>
    <p:sldId id="267" r:id="rId16"/>
    <p:sldId id="268" r:id="rId17"/>
    <p:sldId id="269" r:id="rId18"/>
    <p:sldId id="270" r:id="rId19"/>
    <p:sldId id="271"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2518C8-0329-4058-B488-E2E8FD688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63B2C7-7BC9-413F-9339-D8CC9008EFC5}" type="datetimeFigureOut">
              <a:rPr lang="en-US" smtClean="0"/>
              <a:pPr/>
              <a:t>11/5/2020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32518C8-0329-4058-B488-E2E8FD688964}"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763B2C7-7BC9-413F-9339-D8CC9008EFC5}" type="datetimeFigureOut">
              <a:rPr lang="en-US" smtClean="0"/>
              <a:pPr/>
              <a:t>11/5/2020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32518C8-0329-4058-B488-E2E8FD6889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i-IN" dirty="0" smtClean="0">
                <a:latin typeface="Times New Roman" pitchFamily="18" charset="0"/>
              </a:rPr>
              <a:t>Php Cookies and Sessions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Delete a Cookie</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4191000"/>
          </a:xfrm>
        </p:spPr>
        <p:txBody>
          <a:bodyPr>
            <a:normAutofit fontScale="92500" lnSpcReduction="10000"/>
          </a:bodyPr>
          <a:lstStyle/>
          <a:p>
            <a:pPr>
              <a:buNone/>
            </a:pPr>
            <a:r>
              <a:rPr lang="en-US" sz="1800" b="1" dirty="0" smtClean="0">
                <a:latin typeface="Times New Roman" pitchFamily="18" charset="0"/>
                <a:cs typeface="Times New Roman" pitchFamily="18" charset="0"/>
              </a:rPr>
              <a:t>To delete a cookie, use the </a:t>
            </a:r>
            <a:r>
              <a:rPr lang="en-US" sz="1800" b="1" dirty="0" err="1" smtClean="0">
                <a:latin typeface="Times New Roman" pitchFamily="18" charset="0"/>
                <a:cs typeface="Times New Roman" pitchFamily="18" charset="0"/>
              </a:rPr>
              <a:t>setcookie</a:t>
            </a:r>
            <a:r>
              <a:rPr lang="en-US" sz="1800" b="1" dirty="0" smtClean="0">
                <a:latin typeface="Times New Roman" pitchFamily="18" charset="0"/>
                <a:cs typeface="Times New Roman" pitchFamily="18" charset="0"/>
              </a:rPr>
              <a:t>() function with an expiration date in the past:</a:t>
            </a:r>
          </a:p>
          <a:p>
            <a:endParaRPr lang="en-US" sz="1800" dirty="0" smtClean="0">
              <a:latin typeface="Times New Roman" pitchFamily="18" charset="0"/>
              <a:cs typeface="Times New Roman" pitchFamily="18" charset="0"/>
            </a:endParaRPr>
          </a:p>
          <a:p>
            <a:pPr>
              <a:buNone/>
            </a:pPr>
            <a:r>
              <a:rPr lang="hi-IN" sz="1800" dirty="0" smtClean="0">
                <a:latin typeface="Times New Roman" pitchFamily="18" charset="0"/>
              </a:rPr>
              <a:t> </a:t>
            </a:r>
            <a:r>
              <a:rPr lang="en-US" sz="1800" dirty="0" smtClean="0">
                <a:latin typeface="Times New Roman" pitchFamily="18" charset="0"/>
                <a:cs typeface="Times New Roman" pitchFamily="18" charset="0"/>
              </a:rPr>
              <a:t>&lt;!</a:t>
            </a:r>
            <a:r>
              <a:rPr lang="en-US" sz="1800" dirty="0">
                <a:latin typeface="Times New Roman" pitchFamily="18" charset="0"/>
                <a:cs typeface="Times New Roman" pitchFamily="18" charset="0"/>
              </a:rPr>
              <a:t>DOCTYPE html&gt;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php</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set the expiration date to one hour ago</a:t>
            </a:r>
            <a:br>
              <a:rPr lang="en-US" sz="1800" dirty="0">
                <a:latin typeface="Times New Roman" pitchFamily="18" charset="0"/>
                <a:cs typeface="Times New Roman" pitchFamily="18" charset="0"/>
              </a:rPr>
            </a:br>
            <a:r>
              <a:rPr lang="en-US" sz="1800" dirty="0" err="1">
                <a:latin typeface="Times New Roman" pitchFamily="18" charset="0"/>
                <a:cs typeface="Times New Roman" pitchFamily="18" charset="0"/>
              </a:rPr>
              <a:t>setcookie</a:t>
            </a:r>
            <a:r>
              <a:rPr lang="en-US" sz="1800" dirty="0">
                <a:latin typeface="Times New Roman" pitchFamily="18" charset="0"/>
                <a:cs typeface="Times New Roman" pitchFamily="18" charset="0"/>
              </a:rPr>
              <a:t>("user", "", time() - 3600);</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&lt;html&gt;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&lt;body&gt;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php</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echo "Cookie 'user' is deleted.";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&lt;/body&gt;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&lt;/html&gt;</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8800"/>
            <a:ext cx="8229600" cy="792162"/>
          </a:xfrm>
        </p:spPr>
        <p:txBody>
          <a:bodyPr>
            <a:normAutofit/>
          </a:bodyPr>
          <a:lstStyle/>
          <a:p>
            <a:r>
              <a:rPr lang="en-US" sz="2800" b="1" u="sng" dirty="0" smtClean="0">
                <a:latin typeface="Times New Roman" pitchFamily="18" charset="0"/>
                <a:cs typeface="Times New Roman" pitchFamily="18" charset="0"/>
              </a:rPr>
              <a:t>Check if Cookies are Enabled</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457200"/>
            <a:ext cx="8229600" cy="5486400"/>
          </a:xfrm>
        </p:spPr>
        <p:txBody>
          <a:bodyPr>
            <a:noAutofit/>
          </a:bodyPr>
          <a:lstStyle/>
          <a:p>
            <a:pPr algn="just">
              <a:buNone/>
            </a:pPr>
            <a:r>
              <a:rPr lang="hi-IN" sz="1800" b="1" dirty="0" smtClean="0">
                <a:latin typeface="Times New Roman" pitchFamily="18" charset="0"/>
              </a:rPr>
              <a:t>   </a:t>
            </a:r>
            <a:r>
              <a:rPr lang="en-US" sz="1800" b="1" dirty="0" smtClean="0">
                <a:latin typeface="Times New Roman" pitchFamily="18" charset="0"/>
                <a:cs typeface="Times New Roman" pitchFamily="18" charset="0"/>
              </a:rPr>
              <a:t>The following example creates a small script that checks whether cookies are enabled. First, create a test cookie with the </a:t>
            </a:r>
            <a:r>
              <a:rPr lang="en-US" sz="1800" b="1" dirty="0" err="1" smtClean="0">
                <a:latin typeface="Times New Roman" pitchFamily="18" charset="0"/>
                <a:cs typeface="Times New Roman" pitchFamily="18" charset="0"/>
              </a:rPr>
              <a:t>setcookie</a:t>
            </a:r>
            <a:r>
              <a:rPr lang="en-US" sz="1800" b="1" dirty="0" smtClean="0">
                <a:latin typeface="Times New Roman" pitchFamily="18" charset="0"/>
                <a:cs typeface="Times New Roman" pitchFamily="18" charset="0"/>
              </a:rPr>
              <a:t>() function, then count the $_COOKIE array variable: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setcookie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test_cookie</a:t>
            </a:r>
            <a:r>
              <a:rPr lang="en-US" sz="1800" dirty="0" smtClean="0">
                <a:latin typeface="Times New Roman" pitchFamily="18" charset="0"/>
                <a:cs typeface="Times New Roman" pitchFamily="18" charset="0"/>
              </a:rPr>
              <a:t>", "test", time() + 3600, '/');</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if(count($_COOKIE) &gt; 0) </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echo </a:t>
            </a:r>
            <a:r>
              <a:rPr lang="en-US" sz="1800" dirty="0" smtClean="0">
                <a:latin typeface="Times New Roman" pitchFamily="18" charset="0"/>
                <a:cs typeface="Times New Roman" pitchFamily="18" charset="0"/>
              </a:rPr>
              <a:t>"Cookies are enabled.";</a:t>
            </a:r>
          </a:p>
          <a:p>
            <a:pPr>
              <a:buNone/>
            </a:pPr>
            <a:r>
              <a:rPr lang="en-US" sz="1800" dirty="0" smtClean="0">
                <a:latin typeface="Times New Roman" pitchFamily="18" charset="0"/>
                <a:cs typeface="Times New Roman" pitchFamily="18" charset="0"/>
              </a:rPr>
              <a:t>} else {</a:t>
            </a:r>
          </a:p>
          <a:p>
            <a:pPr>
              <a:buNone/>
            </a:pPr>
            <a:r>
              <a:rPr lang="en-US" sz="1800" dirty="0" smtClean="0">
                <a:latin typeface="Times New Roman" pitchFamily="18" charset="0"/>
                <a:cs typeface="Times New Roman" pitchFamily="18" charset="0"/>
              </a:rPr>
              <a:t>    echo "Cookies are disabled.";</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PHP Sessions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4495800"/>
          </a:xfrm>
        </p:spPr>
        <p:txBody>
          <a:bodyPr>
            <a:normAutofit fontScale="92500" lnSpcReduction="10000"/>
          </a:bodyPr>
          <a:lstStyle/>
          <a:p>
            <a:r>
              <a:rPr lang="en-US" sz="1800" dirty="0" smtClean="0">
                <a:latin typeface="Times New Roman" pitchFamily="18" charset="0"/>
                <a:cs typeface="Times New Roman" pitchFamily="18" charset="0"/>
              </a:rPr>
              <a:t>A session is a way to </a:t>
            </a:r>
            <a:r>
              <a:rPr lang="en-US" sz="1800" dirty="0" smtClean="0">
                <a:solidFill>
                  <a:srgbClr val="FF0000"/>
                </a:solidFill>
                <a:latin typeface="Times New Roman" pitchFamily="18" charset="0"/>
                <a:cs typeface="Times New Roman" pitchFamily="18" charset="0"/>
              </a:rPr>
              <a:t>store information (in variables) </a:t>
            </a:r>
            <a:r>
              <a:rPr lang="en-US" sz="1800" dirty="0" smtClean="0">
                <a:latin typeface="Times New Roman" pitchFamily="18" charset="0"/>
                <a:cs typeface="Times New Roman" pitchFamily="18" charset="0"/>
              </a:rPr>
              <a:t>to be </a:t>
            </a:r>
            <a:r>
              <a:rPr lang="en-US" sz="1800" dirty="0" smtClean="0">
                <a:solidFill>
                  <a:srgbClr val="FF0000"/>
                </a:solidFill>
                <a:latin typeface="Times New Roman" pitchFamily="18" charset="0"/>
                <a:cs typeface="Times New Roman" pitchFamily="18" charset="0"/>
              </a:rPr>
              <a:t>used across multiple pages.</a:t>
            </a:r>
            <a:endParaRPr lang="hi-IN" sz="1800" dirty="0" smtClean="0">
              <a:solidFill>
                <a:srgbClr val="FF0000"/>
              </a:solidFill>
              <a:latin typeface="Times New Roman" pitchFamily="18" charset="0"/>
            </a:endParaRPr>
          </a:p>
          <a:p>
            <a:endParaRPr lang="en-US" sz="1800" dirty="0" smtClean="0">
              <a:solidFill>
                <a:srgbClr val="FF0000"/>
              </a:solidFill>
              <a:latin typeface="Times New Roman" pitchFamily="18" charset="0"/>
              <a:cs typeface="Times New Roman" pitchFamily="18" charset="0"/>
            </a:endParaRPr>
          </a:p>
          <a:p>
            <a:r>
              <a:rPr lang="en-US" sz="1800" dirty="0" smtClean="0">
                <a:latin typeface="Times New Roman" pitchFamily="18" charset="0"/>
                <a:cs typeface="Times New Roman" pitchFamily="18" charset="0"/>
              </a:rPr>
              <a:t>Unlike a cookie, the information is </a:t>
            </a:r>
            <a:r>
              <a:rPr lang="en-US" sz="1800" dirty="0" smtClean="0">
                <a:solidFill>
                  <a:srgbClr val="FF0000"/>
                </a:solidFill>
                <a:latin typeface="Times New Roman" pitchFamily="18" charset="0"/>
                <a:cs typeface="Times New Roman" pitchFamily="18" charset="0"/>
              </a:rPr>
              <a:t>not stored on the users computer.</a:t>
            </a:r>
            <a:endParaRPr lang="hi-IN" sz="1800" dirty="0" smtClean="0">
              <a:solidFill>
                <a:srgbClr val="FF0000"/>
              </a:solidFill>
              <a:latin typeface="Times New Roman" pitchFamily="18" charset="0"/>
            </a:endParaRPr>
          </a:p>
          <a:p>
            <a:endParaRPr lang="hi-IN" sz="1800" dirty="0" smtClean="0">
              <a:solidFill>
                <a:srgbClr val="FF0000"/>
              </a:solidFill>
              <a:latin typeface="Times New Roman" pitchFamily="18" charset="0"/>
            </a:endParaRPr>
          </a:p>
          <a:p>
            <a:r>
              <a:rPr lang="en-US" sz="1800" dirty="0" smtClean="0">
                <a:latin typeface="Times New Roman" pitchFamily="18" charset="0"/>
                <a:cs typeface="Times New Roman" pitchFamily="18" charset="0"/>
              </a:rPr>
              <a:t>But on the </a:t>
            </a:r>
            <a:r>
              <a:rPr lang="en-US" sz="1800" dirty="0" smtClean="0">
                <a:solidFill>
                  <a:srgbClr val="FF0000"/>
                </a:solidFill>
                <a:latin typeface="Times New Roman" pitchFamily="18" charset="0"/>
                <a:cs typeface="Times New Roman" pitchFamily="18" charset="0"/>
              </a:rPr>
              <a:t>internet</a:t>
            </a:r>
            <a:r>
              <a:rPr lang="en-US" sz="1800" dirty="0" smtClean="0">
                <a:latin typeface="Times New Roman" pitchFamily="18" charset="0"/>
                <a:cs typeface="Times New Roman" pitchFamily="18" charset="0"/>
              </a:rPr>
              <a:t> there is one </a:t>
            </a:r>
            <a:r>
              <a:rPr lang="en-US" sz="1800" dirty="0" smtClean="0">
                <a:solidFill>
                  <a:srgbClr val="FF0000"/>
                </a:solidFill>
                <a:latin typeface="Times New Roman" pitchFamily="18" charset="0"/>
                <a:cs typeface="Times New Roman" pitchFamily="18" charset="0"/>
              </a:rPr>
              <a:t>problem</a:t>
            </a:r>
            <a:r>
              <a:rPr lang="en-US" sz="1800" dirty="0" smtClean="0">
                <a:latin typeface="Times New Roman" pitchFamily="18" charset="0"/>
                <a:cs typeface="Times New Roman" pitchFamily="18" charset="0"/>
              </a:rPr>
              <a:t>: the web </a:t>
            </a:r>
            <a:r>
              <a:rPr lang="en-US" sz="1800" dirty="0" smtClean="0">
                <a:solidFill>
                  <a:srgbClr val="FF0000"/>
                </a:solidFill>
                <a:latin typeface="Times New Roman" pitchFamily="18" charset="0"/>
                <a:cs typeface="Times New Roman" pitchFamily="18" charset="0"/>
              </a:rPr>
              <a:t>server</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does not know </a:t>
            </a:r>
            <a:r>
              <a:rPr lang="en-US" sz="1800" dirty="0" smtClean="0">
                <a:latin typeface="Times New Roman" pitchFamily="18" charset="0"/>
                <a:cs typeface="Times New Roman" pitchFamily="18" charset="0"/>
              </a:rPr>
              <a:t>who you are or what you do, because the </a:t>
            </a:r>
            <a:r>
              <a:rPr lang="en-US" sz="1800" dirty="0" smtClean="0">
                <a:solidFill>
                  <a:srgbClr val="FF0000"/>
                </a:solidFill>
                <a:latin typeface="Times New Roman" pitchFamily="18" charset="0"/>
                <a:cs typeface="Times New Roman" pitchFamily="18" charset="0"/>
              </a:rPr>
              <a:t>HTTP address doesn't maintain state.</a:t>
            </a:r>
            <a:endParaRPr lang="hi-IN" sz="1800" dirty="0" smtClean="0">
              <a:solidFill>
                <a:srgbClr val="FF0000"/>
              </a:solidFill>
              <a:latin typeface="Times New Roman" pitchFamily="18" charset="0"/>
            </a:endParaRPr>
          </a:p>
          <a:p>
            <a:endParaRPr lang="en-US" sz="1800" dirty="0" smtClean="0">
              <a:solidFill>
                <a:srgbClr val="FF0000"/>
              </a:solidFill>
              <a:latin typeface="Times New Roman" pitchFamily="18" charset="0"/>
              <a:cs typeface="Times New Roman" pitchFamily="18" charset="0"/>
            </a:endParaRPr>
          </a:p>
          <a:p>
            <a:r>
              <a:rPr lang="en-US" sz="1800" dirty="0" smtClean="0">
                <a:solidFill>
                  <a:srgbClr val="FF0000"/>
                </a:solidFill>
                <a:latin typeface="Times New Roman" pitchFamily="18" charset="0"/>
                <a:cs typeface="Times New Roman" pitchFamily="18" charset="0"/>
              </a:rPr>
              <a:t>Session variables</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solve this problem </a:t>
            </a:r>
            <a:r>
              <a:rPr lang="en-US" sz="1800" dirty="0" smtClean="0">
                <a:latin typeface="Times New Roman" pitchFamily="18" charset="0"/>
                <a:cs typeface="Times New Roman" pitchFamily="18" charset="0"/>
              </a:rPr>
              <a:t>by </a:t>
            </a:r>
            <a:r>
              <a:rPr lang="en-US" sz="1800" dirty="0" smtClean="0">
                <a:solidFill>
                  <a:srgbClr val="FF0000"/>
                </a:solidFill>
                <a:latin typeface="Times New Roman" pitchFamily="18" charset="0"/>
                <a:cs typeface="Times New Roman" pitchFamily="18" charset="0"/>
              </a:rPr>
              <a:t>storing user information to be used across multiple pages </a:t>
            </a:r>
            <a:r>
              <a:rPr lang="en-US" sz="1800" dirty="0" smtClean="0">
                <a:latin typeface="Times New Roman" pitchFamily="18" charset="0"/>
                <a:cs typeface="Times New Roman" pitchFamily="18" charset="0"/>
              </a:rPr>
              <a:t>(e.g. username, favorite color, etc). By default, </a:t>
            </a:r>
            <a:r>
              <a:rPr lang="en-US" sz="1800" dirty="0" smtClean="0">
                <a:solidFill>
                  <a:srgbClr val="FF0000"/>
                </a:solidFill>
                <a:latin typeface="Times New Roman" pitchFamily="18" charset="0"/>
                <a:cs typeface="Times New Roman" pitchFamily="18" charset="0"/>
              </a:rPr>
              <a:t>session variables last </a:t>
            </a:r>
            <a:r>
              <a:rPr lang="en-US" sz="1800" dirty="0" smtClean="0">
                <a:latin typeface="Times New Roman" pitchFamily="18" charset="0"/>
                <a:cs typeface="Times New Roman" pitchFamily="18" charset="0"/>
              </a:rPr>
              <a:t>until the user </a:t>
            </a:r>
            <a:r>
              <a:rPr lang="en-US" sz="1800" dirty="0" smtClean="0">
                <a:solidFill>
                  <a:srgbClr val="FF0000"/>
                </a:solidFill>
                <a:latin typeface="Times New Roman" pitchFamily="18" charset="0"/>
                <a:cs typeface="Times New Roman" pitchFamily="18" charset="0"/>
              </a:rPr>
              <a:t>closes the browser</a:t>
            </a:r>
            <a:r>
              <a:rPr lang="en-US" sz="1800" dirty="0" smtClean="0">
                <a:latin typeface="Times New Roman" pitchFamily="18" charset="0"/>
                <a:cs typeface="Times New Roman" pitchFamily="18" charset="0"/>
              </a:rPr>
              <a:t>.</a:t>
            </a:r>
            <a:endParaRPr lang="hi-IN" sz="1800" dirty="0" smtClean="0">
              <a:latin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So, </a:t>
            </a:r>
            <a:r>
              <a:rPr lang="en-US" sz="1800" dirty="0" smtClean="0">
                <a:latin typeface="Times New Roman" pitchFamily="18" charset="0"/>
                <a:cs typeface="Times New Roman" pitchFamily="18" charset="0"/>
              </a:rPr>
              <a:t>Session variables hold information about </a:t>
            </a:r>
            <a:r>
              <a:rPr lang="en-US" sz="1800" dirty="0" smtClean="0">
                <a:solidFill>
                  <a:srgbClr val="FF0000"/>
                </a:solidFill>
                <a:latin typeface="Times New Roman" pitchFamily="18" charset="0"/>
                <a:cs typeface="Times New Roman" pitchFamily="18" charset="0"/>
              </a:rPr>
              <a:t>one single user</a:t>
            </a:r>
            <a:r>
              <a:rPr lang="en-US" sz="1800" dirty="0" smtClean="0">
                <a:latin typeface="Times New Roman" pitchFamily="18" charset="0"/>
                <a:cs typeface="Times New Roman" pitchFamily="18" charset="0"/>
              </a:rPr>
              <a:t>, and are </a:t>
            </a:r>
            <a:r>
              <a:rPr lang="en-US" sz="1800" dirty="0" smtClean="0">
                <a:solidFill>
                  <a:srgbClr val="FF0000"/>
                </a:solidFill>
                <a:latin typeface="Times New Roman" pitchFamily="18" charset="0"/>
                <a:cs typeface="Times New Roman" pitchFamily="18" charset="0"/>
              </a:rPr>
              <a:t>available to all pages </a:t>
            </a:r>
            <a:r>
              <a:rPr lang="en-US" sz="1800" dirty="0" smtClean="0">
                <a:latin typeface="Times New Roman" pitchFamily="18" charset="0"/>
                <a:cs typeface="Times New Roman" pitchFamily="18" charset="0"/>
              </a:rPr>
              <a:t>in one application.</a:t>
            </a:r>
            <a:endParaRPr lang="hi-IN" sz="1800" dirty="0" smtClean="0">
              <a:latin typeface="Times New Roman" pitchFamily="18" charset="0"/>
            </a:endParaRPr>
          </a:p>
          <a:p>
            <a:endParaRPr lang="hi-IN" sz="1800" dirty="0" smtClean="0">
              <a:latin typeface="Times New Roman" pitchFamily="18" charset="0"/>
            </a:endParaRPr>
          </a:p>
          <a:p>
            <a:r>
              <a:rPr lang="en-US" sz="1800" dirty="0" smtClean="0">
                <a:latin typeface="Times New Roman" pitchFamily="18" charset="0"/>
                <a:cs typeface="Times New Roman" pitchFamily="18" charset="0"/>
              </a:rPr>
              <a:t>A session ends when the </a:t>
            </a:r>
            <a:r>
              <a:rPr lang="en-US" sz="1800" dirty="0" smtClean="0">
                <a:solidFill>
                  <a:srgbClr val="FF0000"/>
                </a:solidFill>
                <a:latin typeface="Times New Roman" pitchFamily="18" charset="0"/>
                <a:cs typeface="Times New Roman" pitchFamily="18" charset="0"/>
              </a:rPr>
              <a:t>user closes the browser </a:t>
            </a:r>
            <a:r>
              <a:rPr lang="en-US" sz="1800" dirty="0" smtClean="0">
                <a:latin typeface="Times New Roman" pitchFamily="18" charset="0"/>
                <a:cs typeface="Times New Roman" pitchFamily="18" charset="0"/>
              </a:rPr>
              <a:t>or </a:t>
            </a:r>
            <a:r>
              <a:rPr lang="en-US" sz="1800" dirty="0" smtClean="0">
                <a:solidFill>
                  <a:srgbClr val="FF0000"/>
                </a:solidFill>
                <a:latin typeface="Times New Roman" pitchFamily="18" charset="0"/>
                <a:cs typeface="Times New Roman" pitchFamily="18" charset="0"/>
              </a:rPr>
              <a:t>after leaving the site</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the server will terminate the session </a:t>
            </a:r>
            <a:r>
              <a:rPr lang="en-US" sz="1800" dirty="0" smtClean="0">
                <a:latin typeface="Times New Roman" pitchFamily="18" charset="0"/>
                <a:cs typeface="Times New Roman" pitchFamily="18" charset="0"/>
              </a:rPr>
              <a:t>after a predetermined period of time, commonly </a:t>
            </a:r>
            <a:r>
              <a:rPr lang="en-US" sz="1800" dirty="0" smtClean="0">
                <a:solidFill>
                  <a:srgbClr val="FF0000"/>
                </a:solidFill>
                <a:latin typeface="Times New Roman" pitchFamily="18" charset="0"/>
                <a:cs typeface="Times New Roman" pitchFamily="18" charset="0"/>
              </a:rPr>
              <a:t>30 minutes duration</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Start a PHP Session</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A session is started with the </a:t>
            </a:r>
            <a:r>
              <a:rPr lang="en-US" sz="2000" dirty="0" err="1" smtClean="0">
                <a:solidFill>
                  <a:srgbClr val="FF0000"/>
                </a:solidFill>
                <a:latin typeface="Times New Roman" pitchFamily="18" charset="0"/>
                <a:cs typeface="Times New Roman" pitchFamily="18" charset="0"/>
              </a:rPr>
              <a:t>session_start</a:t>
            </a:r>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a:t>
            </a:r>
          </a:p>
          <a:p>
            <a:r>
              <a:rPr lang="en-US" sz="2000" dirty="0" smtClean="0">
                <a:solidFill>
                  <a:srgbClr val="FF0000"/>
                </a:solidFill>
                <a:latin typeface="Times New Roman" pitchFamily="18" charset="0"/>
                <a:cs typeface="Times New Roman" pitchFamily="18" charset="0"/>
              </a:rPr>
              <a:t>Session variables </a:t>
            </a:r>
            <a:r>
              <a:rPr lang="en-US" sz="2000" dirty="0" smtClean="0">
                <a:latin typeface="Times New Roman" pitchFamily="18" charset="0"/>
                <a:cs typeface="Times New Roman" pitchFamily="18" charset="0"/>
              </a:rPr>
              <a:t>are set with the PHP global variable: </a:t>
            </a:r>
            <a:r>
              <a:rPr lang="en-US" sz="2000" dirty="0" smtClean="0">
                <a:solidFill>
                  <a:srgbClr val="FF0000"/>
                </a:solidFill>
                <a:latin typeface="Times New Roman" pitchFamily="18" charset="0"/>
                <a:cs typeface="Times New Roman" pitchFamily="18" charset="0"/>
              </a:rPr>
              <a:t>$_SESSION</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None/>
            </a:pPr>
            <a:r>
              <a:rPr lang="en-US" sz="1800" b="1" dirty="0" smtClean="0">
                <a:latin typeface="Times New Roman" pitchFamily="18" charset="0"/>
                <a:cs typeface="Times New Roman" pitchFamily="18" charset="0"/>
              </a:rPr>
              <a:t>demo_session1.php</a:t>
            </a: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Start the session</a:t>
            </a:r>
          </a:p>
          <a:p>
            <a:pPr>
              <a:buNone/>
            </a:pPr>
            <a:r>
              <a:rPr lang="en-US" sz="1800" dirty="0" err="1" smtClean="0">
                <a:latin typeface="Times New Roman" pitchFamily="18" charset="0"/>
                <a:cs typeface="Times New Roman" pitchFamily="18" charset="0"/>
              </a:rPr>
              <a:t>session_start</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Set session variables</a:t>
            </a:r>
          </a:p>
          <a:p>
            <a:pPr>
              <a:buNone/>
            </a:pPr>
            <a:r>
              <a:rPr lang="en-US" sz="1800" dirty="0" smtClean="0">
                <a:latin typeface="Times New Roman" pitchFamily="18" charset="0"/>
                <a:cs typeface="Times New Roman" pitchFamily="18" charset="0"/>
              </a:rPr>
              <a:t>$_SESSION["</a:t>
            </a:r>
            <a:r>
              <a:rPr lang="en-US" sz="1800" dirty="0" err="1" smtClean="0">
                <a:latin typeface="Times New Roman" pitchFamily="18" charset="0"/>
                <a:cs typeface="Times New Roman" pitchFamily="18" charset="0"/>
              </a:rPr>
              <a:t>favcolor</a:t>
            </a:r>
            <a:r>
              <a:rPr lang="en-US" sz="1800" dirty="0" smtClean="0">
                <a:latin typeface="Times New Roman" pitchFamily="18" charset="0"/>
                <a:cs typeface="Times New Roman" pitchFamily="18" charset="0"/>
              </a:rPr>
              <a:t>"] = "green";</a:t>
            </a:r>
          </a:p>
          <a:p>
            <a:pPr>
              <a:buNone/>
            </a:pPr>
            <a:r>
              <a:rPr lang="en-US" sz="1800" dirty="0" smtClean="0">
                <a:latin typeface="Times New Roman" pitchFamily="18" charset="0"/>
                <a:cs typeface="Times New Roman" pitchFamily="18" charset="0"/>
              </a:rPr>
              <a:t>$_SESSION["</a:t>
            </a:r>
            <a:r>
              <a:rPr lang="en-US" sz="1800" dirty="0" err="1" smtClean="0">
                <a:latin typeface="Times New Roman" pitchFamily="18" charset="0"/>
                <a:cs typeface="Times New Roman" pitchFamily="18" charset="0"/>
              </a:rPr>
              <a:t>favanimal</a:t>
            </a:r>
            <a:r>
              <a:rPr lang="en-US" sz="1800" dirty="0" smtClean="0">
                <a:latin typeface="Times New Roman" pitchFamily="18" charset="0"/>
                <a:cs typeface="Times New Roman" pitchFamily="18" charset="0"/>
              </a:rPr>
              <a:t>"] = "cat";</a:t>
            </a:r>
          </a:p>
          <a:p>
            <a:pPr>
              <a:buNone/>
            </a:pPr>
            <a:r>
              <a:rPr lang="en-US" sz="1800" dirty="0" smtClean="0">
                <a:latin typeface="Times New Roman" pitchFamily="18" charset="0"/>
                <a:cs typeface="Times New Roman" pitchFamily="18" charset="0"/>
              </a:rPr>
              <a:t>echo "Session variables are set.";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r>
              <a:rPr lang="en-US" sz="1800" b="1" dirty="0" smtClean="0">
                <a:latin typeface="Times New Roman" pitchFamily="18" charset="0"/>
                <a:cs typeface="Times New Roman" pitchFamily="18" charset="0"/>
              </a:rPr>
              <a:t>Note:</a:t>
            </a:r>
            <a:r>
              <a:rPr lang="en-US" sz="1800" dirty="0" smtClean="0">
                <a:latin typeface="Times New Roman" pitchFamily="18" charset="0"/>
                <a:cs typeface="Times New Roman" pitchFamily="18" charset="0"/>
              </a:rPr>
              <a:t> The </a:t>
            </a:r>
            <a:r>
              <a:rPr lang="en-US" sz="1800" dirty="0" err="1" smtClean="0">
                <a:latin typeface="Times New Roman" pitchFamily="18" charset="0"/>
                <a:cs typeface="Times New Roman" pitchFamily="18" charset="0"/>
              </a:rPr>
              <a:t>session_start</a:t>
            </a:r>
            <a:r>
              <a:rPr lang="en-US" sz="1800" dirty="0" smtClean="0">
                <a:latin typeface="Times New Roman" pitchFamily="18" charset="0"/>
                <a:cs typeface="Times New Roman" pitchFamily="18" charset="0"/>
              </a:rPr>
              <a:t>() function must be the very first thing in your document. Before any HTML tags.</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a:buNone/>
            </a:pPr>
            <a:r>
              <a:rPr lang="en-US" sz="1800" b="1" u="sng" dirty="0" smtClean="0">
                <a:latin typeface="Times New Roman" pitchFamily="18" charset="0"/>
                <a:cs typeface="Times New Roman" pitchFamily="18" charset="0"/>
              </a:rPr>
              <a:t>Get PHP Session Variable Values</a:t>
            </a:r>
          </a:p>
          <a:p>
            <a:r>
              <a:rPr lang="en-US" sz="1800" dirty="0" smtClean="0">
                <a:latin typeface="Times New Roman" pitchFamily="18" charset="0"/>
                <a:cs typeface="Times New Roman" pitchFamily="18" charset="0"/>
              </a:rPr>
              <a:t>Notice that session variables </a:t>
            </a:r>
            <a:r>
              <a:rPr lang="en-US" sz="1800" dirty="0" smtClean="0">
                <a:solidFill>
                  <a:srgbClr val="FF0000"/>
                </a:solidFill>
                <a:latin typeface="Times New Roman" pitchFamily="18" charset="0"/>
                <a:cs typeface="Times New Roman" pitchFamily="18" charset="0"/>
              </a:rPr>
              <a:t>are not passed individually</a:t>
            </a:r>
            <a:r>
              <a:rPr lang="en-US" sz="1800" dirty="0" smtClean="0">
                <a:latin typeface="Times New Roman" pitchFamily="18" charset="0"/>
                <a:cs typeface="Times New Roman" pitchFamily="18" charset="0"/>
              </a:rPr>
              <a:t> to each new page, instead they are </a:t>
            </a:r>
            <a:r>
              <a:rPr lang="en-US" sz="1800" dirty="0" smtClean="0">
                <a:solidFill>
                  <a:srgbClr val="FF0000"/>
                </a:solidFill>
                <a:latin typeface="Times New Roman" pitchFamily="18" charset="0"/>
                <a:cs typeface="Times New Roman" pitchFamily="18" charset="0"/>
              </a:rPr>
              <a:t>retrieved from the session </a:t>
            </a:r>
            <a:r>
              <a:rPr lang="en-US" sz="1800" dirty="0" smtClean="0">
                <a:latin typeface="Times New Roman" pitchFamily="18" charset="0"/>
                <a:cs typeface="Times New Roman" pitchFamily="18" charset="0"/>
              </a:rPr>
              <a:t>we </a:t>
            </a:r>
            <a:r>
              <a:rPr lang="en-US" sz="1800" dirty="0" smtClean="0">
                <a:solidFill>
                  <a:srgbClr val="FF0000"/>
                </a:solidFill>
                <a:latin typeface="Times New Roman" pitchFamily="18" charset="0"/>
                <a:cs typeface="Times New Roman" pitchFamily="18" charset="0"/>
              </a:rPr>
              <a:t>open</a:t>
            </a:r>
            <a:r>
              <a:rPr lang="en-US" sz="1800" dirty="0" smtClean="0">
                <a:latin typeface="Times New Roman" pitchFamily="18" charset="0"/>
                <a:cs typeface="Times New Roman" pitchFamily="18" charset="0"/>
              </a:rPr>
              <a:t> at the beginning of each page (</a:t>
            </a:r>
            <a:r>
              <a:rPr lang="en-US" sz="1800" dirty="0" err="1" smtClean="0">
                <a:solidFill>
                  <a:srgbClr val="FF0000"/>
                </a:solidFill>
                <a:latin typeface="Times New Roman" pitchFamily="18" charset="0"/>
                <a:cs typeface="Times New Roman" pitchFamily="18" charset="0"/>
              </a:rPr>
              <a:t>session_start</a:t>
            </a:r>
            <a:r>
              <a:rPr lang="en-US" sz="1800" dirty="0" smtClean="0">
                <a:solidFill>
                  <a:srgbClr val="FF0000"/>
                </a:solidFill>
                <a:latin typeface="Times New Roman" pitchFamily="18" charset="0"/>
                <a:cs typeface="Times New Roman" pitchFamily="18" charset="0"/>
              </a:rPr>
              <a:t>()</a:t>
            </a:r>
            <a:r>
              <a:rPr lang="en-US" sz="1800" dirty="0" smtClean="0">
                <a:latin typeface="Times New Roman" pitchFamily="18" charset="0"/>
                <a:cs typeface="Times New Roman" pitchFamily="18" charset="0"/>
              </a:rPr>
              <a:t>).</a:t>
            </a:r>
            <a:endParaRPr lang="hi-IN" sz="1800" dirty="0" smtClean="0">
              <a:latin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Also notice that </a:t>
            </a:r>
            <a:r>
              <a:rPr lang="en-US" sz="1800" dirty="0" smtClean="0">
                <a:solidFill>
                  <a:srgbClr val="FF0000"/>
                </a:solidFill>
                <a:latin typeface="Times New Roman" pitchFamily="18" charset="0"/>
                <a:cs typeface="Times New Roman" pitchFamily="18" charset="0"/>
              </a:rPr>
              <a:t>all session variable values </a:t>
            </a:r>
            <a:r>
              <a:rPr lang="en-US" sz="1800" dirty="0" smtClean="0">
                <a:latin typeface="Times New Roman" pitchFamily="18" charset="0"/>
                <a:cs typeface="Times New Roman" pitchFamily="18" charset="0"/>
              </a:rPr>
              <a:t>are </a:t>
            </a:r>
            <a:r>
              <a:rPr lang="en-US" sz="1800" dirty="0" smtClean="0">
                <a:solidFill>
                  <a:srgbClr val="FF0000"/>
                </a:solidFill>
                <a:latin typeface="Times New Roman" pitchFamily="18" charset="0"/>
                <a:cs typeface="Times New Roman" pitchFamily="18" charset="0"/>
              </a:rPr>
              <a:t>stored</a:t>
            </a:r>
            <a:r>
              <a:rPr lang="en-US" sz="1800" dirty="0" smtClean="0">
                <a:latin typeface="Times New Roman" pitchFamily="18" charset="0"/>
                <a:cs typeface="Times New Roman" pitchFamily="18" charset="0"/>
              </a:rPr>
              <a:t> in the </a:t>
            </a:r>
            <a:r>
              <a:rPr lang="en-US" sz="1800" dirty="0" smtClean="0">
                <a:solidFill>
                  <a:srgbClr val="FF0000"/>
                </a:solidFill>
                <a:latin typeface="Times New Roman" pitchFamily="18" charset="0"/>
                <a:cs typeface="Times New Roman" pitchFamily="18" charset="0"/>
              </a:rPr>
              <a:t>global $_SESSION variable</a:t>
            </a:r>
            <a:r>
              <a:rPr lang="en-US" sz="1800" dirty="0" smtClean="0">
                <a:latin typeface="Times New Roman" pitchFamily="18" charset="0"/>
                <a:cs typeface="Times New Roman" pitchFamily="18" charset="0"/>
              </a:rPr>
              <a:t>:</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fontScale="62500" lnSpcReduction="20000"/>
          </a:bodyPr>
          <a:lstStyle/>
          <a:p>
            <a:pPr>
              <a:buNone/>
            </a:pPr>
            <a:r>
              <a:rPr lang="en-US" b="1" dirty="0" smtClean="0">
                <a:latin typeface="Times New Roman" pitchFamily="18" charset="0"/>
                <a:cs typeface="Times New Roman" pitchFamily="18" charset="0"/>
              </a:rPr>
              <a:t>demo_session2.php</a:t>
            </a:r>
            <a:endParaRPr lang="hi-IN" dirty="0" smtClean="0">
              <a:latin typeface="Times New Roman" pitchFamily="18" charset="0"/>
            </a:endParaRP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php</a:t>
            </a:r>
            <a:endParaRPr lang="en-US" dirty="0" smtClean="0">
              <a:latin typeface="Times New Roman" pitchFamily="18" charset="0"/>
              <a:cs typeface="Times New Roman" pitchFamily="18" charset="0"/>
            </a:endParaRPr>
          </a:p>
          <a:p>
            <a:pPr>
              <a:buNone/>
            </a:pPr>
            <a:r>
              <a:rPr lang="en-US" dirty="0" err="1" smtClean="0">
                <a:latin typeface="Times New Roman" pitchFamily="18" charset="0"/>
                <a:cs typeface="Times New Roman" pitchFamily="18" charset="0"/>
              </a:rPr>
              <a:t>session_start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php</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Echo session variables that were set on previous page</a:t>
            </a:r>
          </a:p>
          <a:p>
            <a:pPr>
              <a:buNone/>
            </a:pPr>
            <a:r>
              <a:rPr lang="en-US" dirty="0" smtClean="0">
                <a:latin typeface="Times New Roman" pitchFamily="18" charset="0"/>
                <a:cs typeface="Times New Roman" pitchFamily="18" charset="0"/>
              </a:rPr>
              <a:t>echo "Favorite color is " . $_SESSION["</a:t>
            </a:r>
            <a:r>
              <a:rPr lang="en-US" dirty="0" err="1" smtClean="0">
                <a:latin typeface="Times New Roman" pitchFamily="18" charset="0"/>
                <a:cs typeface="Times New Roman" pitchFamily="18" charset="0"/>
              </a:rPr>
              <a:t>favcolor</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echo "Favorite animal is " . $_SESSION["</a:t>
            </a:r>
            <a:r>
              <a:rPr lang="en-US" dirty="0" err="1" smtClean="0">
                <a:latin typeface="Times New Roman" pitchFamily="18" charset="0"/>
                <a:cs typeface="Times New Roman" pitchFamily="18" charset="0"/>
              </a:rPr>
              <a:t>favanimal</a:t>
            </a: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638800"/>
          </a:xfrm>
        </p:spPr>
        <p:txBody>
          <a:bodyPr>
            <a:noAutofit/>
          </a:bodyPr>
          <a:lstStyle/>
          <a:p>
            <a:pPr>
              <a:buNone/>
            </a:pPr>
            <a:r>
              <a:rPr lang="en-US" sz="1800" dirty="0" smtClean="0">
                <a:latin typeface="Times New Roman" pitchFamily="18" charset="0"/>
                <a:cs typeface="Times New Roman" pitchFamily="18" charset="0"/>
              </a:rPr>
              <a:t>Another way to show all the session variable values for a user session is to run the following code:</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session_start</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print_r</a:t>
            </a:r>
            <a:r>
              <a:rPr lang="en-US" sz="1800" dirty="0" smtClean="0">
                <a:latin typeface="Times New Roman" pitchFamily="18" charset="0"/>
                <a:cs typeface="Times New Roman" pitchFamily="18" charset="0"/>
              </a:rPr>
              <a:t>($_SESSION);</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Most </a:t>
            </a:r>
            <a:r>
              <a:rPr lang="en-US" sz="1800" dirty="0" smtClean="0">
                <a:solidFill>
                  <a:srgbClr val="FF0000"/>
                </a:solidFill>
                <a:latin typeface="Times New Roman" pitchFamily="18" charset="0"/>
                <a:cs typeface="Times New Roman" pitchFamily="18" charset="0"/>
              </a:rPr>
              <a:t>sessions</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set</a:t>
            </a:r>
            <a:r>
              <a:rPr lang="en-US" sz="1800" dirty="0" smtClean="0">
                <a:latin typeface="Times New Roman" pitchFamily="18" charset="0"/>
                <a:cs typeface="Times New Roman" pitchFamily="18" charset="0"/>
              </a:rPr>
              <a:t> a </a:t>
            </a:r>
            <a:r>
              <a:rPr lang="en-US" sz="1800" dirty="0" smtClean="0">
                <a:solidFill>
                  <a:srgbClr val="FF0000"/>
                </a:solidFill>
                <a:latin typeface="Times New Roman" pitchFamily="18" charset="0"/>
                <a:cs typeface="Times New Roman" pitchFamily="18" charset="0"/>
              </a:rPr>
              <a:t>user-key</a:t>
            </a:r>
            <a:r>
              <a:rPr lang="en-US" sz="1800" dirty="0" smtClean="0">
                <a:latin typeface="Times New Roman" pitchFamily="18" charset="0"/>
                <a:cs typeface="Times New Roman" pitchFamily="18" charset="0"/>
              </a:rPr>
              <a:t> on the </a:t>
            </a:r>
            <a:r>
              <a:rPr lang="en-US" sz="1800" dirty="0" smtClean="0">
                <a:solidFill>
                  <a:srgbClr val="FF0000"/>
                </a:solidFill>
                <a:latin typeface="Times New Roman" pitchFamily="18" charset="0"/>
                <a:cs typeface="Times New Roman" pitchFamily="18" charset="0"/>
              </a:rPr>
              <a:t>user's computer </a:t>
            </a:r>
            <a:r>
              <a:rPr lang="en-US" sz="1800" dirty="0" smtClean="0">
                <a:latin typeface="Times New Roman" pitchFamily="18" charset="0"/>
                <a:cs typeface="Times New Roman" pitchFamily="18" charset="0"/>
              </a:rPr>
              <a:t>that looks something like this: </a:t>
            </a:r>
            <a:r>
              <a:rPr lang="en-US" sz="1800" dirty="0" smtClean="0">
                <a:solidFill>
                  <a:srgbClr val="FF0000"/>
                </a:solidFill>
                <a:latin typeface="Times New Roman" pitchFamily="18" charset="0"/>
                <a:cs typeface="Times New Roman" pitchFamily="18" charset="0"/>
              </a:rPr>
              <a:t>765487cf34ert8dede5a562e4f3a7e12</a:t>
            </a:r>
            <a:r>
              <a:rPr lang="en-US" sz="1800" dirty="0" smtClean="0">
                <a:latin typeface="Times New Roman" pitchFamily="18" charset="0"/>
                <a:cs typeface="Times New Roman" pitchFamily="18" charset="0"/>
              </a:rPr>
              <a:t>. </a:t>
            </a:r>
            <a:endParaRPr lang="hi-IN" sz="1800" dirty="0" smtClean="0">
              <a:latin typeface="Times New Roman" pitchFamily="18" charset="0"/>
            </a:endParaRPr>
          </a:p>
          <a:p>
            <a:pPr>
              <a:buNone/>
            </a:pPr>
            <a:r>
              <a:rPr lang="hi-IN" sz="1800" dirty="0" smtClean="0">
                <a:latin typeface="Times New Roman" pitchFamily="18" charset="0"/>
              </a:rPr>
              <a:t>   </a:t>
            </a:r>
            <a:r>
              <a:rPr lang="en-US" sz="1800" dirty="0" smtClean="0">
                <a:latin typeface="Times New Roman" pitchFamily="18" charset="0"/>
                <a:cs typeface="Times New Roman" pitchFamily="18" charset="0"/>
              </a:rPr>
              <a:t>Then, when a session is </a:t>
            </a:r>
            <a:r>
              <a:rPr lang="en-US" sz="1800" dirty="0" smtClean="0">
                <a:solidFill>
                  <a:srgbClr val="FF0000"/>
                </a:solidFill>
                <a:latin typeface="Times New Roman" pitchFamily="18" charset="0"/>
                <a:cs typeface="Times New Roman" pitchFamily="18" charset="0"/>
              </a:rPr>
              <a:t>opened on another page</a:t>
            </a:r>
            <a:r>
              <a:rPr lang="en-US" sz="1800" dirty="0" smtClean="0">
                <a:latin typeface="Times New Roman" pitchFamily="18" charset="0"/>
                <a:cs typeface="Times New Roman" pitchFamily="18" charset="0"/>
              </a:rPr>
              <a:t>, it </a:t>
            </a:r>
            <a:r>
              <a:rPr lang="en-US" sz="1800" dirty="0" smtClean="0">
                <a:solidFill>
                  <a:srgbClr val="FF0000"/>
                </a:solidFill>
                <a:latin typeface="Times New Roman" pitchFamily="18" charset="0"/>
                <a:cs typeface="Times New Roman" pitchFamily="18" charset="0"/>
              </a:rPr>
              <a:t>scans</a:t>
            </a:r>
            <a:r>
              <a:rPr lang="en-US" sz="1800" dirty="0" smtClean="0">
                <a:latin typeface="Times New Roman" pitchFamily="18" charset="0"/>
                <a:cs typeface="Times New Roman" pitchFamily="18" charset="0"/>
              </a:rPr>
              <a:t> the </a:t>
            </a:r>
            <a:r>
              <a:rPr lang="en-US" sz="1800" dirty="0" smtClean="0">
                <a:solidFill>
                  <a:srgbClr val="FF0000"/>
                </a:solidFill>
                <a:latin typeface="Times New Roman" pitchFamily="18" charset="0"/>
                <a:cs typeface="Times New Roman" pitchFamily="18" charset="0"/>
              </a:rPr>
              <a:t>computer</a:t>
            </a:r>
            <a:r>
              <a:rPr lang="en-US" sz="1800" dirty="0" smtClean="0">
                <a:latin typeface="Times New Roman" pitchFamily="18" charset="0"/>
                <a:cs typeface="Times New Roman" pitchFamily="18" charset="0"/>
              </a:rPr>
              <a:t> for a </a:t>
            </a:r>
            <a:r>
              <a:rPr lang="en-US" sz="1800" dirty="0" smtClean="0">
                <a:solidFill>
                  <a:srgbClr val="FF0000"/>
                </a:solidFill>
                <a:latin typeface="Times New Roman" pitchFamily="18" charset="0"/>
                <a:cs typeface="Times New Roman" pitchFamily="18" charset="0"/>
              </a:rPr>
              <a:t>user-key</a:t>
            </a:r>
            <a:r>
              <a:rPr lang="en-US" sz="1800" dirty="0" smtClean="0">
                <a:latin typeface="Times New Roman" pitchFamily="18" charset="0"/>
                <a:cs typeface="Times New Roman" pitchFamily="18" charset="0"/>
              </a:rPr>
              <a:t>. If there is a </a:t>
            </a:r>
            <a:r>
              <a:rPr lang="en-US" sz="1800" dirty="0" smtClean="0">
                <a:solidFill>
                  <a:srgbClr val="FF0000"/>
                </a:solidFill>
                <a:latin typeface="Times New Roman" pitchFamily="18" charset="0"/>
                <a:cs typeface="Times New Roman" pitchFamily="18" charset="0"/>
              </a:rPr>
              <a:t>match</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it accesses that session</a:t>
            </a:r>
            <a:r>
              <a:rPr lang="en-US" sz="1800" dirty="0" smtClean="0">
                <a:latin typeface="Times New Roman" pitchFamily="18" charset="0"/>
                <a:cs typeface="Times New Roman" pitchFamily="18" charset="0"/>
              </a:rPr>
              <a:t>, if </a:t>
            </a:r>
            <a:r>
              <a:rPr lang="en-US" sz="1800" dirty="0" smtClean="0">
                <a:solidFill>
                  <a:srgbClr val="FF0000"/>
                </a:solidFill>
                <a:latin typeface="Times New Roman" pitchFamily="18" charset="0"/>
                <a:cs typeface="Times New Roman" pitchFamily="18" charset="0"/>
              </a:rPr>
              <a:t>not</a:t>
            </a:r>
            <a:r>
              <a:rPr lang="en-US" sz="1800" dirty="0" smtClean="0">
                <a:latin typeface="Times New Roman" pitchFamily="18" charset="0"/>
                <a:cs typeface="Times New Roman" pitchFamily="18" charset="0"/>
              </a:rPr>
              <a:t>, it starts a </a:t>
            </a:r>
            <a:r>
              <a:rPr lang="en-US" sz="1800" dirty="0" smtClean="0">
                <a:solidFill>
                  <a:srgbClr val="FF0000"/>
                </a:solidFill>
                <a:latin typeface="Times New Roman" pitchFamily="18" charset="0"/>
                <a:cs typeface="Times New Roman" pitchFamily="18" charset="0"/>
              </a:rPr>
              <a:t>new session</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Modify a PHP Session Variable</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1800" b="1" dirty="0" smtClean="0">
                <a:latin typeface="Times New Roman" pitchFamily="18" charset="0"/>
                <a:cs typeface="Times New Roman" pitchFamily="18" charset="0"/>
              </a:rPr>
              <a:t>To change a session variable, just overwrite it: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session_start</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?&gt;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&lt;!DOCTYPE html&gt;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&lt;html&gt;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&lt;body&gt;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to change a session variable, just overwrite it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$_SESSION["</a:t>
            </a:r>
            <a:r>
              <a:rPr lang="en-US" sz="1800" dirty="0" err="1" smtClean="0">
                <a:latin typeface="Times New Roman" pitchFamily="18" charset="0"/>
                <a:cs typeface="Times New Roman" pitchFamily="18" charset="0"/>
              </a:rPr>
              <a:t>favcolor</a:t>
            </a:r>
            <a:r>
              <a:rPr lang="en-US" sz="1800" dirty="0" smtClean="0">
                <a:latin typeface="Times New Roman" pitchFamily="18" charset="0"/>
                <a:cs typeface="Times New Roman" pitchFamily="18" charset="0"/>
              </a:rPr>
              <a:t>"] = "yellow";</a:t>
            </a:r>
            <a:br>
              <a:rPr lang="en-US" sz="1800" dirty="0" smtClean="0">
                <a:latin typeface="Times New Roman" pitchFamily="18" charset="0"/>
                <a:cs typeface="Times New Roman" pitchFamily="18" charset="0"/>
              </a:rPr>
            </a:br>
            <a:r>
              <a:rPr lang="en-US" sz="1800" dirty="0" err="1" smtClean="0">
                <a:latin typeface="Times New Roman" pitchFamily="18" charset="0"/>
                <a:cs typeface="Times New Roman" pitchFamily="18" charset="0"/>
              </a:rPr>
              <a:t>print_r</a:t>
            </a:r>
            <a:r>
              <a:rPr lang="en-US" sz="1800" dirty="0" smtClean="0">
                <a:latin typeface="Times New Roman" pitchFamily="18" charset="0"/>
                <a:cs typeface="Times New Roman" pitchFamily="18" charset="0"/>
              </a:rPr>
              <a:t>($_SESSION);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?&gt;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&lt;/body&gt;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Destroy a PHP Session </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4495800"/>
          </a:xfrm>
        </p:spPr>
        <p:txBody>
          <a:bodyPr>
            <a:normAutofit lnSpcReduction="10000"/>
          </a:bodyPr>
          <a:lstStyle/>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session_start</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remove all session variables</a:t>
            </a:r>
          </a:p>
          <a:p>
            <a:pPr>
              <a:buNone/>
            </a:pPr>
            <a:r>
              <a:rPr lang="en-US" sz="1800" dirty="0" err="1" smtClean="0">
                <a:latin typeface="Times New Roman" pitchFamily="18" charset="0"/>
                <a:cs typeface="Times New Roman" pitchFamily="18" charset="0"/>
              </a:rPr>
              <a:t>session_unset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destroy the session</a:t>
            </a:r>
          </a:p>
          <a:p>
            <a:pPr>
              <a:buNone/>
            </a:pPr>
            <a:r>
              <a:rPr lang="en-US" sz="1800" dirty="0" err="1" smtClean="0">
                <a:latin typeface="Times New Roman" pitchFamily="18" charset="0"/>
                <a:cs typeface="Times New Roman" pitchFamily="18" charset="0"/>
              </a:rPr>
              <a:t>session_destroy</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echo "All session variables are now removed, and the session is destroyed." </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pPr>
              <a:buNone/>
            </a:pPr>
            <a:endParaRPr lang="en-US" sz="18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What is a Cookie? </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029200"/>
          </a:xfrm>
        </p:spPr>
        <p:txBody>
          <a:bodyPr>
            <a:normAutofit/>
          </a:bodyPr>
          <a:lstStyle/>
          <a:p>
            <a:pPr algn="just"/>
            <a:r>
              <a:rPr lang="en-US" sz="1800" dirty="0" smtClean="0">
                <a:latin typeface="Times New Roman" pitchFamily="18" charset="0"/>
                <a:cs typeface="Times New Roman" pitchFamily="18" charset="0"/>
              </a:rPr>
              <a:t>PHP transparently supports </a:t>
            </a:r>
            <a:r>
              <a:rPr lang="en-US" sz="1800" dirty="0" smtClean="0">
                <a:solidFill>
                  <a:srgbClr val="FF0000"/>
                </a:solidFill>
                <a:latin typeface="Times New Roman" pitchFamily="18" charset="0"/>
                <a:cs typeface="Times New Roman" pitchFamily="18" charset="0"/>
              </a:rPr>
              <a:t>HTTP cookies.</a:t>
            </a:r>
            <a:endParaRPr lang="hi-IN" sz="1800" dirty="0" smtClean="0">
              <a:solidFill>
                <a:srgbClr val="FF0000"/>
              </a:solidFill>
              <a:latin typeface="Times New Roman" pitchFamily="18" charset="0"/>
            </a:endParaRPr>
          </a:p>
          <a:p>
            <a:pPr algn="just">
              <a:buNone/>
            </a:pPr>
            <a:endParaRPr lang="hi-IN" sz="1800" dirty="0" smtClean="0">
              <a:latin typeface="Times New Roman" pitchFamily="18" charset="0"/>
            </a:endParaRPr>
          </a:p>
          <a:p>
            <a:pPr algn="just"/>
            <a:r>
              <a:rPr lang="en-US" sz="1800" dirty="0" smtClean="0">
                <a:latin typeface="Times New Roman" pitchFamily="18" charset="0"/>
                <a:cs typeface="Times New Roman" pitchFamily="18" charset="0"/>
              </a:rPr>
              <a:t>A </a:t>
            </a:r>
            <a:r>
              <a:rPr lang="en-US" sz="1800" dirty="0" smtClean="0">
                <a:solidFill>
                  <a:srgbClr val="FF0000"/>
                </a:solidFill>
                <a:latin typeface="Times New Roman" pitchFamily="18" charset="0"/>
                <a:cs typeface="Times New Roman" pitchFamily="18" charset="0"/>
              </a:rPr>
              <a:t>cookie</a:t>
            </a:r>
            <a:r>
              <a:rPr lang="en-US" sz="1800" dirty="0" smtClean="0">
                <a:latin typeface="Times New Roman" pitchFamily="18" charset="0"/>
                <a:cs typeface="Times New Roman" pitchFamily="18" charset="0"/>
              </a:rPr>
              <a:t> is a </a:t>
            </a:r>
            <a:r>
              <a:rPr lang="en-US" sz="1800" dirty="0" smtClean="0">
                <a:solidFill>
                  <a:srgbClr val="FF0000"/>
                </a:solidFill>
                <a:latin typeface="Times New Roman" pitchFamily="18" charset="0"/>
                <a:cs typeface="Times New Roman" pitchFamily="18" charset="0"/>
              </a:rPr>
              <a:t>small file </a:t>
            </a:r>
            <a:r>
              <a:rPr lang="en-US" sz="1800" dirty="0" smtClean="0">
                <a:latin typeface="Times New Roman" pitchFamily="18" charset="0"/>
                <a:cs typeface="Times New Roman" pitchFamily="18" charset="0"/>
              </a:rPr>
              <a:t>that the </a:t>
            </a:r>
            <a:r>
              <a:rPr lang="en-US" sz="1800" dirty="0" smtClean="0">
                <a:solidFill>
                  <a:srgbClr val="FF0000"/>
                </a:solidFill>
                <a:latin typeface="Times New Roman" pitchFamily="18" charset="0"/>
                <a:cs typeface="Times New Roman" pitchFamily="18" charset="0"/>
              </a:rPr>
              <a:t>server embeds </a:t>
            </a:r>
            <a:r>
              <a:rPr lang="en-US" sz="1800" dirty="0" smtClean="0">
                <a:latin typeface="Times New Roman" pitchFamily="18" charset="0"/>
                <a:cs typeface="Times New Roman" pitchFamily="18" charset="0"/>
              </a:rPr>
              <a:t>on the </a:t>
            </a:r>
            <a:r>
              <a:rPr lang="en-US" sz="1800" dirty="0" smtClean="0">
                <a:solidFill>
                  <a:srgbClr val="FF0000"/>
                </a:solidFill>
                <a:latin typeface="Times New Roman" pitchFamily="18" charset="0"/>
                <a:cs typeface="Times New Roman" pitchFamily="18" charset="0"/>
              </a:rPr>
              <a:t>user's computer</a:t>
            </a:r>
            <a:r>
              <a:rPr lang="hi-IN" sz="1800" dirty="0" smtClean="0">
                <a:latin typeface="Times New Roman" pitchFamily="18" charset="0"/>
              </a:rPr>
              <a:t>, </a:t>
            </a:r>
            <a:r>
              <a:rPr lang="en-US" sz="1800" dirty="0" smtClean="0">
                <a:latin typeface="Times New Roman" pitchFamily="18" charset="0"/>
                <a:cs typeface="Times New Roman" pitchFamily="18" charset="0"/>
              </a:rPr>
              <a:t>used to </a:t>
            </a:r>
            <a:r>
              <a:rPr lang="en-US" sz="1800" dirty="0" smtClean="0">
                <a:solidFill>
                  <a:srgbClr val="FF0000"/>
                </a:solidFill>
                <a:latin typeface="Times New Roman" pitchFamily="18" charset="0"/>
                <a:cs typeface="Times New Roman" pitchFamily="18" charset="0"/>
              </a:rPr>
              <a:t>identify a user</a:t>
            </a:r>
            <a:r>
              <a:rPr lang="en-US" sz="1800" dirty="0" smtClean="0">
                <a:latin typeface="Times New Roman" pitchFamily="18" charset="0"/>
                <a:cs typeface="Times New Roman" pitchFamily="18" charset="0"/>
              </a:rPr>
              <a:t>. </a:t>
            </a:r>
            <a:endParaRPr lang="hi-IN" sz="1800" dirty="0" smtClean="0">
              <a:latin typeface="Times New Roman" pitchFamily="18" charset="0"/>
            </a:endParaRPr>
          </a:p>
          <a:p>
            <a:pPr algn="just"/>
            <a:endParaRPr lang="hi-IN" sz="1800" dirty="0" smtClean="0">
              <a:latin typeface="Times New Roman" pitchFamily="18" charset="0"/>
            </a:endParaRPr>
          </a:p>
          <a:p>
            <a:pPr algn="just"/>
            <a:r>
              <a:rPr lang="en-US" sz="1800" dirty="0" smtClean="0">
                <a:latin typeface="Times New Roman" pitchFamily="18" charset="0"/>
                <a:cs typeface="Times New Roman" pitchFamily="18" charset="0"/>
              </a:rPr>
              <a:t>Cookies are a mechanism </a:t>
            </a:r>
            <a:r>
              <a:rPr lang="en-US" sz="1800" dirty="0" smtClean="0">
                <a:solidFill>
                  <a:srgbClr val="FF0000"/>
                </a:solidFill>
                <a:latin typeface="Times New Roman" pitchFamily="18" charset="0"/>
                <a:cs typeface="Times New Roman" pitchFamily="18" charset="0"/>
              </a:rPr>
              <a:t>for storing data </a:t>
            </a:r>
            <a:r>
              <a:rPr lang="en-US" sz="1800" dirty="0" smtClean="0">
                <a:latin typeface="Times New Roman" pitchFamily="18" charset="0"/>
                <a:cs typeface="Times New Roman" pitchFamily="18" charset="0"/>
              </a:rPr>
              <a:t>in the </a:t>
            </a:r>
            <a:r>
              <a:rPr lang="en-US" sz="1800" dirty="0" smtClean="0">
                <a:solidFill>
                  <a:srgbClr val="FF0000"/>
                </a:solidFill>
                <a:latin typeface="Times New Roman" pitchFamily="18" charset="0"/>
                <a:cs typeface="Times New Roman" pitchFamily="18" charset="0"/>
              </a:rPr>
              <a:t>remote browser </a:t>
            </a:r>
            <a:r>
              <a:rPr lang="en-US" sz="1800" dirty="0" smtClean="0">
                <a:latin typeface="Times New Roman" pitchFamily="18" charset="0"/>
                <a:cs typeface="Times New Roman" pitchFamily="18" charset="0"/>
              </a:rPr>
              <a:t>and thus </a:t>
            </a:r>
            <a:r>
              <a:rPr lang="en-US" sz="1800" dirty="0" smtClean="0">
                <a:solidFill>
                  <a:srgbClr val="FF0000"/>
                </a:solidFill>
                <a:latin typeface="Times New Roman" pitchFamily="18" charset="0"/>
                <a:cs typeface="Times New Roman" pitchFamily="18" charset="0"/>
              </a:rPr>
              <a:t>tracking or identifying return users.</a:t>
            </a:r>
            <a:endParaRPr lang="hi-IN" sz="1800" dirty="0" smtClean="0">
              <a:latin typeface="Times New Roman" pitchFamily="18" charset="0"/>
            </a:endParaRPr>
          </a:p>
          <a:p>
            <a:pPr algn="just"/>
            <a:endParaRPr lang="hi-IN" sz="1800" dirty="0" smtClean="0">
              <a:latin typeface="Times New Roman" pitchFamily="18" charset="0"/>
            </a:endParaRPr>
          </a:p>
          <a:p>
            <a:pPr algn="just"/>
            <a:r>
              <a:rPr lang="en-US" sz="1800" dirty="0" smtClean="0">
                <a:solidFill>
                  <a:srgbClr val="FF0000"/>
                </a:solidFill>
                <a:latin typeface="Times New Roman" pitchFamily="18" charset="0"/>
                <a:cs typeface="Times New Roman" pitchFamily="18" charset="0"/>
              </a:rPr>
              <a:t>Each time </a:t>
            </a:r>
            <a:r>
              <a:rPr lang="en-US" sz="1800" dirty="0" smtClean="0">
                <a:latin typeface="Times New Roman" pitchFamily="18" charset="0"/>
                <a:cs typeface="Times New Roman" pitchFamily="18" charset="0"/>
              </a:rPr>
              <a:t>the </a:t>
            </a:r>
            <a:r>
              <a:rPr lang="en-US" sz="1800" dirty="0" smtClean="0">
                <a:solidFill>
                  <a:srgbClr val="FF0000"/>
                </a:solidFill>
                <a:latin typeface="Times New Roman" pitchFamily="18" charset="0"/>
                <a:cs typeface="Times New Roman" pitchFamily="18" charset="0"/>
              </a:rPr>
              <a:t>same</a:t>
            </a: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computer requests </a:t>
            </a:r>
            <a:r>
              <a:rPr lang="en-US" sz="1800" dirty="0" smtClean="0">
                <a:latin typeface="Times New Roman" pitchFamily="18" charset="0"/>
                <a:cs typeface="Times New Roman" pitchFamily="18" charset="0"/>
              </a:rPr>
              <a:t>a page with a browser, it will </a:t>
            </a:r>
            <a:r>
              <a:rPr lang="en-US" sz="1800" dirty="0" smtClean="0">
                <a:solidFill>
                  <a:srgbClr val="FF0000"/>
                </a:solidFill>
                <a:latin typeface="Times New Roman" pitchFamily="18" charset="0"/>
                <a:cs typeface="Times New Roman" pitchFamily="18" charset="0"/>
              </a:rPr>
              <a:t>send</a:t>
            </a:r>
            <a:r>
              <a:rPr lang="en-US" sz="1800" dirty="0" smtClean="0">
                <a:latin typeface="Times New Roman" pitchFamily="18" charset="0"/>
                <a:cs typeface="Times New Roman" pitchFamily="18" charset="0"/>
              </a:rPr>
              <a:t> the </a:t>
            </a:r>
            <a:r>
              <a:rPr lang="en-US" sz="1800" dirty="0" smtClean="0">
                <a:solidFill>
                  <a:srgbClr val="FF0000"/>
                </a:solidFill>
                <a:latin typeface="Times New Roman" pitchFamily="18" charset="0"/>
                <a:cs typeface="Times New Roman" pitchFamily="18" charset="0"/>
              </a:rPr>
              <a:t>cookie</a:t>
            </a:r>
            <a:r>
              <a:rPr lang="en-US" sz="1800" dirty="0" smtClean="0">
                <a:latin typeface="Times New Roman" pitchFamily="18" charset="0"/>
                <a:cs typeface="Times New Roman" pitchFamily="18" charset="0"/>
              </a:rPr>
              <a:t> too. </a:t>
            </a:r>
            <a:endParaRPr lang="hi-IN" sz="1800" dirty="0" smtClean="0">
              <a:latin typeface="Times New Roman" pitchFamily="18" charset="0"/>
            </a:endParaRPr>
          </a:p>
          <a:p>
            <a:pPr algn="just">
              <a:buNone/>
            </a:pPr>
            <a:endParaRPr lang="hi-IN" sz="1800" dirty="0" smtClean="0">
              <a:solidFill>
                <a:srgbClr val="FF0000"/>
              </a:solidFill>
              <a:latin typeface="Times New Roman" pitchFamily="18" charset="0"/>
            </a:endParaRPr>
          </a:p>
          <a:p>
            <a:pPr algn="just"/>
            <a:r>
              <a:rPr lang="en-US" sz="1800" dirty="0" smtClean="0">
                <a:latin typeface="Times New Roman" pitchFamily="18" charset="0"/>
                <a:cs typeface="Times New Roman" pitchFamily="18" charset="0"/>
              </a:rPr>
              <a:t>They are typically used to keeping track of information such as a </a:t>
            </a:r>
            <a:r>
              <a:rPr lang="en-US" sz="1800" dirty="0" smtClean="0">
                <a:solidFill>
                  <a:srgbClr val="FF0000"/>
                </a:solidFill>
                <a:latin typeface="Times New Roman" pitchFamily="18" charset="0"/>
                <a:cs typeface="Times New Roman" pitchFamily="18" charset="0"/>
              </a:rPr>
              <a:t>username</a:t>
            </a:r>
            <a:r>
              <a:rPr lang="en-US" sz="1800" dirty="0" smtClean="0">
                <a:latin typeface="Times New Roman" pitchFamily="18" charset="0"/>
                <a:cs typeface="Times New Roman" pitchFamily="18" charset="0"/>
              </a:rPr>
              <a:t> that the site can retrieve to </a:t>
            </a:r>
            <a:r>
              <a:rPr lang="en-US" sz="1800" dirty="0" smtClean="0">
                <a:solidFill>
                  <a:srgbClr val="FF0000"/>
                </a:solidFill>
                <a:latin typeface="Times New Roman" pitchFamily="18" charset="0"/>
                <a:cs typeface="Times New Roman" pitchFamily="18" charset="0"/>
              </a:rPr>
              <a:t>personalize the page </a:t>
            </a:r>
            <a:r>
              <a:rPr lang="en-US" sz="1800" dirty="0" smtClean="0">
                <a:latin typeface="Times New Roman" pitchFamily="18" charset="0"/>
                <a:cs typeface="Times New Roman" pitchFamily="18" charset="0"/>
              </a:rPr>
              <a:t>when the </a:t>
            </a:r>
            <a:r>
              <a:rPr lang="en-US" sz="1800" dirty="0" smtClean="0">
                <a:solidFill>
                  <a:srgbClr val="FF0000"/>
                </a:solidFill>
                <a:latin typeface="Times New Roman" pitchFamily="18" charset="0"/>
                <a:cs typeface="Times New Roman" pitchFamily="18" charset="0"/>
              </a:rPr>
              <a:t>user visits the website next time.</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hi-IN" sz="6000" b="1" dirty="0" smtClean="0">
              <a:latin typeface="Times New Roman" pitchFamily="18" charset="0"/>
            </a:endParaRPr>
          </a:p>
          <a:p>
            <a:pPr>
              <a:buNone/>
            </a:pPr>
            <a:endParaRPr lang="hi-IN" sz="6000" b="1" dirty="0" smtClean="0">
              <a:latin typeface="Times New Roman" pitchFamily="18" charset="0"/>
            </a:endParaRPr>
          </a:p>
          <a:p>
            <a:pPr>
              <a:buNone/>
            </a:pPr>
            <a:r>
              <a:rPr lang="hi-IN" sz="6000" b="1" dirty="0" smtClean="0">
                <a:latin typeface="Times New Roman" pitchFamily="18" charset="0"/>
              </a:rPr>
              <a:t>			  Thank You</a:t>
            </a:r>
            <a:endParaRPr lang="en-US" sz="6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184648"/>
          </a:xfrm>
        </p:spPr>
        <p:txBody>
          <a:bodyPr>
            <a:normAutofit lnSpcReduction="10000"/>
          </a:bodyPr>
          <a:lstStyle/>
          <a:p>
            <a:pPr>
              <a:buNone/>
            </a:pPr>
            <a:r>
              <a:rPr lang="en-US" sz="2000" b="1" dirty="0" smtClean="0">
                <a:latin typeface="Times New Roman" pitchFamily="18" charset="0"/>
                <a:cs typeface="Times New Roman" pitchFamily="18" charset="0"/>
              </a:rPr>
              <a:t>There are three steps involved in identifying returning users </a:t>
            </a:r>
            <a:r>
              <a:rPr lang="en-US" sz="2000" b="1"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Server script sends a set of cookies to the browser. For example name, age, or identification number etc.</a:t>
            </a:r>
          </a:p>
          <a:p>
            <a:r>
              <a:rPr lang="en-US" sz="2000" dirty="0" smtClean="0">
                <a:latin typeface="Times New Roman" pitchFamily="18" charset="0"/>
                <a:cs typeface="Times New Roman" pitchFamily="18" charset="0"/>
              </a:rPr>
              <a:t>Browser stores this information on local machine for future use.</a:t>
            </a:r>
          </a:p>
          <a:p>
            <a:r>
              <a:rPr lang="en-US" sz="2000" dirty="0" smtClean="0">
                <a:latin typeface="Times New Roman" pitchFamily="18" charset="0"/>
                <a:cs typeface="Times New Roman" pitchFamily="18" charset="0"/>
              </a:rPr>
              <a:t>When next time browser sends any request to web server then it sends those cookies information to the server and server uses that information to identify the user</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Cookie creation:</a:t>
            </a: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PHP  </a:t>
            </a:r>
            <a:r>
              <a:rPr lang="en-US" sz="2000" dirty="0" smtClean="0">
                <a:latin typeface="Times New Roman" pitchFamily="18" charset="0"/>
                <a:cs typeface="Times New Roman" pitchFamily="18" charset="0"/>
              </a:rPr>
              <a:t>provided </a:t>
            </a:r>
            <a:r>
              <a:rPr lang="en-US" sz="2000" b="1" dirty="0" err="1" smtClean="0">
                <a:latin typeface="Times New Roman" pitchFamily="18" charset="0"/>
                <a:cs typeface="Times New Roman" pitchFamily="18" charset="0"/>
              </a:rPr>
              <a:t>setcookie</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function to set a cookie. This function requires </a:t>
            </a:r>
            <a:r>
              <a:rPr lang="en-US" sz="2000" dirty="0" err="1" smtClean="0">
                <a:latin typeface="Times New Roman" pitchFamily="18" charset="0"/>
                <a:cs typeface="Times New Roman" pitchFamily="18" charset="0"/>
              </a:rPr>
              <a:t>upto</a:t>
            </a:r>
            <a:r>
              <a:rPr lang="en-US" sz="2000" dirty="0" smtClean="0">
                <a:latin typeface="Times New Roman" pitchFamily="18" charset="0"/>
                <a:cs typeface="Times New Roman" pitchFamily="18" charset="0"/>
              </a:rPr>
              <a:t> six </a:t>
            </a:r>
            <a:r>
              <a:rPr lang="en-US" sz="2000" dirty="0" smtClean="0">
                <a:latin typeface="Times New Roman" pitchFamily="18" charset="0"/>
                <a:cs typeface="Times New Roman" pitchFamily="18" charset="0"/>
              </a:rPr>
              <a:t>arguments.</a:t>
            </a:r>
          </a:p>
          <a:p>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each cookie this function has to be called separately. </a:t>
            </a:r>
            <a:endParaRPr lang="en-US" sz="2000" dirty="0" smtClean="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Cookies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are </a:t>
            </a:r>
            <a:r>
              <a:rPr lang="en-US" sz="2000" dirty="0" smtClean="0">
                <a:solidFill>
                  <a:srgbClr val="FF0000"/>
                </a:solidFill>
                <a:latin typeface="Times New Roman" pitchFamily="18" charset="0"/>
                <a:cs typeface="Times New Roman" pitchFamily="18" charset="0"/>
              </a:rPr>
              <a:t>part</a:t>
            </a:r>
            <a:r>
              <a:rPr lang="en-US" sz="2000" dirty="0" smtClean="0">
                <a:latin typeface="Times New Roman" pitchFamily="18" charset="0"/>
                <a:cs typeface="Times New Roman" pitchFamily="18" charset="0"/>
              </a:rPr>
              <a:t> of the </a:t>
            </a:r>
            <a:r>
              <a:rPr lang="en-US" sz="2000" dirty="0" smtClean="0">
                <a:solidFill>
                  <a:srgbClr val="FF0000"/>
                </a:solidFill>
                <a:latin typeface="Times New Roman" pitchFamily="18" charset="0"/>
                <a:cs typeface="Times New Roman" pitchFamily="18" charset="0"/>
              </a:rPr>
              <a:t>HTTP header</a:t>
            </a:r>
            <a:r>
              <a:rPr lang="en-US" sz="2000" dirty="0" smtClean="0">
                <a:latin typeface="Times New Roman" pitchFamily="18" charset="0"/>
                <a:cs typeface="Times New Roman" pitchFamily="18" charset="0"/>
              </a:rPr>
              <a:t>, so </a:t>
            </a:r>
            <a:r>
              <a:rPr lang="en-US" sz="2000" dirty="0" err="1" smtClean="0">
                <a:latin typeface="Times New Roman" pitchFamily="18" charset="0"/>
                <a:cs typeface="Times New Roman" pitchFamily="18" charset="0"/>
              </a:rPr>
              <a:t>setcookie</a:t>
            </a:r>
            <a:r>
              <a:rPr lang="en-US" sz="2000" dirty="0" smtClean="0">
                <a:latin typeface="Times New Roman" pitchFamily="18" charset="0"/>
                <a:cs typeface="Times New Roman" pitchFamily="18" charset="0"/>
              </a:rPr>
              <a:t>() must be called </a:t>
            </a:r>
            <a:r>
              <a:rPr lang="en-US" sz="2000" dirty="0" smtClean="0">
                <a:solidFill>
                  <a:srgbClr val="FF0000"/>
                </a:solidFill>
                <a:latin typeface="Times New Roman" pitchFamily="18" charset="0"/>
                <a:cs typeface="Times New Roman" pitchFamily="18" charset="0"/>
              </a:rPr>
              <a:t>before</a:t>
            </a:r>
            <a:r>
              <a:rPr lang="en-US" sz="2000" dirty="0" smtClean="0">
                <a:latin typeface="Times New Roman" pitchFamily="18" charset="0"/>
                <a:cs typeface="Times New Roman" pitchFamily="18" charset="0"/>
              </a:rPr>
              <a:t> any </a:t>
            </a:r>
            <a:r>
              <a:rPr lang="en-US" sz="2000" dirty="0" smtClean="0">
                <a:solidFill>
                  <a:srgbClr val="FF0000"/>
                </a:solidFill>
                <a:latin typeface="Times New Roman" pitchFamily="18" charset="0"/>
                <a:cs typeface="Times New Roman" pitchFamily="18" charset="0"/>
              </a:rPr>
              <a:t>output</a:t>
            </a:r>
            <a:r>
              <a:rPr lang="en-US" sz="2000" dirty="0" smtClean="0">
                <a:latin typeface="Times New Roman" pitchFamily="18" charset="0"/>
                <a:cs typeface="Times New Roman" pitchFamily="18" charset="0"/>
              </a:rPr>
              <a:t> is sent to the </a:t>
            </a:r>
            <a:r>
              <a:rPr lang="en-US" sz="2000" dirty="0" smtClean="0">
                <a:latin typeface="Times New Roman" pitchFamily="18" charset="0"/>
                <a:cs typeface="Times New Roman" pitchFamily="18" charset="0"/>
              </a:rPr>
              <a:t>browser</a:t>
            </a:r>
            <a:r>
              <a:rPr lang="en-US" sz="20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so it should </a:t>
            </a:r>
            <a:r>
              <a:rPr lang="en-US" sz="2000" dirty="0" smtClean="0">
                <a:latin typeface="Times New Roman" pitchFamily="18" charset="0"/>
                <a:cs typeface="Times New Roman" pitchFamily="18" charset="0"/>
              </a:rPr>
              <a:t>be called before &lt;html&gt; tag. </a:t>
            </a:r>
            <a:endParaRPr lang="hi-IN" sz="2000" dirty="0" smtClean="0">
              <a:latin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latin typeface="Times New Roman" pitchFamily="18" charset="0"/>
              </a:rPr>
              <a:t>Create Cookies with PHP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727448"/>
          </a:xfrm>
        </p:spPr>
        <p:txBody>
          <a:bodyPr>
            <a:normAutofit fontScale="92500" lnSpcReduction="10000"/>
          </a:bodyPr>
          <a:lstStyle/>
          <a:p>
            <a:endParaRPr lang="en-US" sz="20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Syntax</a:t>
            </a:r>
          </a:p>
          <a:p>
            <a:pPr>
              <a:buNone/>
            </a:pPr>
            <a:r>
              <a:rPr lang="hi-IN" sz="2000" b="1" dirty="0" smtClean="0">
                <a:latin typeface="Times New Roman" pitchFamily="18" charset="0"/>
              </a:rPr>
              <a:t>  </a:t>
            </a:r>
            <a:r>
              <a:rPr lang="en-US" sz="2000" b="1" dirty="0" err="1" smtClean="0">
                <a:latin typeface="Times New Roman" pitchFamily="18" charset="0"/>
                <a:cs typeface="Times New Roman" pitchFamily="18" charset="0"/>
              </a:rPr>
              <a:t>setcookie</a:t>
            </a:r>
            <a:r>
              <a:rPr lang="en-US" sz="2000" b="1"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name, value, expire, path, domain, secure, </a:t>
            </a:r>
            <a:r>
              <a:rPr lang="en-US" sz="2000" b="1" i="1" dirty="0" err="1" smtClean="0">
                <a:latin typeface="Times New Roman" pitchFamily="18" charset="0"/>
                <a:cs typeface="Times New Roman" pitchFamily="18" charset="0"/>
              </a:rPr>
              <a:t>httponly</a:t>
            </a:r>
            <a:r>
              <a:rPr lang="en-US" sz="2000" b="1"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Only</a:t>
            </a:r>
            <a:r>
              <a:rPr lang="en-US" sz="2000" dirty="0" smtClean="0">
                <a:latin typeface="Times New Roman" pitchFamily="18" charset="0"/>
                <a:cs typeface="Times New Roman" pitchFamily="18" charset="0"/>
              </a:rPr>
              <a:t> the </a:t>
            </a:r>
            <a:r>
              <a:rPr lang="en-US" sz="2000" i="1" dirty="0" smtClean="0">
                <a:solidFill>
                  <a:srgbClr val="FF0000"/>
                </a:solidFill>
                <a:latin typeface="Times New Roman" pitchFamily="18" charset="0"/>
                <a:cs typeface="Times New Roman" pitchFamily="18" charset="0"/>
              </a:rPr>
              <a:t>name</a:t>
            </a:r>
            <a:r>
              <a:rPr lang="en-US" sz="2000" dirty="0" smtClean="0">
                <a:latin typeface="Times New Roman" pitchFamily="18" charset="0"/>
                <a:cs typeface="Times New Roman" pitchFamily="18" charset="0"/>
              </a:rPr>
              <a:t> parameter is </a:t>
            </a:r>
            <a:r>
              <a:rPr lang="en-US" sz="2000" dirty="0" smtClean="0">
                <a:solidFill>
                  <a:srgbClr val="FF0000"/>
                </a:solidFill>
                <a:latin typeface="Times New Roman" pitchFamily="18" charset="0"/>
                <a:cs typeface="Times New Roman" pitchFamily="18" charset="0"/>
              </a:rPr>
              <a:t>required</a:t>
            </a:r>
            <a:r>
              <a:rPr lang="en-US" sz="2000" dirty="0" smtClean="0">
                <a:latin typeface="Times New Roman" pitchFamily="18" charset="0"/>
                <a:cs typeface="Times New Roman" pitchFamily="18" charset="0"/>
              </a:rPr>
              <a:t>. All other parameters are optional.</a:t>
            </a:r>
            <a:endParaRPr lang="hi-IN" sz="2000" dirty="0" smtClean="0">
              <a:latin typeface="Times New Roman" pitchFamily="18" charset="0"/>
            </a:endParaRPr>
          </a:p>
          <a:p>
            <a:r>
              <a:rPr lang="en-US" sz="2000" b="1" dirty="0" smtClean="0">
                <a:latin typeface="Times New Roman" pitchFamily="18" charset="0"/>
                <a:cs typeface="Times New Roman" pitchFamily="18" charset="0"/>
              </a:rPr>
              <a:t>name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sets the name of the cookie and is stored in an environment variable called HTTP_COOKIE_VARS. This variable is used while accessing cookies.</a:t>
            </a:r>
            <a:endParaRPr lang="hi-IN" sz="2000" dirty="0" smtClean="0">
              <a:latin typeface="Times New Roman" pitchFamily="18" charset="0"/>
            </a:endParaRPr>
          </a:p>
          <a:p>
            <a:r>
              <a:rPr lang="en-US" sz="2000" b="1" dirty="0" smtClean="0">
                <a:latin typeface="Times New Roman" pitchFamily="18" charset="0"/>
                <a:cs typeface="Times New Roman" pitchFamily="18" charset="0"/>
              </a:rPr>
              <a:t>value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sets the value of the named variable and is the content that you actually want to store.</a:t>
            </a:r>
            <a:endParaRPr lang="hi-IN" sz="2000" dirty="0" smtClean="0">
              <a:latin typeface="Times New Roman" pitchFamily="18" charset="0"/>
            </a:endParaRPr>
          </a:p>
          <a:p>
            <a:r>
              <a:rPr lang="en-US" sz="2000" b="1" dirty="0" smtClean="0">
                <a:latin typeface="Times New Roman" pitchFamily="18" charset="0"/>
                <a:cs typeface="Times New Roman" pitchFamily="18" charset="0"/>
              </a:rPr>
              <a:t>expires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specify a future time in seconds since 00:00:00 GMT on 1st Jan 1970. After this time cookie will become inaccessible. If this parameter is not set then cookie will automatically expire when the Web Browser is closed.</a:t>
            </a:r>
            <a:endParaRPr lang="hi-IN" sz="2000" dirty="0" smtClean="0">
              <a:latin typeface="Times New Roman" pitchFamily="18" charset="0"/>
            </a:endParaRPr>
          </a:p>
          <a:p>
            <a:r>
              <a:rPr lang="en-US" sz="2000" b="1" dirty="0" smtClean="0">
                <a:latin typeface="Times New Roman" pitchFamily="18" charset="0"/>
                <a:cs typeface="Times New Roman" pitchFamily="18" charset="0"/>
              </a:rPr>
              <a:t>path</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specifies the directories for which the cookie is valid. A single forward slash character permits the cookie to be valid for all directories.</a:t>
            </a:r>
            <a:endParaRPr lang="hi-IN" sz="2000" dirty="0" smtClean="0">
              <a:latin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algn="just"/>
            <a:endParaRPr lang="hi-IN" sz="2000" b="1" dirty="0" smtClean="0">
              <a:latin typeface="Times New Roman" pitchFamily="18" charset="0"/>
            </a:endParaRPr>
          </a:p>
          <a:p>
            <a:pPr algn="just"/>
            <a:r>
              <a:rPr lang="en-US" sz="2000" b="1" dirty="0" smtClean="0">
                <a:latin typeface="Times New Roman" pitchFamily="18" charset="0"/>
                <a:cs typeface="Times New Roman" pitchFamily="18" charset="0"/>
              </a:rPr>
              <a:t>domain</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can be used to specify the domain name in very large domains and must contain at least two periods to be valid. All cookies are only valid for the host and domain which created them.</a:t>
            </a:r>
            <a:endParaRPr lang="hi-IN" sz="2000" dirty="0" smtClean="0">
              <a:latin typeface="Times New Roman" pitchFamily="18" charset="0"/>
            </a:endParaRPr>
          </a:p>
          <a:p>
            <a:pPr algn="just"/>
            <a:r>
              <a:rPr lang="en-US" sz="2000" b="1" dirty="0" smtClean="0">
                <a:latin typeface="Times New Roman" pitchFamily="18" charset="0"/>
                <a:cs typeface="Times New Roman" pitchFamily="18" charset="0"/>
              </a:rPr>
              <a:t>secure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can be set to 1 to specify that the cookie should only be sent by secure transmission using HTTPS otherwise set to 0 which mean cookie can be sent by regular HTTP.</a:t>
            </a:r>
            <a:endParaRPr lang="en-US" sz="2000" dirty="0" smtClean="0">
              <a:latin typeface="Times New Roman" pitchFamily="18" charset="0"/>
              <a:cs typeface="Times New Roman" pitchFamily="18" charset="0"/>
            </a:endParaRPr>
          </a:p>
          <a:p>
            <a:pPr algn="just"/>
            <a:r>
              <a:rPr lang="en-US" sz="2000" b="1" dirty="0" err="1" smtClean="0">
                <a:latin typeface="Times New Roman" pitchFamily="18" charset="0"/>
                <a:cs typeface="Times New Roman" pitchFamily="18" charset="0"/>
              </a:rPr>
              <a:t>httponly</a:t>
            </a:r>
            <a:r>
              <a:rPr lang="en-US" sz="2000" dirty="0" smtClean="0">
                <a:latin typeface="Times New Roman" pitchFamily="18" charset="0"/>
                <a:cs typeface="Times New Roman" pitchFamily="18" charset="0"/>
              </a:rPr>
              <a:t> When </a:t>
            </a:r>
            <a:r>
              <a:rPr lang="en-US" sz="2000" b="1" dirty="0" smtClean="0">
                <a:latin typeface="Times New Roman" pitchFamily="18" charset="0"/>
                <a:cs typeface="Times New Roman" pitchFamily="18" charset="0"/>
              </a:rPr>
              <a:t>TRUE</a:t>
            </a:r>
            <a:r>
              <a:rPr lang="en-US" sz="2000" dirty="0" smtClean="0">
                <a:latin typeface="Times New Roman" pitchFamily="18" charset="0"/>
                <a:cs typeface="Times New Roman" pitchFamily="18" charset="0"/>
              </a:rPr>
              <a:t> the cookie will be made accessible only through the </a:t>
            </a:r>
            <a:r>
              <a:rPr lang="en-US" sz="2000" dirty="0" smtClean="0">
                <a:solidFill>
                  <a:srgbClr val="FF0000"/>
                </a:solidFill>
                <a:latin typeface="Times New Roman" pitchFamily="18" charset="0"/>
                <a:cs typeface="Times New Roman" pitchFamily="18" charset="0"/>
              </a:rPr>
              <a:t>HTTP protocol</a:t>
            </a:r>
            <a:r>
              <a:rPr lang="en-US" sz="2000" dirty="0" smtClean="0">
                <a:latin typeface="Times New Roman" pitchFamily="18" charset="0"/>
                <a:cs typeface="Times New Roman" pitchFamily="18" charset="0"/>
              </a:rPr>
              <a:t>. This means that the cookie </a:t>
            </a:r>
            <a:r>
              <a:rPr lang="en-US" sz="2000" dirty="0" smtClean="0">
                <a:solidFill>
                  <a:srgbClr val="FF0000"/>
                </a:solidFill>
                <a:latin typeface="Times New Roman" pitchFamily="18" charset="0"/>
                <a:cs typeface="Times New Roman" pitchFamily="18" charset="0"/>
              </a:rPr>
              <a:t>won't</a:t>
            </a:r>
            <a:r>
              <a:rPr lang="en-US" sz="2000" dirty="0" smtClean="0">
                <a:latin typeface="Times New Roman" pitchFamily="18" charset="0"/>
                <a:cs typeface="Times New Roman" pitchFamily="18" charset="0"/>
              </a:rPr>
              <a:t> be accessible by </a:t>
            </a:r>
            <a:r>
              <a:rPr lang="en-US" sz="2000" dirty="0" smtClean="0">
                <a:solidFill>
                  <a:srgbClr val="FF0000"/>
                </a:solidFill>
                <a:latin typeface="Times New Roman" pitchFamily="18" charset="0"/>
                <a:cs typeface="Times New Roman" pitchFamily="18" charset="0"/>
              </a:rPr>
              <a:t>scripting languages</a:t>
            </a:r>
            <a:r>
              <a:rPr lang="en-US" sz="2000" dirty="0" smtClean="0">
                <a:latin typeface="Times New Roman" pitchFamily="18" charset="0"/>
                <a:cs typeface="Times New Roman" pitchFamily="18" charset="0"/>
              </a:rPr>
              <a:t>, such as </a:t>
            </a:r>
            <a:r>
              <a:rPr lang="en-US" sz="2000" dirty="0" smtClean="0">
                <a:solidFill>
                  <a:srgbClr val="FF0000"/>
                </a:solidFill>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Note: </a:t>
            </a:r>
            <a:r>
              <a:rPr lang="en-US" sz="2000" b="1" dirty="0" smtClean="0">
                <a:latin typeface="Times New Roman" pitchFamily="18" charset="0"/>
                <a:cs typeface="Times New Roman" pitchFamily="18" charset="0"/>
              </a:rPr>
              <a:t>Third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party cookies</a:t>
            </a:r>
            <a:r>
              <a:rPr lang="en-US" sz="2000" dirty="0" smtClean="0">
                <a:latin typeface="Times New Roman" pitchFamily="18" charset="0"/>
                <a:cs typeface="Times New Roman" pitchFamily="18" charset="0"/>
              </a:rPr>
              <a:t> (also known as tracking </a:t>
            </a:r>
            <a:r>
              <a:rPr lang="en-US" sz="2000" b="1" dirty="0" smtClean="0">
                <a:latin typeface="Times New Roman" pitchFamily="18" charset="0"/>
                <a:cs typeface="Times New Roman" pitchFamily="18" charset="0"/>
              </a:rPr>
              <a:t>cookies</a:t>
            </a:r>
            <a:r>
              <a:rPr lang="en-US" sz="2000" dirty="0" smtClean="0">
                <a:latin typeface="Times New Roman" pitchFamily="18" charset="0"/>
                <a:cs typeface="Times New Roman" pitchFamily="18" charset="0"/>
              </a:rPr>
              <a:t> or trackers) are created by “</a:t>
            </a:r>
            <a:r>
              <a:rPr lang="en-US" sz="2000" b="1" dirty="0" smtClean="0">
                <a:latin typeface="Times New Roman" pitchFamily="18" charset="0"/>
                <a:cs typeface="Times New Roman" pitchFamily="18" charset="0"/>
              </a:rPr>
              <a:t>parties</a:t>
            </a:r>
            <a:r>
              <a:rPr lang="en-US" sz="2000" dirty="0" smtClean="0">
                <a:latin typeface="Times New Roman" pitchFamily="18" charset="0"/>
                <a:cs typeface="Times New Roman" pitchFamily="18" charset="0"/>
              </a:rPr>
              <a:t>” other than the website that the user is currently visiting – providers of advertising, retargeting, analytics and tracking services.</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PHP Create/Retrieve a Cookie</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3810000"/>
          </a:xfrm>
        </p:spPr>
        <p:txBody>
          <a:bodyPr>
            <a:normAutofit/>
          </a:bodyPr>
          <a:lstStyle/>
          <a:p>
            <a:pPr algn="just"/>
            <a:r>
              <a:rPr lang="en-US" sz="2000" dirty="0" smtClean="0">
                <a:latin typeface="Times New Roman" pitchFamily="18" charset="0"/>
                <a:cs typeface="Times New Roman" pitchFamily="18" charset="0"/>
              </a:rPr>
              <a:t>The following example </a:t>
            </a:r>
            <a:r>
              <a:rPr lang="en-US" sz="2000" dirty="0" smtClean="0">
                <a:solidFill>
                  <a:srgbClr val="FF0000"/>
                </a:solidFill>
                <a:latin typeface="Times New Roman" pitchFamily="18" charset="0"/>
                <a:cs typeface="Times New Roman" pitchFamily="18" charset="0"/>
              </a:rPr>
              <a:t>creates a cookie </a:t>
            </a:r>
            <a:r>
              <a:rPr lang="en-US" sz="2000" dirty="0" smtClean="0">
                <a:latin typeface="Times New Roman" pitchFamily="18" charset="0"/>
                <a:cs typeface="Times New Roman" pitchFamily="18" charset="0"/>
              </a:rPr>
              <a:t>named "user" with the value </a:t>
            </a:r>
            <a:r>
              <a:rPr lang="hi-IN" sz="2000" dirty="0" smtClean="0">
                <a:solidFill>
                  <a:srgbClr val="FF0000"/>
                </a:solidFill>
                <a:latin typeface="Times New Roman" pitchFamily="18" charset="0"/>
              </a:rPr>
              <a:t>“Abc”</a:t>
            </a:r>
            <a:r>
              <a:rPr lang="en-US" sz="2000" dirty="0" smtClean="0">
                <a:solidFill>
                  <a:srgbClr val="FF0000"/>
                </a:solidFill>
                <a:latin typeface="Times New Roman" pitchFamily="18" charset="0"/>
                <a:cs typeface="Times New Roman" pitchFamily="18" charset="0"/>
              </a:rPr>
              <a:t>. </a:t>
            </a:r>
            <a:endParaRPr lang="hi-IN" sz="2000" dirty="0" smtClean="0">
              <a:solidFill>
                <a:srgbClr val="FF0000"/>
              </a:solidFill>
              <a:latin typeface="Times New Roman" pitchFamily="18" charset="0"/>
            </a:endParaRPr>
          </a:p>
          <a:p>
            <a:pPr algn="just"/>
            <a:r>
              <a:rPr lang="en-US" sz="2000" dirty="0" smtClean="0">
                <a:latin typeface="Times New Roman" pitchFamily="18" charset="0"/>
                <a:cs typeface="Times New Roman" pitchFamily="18" charset="0"/>
              </a:rPr>
              <a:t>The cookie will expire after </a:t>
            </a:r>
            <a:r>
              <a:rPr lang="en-US" sz="2000" dirty="0" smtClean="0">
                <a:solidFill>
                  <a:srgbClr val="FF0000"/>
                </a:solidFill>
                <a:latin typeface="Times New Roman" pitchFamily="18" charset="0"/>
                <a:cs typeface="Times New Roman" pitchFamily="18" charset="0"/>
              </a:rPr>
              <a:t>30 days </a:t>
            </a:r>
            <a:r>
              <a:rPr lang="en-US" sz="2000" dirty="0" smtClean="0">
                <a:latin typeface="Times New Roman" pitchFamily="18" charset="0"/>
                <a:cs typeface="Times New Roman" pitchFamily="18" charset="0"/>
              </a:rPr>
              <a:t>(86400 * 30</a:t>
            </a:r>
            <a:r>
              <a:rPr lang="hi-IN" sz="2000" dirty="0" smtClean="0">
                <a:latin typeface="Times New Roman" pitchFamily="18" charset="0"/>
              </a:rPr>
              <a:t> seconds</a:t>
            </a:r>
            <a:r>
              <a:rPr lang="en-US" sz="2000" dirty="0" smtClean="0">
                <a:latin typeface="Times New Roman" pitchFamily="18" charset="0"/>
                <a:cs typeface="Times New Roman" pitchFamily="18" charset="0"/>
              </a:rPr>
              <a:t>). </a:t>
            </a:r>
            <a:endParaRPr lang="hi-IN" sz="2000" dirty="0" smtClean="0">
              <a:latin typeface="Times New Roman" pitchFamily="18" charset="0"/>
            </a:endParaRPr>
          </a:p>
          <a:p>
            <a:pPr algn="just"/>
            <a:r>
              <a:rPr lang="en-US" sz="2000" dirty="0" smtClean="0">
                <a:latin typeface="Times New Roman" pitchFamily="18" charset="0"/>
                <a:cs typeface="Times New Roman" pitchFamily="18" charset="0"/>
              </a:rPr>
              <a:t>The "/" means that the cookie is available in entire website (otherwise, select the directory you prefer).</a:t>
            </a:r>
          </a:p>
          <a:p>
            <a:pPr algn="just"/>
            <a:r>
              <a:rPr lang="en-US" sz="2000" dirty="0" smtClean="0">
                <a:latin typeface="Times New Roman" pitchFamily="18" charset="0"/>
                <a:cs typeface="Times New Roman" pitchFamily="18" charset="0"/>
              </a:rPr>
              <a:t>We then retrieve the value of the cookie "user" (using the global variable $_COOKIE). </a:t>
            </a:r>
            <a:endParaRPr lang="hi-IN" sz="2000" dirty="0" smtClean="0">
              <a:latin typeface="Times New Roman" pitchFamily="18" charset="0"/>
            </a:endParaRPr>
          </a:p>
          <a:p>
            <a:pPr algn="just"/>
            <a:r>
              <a:rPr lang="en-US" sz="2000" dirty="0" smtClean="0">
                <a:latin typeface="Times New Roman" pitchFamily="18" charset="0"/>
                <a:cs typeface="Times New Roman" pitchFamily="18" charset="0"/>
              </a:rPr>
              <a:t>We also use the </a:t>
            </a:r>
            <a:r>
              <a:rPr lang="en-US" sz="2000" dirty="0" err="1" smtClean="0">
                <a:latin typeface="Times New Roman" pitchFamily="18" charset="0"/>
                <a:cs typeface="Times New Roman" pitchFamily="18" charset="0"/>
              </a:rPr>
              <a:t>isset</a:t>
            </a:r>
            <a:r>
              <a:rPr lang="en-US" sz="2000" dirty="0" smtClean="0">
                <a:latin typeface="Times New Roman" pitchFamily="18" charset="0"/>
                <a:cs typeface="Times New Roman" pitchFamily="18" charset="0"/>
              </a:rPr>
              <a:t>() function to find out if the cookie is set.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fontScale="62500" lnSpcReduction="20000"/>
          </a:bodyPr>
          <a:lstStyle/>
          <a:p>
            <a:pPr>
              <a:buNone/>
            </a:pPr>
            <a:r>
              <a:rPr lang="en-US" dirty="0" smtClean="0">
                <a:latin typeface="Times New Roman" pitchFamily="18" charset="0"/>
                <a:cs typeface="Times New Roman" pitchFamily="18" charset="0"/>
              </a:rPr>
              <a:t>&lt;!DOCTYPE html&gt;</a:t>
            </a: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php</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cookie_name</a:t>
            </a:r>
            <a:r>
              <a:rPr lang="en-US" dirty="0" smtClean="0">
                <a:latin typeface="Times New Roman" pitchFamily="18" charset="0"/>
                <a:cs typeface="Times New Roman" pitchFamily="18" charset="0"/>
              </a:rPr>
              <a:t> = "user";</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cookie_value</a:t>
            </a:r>
            <a:r>
              <a:rPr lang="en-US" dirty="0" smtClean="0">
                <a:latin typeface="Times New Roman" pitchFamily="18" charset="0"/>
                <a:cs typeface="Times New Roman" pitchFamily="18" charset="0"/>
              </a:rPr>
              <a:t> = "</a:t>
            </a:r>
            <a:r>
              <a:rPr lang="hi-IN" dirty="0" smtClean="0">
                <a:latin typeface="Times New Roman" pitchFamily="18" charset="0"/>
              </a:rPr>
              <a:t>Abc</a:t>
            </a: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setcookie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cookie_name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cookie_value</a:t>
            </a:r>
            <a:r>
              <a:rPr lang="en-US" dirty="0" smtClean="0">
                <a:latin typeface="Times New Roman" pitchFamily="18" charset="0"/>
                <a:cs typeface="Times New Roman" pitchFamily="18" charset="0"/>
              </a:rPr>
              <a:t>, time() + (86400 * 30), "/"); // 86400 = 1 day</a:t>
            </a:r>
          </a:p>
          <a:p>
            <a:pPr>
              <a:buNone/>
            </a:pP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&lt;html&gt;</a:t>
            </a:r>
          </a:p>
          <a:p>
            <a:pPr>
              <a:buNone/>
            </a:pPr>
            <a:r>
              <a:rPr lang="en-US" dirty="0" smtClean="0">
                <a:latin typeface="Times New Roman" pitchFamily="18" charset="0"/>
                <a:cs typeface="Times New Roman" pitchFamily="18" charset="0"/>
              </a:rPr>
              <a:t>&lt;body&gt;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php</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if(!</a:t>
            </a:r>
            <a:r>
              <a:rPr lang="en-US" dirty="0" err="1" smtClean="0">
                <a:latin typeface="Times New Roman" pitchFamily="18" charset="0"/>
                <a:cs typeface="Times New Roman" pitchFamily="18" charset="0"/>
              </a:rPr>
              <a:t>isset</a:t>
            </a:r>
            <a:r>
              <a:rPr lang="en-US" dirty="0" smtClean="0">
                <a:latin typeface="Times New Roman" pitchFamily="18" charset="0"/>
                <a:cs typeface="Times New Roman" pitchFamily="18" charset="0"/>
              </a:rPr>
              <a:t>($_COOKIE[$</a:t>
            </a:r>
            <a:r>
              <a:rPr lang="en-US" dirty="0" err="1" smtClean="0">
                <a:latin typeface="Times New Roman" pitchFamily="18" charset="0"/>
                <a:cs typeface="Times New Roman" pitchFamily="18" charset="0"/>
              </a:rPr>
              <a:t>cookie_name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echo "Cookie named '" . $</a:t>
            </a:r>
            <a:r>
              <a:rPr lang="en-US" dirty="0" err="1" smtClean="0">
                <a:latin typeface="Times New Roman" pitchFamily="18" charset="0"/>
                <a:cs typeface="Times New Roman" pitchFamily="18" charset="0"/>
              </a:rPr>
              <a:t>cookie_name</a:t>
            </a:r>
            <a:r>
              <a:rPr lang="en-US" dirty="0" smtClean="0">
                <a:latin typeface="Times New Roman" pitchFamily="18" charset="0"/>
                <a:cs typeface="Times New Roman" pitchFamily="18" charset="0"/>
              </a:rPr>
              <a:t> . "' is not set!";</a:t>
            </a:r>
          </a:p>
          <a:p>
            <a:pPr>
              <a:buNone/>
            </a:pPr>
            <a:r>
              <a:rPr lang="en-US" dirty="0" smtClean="0">
                <a:latin typeface="Times New Roman" pitchFamily="18" charset="0"/>
                <a:cs typeface="Times New Roman" pitchFamily="18" charset="0"/>
              </a:rPr>
              <a:t>} else {</a:t>
            </a:r>
          </a:p>
          <a:p>
            <a:pPr>
              <a:buNone/>
            </a:pPr>
            <a:r>
              <a:rPr lang="en-US" dirty="0" smtClean="0">
                <a:latin typeface="Times New Roman" pitchFamily="18" charset="0"/>
                <a:cs typeface="Times New Roman" pitchFamily="18" charset="0"/>
              </a:rPr>
              <a:t>     echo "Cookie '" . $</a:t>
            </a:r>
            <a:r>
              <a:rPr lang="en-US" dirty="0" err="1" smtClean="0">
                <a:latin typeface="Times New Roman" pitchFamily="18" charset="0"/>
                <a:cs typeface="Times New Roman" pitchFamily="18" charset="0"/>
              </a:rPr>
              <a:t>cookie_name</a:t>
            </a:r>
            <a:r>
              <a:rPr lang="en-US" dirty="0" smtClean="0">
                <a:latin typeface="Times New Roman" pitchFamily="18" charset="0"/>
                <a:cs typeface="Times New Roman" pitchFamily="18" charset="0"/>
              </a:rPr>
              <a:t> . "' is set!&lt;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echo "Value is: " . $_COOKIE[$</a:t>
            </a:r>
            <a:r>
              <a:rPr lang="en-US" dirty="0" err="1" smtClean="0">
                <a:latin typeface="Times New Roman" pitchFamily="18" charset="0"/>
                <a:cs typeface="Times New Roman" pitchFamily="18" charset="0"/>
              </a:rPr>
              <a:t>cookie_name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&lt;p&gt;&lt;strong&gt;Note:&lt;/strong&gt; You might have to reload the page to see the value of the cookie.&lt;/p&gt;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&lt;/body&gt;</a:t>
            </a:r>
          </a:p>
          <a:p>
            <a:pPr>
              <a:buNone/>
            </a:pPr>
            <a:r>
              <a:rPr lang="en-US" dirty="0" smtClean="0">
                <a:latin typeface="Times New Roman" pitchFamily="18" charset="0"/>
                <a:cs typeface="Times New Roman" pitchFamily="18" charset="0"/>
              </a:rPr>
              <a:t>&lt;/html&gt;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latin typeface="Times New Roman" pitchFamily="18" charset="0"/>
                <a:cs typeface="Times New Roman" pitchFamily="18" charset="0"/>
              </a:rPr>
              <a:t>Modify a Cookie Value</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229600" cy="3733800"/>
          </a:xfrm>
        </p:spPr>
        <p:txBody>
          <a:bodyPr>
            <a:noAutofit/>
          </a:bodyPr>
          <a:lstStyle/>
          <a:p>
            <a:r>
              <a:rPr lang="en-US" sz="1800" b="1" dirty="0" smtClean="0">
                <a:latin typeface="Times New Roman" pitchFamily="18" charset="0"/>
                <a:cs typeface="Times New Roman" pitchFamily="18" charset="0"/>
              </a:rPr>
              <a:t>To modify a cookie, just set (again) the cookie using the </a:t>
            </a:r>
            <a:r>
              <a:rPr lang="en-US" sz="1800" b="1" dirty="0" err="1" smtClean="0">
                <a:latin typeface="Times New Roman" pitchFamily="18" charset="0"/>
                <a:cs typeface="Times New Roman" pitchFamily="18" charset="0"/>
              </a:rPr>
              <a:t>setcookie</a:t>
            </a:r>
            <a:r>
              <a:rPr lang="en-US" sz="1800" b="1" dirty="0" smtClean="0">
                <a:latin typeface="Times New Roman" pitchFamily="18" charset="0"/>
                <a:cs typeface="Times New Roman" pitchFamily="18" charset="0"/>
              </a:rPr>
              <a:t>() function:</a:t>
            </a:r>
            <a:endParaRPr lang="hi-IN" sz="1800" b="1" dirty="0" smtClean="0">
              <a:latin typeface="Times New Roman" pitchFamily="18" charset="0"/>
            </a:endParaRPr>
          </a:p>
          <a:p>
            <a:pPr>
              <a:buNone/>
            </a:pPr>
            <a:endParaRPr lang="hi-IN" sz="1800" dirty="0" smtClean="0">
              <a:latin typeface="Times New Roman" pitchFamily="18" charset="0"/>
            </a:endParaRPr>
          </a:p>
          <a:p>
            <a:pPr>
              <a:buNone/>
            </a:pPr>
            <a:r>
              <a:rPr lang="en-US" sz="1800" dirty="0" smtClean="0">
                <a:latin typeface="Times New Roman" pitchFamily="18" charset="0"/>
                <a:cs typeface="Times New Roman" pitchFamily="18" charset="0"/>
              </a:rPr>
              <a:t>&lt;!DOCTYPE html&gt;</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cookie_name</a:t>
            </a:r>
            <a:r>
              <a:rPr lang="en-US" sz="1800" dirty="0" smtClean="0">
                <a:latin typeface="Times New Roman" pitchFamily="18" charset="0"/>
                <a:cs typeface="Times New Roman" pitchFamily="18" charset="0"/>
              </a:rPr>
              <a:t> = "user";</a:t>
            </a:r>
          </a:p>
          <a:p>
            <a:pPr>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cookie_value</a:t>
            </a:r>
            <a:r>
              <a:rPr lang="en-US" sz="1800" dirty="0" smtClean="0">
                <a:latin typeface="Times New Roman" pitchFamily="18" charset="0"/>
                <a:cs typeface="Times New Roman" pitchFamily="18" charset="0"/>
              </a:rPr>
              <a:t> = "</a:t>
            </a:r>
            <a:r>
              <a:rPr lang="hi-IN" sz="1800" dirty="0" smtClean="0">
                <a:latin typeface="Times New Roman" pitchFamily="18" charset="0"/>
              </a:rPr>
              <a:t>Xyz</a:t>
            </a:r>
            <a:r>
              <a:rPr lang="en-US" sz="1800"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setcookie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cookie_name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cookie_value</a:t>
            </a:r>
            <a:r>
              <a:rPr lang="en-US" sz="1800" dirty="0" smtClean="0">
                <a:latin typeface="Times New Roman" pitchFamily="18" charset="0"/>
                <a:cs typeface="Times New Roman" pitchFamily="18" charset="0"/>
              </a:rPr>
              <a:t>, time() + (86400 * 30), "/");</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&lt;body&gt;</a:t>
            </a:r>
            <a:endParaRPr lang="hi-IN" sz="1800" dirty="0" smtClean="0">
              <a:latin typeface="Times New Roman" pitchFamily="18" charset="0"/>
            </a:endParaRPr>
          </a:p>
          <a:p>
            <a:pPr>
              <a:buNone/>
            </a:pPr>
            <a:r>
              <a:rPr lang="hi-IN" sz="1800" dirty="0" smtClean="0">
                <a:solidFill>
                  <a:srgbClr val="FF0000"/>
                </a:solidFill>
                <a:latin typeface="Times New Roman" pitchFamily="18" charset="0"/>
              </a:rPr>
              <a:t>Contd..</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buNone/>
            </a:pPr>
            <a:r>
              <a:rPr lang="hi-IN" sz="1800" dirty="0" smtClean="0">
                <a:solidFill>
                  <a:srgbClr val="FF0000"/>
                </a:solidFill>
                <a:latin typeface="Times New Roman" pitchFamily="18" charset="0"/>
              </a:rPr>
              <a:t>Contd..</a:t>
            </a: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php</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if(!</a:t>
            </a:r>
            <a:r>
              <a:rPr lang="en-US" sz="1800" dirty="0" err="1" smtClean="0">
                <a:latin typeface="Times New Roman" pitchFamily="18" charset="0"/>
                <a:cs typeface="Times New Roman" pitchFamily="18" charset="0"/>
              </a:rPr>
              <a:t>isset</a:t>
            </a:r>
            <a:r>
              <a:rPr lang="en-US" sz="1800" dirty="0" smtClean="0">
                <a:latin typeface="Times New Roman" pitchFamily="18" charset="0"/>
                <a:cs typeface="Times New Roman" pitchFamily="18" charset="0"/>
              </a:rPr>
              <a:t>($_COOKIE[$</a:t>
            </a:r>
            <a:r>
              <a:rPr lang="en-US" sz="1800" dirty="0" err="1" smtClean="0">
                <a:latin typeface="Times New Roman" pitchFamily="18" charset="0"/>
                <a:cs typeface="Times New Roman" pitchFamily="18" charset="0"/>
              </a:rPr>
              <a:t>cookie_name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echo "Cookie named '" . $</a:t>
            </a:r>
            <a:r>
              <a:rPr lang="en-US" sz="1800" dirty="0" err="1" smtClean="0">
                <a:latin typeface="Times New Roman" pitchFamily="18" charset="0"/>
                <a:cs typeface="Times New Roman" pitchFamily="18" charset="0"/>
              </a:rPr>
              <a:t>cookie_name</a:t>
            </a:r>
            <a:r>
              <a:rPr lang="en-US" sz="1800" dirty="0" smtClean="0">
                <a:latin typeface="Times New Roman" pitchFamily="18" charset="0"/>
                <a:cs typeface="Times New Roman" pitchFamily="18" charset="0"/>
              </a:rPr>
              <a:t> . "' is not set!";</a:t>
            </a:r>
          </a:p>
          <a:p>
            <a:pPr>
              <a:buNone/>
            </a:pPr>
            <a:r>
              <a:rPr lang="en-US" sz="1800" dirty="0" smtClean="0">
                <a:latin typeface="Times New Roman" pitchFamily="18" charset="0"/>
                <a:cs typeface="Times New Roman" pitchFamily="18" charset="0"/>
              </a:rPr>
              <a:t>} else {</a:t>
            </a:r>
          </a:p>
          <a:p>
            <a:pPr>
              <a:buNone/>
            </a:pPr>
            <a:r>
              <a:rPr lang="en-US" sz="1800" dirty="0" smtClean="0">
                <a:latin typeface="Times New Roman" pitchFamily="18" charset="0"/>
                <a:cs typeface="Times New Roman" pitchFamily="18" charset="0"/>
              </a:rPr>
              <a:t>     echo "Cookie '" . $</a:t>
            </a:r>
            <a:r>
              <a:rPr lang="en-US" sz="1800" dirty="0" err="1" smtClean="0">
                <a:latin typeface="Times New Roman" pitchFamily="18" charset="0"/>
                <a:cs typeface="Times New Roman" pitchFamily="18" charset="0"/>
              </a:rPr>
              <a:t>cookie_name</a:t>
            </a:r>
            <a:r>
              <a:rPr lang="en-US" sz="1800" dirty="0" smtClean="0">
                <a:latin typeface="Times New Roman" pitchFamily="18" charset="0"/>
                <a:cs typeface="Times New Roman" pitchFamily="18" charset="0"/>
              </a:rPr>
              <a:t> . "' is set!&lt;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     echo "Value is: " . $_COOKIE[$</a:t>
            </a:r>
            <a:r>
              <a:rPr lang="en-US" sz="1800" dirty="0" err="1" smtClean="0">
                <a:latin typeface="Times New Roman" pitchFamily="18" charset="0"/>
                <a:cs typeface="Times New Roman" pitchFamily="18" charset="0"/>
              </a:rPr>
              <a:t>cookie_name</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?&gt;</a:t>
            </a:r>
          </a:p>
          <a:p>
            <a:pPr>
              <a:buNone/>
            </a:pPr>
            <a:r>
              <a:rPr lang="en-US" sz="1800" dirty="0" smtClean="0">
                <a:latin typeface="Times New Roman" pitchFamily="18" charset="0"/>
                <a:cs typeface="Times New Roman" pitchFamily="18" charset="0"/>
              </a:rPr>
              <a:t>&lt;p&gt;&lt;strong&gt;Note:&lt;/strong&gt; You might have to reload the page to see the new value of the cookie.&lt;/p&gt;</a:t>
            </a:r>
          </a:p>
          <a:p>
            <a:pPr>
              <a:buNone/>
            </a:pPr>
            <a:r>
              <a:rPr lang="en-US" sz="1800" dirty="0" smtClean="0">
                <a:latin typeface="Times New Roman" pitchFamily="18" charset="0"/>
                <a:cs typeface="Times New Roman" pitchFamily="18" charset="0"/>
              </a:rPr>
              <a:t>&lt;/body&gt;</a:t>
            </a:r>
          </a:p>
          <a:p>
            <a:pPr>
              <a:buNone/>
            </a:pPr>
            <a:r>
              <a:rPr lang="en-US" sz="1800" dirty="0" smtClean="0">
                <a:latin typeface="Times New Roman" pitchFamily="18" charset="0"/>
                <a:cs typeface="Times New Roman" pitchFamily="18" charset="0"/>
              </a:rPr>
              <a:t>&lt;/html&gt;</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503</TotalTime>
  <Words>1448</Words>
  <Application>Microsoft Office PowerPoint</Application>
  <PresentationFormat>On-screen Show (4:3)</PresentationFormat>
  <Paragraphs>203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Aspect</vt:lpstr>
      <vt:lpstr>Php Cookies and Sessions</vt:lpstr>
      <vt:lpstr>What is a Cookie? </vt:lpstr>
      <vt:lpstr>Slide 3</vt:lpstr>
      <vt:lpstr>Create Cookies with PHP</vt:lpstr>
      <vt:lpstr>Slide 5</vt:lpstr>
      <vt:lpstr>PHP Create/Retrieve a Cookie</vt:lpstr>
      <vt:lpstr>Slide 7</vt:lpstr>
      <vt:lpstr>Modify a Cookie Value</vt:lpstr>
      <vt:lpstr>Slide 9</vt:lpstr>
      <vt:lpstr>Delete a Cookie</vt:lpstr>
      <vt:lpstr>Check if Cookies are Enabled</vt:lpstr>
      <vt:lpstr>PHP Sessions</vt:lpstr>
      <vt:lpstr>Start a PHP Session</vt:lpstr>
      <vt:lpstr>Slide 14</vt:lpstr>
      <vt:lpstr>Slide 15</vt:lpstr>
      <vt:lpstr>Slide 16</vt:lpstr>
      <vt:lpstr>Slide 17</vt:lpstr>
      <vt:lpstr>Modify a PHP Session Variable</vt:lpstr>
      <vt:lpstr>Destroy a PHP Session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Cookies and Sessions</dc:title>
  <dc:creator>sameer</dc:creator>
  <cp:lastModifiedBy>Administrator</cp:lastModifiedBy>
  <cp:revision>43</cp:revision>
  <dcterms:created xsi:type="dcterms:W3CDTF">2019-11-19T18:07:52Z</dcterms:created>
  <dcterms:modified xsi:type="dcterms:W3CDTF">2020-11-05T07:31:55Z</dcterms:modified>
</cp:coreProperties>
</file>