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78240" y="2751120"/>
            <a:ext cx="58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5029560" y="4495680"/>
            <a:ext cx="46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esquema del texto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esquema del texto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692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692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esquema del texto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esquema del texto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welivesecurity.com/la-es/2016/10/24/historia-del-malware-actualizada/" TargetMode="External"/><Relationship Id="rId2" Type="http://schemas.openxmlformats.org/officeDocument/2006/relationships/hyperlink" Target="http://www.troyanosyvirus.com.ar/los-8-virus-informaticos-mas-famosos-todos-los-tiempos/" TargetMode="External"/><Relationship Id="rId3" Type="http://schemas.openxmlformats.org/officeDocument/2006/relationships/hyperlink" Target="http://www.internetmania.net/int0/int125.htm" TargetMode="External"/><Relationship Id="rId4" Type="http://schemas.openxmlformats.org/officeDocument/2006/relationships/hyperlink" Target="http://www.internetmania.net/int0/int125.htm" TargetMode="External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pandasecurity.com/spain/homeusers/security-info/about-malware/encyclopedia/overview.aspx?idvirus=21364" TargetMode="External"/><Relationship Id="rId2" Type="http://schemas.openxmlformats.org/officeDocument/2006/relationships/hyperlink" Target="http://www.pandasecurity.com/spain/homeusers/security-info/about-malware/encyclopedia/overview.aspx?idvirus=28492" TargetMode="External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malwarebytes.com/mwb-download/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11760" y="1664280"/>
            <a:ext cx="85194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MX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Malware</a:t>
            </a:r>
            <a:endParaRPr b="0" lang="es-MX" sz="5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MX" sz="2400" spc="-1" strike="noStrike">
                <a:solidFill>
                  <a:srgbClr val="666666"/>
                </a:solidFill>
                <a:latin typeface="Proxima Nova"/>
                <a:ea typeface="Proxima Nova"/>
              </a:rPr>
              <a:t>Servin Valdez Ana Karen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2400" spc="-1" strike="noStrike">
                <a:solidFill>
                  <a:srgbClr val="666666"/>
                </a:solidFill>
                <a:latin typeface="Proxima Nova"/>
                <a:ea typeface="Proxima Nova"/>
              </a:rPr>
              <a:t>Samano Reyes Sharon Abril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2400" spc="-1" strike="noStrike">
                <a:solidFill>
                  <a:srgbClr val="666666"/>
                </a:solidFill>
                <a:latin typeface="Proxima Nova"/>
                <a:ea typeface="Proxima Nova"/>
              </a:rPr>
              <a:t>Mejia Avila Rodrigo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2400" spc="-1" strike="noStrike">
                <a:solidFill>
                  <a:srgbClr val="666666"/>
                </a:solidFill>
                <a:latin typeface="Proxima Nova"/>
                <a:ea typeface="Proxima Nova"/>
              </a:rPr>
              <a:t>Garcia Muñoz Erick Yael 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234" name="Google Shape;58;p13" descr=""/>
          <p:cNvPicPr/>
          <p:nvPr/>
        </p:nvPicPr>
        <p:blipFill>
          <a:blip r:embed="rId1"/>
          <a:srcRect l="8712" t="13711" r="9099" b="9131"/>
          <a:stretch/>
        </p:blipFill>
        <p:spPr>
          <a:xfrm>
            <a:off x="3204000" y="58320"/>
            <a:ext cx="2735280" cy="16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Ejemplos:</a:t>
            </a:r>
            <a:endParaRPr b="0" lang="es-MX" sz="30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rcRect l="20965" t="33706" r="41096" b="22008"/>
          <a:stretch/>
        </p:blipFill>
        <p:spPr>
          <a:xfrm>
            <a:off x="360360" y="1296360"/>
            <a:ext cx="3510000" cy="230292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2"/>
          <a:srcRect l="20870" t="31786" r="40526" b="23366"/>
          <a:stretch/>
        </p:blipFill>
        <p:spPr>
          <a:xfrm>
            <a:off x="4464360" y="1296000"/>
            <a:ext cx="3747600" cy="244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Ejemplos:</a:t>
            </a:r>
            <a:endParaRPr b="0" lang="es-MX" sz="30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rcRect l="26888" t="21063" r="42286" b="9385"/>
          <a:stretch/>
        </p:blipFill>
        <p:spPr>
          <a:xfrm>
            <a:off x="360000" y="1152720"/>
            <a:ext cx="2519280" cy="319788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rcRect l="27171" t="27584" r="42101" b="26171"/>
          <a:stretch/>
        </p:blipFill>
        <p:spPr>
          <a:xfrm>
            <a:off x="4464000" y="1163160"/>
            <a:ext cx="3311280" cy="280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" descr=""/>
          <p:cNvPicPr/>
          <p:nvPr/>
        </p:nvPicPr>
        <p:blipFill>
          <a:blip r:embed="rId1"/>
          <a:srcRect l="0" t="0" r="58633" b="45778"/>
          <a:stretch/>
        </p:blipFill>
        <p:spPr>
          <a:xfrm>
            <a:off x="467280" y="576000"/>
            <a:ext cx="3780000" cy="278568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2"/>
          <a:srcRect l="4726" t="20581" r="1956" b="51368"/>
          <a:stretch/>
        </p:blipFill>
        <p:spPr>
          <a:xfrm>
            <a:off x="784440" y="3528000"/>
            <a:ext cx="8107200" cy="1367280"/>
          </a:xfrm>
          <a:prstGeom prst="rect">
            <a:avLst/>
          </a:prstGeom>
          <a:ln>
            <a:noFill/>
          </a:ln>
        </p:spPr>
      </p:pic>
      <p:pic>
        <p:nvPicPr>
          <p:cNvPr id="264" name="" descr=""/>
          <p:cNvPicPr/>
          <p:nvPr/>
        </p:nvPicPr>
        <p:blipFill>
          <a:blip r:embed="rId3"/>
          <a:srcRect l="6400" t="7564" r="39702" b="29375"/>
          <a:stretch/>
        </p:blipFill>
        <p:spPr>
          <a:xfrm>
            <a:off x="4702680" y="648000"/>
            <a:ext cx="3720600" cy="24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108;p21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Fuentes de información</a:t>
            </a:r>
            <a:r>
              <a:rPr b="0" lang="es-MX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	</a:t>
            </a:r>
            <a:endParaRPr b="0" lang="es-MX" sz="30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Pagnotta, S., &amp; Pagnotta, S. (2016). </a:t>
            </a:r>
            <a:r>
              <a:rPr b="1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La historia del malware, actualizada: un breve repaso</a:t>
            </a:r>
            <a:r>
              <a:rPr b="0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. WeLiveSecurity. Retrieved 26 August 2018, from </a:t>
            </a:r>
            <a:r>
              <a:rPr b="0" lang="es-MX" sz="1200" spc="-1" strike="noStrike" u="sng">
                <a:solidFill>
                  <a:srgbClr val="0000ff"/>
                </a:solidFill>
                <a:uFillTx/>
                <a:latin typeface="Proxima Nova"/>
                <a:ea typeface="Proxima Nova"/>
                <a:hlinkClick r:id="rId1"/>
              </a:rPr>
              <a:t>https://www.welivesecurity.com/la-es/2016/10/24/historia-del-malware-actualizada/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Los 8 virus informáticos más famosos de todos los tiempos.</a:t>
            </a:r>
            <a:r>
              <a:rPr b="0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 (2017). Troyanos y Virus. Retrieved 26 August 2018, from </a:t>
            </a:r>
            <a:r>
              <a:rPr b="0" lang="es-MX" sz="1200" spc="-1" strike="noStrike" u="sng">
                <a:solidFill>
                  <a:srgbClr val="0000ff"/>
                </a:solidFill>
                <a:uFillTx/>
                <a:latin typeface="Proxima Nova"/>
                <a:ea typeface="Proxima Nova"/>
                <a:hlinkClick r:id="rId2"/>
              </a:rPr>
              <a:t>http://www.troyanosyvirus.com.ar/los-8-virus-informaticos-mas-famosos-todos-los-tiempos/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Cómo funciona el Malware: Gusanos, Troyanos y Virus (1).</a:t>
            </a:r>
            <a:r>
              <a:rPr b="0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 (2018). Internetmania.net. Retrieved 26 August 2018, from </a:t>
            </a:r>
            <a:r>
              <a:rPr b="0" lang="es-MX" sz="1200" spc="-1" strike="noStrike" u="sng">
                <a:solidFill>
                  <a:srgbClr val="0000ff"/>
                </a:solidFill>
                <a:uFillTx/>
                <a:latin typeface="Proxima Nova"/>
                <a:ea typeface="Proxima Nova"/>
                <a:hlinkClick r:id="rId3"/>
              </a:rPr>
              <a:t>http://www.internetmania.net/int0/int1</a:t>
            </a:r>
            <a:r>
              <a:rPr b="0" lang="es-MX" sz="1200" spc="-1" strike="noStrike" u="sng">
                <a:solidFill>
                  <a:srgbClr val="0000ff"/>
                </a:solidFill>
                <a:uFillTx/>
                <a:latin typeface="Proxima Nova"/>
                <a:ea typeface="Proxima Nova"/>
                <a:hlinkClick r:id="rId4"/>
              </a:rPr>
              <a:t>25.htm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MX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65680" y="0"/>
            <a:ext cx="404424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MX" sz="38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Definición</a:t>
            </a:r>
            <a:endParaRPr b="0" lang="es-MX" sz="38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939560" y="724320"/>
            <a:ext cx="3835800" cy="36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s-MX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Es la abreviatura de </a:t>
            </a:r>
            <a:r>
              <a:rPr b="1" lang="es-MX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Software Malicioso o Código malicioso </a:t>
            </a:r>
            <a:r>
              <a:rPr b="0" lang="es-MX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y este término engloba a todo tipo de programa o código informático malicioso cuya función es dañar un sistema, causar un mal funcionamiento, infiltrarse y extraer datos de un computador.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37" name="Google Shape;65;p14" descr=""/>
          <p:cNvPicPr/>
          <p:nvPr/>
        </p:nvPicPr>
        <p:blipFill>
          <a:blip r:embed="rId1"/>
          <a:stretch/>
        </p:blipFill>
        <p:spPr>
          <a:xfrm>
            <a:off x="265680" y="2000160"/>
            <a:ext cx="4044240" cy="241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11760" y="29844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MX" sz="38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Principales vías de infección </a:t>
            </a:r>
            <a:endParaRPr b="0" lang="es-MX" sz="3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11760" y="1152360"/>
            <a:ext cx="8519400" cy="37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15000"/>
              </a:lnSpc>
              <a:buClr>
                <a:srgbClr val="666666"/>
              </a:buClr>
              <a:buFont typeface="Proxima Nova"/>
              <a:buChar char="❖"/>
            </a:pPr>
            <a:r>
              <a:rPr b="0" lang="es-MX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Redes sociales.</a:t>
            </a:r>
            <a:endParaRPr b="0" lang="es-MX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s-MX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666666"/>
              </a:buClr>
              <a:buFont typeface="Proxima Nova"/>
              <a:buChar char="❖"/>
            </a:pPr>
            <a:r>
              <a:rPr b="0" lang="es-MX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Sitios webs fraudulentos.</a:t>
            </a:r>
            <a:endParaRPr b="0" lang="es-MX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s-MX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666666"/>
              </a:buClr>
              <a:buFont typeface="Proxima Nova"/>
              <a:buChar char="❖"/>
            </a:pPr>
            <a:r>
              <a:rPr b="0" lang="es-MX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Programas “gratuitos” (pero con regalo).</a:t>
            </a:r>
            <a:endParaRPr b="0" lang="es-MX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s-MX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666666"/>
              </a:buClr>
              <a:buFont typeface="Proxima Nova"/>
              <a:buChar char="❖"/>
            </a:pPr>
            <a:r>
              <a:rPr b="0" lang="es-MX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Dispositivos USB/CDs/DVDs infectados.</a:t>
            </a:r>
            <a:endParaRPr b="0" lang="es-MX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s-MX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666666"/>
              </a:buClr>
              <a:buFont typeface="Proxima Nova"/>
              <a:buChar char="❖"/>
            </a:pPr>
            <a:r>
              <a:rPr b="0" lang="es-MX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Sitios webs legítimos previamente infectados.</a:t>
            </a:r>
            <a:endParaRPr b="0" lang="es-MX" sz="18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s-MX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666666"/>
              </a:buClr>
              <a:buFont typeface="Proxima Nova"/>
              <a:buChar char="❖"/>
            </a:pPr>
            <a:r>
              <a:rPr b="0" lang="es-MX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Adjuntos en Correos no solicitados (Spam).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s-MX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598000" y="2285280"/>
            <a:ext cx="3369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Antecedentes históricos</a:t>
            </a:r>
            <a:endParaRPr b="0" lang="es-MX" sz="3000" spc="-1" strike="noStrike">
              <a:latin typeface="Arial"/>
            </a:endParaRPr>
          </a:p>
        </p:txBody>
      </p:sp>
      <p:pic>
        <p:nvPicPr>
          <p:cNvPr id="241" name="Google Shape;77;p16" descr=""/>
          <p:cNvPicPr/>
          <p:nvPr/>
        </p:nvPicPr>
        <p:blipFill>
          <a:blip r:embed="rId1"/>
          <a:srcRect l="16726" t="12170" r="53492" b="42943"/>
          <a:stretch/>
        </p:blipFill>
        <p:spPr>
          <a:xfrm>
            <a:off x="271080" y="313560"/>
            <a:ext cx="5325840" cy="451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63720" y="0"/>
            <a:ext cx="5167800" cy="48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s-MX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En 1999 surge el gusano </a:t>
            </a:r>
            <a:r>
              <a:rPr b="1" lang="es-MX" sz="1800" spc="-1" strike="noStrike" u="sng">
                <a:solidFill>
                  <a:srgbClr val="0000ff"/>
                </a:solidFill>
                <a:uFillTx/>
                <a:latin typeface="Proxima Nova"/>
                <a:ea typeface="Proxima Nova"/>
                <a:hlinkClick r:id="rId1"/>
              </a:rPr>
              <a:t>Happy</a:t>
            </a:r>
            <a:r>
              <a:rPr b="0" lang="es-MX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 desarrollado por el francés Spanska que crea una nueva corriente en cuanto al desarrollo de malware que persiste hasta el día de hoy: el envío de gusanos por correo electrónico. Este gusano estaba encaminado y programado para propagarse a través del correo electrónico.</a:t>
            </a:r>
            <a:endParaRPr b="0" lang="es-MX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s-MX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En el año 2000 hubo una infección que tuvo muchísima repercusión mediática debido a los daños ocasionados por la infección tan masiva que produjo. Fuel el gusano </a:t>
            </a:r>
            <a:r>
              <a:rPr b="1" lang="es-MX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I Love You o </a:t>
            </a:r>
            <a:r>
              <a:rPr b="1" lang="es-MX" sz="1800" spc="-1" strike="noStrike" u="sng">
                <a:solidFill>
                  <a:srgbClr val="0000ff"/>
                </a:solidFill>
                <a:uFillTx/>
                <a:latin typeface="Proxima Nova"/>
                <a:ea typeface="Proxima Nova"/>
                <a:hlinkClick r:id="rId2"/>
              </a:rPr>
              <a:t>LoveLetter</a:t>
            </a:r>
            <a:r>
              <a:rPr b="0" lang="es-MX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, que, basándose en técnicas de ingeniería social infectaba a los usuarios a través del correo electrónico. 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51720" y="1289520"/>
            <a:ext cx="2998800" cy="29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Antecedentes históricos</a:t>
            </a:r>
            <a:endParaRPr b="0" lang="es-MX" sz="3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¿Cómo funciona?</a:t>
            </a:r>
            <a:endParaRPr b="0" lang="es-MX" sz="30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11760" y="1152360"/>
            <a:ext cx="399888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lang="es-MX" sz="1800" spc="-1" strike="noStrike">
                <a:solidFill>
                  <a:srgbClr val="666666"/>
                </a:solidFill>
                <a:latin typeface="Consolas"/>
                <a:ea typeface="Consolas"/>
              </a:rPr>
              <a:t>1) Los Gusanos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Son programas "autosuficientes"; siendo su objetivo principal el propagarse al máximo, haciendo copias de sí mismo, a veces en el mismo ordenador, pero sobre todo otros ordenadores, a los cuales llegaría por E-mail o a través de la Red Intranet si la hay.</a:t>
            </a:r>
            <a:br/>
            <a:br/>
            <a:r>
              <a:rPr b="0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En la propagación mediante el</a:t>
            </a:r>
            <a:r>
              <a:rPr b="1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 E-mail</a:t>
            </a:r>
            <a:r>
              <a:rPr b="0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, el gusano accede a la lista de contactos del programa de correo, y obtiene la totalidad o parte de la misma; crea entonces un correo con algún asunto y cuerpo engañoso, y le adjunta una copia de sí mismo, para enviarlo a cada uno de esos destinatarios obtenidos.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MX" sz="12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832280" y="1152360"/>
            <a:ext cx="399888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lang="es-MX" sz="1800" spc="-1" strike="noStrike">
                <a:solidFill>
                  <a:srgbClr val="666666"/>
                </a:solidFill>
                <a:latin typeface="Consolas"/>
                <a:ea typeface="Consolas"/>
              </a:rPr>
              <a:t>2) Los Troyano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El objetivo de un troyano no es propagarse, sino</a:t>
            </a:r>
            <a:r>
              <a:rPr b="1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 tomar el control del sistema infectado.</a:t>
            </a:r>
            <a:r>
              <a:rPr b="0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 Para que una vez hecho, le permita efectuar cualquier operación: Borrar archivos, iniciar y terminar operaciones, alterar datos confidenciales o enviarlos a otros ordenadores, permitir el control remoto del equipo infectado, etc.</a:t>
            </a:r>
            <a:br/>
            <a:br/>
            <a:r>
              <a:rPr b="0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Así pues, lo más importante para un troyano es</a:t>
            </a:r>
            <a:r>
              <a:rPr b="1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 lograr ser ejecutado sin que el usuario sospeche sus intenciones</a:t>
            </a:r>
            <a:r>
              <a:rPr b="0" lang="es-MX" sz="1200" spc="-1" strike="noStrike">
                <a:solidFill>
                  <a:srgbClr val="666666"/>
                </a:solidFill>
                <a:latin typeface="Proxima Nova"/>
                <a:ea typeface="Proxima Nova"/>
              </a:rPr>
              <a:t>, por eso este tipo de programas siempre simulan ser otro tipo de aplicaciones: Parches, demos, imágenes, documentos de interés, etc.</a:t>
            </a:r>
            <a:endParaRPr b="0" lang="es-MX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11760" y="164160"/>
            <a:ext cx="2806920" cy="7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Ejemplo</a:t>
            </a:r>
            <a:endParaRPr b="0" lang="es-MX" sz="2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11760" y="1052280"/>
            <a:ext cx="3281760" cy="33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s-MX" sz="1400" spc="-1" strike="noStrike">
                <a:solidFill>
                  <a:srgbClr val="666666"/>
                </a:solidFill>
                <a:latin typeface="Proxima Nova"/>
                <a:ea typeface="Proxima Nova"/>
              </a:rPr>
              <a:t>ILOVEYOU, el malware era un gusano que se ha descargado haciendo clic en un archivo adjunto llamado </a:t>
            </a:r>
            <a:r>
              <a:rPr b="1" lang="es-MX" sz="1400" spc="-1" strike="noStrike">
                <a:solidFill>
                  <a:srgbClr val="666666"/>
                </a:solidFill>
                <a:latin typeface="Proxima Nova"/>
                <a:ea typeface="Proxima Nova"/>
              </a:rPr>
              <a:t>‘LOVE-LETTER-FOR-YOU.TXT.vbs’.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MX" sz="1400" spc="-1" strike="noStrike">
                <a:solidFill>
                  <a:srgbClr val="666666"/>
                </a:solidFill>
                <a:latin typeface="Proxima Nova"/>
                <a:ea typeface="Proxima Nova"/>
              </a:rPr>
              <a:t>Sobreescribe archivos del sistema y archivos personales y propagandose por sí mismo una y otra y otra vez.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MX" sz="1400" spc="-1" strike="noStrike">
                <a:solidFill>
                  <a:srgbClr val="666666"/>
                </a:solidFill>
                <a:latin typeface="Proxima Nova"/>
                <a:ea typeface="Proxima Nova"/>
              </a:rPr>
              <a:t>ILOVEYOU fue tan eficaz que en realidad tenía el récord mundial Guinness como el virus más ‘virulenta’ de todos los tiempos.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MX" sz="1400" spc="-1" strike="noStrike">
                <a:solidFill>
                  <a:srgbClr val="666666"/>
                </a:solidFill>
                <a:latin typeface="Proxima Nova"/>
                <a:ea typeface="Proxima Nova"/>
              </a:rPr>
              <a:t>El costo de los programas maliciosos: </a:t>
            </a:r>
            <a:br/>
            <a:r>
              <a:rPr b="0" lang="es-MX" sz="1400" spc="-1" strike="noStrike">
                <a:solidFill>
                  <a:srgbClr val="666666"/>
                </a:solidFill>
                <a:latin typeface="Proxima Nova"/>
                <a:ea typeface="Proxima Nova"/>
              </a:rPr>
              <a:t>$ 15 billón.</a:t>
            </a:r>
            <a:endParaRPr b="0" lang="es-MX" sz="1400" spc="-1" strike="noStrike">
              <a:latin typeface="Arial"/>
            </a:endParaRPr>
          </a:p>
        </p:txBody>
      </p:sp>
      <p:pic>
        <p:nvPicPr>
          <p:cNvPr id="249" name="Google Shape;97;p19" descr=""/>
          <p:cNvPicPr/>
          <p:nvPr/>
        </p:nvPicPr>
        <p:blipFill>
          <a:blip r:embed="rId1"/>
          <a:stretch/>
        </p:blipFill>
        <p:spPr>
          <a:xfrm>
            <a:off x="3976560" y="909000"/>
            <a:ext cx="4872240" cy="332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Herramienta de defensa</a:t>
            </a:r>
            <a:endParaRPr b="0" lang="es-MX" sz="30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3840" algn="just">
              <a:lnSpc>
                <a:spcPct val="110000"/>
              </a:lnSpc>
              <a:spcBef>
                <a:spcPts val="1500"/>
              </a:spcBef>
              <a:buClr>
                <a:srgbClr val="666666"/>
              </a:buClr>
              <a:buFont typeface="Arial"/>
              <a:buChar char="●"/>
            </a:pPr>
            <a:r>
              <a:rPr b="0" lang="es-MX" sz="1800" spc="-1" strike="noStrike">
                <a:solidFill>
                  <a:srgbClr val="333333"/>
                </a:solidFill>
                <a:latin typeface="Arial"/>
                <a:ea typeface="Arial"/>
              </a:rPr>
              <a:t>Malwarebytes</a:t>
            </a:r>
            <a:endParaRPr b="0" lang="es-MX" sz="1800" spc="-1" strike="noStrike">
              <a:latin typeface="Arial"/>
            </a:endParaRPr>
          </a:p>
          <a:p>
            <a:pPr marL="457200" algn="just">
              <a:lnSpc>
                <a:spcPct val="115000"/>
              </a:lnSpc>
              <a:spcBef>
                <a:spcPts val="799"/>
              </a:spcBef>
            </a:pPr>
            <a:r>
              <a:rPr b="0" lang="es-MX" sz="135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Malwarebytes</a:t>
            </a:r>
            <a:r>
              <a:rPr b="0" lang="es-MX" sz="1350" spc="-1" strike="noStrike">
                <a:solidFill>
                  <a:srgbClr val="333333"/>
                </a:solidFill>
                <a:latin typeface="Arial"/>
                <a:ea typeface="Arial"/>
              </a:rPr>
              <a:t> es un clásico entre las herramientas de seguridad gratuitas. Uno de los puntos más fuertes de esta opción es que </a:t>
            </a:r>
            <a:r>
              <a:rPr b="1" lang="es-MX" sz="1350" spc="-1" strike="noStrike">
                <a:solidFill>
                  <a:srgbClr val="333333"/>
                </a:solidFill>
                <a:latin typeface="Arial"/>
                <a:ea typeface="Arial"/>
              </a:rPr>
              <a:t>se actualiza constantemente</a:t>
            </a:r>
            <a:r>
              <a:rPr b="0" lang="es-MX" sz="1350" spc="-1" strike="noStrike">
                <a:solidFill>
                  <a:srgbClr val="333333"/>
                </a:solidFill>
                <a:latin typeface="Arial"/>
                <a:ea typeface="Arial"/>
              </a:rPr>
              <a:t>. Esto ayuda a combatir el malware más reciente.</a:t>
            </a:r>
            <a:endParaRPr b="0" lang="es-MX" sz="1350" spc="-1" strike="noStrike">
              <a:latin typeface="Arial"/>
            </a:endParaRPr>
          </a:p>
          <a:p>
            <a:pPr marL="457200" algn="just">
              <a:lnSpc>
                <a:spcPct val="115000"/>
              </a:lnSpc>
              <a:spcBef>
                <a:spcPts val="799"/>
              </a:spcBef>
            </a:pPr>
            <a:r>
              <a:rPr b="0" lang="es-MX" sz="1350" spc="-1" strike="noStrike">
                <a:solidFill>
                  <a:srgbClr val="333333"/>
                </a:solidFill>
                <a:latin typeface="Arial"/>
                <a:ea typeface="Arial"/>
              </a:rPr>
              <a:t>Es ideal si notamos que nuestro navegador no funciona correctamente. Puede ocurrir que estemos infectados por adware y esto provoque que se ralentice notablemente la navegación. Este programa es capaz de analizar y eliminar estos problemas.</a:t>
            </a:r>
            <a:endParaRPr b="0" lang="es-MX" sz="1350" spc="-1" strike="noStrike">
              <a:latin typeface="Arial"/>
            </a:endParaRPr>
          </a:p>
          <a:p>
            <a:pPr marL="457200" indent="-303840">
              <a:lnSpc>
                <a:spcPct val="115000"/>
              </a:lnSpc>
              <a:spcBef>
                <a:spcPts val="799"/>
              </a:spcBef>
              <a:buClr>
                <a:srgbClr val="333333"/>
              </a:buClr>
              <a:buFont typeface="Arial"/>
              <a:buChar char="●"/>
            </a:pPr>
            <a:r>
              <a:rPr b="0" lang="es-MX" sz="1350" spc="-1" strike="noStrike">
                <a:solidFill>
                  <a:srgbClr val="333333"/>
                </a:solidFill>
                <a:latin typeface="Arial"/>
                <a:ea typeface="Arial"/>
              </a:rPr>
              <a:t>Como dato añadido, Malwarebytes permite agregar, de manera gratuita, Adwcleaner, una herramienta que lucha contra las molestas barras que aparecen en el navegador producto del adware, entre otras cosas.</a:t>
            </a:r>
            <a:endParaRPr b="0" lang="es-MX" sz="135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599"/>
              </a:spcAft>
            </a:pPr>
            <a:endParaRPr b="0" lang="es-MX" sz="13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Ejemplos:</a:t>
            </a:r>
            <a:endParaRPr b="0" lang="es-MX" sz="30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MADMAN:</a:t>
            </a:r>
            <a:endParaRPr b="0" lang="es-MX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  <a:ea typeface="DejaVu Sans"/>
              </a:rPr>
              <a:t>I LOVE YOU </a:t>
            </a:r>
            <a:endParaRPr b="0" lang="es-MX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  <a:ea typeface="DejaVu Sans"/>
              </a:rPr>
              <a:t>HI(HOLA)</a:t>
            </a:r>
            <a:endParaRPr b="0" lang="es-MX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  <a:ea typeface="DejaVu Sans"/>
              </a:rPr>
              <a:t>BIT COINS (DM)</a:t>
            </a:r>
            <a:endParaRPr b="0" lang="es-MX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TROYANO BANCARIO</a:t>
            </a:r>
            <a:endParaRPr b="0" lang="es-MX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  <a:ea typeface="DejaVu Sans"/>
              </a:rPr>
              <a:t>EJECUTABLES (ELF, MAC-0,PT)</a:t>
            </a:r>
            <a:endParaRPr b="0" lang="es-MX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Wifacht (Software Bueno)</a:t>
            </a:r>
            <a:endParaRPr b="0" lang="es-MX" sz="14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rcRect l="36362" t="52367" r="31620" b="11555"/>
          <a:stretch/>
        </p:blipFill>
        <p:spPr>
          <a:xfrm>
            <a:off x="2284560" y="864000"/>
            <a:ext cx="1818720" cy="115128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4752000" y="1017360"/>
            <a:ext cx="2879280" cy="28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es-MX</dc:language>
  <cp:lastModifiedBy/>
  <dcterms:modified xsi:type="dcterms:W3CDTF">2018-09-04T09:33:07Z</dcterms:modified>
  <cp:revision>3</cp:revision>
  <dc:subject/>
  <dc:title/>
</cp:coreProperties>
</file>