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2.png" ContentType="image/png"/>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17"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19" name="PlaceHolder 2"/>
          <p:cNvSpPr>
            <a:spLocks noGrp="1"/>
          </p:cNvSpPr>
          <p:nvPr>
            <p:ph type="body"/>
          </p:nvPr>
        </p:nvSpPr>
        <p:spPr>
          <a:xfrm>
            <a:off x="609480" y="1604520"/>
            <a:ext cx="1097244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21"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27"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28"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2"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36"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38" name="PlaceHolder 2"/>
          <p:cNvSpPr>
            <a:spLocks noGrp="1"/>
          </p:cNvSpPr>
          <p:nvPr>
            <p:ph type="body"/>
          </p:nvPr>
        </p:nvSpPr>
        <p:spPr>
          <a:xfrm>
            <a:off x="609480" y="1604520"/>
            <a:ext cx="10972440" cy="1896840"/>
          </a:xfrm>
          <a:prstGeom prst="rect">
            <a:avLst/>
          </a:prstGeom>
        </p:spPr>
        <p:txBody>
          <a:bodyPr lIns="0" rIns="0" tIns="0" bIns="0">
            <a:normAutofit/>
          </a:bodyPr>
          <a:p>
            <a:endParaRPr b="0" lang="es-MX" sz="3200" spc="-1" strike="noStrike">
              <a:latin typeface="Arial"/>
            </a:endParaRPr>
          </a:p>
        </p:txBody>
      </p:sp>
      <p:sp>
        <p:nvSpPr>
          <p:cNvPr id="139" name="PlaceHolder 3"/>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43"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
        <p:nvSpPr>
          <p:cNvPr id="144" name="PlaceHolder 5"/>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46" name="PlaceHolder 2"/>
          <p:cNvSpPr>
            <a:spLocks noGrp="1"/>
          </p:cNvSpPr>
          <p:nvPr>
            <p:ph type="body"/>
          </p:nvPr>
        </p:nvSpPr>
        <p:spPr>
          <a:xfrm>
            <a:off x="609480" y="1604520"/>
            <a:ext cx="3533040" cy="1896840"/>
          </a:xfrm>
          <a:prstGeom prst="rect">
            <a:avLst/>
          </a:prstGeom>
        </p:spPr>
        <p:txBody>
          <a:bodyPr lIns="0" rIns="0" tIns="0" bIns="0">
            <a:normAutofit/>
          </a:bodyPr>
          <a:p>
            <a:endParaRPr b="0" lang="es-MX" sz="3200" spc="-1" strike="noStrike">
              <a:latin typeface="Arial"/>
            </a:endParaRPr>
          </a:p>
        </p:txBody>
      </p:sp>
      <p:sp>
        <p:nvSpPr>
          <p:cNvPr id="147" name="PlaceHolder 3"/>
          <p:cNvSpPr>
            <a:spLocks noGrp="1"/>
          </p:cNvSpPr>
          <p:nvPr>
            <p:ph type="body"/>
          </p:nvPr>
        </p:nvSpPr>
        <p:spPr>
          <a:xfrm>
            <a:off x="4319640" y="1604520"/>
            <a:ext cx="3533040" cy="1896840"/>
          </a:xfrm>
          <a:prstGeom prst="rect">
            <a:avLst/>
          </a:prstGeom>
        </p:spPr>
        <p:txBody>
          <a:bodyPr lIns="0" rIns="0" tIns="0" bIns="0">
            <a:normAutofit/>
          </a:bodyPr>
          <a:p>
            <a:endParaRPr b="0" lang="es-MX" sz="3200" spc="-1" strike="noStrike">
              <a:latin typeface="Arial"/>
            </a:endParaRPr>
          </a:p>
        </p:txBody>
      </p:sp>
      <p:sp>
        <p:nvSpPr>
          <p:cNvPr id="148" name="PlaceHolder 4"/>
          <p:cNvSpPr>
            <a:spLocks noGrp="1"/>
          </p:cNvSpPr>
          <p:nvPr>
            <p:ph type="body"/>
          </p:nvPr>
        </p:nvSpPr>
        <p:spPr>
          <a:xfrm>
            <a:off x="8029800" y="1604520"/>
            <a:ext cx="3533040" cy="1896840"/>
          </a:xfrm>
          <a:prstGeom prst="rect">
            <a:avLst/>
          </a:prstGeom>
        </p:spPr>
        <p:txBody>
          <a:bodyPr lIns="0" rIns="0" tIns="0" bIns="0">
            <a:normAutofit/>
          </a:bodyPr>
          <a:p>
            <a:endParaRPr b="0" lang="es-MX" sz="3200" spc="-1" strike="noStrike">
              <a:latin typeface="Arial"/>
            </a:endParaRPr>
          </a:p>
        </p:txBody>
      </p:sp>
      <p:sp>
        <p:nvSpPr>
          <p:cNvPr id="149" name="PlaceHolder 5"/>
          <p:cNvSpPr>
            <a:spLocks noGrp="1"/>
          </p:cNvSpPr>
          <p:nvPr>
            <p:ph type="body"/>
          </p:nvPr>
        </p:nvSpPr>
        <p:spPr>
          <a:xfrm>
            <a:off x="609480" y="3682080"/>
            <a:ext cx="3533040" cy="1896840"/>
          </a:xfrm>
          <a:prstGeom prst="rect">
            <a:avLst/>
          </a:prstGeom>
        </p:spPr>
        <p:txBody>
          <a:bodyPr lIns="0" rIns="0" tIns="0" bIns="0">
            <a:normAutofit/>
          </a:bodyPr>
          <a:p>
            <a:endParaRPr b="0" lang="es-MX" sz="3200" spc="-1" strike="noStrike">
              <a:latin typeface="Arial"/>
            </a:endParaRPr>
          </a:p>
        </p:txBody>
      </p:sp>
      <p:sp>
        <p:nvSpPr>
          <p:cNvPr id="150" name="PlaceHolder 6"/>
          <p:cNvSpPr>
            <a:spLocks noGrp="1"/>
          </p:cNvSpPr>
          <p:nvPr>
            <p:ph type="body"/>
          </p:nvPr>
        </p:nvSpPr>
        <p:spPr>
          <a:xfrm>
            <a:off x="4319640" y="3682080"/>
            <a:ext cx="3533040" cy="1896840"/>
          </a:xfrm>
          <a:prstGeom prst="rect">
            <a:avLst/>
          </a:prstGeom>
        </p:spPr>
        <p:txBody>
          <a:bodyPr lIns="0" rIns="0" tIns="0" bIns="0">
            <a:normAutofit/>
          </a:bodyPr>
          <a:p>
            <a:endParaRPr b="0" lang="es-MX" sz="3200" spc="-1" strike="noStrike">
              <a:latin typeface="Arial"/>
            </a:endParaRPr>
          </a:p>
        </p:txBody>
      </p:sp>
      <p:sp>
        <p:nvSpPr>
          <p:cNvPr id="151" name="PlaceHolder 7"/>
          <p:cNvSpPr>
            <a:spLocks noGrp="1"/>
          </p:cNvSpPr>
          <p:nvPr>
            <p:ph type="body"/>
          </p:nvPr>
        </p:nvSpPr>
        <p:spPr>
          <a:xfrm>
            <a:off x="8029800" y="3682080"/>
            <a:ext cx="353304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s-MX"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s-MX"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s-MX"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s-MX"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s-MX"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s-MX"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s-MX"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s-MX"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es-MX" sz="1800" spc="-1" strike="noStrike">
                <a:latin typeface="Arial"/>
              </a:rPr>
              <a:t>Pulse para editar el formato del texto de título</a:t>
            </a:r>
            <a:endParaRPr b="0" lang="es-MX"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esquema del texto</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s-MX" sz="4400" spc="-1" strike="noStrike">
                <a:latin typeface="Arial"/>
              </a:rPr>
              <a:t>Pulse para editar el formato del texto de título</a:t>
            </a:r>
            <a:endParaRPr b="0" lang="es-MX"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esquema del texto</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880" cy="1324800"/>
          </a:xfrm>
          <a:prstGeom prst="rect">
            <a:avLst/>
          </a:prstGeom>
        </p:spPr>
        <p:txBody>
          <a:bodyPr lIns="0" rIns="0" tIns="0" bIns="0" anchor="ctr"/>
          <a:p>
            <a:r>
              <a:rPr b="0" lang="es-MX" sz="1800" spc="-1" strike="noStrike">
                <a:latin typeface="Arial"/>
              </a:rPr>
              <a:t>Pulse para editar el formato del texto de título</a:t>
            </a:r>
            <a:endParaRPr b="0" lang="es-MX" sz="1800" spc="-1" strike="noStrike">
              <a:latin typeface="Arial"/>
            </a:endParaRPr>
          </a:p>
        </p:txBody>
      </p:sp>
      <p:sp>
        <p:nvSpPr>
          <p:cNvPr id="77" name="PlaceHolder 2"/>
          <p:cNvSpPr>
            <a:spLocks noGrp="1"/>
          </p:cNvSpPr>
          <p:nvPr>
            <p:ph type="body"/>
          </p:nvPr>
        </p:nvSpPr>
        <p:spPr>
          <a:xfrm>
            <a:off x="838080" y="1825560"/>
            <a:ext cx="1051488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1800" spc="-1" strike="noStrike">
                <a:latin typeface="Arial"/>
              </a:rPr>
              <a:t>Pulse para editar el formato de esquema del texto</a:t>
            </a:r>
            <a:endParaRPr b="0" lang="es-MX" sz="1800" spc="-1" strike="noStrike">
              <a:latin typeface="Arial"/>
            </a:endParaRPr>
          </a:p>
          <a:p>
            <a:pPr lvl="1" marL="864000" indent="-324000">
              <a:spcBef>
                <a:spcPts val="1134"/>
              </a:spcBef>
              <a:buClr>
                <a:srgbClr val="000000"/>
              </a:buClr>
              <a:buSzPct val="75000"/>
              <a:buFont typeface="Symbol" charset="2"/>
              <a:buChar char=""/>
            </a:pPr>
            <a:r>
              <a:rPr b="0" lang="es-MX" sz="1800" spc="-1" strike="noStrike">
                <a:latin typeface="Arial"/>
              </a:rPr>
              <a:t>Segundo nivel del esquema</a:t>
            </a:r>
            <a:endParaRPr b="0" lang="es-MX" sz="1800" spc="-1" strike="noStrike">
              <a:latin typeface="Arial"/>
            </a:endParaRPr>
          </a:p>
          <a:p>
            <a:pPr lvl="2" marL="1296000" indent="-288000">
              <a:spcBef>
                <a:spcPts val="850"/>
              </a:spcBef>
              <a:buClr>
                <a:srgbClr val="000000"/>
              </a:buClr>
              <a:buSzPct val="45000"/>
              <a:buFont typeface="Wingdings" charset="2"/>
              <a:buChar char=""/>
            </a:pPr>
            <a:r>
              <a:rPr b="0" lang="es-MX" sz="1800" spc="-1" strike="noStrike">
                <a:latin typeface="Arial"/>
              </a:rPr>
              <a:t>Tercer nivel del esquema</a:t>
            </a:r>
            <a:endParaRPr b="0" lang="es-MX" sz="1800" spc="-1" strike="noStrike">
              <a:latin typeface="Arial"/>
            </a:endParaRPr>
          </a:p>
          <a:p>
            <a:pPr lvl="3" marL="1728000" indent="-216000">
              <a:spcBef>
                <a:spcPts val="567"/>
              </a:spcBef>
              <a:buClr>
                <a:srgbClr val="000000"/>
              </a:buClr>
              <a:buSzPct val="75000"/>
              <a:buFont typeface="Symbol" charset="2"/>
              <a:buChar char=""/>
            </a:pPr>
            <a:r>
              <a:rPr b="0" lang="es-MX" sz="1800" spc="-1" strike="noStrike">
                <a:latin typeface="Arial"/>
              </a:rPr>
              <a:t>Cuarto nivel del esquema</a:t>
            </a:r>
            <a:endParaRPr b="0" lang="es-MX" sz="1800" spc="-1" strike="noStrike">
              <a:latin typeface="Arial"/>
            </a:endParaRPr>
          </a:p>
          <a:p>
            <a:pPr lvl="4" marL="2160000" indent="-216000">
              <a:spcBef>
                <a:spcPts val="283"/>
              </a:spcBef>
              <a:buClr>
                <a:srgbClr val="000000"/>
              </a:buClr>
              <a:buSzPct val="45000"/>
              <a:buFont typeface="Wingdings" charset="2"/>
              <a:buChar char=""/>
            </a:pPr>
            <a:r>
              <a:rPr b="0" lang="es-MX" sz="1800" spc="-1" strike="noStrike">
                <a:latin typeface="Arial"/>
              </a:rPr>
              <a:t>Quinto nivel del esquema</a:t>
            </a:r>
            <a:endParaRPr b="0" lang="es-MX" sz="1800" spc="-1" strike="noStrike">
              <a:latin typeface="Arial"/>
            </a:endParaRPr>
          </a:p>
          <a:p>
            <a:pPr lvl="5" marL="2592000" indent="-216000">
              <a:spcBef>
                <a:spcPts val="283"/>
              </a:spcBef>
              <a:buClr>
                <a:srgbClr val="000000"/>
              </a:buClr>
              <a:buSzPct val="45000"/>
              <a:buFont typeface="Wingdings" charset="2"/>
              <a:buChar char=""/>
            </a:pPr>
            <a:r>
              <a:rPr b="0" lang="es-MX" sz="1800" spc="-1" strike="noStrike">
                <a:latin typeface="Arial"/>
              </a:rPr>
              <a:t>Sexto nivel del esquema</a:t>
            </a:r>
            <a:endParaRPr b="0" lang="es-MX" sz="1800" spc="-1" strike="noStrike">
              <a:latin typeface="Arial"/>
            </a:endParaRPr>
          </a:p>
          <a:p>
            <a:pPr lvl="6" marL="3024000" indent="-216000">
              <a:spcBef>
                <a:spcPts val="283"/>
              </a:spcBef>
              <a:buClr>
                <a:srgbClr val="000000"/>
              </a:buClr>
              <a:buSzPct val="45000"/>
              <a:buFont typeface="Wingdings" charset="2"/>
              <a:buChar char=""/>
            </a:pPr>
            <a:r>
              <a:rPr b="0" lang="es-MX" sz="1800" spc="-1" strike="noStrike">
                <a:latin typeface="Arial"/>
              </a:rPr>
              <a:t>Séptimo nivel del esquema</a:t>
            </a:r>
            <a:endParaRPr b="0" lang="es-MX"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p:spPr>
        <p:txBody>
          <a:bodyPr lIns="0" rIns="0" tIns="0" bIns="0" anchor="ctr"/>
          <a:p>
            <a:r>
              <a:rPr b="0" lang="es-MX" sz="1800" spc="-1" strike="noStrike">
                <a:latin typeface="Arial"/>
              </a:rPr>
              <a:t>Pulse para editar el formato del texto de título</a:t>
            </a:r>
            <a:endParaRPr b="0" lang="es-MX" sz="1800" spc="-1" strike="noStrike">
              <a:latin typeface="Arial"/>
            </a:endParaRPr>
          </a:p>
        </p:txBody>
      </p:sp>
      <p:sp>
        <p:nvSpPr>
          <p:cNvPr id="115"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MX" sz="3200" spc="-1" strike="noStrike">
                <a:latin typeface="Arial"/>
              </a:rPr>
              <a:t>Pulse para editar el formato de esquema del texto</a:t>
            </a:r>
            <a:endParaRPr b="0" lang="es-MX" sz="3200" spc="-1" strike="noStrike">
              <a:latin typeface="Arial"/>
            </a:endParaRPr>
          </a:p>
          <a:p>
            <a:pPr lvl="1" marL="864000" indent="-324000">
              <a:spcBef>
                <a:spcPts val="1134"/>
              </a:spcBef>
              <a:buClr>
                <a:srgbClr val="000000"/>
              </a:buClr>
              <a:buSzPct val="75000"/>
              <a:buFont typeface="Symbol" charset="2"/>
              <a:buChar char=""/>
            </a:pPr>
            <a:r>
              <a:rPr b="0" lang="es-MX" sz="2800" spc="-1" strike="noStrike">
                <a:latin typeface="Arial"/>
              </a:rPr>
              <a:t>Segundo nivel del esquema</a:t>
            </a:r>
            <a:endParaRPr b="0" lang="es-MX" sz="2800" spc="-1" strike="noStrike">
              <a:latin typeface="Arial"/>
            </a:endParaRPr>
          </a:p>
          <a:p>
            <a:pPr lvl="2" marL="1296000" indent="-288000">
              <a:spcBef>
                <a:spcPts val="850"/>
              </a:spcBef>
              <a:buClr>
                <a:srgbClr val="000000"/>
              </a:buClr>
              <a:buSzPct val="45000"/>
              <a:buFont typeface="Wingdings" charset="2"/>
              <a:buChar char=""/>
            </a:pPr>
            <a:r>
              <a:rPr b="0" lang="es-MX" sz="2400" spc="-1" strike="noStrike">
                <a:latin typeface="Arial"/>
              </a:rPr>
              <a:t>Tercer nivel del esquema</a:t>
            </a:r>
            <a:endParaRPr b="0" lang="es-MX" sz="2400" spc="-1" strike="noStrike">
              <a:latin typeface="Arial"/>
            </a:endParaRPr>
          </a:p>
          <a:p>
            <a:pPr lvl="3" marL="1728000" indent="-216000">
              <a:spcBef>
                <a:spcPts val="567"/>
              </a:spcBef>
              <a:buClr>
                <a:srgbClr val="000000"/>
              </a:buClr>
              <a:buSzPct val="75000"/>
              <a:buFont typeface="Symbol" charset="2"/>
              <a:buChar char=""/>
            </a:pPr>
            <a:r>
              <a:rPr b="0" lang="es-MX" sz="2000" spc="-1" strike="noStrike">
                <a:latin typeface="Arial"/>
              </a:rPr>
              <a:t>Cuarto nivel del esquema</a:t>
            </a:r>
            <a:endParaRPr b="0" lang="es-MX" sz="2000" spc="-1" strike="noStrike">
              <a:latin typeface="Arial"/>
            </a:endParaRPr>
          </a:p>
          <a:p>
            <a:pPr lvl="4" marL="2160000" indent="-216000">
              <a:spcBef>
                <a:spcPts val="283"/>
              </a:spcBef>
              <a:buClr>
                <a:srgbClr val="000000"/>
              </a:buClr>
              <a:buSzPct val="45000"/>
              <a:buFont typeface="Wingdings" charset="2"/>
              <a:buChar char=""/>
            </a:pPr>
            <a:r>
              <a:rPr b="0" lang="es-MX" sz="2000" spc="-1" strike="noStrike">
                <a:latin typeface="Arial"/>
              </a:rPr>
              <a:t>Quinto nivel del esquema</a:t>
            </a:r>
            <a:endParaRPr b="0" lang="es-MX" sz="2000" spc="-1" strike="noStrike">
              <a:latin typeface="Arial"/>
            </a:endParaRPr>
          </a:p>
          <a:p>
            <a:pPr lvl="5" marL="2592000" indent="-216000">
              <a:spcBef>
                <a:spcPts val="283"/>
              </a:spcBef>
              <a:buClr>
                <a:srgbClr val="000000"/>
              </a:buClr>
              <a:buSzPct val="45000"/>
              <a:buFont typeface="Wingdings" charset="2"/>
              <a:buChar char=""/>
            </a:pPr>
            <a:r>
              <a:rPr b="0" lang="es-MX" sz="2000" spc="-1" strike="noStrike">
                <a:latin typeface="Arial"/>
              </a:rPr>
              <a:t>Sexto nivel del esquema</a:t>
            </a:r>
            <a:endParaRPr b="0" lang="es-MX" sz="2000" spc="-1" strike="noStrike">
              <a:latin typeface="Arial"/>
            </a:endParaRPr>
          </a:p>
          <a:p>
            <a:pPr lvl="6" marL="3024000" indent="-216000">
              <a:spcBef>
                <a:spcPts val="283"/>
              </a:spcBef>
              <a:buClr>
                <a:srgbClr val="000000"/>
              </a:buClr>
              <a:buSzPct val="45000"/>
              <a:buFont typeface="Wingdings" charset="2"/>
              <a:buChar char=""/>
            </a:pPr>
            <a:r>
              <a:rPr b="0" lang="es-MX" sz="2000" spc="-1" strike="noStrike">
                <a:latin typeface="Arial"/>
              </a:rPr>
              <a:t>Séptimo nivel del esquema</a:t>
            </a:r>
            <a:endParaRPr b="0" lang="es-MX"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www.sinnexus.com/business_intelligence/datawarehouse.aspx" TargetMode="External"/><Relationship Id="rId2" Type="http://schemas.openxmlformats.org/officeDocument/2006/relationships/hyperlink" Target="https://www.powerdata.es/data-warehouse"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23880" y="1122480"/>
            <a:ext cx="9143280" cy="2386800"/>
          </a:xfrm>
          <a:prstGeom prst="rect">
            <a:avLst/>
          </a:prstGeom>
          <a:noFill/>
          <a:ln>
            <a:noFill/>
          </a:ln>
        </p:spPr>
        <p:style>
          <a:lnRef idx="0"/>
          <a:fillRef idx="0"/>
          <a:effectRef idx="0"/>
          <a:fontRef idx="minor"/>
        </p:style>
        <p:txBody>
          <a:bodyPr lIns="90000" rIns="90000" tIns="45000" bIns="45000" anchor="b"/>
          <a:p>
            <a:pPr algn="ctr">
              <a:lnSpc>
                <a:spcPct val="90000"/>
              </a:lnSpc>
            </a:pPr>
            <a:r>
              <a:rPr b="0" lang="es-MX" sz="6000" spc="-1" strike="noStrike">
                <a:solidFill>
                  <a:srgbClr val="000000"/>
                </a:solidFill>
                <a:latin typeface="Calibri"/>
                <a:ea typeface="Calibri"/>
              </a:rPr>
              <a:t> </a:t>
            </a:r>
            <a:r>
              <a:rPr b="0" lang="es-MX" sz="6000" spc="-1" strike="noStrike">
                <a:solidFill>
                  <a:srgbClr val="000000"/>
                </a:solidFill>
                <a:latin typeface="Calibri"/>
                <a:ea typeface="Calibri"/>
              </a:rPr>
              <a:t>T15. Data-based DSS comparisson</a:t>
            </a:r>
            <a:endParaRPr b="0" lang="es-MX" sz="6000" spc="-1" strike="noStrike">
              <a:latin typeface="Arial"/>
            </a:endParaRPr>
          </a:p>
        </p:txBody>
      </p:sp>
      <p:sp>
        <p:nvSpPr>
          <p:cNvPr id="153" name="CustomShape 2"/>
          <p:cNvSpPr/>
          <p:nvPr/>
        </p:nvSpPr>
        <p:spPr>
          <a:xfrm>
            <a:off x="1523880" y="3602160"/>
            <a:ext cx="9143280" cy="2572920"/>
          </a:xfrm>
          <a:prstGeom prst="rect">
            <a:avLst/>
          </a:prstGeom>
          <a:noFill/>
          <a:ln>
            <a:noFill/>
          </a:ln>
        </p:spPr>
        <p:style>
          <a:lnRef idx="0"/>
          <a:fillRef idx="0"/>
          <a:effectRef idx="0"/>
          <a:fontRef idx="minor"/>
        </p:style>
        <p:txBody>
          <a:bodyPr lIns="90000" rIns="90000" tIns="45000" bIns="45000"/>
          <a:p>
            <a:pPr algn="ctr">
              <a:lnSpc>
                <a:spcPct val="70000"/>
              </a:lnSpc>
            </a:pPr>
            <a:r>
              <a:rPr b="1" lang="es-MX" sz="1679" spc="-1" strike="noStrike">
                <a:solidFill>
                  <a:srgbClr val="000000"/>
                </a:solidFill>
                <a:latin typeface="Calibri"/>
                <a:ea typeface="Calibri"/>
              </a:rPr>
              <a:t>García Muñoz Erick Yael</a:t>
            </a:r>
            <a:endParaRPr b="0" lang="es-MX" sz="1679" spc="-1" strike="noStrike">
              <a:latin typeface="Arial"/>
            </a:endParaRPr>
          </a:p>
          <a:p>
            <a:pPr algn="ctr">
              <a:lnSpc>
                <a:spcPct val="70000"/>
              </a:lnSpc>
              <a:spcBef>
                <a:spcPts val="1001"/>
              </a:spcBef>
            </a:pPr>
            <a:r>
              <a:rPr b="1" lang="es-MX" sz="1679" spc="-1" strike="noStrike">
                <a:solidFill>
                  <a:srgbClr val="000000"/>
                </a:solidFill>
                <a:latin typeface="Calibri"/>
                <a:ea typeface="Calibri"/>
              </a:rPr>
              <a:t>Jiménez Hernández Ana Karen</a:t>
            </a:r>
            <a:endParaRPr b="0" lang="es-MX" sz="1679" spc="-1" strike="noStrike">
              <a:latin typeface="Arial"/>
            </a:endParaRPr>
          </a:p>
          <a:p>
            <a:pPr algn="ctr">
              <a:lnSpc>
                <a:spcPct val="70000"/>
              </a:lnSpc>
              <a:spcBef>
                <a:spcPts val="1001"/>
              </a:spcBef>
            </a:pPr>
            <a:r>
              <a:rPr b="1" lang="es-MX" sz="1679" spc="-1" strike="noStrike">
                <a:solidFill>
                  <a:srgbClr val="000000"/>
                </a:solidFill>
                <a:latin typeface="Calibri"/>
                <a:ea typeface="Calibri"/>
              </a:rPr>
              <a:t>Hernández González Alejandro</a:t>
            </a:r>
            <a:endParaRPr b="0" lang="es-MX" sz="1679" spc="-1" strike="noStrike">
              <a:latin typeface="Arial"/>
            </a:endParaRPr>
          </a:p>
          <a:p>
            <a:pPr algn="ctr">
              <a:lnSpc>
                <a:spcPct val="70000"/>
              </a:lnSpc>
              <a:spcBef>
                <a:spcPts val="1001"/>
              </a:spcBef>
            </a:pPr>
            <a:r>
              <a:rPr b="1" lang="es-MX" sz="1679" spc="-1" strike="noStrike">
                <a:solidFill>
                  <a:srgbClr val="000000"/>
                </a:solidFill>
                <a:latin typeface="Calibri"/>
                <a:ea typeface="Calibri"/>
              </a:rPr>
              <a:t>Sánchez Flores Estephania</a:t>
            </a:r>
            <a:endParaRPr b="0" lang="es-MX" sz="1679" spc="-1" strike="noStrike">
              <a:latin typeface="Arial"/>
            </a:endParaRPr>
          </a:p>
          <a:p>
            <a:pPr algn="ctr">
              <a:lnSpc>
                <a:spcPct val="70000"/>
              </a:lnSpc>
              <a:spcBef>
                <a:spcPts val="1001"/>
              </a:spcBef>
            </a:pPr>
            <a:r>
              <a:rPr b="1" lang="es-MX" sz="1679" spc="-1" strike="noStrike">
                <a:solidFill>
                  <a:srgbClr val="000000"/>
                </a:solidFill>
                <a:latin typeface="Calibri"/>
                <a:ea typeface="Calibri"/>
              </a:rPr>
              <a:t>Rico Carlos Gerardo Misael</a:t>
            </a:r>
            <a:endParaRPr b="0" lang="es-MX" sz="1679" spc="-1" strike="noStrike">
              <a:latin typeface="Arial"/>
            </a:endParaRPr>
          </a:p>
          <a:p>
            <a:pPr algn="ctr">
              <a:lnSpc>
                <a:spcPct val="70000"/>
              </a:lnSpc>
              <a:spcBef>
                <a:spcPts val="1001"/>
              </a:spcBef>
            </a:pPr>
            <a:r>
              <a:rPr b="1" lang="es-MX" sz="1679" spc="-1" strike="noStrike">
                <a:solidFill>
                  <a:srgbClr val="000000"/>
                </a:solidFill>
                <a:latin typeface="Calibri"/>
                <a:ea typeface="Calibri"/>
              </a:rPr>
              <a:t>Carlos Eduardo Martínez de la Cruz</a:t>
            </a:r>
            <a:endParaRPr b="0" lang="es-MX" sz="1679" spc="-1" strike="noStrike">
              <a:latin typeface="Arial"/>
            </a:endParaRPr>
          </a:p>
          <a:p>
            <a:pPr algn="ctr">
              <a:lnSpc>
                <a:spcPct val="70000"/>
              </a:lnSpc>
              <a:spcBef>
                <a:spcPts val="1001"/>
              </a:spcBef>
            </a:pPr>
            <a:endParaRPr b="0" lang="es-MX" sz="1679" spc="-1" strike="noStrike">
              <a:latin typeface="Arial"/>
            </a:endParaRPr>
          </a:p>
          <a:p>
            <a:pPr algn="r">
              <a:lnSpc>
                <a:spcPct val="70000"/>
              </a:lnSpc>
              <a:spcBef>
                <a:spcPts val="1001"/>
              </a:spcBef>
            </a:pPr>
            <a:r>
              <a:rPr b="1" lang="es-MX" sz="1679" spc="-1" strike="noStrike">
                <a:solidFill>
                  <a:srgbClr val="000000"/>
                </a:solidFill>
                <a:latin typeface="Calibri"/>
                <a:ea typeface="Calibri"/>
              </a:rPr>
              <a:t>Fecha de entrega: 4-09-2018</a:t>
            </a:r>
            <a:endParaRPr b="0" lang="es-MX" sz="1679" spc="-1" strike="noStrike">
              <a:latin typeface="Arial"/>
            </a:endParaRPr>
          </a:p>
          <a:p>
            <a:pPr algn="ctr">
              <a:lnSpc>
                <a:spcPct val="70000"/>
              </a:lnSpc>
              <a:spcBef>
                <a:spcPts val="1001"/>
              </a:spcBef>
            </a:pPr>
            <a:endParaRPr b="0" lang="es-MX" sz="1679" spc="-1" strike="noStrike">
              <a:latin typeface="Arial"/>
            </a:endParaRPr>
          </a:p>
          <a:p>
            <a:pPr algn="ctr">
              <a:lnSpc>
                <a:spcPct val="70000"/>
              </a:lnSpc>
              <a:spcBef>
                <a:spcPts val="1001"/>
              </a:spcBef>
            </a:pPr>
            <a:endParaRPr b="0" lang="es-MX" sz="1679" spc="-1" strike="noStrike">
              <a:latin typeface="Arial"/>
            </a:endParaRPr>
          </a:p>
          <a:p>
            <a:pPr algn="ctr">
              <a:lnSpc>
                <a:spcPct val="70000"/>
              </a:lnSpc>
              <a:spcBef>
                <a:spcPts val="1001"/>
              </a:spcBef>
            </a:pPr>
            <a:endParaRPr b="0" lang="es-MX" sz="1679"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36760" y="1667880"/>
            <a:ext cx="1110276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1" lang="es-MX" sz="2400" spc="-1" strike="noStrike">
                <a:solidFill>
                  <a:srgbClr val="000000"/>
                </a:solidFill>
                <a:latin typeface="Calibri"/>
                <a:ea typeface="Calibri"/>
              </a:rPr>
              <a:t>Principales aportaciones de un Data Warehouse</a:t>
            </a:r>
            <a:endParaRPr b="0" lang="es-MX" sz="2400" spc="-1" strike="noStrike">
              <a:latin typeface="Arial"/>
            </a:endParaRPr>
          </a:p>
          <a:p>
            <a:pPr algn="just">
              <a:lnSpc>
                <a:spcPct val="115000"/>
              </a:lnSpc>
            </a:pPr>
            <a:endParaRPr b="0" lang="es-MX" sz="2400" spc="-1" strike="noStrike">
              <a:latin typeface="Arial"/>
            </a:endParaRPr>
          </a:p>
          <a:p>
            <a:pPr algn="just">
              <a:lnSpc>
                <a:spcPct val="115000"/>
              </a:lnSpc>
            </a:pPr>
            <a:r>
              <a:rPr b="0" lang="es-MX" sz="2400" spc="-1" strike="noStrike">
                <a:solidFill>
                  <a:srgbClr val="000000"/>
                </a:solidFill>
                <a:latin typeface="Calibri"/>
                <a:ea typeface="Calibri"/>
              </a:rPr>
              <a:t>Proporciona una herramienta para la toma de decisiones en cualquier área funcional, basándose en información integrada y global del negocio.</a:t>
            </a:r>
            <a:endParaRPr b="0" lang="es-MX" sz="2400" spc="-1" strike="noStrike">
              <a:latin typeface="Arial"/>
            </a:endParaRPr>
          </a:p>
          <a:p>
            <a:pPr algn="just">
              <a:lnSpc>
                <a:spcPct val="115000"/>
              </a:lnSpc>
            </a:pPr>
            <a:r>
              <a:rPr b="0" lang="es-MX" sz="2400" spc="-1" strike="noStrike">
                <a:solidFill>
                  <a:srgbClr val="000000"/>
                </a:solidFill>
                <a:latin typeface="Calibri"/>
                <a:ea typeface="Calibri"/>
              </a:rPr>
              <a:t>Facilita la aplicación de técnicas estadísticas de análisis y modelización para encontrar relaciones ocultas entre los datos del almacén; obteniendo un valor añadido para el negocio de dicha información.</a:t>
            </a:r>
            <a:endParaRPr b="0" lang="es-MX" sz="2400" spc="-1" strike="noStrike">
              <a:latin typeface="Arial"/>
            </a:endParaRPr>
          </a:p>
          <a:p>
            <a:pPr algn="just">
              <a:lnSpc>
                <a:spcPct val="115000"/>
              </a:lnSpc>
            </a:pPr>
            <a:r>
              <a:rPr b="0" lang="es-MX" sz="2400" spc="-1" strike="noStrike">
                <a:solidFill>
                  <a:srgbClr val="000000"/>
                </a:solidFill>
                <a:latin typeface="Calibri"/>
                <a:ea typeface="Calibri"/>
              </a:rPr>
              <a:t>Proporciona la capacidad de aprender de los datos del pasado y de predecir situaciones futuras en diversos escenarios.</a:t>
            </a:r>
            <a:endParaRPr b="0" lang="es-MX" sz="2400" spc="-1" strike="noStrike">
              <a:latin typeface="Arial"/>
            </a:endParaRPr>
          </a:p>
          <a:p>
            <a:pPr algn="just">
              <a:lnSpc>
                <a:spcPct val="115000"/>
              </a:lnSpc>
            </a:pPr>
            <a:r>
              <a:rPr b="0" lang="es-MX" sz="2400" spc="-1" strike="noStrike">
                <a:solidFill>
                  <a:srgbClr val="000000"/>
                </a:solidFill>
                <a:latin typeface="Calibri"/>
                <a:ea typeface="Calibri"/>
              </a:rPr>
              <a:t>Simplifica dentro de la empresa la implantación de sistemas de gestión integral de la relación con el cliente</a:t>
            </a:r>
            <a:r>
              <a:rPr b="0" lang="es-MX" sz="2800" spc="-1" strike="noStrike">
                <a:solidFill>
                  <a:srgbClr val="000000"/>
                </a:solidFill>
                <a:latin typeface="Calibri"/>
                <a:ea typeface="Calibri"/>
              </a:rPr>
              <a:t>.</a:t>
            </a:r>
            <a:endParaRPr b="0" lang="es-MX" sz="2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699840" y="186480"/>
            <a:ext cx="891036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800" spc="-1" strike="noStrike">
                <a:solidFill>
                  <a:srgbClr val="000000"/>
                </a:solidFill>
                <a:latin typeface="Calibri"/>
                <a:ea typeface="Calibri"/>
              </a:rPr>
              <a:t>Supone una optimización tecnológica y económica en entornos de Centro de Información, estadística o de generación de informes con retornos de la inversión espectaculares.</a:t>
            </a:r>
            <a:endParaRPr b="0" lang="es-MX" sz="2800" spc="-1" strike="noStrike">
              <a:latin typeface="Arial"/>
            </a:endParaRPr>
          </a:p>
        </p:txBody>
      </p:sp>
      <p:pic>
        <p:nvPicPr>
          <p:cNvPr id="171" name="Google Shape;143;p23" descr=""/>
          <p:cNvPicPr/>
          <p:nvPr/>
        </p:nvPicPr>
        <p:blipFill>
          <a:blip r:embed="rId1"/>
          <a:stretch/>
        </p:blipFill>
        <p:spPr>
          <a:xfrm>
            <a:off x="4886280" y="3186720"/>
            <a:ext cx="4293720" cy="25862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838080" y="365040"/>
            <a:ext cx="10514880" cy="1325160"/>
          </a:xfrm>
          <a:prstGeom prst="rect">
            <a:avLst/>
          </a:prstGeom>
          <a:noFill/>
          <a:ln>
            <a:noFill/>
          </a:ln>
        </p:spPr>
        <p:style>
          <a:lnRef idx="0"/>
          <a:fillRef idx="0"/>
          <a:effectRef idx="0"/>
          <a:fontRef idx="minor"/>
        </p:style>
        <p:txBody>
          <a:bodyPr lIns="90000" rIns="90000" tIns="45000" bIns="45000" anchor="ctr"/>
          <a:p>
            <a:pPr>
              <a:lnSpc>
                <a:spcPct val="100000"/>
              </a:lnSpc>
            </a:pPr>
            <a:r>
              <a:rPr b="0" lang="es-MX" sz="3200" spc="-1" strike="noStrike">
                <a:solidFill>
                  <a:srgbClr val="000000"/>
                </a:solidFill>
                <a:latin typeface="Arial"/>
              </a:rPr>
              <a:t>Datos en Data Work House</a:t>
            </a:r>
            <a:endParaRPr b="0" lang="es-MX" sz="3200" spc="-1" strike="noStrike">
              <a:latin typeface="Arial"/>
            </a:endParaRPr>
          </a:p>
        </p:txBody>
      </p:sp>
      <p:sp>
        <p:nvSpPr>
          <p:cNvPr id="17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432000" indent="-323640" algn="just">
              <a:lnSpc>
                <a:spcPct val="100000"/>
              </a:lnSpc>
              <a:spcBef>
                <a:spcPts val="1417"/>
              </a:spcBef>
              <a:buClr>
                <a:srgbClr val="000000"/>
              </a:buClr>
              <a:buSzPct val="45000"/>
              <a:buFont typeface="Wingdings" charset="2"/>
              <a:buChar char=""/>
            </a:pPr>
            <a:r>
              <a:rPr b="0" lang="es-MX" sz="1800" spc="-1" strike="noStrike">
                <a:solidFill>
                  <a:srgbClr val="000000"/>
                </a:solidFill>
                <a:latin typeface="Abyssinica SIL"/>
              </a:rPr>
              <a:t>Las bases de datos son fundamentales para el uso exitoso de modelos informáticos que ayudan a identificar, comparar y evaluar diversos impactos de políticas de manejo alternativas para cuencas específicas. </a:t>
            </a:r>
            <a:endParaRPr b="0" lang="es-MX" sz="18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800" spc="-1" strike="noStrike">
                <a:solidFill>
                  <a:srgbClr val="000000"/>
                </a:solidFill>
                <a:latin typeface="Abyssinica SIL"/>
              </a:rPr>
              <a:t>Los programas informáticos basados ​​en gráficos y controlados por menús que permiten el uso interactivo de estos modelos de predicción de impacto y sus bases de datos admiten los procesos de toma de decisiones iterativos (secuencialmente repetitivos), explorativos, participativos y adaptativos que tipifican la gestión de los recursos hídricos.</a:t>
            </a:r>
            <a:endParaRPr b="0" lang="es-MX" sz="1800" spc="-1" strike="noStrike">
              <a:latin typeface="Arial"/>
            </a:endParaRPr>
          </a:p>
        </p:txBody>
      </p:sp>
      <p:pic>
        <p:nvPicPr>
          <p:cNvPr id="174" name="" descr=""/>
          <p:cNvPicPr/>
          <p:nvPr/>
        </p:nvPicPr>
        <p:blipFill>
          <a:blip r:embed="rId1"/>
          <a:stretch/>
        </p:blipFill>
        <p:spPr>
          <a:xfrm>
            <a:off x="4464000" y="4254120"/>
            <a:ext cx="3387240" cy="244152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838080" y="365040"/>
            <a:ext cx="10514880" cy="1325160"/>
          </a:xfrm>
          <a:prstGeom prst="rect">
            <a:avLst/>
          </a:prstGeom>
          <a:noFill/>
          <a:ln>
            <a:noFill/>
          </a:ln>
        </p:spPr>
        <p:style>
          <a:lnRef idx="0"/>
          <a:fillRef idx="0"/>
          <a:effectRef idx="0"/>
          <a:fontRef idx="minor"/>
        </p:style>
        <p:txBody>
          <a:bodyPr lIns="90000" rIns="90000" tIns="45000" bIns="45000" anchor="ctr"/>
          <a:p>
            <a:pPr>
              <a:lnSpc>
                <a:spcPct val="100000"/>
              </a:lnSpc>
            </a:pPr>
            <a:r>
              <a:rPr b="0" lang="es-MX" sz="2500" spc="-1" strike="noStrike">
                <a:solidFill>
                  <a:srgbClr val="000000"/>
                </a:solidFill>
                <a:latin typeface="Arial"/>
              </a:rPr>
              <a:t>Que es un Sistema de Decisiones de Soporte (DDS).</a:t>
            </a:r>
            <a:endParaRPr b="0" lang="es-MX" sz="2500" spc="-1" strike="noStrike">
              <a:latin typeface="Arial"/>
            </a:endParaRPr>
          </a:p>
        </p:txBody>
      </p:sp>
      <p:sp>
        <p:nvSpPr>
          <p:cNvPr id="17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432000" indent="-323640" algn="just">
              <a:lnSpc>
                <a:spcPct val="100000"/>
              </a:lnSpc>
              <a:spcBef>
                <a:spcPts val="1417"/>
              </a:spcBef>
              <a:buClr>
                <a:srgbClr val="000000"/>
              </a:buClr>
              <a:buSzPct val="45000"/>
              <a:buFont typeface="Wingdings" charset="2"/>
              <a:buChar char=""/>
            </a:pPr>
            <a:r>
              <a:rPr b="0" lang="es-MX" sz="1500" spc="-1" strike="noStrike">
                <a:solidFill>
                  <a:srgbClr val="000000"/>
                </a:solidFill>
                <a:latin typeface="Arial"/>
              </a:rPr>
              <a:t>Los datos no son muy útiles si no pueden usarse de manera efectiva. Los sistemas de soporte de decisiones (DSS) son programas informáticos interactivos basados ​​en gráficos y controlados por menús que vinculan bases de datos a modelos. Están diseñados para facilitar la entrada y edición de datos, la ejecución de los modelos deseados o requeridos (por ejemplo, para identificar los impactos económicos, ambientales, ecológicos y sociales de diferentes alternativas) y la visualización de los resultados en términos significativos y comprensibles. Formatos.</a:t>
            </a:r>
            <a:endParaRPr b="0" lang="es-MX" sz="15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500" spc="-1" strike="noStrike">
                <a:solidFill>
                  <a:srgbClr val="000000"/>
                </a:solidFill>
                <a:latin typeface="Arial"/>
              </a:rPr>
              <a:t>Los desarrollos en información y tecnología informática, comunicación electrónica, sensores remotos, sistemas de información geográfica, instrumentación, control y modelado están teniendo un impacto significativo en la investigación, operación, planificación, evaluación de impacto ambiental y toma de decisiones.</a:t>
            </a:r>
            <a:br/>
            <a:r>
              <a:rPr b="0" lang="es-MX" sz="1500" spc="-1" strike="noStrike">
                <a:solidFill>
                  <a:srgbClr val="000000"/>
                </a:solidFill>
                <a:latin typeface="Arial"/>
              </a:rPr>
              <a:t> </a:t>
            </a:r>
            <a:endParaRPr b="0" lang="es-MX" sz="15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500" spc="-1" strike="noStrike">
                <a:solidFill>
                  <a:srgbClr val="000000"/>
                </a:solidFill>
                <a:latin typeface="Arial"/>
              </a:rPr>
              <a:t>Las herramientas visuales y multimedia son cada vez más útiles para transferir el conocimiento técnico a los responsables de la toma de decisiones y los responsables políticos, así como al público. El DSS juega un papel importante en la gestión de los recursos hídricos</a:t>
            </a:r>
            <a:r>
              <a:rPr b="0" lang="es-MX" sz="1400" spc="-1" strike="noStrike">
                <a:solidFill>
                  <a:srgbClr val="000000"/>
                </a:solidFill>
                <a:latin typeface="Arial"/>
              </a:rPr>
              <a:t>.</a:t>
            </a:r>
            <a:endParaRPr b="0" lang="es-MX" sz="1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880" cy="1325160"/>
          </a:xfrm>
          <a:prstGeom prst="rect">
            <a:avLst/>
          </a:prstGeom>
          <a:noFill/>
          <a:ln>
            <a:noFill/>
          </a:ln>
        </p:spPr>
        <p:style>
          <a:lnRef idx="0"/>
          <a:fillRef idx="0"/>
          <a:effectRef idx="0"/>
          <a:fontRef idx="minor"/>
        </p:style>
        <p:txBody>
          <a:bodyPr lIns="90000" rIns="90000" tIns="45000" bIns="45000" anchor="ctr"/>
          <a:p>
            <a:pPr>
              <a:lnSpc>
                <a:spcPct val="100000"/>
              </a:lnSpc>
            </a:pPr>
            <a:r>
              <a:rPr b="0" lang="es-MX" sz="2500" spc="-1" strike="noStrike">
                <a:solidFill>
                  <a:srgbClr val="000000"/>
                </a:solidFill>
                <a:latin typeface="Arial"/>
              </a:rPr>
              <a:t>Base de Datos y los DSS</a:t>
            </a:r>
            <a:endParaRPr b="0" lang="es-MX" sz="2500" spc="-1" strike="noStrike">
              <a:latin typeface="Arial"/>
            </a:endParaRPr>
          </a:p>
        </p:txBody>
      </p:sp>
      <p:sp>
        <p:nvSpPr>
          <p:cNvPr id="178" name="CustomShape 2"/>
          <p:cNvSpPr/>
          <p:nvPr/>
        </p:nvSpPr>
        <p:spPr>
          <a:xfrm>
            <a:off x="694080" y="1537560"/>
            <a:ext cx="10514880" cy="4350600"/>
          </a:xfrm>
          <a:prstGeom prst="rect">
            <a:avLst/>
          </a:prstGeom>
          <a:noFill/>
          <a:ln>
            <a:noFill/>
          </a:ln>
        </p:spPr>
        <p:style>
          <a:lnRef idx="0"/>
          <a:fillRef idx="0"/>
          <a:effectRef idx="0"/>
          <a:fontRef idx="minor"/>
        </p:style>
        <p:txBody>
          <a:bodyPr lIns="90000" rIns="90000" tIns="45000" bIns="45000"/>
          <a:p>
            <a:pPr marL="432000" indent="-323640" algn="just">
              <a:lnSpc>
                <a:spcPct val="100000"/>
              </a:lnSpc>
              <a:spcBef>
                <a:spcPts val="1417"/>
              </a:spcBef>
              <a:buClr>
                <a:srgbClr val="000000"/>
              </a:buClr>
              <a:buSzPct val="45000"/>
              <a:buFont typeface="Wingdings" charset="2"/>
              <a:buChar char=""/>
            </a:pPr>
            <a:r>
              <a:rPr b="0" lang="es-MX" sz="1600" spc="-1" strike="noStrike">
                <a:solidFill>
                  <a:srgbClr val="000000"/>
                </a:solidFill>
                <a:latin typeface="Arial"/>
              </a:rPr>
              <a:t>Una cantidad considerable de datos utilizados en las evaluaciones de los recursos hídricos requeridos para la planificación y la gestión ahora están disponibles en las agencias públicas a través de Internet. Hoy en día, se puede obtener una variedad de datos cartográficos y de detección remota, incluidas fotografías aéreas escaneadas y reescaladas (Digital Cuadrantes de ortofoto), mapas topográficos escaneados (gráficos ráster digitales), líneas de contorno, sistemas de agua, redes de transporte, cobertura terrestre, información cultural en formato compatible con computadora (gráficos de líneas digitales) y elevaciones del terreno para posiciones en el suelo a intervalos espaciados regularmente (Digital Modelos de Elevación). Internet proporciona acceso a datos de flujo de agua y calidad del agua para numerosos sitios de Gaging, a veces en tiempo real</a:t>
            </a:r>
            <a:r>
              <a:rPr b="0" lang="es-MX" sz="1400" spc="-1" strike="noStrike">
                <a:solidFill>
                  <a:srgbClr val="000000"/>
                </a:solidFill>
                <a:latin typeface="Arial"/>
              </a:rPr>
              <a:t>.</a:t>
            </a:r>
            <a:endParaRPr b="0" lang="es-MX" sz="1400" spc="-1" strike="noStrike">
              <a:latin typeface="Arial"/>
            </a:endParaRPr>
          </a:p>
        </p:txBody>
      </p:sp>
      <p:pic>
        <p:nvPicPr>
          <p:cNvPr id="179" name="" descr=""/>
          <p:cNvPicPr/>
          <p:nvPr/>
        </p:nvPicPr>
        <p:blipFill>
          <a:blip r:embed="rId1"/>
          <a:stretch/>
        </p:blipFill>
        <p:spPr>
          <a:xfrm>
            <a:off x="4300200" y="3819240"/>
            <a:ext cx="4051440" cy="3038400"/>
          </a:xfrm>
          <a:prstGeom prst="rect">
            <a:avLst/>
          </a:prstGeom>
          <a:ln>
            <a:noFill/>
          </a:ln>
        </p:spPr>
      </p:pic>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s-MX" sz="2500" spc="-1" strike="noStrike">
                <a:solidFill>
                  <a:srgbClr val="000000"/>
                </a:solidFill>
                <a:latin typeface="Arial"/>
              </a:rPr>
              <a:t>DATA MART</a:t>
            </a:r>
            <a:endParaRPr b="0" lang="es-MX" sz="2500" spc="-1" strike="noStrike">
              <a:latin typeface="Arial"/>
            </a:endParaRPr>
          </a:p>
        </p:txBody>
      </p:sp>
      <p:sp>
        <p:nvSpPr>
          <p:cNvPr id="181" name="CustomShape 2"/>
          <p:cNvSpPr/>
          <p:nvPr/>
        </p:nvSpPr>
        <p:spPr>
          <a:xfrm>
            <a:off x="838080" y="1825560"/>
            <a:ext cx="10514880" cy="435060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Bef>
                <a:spcPts val="1417"/>
              </a:spcBef>
              <a:buClr>
                <a:srgbClr val="000000"/>
              </a:buClr>
              <a:buSzPct val="45000"/>
              <a:buFont typeface="Wingdings" charset="2"/>
              <a:buChar char=""/>
            </a:pPr>
            <a:r>
              <a:rPr b="0" lang="es-MX" sz="1800" spc="-1" strike="noStrike">
                <a:solidFill>
                  <a:srgbClr val="000000"/>
                </a:solidFill>
                <a:latin typeface="Arial"/>
              </a:rPr>
              <a:t>Un data mart es la capa de acceso de un almacén de datos que se utiliza para proporcionar datos a los usuarios. Los almacenes de datos a menudo se ven como pequeñas porciones del almacén de datos. Los almacenes de datos generalmente albergan datos de toda la empresa, y la información almacenada en un mercado de datos generalmente pertenece a un departamento o equipo específico.</a:t>
            </a:r>
            <a:endParaRPr b="0" lang="es-MX" sz="1800" spc="-1" strike="noStrike">
              <a:latin typeface="Arial"/>
            </a:endParaRPr>
          </a:p>
          <a:p>
            <a:pPr algn="just">
              <a:lnSpc>
                <a:spcPct val="100000"/>
              </a:lnSpc>
              <a:spcBef>
                <a:spcPts val="1417"/>
              </a:spcBef>
            </a:pPr>
            <a:endParaRPr b="0" lang="es-MX" sz="18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800" spc="-1" strike="noStrike">
                <a:solidFill>
                  <a:srgbClr val="000000"/>
                </a:solidFill>
                <a:latin typeface="Arial"/>
              </a:rPr>
              <a:t>El objetivo clave para los mercados de datos es proporcionar al usuario comercial los datos más relevantes, en el menor tiempo posible. Esto permite a los usuarios desarrollar y seguir una línea de pensamiento, sin necesidad de esperar largos períodos para que se completen las consultas. Los almacenes de datos están diseñados para satisfacer las demandas de un grupo específico y tienen un área temática comparativamente estrecha. Sin embargo, un enfoque estrecho no significa necesariamente un tamaño pequeño. Los almacenes de datos pueden contener millones de registros y requieren gigabytes de almacenamiento</a:t>
            </a:r>
            <a:r>
              <a:rPr b="0" lang="es-MX" sz="1400" spc="-1" strike="noStrike">
                <a:solidFill>
                  <a:srgbClr val="000000"/>
                </a:solidFill>
                <a:latin typeface="Arial"/>
              </a:rPr>
              <a:t>.</a:t>
            </a:r>
            <a:endParaRPr b="0" lang="es-MX"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s-MX" sz="2500" spc="-1" strike="noStrike">
                <a:solidFill>
                  <a:srgbClr val="000000"/>
                </a:solidFill>
                <a:latin typeface="Arial"/>
              </a:rPr>
              <a:t>Data Mart vs Data Warehouse</a:t>
            </a:r>
            <a:endParaRPr b="0" lang="es-MX" sz="2500" spc="-1" strike="noStrike">
              <a:latin typeface="Arial"/>
            </a:endParaRPr>
          </a:p>
        </p:txBody>
      </p:sp>
      <p:sp>
        <p:nvSpPr>
          <p:cNvPr id="183" name="CustomShape 2"/>
          <p:cNvSpPr/>
          <p:nvPr/>
        </p:nvSpPr>
        <p:spPr>
          <a:xfrm>
            <a:off x="838080" y="1825560"/>
            <a:ext cx="10514880" cy="4350600"/>
          </a:xfrm>
          <a:prstGeom prst="rect">
            <a:avLst/>
          </a:prstGeom>
          <a:noFill/>
          <a:ln>
            <a:noFill/>
          </a:ln>
        </p:spPr>
        <p:style>
          <a:lnRef idx="0"/>
          <a:fillRef idx="0"/>
          <a:effectRef idx="0"/>
          <a:fontRef idx="minor"/>
        </p:style>
        <p:txBody>
          <a:bodyPr lIns="0" rIns="0" tIns="0" bIns="0">
            <a:normAutofit/>
          </a:bodyPr>
          <a:p>
            <a:pPr marL="432000" indent="-323640" algn="just">
              <a:lnSpc>
                <a:spcPct val="100000"/>
              </a:lnSpc>
              <a:spcBef>
                <a:spcPts val="1417"/>
              </a:spcBef>
              <a:buClr>
                <a:srgbClr val="000000"/>
              </a:buClr>
              <a:buSzPct val="45000"/>
              <a:buFont typeface="Wingdings" charset="2"/>
              <a:buChar char=""/>
            </a:pPr>
            <a:r>
              <a:rPr b="0" lang="es-MX" sz="1600" spc="-1" strike="noStrike">
                <a:solidFill>
                  <a:srgbClr val="000000"/>
                </a:solidFill>
                <a:latin typeface="Arial"/>
              </a:rPr>
              <a:t>Los almacenes de datos y los almacenes de datos son depósitos altamente estructurados donde los datos se almacenan y administran hasta que se necesitan. </a:t>
            </a:r>
            <a:endParaRPr b="0" lang="es-MX" sz="1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600" spc="-1" strike="noStrike">
                <a:solidFill>
                  <a:srgbClr val="000000"/>
                </a:solidFill>
                <a:latin typeface="Arial"/>
              </a:rPr>
              <a:t>Sin embargo, difieren en el alcance de los datos almacenados: los almacenes de datos están diseñados para servir como el almacén central de datos para toda la empresa, mientras que un centro de datos cumple con la solicitud de una división específica o función comercial. </a:t>
            </a:r>
            <a:endParaRPr b="0" lang="es-MX" sz="1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600" spc="-1" strike="noStrike">
                <a:solidFill>
                  <a:srgbClr val="000000"/>
                </a:solidFill>
                <a:latin typeface="Arial"/>
              </a:rPr>
              <a:t>Debido a que un almacén de datos contiene datos para toda la compañía, es una buena práctica controlar estrictamente quién puede acceder a ellos.</a:t>
            </a:r>
            <a:endParaRPr b="0" lang="es-MX" sz="1600" spc="-1" strike="noStrike">
              <a:latin typeface="Arial"/>
            </a:endParaRPr>
          </a:p>
          <a:p>
            <a:pPr marL="432000" indent="-323640" algn="just">
              <a:lnSpc>
                <a:spcPct val="100000"/>
              </a:lnSpc>
              <a:spcBef>
                <a:spcPts val="1417"/>
              </a:spcBef>
              <a:buClr>
                <a:srgbClr val="000000"/>
              </a:buClr>
              <a:buSzPct val="45000"/>
              <a:buFont typeface="Wingdings" charset="2"/>
              <a:buChar char=""/>
            </a:pPr>
            <a:r>
              <a:rPr b="0" lang="es-MX" sz="1600" spc="-1" strike="noStrike">
                <a:solidFill>
                  <a:srgbClr val="000000"/>
                </a:solidFill>
                <a:latin typeface="Arial"/>
              </a:rPr>
              <a:t>Además, consultar los datos que necesita en un almacén de datos es una tarea increíblemente difícil para la empresa. Por lo tanto, el propósito principal de un data mart es aislar, o particionar, un conjunto más pequeño de datos de un todo para proporcionar un acceso a los datos más fácil para los consumidores finales</a:t>
            </a:r>
            <a:r>
              <a:rPr b="0" lang="es-MX" sz="1400" spc="-1" strike="noStrike">
                <a:solidFill>
                  <a:srgbClr val="000000"/>
                </a:solidFill>
                <a:latin typeface="Arial"/>
              </a:rPr>
              <a:t>.</a:t>
            </a:r>
            <a:endParaRPr b="0" lang="es-MX" sz="14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s-MX" sz="2500" spc="-1" strike="noStrike">
                <a:solidFill>
                  <a:srgbClr val="000000"/>
                </a:solidFill>
                <a:latin typeface="Arial"/>
              </a:rPr>
              <a:t>Ventajas de Data Mart</a:t>
            </a:r>
            <a:endParaRPr b="0" lang="es-MX" sz="2500" spc="-1" strike="noStrike">
              <a:latin typeface="Arial"/>
            </a:endParaRPr>
          </a:p>
        </p:txBody>
      </p:sp>
      <p:sp>
        <p:nvSpPr>
          <p:cNvPr id="185" name="CustomShape 2"/>
          <p:cNvSpPr/>
          <p:nvPr/>
        </p:nvSpPr>
        <p:spPr>
          <a:xfrm>
            <a:off x="838080" y="1825560"/>
            <a:ext cx="10514880" cy="435060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1" lang="es-MX" sz="1600" spc="-1" strike="noStrike">
                <a:solidFill>
                  <a:srgbClr val="000000"/>
                </a:solidFill>
                <a:latin typeface="Arial"/>
              </a:rPr>
              <a:t>Ventajas de usar un data mart</a:t>
            </a:r>
            <a:r>
              <a:rPr b="0" lang="es-MX" sz="1400" spc="-1" strike="noStrike">
                <a:solidFill>
                  <a:srgbClr val="000000"/>
                </a:solidFill>
                <a:latin typeface="Arial"/>
              </a:rPr>
              <a:t>:</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Mejora el tiempo de respuesta del usuario final al permitir que los usuarios tengan acceso al tipo específico de datos que necesitan</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Una versión condensada y más enfocada de un almacén de datos.</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Cada uno está dedicado a una unidad o función específica</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Menor costo que implementar un almacén de datos completo</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Contiene información detallada.</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Contiene solo información y datos comerciales esenciales y está menos saturado</a:t>
            </a:r>
            <a:endParaRPr b="0" lang="es-MX" sz="1400" spc="-1" strike="noStrike">
              <a:latin typeface="Arial"/>
            </a:endParaRPr>
          </a:p>
          <a:p>
            <a:pPr marL="432000" indent="-323640">
              <a:lnSpc>
                <a:spcPct val="100000"/>
              </a:lnSpc>
              <a:spcBef>
                <a:spcPts val="1417"/>
              </a:spcBef>
              <a:buClr>
                <a:srgbClr val="000000"/>
              </a:buClr>
              <a:buSzPct val="45000"/>
              <a:buFont typeface="Wingdings" charset="2"/>
              <a:buChar char=""/>
            </a:pPr>
            <a:r>
              <a:rPr b="0" lang="es-MX" sz="1400" spc="-1" strike="noStrike">
                <a:solidFill>
                  <a:srgbClr val="000000"/>
                </a:solidFill>
                <a:latin typeface="Arial"/>
              </a:rPr>
              <a:t>Trabaja para integrar todas las fuentes de datos.</a:t>
            </a:r>
            <a:br/>
            <a:br/>
            <a:br/>
            <a:r>
              <a:rPr b="0" lang="es-MX" sz="1400" spc="-1" strike="noStrike">
                <a:solidFill>
                  <a:srgbClr val="000000"/>
                </a:solidFill>
                <a:latin typeface="Arial"/>
              </a:rPr>
              <a:t>La creación y el uso de un data mart conduce a un gran resumen de los datos. Una gama mucho más amplia de datos está disponible con los almacenes de datos; sin embargo, estos datos generalmente no se resumen, pueden dificultar la clasificación de la masa de datos y aumentan los tiempos de consulta.</a:t>
            </a:r>
            <a:endParaRPr b="0" lang="es-MX" sz="1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 descr=""/>
          <p:cNvPicPr/>
          <p:nvPr/>
        </p:nvPicPr>
        <p:blipFill>
          <a:blip r:embed="rId1"/>
          <a:stretch/>
        </p:blipFill>
        <p:spPr>
          <a:xfrm>
            <a:off x="2326320" y="1456920"/>
            <a:ext cx="7619400" cy="400932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style>
          <a:lnRef idx="0"/>
          <a:fillRef idx="0"/>
          <a:effectRef idx="0"/>
          <a:fontRef idx="minor"/>
        </p:style>
        <p:txBody>
          <a:bodyPr lIns="0" rIns="0" tIns="0" bIns="0" anchor="ctr"/>
          <a:p>
            <a:pPr>
              <a:lnSpc>
                <a:spcPct val="100000"/>
              </a:lnSpc>
            </a:pPr>
            <a:r>
              <a:rPr b="0" lang="es-MX" sz="2500" spc="-1" strike="noStrike">
                <a:solidFill>
                  <a:srgbClr val="000000"/>
                </a:solidFill>
                <a:latin typeface="Arial"/>
              </a:rPr>
              <a:t>Data Mart vs Data Warehouse </a:t>
            </a:r>
            <a:endParaRPr b="0" lang="es-MX" sz="2500" spc="-1" strike="noStrike">
              <a:latin typeface="Arial"/>
            </a:endParaRPr>
          </a:p>
        </p:txBody>
      </p:sp>
      <p:sp>
        <p:nvSpPr>
          <p:cNvPr id="188" name="CustomShape 2"/>
          <p:cNvSpPr/>
          <p:nvPr/>
        </p:nvSpPr>
        <p:spPr>
          <a:xfrm>
            <a:off x="838080" y="1512000"/>
            <a:ext cx="10514880" cy="3584160"/>
          </a:xfrm>
          <a:prstGeom prst="rect">
            <a:avLst/>
          </a:prstGeom>
          <a:noFill/>
          <a:ln>
            <a:noFill/>
          </a:ln>
        </p:spPr>
        <p:style>
          <a:lnRef idx="0"/>
          <a:fillRef idx="0"/>
          <a:effectRef idx="0"/>
          <a:fontRef idx="minor"/>
        </p:style>
        <p:txBody>
          <a:bodyPr lIns="0" rIns="0" tIns="0" bIns="0" anchor="ctr"/>
          <a:p>
            <a:pPr marL="216000" indent="-215640">
              <a:lnSpc>
                <a:spcPct val="100000"/>
              </a:lnSpc>
              <a:buClr>
                <a:srgbClr val="000000"/>
              </a:buClr>
              <a:buSzPct val="45000"/>
              <a:buFont typeface="Wingdings" charset="2"/>
              <a:buChar char=""/>
            </a:pPr>
            <a:r>
              <a:rPr b="0" lang="es-MX" sz="2000" spc="-1" strike="noStrike">
                <a:latin typeface="Abyssinica SIL"/>
              </a:rPr>
              <a:t>Se puede crear un data mart a partir de un almacén de datos existente, el enfoque de arriba hacia abajo, o desde otras fuentes, como sistemas operativos internos o datos externos. Similar a un almacén de datos, es una base de datos relacional que almacena datos transaccionales (valor de tiempo, orden numérico, referencia a uno o más objetos) en columnas y filas, lo que facilita su organización y acceso.</a:t>
            </a:r>
            <a:br/>
            <a:r>
              <a:rPr b="0" lang="es-MX" sz="2000" spc="-1" strike="noStrike">
                <a:latin typeface="Abyssinica SIL"/>
              </a:rPr>
              <a:t> </a:t>
            </a:r>
            <a:endParaRPr b="0" lang="es-MX" sz="2000" spc="-1" strike="noStrike">
              <a:latin typeface="Arial"/>
            </a:endParaRPr>
          </a:p>
          <a:p>
            <a:pPr marL="216000" indent="-215640">
              <a:lnSpc>
                <a:spcPct val="100000"/>
              </a:lnSpc>
              <a:buClr>
                <a:srgbClr val="000000"/>
              </a:buClr>
              <a:buSzPct val="45000"/>
              <a:buFont typeface="Wingdings" charset="2"/>
              <a:buChar char=""/>
            </a:pPr>
            <a:r>
              <a:rPr b="0" lang="es-MX" sz="2000" spc="-1" strike="noStrike">
                <a:latin typeface="Abyssinica SIL"/>
              </a:rPr>
              <a:t>Por otro lado, las unidades de negocios separadas pueden crear sus propios mercados de datos en función de sus propios requisitos de datos. Si las necesidades del negocio lo exigen, se pueden fusionar varios mercados de datos para crear un único almacén de datos. Este es el enfoque de desarrollo de abajo hacia arriba.</a:t>
            </a:r>
            <a:endParaRPr b="0" lang="es-MX"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s-MX" sz="4400" spc="-1" strike="noStrike">
                <a:solidFill>
                  <a:srgbClr val="000000"/>
                </a:solidFill>
                <a:latin typeface="Calibri"/>
                <a:ea typeface="Calibri"/>
              </a:rPr>
              <a:t>Introducción</a:t>
            </a:r>
            <a:endParaRPr b="0" lang="es-MX" sz="4400" spc="-1" strike="noStrike">
              <a:latin typeface="Arial"/>
            </a:endParaRPr>
          </a:p>
        </p:txBody>
      </p:sp>
      <p:sp>
        <p:nvSpPr>
          <p:cNvPr id="15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pPr>
            <a:r>
              <a:rPr b="0" lang="es-MX" sz="2800" spc="-1" strike="noStrike">
                <a:solidFill>
                  <a:srgbClr val="000000"/>
                </a:solidFill>
                <a:latin typeface="Calibri"/>
                <a:ea typeface="Calibri"/>
              </a:rPr>
              <a:t>¿Por qué hacerlo?</a:t>
            </a:r>
            <a:endParaRPr b="0" lang="es-MX" sz="2800" spc="-1" strike="noStrike">
              <a:latin typeface="Arial"/>
            </a:endParaRPr>
          </a:p>
          <a:p>
            <a:pPr>
              <a:lnSpc>
                <a:spcPct val="90000"/>
              </a:lnSpc>
              <a:spcBef>
                <a:spcPts val="1001"/>
              </a:spcBef>
            </a:pPr>
            <a:r>
              <a:rPr b="0" lang="es-MX" sz="2800" spc="-1" strike="noStrike">
                <a:solidFill>
                  <a:srgbClr val="000000"/>
                </a:solidFill>
                <a:latin typeface="Calibri"/>
                <a:ea typeface="Calibri"/>
              </a:rPr>
              <a:t>Por que ayuda a la organización a mantener un control de la información y los datos recolectados, además de que puede brindarse soporte en la toma de decisiones</a:t>
            </a:r>
            <a:endParaRPr b="0" lang="es-MX" sz="2800" spc="-1" strike="noStrike">
              <a:latin typeface="Arial"/>
            </a:endParaRPr>
          </a:p>
          <a:p>
            <a:pPr>
              <a:lnSpc>
                <a:spcPct val="90000"/>
              </a:lnSpc>
              <a:spcBef>
                <a:spcPts val="1001"/>
              </a:spcBef>
            </a:pPr>
            <a:endParaRPr b="0" lang="es-MX" sz="2800" spc="-1" strike="noStrike">
              <a:latin typeface="Arial"/>
            </a:endParaRPr>
          </a:p>
          <a:p>
            <a:pPr>
              <a:lnSpc>
                <a:spcPct val="90000"/>
              </a:lnSpc>
              <a:spcBef>
                <a:spcPts val="1001"/>
              </a:spcBef>
            </a:pPr>
            <a:r>
              <a:rPr b="0" lang="es-MX" sz="2800" spc="-1" strike="noStrike">
                <a:solidFill>
                  <a:srgbClr val="000000"/>
                </a:solidFill>
                <a:latin typeface="Calibri"/>
                <a:ea typeface="Calibri"/>
              </a:rPr>
              <a:t>¿Para qué hacerlo?</a:t>
            </a:r>
            <a:endParaRPr b="0" lang="es-MX" sz="2800" spc="-1" strike="noStrike">
              <a:latin typeface="Arial"/>
            </a:endParaRPr>
          </a:p>
          <a:p>
            <a:pPr>
              <a:lnSpc>
                <a:spcPct val="90000"/>
              </a:lnSpc>
              <a:spcBef>
                <a:spcPts val="1001"/>
              </a:spcBef>
            </a:pPr>
            <a:r>
              <a:rPr b="0" lang="es-MX" sz="2800" spc="-1" strike="noStrike">
                <a:solidFill>
                  <a:srgbClr val="000000"/>
                </a:solidFill>
                <a:latin typeface="Calibri"/>
                <a:ea typeface="Calibri"/>
              </a:rPr>
              <a:t>Para ayudar a facilitar la toma de decisiones, generando alternativas, evaluándolas y ayudar a filtrar y elegir la mejor decisión frente a los casos que se presenten.</a:t>
            </a:r>
            <a:endParaRPr b="0" lang="es-MX"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rcRect l="16200" t="34154" r="26507" b="26964"/>
          <a:stretch/>
        </p:blipFill>
        <p:spPr>
          <a:xfrm>
            <a:off x="756000" y="1584000"/>
            <a:ext cx="10759320" cy="4103640"/>
          </a:xfrm>
          <a:prstGeom prst="rect">
            <a:avLst/>
          </a:prstGeom>
          <a:ln>
            <a:solidFill>
              <a:srgbClr val="3465a4"/>
            </a:solidFill>
          </a:ln>
        </p:spPr>
      </p:pic>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 descr=""/>
          <p:cNvPicPr/>
          <p:nvPr/>
        </p:nvPicPr>
        <p:blipFill>
          <a:blip r:embed="rId1"/>
          <a:stretch/>
        </p:blipFill>
        <p:spPr>
          <a:xfrm>
            <a:off x="2669040" y="861480"/>
            <a:ext cx="6933600" cy="51998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1404000" y="1119960"/>
            <a:ext cx="9183960" cy="4603680"/>
          </a:xfrm>
          <a:prstGeom prst="rect">
            <a:avLst/>
          </a:prstGeom>
          <a:ln>
            <a:noFill/>
          </a:ln>
        </p:spPr>
      </p:pic>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s-MX" sz="4400" spc="-1" strike="noStrike">
                <a:solidFill>
                  <a:srgbClr val="000000"/>
                </a:solidFill>
                <a:latin typeface="Calibri"/>
                <a:ea typeface="Calibri"/>
              </a:rPr>
              <a:t>Conclusiones</a:t>
            </a:r>
            <a:endParaRPr b="0" lang="es-MX" sz="4400" spc="-1" strike="noStrike">
              <a:latin typeface="Arial"/>
            </a:endParaRPr>
          </a:p>
        </p:txBody>
      </p:sp>
      <p:sp>
        <p:nvSpPr>
          <p:cNvPr id="193"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s-MX" sz="2400" spc="-1" strike="noStrike">
                <a:solidFill>
                  <a:srgbClr val="000000"/>
                </a:solidFill>
                <a:latin typeface="Calibri"/>
                <a:ea typeface="Calibri"/>
              </a:rPr>
              <a:t>Erick Yael Garcia Muñoz</a:t>
            </a:r>
            <a:endParaRPr b="0" lang="es-MX" sz="2400" spc="-1" strike="noStrike">
              <a:latin typeface="Arial"/>
            </a:endParaRPr>
          </a:p>
          <a:p>
            <a:pPr algn="just">
              <a:lnSpc>
                <a:spcPct val="90000"/>
              </a:lnSpc>
              <a:spcBef>
                <a:spcPts val="1001"/>
              </a:spcBef>
            </a:pPr>
            <a:r>
              <a:rPr b="0" lang="es-MX" sz="2000" spc="-1" strike="noStrike">
                <a:solidFill>
                  <a:srgbClr val="000000"/>
                </a:solidFill>
                <a:latin typeface="Calibri"/>
                <a:ea typeface="Calibri"/>
              </a:rPr>
              <a:t>La importancia de un sistema de soporte basado en datos es muy importante y peude ser de gran ayuda en la toma de decisiones, especialmente para alimentar los bancos de datos y proveer conocimiento a los sitemas expertos, así como es importante para facilitar la interpretación de los datos y su representación, ordenamiento y tratamiento (como en los warehouse y data marts)</a:t>
            </a:r>
            <a:endParaRPr b="0" lang="es-MX" sz="2000" spc="-1" strike="noStrike">
              <a:latin typeface="Arial"/>
            </a:endParaRPr>
          </a:p>
          <a:p>
            <a:pPr marL="457200" indent="-380160">
              <a:lnSpc>
                <a:spcPct val="90000"/>
              </a:lnSpc>
              <a:spcBef>
                <a:spcPts val="1001"/>
              </a:spcBef>
              <a:buClr>
                <a:srgbClr val="000000"/>
              </a:buClr>
              <a:buFont typeface="Arial"/>
              <a:buChar char="●"/>
            </a:pPr>
            <a:r>
              <a:rPr b="0" lang="es-MX" sz="2400" spc="-1" strike="noStrike">
                <a:solidFill>
                  <a:srgbClr val="000000"/>
                </a:solidFill>
                <a:latin typeface="Calibri"/>
                <a:ea typeface="Calibri"/>
              </a:rPr>
              <a:t>Hernandez Gonzalez Alejandro</a:t>
            </a:r>
            <a:endParaRPr b="0" lang="es-MX" sz="2400" spc="-1" strike="noStrike">
              <a:latin typeface="Arial"/>
            </a:endParaRPr>
          </a:p>
          <a:p>
            <a:pPr algn="just">
              <a:lnSpc>
                <a:spcPct val="90000"/>
              </a:lnSpc>
              <a:spcBef>
                <a:spcPts val="1001"/>
              </a:spcBef>
            </a:pPr>
            <a:r>
              <a:rPr b="0" lang="es-MX" sz="2000" spc="-1" strike="noStrike">
                <a:solidFill>
                  <a:srgbClr val="000000"/>
                </a:solidFill>
                <a:latin typeface="Calibri"/>
                <a:ea typeface="Calibri"/>
              </a:rPr>
              <a:t>Data Warehouse es una caracteristica clave en el Business Intelligence para cualquier empresa, ya que permitira un manejo y control mas seguro y accesible de la informacion que es relevante para la organizacion, mejorando el rendimiento de la misma y ofreciendo un panorama interno y externos para la toma de deciociones.</a:t>
            </a:r>
            <a:endParaRPr b="0" lang="es-MX" sz="2000" spc="-1" strike="noStrike">
              <a:latin typeface="Arial"/>
            </a:endParaRPr>
          </a:p>
          <a:p>
            <a:pPr>
              <a:lnSpc>
                <a:spcPct val="90000"/>
              </a:lnSpc>
              <a:spcBef>
                <a:spcPts val="1001"/>
              </a:spcBef>
            </a:pPr>
            <a:endParaRPr b="0" lang="es-MX" sz="20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s-MX" sz="4400" spc="-1" strike="noStrike">
                <a:solidFill>
                  <a:srgbClr val="000000"/>
                </a:solidFill>
                <a:latin typeface="Calibri"/>
                <a:ea typeface="Calibri"/>
              </a:rPr>
              <a:t>Conclusiones</a:t>
            </a:r>
            <a:endParaRPr b="0" lang="es-MX" sz="4400" spc="-1" strike="noStrike">
              <a:latin typeface="Arial"/>
            </a:endParaRPr>
          </a:p>
        </p:txBody>
      </p:sp>
      <p:sp>
        <p:nvSpPr>
          <p:cNvPr id="195"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buClr>
                <a:srgbClr val="000000"/>
              </a:buClr>
              <a:buFont typeface="Arial"/>
              <a:buChar char="•"/>
            </a:pPr>
            <a:r>
              <a:rPr b="0" lang="es-MX" sz="2400" spc="-1" strike="noStrike">
                <a:solidFill>
                  <a:srgbClr val="000000"/>
                </a:solidFill>
                <a:latin typeface="Calibri"/>
                <a:ea typeface="Calibri"/>
              </a:rPr>
              <a:t>Mejia Avila Rodrigo</a:t>
            </a:r>
            <a:endParaRPr b="0" lang="es-MX" sz="2400" spc="-1" strike="noStrike">
              <a:latin typeface="Arial"/>
            </a:endParaRPr>
          </a:p>
          <a:p>
            <a:pPr algn="just">
              <a:lnSpc>
                <a:spcPct val="90000"/>
              </a:lnSpc>
              <a:spcBef>
                <a:spcPts val="1001"/>
              </a:spcBef>
            </a:pPr>
            <a:r>
              <a:rPr b="0" lang="es-MX" sz="1500" spc="-1" strike="noStrike">
                <a:solidFill>
                  <a:srgbClr val="000000"/>
                </a:solidFill>
                <a:latin typeface="Calibri"/>
                <a:ea typeface="Calibri"/>
              </a:rPr>
              <a:t>Diseño una base de datos orientada DSS representa un nuevo challenge cual requiere integrando computadora tecnología, hombre-acuerdociencia,y organizativo teoría.</a:t>
            </a:r>
            <a:endParaRPr b="0" lang="es-MX" sz="1500" spc="-1" strike="noStrike">
              <a:latin typeface="Arial"/>
            </a:endParaRPr>
          </a:p>
          <a:p>
            <a:pPr algn="just">
              <a:lnSpc>
                <a:spcPct val="90000"/>
              </a:lnSpc>
              <a:spcBef>
                <a:spcPts val="1001"/>
              </a:spcBef>
            </a:pPr>
            <a:r>
              <a:rPr b="0" lang="es-MX" sz="1500" spc="-1" strike="noStrike">
                <a:solidFill>
                  <a:srgbClr val="000000"/>
                </a:solidFill>
                <a:latin typeface="Calibri"/>
                <a:ea typeface="Calibri"/>
              </a:rPr>
              <a:t>Esta papel tiene puesto el Fundación para tal un intento. los diseño criterio para tal Un comprensivo sistema es ese debería encargarse de el interfaces entre el usuarios bases de datos, y modelos Nosotros tener revisado el base de datos diseño lo esencial.</a:t>
            </a:r>
            <a:endParaRPr b="0" lang="es-MX" sz="1500" spc="-1" strike="noStrike">
              <a:latin typeface="Arial"/>
            </a:endParaRPr>
          </a:p>
          <a:p>
            <a:pPr algn="just">
              <a:lnSpc>
                <a:spcPct val="90000"/>
              </a:lnSpc>
              <a:spcBef>
                <a:spcPts val="1001"/>
              </a:spcBef>
            </a:pPr>
            <a:endParaRPr b="0" lang="es-MX" sz="1500" spc="-1" strike="noStrike">
              <a:latin typeface="Arial"/>
            </a:endParaRPr>
          </a:p>
          <a:p>
            <a:pPr marL="228600" indent="-227880">
              <a:lnSpc>
                <a:spcPct val="90000"/>
              </a:lnSpc>
              <a:buClr>
                <a:srgbClr val="000000"/>
              </a:buClr>
              <a:buFont typeface="Arial"/>
              <a:buChar char="•"/>
            </a:pPr>
            <a:r>
              <a:rPr b="0" lang="es-MX" sz="2400" spc="-1" strike="noStrike">
                <a:solidFill>
                  <a:srgbClr val="000000"/>
                </a:solidFill>
                <a:latin typeface="Calibri"/>
                <a:ea typeface="Calibri"/>
              </a:rPr>
              <a:t>Ana Karen Jiménez Hernández</a:t>
            </a:r>
            <a:endParaRPr b="0" lang="es-MX" sz="2400" spc="-1" strike="noStrike">
              <a:latin typeface="Arial"/>
            </a:endParaRPr>
          </a:p>
          <a:p>
            <a:pPr>
              <a:lnSpc>
                <a:spcPct val="90000"/>
              </a:lnSpc>
            </a:pPr>
            <a:r>
              <a:rPr b="0" lang="es-MX" sz="1400" spc="-1" strike="noStrike">
                <a:solidFill>
                  <a:srgbClr val="000000"/>
                </a:solidFill>
                <a:latin typeface="Calibri"/>
                <a:ea typeface="Calibri"/>
              </a:rPr>
              <a:t>Data Warehouse nos permite implementar una solución de BI ya que es el primer paso desde un punto de vista técnico. Esta arquitectura de almacenamiento de datos nos permite organizar, comprender y utilizar los datos de la empresa para tomar decisiones estratégicas.</a:t>
            </a:r>
            <a:endParaRPr b="0" lang="es-MX" sz="1400" spc="-1" strike="noStrike">
              <a:latin typeface="Arial"/>
            </a:endParaRPr>
          </a:p>
          <a:p>
            <a:pPr>
              <a:lnSpc>
                <a:spcPct val="90000"/>
              </a:lnSpc>
            </a:pPr>
            <a:r>
              <a:rPr b="0" lang="es-MX" sz="1400" spc="-1" strike="noStrike">
                <a:solidFill>
                  <a:srgbClr val="000000"/>
                </a:solidFill>
                <a:latin typeface="Calibri"/>
                <a:ea typeface="Calibri"/>
              </a:rPr>
              <a:t>Data Mart es un almacén de datos que tiene toda la información de la empresa y que se utiliza para proporcionar datos a los usuarios. Es una arquitectura más condesada enfocada a un almacén y nos permite separar los datos de en unidades o funciones específicas, de igual manera solo contiene información esencial lo que hace que todo este más estructurado.</a:t>
            </a:r>
            <a:endParaRPr b="0" lang="es-MX" sz="14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p>
            <a:pPr>
              <a:lnSpc>
                <a:spcPct val="90000"/>
              </a:lnSpc>
            </a:pPr>
            <a:r>
              <a:rPr b="0" lang="es-MX" sz="4400" spc="-1" strike="noStrike">
                <a:solidFill>
                  <a:srgbClr val="000000"/>
                </a:solidFill>
                <a:latin typeface="Calibri"/>
                <a:ea typeface="Calibri"/>
              </a:rPr>
              <a:t>Referencias</a:t>
            </a:r>
            <a:endParaRPr b="0" lang="es-MX" sz="4400" spc="-1" strike="noStrike">
              <a:latin typeface="Arial"/>
            </a:endParaRPr>
          </a:p>
        </p:txBody>
      </p:sp>
      <p:sp>
        <p:nvSpPr>
          <p:cNvPr id="197"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457200" indent="-405720">
              <a:lnSpc>
                <a:spcPct val="90000"/>
              </a:lnSpc>
              <a:buClr>
                <a:srgbClr val="000000"/>
              </a:buClr>
              <a:buFont typeface="Calibri"/>
              <a:buChar char="➢"/>
            </a:pPr>
            <a:r>
              <a:rPr b="0" lang="es-MX" sz="2800" spc="-1" strike="noStrike" u="sng">
                <a:solidFill>
                  <a:srgbClr val="0000ff"/>
                </a:solidFill>
                <a:uFillTx/>
                <a:latin typeface="Calibri"/>
                <a:ea typeface="Calibri"/>
                <a:hlinkClick r:id="rId1"/>
              </a:rPr>
              <a:t>https://www.sinnexus.com/business_intelligence/datawarehouse.aspx</a:t>
            </a:r>
            <a:endParaRPr b="0" lang="es-MX" sz="2800" spc="-1" strike="noStrike">
              <a:latin typeface="Arial"/>
            </a:endParaRPr>
          </a:p>
          <a:p>
            <a:pPr marL="457200" indent="-405720">
              <a:lnSpc>
                <a:spcPct val="90000"/>
              </a:lnSpc>
              <a:buClr>
                <a:srgbClr val="000000"/>
              </a:buClr>
              <a:buFont typeface="Arial"/>
              <a:buChar char="➢"/>
            </a:pPr>
            <a:r>
              <a:rPr b="0" lang="es-MX" sz="2800" spc="-1" strike="noStrike" u="sng">
                <a:solidFill>
                  <a:srgbClr val="0000ff"/>
                </a:solidFill>
                <a:uFillTx/>
                <a:latin typeface="Calibri"/>
                <a:ea typeface="Calibri"/>
                <a:hlinkClick r:id="rId2"/>
              </a:rPr>
              <a:t>https://www.powerdata.es/data-warehouse</a:t>
            </a:r>
            <a:endParaRPr b="0" lang="es-MX" sz="2800" spc="-1" strike="noStrike">
              <a:latin typeface="Arial"/>
            </a:endParaRPr>
          </a:p>
          <a:p>
            <a:pPr>
              <a:lnSpc>
                <a:spcPct val="90000"/>
              </a:lnSpc>
            </a:pPr>
            <a:endParaRPr b="0" lang="es-MX" sz="2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60720" y="1676520"/>
            <a:ext cx="1125540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1" lang="es-MX" sz="2800" spc="-1" strike="noStrike">
                <a:solidFill>
                  <a:srgbClr val="000000"/>
                </a:solidFill>
                <a:latin typeface="Calibri"/>
                <a:ea typeface="Calibri"/>
              </a:rPr>
              <a:t>¿Qué es DATA WAREHOUSE?</a:t>
            </a:r>
            <a:endParaRPr b="0" lang="es-MX" sz="2800" spc="-1" strike="noStrike">
              <a:latin typeface="Arial"/>
            </a:endParaRPr>
          </a:p>
          <a:p>
            <a:pPr algn="just">
              <a:lnSpc>
                <a:spcPct val="115000"/>
              </a:lnSpc>
            </a:pPr>
            <a:endParaRPr b="0" lang="es-MX" sz="2800" spc="-1" strike="noStrike">
              <a:latin typeface="Arial"/>
            </a:endParaRPr>
          </a:p>
          <a:p>
            <a:pPr algn="just">
              <a:lnSpc>
                <a:spcPct val="115000"/>
              </a:lnSpc>
            </a:pPr>
            <a:r>
              <a:rPr b="0" lang="es-MX" sz="2800" spc="-1" strike="noStrike">
                <a:solidFill>
                  <a:srgbClr val="000000"/>
                </a:solidFill>
                <a:latin typeface="Calibri"/>
                <a:ea typeface="Calibri"/>
              </a:rPr>
              <a:t>Un Data Warehouse es una base de datos corporativa que se caracteriza por integrar y depurar de una o más fuentes distintas, para luego procesarla permitiendo su análisis desde infinidad de perspectivas y con grandes velocidades de respuesta.</a:t>
            </a:r>
            <a:endParaRPr b="0" lang="es-MX" sz="2800" spc="-1" strike="noStrike">
              <a:latin typeface="Arial"/>
            </a:endParaRPr>
          </a:p>
          <a:p>
            <a:pPr algn="just">
              <a:lnSpc>
                <a:spcPct val="115000"/>
              </a:lnSpc>
            </a:pPr>
            <a:endParaRPr b="0" lang="es-MX" sz="2800" spc="-1" strike="noStrike">
              <a:latin typeface="Arial"/>
            </a:endParaRPr>
          </a:p>
          <a:p>
            <a:pPr algn="just">
              <a:lnSpc>
                <a:spcPct val="115000"/>
              </a:lnSpc>
            </a:pPr>
            <a:r>
              <a:rPr b="0" lang="es-MX" sz="2800" spc="-1" strike="noStrike">
                <a:solidFill>
                  <a:srgbClr val="000000"/>
                </a:solidFill>
                <a:latin typeface="Calibri"/>
                <a:ea typeface="Calibri"/>
              </a:rPr>
              <a:t>Es un repositorio unificado para todos los datos que recogen los diversos sistemas de una empresa, puede ser físico o lógico, y hace hincapié en la captura de datos para fines analíticos y de acceso.</a:t>
            </a:r>
            <a:endParaRPr b="0" lang="es-MX" sz="2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838080" y="0"/>
            <a:ext cx="6227640" cy="685728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000" spc="-1" strike="noStrike">
                <a:solidFill>
                  <a:srgbClr val="000000"/>
                </a:solidFill>
                <a:latin typeface="Calibri"/>
                <a:ea typeface="Calibri"/>
              </a:rPr>
              <a:t>La creación de un Data Warehouse representa en la mayoría de las ocasiones el primer paso, desde el punto de vista técnico, para implementar una solución completa y fiable de Business Intelligence. Es una arquitectura de almacenamiento de datos que permite a los ejecutivos de negocios organizar, comprender y utilizar sus datos para tomar decisiones estratégicas; es una arquitectura conocida ya en muchas empresas modernas</a:t>
            </a:r>
            <a:r>
              <a:rPr b="0" lang="es-MX" sz="2000" spc="-1" strike="noStrike">
                <a:solidFill>
                  <a:srgbClr val="000000"/>
                </a:solidFill>
                <a:latin typeface="Arial"/>
                <a:ea typeface="Arial"/>
              </a:rPr>
              <a:t>.</a:t>
            </a:r>
            <a:endParaRPr b="0" lang="es-MX" sz="2000" spc="-1" strike="noStrike">
              <a:latin typeface="Arial"/>
            </a:endParaRPr>
          </a:p>
        </p:txBody>
      </p:sp>
      <p:pic>
        <p:nvPicPr>
          <p:cNvPr id="158" name="Google Shape;102;p16" descr=""/>
          <p:cNvPicPr/>
          <p:nvPr/>
        </p:nvPicPr>
        <p:blipFill>
          <a:blip r:embed="rId1"/>
          <a:stretch/>
        </p:blipFill>
        <p:spPr>
          <a:xfrm>
            <a:off x="7621560" y="1452600"/>
            <a:ext cx="3876120" cy="395208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04920" y="228600"/>
            <a:ext cx="1162692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800" spc="-1" strike="noStrike">
                <a:solidFill>
                  <a:srgbClr val="000000"/>
                </a:solidFill>
                <a:latin typeface="Calibri"/>
                <a:ea typeface="Calibri"/>
              </a:rPr>
              <a:t>La ventaja principal de este tipo de bases de datos radica en las estructuras en las que se almacena la información (modelos de tablas en estrella, copo de nieve, cubos relacionales, etc). Este tipo de persistencia de la información es homogénea y fiable, y permite la consulta y el tratamiento jerarquizado de la misma.</a:t>
            </a:r>
            <a:endParaRPr b="0" lang="es-MX" sz="2800" spc="-1" strike="noStrike">
              <a:latin typeface="Arial"/>
            </a:endParaRPr>
          </a:p>
        </p:txBody>
      </p:sp>
      <p:sp>
        <p:nvSpPr>
          <p:cNvPr id="160" name="CustomShape 2"/>
          <p:cNvSpPr/>
          <p:nvPr/>
        </p:nvSpPr>
        <p:spPr>
          <a:xfrm>
            <a:off x="4875120" y="2659320"/>
            <a:ext cx="6904080" cy="3696480"/>
          </a:xfrm>
          <a:prstGeom prst="rect">
            <a:avLst/>
          </a:prstGeom>
          <a:noFill/>
          <a:ln>
            <a:noFill/>
          </a:ln>
        </p:spPr>
        <p:style>
          <a:lnRef idx="0"/>
          <a:fillRef idx="0"/>
          <a:effectRef idx="0"/>
          <a:fontRef idx="minor"/>
        </p:style>
        <p:txBody>
          <a:bodyPr lIns="90000" rIns="90000" tIns="91440" bIns="91440" anchor="ctr"/>
          <a:p>
            <a:pPr algn="just">
              <a:lnSpc>
                <a:spcPct val="100000"/>
              </a:lnSpc>
            </a:pPr>
            <a:r>
              <a:rPr b="0" lang="es-MX" sz="2800" spc="-1" strike="noStrike">
                <a:solidFill>
                  <a:srgbClr val="000000"/>
                </a:solidFill>
                <a:latin typeface="Calibri"/>
                <a:ea typeface="Calibri"/>
              </a:rPr>
              <a:t>Normalmente un Data Warehouse se aloja en un servidor corporativo o en la nube. Los datos de diferentes aplicaciones de procesamiento de transacciones Online (OLTP) y otras fuentes se extraen selectivamente para su uso por aplicaciones analíticas y de consulta por usuarios</a:t>
            </a:r>
            <a:endParaRPr b="0" lang="es-MX" sz="2800" spc="-1" strike="noStrike">
              <a:latin typeface="Arial"/>
            </a:endParaRPr>
          </a:p>
        </p:txBody>
      </p:sp>
      <p:pic>
        <p:nvPicPr>
          <p:cNvPr id="161" name="Google Shape;109;p17" descr=""/>
          <p:cNvPicPr/>
          <p:nvPr/>
        </p:nvPicPr>
        <p:blipFill>
          <a:blip r:embed="rId1"/>
          <a:stretch/>
        </p:blipFill>
        <p:spPr>
          <a:xfrm>
            <a:off x="455760" y="3304800"/>
            <a:ext cx="4141800" cy="24739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448200" y="1905120"/>
            <a:ext cx="1128600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200" spc="-1" strike="noStrike">
                <a:solidFill>
                  <a:srgbClr val="000000"/>
                </a:solidFill>
                <a:latin typeface="Calibri"/>
                <a:ea typeface="Calibri"/>
              </a:rPr>
              <a:t>La arquitectura de un Data Warehouse puede dividirse en tres estructuras simplificadas:</a:t>
            </a:r>
            <a:endParaRPr b="0" lang="es-MX" sz="2200" spc="-1" strike="noStrike">
              <a:latin typeface="Arial"/>
            </a:endParaRPr>
          </a:p>
          <a:p>
            <a:pPr algn="just">
              <a:lnSpc>
                <a:spcPct val="115000"/>
              </a:lnSpc>
            </a:pPr>
            <a:r>
              <a:rPr b="0" lang="es-MX" sz="2200" spc="-1" strike="noStrike" u="sng">
                <a:solidFill>
                  <a:srgbClr val="000000"/>
                </a:solidFill>
                <a:uFillTx/>
                <a:latin typeface="Calibri"/>
                <a:ea typeface="Calibri"/>
              </a:rPr>
              <a:t>Con estructura básica</a:t>
            </a:r>
            <a:r>
              <a:rPr b="0" lang="es-MX" sz="2200" spc="-1" strike="noStrike">
                <a:solidFill>
                  <a:srgbClr val="000000"/>
                </a:solidFill>
                <a:latin typeface="Calibri"/>
                <a:ea typeface="Calibri"/>
              </a:rPr>
              <a:t>: Sistemas operativos y archivos planos proporcionan datos en bruto que se almacenan junto con metadatos. Los usuarios finales pueden acceder a ellos para su análisis, generación </a:t>
            </a:r>
            <a:endParaRPr b="0" lang="es-MX" sz="2200" spc="-1" strike="noStrike">
              <a:latin typeface="Arial"/>
            </a:endParaRPr>
          </a:p>
          <a:p>
            <a:pPr algn="just">
              <a:lnSpc>
                <a:spcPct val="115000"/>
              </a:lnSpc>
            </a:pPr>
            <a:r>
              <a:rPr b="0" lang="es-MX" sz="2200" spc="-1" strike="noStrike" u="sng">
                <a:solidFill>
                  <a:srgbClr val="000000"/>
                </a:solidFill>
                <a:uFillTx/>
                <a:latin typeface="Calibri"/>
                <a:ea typeface="Calibri"/>
              </a:rPr>
              <a:t>Estructura básica con área de ensayo:</a:t>
            </a:r>
            <a:r>
              <a:rPr b="0" lang="es-MX" sz="2200" spc="-1" strike="noStrike">
                <a:solidFill>
                  <a:srgbClr val="000000"/>
                </a:solidFill>
                <a:latin typeface="Calibri"/>
                <a:ea typeface="Calibri"/>
              </a:rPr>
              <a:t> Se puede colocar entre las fuentes de datos y el almacén, proporciona un lugar donde los datos se pueden limpiar antes de entrar al almace. Es posible personalizar la arquitectura del almacén para diferentes grupos dentro de la organización.</a:t>
            </a:r>
            <a:endParaRPr b="0" lang="es-MX" sz="2200" spc="-1" strike="noStrike">
              <a:latin typeface="Arial"/>
            </a:endParaRPr>
          </a:p>
          <a:p>
            <a:pPr algn="just">
              <a:lnSpc>
                <a:spcPct val="115000"/>
              </a:lnSpc>
            </a:pPr>
            <a:r>
              <a:rPr b="0" lang="es-MX" sz="2200" spc="-1" strike="noStrike" u="sng">
                <a:solidFill>
                  <a:srgbClr val="000000"/>
                </a:solidFill>
                <a:uFillTx/>
                <a:latin typeface="Calibri"/>
                <a:ea typeface="Calibri"/>
              </a:rPr>
              <a:t>Agregando Data Marts:</a:t>
            </a:r>
            <a:r>
              <a:rPr b="0" lang="es-MX" sz="2200" spc="-1" strike="noStrike">
                <a:solidFill>
                  <a:srgbClr val="000000"/>
                </a:solidFill>
                <a:latin typeface="Calibri"/>
                <a:ea typeface="Calibri"/>
              </a:rPr>
              <a:t> Son sistemas diseñados para una línea de negocio en particular. Se pueden tener Data Marts separados para ventas, inventario, compras, etc, y los usuarios finales pueden acceder a datos de uno o de todos los Data Marts del departamento.</a:t>
            </a:r>
            <a:endParaRPr b="0" lang="es-MX" sz="2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04920" y="1143000"/>
            <a:ext cx="1152288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400" spc="-1" strike="noStrike">
                <a:solidFill>
                  <a:srgbClr val="000000"/>
                </a:solidFill>
                <a:latin typeface="Calibri"/>
                <a:ea typeface="Calibri"/>
              </a:rPr>
              <a:t>Como se menciona en la primera estructura, otra característica del Data Warehouse es que contiene metadatos, es decir, datos sobre los datos. Los metadatos permiten saber la procedencia de la información, su periodicidad de refresco, su fiabilidad, forma de cálculo, etc.</a:t>
            </a:r>
            <a:endParaRPr b="0" lang="es-MX" sz="2400" spc="-1" strike="noStrike">
              <a:latin typeface="Arial"/>
            </a:endParaRPr>
          </a:p>
          <a:p>
            <a:pPr algn="just">
              <a:lnSpc>
                <a:spcPct val="115000"/>
              </a:lnSpc>
            </a:pPr>
            <a:endParaRPr b="0" lang="es-MX" sz="2400" spc="-1" strike="noStrike">
              <a:latin typeface="Arial"/>
            </a:endParaRPr>
          </a:p>
          <a:p>
            <a:pPr algn="just">
              <a:lnSpc>
                <a:spcPct val="115000"/>
              </a:lnSpc>
            </a:pPr>
            <a:r>
              <a:rPr b="0" lang="es-MX" sz="2400" spc="-1" strike="noStrike">
                <a:solidFill>
                  <a:srgbClr val="000000"/>
                </a:solidFill>
                <a:latin typeface="Calibri"/>
                <a:ea typeface="Calibri"/>
              </a:rPr>
              <a:t>Los metadatos serán los que permitan simplificar y automatizar la obtención de la información desde los sistemas operacionales a los sistemas informacionales. Los objetivos que deben cumplir los metadatos, según el colectivo al que van dirigido, son</a:t>
            </a:r>
            <a:r>
              <a:rPr b="0" lang="es-MX" sz="2800" spc="-1" strike="noStrike">
                <a:solidFill>
                  <a:srgbClr val="000000"/>
                </a:solidFill>
                <a:latin typeface="Calibri"/>
                <a:ea typeface="Calibri"/>
              </a:rPr>
              <a:t>:</a:t>
            </a:r>
            <a:endParaRPr b="0" lang="es-MX" sz="2800" spc="-1" strike="noStrike">
              <a:latin typeface="Arial"/>
            </a:endParaRPr>
          </a:p>
        </p:txBody>
      </p:sp>
      <p:pic>
        <p:nvPicPr>
          <p:cNvPr id="164" name="Google Shape;120;p19" descr=""/>
          <p:cNvPicPr/>
          <p:nvPr/>
        </p:nvPicPr>
        <p:blipFill>
          <a:blip r:embed="rId1"/>
          <a:stretch/>
        </p:blipFill>
        <p:spPr>
          <a:xfrm>
            <a:off x="6508080" y="4635000"/>
            <a:ext cx="3492720" cy="20358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228600" y="1905120"/>
            <a:ext cx="758520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0" lang="es-MX" sz="2200" spc="-1" strike="noStrike">
                <a:solidFill>
                  <a:srgbClr val="000000"/>
                </a:solidFill>
                <a:latin typeface="Calibri"/>
                <a:ea typeface="Calibri"/>
              </a:rPr>
              <a:t>Dar soporte al usuario final, ayudándole a acceder con su propio lenguaje de negocio, indicando qué información hay y qué significado tiene. Ayudar a cumplir consultas, informes y análisis, mediante herramientas de Buisness Intelligence como DSS, EIS o CMI.</a:t>
            </a:r>
            <a:endParaRPr b="0" lang="es-MX" sz="2200" spc="-1" strike="noStrike">
              <a:latin typeface="Arial"/>
            </a:endParaRPr>
          </a:p>
          <a:p>
            <a:pPr algn="just">
              <a:lnSpc>
                <a:spcPct val="115000"/>
              </a:lnSpc>
            </a:pPr>
            <a:r>
              <a:rPr b="0" lang="es-MX" sz="2200" spc="-1" strike="noStrike">
                <a:solidFill>
                  <a:srgbClr val="000000"/>
                </a:solidFill>
                <a:latin typeface="Calibri"/>
                <a:ea typeface="Calibri"/>
              </a:rPr>
              <a:t>Dar soporte a los responsables técnicos del Data Warehouse en aspectos de auditoría, gestión de la información histórica, administración del Data Warehouse, elaboración de programas de extracción de la información, especificación de las interfaces para la realimentación a los sistemas operacionales de los resultados obtenidos, etc</a:t>
            </a:r>
            <a:r>
              <a:rPr b="0" lang="es-MX" sz="2800" spc="-1" strike="noStrike">
                <a:solidFill>
                  <a:srgbClr val="000000"/>
                </a:solidFill>
                <a:latin typeface="Calibri"/>
                <a:ea typeface="Calibri"/>
              </a:rPr>
              <a:t>.</a:t>
            </a:r>
            <a:endParaRPr b="0" lang="es-MX" sz="2800" spc="-1" strike="noStrike">
              <a:latin typeface="Arial"/>
            </a:endParaRPr>
          </a:p>
        </p:txBody>
      </p:sp>
      <p:pic>
        <p:nvPicPr>
          <p:cNvPr id="166" name="Google Shape;126;p20" descr=""/>
          <p:cNvPicPr/>
          <p:nvPr/>
        </p:nvPicPr>
        <p:blipFill>
          <a:blip r:embed="rId1"/>
          <a:stretch/>
        </p:blipFill>
        <p:spPr>
          <a:xfrm>
            <a:off x="8176680" y="816120"/>
            <a:ext cx="3510000" cy="51768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60520" y="838080"/>
            <a:ext cx="10753200" cy="2999160"/>
          </a:xfrm>
          <a:prstGeom prst="rect">
            <a:avLst/>
          </a:prstGeom>
          <a:noFill/>
          <a:ln>
            <a:noFill/>
          </a:ln>
        </p:spPr>
        <p:style>
          <a:lnRef idx="0"/>
          <a:fillRef idx="0"/>
          <a:effectRef idx="0"/>
          <a:fontRef idx="minor"/>
        </p:style>
        <p:txBody>
          <a:bodyPr lIns="90000" rIns="90000" tIns="91440" bIns="91440" anchor="ctr"/>
          <a:p>
            <a:pPr algn="just">
              <a:lnSpc>
                <a:spcPct val="115000"/>
              </a:lnSpc>
            </a:pPr>
            <a:r>
              <a:rPr b="1" lang="es-MX" sz="2800" spc="-1" strike="noStrike">
                <a:solidFill>
                  <a:srgbClr val="000000"/>
                </a:solidFill>
                <a:latin typeface="Calibri"/>
                <a:ea typeface="Calibri"/>
              </a:rPr>
              <a:t>Proceso de construcción de un Data Warehouse</a:t>
            </a:r>
            <a:endParaRPr b="0" lang="es-MX" sz="2800" spc="-1" strike="noStrike">
              <a:latin typeface="Arial"/>
            </a:endParaRPr>
          </a:p>
          <a:p>
            <a:pPr algn="just">
              <a:lnSpc>
                <a:spcPct val="115000"/>
              </a:lnSpc>
            </a:pPr>
            <a:endParaRPr b="0" lang="es-MX" sz="2800" spc="-1" strike="noStrike">
              <a:latin typeface="Arial"/>
            </a:endParaRPr>
          </a:p>
          <a:p>
            <a:pPr algn="just">
              <a:lnSpc>
                <a:spcPct val="115000"/>
              </a:lnSpc>
            </a:pPr>
            <a:r>
              <a:rPr b="1" lang="es-MX" sz="2400" spc="-1" strike="noStrike">
                <a:solidFill>
                  <a:srgbClr val="000000"/>
                </a:solidFill>
                <a:latin typeface="Calibri"/>
                <a:ea typeface="Calibri"/>
              </a:rPr>
              <a:t>Extracción:</a:t>
            </a:r>
            <a:r>
              <a:rPr b="0" lang="es-MX" sz="2400" spc="-1" strike="noStrike">
                <a:solidFill>
                  <a:srgbClr val="000000"/>
                </a:solidFill>
                <a:latin typeface="Calibri"/>
                <a:ea typeface="Calibri"/>
              </a:rPr>
              <a:t> obtención de información de las distintas fuentes tanto internas como externas.</a:t>
            </a:r>
            <a:endParaRPr b="0" lang="es-MX" sz="2400" spc="-1" strike="noStrike">
              <a:latin typeface="Arial"/>
            </a:endParaRPr>
          </a:p>
          <a:p>
            <a:pPr algn="just">
              <a:lnSpc>
                <a:spcPct val="115000"/>
              </a:lnSpc>
            </a:pPr>
            <a:r>
              <a:rPr b="1" lang="es-MX" sz="2400" spc="-1" strike="noStrike">
                <a:solidFill>
                  <a:srgbClr val="000000"/>
                </a:solidFill>
                <a:latin typeface="Calibri"/>
                <a:ea typeface="Calibri"/>
              </a:rPr>
              <a:t>Transformación:</a:t>
            </a:r>
            <a:r>
              <a:rPr b="0" lang="es-MX" sz="2400" spc="-1" strike="noStrike">
                <a:solidFill>
                  <a:srgbClr val="000000"/>
                </a:solidFill>
                <a:latin typeface="Calibri"/>
                <a:ea typeface="Calibri"/>
              </a:rPr>
              <a:t> filtrado, limpieza, depuración, homogeneización y agrupación de la información.</a:t>
            </a:r>
            <a:endParaRPr b="0" lang="es-MX" sz="2400" spc="-1" strike="noStrike">
              <a:latin typeface="Arial"/>
            </a:endParaRPr>
          </a:p>
          <a:p>
            <a:pPr algn="just">
              <a:lnSpc>
                <a:spcPct val="115000"/>
              </a:lnSpc>
            </a:pPr>
            <a:r>
              <a:rPr b="1" lang="es-MX" sz="2400" spc="-1" strike="noStrike">
                <a:solidFill>
                  <a:srgbClr val="000000"/>
                </a:solidFill>
                <a:latin typeface="Calibri"/>
                <a:ea typeface="Calibri"/>
              </a:rPr>
              <a:t>Carga:</a:t>
            </a:r>
            <a:r>
              <a:rPr b="0" lang="es-MX" sz="2400" spc="-1" strike="noStrike">
                <a:solidFill>
                  <a:srgbClr val="000000"/>
                </a:solidFill>
                <a:latin typeface="Calibri"/>
                <a:ea typeface="Calibri"/>
              </a:rPr>
              <a:t> organización y actualización de los datos y los metadatos en la base de datos</a:t>
            </a:r>
            <a:r>
              <a:rPr b="0" lang="es-MX" sz="2800" spc="-1" strike="noStrike">
                <a:solidFill>
                  <a:srgbClr val="000000"/>
                </a:solidFill>
                <a:latin typeface="Calibri"/>
                <a:ea typeface="Calibri"/>
              </a:rPr>
              <a:t>.</a:t>
            </a:r>
            <a:endParaRPr b="0" lang="es-MX" sz="2800" spc="-1" strike="noStrike">
              <a:latin typeface="Arial"/>
            </a:endParaRPr>
          </a:p>
        </p:txBody>
      </p:sp>
      <p:pic>
        <p:nvPicPr>
          <p:cNvPr id="168" name="Google Shape;132;p21" descr=""/>
          <p:cNvPicPr/>
          <p:nvPr/>
        </p:nvPicPr>
        <p:blipFill>
          <a:blip r:embed="rId1"/>
          <a:stretch/>
        </p:blipFill>
        <p:spPr>
          <a:xfrm>
            <a:off x="4352040" y="3837600"/>
            <a:ext cx="5727960" cy="271440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LibreOffice/6.0.6.2$Linux_X86_64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es-MX</dc:language>
  <cp:lastModifiedBy/>
  <dcterms:modified xsi:type="dcterms:W3CDTF">2018-10-11T09:30:13Z</dcterms:modified>
  <cp:revision>6</cp:revision>
  <dc:subject/>
  <dc:title/>
</cp:coreProperties>
</file>