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61" r:id="rId2"/>
    <p:sldId id="257" r:id="rId3"/>
    <p:sldId id="278" r:id="rId4"/>
    <p:sldId id="263" r:id="rId5"/>
    <p:sldId id="265" r:id="rId6"/>
    <p:sldId id="266" r:id="rId7"/>
    <p:sldId id="281" r:id="rId8"/>
    <p:sldId id="267" r:id="rId9"/>
    <p:sldId id="268" r:id="rId10"/>
    <p:sldId id="280" r:id="rId11"/>
    <p:sldId id="271" r:id="rId12"/>
    <p:sldId id="258" r:id="rId13"/>
    <p:sldId id="272" r:id="rId14"/>
    <p:sldId id="273" r:id="rId15"/>
    <p:sldId id="274" r:id="rId16"/>
    <p:sldId id="275" r:id="rId17"/>
    <p:sldId id="276" r:id="rId18"/>
    <p:sldId id="264" r:id="rId19"/>
    <p:sldId id="282" r:id="rId20"/>
    <p:sldId id="269" r:id="rId21"/>
    <p:sldId id="277" r:id="rId22"/>
    <p:sldId id="283" r:id="rId23"/>
    <p:sldId id="262" r:id="rId24"/>
    <p:sldId id="260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pt-BR"/>
        </a:p>
      </dgm:t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RAG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MCP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A2A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RAG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MCP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noProof="0" dirty="0"/>
            <a:t>A2A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15/06/2025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15/06/2025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7DBC-FFC8-EFB3-3631-D31B0891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C005C9-2441-59B5-3AC0-9CE831154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845881-FA5B-ECBB-F605-7E0BC545F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5BEFB1-CF5A-2E0F-C9FC-C248F524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97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0283-6CCC-6BE4-F672-4051490F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C6ED74-9DE2-EC9D-80CB-EF73E4EC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C0A1F1-382C-8033-7CFC-3C0D9A7D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265FBE-E043-E449-C295-151EE76F3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94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0289C-109B-3618-5A96-2D450ABB2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3BF265A-C948-7D16-7A7E-EBD1B9777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04AA5F-D068-6D17-86C0-C3CFB3332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9925E6-EEB0-6A20-F63D-155B0482E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596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C518-929C-CD14-9CB4-7033440D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DE82D3-36FD-796A-0376-F6292F15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2924B4-8F6F-1CF5-0BFA-564397485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943FD1-6CB2-FE08-81C3-25BF78BD1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0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E0CB3-FE6B-B9CD-D254-BF1E92AE5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8BF564-47B3-2D71-FAD2-E45EAC17B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7164E4-2D4D-5F1B-F5C8-2E51C76ED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E9BAE6-EEB5-73EE-AA71-41168861C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91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84193-2764-D3B0-0BD7-83A1BCF5E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F2A78A-FE1D-5133-22B4-DCE9AFC7E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8F9A2A-ED76-E633-06E2-91FCAADC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B0C011-9A53-D1B6-D8BF-F62566278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4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3A01F-9826-E8F0-EF95-3C01D594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1B9E0E-047A-292E-19BA-15C237514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CDD65B-6344-35B4-0842-72586A7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7D46F-BEA7-27BC-7DE0-E699B8DF7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19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3A01F-9826-E8F0-EF95-3C01D594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1B9E0E-047A-292E-19BA-15C237514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CDD65B-6344-35B4-0842-72586A70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7D46F-BEA7-27BC-7DE0-E699B8DF7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038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A501-BDFB-1482-B543-54236F21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429B09-8A33-1AF9-DBAA-BF5697DE8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221FB4-79AB-0AD5-AFBA-274626D8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B36C4-FB0A-D149-194B-D0C1D61AD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3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FFE9-F2F9-875F-736B-21F18960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57FBC2-AB08-2394-0C80-805CAA928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AD8ECE-B8EE-DB8D-FFF4-B2E1A8C09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BC605-88BD-CD87-4DBA-13F1A47CC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3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856B-C7F2-CD34-E914-C0BCCCFC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AE3379-B317-2BEC-6FAE-854AD155C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003BEB-2335-99EA-291F-32CB2CB56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297391-86B8-E75B-774C-BA1F3D874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48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24AB7-274C-A390-9928-28752607A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359638-3EC6-275E-0AC8-A5385B34B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5E162F-AC11-321E-E5F7-34117C59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CBE31-0B48-B884-DF6B-6AD6588B0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6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1AF7D-F18A-6602-BD4D-0EFF166A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4D9790-3511-BDE8-019D-AE3C8462C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B862DF-F073-1765-9CF1-14E81E5B2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B51502-F848-7D39-DFC1-EA30ACBAF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75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8E517-5EA8-41B1-F8B5-2AF00685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C7D5C8-0712-E08B-84FA-1C1BA3ABA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FD981F-99C0-CAFD-D4D3-D07D396C4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666B4D-7F48-0B7B-4945-BEFC66B09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423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F3E1-6EA2-7E6D-1CEA-F8F149BB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A920B0-6443-0E60-A5E0-580BE0A4B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086E35-7B09-64F3-CC2D-6BD459444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B3EE3-06BB-DC2B-3D13-77C4A44B9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4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D940-431F-3F26-4150-F7EEF545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A5D824-8234-DB4E-40E2-10BB2EB23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93CF1D-6619-54CF-69D3-436F39F7B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D25C19-FD8A-048B-DC55-6137A4296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17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3B7C-3B17-6F99-27E3-E131B961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21DE45-6C0F-F6D0-F47B-490302B8A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9D281F-B276-C797-03F9-25007F8D0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F4D115-F53F-1318-F5B0-E257CF0D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4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C6EF-453F-8920-9337-AD5E8DA2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1BA472-D62D-E009-A1CD-36B9C4B42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462A46-0C9E-8DD5-DA5A-CD304D249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32232A-69E0-76CA-8E09-3DFDF18F1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20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15/06/2025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CYrYgyVBSA0?feature=oembed" TargetMode="Externa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iz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hishpatel26/500-AI-Agents-Projects" TargetMode="External"/><Relationship Id="rId3" Type="http://schemas.openxmlformats.org/officeDocument/2006/relationships/hyperlink" Target="https://github.com/modelcontextprotocol/csharp-sdk" TargetMode="External"/><Relationship Id="rId7" Type="http://schemas.openxmlformats.org/officeDocument/2006/relationships/hyperlink" Target="https://github.com/azixaka/a2adotnet" TargetMode="External"/><Relationship Id="rId2" Type="http://schemas.openxmlformats.org/officeDocument/2006/relationships/hyperlink" Target="https://learn.microsoft.com/en-us/dotnet/ai/quickstarts/build-mcp-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pt/what-is/ai-agents/" TargetMode="External"/><Relationship Id="rId5" Type="http://schemas.openxmlformats.org/officeDocument/2006/relationships/hyperlink" Target="https://medium.com/data-science-collective/mcp-is-a-security-nightmare-heres-how-the-agent-security-framework-fixes-it-fd419fdfaf4e" TargetMode="External"/><Relationship Id="rId4" Type="http://schemas.openxmlformats.org/officeDocument/2006/relationships/hyperlink" Target="https://techcommunity.microsoft.com/blog/microsoft-security-blog/understanding-and-mitigating-security-risks-in-mcp-implementations/4404667" TargetMode="External"/><Relationship Id="rId9" Type="http://schemas.openxmlformats.org/officeDocument/2006/relationships/hyperlink" Target="https://learn.microsoft.com/pt-br/plans/op8ugtzy32mz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hashtagtreinamentos.com/gpt-4o-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r>
              <a:rPr lang="pt-BR" dirty="0">
                <a:solidFill>
                  <a:srgbClr val="FFFEFF"/>
                </a:solidFill>
              </a:rPr>
              <a:t>RAG, MCP, A2A o que são e como usamos para melhorar as respostas de I.A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19057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FE1F-F5DB-FE1F-BBBC-F5F3A4B4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4B9E5-57F4-F00A-0151-2B528AA4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b="0" kern="1200" cap="all">
                <a:latin typeface="+mj-lt"/>
                <a:ea typeface="+mj-ea"/>
                <a:cs typeface="+mj-cs"/>
              </a:rPr>
              <a:t>Como se implementa?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CD5F57-EB3D-D0EB-7CC3-46969C22E1E4}"/>
              </a:ext>
            </a:extLst>
          </p:cNvPr>
          <p:cNvSpPr txBox="1"/>
          <p:nvPr/>
        </p:nvSpPr>
        <p:spPr>
          <a:xfrm>
            <a:off x="581192" y="2034862"/>
            <a:ext cx="8009015" cy="4237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pt-BR" b="1" i="0" dirty="0">
                <a:solidFill>
                  <a:schemeClr val="tx2"/>
                </a:solidFill>
                <a:effectLst/>
              </a:rPr>
              <a:t>Padrão RAG personalizado para Azure AI Search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pt-BR" b="0" i="0" dirty="0">
                <a:solidFill>
                  <a:schemeClr val="tx2"/>
                </a:solidFill>
                <a:effectLst/>
              </a:rPr>
              <a:t>Um resumo de alto nível do padrão se parece com isso: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Comece com uma pergunta ou solicitação do usuário (prompt).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Envie para o Azure AI Search para encontrar informações relevantes.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Retorne os resultados de pesquisa mais bem classificados para um LLM.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Use os recursos de compreensão da linguagem natural e raciocínio do LLM para gerar uma resposta ao prompt inicial.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Opcionalmente, use a recuperação </a:t>
            </a:r>
            <a:r>
              <a:rPr lang="pt-BR" b="0" i="0" dirty="0" err="1">
                <a:solidFill>
                  <a:schemeClr val="tx2"/>
                </a:solidFill>
                <a:effectLst/>
              </a:rPr>
              <a:t>agêntica</a:t>
            </a:r>
            <a:r>
              <a:rPr lang="pt-BR" b="0" i="0" dirty="0">
                <a:solidFill>
                  <a:schemeClr val="tx2"/>
                </a:solidFill>
                <a:effectLst/>
              </a:rPr>
              <a:t>, onde um agente avalia uma resposta e encontra uma melhor se a resposta original estiver incompleta ou for de baixa qualidade.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+mj-lt"/>
              <a:buAutoNum type="arabicPeriod"/>
            </a:pPr>
            <a:r>
              <a:rPr lang="pt-BR" b="0" i="0" dirty="0">
                <a:solidFill>
                  <a:schemeClr val="tx2"/>
                </a:solidFill>
                <a:effectLst/>
              </a:rPr>
              <a:t>O Azure AI Search fornece entradas para o prompt do LLM, mas não treina o modelo. Na arquitetura RAG, não há treinamento adicional. O LLM é </a:t>
            </a:r>
            <a:r>
              <a:rPr lang="pt-BR" b="0" i="0" dirty="0" err="1">
                <a:solidFill>
                  <a:schemeClr val="tx2"/>
                </a:solidFill>
                <a:effectLst/>
              </a:rPr>
              <a:t>pré</a:t>
            </a:r>
            <a:r>
              <a:rPr lang="pt-BR" b="0" i="0" dirty="0">
                <a:solidFill>
                  <a:schemeClr val="tx2"/>
                </a:solidFill>
                <a:effectLst/>
              </a:rPr>
              <a:t>-treinado usando dados públicos, mas gera respostas que são complementadas por informações do recuperador, neste caso, o Azure AI Search.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57B981E5-B312-2267-E1A9-8BCAC307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727" y="503284"/>
            <a:ext cx="1441080" cy="1441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9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DBC6-EB36-1B4A-8DEC-6389C3C4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D1F3-FF9D-8A5F-0070-773CAE32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RAG - DEMO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6B55097B-D4DB-453F-D7B1-181CDE4EA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1C65EF-EB4A-AED7-F7E0-4CA623FDC4D4}"/>
              </a:ext>
            </a:extLst>
          </p:cNvPr>
          <p:cNvSpPr txBox="1"/>
          <p:nvPr/>
        </p:nvSpPr>
        <p:spPr>
          <a:xfrm>
            <a:off x="581193" y="1955751"/>
            <a:ext cx="1101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Serviços necessários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4AF015-7717-27F3-433D-73A6E5D2E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93" y="2325083"/>
            <a:ext cx="10622436" cy="38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2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</a:t>
            </a:r>
            <a:r>
              <a:rPr lang="pt-BR" dirty="0" err="1"/>
              <a:t>mcp</a:t>
            </a:r>
            <a:r>
              <a:rPr lang="pt-BR" dirty="0"/>
              <a:t> – MODEL CONTEXT PROTOCOL</a:t>
            </a:r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C041C84F-FAB0-B8A5-AB58-CE66B58C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5B9CE42-9713-AF31-2405-BAAEF936618A}"/>
              </a:ext>
            </a:extLst>
          </p:cNvPr>
          <p:cNvSpPr txBox="1"/>
          <p:nvPr/>
        </p:nvSpPr>
        <p:spPr>
          <a:xfrm>
            <a:off x="424250" y="1958564"/>
            <a:ext cx="11442356" cy="422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O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MCP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é um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padrão aberto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que conecta assistentes de IA a diversas fontes de dados (repositórios, ferramentas empresariais,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quote-cjk-patch"/>
              </a:rPr>
              <a:t>IDEs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), funcionando como uma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"porta USB-C para aplicações de IA"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. C</a:t>
            </a:r>
            <a:r>
              <a:rPr lang="pt-BR" dirty="0"/>
              <a:t>riada pela </a:t>
            </a:r>
            <a:r>
              <a:rPr lang="pt-BR" b="1" dirty="0" err="1"/>
              <a:t>Anthropic</a:t>
            </a:r>
            <a:r>
              <a:rPr lang="pt-BR" dirty="0"/>
              <a:t> em 2024 (e popularizado em março de 2025 com a OpenAI aderindo ao protocolo)</a:t>
            </a:r>
            <a:endParaRPr lang="pt-BR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Protocolo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universal e aberto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, substituindo integrações fragmentadas por uma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abordagem padronizada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Permite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conexões bidirecionais seguras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entre fontes de dados (servidores MCP) e ferramentas de IA (clientes MCP).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Inspirado no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LSP (</a:t>
            </a:r>
            <a:r>
              <a:rPr lang="pt-BR" b="1" i="0" dirty="0" err="1">
                <a:solidFill>
                  <a:srgbClr val="404040"/>
                </a:solidFill>
                <a:effectLst/>
                <a:latin typeface="quote-cjk-patch"/>
              </a:rPr>
              <a:t>Language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 Server </a:t>
            </a:r>
            <a:r>
              <a:rPr lang="pt-BR" b="1" i="0" dirty="0" err="1">
                <a:solidFill>
                  <a:srgbClr val="404040"/>
                </a:solidFill>
                <a:effectLst/>
                <a:latin typeface="quote-cjk-patch"/>
              </a:rPr>
              <a:t>Protocol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)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, criando uma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interface universal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para IA interagir com recursos externos.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Resolve o problema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"N x M"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de conectar múltiplas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quote-cjk-patch"/>
              </a:rPr>
              <a:t>IAs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 a múltiplas fontes.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Vai além da recuperação de dados, permitindo que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agentes de IA executem ações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em sistemas externos.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pt-BR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Objetivo: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Simplificar integrações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e promover </a:t>
            </a:r>
            <a:r>
              <a:rPr lang="pt-BR" b="1" i="0" dirty="0">
                <a:solidFill>
                  <a:srgbClr val="404040"/>
                </a:solidFill>
                <a:effectLst/>
                <a:latin typeface="quote-cjk-patch"/>
              </a:rPr>
              <a:t>interoperabilidade</a:t>
            </a:r>
            <a:r>
              <a:rPr lang="pt-BR" b="0" i="0" dirty="0">
                <a:solidFill>
                  <a:srgbClr val="404040"/>
                </a:solidFill>
                <a:effectLst/>
                <a:latin typeface="quote-cjk-patch"/>
              </a:rPr>
              <a:t> na era da IA.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0CD19-47BC-F0A0-F351-2501A32E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D9772-6BDB-E1DA-63D7-C0E31128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</a:t>
            </a:r>
            <a:r>
              <a:rPr lang="pt-BR" dirty="0" err="1"/>
              <a:t>mcp</a:t>
            </a:r>
            <a:endParaRPr lang="pt-BR" dirty="0"/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4BDE2EEB-9D97-9934-EE11-36D759A8B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pic>
        <p:nvPicPr>
          <p:cNvPr id="4098" name="Picture 2" descr="Protocolo MCP - Inteligência Artificial Generativa">
            <a:extLst>
              <a:ext uri="{FF2B5EF4-FFF2-40B4-BE49-F238E27FC236}">
                <a16:creationId xmlns:a16="http://schemas.microsoft.com/office/drawing/2014/main" id="{889A9B39-0EC2-3213-5291-5D1A0C99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01" y="2625125"/>
            <a:ext cx="8662197" cy="37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082CE6A-F102-FCC9-0A68-B7B99F56A3F6}"/>
              </a:ext>
            </a:extLst>
          </p:cNvPr>
          <p:cNvSpPr txBox="1"/>
          <p:nvPr/>
        </p:nvSpPr>
        <p:spPr>
          <a:xfrm>
            <a:off x="581193" y="1978794"/>
            <a:ext cx="11029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Servidores MCP</a:t>
            </a: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, que expõem fontes de dados, e </a:t>
            </a: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clientes MCP</a:t>
            </a: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 (aplicativos de IA) que se conectam a esses servidores.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72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937BD-6B47-EAC4-0B14-12A866D5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C215-6AA5-504B-567E-02155BD5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</a:t>
            </a:r>
            <a:r>
              <a:rPr lang="pt-BR" dirty="0" err="1"/>
              <a:t>mcp</a:t>
            </a:r>
            <a:r>
              <a:rPr lang="pt-BR" dirty="0"/>
              <a:t> ?</a:t>
            </a:r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DF73B1E9-820A-25BA-877A-06683CEE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pic>
        <p:nvPicPr>
          <p:cNvPr id="5122" name="Picture 2" descr="Antes e depois do MCP">
            <a:extLst>
              <a:ext uri="{FF2B5EF4-FFF2-40B4-BE49-F238E27FC236}">
                <a16:creationId xmlns:a16="http://schemas.microsoft.com/office/drawing/2014/main" id="{F8B18BD4-AABB-3E38-C767-297B58D53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82" y="1979956"/>
            <a:ext cx="7937156" cy="487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7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413A-D305-A075-D7D4-DDA8603A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93589-5CC8-8867-2396-8F8C3273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</a:t>
            </a:r>
            <a:r>
              <a:rPr lang="pt-BR" dirty="0" err="1"/>
              <a:t>mcp</a:t>
            </a:r>
            <a:endParaRPr lang="pt-BR" dirty="0"/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B8BAD42B-7BB9-CFFA-7F0F-0D4FFE9D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491D58-B935-4309-DC24-04A668E61532}"/>
              </a:ext>
            </a:extLst>
          </p:cNvPr>
          <p:cNvSpPr txBox="1"/>
          <p:nvPr/>
        </p:nvSpPr>
        <p:spPr>
          <a:xfrm>
            <a:off x="1096662" y="3543019"/>
            <a:ext cx="60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{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“tool”: “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buscar_dados_financeiros</a:t>
            </a: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”,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“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description</a:t>
            </a: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”: “Consulta dados financeiros históricos de uma empresa”,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“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parameters</a:t>
            </a: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”: {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  “empresa”: “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string</a:t>
            </a: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”,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  “ano”: “</a:t>
            </a:r>
            <a:r>
              <a:rPr lang="pt-BR" b="0" i="0" dirty="0" err="1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int</a:t>
            </a: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”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  }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pt-BR" b="0" i="0" dirty="0">
                <a:solidFill>
                  <a:srgbClr val="008000"/>
                </a:solidFill>
                <a:effectLst/>
                <a:latin typeface="Poppins" panose="00000500000000000000" pitchFamily="2" charset="0"/>
              </a:rPr>
              <a:t>}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1A7E15-7AD8-A071-4CC1-99D81D4FC5A5}"/>
              </a:ext>
            </a:extLst>
          </p:cNvPr>
          <p:cNvSpPr txBox="1"/>
          <p:nvPr/>
        </p:nvSpPr>
        <p:spPr>
          <a:xfrm>
            <a:off x="581192" y="2179078"/>
            <a:ext cx="10156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O MCP define uma estrutura clara para </a:t>
            </a: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descrever tools como funções</a:t>
            </a: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: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548A58-59C5-6FDA-758D-ADDAF1303ACD}"/>
              </a:ext>
            </a:extLst>
          </p:cNvPr>
          <p:cNvSpPr txBox="1"/>
          <p:nvPr/>
        </p:nvSpPr>
        <p:spPr>
          <a:xfrm>
            <a:off x="7052619" y="3314981"/>
            <a:ext cx="47604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O MCP permite embutir no protocolo: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Contexto da conversa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Contexto do usuário</a:t>
            </a:r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Contexto da ferramenta</a:t>
            </a: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 </a:t>
            </a:r>
          </a:p>
          <a:p>
            <a:pPr algn="l"/>
            <a:endParaRPr lang="pt-BR" b="0" i="0" dirty="0">
              <a:solidFill>
                <a:srgbClr val="27425B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Isso significa que, ao interagir com um modelo, ele </a:t>
            </a:r>
            <a:r>
              <a:rPr lang="pt-BR" b="1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já recebe os dados necessários para saber quando usar uma tool</a:t>
            </a:r>
            <a:r>
              <a:rPr lang="pt-BR" b="0" i="0" dirty="0">
                <a:solidFill>
                  <a:srgbClr val="27425B"/>
                </a:solidFill>
                <a:effectLst/>
                <a:latin typeface="Poppins" panose="00000500000000000000" pitchFamily="2" charset="0"/>
              </a:rPr>
              <a:t>, sem depender apenas de texto livre no prompt.</a:t>
            </a:r>
          </a:p>
        </p:txBody>
      </p:sp>
    </p:spTree>
    <p:extLst>
      <p:ext uri="{BB962C8B-B14F-4D97-AF65-F5344CB8AC3E}">
        <p14:creationId xmlns:p14="http://schemas.microsoft.com/office/powerpoint/2010/main" val="11344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A6C4A-1A0E-2DA5-C0D8-CAEC2601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FF990-BB29-9CCD-224E-A49564CD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</a:t>
            </a:r>
            <a:r>
              <a:rPr lang="pt-BR" dirty="0" err="1"/>
              <a:t>mcp</a:t>
            </a:r>
            <a:r>
              <a:rPr lang="pt-BR" dirty="0"/>
              <a:t> SERVER</a:t>
            </a:r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5237E620-F00A-E044-7025-B626A00E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B72E9C-F2B3-B980-91BF-2FBA303158FD}"/>
              </a:ext>
            </a:extLst>
          </p:cNvPr>
          <p:cNvSpPr txBox="1"/>
          <p:nvPr/>
        </p:nvSpPr>
        <p:spPr>
          <a:xfrm>
            <a:off x="581192" y="2796995"/>
            <a:ext cx="4840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MCP Server é o “cérebro” operacional de uma arquitetura baseada em assistentes de IA. Ele recebe requisições dos usuários (diretamente ou via interface), injeta contexto relevante, ativa ferramentas (como buscadores, bancos de dados, APIs) e envia isso ao modelo de linguagem. Ele também armazena o histórico da conversa, realiza controle de versões e pode aplicar políticas de segurança e auditoria.</a:t>
            </a:r>
            <a:endParaRPr lang="pt-BR" dirty="0"/>
          </a:p>
        </p:txBody>
      </p:sp>
      <p:pic>
        <p:nvPicPr>
          <p:cNvPr id="7170" name="Picture 2" descr="MCP general architecture">
            <a:extLst>
              <a:ext uri="{FF2B5EF4-FFF2-40B4-BE49-F238E27FC236}">
                <a16:creationId xmlns:a16="http://schemas.microsoft.com/office/drawing/2014/main" id="{89803C90-F392-5896-B73D-0FB848E1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2796995"/>
            <a:ext cx="5679989" cy="31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7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D1B0E-2C29-2ADF-C7C4-624F54FBA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DDFC7-18D4-8D7A-05D9-49AF56C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br>
              <a:rPr lang="pt-BR" dirty="0"/>
            </a:br>
            <a:r>
              <a:rPr lang="pt-BR" dirty="0"/>
              <a:t>MCP - DEMO</a:t>
            </a:r>
          </a:p>
        </p:txBody>
      </p:sp>
      <p:pic>
        <p:nvPicPr>
          <p:cNvPr id="6" name="Imagem 5" descr="Forma&#10;&#10;O conteúdo gerado por IA pode estar incorreto.">
            <a:extLst>
              <a:ext uri="{FF2B5EF4-FFF2-40B4-BE49-F238E27FC236}">
                <a16:creationId xmlns:a16="http://schemas.microsoft.com/office/drawing/2014/main" id="{FABFAEE0-4370-41DB-7762-C2578326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828" y="729658"/>
            <a:ext cx="988332" cy="9883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8D0B5EF-B625-9FAC-7077-C5F965500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31" y="2444234"/>
            <a:ext cx="7290322" cy="36841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EBEB5D-4E12-200B-8161-E23F02B12340}"/>
              </a:ext>
            </a:extLst>
          </p:cNvPr>
          <p:cNvSpPr txBox="1"/>
          <p:nvPr/>
        </p:nvSpPr>
        <p:spPr>
          <a:xfrm>
            <a:off x="457626" y="1951672"/>
            <a:ext cx="4892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Linguagem: .NET</a:t>
            </a:r>
          </a:p>
          <a:p>
            <a:endParaRPr lang="pt-BR" dirty="0"/>
          </a:p>
          <a:p>
            <a:r>
              <a:rPr lang="pt-BR" dirty="0"/>
              <a:t>Bibliotecas necessárias:</a:t>
            </a:r>
          </a:p>
          <a:p>
            <a:r>
              <a:rPr lang="pt-BR" dirty="0" err="1"/>
              <a:t>ModelContextProtocol</a:t>
            </a:r>
            <a:r>
              <a:rPr lang="pt-BR" dirty="0"/>
              <a:t> - 0.2.0-preview.3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38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3651-E599-8F5A-6CD6-3A929016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DB8A-3608-3D4F-1DF7-DAB62BBC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Estamos num momento ímpar na tecnologia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9DBC0630-EE04-F400-0CFA-DFF71AB28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454" y="732015"/>
            <a:ext cx="982784" cy="1022293"/>
          </a:xfrm>
          <a:prstGeom prst="rect">
            <a:avLst/>
          </a:prstGeom>
        </p:spPr>
      </p:pic>
      <p:pic>
        <p:nvPicPr>
          <p:cNvPr id="12" name="Mídia Online 11" title="Dois agentes de IA se conversando numa linguagem própria">
            <a:hlinkClick r:id="" action="ppaction://media"/>
            <a:extLst>
              <a:ext uri="{FF2B5EF4-FFF2-40B4-BE49-F238E27FC236}">
                <a16:creationId xmlns:a16="http://schemas.microsoft.com/office/drawing/2014/main" id="{00486498-4B72-D22E-08EA-485CA6300F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493988" y="2100649"/>
            <a:ext cx="2555463" cy="452257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9BFEA7-582D-F430-501D-C9DBD6E959F9}"/>
              </a:ext>
            </a:extLst>
          </p:cNvPr>
          <p:cNvSpPr txBox="1"/>
          <p:nvPr/>
        </p:nvSpPr>
        <p:spPr>
          <a:xfrm>
            <a:off x="581193" y="2273643"/>
            <a:ext cx="6363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Em 2023 estávamos vendo a popularização dos chats e assistentes, mas agora as coisas estão evoluindo, as diferentes inteligências artificiais estão precisando comunicar-se !</a:t>
            </a:r>
          </a:p>
        </p:txBody>
      </p:sp>
    </p:spTree>
    <p:extLst>
      <p:ext uri="{BB962C8B-B14F-4D97-AF65-F5344CB8AC3E}">
        <p14:creationId xmlns:p14="http://schemas.microsoft.com/office/powerpoint/2010/main" val="87432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3651-E599-8F5A-6CD6-3A929016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DB8A-3608-3D4F-1DF7-DAB62BBC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são agentes de </a:t>
            </a:r>
            <a:r>
              <a:rPr lang="pt-BR" dirty="0" err="1"/>
              <a:t>i.a</a:t>
            </a:r>
            <a:r>
              <a:rPr lang="pt-BR" dirty="0"/>
              <a:t>.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9DBC0630-EE04-F400-0CFA-DFF71AB2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454" y="732015"/>
            <a:ext cx="982784" cy="102229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9BFEA7-582D-F430-501D-C9DBD6E959F9}"/>
              </a:ext>
            </a:extLst>
          </p:cNvPr>
          <p:cNvSpPr txBox="1"/>
          <p:nvPr/>
        </p:nvSpPr>
        <p:spPr>
          <a:xfrm>
            <a:off x="581192" y="2273643"/>
            <a:ext cx="6912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Alguns especialistas dizem que 2025 será o ano dos agentes 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8DFAA7-EE03-7883-15A5-57BA6BFFF99B}"/>
              </a:ext>
            </a:extLst>
          </p:cNvPr>
          <p:cNvSpPr txBox="1"/>
          <p:nvPr/>
        </p:nvSpPr>
        <p:spPr>
          <a:xfrm>
            <a:off x="581192" y="2980059"/>
            <a:ext cx="60981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Um agente de inteligência artificial (IA) é um programa de software que pode interagir com seu ambiente, coletar dados e usar os dados para realizar tarefas autodeterminadas para atingir metas predeterminadas. </a:t>
            </a:r>
          </a:p>
          <a:p>
            <a:endParaRPr lang="pt-BR" dirty="0">
              <a:solidFill>
                <a:srgbClr val="333333"/>
              </a:solidFill>
              <a:latin typeface="AmazonEmber"/>
            </a:endParaRP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Os humanos estabelecem metas, mas um agente de IA escolhe de forma independente as melhores ações que precisa realizar para atingir essas metas. 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0E950E-7F60-278C-C506-3A3114DE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212" y="2673753"/>
            <a:ext cx="1447800" cy="2009775"/>
          </a:xfrm>
          <a:prstGeom prst="rect">
            <a:avLst/>
          </a:prstGeom>
        </p:spPr>
      </p:pic>
      <p:pic>
        <p:nvPicPr>
          <p:cNvPr id="3074" name="Picture 2" descr="Agent Smith (The Matrix) Wallpapers (13+ images inside)">
            <a:extLst>
              <a:ext uri="{FF2B5EF4-FFF2-40B4-BE49-F238E27FC236}">
                <a16:creationId xmlns:a16="http://schemas.microsoft.com/office/drawing/2014/main" id="{97DA3284-EBAD-FED9-086E-7F05358F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87" y="2309961"/>
            <a:ext cx="45148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3AB565-ADA3-773B-A653-596CB2EC892B}"/>
              </a:ext>
            </a:extLst>
          </p:cNvPr>
          <p:cNvSpPr txBox="1"/>
          <p:nvPr/>
        </p:nvSpPr>
        <p:spPr>
          <a:xfrm>
            <a:off x="581192" y="5577428"/>
            <a:ext cx="11016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AmazonEmber"/>
              </a:rPr>
              <a:t>Por exemplo, considere um agente de IA da central de atendimento que deseja resolver as dúvidas dos clientes. O agente fará automaticamente perguntas diferentes ao cliente, pesquisará informações em documentos internos e responderá com uma solução. Com base nas respostas do cliente, ele determina se pode resolver a consulta por si só ou passá-la para um ser humano.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525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Márcio R. Nizzola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5297761" y="2706624"/>
            <a:ext cx="6466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2x MVP Microsoft  - Developers Technologies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Arquiteto de Software na CI&amp;T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 na Etec de Itu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Fundador do Meetup Itu Developers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Estudando programação a partir de 1989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Vivendo de software desde 1992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Principais tecnologias: C#, Php, Python, Vb, Javascript, Angular, Azure, Aws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www.linkedin.com/in/nizzola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https://linktree.com/nizzola</a:t>
            </a:r>
            <a:endParaRPr/>
          </a:p>
        </p:txBody>
      </p:sp>
      <p:pic>
        <p:nvPicPr>
          <p:cNvPr id="94" name="Google Shape;94;p2" descr="Microsoft MVP Logo - LogoDi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475" y="5397693"/>
            <a:ext cx="3113807" cy="142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A person standing at a podium with micro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475" y="1027684"/>
            <a:ext cx="3066107" cy="425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686C-44D7-9949-8860-6B0E3584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5B7AE-3FC6-4580-ECD1-6104A55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a2a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E15ADCF7-835B-2268-5C8E-19E7FB74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454" y="732015"/>
            <a:ext cx="982784" cy="10222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67C598-6649-FF78-1147-E57FB969212A}"/>
              </a:ext>
            </a:extLst>
          </p:cNvPr>
          <p:cNvSpPr txBox="1"/>
          <p:nvPr/>
        </p:nvSpPr>
        <p:spPr>
          <a:xfrm>
            <a:off x="581194" y="1851966"/>
            <a:ext cx="5411834" cy="471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None/>
            </a:pP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A2A</a:t>
            </a: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 , abreviação de </a:t>
            </a: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Agent-</a:t>
            </a:r>
            <a:r>
              <a:rPr lang="pt-BR" sz="2400" b="1" i="0" dirty="0" err="1">
                <a:solidFill>
                  <a:srgbClr val="242424"/>
                </a:solidFill>
                <a:effectLst/>
                <a:latin typeface="source-serif-pro"/>
              </a:rPr>
              <a:t>to</a:t>
            </a: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-Agent</a:t>
            </a: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 , é um protocolo aberto desenvolvido pelo </a:t>
            </a: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Google </a:t>
            </a:r>
            <a:r>
              <a:rPr lang="pt-BR" sz="2400" b="1" i="0" dirty="0" err="1">
                <a:solidFill>
                  <a:srgbClr val="242424"/>
                </a:solidFill>
                <a:effectLst/>
                <a:latin typeface="source-serif-pro"/>
              </a:rPr>
              <a:t>DeepMind</a:t>
            </a: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 que permite que </a:t>
            </a: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agentes de IA de diferentes organizações ou ecossistemas interoperem</a:t>
            </a: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 e </a:t>
            </a:r>
            <a:r>
              <a:rPr lang="pt-BR" sz="2400" b="1" i="0" dirty="0">
                <a:solidFill>
                  <a:srgbClr val="242424"/>
                </a:solidFill>
                <a:effectLst/>
                <a:latin typeface="source-serif-pro"/>
              </a:rPr>
              <a:t>coordenem</a:t>
            </a: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 ações pela web.</a:t>
            </a:r>
          </a:p>
          <a:p>
            <a:pPr algn="l">
              <a:lnSpc>
                <a:spcPts val="2400"/>
              </a:lnSpc>
              <a:buNone/>
            </a:pPr>
            <a:endParaRPr lang="pt-BR" sz="24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None/>
            </a:pP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É como uma linguagem universal para assistentes de IA, permitindo que eles: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Compartilhem conhecimento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Solicitar serviços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Coordenar tarefas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242424"/>
                </a:solidFill>
                <a:effectLst/>
                <a:latin typeface="source-serif-pro"/>
              </a:rPr>
              <a:t>Melhorem as experiências do usuário por meio da cooperação</a:t>
            </a:r>
          </a:p>
        </p:txBody>
      </p:sp>
      <p:pic>
        <p:nvPicPr>
          <p:cNvPr id="6" name="Picture 2" descr="A2A MCP Graphic">
            <a:extLst>
              <a:ext uri="{FF2B5EF4-FFF2-40B4-BE49-F238E27FC236}">
                <a16:creationId xmlns:a16="http://schemas.microsoft.com/office/drawing/2014/main" id="{CA17AEB7-F2F8-B94F-6A3B-57AD23C83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14" y="2015409"/>
            <a:ext cx="5879998" cy="43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4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EA3C-1852-6FFB-6DFC-565CA11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EC8F-6268-5F6C-B191-EE8AE512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A2A - design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66BC73CD-071B-933C-512A-D343C3F2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454" y="732015"/>
            <a:ext cx="982784" cy="1022293"/>
          </a:xfrm>
          <a:prstGeom prst="rect">
            <a:avLst/>
          </a:prstGeom>
        </p:spPr>
      </p:pic>
      <p:pic>
        <p:nvPicPr>
          <p:cNvPr id="1026" name="Picture 2" descr="A2A+MCP">
            <a:extLst>
              <a:ext uri="{FF2B5EF4-FFF2-40B4-BE49-F238E27FC236}">
                <a16:creationId xmlns:a16="http://schemas.microsoft.com/office/drawing/2014/main" id="{3FD599F9-E348-B574-C01E-EB475D5F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0" y="2337392"/>
            <a:ext cx="66675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E76C2CD-0E6C-8A21-7A6B-E528782AB7D2}"/>
              </a:ext>
            </a:extLst>
          </p:cNvPr>
          <p:cNvSpPr txBox="1"/>
          <p:nvPr/>
        </p:nvSpPr>
        <p:spPr>
          <a:xfrm>
            <a:off x="7146360" y="2337392"/>
            <a:ext cx="46914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🔐 Security &amp; Privacy in A2A</a:t>
            </a:r>
          </a:p>
          <a:p>
            <a:endParaRPr lang="pt-BR" dirty="0"/>
          </a:p>
          <a:p>
            <a:r>
              <a:rPr lang="pt-BR" dirty="0"/>
              <a:t>O protocolo A2A do Google é centrado no usuário e respeita a privacidade: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agentes devem se autenticar e obter autorização para interagir.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Todas as solicitações são delimitadas e auditáveis.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usuários podem controlar quais agentes agem em seu nome.</a:t>
            </a:r>
          </a:p>
        </p:txBody>
      </p:sp>
    </p:spTree>
    <p:extLst>
      <p:ext uri="{BB962C8B-B14F-4D97-AF65-F5344CB8AC3E}">
        <p14:creationId xmlns:p14="http://schemas.microsoft.com/office/powerpoint/2010/main" val="154080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743D-793C-F541-583C-F1C4A203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4D199-290D-3971-FC11-79404FF6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A2A - design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E28DEBCC-FDA3-4DD7-706C-F17FB988D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454" y="732015"/>
            <a:ext cx="982784" cy="1022293"/>
          </a:xfrm>
          <a:prstGeom prst="rect">
            <a:avLst/>
          </a:prstGeom>
        </p:spPr>
      </p:pic>
      <p:pic>
        <p:nvPicPr>
          <p:cNvPr id="3074" name="Picture 2" descr="Conteúdo do artigo">
            <a:extLst>
              <a:ext uri="{FF2B5EF4-FFF2-40B4-BE49-F238E27FC236}">
                <a16:creationId xmlns:a16="http://schemas.microsoft.com/office/drawing/2014/main" id="{0A4B6A16-B629-A3EE-0AD7-6FAFC718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54" y="2063578"/>
            <a:ext cx="6220722" cy="460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BC1078-E69D-A98D-D57D-35C86812E93D}"/>
              </a:ext>
            </a:extLst>
          </p:cNvPr>
          <p:cNvSpPr txBox="1"/>
          <p:nvPr/>
        </p:nvSpPr>
        <p:spPr>
          <a:xfrm>
            <a:off x="7250327" y="2525078"/>
            <a:ext cx="609805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Real Use </a:t>
            </a:r>
            <a:r>
              <a:rPr lang="pt-BR" b="1" i="0" dirty="0" err="1">
                <a:solidFill>
                  <a:srgbClr val="242424"/>
                </a:solidFill>
                <a:effectLst/>
                <a:latin typeface="sohne"/>
              </a:rPr>
              <a:t>Examples</a:t>
            </a:r>
            <a:r>
              <a:rPr lang="pt-BR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  <a:p>
            <a:pPr algn="l">
              <a:lnSpc>
                <a:spcPts val="2250"/>
              </a:lnSpc>
            </a:pPr>
            <a:r>
              <a:rPr lang="pt-BR" dirty="0">
                <a:solidFill>
                  <a:srgbClr val="242424"/>
                </a:solidFill>
                <a:latin typeface="sohne"/>
              </a:rPr>
              <a:t>Cross-Agent Task </a:t>
            </a:r>
            <a:r>
              <a:rPr lang="pt-BR" dirty="0" err="1">
                <a:solidFill>
                  <a:srgbClr val="242424"/>
                </a:solidFill>
                <a:latin typeface="sohne"/>
              </a:rPr>
              <a:t>Delegation</a:t>
            </a:r>
            <a:endParaRPr lang="pt-BR" dirty="0">
              <a:solidFill>
                <a:srgbClr val="242424"/>
              </a:solidFill>
              <a:latin typeface="sohne"/>
            </a:endParaRPr>
          </a:p>
          <a:p>
            <a:pPr>
              <a:lnSpc>
                <a:spcPts val="2250"/>
              </a:lnSpc>
            </a:pPr>
            <a:r>
              <a:rPr lang="pt-BR" dirty="0" err="1">
                <a:solidFill>
                  <a:srgbClr val="242424"/>
                </a:solidFill>
                <a:latin typeface="sohne"/>
              </a:rPr>
              <a:t>Customer</a:t>
            </a:r>
            <a:r>
              <a:rPr lang="pt-BR" dirty="0">
                <a:solidFill>
                  <a:srgbClr val="242424"/>
                </a:solidFill>
                <a:latin typeface="sohne"/>
              </a:rPr>
              <a:t> </a:t>
            </a:r>
            <a:r>
              <a:rPr lang="pt-BR" dirty="0" err="1">
                <a:solidFill>
                  <a:srgbClr val="242424"/>
                </a:solidFill>
                <a:latin typeface="sohne"/>
              </a:rPr>
              <a:t>Support</a:t>
            </a:r>
            <a:r>
              <a:rPr lang="pt-BR" dirty="0">
                <a:solidFill>
                  <a:srgbClr val="242424"/>
                </a:solidFill>
                <a:latin typeface="sohne"/>
              </a:rPr>
              <a:t> </a:t>
            </a:r>
            <a:r>
              <a:rPr lang="pt-BR" dirty="0" err="1">
                <a:solidFill>
                  <a:srgbClr val="242424"/>
                </a:solidFill>
                <a:latin typeface="sohne"/>
              </a:rPr>
              <a:t>Bots</a:t>
            </a:r>
            <a:endParaRPr lang="pt-BR" dirty="0">
              <a:solidFill>
                <a:srgbClr val="242424"/>
              </a:solidFill>
              <a:latin typeface="sohne"/>
            </a:endParaRPr>
          </a:p>
          <a:p>
            <a:pPr>
              <a:lnSpc>
                <a:spcPts val="2250"/>
              </a:lnSpc>
            </a:pPr>
            <a:r>
              <a:rPr lang="pt-BR" dirty="0">
                <a:solidFill>
                  <a:srgbClr val="242424"/>
                </a:solidFill>
                <a:latin typeface="sohne"/>
              </a:rPr>
              <a:t>Health &amp; </a:t>
            </a:r>
            <a:r>
              <a:rPr lang="pt-BR" dirty="0" err="1">
                <a:solidFill>
                  <a:srgbClr val="242424"/>
                </a:solidFill>
                <a:latin typeface="sohne"/>
              </a:rPr>
              <a:t>Wellness</a:t>
            </a:r>
            <a:endParaRPr lang="pt-BR" dirty="0">
              <a:solidFill>
                <a:srgbClr val="242424"/>
              </a:solidFill>
              <a:latin typeface="sohne"/>
            </a:endParaRPr>
          </a:p>
          <a:p>
            <a:pPr algn="l">
              <a:lnSpc>
                <a:spcPts val="2250"/>
              </a:lnSpc>
            </a:pPr>
            <a:r>
              <a:rPr lang="pt-BR" dirty="0" err="1">
                <a:solidFill>
                  <a:srgbClr val="242424"/>
                </a:solidFill>
                <a:latin typeface="sohne"/>
              </a:rPr>
              <a:t>Travel</a:t>
            </a:r>
            <a:r>
              <a:rPr lang="pt-BR" dirty="0">
                <a:solidFill>
                  <a:srgbClr val="242424"/>
                </a:solidFill>
                <a:latin typeface="sohne"/>
              </a:rPr>
              <a:t> </a:t>
            </a:r>
            <a:r>
              <a:rPr lang="pt-BR" dirty="0" err="1">
                <a:solidFill>
                  <a:srgbClr val="242424"/>
                </a:solidFill>
                <a:latin typeface="sohne"/>
              </a:rPr>
              <a:t>Assistant</a:t>
            </a:r>
            <a:endParaRPr lang="pt-BR" dirty="0">
              <a:solidFill>
                <a:srgbClr val="242424"/>
              </a:solidFill>
              <a:latin typeface="sohne"/>
            </a:endParaRPr>
          </a:p>
        </p:txBody>
      </p:sp>
      <p:pic>
        <p:nvPicPr>
          <p:cNvPr id="3076" name="Picture 4" descr="img">
            <a:extLst>
              <a:ext uri="{FF2B5EF4-FFF2-40B4-BE49-F238E27FC236}">
                <a16:creationId xmlns:a16="http://schemas.microsoft.com/office/drawing/2014/main" id="{59CEDA32-FF22-AD34-34C2-248B34DA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38" y="190759"/>
            <a:ext cx="11458279" cy="64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986FA-95EE-31CA-2D2D-65A0CB0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0F987-4A68-F2CC-A514-0C7F966D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MCP Tutorial .NET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Quickstart</a:t>
            </a:r>
            <a:r>
              <a:rPr lang="en-US" dirty="0">
                <a:hlinkClick r:id="rId2"/>
              </a:rPr>
              <a:t> - Create a minimal MCP Server using .NET - .NET | Microsoft Learn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3"/>
              </a:rPr>
              <a:t>modelcontextprotocol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csharp-sdk</a:t>
            </a:r>
            <a:r>
              <a:rPr lang="en-US" dirty="0">
                <a:hlinkClick r:id="rId3"/>
              </a:rPr>
              <a:t>: The official C# SDK for Model Context Protocol servers and clients. Maintained in collaboration with Microsoft.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MCP – Segurança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Understanding and mitigating security risks in MCP implementations | Microsoft Community Hub</a:t>
            </a:r>
            <a:endParaRPr lang="en-US" dirty="0"/>
          </a:p>
          <a:p>
            <a:pPr marL="0" indent="0">
              <a:buNone/>
            </a:pPr>
            <a:r>
              <a:rPr lang="pt-BR" dirty="0">
                <a:hlinkClick r:id="rId5"/>
              </a:rPr>
              <a:t>Riscos de segurança do MCP: como proteger seus agentes de IA | Coletivo de Ciência de Dados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Agentes</a:t>
            </a:r>
          </a:p>
          <a:p>
            <a:pPr marL="0" indent="0">
              <a:buNone/>
            </a:pPr>
            <a:r>
              <a:rPr lang="pt-BR" dirty="0">
                <a:hlinkClick r:id="rId6"/>
              </a:rPr>
              <a:t>O que são agentes de IA? - Explicação sobre agentes em inteligência artificial – AWS</a:t>
            </a:r>
            <a:endParaRPr lang="pt-BR" dirty="0"/>
          </a:p>
          <a:p>
            <a:pPr marL="0" indent="0">
              <a:buNone/>
            </a:pPr>
            <a:r>
              <a:rPr lang="en-US" dirty="0" err="1">
                <a:hlinkClick r:id="rId7"/>
              </a:rPr>
              <a:t>azixaka</a:t>
            </a:r>
            <a:r>
              <a:rPr lang="en-US" dirty="0">
                <a:hlinkClick r:id="rId7"/>
              </a:rPr>
              <a:t>/a2adotnet: The Agent2Agent (A2A) protocol implementation for </a:t>
            </a:r>
            <a:r>
              <a:rPr lang="en-US" dirty="0" err="1">
                <a:hlinkClick r:id="rId7"/>
              </a:rPr>
              <a:t>.net</a:t>
            </a:r>
            <a:r>
              <a:rPr lang="en-US" dirty="0">
                <a:hlinkClick r:id="rId7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500 agentes - </a:t>
            </a:r>
            <a:r>
              <a:rPr lang="pt-BR" dirty="0">
                <a:hlinkClick r:id="rId8"/>
              </a:rPr>
              <a:t>https://github.com/ashishpatel26/500-AI-Agents-Projects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Treinamento MS – </a:t>
            </a:r>
            <a:r>
              <a:rPr lang="pt-BR" b="1" dirty="0"/>
              <a:t>Criar soluções de IA </a:t>
            </a:r>
            <a:r>
              <a:rPr lang="pt-BR" b="1" dirty="0" err="1"/>
              <a:t>agentic</a:t>
            </a:r>
            <a:r>
              <a:rPr lang="pt-BR" b="1" dirty="0"/>
              <a:t> usando o Azure AI </a:t>
            </a:r>
            <a:r>
              <a:rPr lang="pt-BR" b="1" dirty="0" err="1"/>
              <a:t>Foundry</a:t>
            </a:r>
            <a:endParaRPr lang="pt-BR" b="1" dirty="0"/>
          </a:p>
          <a:p>
            <a:pPr marL="0" indent="0">
              <a:buNone/>
            </a:pPr>
            <a:r>
              <a:rPr lang="pt-BR" dirty="0">
                <a:hlinkClick r:id="rId9"/>
              </a:rPr>
              <a:t>Planos | Microsoft </a:t>
            </a:r>
            <a:r>
              <a:rPr lang="pt-BR" dirty="0" err="1">
                <a:hlinkClick r:id="rId9"/>
              </a:rPr>
              <a:t>Learn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7780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B76F91-03EE-AFCC-5DCA-214C8FFDD9E6}"/>
              </a:ext>
            </a:extLst>
          </p:cNvPr>
          <p:cNvSpPr txBox="1"/>
          <p:nvPr/>
        </p:nvSpPr>
        <p:spPr>
          <a:xfrm>
            <a:off x="8296275" y="3631842"/>
            <a:ext cx="3278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linktree.com/nizzola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05BD7-94CB-F632-C5A3-775FC965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POR QUÊ DESTES TEMAS DE HOJE?</a:t>
            </a:r>
          </a:p>
        </p:txBody>
      </p:sp>
      <p:pic>
        <p:nvPicPr>
          <p:cNvPr id="1026" name="Picture 2" descr="image/png">
            <a:extLst>
              <a:ext uri="{FF2B5EF4-FFF2-40B4-BE49-F238E27FC236}">
                <a16:creationId xmlns:a16="http://schemas.microsoft.com/office/drawing/2014/main" id="{1C3488A0-785F-0FC1-0712-CC209311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2" y="1897162"/>
            <a:ext cx="6866213" cy="4960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27D688F-8E37-5545-D8B2-C31A82309E78}"/>
              </a:ext>
            </a:extLst>
          </p:cNvPr>
          <p:cNvSpPr txBox="1"/>
          <p:nvPr/>
        </p:nvSpPr>
        <p:spPr>
          <a:xfrm>
            <a:off x="7447405" y="2292439"/>
            <a:ext cx="41634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ouvimos falar das novidades no mundo I.A. algumas letrinhas não saem das postagens e notícias !</a:t>
            </a:r>
          </a:p>
          <a:p>
            <a:endParaRPr lang="pt-BR" dirty="0"/>
          </a:p>
          <a:p>
            <a:r>
              <a:rPr lang="pt-BR" dirty="0"/>
              <a:t>Olhando para uma pesquisa encontrada num site, vemos que há algo diferente nos temas: </a:t>
            </a:r>
            <a:r>
              <a:rPr lang="pt-BR" dirty="0" err="1"/>
              <a:t>modelcontextprotocol</a:t>
            </a:r>
            <a:r>
              <a:rPr lang="pt-BR" dirty="0"/>
              <a:t> e google/a2a o crescimento está muito diferente dos demais !</a:t>
            </a:r>
          </a:p>
        </p:txBody>
      </p:sp>
    </p:spTree>
    <p:extLst>
      <p:ext uri="{BB962C8B-B14F-4D97-AF65-F5344CB8AC3E}">
        <p14:creationId xmlns:p14="http://schemas.microsoft.com/office/powerpoint/2010/main" val="11940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C98FA-A9EA-48E8-ED83-63CA2149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37D8-8959-81CC-E169-10FC5D3D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O que é </a:t>
            </a:r>
            <a:r>
              <a:rPr lang="pt-BR" dirty="0" err="1"/>
              <a:t>rag</a:t>
            </a:r>
            <a:r>
              <a:rPr lang="pt-BR" dirty="0"/>
              <a:t> : </a:t>
            </a:r>
            <a:r>
              <a:rPr lang="pt-BR" i="1" dirty="0" err="1"/>
              <a:t>Retrieval-Augmented</a:t>
            </a:r>
            <a:r>
              <a:rPr lang="pt-BR" i="1" dirty="0"/>
              <a:t> Generation</a:t>
            </a:r>
            <a:endParaRPr lang="pt-BR" dirty="0"/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C3D6DB10-FCD0-E6B1-7B26-A5765780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F12E234-26BD-7650-A088-41F3DD8983EE}"/>
              </a:ext>
            </a:extLst>
          </p:cNvPr>
          <p:cNvSpPr txBox="1"/>
          <p:nvPr/>
        </p:nvSpPr>
        <p:spPr>
          <a:xfrm>
            <a:off x="581192" y="2158023"/>
            <a:ext cx="110160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RAG combina a capacidade de geração de texto de </a:t>
            </a:r>
            <a:r>
              <a:rPr lang="pt-BR" dirty="0" err="1"/>
              <a:t>LLMs</a:t>
            </a:r>
            <a:r>
              <a:rPr lang="pt-BR" dirty="0"/>
              <a:t> com a recuperação de informações de fontes externas, como bancos de dados ou documentos, para produzir respostas mais precisas e contextualizadas. </a:t>
            </a:r>
          </a:p>
          <a:p>
            <a:endParaRPr lang="pt-BR" dirty="0"/>
          </a:p>
          <a:p>
            <a:r>
              <a:rPr lang="pt-BR" dirty="0"/>
              <a:t>Etapa 1 (R): A primeira etapa do RAG é a recuperação de informações. Quando um usuário faz uma pergunta ou envia um prompt, o sistema busca dados relevantes em uma base de dados ou conjunto de documentos externos. </a:t>
            </a:r>
          </a:p>
          <a:p>
            <a:r>
              <a:rPr lang="pt-BR" dirty="0"/>
              <a:t>exemplo: se o prompt for “Quais são os benefícios da energia solar?”, o sistema pode buscar documentos sobre energias renováveis e identificar trechos que mencionam vantagens como redução de custos e impacto ambiental.</a:t>
            </a:r>
          </a:p>
          <a:p>
            <a:endParaRPr lang="pt-BR" dirty="0"/>
          </a:p>
          <a:p>
            <a:r>
              <a:rPr lang="pt-BR" dirty="0"/>
              <a:t>Etapa II (A): Aumentação do contexto - informações recuperadas são combinadas com o prompt original para criar um contexto mais rico. Esse processo é chamado de aumentação do contexto.</a:t>
            </a:r>
          </a:p>
          <a:p>
            <a:r>
              <a:rPr lang="pt-BR" dirty="0"/>
              <a:t>exemplo: se o sistema recuperar um trecho que diz “A energia solar reduz custos em até 30% e diminui a emissão de gases poluentes”, esse texto será adicionado ao contexto da pergunta. O modelo de linguagem usará essa informação para gerar uma resposta completa.</a:t>
            </a:r>
          </a:p>
          <a:p>
            <a:endParaRPr lang="pt-BR" dirty="0"/>
          </a:p>
          <a:p>
            <a:r>
              <a:rPr lang="pt-BR" dirty="0"/>
              <a:t>Etapa III (G): Geração de Resposta - o modelo de linguagem (como </a:t>
            </a:r>
            <a:r>
              <a:rPr lang="pt-BR" dirty="0">
                <a:hlinkClick r:id="rId4"/>
              </a:rPr>
              <a:t>GPT-4</a:t>
            </a:r>
            <a:r>
              <a:rPr lang="pt-BR" dirty="0"/>
              <a:t>, </a:t>
            </a:r>
            <a:r>
              <a:rPr lang="pt-BR" dirty="0" err="1"/>
              <a:t>Deepseek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) gera a resposta final com base no contexto aumentado. O modelo processa tanto a pergunta original quanto as informações recuperadas para produzir uma resposta que seja precisa, contextualizada e natural.</a:t>
            </a:r>
          </a:p>
        </p:txBody>
      </p:sp>
    </p:spTree>
    <p:extLst>
      <p:ext uri="{BB962C8B-B14F-4D97-AF65-F5344CB8AC3E}">
        <p14:creationId xmlns:p14="http://schemas.microsoft.com/office/powerpoint/2010/main" val="10334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DFF5-3993-6870-E086-52CEE6CE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A0CE-50EB-3731-2292-10E7C7BC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IMPORTÂNCIA DO </a:t>
            </a:r>
            <a:r>
              <a:rPr lang="pt-BR" dirty="0" err="1"/>
              <a:t>rag</a:t>
            </a:r>
            <a:endParaRPr lang="pt-BR" dirty="0"/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6F2F4B75-055D-D840-3A3D-4F2948C9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pic>
        <p:nvPicPr>
          <p:cNvPr id="2050" name="Picture 2" descr="Building a RAG System with GPT-4: A Step-by-Step Guide | by Maysa Mayel |  Medium">
            <a:extLst>
              <a:ext uri="{FF2B5EF4-FFF2-40B4-BE49-F238E27FC236}">
                <a16:creationId xmlns:a16="http://schemas.microsoft.com/office/drawing/2014/main" id="{3D58E95C-61F0-DD77-1E53-9CC83098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99" y="2003961"/>
            <a:ext cx="7486351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F798D8A-F523-57B2-97D0-88116603BDE0}"/>
              </a:ext>
            </a:extLst>
          </p:cNvPr>
          <p:cNvSpPr txBox="1"/>
          <p:nvPr/>
        </p:nvSpPr>
        <p:spPr>
          <a:xfrm>
            <a:off x="360608" y="3201212"/>
            <a:ext cx="112502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Atualização das </a:t>
            </a:r>
          </a:p>
          <a:p>
            <a:r>
              <a:rPr lang="pt-BR" sz="3200" dirty="0"/>
              <a:t>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Precisão e confiabilidade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Contextualização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Personalização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Aprendizado Interativo e adaptativo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Versatilidade multimodal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95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02AF-C112-1CB4-C92E-B8B1A84ED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3E2DF-AF8A-AD91-C27B-FEA1988F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SISTEMAS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E8C9BE7D-C0E7-9EE6-3EE1-0EE72D64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22DAED-728B-B226-77D9-1BFFE7FA4D1F}"/>
              </a:ext>
            </a:extLst>
          </p:cNvPr>
          <p:cNvSpPr txBox="1"/>
          <p:nvPr/>
        </p:nvSpPr>
        <p:spPr>
          <a:xfrm>
            <a:off x="581192" y="2158023"/>
            <a:ext cx="11016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Perguntas de domínio aberto (ODQA) </a:t>
            </a:r>
            <a:br>
              <a:rPr lang="pt-BR" b="1" dirty="0"/>
            </a:br>
            <a:r>
              <a:rPr lang="pt-BR" b="1" dirty="0"/>
              <a:t>Caso de uso: </a:t>
            </a:r>
            <a:r>
              <a:rPr lang="pt-BR" dirty="0"/>
              <a:t>O RAG é altamente eficaz em sistemas ODQA, no quais os usuários podem fazer perguntas sobre praticamente qualquer tópico.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9FE608-2CCD-7CCC-E232-F3BB7BBA4EF2}"/>
              </a:ext>
            </a:extLst>
          </p:cNvPr>
          <p:cNvSpPr txBox="1"/>
          <p:nvPr/>
        </p:nvSpPr>
        <p:spPr>
          <a:xfrm>
            <a:off x="581191" y="3176483"/>
            <a:ext cx="10700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Consultas especializadas de domínio específico </a:t>
            </a:r>
            <a:br>
              <a:rPr lang="pt-BR" b="1" dirty="0"/>
            </a:br>
            <a:r>
              <a:rPr lang="pt-BR" b="1" dirty="0"/>
              <a:t>Caso de uso:</a:t>
            </a:r>
            <a:r>
              <a:rPr lang="pt-BR" dirty="0"/>
              <a:t> Para o setor jurídico, o RAG pode auxiliar na análise e geração de resumos de jurisprudências, precedentes e estatutos ao recuperar documentos relevantes.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942604-FF43-3C43-E311-C8B8A3EA5F86}"/>
              </a:ext>
            </a:extLst>
          </p:cNvPr>
          <p:cNvSpPr txBox="1"/>
          <p:nvPr/>
        </p:nvSpPr>
        <p:spPr>
          <a:xfrm>
            <a:off x="581190" y="4277316"/>
            <a:ext cx="10700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Resumos de conteúdo</a:t>
            </a:r>
            <a:br>
              <a:rPr lang="pt-BR" b="1" dirty="0"/>
            </a:br>
            <a:r>
              <a:rPr lang="pt-BR" b="1" dirty="0"/>
              <a:t>Caso de uso:</a:t>
            </a:r>
            <a:r>
              <a:rPr lang="pt-BR" dirty="0"/>
              <a:t> O RAG pode ajudar a gerar conteúdo de alta qualidade, como notas de reunião de assistentes virtuais ou resumos de artigos, relatórios ou posts de blogs, recuperando informações relevantes e integrando-as no texto gerado.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1D77B1D-3112-D94F-F247-8D312C37C7D1}"/>
              </a:ext>
            </a:extLst>
          </p:cNvPr>
          <p:cNvSpPr txBox="1"/>
          <p:nvPr/>
        </p:nvSpPr>
        <p:spPr>
          <a:xfrm>
            <a:off x="581189" y="5631209"/>
            <a:ext cx="10700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Recomendações personalizadas</a:t>
            </a:r>
            <a:br>
              <a:rPr lang="pt-BR" b="1" dirty="0"/>
            </a:br>
            <a:r>
              <a:rPr lang="pt-BR" b="1" dirty="0"/>
              <a:t>Caso de uso:</a:t>
            </a:r>
            <a:r>
              <a:rPr lang="pt-BR" dirty="0"/>
              <a:t> O RAG pode aprimorar sistemas de recomendação ao recuperar informações específicas do usuário e gerar sugestões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190790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3466-A0E6-4075-194A-0AE031C3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5C549-51A8-F798-CDA1-6D885512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SISTEMAS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66221431-C847-121A-91DD-90A49877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6CD973-9909-DF81-88F0-9EC4609D0B0B}"/>
              </a:ext>
            </a:extLst>
          </p:cNvPr>
          <p:cNvSpPr txBox="1"/>
          <p:nvPr/>
        </p:nvSpPr>
        <p:spPr>
          <a:xfrm>
            <a:off x="581193" y="2158024"/>
            <a:ext cx="108166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Análise de cenários complexos e criação de conteúdo </a:t>
            </a:r>
            <a:br>
              <a:rPr lang="pt-BR" b="1" dirty="0"/>
            </a:br>
            <a:r>
              <a:rPr lang="pt-BR" b="1" dirty="0"/>
              <a:t>Caso de uso:</a:t>
            </a:r>
            <a:r>
              <a:rPr lang="pt-BR" dirty="0"/>
              <a:t> Um modelo híbrido de RAG pode ser usado para gerar e sintetizar relatórios detalhados ou análises ao recuperar dados relevantes, documentos ou notícias de várias fontes complexas.</a:t>
            </a:r>
          </a:p>
          <a:p>
            <a:endParaRPr lang="pt-BR" dirty="0"/>
          </a:p>
          <a:p>
            <a:r>
              <a:rPr lang="pt-BR" b="1" dirty="0"/>
              <a:t>Pesquisa e síntese de informações</a:t>
            </a:r>
            <a:br>
              <a:rPr lang="pt-BR" b="1" dirty="0"/>
            </a:br>
            <a:r>
              <a:rPr lang="pt-BR" b="1" dirty="0"/>
              <a:t>Caso de Uso:</a:t>
            </a:r>
            <a:r>
              <a:rPr lang="pt-BR" dirty="0"/>
              <a:t> Pesquisadores podem usar o RAG para recuperar e sintetizar informações de artigos acadêmicos, relatórios ou bancos de dados, facilitando revisões e projetos de pesquisa.</a:t>
            </a:r>
          </a:p>
          <a:p>
            <a:endParaRPr lang="pt-BR" b="1" dirty="0"/>
          </a:p>
          <a:p>
            <a:r>
              <a:rPr lang="pt-BR" b="1" dirty="0"/>
              <a:t>Aplicações multilíngues e interlinguísticas</a:t>
            </a:r>
            <a:br>
              <a:rPr lang="pt-BR" b="1" dirty="0"/>
            </a:br>
            <a:r>
              <a:rPr lang="pt-BR" b="1" dirty="0"/>
              <a:t>Caso de Uso: </a:t>
            </a:r>
            <a:r>
              <a:rPr lang="pt-BR" dirty="0"/>
              <a:t>O RAG pode ser implantado em ambientes multilíngues para recuperar informações em diferentes idiomas e gerar conteúdo interlinguístico.</a:t>
            </a:r>
          </a:p>
        </p:txBody>
      </p:sp>
    </p:spTree>
    <p:extLst>
      <p:ext uri="{BB962C8B-B14F-4D97-AF65-F5344CB8AC3E}">
        <p14:creationId xmlns:p14="http://schemas.microsoft.com/office/powerpoint/2010/main" val="264405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659F-7B95-18EB-3270-0DD5C643E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1FC30-6EEE-5622-BB3D-04489FDC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Como se implementa?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65225A0E-2ED0-FCF8-2093-32CA395A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C9862B-FB4C-3CFE-4994-53CBC8F5C0FC}"/>
              </a:ext>
            </a:extLst>
          </p:cNvPr>
          <p:cNvSpPr txBox="1"/>
          <p:nvPr/>
        </p:nvSpPr>
        <p:spPr>
          <a:xfrm>
            <a:off x="581192" y="2158023"/>
            <a:ext cx="110160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Coleta de dados</a:t>
            </a:r>
          </a:p>
          <a:p>
            <a:r>
              <a:rPr lang="pt-BR" dirty="0"/>
              <a:t>	prepara a base de informações que será usada para recuperação.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Indexação dos dados</a:t>
            </a:r>
          </a:p>
          <a:p>
            <a:pPr lvl="1"/>
            <a:r>
              <a:rPr lang="pt-BR" dirty="0"/>
              <a:t>Criação de </a:t>
            </a:r>
            <a:r>
              <a:rPr lang="pt-BR" dirty="0" err="1"/>
              <a:t>embeddings</a:t>
            </a:r>
            <a:r>
              <a:rPr lang="pt-BR" dirty="0"/>
              <a:t>: Converta os textos em vetores numéricos (</a:t>
            </a:r>
            <a:r>
              <a:rPr lang="pt-BR" dirty="0" err="1"/>
              <a:t>embeddings</a:t>
            </a:r>
            <a:r>
              <a:rPr lang="pt-BR" dirty="0"/>
              <a:t>) que capturem seu significado semântico. Ferramentas como </a:t>
            </a:r>
            <a:r>
              <a:rPr lang="pt-BR" dirty="0" err="1"/>
              <a:t>Sentence</a:t>
            </a:r>
            <a:r>
              <a:rPr lang="pt-BR" dirty="0"/>
              <a:t> Transformers ou OpenAI </a:t>
            </a:r>
            <a:r>
              <a:rPr lang="pt-BR" dirty="0" err="1"/>
              <a:t>Embeddings</a:t>
            </a:r>
            <a:r>
              <a:rPr lang="pt-BR" dirty="0"/>
              <a:t> podem ser usadas para essa tarefa.</a:t>
            </a:r>
          </a:p>
          <a:p>
            <a:pPr lvl="1"/>
            <a:r>
              <a:rPr lang="pt-BR" dirty="0"/>
              <a:t>Armazenamento dos </a:t>
            </a:r>
            <a:r>
              <a:rPr lang="pt-BR" dirty="0" err="1"/>
              <a:t>embeddings</a:t>
            </a:r>
            <a:r>
              <a:rPr lang="pt-BR" dirty="0"/>
              <a:t>: Utilize bancos de dados especializados, como FAISS (Facebook AI </a:t>
            </a:r>
            <a:r>
              <a:rPr lang="pt-BR" dirty="0" err="1"/>
              <a:t>Similarity</a:t>
            </a:r>
            <a:r>
              <a:rPr lang="pt-BR" dirty="0"/>
              <a:t> Search) ou </a:t>
            </a:r>
            <a:r>
              <a:rPr lang="pt-BR" dirty="0" err="1"/>
              <a:t>Elasticsearch</a:t>
            </a:r>
            <a:r>
              <a:rPr lang="pt-BR" dirty="0"/>
              <a:t>, para armazenar e buscar os </a:t>
            </a:r>
            <a:r>
              <a:rPr lang="pt-BR" dirty="0" err="1"/>
              <a:t>embeddings</a:t>
            </a:r>
            <a:r>
              <a:rPr lang="pt-BR" dirty="0"/>
              <a:t> de forma rápida e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Recuperação de informações</a:t>
            </a:r>
          </a:p>
          <a:p>
            <a:r>
              <a:rPr lang="pt-BR" dirty="0"/>
              <a:t>	 o sistema busca informações relevantes com base no prompt do usuário.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Geração de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0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5472-372E-E02C-79EF-46D1C35AB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D4D59-9872-E821-1964-73B8E346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Como se implementa?</a:t>
            </a:r>
          </a:p>
        </p:txBody>
      </p:sp>
      <p:pic>
        <p:nvPicPr>
          <p:cNvPr id="4" name="Imagem 3" descr="Uma imagem contendo Seta&#10;&#10;O conteúdo gerado por IA pode estar incorreto.">
            <a:extLst>
              <a:ext uri="{FF2B5EF4-FFF2-40B4-BE49-F238E27FC236}">
                <a16:creationId xmlns:a16="http://schemas.microsoft.com/office/drawing/2014/main" id="{8E294ACF-1F7A-C08A-D1B6-C99A9455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782" y="575596"/>
            <a:ext cx="1296456" cy="1296456"/>
          </a:xfrm>
          <a:prstGeom prst="rect">
            <a:avLst/>
          </a:prstGeom>
        </p:spPr>
      </p:pic>
      <p:pic>
        <p:nvPicPr>
          <p:cNvPr id="2050" name="Picture 2" descr="RAG e IA generativa - Azure AI Search | Microsoft Learn">
            <a:extLst>
              <a:ext uri="{FF2B5EF4-FFF2-40B4-BE49-F238E27FC236}">
                <a16:creationId xmlns:a16="http://schemas.microsoft.com/office/drawing/2014/main" id="{64BDA43E-B32C-CE83-5BC0-BFD95506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4" y="2174102"/>
            <a:ext cx="9889331" cy="44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906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{11A6E66F-3C3B-47E5-9F62-4B1AD1638479}tf56390039_win32</Template>
  <TotalTime>5862</TotalTime>
  <Words>1831</Words>
  <Application>Microsoft Office PowerPoint</Application>
  <PresentationFormat>Widescreen</PresentationFormat>
  <Paragraphs>173</Paragraphs>
  <Slides>24</Slides>
  <Notes>22</Notes>
  <HiddenSlides>0</HiddenSlides>
  <MMClips>1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5" baseType="lpstr">
      <vt:lpstr>AmazonEmber</vt:lpstr>
      <vt:lpstr>Arial</vt:lpstr>
      <vt:lpstr>Calibri</vt:lpstr>
      <vt:lpstr>Gill Sans MT</vt:lpstr>
      <vt:lpstr>Play</vt:lpstr>
      <vt:lpstr>Poppins</vt:lpstr>
      <vt:lpstr>quote-cjk-patch</vt:lpstr>
      <vt:lpstr>sohne</vt:lpstr>
      <vt:lpstr>source-serif-pro</vt:lpstr>
      <vt:lpstr>Wingdings 2</vt:lpstr>
      <vt:lpstr>Personalizado</vt:lpstr>
      <vt:lpstr>RAG, MCP, A2A o que são e como usamos para melhorar as respostas de I.A</vt:lpstr>
      <vt:lpstr>Apresentação do PowerPoint</vt:lpstr>
      <vt:lpstr>POR QUÊ DESTES TEMAS DE HOJE?</vt:lpstr>
      <vt:lpstr>O que é rag : Retrieval-Augmented Generation</vt:lpstr>
      <vt:lpstr>A IMPORTÂNCIA DO rag</vt:lpstr>
      <vt:lpstr>TIPOS DE SISTEMAS</vt:lpstr>
      <vt:lpstr>TIPOS DE SISTEMAS</vt:lpstr>
      <vt:lpstr>Como se implementa?</vt:lpstr>
      <vt:lpstr>Como se implementa?</vt:lpstr>
      <vt:lpstr>Como se implementa?</vt:lpstr>
      <vt:lpstr>RAG - DEMO</vt:lpstr>
      <vt:lpstr>O que é mcp – MODEL CONTEXT PROTOCOL</vt:lpstr>
      <vt:lpstr>O que é mcp</vt:lpstr>
      <vt:lpstr>O que é mcp ?</vt:lpstr>
      <vt:lpstr>O que é mcp</vt:lpstr>
      <vt:lpstr>O que é mcp SERVER</vt:lpstr>
      <vt:lpstr> MCP - DEMO</vt:lpstr>
      <vt:lpstr>Estamos num momento ímpar na tecnologia</vt:lpstr>
      <vt:lpstr>O que são agentes de i.a.</vt:lpstr>
      <vt:lpstr>O que é a2a</vt:lpstr>
      <vt:lpstr>A2A - design</vt:lpstr>
      <vt:lpstr>A2A - design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marcio@nizzola.com.br</dc:creator>
  <cp:lastModifiedBy>marcio@nizzola.com.br</cp:lastModifiedBy>
  <cp:revision>6</cp:revision>
  <dcterms:created xsi:type="dcterms:W3CDTF">2025-06-07T11:16:46Z</dcterms:created>
  <dcterms:modified xsi:type="dcterms:W3CDTF">2025-06-15T21:23:15Z</dcterms:modified>
</cp:coreProperties>
</file>