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2" r:id="rId6"/>
    <p:sldId id="258" r:id="rId7"/>
    <p:sldId id="261" r:id="rId8"/>
    <p:sldId id="264" r:id="rId9"/>
    <p:sldId id="265" r:id="rId10"/>
    <p:sldId id="269" r:id="rId11"/>
    <p:sldId id="270" r:id="rId12"/>
    <p:sldId id="267" r:id="rId13"/>
    <p:sldId id="266" r:id="rId14"/>
    <p:sldId id="268" r:id="rId15"/>
    <p:sldId id="274" r:id="rId16"/>
    <p:sldId id="280" r:id="rId17"/>
    <p:sldId id="281" r:id="rId18"/>
    <p:sldId id="282" r:id="rId19"/>
    <p:sldId id="271" r:id="rId20"/>
    <p:sldId id="272" r:id="rId21"/>
    <p:sldId id="273" r:id="rId22"/>
    <p:sldId id="275" r:id="rId23"/>
    <p:sldId id="276" r:id="rId24"/>
    <p:sldId id="277" r:id="rId25"/>
    <p:sldId id="284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9769FB-3F97-4F51-92CF-7681465E143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8138847-1020-45F9-B490-2FF4E4D903EE}">
      <dgm:prSet/>
      <dgm:spPr/>
      <dgm:t>
        <a:bodyPr/>
        <a:lstStyle/>
        <a:p>
          <a:r>
            <a:rPr lang="en-US"/>
            <a:t>Entregas mais rápidas</a:t>
          </a:r>
        </a:p>
      </dgm:t>
    </dgm:pt>
    <dgm:pt modelId="{AE1E85E9-E779-45CC-B511-85A067626390}" type="parTrans" cxnId="{F51269A6-D7C1-4439-9A69-5B7916FE04E7}">
      <dgm:prSet/>
      <dgm:spPr/>
      <dgm:t>
        <a:bodyPr/>
        <a:lstStyle/>
        <a:p>
          <a:endParaRPr lang="en-US"/>
        </a:p>
      </dgm:t>
    </dgm:pt>
    <dgm:pt modelId="{CE7FC95E-CBF3-4303-8FDA-8BFE33B65DE0}" type="sibTrans" cxnId="{F51269A6-D7C1-4439-9A69-5B7916FE04E7}">
      <dgm:prSet/>
      <dgm:spPr/>
      <dgm:t>
        <a:bodyPr/>
        <a:lstStyle/>
        <a:p>
          <a:endParaRPr lang="en-US"/>
        </a:p>
      </dgm:t>
    </dgm:pt>
    <dgm:pt modelId="{CB69A35B-BE52-4D7A-8805-819DAB030E5B}">
      <dgm:prSet/>
      <dgm:spPr/>
      <dgm:t>
        <a:bodyPr/>
        <a:lstStyle/>
        <a:p>
          <a:r>
            <a:rPr lang="en-US"/>
            <a:t>Software mais flexível</a:t>
          </a:r>
        </a:p>
      </dgm:t>
    </dgm:pt>
    <dgm:pt modelId="{84D87175-520E-4142-90E1-3F791014F3D9}" type="parTrans" cxnId="{70D0CC7A-7E33-4A7B-9824-DB2670B94AD6}">
      <dgm:prSet/>
      <dgm:spPr/>
      <dgm:t>
        <a:bodyPr/>
        <a:lstStyle/>
        <a:p>
          <a:endParaRPr lang="en-US"/>
        </a:p>
      </dgm:t>
    </dgm:pt>
    <dgm:pt modelId="{7548B413-4222-4CB9-B40F-5569A840EA1F}" type="sibTrans" cxnId="{70D0CC7A-7E33-4A7B-9824-DB2670B94AD6}">
      <dgm:prSet/>
      <dgm:spPr/>
      <dgm:t>
        <a:bodyPr/>
        <a:lstStyle/>
        <a:p>
          <a:endParaRPr lang="en-US"/>
        </a:p>
      </dgm:t>
    </dgm:pt>
    <dgm:pt modelId="{C6772BD2-6BD3-4E2E-9DB9-784EEF319261}">
      <dgm:prSet/>
      <dgm:spPr/>
      <dgm:t>
        <a:bodyPr/>
        <a:lstStyle/>
        <a:p>
          <a:r>
            <a:rPr lang="en-US"/>
            <a:t>Melhor qualidade</a:t>
          </a:r>
        </a:p>
      </dgm:t>
    </dgm:pt>
    <dgm:pt modelId="{D5F0DE56-A59A-468A-AD82-174AA87D5B3B}" type="parTrans" cxnId="{D5DCAAE2-08C5-4B20-A4E3-18EC6F83F365}">
      <dgm:prSet/>
      <dgm:spPr/>
      <dgm:t>
        <a:bodyPr/>
        <a:lstStyle/>
        <a:p>
          <a:endParaRPr lang="en-US"/>
        </a:p>
      </dgm:t>
    </dgm:pt>
    <dgm:pt modelId="{DB9C65F9-4E52-4F1A-973E-C4AA442B866C}" type="sibTrans" cxnId="{D5DCAAE2-08C5-4B20-A4E3-18EC6F83F365}">
      <dgm:prSet/>
      <dgm:spPr/>
      <dgm:t>
        <a:bodyPr/>
        <a:lstStyle/>
        <a:p>
          <a:endParaRPr lang="en-US"/>
        </a:p>
      </dgm:t>
    </dgm:pt>
    <dgm:pt modelId="{4DC660AC-9AC0-4C1E-944E-947BE976C36B}">
      <dgm:prSet/>
      <dgm:spPr/>
      <dgm:t>
        <a:bodyPr/>
        <a:lstStyle/>
        <a:p>
          <a:r>
            <a:rPr lang="en-US"/>
            <a:t>Maior aderência aos processos</a:t>
          </a:r>
        </a:p>
      </dgm:t>
    </dgm:pt>
    <dgm:pt modelId="{5C950445-2AF0-4D29-A25B-EB24BBC2664F}" type="parTrans" cxnId="{797DFFE9-B7F1-4189-86D7-839DD2CC56CE}">
      <dgm:prSet/>
      <dgm:spPr/>
      <dgm:t>
        <a:bodyPr/>
        <a:lstStyle/>
        <a:p>
          <a:endParaRPr lang="en-US"/>
        </a:p>
      </dgm:t>
    </dgm:pt>
    <dgm:pt modelId="{B5845A66-95DB-4D23-8C7C-F83F37349B1F}" type="sibTrans" cxnId="{797DFFE9-B7F1-4189-86D7-839DD2CC56CE}">
      <dgm:prSet/>
      <dgm:spPr/>
      <dgm:t>
        <a:bodyPr/>
        <a:lstStyle/>
        <a:p>
          <a:endParaRPr lang="en-US"/>
        </a:p>
      </dgm:t>
    </dgm:pt>
    <dgm:pt modelId="{A59CBA1B-CABC-4851-86D3-4680C896B886}">
      <dgm:prSet/>
      <dgm:spPr/>
      <dgm:t>
        <a:bodyPr/>
        <a:lstStyle/>
        <a:p>
          <a:r>
            <a:rPr lang="en-US"/>
            <a:t>Gerenciamento de riscos</a:t>
          </a:r>
        </a:p>
      </dgm:t>
    </dgm:pt>
    <dgm:pt modelId="{C960DE33-5400-4C4A-922F-D86DD66377EC}" type="parTrans" cxnId="{79FB7B00-B0E5-47A1-B3A9-495C5BD0B2E5}">
      <dgm:prSet/>
      <dgm:spPr/>
      <dgm:t>
        <a:bodyPr/>
        <a:lstStyle/>
        <a:p>
          <a:endParaRPr lang="en-US"/>
        </a:p>
      </dgm:t>
    </dgm:pt>
    <dgm:pt modelId="{ED037A67-9C60-4726-963D-BE5F59C3906B}" type="sibTrans" cxnId="{79FB7B00-B0E5-47A1-B3A9-495C5BD0B2E5}">
      <dgm:prSet/>
      <dgm:spPr/>
      <dgm:t>
        <a:bodyPr/>
        <a:lstStyle/>
        <a:p>
          <a:endParaRPr lang="en-US"/>
        </a:p>
      </dgm:t>
    </dgm:pt>
    <dgm:pt modelId="{B9215A02-1CDC-4505-979E-A2373229DC1F}">
      <dgm:prSet/>
      <dgm:spPr/>
      <dgm:t>
        <a:bodyPr/>
        <a:lstStyle/>
        <a:p>
          <a:r>
            <a:rPr lang="en-US" b="1"/>
            <a:t>Maior flexibilidade e resposta rápida à mudanças</a:t>
          </a:r>
          <a:endParaRPr lang="en-US"/>
        </a:p>
      </dgm:t>
    </dgm:pt>
    <dgm:pt modelId="{98F2EADB-CC35-4A9D-8D80-39A4DFAC13EC}" type="parTrans" cxnId="{97D8D4DF-BC13-4E29-BBA3-B5A6D1DA1A48}">
      <dgm:prSet/>
      <dgm:spPr/>
      <dgm:t>
        <a:bodyPr/>
        <a:lstStyle/>
        <a:p>
          <a:endParaRPr lang="en-US"/>
        </a:p>
      </dgm:t>
    </dgm:pt>
    <dgm:pt modelId="{7BBCBB79-54EF-4869-BD36-8123B810D536}" type="sibTrans" cxnId="{97D8D4DF-BC13-4E29-BBA3-B5A6D1DA1A48}">
      <dgm:prSet/>
      <dgm:spPr/>
      <dgm:t>
        <a:bodyPr/>
        <a:lstStyle/>
        <a:p>
          <a:endParaRPr lang="en-US"/>
        </a:p>
      </dgm:t>
    </dgm:pt>
    <dgm:pt modelId="{D3111633-D321-454E-9FB3-C37CBB2A3A31}" type="pres">
      <dgm:prSet presAssocID="{F39769FB-3F97-4F51-92CF-7681465E143E}" presName="root" presStyleCnt="0">
        <dgm:presLayoutVars>
          <dgm:dir/>
          <dgm:resizeHandles val="exact"/>
        </dgm:presLayoutVars>
      </dgm:prSet>
      <dgm:spPr/>
    </dgm:pt>
    <dgm:pt modelId="{D81D58BF-B394-4B09-92E9-373C1C00C431}" type="pres">
      <dgm:prSet presAssocID="{A8138847-1020-45F9-B490-2FF4E4D903EE}" presName="compNode" presStyleCnt="0"/>
      <dgm:spPr/>
    </dgm:pt>
    <dgm:pt modelId="{DC1B736F-4702-4769-8008-2E1C2735007A}" type="pres">
      <dgm:prSet presAssocID="{A8138847-1020-45F9-B490-2FF4E4D903EE}" presName="bgRect" presStyleLbl="bgShp" presStyleIdx="0" presStyleCnt="6"/>
      <dgm:spPr/>
    </dgm:pt>
    <dgm:pt modelId="{FB74E1D0-1C22-4E7B-B8A5-21FB75EB65F5}" type="pres">
      <dgm:prSet presAssocID="{A8138847-1020-45F9-B490-2FF4E4D903E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6CCD84C4-C0EA-4509-8489-92F2EEF42F25}" type="pres">
      <dgm:prSet presAssocID="{A8138847-1020-45F9-B490-2FF4E4D903EE}" presName="spaceRect" presStyleCnt="0"/>
      <dgm:spPr/>
    </dgm:pt>
    <dgm:pt modelId="{CD7F1A8C-21ED-4E59-BED0-F8968D639B24}" type="pres">
      <dgm:prSet presAssocID="{A8138847-1020-45F9-B490-2FF4E4D903EE}" presName="parTx" presStyleLbl="revTx" presStyleIdx="0" presStyleCnt="6">
        <dgm:presLayoutVars>
          <dgm:chMax val="0"/>
          <dgm:chPref val="0"/>
        </dgm:presLayoutVars>
      </dgm:prSet>
      <dgm:spPr/>
    </dgm:pt>
    <dgm:pt modelId="{6D9FF9A6-C0A3-4276-805E-7AA1A564289C}" type="pres">
      <dgm:prSet presAssocID="{CE7FC95E-CBF3-4303-8FDA-8BFE33B65DE0}" presName="sibTrans" presStyleCnt="0"/>
      <dgm:spPr/>
    </dgm:pt>
    <dgm:pt modelId="{F3225F91-50AA-475F-B650-ACD9B56C8905}" type="pres">
      <dgm:prSet presAssocID="{CB69A35B-BE52-4D7A-8805-819DAB030E5B}" presName="compNode" presStyleCnt="0"/>
      <dgm:spPr/>
    </dgm:pt>
    <dgm:pt modelId="{7E8A7508-234D-46DD-A91E-5D285A75C4FF}" type="pres">
      <dgm:prSet presAssocID="{CB69A35B-BE52-4D7A-8805-819DAB030E5B}" presName="bgRect" presStyleLbl="bgShp" presStyleIdx="1" presStyleCnt="6"/>
      <dgm:spPr/>
    </dgm:pt>
    <dgm:pt modelId="{C9791136-6C40-423F-B8F0-D0CA8A1C49C4}" type="pres">
      <dgm:prSet presAssocID="{CB69A35B-BE52-4D7A-8805-819DAB030E5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E0CC2379-6B1B-4DF2-B509-1D3DD82C46CE}" type="pres">
      <dgm:prSet presAssocID="{CB69A35B-BE52-4D7A-8805-819DAB030E5B}" presName="spaceRect" presStyleCnt="0"/>
      <dgm:spPr/>
    </dgm:pt>
    <dgm:pt modelId="{90B46B95-B442-45F3-BC83-78C0EF23DF0E}" type="pres">
      <dgm:prSet presAssocID="{CB69A35B-BE52-4D7A-8805-819DAB030E5B}" presName="parTx" presStyleLbl="revTx" presStyleIdx="1" presStyleCnt="6">
        <dgm:presLayoutVars>
          <dgm:chMax val="0"/>
          <dgm:chPref val="0"/>
        </dgm:presLayoutVars>
      </dgm:prSet>
      <dgm:spPr/>
    </dgm:pt>
    <dgm:pt modelId="{2DB079AF-CD26-4100-A6A0-2945750A7480}" type="pres">
      <dgm:prSet presAssocID="{7548B413-4222-4CB9-B40F-5569A840EA1F}" presName="sibTrans" presStyleCnt="0"/>
      <dgm:spPr/>
    </dgm:pt>
    <dgm:pt modelId="{FA9A6258-9D88-469C-B6FC-A54FEAC8DE0B}" type="pres">
      <dgm:prSet presAssocID="{C6772BD2-6BD3-4E2E-9DB9-784EEF319261}" presName="compNode" presStyleCnt="0"/>
      <dgm:spPr/>
    </dgm:pt>
    <dgm:pt modelId="{E5DBD2FF-A9F1-4A2A-92F7-0F7061E70FC7}" type="pres">
      <dgm:prSet presAssocID="{C6772BD2-6BD3-4E2E-9DB9-784EEF319261}" presName="bgRect" presStyleLbl="bgShp" presStyleIdx="2" presStyleCnt="6"/>
      <dgm:spPr/>
    </dgm:pt>
    <dgm:pt modelId="{E98D8F60-344F-4FAA-8E46-5F4D77C400F4}" type="pres">
      <dgm:prSet presAssocID="{C6772BD2-6BD3-4E2E-9DB9-784EEF31926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9A494A8E-37F1-409C-A4E3-9C542BAD6623}" type="pres">
      <dgm:prSet presAssocID="{C6772BD2-6BD3-4E2E-9DB9-784EEF319261}" presName="spaceRect" presStyleCnt="0"/>
      <dgm:spPr/>
    </dgm:pt>
    <dgm:pt modelId="{BEEB4CA4-7BCE-4EE1-9A2C-86E63B090D33}" type="pres">
      <dgm:prSet presAssocID="{C6772BD2-6BD3-4E2E-9DB9-784EEF319261}" presName="parTx" presStyleLbl="revTx" presStyleIdx="2" presStyleCnt="6">
        <dgm:presLayoutVars>
          <dgm:chMax val="0"/>
          <dgm:chPref val="0"/>
        </dgm:presLayoutVars>
      </dgm:prSet>
      <dgm:spPr/>
    </dgm:pt>
    <dgm:pt modelId="{89A48A2A-9BE0-4382-A335-86A150D17B15}" type="pres">
      <dgm:prSet presAssocID="{DB9C65F9-4E52-4F1A-973E-C4AA442B866C}" presName="sibTrans" presStyleCnt="0"/>
      <dgm:spPr/>
    </dgm:pt>
    <dgm:pt modelId="{748277CD-2E47-4928-BBE0-8BE727BB6187}" type="pres">
      <dgm:prSet presAssocID="{4DC660AC-9AC0-4C1E-944E-947BE976C36B}" presName="compNode" presStyleCnt="0"/>
      <dgm:spPr/>
    </dgm:pt>
    <dgm:pt modelId="{4ECD7683-CB17-4299-A2C0-086AC37D40AD}" type="pres">
      <dgm:prSet presAssocID="{4DC660AC-9AC0-4C1E-944E-947BE976C36B}" presName="bgRect" presStyleLbl="bgShp" presStyleIdx="3" presStyleCnt="6"/>
      <dgm:spPr/>
    </dgm:pt>
    <dgm:pt modelId="{54CF41B9-4C98-4103-811C-2056BB62DBF3}" type="pres">
      <dgm:prSet presAssocID="{4DC660AC-9AC0-4C1E-944E-947BE976C36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CE693960-3ECB-49C7-8463-BA1376EDC30B}" type="pres">
      <dgm:prSet presAssocID="{4DC660AC-9AC0-4C1E-944E-947BE976C36B}" presName="spaceRect" presStyleCnt="0"/>
      <dgm:spPr/>
    </dgm:pt>
    <dgm:pt modelId="{A714B3EB-9A44-4550-838E-A56D835ADC76}" type="pres">
      <dgm:prSet presAssocID="{4DC660AC-9AC0-4C1E-944E-947BE976C36B}" presName="parTx" presStyleLbl="revTx" presStyleIdx="3" presStyleCnt="6">
        <dgm:presLayoutVars>
          <dgm:chMax val="0"/>
          <dgm:chPref val="0"/>
        </dgm:presLayoutVars>
      </dgm:prSet>
      <dgm:spPr/>
    </dgm:pt>
    <dgm:pt modelId="{BDC2C809-2390-4DF2-8422-2DD254F723A3}" type="pres">
      <dgm:prSet presAssocID="{B5845A66-95DB-4D23-8C7C-F83F37349B1F}" presName="sibTrans" presStyleCnt="0"/>
      <dgm:spPr/>
    </dgm:pt>
    <dgm:pt modelId="{AA76192C-2FBC-4BEC-BA23-CF81385C98F2}" type="pres">
      <dgm:prSet presAssocID="{A59CBA1B-CABC-4851-86D3-4680C896B886}" presName="compNode" presStyleCnt="0"/>
      <dgm:spPr/>
    </dgm:pt>
    <dgm:pt modelId="{03253C5B-9A59-419C-9B24-9EF1C5BDAC99}" type="pres">
      <dgm:prSet presAssocID="{A59CBA1B-CABC-4851-86D3-4680C896B886}" presName="bgRect" presStyleLbl="bgShp" presStyleIdx="4" presStyleCnt="6"/>
      <dgm:spPr/>
    </dgm:pt>
    <dgm:pt modelId="{A679AEF3-BA5E-4BFF-A9A7-C0DE77F563A7}" type="pres">
      <dgm:prSet presAssocID="{A59CBA1B-CABC-4851-86D3-4680C896B88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A3934C7E-EE0D-47FB-BFA0-82CA0A678E20}" type="pres">
      <dgm:prSet presAssocID="{A59CBA1B-CABC-4851-86D3-4680C896B886}" presName="spaceRect" presStyleCnt="0"/>
      <dgm:spPr/>
    </dgm:pt>
    <dgm:pt modelId="{A1C1F4AF-F58F-427F-9AC6-992E196F662B}" type="pres">
      <dgm:prSet presAssocID="{A59CBA1B-CABC-4851-86D3-4680C896B886}" presName="parTx" presStyleLbl="revTx" presStyleIdx="4" presStyleCnt="6">
        <dgm:presLayoutVars>
          <dgm:chMax val="0"/>
          <dgm:chPref val="0"/>
        </dgm:presLayoutVars>
      </dgm:prSet>
      <dgm:spPr/>
    </dgm:pt>
    <dgm:pt modelId="{D64BA011-8B9C-409E-95D3-DD82CEC2BEC2}" type="pres">
      <dgm:prSet presAssocID="{ED037A67-9C60-4726-963D-BE5F59C3906B}" presName="sibTrans" presStyleCnt="0"/>
      <dgm:spPr/>
    </dgm:pt>
    <dgm:pt modelId="{49B3D42F-2F93-46F4-90A5-BC305C1858C8}" type="pres">
      <dgm:prSet presAssocID="{B9215A02-1CDC-4505-979E-A2373229DC1F}" presName="compNode" presStyleCnt="0"/>
      <dgm:spPr/>
    </dgm:pt>
    <dgm:pt modelId="{32A23BD4-2F04-4329-9998-33E15DED711E}" type="pres">
      <dgm:prSet presAssocID="{B9215A02-1CDC-4505-979E-A2373229DC1F}" presName="bgRect" presStyleLbl="bgShp" presStyleIdx="5" presStyleCnt="6"/>
      <dgm:spPr/>
    </dgm:pt>
    <dgm:pt modelId="{D2BE7998-5664-4F8F-8C37-758D2137B173}" type="pres">
      <dgm:prSet presAssocID="{B9215A02-1CDC-4505-979E-A2373229DC1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9AD8304D-E0A1-4CC3-BA5F-40980DE6DC6F}" type="pres">
      <dgm:prSet presAssocID="{B9215A02-1CDC-4505-979E-A2373229DC1F}" presName="spaceRect" presStyleCnt="0"/>
      <dgm:spPr/>
    </dgm:pt>
    <dgm:pt modelId="{5C80911F-4FFF-4D90-8F35-C2ECC8CF83B7}" type="pres">
      <dgm:prSet presAssocID="{B9215A02-1CDC-4505-979E-A2373229DC1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9FB7B00-B0E5-47A1-B3A9-495C5BD0B2E5}" srcId="{F39769FB-3F97-4F51-92CF-7681465E143E}" destId="{A59CBA1B-CABC-4851-86D3-4680C896B886}" srcOrd="4" destOrd="0" parTransId="{C960DE33-5400-4C4A-922F-D86DD66377EC}" sibTransId="{ED037A67-9C60-4726-963D-BE5F59C3906B}"/>
    <dgm:cxn modelId="{2028D501-9381-4C61-96B7-3363D30E07CC}" type="presOf" srcId="{B9215A02-1CDC-4505-979E-A2373229DC1F}" destId="{5C80911F-4FFF-4D90-8F35-C2ECC8CF83B7}" srcOrd="0" destOrd="0" presId="urn:microsoft.com/office/officeart/2018/2/layout/IconVerticalSolidList"/>
    <dgm:cxn modelId="{4757503D-C555-4A58-BB7B-0DDBB240845A}" type="presOf" srcId="{A59CBA1B-CABC-4851-86D3-4680C896B886}" destId="{A1C1F4AF-F58F-427F-9AC6-992E196F662B}" srcOrd="0" destOrd="0" presId="urn:microsoft.com/office/officeart/2018/2/layout/IconVerticalSolidList"/>
    <dgm:cxn modelId="{20068963-8D50-44C8-89F5-42636A1C9535}" type="presOf" srcId="{F39769FB-3F97-4F51-92CF-7681465E143E}" destId="{D3111633-D321-454E-9FB3-C37CBB2A3A31}" srcOrd="0" destOrd="0" presId="urn:microsoft.com/office/officeart/2018/2/layout/IconVerticalSolidList"/>
    <dgm:cxn modelId="{D1700854-250A-43C0-8B11-655C739433DD}" type="presOf" srcId="{A8138847-1020-45F9-B490-2FF4E4D903EE}" destId="{CD7F1A8C-21ED-4E59-BED0-F8968D639B24}" srcOrd="0" destOrd="0" presId="urn:microsoft.com/office/officeart/2018/2/layout/IconVerticalSolidList"/>
    <dgm:cxn modelId="{70D0CC7A-7E33-4A7B-9824-DB2670B94AD6}" srcId="{F39769FB-3F97-4F51-92CF-7681465E143E}" destId="{CB69A35B-BE52-4D7A-8805-819DAB030E5B}" srcOrd="1" destOrd="0" parTransId="{84D87175-520E-4142-90E1-3F791014F3D9}" sibTransId="{7548B413-4222-4CB9-B40F-5569A840EA1F}"/>
    <dgm:cxn modelId="{0140A78F-A65C-4B2A-BE3D-4AD85E268BF8}" type="presOf" srcId="{4DC660AC-9AC0-4C1E-944E-947BE976C36B}" destId="{A714B3EB-9A44-4550-838E-A56D835ADC76}" srcOrd="0" destOrd="0" presId="urn:microsoft.com/office/officeart/2018/2/layout/IconVerticalSolidList"/>
    <dgm:cxn modelId="{F51269A6-D7C1-4439-9A69-5B7916FE04E7}" srcId="{F39769FB-3F97-4F51-92CF-7681465E143E}" destId="{A8138847-1020-45F9-B490-2FF4E4D903EE}" srcOrd="0" destOrd="0" parTransId="{AE1E85E9-E779-45CC-B511-85A067626390}" sibTransId="{CE7FC95E-CBF3-4303-8FDA-8BFE33B65DE0}"/>
    <dgm:cxn modelId="{534175C4-F2E5-4E61-9F04-38DF86676B1F}" type="presOf" srcId="{C6772BD2-6BD3-4E2E-9DB9-784EEF319261}" destId="{BEEB4CA4-7BCE-4EE1-9A2C-86E63B090D33}" srcOrd="0" destOrd="0" presId="urn:microsoft.com/office/officeart/2018/2/layout/IconVerticalSolidList"/>
    <dgm:cxn modelId="{3D24DED6-BC52-43A4-943B-F11F3D91F3AD}" type="presOf" srcId="{CB69A35B-BE52-4D7A-8805-819DAB030E5B}" destId="{90B46B95-B442-45F3-BC83-78C0EF23DF0E}" srcOrd="0" destOrd="0" presId="urn:microsoft.com/office/officeart/2018/2/layout/IconVerticalSolidList"/>
    <dgm:cxn modelId="{97D8D4DF-BC13-4E29-BBA3-B5A6D1DA1A48}" srcId="{F39769FB-3F97-4F51-92CF-7681465E143E}" destId="{B9215A02-1CDC-4505-979E-A2373229DC1F}" srcOrd="5" destOrd="0" parTransId="{98F2EADB-CC35-4A9D-8D80-39A4DFAC13EC}" sibTransId="{7BBCBB79-54EF-4869-BD36-8123B810D536}"/>
    <dgm:cxn modelId="{D5DCAAE2-08C5-4B20-A4E3-18EC6F83F365}" srcId="{F39769FB-3F97-4F51-92CF-7681465E143E}" destId="{C6772BD2-6BD3-4E2E-9DB9-784EEF319261}" srcOrd="2" destOrd="0" parTransId="{D5F0DE56-A59A-468A-AD82-174AA87D5B3B}" sibTransId="{DB9C65F9-4E52-4F1A-973E-C4AA442B866C}"/>
    <dgm:cxn modelId="{797DFFE9-B7F1-4189-86D7-839DD2CC56CE}" srcId="{F39769FB-3F97-4F51-92CF-7681465E143E}" destId="{4DC660AC-9AC0-4C1E-944E-947BE976C36B}" srcOrd="3" destOrd="0" parTransId="{5C950445-2AF0-4D29-A25B-EB24BBC2664F}" sibTransId="{B5845A66-95DB-4D23-8C7C-F83F37349B1F}"/>
    <dgm:cxn modelId="{696AFBD5-A6EF-4D07-BA33-1D22DAD2B526}" type="presParOf" srcId="{D3111633-D321-454E-9FB3-C37CBB2A3A31}" destId="{D81D58BF-B394-4B09-92E9-373C1C00C431}" srcOrd="0" destOrd="0" presId="urn:microsoft.com/office/officeart/2018/2/layout/IconVerticalSolidList"/>
    <dgm:cxn modelId="{5A6C69FB-C045-4E2E-8FFF-7A65161E2845}" type="presParOf" srcId="{D81D58BF-B394-4B09-92E9-373C1C00C431}" destId="{DC1B736F-4702-4769-8008-2E1C2735007A}" srcOrd="0" destOrd="0" presId="urn:microsoft.com/office/officeart/2018/2/layout/IconVerticalSolidList"/>
    <dgm:cxn modelId="{880C07FF-FA75-4C46-ABCD-BA235A1E7026}" type="presParOf" srcId="{D81D58BF-B394-4B09-92E9-373C1C00C431}" destId="{FB74E1D0-1C22-4E7B-B8A5-21FB75EB65F5}" srcOrd="1" destOrd="0" presId="urn:microsoft.com/office/officeart/2018/2/layout/IconVerticalSolidList"/>
    <dgm:cxn modelId="{EF3FA569-6156-4E01-BF28-ABDCFB6BAA44}" type="presParOf" srcId="{D81D58BF-B394-4B09-92E9-373C1C00C431}" destId="{6CCD84C4-C0EA-4509-8489-92F2EEF42F25}" srcOrd="2" destOrd="0" presId="urn:microsoft.com/office/officeart/2018/2/layout/IconVerticalSolidList"/>
    <dgm:cxn modelId="{15655121-7527-4774-AC8B-FCF4380022A6}" type="presParOf" srcId="{D81D58BF-B394-4B09-92E9-373C1C00C431}" destId="{CD7F1A8C-21ED-4E59-BED0-F8968D639B24}" srcOrd="3" destOrd="0" presId="urn:microsoft.com/office/officeart/2018/2/layout/IconVerticalSolidList"/>
    <dgm:cxn modelId="{2C342669-2D28-45E9-86A2-C526AA4350A6}" type="presParOf" srcId="{D3111633-D321-454E-9FB3-C37CBB2A3A31}" destId="{6D9FF9A6-C0A3-4276-805E-7AA1A564289C}" srcOrd="1" destOrd="0" presId="urn:microsoft.com/office/officeart/2018/2/layout/IconVerticalSolidList"/>
    <dgm:cxn modelId="{F243FE68-4166-49B5-A628-7DEB05CE366D}" type="presParOf" srcId="{D3111633-D321-454E-9FB3-C37CBB2A3A31}" destId="{F3225F91-50AA-475F-B650-ACD9B56C8905}" srcOrd="2" destOrd="0" presId="urn:microsoft.com/office/officeart/2018/2/layout/IconVerticalSolidList"/>
    <dgm:cxn modelId="{F7A1E4F5-FCA8-444F-9F9E-5C0553CF91AE}" type="presParOf" srcId="{F3225F91-50AA-475F-B650-ACD9B56C8905}" destId="{7E8A7508-234D-46DD-A91E-5D285A75C4FF}" srcOrd="0" destOrd="0" presId="urn:microsoft.com/office/officeart/2018/2/layout/IconVerticalSolidList"/>
    <dgm:cxn modelId="{65250623-4B82-4904-B247-C3A699E46ED2}" type="presParOf" srcId="{F3225F91-50AA-475F-B650-ACD9B56C8905}" destId="{C9791136-6C40-423F-B8F0-D0CA8A1C49C4}" srcOrd="1" destOrd="0" presId="urn:microsoft.com/office/officeart/2018/2/layout/IconVerticalSolidList"/>
    <dgm:cxn modelId="{2B834D46-BA2C-4700-9180-0274D1E45DEB}" type="presParOf" srcId="{F3225F91-50AA-475F-B650-ACD9B56C8905}" destId="{E0CC2379-6B1B-4DF2-B509-1D3DD82C46CE}" srcOrd="2" destOrd="0" presId="urn:microsoft.com/office/officeart/2018/2/layout/IconVerticalSolidList"/>
    <dgm:cxn modelId="{A2F9040A-7EE7-45F0-B42E-E3A113674DCB}" type="presParOf" srcId="{F3225F91-50AA-475F-B650-ACD9B56C8905}" destId="{90B46B95-B442-45F3-BC83-78C0EF23DF0E}" srcOrd="3" destOrd="0" presId="urn:microsoft.com/office/officeart/2018/2/layout/IconVerticalSolidList"/>
    <dgm:cxn modelId="{886027D6-E85B-4A93-A080-DDA2BE390739}" type="presParOf" srcId="{D3111633-D321-454E-9FB3-C37CBB2A3A31}" destId="{2DB079AF-CD26-4100-A6A0-2945750A7480}" srcOrd="3" destOrd="0" presId="urn:microsoft.com/office/officeart/2018/2/layout/IconVerticalSolidList"/>
    <dgm:cxn modelId="{5290A393-0DAB-4949-B4B4-C8B1DEC3938F}" type="presParOf" srcId="{D3111633-D321-454E-9FB3-C37CBB2A3A31}" destId="{FA9A6258-9D88-469C-B6FC-A54FEAC8DE0B}" srcOrd="4" destOrd="0" presId="urn:microsoft.com/office/officeart/2018/2/layout/IconVerticalSolidList"/>
    <dgm:cxn modelId="{5759D7F7-CA28-4E5B-8EE6-8E5CB803FCDE}" type="presParOf" srcId="{FA9A6258-9D88-469C-B6FC-A54FEAC8DE0B}" destId="{E5DBD2FF-A9F1-4A2A-92F7-0F7061E70FC7}" srcOrd="0" destOrd="0" presId="urn:microsoft.com/office/officeart/2018/2/layout/IconVerticalSolidList"/>
    <dgm:cxn modelId="{515A4F08-BF94-4BF4-9AAA-8157E234925D}" type="presParOf" srcId="{FA9A6258-9D88-469C-B6FC-A54FEAC8DE0B}" destId="{E98D8F60-344F-4FAA-8E46-5F4D77C400F4}" srcOrd="1" destOrd="0" presId="urn:microsoft.com/office/officeart/2018/2/layout/IconVerticalSolidList"/>
    <dgm:cxn modelId="{3B54A07F-1A70-4823-8097-60459CE9CDD3}" type="presParOf" srcId="{FA9A6258-9D88-469C-B6FC-A54FEAC8DE0B}" destId="{9A494A8E-37F1-409C-A4E3-9C542BAD6623}" srcOrd="2" destOrd="0" presId="urn:microsoft.com/office/officeart/2018/2/layout/IconVerticalSolidList"/>
    <dgm:cxn modelId="{700F0615-41B4-4847-8920-1BFFBD1501C0}" type="presParOf" srcId="{FA9A6258-9D88-469C-B6FC-A54FEAC8DE0B}" destId="{BEEB4CA4-7BCE-4EE1-9A2C-86E63B090D33}" srcOrd="3" destOrd="0" presId="urn:microsoft.com/office/officeart/2018/2/layout/IconVerticalSolidList"/>
    <dgm:cxn modelId="{108AE6E4-7796-4301-8240-1ADE631EFF6B}" type="presParOf" srcId="{D3111633-D321-454E-9FB3-C37CBB2A3A31}" destId="{89A48A2A-9BE0-4382-A335-86A150D17B15}" srcOrd="5" destOrd="0" presId="urn:microsoft.com/office/officeart/2018/2/layout/IconVerticalSolidList"/>
    <dgm:cxn modelId="{6A19E8CE-C87C-472E-AE7F-5A6F2D881A9A}" type="presParOf" srcId="{D3111633-D321-454E-9FB3-C37CBB2A3A31}" destId="{748277CD-2E47-4928-BBE0-8BE727BB6187}" srcOrd="6" destOrd="0" presId="urn:microsoft.com/office/officeart/2018/2/layout/IconVerticalSolidList"/>
    <dgm:cxn modelId="{D2994976-00DC-468D-A40F-AF25E09C78E9}" type="presParOf" srcId="{748277CD-2E47-4928-BBE0-8BE727BB6187}" destId="{4ECD7683-CB17-4299-A2C0-086AC37D40AD}" srcOrd="0" destOrd="0" presId="urn:microsoft.com/office/officeart/2018/2/layout/IconVerticalSolidList"/>
    <dgm:cxn modelId="{F40E2B05-0DAD-4F12-9269-25D1937DCBF7}" type="presParOf" srcId="{748277CD-2E47-4928-BBE0-8BE727BB6187}" destId="{54CF41B9-4C98-4103-811C-2056BB62DBF3}" srcOrd="1" destOrd="0" presId="urn:microsoft.com/office/officeart/2018/2/layout/IconVerticalSolidList"/>
    <dgm:cxn modelId="{9A86E9E8-AA21-48C9-802B-A19616500E94}" type="presParOf" srcId="{748277CD-2E47-4928-BBE0-8BE727BB6187}" destId="{CE693960-3ECB-49C7-8463-BA1376EDC30B}" srcOrd="2" destOrd="0" presId="urn:microsoft.com/office/officeart/2018/2/layout/IconVerticalSolidList"/>
    <dgm:cxn modelId="{78E07A78-BC33-463F-B277-AF28118549D0}" type="presParOf" srcId="{748277CD-2E47-4928-BBE0-8BE727BB6187}" destId="{A714B3EB-9A44-4550-838E-A56D835ADC76}" srcOrd="3" destOrd="0" presId="urn:microsoft.com/office/officeart/2018/2/layout/IconVerticalSolidList"/>
    <dgm:cxn modelId="{B9116691-80B3-4981-974F-2D879EBDC13C}" type="presParOf" srcId="{D3111633-D321-454E-9FB3-C37CBB2A3A31}" destId="{BDC2C809-2390-4DF2-8422-2DD254F723A3}" srcOrd="7" destOrd="0" presId="urn:microsoft.com/office/officeart/2018/2/layout/IconVerticalSolidList"/>
    <dgm:cxn modelId="{32296F1F-52E2-44D4-8258-66099666E144}" type="presParOf" srcId="{D3111633-D321-454E-9FB3-C37CBB2A3A31}" destId="{AA76192C-2FBC-4BEC-BA23-CF81385C98F2}" srcOrd="8" destOrd="0" presId="urn:microsoft.com/office/officeart/2018/2/layout/IconVerticalSolidList"/>
    <dgm:cxn modelId="{406EFF8B-7CA4-48D0-B743-17568AACC858}" type="presParOf" srcId="{AA76192C-2FBC-4BEC-BA23-CF81385C98F2}" destId="{03253C5B-9A59-419C-9B24-9EF1C5BDAC99}" srcOrd="0" destOrd="0" presId="urn:microsoft.com/office/officeart/2018/2/layout/IconVerticalSolidList"/>
    <dgm:cxn modelId="{79E1C20D-2328-475D-8315-58DA673BF457}" type="presParOf" srcId="{AA76192C-2FBC-4BEC-BA23-CF81385C98F2}" destId="{A679AEF3-BA5E-4BFF-A9A7-C0DE77F563A7}" srcOrd="1" destOrd="0" presId="urn:microsoft.com/office/officeart/2018/2/layout/IconVerticalSolidList"/>
    <dgm:cxn modelId="{733DF2E2-88F1-4429-AE56-3B0DA71332C7}" type="presParOf" srcId="{AA76192C-2FBC-4BEC-BA23-CF81385C98F2}" destId="{A3934C7E-EE0D-47FB-BFA0-82CA0A678E20}" srcOrd="2" destOrd="0" presId="urn:microsoft.com/office/officeart/2018/2/layout/IconVerticalSolidList"/>
    <dgm:cxn modelId="{2C3D7017-9E35-471C-99CF-1B2511E67384}" type="presParOf" srcId="{AA76192C-2FBC-4BEC-BA23-CF81385C98F2}" destId="{A1C1F4AF-F58F-427F-9AC6-992E196F662B}" srcOrd="3" destOrd="0" presId="urn:microsoft.com/office/officeart/2018/2/layout/IconVerticalSolidList"/>
    <dgm:cxn modelId="{9CE59D4D-0853-4332-81FF-1149ADE6F826}" type="presParOf" srcId="{D3111633-D321-454E-9FB3-C37CBB2A3A31}" destId="{D64BA011-8B9C-409E-95D3-DD82CEC2BEC2}" srcOrd="9" destOrd="0" presId="urn:microsoft.com/office/officeart/2018/2/layout/IconVerticalSolidList"/>
    <dgm:cxn modelId="{F4ED6235-A8DF-4EFD-858A-3BAC382EE552}" type="presParOf" srcId="{D3111633-D321-454E-9FB3-C37CBB2A3A31}" destId="{49B3D42F-2F93-46F4-90A5-BC305C1858C8}" srcOrd="10" destOrd="0" presId="urn:microsoft.com/office/officeart/2018/2/layout/IconVerticalSolidList"/>
    <dgm:cxn modelId="{8F902EDE-E696-4B7F-AAD0-D7C5ED587404}" type="presParOf" srcId="{49B3D42F-2F93-46F4-90A5-BC305C1858C8}" destId="{32A23BD4-2F04-4329-9998-33E15DED711E}" srcOrd="0" destOrd="0" presId="urn:microsoft.com/office/officeart/2018/2/layout/IconVerticalSolidList"/>
    <dgm:cxn modelId="{084F453D-9CF2-47A6-9F7C-AC5BF7C4F4FF}" type="presParOf" srcId="{49B3D42F-2F93-46F4-90A5-BC305C1858C8}" destId="{D2BE7998-5664-4F8F-8C37-758D2137B173}" srcOrd="1" destOrd="0" presId="urn:microsoft.com/office/officeart/2018/2/layout/IconVerticalSolidList"/>
    <dgm:cxn modelId="{8AE87C79-C59B-44EA-81A2-01ED9CC0376E}" type="presParOf" srcId="{49B3D42F-2F93-46F4-90A5-BC305C1858C8}" destId="{9AD8304D-E0A1-4CC3-BA5F-40980DE6DC6F}" srcOrd="2" destOrd="0" presId="urn:microsoft.com/office/officeart/2018/2/layout/IconVerticalSolidList"/>
    <dgm:cxn modelId="{65F269E9-CD7F-439D-A3B8-F833C4631F9B}" type="presParOf" srcId="{49B3D42F-2F93-46F4-90A5-BC305C1858C8}" destId="{5C80911F-4FFF-4D90-8F35-C2ECC8CF83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B736F-4702-4769-8008-2E1C2735007A}">
      <dsp:nvSpPr>
        <dsp:cNvPr id="0" name=""/>
        <dsp:cNvSpPr/>
      </dsp:nvSpPr>
      <dsp:spPr>
        <a:xfrm>
          <a:off x="0" y="1697"/>
          <a:ext cx="6391275" cy="7232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74E1D0-1C22-4E7B-B8A5-21FB75EB65F5}">
      <dsp:nvSpPr>
        <dsp:cNvPr id="0" name=""/>
        <dsp:cNvSpPr/>
      </dsp:nvSpPr>
      <dsp:spPr>
        <a:xfrm>
          <a:off x="218771" y="164420"/>
          <a:ext cx="397767" cy="3977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F1A8C-21ED-4E59-BED0-F8968D639B24}">
      <dsp:nvSpPr>
        <dsp:cNvPr id="0" name=""/>
        <dsp:cNvSpPr/>
      </dsp:nvSpPr>
      <dsp:spPr>
        <a:xfrm>
          <a:off x="835310" y="1697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Entregas mais rápidas</a:t>
          </a:r>
        </a:p>
      </dsp:txBody>
      <dsp:txXfrm>
        <a:off x="835310" y="1697"/>
        <a:ext cx="5555964" cy="723212"/>
      </dsp:txXfrm>
    </dsp:sp>
    <dsp:sp modelId="{7E8A7508-234D-46DD-A91E-5D285A75C4FF}">
      <dsp:nvSpPr>
        <dsp:cNvPr id="0" name=""/>
        <dsp:cNvSpPr/>
      </dsp:nvSpPr>
      <dsp:spPr>
        <a:xfrm>
          <a:off x="0" y="905713"/>
          <a:ext cx="6391275" cy="7232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791136-6C40-423F-B8F0-D0CA8A1C49C4}">
      <dsp:nvSpPr>
        <dsp:cNvPr id="0" name=""/>
        <dsp:cNvSpPr/>
      </dsp:nvSpPr>
      <dsp:spPr>
        <a:xfrm>
          <a:off x="218771" y="1068436"/>
          <a:ext cx="397767" cy="3977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46B95-B442-45F3-BC83-78C0EF23DF0E}">
      <dsp:nvSpPr>
        <dsp:cNvPr id="0" name=""/>
        <dsp:cNvSpPr/>
      </dsp:nvSpPr>
      <dsp:spPr>
        <a:xfrm>
          <a:off x="835310" y="905713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Software mais flexível</a:t>
          </a:r>
        </a:p>
      </dsp:txBody>
      <dsp:txXfrm>
        <a:off x="835310" y="905713"/>
        <a:ext cx="5555964" cy="723212"/>
      </dsp:txXfrm>
    </dsp:sp>
    <dsp:sp modelId="{E5DBD2FF-A9F1-4A2A-92F7-0F7061E70FC7}">
      <dsp:nvSpPr>
        <dsp:cNvPr id="0" name=""/>
        <dsp:cNvSpPr/>
      </dsp:nvSpPr>
      <dsp:spPr>
        <a:xfrm>
          <a:off x="0" y="1809729"/>
          <a:ext cx="6391275" cy="7232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D8F60-344F-4FAA-8E46-5F4D77C400F4}">
      <dsp:nvSpPr>
        <dsp:cNvPr id="0" name=""/>
        <dsp:cNvSpPr/>
      </dsp:nvSpPr>
      <dsp:spPr>
        <a:xfrm>
          <a:off x="218771" y="1972452"/>
          <a:ext cx="397767" cy="3977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B4CA4-7BCE-4EE1-9A2C-86E63B090D33}">
      <dsp:nvSpPr>
        <dsp:cNvPr id="0" name=""/>
        <dsp:cNvSpPr/>
      </dsp:nvSpPr>
      <dsp:spPr>
        <a:xfrm>
          <a:off x="835310" y="1809729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Melhor qualidade</a:t>
          </a:r>
        </a:p>
      </dsp:txBody>
      <dsp:txXfrm>
        <a:off x="835310" y="1809729"/>
        <a:ext cx="5555964" cy="723212"/>
      </dsp:txXfrm>
    </dsp:sp>
    <dsp:sp modelId="{4ECD7683-CB17-4299-A2C0-086AC37D40AD}">
      <dsp:nvSpPr>
        <dsp:cNvPr id="0" name=""/>
        <dsp:cNvSpPr/>
      </dsp:nvSpPr>
      <dsp:spPr>
        <a:xfrm>
          <a:off x="0" y="2713745"/>
          <a:ext cx="6391275" cy="7232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F41B9-4C98-4103-811C-2056BB62DBF3}">
      <dsp:nvSpPr>
        <dsp:cNvPr id="0" name=""/>
        <dsp:cNvSpPr/>
      </dsp:nvSpPr>
      <dsp:spPr>
        <a:xfrm>
          <a:off x="218771" y="2876467"/>
          <a:ext cx="397767" cy="3977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4B3EB-9A44-4550-838E-A56D835ADC76}">
      <dsp:nvSpPr>
        <dsp:cNvPr id="0" name=""/>
        <dsp:cNvSpPr/>
      </dsp:nvSpPr>
      <dsp:spPr>
        <a:xfrm>
          <a:off x="835310" y="2713745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Maior aderência aos processos</a:t>
          </a:r>
        </a:p>
      </dsp:txBody>
      <dsp:txXfrm>
        <a:off x="835310" y="2713745"/>
        <a:ext cx="5555964" cy="723212"/>
      </dsp:txXfrm>
    </dsp:sp>
    <dsp:sp modelId="{03253C5B-9A59-419C-9B24-9EF1C5BDAC99}">
      <dsp:nvSpPr>
        <dsp:cNvPr id="0" name=""/>
        <dsp:cNvSpPr/>
      </dsp:nvSpPr>
      <dsp:spPr>
        <a:xfrm>
          <a:off x="0" y="3617761"/>
          <a:ext cx="6391275" cy="72321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9AEF3-BA5E-4BFF-A9A7-C0DE77F563A7}">
      <dsp:nvSpPr>
        <dsp:cNvPr id="0" name=""/>
        <dsp:cNvSpPr/>
      </dsp:nvSpPr>
      <dsp:spPr>
        <a:xfrm>
          <a:off x="218771" y="3780483"/>
          <a:ext cx="397767" cy="3977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1F4AF-F58F-427F-9AC6-992E196F662B}">
      <dsp:nvSpPr>
        <dsp:cNvPr id="0" name=""/>
        <dsp:cNvSpPr/>
      </dsp:nvSpPr>
      <dsp:spPr>
        <a:xfrm>
          <a:off x="835310" y="3617761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Gerenciamento de riscos</a:t>
          </a:r>
        </a:p>
      </dsp:txBody>
      <dsp:txXfrm>
        <a:off x="835310" y="3617761"/>
        <a:ext cx="5555964" cy="723212"/>
      </dsp:txXfrm>
    </dsp:sp>
    <dsp:sp modelId="{32A23BD4-2F04-4329-9998-33E15DED711E}">
      <dsp:nvSpPr>
        <dsp:cNvPr id="0" name=""/>
        <dsp:cNvSpPr/>
      </dsp:nvSpPr>
      <dsp:spPr>
        <a:xfrm>
          <a:off x="0" y="4521777"/>
          <a:ext cx="6391275" cy="7232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BE7998-5664-4F8F-8C37-758D2137B173}">
      <dsp:nvSpPr>
        <dsp:cNvPr id="0" name=""/>
        <dsp:cNvSpPr/>
      </dsp:nvSpPr>
      <dsp:spPr>
        <a:xfrm>
          <a:off x="218771" y="4684499"/>
          <a:ext cx="397767" cy="39776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0911F-4FFF-4D90-8F35-C2ECC8CF83B7}">
      <dsp:nvSpPr>
        <dsp:cNvPr id="0" name=""/>
        <dsp:cNvSpPr/>
      </dsp:nvSpPr>
      <dsp:spPr>
        <a:xfrm>
          <a:off x="835310" y="4521777"/>
          <a:ext cx="5555964" cy="72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40" tIns="76540" rIns="76540" bIns="7654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Maior flexibilidade e resposta rápida à mudanças</a:t>
          </a:r>
          <a:endParaRPr lang="en-US" sz="1900" kern="1200"/>
        </a:p>
      </dsp:txBody>
      <dsp:txXfrm>
        <a:off x="835310" y="4521777"/>
        <a:ext cx="5555964" cy="723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021431"/>
            <a:ext cx="8825658" cy="2677648"/>
          </a:xfrm>
        </p:spPr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Os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benefícios</a:t>
            </a:r>
            <a:r>
              <a:rPr lang="en-US" dirty="0">
                <a:ea typeface="+mj-lt"/>
                <a:cs typeface="+mj-lt"/>
              </a:rPr>
              <a:t> dos testes no </a:t>
            </a:r>
            <a:r>
              <a:rPr lang="en-US" dirty="0" err="1">
                <a:ea typeface="+mj-lt"/>
                <a:cs typeface="+mj-lt"/>
              </a:rPr>
              <a:t>desenvolvimento</a:t>
            </a:r>
            <a:r>
              <a:rPr lang="en-US" dirty="0">
                <a:ea typeface="+mj-lt"/>
                <a:cs typeface="+mj-lt"/>
              </a:rPr>
              <a:t> de software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Márcio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rogério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nizzola</a:t>
            </a:r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380A-8827-444E-BADB-6214EA67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3 leis do TDD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CEB041-0DAE-4D5E-AB3B-2DEBBB85D50C}"/>
              </a:ext>
            </a:extLst>
          </p:cNvPr>
          <p:cNvSpPr txBox="1">
            <a:spLocks/>
          </p:cNvSpPr>
          <p:nvPr/>
        </p:nvSpPr>
        <p:spPr>
          <a:xfrm>
            <a:off x="674751" y="2324579"/>
            <a:ext cx="10895997" cy="1044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2) </a:t>
            </a:r>
            <a:r>
              <a:rPr lang="en-US" sz="2800" dirty="0" err="1">
                <a:ea typeface="+mn-lt"/>
                <a:cs typeface="+mn-lt"/>
              </a:rPr>
              <a:t>Você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b="1" dirty="0" err="1">
                <a:ea typeface="+mn-lt"/>
                <a:cs typeface="+mn-lt"/>
              </a:rPr>
              <a:t>não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pode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escrever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mais</a:t>
            </a:r>
            <a:r>
              <a:rPr lang="en-US" sz="2800" b="1" dirty="0">
                <a:ea typeface="+mn-lt"/>
                <a:cs typeface="+mn-lt"/>
              </a:rPr>
              <a:t> testes de </a:t>
            </a:r>
            <a:r>
              <a:rPr lang="en-US" sz="2800" b="1" dirty="0" err="1">
                <a:ea typeface="+mn-lt"/>
                <a:cs typeface="+mn-lt"/>
              </a:rPr>
              <a:t>unidade</a:t>
            </a:r>
            <a:r>
              <a:rPr lang="en-US" sz="2800" b="1" dirty="0">
                <a:ea typeface="+mn-lt"/>
                <a:cs typeface="+mn-lt"/>
              </a:rPr>
              <a:t> do que o </a:t>
            </a:r>
            <a:r>
              <a:rPr lang="en-US" sz="2800" b="1" dirty="0" err="1">
                <a:ea typeface="+mn-lt"/>
                <a:cs typeface="+mn-lt"/>
              </a:rPr>
              <a:t>suficiente</a:t>
            </a:r>
            <a:r>
              <a:rPr lang="en-US" sz="2800" dirty="0">
                <a:ea typeface="+mn-lt"/>
                <a:cs typeface="+mn-lt"/>
              </a:rPr>
              <a:t> para </a:t>
            </a:r>
            <a:r>
              <a:rPr lang="en-US" sz="2800" dirty="0" err="1">
                <a:ea typeface="+mn-lt"/>
                <a:cs typeface="+mn-lt"/>
              </a:rPr>
              <a:t>detectar</a:t>
            </a:r>
            <a:r>
              <a:rPr lang="en-US" sz="2800" dirty="0">
                <a:ea typeface="+mn-lt"/>
                <a:cs typeface="+mn-lt"/>
              </a:rPr>
              <a:t> a </a:t>
            </a:r>
            <a:r>
              <a:rPr lang="en-US" sz="2800" dirty="0" err="1">
                <a:ea typeface="+mn-lt"/>
                <a:cs typeface="+mn-lt"/>
              </a:rPr>
              <a:t>falha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i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6C7756-D3B0-4088-9F49-9007B5CC54F5}"/>
              </a:ext>
            </a:extLst>
          </p:cNvPr>
          <p:cNvSpPr txBox="1">
            <a:spLocks/>
          </p:cNvSpPr>
          <p:nvPr/>
        </p:nvSpPr>
        <p:spPr>
          <a:xfrm>
            <a:off x="674751" y="3877334"/>
            <a:ext cx="10895997" cy="23811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i="1" err="1">
                <a:ea typeface="+mn-lt"/>
                <a:cs typeface="+mn-lt"/>
              </a:rPr>
              <a:t>Devemos</a:t>
            </a:r>
            <a:r>
              <a:rPr lang="en-US" sz="2800" i="1" dirty="0">
                <a:ea typeface="+mn-lt"/>
                <a:cs typeface="+mn-lt"/>
              </a:rPr>
              <a:t> </a:t>
            </a:r>
            <a:r>
              <a:rPr lang="en-US" sz="2800" i="1" err="1">
                <a:ea typeface="+mn-lt"/>
                <a:cs typeface="+mn-lt"/>
              </a:rPr>
              <a:t>pensar</a:t>
            </a:r>
            <a:r>
              <a:rPr lang="en-US" sz="2800" i="1" dirty="0">
                <a:ea typeface="+mn-lt"/>
                <a:cs typeface="+mn-lt"/>
              </a:rPr>
              <a:t> com </a:t>
            </a:r>
            <a:r>
              <a:rPr lang="en-US" sz="2800" i="1" err="1">
                <a:ea typeface="+mn-lt"/>
                <a:cs typeface="+mn-lt"/>
              </a:rPr>
              <a:t>clareza</a:t>
            </a:r>
            <a:r>
              <a:rPr lang="en-US" sz="2800" i="1" dirty="0">
                <a:ea typeface="+mn-lt"/>
                <a:cs typeface="+mn-lt"/>
              </a:rPr>
              <a:t> </a:t>
            </a:r>
            <a:r>
              <a:rPr lang="en-US" sz="2800" i="1" err="1">
                <a:ea typeface="+mn-lt"/>
                <a:cs typeface="+mn-lt"/>
              </a:rPr>
              <a:t>sobre</a:t>
            </a:r>
            <a:r>
              <a:rPr lang="en-US" sz="2800" i="1" dirty="0">
                <a:ea typeface="+mn-lt"/>
                <a:cs typeface="+mn-lt"/>
              </a:rPr>
              <a:t> o que </a:t>
            </a:r>
            <a:r>
              <a:rPr lang="en-US" sz="2800" i="1" err="1">
                <a:ea typeface="+mn-lt"/>
                <a:cs typeface="+mn-lt"/>
              </a:rPr>
              <a:t>deve</a:t>
            </a:r>
            <a:r>
              <a:rPr lang="en-US" sz="2800" i="1" dirty="0">
                <a:ea typeface="+mn-lt"/>
                <a:cs typeface="+mn-lt"/>
              </a:rPr>
              <a:t> ser </a:t>
            </a:r>
            <a:r>
              <a:rPr lang="en-US" sz="2800" i="1" err="1">
                <a:ea typeface="+mn-lt"/>
                <a:cs typeface="+mn-lt"/>
              </a:rPr>
              <a:t>escrito</a:t>
            </a:r>
            <a:r>
              <a:rPr lang="en-US" sz="2800" i="1" dirty="0">
                <a:ea typeface="+mn-lt"/>
                <a:cs typeface="+mn-lt"/>
              </a:rPr>
              <a:t>, testes </a:t>
            </a:r>
            <a:r>
              <a:rPr lang="en-US" sz="2800" i="1" err="1">
                <a:ea typeface="+mn-lt"/>
                <a:cs typeface="+mn-lt"/>
              </a:rPr>
              <a:t>também</a:t>
            </a:r>
            <a:r>
              <a:rPr lang="en-US" sz="2800" i="1" dirty="0">
                <a:ea typeface="+mn-lt"/>
                <a:cs typeface="+mn-lt"/>
              </a:rPr>
              <a:t> </a:t>
            </a:r>
            <a:r>
              <a:rPr lang="en-US" sz="2800" i="1" err="1">
                <a:ea typeface="+mn-lt"/>
                <a:cs typeface="+mn-lt"/>
              </a:rPr>
              <a:t>são</a:t>
            </a:r>
            <a:r>
              <a:rPr lang="en-US" sz="2800" i="1" dirty="0">
                <a:ea typeface="+mn-lt"/>
                <a:cs typeface="+mn-lt"/>
              </a:rPr>
              <a:t> </a:t>
            </a:r>
            <a:r>
              <a:rPr lang="en-US" sz="2800" i="1" err="1">
                <a:ea typeface="+mn-lt"/>
                <a:cs typeface="+mn-lt"/>
              </a:rPr>
              <a:t>código</a:t>
            </a:r>
            <a:r>
              <a:rPr lang="en-US" sz="2800" i="1" dirty="0">
                <a:ea typeface="+mn-lt"/>
                <a:cs typeface="+mn-lt"/>
              </a:rPr>
              <a:t>. </a:t>
            </a:r>
            <a:endParaRPr lang="en-US" i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i="1">
                <a:ea typeface="+mn-lt"/>
                <a:cs typeface="+mn-lt"/>
              </a:rPr>
              <a:t>Se </a:t>
            </a:r>
            <a:r>
              <a:rPr lang="en-US" sz="2800" i="1" err="1">
                <a:ea typeface="+mn-lt"/>
                <a:cs typeface="+mn-lt"/>
              </a:rPr>
              <a:t>escrevermos</a:t>
            </a:r>
            <a:r>
              <a:rPr lang="en-US" sz="2800" i="1" dirty="0">
                <a:ea typeface="+mn-lt"/>
                <a:cs typeface="+mn-lt"/>
              </a:rPr>
              <a:t> testes </a:t>
            </a:r>
            <a:r>
              <a:rPr lang="en-US" sz="2800" i="1" err="1">
                <a:ea typeface="+mn-lt"/>
                <a:cs typeface="+mn-lt"/>
              </a:rPr>
              <a:t>errados</a:t>
            </a:r>
            <a:r>
              <a:rPr lang="en-US" sz="2800" i="1" dirty="0">
                <a:ea typeface="+mn-lt"/>
                <a:cs typeface="+mn-lt"/>
              </a:rPr>
              <a:t>, </a:t>
            </a:r>
            <a:r>
              <a:rPr lang="en-US" sz="2800" i="1" err="1">
                <a:ea typeface="+mn-lt"/>
                <a:cs typeface="+mn-lt"/>
              </a:rPr>
              <a:t>faremos</a:t>
            </a:r>
            <a:r>
              <a:rPr lang="en-US" sz="2800" i="1" dirty="0">
                <a:ea typeface="+mn-lt"/>
                <a:cs typeface="+mn-lt"/>
              </a:rPr>
              <a:t> </a:t>
            </a:r>
            <a:r>
              <a:rPr lang="en-US" sz="2800" i="1" err="1">
                <a:ea typeface="+mn-lt"/>
                <a:cs typeface="+mn-lt"/>
              </a:rPr>
              <a:t>códigos</a:t>
            </a:r>
            <a:r>
              <a:rPr lang="en-US" sz="2800" i="1" dirty="0">
                <a:ea typeface="+mn-lt"/>
                <a:cs typeface="+mn-lt"/>
              </a:rPr>
              <a:t> </a:t>
            </a:r>
            <a:r>
              <a:rPr lang="en-US" sz="2800" i="1" err="1">
                <a:ea typeface="+mn-lt"/>
                <a:cs typeface="+mn-lt"/>
              </a:rPr>
              <a:t>errados</a:t>
            </a:r>
            <a:r>
              <a:rPr lang="en-US" sz="2800" i="1" dirty="0">
                <a:ea typeface="+mn-lt"/>
                <a:cs typeface="+mn-lt"/>
              </a:rPr>
              <a:t>, se </a:t>
            </a:r>
            <a:r>
              <a:rPr lang="en-US" sz="2800" i="1" err="1">
                <a:ea typeface="+mn-lt"/>
                <a:cs typeface="+mn-lt"/>
              </a:rPr>
              <a:t>escrevermos</a:t>
            </a:r>
            <a:r>
              <a:rPr lang="en-US" sz="2800" i="1" dirty="0">
                <a:ea typeface="+mn-lt"/>
                <a:cs typeface="+mn-lt"/>
              </a:rPr>
              <a:t> testes </a:t>
            </a:r>
            <a:r>
              <a:rPr lang="en-US" sz="2800" i="1" err="1">
                <a:ea typeface="+mn-lt"/>
                <a:cs typeface="+mn-lt"/>
              </a:rPr>
              <a:t>demais</a:t>
            </a:r>
            <a:r>
              <a:rPr lang="en-US" sz="2800" i="1" dirty="0">
                <a:ea typeface="+mn-lt"/>
                <a:cs typeface="+mn-lt"/>
              </a:rPr>
              <a:t>, </a:t>
            </a:r>
            <a:r>
              <a:rPr lang="en-US" sz="2800" i="1" err="1">
                <a:ea typeface="+mn-lt"/>
                <a:cs typeface="+mn-lt"/>
              </a:rPr>
              <a:t>acabaremos</a:t>
            </a:r>
            <a:r>
              <a:rPr lang="en-US" sz="2800" i="1" dirty="0">
                <a:ea typeface="+mn-lt"/>
                <a:cs typeface="+mn-lt"/>
              </a:rPr>
              <a:t> </a:t>
            </a:r>
            <a:r>
              <a:rPr lang="en-US" sz="2800" i="1" err="1">
                <a:ea typeface="+mn-lt"/>
                <a:cs typeface="+mn-lt"/>
              </a:rPr>
              <a:t>escrevendo</a:t>
            </a:r>
            <a:r>
              <a:rPr lang="en-US" sz="2800" i="1" dirty="0">
                <a:ea typeface="+mn-lt"/>
                <a:cs typeface="+mn-lt"/>
              </a:rPr>
              <a:t> </a:t>
            </a:r>
            <a:r>
              <a:rPr lang="en-US" sz="2800" i="1" err="1">
                <a:ea typeface="+mn-lt"/>
                <a:cs typeface="+mn-lt"/>
              </a:rPr>
              <a:t>código</a:t>
            </a:r>
            <a:r>
              <a:rPr lang="en-US" sz="2800" i="1" dirty="0">
                <a:ea typeface="+mn-lt"/>
                <a:cs typeface="+mn-lt"/>
              </a:rPr>
              <a:t> </a:t>
            </a:r>
            <a:r>
              <a:rPr lang="en-US" sz="2800" i="1" err="1">
                <a:ea typeface="+mn-lt"/>
                <a:cs typeface="+mn-lt"/>
              </a:rPr>
              <a:t>demais</a:t>
            </a:r>
            <a:r>
              <a:rPr lang="en-US" sz="2800" i="1" dirty="0">
                <a:ea typeface="+mn-lt"/>
                <a:cs typeface="+mn-lt"/>
              </a:rPr>
              <a:t>.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71734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380A-8827-444E-BADB-6214EA67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3 leis do TDD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CEB041-0DAE-4D5E-AB3B-2DEBBB85D50C}"/>
              </a:ext>
            </a:extLst>
          </p:cNvPr>
          <p:cNvSpPr txBox="1">
            <a:spLocks/>
          </p:cNvSpPr>
          <p:nvPr/>
        </p:nvSpPr>
        <p:spPr>
          <a:xfrm>
            <a:off x="674751" y="3647296"/>
            <a:ext cx="10895997" cy="2280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i="1" err="1">
                <a:ea typeface="+mn-lt"/>
                <a:cs typeface="+mn-lt"/>
              </a:rPr>
              <a:t>Os</a:t>
            </a:r>
            <a:r>
              <a:rPr lang="en-US" sz="2800" i="1" dirty="0">
                <a:ea typeface="+mn-lt"/>
                <a:cs typeface="+mn-lt"/>
              </a:rPr>
              <a:t> testes </a:t>
            </a:r>
            <a:r>
              <a:rPr lang="en-US" sz="2800" i="1" err="1">
                <a:ea typeface="+mn-lt"/>
                <a:cs typeface="+mn-lt"/>
              </a:rPr>
              <a:t>devem</a:t>
            </a:r>
            <a:r>
              <a:rPr lang="en-US" sz="2800" i="1" dirty="0">
                <a:ea typeface="+mn-lt"/>
                <a:cs typeface="+mn-lt"/>
              </a:rPr>
              <a:t> </a:t>
            </a:r>
            <a:r>
              <a:rPr lang="en-US" sz="2800" i="1" err="1">
                <a:ea typeface="+mn-lt"/>
                <a:cs typeface="+mn-lt"/>
              </a:rPr>
              <a:t>vir</a:t>
            </a:r>
            <a:r>
              <a:rPr lang="en-US" sz="2800" i="1" dirty="0">
                <a:ea typeface="+mn-lt"/>
                <a:cs typeface="+mn-lt"/>
              </a:rPr>
              <a:t> </a:t>
            </a:r>
            <a:r>
              <a:rPr lang="en-US" sz="2800" i="1" err="1">
                <a:ea typeface="+mn-lt"/>
                <a:cs typeface="+mn-lt"/>
              </a:rPr>
              <a:t>sempre</a:t>
            </a:r>
            <a:r>
              <a:rPr lang="en-US" sz="2800" i="1" dirty="0">
                <a:ea typeface="+mn-lt"/>
                <a:cs typeface="+mn-lt"/>
              </a:rPr>
              <a:t> antes do </a:t>
            </a:r>
            <a:r>
              <a:rPr lang="en-US" sz="2800" i="1" err="1">
                <a:ea typeface="+mn-lt"/>
                <a:cs typeface="+mn-lt"/>
              </a:rPr>
              <a:t>código</a:t>
            </a:r>
            <a:r>
              <a:rPr lang="en-US" sz="2800" i="1" dirty="0">
                <a:ea typeface="+mn-lt"/>
                <a:cs typeface="+mn-lt"/>
              </a:rPr>
              <a:t>, </a:t>
            </a:r>
            <a:r>
              <a:rPr lang="en-US" sz="2800" i="1" err="1">
                <a:ea typeface="+mn-lt"/>
                <a:cs typeface="+mn-lt"/>
              </a:rPr>
              <a:t>quando</a:t>
            </a:r>
            <a:r>
              <a:rPr lang="en-US" sz="2800" i="1" dirty="0">
                <a:ea typeface="+mn-lt"/>
                <a:cs typeface="+mn-lt"/>
              </a:rPr>
              <a:t> </a:t>
            </a:r>
            <a:r>
              <a:rPr lang="en-US" sz="2800" i="1" err="1">
                <a:ea typeface="+mn-lt"/>
                <a:cs typeface="+mn-lt"/>
              </a:rPr>
              <a:t>escrevemos</a:t>
            </a:r>
            <a:r>
              <a:rPr lang="en-US" sz="2800" i="1" dirty="0">
                <a:ea typeface="+mn-lt"/>
                <a:cs typeface="+mn-lt"/>
              </a:rPr>
              <a:t> </a:t>
            </a:r>
            <a:r>
              <a:rPr lang="en-US" sz="2800" i="1" err="1">
                <a:ea typeface="+mn-lt"/>
                <a:cs typeface="+mn-lt"/>
              </a:rPr>
              <a:t>mais</a:t>
            </a:r>
            <a:r>
              <a:rPr lang="en-US" sz="2800" i="1" dirty="0">
                <a:ea typeface="+mn-lt"/>
                <a:cs typeface="+mn-lt"/>
              </a:rPr>
              <a:t> </a:t>
            </a:r>
            <a:r>
              <a:rPr lang="en-US" sz="2800" i="1" err="1">
                <a:ea typeface="+mn-lt"/>
                <a:cs typeface="+mn-lt"/>
              </a:rPr>
              <a:t>código</a:t>
            </a:r>
            <a:r>
              <a:rPr lang="en-US" sz="2800" i="1" dirty="0">
                <a:ea typeface="+mn-lt"/>
                <a:cs typeface="+mn-lt"/>
              </a:rPr>
              <a:t> do que o </a:t>
            </a:r>
            <a:r>
              <a:rPr lang="en-US" sz="2800" i="1" err="1">
                <a:ea typeface="+mn-lt"/>
                <a:cs typeface="+mn-lt"/>
              </a:rPr>
              <a:t>necessário</a:t>
            </a:r>
            <a:r>
              <a:rPr lang="en-US" sz="2800" i="1" dirty="0">
                <a:ea typeface="+mn-lt"/>
                <a:cs typeface="+mn-lt"/>
              </a:rPr>
              <a:t>, </a:t>
            </a:r>
            <a:r>
              <a:rPr lang="en-US" sz="2800" i="1" err="1">
                <a:ea typeface="+mn-lt"/>
                <a:cs typeface="+mn-lt"/>
              </a:rPr>
              <a:t>acabamos</a:t>
            </a:r>
            <a:r>
              <a:rPr lang="en-US" sz="2800" i="1" dirty="0">
                <a:ea typeface="+mn-lt"/>
                <a:cs typeface="+mn-lt"/>
              </a:rPr>
              <a:t> por </a:t>
            </a:r>
            <a:r>
              <a:rPr lang="en-US" sz="2800" i="1" err="1">
                <a:ea typeface="+mn-lt"/>
                <a:cs typeface="+mn-lt"/>
              </a:rPr>
              <a:t>escrever</a:t>
            </a:r>
            <a:r>
              <a:rPr lang="en-US" sz="2800" i="1" dirty="0">
                <a:ea typeface="+mn-lt"/>
                <a:cs typeface="+mn-lt"/>
              </a:rPr>
              <a:t> </a:t>
            </a:r>
            <a:r>
              <a:rPr lang="en-US" sz="2800" i="1" err="1">
                <a:ea typeface="+mn-lt"/>
                <a:cs typeface="+mn-lt"/>
              </a:rPr>
              <a:t>códigos</a:t>
            </a:r>
            <a:r>
              <a:rPr lang="en-US" sz="2800" i="1" dirty="0">
                <a:ea typeface="+mn-lt"/>
                <a:cs typeface="+mn-lt"/>
              </a:rPr>
              <a:t> que </a:t>
            </a:r>
            <a:r>
              <a:rPr lang="en-US" sz="2800" i="1" err="1">
                <a:ea typeface="+mn-lt"/>
                <a:cs typeface="+mn-lt"/>
              </a:rPr>
              <a:t>não</a:t>
            </a:r>
            <a:r>
              <a:rPr lang="en-US" sz="2800" i="1" dirty="0">
                <a:ea typeface="+mn-lt"/>
                <a:cs typeface="+mn-lt"/>
              </a:rPr>
              <a:t> </a:t>
            </a:r>
            <a:r>
              <a:rPr lang="en-US" sz="2800" i="1" err="1">
                <a:ea typeface="+mn-lt"/>
                <a:cs typeface="+mn-lt"/>
              </a:rPr>
              <a:t>serão</a:t>
            </a:r>
            <a:r>
              <a:rPr lang="en-US" sz="2800" i="1" dirty="0">
                <a:ea typeface="+mn-lt"/>
                <a:cs typeface="+mn-lt"/>
              </a:rPr>
              <a:t> </a:t>
            </a:r>
            <a:r>
              <a:rPr lang="en-US" sz="2800" i="1" err="1">
                <a:ea typeface="+mn-lt"/>
                <a:cs typeface="+mn-lt"/>
              </a:rPr>
              <a:t>testados</a:t>
            </a:r>
            <a:r>
              <a:rPr lang="en-US" sz="2800" i="1" dirty="0">
                <a:ea typeface="+mn-lt"/>
                <a:cs typeface="+mn-lt"/>
              </a:rPr>
              <a:t> </a:t>
            </a:r>
            <a:r>
              <a:rPr lang="en-US" sz="2800" i="1" err="1">
                <a:ea typeface="+mn-lt"/>
                <a:cs typeface="+mn-lt"/>
              </a:rPr>
              <a:t>ou</a:t>
            </a:r>
            <a:r>
              <a:rPr lang="en-US" sz="2800" i="1" dirty="0">
                <a:ea typeface="+mn-lt"/>
                <a:cs typeface="+mn-lt"/>
              </a:rPr>
              <a:t> </a:t>
            </a:r>
            <a:r>
              <a:rPr lang="en-US" sz="2800" i="1" err="1">
                <a:ea typeface="+mn-lt"/>
                <a:cs typeface="+mn-lt"/>
              </a:rPr>
              <a:t>pior</a:t>
            </a:r>
            <a:r>
              <a:rPr lang="en-US" sz="2800" i="1" dirty="0">
                <a:ea typeface="+mn-lt"/>
                <a:cs typeface="+mn-lt"/>
              </a:rPr>
              <a:t>, </a:t>
            </a:r>
            <a:r>
              <a:rPr lang="en-US" sz="2800" i="1" err="1">
                <a:ea typeface="+mn-lt"/>
                <a:cs typeface="+mn-lt"/>
              </a:rPr>
              <a:t>escreveremos</a:t>
            </a:r>
            <a:r>
              <a:rPr lang="en-US" sz="2800" i="1" dirty="0">
                <a:ea typeface="+mn-lt"/>
                <a:cs typeface="+mn-lt"/>
              </a:rPr>
              <a:t> testes para </a:t>
            </a:r>
            <a:r>
              <a:rPr lang="en-US" sz="2800" i="1" err="1">
                <a:ea typeface="+mn-lt"/>
                <a:cs typeface="+mn-lt"/>
              </a:rPr>
              <a:t>passar</a:t>
            </a:r>
            <a:r>
              <a:rPr lang="en-US" sz="2800" i="1" dirty="0">
                <a:ea typeface="+mn-lt"/>
                <a:cs typeface="+mn-lt"/>
              </a:rPr>
              <a:t> no </a:t>
            </a:r>
            <a:r>
              <a:rPr lang="en-US" sz="2800" i="1" err="1">
                <a:ea typeface="+mn-lt"/>
                <a:cs typeface="+mn-lt"/>
              </a:rPr>
              <a:t>nosso</a:t>
            </a:r>
            <a:r>
              <a:rPr lang="en-US" sz="2800" i="1" dirty="0">
                <a:ea typeface="+mn-lt"/>
                <a:cs typeface="+mn-lt"/>
              </a:rPr>
              <a:t> </a:t>
            </a:r>
            <a:r>
              <a:rPr lang="en-US" sz="2800" i="1" err="1">
                <a:ea typeface="+mn-lt"/>
                <a:cs typeface="+mn-lt"/>
              </a:rPr>
              <a:t>código</a:t>
            </a:r>
            <a:r>
              <a:rPr lang="en-US" sz="2800" i="1" dirty="0">
                <a:ea typeface="+mn-lt"/>
                <a:cs typeface="+mn-lt"/>
              </a:rPr>
              <a:t>.</a:t>
            </a:r>
            <a:endParaRPr lang="en-US" i="1" dirty="0" err="1">
              <a:ea typeface="+mn-lt"/>
              <a:cs typeface="+mn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6C7756-D3B0-4088-9F49-9007B5CC54F5}"/>
              </a:ext>
            </a:extLst>
          </p:cNvPr>
          <p:cNvSpPr txBox="1">
            <a:spLocks/>
          </p:cNvSpPr>
          <p:nvPr/>
        </p:nvSpPr>
        <p:spPr>
          <a:xfrm>
            <a:off x="674751" y="2324579"/>
            <a:ext cx="10895997" cy="1044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3) </a:t>
            </a:r>
            <a:r>
              <a:rPr lang="en-US" sz="2800" dirty="0" err="1">
                <a:ea typeface="+mn-lt"/>
                <a:cs typeface="+mn-lt"/>
              </a:rPr>
              <a:t>Você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b="1" dirty="0" err="1">
                <a:ea typeface="+mn-lt"/>
                <a:cs typeface="+mn-lt"/>
              </a:rPr>
              <a:t>não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pode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escrever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mais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código</a:t>
            </a:r>
            <a:r>
              <a:rPr lang="en-US" sz="2800" b="1" dirty="0">
                <a:ea typeface="+mn-lt"/>
                <a:cs typeface="+mn-lt"/>
              </a:rPr>
              <a:t> do que o </a:t>
            </a:r>
            <a:r>
              <a:rPr lang="en-US" sz="2800" b="1" dirty="0" err="1">
                <a:ea typeface="+mn-lt"/>
                <a:cs typeface="+mn-lt"/>
              </a:rPr>
              <a:t>suficiente</a:t>
            </a:r>
            <a:r>
              <a:rPr lang="en-US" sz="2800" dirty="0">
                <a:ea typeface="+mn-lt"/>
                <a:cs typeface="+mn-lt"/>
              </a:rPr>
              <a:t> para </a:t>
            </a:r>
            <a:r>
              <a:rPr lang="en-US" sz="2800" dirty="0" err="1">
                <a:ea typeface="+mn-lt"/>
                <a:cs typeface="+mn-lt"/>
              </a:rPr>
              <a:t>passar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nos</a:t>
            </a:r>
            <a:r>
              <a:rPr lang="en-US" sz="2800" dirty="0">
                <a:ea typeface="+mn-lt"/>
                <a:cs typeface="+mn-lt"/>
              </a:rPr>
              <a:t> testes.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98066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1BCBC-5903-4F02-BB47-8D09BDE6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80" y="973668"/>
            <a:ext cx="3819228" cy="102023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err="1">
                <a:solidFill>
                  <a:schemeClr val="tx1"/>
                </a:solidFill>
              </a:rPr>
              <a:t>Trata</a:t>
            </a:r>
            <a:r>
              <a:rPr lang="en-US" sz="2400" dirty="0">
                <a:solidFill>
                  <a:schemeClr val="tx1"/>
                </a:solidFill>
              </a:rPr>
              <a:t>-se </a:t>
            </a:r>
            <a:r>
              <a:rPr lang="en-US" sz="2400" err="1">
                <a:solidFill>
                  <a:schemeClr val="tx1"/>
                </a:solidFill>
              </a:rPr>
              <a:t>mais</a:t>
            </a:r>
            <a:r>
              <a:rPr lang="en-US" sz="2400" dirty="0">
                <a:solidFill>
                  <a:schemeClr val="tx1"/>
                </a:solidFill>
              </a:rPr>
              <a:t> de </a:t>
            </a:r>
            <a:r>
              <a:rPr lang="en-US" sz="2400" err="1">
                <a:solidFill>
                  <a:schemeClr val="tx1"/>
                </a:solidFill>
              </a:rPr>
              <a:t>mudança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na</a:t>
            </a:r>
            <a:r>
              <a:rPr lang="en-US" sz="2400" dirty="0">
                <a:solidFill>
                  <a:schemeClr val="tx1"/>
                </a:solidFill>
              </a:rPr>
              <a:t> forma que </a:t>
            </a:r>
            <a:r>
              <a:rPr lang="en-US" sz="2400" err="1">
                <a:solidFill>
                  <a:schemeClr val="tx1"/>
                </a:solidFill>
              </a:rPr>
              <a:t>resolvemos</a:t>
            </a:r>
            <a:r>
              <a:rPr lang="en-US" sz="2400" dirty="0">
                <a:solidFill>
                  <a:schemeClr val="tx1"/>
                </a:solidFill>
              </a:rPr>
              <a:t> um </a:t>
            </a:r>
            <a:r>
              <a:rPr lang="en-US" sz="2400" err="1">
                <a:solidFill>
                  <a:schemeClr val="tx1"/>
                </a:solidFill>
              </a:rPr>
              <a:t>problema</a:t>
            </a:r>
          </a:p>
        </p:txBody>
      </p:sp>
      <p:pic>
        <p:nvPicPr>
          <p:cNvPr id="4" name="Picture 4" descr="A glass with a blue background&#10;&#10;Description generated with high confidence">
            <a:extLst>
              <a:ext uri="{FF2B5EF4-FFF2-40B4-BE49-F238E27FC236}">
                <a16:creationId xmlns:a16="http://schemas.microsoft.com/office/drawing/2014/main" id="{A87D779D-D219-4553-BFEB-18360A57D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80" r="39888" b="-1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0274F4-7B09-4135-B26A-74AE743F3D8F}"/>
              </a:ext>
            </a:extLst>
          </p:cNvPr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/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0" err="1"/>
              <a:t>Fomos</a:t>
            </a:r>
            <a:r>
              <a:rPr lang="en-US" sz="2000" dirty="0"/>
              <a:t> </a:t>
            </a:r>
            <a:r>
              <a:rPr lang="en-US" sz="2000" err="1"/>
              <a:t>educados</a:t>
            </a:r>
            <a:r>
              <a:rPr lang="en-US" sz="2000" dirty="0"/>
              <a:t> a </a:t>
            </a:r>
            <a:r>
              <a:rPr lang="en-US" sz="2000" err="1"/>
              <a:t>desenvolver</a:t>
            </a:r>
            <a:r>
              <a:rPr lang="en-US" sz="2000" dirty="0"/>
              <a:t> software com o </a:t>
            </a:r>
            <a:r>
              <a:rPr lang="en-US" sz="2000" err="1"/>
              <a:t>pensamento</a:t>
            </a:r>
            <a:r>
              <a:rPr lang="en-US" sz="2000" dirty="0"/>
              <a:t> design-</a:t>
            </a:r>
            <a:r>
              <a:rPr lang="en-US" sz="2000" err="1"/>
              <a:t>codificação</a:t>
            </a:r>
            <a:r>
              <a:rPr lang="en-US" sz="2000" dirty="0"/>
              <a:t>-testes. 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0" dirty="0"/>
              <a:t>Mas o TDD </a:t>
            </a:r>
            <a:r>
              <a:rPr lang="en-US" sz="2000" err="1"/>
              <a:t>inverte</a:t>
            </a:r>
            <a:r>
              <a:rPr lang="en-US" sz="2000" dirty="0"/>
              <a:t> </a:t>
            </a:r>
            <a:r>
              <a:rPr lang="en-US" sz="2000" err="1"/>
              <a:t>esse</a:t>
            </a:r>
            <a:r>
              <a:rPr lang="en-US" sz="2000" dirty="0"/>
              <a:t> </a:t>
            </a:r>
            <a:r>
              <a:rPr lang="en-US" sz="2000" err="1"/>
              <a:t>ciclo</a:t>
            </a:r>
            <a:r>
              <a:rPr lang="en-US" sz="2000" dirty="0"/>
              <a:t> para testes-</a:t>
            </a:r>
            <a:r>
              <a:rPr lang="en-US" sz="2000" err="1"/>
              <a:t>codificação</a:t>
            </a:r>
            <a:r>
              <a:rPr lang="en-US" sz="2000" dirty="0"/>
              <a:t>-design.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98183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4C2EF-C9BA-4E4B-9DB8-B864BE65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Principal conceito do TDD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8236C7C-9B5D-4EA5-B150-9A156E6FE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1241" y="402177"/>
            <a:ext cx="7336405" cy="576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4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4EBD-0AA6-40C1-9143-42FA1AE9B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/>
              <a:t>TFD – Test First Development</a:t>
            </a:r>
          </a:p>
        </p:txBody>
      </p:sp>
      <p:pic>
        <p:nvPicPr>
          <p:cNvPr id="3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8469ABBC-1C69-4FED-BDF3-00F3CB8D7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464" y="2469467"/>
            <a:ext cx="9061047" cy="431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15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F3F5-65F1-470C-8934-75D00707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Agora é hora de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exemplos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5D447-512C-414C-8AEC-77638ED29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Para </a:t>
            </a:r>
            <a:r>
              <a:rPr lang="en-US" sz="2400" b="1" dirty="0" err="1"/>
              <a:t>nossos</a:t>
            </a:r>
            <a:r>
              <a:rPr lang="en-US" sz="2400" b="1" dirty="0"/>
              <a:t> testes </a:t>
            </a:r>
            <a:r>
              <a:rPr lang="en-US" sz="2400" b="1" dirty="0" err="1"/>
              <a:t>utilizamos</a:t>
            </a:r>
            <a:r>
              <a:rPr lang="en-US" sz="2400" b="1" dirty="0"/>
              <a:t>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.NET CORE</a:t>
            </a:r>
          </a:p>
          <a:p>
            <a:pPr marL="0" indent="0">
              <a:buNone/>
            </a:pPr>
            <a:r>
              <a:rPr lang="en-US" sz="2400" b="1" dirty="0" err="1"/>
              <a:t>XUnit.Net</a:t>
            </a:r>
          </a:p>
          <a:p>
            <a:pPr marL="0" indent="0">
              <a:buNone/>
            </a:pPr>
            <a:r>
              <a:rPr lang="en-US" sz="2400" b="1" dirty="0"/>
              <a:t>Fluent Validation</a:t>
            </a:r>
          </a:p>
          <a:p>
            <a:pPr marL="0" indent="0">
              <a:buNone/>
            </a:pPr>
            <a:r>
              <a:rPr lang="en-US" sz="2400" b="1" err="1"/>
              <a:t>NBuilder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0D42FF91-BFEB-418C-8862-EF009DCF5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343" y="3449090"/>
            <a:ext cx="2743200" cy="154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88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F3F5-65F1-470C-8934-75D00707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é </a:t>
            </a:r>
            <a:r>
              <a:rPr lang="en-US" dirty="0" err="1"/>
              <a:t>xUnit.Net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5D447-512C-414C-8AEC-77638ED29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821" y="2085915"/>
            <a:ext cx="10824112" cy="45808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Ferramenta </a:t>
            </a:r>
            <a:r>
              <a:rPr lang="en-US" sz="2000" b="1" dirty="0" err="1">
                <a:ea typeface="+mn-lt"/>
                <a:cs typeface="+mn-lt"/>
              </a:rPr>
              <a:t>gratuita</a:t>
            </a:r>
            <a:r>
              <a:rPr lang="en-US" sz="2000" b="1" dirty="0">
                <a:ea typeface="+mn-lt"/>
                <a:cs typeface="+mn-lt"/>
              </a:rPr>
              <a:t> e de </a:t>
            </a:r>
            <a:r>
              <a:rPr lang="en-US" sz="2000" b="1" dirty="0" err="1">
                <a:ea typeface="+mn-lt"/>
                <a:cs typeface="+mn-lt"/>
              </a:rPr>
              <a:t>código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aberto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construída</a:t>
            </a:r>
            <a:r>
              <a:rPr lang="en-US" sz="2000" b="1" dirty="0">
                <a:ea typeface="+mn-lt"/>
                <a:cs typeface="+mn-lt"/>
              </a:rPr>
              <a:t> para o </a:t>
            </a:r>
            <a:r>
              <a:rPr lang="en-US" sz="2000" b="1" i="1" dirty="0">
                <a:ea typeface="+mn-lt"/>
                <a:cs typeface="+mn-lt"/>
              </a:rPr>
              <a:t>.NET .</a:t>
            </a:r>
            <a:endParaRPr lang="en-US" sz="20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Serve para </a:t>
            </a:r>
            <a:r>
              <a:rPr lang="en-US" sz="2000" b="1" dirty="0" err="1">
                <a:ea typeface="+mn-lt"/>
                <a:cs typeface="+mn-lt"/>
              </a:rPr>
              <a:t>auxiliar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na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construção</a:t>
            </a:r>
            <a:r>
              <a:rPr lang="en-US" sz="2000" b="1" dirty="0">
                <a:ea typeface="+mn-lt"/>
                <a:cs typeface="+mn-lt"/>
              </a:rPr>
              <a:t> e </a:t>
            </a:r>
            <a:r>
              <a:rPr lang="en-US" sz="2000" b="1" dirty="0" err="1">
                <a:ea typeface="+mn-lt"/>
                <a:cs typeface="+mn-lt"/>
              </a:rPr>
              <a:t>execução</a:t>
            </a:r>
            <a:r>
              <a:rPr lang="en-US" sz="2000" b="1" dirty="0">
                <a:ea typeface="+mn-lt"/>
                <a:cs typeface="+mn-lt"/>
              </a:rPr>
              <a:t> de testes </a:t>
            </a:r>
            <a:r>
              <a:rPr lang="en-US" sz="2000" b="1" dirty="0" err="1">
                <a:ea typeface="+mn-lt"/>
                <a:cs typeface="+mn-lt"/>
              </a:rPr>
              <a:t>unitários</a:t>
            </a:r>
            <a:r>
              <a:rPr lang="en-US" sz="2000" b="1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 err="1"/>
              <a:t>Os</a:t>
            </a:r>
            <a:r>
              <a:rPr lang="en-US" sz="2000" b="1" dirty="0"/>
              <a:t> </a:t>
            </a:r>
            <a:r>
              <a:rPr lang="en-US" sz="2000" b="1" dirty="0" err="1"/>
              <a:t>métodos</a:t>
            </a:r>
            <a:r>
              <a:rPr lang="en-US" sz="2000" b="1" dirty="0"/>
              <a:t> </a:t>
            </a:r>
            <a:r>
              <a:rPr lang="en-US" sz="2000" b="1" dirty="0" err="1"/>
              <a:t>criados</a:t>
            </a:r>
            <a:r>
              <a:rPr lang="en-US" sz="2000" b="1" dirty="0"/>
              <a:t> </a:t>
            </a:r>
            <a:r>
              <a:rPr lang="en-US" sz="2000" b="1" dirty="0" err="1"/>
              <a:t>nas</a:t>
            </a:r>
            <a:r>
              <a:rPr lang="en-US" sz="2000" b="1" dirty="0"/>
              <a:t> classes de teste </a:t>
            </a:r>
            <a:r>
              <a:rPr lang="en-US" sz="2000" b="1" dirty="0" err="1"/>
              <a:t>devem</a:t>
            </a:r>
            <a:r>
              <a:rPr lang="en-US" sz="2000" b="1" dirty="0"/>
              <a:t> </a:t>
            </a:r>
            <a:r>
              <a:rPr lang="en-US" sz="2000" b="1" dirty="0" err="1"/>
              <a:t>possuir</a:t>
            </a:r>
            <a:r>
              <a:rPr lang="en-US" sz="2000" b="1" dirty="0"/>
              <a:t> um dos </a:t>
            </a:r>
            <a:r>
              <a:rPr lang="en-US" sz="2000" b="1" dirty="0" err="1"/>
              <a:t>dois</a:t>
            </a:r>
            <a:r>
              <a:rPr lang="en-US" sz="2000" b="1" dirty="0"/>
              <a:t> </a:t>
            </a:r>
            <a:r>
              <a:rPr lang="en-US" sz="2000" b="1" dirty="0" err="1"/>
              <a:t>atributos</a:t>
            </a:r>
            <a:r>
              <a:rPr lang="en-US" sz="2000" b="1" dirty="0"/>
              <a:t>:</a:t>
            </a:r>
          </a:p>
          <a:p>
            <a:pPr marL="0" indent="0"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/>
              <a:t>[Fact] = um </a:t>
            </a:r>
            <a:r>
              <a:rPr lang="en-US" sz="2000" b="1" dirty="0" err="1"/>
              <a:t>método</a:t>
            </a:r>
            <a:r>
              <a:rPr lang="en-US" sz="2000" b="1" dirty="0"/>
              <a:t> de teste que </a:t>
            </a:r>
            <a:r>
              <a:rPr lang="en-US" sz="2000" b="1" dirty="0" err="1"/>
              <a:t>não</a:t>
            </a:r>
            <a:r>
              <a:rPr lang="en-US" sz="2000" b="1" dirty="0"/>
              <a:t> </a:t>
            </a:r>
            <a:r>
              <a:rPr lang="en-US" sz="2000" b="1" dirty="0" err="1"/>
              <a:t>tem</a:t>
            </a:r>
            <a:r>
              <a:rPr lang="en-US" sz="2000" b="1" dirty="0"/>
              <a:t> </a:t>
            </a:r>
            <a:r>
              <a:rPr lang="en-US" sz="2000" b="1" dirty="0" err="1"/>
              <a:t>parâmetros</a:t>
            </a:r>
            <a:r>
              <a:rPr lang="en-US" sz="2000" b="1" dirty="0"/>
              <a:t>.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/>
              <a:t>[Theory] = </a:t>
            </a:r>
            <a:r>
              <a:rPr lang="en-US" sz="2000" b="1" dirty="0" err="1"/>
              <a:t>espera</a:t>
            </a:r>
            <a:r>
              <a:rPr lang="en-US" sz="2000" b="1" dirty="0"/>
              <a:t> que </a:t>
            </a:r>
            <a:r>
              <a:rPr lang="en-US" sz="2000" b="1" dirty="0" err="1"/>
              <a:t>haja</a:t>
            </a:r>
            <a:r>
              <a:rPr lang="en-US" sz="2000" b="1" dirty="0"/>
              <a:t> um </a:t>
            </a:r>
            <a:r>
              <a:rPr lang="en-US" sz="2000" b="1" dirty="0" err="1"/>
              <a:t>ou</a:t>
            </a:r>
            <a:r>
              <a:rPr lang="en-US" sz="2000" b="1" dirty="0"/>
              <a:t> </a:t>
            </a:r>
            <a:r>
              <a:rPr lang="en-US" sz="2000" b="1" dirty="0" err="1"/>
              <a:t>mais</a:t>
            </a:r>
            <a:r>
              <a:rPr lang="en-US" sz="2000" b="1" dirty="0"/>
              <a:t> </a:t>
            </a:r>
            <a:r>
              <a:rPr lang="en-US" sz="2000" b="1" dirty="0" err="1"/>
              <a:t>parâmetros</a:t>
            </a:r>
            <a:r>
              <a:rPr lang="en-US" sz="2000" b="1" dirty="0"/>
              <a:t> que </a:t>
            </a:r>
            <a:r>
              <a:rPr lang="en-US" sz="2000" b="1" dirty="0" err="1"/>
              <a:t>forneçam</a:t>
            </a:r>
            <a:r>
              <a:rPr lang="en-US" sz="2000" b="1" dirty="0"/>
              <a:t> </a:t>
            </a:r>
            <a:r>
              <a:rPr lang="en-US" sz="2000" b="1" dirty="0" err="1"/>
              <a:t>os</a:t>
            </a:r>
            <a:r>
              <a:rPr lang="en-US" sz="2000" b="1" dirty="0"/>
              <a:t> </a:t>
            </a:r>
            <a:r>
              <a:rPr lang="en-US" sz="2000" b="1" dirty="0" err="1"/>
              <a:t>valores</a:t>
            </a:r>
            <a:r>
              <a:rPr lang="en-US" sz="2000" b="1" dirty="0"/>
              <a:t> para </a:t>
            </a:r>
            <a:r>
              <a:rPr lang="en-US" sz="2000" b="1" dirty="0" err="1"/>
              <a:t>rodar</a:t>
            </a:r>
            <a:r>
              <a:rPr lang="en-US" sz="2000" b="1" dirty="0"/>
              <a:t> o teste com </a:t>
            </a:r>
            <a:r>
              <a:rPr lang="en-US" sz="2000" b="1" dirty="0" err="1"/>
              <a:t>valores</a:t>
            </a:r>
            <a:r>
              <a:rPr lang="en-US" sz="2000" b="1" dirty="0"/>
              <a:t> </a:t>
            </a:r>
            <a:r>
              <a:rPr lang="en-US" sz="2000" b="1" dirty="0" err="1"/>
              <a:t>diferentes</a:t>
            </a:r>
            <a:r>
              <a:rPr lang="en-US" sz="2000" b="1" dirty="0"/>
              <a:t>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86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F3F5-65F1-470C-8934-75D00707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é Fluent Validation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5D447-512C-414C-8AEC-77638ED29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ea typeface="+mn-lt"/>
                <a:cs typeface="+mn-lt"/>
              </a:rPr>
              <a:t>Biblioteca</a:t>
            </a:r>
            <a:r>
              <a:rPr lang="en-US" sz="2400" b="1" dirty="0">
                <a:ea typeface="+mn-lt"/>
                <a:cs typeface="+mn-lt"/>
              </a:rPr>
              <a:t> de </a:t>
            </a:r>
            <a:r>
              <a:rPr lang="en-US" sz="2400" b="1" dirty="0" err="1">
                <a:ea typeface="+mn-lt"/>
                <a:cs typeface="+mn-lt"/>
              </a:rPr>
              <a:t>validação</a:t>
            </a:r>
            <a:r>
              <a:rPr lang="en-US" sz="2400" b="1" dirty="0">
                <a:ea typeface="+mn-lt"/>
                <a:cs typeface="+mn-lt"/>
              </a:rPr>
              <a:t> para .NET que usa uma interface fluente e expressões lambdas para criar </a:t>
            </a:r>
            <a:r>
              <a:rPr lang="en-US" sz="2400" b="1" dirty="0" err="1">
                <a:ea typeface="+mn-lt"/>
                <a:cs typeface="+mn-lt"/>
              </a:rPr>
              <a:t>regras</a:t>
            </a:r>
            <a:r>
              <a:rPr lang="en-US" sz="2400" b="1" dirty="0">
                <a:ea typeface="+mn-lt"/>
                <a:cs typeface="+mn-lt"/>
              </a:rPr>
              <a:t> de </a:t>
            </a:r>
            <a:r>
              <a:rPr lang="en-US" sz="2400" b="1" dirty="0" err="1">
                <a:ea typeface="+mn-lt"/>
                <a:cs typeface="+mn-lt"/>
              </a:rPr>
              <a:t>validação</a:t>
            </a:r>
            <a:r>
              <a:rPr lang="en-US" sz="2400" b="1" dirty="0">
                <a:ea typeface="+mn-lt"/>
                <a:cs typeface="+mn-lt"/>
              </a:rPr>
              <a:t>.</a:t>
            </a:r>
            <a:endParaRPr lang="en-US" b="1"/>
          </a:p>
          <a:p>
            <a:pPr marL="0" indent="0">
              <a:buNone/>
            </a:pPr>
            <a:endParaRPr lang="en-US" sz="24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https://fluentvalidation.net</a:t>
            </a:r>
            <a:endParaRPr lang="en-US" b="1"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55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F3F5-65F1-470C-8934-75D00707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é </a:t>
            </a:r>
            <a:r>
              <a:rPr lang="en-US" dirty="0" err="1"/>
              <a:t>NBuilder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5D447-512C-414C-8AEC-77638ED29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Uma </a:t>
            </a:r>
            <a:r>
              <a:rPr lang="en-US" sz="2400" b="1" dirty="0" err="1"/>
              <a:t>biblioteca</a:t>
            </a:r>
            <a:r>
              <a:rPr lang="en-US" sz="2400" b="1" dirty="0"/>
              <a:t> que </a:t>
            </a:r>
            <a:r>
              <a:rPr lang="en-US" sz="2400" b="1" dirty="0" err="1"/>
              <a:t>permite</a:t>
            </a:r>
            <a:r>
              <a:rPr lang="en-US" sz="2400" b="1" dirty="0"/>
              <a:t> </a:t>
            </a:r>
            <a:r>
              <a:rPr lang="en-US" sz="2400" b="1" dirty="0" err="1"/>
              <a:t>criar</a:t>
            </a:r>
            <a:r>
              <a:rPr lang="en-US" sz="2400" b="1" dirty="0"/>
              <a:t> dados </a:t>
            </a:r>
            <a:r>
              <a:rPr lang="en-US" sz="2400" b="1" dirty="0" err="1"/>
              <a:t>reais</a:t>
            </a:r>
            <a:r>
              <a:rPr lang="en-US" sz="2400" b="1" dirty="0"/>
              <a:t> para teste, de forma </a:t>
            </a:r>
            <a:r>
              <a:rPr lang="en-US" sz="2400" b="1" dirty="0" err="1"/>
              <a:t>fluente</a:t>
            </a:r>
            <a:r>
              <a:rPr lang="en-US" sz="2400" b="1" dirty="0"/>
              <a:t>.</a:t>
            </a:r>
          </a:p>
          <a:p>
            <a:pPr marL="0" indent="0">
              <a:buNone/>
            </a:pPr>
            <a:r>
              <a:rPr lang="en-US" sz="2400" b="1" dirty="0" err="1"/>
              <a:t>Propriedades</a:t>
            </a:r>
            <a:r>
              <a:rPr lang="en-US" sz="2400" b="1" dirty="0"/>
              <a:t> e </a:t>
            </a:r>
            <a:r>
              <a:rPr lang="en-US" sz="2400" b="1" dirty="0" err="1"/>
              <a:t>campos</a:t>
            </a:r>
            <a:r>
              <a:rPr lang="en-US" sz="2400" b="1" dirty="0"/>
              <a:t> </a:t>
            </a:r>
            <a:r>
              <a:rPr lang="en-US" sz="2400" b="1" dirty="0" err="1"/>
              <a:t>públicos</a:t>
            </a:r>
            <a:r>
              <a:rPr lang="en-US" sz="2400" b="1" dirty="0"/>
              <a:t> </a:t>
            </a:r>
            <a:r>
              <a:rPr lang="en-US" sz="2400" b="1" dirty="0" err="1"/>
              <a:t>são</a:t>
            </a:r>
            <a:r>
              <a:rPr lang="en-US" sz="2400" b="1" dirty="0"/>
              <a:t> </a:t>
            </a:r>
            <a:r>
              <a:rPr lang="en-US" sz="2400" b="1" dirty="0" err="1"/>
              <a:t>preenchidos</a:t>
            </a:r>
            <a:r>
              <a:rPr lang="en-US" sz="2400" b="1" dirty="0"/>
              <a:t> com </a:t>
            </a:r>
            <a:r>
              <a:rPr lang="en-US" sz="2400" b="1" dirty="0" err="1"/>
              <a:t>valores</a:t>
            </a:r>
            <a:r>
              <a:rPr lang="en-US" sz="2400" b="1" dirty="0"/>
              <a:t> </a:t>
            </a:r>
            <a:r>
              <a:rPr lang="en-US" sz="2400" b="1" dirty="0" err="1"/>
              <a:t>automaticamente</a:t>
            </a:r>
            <a:r>
              <a:rPr lang="en-US" sz="2400" b="1" dirty="0"/>
              <a:t>.</a:t>
            </a:r>
          </a:p>
          <a:p>
            <a:pPr marL="0" indent="0">
              <a:buNone/>
            </a:pPr>
            <a:r>
              <a:rPr lang="en-US" sz="2400" b="1" dirty="0" err="1"/>
              <a:t>Além</a:t>
            </a:r>
            <a:r>
              <a:rPr lang="en-US" sz="2400" b="1" dirty="0"/>
              <a:t> </a:t>
            </a:r>
            <a:r>
              <a:rPr lang="en-US" sz="2400" b="1" dirty="0" err="1"/>
              <a:t>disso</a:t>
            </a:r>
            <a:r>
              <a:rPr lang="en-US" sz="2400" b="1" dirty="0"/>
              <a:t>, </a:t>
            </a:r>
            <a:r>
              <a:rPr lang="en-US" sz="2400" b="1" dirty="0" err="1"/>
              <a:t>permite</a:t>
            </a:r>
            <a:r>
              <a:rPr lang="en-US" sz="2400" b="1" dirty="0"/>
              <a:t> mudar o </a:t>
            </a:r>
            <a:r>
              <a:rPr lang="en-US" sz="2400" b="1" dirty="0" err="1"/>
              <a:t>conteúdo</a:t>
            </a:r>
            <a:r>
              <a:rPr lang="en-US" sz="2400" b="1" dirty="0"/>
              <a:t> de </a:t>
            </a:r>
            <a:r>
              <a:rPr lang="en-US" sz="2400" b="1" dirty="0" err="1"/>
              <a:t>campos</a:t>
            </a:r>
            <a:r>
              <a:rPr lang="en-US" sz="2400" b="1" dirty="0"/>
              <a:t> </a:t>
            </a:r>
            <a:r>
              <a:rPr lang="en-US" sz="2400" b="1" dirty="0" err="1"/>
              <a:t>específicos</a:t>
            </a:r>
            <a:r>
              <a:rPr lang="en-US" sz="2400" b="1" dirty="0"/>
              <a:t> </a:t>
            </a:r>
            <a:r>
              <a:rPr lang="en-US" sz="2400" b="1" dirty="0" err="1"/>
              <a:t>facilmente</a:t>
            </a:r>
            <a:r>
              <a:rPr lang="en-US" sz="2400" b="1" dirty="0"/>
              <a:t> de forma manual.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https://www.nuget.org/packages/NBuilder/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027973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F904-1EE5-4C0E-982D-7956A4FA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Benefícios</a:t>
            </a:r>
            <a:r>
              <a:rPr lang="en-US" dirty="0"/>
              <a:t> e </a:t>
            </a:r>
            <a:r>
              <a:rPr lang="en-US" dirty="0" err="1"/>
              <a:t>Desvantagens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8873D-BE6F-4837-86D1-E1C92E9B4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541206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u="sng" dirty="0" err="1">
                <a:ea typeface="+mn-lt"/>
                <a:cs typeface="+mn-lt"/>
              </a:rPr>
              <a:t>Vantagens</a:t>
            </a:r>
            <a:r>
              <a:rPr lang="en-US" sz="2400" b="1" u="sng" dirty="0">
                <a:ea typeface="+mn-lt"/>
                <a:cs typeface="+mn-lt"/>
              </a:rPr>
              <a:t>:</a:t>
            </a:r>
            <a:endParaRPr lang="en-US" sz="24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- </a:t>
            </a:r>
            <a:r>
              <a:rPr lang="en-US" sz="2400" b="1" dirty="0" err="1">
                <a:ea typeface="+mn-lt"/>
                <a:cs typeface="+mn-lt"/>
              </a:rPr>
              <a:t>qualidade</a:t>
            </a:r>
            <a:r>
              <a:rPr lang="en-US" sz="2400" b="1" dirty="0">
                <a:ea typeface="+mn-lt"/>
                <a:cs typeface="+mn-lt"/>
              </a:rPr>
              <a:t> de </a:t>
            </a:r>
            <a:r>
              <a:rPr lang="en-US" sz="2400" b="1" dirty="0" err="1">
                <a:ea typeface="+mn-lt"/>
                <a:cs typeface="+mn-lt"/>
              </a:rPr>
              <a:t>codigo</a:t>
            </a:r>
            <a:endParaRPr lang="en-US" sz="2400" b="1"/>
          </a:p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- </a:t>
            </a:r>
            <a:r>
              <a:rPr lang="en-US" sz="2400" b="1" dirty="0" err="1">
                <a:ea typeface="+mn-lt"/>
                <a:cs typeface="+mn-lt"/>
              </a:rPr>
              <a:t>melhor</a:t>
            </a:r>
            <a:r>
              <a:rPr lang="en-US" sz="2400" b="1" dirty="0">
                <a:ea typeface="+mn-lt"/>
                <a:cs typeface="+mn-lt"/>
              </a:rPr>
              <a:t> </a:t>
            </a:r>
            <a:r>
              <a:rPr lang="en-US" sz="2400" b="1" dirty="0" err="1">
                <a:ea typeface="+mn-lt"/>
                <a:cs typeface="+mn-lt"/>
              </a:rPr>
              <a:t>lógica</a:t>
            </a:r>
            <a:endParaRPr lang="en-US" sz="2400" b="1" dirty="0" err="1"/>
          </a:p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- </a:t>
            </a:r>
            <a:r>
              <a:rPr lang="en-US" sz="2400" b="1" dirty="0" err="1">
                <a:ea typeface="+mn-lt"/>
                <a:cs typeface="+mn-lt"/>
              </a:rPr>
              <a:t>menos</a:t>
            </a:r>
            <a:r>
              <a:rPr lang="en-US" sz="2400" b="1" dirty="0">
                <a:ea typeface="+mn-lt"/>
                <a:cs typeface="+mn-lt"/>
              </a:rPr>
              <a:t> bugs</a:t>
            </a:r>
            <a:endParaRPr lang="en-US" sz="2400" b="1"/>
          </a:p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- </a:t>
            </a:r>
            <a:r>
              <a:rPr lang="en-US" sz="2400" b="1" dirty="0" err="1">
                <a:ea typeface="+mn-lt"/>
                <a:cs typeface="+mn-lt"/>
              </a:rPr>
              <a:t>segurança</a:t>
            </a:r>
            <a:endParaRPr lang="en-US" sz="2400" b="1"/>
          </a:p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- </a:t>
            </a:r>
            <a:r>
              <a:rPr lang="en-US" sz="2400" b="1" dirty="0" err="1">
                <a:ea typeface="+mn-lt"/>
                <a:cs typeface="+mn-lt"/>
              </a:rPr>
              <a:t>documentação</a:t>
            </a:r>
            <a:endParaRPr lang="en-US" sz="2400" b="1" dirty="0" err="1"/>
          </a:p>
          <a:p>
            <a:pPr marL="0" indent="0">
              <a:buNone/>
            </a:pPr>
            <a:endParaRPr lang="en-US" sz="2400" b="1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C33E21-DDC5-4047-AB6B-32701BAB91FE}"/>
              </a:ext>
            </a:extLst>
          </p:cNvPr>
          <p:cNvSpPr txBox="1">
            <a:spLocks/>
          </p:cNvSpPr>
          <p:nvPr/>
        </p:nvSpPr>
        <p:spPr>
          <a:xfrm>
            <a:off x="6281920" y="2597749"/>
            <a:ext cx="4986903" cy="34306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b="1" u="sng" dirty="0" err="1">
                <a:ea typeface="+mn-lt"/>
                <a:cs typeface="+mn-lt"/>
              </a:rPr>
              <a:t>Desvantagens</a:t>
            </a:r>
            <a:r>
              <a:rPr lang="en-US" sz="2400" b="1" u="sng" dirty="0">
                <a:ea typeface="+mn-lt"/>
                <a:cs typeface="+mn-lt"/>
              </a:rPr>
              <a:t>:</a:t>
            </a:r>
          </a:p>
          <a:p>
            <a:pPr>
              <a:buNone/>
            </a:pPr>
            <a:r>
              <a:rPr lang="en-US" sz="2400" b="1" dirty="0">
                <a:ea typeface="+mn-lt"/>
                <a:cs typeface="+mn-lt"/>
              </a:rPr>
              <a:t>- tempo</a:t>
            </a:r>
          </a:p>
          <a:p>
            <a:pPr>
              <a:buNone/>
            </a:pPr>
            <a:r>
              <a:rPr lang="en-US" sz="2400" b="1" dirty="0">
                <a:ea typeface="+mn-lt"/>
                <a:cs typeface="+mn-lt"/>
              </a:rPr>
              <a:t>- </a:t>
            </a:r>
            <a:r>
              <a:rPr lang="en-US" sz="2400" b="1" dirty="0" err="1">
                <a:ea typeface="+mn-lt"/>
                <a:cs typeface="+mn-lt"/>
              </a:rPr>
              <a:t>curva</a:t>
            </a:r>
            <a:r>
              <a:rPr lang="en-US" sz="2400" b="1" dirty="0">
                <a:ea typeface="+mn-lt"/>
                <a:cs typeface="+mn-lt"/>
              </a:rPr>
              <a:t> de </a:t>
            </a:r>
            <a:r>
              <a:rPr lang="en-US" sz="2400" b="1" dirty="0" err="1">
                <a:ea typeface="+mn-lt"/>
                <a:cs typeface="+mn-lt"/>
              </a:rPr>
              <a:t>aprendizado</a:t>
            </a:r>
            <a:endParaRPr lang="en-US" sz="2400" b="1" dirty="0">
              <a:ea typeface="+mn-lt"/>
              <a:cs typeface="+mn-lt"/>
            </a:endParaRPr>
          </a:p>
          <a:p>
            <a:pPr>
              <a:buNone/>
            </a:pPr>
            <a:r>
              <a:rPr lang="en-US" sz="2400" b="1" dirty="0">
                <a:ea typeface="+mn-lt"/>
                <a:cs typeface="+mn-lt"/>
              </a:rPr>
              <a:t>- </a:t>
            </a:r>
            <a:r>
              <a:rPr lang="en-US" sz="2400" b="1" dirty="0" err="1">
                <a:ea typeface="+mn-lt"/>
                <a:cs typeface="+mn-lt"/>
              </a:rPr>
              <a:t>mais</a:t>
            </a:r>
            <a:r>
              <a:rPr lang="en-US" sz="2400" b="1" dirty="0">
                <a:ea typeface="+mn-lt"/>
                <a:cs typeface="+mn-lt"/>
              </a:rPr>
              <a:t> testes</a:t>
            </a:r>
          </a:p>
          <a:p>
            <a:pPr>
              <a:buNone/>
            </a:pPr>
            <a:r>
              <a:rPr lang="en-US" sz="2400" b="1">
                <a:ea typeface="+mn-lt"/>
                <a:cs typeface="+mn-lt"/>
              </a:rPr>
              <a:t>- percepção de </a:t>
            </a:r>
            <a:r>
              <a:rPr lang="en-US" sz="2400" b="1" dirty="0">
                <a:ea typeface="+mn-lt"/>
                <a:cs typeface="+mn-lt"/>
              </a:rPr>
              <a:t>menor </a:t>
            </a:r>
            <a:r>
              <a:rPr lang="en-US" sz="2400" b="1" err="1">
                <a:ea typeface="+mn-lt"/>
                <a:cs typeface="+mn-lt"/>
              </a:rPr>
              <a:t>produção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8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0587-A569-4EC7-8C34-3DB754C5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Apresentação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05861E-8BF4-4CAA-9277-98EAB40AA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28" y="4472557"/>
            <a:ext cx="4699356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Proc. De Dados - 1989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Técnico </a:t>
            </a:r>
            <a:r>
              <a:rPr lang="en-US" b="1" dirty="0" err="1">
                <a:ea typeface="+mn-lt"/>
                <a:cs typeface="+mn-lt"/>
              </a:rPr>
              <a:t>em</a:t>
            </a:r>
            <a:r>
              <a:rPr lang="en-US" b="1" dirty="0">
                <a:ea typeface="+mn-lt"/>
                <a:cs typeface="+mn-lt"/>
              </a:rPr>
              <a:t> Proc. de Dados – 91-92</a:t>
            </a:r>
          </a:p>
          <a:p>
            <a:pPr marL="0" indent="0">
              <a:buNone/>
            </a:pPr>
            <a:r>
              <a:rPr lang="en-US" b="1" dirty="0" err="1">
                <a:ea typeface="+mn-lt"/>
                <a:cs typeface="+mn-lt"/>
              </a:rPr>
              <a:t>Análise</a:t>
            </a:r>
            <a:r>
              <a:rPr lang="en-US" b="1" dirty="0">
                <a:ea typeface="+mn-lt"/>
                <a:cs typeface="+mn-lt"/>
              </a:rPr>
              <a:t> de Sistemas – 94-98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MBA </a:t>
            </a:r>
            <a:r>
              <a:rPr lang="en-US" b="1" dirty="0" err="1">
                <a:ea typeface="+mn-lt"/>
                <a:cs typeface="+mn-lt"/>
              </a:rPr>
              <a:t>em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Gestão</a:t>
            </a:r>
            <a:r>
              <a:rPr lang="en-US" b="1" dirty="0">
                <a:ea typeface="+mn-lt"/>
                <a:cs typeface="+mn-lt"/>
              </a:rPr>
              <a:t> de </a:t>
            </a:r>
            <a:r>
              <a:rPr lang="en-US" b="1" dirty="0" err="1">
                <a:ea typeface="+mn-lt"/>
                <a:cs typeface="+mn-lt"/>
              </a:rPr>
              <a:t>Projetos</a:t>
            </a:r>
            <a:r>
              <a:rPr lang="en-US" b="1" dirty="0">
                <a:ea typeface="+mn-lt"/>
                <a:cs typeface="+mn-lt"/>
              </a:rPr>
              <a:t> – 2013</a:t>
            </a:r>
          </a:p>
          <a:p>
            <a:pPr marL="0" indent="0">
              <a:buNone/>
            </a:pPr>
            <a:r>
              <a:rPr lang="en-US" b="1" dirty="0" err="1">
                <a:ea typeface="+mn-lt"/>
                <a:cs typeface="+mn-lt"/>
              </a:rPr>
              <a:t>Licenciatura</a:t>
            </a:r>
            <a:r>
              <a:rPr lang="en-US" b="1" dirty="0">
                <a:ea typeface="+mn-lt"/>
                <a:cs typeface="+mn-lt"/>
              </a:rPr>
              <a:t> para </a:t>
            </a:r>
            <a:r>
              <a:rPr lang="en-US" b="1" dirty="0" err="1">
                <a:ea typeface="+mn-lt"/>
                <a:cs typeface="+mn-lt"/>
              </a:rPr>
              <a:t>docência</a:t>
            </a:r>
            <a:r>
              <a:rPr lang="en-US" b="1" dirty="0">
                <a:ea typeface="+mn-lt"/>
                <a:cs typeface="+mn-lt"/>
              </a:rPr>
              <a:t>- 2016</a:t>
            </a:r>
          </a:p>
        </p:txBody>
      </p:sp>
      <p:pic>
        <p:nvPicPr>
          <p:cNvPr id="3" name="Picture 3" descr="A person who is smiling and looking at the camera&#10;&#10;Description generated with very high confidence">
            <a:extLst>
              <a:ext uri="{FF2B5EF4-FFF2-40B4-BE49-F238E27FC236}">
                <a16:creationId xmlns:a16="http://schemas.microsoft.com/office/drawing/2014/main" id="{4913782E-7F0F-4233-B2F2-824A6FD21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72" y="2242059"/>
            <a:ext cx="1495425" cy="2028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FF1DC9-F933-4B6D-9DA8-6B99D339FBF2}"/>
              </a:ext>
            </a:extLst>
          </p:cNvPr>
          <p:cNvSpPr txBox="1"/>
          <p:nvPr/>
        </p:nvSpPr>
        <p:spPr>
          <a:xfrm>
            <a:off x="2711570" y="268281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Dev </a:t>
            </a:r>
            <a:r>
              <a:rPr lang="en-US" b="1" dirty="0" err="1"/>
              <a:t>Sênior</a:t>
            </a:r>
            <a:r>
              <a:rPr lang="en-US" b="1" dirty="0"/>
              <a:t> - </a:t>
            </a:r>
            <a:r>
              <a:rPr lang="en-US" b="1" dirty="0" err="1"/>
              <a:t>Dextra</a:t>
            </a:r>
            <a:endParaRPr lang="en-US" b="1" dirty="0"/>
          </a:p>
          <a:p>
            <a:r>
              <a:rPr lang="en-US" b="1" dirty="0"/>
              <a:t>E Professor </a:t>
            </a:r>
            <a:r>
              <a:rPr lang="en-US" b="1" dirty="0" err="1"/>
              <a:t>na</a:t>
            </a:r>
            <a:r>
              <a:rPr lang="en-US" b="1" dirty="0"/>
              <a:t> Etec Itu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DD7B256A-D394-461B-83AC-57453CB2F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922" y="3333662"/>
            <a:ext cx="1396762" cy="880793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4719C9D5-B7DA-4B89-A33B-7B59650CA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046" y="3502594"/>
            <a:ext cx="1790700" cy="5429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9A9F8D-253A-4A72-ACD8-2B0EA93F936D}"/>
              </a:ext>
            </a:extLst>
          </p:cNvPr>
          <p:cNvSpPr txBox="1"/>
          <p:nvPr/>
        </p:nvSpPr>
        <p:spPr>
          <a:xfrm>
            <a:off x="6751608" y="24671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68A1CA-434A-4A27-89BB-87269F25B011}"/>
              </a:ext>
            </a:extLst>
          </p:cNvPr>
          <p:cNvSpPr txBox="1"/>
          <p:nvPr/>
        </p:nvSpPr>
        <p:spPr>
          <a:xfrm>
            <a:off x="6821697" y="4880754"/>
            <a:ext cx="472727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ea typeface="+mn-lt"/>
                <a:cs typeface="+mn-lt"/>
              </a:rPr>
              <a:t>Principais</a:t>
            </a:r>
            <a:r>
              <a:rPr lang="en-US" b="1" dirty="0">
                <a:ea typeface="+mn-lt"/>
                <a:cs typeface="+mn-lt"/>
              </a:rPr>
              <a:t> Tecnologias </a:t>
            </a:r>
            <a:r>
              <a:rPr lang="en-US" b="1" dirty="0" err="1">
                <a:ea typeface="+mn-lt"/>
                <a:cs typeface="+mn-lt"/>
              </a:rPr>
              <a:t>aprendidas</a:t>
            </a:r>
            <a:r>
              <a:rPr lang="en-US" b="1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DBase</a:t>
            </a:r>
            <a:r>
              <a:rPr lang="en-US" dirty="0">
                <a:ea typeface="+mn-lt"/>
                <a:cs typeface="+mn-lt"/>
              </a:rPr>
              <a:t>, Basic, Clipper, C, Pascal, Cobol, Visual Basic, Delphi, Asp, C#, PHP, Java, </a:t>
            </a:r>
            <a:r>
              <a:rPr lang="en-US" dirty="0" err="1">
                <a:ea typeface="+mn-lt"/>
                <a:cs typeface="+mn-lt"/>
              </a:rPr>
              <a:t>Javascript</a:t>
            </a:r>
            <a:r>
              <a:rPr lang="en-US" dirty="0">
                <a:ea typeface="+mn-lt"/>
                <a:cs typeface="+mn-lt"/>
              </a:rPr>
              <a:t>, ASP.NET, ASP.NET MVC, Visual Basic .NET.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41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F904-1EE5-4C0E-982D-7956A4FA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dizem</a:t>
            </a:r>
            <a:r>
              <a:rPr lang="en-US" dirty="0"/>
              <a:t> as </a:t>
            </a:r>
            <a:r>
              <a:rPr lang="en-US" dirty="0" err="1"/>
              <a:t>pesquisas</a:t>
            </a:r>
            <a:r>
              <a:rPr lang="en-US" dirty="0"/>
              <a:t> :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8873D-BE6F-4837-86D1-E1C92E9B4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47" y="3681802"/>
            <a:ext cx="10780979" cy="194981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dirty="0" err="1"/>
              <a:t>Em</a:t>
            </a:r>
            <a:r>
              <a:rPr lang="en-US" sz="2400" b="1" dirty="0"/>
              <a:t> um </a:t>
            </a:r>
            <a:r>
              <a:rPr lang="en-US" sz="2400" b="1" dirty="0" err="1"/>
              <a:t>experimento</a:t>
            </a:r>
            <a:r>
              <a:rPr lang="en-US" sz="2400" b="1" dirty="0"/>
              <a:t> da Microsoft com 2 </a:t>
            </a:r>
            <a:r>
              <a:rPr lang="en-US" sz="2400" b="1" dirty="0" err="1"/>
              <a:t>equipes</a:t>
            </a:r>
            <a:r>
              <a:rPr lang="en-US" sz="2400" b="1" dirty="0"/>
              <a:t> </a:t>
            </a:r>
            <a:r>
              <a:rPr lang="en-US" sz="2400" b="1" dirty="0" err="1"/>
              <a:t>diferentes</a:t>
            </a:r>
            <a:r>
              <a:rPr lang="en-US" sz="2400" b="1" dirty="0"/>
              <a:t>, o </a:t>
            </a:r>
            <a:r>
              <a:rPr lang="en-US" sz="2400" b="1" dirty="0" err="1"/>
              <a:t>uso</a:t>
            </a:r>
            <a:r>
              <a:rPr lang="en-US" sz="2400" b="1" dirty="0"/>
              <a:t> de TDD </a:t>
            </a:r>
            <a:r>
              <a:rPr lang="en-US" sz="2400" b="1" dirty="0" err="1"/>
              <a:t>proporcionou</a:t>
            </a:r>
            <a:r>
              <a:rPr lang="en-US" sz="2400" b="1" dirty="0"/>
              <a:t> 100% de </a:t>
            </a:r>
            <a:r>
              <a:rPr lang="en-US" sz="2400" b="1" dirty="0" err="1"/>
              <a:t>aumento</a:t>
            </a:r>
            <a:r>
              <a:rPr lang="en-US" sz="2400" b="1" dirty="0"/>
              <a:t> </a:t>
            </a:r>
            <a:r>
              <a:rPr lang="en-US" sz="2400" b="1" dirty="0" err="1"/>
              <a:t>na</a:t>
            </a:r>
            <a:r>
              <a:rPr lang="en-US" sz="2400" b="1" dirty="0"/>
              <a:t> </a:t>
            </a:r>
            <a:r>
              <a:rPr lang="en-US" sz="2400" b="1" dirty="0" err="1"/>
              <a:t>qualidade</a:t>
            </a:r>
            <a:r>
              <a:rPr lang="en-US" sz="2400" b="1" dirty="0"/>
              <a:t> do </a:t>
            </a:r>
            <a:r>
              <a:rPr lang="en-US" sz="2400" b="1" dirty="0" err="1"/>
              <a:t>projeto</a:t>
            </a:r>
            <a:r>
              <a:rPr lang="en-US" sz="2400" b="1" dirty="0"/>
              <a:t> </a:t>
            </a:r>
            <a:r>
              <a:rPr lang="en-US" sz="2400" b="1" dirty="0" err="1"/>
              <a:t>em</a:t>
            </a:r>
            <a:r>
              <a:rPr lang="en-US" sz="2400" b="1" dirty="0"/>
              <a:t> </a:t>
            </a:r>
            <a:r>
              <a:rPr lang="en-US" sz="2400" b="1" dirty="0" err="1"/>
              <a:t>relação</a:t>
            </a:r>
            <a:r>
              <a:rPr lang="en-US" sz="2400" b="1" dirty="0"/>
              <a:t> </a:t>
            </a:r>
            <a:r>
              <a:rPr lang="en-US" sz="2400" b="1" dirty="0" err="1"/>
              <a:t>ao</a:t>
            </a:r>
            <a:r>
              <a:rPr lang="en-US" sz="2400" b="1" dirty="0"/>
              <a:t> TDD </a:t>
            </a:r>
            <a:r>
              <a:rPr lang="en-US" sz="2400" b="1" dirty="0" err="1"/>
              <a:t>realizado</a:t>
            </a:r>
            <a:r>
              <a:rPr lang="en-US" sz="2400" b="1" dirty="0"/>
              <a:t> </a:t>
            </a:r>
            <a:r>
              <a:rPr lang="en-US" sz="2400" b="1" dirty="0" err="1"/>
              <a:t>depois</a:t>
            </a:r>
            <a:r>
              <a:rPr lang="en-US" sz="2400" b="1" dirty="0"/>
              <a:t>.</a:t>
            </a:r>
          </a:p>
          <a:p>
            <a:pPr marL="0" indent="0">
              <a:buNone/>
            </a:pPr>
            <a:r>
              <a:rPr lang="en-US" sz="2400" b="1" dirty="0"/>
              <a:t>O </a:t>
            </a:r>
            <a:r>
              <a:rPr lang="en-US" sz="2400" b="1" dirty="0" err="1"/>
              <a:t>aumento</a:t>
            </a:r>
            <a:r>
              <a:rPr lang="en-US" sz="2400" b="1" dirty="0"/>
              <a:t> no tempo de </a:t>
            </a:r>
            <a:r>
              <a:rPr lang="en-US" sz="2400" b="1" dirty="0" err="1"/>
              <a:t>escrita</a:t>
            </a:r>
            <a:r>
              <a:rPr lang="en-US" sz="2400" b="1" dirty="0"/>
              <a:t> no TDD first </a:t>
            </a:r>
            <a:r>
              <a:rPr lang="en-US" sz="2400" b="1" dirty="0" err="1"/>
              <a:t>foi</a:t>
            </a:r>
            <a:r>
              <a:rPr lang="en-US" sz="2400" b="1" dirty="0"/>
              <a:t> de 15%.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D8DE26-66A2-43C5-A44F-448B1DB1AC8D}"/>
              </a:ext>
            </a:extLst>
          </p:cNvPr>
          <p:cNvSpPr txBox="1">
            <a:spLocks/>
          </p:cNvSpPr>
          <p:nvPr/>
        </p:nvSpPr>
        <p:spPr>
          <a:xfrm>
            <a:off x="645995" y="2425220"/>
            <a:ext cx="10780979" cy="9002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/>
              <a:t>Em</a:t>
            </a:r>
            <a:r>
              <a:rPr lang="en-US" sz="2400" b="1" dirty="0"/>
              <a:t> um </a:t>
            </a:r>
            <a:r>
              <a:rPr lang="en-US" sz="2400" b="1" dirty="0" err="1"/>
              <a:t>estudo</a:t>
            </a:r>
            <a:r>
              <a:rPr lang="en-US" sz="2400" b="1" dirty="0"/>
              <a:t> de 1 </a:t>
            </a:r>
            <a:r>
              <a:rPr lang="en-US" sz="2400" b="1" dirty="0" err="1"/>
              <a:t>ano</a:t>
            </a:r>
            <a:r>
              <a:rPr lang="en-US" sz="2400" b="1" dirty="0"/>
              <a:t> </a:t>
            </a:r>
            <a:r>
              <a:rPr lang="en-US" sz="2400" b="1" dirty="0" err="1"/>
              <a:t>realizado</a:t>
            </a:r>
            <a:r>
              <a:rPr lang="en-US" sz="2400" b="1" dirty="0"/>
              <a:t> pela IBM </a:t>
            </a:r>
            <a:r>
              <a:rPr lang="en-US" sz="2400" b="1" dirty="0" err="1"/>
              <a:t>houve</a:t>
            </a:r>
            <a:r>
              <a:rPr lang="en-US" sz="2400" b="1" dirty="0"/>
              <a:t> 40% </a:t>
            </a:r>
            <a:r>
              <a:rPr lang="en-US" sz="2400" b="1" dirty="0" err="1"/>
              <a:t>menos</a:t>
            </a:r>
            <a:r>
              <a:rPr lang="en-US" sz="2400" b="1" dirty="0"/>
              <a:t> </a:t>
            </a:r>
            <a:r>
              <a:rPr lang="en-US" sz="2400" b="1" dirty="0" err="1"/>
              <a:t>defeitos</a:t>
            </a:r>
            <a:r>
              <a:rPr lang="en-US" sz="2400" b="1" dirty="0"/>
              <a:t> </a:t>
            </a:r>
            <a:r>
              <a:rPr lang="en-US" sz="2400" b="1" dirty="0" err="1"/>
              <a:t>nos</a:t>
            </a:r>
            <a:r>
              <a:rPr lang="en-US" sz="2400" b="1" dirty="0"/>
              <a:t> </a:t>
            </a:r>
            <a:r>
              <a:rPr lang="en-US" sz="2400" b="1" dirty="0" err="1"/>
              <a:t>produtos</a:t>
            </a:r>
            <a:r>
              <a:rPr lang="en-US" sz="2400" b="1" dirty="0"/>
              <a:t> </a:t>
            </a:r>
            <a:r>
              <a:rPr lang="en-US" sz="2400" b="1" dirty="0" err="1"/>
              <a:t>desenvolvidos</a:t>
            </a:r>
            <a:r>
              <a:rPr lang="en-US" sz="2400" b="1" dirty="0"/>
              <a:t> com o </a:t>
            </a:r>
            <a:r>
              <a:rPr lang="en-US" sz="2400" b="1" dirty="0" err="1"/>
              <a:t>uso</a:t>
            </a:r>
            <a:r>
              <a:rPr lang="en-US" sz="2400" b="1" dirty="0"/>
              <a:t> de TDD.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02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F904-1EE5-4C0E-982D-7956A4FA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dizem</a:t>
            </a:r>
            <a:r>
              <a:rPr lang="en-US" dirty="0"/>
              <a:t> as </a:t>
            </a:r>
            <a:r>
              <a:rPr lang="en-US" dirty="0" err="1"/>
              <a:t>pesquisas</a:t>
            </a:r>
            <a:r>
              <a:rPr lang="en-US" dirty="0"/>
              <a:t> :</a:t>
            </a:r>
            <a:endParaRPr lang="en-US" dirty="0" err="1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D8DE26-66A2-43C5-A44F-448B1DB1AC8D}"/>
              </a:ext>
            </a:extLst>
          </p:cNvPr>
          <p:cNvSpPr txBox="1">
            <a:spLocks/>
          </p:cNvSpPr>
          <p:nvPr/>
        </p:nvSpPr>
        <p:spPr>
          <a:xfrm>
            <a:off x="789769" y="2367711"/>
            <a:ext cx="6726564" cy="19066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O tempo de </a:t>
            </a:r>
            <a:r>
              <a:rPr lang="en-US" sz="2400" b="1" dirty="0" err="1">
                <a:ea typeface="+mn-lt"/>
                <a:cs typeface="+mn-lt"/>
              </a:rPr>
              <a:t>desenvolvimento</a:t>
            </a:r>
            <a:r>
              <a:rPr lang="en-US" sz="2400" b="1" dirty="0">
                <a:ea typeface="+mn-lt"/>
                <a:cs typeface="+mn-lt"/>
              </a:rPr>
              <a:t> da </a:t>
            </a:r>
            <a:r>
              <a:rPr lang="en-US" sz="2400" b="1" dirty="0" err="1">
                <a:ea typeface="+mn-lt"/>
                <a:cs typeface="+mn-lt"/>
              </a:rPr>
              <a:t>equipe</a:t>
            </a:r>
            <a:r>
              <a:rPr lang="en-US" sz="2400" b="1" dirty="0">
                <a:ea typeface="+mn-lt"/>
                <a:cs typeface="+mn-lt"/>
              </a:rPr>
              <a:t> que </a:t>
            </a:r>
            <a:r>
              <a:rPr lang="en-US" sz="2400" b="1" dirty="0" err="1">
                <a:ea typeface="+mn-lt"/>
                <a:cs typeface="+mn-lt"/>
              </a:rPr>
              <a:t>faz</a:t>
            </a:r>
            <a:r>
              <a:rPr lang="en-US" sz="2400" b="1" dirty="0">
                <a:ea typeface="+mn-lt"/>
                <a:cs typeface="+mn-lt"/>
              </a:rPr>
              <a:t> testes </a:t>
            </a:r>
            <a:r>
              <a:rPr lang="en-US" sz="2400" b="1" dirty="0" err="1">
                <a:ea typeface="+mn-lt"/>
                <a:cs typeface="+mn-lt"/>
              </a:rPr>
              <a:t>normalmente</a:t>
            </a:r>
            <a:r>
              <a:rPr lang="en-US" sz="2400" b="1" dirty="0">
                <a:ea typeface="+mn-lt"/>
                <a:cs typeface="+mn-lt"/>
              </a:rPr>
              <a:t> é </a:t>
            </a:r>
            <a:r>
              <a:rPr lang="en-US" sz="2400" b="1" dirty="0" err="1">
                <a:ea typeface="+mn-lt"/>
                <a:cs typeface="+mn-lt"/>
              </a:rPr>
              <a:t>maior</a:t>
            </a:r>
            <a:r>
              <a:rPr lang="en-US" sz="2400" b="1" dirty="0">
                <a:ea typeface="+mn-lt"/>
                <a:cs typeface="+mn-lt"/>
              </a:rPr>
              <a:t>! </a:t>
            </a:r>
            <a:endParaRPr lang="en-US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Isto é, </a:t>
            </a:r>
            <a:r>
              <a:rPr lang="en-US" sz="2400" b="1" dirty="0" err="1">
                <a:ea typeface="+mn-lt"/>
                <a:cs typeface="+mn-lt"/>
              </a:rPr>
              <a:t>ocorre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uma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aparente</a:t>
            </a:r>
            <a:r>
              <a:rPr lang="en-US" sz="2400" b="1" dirty="0">
                <a:ea typeface="+mn-lt"/>
                <a:cs typeface="+mn-lt"/>
              </a:rPr>
              <a:t> “</a:t>
            </a:r>
            <a:r>
              <a:rPr lang="en-US" sz="2400" b="1" dirty="0" err="1">
                <a:ea typeface="+mn-lt"/>
                <a:cs typeface="+mn-lt"/>
              </a:rPr>
              <a:t>queda</a:t>
            </a:r>
            <a:r>
              <a:rPr lang="en-US" sz="2400" b="1" dirty="0">
                <a:ea typeface="+mn-lt"/>
                <a:cs typeface="+mn-lt"/>
              </a:rPr>
              <a:t>” </a:t>
            </a:r>
            <a:r>
              <a:rPr lang="en-US" sz="2400" b="1" dirty="0" err="1">
                <a:ea typeface="+mn-lt"/>
                <a:cs typeface="+mn-lt"/>
              </a:rPr>
              <a:t>na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produtividade</a:t>
            </a:r>
            <a:r>
              <a:rPr lang="en-US" sz="2400" b="1" dirty="0">
                <a:ea typeface="+mn-lt"/>
                <a:cs typeface="+mn-lt"/>
              </a:rPr>
              <a:t>. </a:t>
            </a:r>
            <a:endParaRPr lang="en-US" b="1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76AB1-A580-4831-8DFE-B531F2666134}"/>
              </a:ext>
            </a:extLst>
          </p:cNvPr>
          <p:cNvSpPr txBox="1"/>
          <p:nvPr/>
        </p:nvSpPr>
        <p:spPr>
          <a:xfrm>
            <a:off x="884746" y="4507841"/>
            <a:ext cx="586308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+mn-lt"/>
                <a:cs typeface="+mn-lt"/>
              </a:rPr>
              <a:t>Mas </a:t>
            </a:r>
            <a:r>
              <a:rPr lang="en-US" sz="2400" b="1" dirty="0" err="1">
                <a:ea typeface="+mn-lt"/>
                <a:cs typeface="+mn-lt"/>
              </a:rPr>
              <a:t>em</a:t>
            </a:r>
            <a:r>
              <a:rPr lang="en-US" sz="2400" b="1" dirty="0">
                <a:ea typeface="+mn-lt"/>
                <a:cs typeface="+mn-lt"/>
              </a:rPr>
              <a:t> </a:t>
            </a:r>
            <a:r>
              <a:rPr lang="en-US" sz="2400" b="1" dirty="0" err="1">
                <a:ea typeface="+mn-lt"/>
                <a:cs typeface="+mn-lt"/>
              </a:rPr>
              <a:t>longo</a:t>
            </a:r>
            <a:r>
              <a:rPr lang="en-US" sz="2400" b="1" dirty="0">
                <a:ea typeface="+mn-lt"/>
                <a:cs typeface="+mn-lt"/>
              </a:rPr>
              <a:t> </a:t>
            </a:r>
            <a:r>
              <a:rPr lang="en-US" sz="2400" b="1" dirty="0" err="1">
                <a:ea typeface="+mn-lt"/>
                <a:cs typeface="+mn-lt"/>
              </a:rPr>
              <a:t>prazo</a:t>
            </a:r>
            <a:r>
              <a:rPr lang="en-US" sz="2400" b="1" dirty="0">
                <a:ea typeface="+mn-lt"/>
                <a:cs typeface="+mn-lt"/>
              </a:rPr>
              <a:t>, </a:t>
            </a:r>
            <a:r>
              <a:rPr lang="en-US" sz="2400" b="1" dirty="0" err="1">
                <a:ea typeface="+mn-lt"/>
                <a:cs typeface="+mn-lt"/>
              </a:rPr>
              <a:t>gasta</a:t>
            </a:r>
            <a:r>
              <a:rPr lang="en-US" sz="2400" b="1" dirty="0">
                <a:ea typeface="+mn-lt"/>
                <a:cs typeface="+mn-lt"/>
              </a:rPr>
              <a:t>-se </a:t>
            </a:r>
            <a:r>
              <a:rPr lang="en-US" sz="2400" b="1" dirty="0" err="1">
                <a:ea typeface="+mn-lt"/>
                <a:cs typeface="+mn-lt"/>
              </a:rPr>
              <a:t>menos</a:t>
            </a:r>
            <a:r>
              <a:rPr lang="en-US" sz="2400" b="1" dirty="0">
                <a:ea typeface="+mn-lt"/>
                <a:cs typeface="+mn-lt"/>
              </a:rPr>
              <a:t> tempo com bugs, testes e </a:t>
            </a:r>
            <a:r>
              <a:rPr lang="en-US" sz="2400" b="1" dirty="0" err="1">
                <a:ea typeface="+mn-lt"/>
                <a:cs typeface="+mn-lt"/>
              </a:rPr>
              <a:t>implementação</a:t>
            </a:r>
            <a:r>
              <a:rPr lang="en-US" sz="2400" b="1" dirty="0">
                <a:ea typeface="+mn-lt"/>
                <a:cs typeface="+mn-lt"/>
              </a:rPr>
              <a:t> de </a:t>
            </a:r>
            <a:r>
              <a:rPr lang="en-US" sz="2400" b="1" dirty="0" err="1">
                <a:ea typeface="+mn-lt"/>
                <a:cs typeface="+mn-lt"/>
              </a:rPr>
              <a:t>novas</a:t>
            </a:r>
            <a:r>
              <a:rPr lang="en-US" sz="2400" b="1" dirty="0">
                <a:ea typeface="+mn-lt"/>
                <a:cs typeface="+mn-lt"/>
              </a:rPr>
              <a:t> </a:t>
            </a:r>
            <a:r>
              <a:rPr lang="en-US" sz="2400" b="1" dirty="0" err="1">
                <a:ea typeface="+mn-lt"/>
                <a:cs typeface="+mn-lt"/>
              </a:rPr>
              <a:t>funcionalidades</a:t>
            </a:r>
            <a:r>
              <a:rPr lang="en-US" sz="2400" b="1" dirty="0">
                <a:ea typeface="+mn-lt"/>
                <a:cs typeface="+mn-lt"/>
              </a:rPr>
              <a:t> !</a:t>
            </a:r>
            <a:endParaRPr lang="en-US" sz="2400" dirty="0">
              <a:ea typeface="+mn-lt"/>
              <a:cs typeface="+mn-lt"/>
            </a:endParaRPr>
          </a:p>
        </p:txBody>
      </p:sp>
      <p:pic>
        <p:nvPicPr>
          <p:cNvPr id="6" name="Picture 6" descr="A picture containing sky, sitting&#10;&#10;Description generated with very high confidence">
            <a:extLst>
              <a:ext uri="{FF2B5EF4-FFF2-40B4-BE49-F238E27FC236}">
                <a16:creationId xmlns:a16="http://schemas.microsoft.com/office/drawing/2014/main" id="{5884B787-5BFF-4778-8DCB-0FDED13D8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815" y="3087871"/>
            <a:ext cx="2743200" cy="32126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24F80F-64AE-4FE1-BA76-035999BD36CE}"/>
              </a:ext>
            </a:extLst>
          </p:cNvPr>
          <p:cNvSpPr txBox="1"/>
          <p:nvPr/>
        </p:nvSpPr>
        <p:spPr>
          <a:xfrm rot="1680000">
            <a:off x="9294603" y="276728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Meu </a:t>
            </a:r>
            <a:r>
              <a:rPr lang="en-US" b="1" dirty="0" err="1">
                <a:solidFill>
                  <a:srgbClr val="FF0000"/>
                </a:solidFill>
              </a:rPr>
              <a:t>chefe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nunca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vai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implantar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isso</a:t>
            </a:r>
            <a:r>
              <a:rPr lang="en-US" b="1" dirty="0">
                <a:solidFill>
                  <a:srgbClr val="FF0000"/>
                </a:solidFill>
              </a:rPr>
              <a:t> !</a:t>
            </a:r>
          </a:p>
        </p:txBody>
      </p:sp>
      <p:pic>
        <p:nvPicPr>
          <p:cNvPr id="9" name="Picture 9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29F915A-88CF-4532-886B-AC5B00344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089" y="4159729"/>
            <a:ext cx="2038350" cy="2247900"/>
          </a:xfrm>
          <a:prstGeom prst="rect">
            <a:avLst/>
          </a:prstGeom>
        </p:spPr>
      </p:pic>
      <p:pic>
        <p:nvPicPr>
          <p:cNvPr id="3" name="Picture 6" descr="A clock on a table&#10;&#10;Description generated with very high confidence">
            <a:extLst>
              <a:ext uri="{FF2B5EF4-FFF2-40B4-BE49-F238E27FC236}">
                <a16:creationId xmlns:a16="http://schemas.microsoft.com/office/drawing/2014/main" id="{405288B1-94C1-473A-AA05-BC04180CB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186" y="2402114"/>
            <a:ext cx="1373415" cy="13734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83F7C6-2490-40AE-B7FF-E4C121D1B99E}"/>
              </a:ext>
            </a:extLst>
          </p:cNvPr>
          <p:cNvSpPr txBox="1"/>
          <p:nvPr/>
        </p:nvSpPr>
        <p:spPr>
          <a:xfrm rot="-1020000">
            <a:off x="5440988" y="4018022"/>
            <a:ext cx="3160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Opa, </a:t>
            </a:r>
            <a:r>
              <a:rPr lang="en-US" b="1" dirty="0" err="1">
                <a:solidFill>
                  <a:srgbClr val="FF0000"/>
                </a:solidFill>
              </a:rPr>
              <a:t>vou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ter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mais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lucro</a:t>
            </a:r>
            <a:r>
              <a:rPr lang="en-US" b="1" dirty="0">
                <a:solidFill>
                  <a:srgbClr val="FF0000"/>
                </a:solidFill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2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2F59-E556-47F1-990B-AB5BF3C45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Vantagens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utilização</a:t>
            </a:r>
            <a:r>
              <a:rPr lang="en-US" dirty="0"/>
              <a:t> do Test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926F6-0499-4E39-ADA7-DFBA4FF42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256" y="2315953"/>
            <a:ext cx="10349659" cy="394826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ea typeface="+mn-lt"/>
                <a:cs typeface="+mn-lt"/>
              </a:rPr>
              <a:t> </a:t>
            </a:r>
            <a:r>
              <a:rPr lang="en-US" sz="2400" b="1" dirty="0" err="1">
                <a:ea typeface="+mn-lt"/>
                <a:cs typeface="+mn-lt"/>
              </a:rPr>
              <a:t>melhor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compreensão</a:t>
            </a:r>
            <a:r>
              <a:rPr lang="en-US" sz="2400" b="1" dirty="0">
                <a:ea typeface="+mn-lt"/>
                <a:cs typeface="+mn-lt"/>
              </a:rPr>
              <a:t> do </a:t>
            </a:r>
            <a:r>
              <a:rPr lang="en-US" sz="2400" b="1" dirty="0" err="1">
                <a:ea typeface="+mn-lt"/>
                <a:cs typeface="+mn-lt"/>
              </a:rPr>
              <a:t>problema</a:t>
            </a:r>
            <a:r>
              <a:rPr lang="en-US" sz="2400" b="1" dirty="0">
                <a:ea typeface="+mn-lt"/>
                <a:cs typeface="+mn-lt"/>
              </a:rPr>
              <a:t>: </a:t>
            </a:r>
            <a:r>
              <a:rPr lang="en-US" sz="2400" b="1" dirty="0" err="1">
                <a:ea typeface="+mn-lt"/>
                <a:cs typeface="+mn-lt"/>
              </a:rPr>
              <a:t>criação</a:t>
            </a:r>
            <a:r>
              <a:rPr lang="en-US" sz="2400" b="1" dirty="0">
                <a:ea typeface="+mn-lt"/>
                <a:cs typeface="+mn-lt"/>
              </a:rPr>
              <a:t> de </a:t>
            </a:r>
            <a:r>
              <a:rPr lang="en-US" sz="2400" b="1" dirty="0" err="1">
                <a:ea typeface="+mn-lt"/>
                <a:cs typeface="+mn-lt"/>
              </a:rPr>
              <a:t>cenários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prévios</a:t>
            </a:r>
            <a:endParaRPr lang="en-US" sz="2400" b="1"/>
          </a:p>
          <a:p>
            <a:pPr>
              <a:lnSpc>
                <a:spcPct val="150000"/>
              </a:lnSpc>
            </a:pPr>
            <a:r>
              <a:rPr lang="en-US" sz="2400" b="1" dirty="0" err="1">
                <a:ea typeface="+mn-lt"/>
                <a:cs typeface="+mn-lt"/>
              </a:rPr>
              <a:t>foco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na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tarefa</a:t>
            </a:r>
            <a:r>
              <a:rPr lang="en-US" sz="2400" b="1" dirty="0">
                <a:ea typeface="+mn-lt"/>
                <a:cs typeface="+mn-lt"/>
              </a:rPr>
              <a:t>: </a:t>
            </a:r>
            <a:r>
              <a:rPr lang="en-US" sz="2400" b="1" dirty="0" err="1">
                <a:ea typeface="+mn-lt"/>
                <a:cs typeface="+mn-lt"/>
              </a:rPr>
              <a:t>concentração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em</a:t>
            </a:r>
            <a:r>
              <a:rPr lang="en-US" sz="2400" b="1" dirty="0">
                <a:ea typeface="+mn-lt"/>
                <a:cs typeface="+mn-lt"/>
              </a:rPr>
              <a:t> resolver </a:t>
            </a:r>
            <a:r>
              <a:rPr lang="en-US" sz="2400" b="1" dirty="0" err="1">
                <a:ea typeface="+mn-lt"/>
                <a:cs typeface="+mn-lt"/>
              </a:rPr>
              <a:t>pequenas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partes</a:t>
            </a:r>
            <a:r>
              <a:rPr lang="en-US" sz="2400" b="1" dirty="0">
                <a:ea typeface="+mn-lt"/>
                <a:cs typeface="+mn-lt"/>
              </a:rPr>
              <a:t> do </a:t>
            </a:r>
            <a:r>
              <a:rPr lang="en-US" sz="2400" b="1" dirty="0" err="1">
                <a:ea typeface="+mn-lt"/>
                <a:cs typeface="+mn-lt"/>
              </a:rPr>
              <a:t>problema</a:t>
            </a:r>
            <a:endParaRPr lang="en-US" sz="2400" b="1" dirty="0" err="1"/>
          </a:p>
          <a:p>
            <a:pPr>
              <a:lnSpc>
                <a:spcPct val="150000"/>
              </a:lnSpc>
            </a:pPr>
            <a:r>
              <a:rPr lang="en-US" sz="2400" b="1" err="1">
                <a:ea typeface="+mn-lt"/>
                <a:cs typeface="+mn-lt"/>
              </a:rPr>
              <a:t>rapidez</a:t>
            </a:r>
            <a:r>
              <a:rPr lang="en-US" sz="2400" b="1" dirty="0">
                <a:ea typeface="+mn-lt"/>
                <a:cs typeface="+mn-lt"/>
              </a:rPr>
              <a:t> no </a:t>
            </a:r>
            <a:r>
              <a:rPr lang="en-US" sz="2400" b="1" err="1">
                <a:ea typeface="+mn-lt"/>
                <a:cs typeface="+mn-lt"/>
              </a:rPr>
              <a:t>aprendizado</a:t>
            </a:r>
            <a:r>
              <a:rPr lang="en-US" sz="2400" b="1" dirty="0">
                <a:ea typeface="+mn-lt"/>
                <a:cs typeface="+mn-lt"/>
              </a:rPr>
              <a:t>: </a:t>
            </a:r>
            <a:r>
              <a:rPr lang="en-US" sz="2400" b="1" err="1">
                <a:ea typeface="+mn-lt"/>
                <a:cs typeface="+mn-lt"/>
              </a:rPr>
              <a:t>código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confiável</a:t>
            </a:r>
            <a:r>
              <a:rPr lang="en-US" sz="2400" b="1" dirty="0">
                <a:ea typeface="+mn-lt"/>
                <a:cs typeface="+mn-lt"/>
              </a:rPr>
              <a:t> pronto </a:t>
            </a:r>
            <a:r>
              <a:rPr lang="en-US" sz="2400" b="1" err="1">
                <a:ea typeface="+mn-lt"/>
                <a:cs typeface="+mn-lt"/>
              </a:rPr>
              <a:t>mais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cedo</a:t>
            </a:r>
            <a:endParaRPr lang="en-US" sz="2400" b="1" err="1"/>
          </a:p>
          <a:p>
            <a:pPr>
              <a:lnSpc>
                <a:spcPct val="150000"/>
              </a:lnSpc>
            </a:pPr>
            <a:r>
              <a:rPr lang="en-US" sz="2400" b="1" dirty="0">
                <a:ea typeface="+mn-lt"/>
                <a:cs typeface="+mn-lt"/>
              </a:rPr>
              <a:t> </a:t>
            </a:r>
            <a:r>
              <a:rPr lang="en-US" sz="2400" b="1" dirty="0" err="1">
                <a:ea typeface="+mn-lt"/>
                <a:cs typeface="+mn-lt"/>
              </a:rPr>
              <a:t>menor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retrabalho</a:t>
            </a:r>
            <a:r>
              <a:rPr lang="en-US" sz="2400" b="1" dirty="0">
                <a:ea typeface="+mn-lt"/>
                <a:cs typeface="+mn-lt"/>
              </a:rPr>
              <a:t>: </a:t>
            </a:r>
            <a:r>
              <a:rPr lang="en-US" sz="2400" b="1" dirty="0" err="1">
                <a:ea typeface="+mn-lt"/>
                <a:cs typeface="+mn-lt"/>
              </a:rPr>
              <a:t>criar</a:t>
            </a:r>
            <a:r>
              <a:rPr lang="en-US" sz="2400" b="1" dirty="0">
                <a:ea typeface="+mn-lt"/>
                <a:cs typeface="+mn-lt"/>
              </a:rPr>
              <a:t> testes </a:t>
            </a:r>
            <a:r>
              <a:rPr lang="en-US" sz="2400" b="1" dirty="0" err="1">
                <a:ea typeface="+mn-lt"/>
                <a:cs typeface="+mn-lt"/>
              </a:rPr>
              <a:t>depois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exige</a:t>
            </a:r>
            <a:r>
              <a:rPr lang="en-US" sz="2400" b="1" dirty="0">
                <a:ea typeface="+mn-lt"/>
                <a:cs typeface="+mn-lt"/>
              </a:rPr>
              <a:t> as </a:t>
            </a:r>
            <a:r>
              <a:rPr lang="en-US" sz="2400" b="1" dirty="0" err="1">
                <a:ea typeface="+mn-lt"/>
                <a:cs typeface="+mn-lt"/>
              </a:rPr>
              <a:t>vezes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desacoplar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elementos</a:t>
            </a:r>
            <a:r>
              <a:rPr lang="en-US" sz="2400" b="1" dirty="0">
                <a:ea typeface="+mn-lt"/>
                <a:cs typeface="+mn-lt"/>
              </a:rPr>
              <a:t> e </a:t>
            </a:r>
            <a:r>
              <a:rPr lang="en-US" sz="2400" b="1" dirty="0" err="1">
                <a:ea typeface="+mn-lt"/>
                <a:cs typeface="+mn-lt"/>
              </a:rPr>
              <a:t>alterá</a:t>
            </a:r>
            <a:r>
              <a:rPr lang="en-US" sz="2400" b="1" dirty="0">
                <a:ea typeface="+mn-lt"/>
                <a:cs typeface="+mn-lt"/>
              </a:rPr>
              <a:t>-los</a:t>
            </a:r>
            <a:endParaRPr lang="en-US" sz="2400" b="1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547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2F59-E556-47F1-990B-AB5BF3C45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Problemas</a:t>
            </a:r>
            <a:r>
              <a:rPr lang="en-US" dirty="0"/>
              <a:t> do Test Last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926F6-0499-4E39-ADA7-DFBA4FF42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47" y="2603500"/>
            <a:ext cx="10349659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ea typeface="+mn-lt"/>
                <a:cs typeface="+mn-lt"/>
              </a:rPr>
              <a:t>over engineering - </a:t>
            </a:r>
            <a:r>
              <a:rPr lang="en-US" sz="2400" b="1" dirty="0" err="1">
                <a:ea typeface="+mn-lt"/>
                <a:cs typeface="+mn-lt"/>
              </a:rPr>
              <a:t>escrever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código</a:t>
            </a:r>
            <a:r>
              <a:rPr lang="en-US" sz="2400" b="1" dirty="0">
                <a:ea typeface="+mn-lt"/>
                <a:cs typeface="+mn-lt"/>
              </a:rPr>
              <a:t> para </a:t>
            </a:r>
            <a:r>
              <a:rPr lang="en-US" sz="2400" b="1" dirty="0" err="1">
                <a:ea typeface="+mn-lt"/>
                <a:cs typeface="+mn-lt"/>
              </a:rPr>
              <a:t>coisas</a:t>
            </a:r>
            <a:r>
              <a:rPr lang="en-US" sz="2400" b="1" dirty="0">
                <a:ea typeface="+mn-lt"/>
                <a:cs typeface="+mn-lt"/>
              </a:rPr>
              <a:t> que </a:t>
            </a:r>
            <a:r>
              <a:rPr lang="en-US" sz="2400" b="1" dirty="0" err="1">
                <a:ea typeface="+mn-lt"/>
                <a:cs typeface="+mn-lt"/>
              </a:rPr>
              <a:t>não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serão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necessárias</a:t>
            </a:r>
            <a:r>
              <a:rPr lang="en-US" sz="2400" b="1" dirty="0">
                <a:ea typeface="+mn-lt"/>
                <a:cs typeface="+mn-lt"/>
              </a:rPr>
              <a:t>.</a:t>
            </a:r>
          </a:p>
          <a:p>
            <a:endParaRPr lang="en-US" sz="2400" b="1" dirty="0">
              <a:ea typeface="+mn-lt"/>
              <a:cs typeface="+mn-lt"/>
            </a:endParaRPr>
          </a:p>
          <a:p>
            <a:r>
              <a:rPr lang="en-US" sz="2400" b="1" dirty="0" err="1">
                <a:ea typeface="+mn-lt"/>
                <a:cs typeface="+mn-lt"/>
              </a:rPr>
              <a:t>risco</a:t>
            </a:r>
            <a:r>
              <a:rPr lang="en-US" sz="2400" b="1" dirty="0">
                <a:ea typeface="+mn-lt"/>
                <a:cs typeface="+mn-lt"/>
              </a:rPr>
              <a:t> de </a:t>
            </a:r>
            <a:r>
              <a:rPr lang="en-US" sz="2400" b="1" dirty="0" err="1">
                <a:ea typeface="+mn-lt"/>
                <a:cs typeface="+mn-lt"/>
              </a:rPr>
              <a:t>não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escrever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os</a:t>
            </a:r>
            <a:r>
              <a:rPr lang="en-US" sz="2400" b="1" dirty="0">
                <a:ea typeface="+mn-lt"/>
                <a:cs typeface="+mn-lt"/>
              </a:rPr>
              <a:t> testes </a:t>
            </a:r>
            <a:r>
              <a:rPr lang="en-US" sz="2400" b="1" dirty="0" err="1">
                <a:ea typeface="+mn-lt"/>
                <a:cs typeface="+mn-lt"/>
              </a:rPr>
              <a:t>ao</a:t>
            </a:r>
            <a:r>
              <a:rPr lang="en-US" sz="2400" b="1" dirty="0">
                <a:ea typeface="+mn-lt"/>
                <a:cs typeface="+mn-lt"/>
              </a:rPr>
              <a:t> final, </a:t>
            </a:r>
            <a:r>
              <a:rPr lang="en-US" sz="2400" b="1" dirty="0" err="1">
                <a:ea typeface="+mn-lt"/>
                <a:cs typeface="+mn-lt"/>
              </a:rPr>
              <a:t>já</a:t>
            </a:r>
            <a:r>
              <a:rPr lang="en-US" sz="2400" b="1" dirty="0">
                <a:ea typeface="+mn-lt"/>
                <a:cs typeface="+mn-lt"/>
              </a:rPr>
              <a:t> que </a:t>
            </a:r>
            <a:r>
              <a:rPr lang="en-US" sz="2400" b="1" dirty="0" err="1">
                <a:ea typeface="+mn-lt"/>
                <a:cs typeface="+mn-lt"/>
              </a:rPr>
              <a:t>tudo</a:t>
            </a:r>
            <a:r>
              <a:rPr lang="en-US" sz="2400" b="1" dirty="0">
                <a:ea typeface="+mn-lt"/>
                <a:cs typeface="+mn-lt"/>
              </a:rPr>
              <a:t> "</a:t>
            </a:r>
            <a:r>
              <a:rPr lang="en-US" sz="2400" b="1" dirty="0" err="1">
                <a:ea typeface="+mn-lt"/>
                <a:cs typeface="+mn-lt"/>
              </a:rPr>
              <a:t>funciona</a:t>
            </a:r>
            <a:r>
              <a:rPr lang="en-US" sz="2400" b="1" dirty="0">
                <a:ea typeface="+mn-lt"/>
                <a:cs typeface="+mn-lt"/>
              </a:rPr>
              <a:t>"</a:t>
            </a:r>
            <a:endParaRPr lang="en-US" b="1">
              <a:ea typeface="+mn-lt"/>
              <a:cs typeface="+mn-lt"/>
            </a:endParaRPr>
          </a:p>
          <a:p>
            <a:endParaRPr lang="en-US" sz="2400" b="1" dirty="0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 a </a:t>
            </a:r>
            <a:r>
              <a:rPr lang="en-US" sz="2400" b="1" dirty="0" err="1">
                <a:ea typeface="+mn-lt"/>
                <a:cs typeface="+mn-lt"/>
              </a:rPr>
              <a:t>cobertura</a:t>
            </a:r>
            <a:r>
              <a:rPr lang="en-US" sz="2400" b="1" dirty="0">
                <a:ea typeface="+mn-lt"/>
                <a:cs typeface="+mn-lt"/>
              </a:rPr>
              <a:t> para </a:t>
            </a:r>
            <a:r>
              <a:rPr lang="en-US" sz="2400" b="1" dirty="0" err="1">
                <a:ea typeface="+mn-lt"/>
                <a:cs typeface="+mn-lt"/>
              </a:rPr>
              <a:t>falhas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fica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menor</a:t>
            </a:r>
            <a:r>
              <a:rPr lang="en-US" sz="2400" b="1" dirty="0">
                <a:ea typeface="+mn-lt"/>
                <a:cs typeface="+mn-lt"/>
              </a:rPr>
              <a:t>, </a:t>
            </a:r>
            <a:r>
              <a:rPr lang="en-US" sz="2400" b="1" dirty="0" err="1">
                <a:ea typeface="+mn-lt"/>
                <a:cs typeface="+mn-lt"/>
              </a:rPr>
              <a:t>portanto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será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necessário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cobertura</a:t>
            </a:r>
            <a:r>
              <a:rPr lang="en-US" sz="2400" b="1" dirty="0">
                <a:ea typeface="+mn-lt"/>
                <a:cs typeface="+mn-lt"/>
              </a:rPr>
              <a:t> por </a:t>
            </a:r>
            <a:r>
              <a:rPr lang="en-US" sz="2400" b="1" dirty="0" err="1">
                <a:ea typeface="+mn-lt"/>
                <a:cs typeface="+mn-lt"/>
              </a:rPr>
              <a:t>outras</a:t>
            </a:r>
            <a:r>
              <a:rPr lang="en-US" sz="2400" b="1" dirty="0">
                <a:ea typeface="+mn-lt"/>
                <a:cs typeface="+mn-lt"/>
              </a:rPr>
              <a:t> ferramentas de QA.</a:t>
            </a:r>
            <a:endParaRPr lang="en-US" b="1" dirty="0">
              <a:ea typeface="+mn-lt"/>
              <a:cs typeface="+mn-lt"/>
            </a:endParaRP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48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41CB-990F-4DD6-899B-388E35B5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 </a:t>
            </a:r>
            <a:r>
              <a:rPr lang="en-US" dirty="0" err="1"/>
              <a:t>foi</a:t>
            </a:r>
            <a:r>
              <a:rPr lang="en-US" dirty="0"/>
              <a:t> a </a:t>
            </a:r>
            <a:r>
              <a:rPr lang="en-US" dirty="0" err="1"/>
              <a:t>minha</a:t>
            </a:r>
            <a:r>
              <a:rPr lang="en-US" dirty="0"/>
              <a:t> </a:t>
            </a:r>
            <a:r>
              <a:rPr lang="en-US" dirty="0" err="1"/>
              <a:t>experiência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919A-F21F-4E3A-8A9A-978A760C9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75206" cy="34163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 err="1"/>
              <a:t>Alinhamento</a:t>
            </a:r>
            <a:r>
              <a:rPr lang="en-US" sz="2400" b="1" dirty="0"/>
              <a:t> com PO e QA para </a:t>
            </a:r>
            <a:r>
              <a:rPr lang="en-US" sz="2400" b="1" dirty="0" err="1"/>
              <a:t>conhecimento</a:t>
            </a:r>
            <a:r>
              <a:rPr lang="en-US" sz="2400" b="1" dirty="0"/>
              <a:t> de </a:t>
            </a:r>
            <a:r>
              <a:rPr lang="en-US" sz="2400" b="1" dirty="0" err="1"/>
              <a:t>todas</a:t>
            </a:r>
            <a:r>
              <a:rPr lang="en-US" sz="2400" b="1" dirty="0"/>
              <a:t> as </a:t>
            </a:r>
            <a:r>
              <a:rPr lang="en-US" sz="2400" b="1" dirty="0" err="1"/>
              <a:t>regras</a:t>
            </a:r>
            <a:r>
              <a:rPr lang="en-US" sz="2400" b="1" dirty="0"/>
              <a:t> de testes antes de </a:t>
            </a:r>
            <a:r>
              <a:rPr lang="en-US" sz="2400" b="1" dirty="0" err="1"/>
              <a:t>desenvolver</a:t>
            </a:r>
            <a:r>
              <a:rPr lang="en-US" sz="2400" b="1" dirty="0"/>
              <a:t> </a:t>
            </a:r>
            <a:r>
              <a:rPr lang="en-US" sz="2400" b="1" dirty="0" err="1"/>
              <a:t>foi</a:t>
            </a:r>
            <a:r>
              <a:rPr lang="en-US" sz="2400" b="1" dirty="0"/>
              <a:t> </a:t>
            </a:r>
            <a:r>
              <a:rPr lang="en-US" sz="2400" b="1" dirty="0" err="1"/>
              <a:t>essencial</a:t>
            </a:r>
            <a:r>
              <a:rPr lang="en-US" sz="2400" b="1" dirty="0"/>
              <a:t>.</a:t>
            </a:r>
          </a:p>
          <a:p>
            <a:r>
              <a:rPr lang="en-US" sz="2400" b="1" dirty="0"/>
              <a:t>Menor tempo para </a:t>
            </a:r>
            <a:r>
              <a:rPr lang="en-US" sz="2400" b="1" dirty="0" err="1"/>
              <a:t>correção</a:t>
            </a:r>
            <a:r>
              <a:rPr lang="en-US" sz="2400" b="1" dirty="0"/>
              <a:t> de </a:t>
            </a:r>
            <a:r>
              <a:rPr lang="en-US" sz="2400" b="1" dirty="0" err="1"/>
              <a:t>erros</a:t>
            </a:r>
            <a:r>
              <a:rPr lang="en-US" sz="2400" b="1" dirty="0"/>
              <a:t>.</a:t>
            </a:r>
          </a:p>
          <a:p>
            <a:r>
              <a:rPr lang="en-US" sz="2400" b="1" dirty="0" err="1"/>
              <a:t>Simplificação</a:t>
            </a:r>
            <a:r>
              <a:rPr lang="en-US" sz="2400" b="1" dirty="0"/>
              <a:t> do </a:t>
            </a:r>
            <a:r>
              <a:rPr lang="en-US" sz="2400" b="1" dirty="0" err="1"/>
              <a:t>código</a:t>
            </a:r>
            <a:r>
              <a:rPr lang="en-US" sz="2400" b="1" dirty="0"/>
              <a:t>.</a:t>
            </a:r>
          </a:p>
          <a:p>
            <a:r>
              <a:rPr lang="en-US" sz="2400" b="1" dirty="0" err="1"/>
              <a:t>Impactos</a:t>
            </a:r>
            <a:r>
              <a:rPr lang="en-US" sz="2400" b="1" dirty="0"/>
              <a:t> das </a:t>
            </a:r>
            <a:r>
              <a:rPr lang="en-US" sz="2400" b="1" dirty="0" err="1"/>
              <a:t>mudanças</a:t>
            </a:r>
            <a:r>
              <a:rPr lang="en-US" sz="2400" b="1" dirty="0"/>
              <a:t> </a:t>
            </a:r>
            <a:r>
              <a:rPr lang="en-US" sz="2400" b="1" dirty="0" err="1"/>
              <a:t>posteriores</a:t>
            </a:r>
            <a:r>
              <a:rPr lang="en-US" sz="2400" b="1" dirty="0"/>
              <a:t> no </a:t>
            </a:r>
            <a:r>
              <a:rPr lang="en-US" sz="2400" b="1" dirty="0" err="1"/>
              <a:t>código</a:t>
            </a:r>
            <a:r>
              <a:rPr lang="en-US" sz="2400" b="1" dirty="0"/>
              <a:t> </a:t>
            </a:r>
            <a:r>
              <a:rPr lang="en-US" sz="2400" b="1" dirty="0" err="1"/>
              <a:t>foram</a:t>
            </a:r>
            <a:r>
              <a:rPr lang="en-US" sz="2400" b="1" dirty="0"/>
              <a:t> </a:t>
            </a:r>
            <a:r>
              <a:rPr lang="en-US" sz="2400" b="1" dirty="0" err="1"/>
              <a:t>validadas</a:t>
            </a:r>
            <a:r>
              <a:rPr lang="en-US" sz="2400" b="1" dirty="0"/>
              <a:t> </a:t>
            </a:r>
            <a:r>
              <a:rPr lang="en-US" sz="2400" b="1" dirty="0" err="1"/>
              <a:t>simplesmente</a:t>
            </a:r>
            <a:r>
              <a:rPr lang="en-US" sz="2400" b="1" dirty="0"/>
              <a:t> </a:t>
            </a:r>
            <a:r>
              <a:rPr lang="en-US" sz="2400" b="1" dirty="0" err="1"/>
              <a:t>rodando</a:t>
            </a:r>
            <a:r>
              <a:rPr lang="en-US" sz="2400" b="1" dirty="0"/>
              <a:t> </a:t>
            </a:r>
            <a:r>
              <a:rPr lang="en-US" sz="2400" b="1" dirty="0" err="1"/>
              <a:t>os</a:t>
            </a:r>
            <a:r>
              <a:rPr lang="en-US" sz="2400" b="1" dirty="0"/>
              <a:t> testes.</a:t>
            </a:r>
          </a:p>
          <a:p>
            <a:r>
              <a:rPr lang="en-US" sz="2400" b="1" dirty="0"/>
              <a:t>Testes </a:t>
            </a:r>
            <a:r>
              <a:rPr lang="en-US" sz="2400" b="1" dirty="0" err="1"/>
              <a:t>falhos</a:t>
            </a:r>
            <a:r>
              <a:rPr lang="en-US" sz="2400" b="1" dirty="0"/>
              <a:t> </a:t>
            </a:r>
            <a:r>
              <a:rPr lang="en-US" sz="2400" b="1" dirty="0" err="1"/>
              <a:t>impediram</a:t>
            </a:r>
            <a:r>
              <a:rPr lang="en-US" sz="2400" b="1" dirty="0"/>
              <a:t> o deploy e </a:t>
            </a:r>
            <a:r>
              <a:rPr lang="en-US" sz="2400" b="1" dirty="0" err="1"/>
              <a:t>publicação</a:t>
            </a:r>
            <a:r>
              <a:rPr lang="en-US" sz="2400" b="1" dirty="0"/>
              <a:t> de </a:t>
            </a:r>
            <a:r>
              <a:rPr lang="en-US" sz="2400" b="1" dirty="0" err="1"/>
              <a:t>versão</a:t>
            </a:r>
            <a:r>
              <a:rPr lang="en-US" sz="2400" b="1" dirty="0"/>
              <a:t> </a:t>
            </a:r>
            <a:r>
              <a:rPr lang="en-US" sz="2400" b="1" dirty="0" err="1"/>
              <a:t>através</a:t>
            </a:r>
            <a:r>
              <a:rPr lang="en-US" sz="2400" b="1" dirty="0"/>
              <a:t> de </a:t>
            </a:r>
            <a:r>
              <a:rPr lang="en-US" sz="2400" b="1" dirty="0" err="1"/>
              <a:t>validação</a:t>
            </a:r>
            <a:r>
              <a:rPr lang="en-US" sz="2400" b="1" dirty="0"/>
              <a:t> dos testes no </a:t>
            </a:r>
            <a:r>
              <a:rPr lang="en-US" sz="2400" b="1" dirty="0" err="1"/>
              <a:t>processo</a:t>
            </a:r>
            <a:r>
              <a:rPr lang="en-US" sz="2400" b="1" dirty="0"/>
              <a:t> de </a:t>
            </a:r>
            <a:r>
              <a:rPr lang="en-US" sz="2400" b="1" dirty="0" err="1"/>
              <a:t>entrega</a:t>
            </a:r>
            <a:r>
              <a:rPr lang="en-US" sz="2400" b="1" dirty="0"/>
              <a:t> </a:t>
            </a:r>
            <a:r>
              <a:rPr lang="en-US" sz="2400" b="1" dirty="0" err="1"/>
              <a:t>contínua</a:t>
            </a:r>
            <a:r>
              <a:rPr lang="en-US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9119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2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6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5B182-EDD0-4FDF-8F26-C22D0CFD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Perguntas ?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8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63851165-07AF-4489-8EAE-E92B24945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2022" y="1113063"/>
            <a:ext cx="4261719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9452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44BF-D0F9-46EB-8748-0E6B9D7A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começar</a:t>
            </a:r>
            <a:r>
              <a:rPr lang="en-US" dirty="0"/>
              <a:t> a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testes ?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E1C9590-CBF8-42A3-879D-6E6DB4EEB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3331" y="2511776"/>
            <a:ext cx="3917869" cy="391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6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9C2B-714B-410D-BBE4-3B37D34DE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parar</a:t>
            </a:r>
            <a:r>
              <a:rPr lang="en-US" dirty="0"/>
              <a:t> por </a:t>
            </a:r>
            <a:r>
              <a:rPr lang="en-US" dirty="0" err="1"/>
              <a:t>aí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8803C-4F85-4488-93BF-5185107F7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3974" y="3883085"/>
            <a:ext cx="5274451" cy="282682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ea typeface="+mn-lt"/>
                <a:cs typeface="+mn-lt"/>
              </a:rPr>
              <a:t>Vamos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manter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contato</a:t>
            </a:r>
            <a:r>
              <a:rPr lang="en-US" sz="2400" b="1" dirty="0">
                <a:ea typeface="+mn-lt"/>
                <a:cs typeface="+mn-lt"/>
              </a:rPr>
              <a:t> !</a:t>
            </a:r>
          </a:p>
          <a:p>
            <a:r>
              <a:rPr lang="en-US" sz="2400" dirty="0">
                <a:ea typeface="+mn-lt"/>
                <a:cs typeface="+mn-lt"/>
              </a:rPr>
              <a:t>www.linkedin.com/in/nizzola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github.com/</a:t>
            </a:r>
            <a:r>
              <a:rPr lang="en-US" sz="2400" dirty="0" err="1">
                <a:ea typeface="+mn-lt"/>
                <a:cs typeface="+mn-lt"/>
              </a:rPr>
              <a:t>nizzola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medium.com/@</a:t>
            </a:r>
            <a:r>
              <a:rPr lang="en-US" sz="2400" dirty="0" err="1">
                <a:ea typeface="+mn-lt"/>
                <a:cs typeface="+mn-lt"/>
              </a:rPr>
              <a:t>marcionizzola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/>
              <a:t>marcio@nizzola.com.br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BBF652-0165-4856-BADF-16B32CEB5027}"/>
              </a:ext>
            </a:extLst>
          </p:cNvPr>
          <p:cNvSpPr txBox="1"/>
          <p:nvPr/>
        </p:nvSpPr>
        <p:spPr>
          <a:xfrm>
            <a:off x="483080" y="2869721"/>
            <a:ext cx="5978105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 err="1"/>
              <a:t>Obrigado</a:t>
            </a:r>
            <a:r>
              <a:rPr lang="en-US" sz="4400" dirty="0"/>
              <a:t> pela </a:t>
            </a:r>
            <a:r>
              <a:rPr lang="en-US" sz="4400" dirty="0" err="1"/>
              <a:t>participação</a:t>
            </a:r>
            <a:r>
              <a:rPr lang="en-US" sz="4400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86296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F0587-A569-4EC7-8C34-3DB754C5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Como era </a:t>
            </a:r>
            <a:r>
              <a:rPr lang="en-US" sz="3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desenvolver</a:t>
            </a:r>
            <a:r>
              <a:rPr lang="en-US" sz="3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software </a:t>
            </a:r>
            <a:r>
              <a:rPr lang="en-US" sz="3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há</a:t>
            </a:r>
            <a:r>
              <a:rPr lang="en-US" sz="3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um tempo </a:t>
            </a:r>
            <a:r>
              <a:rPr lang="en-US" sz="3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atrás</a:t>
            </a:r>
            <a:r>
              <a:rPr lang="en-US" sz="3800" dirty="0">
                <a:solidFill>
                  <a:srgbClr val="EBEBEB"/>
                </a:solidFill>
              </a:rPr>
              <a:t> ?</a:t>
            </a:r>
            <a:endParaRPr lang="en-US" sz="38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3" name="Picture 3" descr="A sign sitting on the grass&#10;&#10;Description generated with very high confidence">
            <a:extLst>
              <a:ext uri="{FF2B5EF4-FFF2-40B4-BE49-F238E27FC236}">
                <a16:creationId xmlns:a16="http://schemas.microsoft.com/office/drawing/2014/main" id="{00E50FEE-3074-4B2E-9C1E-72998B443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584992"/>
            <a:ext cx="6443180" cy="3688015"/>
          </a:xfrm>
          <a:prstGeom prst="rect">
            <a:avLst/>
          </a:prstGeom>
        </p:spPr>
      </p:pic>
      <p:pic>
        <p:nvPicPr>
          <p:cNvPr id="4" name="Picture 4" descr="A sign on the side of a computer&#10;&#10;Description generated with high confidence">
            <a:extLst>
              <a:ext uri="{FF2B5EF4-FFF2-40B4-BE49-F238E27FC236}">
                <a16:creationId xmlns:a16="http://schemas.microsoft.com/office/drawing/2014/main" id="{1DB25E9A-927B-4F9D-B7E8-0169B3203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02" y="416224"/>
            <a:ext cx="2743200" cy="20574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14B7211-F381-4896-BA3E-6A946288E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6967" y="2626455"/>
            <a:ext cx="2743200" cy="1615257"/>
          </a:xfrm>
          <a:prstGeom prst="rect">
            <a:avLst/>
          </a:prstGeom>
        </p:spPr>
      </p:pic>
      <p:pic>
        <p:nvPicPr>
          <p:cNvPr id="11" name="Picture 12" descr="A picture containing indoor, cup, table, sitting&#10;&#10;Description generated with high confidence">
            <a:extLst>
              <a:ext uri="{FF2B5EF4-FFF2-40B4-BE49-F238E27FC236}">
                <a16:creationId xmlns:a16="http://schemas.microsoft.com/office/drawing/2014/main" id="{8F3E649A-84CE-4108-AC16-416C0D7E95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937" y="2975468"/>
            <a:ext cx="2743200" cy="923544"/>
          </a:xfrm>
          <a:prstGeom prst="rect">
            <a:avLst/>
          </a:prstGeom>
        </p:spPr>
      </p:pic>
      <p:pic>
        <p:nvPicPr>
          <p:cNvPr id="18" name="Picture 1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CFD4025-0424-48F8-8423-6149C30A0E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7358" y="105586"/>
            <a:ext cx="2743200" cy="2743200"/>
          </a:xfrm>
          <a:prstGeom prst="rect">
            <a:avLst/>
          </a:prstGeom>
        </p:spPr>
      </p:pic>
      <p:pic>
        <p:nvPicPr>
          <p:cNvPr id="20" name="Picture 20" descr="A picture containing bottle&#10;&#10;Description generated with high confidence">
            <a:extLst>
              <a:ext uri="{FF2B5EF4-FFF2-40B4-BE49-F238E27FC236}">
                <a16:creationId xmlns:a16="http://schemas.microsoft.com/office/drawing/2014/main" id="{7CF75347-680B-4B50-B4FC-5E6E3F887E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031" y="4403468"/>
            <a:ext cx="2743200" cy="2175962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B7334D62-9494-45AB-9AAA-18D63BB204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7105" y="4132143"/>
            <a:ext cx="1743075" cy="2619375"/>
          </a:xfrm>
          <a:prstGeom prst="rect">
            <a:avLst/>
          </a:prstGeom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93DF2696-53D5-45BA-A9C1-36EE801811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72030" y="4594644"/>
            <a:ext cx="2457450" cy="1866900"/>
          </a:xfrm>
          <a:prstGeom prst="rect">
            <a:avLst/>
          </a:prstGeom>
        </p:spPr>
      </p:pic>
      <p:pic>
        <p:nvPicPr>
          <p:cNvPr id="13" name="Picture 18">
            <a:extLst>
              <a:ext uri="{FF2B5EF4-FFF2-40B4-BE49-F238E27FC236}">
                <a16:creationId xmlns:a16="http://schemas.microsoft.com/office/drawing/2014/main" id="{1CEDD755-B2CA-4F10-B08B-CA1D93E35E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19236" y="355480"/>
            <a:ext cx="1588699" cy="212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1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3F0587-A569-4EC7-8C34-3DB754C5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Como </a:t>
            </a:r>
            <a:r>
              <a:rPr lang="en-US" sz="2000" dirty="0">
                <a:solidFill>
                  <a:srgbClr val="EBEBEB"/>
                </a:solidFill>
              </a:rPr>
              <a:t>se </a:t>
            </a:r>
            <a:r>
              <a:rPr lang="en-US" sz="2000" dirty="0" err="1">
                <a:solidFill>
                  <a:srgbClr val="EBEBEB"/>
                </a:solidFill>
              </a:rPr>
              <a:t>aprendia</a:t>
            </a:r>
            <a:r>
              <a:rPr lang="en-US" sz="2000" dirty="0">
                <a:solidFill>
                  <a:srgbClr val="EBEBEB"/>
                </a:solidFill>
              </a:rPr>
              <a:t> </a:t>
            </a:r>
            <a:r>
              <a:rPr lang="en-US" sz="20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desenvolver</a:t>
            </a:r>
            <a:r>
              <a:rPr lang="en-US" sz="2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dirty="0">
                <a:solidFill>
                  <a:srgbClr val="EBEBEB"/>
                </a:solidFill>
              </a:rPr>
              <a:t>software?</a:t>
            </a:r>
            <a:endParaRPr lang="en-US" sz="20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EFA0A49-0F90-4692-AD1F-0F49D99D3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err="1">
                <a:solidFill>
                  <a:srgbClr val="FFFFFF"/>
                </a:solidFill>
              </a:rPr>
              <a:t>Após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cumprir</a:t>
            </a:r>
            <a:r>
              <a:rPr lang="en-US" dirty="0">
                <a:solidFill>
                  <a:srgbClr val="FFFFFF"/>
                </a:solidFill>
              </a:rPr>
              <a:t> </a:t>
            </a:r>
            <a:r>
              <a:rPr lang="en-US" dirty="0" err="1">
                <a:solidFill>
                  <a:srgbClr val="FFFFFF"/>
                </a:solidFill>
              </a:rPr>
              <a:t>todas</a:t>
            </a:r>
            <a:r>
              <a:rPr lang="en-US" dirty="0">
                <a:solidFill>
                  <a:srgbClr val="FFFFFF"/>
                </a:solidFill>
              </a:rPr>
              <a:t> as </a:t>
            </a:r>
            <a:r>
              <a:rPr lang="en-US" dirty="0" err="1">
                <a:solidFill>
                  <a:srgbClr val="FFFFFF"/>
                </a:solidFill>
              </a:rPr>
              <a:t>etapas</a:t>
            </a:r>
            <a:r>
              <a:rPr lang="en-US" dirty="0">
                <a:solidFill>
                  <a:srgbClr val="FFFFFF"/>
                </a:solidFill>
              </a:rPr>
              <a:t> é que o </a:t>
            </a:r>
            <a:r>
              <a:rPr lang="en-US" dirty="0" err="1">
                <a:solidFill>
                  <a:srgbClr val="FFFFFF"/>
                </a:solidFill>
              </a:rPr>
              <a:t>cliente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teria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contato</a:t>
            </a:r>
            <a:r>
              <a:rPr lang="en-US" dirty="0">
                <a:solidFill>
                  <a:srgbClr val="FFFFFF"/>
                </a:solidFill>
              </a:rPr>
              <a:t> com o </a:t>
            </a:r>
            <a:r>
              <a:rPr lang="en-US" dirty="0" err="1">
                <a:solidFill>
                  <a:srgbClr val="FFFFFF"/>
                </a:solidFill>
              </a:rPr>
              <a:t>produto</a:t>
            </a:r>
            <a:r>
              <a:rPr lang="en-US" dirty="0">
                <a:solidFill>
                  <a:srgbClr val="FFFFFF"/>
                </a:solidFill>
              </a:rPr>
              <a:t>, e </a:t>
            </a:r>
            <a:r>
              <a:rPr lang="en-US" dirty="0" err="1">
                <a:solidFill>
                  <a:srgbClr val="FFFFFF"/>
                </a:solidFill>
              </a:rPr>
              <a:t>nem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sempre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este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atendia</a:t>
            </a:r>
            <a:r>
              <a:rPr lang="en-US" dirty="0">
                <a:solidFill>
                  <a:srgbClr val="FFFFFF"/>
                </a:solidFill>
              </a:rPr>
              <a:t> à </a:t>
            </a:r>
            <a:r>
              <a:rPr lang="en-US" dirty="0" err="1">
                <a:solidFill>
                  <a:srgbClr val="FFFFFF"/>
                </a:solidFill>
              </a:rPr>
              <a:t>todas</a:t>
            </a:r>
            <a:r>
              <a:rPr lang="en-US" dirty="0">
                <a:solidFill>
                  <a:srgbClr val="FFFFFF"/>
                </a:solidFill>
              </a:rPr>
              <a:t> as </a:t>
            </a:r>
            <a:r>
              <a:rPr lang="en-US" dirty="0" err="1">
                <a:solidFill>
                  <a:srgbClr val="FFFFFF"/>
                </a:solidFill>
              </a:rPr>
              <a:t>expectativas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iniciais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 err="1">
                <a:solidFill>
                  <a:srgbClr val="FFFFFF"/>
                </a:solidFill>
              </a:rPr>
              <a:t>Os</a:t>
            </a:r>
            <a:r>
              <a:rPr lang="en-US" dirty="0">
                <a:solidFill>
                  <a:srgbClr val="FFFFFF"/>
                </a:solidFill>
              </a:rPr>
              <a:t> testes </a:t>
            </a:r>
            <a:r>
              <a:rPr lang="en-US" dirty="0" err="1">
                <a:solidFill>
                  <a:srgbClr val="FFFFFF"/>
                </a:solidFill>
              </a:rPr>
              <a:t>eram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feitos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depois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realizada</a:t>
            </a:r>
            <a:r>
              <a:rPr lang="en-US" dirty="0">
                <a:solidFill>
                  <a:srgbClr val="FFFFFF"/>
                </a:solidFill>
              </a:rPr>
              <a:t> a </a:t>
            </a:r>
            <a:r>
              <a:rPr lang="en-US" dirty="0" err="1">
                <a:solidFill>
                  <a:srgbClr val="FFFFFF"/>
                </a:solidFill>
              </a:rPr>
              <a:t>programação</a:t>
            </a:r>
            <a:r>
              <a:rPr lang="en-US" dirty="0">
                <a:solidFill>
                  <a:srgbClr val="FFFFFF"/>
                </a:solidFill>
              </a:rPr>
              <a:t> ! </a:t>
            </a:r>
            <a:endParaRPr lang="en-US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 err="1">
                <a:solidFill>
                  <a:srgbClr val="FFFFFF"/>
                </a:solidFill>
              </a:rPr>
              <a:t>Quando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eram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feitos</a:t>
            </a:r>
            <a:r>
              <a:rPr lang="en-US" dirty="0">
                <a:solidFill>
                  <a:srgbClr val="FFFFFF"/>
                </a:solidFill>
              </a:rPr>
              <a:t> !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11" name="Picture 12" descr="A close up of a logo&#10;&#10;Description generated with high confidence">
            <a:extLst>
              <a:ext uri="{FF2B5EF4-FFF2-40B4-BE49-F238E27FC236}">
                <a16:creationId xmlns:a16="http://schemas.microsoft.com/office/drawing/2014/main" id="{91BE1556-2B75-4ED9-9768-F6C9A7E5B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1695297"/>
            <a:ext cx="6391533" cy="3467405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852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0E7E5B-41C1-4983-87A9-59327A63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Como era a </a:t>
            </a:r>
            <a:r>
              <a:rPr lang="en-US" dirty="0" err="1">
                <a:solidFill>
                  <a:srgbClr val="EBEBEB"/>
                </a:solidFill>
              </a:rPr>
              <a:t>entrega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destes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softwares</a:t>
            </a:r>
            <a:r>
              <a:rPr lang="en-US" dirty="0">
                <a:solidFill>
                  <a:srgbClr val="EBEBEB"/>
                </a:solidFill>
              </a:rPr>
              <a:t>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11D68A-4EC2-4AA1-949F-1D5798F8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859793"/>
            <a:ext cx="3133726" cy="280622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Requisitos</a:t>
            </a:r>
            <a:r>
              <a:rPr lang="en-US" dirty="0">
                <a:solidFill>
                  <a:srgbClr val="FFFFFF"/>
                </a:solidFill>
              </a:rPr>
              <a:t> </a:t>
            </a:r>
            <a:r>
              <a:rPr lang="en-US" dirty="0" err="1">
                <a:solidFill>
                  <a:srgbClr val="FFFFFF"/>
                </a:solidFill>
              </a:rPr>
              <a:t>elaborados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nem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sempre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eram</a:t>
            </a:r>
            <a:r>
              <a:rPr lang="en-US" dirty="0">
                <a:solidFill>
                  <a:srgbClr val="FFFFFF"/>
                </a:solidFill>
              </a:rPr>
              <a:t> o que se </a:t>
            </a:r>
            <a:r>
              <a:rPr lang="en-US" dirty="0" err="1">
                <a:solidFill>
                  <a:srgbClr val="FFFFFF"/>
                </a:solidFill>
              </a:rPr>
              <a:t>precisava</a:t>
            </a:r>
            <a:r>
              <a:rPr lang="en-US" dirty="0">
                <a:solidFill>
                  <a:srgbClr val="FFFFFF"/>
                </a:solidFill>
              </a:rPr>
              <a:t>.</a:t>
            </a:r>
            <a:endParaRPr lang="en-US" dirty="0"/>
          </a:p>
          <a:p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Havia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muitos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bugs.</a:t>
            </a:r>
          </a:p>
          <a:p>
            <a:r>
              <a:rPr lang="en-US" dirty="0">
                <a:solidFill>
                  <a:srgbClr val="FFFFFF"/>
                </a:solidFill>
              </a:rPr>
              <a:t>Era </a:t>
            </a:r>
            <a:r>
              <a:rPr lang="en-US" dirty="0" err="1">
                <a:solidFill>
                  <a:srgbClr val="FFFFFF"/>
                </a:solidFill>
              </a:rPr>
              <a:t>comum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ter</a:t>
            </a:r>
            <a:r>
              <a:rPr lang="en-US" dirty="0">
                <a:solidFill>
                  <a:srgbClr val="FFFFFF"/>
                </a:solidFill>
              </a:rPr>
              <a:t> que </a:t>
            </a:r>
            <a:r>
              <a:rPr lang="en-US" dirty="0" err="1">
                <a:solidFill>
                  <a:srgbClr val="FFFFFF"/>
                </a:solidFill>
              </a:rPr>
              <a:t>modificar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muitos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itens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após</a:t>
            </a:r>
            <a:r>
              <a:rPr lang="en-US" dirty="0">
                <a:solidFill>
                  <a:srgbClr val="FFFFFF"/>
                </a:solidFill>
              </a:rPr>
              <a:t> a </a:t>
            </a:r>
            <a:r>
              <a:rPr lang="en-US" dirty="0" err="1">
                <a:solidFill>
                  <a:srgbClr val="FFFFFF"/>
                </a:solidFill>
              </a:rPr>
              <a:t>entrega</a:t>
            </a:r>
            <a:r>
              <a:rPr lang="en-US" dirty="0">
                <a:solidFill>
                  <a:srgbClr val="FFFFFF"/>
                </a:solidFill>
              </a:rPr>
              <a:t> e </a:t>
            </a:r>
            <a:r>
              <a:rPr lang="en-US" dirty="0" err="1">
                <a:solidFill>
                  <a:srgbClr val="FFFFFF"/>
                </a:solidFill>
              </a:rPr>
              <a:t>lançar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novas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versões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r>
              <a:rPr lang="en-US" dirty="0">
                <a:solidFill>
                  <a:srgbClr val="FFFFFF"/>
                </a:solidFill>
              </a:rPr>
              <a:t>O </a:t>
            </a:r>
            <a:r>
              <a:rPr lang="en-US" dirty="0" err="1">
                <a:solidFill>
                  <a:srgbClr val="FFFFFF"/>
                </a:solidFill>
              </a:rPr>
              <a:t>famoso</a:t>
            </a:r>
            <a:r>
              <a:rPr lang="en-US" dirty="0">
                <a:solidFill>
                  <a:srgbClr val="FFFFFF"/>
                </a:solidFill>
              </a:rPr>
              <a:t> "ah, mas </a:t>
            </a:r>
            <a:r>
              <a:rPr lang="en-US" dirty="0" err="1">
                <a:solidFill>
                  <a:srgbClr val="FFFFFF"/>
                </a:solidFill>
              </a:rPr>
              <a:t>na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minha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máquina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isso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deu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certo</a:t>
            </a:r>
            <a:r>
              <a:rPr lang="en-US" dirty="0">
                <a:solidFill>
                  <a:srgbClr val="FFFFFF"/>
                </a:solidFill>
              </a:rPr>
              <a:t>"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8C0F104-59E7-4BF0-8D50-5CB3651BC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607" y="912334"/>
            <a:ext cx="6391533" cy="503333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B3C06-4F6A-4687-BEFB-FA2C1C995A1D}"/>
              </a:ext>
            </a:extLst>
          </p:cNvPr>
          <p:cNvSpPr txBox="1"/>
          <p:nvPr/>
        </p:nvSpPr>
        <p:spPr>
          <a:xfrm>
            <a:off x="5132614" y="469899"/>
            <a:ext cx="51561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Havia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planejamento</a:t>
            </a:r>
          </a:p>
        </p:txBody>
      </p:sp>
    </p:spTree>
    <p:extLst>
      <p:ext uri="{BB962C8B-B14F-4D97-AF65-F5344CB8AC3E}">
        <p14:creationId xmlns:p14="http://schemas.microsoft.com/office/powerpoint/2010/main" val="210158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F0587-A569-4EC7-8C34-3DB754C5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654" y="973668"/>
            <a:ext cx="3546058" cy="102023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>
                <a:solidFill>
                  <a:srgbClr val="EBEBEB"/>
                </a:solidFill>
              </a:rPr>
              <a:t>Alguma</a:t>
            </a:r>
            <a:r>
              <a:rPr lang="en-US" sz="2800" dirty="0">
                <a:solidFill>
                  <a:srgbClr val="EBEBEB"/>
                </a:solidFill>
              </a:rPr>
              <a:t> </a:t>
            </a:r>
            <a:r>
              <a:rPr lang="en-US" sz="2800" dirty="0" err="1">
                <a:solidFill>
                  <a:srgbClr val="EBEBEB"/>
                </a:solidFill>
              </a:rPr>
              <a:t>coisa</a:t>
            </a:r>
            <a:r>
              <a:rPr lang="en-US" sz="2800" dirty="0">
                <a:solidFill>
                  <a:srgbClr val="EBEBEB"/>
                </a:solidFill>
              </a:rPr>
              <a:t> </a:t>
            </a:r>
            <a:r>
              <a:rPr lang="en-US" sz="2800" dirty="0" err="1">
                <a:solidFill>
                  <a:srgbClr val="EBEBEB"/>
                </a:solidFill>
              </a:rPr>
              <a:t>estava</a:t>
            </a:r>
            <a:r>
              <a:rPr lang="en-US" sz="2800" dirty="0">
                <a:solidFill>
                  <a:srgbClr val="EBEBEB"/>
                </a:solidFill>
              </a:rPr>
              <a:t> </a:t>
            </a:r>
            <a:r>
              <a:rPr lang="en-US" sz="2800" dirty="0" err="1">
                <a:solidFill>
                  <a:srgbClr val="EBEBEB"/>
                </a:solidFill>
              </a:rPr>
              <a:t>errada</a:t>
            </a:r>
            <a:r>
              <a:rPr lang="en-US" sz="2800" dirty="0">
                <a:solidFill>
                  <a:srgbClr val="EBEBEB"/>
                </a:solidFill>
              </a:rPr>
              <a:t> </a:t>
            </a:r>
            <a:r>
              <a:rPr lang="en-US" sz="2800" dirty="0" err="1">
                <a:solidFill>
                  <a:srgbClr val="EBEBEB"/>
                </a:solidFill>
              </a:rPr>
              <a:t>naquele</a:t>
            </a:r>
            <a:r>
              <a:rPr lang="en-US" sz="2800" dirty="0">
                <a:solidFill>
                  <a:srgbClr val="EBEBEB"/>
                </a:solidFill>
              </a:rPr>
              <a:t> </a:t>
            </a:r>
            <a:r>
              <a:rPr lang="en-US" sz="2800" dirty="0" err="1">
                <a:solidFill>
                  <a:srgbClr val="EBEBEB"/>
                </a:solidFill>
              </a:rPr>
              <a:t>modelo</a:t>
            </a:r>
            <a:r>
              <a:rPr lang="en-US" sz="2800" dirty="0">
                <a:solidFill>
                  <a:srgbClr val="EBEBEB"/>
                </a:solidFill>
              </a:rPr>
              <a:t> !</a:t>
            </a:r>
            <a:endParaRPr lang="en-US" sz="2800" dirty="0" err="1">
              <a:solidFill>
                <a:srgbClr val="EBEBEB"/>
              </a:solidFill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38123CD6-39CA-43D1-8882-3F43AB914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453" y="401185"/>
            <a:ext cx="3631537" cy="61706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E60465C9-5A68-46E9-B383-F1DFEA05D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6928" y="2358002"/>
            <a:ext cx="3476445" cy="2386411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9340AFD-FFE7-4F22-997B-EEFC854CE721}"/>
              </a:ext>
            </a:extLst>
          </p:cNvPr>
          <p:cNvSpPr txBox="1">
            <a:spLocks/>
          </p:cNvSpPr>
          <p:nvPr/>
        </p:nvSpPr>
        <p:spPr bwMode="gray">
          <a:xfrm>
            <a:off x="890413" y="3110143"/>
            <a:ext cx="3546058" cy="2501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>
                <a:solidFill>
                  <a:srgbClr val="EBEBEB"/>
                </a:solidFill>
              </a:rPr>
              <a:t>Eis que surgem as metodologias ágeis !</a:t>
            </a:r>
            <a:endParaRPr lang="en-US" sz="2800" dirty="0" err="1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78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014962-EAC6-42F7-855B-E522836E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1368802"/>
          </a:xfrm>
        </p:spPr>
        <p:txBody>
          <a:bodyPr>
            <a:normAutofit/>
          </a:bodyPr>
          <a:lstStyle/>
          <a:p>
            <a:r>
              <a:rPr lang="en-US" sz="2500" dirty="0" err="1">
                <a:solidFill>
                  <a:srgbClr val="EBEBEB"/>
                </a:solidFill>
              </a:rPr>
              <a:t>Tudo</a:t>
            </a:r>
            <a:r>
              <a:rPr lang="en-US" sz="2500" dirty="0">
                <a:solidFill>
                  <a:srgbClr val="EBEBEB"/>
                </a:solidFill>
              </a:rPr>
              <a:t> </a:t>
            </a:r>
            <a:r>
              <a:rPr lang="en-US" sz="2500" dirty="0" err="1">
                <a:solidFill>
                  <a:srgbClr val="EBEBEB"/>
                </a:solidFill>
              </a:rPr>
              <a:t>mudou</a:t>
            </a:r>
            <a:r>
              <a:rPr lang="en-US" sz="2500" dirty="0">
                <a:solidFill>
                  <a:srgbClr val="EBEBEB"/>
                </a:solidFill>
              </a:rPr>
              <a:t> no </a:t>
            </a:r>
            <a:r>
              <a:rPr lang="en-US" sz="2500" dirty="0" err="1">
                <a:solidFill>
                  <a:srgbClr val="EBEBEB"/>
                </a:solidFill>
              </a:rPr>
              <a:t>desenvolvimento</a:t>
            </a:r>
            <a:br>
              <a:rPr lang="en-US" sz="2500" dirty="0">
                <a:solidFill>
                  <a:srgbClr val="EBEBEB"/>
                </a:solidFill>
              </a:rPr>
            </a:br>
            <a:r>
              <a:rPr lang="en-US" sz="2500" dirty="0">
                <a:solidFill>
                  <a:srgbClr val="EBEBEB"/>
                </a:solidFill>
              </a:rPr>
              <a:t>a </a:t>
            </a:r>
            <a:r>
              <a:rPr lang="en-US" sz="2500" dirty="0" err="1">
                <a:solidFill>
                  <a:srgbClr val="EBEBEB"/>
                </a:solidFill>
              </a:rPr>
              <a:t>partir</a:t>
            </a:r>
            <a:r>
              <a:rPr lang="en-US" sz="2500" dirty="0">
                <a:solidFill>
                  <a:srgbClr val="EBEBEB"/>
                </a:solidFill>
              </a:rPr>
              <a:t> </a:t>
            </a:r>
            <a:r>
              <a:rPr lang="en-US" sz="2500" dirty="0" err="1">
                <a:solidFill>
                  <a:srgbClr val="EBEBEB"/>
                </a:solidFill>
              </a:rPr>
              <a:t>daí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47D97E-107E-4402-9860-A6AAC23B67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494300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3" name="Title 1">
            <a:extLst>
              <a:ext uri="{FF2B5EF4-FFF2-40B4-BE49-F238E27FC236}">
                <a16:creationId xmlns:a16="http://schemas.microsoft.com/office/drawing/2014/main" id="{BCC941D1-0645-475B-AB05-57B194C70047}"/>
              </a:ext>
            </a:extLst>
          </p:cNvPr>
          <p:cNvSpPr txBox="1">
            <a:spLocks/>
          </p:cNvSpPr>
          <p:nvPr/>
        </p:nvSpPr>
        <p:spPr bwMode="gray">
          <a:xfrm>
            <a:off x="1156683" y="2225151"/>
            <a:ext cx="3249005" cy="3980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>
                <a:solidFill>
                  <a:srgbClr val="EBEBEB"/>
                </a:solidFill>
              </a:rPr>
              <a:t>Como garantir a qualidade em meio à mudança contínua no software?</a:t>
            </a:r>
          </a:p>
        </p:txBody>
      </p:sp>
    </p:spTree>
    <p:extLst>
      <p:ext uri="{BB962C8B-B14F-4D97-AF65-F5344CB8AC3E}">
        <p14:creationId xmlns:p14="http://schemas.microsoft.com/office/powerpoint/2010/main" val="324482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026D94-CEC1-48C3-88FC-3AC81E82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Afinal o que é TDD ?</a:t>
            </a:r>
          </a:p>
        </p:txBody>
      </p:sp>
      <p:pic>
        <p:nvPicPr>
          <p:cNvPr id="4" name="Picture 4" descr="A screen shot of a person&#10;&#10;Description generated with very high confidence">
            <a:extLst>
              <a:ext uri="{FF2B5EF4-FFF2-40B4-BE49-F238E27FC236}">
                <a16:creationId xmlns:a16="http://schemas.microsoft.com/office/drawing/2014/main" id="{A4E7D45C-B428-4EEC-9B7B-9FCB7850C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1926990"/>
            <a:ext cx="6391533" cy="300402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33AAC-FE28-4AE4-8F17-099A20975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FFFFFF"/>
                </a:solidFill>
              </a:rPr>
              <a:t>Uma técnica para construção de software que guia o desenvolvimento de software através da escrita de testes.</a:t>
            </a:r>
            <a:endParaRPr lang="en-US"/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Kent Beck</a:t>
            </a:r>
            <a:endParaRPr lang="en-US"/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74216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380A-8827-444E-BADB-6214EA67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3 leis do 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1735F-041B-4304-8336-F3AA83F68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502" y="2416594"/>
            <a:ext cx="10895997" cy="104403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 dirty="0"/>
              <a:t>1) </a:t>
            </a:r>
            <a:r>
              <a:rPr lang="en-US" sz="2800" dirty="0" err="1">
                <a:ea typeface="+mn-lt"/>
                <a:cs typeface="+mn-lt"/>
              </a:rPr>
              <a:t>Você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800" b="1" dirty="0" err="1">
                <a:ea typeface="+mn-lt"/>
                <a:cs typeface="+mn-lt"/>
              </a:rPr>
              <a:t>não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pode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escrever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nenhum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código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até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ter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escrito</a:t>
            </a:r>
            <a:r>
              <a:rPr lang="en-US" sz="2800" b="1" dirty="0">
                <a:ea typeface="+mn-lt"/>
                <a:cs typeface="+mn-lt"/>
              </a:rPr>
              <a:t> um teste</a:t>
            </a:r>
            <a:r>
              <a:rPr lang="en-US" sz="2800" dirty="0">
                <a:ea typeface="+mn-lt"/>
                <a:cs typeface="+mn-lt"/>
              </a:rPr>
              <a:t> que </a:t>
            </a:r>
            <a:r>
              <a:rPr lang="en-US" sz="2800" dirty="0" err="1">
                <a:ea typeface="+mn-lt"/>
                <a:cs typeface="+mn-lt"/>
              </a:rPr>
              <a:t>detecte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uma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possível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falha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 err="1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CEB041-0DAE-4D5E-AB3B-2DEBBB85D50C}"/>
              </a:ext>
            </a:extLst>
          </p:cNvPr>
          <p:cNvSpPr txBox="1">
            <a:spLocks/>
          </p:cNvSpPr>
          <p:nvPr/>
        </p:nvSpPr>
        <p:spPr>
          <a:xfrm>
            <a:off x="674751" y="3647296"/>
            <a:ext cx="11255430" cy="2568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i="1" err="1"/>
              <a:t>Não</a:t>
            </a:r>
            <a:r>
              <a:rPr lang="en-US" sz="2800" i="1" dirty="0"/>
              <a:t> </a:t>
            </a:r>
            <a:r>
              <a:rPr lang="en-US" sz="2800" i="1" err="1"/>
              <a:t>devemos</a:t>
            </a:r>
            <a:r>
              <a:rPr lang="en-US" sz="2800" i="1" dirty="0"/>
              <a:t> </a:t>
            </a:r>
            <a:r>
              <a:rPr lang="en-US" sz="2800" i="1" err="1"/>
              <a:t>sair</a:t>
            </a:r>
            <a:r>
              <a:rPr lang="en-US" sz="2800" i="1" dirty="0"/>
              <a:t> </a:t>
            </a:r>
            <a:r>
              <a:rPr lang="en-US" sz="2800" i="1" err="1"/>
              <a:t>escrevendo</a:t>
            </a:r>
            <a:r>
              <a:rPr lang="en-US" sz="2800" i="1" dirty="0"/>
              <a:t> o que </a:t>
            </a:r>
            <a:r>
              <a:rPr lang="en-US" sz="2800" i="1"/>
              <a:t>vem à cabeça, nem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i="1">
                <a:ea typeface="+mn-lt"/>
                <a:cs typeface="+mn-lt"/>
              </a:rPr>
              <a:t>devemos </a:t>
            </a:r>
            <a:r>
              <a:rPr lang="en-US" sz="2800" i="1" err="1">
                <a:ea typeface="+mn-lt"/>
                <a:cs typeface="+mn-lt"/>
              </a:rPr>
              <a:t>escrever</a:t>
            </a:r>
            <a:r>
              <a:rPr lang="en-US" sz="2800" i="1" dirty="0">
                <a:ea typeface="+mn-lt"/>
                <a:cs typeface="+mn-lt"/>
              </a:rPr>
              <a:t> </a:t>
            </a:r>
            <a:r>
              <a:rPr lang="en-US" sz="2800" i="1" err="1">
                <a:ea typeface="+mn-lt"/>
                <a:cs typeface="+mn-lt"/>
              </a:rPr>
              <a:t>algo</a:t>
            </a:r>
            <a:r>
              <a:rPr lang="en-US" sz="2800" i="1" dirty="0">
                <a:ea typeface="+mn-lt"/>
                <a:cs typeface="+mn-lt"/>
              </a:rPr>
              <a:t> </a:t>
            </a:r>
            <a:r>
              <a:rPr lang="en-US" sz="2800" i="1" err="1">
                <a:ea typeface="+mn-lt"/>
                <a:cs typeface="+mn-lt"/>
              </a:rPr>
              <a:t>somente</a:t>
            </a:r>
            <a:r>
              <a:rPr lang="en-US" sz="2800" i="1" dirty="0">
                <a:ea typeface="+mn-lt"/>
                <a:cs typeface="+mn-lt"/>
              </a:rPr>
              <a:t> para que </a:t>
            </a:r>
            <a:r>
              <a:rPr lang="en-US" sz="2800" i="1" err="1">
                <a:ea typeface="+mn-lt"/>
                <a:cs typeface="+mn-lt"/>
              </a:rPr>
              <a:t>passe</a:t>
            </a:r>
            <a:r>
              <a:rPr lang="en-US" sz="2800" i="1" dirty="0">
                <a:ea typeface="+mn-lt"/>
                <a:cs typeface="+mn-lt"/>
              </a:rPr>
              <a:t> </a:t>
            </a:r>
            <a:r>
              <a:rPr lang="en-US" sz="2800" i="1" err="1">
                <a:ea typeface="+mn-lt"/>
                <a:cs typeface="+mn-lt"/>
              </a:rPr>
              <a:t>nos</a:t>
            </a:r>
            <a:r>
              <a:rPr lang="en-US" sz="2800" i="1" dirty="0">
                <a:ea typeface="+mn-lt"/>
                <a:cs typeface="+mn-lt"/>
              </a:rPr>
              <a:t> testes. </a:t>
            </a:r>
            <a:endParaRPr lang="en-US"/>
          </a:p>
          <a:p>
            <a:pPr marL="0" indent="0">
              <a:buNone/>
            </a:pPr>
            <a:endParaRPr lang="en-US" sz="2800" i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i="1">
                <a:ea typeface="+mn-lt"/>
                <a:cs typeface="+mn-lt"/>
              </a:rPr>
              <a:t>Por </a:t>
            </a:r>
            <a:r>
              <a:rPr lang="en-US" sz="2800" i="1" err="1">
                <a:ea typeface="+mn-lt"/>
                <a:cs typeface="+mn-lt"/>
              </a:rPr>
              <a:t>isso</a:t>
            </a:r>
            <a:r>
              <a:rPr lang="en-US" sz="2800" i="1" dirty="0">
                <a:ea typeface="+mn-lt"/>
                <a:cs typeface="+mn-lt"/>
              </a:rPr>
              <a:t> </a:t>
            </a:r>
            <a:r>
              <a:rPr lang="en-US" sz="2800" i="1" err="1">
                <a:ea typeface="+mn-lt"/>
                <a:cs typeface="+mn-lt"/>
              </a:rPr>
              <a:t>os</a:t>
            </a:r>
            <a:r>
              <a:rPr lang="en-US" sz="2800" i="1" dirty="0">
                <a:ea typeface="+mn-lt"/>
                <a:cs typeface="+mn-lt"/>
              </a:rPr>
              <a:t> testes </a:t>
            </a:r>
            <a:r>
              <a:rPr lang="en-US" sz="2800" i="1" err="1">
                <a:ea typeface="+mn-lt"/>
                <a:cs typeface="+mn-lt"/>
              </a:rPr>
              <a:t>vêm</a:t>
            </a:r>
            <a:r>
              <a:rPr lang="en-US" sz="2800" i="1" dirty="0">
                <a:ea typeface="+mn-lt"/>
                <a:cs typeface="+mn-lt"/>
              </a:rPr>
              <a:t> </a:t>
            </a:r>
            <a:r>
              <a:rPr lang="en-US" sz="2800" i="1">
                <a:ea typeface="+mn-lt"/>
                <a:cs typeface="+mn-lt"/>
              </a:rPr>
              <a:t>primeiro !</a:t>
            </a:r>
            <a:endParaRPr lang="en-US" sz="2800" i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943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Ion Boardroom</vt:lpstr>
      <vt:lpstr>Os benefícios dos testes no desenvolvimento de software</vt:lpstr>
      <vt:lpstr>Apresentação</vt:lpstr>
      <vt:lpstr>Como era desenvolver software há um tempo atrás ?</vt:lpstr>
      <vt:lpstr>Como se aprendia desenvolver software?</vt:lpstr>
      <vt:lpstr>Como era a entrega destes softwares?</vt:lpstr>
      <vt:lpstr>Alguma coisa estava errada naquele modelo !</vt:lpstr>
      <vt:lpstr>Tudo mudou no desenvolvimento a partir daí</vt:lpstr>
      <vt:lpstr>Afinal o que é TDD ?</vt:lpstr>
      <vt:lpstr>As 3 leis do TDD</vt:lpstr>
      <vt:lpstr>As 3 leis do TDD</vt:lpstr>
      <vt:lpstr>As 3 leis do TDD</vt:lpstr>
      <vt:lpstr>Trata-se mais de mudança na forma que resolvemos um problema</vt:lpstr>
      <vt:lpstr>Principal conceito do TDD</vt:lpstr>
      <vt:lpstr>TFD – Test First Development</vt:lpstr>
      <vt:lpstr>Agora é hora de ver alguns exemplos</vt:lpstr>
      <vt:lpstr>O que é xUnit.Net</vt:lpstr>
      <vt:lpstr>O que é Fluent Validation</vt:lpstr>
      <vt:lpstr>O que é NBuilder</vt:lpstr>
      <vt:lpstr>Benefícios e Desvantagens</vt:lpstr>
      <vt:lpstr>O que dizem as pesquisas :</vt:lpstr>
      <vt:lpstr>O que dizem as pesquisas :</vt:lpstr>
      <vt:lpstr>Vantagens na utilização do Test First</vt:lpstr>
      <vt:lpstr>Problemas do Test Last</vt:lpstr>
      <vt:lpstr>Qual foi a minha experiência</vt:lpstr>
      <vt:lpstr>Perguntas ?</vt:lpstr>
      <vt:lpstr>Vamos começar a usar os testes ?</vt:lpstr>
      <vt:lpstr>Não vamos parar por aí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1195</cp:revision>
  <dcterms:created xsi:type="dcterms:W3CDTF">2015-09-22T16:57:55Z</dcterms:created>
  <dcterms:modified xsi:type="dcterms:W3CDTF">2019-06-10T10:53:28Z</dcterms:modified>
</cp:coreProperties>
</file>