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8" r:id="rId5"/>
    <p:sldId id="257" r:id="rId6"/>
    <p:sldId id="277" r:id="rId7"/>
    <p:sldId id="258" r:id="rId8"/>
    <p:sldId id="259" r:id="rId9"/>
    <p:sldId id="264" r:id="rId10"/>
    <p:sldId id="260" r:id="rId11"/>
    <p:sldId id="262" r:id="rId12"/>
    <p:sldId id="270" r:id="rId13"/>
    <p:sldId id="261" r:id="rId14"/>
    <p:sldId id="263" r:id="rId15"/>
    <p:sldId id="297" r:id="rId16"/>
    <p:sldId id="265" r:id="rId17"/>
    <p:sldId id="266" r:id="rId18"/>
    <p:sldId id="281" r:id="rId19"/>
    <p:sldId id="278" r:id="rId20"/>
    <p:sldId id="283" r:id="rId21"/>
    <p:sldId id="293" r:id="rId22"/>
    <p:sldId id="267" r:id="rId23"/>
    <p:sldId id="296" r:id="rId24"/>
    <p:sldId id="279" r:id="rId25"/>
    <p:sldId id="282" r:id="rId26"/>
    <p:sldId id="280" r:id="rId27"/>
    <p:sldId id="284" r:id="rId28"/>
    <p:sldId id="268" r:id="rId29"/>
    <p:sldId id="294" r:id="rId30"/>
    <p:sldId id="292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0EDAF-BB8F-420F-84E9-0FFFD8F46F16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4D7A8D9-9464-4804-B063-1E60EADC840D}">
      <dgm:prSet/>
      <dgm:spPr/>
      <dgm:t>
        <a:bodyPr/>
        <a:lstStyle/>
        <a:p>
          <a:r>
            <a:rPr lang="pt-BR"/>
            <a:t>Uma linguagem de programação para fazer requisições Http</a:t>
          </a:r>
          <a:endParaRPr lang="en-US"/>
        </a:p>
      </dgm:t>
    </dgm:pt>
    <dgm:pt modelId="{594B49DD-5C55-4566-9D7E-728E41C2215D}" type="parTrans" cxnId="{D089A824-1F07-4324-BA29-C52CEA2233C7}">
      <dgm:prSet/>
      <dgm:spPr/>
      <dgm:t>
        <a:bodyPr/>
        <a:lstStyle/>
        <a:p>
          <a:endParaRPr lang="en-US"/>
        </a:p>
      </dgm:t>
    </dgm:pt>
    <dgm:pt modelId="{7803FCEC-E06B-46B9-8021-C34BE9A48F94}" type="sibTrans" cxnId="{D089A824-1F07-4324-BA29-C52CEA2233C7}">
      <dgm:prSet/>
      <dgm:spPr/>
      <dgm:t>
        <a:bodyPr/>
        <a:lstStyle/>
        <a:p>
          <a:endParaRPr lang="en-US"/>
        </a:p>
      </dgm:t>
    </dgm:pt>
    <dgm:pt modelId="{21C93CA1-EC70-4B36-A8A9-AE9E9AEE881D}">
      <dgm:prSet/>
      <dgm:spPr/>
      <dgm:t>
        <a:bodyPr/>
        <a:lstStyle/>
        <a:p>
          <a:r>
            <a:rPr lang="pt-BR"/>
            <a:t>Uma assinatura de um serviço de Inteligência Artificial</a:t>
          </a:r>
          <a:endParaRPr lang="en-US"/>
        </a:p>
      </dgm:t>
    </dgm:pt>
    <dgm:pt modelId="{D8FD9271-1702-45B6-B6EE-66296243C7AE}" type="parTrans" cxnId="{F7BB8165-6D7E-4306-BE2C-84BC3AA07F35}">
      <dgm:prSet/>
      <dgm:spPr/>
      <dgm:t>
        <a:bodyPr/>
        <a:lstStyle/>
        <a:p>
          <a:endParaRPr lang="en-US"/>
        </a:p>
      </dgm:t>
    </dgm:pt>
    <dgm:pt modelId="{13E2137A-DC2C-45F6-9479-34CDE9FB3BE3}" type="sibTrans" cxnId="{F7BB8165-6D7E-4306-BE2C-84BC3AA07F35}">
      <dgm:prSet/>
      <dgm:spPr/>
      <dgm:t>
        <a:bodyPr/>
        <a:lstStyle/>
        <a:p>
          <a:endParaRPr lang="en-US"/>
        </a:p>
      </dgm:t>
    </dgm:pt>
    <dgm:pt modelId="{2D42302D-247F-47B6-84D2-D49CBE3D57BC}">
      <dgm:prSet/>
      <dgm:spPr/>
      <dgm:t>
        <a:bodyPr/>
        <a:lstStyle/>
        <a:p>
          <a:r>
            <a:rPr lang="pt-BR"/>
            <a:t>Configuração da comunicação com o serviço</a:t>
          </a:r>
          <a:endParaRPr lang="en-US"/>
        </a:p>
      </dgm:t>
    </dgm:pt>
    <dgm:pt modelId="{D697736C-71FC-4ED8-A17E-E6F652DE2A65}" type="parTrans" cxnId="{BA20253E-3D6A-4750-A967-FC542AC130B6}">
      <dgm:prSet/>
      <dgm:spPr/>
      <dgm:t>
        <a:bodyPr/>
        <a:lstStyle/>
        <a:p>
          <a:endParaRPr lang="en-US"/>
        </a:p>
      </dgm:t>
    </dgm:pt>
    <dgm:pt modelId="{232ADB85-1648-455D-877E-044364352BD0}" type="sibTrans" cxnId="{BA20253E-3D6A-4750-A967-FC542AC130B6}">
      <dgm:prSet/>
      <dgm:spPr/>
      <dgm:t>
        <a:bodyPr/>
        <a:lstStyle/>
        <a:p>
          <a:endParaRPr lang="en-US"/>
        </a:p>
      </dgm:t>
    </dgm:pt>
    <dgm:pt modelId="{2F897ECD-C707-47F4-8D0B-A758C217B909}">
      <dgm:prSet/>
      <dgm:spPr/>
      <dgm:t>
        <a:bodyPr/>
        <a:lstStyle/>
        <a:p>
          <a:r>
            <a:rPr lang="pt-BR"/>
            <a:t>Criação de prompts para comunicação com a I.A.</a:t>
          </a:r>
          <a:endParaRPr lang="en-US"/>
        </a:p>
      </dgm:t>
    </dgm:pt>
    <dgm:pt modelId="{8FA80E12-ABB9-49C5-917F-BF45AF20513B}" type="parTrans" cxnId="{631A5743-307B-4228-A01A-754F5A2472DC}">
      <dgm:prSet/>
      <dgm:spPr/>
      <dgm:t>
        <a:bodyPr/>
        <a:lstStyle/>
        <a:p>
          <a:endParaRPr lang="en-US"/>
        </a:p>
      </dgm:t>
    </dgm:pt>
    <dgm:pt modelId="{89A1396A-9663-402F-892C-1EE2A3DE9046}" type="sibTrans" cxnId="{631A5743-307B-4228-A01A-754F5A2472DC}">
      <dgm:prSet/>
      <dgm:spPr/>
      <dgm:t>
        <a:bodyPr/>
        <a:lstStyle/>
        <a:p>
          <a:endParaRPr lang="en-US"/>
        </a:p>
      </dgm:t>
    </dgm:pt>
    <dgm:pt modelId="{71955CB1-DD43-4ECC-8ED4-C0342F67681B}" type="pres">
      <dgm:prSet presAssocID="{D3D0EDAF-BB8F-420F-84E9-0FFFD8F46F16}" presName="linear" presStyleCnt="0">
        <dgm:presLayoutVars>
          <dgm:animLvl val="lvl"/>
          <dgm:resizeHandles val="exact"/>
        </dgm:presLayoutVars>
      </dgm:prSet>
      <dgm:spPr/>
    </dgm:pt>
    <dgm:pt modelId="{27C42972-7886-4853-97CE-9EBB8A7EE6B1}" type="pres">
      <dgm:prSet presAssocID="{84D7A8D9-9464-4804-B063-1E60EADC84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437569-460C-4174-94CB-A4BB94A69343}" type="pres">
      <dgm:prSet presAssocID="{7803FCEC-E06B-46B9-8021-C34BE9A48F94}" presName="spacer" presStyleCnt="0"/>
      <dgm:spPr/>
    </dgm:pt>
    <dgm:pt modelId="{FE1EA8DD-1379-4637-A4D6-0592482C1F30}" type="pres">
      <dgm:prSet presAssocID="{21C93CA1-EC70-4B36-A8A9-AE9E9AEE88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A95166-CAE1-49CD-9FE3-483D773999C0}" type="pres">
      <dgm:prSet presAssocID="{13E2137A-DC2C-45F6-9479-34CDE9FB3BE3}" presName="spacer" presStyleCnt="0"/>
      <dgm:spPr/>
    </dgm:pt>
    <dgm:pt modelId="{71744429-3BF0-4C5A-80E9-181A6E3D5D8D}" type="pres">
      <dgm:prSet presAssocID="{2D42302D-247F-47B6-84D2-D49CBE3D57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E800EC-E355-454B-A734-D6622F21C256}" type="pres">
      <dgm:prSet presAssocID="{232ADB85-1648-455D-877E-044364352BD0}" presName="spacer" presStyleCnt="0"/>
      <dgm:spPr/>
    </dgm:pt>
    <dgm:pt modelId="{4D6A3BA2-0FD6-4552-BB44-FF23A46B289F}" type="pres">
      <dgm:prSet presAssocID="{2F897ECD-C707-47F4-8D0B-A758C217B9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89A824-1F07-4324-BA29-C52CEA2233C7}" srcId="{D3D0EDAF-BB8F-420F-84E9-0FFFD8F46F16}" destId="{84D7A8D9-9464-4804-B063-1E60EADC840D}" srcOrd="0" destOrd="0" parTransId="{594B49DD-5C55-4566-9D7E-728E41C2215D}" sibTransId="{7803FCEC-E06B-46B9-8021-C34BE9A48F94}"/>
    <dgm:cxn modelId="{BA20253E-3D6A-4750-A967-FC542AC130B6}" srcId="{D3D0EDAF-BB8F-420F-84E9-0FFFD8F46F16}" destId="{2D42302D-247F-47B6-84D2-D49CBE3D57BC}" srcOrd="2" destOrd="0" parTransId="{D697736C-71FC-4ED8-A17E-E6F652DE2A65}" sibTransId="{232ADB85-1648-455D-877E-044364352BD0}"/>
    <dgm:cxn modelId="{56112C3F-9657-4BB1-B385-0B56B0FACE22}" type="presOf" srcId="{2F897ECD-C707-47F4-8D0B-A758C217B909}" destId="{4D6A3BA2-0FD6-4552-BB44-FF23A46B289F}" srcOrd="0" destOrd="0" presId="urn:microsoft.com/office/officeart/2005/8/layout/vList2"/>
    <dgm:cxn modelId="{B890EB5C-7EFF-4617-8FA9-44B17A948E91}" type="presOf" srcId="{84D7A8D9-9464-4804-B063-1E60EADC840D}" destId="{27C42972-7886-4853-97CE-9EBB8A7EE6B1}" srcOrd="0" destOrd="0" presId="urn:microsoft.com/office/officeart/2005/8/layout/vList2"/>
    <dgm:cxn modelId="{631A5743-307B-4228-A01A-754F5A2472DC}" srcId="{D3D0EDAF-BB8F-420F-84E9-0FFFD8F46F16}" destId="{2F897ECD-C707-47F4-8D0B-A758C217B909}" srcOrd="3" destOrd="0" parTransId="{8FA80E12-ABB9-49C5-917F-BF45AF20513B}" sibTransId="{89A1396A-9663-402F-892C-1EE2A3DE9046}"/>
    <dgm:cxn modelId="{F7BB8165-6D7E-4306-BE2C-84BC3AA07F35}" srcId="{D3D0EDAF-BB8F-420F-84E9-0FFFD8F46F16}" destId="{21C93CA1-EC70-4B36-A8A9-AE9E9AEE881D}" srcOrd="1" destOrd="0" parTransId="{D8FD9271-1702-45B6-B6EE-66296243C7AE}" sibTransId="{13E2137A-DC2C-45F6-9479-34CDE9FB3BE3}"/>
    <dgm:cxn modelId="{C7E5AB57-699B-403A-96AB-FDE359972FD3}" type="presOf" srcId="{2D42302D-247F-47B6-84D2-D49CBE3D57BC}" destId="{71744429-3BF0-4C5A-80E9-181A6E3D5D8D}" srcOrd="0" destOrd="0" presId="urn:microsoft.com/office/officeart/2005/8/layout/vList2"/>
    <dgm:cxn modelId="{AE4BA5BA-682C-4F14-B2EE-84DBAB75A1D0}" type="presOf" srcId="{21C93CA1-EC70-4B36-A8A9-AE9E9AEE881D}" destId="{FE1EA8DD-1379-4637-A4D6-0592482C1F30}" srcOrd="0" destOrd="0" presId="urn:microsoft.com/office/officeart/2005/8/layout/vList2"/>
    <dgm:cxn modelId="{C49931DB-C9D3-493C-BD48-2320B38EBAC5}" type="presOf" srcId="{D3D0EDAF-BB8F-420F-84E9-0FFFD8F46F16}" destId="{71955CB1-DD43-4ECC-8ED4-C0342F67681B}" srcOrd="0" destOrd="0" presId="urn:microsoft.com/office/officeart/2005/8/layout/vList2"/>
    <dgm:cxn modelId="{97E0B938-89BE-460D-805C-670EB90F056A}" type="presParOf" srcId="{71955CB1-DD43-4ECC-8ED4-C0342F67681B}" destId="{27C42972-7886-4853-97CE-9EBB8A7EE6B1}" srcOrd="0" destOrd="0" presId="urn:microsoft.com/office/officeart/2005/8/layout/vList2"/>
    <dgm:cxn modelId="{3287705A-BC8E-40C5-961E-4BCDB58F390F}" type="presParOf" srcId="{71955CB1-DD43-4ECC-8ED4-C0342F67681B}" destId="{A2437569-460C-4174-94CB-A4BB94A69343}" srcOrd="1" destOrd="0" presId="urn:microsoft.com/office/officeart/2005/8/layout/vList2"/>
    <dgm:cxn modelId="{63EF6848-63AB-4FEC-B1F8-CDBEA8F37FA4}" type="presParOf" srcId="{71955CB1-DD43-4ECC-8ED4-C0342F67681B}" destId="{FE1EA8DD-1379-4637-A4D6-0592482C1F30}" srcOrd="2" destOrd="0" presId="urn:microsoft.com/office/officeart/2005/8/layout/vList2"/>
    <dgm:cxn modelId="{DBB38D2E-3F81-46C5-B077-37AC801EEF08}" type="presParOf" srcId="{71955CB1-DD43-4ECC-8ED4-C0342F67681B}" destId="{CEA95166-CAE1-49CD-9FE3-483D773999C0}" srcOrd="3" destOrd="0" presId="urn:microsoft.com/office/officeart/2005/8/layout/vList2"/>
    <dgm:cxn modelId="{0D8913D1-0863-477D-B165-4BD2687EBDE3}" type="presParOf" srcId="{71955CB1-DD43-4ECC-8ED4-C0342F67681B}" destId="{71744429-3BF0-4C5A-80E9-181A6E3D5D8D}" srcOrd="4" destOrd="0" presId="urn:microsoft.com/office/officeart/2005/8/layout/vList2"/>
    <dgm:cxn modelId="{AA4B5C73-D0D4-4102-8333-68B987505213}" type="presParOf" srcId="{71955CB1-DD43-4ECC-8ED4-C0342F67681B}" destId="{26E800EC-E355-454B-A734-D6622F21C256}" srcOrd="5" destOrd="0" presId="urn:microsoft.com/office/officeart/2005/8/layout/vList2"/>
    <dgm:cxn modelId="{29FDD87B-B15F-4A35-B87A-57CF25AB0B1C}" type="presParOf" srcId="{71955CB1-DD43-4ECC-8ED4-C0342F67681B}" destId="{4D6A3BA2-0FD6-4552-BB44-FF23A46B28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1834A-88D8-4D35-80E8-AA2C7CC9D6DF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A35A02-7FE0-4163-A03A-F63BBF9C4EAA}">
      <dgm:prSet/>
      <dgm:spPr/>
      <dgm:t>
        <a:bodyPr/>
        <a:lstStyle/>
        <a:p>
          <a:r>
            <a:rPr lang="pt-BR"/>
            <a:t>Fácil aprendizado</a:t>
          </a:r>
          <a:endParaRPr lang="en-US"/>
        </a:p>
      </dgm:t>
    </dgm:pt>
    <dgm:pt modelId="{51B3CA79-A4FD-41BD-A226-21B0529991B9}" type="parTrans" cxnId="{8ACE27CE-965F-4DA1-9A65-3BFF34077A10}">
      <dgm:prSet/>
      <dgm:spPr/>
      <dgm:t>
        <a:bodyPr/>
        <a:lstStyle/>
        <a:p>
          <a:endParaRPr lang="en-US"/>
        </a:p>
      </dgm:t>
    </dgm:pt>
    <dgm:pt modelId="{DEA6FF8A-E168-43DA-9191-F9D3528D25D6}" type="sibTrans" cxnId="{8ACE27CE-965F-4DA1-9A65-3BFF34077A10}">
      <dgm:prSet/>
      <dgm:spPr/>
      <dgm:t>
        <a:bodyPr/>
        <a:lstStyle/>
        <a:p>
          <a:endParaRPr lang="en-US"/>
        </a:p>
      </dgm:t>
    </dgm:pt>
    <dgm:pt modelId="{B8B36FA9-B05B-47EA-A331-41C50A7683A5}">
      <dgm:prSet/>
      <dgm:spPr/>
      <dgm:t>
        <a:bodyPr/>
        <a:lstStyle/>
        <a:p>
          <a:r>
            <a:rPr lang="pt-BR"/>
            <a:t>Ampla integração</a:t>
          </a:r>
          <a:endParaRPr lang="en-US"/>
        </a:p>
      </dgm:t>
    </dgm:pt>
    <dgm:pt modelId="{63CF8519-7322-425D-A1C6-13BDE72DD042}" type="parTrans" cxnId="{520FA1A2-827B-480E-BEC6-2B62C65647FD}">
      <dgm:prSet/>
      <dgm:spPr/>
      <dgm:t>
        <a:bodyPr/>
        <a:lstStyle/>
        <a:p>
          <a:endParaRPr lang="en-US"/>
        </a:p>
      </dgm:t>
    </dgm:pt>
    <dgm:pt modelId="{B4AD8861-8BA6-4EFB-9C26-2CD86E3F075E}" type="sibTrans" cxnId="{520FA1A2-827B-480E-BEC6-2B62C65647FD}">
      <dgm:prSet/>
      <dgm:spPr/>
      <dgm:t>
        <a:bodyPr/>
        <a:lstStyle/>
        <a:p>
          <a:endParaRPr lang="en-US"/>
        </a:p>
      </dgm:t>
    </dgm:pt>
    <dgm:pt modelId="{D6BB5144-1251-44AF-AC5D-4EB5316D5AE4}">
      <dgm:prSet/>
      <dgm:spPr/>
      <dgm:t>
        <a:bodyPr/>
        <a:lstStyle/>
        <a:p>
          <a:r>
            <a:rPr lang="pt-BR"/>
            <a:t>Multiplataforma</a:t>
          </a:r>
          <a:endParaRPr lang="en-US"/>
        </a:p>
      </dgm:t>
    </dgm:pt>
    <dgm:pt modelId="{04FF43FD-5A72-4595-B38B-6E437AF551FF}" type="parTrans" cxnId="{296863B9-A09E-4F6C-9C5D-9F0D8ADD45F0}">
      <dgm:prSet/>
      <dgm:spPr/>
      <dgm:t>
        <a:bodyPr/>
        <a:lstStyle/>
        <a:p>
          <a:endParaRPr lang="en-US"/>
        </a:p>
      </dgm:t>
    </dgm:pt>
    <dgm:pt modelId="{E50A5FC8-6837-40BE-8359-8274FE9FC49F}" type="sibTrans" cxnId="{296863B9-A09E-4F6C-9C5D-9F0D8ADD45F0}">
      <dgm:prSet/>
      <dgm:spPr/>
      <dgm:t>
        <a:bodyPr/>
        <a:lstStyle/>
        <a:p>
          <a:endParaRPr lang="en-US"/>
        </a:p>
      </dgm:t>
    </dgm:pt>
    <dgm:pt modelId="{934198B8-6611-4C6D-81C2-530C4B3FA0B8}">
      <dgm:prSet/>
      <dgm:spPr/>
      <dgm:t>
        <a:bodyPr/>
        <a:lstStyle/>
        <a:p>
          <a:r>
            <a:rPr lang="pt-BR"/>
            <a:t>Segurança</a:t>
          </a:r>
          <a:endParaRPr lang="en-US"/>
        </a:p>
      </dgm:t>
    </dgm:pt>
    <dgm:pt modelId="{6EA08F14-92B8-4660-9E98-888E5F217427}" type="parTrans" cxnId="{8CAEBDB0-F191-4E71-993D-957F7F69F58C}">
      <dgm:prSet/>
      <dgm:spPr/>
      <dgm:t>
        <a:bodyPr/>
        <a:lstStyle/>
        <a:p>
          <a:endParaRPr lang="en-US"/>
        </a:p>
      </dgm:t>
    </dgm:pt>
    <dgm:pt modelId="{D8B6CC12-82B1-4FD6-AD59-02F5BEDBFE31}" type="sibTrans" cxnId="{8CAEBDB0-F191-4E71-993D-957F7F69F58C}">
      <dgm:prSet/>
      <dgm:spPr/>
      <dgm:t>
        <a:bodyPr/>
        <a:lstStyle/>
        <a:p>
          <a:endParaRPr lang="en-US"/>
        </a:p>
      </dgm:t>
    </dgm:pt>
    <dgm:pt modelId="{7C8C1D7C-80DB-4476-A2A7-A33E2B8D5498}">
      <dgm:prSet/>
      <dgm:spPr/>
      <dgm:t>
        <a:bodyPr/>
        <a:lstStyle/>
        <a:p>
          <a:r>
            <a:rPr lang="pt-BR"/>
            <a:t>Desempenho</a:t>
          </a:r>
          <a:endParaRPr lang="en-US"/>
        </a:p>
      </dgm:t>
    </dgm:pt>
    <dgm:pt modelId="{39926024-408D-410C-877F-6AF5E242F4BF}" type="parTrans" cxnId="{B00A65A8-71C9-42DD-8D43-3FB0B794A5BD}">
      <dgm:prSet/>
      <dgm:spPr/>
      <dgm:t>
        <a:bodyPr/>
        <a:lstStyle/>
        <a:p>
          <a:endParaRPr lang="en-US"/>
        </a:p>
      </dgm:t>
    </dgm:pt>
    <dgm:pt modelId="{E2E1E1E2-CB17-4995-A6C8-8167E7196EB8}" type="sibTrans" cxnId="{B00A65A8-71C9-42DD-8D43-3FB0B794A5BD}">
      <dgm:prSet/>
      <dgm:spPr/>
      <dgm:t>
        <a:bodyPr/>
        <a:lstStyle/>
        <a:p>
          <a:endParaRPr lang="en-US"/>
        </a:p>
      </dgm:t>
    </dgm:pt>
    <dgm:pt modelId="{32DF605C-C285-48DB-BE8D-279D173CBBC3}">
      <dgm:prSet/>
      <dgm:spPr/>
      <dgm:t>
        <a:bodyPr/>
        <a:lstStyle/>
        <a:p>
          <a:r>
            <a:rPr lang="pt-BR"/>
            <a:t>Comunidade ativa</a:t>
          </a:r>
          <a:endParaRPr lang="en-US"/>
        </a:p>
      </dgm:t>
    </dgm:pt>
    <dgm:pt modelId="{CA2075BB-266F-4964-8A9F-2945D3F5E5BB}" type="parTrans" cxnId="{EBC5399D-F81D-4F06-B28E-4E157FA764BB}">
      <dgm:prSet/>
      <dgm:spPr/>
      <dgm:t>
        <a:bodyPr/>
        <a:lstStyle/>
        <a:p>
          <a:endParaRPr lang="en-US"/>
        </a:p>
      </dgm:t>
    </dgm:pt>
    <dgm:pt modelId="{C8F90571-B33F-4069-896A-D0D2B97EF7C8}" type="sibTrans" cxnId="{EBC5399D-F81D-4F06-B28E-4E157FA764BB}">
      <dgm:prSet/>
      <dgm:spPr/>
      <dgm:t>
        <a:bodyPr/>
        <a:lstStyle/>
        <a:p>
          <a:endParaRPr lang="en-US"/>
        </a:p>
      </dgm:t>
    </dgm:pt>
    <dgm:pt modelId="{A2B91324-419E-4166-8870-F1B2D3FB72A1}">
      <dgm:prSet/>
      <dgm:spPr/>
      <dgm:t>
        <a:bodyPr/>
        <a:lstStyle/>
        <a:p>
          <a:r>
            <a:rPr lang="pt-BR"/>
            <a:t>Recebe atualizações e melhorias anuais</a:t>
          </a:r>
          <a:endParaRPr lang="en-US"/>
        </a:p>
      </dgm:t>
    </dgm:pt>
    <dgm:pt modelId="{05B3C3BA-5091-4120-B54A-8727AF1881D2}" type="parTrans" cxnId="{2212CB6A-5357-4161-8F3E-0DFB36868363}">
      <dgm:prSet/>
      <dgm:spPr/>
      <dgm:t>
        <a:bodyPr/>
        <a:lstStyle/>
        <a:p>
          <a:endParaRPr lang="en-US"/>
        </a:p>
      </dgm:t>
    </dgm:pt>
    <dgm:pt modelId="{DC68AC7A-98AD-4FE0-80D1-FF153AA2CBE1}" type="sibTrans" cxnId="{2212CB6A-5357-4161-8F3E-0DFB36868363}">
      <dgm:prSet/>
      <dgm:spPr/>
      <dgm:t>
        <a:bodyPr/>
        <a:lstStyle/>
        <a:p>
          <a:endParaRPr lang="en-US"/>
        </a:p>
      </dgm:t>
    </dgm:pt>
    <dgm:pt modelId="{B5E546DE-C4B0-44FB-9735-E591B9A6204B}">
      <dgm:prSet/>
      <dgm:spPr/>
      <dgm:t>
        <a:bodyPr/>
        <a:lstStyle/>
        <a:p>
          <a:r>
            <a:rPr lang="pt-BR"/>
            <a:t>Tem uma empresa gigante bancando</a:t>
          </a:r>
          <a:endParaRPr lang="en-US"/>
        </a:p>
      </dgm:t>
    </dgm:pt>
    <dgm:pt modelId="{44BD332F-BC8B-481F-AB0A-6A7EC2B69040}" type="parTrans" cxnId="{A6B5D8C2-C072-4CEA-BFD8-DC90392E03DF}">
      <dgm:prSet/>
      <dgm:spPr/>
      <dgm:t>
        <a:bodyPr/>
        <a:lstStyle/>
        <a:p>
          <a:endParaRPr lang="en-US"/>
        </a:p>
      </dgm:t>
    </dgm:pt>
    <dgm:pt modelId="{01345CCE-B6FA-4D28-99FA-B16C3161E58D}" type="sibTrans" cxnId="{A6B5D8C2-C072-4CEA-BFD8-DC90392E03DF}">
      <dgm:prSet/>
      <dgm:spPr/>
      <dgm:t>
        <a:bodyPr/>
        <a:lstStyle/>
        <a:p>
          <a:endParaRPr lang="en-US"/>
        </a:p>
      </dgm:t>
    </dgm:pt>
    <dgm:pt modelId="{D4A5CC9F-C74E-4681-9F39-C9CBA781AF1F}" type="pres">
      <dgm:prSet presAssocID="{6EF1834A-88D8-4D35-80E8-AA2C7CC9D6DF}" presName="diagram" presStyleCnt="0">
        <dgm:presLayoutVars>
          <dgm:dir/>
          <dgm:resizeHandles val="exact"/>
        </dgm:presLayoutVars>
      </dgm:prSet>
      <dgm:spPr/>
    </dgm:pt>
    <dgm:pt modelId="{3C28F55D-FA72-49FC-A6CF-2F965FF8AC69}" type="pres">
      <dgm:prSet presAssocID="{C4A35A02-7FE0-4163-A03A-F63BBF9C4EAA}" presName="node" presStyleLbl="node1" presStyleIdx="0" presStyleCnt="8">
        <dgm:presLayoutVars>
          <dgm:bulletEnabled val="1"/>
        </dgm:presLayoutVars>
      </dgm:prSet>
      <dgm:spPr/>
    </dgm:pt>
    <dgm:pt modelId="{F8FC9103-6C70-4E99-8E7E-F50B795072F5}" type="pres">
      <dgm:prSet presAssocID="{DEA6FF8A-E168-43DA-9191-F9D3528D25D6}" presName="sibTrans" presStyleCnt="0"/>
      <dgm:spPr/>
    </dgm:pt>
    <dgm:pt modelId="{67ADA8CF-771A-46A9-95DD-FE35C34EDA45}" type="pres">
      <dgm:prSet presAssocID="{B8B36FA9-B05B-47EA-A331-41C50A7683A5}" presName="node" presStyleLbl="node1" presStyleIdx="1" presStyleCnt="8">
        <dgm:presLayoutVars>
          <dgm:bulletEnabled val="1"/>
        </dgm:presLayoutVars>
      </dgm:prSet>
      <dgm:spPr/>
    </dgm:pt>
    <dgm:pt modelId="{7D612CEA-0EF1-409B-B90F-35B0A13508DB}" type="pres">
      <dgm:prSet presAssocID="{B4AD8861-8BA6-4EFB-9C26-2CD86E3F075E}" presName="sibTrans" presStyleCnt="0"/>
      <dgm:spPr/>
    </dgm:pt>
    <dgm:pt modelId="{1C94FB56-586D-4F5A-8C78-78B5543D3775}" type="pres">
      <dgm:prSet presAssocID="{D6BB5144-1251-44AF-AC5D-4EB5316D5AE4}" presName="node" presStyleLbl="node1" presStyleIdx="2" presStyleCnt="8">
        <dgm:presLayoutVars>
          <dgm:bulletEnabled val="1"/>
        </dgm:presLayoutVars>
      </dgm:prSet>
      <dgm:spPr/>
    </dgm:pt>
    <dgm:pt modelId="{3EB1C2CB-88BA-47C8-A6B7-32A1B9D85D22}" type="pres">
      <dgm:prSet presAssocID="{E50A5FC8-6837-40BE-8359-8274FE9FC49F}" presName="sibTrans" presStyleCnt="0"/>
      <dgm:spPr/>
    </dgm:pt>
    <dgm:pt modelId="{77631224-1E57-43D8-A3FC-EB7F7895A06F}" type="pres">
      <dgm:prSet presAssocID="{934198B8-6611-4C6D-81C2-530C4B3FA0B8}" presName="node" presStyleLbl="node1" presStyleIdx="3" presStyleCnt="8">
        <dgm:presLayoutVars>
          <dgm:bulletEnabled val="1"/>
        </dgm:presLayoutVars>
      </dgm:prSet>
      <dgm:spPr/>
    </dgm:pt>
    <dgm:pt modelId="{6024465A-CD50-42F8-A496-F9E190985801}" type="pres">
      <dgm:prSet presAssocID="{D8B6CC12-82B1-4FD6-AD59-02F5BEDBFE31}" presName="sibTrans" presStyleCnt="0"/>
      <dgm:spPr/>
    </dgm:pt>
    <dgm:pt modelId="{2CD79F61-7316-4B49-9F63-9A349116035A}" type="pres">
      <dgm:prSet presAssocID="{7C8C1D7C-80DB-4476-A2A7-A33E2B8D5498}" presName="node" presStyleLbl="node1" presStyleIdx="4" presStyleCnt="8">
        <dgm:presLayoutVars>
          <dgm:bulletEnabled val="1"/>
        </dgm:presLayoutVars>
      </dgm:prSet>
      <dgm:spPr/>
    </dgm:pt>
    <dgm:pt modelId="{895E23B5-5738-4769-9D69-B7614D013BA4}" type="pres">
      <dgm:prSet presAssocID="{E2E1E1E2-CB17-4995-A6C8-8167E7196EB8}" presName="sibTrans" presStyleCnt="0"/>
      <dgm:spPr/>
    </dgm:pt>
    <dgm:pt modelId="{547C3CD7-85A1-4194-87EE-342552752632}" type="pres">
      <dgm:prSet presAssocID="{32DF605C-C285-48DB-BE8D-279D173CBBC3}" presName="node" presStyleLbl="node1" presStyleIdx="5" presStyleCnt="8">
        <dgm:presLayoutVars>
          <dgm:bulletEnabled val="1"/>
        </dgm:presLayoutVars>
      </dgm:prSet>
      <dgm:spPr/>
    </dgm:pt>
    <dgm:pt modelId="{6F26FDAD-4261-4329-80A1-5DC04639F07B}" type="pres">
      <dgm:prSet presAssocID="{C8F90571-B33F-4069-896A-D0D2B97EF7C8}" presName="sibTrans" presStyleCnt="0"/>
      <dgm:spPr/>
    </dgm:pt>
    <dgm:pt modelId="{4C3F7A86-720E-4706-920C-4EF2E40C9E3F}" type="pres">
      <dgm:prSet presAssocID="{A2B91324-419E-4166-8870-F1B2D3FB72A1}" presName="node" presStyleLbl="node1" presStyleIdx="6" presStyleCnt="8">
        <dgm:presLayoutVars>
          <dgm:bulletEnabled val="1"/>
        </dgm:presLayoutVars>
      </dgm:prSet>
      <dgm:spPr/>
    </dgm:pt>
    <dgm:pt modelId="{2030CA6F-7692-41E0-9FCE-2DF5D0FE6A12}" type="pres">
      <dgm:prSet presAssocID="{DC68AC7A-98AD-4FE0-80D1-FF153AA2CBE1}" presName="sibTrans" presStyleCnt="0"/>
      <dgm:spPr/>
    </dgm:pt>
    <dgm:pt modelId="{5A9D83DB-C3D1-4DDB-B3AC-27079191CA02}" type="pres">
      <dgm:prSet presAssocID="{B5E546DE-C4B0-44FB-9735-E591B9A6204B}" presName="node" presStyleLbl="node1" presStyleIdx="7" presStyleCnt="8">
        <dgm:presLayoutVars>
          <dgm:bulletEnabled val="1"/>
        </dgm:presLayoutVars>
      </dgm:prSet>
      <dgm:spPr/>
    </dgm:pt>
  </dgm:ptLst>
  <dgm:cxnLst>
    <dgm:cxn modelId="{BCCC6A1A-66A3-47E4-A8EB-E6B2AD169890}" type="presOf" srcId="{32DF605C-C285-48DB-BE8D-279D173CBBC3}" destId="{547C3CD7-85A1-4194-87EE-342552752632}" srcOrd="0" destOrd="0" presId="urn:microsoft.com/office/officeart/2005/8/layout/default"/>
    <dgm:cxn modelId="{6F9D5825-5946-4EA0-9B08-7BD68920F86F}" type="presOf" srcId="{C4A35A02-7FE0-4163-A03A-F63BBF9C4EAA}" destId="{3C28F55D-FA72-49FC-A6CF-2F965FF8AC69}" srcOrd="0" destOrd="0" presId="urn:microsoft.com/office/officeart/2005/8/layout/default"/>
    <dgm:cxn modelId="{499D3727-4401-4FC1-869B-050924180DFF}" type="presOf" srcId="{A2B91324-419E-4166-8870-F1B2D3FB72A1}" destId="{4C3F7A86-720E-4706-920C-4EF2E40C9E3F}" srcOrd="0" destOrd="0" presId="urn:microsoft.com/office/officeart/2005/8/layout/default"/>
    <dgm:cxn modelId="{011B4B3F-211C-409D-BAC2-BC27B63C23F0}" type="presOf" srcId="{7C8C1D7C-80DB-4476-A2A7-A33E2B8D5498}" destId="{2CD79F61-7316-4B49-9F63-9A349116035A}" srcOrd="0" destOrd="0" presId="urn:microsoft.com/office/officeart/2005/8/layout/default"/>
    <dgm:cxn modelId="{2212CB6A-5357-4161-8F3E-0DFB36868363}" srcId="{6EF1834A-88D8-4D35-80E8-AA2C7CC9D6DF}" destId="{A2B91324-419E-4166-8870-F1B2D3FB72A1}" srcOrd="6" destOrd="0" parTransId="{05B3C3BA-5091-4120-B54A-8727AF1881D2}" sibTransId="{DC68AC7A-98AD-4FE0-80D1-FF153AA2CBE1}"/>
    <dgm:cxn modelId="{EBC5399D-F81D-4F06-B28E-4E157FA764BB}" srcId="{6EF1834A-88D8-4D35-80E8-AA2C7CC9D6DF}" destId="{32DF605C-C285-48DB-BE8D-279D173CBBC3}" srcOrd="5" destOrd="0" parTransId="{CA2075BB-266F-4964-8A9F-2945D3F5E5BB}" sibTransId="{C8F90571-B33F-4069-896A-D0D2B97EF7C8}"/>
    <dgm:cxn modelId="{520FA1A2-827B-480E-BEC6-2B62C65647FD}" srcId="{6EF1834A-88D8-4D35-80E8-AA2C7CC9D6DF}" destId="{B8B36FA9-B05B-47EA-A331-41C50A7683A5}" srcOrd="1" destOrd="0" parTransId="{63CF8519-7322-425D-A1C6-13BDE72DD042}" sibTransId="{B4AD8861-8BA6-4EFB-9C26-2CD86E3F075E}"/>
    <dgm:cxn modelId="{B00A65A8-71C9-42DD-8D43-3FB0B794A5BD}" srcId="{6EF1834A-88D8-4D35-80E8-AA2C7CC9D6DF}" destId="{7C8C1D7C-80DB-4476-A2A7-A33E2B8D5498}" srcOrd="4" destOrd="0" parTransId="{39926024-408D-410C-877F-6AF5E242F4BF}" sibTransId="{E2E1E1E2-CB17-4995-A6C8-8167E7196EB8}"/>
    <dgm:cxn modelId="{8CAEBDB0-F191-4E71-993D-957F7F69F58C}" srcId="{6EF1834A-88D8-4D35-80E8-AA2C7CC9D6DF}" destId="{934198B8-6611-4C6D-81C2-530C4B3FA0B8}" srcOrd="3" destOrd="0" parTransId="{6EA08F14-92B8-4660-9E98-888E5F217427}" sibTransId="{D8B6CC12-82B1-4FD6-AD59-02F5BEDBFE31}"/>
    <dgm:cxn modelId="{296863B9-A09E-4F6C-9C5D-9F0D8ADD45F0}" srcId="{6EF1834A-88D8-4D35-80E8-AA2C7CC9D6DF}" destId="{D6BB5144-1251-44AF-AC5D-4EB5316D5AE4}" srcOrd="2" destOrd="0" parTransId="{04FF43FD-5A72-4595-B38B-6E437AF551FF}" sibTransId="{E50A5FC8-6837-40BE-8359-8274FE9FC49F}"/>
    <dgm:cxn modelId="{A6B5D8C2-C072-4CEA-BFD8-DC90392E03DF}" srcId="{6EF1834A-88D8-4D35-80E8-AA2C7CC9D6DF}" destId="{B5E546DE-C4B0-44FB-9735-E591B9A6204B}" srcOrd="7" destOrd="0" parTransId="{44BD332F-BC8B-481F-AB0A-6A7EC2B69040}" sibTransId="{01345CCE-B6FA-4D28-99FA-B16C3161E58D}"/>
    <dgm:cxn modelId="{F1991BC6-A6B8-4B67-BD93-CA185946C0D2}" type="presOf" srcId="{D6BB5144-1251-44AF-AC5D-4EB5316D5AE4}" destId="{1C94FB56-586D-4F5A-8C78-78B5543D3775}" srcOrd="0" destOrd="0" presId="urn:microsoft.com/office/officeart/2005/8/layout/default"/>
    <dgm:cxn modelId="{8ACE27CE-965F-4DA1-9A65-3BFF34077A10}" srcId="{6EF1834A-88D8-4D35-80E8-AA2C7CC9D6DF}" destId="{C4A35A02-7FE0-4163-A03A-F63BBF9C4EAA}" srcOrd="0" destOrd="0" parTransId="{51B3CA79-A4FD-41BD-A226-21B0529991B9}" sibTransId="{DEA6FF8A-E168-43DA-9191-F9D3528D25D6}"/>
    <dgm:cxn modelId="{8F62BFD8-2996-43AB-B79B-4839850E2B40}" type="presOf" srcId="{B8B36FA9-B05B-47EA-A331-41C50A7683A5}" destId="{67ADA8CF-771A-46A9-95DD-FE35C34EDA45}" srcOrd="0" destOrd="0" presId="urn:microsoft.com/office/officeart/2005/8/layout/default"/>
    <dgm:cxn modelId="{E1CB23DC-0074-42F9-9908-18C463C26539}" type="presOf" srcId="{6EF1834A-88D8-4D35-80E8-AA2C7CC9D6DF}" destId="{D4A5CC9F-C74E-4681-9F39-C9CBA781AF1F}" srcOrd="0" destOrd="0" presId="urn:microsoft.com/office/officeart/2005/8/layout/default"/>
    <dgm:cxn modelId="{24D9C1F4-BB36-46A7-B2D9-B8D0C7DB990E}" type="presOf" srcId="{B5E546DE-C4B0-44FB-9735-E591B9A6204B}" destId="{5A9D83DB-C3D1-4DDB-B3AC-27079191CA02}" srcOrd="0" destOrd="0" presId="urn:microsoft.com/office/officeart/2005/8/layout/default"/>
    <dgm:cxn modelId="{B6B373FC-4259-4CC7-AD7D-88A937C2DEB5}" type="presOf" srcId="{934198B8-6611-4C6D-81C2-530C4B3FA0B8}" destId="{77631224-1E57-43D8-A3FC-EB7F7895A06F}" srcOrd="0" destOrd="0" presId="urn:microsoft.com/office/officeart/2005/8/layout/default"/>
    <dgm:cxn modelId="{731D2764-7D6A-4F35-80CE-FC9DC22B0A9A}" type="presParOf" srcId="{D4A5CC9F-C74E-4681-9F39-C9CBA781AF1F}" destId="{3C28F55D-FA72-49FC-A6CF-2F965FF8AC69}" srcOrd="0" destOrd="0" presId="urn:microsoft.com/office/officeart/2005/8/layout/default"/>
    <dgm:cxn modelId="{EBBDCB97-1275-4928-B13F-D1F6E44A1D47}" type="presParOf" srcId="{D4A5CC9F-C74E-4681-9F39-C9CBA781AF1F}" destId="{F8FC9103-6C70-4E99-8E7E-F50B795072F5}" srcOrd="1" destOrd="0" presId="urn:microsoft.com/office/officeart/2005/8/layout/default"/>
    <dgm:cxn modelId="{18545B67-208F-4423-91A0-A01E832B6B88}" type="presParOf" srcId="{D4A5CC9F-C74E-4681-9F39-C9CBA781AF1F}" destId="{67ADA8CF-771A-46A9-95DD-FE35C34EDA45}" srcOrd="2" destOrd="0" presId="urn:microsoft.com/office/officeart/2005/8/layout/default"/>
    <dgm:cxn modelId="{3C079E68-67E1-467B-A488-D044252A2783}" type="presParOf" srcId="{D4A5CC9F-C74E-4681-9F39-C9CBA781AF1F}" destId="{7D612CEA-0EF1-409B-B90F-35B0A13508DB}" srcOrd="3" destOrd="0" presId="urn:microsoft.com/office/officeart/2005/8/layout/default"/>
    <dgm:cxn modelId="{41F36B10-AA6F-454E-B1A6-A818D05C16E2}" type="presParOf" srcId="{D4A5CC9F-C74E-4681-9F39-C9CBA781AF1F}" destId="{1C94FB56-586D-4F5A-8C78-78B5543D3775}" srcOrd="4" destOrd="0" presId="urn:microsoft.com/office/officeart/2005/8/layout/default"/>
    <dgm:cxn modelId="{FF2A061E-AEBA-4CFD-A88C-36CE39DC997E}" type="presParOf" srcId="{D4A5CC9F-C74E-4681-9F39-C9CBA781AF1F}" destId="{3EB1C2CB-88BA-47C8-A6B7-32A1B9D85D22}" srcOrd="5" destOrd="0" presId="urn:microsoft.com/office/officeart/2005/8/layout/default"/>
    <dgm:cxn modelId="{410BEB2D-1BDB-4FD8-863F-3A25416EBF86}" type="presParOf" srcId="{D4A5CC9F-C74E-4681-9F39-C9CBA781AF1F}" destId="{77631224-1E57-43D8-A3FC-EB7F7895A06F}" srcOrd="6" destOrd="0" presId="urn:microsoft.com/office/officeart/2005/8/layout/default"/>
    <dgm:cxn modelId="{5B8E015C-E5E4-4A3D-90B6-885F9A98A7F4}" type="presParOf" srcId="{D4A5CC9F-C74E-4681-9F39-C9CBA781AF1F}" destId="{6024465A-CD50-42F8-A496-F9E190985801}" srcOrd="7" destOrd="0" presId="urn:microsoft.com/office/officeart/2005/8/layout/default"/>
    <dgm:cxn modelId="{417EE4D7-B4D8-4549-89CF-E3579805744F}" type="presParOf" srcId="{D4A5CC9F-C74E-4681-9F39-C9CBA781AF1F}" destId="{2CD79F61-7316-4B49-9F63-9A349116035A}" srcOrd="8" destOrd="0" presId="urn:microsoft.com/office/officeart/2005/8/layout/default"/>
    <dgm:cxn modelId="{B1F6DCB1-37AE-45D7-B1E3-5905A9AB69BF}" type="presParOf" srcId="{D4A5CC9F-C74E-4681-9F39-C9CBA781AF1F}" destId="{895E23B5-5738-4769-9D69-B7614D013BA4}" srcOrd="9" destOrd="0" presId="urn:microsoft.com/office/officeart/2005/8/layout/default"/>
    <dgm:cxn modelId="{B58CD9BB-A553-4CA2-A229-FE2B787B60B5}" type="presParOf" srcId="{D4A5CC9F-C74E-4681-9F39-C9CBA781AF1F}" destId="{547C3CD7-85A1-4194-87EE-342552752632}" srcOrd="10" destOrd="0" presId="urn:microsoft.com/office/officeart/2005/8/layout/default"/>
    <dgm:cxn modelId="{1DA724F9-1B2C-4ED0-B032-B07671E4FC0F}" type="presParOf" srcId="{D4A5CC9F-C74E-4681-9F39-C9CBA781AF1F}" destId="{6F26FDAD-4261-4329-80A1-5DC04639F07B}" srcOrd="11" destOrd="0" presId="urn:microsoft.com/office/officeart/2005/8/layout/default"/>
    <dgm:cxn modelId="{6DB699B2-4424-4145-BB4A-AA8BFF33F85E}" type="presParOf" srcId="{D4A5CC9F-C74E-4681-9F39-C9CBA781AF1F}" destId="{4C3F7A86-720E-4706-920C-4EF2E40C9E3F}" srcOrd="12" destOrd="0" presId="urn:microsoft.com/office/officeart/2005/8/layout/default"/>
    <dgm:cxn modelId="{138CBDB8-A877-4122-BD1B-C259D7E9667F}" type="presParOf" srcId="{D4A5CC9F-C74E-4681-9F39-C9CBA781AF1F}" destId="{2030CA6F-7692-41E0-9FCE-2DF5D0FE6A12}" srcOrd="13" destOrd="0" presId="urn:microsoft.com/office/officeart/2005/8/layout/default"/>
    <dgm:cxn modelId="{403D6B64-1ED8-4CB2-949A-5F5EB3F7BB44}" type="presParOf" srcId="{D4A5CC9F-C74E-4681-9F39-C9CBA781AF1F}" destId="{5A9D83DB-C3D1-4DDB-B3AC-27079191CA0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42972-7886-4853-97CE-9EBB8A7EE6B1}">
      <dsp:nvSpPr>
        <dsp:cNvPr id="0" name=""/>
        <dsp:cNvSpPr/>
      </dsp:nvSpPr>
      <dsp:spPr>
        <a:xfrm>
          <a:off x="0" y="502388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Uma linguagem de programação para fazer requisições Http</a:t>
          </a:r>
          <a:endParaRPr lang="en-US" sz="3200" kern="1200"/>
        </a:p>
      </dsp:txBody>
      <dsp:txXfrm>
        <a:off x="37467" y="539855"/>
        <a:ext cx="10440666" cy="692586"/>
      </dsp:txXfrm>
    </dsp:sp>
    <dsp:sp modelId="{FE1EA8DD-1379-4637-A4D6-0592482C1F30}">
      <dsp:nvSpPr>
        <dsp:cNvPr id="0" name=""/>
        <dsp:cNvSpPr/>
      </dsp:nvSpPr>
      <dsp:spPr>
        <a:xfrm>
          <a:off x="0" y="1362068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Uma assinatura de um serviço de Inteligência Artificial</a:t>
          </a:r>
          <a:endParaRPr lang="en-US" sz="3200" kern="1200"/>
        </a:p>
      </dsp:txBody>
      <dsp:txXfrm>
        <a:off x="37467" y="1399535"/>
        <a:ext cx="10440666" cy="692586"/>
      </dsp:txXfrm>
    </dsp:sp>
    <dsp:sp modelId="{71744429-3BF0-4C5A-80E9-181A6E3D5D8D}">
      <dsp:nvSpPr>
        <dsp:cNvPr id="0" name=""/>
        <dsp:cNvSpPr/>
      </dsp:nvSpPr>
      <dsp:spPr>
        <a:xfrm>
          <a:off x="0" y="2221749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Configuração da comunicação com o serviço</a:t>
          </a:r>
          <a:endParaRPr lang="en-US" sz="3200" kern="1200"/>
        </a:p>
      </dsp:txBody>
      <dsp:txXfrm>
        <a:off x="37467" y="2259216"/>
        <a:ext cx="10440666" cy="692586"/>
      </dsp:txXfrm>
    </dsp:sp>
    <dsp:sp modelId="{4D6A3BA2-0FD6-4552-BB44-FF23A46B289F}">
      <dsp:nvSpPr>
        <dsp:cNvPr id="0" name=""/>
        <dsp:cNvSpPr/>
      </dsp:nvSpPr>
      <dsp:spPr>
        <a:xfrm>
          <a:off x="0" y="3081429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Criação de prompts para comunicação com a I.A.</a:t>
          </a:r>
          <a:endParaRPr lang="en-US" sz="3200" kern="1200"/>
        </a:p>
      </dsp:txBody>
      <dsp:txXfrm>
        <a:off x="37467" y="3118896"/>
        <a:ext cx="10440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8F55D-FA72-49FC-A6CF-2F965FF8AC69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Fácil aprendizado</a:t>
          </a:r>
          <a:endParaRPr lang="en-US" sz="2500" kern="1200"/>
        </a:p>
      </dsp:txBody>
      <dsp:txXfrm>
        <a:off x="3080" y="587032"/>
        <a:ext cx="2444055" cy="1466433"/>
      </dsp:txXfrm>
    </dsp:sp>
    <dsp:sp modelId="{67ADA8CF-771A-46A9-95DD-FE35C34EDA45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Ampla integração</a:t>
          </a:r>
          <a:endParaRPr lang="en-US" sz="2500" kern="1200"/>
        </a:p>
      </dsp:txBody>
      <dsp:txXfrm>
        <a:off x="2691541" y="587032"/>
        <a:ext cx="2444055" cy="1466433"/>
      </dsp:txXfrm>
    </dsp:sp>
    <dsp:sp modelId="{1C94FB56-586D-4F5A-8C78-78B5543D3775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Multiplataforma</a:t>
          </a:r>
          <a:endParaRPr lang="en-US" sz="2500" kern="1200"/>
        </a:p>
      </dsp:txBody>
      <dsp:txXfrm>
        <a:off x="5380002" y="587032"/>
        <a:ext cx="2444055" cy="1466433"/>
      </dsp:txXfrm>
    </dsp:sp>
    <dsp:sp modelId="{77631224-1E57-43D8-A3FC-EB7F7895A06F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Segurança</a:t>
          </a:r>
          <a:endParaRPr lang="en-US" sz="2500" kern="1200"/>
        </a:p>
      </dsp:txBody>
      <dsp:txXfrm>
        <a:off x="8068463" y="587032"/>
        <a:ext cx="2444055" cy="1466433"/>
      </dsp:txXfrm>
    </dsp:sp>
    <dsp:sp modelId="{2CD79F61-7316-4B49-9F63-9A349116035A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Desempenho</a:t>
          </a:r>
          <a:endParaRPr lang="en-US" sz="2500" kern="1200"/>
        </a:p>
      </dsp:txBody>
      <dsp:txXfrm>
        <a:off x="3080" y="2297871"/>
        <a:ext cx="2444055" cy="1466433"/>
      </dsp:txXfrm>
    </dsp:sp>
    <dsp:sp modelId="{547C3CD7-85A1-4194-87EE-342552752632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Comunidade ativa</a:t>
          </a:r>
          <a:endParaRPr lang="en-US" sz="2500" kern="1200"/>
        </a:p>
      </dsp:txBody>
      <dsp:txXfrm>
        <a:off x="2691541" y="2297871"/>
        <a:ext cx="2444055" cy="1466433"/>
      </dsp:txXfrm>
    </dsp:sp>
    <dsp:sp modelId="{4C3F7A86-720E-4706-920C-4EF2E40C9E3F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Recebe atualizações e melhorias anuais</a:t>
          </a:r>
          <a:endParaRPr lang="en-US" sz="2500" kern="1200"/>
        </a:p>
      </dsp:txBody>
      <dsp:txXfrm>
        <a:off x="5380002" y="2297871"/>
        <a:ext cx="2444055" cy="1466433"/>
      </dsp:txXfrm>
    </dsp:sp>
    <dsp:sp modelId="{5A9D83DB-C3D1-4DDB-B3AC-27079191CA02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Tem uma empresa gigante bancando</a:t>
          </a:r>
          <a:endParaRPr lang="en-US" sz="2500" kern="1200"/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3DB5D-4045-07C8-2C55-790AE451D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991B53-0BF4-D4C6-77D3-00C3F7842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EBEF5-190C-C526-A467-F6F94A52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ABBA9-1EA2-310F-F33E-C7357C1D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25AE56-DF03-FF47-B07E-FB234DC2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07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2C4AE-13A7-A112-3036-D665DF2D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D3A74F-F3C0-2A6B-1443-C63B1F5A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1486B-2BEE-3BE2-CE2F-C53D7E00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39191-CBB1-F098-B38B-4EF5F3EE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A6969B-B4F4-5777-A933-282B9B94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4CB33B-1AF7-FB2E-D8A8-7AA632888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492F98-E76D-8C06-C29D-DD10BCEC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F7C7D-ADCE-1DDB-F55D-3509D7CD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F2A8F-112F-6426-0B57-0DF0B6FF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10C07-CFE9-0A81-A8CA-AFDB4BF0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BF8BA-56FC-3065-66F0-ADA09802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023C7-5720-6AAC-125D-74D5C90D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E85DC-EC66-4573-CCF5-3E78A666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69C46-1C86-D406-62E2-367EC924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13C2C7-27FE-6ADD-3F70-0AECD3DC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23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8E556-4831-586F-E2FC-3AAF059A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DB360-338A-7222-7143-6EBB8527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3E246-280A-22B9-68D7-168AB2ED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E78E89-E8CE-5BE6-4EF4-26665A73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FB364-04F6-D7EA-FFAA-553BB2B4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1712C-FFD4-2124-95B9-6CD283D1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25D5A-6D09-55E3-250F-D027C60E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0769FA-2000-5937-CC42-36DE07EEE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6753C9-7BD9-B545-D87A-952D09C5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45C884-DDA1-D58D-9E55-6AB638FA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325A62-1179-F4CB-6826-7AE487E8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0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B757D-597A-DF44-D29F-54E549BA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6DFDE-B76C-491B-E59B-5F3DD340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8DEFE3-C714-5083-CFB6-86A6CC42A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73FBE9-6418-E17D-D844-2F0720899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B6437A-2AA6-D8AC-D1A2-55ACE15F0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45CCA3-8C53-3426-12FA-100A8DD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0C4360-E099-D9DB-4250-FB7D5391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90E4BE-E540-1918-E01D-9CEC727B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2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28773-9EFF-5257-053B-3A706E13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41F1CA-E1CD-420A-B5B9-BB0A0EC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F751FC-5AA4-0E98-EB2B-862C9A1A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FCCF4E-0911-AB73-2748-9F120951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07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F40FEB-E080-7DCB-A075-2F27C72A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5FEA77-896E-0F62-C11C-97F760FE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FE72E9-F7FA-5115-8C2C-9D7793F2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89A23-855A-7707-AF71-125163F7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CA721-E3A0-E2E8-8036-540FF5C5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A5BC6F-F05F-DB8F-F197-93C7E211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6908F3-5179-8127-57E7-D8121018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72BBCC-A93B-0F38-9583-578E951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EBF87A-EABF-D197-281F-41E8E35C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2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5D663-1030-DB21-EEE9-9C1E22A1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3DF77C-2FB9-0EC8-B1C9-A6416ED39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B8A69-C259-ABF6-701E-2D99F7705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525939-F458-03C4-885D-9E08E95C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15598-E39D-9567-0383-7FEC2D0B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00CCA6-673B-9336-ACC8-BEE7831B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16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13C3E6-91EB-DC1D-E9E1-0E2F273C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1F20F-C4DE-9693-8265-013DA9B4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49724-AA09-9F8B-DBFD-6E89E001D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06EF-4825-473C-A455-2D770F3B883A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49B435-6DA5-2BAB-78D1-676D8D0DB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F762B4-B2DF-D544-F10A-6E91C3F4B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19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E8B8A2-74B2-43C2-8D91-B8F196E54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91594AD-5877-48B0-BE96-CCD1E90532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2D79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63FC00-D520-4E9B-9250-669D64F2C44C}"/>
              </a:ext>
            </a:extLst>
          </p:cNvPr>
          <p:cNvSpPr/>
          <p:nvPr/>
        </p:nvSpPr>
        <p:spPr>
          <a:xfrm>
            <a:off x="985506" y="4237320"/>
            <a:ext cx="2533549" cy="26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0AC899-BA2A-4A30-94E7-CD6CACB92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58" y="1321305"/>
            <a:ext cx="2748662" cy="138033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4FB4CC6-BA66-4FB1-A5F3-46E53C3898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1" r="12350"/>
          <a:stretch/>
        </p:blipFill>
        <p:spPr>
          <a:xfrm>
            <a:off x="9194835" y="0"/>
            <a:ext cx="2997165" cy="147866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DDA155-8611-4D22-BA10-A901694D0856}"/>
              </a:ext>
            </a:extLst>
          </p:cNvPr>
          <p:cNvSpPr txBox="1"/>
          <p:nvPr/>
        </p:nvSpPr>
        <p:spPr>
          <a:xfrm>
            <a:off x="3802012" y="4830063"/>
            <a:ext cx="79298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3600" b="1" dirty="0">
                <a:solidFill>
                  <a:schemeClr val="bg1"/>
                </a:solidFill>
                <a:latin typeface="Dosis" panose="02010503020202060003" pitchFamily="50" charset="0"/>
              </a:rPr>
              <a:t>Como utilizar inteligência artificial </a:t>
            </a:r>
            <a:br>
              <a:rPr lang="pt-BR" sz="3600" b="1" dirty="0">
                <a:solidFill>
                  <a:schemeClr val="bg1"/>
                </a:solidFill>
                <a:latin typeface="Dosis" panose="02010503020202060003" pitchFamily="50" charset="0"/>
              </a:rPr>
            </a:br>
            <a:r>
              <a:rPr lang="pt-BR" sz="3600" b="1" dirty="0">
                <a:solidFill>
                  <a:schemeClr val="bg1"/>
                </a:solidFill>
                <a:latin typeface="Dosis" panose="02010503020202060003" pitchFamily="50" charset="0"/>
              </a:rPr>
              <a:t>numa aplicação .NET</a:t>
            </a:r>
          </a:p>
          <a:p>
            <a:pPr>
              <a:spcAft>
                <a:spcPts val="600"/>
              </a:spcAft>
            </a:pPr>
            <a:r>
              <a:rPr lang="pt-BR" sz="2800" dirty="0">
                <a:solidFill>
                  <a:schemeClr val="bg1"/>
                </a:solidFill>
                <a:latin typeface="Dosis" panose="02010503020202060003" pitchFamily="50" charset="0"/>
              </a:rPr>
              <a:t>Márcio Rogério </a:t>
            </a:r>
            <a:r>
              <a:rPr lang="pt-BR" sz="2800" dirty="0" err="1">
                <a:solidFill>
                  <a:schemeClr val="bg1"/>
                </a:solidFill>
                <a:latin typeface="Dosis" panose="02010503020202060003" pitchFamily="50" charset="0"/>
              </a:rPr>
              <a:t>Nizzola</a:t>
            </a:r>
            <a:r>
              <a:rPr lang="pt-BR" sz="2800" dirty="0">
                <a:solidFill>
                  <a:schemeClr val="bg1"/>
                </a:solidFill>
                <a:latin typeface="Dosis" panose="02010503020202060003" pitchFamily="50" charset="0"/>
              </a:rPr>
              <a:t> - MVP </a:t>
            </a:r>
            <a:r>
              <a:rPr lang="pt-BR" sz="2800" dirty="0" err="1">
                <a:solidFill>
                  <a:schemeClr val="bg1"/>
                </a:solidFill>
                <a:latin typeface="Dosis" panose="02010503020202060003" pitchFamily="50" charset="0"/>
              </a:rPr>
              <a:t>Developers</a:t>
            </a:r>
            <a:r>
              <a:rPr lang="pt-BR" sz="2800" dirty="0">
                <a:solidFill>
                  <a:schemeClr val="bg1"/>
                </a:solidFill>
                <a:latin typeface="Dosis" panose="02010503020202060003" pitchFamily="50" charset="0"/>
              </a:rPr>
              <a:t> Technologies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F00AC0-9D5A-52EC-F16F-7E5660D23027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AFEFE53-8BCC-7857-09A7-2475BA5C2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85" y="5905710"/>
            <a:ext cx="1292251" cy="5427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7D65CE-6825-D3ED-3B6A-8550501E6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6" y="2998839"/>
            <a:ext cx="2537856" cy="253785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955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7F22A3-BB27-7430-E09D-89F6BA55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600"/>
              <a:t>Como obter JSON na resposta de uma I.A.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14FD4-4626-00CF-6549-1880BB04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Para conseguirmos obter as respostas e categorizá-las, precisamos estabelecer um padrão, desta forma, através de prompt, forneceremos um modelo (</a:t>
            </a:r>
            <a:r>
              <a:rPr lang="pt-BR" sz="2200" dirty="0" err="1"/>
              <a:t>Json</a:t>
            </a:r>
            <a:r>
              <a:rPr lang="pt-BR" sz="2200" dirty="0"/>
              <a:t> Exemplo) e pediremos que as respostas da I.A. sejam no formato especificado.</a:t>
            </a:r>
          </a:p>
          <a:p>
            <a:pPr marL="0" indent="0">
              <a:buNone/>
            </a:pPr>
            <a:r>
              <a:rPr lang="pt-BR" sz="2200" dirty="0"/>
              <a:t>Exemplo de mensagem inicial (System):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A sua resposta deverá vir em formato JSON conforme o exemplo que vou fornecer, você deverá estruturar o mesmo resultado, como neste modelo de exemplo em um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array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Json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pronto para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Deserialização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, sua resposta deverá conter apenas o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Json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, sem nenhum comentário: { "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Information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": "colocar o texto da resposta", "Link": "colocar o endereço do site que referencia o local" }</a:t>
            </a:r>
            <a:endParaRPr lang="pt-BR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1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drão do plano de fundo&#10;&#10;Descrição gerada automaticamente">
            <a:extLst>
              <a:ext uri="{FF2B5EF4-FFF2-40B4-BE49-F238E27FC236}">
                <a16:creationId xmlns:a16="http://schemas.microsoft.com/office/drawing/2014/main" id="{23F0217C-E9E7-21B6-44A3-24113096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181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03AEE7-9592-8A06-DC67-659BB87B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O que precisamos para transformar isso numa aplicação 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D589E8E-45B9-B8C5-106C-6EBA4A420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849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458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7D5C3E-EEF1-2E72-1C12-5E329D8F5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859" b="11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B6B3D-FEB0-483D-B3CC-B9B11EBD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A linguagem C#</a:t>
            </a:r>
          </a:p>
        </p:txBody>
      </p: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8047571E-7817-22D2-7C7C-6385F8487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3186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587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887BE2-E4F4-50FF-A9F7-620D287F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4200"/>
              <a:t>Serviços que foram necessários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DE1CC-A0B1-1FC6-E42A-389DFE51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Microsoft Azure Web App</a:t>
            </a:r>
          </a:p>
          <a:p>
            <a:pPr marL="0" indent="0">
              <a:buNone/>
            </a:pPr>
            <a:r>
              <a:rPr lang="pt-BR" sz="2200" dirty="0"/>
              <a:t>Microsoft Open Ai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AA21662-9C45-25D7-FE41-8A441DEE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123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0011C-1CAA-4D43-A3F3-6BE30815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Prompt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FF3D7-FB77-7D53-C827-94605518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298"/>
            <a:ext cx="10515600" cy="52362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600" dirty="0"/>
              <a:t>faça um roteiro de viagem de 5 dias para Grécia e conhecendo os principais pontos turísticos, indique um hotel e locais para almoçar e jantar baseados nas melhores experiências dos usuários em formato JSON conforme exemplo </a:t>
            </a:r>
            <a:r>
              <a:rPr lang="pt-BR" sz="1600" dirty="0" err="1"/>
              <a:t>abaixo:você</a:t>
            </a:r>
            <a:r>
              <a:rPr lang="pt-BR" sz="1600" dirty="0"/>
              <a:t> consegue estruturar o mesmo resultado neste modelo de exemplo em um </a:t>
            </a:r>
            <a:r>
              <a:rPr lang="pt-BR" sz="1600" dirty="0" err="1"/>
              <a:t>array</a:t>
            </a:r>
            <a:r>
              <a:rPr lang="pt-BR" sz="1600" dirty="0"/>
              <a:t> </a:t>
            </a:r>
            <a:r>
              <a:rPr lang="pt-BR" sz="1600" dirty="0" err="1"/>
              <a:t>Json</a:t>
            </a:r>
            <a:r>
              <a:rPr lang="pt-BR" sz="1600" dirty="0"/>
              <a:t> pronto para </a:t>
            </a:r>
            <a:r>
              <a:rPr lang="pt-BR" sz="1600" dirty="0" err="1"/>
              <a:t>Deserialização</a:t>
            </a:r>
            <a:r>
              <a:rPr lang="pt-BR" sz="1600" dirty="0"/>
              <a:t> : [</a:t>
            </a:r>
          </a:p>
          <a:p>
            <a:pPr marL="0" indent="0">
              <a:buNone/>
            </a:pPr>
            <a:r>
              <a:rPr lang="pt-BR" sz="1600" dirty="0"/>
              <a:t>    {</a:t>
            </a:r>
          </a:p>
          <a:p>
            <a:pPr marL="0" indent="0">
              <a:buNone/>
            </a:pPr>
            <a:r>
              <a:rPr lang="pt-BR" sz="1600" dirty="0"/>
              <a:t>      "dia": 1,</a:t>
            </a:r>
          </a:p>
          <a:p>
            <a:pPr marL="0" indent="0">
              <a:buNone/>
            </a:pPr>
            <a:r>
              <a:rPr lang="pt-BR" sz="1600" dirty="0"/>
              <a:t>      "Cidade": "Veneza",</a:t>
            </a:r>
          </a:p>
          <a:p>
            <a:pPr marL="0" indent="0">
              <a:buNone/>
            </a:pPr>
            <a:r>
              <a:rPr lang="pt-BR" sz="1600" dirty="0"/>
              <a:t>      "</a:t>
            </a:r>
            <a:r>
              <a:rPr lang="pt-BR" sz="1600" dirty="0" err="1"/>
              <a:t>pontosTuristicos</a:t>
            </a:r>
            <a:r>
              <a:rPr lang="pt-BR" sz="1600" dirty="0"/>
              <a:t>": [</a:t>
            </a:r>
          </a:p>
          <a:p>
            <a:pPr marL="0" indent="0">
              <a:buNone/>
            </a:pPr>
            <a:r>
              <a:rPr lang="pt-BR" sz="1600" dirty="0"/>
              <a:t>        "Piazza San Marco",</a:t>
            </a:r>
          </a:p>
          <a:p>
            <a:pPr marL="0" indent="0">
              <a:buNone/>
            </a:pPr>
            <a:r>
              <a:rPr lang="pt-BR" sz="1600" dirty="0"/>
              <a:t>        "Basílica de São Marcos",</a:t>
            </a:r>
          </a:p>
          <a:p>
            <a:pPr marL="0" indent="0">
              <a:buNone/>
            </a:pPr>
            <a:r>
              <a:rPr lang="pt-BR" sz="1600" dirty="0"/>
              <a:t>        "Palácio Ducal",</a:t>
            </a:r>
          </a:p>
          <a:p>
            <a:pPr marL="0" indent="0">
              <a:buNone/>
            </a:pPr>
            <a:r>
              <a:rPr lang="pt-BR" sz="1600" dirty="0"/>
              <a:t>        "Ponte dos Suspiros"</a:t>
            </a:r>
          </a:p>
          <a:p>
            <a:pPr marL="0" indent="0">
              <a:buNone/>
            </a:pPr>
            <a:r>
              <a:rPr lang="pt-BR" sz="1600" dirty="0"/>
              <a:t>      ],</a:t>
            </a:r>
          </a:p>
          <a:p>
            <a:pPr marL="0" indent="0">
              <a:buNone/>
            </a:pPr>
            <a:r>
              <a:rPr lang="pt-BR" sz="1600" dirty="0"/>
              <a:t>      "hotel": "Hotel Gritti Palace",</a:t>
            </a:r>
          </a:p>
          <a:p>
            <a:pPr marL="0" indent="0">
              <a:buNone/>
            </a:pPr>
            <a:r>
              <a:rPr lang="pt-BR" sz="1600" dirty="0"/>
              <a:t>      "</a:t>
            </a:r>
            <a:r>
              <a:rPr lang="pt-BR" sz="1600" dirty="0" err="1"/>
              <a:t>almoco</a:t>
            </a:r>
            <a:r>
              <a:rPr lang="pt-BR" sz="1600" dirty="0"/>
              <a:t>": "</a:t>
            </a:r>
            <a:r>
              <a:rPr lang="pt-BR" sz="1600" dirty="0" err="1"/>
              <a:t>Osteria</a:t>
            </a:r>
            <a:r>
              <a:rPr lang="pt-BR" sz="1600" dirty="0"/>
              <a:t> Da Rialto",</a:t>
            </a:r>
          </a:p>
          <a:p>
            <a:pPr marL="0" indent="0">
              <a:buNone/>
            </a:pPr>
            <a:r>
              <a:rPr lang="pt-BR" sz="1600" dirty="0"/>
              <a:t>      "jantar": "</a:t>
            </a:r>
            <a:r>
              <a:rPr lang="pt-BR" sz="1600" dirty="0" err="1"/>
              <a:t>Ristorante</a:t>
            </a:r>
            <a:r>
              <a:rPr lang="pt-BR" sz="1600" dirty="0"/>
              <a:t> Quadri"</a:t>
            </a:r>
          </a:p>
          <a:p>
            <a:pPr marL="0" indent="0">
              <a:buNone/>
            </a:pPr>
            <a:r>
              <a:rPr lang="pt-BR" sz="1600" dirty="0"/>
              <a:t>    }</a:t>
            </a:r>
          </a:p>
          <a:p>
            <a:pPr marL="0" indent="0">
              <a:buNone/>
            </a:pPr>
            <a:r>
              <a:rPr lang="pt-BR" sz="1600" dirty="0"/>
              <a:t>  ]</a:t>
            </a:r>
          </a:p>
        </p:txBody>
      </p:sp>
    </p:spTree>
    <p:extLst>
      <p:ext uri="{BB962C8B-B14F-4D97-AF65-F5344CB8AC3E}">
        <p14:creationId xmlns:p14="http://schemas.microsoft.com/office/powerpoint/2010/main" val="284489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0011C-1CAA-4D43-A3F3-6BE30815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Prompt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FF3D7-FB77-7D53-C827-94605518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@"você atuará como um guia de viagens, falando sobre o que há para se conhecer nos lugares que forem apontados na visão do que um turista gostaria de ver, inclusive falando de dados históricos do local e curiosidades, como data da criação do local, fatos históricos que já aconteceram, pessoas famosas que estiveram ali, citar se é cobrada entrada, se tem horários específicos e alguma restrição para crianças ou idosos A sua resposta deverá vir em formato JSON conforme o exemplo que vou fornecer, você deverá estruturar o mesmo resultado</a:t>
            </a:r>
          </a:p>
          <a:p>
            <a:pPr marL="0" indent="0">
              <a:buNone/>
            </a:pPr>
            <a:r>
              <a:rPr lang="pt-BR" dirty="0"/>
              <a:t> como neste modelo de exemplo em 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Json</a:t>
            </a:r>
            <a:r>
              <a:rPr lang="pt-BR" dirty="0"/>
              <a:t> pronto para </a:t>
            </a:r>
            <a:r>
              <a:rPr lang="pt-BR" dirty="0" err="1"/>
              <a:t>Deserialização</a:t>
            </a:r>
            <a:r>
              <a:rPr lang="pt-BR" dirty="0"/>
              <a:t>, sua resposta deverá conter apenas o </a:t>
            </a:r>
            <a:r>
              <a:rPr lang="pt-BR" dirty="0" err="1"/>
              <a:t>Json</a:t>
            </a:r>
            <a:r>
              <a:rPr lang="pt-BR" dirty="0"/>
              <a:t>, sem nenhum comentário.</a:t>
            </a:r>
          </a:p>
          <a:p>
            <a:pPr marL="0" indent="0">
              <a:buNone/>
            </a:pPr>
            <a:r>
              <a:rPr lang="pt-BR" dirty="0"/>
              <a:t>: { "</a:t>
            </a:r>
            <a:r>
              <a:rPr lang="pt-BR" dirty="0" err="1"/>
              <a:t>Information</a:t>
            </a:r>
            <a:r>
              <a:rPr lang="pt-BR" dirty="0"/>
              <a:t>": "colocar o texto da resposta", "Link": "colocar o endereço do site que referencia o local" }</a:t>
            </a:r>
          </a:p>
        </p:txBody>
      </p:sp>
    </p:spTree>
    <p:extLst>
      <p:ext uri="{BB962C8B-B14F-4D97-AF65-F5344CB8AC3E}">
        <p14:creationId xmlns:p14="http://schemas.microsoft.com/office/powerpoint/2010/main" val="930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0011C-1CAA-4D43-A3F3-6BE30815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Pacote Nuget utilizado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FF3D7-FB77-7D53-C827-94605518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Biblioteca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Azure Ai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Openai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no C# -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versão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1.0.0-beta 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8BBC2D-2FEF-C6BC-C0DD-4BEEE4AC84A8}"/>
              </a:ext>
            </a:extLst>
          </p:cNvPr>
          <p:cNvSpPr txBox="1"/>
          <p:nvPr/>
        </p:nvSpPr>
        <p:spPr>
          <a:xfrm>
            <a:off x="385572" y="5909094"/>
            <a:ext cx="1089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Link:learn.microsoft.com</a:t>
            </a:r>
            <a:r>
              <a:rPr lang="pt-BR" dirty="0"/>
              <a:t>/</a:t>
            </a:r>
            <a:r>
              <a:rPr lang="pt-BR" dirty="0" err="1"/>
              <a:t>pt-br</a:t>
            </a:r>
            <a:r>
              <a:rPr lang="pt-BR" dirty="0"/>
              <a:t>/</a:t>
            </a:r>
            <a:r>
              <a:rPr lang="pt-BR" dirty="0" err="1"/>
              <a:t>dotnet</a:t>
            </a:r>
            <a:r>
              <a:rPr lang="pt-BR" dirty="0"/>
              <a:t>/api/overview/</a:t>
            </a:r>
            <a:r>
              <a:rPr lang="pt-BR" dirty="0" err="1"/>
              <a:t>azure</a:t>
            </a:r>
            <a:r>
              <a:rPr lang="pt-BR" dirty="0"/>
              <a:t>/</a:t>
            </a:r>
            <a:r>
              <a:rPr lang="pt-BR" dirty="0" err="1"/>
              <a:t>ai.openai-readme?view</a:t>
            </a:r>
            <a:r>
              <a:rPr lang="pt-BR" dirty="0"/>
              <a:t>=</a:t>
            </a:r>
            <a:r>
              <a:rPr lang="pt-BR" dirty="0" err="1"/>
              <a:t>azure</a:t>
            </a:r>
            <a:r>
              <a:rPr lang="pt-BR" dirty="0"/>
              <a:t>-</a:t>
            </a:r>
            <a:r>
              <a:rPr lang="pt-BR" dirty="0" err="1"/>
              <a:t>dotnet</a:t>
            </a:r>
            <a:r>
              <a:rPr lang="pt-BR" dirty="0"/>
              <a:t>-preview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87172C-FD79-F2CE-D586-97A4AACC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419350"/>
            <a:ext cx="11220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273A37-30BE-2BD2-31CF-2E8F5B2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código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C0650A-8151-837B-E0C5-B4E704F8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22" y="2084546"/>
            <a:ext cx="10811190" cy="41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88129-6302-5581-2FEE-8FC509AE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tipos de mensagens enviadas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5388C-145E-CB2A-100C-10099294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SystemValue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AssistantValue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UserValue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FunctionValue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EB59D3-5524-315E-8C01-FBA8E98A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877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273A37-30BE-2BD2-31CF-2E8F5B2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532" y="640080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6D51-EF04-0093-EDDC-B7EA2550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831" y="4636008"/>
            <a:ext cx="419863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Vai lá....Testa esse código....</a:t>
            </a:r>
          </a:p>
        </p:txBody>
      </p:sp>
      <p:pic>
        <p:nvPicPr>
          <p:cNvPr id="1026" name="Picture 2" descr="Conheça o filme que está por trás do famoso meme do diabo com a criança na  internet | Tribuna PR - Paraná Online">
            <a:extLst>
              <a:ext uri="{FF2B5EF4-FFF2-40B4-BE49-F238E27FC236}">
                <a16:creationId xmlns:a16="http://schemas.microsoft.com/office/drawing/2014/main" id="{F77BF385-E890-3B51-1DC5-3B5E3E171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9" r="3" b="3"/>
          <a:stretch/>
        </p:blipFill>
        <p:spPr bwMode="auto"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8B396C-0CF5-9CC4-A59B-50B4CB8E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dirty="0"/>
              <a:t>Márcio R. Nizzola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48D5D4-C18B-EC22-1B7E-3D29BFE38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2" r="386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07B4E-1DD6-BBB7-7808-D7EF54A2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917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/>
              <a:t>Arquiteto de Software Master na CI&amp;T</a:t>
            </a:r>
          </a:p>
          <a:p>
            <a:pPr marL="0" indent="0">
              <a:buNone/>
            </a:pPr>
            <a:r>
              <a:rPr lang="pt-BR" sz="2200" dirty="0"/>
              <a:t>Professor na </a:t>
            </a:r>
            <a:r>
              <a:rPr lang="pt-BR" sz="2200" dirty="0" err="1"/>
              <a:t>Etec</a:t>
            </a:r>
            <a:r>
              <a:rPr lang="pt-BR" sz="2200" dirty="0"/>
              <a:t> de Itu</a:t>
            </a:r>
          </a:p>
          <a:p>
            <a:pPr marL="0" indent="0">
              <a:buNone/>
            </a:pPr>
            <a:r>
              <a:rPr lang="pt-BR" sz="2200" dirty="0"/>
              <a:t>Fundador do </a:t>
            </a:r>
            <a:r>
              <a:rPr lang="pt-BR" sz="2200" dirty="0" err="1"/>
              <a:t>Meetup</a:t>
            </a:r>
            <a:r>
              <a:rPr lang="pt-BR" sz="2200" dirty="0"/>
              <a:t> Itu </a:t>
            </a:r>
            <a:r>
              <a:rPr lang="pt-BR" sz="2200" dirty="0" err="1"/>
              <a:t>Developers</a:t>
            </a: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Estudando programação a partir de 1989</a:t>
            </a:r>
          </a:p>
          <a:p>
            <a:pPr marL="0" indent="0">
              <a:buNone/>
            </a:pPr>
            <a:r>
              <a:rPr lang="pt-BR" sz="2200" dirty="0"/>
              <a:t>Vivendo de software desde 1992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Principais tecnologias: C#, </a:t>
            </a:r>
            <a:r>
              <a:rPr lang="pt-BR" sz="2200" dirty="0" err="1"/>
              <a:t>Php</a:t>
            </a:r>
            <a:r>
              <a:rPr lang="pt-BR" sz="2200" dirty="0"/>
              <a:t>, Python, Javascript, Angular – (</a:t>
            </a:r>
            <a:r>
              <a:rPr lang="pt-BR" sz="2200" dirty="0" err="1"/>
              <a:t>antigas:Clipper,C</a:t>
            </a:r>
            <a:r>
              <a:rPr lang="pt-BR" sz="2200" dirty="0"/>
              <a:t>++,</a:t>
            </a:r>
            <a:r>
              <a:rPr lang="pt-BR" sz="2200" dirty="0" err="1"/>
              <a:t>Delphi,Visual</a:t>
            </a:r>
            <a:r>
              <a:rPr lang="pt-BR" sz="2200" dirty="0"/>
              <a:t> Basic)</a:t>
            </a:r>
          </a:p>
          <a:p>
            <a:pPr marL="0" indent="0">
              <a:buNone/>
            </a:pPr>
            <a:r>
              <a:rPr lang="pt-BR" sz="2200" dirty="0"/>
              <a:t>www.linkedin.com/in/nizzola</a:t>
            </a:r>
          </a:p>
        </p:txBody>
      </p:sp>
    </p:spTree>
    <p:extLst>
      <p:ext uri="{BB962C8B-B14F-4D97-AF65-F5344CB8AC3E}">
        <p14:creationId xmlns:p14="http://schemas.microsoft.com/office/powerpoint/2010/main" val="181580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18E54-8A17-AAA4-90F8-C66E211B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testar mais uma dica....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26A9DC-5DF9-83B3-1A1C-4A4783503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2371725"/>
            <a:ext cx="64103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72CDCA-2510-ADDB-2868-B85FC42F11AF}"/>
              </a:ext>
            </a:extLst>
          </p:cNvPr>
          <p:cNvSpPr txBox="1"/>
          <p:nvPr/>
        </p:nvSpPr>
        <p:spPr>
          <a:xfrm>
            <a:off x="709961" y="6123543"/>
            <a:ext cx="1077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https://marcionizzola.medium.com/esque%C3%A7a-o-postman-use-o-vscode-para-testar-api-s-2b98c004b750</a:t>
            </a:r>
          </a:p>
        </p:txBody>
      </p:sp>
    </p:spTree>
    <p:extLst>
      <p:ext uri="{BB962C8B-B14F-4D97-AF65-F5344CB8AC3E}">
        <p14:creationId xmlns:p14="http://schemas.microsoft.com/office/powerpoint/2010/main" val="196820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6D0C-3990-889E-7961-EB971D2E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0"/>
            <a:ext cx="10515600" cy="1325563"/>
          </a:xfrm>
        </p:spPr>
        <p:txBody>
          <a:bodyPr/>
          <a:lstStyle/>
          <a:p>
            <a:r>
              <a:rPr lang="pt-BR" dirty="0"/>
              <a:t>Exemplo da execução - </a:t>
            </a:r>
            <a:r>
              <a:rPr lang="pt-BR" dirty="0" err="1"/>
              <a:t>Itinerary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74B772-B640-D372-C49B-CC61DCD4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13" y="987899"/>
            <a:ext cx="10255170" cy="57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8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6D0C-3990-889E-7961-EB971D2E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pt-BR" dirty="0"/>
              <a:t>Exemplo da execução - </a:t>
            </a:r>
            <a:r>
              <a:rPr lang="pt-BR" dirty="0" err="1"/>
              <a:t>Itinerary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C34199-6519-AE44-A5A5-CCE644447ABA}"/>
              </a:ext>
            </a:extLst>
          </p:cNvPr>
          <p:cNvSpPr txBox="1"/>
          <p:nvPr/>
        </p:nvSpPr>
        <p:spPr>
          <a:xfrm>
            <a:off x="914400" y="1406110"/>
            <a:ext cx="607299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1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"Roma"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"Coliseu"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"Fórum Romano"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"Arco de Constantino"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"Panteão"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"Hotel de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Rome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"La Piazzetta"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"Pane e Salame"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2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"Roma"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"Museus do Vaticano"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"Capela Sistina"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"Basílica de São Pedro"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"Holiday Inn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Rome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Aurelia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"La Zanzara"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L'Antica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Roma"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3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"Florença"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"Galleria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degli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Uffizi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"Ponte Vecchio"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"Piazza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del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Duomo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"Catedral de Santa Maria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del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Fiore"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"Hotel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Brunelleschi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Antico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Noè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"Il Santo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Bevitore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7210A1-6AB7-BB40-7823-17CC9DD117D8}"/>
              </a:ext>
            </a:extLst>
          </p:cNvPr>
          <p:cNvSpPr txBox="1"/>
          <p:nvPr/>
        </p:nvSpPr>
        <p:spPr>
          <a:xfrm>
            <a:off x="6134100" y="1420485"/>
            <a:ext cx="607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4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"Torre de 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"Catedral de 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"Batistério de Pisa"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"NH 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Osteria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Culegna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Trattoria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Da Bruno"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5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"Roma"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"Fontana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Trevi"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"Escadaria de Espanha"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"Piazza Navona"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"Grand Hotel de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la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Minerve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Osteria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del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Pegno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Hostaria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da Pietro"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922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6D0C-3990-889E-7961-EB971D2E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execução – </a:t>
            </a:r>
            <a:r>
              <a:rPr lang="pt-BR" dirty="0" err="1"/>
              <a:t>Place</a:t>
            </a:r>
            <a:r>
              <a:rPr lang="pt-BR" dirty="0"/>
              <a:t> Info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A595CC-DD29-5B5A-841B-EFAC320B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4" y="1690688"/>
            <a:ext cx="11601691" cy="40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9492A9-B0B5-1F7A-D216-08CC19F3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Outro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6B7EB-99B8-AA71-B5E1-3A85D286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Mantendo uma conversação sequencial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2C2A5B-5D5E-1019-B663-38B90ED5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0" y="2402562"/>
            <a:ext cx="8676662" cy="43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27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3DC9B-0D72-F0FC-451A-C32C0722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Considerações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AB6C3-327B-D585-1026-767C5DD2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Com esta abordagem você pode criar inúmeros serviços como:</a:t>
            </a:r>
          </a:p>
          <a:p>
            <a:pPr>
              <a:buFontTx/>
              <a:buChar char="-"/>
            </a:pPr>
            <a:r>
              <a:rPr lang="pt-BR" sz="2400" dirty="0"/>
              <a:t>Assistente de problemas mecânicos</a:t>
            </a:r>
          </a:p>
          <a:p>
            <a:pPr>
              <a:buFontTx/>
              <a:buChar char="-"/>
            </a:pPr>
            <a:r>
              <a:rPr lang="pt-BR" sz="2400" dirty="0"/>
              <a:t>Montagem de treinos para exercícios</a:t>
            </a:r>
          </a:p>
          <a:p>
            <a:pPr>
              <a:buFontTx/>
              <a:buChar char="-"/>
            </a:pPr>
            <a:r>
              <a:rPr lang="pt-BR" sz="2400" dirty="0"/>
              <a:t>Receitas para cozinhar</a:t>
            </a:r>
          </a:p>
          <a:p>
            <a:pPr>
              <a:buFontTx/>
              <a:buChar char="-"/>
            </a:pPr>
            <a:r>
              <a:rPr lang="pt-BR" sz="2400" dirty="0"/>
              <a:t>Resumos de Livros</a:t>
            </a:r>
          </a:p>
          <a:p>
            <a:pPr>
              <a:buFontTx/>
              <a:buChar char="-"/>
            </a:pPr>
            <a:r>
              <a:rPr lang="pt-BR" sz="2400" dirty="0"/>
              <a:t>Gerador de descrição para produtos ou classificados</a:t>
            </a:r>
          </a:p>
        </p:txBody>
      </p:sp>
    </p:spTree>
    <p:extLst>
      <p:ext uri="{BB962C8B-B14F-4D97-AF65-F5344CB8AC3E}">
        <p14:creationId xmlns:p14="http://schemas.microsoft.com/office/powerpoint/2010/main" val="3572844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3DC9B-0D72-F0FC-451A-C32C0722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Referências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AB6C3-327B-D585-1026-767C5DD2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https://github.com/Azure/azure-sdk-for-net/blob/Azure.AI.OpenAI_1.0.0-beta.9/sdk/openai/Azure.AI.OpenAI/README.md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https://learn.microsoft.com/en-us/dotnet/api/overview/azure/ai.openai-readme?view=azure-dotnet-preview</a:t>
            </a:r>
          </a:p>
        </p:txBody>
      </p:sp>
    </p:spTree>
    <p:extLst>
      <p:ext uri="{BB962C8B-B14F-4D97-AF65-F5344CB8AC3E}">
        <p14:creationId xmlns:p14="http://schemas.microsoft.com/office/powerpoint/2010/main" val="125267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B30C-8E40-4936-A96F-9B1D6227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" y="4082797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https://linktr.ee/NIZZOLA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https://github.com/nizzola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https://github.com/NIZZOLA/9meetupItuDevelopers.git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https://www.linkedin.com/in/nizzola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Mais de 100 </a:t>
            </a:r>
            <a:r>
              <a:rPr lang="en-US" sz="2000" dirty="0" err="1">
                <a:ea typeface="+mn-lt"/>
                <a:cs typeface="+mn-lt"/>
              </a:rPr>
              <a:t>artigos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sobre</a:t>
            </a:r>
            <a:r>
              <a:rPr lang="en-US" sz="2000" dirty="0">
                <a:ea typeface="+mn-lt"/>
                <a:cs typeface="+mn-lt"/>
              </a:rPr>
              <a:t> .NET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marcionizzola.medium.com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ECE02E-56E3-1211-7F94-48E6E0B7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65" y="172351"/>
            <a:ext cx="2632773" cy="34081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143FD82-E71D-1FAD-9063-E64969A40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65" y="0"/>
            <a:ext cx="7115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7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42898F-C876-2C5D-19F2-95F6DEC30E78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INTELIGÊNCIA ARTIFICIAL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5">
            <a:extLst>
              <a:ext uri="{FF2B5EF4-FFF2-40B4-BE49-F238E27FC236}">
                <a16:creationId xmlns:a16="http://schemas.microsoft.com/office/drawing/2014/main" id="{4600E41C-1236-7271-97B5-4BE363A7755E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IA Estreita (ou IA Fraca): Também conhecida como Inteligência Artificial Específica, refere-se a sistemas projetados para realizar tarefas específicas e limitadas dentro de um domínio predefinido. Esses sistemas são altamente especializados e não possuem capacidade de generalização. Exemplos incluem chatbots, reconhecimento de fala e sistemas de recomendação.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IA Geral (ou IA Forte): Também conhecida como Inteligência Artificial Geral ou Superinteligência, é um nível mais avançado de IA que visa reproduzir a inteligência geral humana. Esses sistemas seriam capazes de realizar qualquer tarefa intelectual que um ser humano pudesse fazer, incluindo raciocínio abstrato, aprendizado de novos conceitos e adaptação a diferentes cenários.</a:t>
            </a:r>
          </a:p>
        </p:txBody>
      </p:sp>
      <p:pic>
        <p:nvPicPr>
          <p:cNvPr id="10" name="Picture 7" descr="Exibição de ângulo do circuito em formato de Brain">
            <a:extLst>
              <a:ext uri="{FF2B5EF4-FFF2-40B4-BE49-F238E27FC236}">
                <a16:creationId xmlns:a16="http://schemas.microsoft.com/office/drawing/2014/main" id="{348C5F29-FB05-DE4B-D551-BCAF44F01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89" r="26244" b="2"/>
          <a:stretch/>
        </p:blipFill>
        <p:spPr>
          <a:xfrm>
            <a:off x="6934547" y="640080"/>
            <a:ext cx="3787970" cy="55778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0FD97D-2FE9-156F-70B1-18C81AB5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93" y="619814"/>
            <a:ext cx="4818888" cy="55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7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A8B46-F7BC-5B59-48F9-D38B2BF5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000"/>
              <a:t>O que é uma I.A. Generativa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00E6F9-432E-3A6E-8616-FDBD8EC3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200" b="0" i="0">
                <a:effectLst/>
                <a:latin typeface="Lexend"/>
              </a:rPr>
              <a:t>É uma tecnologia com capacidade de aprender a padrões complexos de comportamento a partir de uma base de dados, é do tipo “Estreita” </a:t>
            </a:r>
          </a:p>
          <a:p>
            <a:pPr marL="0" indent="0">
              <a:buNone/>
            </a:pPr>
            <a:r>
              <a:rPr lang="pt-BR" sz="2200" b="0" i="0">
                <a:effectLst/>
                <a:latin typeface="Lexend"/>
              </a:rPr>
              <a:t>Através de uma técnica chamada aprendizagem de máquina ("machine learning" em inglês), o IAs generativas como ChatGPT e DALL-E conseguem reproduzir conteúdos após receber treinamento.</a:t>
            </a:r>
            <a:endParaRPr lang="pt-BR" sz="2200"/>
          </a:p>
        </p:txBody>
      </p:sp>
      <p:pic>
        <p:nvPicPr>
          <p:cNvPr id="7" name="Graphic 6" descr="Contorno de robô">
            <a:extLst>
              <a:ext uri="{FF2B5EF4-FFF2-40B4-BE49-F238E27FC236}">
                <a16:creationId xmlns:a16="http://schemas.microsoft.com/office/drawing/2014/main" id="{B9B4094F-8406-9C74-D88F-18228EB5D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6D7126-94FF-DA74-01A2-78038717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pt-BR" sz="4000"/>
              <a:t>Engenharia de prompt, o que é isso?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5CF41-EF2C-D561-7936-D241A5B6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400" b="0" i="0" dirty="0">
                <a:effectLst/>
                <a:latin typeface="lato" panose="020F0502020204030204" pitchFamily="34" charset="0"/>
              </a:rPr>
              <a:t>Termo que se refere ao processo de criação e ajuste de prompts (ou instruções) que são dados a um modelo de linguagem baseado em Inteligência Artificial, como GPT-3 ou GPT-4.</a:t>
            </a:r>
          </a:p>
          <a:p>
            <a:r>
              <a:rPr lang="pt-BR" sz="1400" b="1" i="0" dirty="0" err="1">
                <a:effectLst/>
                <a:latin typeface="lato" panose="020F0502020204030203" pitchFamily="34" charset="0"/>
              </a:rPr>
              <a:t>Chatbots</a:t>
            </a:r>
            <a:r>
              <a:rPr lang="pt-BR" sz="1400" b="1" i="0" dirty="0">
                <a:effectLst/>
                <a:latin typeface="lato" panose="020F0502020204030203" pitchFamily="34" charset="0"/>
              </a:rPr>
              <a:t> e assistentes virtuais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Ajudar a otimizar a interação entre o usuário e a IA.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Geração de conteúdo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Criar prompts que incentivem a IA a gerar conteúdo de alta qualidade, como redações, scripts de vídeo, postagens de mídia social, código de programação, etc.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Análise de sentimentos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Projetar prompts que ajudem a IA a analisar corretamente o sentimento em um texto.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Tradução de idiomas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Criar prompts que auxiliem a IA a traduzir corretamente entre idiomas.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Resposta a perguntas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Formular prompts que ajudem a IA a fornecer respostas precisas e úteis para perguntas específicas.</a:t>
            </a:r>
          </a:p>
          <a:p>
            <a:pPr marL="0" indent="0">
              <a:buNone/>
            </a:pPr>
            <a:endParaRPr lang="pt-BR" sz="1400" dirty="0"/>
          </a:p>
        </p:txBody>
      </p:sp>
      <p:pic>
        <p:nvPicPr>
          <p:cNvPr id="32" name="Picture 11">
            <a:extLst>
              <a:ext uri="{FF2B5EF4-FFF2-40B4-BE49-F238E27FC236}">
                <a16:creationId xmlns:a16="http://schemas.microsoft.com/office/drawing/2014/main" id="{AA6D2DFF-740D-EE20-5FDC-5DEF0EED0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10" r="2250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43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4284D5-9FBC-D7C8-2EF3-29CFBF30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/>
              <a:t>Como funciona a comunicação - LLM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3516E-9917-CF6A-352D-A7AB0638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/>
              <a:t>Modelo LLM</a:t>
            </a:r>
          </a:p>
          <a:p>
            <a:r>
              <a:rPr lang="pt-BR" sz="2000"/>
              <a:t>A tecnologia LLM (large language model) é uma técnica de inteligência artificial que foi desenvolvida a partir de uma série de avanços em áreas como aprendizado de máquina, processamento de linguagem natural e redes neurais artificiais.</a:t>
            </a:r>
          </a:p>
          <a:p>
            <a:r>
              <a:rPr lang="pt-BR" sz="2000"/>
              <a:t>A criação da tecnologia LLM teve início na década de 1980, com o desenvolvimento de modelos de linguagem baseados em regras.</a:t>
            </a:r>
          </a:p>
          <a:p>
            <a:r>
              <a:rPr lang="pt-BR" sz="2000"/>
              <a:t>Em 2015, a empresa OpenAI lançou o modelo de linguagem GPT (Generative Pre-training Transformer), que utilizava uma arquitetura baseada em transformers para gerar texto de alta qualidade.</a:t>
            </a:r>
          </a:p>
          <a:p>
            <a:pPr marL="0" indent="0">
              <a:buNone/>
            </a:pPr>
            <a:endParaRPr lang="pt-BR" sz="2000"/>
          </a:p>
        </p:txBody>
      </p:sp>
      <p:pic>
        <p:nvPicPr>
          <p:cNvPr id="13" name="Picture 4" descr="Uma rede formada por pontos brancos">
            <a:extLst>
              <a:ext uri="{FF2B5EF4-FFF2-40B4-BE49-F238E27FC236}">
                <a16:creationId xmlns:a16="http://schemas.microsoft.com/office/drawing/2014/main" id="{87D36A59-5723-D671-81F7-F026175D8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23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3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3BF93B-F723-6817-16E7-EBAEB8D8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pt-BR" sz="3700"/>
              <a:t>Integrando uma I.A. com uma aplicação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D8A59-7D3D-4B31-8601-8FB047A6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A OPENAI disponibiliza uma integração com sua inteligência artificial na forma de API.</a:t>
            </a:r>
          </a:p>
          <a:p>
            <a:pPr marL="0" indent="0">
              <a:buNone/>
            </a:pPr>
            <a:r>
              <a:rPr lang="pt-BR" sz="2000" dirty="0"/>
              <a:t>Na camada gratuita versão 3.5 muito sujeita à instabilidades e acesso falho, além ter um crédito e prazo de duração limitados.</a:t>
            </a:r>
          </a:p>
          <a:p>
            <a:pPr marL="0" indent="0">
              <a:buNone/>
            </a:pPr>
            <a:r>
              <a:rPr lang="pt-BR" sz="2000" dirty="0"/>
              <a:t>Ela está disponível para ser contratada direto pela </a:t>
            </a:r>
            <a:r>
              <a:rPr lang="pt-BR" sz="2000" dirty="0" err="1"/>
              <a:t>OpenAi</a:t>
            </a:r>
            <a:r>
              <a:rPr lang="pt-BR" sz="2000" dirty="0"/>
              <a:t> ou pela plataforma Azure..</a:t>
            </a:r>
          </a:p>
          <a:p>
            <a:pPr marL="0" indent="0">
              <a:buNone/>
            </a:pPr>
            <a:r>
              <a:rPr lang="pt-BR" sz="2000" dirty="0"/>
              <a:t>Para acessar é preciso ter uma assinatura dos serviços, e seu acesso em larga escala é pago, porém a performance é bem melhor.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icrosoft Azure Logo : valor, histria, png, vector">
            <a:extLst>
              <a:ext uri="{FF2B5EF4-FFF2-40B4-BE49-F238E27FC236}">
                <a16:creationId xmlns:a16="http://schemas.microsoft.com/office/drawing/2014/main" id="{CC78BFA4-9422-259A-DDBB-C13CE08D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609989"/>
            <a:ext cx="4397433" cy="246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penAI Logo PNG vector in SVG, PDF, AI, CDR format">
            <a:extLst>
              <a:ext uri="{FF2B5EF4-FFF2-40B4-BE49-F238E27FC236}">
                <a16:creationId xmlns:a16="http://schemas.microsoft.com/office/drawing/2014/main" id="{C939C216-6274-D266-842C-CC559615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2037" y="3707894"/>
            <a:ext cx="335834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3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F2DF-1918-BA1C-AC71-C2BBD2F0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O Projeto</a:t>
            </a:r>
          </a:p>
        </p:txBody>
      </p:sp>
      <p:pic>
        <p:nvPicPr>
          <p:cNvPr id="24" name="Picture 4" descr="Pinos em um mapa">
            <a:extLst>
              <a:ext uri="{FF2B5EF4-FFF2-40B4-BE49-F238E27FC236}">
                <a16:creationId xmlns:a16="http://schemas.microsoft.com/office/drawing/2014/main" id="{9BC6BD38-B833-97A0-51F6-0F0EC1DEE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73" r="2639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EFBE2-1633-DFCB-BD50-F080C5CB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/>
              <a:t>Criar uma Aplicação que elabore roteiros de viagens baseado nas informações da I.A.</a:t>
            </a:r>
          </a:p>
          <a:p>
            <a:pPr marL="0" indent="0">
              <a:buNone/>
            </a:pPr>
            <a:r>
              <a:rPr lang="pt-BR" sz="2000"/>
              <a:t>1) Fornecer um roteiro de viagem para X dias para locais diversos, incluindo:</a:t>
            </a:r>
          </a:p>
          <a:p>
            <a:pPr>
              <a:buFontTx/>
              <a:buChar char="-"/>
            </a:pPr>
            <a:r>
              <a:rPr lang="pt-BR" sz="2000"/>
              <a:t>Principais pontos turísticos</a:t>
            </a:r>
          </a:p>
          <a:p>
            <a:pPr>
              <a:buFontTx/>
              <a:buChar char="-"/>
            </a:pPr>
            <a:r>
              <a:rPr lang="pt-BR" sz="2000"/>
              <a:t>Opções de Hospedagem </a:t>
            </a:r>
          </a:p>
          <a:p>
            <a:pPr>
              <a:buFontTx/>
              <a:buChar char="-"/>
            </a:pPr>
            <a:r>
              <a:rPr lang="pt-BR" sz="2000"/>
              <a:t>Locais para Almoço e Jantar</a:t>
            </a:r>
          </a:p>
          <a:p>
            <a:pPr>
              <a:buFontTx/>
              <a:buChar char="-"/>
            </a:pPr>
            <a:endParaRPr lang="pt-BR" sz="2000"/>
          </a:p>
          <a:p>
            <a:pPr marL="0" indent="0">
              <a:buNone/>
            </a:pPr>
            <a:r>
              <a:rPr lang="pt-BR" sz="2000"/>
              <a:t>2) Fornecer detalhes sobre os locais exibidos</a:t>
            </a:r>
          </a:p>
        </p:txBody>
      </p:sp>
    </p:spTree>
    <p:extLst>
      <p:ext uri="{BB962C8B-B14F-4D97-AF65-F5344CB8AC3E}">
        <p14:creationId xmlns:p14="http://schemas.microsoft.com/office/powerpoint/2010/main" val="408311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C4ED31-BA2C-11DD-7034-4488381D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Montando os prompts</a:t>
            </a:r>
          </a:p>
        </p:txBody>
      </p:sp>
      <p:pic>
        <p:nvPicPr>
          <p:cNvPr id="22" name="Graphic 6" descr="Processador">
            <a:extLst>
              <a:ext uri="{FF2B5EF4-FFF2-40B4-BE49-F238E27FC236}">
                <a16:creationId xmlns:a16="http://schemas.microsoft.com/office/drawing/2014/main" id="{3648A90D-1952-C5DF-0911-4CEB42FEA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062EB-316A-7DD3-0C39-50DD4372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5" y="1793846"/>
            <a:ext cx="5410943" cy="4763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Como podemos configurar a lógica da aplicação?</a:t>
            </a:r>
          </a:p>
          <a:p>
            <a:pPr marL="0" indent="0">
              <a:buNone/>
            </a:pP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Para comunicarmos com a I.A. e obter os melhores resultados, vamos utilizar um recurso de montar um prompt inicial que crie um modelo de resposta de acordo com o padrão que precisamos obter.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Neste cenário, utilizando a biblioteca da Microsoft Azure </a:t>
            </a:r>
            <a:r>
              <a:rPr lang="pt-BR" sz="2000" dirty="0" err="1">
                <a:solidFill>
                  <a:schemeClr val="tx2"/>
                </a:solidFill>
              </a:rPr>
              <a:t>OpenAi</a:t>
            </a:r>
            <a:r>
              <a:rPr lang="pt-BR" sz="2000" dirty="0">
                <a:solidFill>
                  <a:schemeClr val="tx2"/>
                </a:solidFill>
              </a:rPr>
              <a:t> podemos enviar mensagens com 3 definições diferentes:</a:t>
            </a:r>
          </a:p>
          <a:p>
            <a:pPr>
              <a:buFontTx/>
              <a:buChar char="-"/>
            </a:pPr>
            <a:r>
              <a:rPr lang="pt-BR" sz="2000" dirty="0">
                <a:solidFill>
                  <a:schemeClr val="tx2"/>
                </a:solidFill>
              </a:rPr>
              <a:t>System – (</a:t>
            </a:r>
            <a:r>
              <a:rPr lang="pt-BR" sz="2000" dirty="0" err="1">
                <a:solidFill>
                  <a:schemeClr val="tx2"/>
                </a:solidFill>
              </a:rPr>
              <a:t>pré-programação</a:t>
            </a:r>
            <a:r>
              <a:rPr lang="pt-BR" sz="2000" dirty="0">
                <a:solidFill>
                  <a:schemeClr val="tx2"/>
                </a:solidFill>
              </a:rPr>
              <a:t> do sistema)</a:t>
            </a:r>
          </a:p>
          <a:p>
            <a:pPr>
              <a:buFontTx/>
              <a:buChar char="-"/>
            </a:pPr>
            <a:r>
              <a:rPr lang="pt-BR" sz="2000" dirty="0" err="1">
                <a:solidFill>
                  <a:schemeClr val="tx2"/>
                </a:solidFill>
              </a:rPr>
              <a:t>User</a:t>
            </a:r>
            <a:r>
              <a:rPr lang="pt-BR" sz="2000" dirty="0">
                <a:solidFill>
                  <a:schemeClr val="tx2"/>
                </a:solidFill>
              </a:rPr>
              <a:t> – (interação com o usuário)</a:t>
            </a:r>
          </a:p>
          <a:p>
            <a:pPr>
              <a:buFontTx/>
              <a:buChar char="-"/>
            </a:pPr>
            <a:r>
              <a:rPr lang="pt-BR" sz="2000" dirty="0" err="1">
                <a:solidFill>
                  <a:schemeClr val="tx2"/>
                </a:solidFill>
              </a:rPr>
              <a:t>Assistant</a:t>
            </a:r>
            <a:r>
              <a:rPr lang="pt-BR" sz="2000" dirty="0">
                <a:solidFill>
                  <a:schemeClr val="tx2"/>
                </a:solidFill>
              </a:rPr>
              <a:t> – (histórico de respostas anteriores da I.A.)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470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7767F490B704FB45DB77C7BBBF403" ma:contentTypeVersion="16" ma:contentTypeDescription="Create a new document." ma:contentTypeScope="" ma:versionID="14cbcc3327ecd6027f3259f7d55c597a">
  <xsd:schema xmlns:xsd="http://www.w3.org/2001/XMLSchema" xmlns:xs="http://www.w3.org/2001/XMLSchema" xmlns:p="http://schemas.microsoft.com/office/2006/metadata/properties" xmlns:ns3="4f247c5c-2ec1-4984-b426-81d1df4dc2f4" xmlns:ns4="c2b98676-d295-4f71-84b8-71878a8cdc7c" targetNamespace="http://schemas.microsoft.com/office/2006/metadata/properties" ma:root="true" ma:fieldsID="c503bc1621958fb95129eda2d962cbc0" ns3:_="" ns4:_="">
    <xsd:import namespace="4f247c5c-2ec1-4984-b426-81d1df4dc2f4"/>
    <xsd:import namespace="c2b98676-d295-4f71-84b8-71878a8cdc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47c5c-2ec1-4984-b426-81d1df4dc2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98676-d295-4f71-84b8-71878a8cdc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b98676-d295-4f71-84b8-71878a8cdc7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845AB5-EF73-4B79-923F-D38DD40E3D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247c5c-2ec1-4984-b426-81d1df4dc2f4"/>
    <ds:schemaRef ds:uri="c2b98676-d295-4f71-84b8-71878a8cdc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7F3B5E-C588-4864-9E5B-721C769EAA65}">
  <ds:schemaRefs>
    <ds:schemaRef ds:uri="4f247c5c-2ec1-4984-b426-81d1df4dc2f4"/>
    <ds:schemaRef ds:uri="http://schemas.microsoft.com/office/2006/metadata/properties"/>
    <ds:schemaRef ds:uri="http://schemas.openxmlformats.org/package/2006/metadata/core-properties"/>
    <ds:schemaRef ds:uri="http://purl.org/dc/dcmitype/"/>
    <ds:schemaRef ds:uri="c2b98676-d295-4f71-84b8-71878a8cdc7c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CFBCF7-2BD3-4E73-A033-176A7A6ECB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6896</TotalTime>
  <Words>1847</Words>
  <Application>Microsoft Office PowerPoint</Application>
  <PresentationFormat>Widescreen</PresentationFormat>
  <Paragraphs>192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Cascadia Mono</vt:lpstr>
      <vt:lpstr>Dosis</vt:lpstr>
      <vt:lpstr>IBMPlexMono,  Courier New</vt:lpstr>
      <vt:lpstr>lato</vt:lpstr>
      <vt:lpstr>Lexend</vt:lpstr>
      <vt:lpstr>Tema do Office</vt:lpstr>
      <vt:lpstr>Apresentação do PowerPoint</vt:lpstr>
      <vt:lpstr>Márcio R. Nizzola</vt:lpstr>
      <vt:lpstr>Apresentação do PowerPoint</vt:lpstr>
      <vt:lpstr>O que é uma I.A. Generativa</vt:lpstr>
      <vt:lpstr>Engenharia de prompt, o que é isso?</vt:lpstr>
      <vt:lpstr>Como funciona a comunicação - LLM</vt:lpstr>
      <vt:lpstr>Integrando uma I.A. com uma aplicação</vt:lpstr>
      <vt:lpstr>O Projeto</vt:lpstr>
      <vt:lpstr>Montando os prompts</vt:lpstr>
      <vt:lpstr>Como obter JSON na resposta de uma I.A.</vt:lpstr>
      <vt:lpstr>O que precisamos para transformar isso numa aplicação ?</vt:lpstr>
      <vt:lpstr>A linguagem C#</vt:lpstr>
      <vt:lpstr>Serviços que foram necessários</vt:lpstr>
      <vt:lpstr>Modelo de Prompt 1</vt:lpstr>
      <vt:lpstr>Modelo de Prompt 2</vt:lpstr>
      <vt:lpstr>Pacote Nuget utilizado</vt:lpstr>
      <vt:lpstr>O código</vt:lpstr>
      <vt:lpstr>Os tipos de mensagens enviadas</vt:lpstr>
      <vt:lpstr>Demonstração</vt:lpstr>
      <vt:lpstr>Para testar mais uma dica....</vt:lpstr>
      <vt:lpstr>Exemplo da execução - Itinerary</vt:lpstr>
      <vt:lpstr>Exemplo da execução - Itinerary</vt:lpstr>
      <vt:lpstr>Exemplo da execução – Place Info</vt:lpstr>
      <vt:lpstr>Outro exemplo</vt:lpstr>
      <vt:lpstr>Considerações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API´S .NET utilizando apenas lógica de api´s de I.A.</dc:title>
  <dc:creator>MARCIO ROGERIO NIZZOLA</dc:creator>
  <cp:lastModifiedBy>MARCIO ROGERIO NIZZOLA</cp:lastModifiedBy>
  <cp:revision>10</cp:revision>
  <dcterms:created xsi:type="dcterms:W3CDTF">2023-08-11T10:08:12Z</dcterms:created>
  <dcterms:modified xsi:type="dcterms:W3CDTF">2024-03-25T10:31:58Z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0x0101002597767F490B704FB45DB77C7BBBF403</vt:lpwstr>
  </property>
</Properties>
</file>