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63" r:id="rId4"/>
    <p:sldId id="262" r:id="rId5"/>
    <p:sldId id="259" r:id="rId6"/>
    <p:sldId id="274" r:id="rId7"/>
    <p:sldId id="260" r:id="rId8"/>
    <p:sldId id="272" r:id="rId9"/>
    <p:sldId id="273" r:id="rId10"/>
    <p:sldId id="281" r:id="rId11"/>
    <p:sldId id="282" r:id="rId12"/>
    <p:sldId id="261" r:id="rId13"/>
    <p:sldId id="277" r:id="rId14"/>
    <p:sldId id="276" r:id="rId15"/>
    <p:sldId id="278" r:id="rId16"/>
    <p:sldId id="279" r:id="rId17"/>
    <p:sldId id="280" r:id="rId1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0000"/>
    <a:srgbClr val="DB96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69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lumMod val="85000"/>
              </a:schemeClr>
            </a:solidFill>
            <a:ln w="19050">
              <a:noFill/>
            </a:ln>
          </c:spPr>
          <c:dPt>
            <c:idx val="0"/>
            <c:bubble3D val="0"/>
            <c:spPr>
              <a:solidFill>
                <a:srgbClr val="DB9665"/>
              </a:solidFill>
              <a:ln w="19050">
                <a:noFill/>
              </a:ln>
              <a:effectLst/>
            </c:spPr>
            <c:extLst>
              <c:ext xmlns:c16="http://schemas.microsoft.com/office/drawing/2014/chart" uri="{C3380CC4-5D6E-409C-BE32-E72D297353CC}">
                <c16:uniqueId val="{00000001-BF28-4356-81E1-F9011B39B795}"/>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BF28-4356-81E1-F9011B39B795}"/>
              </c:ext>
            </c:extLst>
          </c:dPt>
          <c:cat>
            <c:strRef>
              <c:f>Sheet1!$A$2:$A$3</c:f>
              <c:strCache>
                <c:ptCount val="2"/>
                <c:pt idx="0">
                  <c:v>男性</c:v>
                </c:pt>
                <c:pt idx="1">
                  <c:v>女性</c:v>
                </c:pt>
              </c:strCache>
            </c:strRef>
          </c:cat>
          <c:val>
            <c:numRef>
              <c:f>Sheet1!$B$2:$B$3</c:f>
              <c:numCache>
                <c:formatCode>0%</c:formatCode>
                <c:ptCount val="2"/>
                <c:pt idx="0">
                  <c:v>0.7</c:v>
                </c:pt>
                <c:pt idx="1">
                  <c:v>0.3</c:v>
                </c:pt>
              </c:numCache>
            </c:numRef>
          </c:val>
          <c:extLst>
            <c:ext xmlns:c16="http://schemas.microsoft.com/office/drawing/2014/chart" uri="{C3380CC4-5D6E-409C-BE32-E72D297353CC}">
              <c16:uniqueId val="{00000004-BF28-4356-81E1-F9011B39B795}"/>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lumMod val="85000"/>
              </a:schemeClr>
            </a:solidFill>
            <a:ln w="19050">
              <a:noFill/>
            </a:ln>
          </c:spPr>
          <c:dPt>
            <c:idx val="0"/>
            <c:bubble3D val="0"/>
            <c:spPr>
              <a:solidFill>
                <a:srgbClr val="3C0000"/>
              </a:solidFill>
              <a:ln w="19050">
                <a:noFill/>
              </a:ln>
              <a:effectLst/>
            </c:spPr>
            <c:extLst>
              <c:ext xmlns:c16="http://schemas.microsoft.com/office/drawing/2014/chart" uri="{C3380CC4-5D6E-409C-BE32-E72D297353CC}">
                <c16:uniqueId val="{00000001-49A0-40C0-9128-9481CE6C839A}"/>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49A0-40C0-9128-9481CE6C839A}"/>
              </c:ext>
            </c:extLst>
          </c:dPt>
          <c:cat>
            <c:strRef>
              <c:f>Sheet1!$A$2:$A$3</c:f>
              <c:strCache>
                <c:ptCount val="2"/>
                <c:pt idx="0">
                  <c:v>男性</c:v>
                </c:pt>
                <c:pt idx="1">
                  <c:v>女性</c:v>
                </c:pt>
              </c:strCache>
            </c:strRef>
          </c:cat>
          <c:val>
            <c:numRef>
              <c:f>Sheet1!$B$2:$B$3</c:f>
              <c:numCache>
                <c:formatCode>0%</c:formatCode>
                <c:ptCount val="2"/>
                <c:pt idx="0">
                  <c:v>0.4</c:v>
                </c:pt>
                <c:pt idx="1">
                  <c:v>0.6</c:v>
                </c:pt>
              </c:numCache>
            </c:numRef>
          </c:val>
          <c:extLst>
            <c:ext xmlns:c16="http://schemas.microsoft.com/office/drawing/2014/chart" uri="{C3380CC4-5D6E-409C-BE32-E72D297353CC}">
              <c16:uniqueId val="{00000004-49A0-40C0-9128-9481CE6C839A}"/>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8F720-BEB6-4A14-9222-BDBDAE364B3F}"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8A50B-B463-4EE6-8B6E-E2B8F71685AA}" type="slidenum">
              <a:rPr lang="zh-CN" altLang="en-US" smtClean="0"/>
              <a:t>‹#›</a:t>
            </a:fld>
            <a:endParaRPr lang="zh-CN" altLang="en-US"/>
          </a:p>
        </p:txBody>
      </p:sp>
    </p:spTree>
    <p:extLst>
      <p:ext uri="{BB962C8B-B14F-4D97-AF65-F5344CB8AC3E}">
        <p14:creationId xmlns:p14="http://schemas.microsoft.com/office/powerpoint/2010/main" val="3285341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36547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375381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230615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384736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420378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221403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162707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414038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96462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49926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C1F120B-7DD9-4457-98C6-121F9CDECED2}" type="datetimeFigureOut">
              <a:rPr lang="zh-CN" altLang="en-US" smtClean="0"/>
              <a:t>2018/10/15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138512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C1F120B-7DD9-4457-98C6-121F9CDECED2}" type="datetimeFigureOut">
              <a:rPr lang="zh-CN" altLang="en-US" smtClean="0"/>
              <a:t>2018/10/15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8D47723-9DD8-406A-854D-6407F77C4DCE}" type="slidenum">
              <a:rPr lang="zh-CN" altLang="en-US" smtClean="0"/>
              <a:t>‹#›</a:t>
            </a:fld>
            <a:endParaRPr lang="zh-CN" altLang="en-US"/>
          </a:p>
        </p:txBody>
      </p:sp>
    </p:spTree>
    <p:extLst>
      <p:ext uri="{BB962C8B-B14F-4D97-AF65-F5344CB8AC3E}">
        <p14:creationId xmlns:p14="http://schemas.microsoft.com/office/powerpoint/2010/main" val="1838311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hk/url?sa=i&amp;rct=j&amp;q=&amp;esrc=s&amp;source=images&amp;cd=&amp;ved=2ahUKEwi9np-T8fndAhULq48KHa25AXsQjRx6BAgBEAU&amp;url=https://www.amazon.com/ZHOPPY-Bluetooth-Speaker-Portable-Birthday/dp/B01H89L2H0&amp;psig=AOvVaw1ridd8iTn5JBIFFUFjtawm&amp;ust=153918890762426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hk/url?sa=i&amp;rct=j&amp;q=&amp;esrc=s&amp;source=images&amp;cd=&amp;ved=2ahUKEwjQ2frm8PndAhUJbo8KHa4rAqoQjRx6BAgBEAU&amp;url=https://www.youtube.com/watch?v%3DBoR6p02p-RU&amp;psig=AOvVaw1ridd8iTn5JBIFFUFjtawm&amp;ust=1539188907624261"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60A11E6-F981-4780-BD06-C6286C1F275C}"/>
              </a:ext>
            </a:extLst>
          </p:cNvPr>
          <p:cNvGrpSpPr/>
          <p:nvPr/>
        </p:nvGrpSpPr>
        <p:grpSpPr>
          <a:xfrm>
            <a:off x="3458554" y="2125164"/>
            <a:ext cx="2226892" cy="893172"/>
            <a:chOff x="3458554" y="1994293"/>
            <a:chExt cx="2226892" cy="893172"/>
          </a:xfrm>
        </p:grpSpPr>
        <p:sp>
          <p:nvSpPr>
            <p:cNvPr id="4" name="PA_文本框 10"/>
            <p:cNvSpPr txBox="1"/>
            <p:nvPr>
              <p:custDataLst>
                <p:tags r:id="rId1"/>
              </p:custDataLst>
            </p:nvPr>
          </p:nvSpPr>
          <p:spPr>
            <a:xfrm>
              <a:off x="3458554" y="1994293"/>
              <a:ext cx="2226892" cy="784830"/>
            </a:xfrm>
            <a:prstGeom prst="rect">
              <a:avLst/>
            </a:prstGeom>
            <a:noFill/>
          </p:spPr>
          <p:txBody>
            <a:bodyPr wrap="none" rtlCol="0">
              <a:spAutoFit/>
            </a:bodyPr>
            <a:lstStyle/>
            <a:p>
              <a:pPr algn="ctr"/>
              <a:r>
                <a:rPr lang="en-US" altLang="zh-CN" sz="4500" b="1" dirty="0">
                  <a:solidFill>
                    <a:srgbClr val="C00000"/>
                  </a:solidFill>
                </a:rPr>
                <a:t>POLARIS</a:t>
              </a:r>
              <a:endParaRPr lang="zh-CN" altLang="en-US" sz="4500" b="1" dirty="0">
                <a:solidFill>
                  <a:srgbClr val="C00000"/>
                </a:solidFill>
              </a:endParaRPr>
            </a:p>
          </p:txBody>
        </p:sp>
        <p:sp>
          <p:nvSpPr>
            <p:cNvPr id="5" name="PA_文本框 12"/>
            <p:cNvSpPr txBox="1"/>
            <p:nvPr>
              <p:custDataLst>
                <p:tags r:id="rId2"/>
              </p:custDataLst>
            </p:nvPr>
          </p:nvSpPr>
          <p:spPr>
            <a:xfrm>
              <a:off x="3504248" y="2656633"/>
              <a:ext cx="2135505" cy="230832"/>
            </a:xfrm>
            <a:prstGeom prst="rect">
              <a:avLst/>
            </a:prstGeom>
            <a:noFill/>
          </p:spPr>
          <p:txBody>
            <a:bodyPr wrap="square" rtlCol="0">
              <a:spAutoFit/>
            </a:bodyPr>
            <a:lstStyle/>
            <a:p>
              <a:pPr algn="dist"/>
              <a:r>
                <a:rPr lang="en-US" altLang="zh-CN" sz="900" dirty="0">
                  <a:solidFill>
                    <a:srgbClr val="C00000"/>
                  </a:solidFill>
                  <a:effectLst>
                    <a:outerShdw blurRad="38100" dist="38100" dir="2700000" algn="tl">
                      <a:srgbClr val="000000">
                        <a:alpha val="43137"/>
                      </a:srgbClr>
                    </a:outerShdw>
                  </a:effectLst>
                  <a:latin typeface="+mj-ea"/>
                  <a:ea typeface="+mj-ea"/>
                  <a:sym typeface="+mn-ea"/>
                </a:rPr>
                <a:t>ALWAYS WITH YOU </a:t>
              </a:r>
              <a:endParaRPr lang="en-US" altLang="zh-CN" sz="900" spc="75" dirty="0">
                <a:solidFill>
                  <a:srgbClr val="C00000"/>
                </a:solidFill>
                <a:effectLst>
                  <a:outerShdw blurRad="38100" dist="38100" dir="2700000" algn="tl">
                    <a:srgbClr val="000000">
                      <a:alpha val="43137"/>
                    </a:srgbClr>
                  </a:outerShdw>
                </a:effectLst>
                <a:latin typeface="+mj-ea"/>
                <a:ea typeface="+mj-ea"/>
                <a:sym typeface="+mn-ea"/>
              </a:endParaRPr>
            </a:p>
          </p:txBody>
        </p:sp>
      </p:grpSp>
      <p:sp>
        <p:nvSpPr>
          <p:cNvPr id="2" name="文本框 1">
            <a:extLst>
              <a:ext uri="{FF2B5EF4-FFF2-40B4-BE49-F238E27FC236}">
                <a16:creationId xmlns:a16="http://schemas.microsoft.com/office/drawing/2014/main" id="{D73415B1-DCA7-4E0F-BB55-7491CEE31973}"/>
              </a:ext>
            </a:extLst>
          </p:cNvPr>
          <p:cNvSpPr txBox="1"/>
          <p:nvPr/>
        </p:nvSpPr>
        <p:spPr>
          <a:xfrm>
            <a:off x="7023868" y="3596923"/>
            <a:ext cx="2120132" cy="1546577"/>
          </a:xfrm>
          <a:prstGeom prst="rect">
            <a:avLst/>
          </a:prstGeom>
          <a:noFill/>
        </p:spPr>
        <p:txBody>
          <a:bodyPr wrap="none" rtlCol="0">
            <a:spAutoFit/>
          </a:bodyPr>
          <a:lstStyle/>
          <a:p>
            <a:r>
              <a:rPr lang="en-GB" dirty="0"/>
              <a:t>Class 1 Group 4:</a:t>
            </a:r>
          </a:p>
          <a:p>
            <a:r>
              <a:rPr lang="en-GB" dirty="0"/>
              <a:t>	Ainul Mardhiyyah</a:t>
            </a:r>
          </a:p>
          <a:p>
            <a:r>
              <a:rPr lang="en-GB" dirty="0"/>
              <a:t>	Bhavy Mital </a:t>
            </a:r>
          </a:p>
          <a:p>
            <a:r>
              <a:rPr lang="en-GB" altLang="zh-CN" dirty="0"/>
              <a:t>	Edric</a:t>
            </a:r>
          </a:p>
          <a:p>
            <a:r>
              <a:rPr lang="en-GB" dirty="0"/>
              <a:t>	Kwon Inhyuk</a:t>
            </a:r>
          </a:p>
          <a:p>
            <a:r>
              <a:rPr lang="en-GB" dirty="0"/>
              <a:t>	Wei Letong</a:t>
            </a:r>
          </a:p>
          <a:p>
            <a:r>
              <a:rPr lang="en-GB" dirty="0"/>
              <a:t>	Zhao Lutong</a:t>
            </a:r>
            <a:endParaRPr lang="zh-CN" altLang="en-US" dirty="0"/>
          </a:p>
        </p:txBody>
      </p:sp>
      <p:pic>
        <p:nvPicPr>
          <p:cNvPr id="1026" name="Picture 2" descr="https://lh4.googleusercontent.com/AP1jMEM8EoN4H8GFxSyQDJJq7Xc24Sl-1g_b93bpcRaIkZXt4bjj--I9KDYHytjaZ2mU_lWDwHbE56cOAqu8wJUUu8kzmhqOQmde4zwaCQ8u1Jn7opFrIEg5WXjGncVHloR0tJ1l2hE">
            <a:extLst>
              <a:ext uri="{FF2B5EF4-FFF2-40B4-BE49-F238E27FC236}">
                <a16:creationId xmlns:a16="http://schemas.microsoft.com/office/drawing/2014/main" id="{F760CEDB-B692-4922-9D50-8AC0EF946502}"/>
              </a:ext>
            </a:extLst>
          </p:cNvPr>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115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442384" y="2037384"/>
            <a:ext cx="394738" cy="39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63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Solution</a:t>
            </a:r>
            <a:endParaRPr lang="zh-CN" altLang="en-US" dirty="0"/>
          </a:p>
        </p:txBody>
      </p:sp>
      <p:pic>
        <p:nvPicPr>
          <p:cNvPr id="3" name="图片 2">
            <a:extLst>
              <a:ext uri="{FF2B5EF4-FFF2-40B4-BE49-F238E27FC236}">
                <a16:creationId xmlns:a16="http://schemas.microsoft.com/office/drawing/2014/main" id="{70C8EE5D-471B-4953-BE8B-1F8BFB482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131" y="754932"/>
            <a:ext cx="2610945" cy="1304979"/>
          </a:xfrm>
          <a:prstGeom prst="rect">
            <a:avLst/>
          </a:prstGeom>
        </p:spPr>
      </p:pic>
      <p:pic>
        <p:nvPicPr>
          <p:cNvPr id="10" name="图片 9">
            <a:extLst>
              <a:ext uri="{FF2B5EF4-FFF2-40B4-BE49-F238E27FC236}">
                <a16:creationId xmlns:a16="http://schemas.microsoft.com/office/drawing/2014/main" id="{6C8D5B55-9B75-43B6-8879-98B128C6F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332" y="2079777"/>
            <a:ext cx="913204" cy="1978608"/>
          </a:xfrm>
          <a:prstGeom prst="rect">
            <a:avLst/>
          </a:prstGeom>
        </p:spPr>
      </p:pic>
      <p:pic>
        <p:nvPicPr>
          <p:cNvPr id="12" name="图片 11">
            <a:extLst>
              <a:ext uri="{FF2B5EF4-FFF2-40B4-BE49-F238E27FC236}">
                <a16:creationId xmlns:a16="http://schemas.microsoft.com/office/drawing/2014/main" id="{F826A227-DB97-45CB-A481-35FB47760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55253" y="2301075"/>
            <a:ext cx="942073" cy="1686578"/>
          </a:xfrm>
          <a:prstGeom prst="rect">
            <a:avLst/>
          </a:prstGeom>
        </p:spPr>
      </p:pic>
      <p:sp>
        <p:nvSpPr>
          <p:cNvPr id="13" name="文本框 12">
            <a:extLst>
              <a:ext uri="{FF2B5EF4-FFF2-40B4-BE49-F238E27FC236}">
                <a16:creationId xmlns:a16="http://schemas.microsoft.com/office/drawing/2014/main" id="{44446575-5FAE-440C-9AD7-1F41C5E980E0}"/>
              </a:ext>
            </a:extLst>
          </p:cNvPr>
          <p:cNvSpPr txBox="1"/>
          <p:nvPr/>
        </p:nvSpPr>
        <p:spPr>
          <a:xfrm>
            <a:off x="3818374" y="1037735"/>
            <a:ext cx="1265090" cy="646331"/>
          </a:xfrm>
          <a:prstGeom prst="rect">
            <a:avLst/>
          </a:prstGeom>
          <a:noFill/>
        </p:spPr>
        <p:txBody>
          <a:bodyPr wrap="none" rtlCol="0">
            <a:spAutoFit/>
          </a:bodyPr>
          <a:lstStyle/>
          <a:p>
            <a:r>
              <a:rPr lang="en-US" altLang="zh-CN" sz="3600" dirty="0"/>
              <a:t>Cloud</a:t>
            </a:r>
            <a:endParaRPr lang="zh-CN" altLang="en-US" sz="3600" dirty="0"/>
          </a:p>
        </p:txBody>
      </p:sp>
      <p:pic>
        <p:nvPicPr>
          <p:cNvPr id="15" name="图片 14">
            <a:extLst>
              <a:ext uri="{FF2B5EF4-FFF2-40B4-BE49-F238E27FC236}">
                <a16:creationId xmlns:a16="http://schemas.microsoft.com/office/drawing/2014/main" id="{A74E8C20-CE1A-45D8-A248-4C9E3421208A}"/>
              </a:ext>
            </a:extLst>
          </p:cNvPr>
          <p:cNvPicPr>
            <a:picLocks noChangeAspect="1"/>
          </p:cNvPicPr>
          <p:nvPr/>
        </p:nvPicPr>
        <p:blipFill rotWithShape="1">
          <a:blip r:embed="rId5">
            <a:extLst>
              <a:ext uri="{28A0092B-C50C-407E-A947-70E740481C1C}">
                <a14:useLocalDpi xmlns:a14="http://schemas.microsoft.com/office/drawing/2010/main" val="0"/>
              </a:ext>
            </a:extLst>
          </a:blip>
          <a:srcRect b="45584"/>
          <a:stretch/>
        </p:blipFill>
        <p:spPr>
          <a:xfrm>
            <a:off x="6692542" y="3214571"/>
            <a:ext cx="572416" cy="761113"/>
          </a:xfrm>
          <a:prstGeom prst="rect">
            <a:avLst/>
          </a:prstGeom>
        </p:spPr>
      </p:pic>
      <p:pic>
        <p:nvPicPr>
          <p:cNvPr id="18" name="图片 17">
            <a:extLst>
              <a:ext uri="{FF2B5EF4-FFF2-40B4-BE49-F238E27FC236}">
                <a16:creationId xmlns:a16="http://schemas.microsoft.com/office/drawing/2014/main" id="{48B1C79C-4440-4790-B72E-5637D9533FA4}"/>
              </a:ext>
            </a:extLst>
          </p:cNvPr>
          <p:cNvPicPr>
            <a:picLocks noChangeAspect="1"/>
          </p:cNvPicPr>
          <p:nvPr/>
        </p:nvPicPr>
        <p:blipFill rotWithShape="1">
          <a:blip r:embed="rId5">
            <a:extLst>
              <a:ext uri="{28A0092B-C50C-407E-A947-70E740481C1C}">
                <a14:useLocalDpi xmlns:a14="http://schemas.microsoft.com/office/drawing/2010/main" val="0"/>
              </a:ext>
            </a:extLst>
          </a:blip>
          <a:srcRect b="45584"/>
          <a:stretch/>
        </p:blipFill>
        <p:spPr>
          <a:xfrm>
            <a:off x="1704883" y="3124109"/>
            <a:ext cx="572416" cy="761113"/>
          </a:xfrm>
          <a:prstGeom prst="rect">
            <a:avLst/>
          </a:prstGeom>
        </p:spPr>
      </p:pic>
      <p:cxnSp>
        <p:nvCxnSpPr>
          <p:cNvPr id="17" name="直接箭头连接符 16">
            <a:extLst>
              <a:ext uri="{FF2B5EF4-FFF2-40B4-BE49-F238E27FC236}">
                <a16:creationId xmlns:a16="http://schemas.microsoft.com/office/drawing/2014/main" id="{364499CC-36FA-47A7-8485-D3EC5D2FA83F}"/>
              </a:ext>
            </a:extLst>
          </p:cNvPr>
          <p:cNvCxnSpPr>
            <a:cxnSpLocks/>
          </p:cNvCxnSpPr>
          <p:nvPr/>
        </p:nvCxnSpPr>
        <p:spPr>
          <a:xfrm flipV="1">
            <a:off x="1659368" y="1889090"/>
            <a:ext cx="1576201" cy="3813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71495C28-1B67-4BCB-BB65-8BC4499AB7F7}"/>
              </a:ext>
            </a:extLst>
          </p:cNvPr>
          <p:cNvCxnSpPr>
            <a:cxnSpLocks/>
          </p:cNvCxnSpPr>
          <p:nvPr/>
        </p:nvCxnSpPr>
        <p:spPr>
          <a:xfrm flipV="1">
            <a:off x="2362178" y="2059911"/>
            <a:ext cx="1018450" cy="11343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DE9D8E54-87A1-4E8F-B825-2184547F63C7}"/>
              </a:ext>
            </a:extLst>
          </p:cNvPr>
          <p:cNvCxnSpPr>
            <a:cxnSpLocks/>
          </p:cNvCxnSpPr>
          <p:nvPr/>
        </p:nvCxnSpPr>
        <p:spPr>
          <a:xfrm>
            <a:off x="5627538" y="1841799"/>
            <a:ext cx="1394144" cy="111856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37C6645A-E0EF-483A-93A3-47ACB426396F}"/>
              </a:ext>
            </a:extLst>
          </p:cNvPr>
          <p:cNvCxnSpPr>
            <a:cxnSpLocks/>
          </p:cNvCxnSpPr>
          <p:nvPr/>
        </p:nvCxnSpPr>
        <p:spPr>
          <a:xfrm>
            <a:off x="5808348" y="1640286"/>
            <a:ext cx="2083036" cy="64329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6501C79E-CE0E-4F81-95CE-40AC67328A44}"/>
              </a:ext>
            </a:extLst>
          </p:cNvPr>
          <p:cNvSpPr txBox="1"/>
          <p:nvPr/>
        </p:nvSpPr>
        <p:spPr>
          <a:xfrm>
            <a:off x="434666" y="4092879"/>
            <a:ext cx="875561" cy="400110"/>
          </a:xfrm>
          <a:prstGeom prst="rect">
            <a:avLst/>
          </a:prstGeom>
          <a:noFill/>
        </p:spPr>
        <p:txBody>
          <a:bodyPr wrap="none" rtlCol="0">
            <a:spAutoFit/>
          </a:bodyPr>
          <a:lstStyle/>
          <a:p>
            <a:r>
              <a:rPr lang="en-US" altLang="zh-CN" sz="2000" dirty="0"/>
              <a:t>User A</a:t>
            </a:r>
            <a:endParaRPr lang="zh-CN" altLang="en-US" sz="2000" dirty="0"/>
          </a:p>
        </p:txBody>
      </p:sp>
      <p:sp>
        <p:nvSpPr>
          <p:cNvPr id="29" name="文本框 28">
            <a:extLst>
              <a:ext uri="{FF2B5EF4-FFF2-40B4-BE49-F238E27FC236}">
                <a16:creationId xmlns:a16="http://schemas.microsoft.com/office/drawing/2014/main" id="{5BA958FC-4A99-41D9-904F-1919F42DC27F}"/>
              </a:ext>
            </a:extLst>
          </p:cNvPr>
          <p:cNvSpPr txBox="1"/>
          <p:nvPr/>
        </p:nvSpPr>
        <p:spPr>
          <a:xfrm>
            <a:off x="7640332" y="4153385"/>
            <a:ext cx="865943" cy="400110"/>
          </a:xfrm>
          <a:prstGeom prst="rect">
            <a:avLst/>
          </a:prstGeom>
          <a:noFill/>
        </p:spPr>
        <p:txBody>
          <a:bodyPr wrap="none" rtlCol="0">
            <a:spAutoFit/>
          </a:bodyPr>
          <a:lstStyle/>
          <a:p>
            <a:r>
              <a:rPr lang="en-US" altLang="zh-CN" sz="2000" dirty="0"/>
              <a:t>User B</a:t>
            </a:r>
            <a:endParaRPr lang="zh-CN" altLang="en-US" sz="2000" dirty="0"/>
          </a:p>
        </p:txBody>
      </p:sp>
      <p:sp>
        <p:nvSpPr>
          <p:cNvPr id="28" name="文本框 27">
            <a:extLst>
              <a:ext uri="{FF2B5EF4-FFF2-40B4-BE49-F238E27FC236}">
                <a16:creationId xmlns:a16="http://schemas.microsoft.com/office/drawing/2014/main" id="{E42302D9-0B21-4BE5-8660-5A761B1CD089}"/>
              </a:ext>
            </a:extLst>
          </p:cNvPr>
          <p:cNvSpPr txBox="1"/>
          <p:nvPr/>
        </p:nvSpPr>
        <p:spPr>
          <a:xfrm>
            <a:off x="1578336" y="4118053"/>
            <a:ext cx="885179" cy="369332"/>
          </a:xfrm>
          <a:prstGeom prst="rect">
            <a:avLst/>
          </a:prstGeom>
          <a:noFill/>
        </p:spPr>
        <p:txBody>
          <a:bodyPr wrap="none" rtlCol="0">
            <a:spAutoFit/>
          </a:bodyPr>
          <a:lstStyle/>
          <a:p>
            <a:r>
              <a:rPr lang="en-US" altLang="zh-CN" sz="1800" dirty="0"/>
              <a:t>Lamp A</a:t>
            </a:r>
            <a:endParaRPr lang="zh-CN" altLang="en-US" sz="1800" dirty="0"/>
          </a:p>
        </p:txBody>
      </p:sp>
      <p:sp>
        <p:nvSpPr>
          <p:cNvPr id="31" name="文本框 30">
            <a:extLst>
              <a:ext uri="{FF2B5EF4-FFF2-40B4-BE49-F238E27FC236}">
                <a16:creationId xmlns:a16="http://schemas.microsoft.com/office/drawing/2014/main" id="{8875C099-38FE-452D-A1E7-D047D8E83018}"/>
              </a:ext>
            </a:extLst>
          </p:cNvPr>
          <p:cNvSpPr txBox="1"/>
          <p:nvPr/>
        </p:nvSpPr>
        <p:spPr>
          <a:xfrm>
            <a:off x="6518559" y="4184163"/>
            <a:ext cx="877163" cy="369332"/>
          </a:xfrm>
          <a:prstGeom prst="rect">
            <a:avLst/>
          </a:prstGeom>
          <a:noFill/>
        </p:spPr>
        <p:txBody>
          <a:bodyPr wrap="none" rtlCol="0">
            <a:spAutoFit/>
          </a:bodyPr>
          <a:lstStyle/>
          <a:p>
            <a:r>
              <a:rPr lang="en-US" altLang="zh-CN" sz="1800" dirty="0"/>
              <a:t>Lamp B</a:t>
            </a:r>
            <a:endParaRPr lang="zh-CN" altLang="en-US" sz="1800" dirty="0"/>
          </a:p>
        </p:txBody>
      </p:sp>
      <p:sp>
        <p:nvSpPr>
          <p:cNvPr id="30" name="文本框 29">
            <a:extLst>
              <a:ext uri="{FF2B5EF4-FFF2-40B4-BE49-F238E27FC236}">
                <a16:creationId xmlns:a16="http://schemas.microsoft.com/office/drawing/2014/main" id="{0E1744B4-686B-44F0-9F78-BDF8842E0E01}"/>
              </a:ext>
            </a:extLst>
          </p:cNvPr>
          <p:cNvSpPr txBox="1"/>
          <p:nvPr/>
        </p:nvSpPr>
        <p:spPr>
          <a:xfrm>
            <a:off x="2980109" y="2399580"/>
            <a:ext cx="3279378" cy="1962076"/>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dirty="0"/>
              <a:t>Users send emotions (emoji) they want to express from UI on smartphone.</a:t>
            </a:r>
          </a:p>
          <a:p>
            <a:pPr marL="342900" indent="-342900" algn="just">
              <a:buFont typeface="Arial" panose="020B0604020202020204" pitchFamily="34" charset="0"/>
              <a:buChar char="•"/>
            </a:pPr>
            <a:endParaRPr lang="zh-CN" altLang="en-US" dirty="0"/>
          </a:p>
          <a:p>
            <a:pPr marL="342900" indent="-342900" algn="just">
              <a:buFont typeface="Arial" panose="020B0604020202020204" pitchFamily="34" charset="0"/>
              <a:buChar char="•"/>
            </a:pPr>
            <a:r>
              <a:rPr lang="en-US" altLang="zh-CN" dirty="0"/>
              <a:t>Users can interact (e.g. Tap) with lamps, and the signals will be sent to the cloud.</a:t>
            </a:r>
          </a:p>
          <a:p>
            <a:pPr marL="342900" indent="-342900" algn="just">
              <a:buFont typeface="Arial" panose="020B0604020202020204" pitchFamily="34" charset="0"/>
              <a:buChar char="•"/>
            </a:pPr>
            <a:endParaRPr lang="en-US" altLang="zh-CN" dirty="0"/>
          </a:p>
          <a:p>
            <a:pPr marL="342900" indent="-342900" algn="just">
              <a:buFont typeface="Arial" panose="020B0604020202020204" pitchFamily="34" charset="0"/>
              <a:buChar char="•"/>
            </a:pPr>
            <a:r>
              <a:rPr lang="en-US" altLang="zh-CN" dirty="0"/>
              <a:t>Lamps will collect the messages sent by users from cloud and changes colors/pattern accordingly.</a:t>
            </a:r>
          </a:p>
        </p:txBody>
      </p:sp>
    </p:spTree>
    <p:extLst>
      <p:ext uri="{BB962C8B-B14F-4D97-AF65-F5344CB8AC3E}">
        <p14:creationId xmlns:p14="http://schemas.microsoft.com/office/powerpoint/2010/main" val="18543689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Solution</a:t>
            </a:r>
            <a:endParaRPr lang="zh-CN" altLang="en-US" dirty="0"/>
          </a:p>
        </p:txBody>
      </p:sp>
      <p:sp>
        <p:nvSpPr>
          <p:cNvPr id="2" name="矩形: 圆角 1">
            <a:extLst>
              <a:ext uri="{FF2B5EF4-FFF2-40B4-BE49-F238E27FC236}">
                <a16:creationId xmlns:a16="http://schemas.microsoft.com/office/drawing/2014/main" id="{C8762978-F7DA-47B1-8D70-B75D4F3F1121}"/>
              </a:ext>
            </a:extLst>
          </p:cNvPr>
          <p:cNvSpPr/>
          <p:nvPr/>
        </p:nvSpPr>
        <p:spPr>
          <a:xfrm>
            <a:off x="1055077" y="954593"/>
            <a:ext cx="1919235" cy="8943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t>Interaction between users and the lamp are detected</a:t>
            </a:r>
            <a:endParaRPr lang="zh-CN" altLang="en-US" dirty="0"/>
          </a:p>
        </p:txBody>
      </p:sp>
      <p:sp>
        <p:nvSpPr>
          <p:cNvPr id="24" name="矩形: 圆角 23">
            <a:extLst>
              <a:ext uri="{FF2B5EF4-FFF2-40B4-BE49-F238E27FC236}">
                <a16:creationId xmlns:a16="http://schemas.microsoft.com/office/drawing/2014/main" id="{1A1EB283-62EC-4FCF-8D64-F1C15CB68288}"/>
              </a:ext>
            </a:extLst>
          </p:cNvPr>
          <p:cNvSpPr/>
          <p:nvPr/>
        </p:nvSpPr>
        <p:spPr>
          <a:xfrm>
            <a:off x="1055076" y="2124598"/>
            <a:ext cx="1919235" cy="8943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t>Interactions are translated into signals</a:t>
            </a:r>
            <a:endParaRPr lang="zh-CN" altLang="en-US" dirty="0"/>
          </a:p>
        </p:txBody>
      </p:sp>
      <p:sp>
        <p:nvSpPr>
          <p:cNvPr id="26" name="矩形: 圆角 25">
            <a:extLst>
              <a:ext uri="{FF2B5EF4-FFF2-40B4-BE49-F238E27FC236}">
                <a16:creationId xmlns:a16="http://schemas.microsoft.com/office/drawing/2014/main" id="{224FEAAD-5BC1-4D97-88F5-7754AC4614D5}"/>
              </a:ext>
            </a:extLst>
          </p:cNvPr>
          <p:cNvSpPr/>
          <p:nvPr/>
        </p:nvSpPr>
        <p:spPr>
          <a:xfrm>
            <a:off x="1055075" y="3354044"/>
            <a:ext cx="1919235" cy="8943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t>Signals are sent to the cloud</a:t>
            </a:r>
            <a:endParaRPr lang="zh-CN" altLang="en-US" dirty="0"/>
          </a:p>
        </p:txBody>
      </p:sp>
      <p:sp>
        <p:nvSpPr>
          <p:cNvPr id="9" name="矩形: 圆角 8">
            <a:extLst>
              <a:ext uri="{FF2B5EF4-FFF2-40B4-BE49-F238E27FC236}">
                <a16:creationId xmlns:a16="http://schemas.microsoft.com/office/drawing/2014/main" id="{2BAF7DDB-F02A-4D5B-AF7F-496137E8B666}"/>
              </a:ext>
            </a:extLst>
          </p:cNvPr>
          <p:cNvSpPr/>
          <p:nvPr/>
        </p:nvSpPr>
        <p:spPr>
          <a:xfrm>
            <a:off x="3614919" y="3354044"/>
            <a:ext cx="1999622" cy="89430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dirty="0"/>
              <a:t>Other lamps access data from the cloud</a:t>
            </a:r>
            <a:endParaRPr lang="zh-CN" altLang="en-US" dirty="0"/>
          </a:p>
        </p:txBody>
      </p:sp>
      <p:sp>
        <p:nvSpPr>
          <p:cNvPr id="33" name="矩形: 圆角 32">
            <a:extLst>
              <a:ext uri="{FF2B5EF4-FFF2-40B4-BE49-F238E27FC236}">
                <a16:creationId xmlns:a16="http://schemas.microsoft.com/office/drawing/2014/main" id="{674F1D5E-D69D-4FA8-8BAC-13792AAF20E8}"/>
              </a:ext>
            </a:extLst>
          </p:cNvPr>
          <p:cNvSpPr/>
          <p:nvPr/>
        </p:nvSpPr>
        <p:spPr>
          <a:xfrm>
            <a:off x="3614919" y="2077955"/>
            <a:ext cx="1999622" cy="89430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dirty="0"/>
              <a:t>Behaviors (e.g. blinks, changes colors) are displayed</a:t>
            </a:r>
            <a:endParaRPr lang="zh-CN" altLang="en-US" dirty="0"/>
          </a:p>
        </p:txBody>
      </p:sp>
      <p:sp>
        <p:nvSpPr>
          <p:cNvPr id="11" name="矩形: 圆角 10">
            <a:extLst>
              <a:ext uri="{FF2B5EF4-FFF2-40B4-BE49-F238E27FC236}">
                <a16:creationId xmlns:a16="http://schemas.microsoft.com/office/drawing/2014/main" id="{787107D4-5D54-4575-929C-BE725483B22D}"/>
              </a:ext>
            </a:extLst>
          </p:cNvPr>
          <p:cNvSpPr/>
          <p:nvPr/>
        </p:nvSpPr>
        <p:spPr>
          <a:xfrm>
            <a:off x="6252551" y="2099859"/>
            <a:ext cx="1848896" cy="8943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dirty="0"/>
              <a:t>Users choose the emotions they want to share from UI on mobile phones</a:t>
            </a:r>
            <a:endParaRPr lang="zh-CN" altLang="en-US" dirty="0"/>
          </a:p>
        </p:txBody>
      </p:sp>
      <p:sp>
        <p:nvSpPr>
          <p:cNvPr id="34" name="矩形: 圆角 33">
            <a:extLst>
              <a:ext uri="{FF2B5EF4-FFF2-40B4-BE49-F238E27FC236}">
                <a16:creationId xmlns:a16="http://schemas.microsoft.com/office/drawing/2014/main" id="{B156B454-D2F6-4193-9D07-509C866ADA96}"/>
              </a:ext>
            </a:extLst>
          </p:cNvPr>
          <p:cNvSpPr/>
          <p:nvPr/>
        </p:nvSpPr>
        <p:spPr>
          <a:xfrm>
            <a:off x="6252551" y="3330393"/>
            <a:ext cx="1848896" cy="8943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dirty="0"/>
              <a:t>Signals are sent to the clouds</a:t>
            </a:r>
            <a:endParaRPr lang="zh-CN" altLang="en-US" dirty="0"/>
          </a:p>
        </p:txBody>
      </p:sp>
      <p:cxnSp>
        <p:nvCxnSpPr>
          <p:cNvPr id="16" name="直接箭头连接符 15">
            <a:extLst>
              <a:ext uri="{FF2B5EF4-FFF2-40B4-BE49-F238E27FC236}">
                <a16:creationId xmlns:a16="http://schemas.microsoft.com/office/drawing/2014/main" id="{439F88F9-178F-4019-8BFA-B7BB6265D089}"/>
              </a:ext>
            </a:extLst>
          </p:cNvPr>
          <p:cNvCxnSpPr>
            <a:stCxn id="2" idx="2"/>
            <a:endCxn id="24" idx="0"/>
          </p:cNvCxnSpPr>
          <p:nvPr/>
        </p:nvCxnSpPr>
        <p:spPr>
          <a:xfrm flipH="1">
            <a:off x="2014694" y="1848897"/>
            <a:ext cx="1" cy="275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52ACB94F-CB22-44D1-9B87-D0A9BE8BCB18}"/>
              </a:ext>
            </a:extLst>
          </p:cNvPr>
          <p:cNvCxnSpPr/>
          <p:nvPr/>
        </p:nvCxnSpPr>
        <p:spPr>
          <a:xfrm flipH="1">
            <a:off x="2014692" y="3029894"/>
            <a:ext cx="1" cy="275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8D80605F-E160-4967-BA69-B06DFBF136CC}"/>
              </a:ext>
            </a:extLst>
          </p:cNvPr>
          <p:cNvCxnSpPr/>
          <p:nvPr/>
        </p:nvCxnSpPr>
        <p:spPr>
          <a:xfrm flipH="1">
            <a:off x="7129308" y="3014380"/>
            <a:ext cx="1" cy="275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297A68E4-56C9-49AD-8D5F-13422DB29ED5}"/>
              </a:ext>
            </a:extLst>
          </p:cNvPr>
          <p:cNvCxnSpPr>
            <a:cxnSpLocks/>
          </p:cNvCxnSpPr>
          <p:nvPr/>
        </p:nvCxnSpPr>
        <p:spPr>
          <a:xfrm flipH="1" flipV="1">
            <a:off x="4571999" y="2999421"/>
            <a:ext cx="1" cy="290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6604E9E2-6A95-4377-BA9A-15D8B8276269}"/>
              </a:ext>
            </a:extLst>
          </p:cNvPr>
          <p:cNvCxnSpPr>
            <a:cxnSpLocks/>
          </p:cNvCxnSpPr>
          <p:nvPr/>
        </p:nvCxnSpPr>
        <p:spPr>
          <a:xfrm>
            <a:off x="3007372" y="3777545"/>
            <a:ext cx="6075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030E844A-D503-4ACA-B581-884AA255187E}"/>
              </a:ext>
            </a:extLst>
          </p:cNvPr>
          <p:cNvCxnSpPr>
            <a:cxnSpLocks/>
          </p:cNvCxnSpPr>
          <p:nvPr/>
        </p:nvCxnSpPr>
        <p:spPr>
          <a:xfrm flipH="1">
            <a:off x="5616188" y="3777545"/>
            <a:ext cx="6322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78654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524729" y="940920"/>
            <a:ext cx="2099103" cy="1860642"/>
          </a:xfrm>
          <a:prstGeom prst="rect">
            <a:avLst/>
          </a:prstGeom>
        </p:spPr>
      </p:pic>
      <p:sp>
        <p:nvSpPr>
          <p:cNvPr id="5" name="图文框 4"/>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6" name="文本框 5"/>
          <p:cNvSpPr txBox="1"/>
          <p:nvPr/>
        </p:nvSpPr>
        <p:spPr>
          <a:xfrm>
            <a:off x="3478591" y="3176448"/>
            <a:ext cx="2186817" cy="646331"/>
          </a:xfrm>
          <a:prstGeom prst="rect">
            <a:avLst/>
          </a:prstGeom>
          <a:noFill/>
        </p:spPr>
        <p:txBody>
          <a:bodyPr wrap="none" rtlCol="0" anchor="ctr">
            <a:spAutoFit/>
          </a:bodyPr>
          <a:lstStyle/>
          <a:p>
            <a:pPr algn="ctr">
              <a:defRPr/>
            </a:pPr>
            <a:r>
              <a:rPr lang="en-US" altLang="zh-CN" sz="3600" kern="0" spc="225" dirty="0">
                <a:solidFill>
                  <a:srgbClr val="3C0000"/>
                </a:solidFill>
              </a:rPr>
              <a:t>Appendix</a:t>
            </a:r>
            <a:endParaRPr lang="zh-CN" altLang="en-US" sz="3600" kern="0" spc="225" dirty="0">
              <a:solidFill>
                <a:srgbClr val="3C0000"/>
              </a:solidFill>
            </a:endParaRPr>
          </a:p>
        </p:txBody>
      </p:sp>
      <p:sp>
        <p:nvSpPr>
          <p:cNvPr id="8" name="文本框 7"/>
          <p:cNvSpPr txBox="1"/>
          <p:nvPr/>
        </p:nvSpPr>
        <p:spPr>
          <a:xfrm>
            <a:off x="4333795" y="1463114"/>
            <a:ext cx="476412" cy="784830"/>
          </a:xfrm>
          <a:prstGeom prst="rect">
            <a:avLst/>
          </a:prstGeom>
          <a:noFill/>
        </p:spPr>
        <p:txBody>
          <a:bodyPr wrap="none" rtlCol="0">
            <a:spAutoFit/>
          </a:bodyPr>
          <a:lstStyle/>
          <a:p>
            <a:pPr algn="ctr"/>
            <a:r>
              <a:rPr lang="en-US" altLang="zh-CN" sz="4500" b="1" dirty="0">
                <a:solidFill>
                  <a:srgbClr val="C00000"/>
                </a:solidFill>
              </a:rPr>
              <a:t>4</a:t>
            </a:r>
            <a:endParaRPr lang="zh-CN" altLang="en-US" sz="4500" b="1" dirty="0">
              <a:solidFill>
                <a:srgbClr val="C00000"/>
              </a:solidFill>
            </a:endParaRPr>
          </a:p>
        </p:txBody>
      </p:sp>
    </p:spTree>
    <p:extLst>
      <p:ext uri="{BB962C8B-B14F-4D97-AF65-F5344CB8AC3E}">
        <p14:creationId xmlns:p14="http://schemas.microsoft.com/office/powerpoint/2010/main" val="7340912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250"/>
                            </p:stCondLst>
                            <p:childTnLst>
                              <p:par>
                                <p:cTn id="16" presetID="21"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250"/>
                            </p:stCondLst>
                            <p:childTnLst>
                              <p:par>
                                <p:cTn id="20" presetID="16" presetClass="entr" presetSubtype="37"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SG" altLang="zh-CN" dirty="0"/>
              <a:t>Work Distribution</a:t>
            </a:r>
          </a:p>
        </p:txBody>
      </p:sp>
      <p:pic>
        <p:nvPicPr>
          <p:cNvPr id="10"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674" y="1624865"/>
            <a:ext cx="1409927" cy="1558891"/>
          </a:xfrm>
          <a:prstGeom prst="rect">
            <a:avLst/>
          </a:prstGeom>
          <a:effectLst/>
        </p:spPr>
      </p:pic>
      <p:cxnSp>
        <p:nvCxnSpPr>
          <p:cNvPr id="11" name="Straight Connector 21"/>
          <p:cNvCxnSpPr/>
          <p:nvPr/>
        </p:nvCxnSpPr>
        <p:spPr>
          <a:xfrm>
            <a:off x="1411805" y="3898944"/>
            <a:ext cx="6890100" cy="0"/>
          </a:xfrm>
          <a:prstGeom prst="line">
            <a:avLst/>
          </a:prstGeom>
          <a:ln w="12700" cmpd="sng">
            <a:solidFill>
              <a:srgbClr val="DB9665"/>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2" name="Group 24"/>
          <p:cNvGrpSpPr/>
          <p:nvPr/>
        </p:nvGrpSpPr>
        <p:grpSpPr>
          <a:xfrm>
            <a:off x="2414744" y="4077224"/>
            <a:ext cx="273818" cy="273818"/>
            <a:chOff x="1068295" y="3417488"/>
            <a:chExt cx="239034" cy="239034"/>
          </a:xfrm>
        </p:grpSpPr>
        <p:sp>
          <p:nvSpPr>
            <p:cNvPr id="13" name="Oval 25"/>
            <p:cNvSpPr/>
            <p:nvPr/>
          </p:nvSpPr>
          <p:spPr>
            <a:xfrm>
              <a:off x="1068295" y="3417488"/>
              <a:ext cx="239034" cy="239034"/>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Plus 26"/>
            <p:cNvSpPr/>
            <p:nvPr/>
          </p:nvSpPr>
          <p:spPr>
            <a:xfrm>
              <a:off x="1129668" y="3475634"/>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aphicFrame>
        <p:nvGraphicFramePr>
          <p:cNvPr id="3" name="表格 2">
            <a:extLst>
              <a:ext uri="{FF2B5EF4-FFF2-40B4-BE49-F238E27FC236}">
                <a16:creationId xmlns:a16="http://schemas.microsoft.com/office/drawing/2014/main" id="{070DFBFF-E826-41F6-8EE3-13E42F1D0CAD}"/>
              </a:ext>
            </a:extLst>
          </p:cNvPr>
          <p:cNvGraphicFramePr>
            <a:graphicFrameLocks noGrp="1"/>
          </p:cNvGraphicFramePr>
          <p:nvPr>
            <p:extLst>
              <p:ext uri="{D42A27DB-BD31-4B8C-83A1-F6EECF244321}">
                <p14:modId xmlns:p14="http://schemas.microsoft.com/office/powerpoint/2010/main" val="3192424645"/>
              </p:ext>
            </p:extLst>
          </p:nvPr>
        </p:nvGraphicFramePr>
        <p:xfrm>
          <a:off x="2551128" y="778575"/>
          <a:ext cx="5704284" cy="2773680"/>
        </p:xfrm>
        <a:graphic>
          <a:graphicData uri="http://schemas.openxmlformats.org/drawingml/2006/table">
            <a:tbl>
              <a:tblPr/>
              <a:tblGrid>
                <a:gridCol w="1901428">
                  <a:extLst>
                    <a:ext uri="{9D8B030D-6E8A-4147-A177-3AD203B41FA5}">
                      <a16:colId xmlns:a16="http://schemas.microsoft.com/office/drawing/2014/main" val="353367635"/>
                    </a:ext>
                  </a:extLst>
                </a:gridCol>
                <a:gridCol w="1901428">
                  <a:extLst>
                    <a:ext uri="{9D8B030D-6E8A-4147-A177-3AD203B41FA5}">
                      <a16:colId xmlns:a16="http://schemas.microsoft.com/office/drawing/2014/main" val="2033088261"/>
                    </a:ext>
                  </a:extLst>
                </a:gridCol>
                <a:gridCol w="1901428">
                  <a:extLst>
                    <a:ext uri="{9D8B030D-6E8A-4147-A177-3AD203B41FA5}">
                      <a16:colId xmlns:a16="http://schemas.microsoft.com/office/drawing/2014/main" val="2648249813"/>
                    </a:ext>
                  </a:extLst>
                </a:gridCol>
              </a:tblGrid>
              <a:tr h="365547">
                <a:tc>
                  <a:txBody>
                    <a:bodyPr/>
                    <a:lstStyle/>
                    <a:p>
                      <a:pPr algn="ctr" rtl="0" fontAlgn="t"/>
                      <a:r>
                        <a:rPr lang="en-SG" b="1" i="0" u="none" strike="noStrike" dirty="0">
                          <a:solidFill>
                            <a:srgbClr val="000000"/>
                          </a:solidFill>
                          <a:effectLst/>
                          <a:latin typeface="Arial" panose="020B0604020202020204" pitchFamily="34" charset="0"/>
                        </a:rPr>
                        <a:t>App</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rtl="0" fontAlgn="t"/>
                      <a:r>
                        <a:rPr lang="en-SG" b="1" i="0" u="none" strike="noStrike" dirty="0">
                          <a:solidFill>
                            <a:srgbClr val="000000"/>
                          </a:solidFill>
                          <a:effectLst/>
                          <a:latin typeface="Arial" panose="020B0604020202020204" pitchFamily="34" charset="0"/>
                        </a:rPr>
                        <a:t>Cloud</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rtl="0" fontAlgn="t"/>
                      <a:r>
                        <a:rPr lang="en-SG" b="1" i="0" u="none" strike="noStrike" dirty="0">
                          <a:solidFill>
                            <a:srgbClr val="000000"/>
                          </a:solidFill>
                          <a:effectLst/>
                          <a:latin typeface="Arial" panose="020B0604020202020204" pitchFamily="34" charset="0"/>
                        </a:rPr>
                        <a:t>Hardware</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98314635"/>
                  </a:ext>
                </a:extLst>
              </a:tr>
              <a:tr h="365547">
                <a:tc>
                  <a:txBody>
                    <a:bodyPr/>
                    <a:lstStyle/>
                    <a:p>
                      <a:pPr algn="ctr" rtl="0" fontAlgn="t"/>
                      <a:r>
                        <a:rPr lang="en-SG" b="1" i="0" u="none" strike="noStrike" dirty="0">
                          <a:solidFill>
                            <a:srgbClr val="000000"/>
                          </a:solidFill>
                          <a:effectLst/>
                          <a:latin typeface="Arial" panose="020B0604020202020204" pitchFamily="34" charset="0"/>
                        </a:rPr>
                        <a:t>Java Program</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Database</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Schematic</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5706476"/>
                  </a:ext>
                </a:extLst>
              </a:tr>
              <a:tr h="365547">
                <a:tc>
                  <a:txBody>
                    <a:bodyPr/>
                    <a:lstStyle/>
                    <a:p>
                      <a:pPr algn="ctr" rtl="0" fontAlgn="t"/>
                      <a:r>
                        <a:rPr lang="en-SG" b="1" i="0" u="none" strike="noStrike" dirty="0">
                          <a:solidFill>
                            <a:srgbClr val="000000"/>
                          </a:solidFill>
                          <a:effectLst/>
                          <a:latin typeface="Arial" panose="020B0604020202020204" pitchFamily="34" charset="0"/>
                        </a:rPr>
                        <a:t>UI</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Pull/ Push Request</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Prototyping</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2772411"/>
                  </a:ext>
                </a:extLst>
              </a:tr>
              <a:tr h="365547">
                <a:tc>
                  <a:txBody>
                    <a:bodyPr/>
                    <a:lstStyle/>
                    <a:p>
                      <a:pPr algn="ctr" rtl="0" fontAlgn="t"/>
                      <a:r>
                        <a:rPr lang="en-SG" b="1" i="0" u="none" strike="noStrike" dirty="0">
                          <a:solidFill>
                            <a:srgbClr val="000000"/>
                          </a:solidFill>
                          <a:effectLst/>
                          <a:latin typeface="Arial" panose="020B0604020202020204" pitchFamily="34" charset="0"/>
                        </a:rPr>
                        <a:t>Pull/Push Request</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VoIP</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RPi Programming</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8787797"/>
                  </a:ext>
                </a:extLst>
              </a:tr>
              <a:tr h="365547">
                <a:tc>
                  <a:txBody>
                    <a:bodyPr/>
                    <a:lstStyle/>
                    <a:p>
                      <a:pPr fontAlgn="t"/>
                      <a:r>
                        <a:rPr lang="zh-CN" altLang="en-US" b="1">
                          <a:effectLst/>
                        </a:rPr>
                        <a:t> </a:t>
                      </a: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b="1" dirty="0">
                          <a:effectLst/>
                        </a:rPr>
                        <a:t> </a:t>
                      </a: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Assembly</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174414"/>
                  </a:ext>
                </a:extLst>
              </a:tr>
              <a:tr h="365547">
                <a:tc>
                  <a:txBody>
                    <a:bodyPr/>
                    <a:lstStyle/>
                    <a:p>
                      <a:pPr fontAlgn="t"/>
                      <a:r>
                        <a:rPr lang="zh-CN" altLang="en-US" b="1">
                          <a:effectLst/>
                        </a:rPr>
                        <a:t> </a:t>
                      </a: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b="1" dirty="0">
                          <a:effectLst/>
                        </a:rPr>
                        <a:t> </a:t>
                      </a: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Pull/ Push Request</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756796"/>
                  </a:ext>
                </a:extLst>
              </a:tr>
              <a:tr h="365547">
                <a:tc>
                  <a:txBody>
                    <a:bodyPr/>
                    <a:lstStyle/>
                    <a:p>
                      <a:pPr fontAlgn="t"/>
                      <a:r>
                        <a:rPr lang="zh-CN" altLang="en-US" b="1">
                          <a:effectLst/>
                        </a:rPr>
                        <a:t> </a:t>
                      </a: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b="1">
                          <a:effectLst/>
                        </a:rPr>
                        <a:t> </a:t>
                      </a: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b="1" i="0" u="none" strike="noStrike" dirty="0">
                          <a:solidFill>
                            <a:srgbClr val="000000"/>
                          </a:solidFill>
                          <a:effectLst/>
                          <a:latin typeface="Arial" panose="020B0604020202020204" pitchFamily="34" charset="0"/>
                        </a:rPr>
                        <a:t>VoIP</a:t>
                      </a:r>
                      <a:endParaRPr lang="en-SG" b="1"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525085"/>
                  </a:ext>
                </a:extLst>
              </a:tr>
            </a:tbl>
          </a:graphicData>
        </a:graphic>
      </p:graphicFrame>
      <p:sp>
        <p:nvSpPr>
          <p:cNvPr id="36" name="Rectangle 1">
            <a:extLst>
              <a:ext uri="{FF2B5EF4-FFF2-40B4-BE49-F238E27FC236}">
                <a16:creationId xmlns:a16="http://schemas.microsoft.com/office/drawing/2014/main" id="{A755CD85-477B-4644-B7CE-4BC502D79A14}"/>
              </a:ext>
            </a:extLst>
          </p:cNvPr>
          <p:cNvSpPr>
            <a:spLocks noChangeArrowheads="1"/>
          </p:cNvSpPr>
          <p:nvPr/>
        </p:nvSpPr>
        <p:spPr bwMode="auto">
          <a:xfrm flipV="1">
            <a:off x="2688562" y="454373"/>
            <a:ext cx="66136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38" name="Group 24">
            <a:extLst>
              <a:ext uri="{FF2B5EF4-FFF2-40B4-BE49-F238E27FC236}">
                <a16:creationId xmlns:a16="http://schemas.microsoft.com/office/drawing/2014/main" id="{58290948-878D-4888-86A3-F6857DAAE386}"/>
              </a:ext>
            </a:extLst>
          </p:cNvPr>
          <p:cNvGrpSpPr/>
          <p:nvPr/>
        </p:nvGrpSpPr>
        <p:grpSpPr>
          <a:xfrm>
            <a:off x="6196026" y="4075931"/>
            <a:ext cx="273818" cy="273818"/>
            <a:chOff x="1068295" y="3417488"/>
            <a:chExt cx="239034" cy="239034"/>
          </a:xfrm>
        </p:grpSpPr>
        <p:sp>
          <p:nvSpPr>
            <p:cNvPr id="39" name="Oval 25">
              <a:extLst>
                <a:ext uri="{FF2B5EF4-FFF2-40B4-BE49-F238E27FC236}">
                  <a16:creationId xmlns:a16="http://schemas.microsoft.com/office/drawing/2014/main" id="{1601CCDD-7767-4545-97FB-D0431F6A7E04}"/>
                </a:ext>
              </a:extLst>
            </p:cNvPr>
            <p:cNvSpPr/>
            <p:nvPr/>
          </p:nvSpPr>
          <p:spPr>
            <a:xfrm>
              <a:off x="1068295" y="3417488"/>
              <a:ext cx="239034" cy="239034"/>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 name="Plus 26">
              <a:extLst>
                <a:ext uri="{FF2B5EF4-FFF2-40B4-BE49-F238E27FC236}">
                  <a16:creationId xmlns:a16="http://schemas.microsoft.com/office/drawing/2014/main" id="{E90A9467-B37F-4058-BB29-0DBC47595F52}"/>
                </a:ext>
              </a:extLst>
            </p:cNvPr>
            <p:cNvSpPr/>
            <p:nvPr/>
          </p:nvSpPr>
          <p:spPr>
            <a:xfrm>
              <a:off x="1129668" y="3475634"/>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grpSp>
        <p:nvGrpSpPr>
          <p:cNvPr id="41" name="Group 24">
            <a:extLst>
              <a:ext uri="{FF2B5EF4-FFF2-40B4-BE49-F238E27FC236}">
                <a16:creationId xmlns:a16="http://schemas.microsoft.com/office/drawing/2014/main" id="{B183A605-019E-4027-A749-7CEC1D419F52}"/>
              </a:ext>
            </a:extLst>
          </p:cNvPr>
          <p:cNvGrpSpPr/>
          <p:nvPr/>
        </p:nvGrpSpPr>
        <p:grpSpPr>
          <a:xfrm>
            <a:off x="4298181" y="4073002"/>
            <a:ext cx="273818" cy="273818"/>
            <a:chOff x="1068295" y="3417488"/>
            <a:chExt cx="239034" cy="239034"/>
          </a:xfrm>
        </p:grpSpPr>
        <p:sp>
          <p:nvSpPr>
            <p:cNvPr id="42" name="Oval 25">
              <a:extLst>
                <a:ext uri="{FF2B5EF4-FFF2-40B4-BE49-F238E27FC236}">
                  <a16:creationId xmlns:a16="http://schemas.microsoft.com/office/drawing/2014/main" id="{C79518D6-BFED-49F8-9946-BB9C65C29A7B}"/>
                </a:ext>
              </a:extLst>
            </p:cNvPr>
            <p:cNvSpPr/>
            <p:nvPr/>
          </p:nvSpPr>
          <p:spPr>
            <a:xfrm>
              <a:off x="1068295" y="3417488"/>
              <a:ext cx="239034" cy="239034"/>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3" name="Plus 26">
              <a:extLst>
                <a:ext uri="{FF2B5EF4-FFF2-40B4-BE49-F238E27FC236}">
                  <a16:creationId xmlns:a16="http://schemas.microsoft.com/office/drawing/2014/main" id="{96AC854B-5109-45C4-8151-C64EFE1899E9}"/>
                </a:ext>
              </a:extLst>
            </p:cNvPr>
            <p:cNvSpPr/>
            <p:nvPr/>
          </p:nvSpPr>
          <p:spPr>
            <a:xfrm>
              <a:off x="1129668" y="3475634"/>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44" name="文本框 43">
            <a:extLst>
              <a:ext uri="{FF2B5EF4-FFF2-40B4-BE49-F238E27FC236}">
                <a16:creationId xmlns:a16="http://schemas.microsoft.com/office/drawing/2014/main" id="{12473F64-63C7-49B0-A36D-67E3B0825A19}"/>
              </a:ext>
            </a:extLst>
          </p:cNvPr>
          <p:cNvSpPr txBox="1"/>
          <p:nvPr/>
        </p:nvSpPr>
        <p:spPr>
          <a:xfrm>
            <a:off x="2712179" y="4038854"/>
            <a:ext cx="1204128" cy="507831"/>
          </a:xfrm>
          <a:prstGeom prst="rect">
            <a:avLst/>
          </a:prstGeom>
          <a:noFill/>
        </p:spPr>
        <p:txBody>
          <a:bodyPr wrap="square" rtlCol="0">
            <a:spAutoFit/>
          </a:bodyPr>
          <a:lstStyle/>
          <a:p>
            <a:r>
              <a:rPr lang="en-US" altLang="zh-CN" dirty="0"/>
              <a:t>Letong</a:t>
            </a:r>
          </a:p>
          <a:p>
            <a:r>
              <a:rPr lang="en-US" altLang="zh-CN" dirty="0"/>
              <a:t>Ainul</a:t>
            </a:r>
            <a:endParaRPr lang="zh-CN" altLang="en-US" dirty="0"/>
          </a:p>
        </p:txBody>
      </p:sp>
      <p:sp>
        <p:nvSpPr>
          <p:cNvPr id="45" name="文本框 44">
            <a:extLst>
              <a:ext uri="{FF2B5EF4-FFF2-40B4-BE49-F238E27FC236}">
                <a16:creationId xmlns:a16="http://schemas.microsoft.com/office/drawing/2014/main" id="{AFDA195C-0FA7-4536-8249-440DAAD91C4D}"/>
              </a:ext>
            </a:extLst>
          </p:cNvPr>
          <p:cNvSpPr txBox="1"/>
          <p:nvPr/>
        </p:nvSpPr>
        <p:spPr>
          <a:xfrm>
            <a:off x="4621139" y="4028096"/>
            <a:ext cx="1204128" cy="300082"/>
          </a:xfrm>
          <a:prstGeom prst="rect">
            <a:avLst/>
          </a:prstGeom>
          <a:noFill/>
        </p:spPr>
        <p:txBody>
          <a:bodyPr wrap="square" rtlCol="0">
            <a:spAutoFit/>
          </a:bodyPr>
          <a:lstStyle/>
          <a:p>
            <a:r>
              <a:rPr lang="en-US" altLang="zh-CN" dirty="0"/>
              <a:t>Inhyuk</a:t>
            </a:r>
            <a:endParaRPr lang="zh-CN" altLang="en-US" dirty="0"/>
          </a:p>
        </p:txBody>
      </p:sp>
      <p:sp>
        <p:nvSpPr>
          <p:cNvPr id="46" name="文本框 45">
            <a:extLst>
              <a:ext uri="{FF2B5EF4-FFF2-40B4-BE49-F238E27FC236}">
                <a16:creationId xmlns:a16="http://schemas.microsoft.com/office/drawing/2014/main" id="{439155BE-278E-41CE-AAE8-3EB4C17A85D3}"/>
              </a:ext>
            </a:extLst>
          </p:cNvPr>
          <p:cNvSpPr txBox="1"/>
          <p:nvPr/>
        </p:nvSpPr>
        <p:spPr>
          <a:xfrm>
            <a:off x="6604973" y="4024677"/>
            <a:ext cx="1600812" cy="715581"/>
          </a:xfrm>
          <a:prstGeom prst="rect">
            <a:avLst/>
          </a:prstGeom>
          <a:noFill/>
        </p:spPr>
        <p:txBody>
          <a:bodyPr wrap="square" rtlCol="0">
            <a:spAutoFit/>
          </a:bodyPr>
          <a:lstStyle/>
          <a:p>
            <a:r>
              <a:rPr lang="en-US" altLang="zh-CN" dirty="0"/>
              <a:t>Bhavy</a:t>
            </a:r>
          </a:p>
          <a:p>
            <a:r>
              <a:rPr lang="en-US" altLang="zh-CN" dirty="0"/>
              <a:t>Edric</a:t>
            </a:r>
          </a:p>
          <a:p>
            <a:r>
              <a:rPr lang="en-US" altLang="zh-CN" dirty="0"/>
              <a:t>Lutong</a:t>
            </a:r>
            <a:endParaRPr lang="zh-CN" altLang="en-US" dirty="0"/>
          </a:p>
        </p:txBody>
      </p:sp>
      <p:sp>
        <p:nvSpPr>
          <p:cNvPr id="47" name="文本框 46">
            <a:extLst>
              <a:ext uri="{FF2B5EF4-FFF2-40B4-BE49-F238E27FC236}">
                <a16:creationId xmlns:a16="http://schemas.microsoft.com/office/drawing/2014/main" id="{E72439DE-C698-4B0E-80A2-9A616BBDC89E}"/>
              </a:ext>
            </a:extLst>
          </p:cNvPr>
          <p:cNvSpPr txBox="1"/>
          <p:nvPr/>
        </p:nvSpPr>
        <p:spPr>
          <a:xfrm>
            <a:off x="606374" y="4013135"/>
            <a:ext cx="1693884" cy="369332"/>
          </a:xfrm>
          <a:prstGeom prst="rect">
            <a:avLst/>
          </a:prstGeom>
          <a:noFill/>
        </p:spPr>
        <p:txBody>
          <a:bodyPr wrap="square" rtlCol="0">
            <a:spAutoFit/>
          </a:bodyPr>
          <a:lstStyle/>
          <a:p>
            <a:r>
              <a:rPr lang="en-US" altLang="zh-CN" sz="1800" dirty="0"/>
              <a:t>Work allocation: </a:t>
            </a:r>
            <a:endParaRPr lang="zh-CN" altLang="en-US" sz="1800" dirty="0"/>
          </a:p>
        </p:txBody>
      </p:sp>
    </p:spTree>
    <p:extLst>
      <p:ext uri="{BB962C8B-B14F-4D97-AF65-F5344CB8AC3E}">
        <p14:creationId xmlns:p14="http://schemas.microsoft.com/office/powerpoint/2010/main" val="10462351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750" fill="hold"/>
                                        <p:tgtEl>
                                          <p:spTgt spid="10"/>
                                        </p:tgtEl>
                                        <p:attrNameLst>
                                          <p:attrName>ppt_w</p:attrName>
                                        </p:attrNameLst>
                                      </p:cBhvr>
                                      <p:tavLst>
                                        <p:tav tm="0">
                                          <p:val>
                                            <p:fltVal val="0"/>
                                          </p:val>
                                        </p:tav>
                                        <p:tav tm="100000">
                                          <p:val>
                                            <p:strVal val="#ppt_w"/>
                                          </p:val>
                                        </p:tav>
                                      </p:tavLst>
                                    </p:anim>
                                    <p:anim calcmode="lin" valueType="num">
                                      <p:cBhvr>
                                        <p:cTn id="22" dur="750" fill="hold"/>
                                        <p:tgtEl>
                                          <p:spTgt spid="10"/>
                                        </p:tgtEl>
                                        <p:attrNameLst>
                                          <p:attrName>ppt_h</p:attrName>
                                        </p:attrNameLst>
                                      </p:cBhvr>
                                      <p:tavLst>
                                        <p:tav tm="0">
                                          <p:val>
                                            <p:fltVal val="0"/>
                                          </p:val>
                                        </p:tav>
                                        <p:tav tm="100000">
                                          <p:val>
                                            <p:strVal val="#ppt_h"/>
                                          </p:val>
                                        </p:tav>
                                      </p:tavLst>
                                    </p:anim>
                                    <p:animEffect transition="in" filter="fade">
                                      <p:cBhvr>
                                        <p:cTn id="23" dur="750"/>
                                        <p:tgtEl>
                                          <p:spTgt spid="10"/>
                                        </p:tgtEl>
                                      </p:cBhvr>
                                    </p:animEffect>
                                  </p:childTnLst>
                                </p:cTn>
                              </p:par>
                            </p:childTnLst>
                          </p:cTn>
                        </p:par>
                        <p:par>
                          <p:cTn id="24" fill="hold">
                            <p:stCondLst>
                              <p:cond delay="1750"/>
                            </p:stCondLst>
                            <p:childTnLst>
                              <p:par>
                                <p:cTn id="25" presetID="16" presetClass="entr" presetSubtype="37"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outVertical)">
                                      <p:cBhvr>
                                        <p:cTn id="27" dur="750"/>
                                        <p:tgtEl>
                                          <p:spTgt spid="11"/>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Effect transition="in" filter="fade">
                                      <p:cBhvr>
                                        <p:cTn id="39" dur="500"/>
                                        <p:tgtEl>
                                          <p:spTgt spid="38"/>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Work distribution</a:t>
            </a:r>
            <a:endParaRPr lang="zh-CN" altLang="en-US" dirty="0"/>
          </a:p>
        </p:txBody>
      </p:sp>
      <p:grpSp>
        <p:nvGrpSpPr>
          <p:cNvPr id="3" name="Group 2">
            <a:extLst>
              <a:ext uri="{FF2B5EF4-FFF2-40B4-BE49-F238E27FC236}">
                <a16:creationId xmlns:a16="http://schemas.microsoft.com/office/drawing/2014/main" id="{F855E8FF-099C-47E7-9652-D0EF2D3115EF}"/>
              </a:ext>
            </a:extLst>
          </p:cNvPr>
          <p:cNvGrpSpPr/>
          <p:nvPr/>
        </p:nvGrpSpPr>
        <p:grpSpPr>
          <a:xfrm>
            <a:off x="1231215" y="790732"/>
            <a:ext cx="2488012" cy="1485000"/>
            <a:chOff x="1223474" y="1302400"/>
            <a:chExt cx="2488012" cy="1485000"/>
          </a:xfrm>
        </p:grpSpPr>
        <p:sp>
          <p:nvSpPr>
            <p:cNvPr id="9" name="Oval 103"/>
            <p:cNvSpPr/>
            <p:nvPr/>
          </p:nvSpPr>
          <p:spPr>
            <a:xfrm>
              <a:off x="1281651" y="1360577"/>
              <a:ext cx="1368647" cy="1368645"/>
            </a:xfrm>
            <a:prstGeom prst="donut">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latin typeface="+mn-ea"/>
              </a:endParaRPr>
            </a:p>
          </p:txBody>
        </p:sp>
        <p:graphicFrame>
          <p:nvGraphicFramePr>
            <p:cNvPr id="10" name="图表 9"/>
            <p:cNvGraphicFramePr/>
            <p:nvPr>
              <p:extLst>
                <p:ext uri="{D42A27DB-BD31-4B8C-83A1-F6EECF244321}">
                  <p14:modId xmlns:p14="http://schemas.microsoft.com/office/powerpoint/2010/main" val="2512964824"/>
                </p:ext>
              </p:extLst>
            </p:nvPr>
          </p:nvGraphicFramePr>
          <p:xfrm>
            <a:off x="1223474" y="1302400"/>
            <a:ext cx="1485000" cy="1485000"/>
          </p:xfrm>
          <a:graphic>
            <a:graphicData uri="http://schemas.openxmlformats.org/drawingml/2006/chart">
              <c:chart xmlns:c="http://schemas.openxmlformats.org/drawingml/2006/chart" xmlns:r="http://schemas.openxmlformats.org/officeDocument/2006/relationships" r:id="rId2"/>
            </a:graphicData>
          </a:graphic>
        </p:graphicFrame>
        <p:sp>
          <p:nvSpPr>
            <p:cNvPr id="13" name="Subtitle 2"/>
            <p:cNvSpPr txBox="1"/>
            <p:nvPr/>
          </p:nvSpPr>
          <p:spPr>
            <a:xfrm>
              <a:off x="2877603" y="2044900"/>
              <a:ext cx="83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600" b="1">
                  <a:solidFill>
                    <a:srgbClr val="44546A"/>
                  </a:solidFill>
                  <a:latin typeface="+mn-ea"/>
                </a:defRPr>
              </a:lvl1pPr>
            </a:lstStyle>
            <a:p>
              <a:r>
                <a:rPr lang="en-US" sz="1200" dirty="0">
                  <a:solidFill>
                    <a:schemeClr val="tx1">
                      <a:lumMod val="75000"/>
                      <a:lumOff val="25000"/>
                    </a:schemeClr>
                  </a:solidFill>
                </a:rPr>
                <a:t>70%</a:t>
              </a:r>
            </a:p>
            <a:p>
              <a:r>
                <a:rPr lang="en-US" sz="1200" dirty="0">
                  <a:solidFill>
                    <a:schemeClr val="tx1">
                      <a:lumMod val="75000"/>
                      <a:lumOff val="25000"/>
                    </a:schemeClr>
                  </a:solidFill>
                </a:rPr>
                <a:t>Software</a:t>
              </a:r>
            </a:p>
          </p:txBody>
        </p:sp>
        <p:cxnSp>
          <p:nvCxnSpPr>
            <p:cNvPr id="14" name="Straight Connector 63"/>
            <p:cNvCxnSpPr/>
            <p:nvPr/>
          </p:nvCxnSpPr>
          <p:spPr>
            <a:xfrm flipH="1">
              <a:off x="2477453" y="2156081"/>
              <a:ext cx="306500" cy="0"/>
            </a:xfrm>
            <a:prstGeom prst="line">
              <a:avLst/>
            </a:prstGeom>
            <a:ln w="6350" cmpd="sng">
              <a:solidFill>
                <a:schemeClr val="tx1">
                  <a:lumMod val="75000"/>
                  <a:lumOff val="25000"/>
                </a:schemeClr>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grpSp>
      <p:cxnSp>
        <p:nvCxnSpPr>
          <p:cNvPr id="15" name="Straight Connector 93"/>
          <p:cNvCxnSpPr/>
          <p:nvPr/>
        </p:nvCxnSpPr>
        <p:spPr>
          <a:xfrm flipV="1">
            <a:off x="4353582" y="1221750"/>
            <a:ext cx="0" cy="2700000"/>
          </a:xfrm>
          <a:prstGeom prst="line">
            <a:avLst/>
          </a:prstGeom>
          <a:ln w="19050" cmpd="sng">
            <a:solidFill>
              <a:srgbClr val="DB9665"/>
            </a:solidFill>
            <a:prstDash val="dot"/>
          </a:ln>
          <a:effectLst/>
        </p:spPr>
        <p:style>
          <a:lnRef idx="2">
            <a:schemeClr val="accent1"/>
          </a:lnRef>
          <a:fillRef idx="0">
            <a:schemeClr val="accent1"/>
          </a:fillRef>
          <a:effectRef idx="1">
            <a:schemeClr val="accent1"/>
          </a:effectRef>
          <a:fontRef idx="minor">
            <a:schemeClr val="tx1"/>
          </a:fontRef>
        </p:style>
      </p:cxnSp>
      <p:grpSp>
        <p:nvGrpSpPr>
          <p:cNvPr id="19" name="Group 103"/>
          <p:cNvGrpSpPr/>
          <p:nvPr/>
        </p:nvGrpSpPr>
        <p:grpSpPr>
          <a:xfrm>
            <a:off x="5209591" y="2427896"/>
            <a:ext cx="239034" cy="239034"/>
            <a:chOff x="1068295" y="3417488"/>
            <a:chExt cx="239034" cy="239034"/>
          </a:xfrm>
        </p:grpSpPr>
        <p:sp>
          <p:nvSpPr>
            <p:cNvPr id="20" name="Oval 104"/>
            <p:cNvSpPr/>
            <p:nvPr/>
          </p:nvSpPr>
          <p:spPr>
            <a:xfrm>
              <a:off x="1068295" y="3417488"/>
              <a:ext cx="239034" cy="239034"/>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1" name="Plus 105"/>
            <p:cNvSpPr/>
            <p:nvPr/>
          </p:nvSpPr>
          <p:spPr>
            <a:xfrm>
              <a:off x="1129668" y="3475634"/>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4" name="Rectangle 36"/>
          <p:cNvSpPr>
            <a:spLocks noChangeArrowheads="1"/>
          </p:cNvSpPr>
          <p:nvPr/>
        </p:nvSpPr>
        <p:spPr bwMode="auto">
          <a:xfrm>
            <a:off x="5509998" y="2392650"/>
            <a:ext cx="1156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500" b="1" dirty="0">
                <a:solidFill>
                  <a:srgbClr val="3C0000"/>
                </a:solidFill>
                <a:latin typeface="+mn-ea"/>
                <a:sym typeface="Arial" panose="020B0604020202020204" pitchFamily="34" charset="0"/>
              </a:rPr>
              <a:t>Schematics</a:t>
            </a:r>
            <a:endParaRPr lang="zh-CN" altLang="en-US" sz="1500" b="1" dirty="0">
              <a:solidFill>
                <a:srgbClr val="3C0000"/>
              </a:solidFill>
              <a:latin typeface="+mn-ea"/>
              <a:sym typeface="Arial" panose="020B0604020202020204" pitchFamily="34" charset="0"/>
            </a:endParaRPr>
          </a:p>
        </p:txBody>
      </p:sp>
      <p:grpSp>
        <p:nvGrpSpPr>
          <p:cNvPr id="11" name="Group 10">
            <a:extLst>
              <a:ext uri="{FF2B5EF4-FFF2-40B4-BE49-F238E27FC236}">
                <a16:creationId xmlns:a16="http://schemas.microsoft.com/office/drawing/2014/main" id="{AD04B6A6-069C-41B6-8C5E-71B3853B2D3F}"/>
              </a:ext>
            </a:extLst>
          </p:cNvPr>
          <p:cNvGrpSpPr/>
          <p:nvPr/>
        </p:nvGrpSpPr>
        <p:grpSpPr>
          <a:xfrm>
            <a:off x="5150787" y="798509"/>
            <a:ext cx="2520072" cy="1485000"/>
            <a:chOff x="5109111" y="1302400"/>
            <a:chExt cx="2520072" cy="1485000"/>
          </a:xfrm>
        </p:grpSpPr>
        <p:sp>
          <p:nvSpPr>
            <p:cNvPr id="26" name="Oval 103"/>
            <p:cNvSpPr/>
            <p:nvPr/>
          </p:nvSpPr>
          <p:spPr>
            <a:xfrm>
              <a:off x="5167288" y="1360577"/>
              <a:ext cx="1368647" cy="1368645"/>
            </a:xfrm>
            <a:prstGeom prst="donut">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latin typeface="+mn-ea"/>
              </a:endParaRPr>
            </a:p>
          </p:txBody>
        </p:sp>
        <p:graphicFrame>
          <p:nvGraphicFramePr>
            <p:cNvPr id="27" name="图表 26"/>
            <p:cNvGraphicFramePr/>
            <p:nvPr>
              <p:extLst>
                <p:ext uri="{D42A27DB-BD31-4B8C-83A1-F6EECF244321}">
                  <p14:modId xmlns:p14="http://schemas.microsoft.com/office/powerpoint/2010/main" val="3432800136"/>
                </p:ext>
              </p:extLst>
            </p:nvPr>
          </p:nvGraphicFramePr>
          <p:xfrm>
            <a:off x="5109111" y="1302400"/>
            <a:ext cx="1485000" cy="1485000"/>
          </p:xfrm>
          <a:graphic>
            <a:graphicData uri="http://schemas.openxmlformats.org/drawingml/2006/chart">
              <c:chart xmlns:c="http://schemas.openxmlformats.org/drawingml/2006/chart" xmlns:r="http://schemas.openxmlformats.org/officeDocument/2006/relationships" r:id="rId3"/>
            </a:graphicData>
          </a:graphic>
        </p:graphicFrame>
        <p:sp>
          <p:nvSpPr>
            <p:cNvPr id="30" name="Subtitle 2"/>
            <p:cNvSpPr txBox="1"/>
            <p:nvPr/>
          </p:nvSpPr>
          <p:spPr>
            <a:xfrm>
              <a:off x="6763240" y="2044900"/>
              <a:ext cx="865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600" b="1">
                  <a:solidFill>
                    <a:srgbClr val="44546A"/>
                  </a:solidFill>
                  <a:latin typeface="+mn-ea"/>
                </a:defRPr>
              </a:lvl1pPr>
            </a:lstStyle>
            <a:p>
              <a:r>
                <a:rPr lang="en-US" sz="1200" dirty="0">
                  <a:solidFill>
                    <a:schemeClr val="tx1">
                      <a:lumMod val="75000"/>
                      <a:lumOff val="25000"/>
                    </a:schemeClr>
                  </a:solidFill>
                </a:rPr>
                <a:t>30%</a:t>
              </a:r>
            </a:p>
            <a:p>
              <a:r>
                <a:rPr lang="en-US" altLang="zh-CN" sz="1200" dirty="0">
                  <a:solidFill>
                    <a:schemeClr val="tx1">
                      <a:lumMod val="75000"/>
                      <a:lumOff val="25000"/>
                    </a:schemeClr>
                  </a:solidFill>
                </a:rPr>
                <a:t>Hardware</a:t>
              </a:r>
              <a:endParaRPr lang="en-US" sz="1200" dirty="0">
                <a:solidFill>
                  <a:schemeClr val="tx1">
                    <a:lumMod val="75000"/>
                    <a:lumOff val="25000"/>
                  </a:schemeClr>
                </a:solidFill>
              </a:endParaRPr>
            </a:p>
          </p:txBody>
        </p:sp>
        <p:cxnSp>
          <p:nvCxnSpPr>
            <p:cNvPr id="31" name="Straight Connector 63"/>
            <p:cNvCxnSpPr/>
            <p:nvPr/>
          </p:nvCxnSpPr>
          <p:spPr>
            <a:xfrm flipH="1">
              <a:off x="6363090" y="2156081"/>
              <a:ext cx="306500" cy="0"/>
            </a:xfrm>
            <a:prstGeom prst="line">
              <a:avLst/>
            </a:prstGeom>
            <a:ln w="6350" cmpd="sng">
              <a:solidFill>
                <a:schemeClr val="tx1">
                  <a:lumMod val="75000"/>
                  <a:lumOff val="25000"/>
                </a:schemeClr>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grpSp>
      <p:grpSp>
        <p:nvGrpSpPr>
          <p:cNvPr id="16" name="Group 45"/>
          <p:cNvGrpSpPr/>
          <p:nvPr/>
        </p:nvGrpSpPr>
        <p:grpSpPr>
          <a:xfrm>
            <a:off x="1223474" y="2427896"/>
            <a:ext cx="239034" cy="239034"/>
            <a:chOff x="1068295" y="3448276"/>
            <a:chExt cx="239034" cy="239034"/>
          </a:xfrm>
        </p:grpSpPr>
        <p:sp>
          <p:nvSpPr>
            <p:cNvPr id="17" name="Oval 96"/>
            <p:cNvSpPr/>
            <p:nvPr/>
          </p:nvSpPr>
          <p:spPr>
            <a:xfrm>
              <a:off x="1068295" y="3448276"/>
              <a:ext cx="239034" cy="239034"/>
            </a:xfrm>
            <a:prstGeom prst="ellipse">
              <a:avLst/>
            </a:prstGeom>
            <a:solidFill>
              <a:srgbClr val="DB966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8" name="Plus 97"/>
            <p:cNvSpPr/>
            <p:nvPr/>
          </p:nvSpPr>
          <p:spPr>
            <a:xfrm>
              <a:off x="1129668" y="3506422"/>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2" name="Rectangle 36"/>
          <p:cNvSpPr>
            <a:spLocks noChangeArrowheads="1"/>
          </p:cNvSpPr>
          <p:nvPr/>
        </p:nvSpPr>
        <p:spPr bwMode="auto">
          <a:xfrm>
            <a:off x="1523882" y="2392650"/>
            <a:ext cx="13981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500" b="1" dirty="0">
                <a:solidFill>
                  <a:srgbClr val="DB9665"/>
                </a:solidFill>
                <a:latin typeface="+mn-ea"/>
                <a:sym typeface="Arial" panose="020B0604020202020204" pitchFamily="34" charset="0"/>
              </a:rPr>
              <a:t>User Interface</a:t>
            </a:r>
            <a:endParaRPr lang="zh-CN" altLang="en-US" sz="1500" b="1" dirty="0">
              <a:solidFill>
                <a:srgbClr val="DB9665"/>
              </a:solidFill>
              <a:latin typeface="+mn-ea"/>
              <a:sym typeface="Arial" panose="020B0604020202020204" pitchFamily="34" charset="0"/>
            </a:endParaRPr>
          </a:p>
        </p:txBody>
      </p:sp>
      <p:grpSp>
        <p:nvGrpSpPr>
          <p:cNvPr id="32" name="Group 45">
            <a:extLst>
              <a:ext uri="{FF2B5EF4-FFF2-40B4-BE49-F238E27FC236}">
                <a16:creationId xmlns:a16="http://schemas.microsoft.com/office/drawing/2014/main" id="{43AF9AFD-553C-4BB5-A305-33C19AC050E7}"/>
              </a:ext>
            </a:extLst>
          </p:cNvPr>
          <p:cNvGrpSpPr/>
          <p:nvPr/>
        </p:nvGrpSpPr>
        <p:grpSpPr>
          <a:xfrm>
            <a:off x="1223474" y="2857231"/>
            <a:ext cx="239034" cy="239034"/>
            <a:chOff x="1068295" y="3448276"/>
            <a:chExt cx="239034" cy="239034"/>
          </a:xfrm>
        </p:grpSpPr>
        <p:sp>
          <p:nvSpPr>
            <p:cNvPr id="33" name="Oval 96">
              <a:extLst>
                <a:ext uri="{FF2B5EF4-FFF2-40B4-BE49-F238E27FC236}">
                  <a16:creationId xmlns:a16="http://schemas.microsoft.com/office/drawing/2014/main" id="{33F834F4-2F35-4B3C-B7AE-AA9CA3A8F437}"/>
                </a:ext>
              </a:extLst>
            </p:cNvPr>
            <p:cNvSpPr/>
            <p:nvPr/>
          </p:nvSpPr>
          <p:spPr>
            <a:xfrm>
              <a:off x="1068295" y="3448276"/>
              <a:ext cx="239034" cy="239034"/>
            </a:xfrm>
            <a:prstGeom prst="ellipse">
              <a:avLst/>
            </a:prstGeom>
            <a:solidFill>
              <a:srgbClr val="DB966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4" name="Plus 97">
              <a:extLst>
                <a:ext uri="{FF2B5EF4-FFF2-40B4-BE49-F238E27FC236}">
                  <a16:creationId xmlns:a16="http://schemas.microsoft.com/office/drawing/2014/main" id="{A38E319B-9AEB-48EF-8016-A102A130A966}"/>
                </a:ext>
              </a:extLst>
            </p:cNvPr>
            <p:cNvSpPr/>
            <p:nvPr/>
          </p:nvSpPr>
          <p:spPr>
            <a:xfrm>
              <a:off x="1129668" y="3506422"/>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5" name="Rectangle 36">
            <a:extLst>
              <a:ext uri="{FF2B5EF4-FFF2-40B4-BE49-F238E27FC236}">
                <a16:creationId xmlns:a16="http://schemas.microsoft.com/office/drawing/2014/main" id="{92F1BB62-4776-4A65-81E7-DEBC1D5E2F30}"/>
              </a:ext>
            </a:extLst>
          </p:cNvPr>
          <p:cNvSpPr>
            <a:spLocks noChangeArrowheads="1"/>
          </p:cNvSpPr>
          <p:nvPr/>
        </p:nvSpPr>
        <p:spPr bwMode="auto">
          <a:xfrm>
            <a:off x="1523882" y="2821985"/>
            <a:ext cx="14221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500" b="1" dirty="0">
                <a:solidFill>
                  <a:srgbClr val="DB9665"/>
                </a:solidFill>
                <a:latin typeface="+mn-ea"/>
                <a:sym typeface="Arial" panose="020B0604020202020204" pitchFamily="34" charset="0"/>
              </a:rPr>
              <a:t>Java Program </a:t>
            </a:r>
            <a:endParaRPr lang="zh-CN" altLang="en-US" sz="1500" b="1" dirty="0">
              <a:solidFill>
                <a:srgbClr val="DB9665"/>
              </a:solidFill>
              <a:latin typeface="+mn-ea"/>
              <a:sym typeface="Arial" panose="020B0604020202020204" pitchFamily="34" charset="0"/>
            </a:endParaRPr>
          </a:p>
        </p:txBody>
      </p:sp>
      <p:grpSp>
        <p:nvGrpSpPr>
          <p:cNvPr id="36" name="Group 45">
            <a:extLst>
              <a:ext uri="{FF2B5EF4-FFF2-40B4-BE49-F238E27FC236}">
                <a16:creationId xmlns:a16="http://schemas.microsoft.com/office/drawing/2014/main" id="{3046C9C8-CF89-47B2-9F0D-C04AE686A47C}"/>
              </a:ext>
            </a:extLst>
          </p:cNvPr>
          <p:cNvGrpSpPr/>
          <p:nvPr/>
        </p:nvGrpSpPr>
        <p:grpSpPr>
          <a:xfrm>
            <a:off x="1210559" y="3304491"/>
            <a:ext cx="239034" cy="239034"/>
            <a:chOff x="1068295" y="3448276"/>
            <a:chExt cx="239034" cy="239034"/>
          </a:xfrm>
        </p:grpSpPr>
        <p:sp>
          <p:nvSpPr>
            <p:cNvPr id="37" name="Oval 96">
              <a:extLst>
                <a:ext uri="{FF2B5EF4-FFF2-40B4-BE49-F238E27FC236}">
                  <a16:creationId xmlns:a16="http://schemas.microsoft.com/office/drawing/2014/main" id="{A9D369AC-B23F-48BA-8BB3-F9B086180410}"/>
                </a:ext>
              </a:extLst>
            </p:cNvPr>
            <p:cNvSpPr/>
            <p:nvPr/>
          </p:nvSpPr>
          <p:spPr>
            <a:xfrm>
              <a:off x="1068295" y="3448276"/>
              <a:ext cx="239034" cy="239034"/>
            </a:xfrm>
            <a:prstGeom prst="ellipse">
              <a:avLst/>
            </a:prstGeom>
            <a:solidFill>
              <a:srgbClr val="DB966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8" name="Plus 97">
              <a:extLst>
                <a:ext uri="{FF2B5EF4-FFF2-40B4-BE49-F238E27FC236}">
                  <a16:creationId xmlns:a16="http://schemas.microsoft.com/office/drawing/2014/main" id="{6EA22B1F-B505-4BFD-9FC3-85877D06FB36}"/>
                </a:ext>
              </a:extLst>
            </p:cNvPr>
            <p:cNvSpPr/>
            <p:nvPr/>
          </p:nvSpPr>
          <p:spPr>
            <a:xfrm>
              <a:off x="1129668" y="3506422"/>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9" name="Rectangle 36">
            <a:extLst>
              <a:ext uri="{FF2B5EF4-FFF2-40B4-BE49-F238E27FC236}">
                <a16:creationId xmlns:a16="http://schemas.microsoft.com/office/drawing/2014/main" id="{99681A55-63A7-4967-8F0F-D161DF3CEE4D}"/>
              </a:ext>
            </a:extLst>
          </p:cNvPr>
          <p:cNvSpPr>
            <a:spLocks noChangeArrowheads="1"/>
          </p:cNvSpPr>
          <p:nvPr/>
        </p:nvSpPr>
        <p:spPr bwMode="auto">
          <a:xfrm>
            <a:off x="1510967" y="3269245"/>
            <a:ext cx="16674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500" b="1" dirty="0">
                <a:solidFill>
                  <a:srgbClr val="DB9665"/>
                </a:solidFill>
                <a:latin typeface="+mn-ea"/>
                <a:sym typeface="Arial" panose="020B0604020202020204" pitchFamily="34" charset="0"/>
              </a:rPr>
              <a:t>Cloud (database)</a:t>
            </a:r>
            <a:endParaRPr lang="zh-CN" altLang="en-US" sz="1500" b="1" dirty="0">
              <a:solidFill>
                <a:srgbClr val="DB9665"/>
              </a:solidFill>
              <a:latin typeface="+mn-ea"/>
              <a:sym typeface="Arial" panose="020B0604020202020204" pitchFamily="34" charset="0"/>
            </a:endParaRPr>
          </a:p>
        </p:txBody>
      </p:sp>
      <p:grpSp>
        <p:nvGrpSpPr>
          <p:cNvPr id="40" name="Group 45">
            <a:extLst>
              <a:ext uri="{FF2B5EF4-FFF2-40B4-BE49-F238E27FC236}">
                <a16:creationId xmlns:a16="http://schemas.microsoft.com/office/drawing/2014/main" id="{9D3706EB-4630-44FC-A6F9-BA9AE3D5EA55}"/>
              </a:ext>
            </a:extLst>
          </p:cNvPr>
          <p:cNvGrpSpPr/>
          <p:nvPr/>
        </p:nvGrpSpPr>
        <p:grpSpPr>
          <a:xfrm>
            <a:off x="1226919" y="3756990"/>
            <a:ext cx="239034" cy="239034"/>
            <a:chOff x="1068295" y="3448276"/>
            <a:chExt cx="239034" cy="239034"/>
          </a:xfrm>
        </p:grpSpPr>
        <p:sp>
          <p:nvSpPr>
            <p:cNvPr id="41" name="Oval 96">
              <a:extLst>
                <a:ext uri="{FF2B5EF4-FFF2-40B4-BE49-F238E27FC236}">
                  <a16:creationId xmlns:a16="http://schemas.microsoft.com/office/drawing/2014/main" id="{FC4927F0-7D50-4BC2-B4EC-935EC4509856}"/>
                </a:ext>
              </a:extLst>
            </p:cNvPr>
            <p:cNvSpPr/>
            <p:nvPr/>
          </p:nvSpPr>
          <p:spPr>
            <a:xfrm>
              <a:off x="1068295" y="3448276"/>
              <a:ext cx="239034" cy="239034"/>
            </a:xfrm>
            <a:prstGeom prst="ellipse">
              <a:avLst/>
            </a:prstGeom>
            <a:solidFill>
              <a:srgbClr val="DB966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2" name="Plus 97">
              <a:extLst>
                <a:ext uri="{FF2B5EF4-FFF2-40B4-BE49-F238E27FC236}">
                  <a16:creationId xmlns:a16="http://schemas.microsoft.com/office/drawing/2014/main" id="{32522854-4663-4F53-BDD7-C8428A0D5DBB}"/>
                </a:ext>
              </a:extLst>
            </p:cNvPr>
            <p:cNvSpPr/>
            <p:nvPr/>
          </p:nvSpPr>
          <p:spPr>
            <a:xfrm>
              <a:off x="1129668" y="3506422"/>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43" name="Rectangle 36">
            <a:extLst>
              <a:ext uri="{FF2B5EF4-FFF2-40B4-BE49-F238E27FC236}">
                <a16:creationId xmlns:a16="http://schemas.microsoft.com/office/drawing/2014/main" id="{3D1813C5-0485-4573-91E8-1C5E241043F2}"/>
              </a:ext>
            </a:extLst>
          </p:cNvPr>
          <p:cNvSpPr>
            <a:spLocks noChangeArrowheads="1"/>
          </p:cNvSpPr>
          <p:nvPr/>
        </p:nvSpPr>
        <p:spPr bwMode="auto">
          <a:xfrm>
            <a:off x="1527327" y="3721744"/>
            <a:ext cx="25346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500" b="1" dirty="0">
                <a:solidFill>
                  <a:srgbClr val="DB9665"/>
                </a:solidFill>
                <a:latin typeface="+mn-ea"/>
                <a:sym typeface="Arial" panose="020B0604020202020204" pitchFamily="34" charset="0"/>
              </a:rPr>
              <a:t>Raspberry Pi programming</a:t>
            </a:r>
            <a:endParaRPr lang="zh-CN" altLang="en-US" sz="1500" b="1" dirty="0">
              <a:solidFill>
                <a:srgbClr val="DB9665"/>
              </a:solidFill>
              <a:latin typeface="+mn-ea"/>
              <a:sym typeface="Arial" panose="020B0604020202020204" pitchFamily="34" charset="0"/>
            </a:endParaRPr>
          </a:p>
        </p:txBody>
      </p:sp>
      <p:grpSp>
        <p:nvGrpSpPr>
          <p:cNvPr id="44" name="Group 103">
            <a:extLst>
              <a:ext uri="{FF2B5EF4-FFF2-40B4-BE49-F238E27FC236}">
                <a16:creationId xmlns:a16="http://schemas.microsoft.com/office/drawing/2014/main" id="{40DC2CE1-8770-4BE7-B0C8-498CDABCD666}"/>
              </a:ext>
            </a:extLst>
          </p:cNvPr>
          <p:cNvGrpSpPr/>
          <p:nvPr/>
        </p:nvGrpSpPr>
        <p:grpSpPr>
          <a:xfrm>
            <a:off x="5209591" y="2802878"/>
            <a:ext cx="239034" cy="239034"/>
            <a:chOff x="1068295" y="3417488"/>
            <a:chExt cx="239034" cy="239034"/>
          </a:xfrm>
        </p:grpSpPr>
        <p:sp>
          <p:nvSpPr>
            <p:cNvPr id="45" name="Oval 104">
              <a:extLst>
                <a:ext uri="{FF2B5EF4-FFF2-40B4-BE49-F238E27FC236}">
                  <a16:creationId xmlns:a16="http://schemas.microsoft.com/office/drawing/2014/main" id="{DA295615-4B8F-46E1-BCF8-DA051DB6EB14}"/>
                </a:ext>
              </a:extLst>
            </p:cNvPr>
            <p:cNvSpPr/>
            <p:nvPr/>
          </p:nvSpPr>
          <p:spPr>
            <a:xfrm>
              <a:off x="1068295" y="3417488"/>
              <a:ext cx="239034" cy="239034"/>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6" name="Plus 105">
              <a:extLst>
                <a:ext uri="{FF2B5EF4-FFF2-40B4-BE49-F238E27FC236}">
                  <a16:creationId xmlns:a16="http://schemas.microsoft.com/office/drawing/2014/main" id="{E5F7794D-DDE3-4DF3-B3B0-B65A51F3D0DB}"/>
                </a:ext>
              </a:extLst>
            </p:cNvPr>
            <p:cNvSpPr/>
            <p:nvPr/>
          </p:nvSpPr>
          <p:spPr>
            <a:xfrm>
              <a:off x="1129668" y="3475634"/>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47" name="Rectangle 36">
            <a:extLst>
              <a:ext uri="{FF2B5EF4-FFF2-40B4-BE49-F238E27FC236}">
                <a16:creationId xmlns:a16="http://schemas.microsoft.com/office/drawing/2014/main" id="{2B6B407B-7FA5-4402-92A0-CF5A6B99153F}"/>
              </a:ext>
            </a:extLst>
          </p:cNvPr>
          <p:cNvSpPr>
            <a:spLocks noChangeArrowheads="1"/>
          </p:cNvSpPr>
          <p:nvPr/>
        </p:nvSpPr>
        <p:spPr bwMode="auto">
          <a:xfrm>
            <a:off x="5509998" y="2767632"/>
            <a:ext cx="122661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500" b="1" dirty="0">
                <a:solidFill>
                  <a:srgbClr val="3C0000"/>
                </a:solidFill>
                <a:latin typeface="+mn-ea"/>
                <a:sym typeface="Arial" panose="020B0604020202020204" pitchFamily="34" charset="0"/>
              </a:rPr>
              <a:t>Prototyping</a:t>
            </a:r>
            <a:endParaRPr lang="zh-CN" altLang="en-US" sz="1500" b="1" dirty="0">
              <a:solidFill>
                <a:srgbClr val="3C0000"/>
              </a:solidFill>
              <a:latin typeface="+mn-ea"/>
              <a:sym typeface="Arial" panose="020B0604020202020204" pitchFamily="34" charset="0"/>
            </a:endParaRPr>
          </a:p>
        </p:txBody>
      </p:sp>
      <p:grpSp>
        <p:nvGrpSpPr>
          <p:cNvPr id="52" name="Group 103">
            <a:extLst>
              <a:ext uri="{FF2B5EF4-FFF2-40B4-BE49-F238E27FC236}">
                <a16:creationId xmlns:a16="http://schemas.microsoft.com/office/drawing/2014/main" id="{526A9C18-A310-426F-BC07-5670CA8FE5AA}"/>
              </a:ext>
            </a:extLst>
          </p:cNvPr>
          <p:cNvGrpSpPr/>
          <p:nvPr/>
        </p:nvGrpSpPr>
        <p:grpSpPr>
          <a:xfrm>
            <a:off x="5209591" y="3213106"/>
            <a:ext cx="239034" cy="239034"/>
            <a:chOff x="1068295" y="3417488"/>
            <a:chExt cx="239034" cy="239034"/>
          </a:xfrm>
        </p:grpSpPr>
        <p:sp>
          <p:nvSpPr>
            <p:cNvPr id="53" name="Oval 104">
              <a:extLst>
                <a:ext uri="{FF2B5EF4-FFF2-40B4-BE49-F238E27FC236}">
                  <a16:creationId xmlns:a16="http://schemas.microsoft.com/office/drawing/2014/main" id="{5DE0C319-8E61-43EF-AF02-B829F97B561F}"/>
                </a:ext>
              </a:extLst>
            </p:cNvPr>
            <p:cNvSpPr/>
            <p:nvPr/>
          </p:nvSpPr>
          <p:spPr>
            <a:xfrm>
              <a:off x="1068295" y="3417488"/>
              <a:ext cx="239034" cy="239034"/>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4" name="Plus 105">
              <a:extLst>
                <a:ext uri="{FF2B5EF4-FFF2-40B4-BE49-F238E27FC236}">
                  <a16:creationId xmlns:a16="http://schemas.microsoft.com/office/drawing/2014/main" id="{6D5CCF3C-31AA-4B4D-99F6-0BD788B28444}"/>
                </a:ext>
              </a:extLst>
            </p:cNvPr>
            <p:cNvSpPr/>
            <p:nvPr/>
          </p:nvSpPr>
          <p:spPr>
            <a:xfrm>
              <a:off x="1129668" y="3475634"/>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59" name="Rectangle 36">
            <a:extLst>
              <a:ext uri="{FF2B5EF4-FFF2-40B4-BE49-F238E27FC236}">
                <a16:creationId xmlns:a16="http://schemas.microsoft.com/office/drawing/2014/main" id="{1C78974E-7833-42D6-806F-92785794B957}"/>
              </a:ext>
            </a:extLst>
          </p:cNvPr>
          <p:cNvSpPr>
            <a:spLocks noChangeArrowheads="1"/>
          </p:cNvSpPr>
          <p:nvPr/>
        </p:nvSpPr>
        <p:spPr bwMode="auto">
          <a:xfrm>
            <a:off x="5508139" y="3167354"/>
            <a:ext cx="101662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500" b="1" dirty="0">
                <a:solidFill>
                  <a:srgbClr val="3C0000"/>
                </a:solidFill>
                <a:latin typeface="+mn-ea"/>
                <a:sym typeface="Arial" panose="020B0604020202020204" pitchFamily="34" charset="0"/>
              </a:rPr>
              <a:t>Assembly</a:t>
            </a:r>
            <a:endParaRPr lang="zh-CN" altLang="en-US" sz="1500" b="1" dirty="0">
              <a:solidFill>
                <a:srgbClr val="3C0000"/>
              </a:solidFill>
              <a:latin typeface="+mn-ea"/>
              <a:sym typeface="Arial" panose="020B0604020202020204" pitchFamily="34" charset="0"/>
            </a:endParaRPr>
          </a:p>
        </p:txBody>
      </p:sp>
      <p:sp>
        <p:nvSpPr>
          <p:cNvPr id="48" name="Plus 97">
            <a:extLst>
              <a:ext uri="{FF2B5EF4-FFF2-40B4-BE49-F238E27FC236}">
                <a16:creationId xmlns:a16="http://schemas.microsoft.com/office/drawing/2014/main" id="{9608826E-9A41-45BC-9312-60E8713C17FA}"/>
              </a:ext>
            </a:extLst>
          </p:cNvPr>
          <p:cNvSpPr/>
          <p:nvPr/>
        </p:nvSpPr>
        <p:spPr>
          <a:xfrm>
            <a:off x="1440692" y="3967536"/>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49" name="Group 45">
            <a:extLst>
              <a:ext uri="{FF2B5EF4-FFF2-40B4-BE49-F238E27FC236}">
                <a16:creationId xmlns:a16="http://schemas.microsoft.com/office/drawing/2014/main" id="{258E168F-59BE-4F67-909E-E3EA0DCC0E8E}"/>
              </a:ext>
            </a:extLst>
          </p:cNvPr>
          <p:cNvGrpSpPr/>
          <p:nvPr/>
        </p:nvGrpSpPr>
        <p:grpSpPr>
          <a:xfrm>
            <a:off x="1210100" y="4186116"/>
            <a:ext cx="239034" cy="239034"/>
            <a:chOff x="1068295" y="3448276"/>
            <a:chExt cx="239034" cy="239034"/>
          </a:xfrm>
        </p:grpSpPr>
        <p:sp>
          <p:nvSpPr>
            <p:cNvPr id="50" name="Oval 96">
              <a:extLst>
                <a:ext uri="{FF2B5EF4-FFF2-40B4-BE49-F238E27FC236}">
                  <a16:creationId xmlns:a16="http://schemas.microsoft.com/office/drawing/2014/main" id="{1C4E581F-4449-4892-B79E-A2C7D5FE8316}"/>
                </a:ext>
              </a:extLst>
            </p:cNvPr>
            <p:cNvSpPr/>
            <p:nvPr/>
          </p:nvSpPr>
          <p:spPr>
            <a:xfrm>
              <a:off x="1068295" y="3448276"/>
              <a:ext cx="239034" cy="239034"/>
            </a:xfrm>
            <a:prstGeom prst="ellipse">
              <a:avLst/>
            </a:prstGeom>
            <a:solidFill>
              <a:srgbClr val="DB966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1" name="Plus 97">
              <a:extLst>
                <a:ext uri="{FF2B5EF4-FFF2-40B4-BE49-F238E27FC236}">
                  <a16:creationId xmlns:a16="http://schemas.microsoft.com/office/drawing/2014/main" id="{09E2ECAB-2D94-400C-BA19-333B2FE7CCD0}"/>
                </a:ext>
              </a:extLst>
            </p:cNvPr>
            <p:cNvSpPr/>
            <p:nvPr/>
          </p:nvSpPr>
          <p:spPr>
            <a:xfrm>
              <a:off x="1129668" y="3506422"/>
              <a:ext cx="115371" cy="115371"/>
            </a:xfrm>
            <a:prstGeom prst="mathPlus">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55" name="Rectangle 36">
            <a:extLst>
              <a:ext uri="{FF2B5EF4-FFF2-40B4-BE49-F238E27FC236}">
                <a16:creationId xmlns:a16="http://schemas.microsoft.com/office/drawing/2014/main" id="{0988D762-A218-4B81-A119-8EE258821073}"/>
              </a:ext>
            </a:extLst>
          </p:cNvPr>
          <p:cNvSpPr>
            <a:spLocks noChangeArrowheads="1"/>
          </p:cNvSpPr>
          <p:nvPr/>
        </p:nvSpPr>
        <p:spPr bwMode="auto">
          <a:xfrm>
            <a:off x="1527327" y="4174243"/>
            <a:ext cx="59182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500" b="1" dirty="0">
                <a:solidFill>
                  <a:srgbClr val="DB9665"/>
                </a:solidFill>
                <a:latin typeface="+mn-ea"/>
                <a:sym typeface="Arial" panose="020B0604020202020204" pitchFamily="34" charset="0"/>
              </a:rPr>
              <a:t>VoIP</a:t>
            </a:r>
            <a:endParaRPr lang="zh-CN" altLang="en-US" sz="1500" b="1" dirty="0">
              <a:solidFill>
                <a:srgbClr val="DB9665"/>
              </a:solidFill>
              <a:latin typeface="+mn-ea"/>
              <a:sym typeface="Arial" panose="020B0604020202020204" pitchFamily="34" charset="0"/>
            </a:endParaRPr>
          </a:p>
        </p:txBody>
      </p:sp>
    </p:spTree>
    <p:extLst>
      <p:ext uri="{BB962C8B-B14F-4D97-AF65-F5344CB8AC3E}">
        <p14:creationId xmlns:p14="http://schemas.microsoft.com/office/powerpoint/2010/main" val="12389442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1000"/>
                            </p:stCondLst>
                            <p:childTnLst>
                              <p:par>
                                <p:cTn id="19" presetID="16" presetClass="entr" presetSubtype="4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outHorizontal)">
                                      <p:cBhvr>
                                        <p:cTn id="21" dur="500"/>
                                        <p:tgtEl>
                                          <p:spTgt spid="1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750"/>
                                        <p:tgtEl>
                                          <p:spTgt spid="24"/>
                                        </p:tgtEl>
                                      </p:cBhvr>
                                    </p:animEffect>
                                  </p:childTnLst>
                                </p:cTn>
                              </p:par>
                            </p:childTnLst>
                          </p:cTn>
                        </p:par>
                        <p:par>
                          <p:cTn id="32" fill="hold">
                            <p:stCondLst>
                              <p:cond delay="2750"/>
                            </p:stCondLst>
                            <p:childTnLst>
                              <p:par>
                                <p:cTn id="33" presetID="53" presetClass="entr" presetSubtype="16"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childTnLst>
                          </p:cTn>
                        </p:par>
                        <p:par>
                          <p:cTn id="38" fill="hold">
                            <p:stCondLst>
                              <p:cond delay="3250"/>
                            </p:stCondLst>
                            <p:childTnLst>
                              <p:par>
                                <p:cTn id="39" presetID="22" presetClass="entr" presetSubtype="8"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750"/>
                                        <p:tgtEl>
                                          <p:spTgt spid="47"/>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p:cTn id="45" dur="500" fill="hold"/>
                                        <p:tgtEl>
                                          <p:spTgt spid="52"/>
                                        </p:tgtEl>
                                        <p:attrNameLst>
                                          <p:attrName>ppt_w</p:attrName>
                                        </p:attrNameLst>
                                      </p:cBhvr>
                                      <p:tavLst>
                                        <p:tav tm="0">
                                          <p:val>
                                            <p:fltVal val="0"/>
                                          </p:val>
                                        </p:tav>
                                        <p:tav tm="100000">
                                          <p:val>
                                            <p:strVal val="#ppt_w"/>
                                          </p:val>
                                        </p:tav>
                                      </p:tavLst>
                                    </p:anim>
                                    <p:anim calcmode="lin" valueType="num">
                                      <p:cBhvr>
                                        <p:cTn id="46" dur="500" fill="hold"/>
                                        <p:tgtEl>
                                          <p:spTgt spid="52"/>
                                        </p:tgtEl>
                                        <p:attrNameLst>
                                          <p:attrName>ppt_h</p:attrName>
                                        </p:attrNameLst>
                                      </p:cBhvr>
                                      <p:tavLst>
                                        <p:tav tm="0">
                                          <p:val>
                                            <p:fltVal val="0"/>
                                          </p:val>
                                        </p:tav>
                                        <p:tav tm="100000">
                                          <p:val>
                                            <p:strVal val="#ppt_h"/>
                                          </p:val>
                                        </p:tav>
                                      </p:tavLst>
                                    </p:anim>
                                    <p:animEffect transition="in" filter="fade">
                                      <p:cBhvr>
                                        <p:cTn id="47" dur="500"/>
                                        <p:tgtEl>
                                          <p:spTgt spid="52"/>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left)">
                                      <p:cBhvr>
                                        <p:cTn id="51"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P spid="24" grpId="0"/>
      <p:bldP spid="47"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Time line</a:t>
            </a:r>
            <a:endParaRPr lang="zh-CN" altLang="en-US" dirty="0"/>
          </a:p>
        </p:txBody>
      </p:sp>
      <p:graphicFrame>
        <p:nvGraphicFramePr>
          <p:cNvPr id="2" name="表格 1">
            <a:extLst>
              <a:ext uri="{FF2B5EF4-FFF2-40B4-BE49-F238E27FC236}">
                <a16:creationId xmlns:a16="http://schemas.microsoft.com/office/drawing/2014/main" id="{F994201A-8945-4584-BCC3-2522248EEEBF}"/>
              </a:ext>
            </a:extLst>
          </p:cNvPr>
          <p:cNvGraphicFramePr>
            <a:graphicFrameLocks noGrp="1"/>
          </p:cNvGraphicFramePr>
          <p:nvPr>
            <p:extLst>
              <p:ext uri="{D42A27DB-BD31-4B8C-83A1-F6EECF244321}">
                <p14:modId xmlns:p14="http://schemas.microsoft.com/office/powerpoint/2010/main" val="617651968"/>
              </p:ext>
            </p:extLst>
          </p:nvPr>
        </p:nvGraphicFramePr>
        <p:xfrm>
          <a:off x="1237329" y="963182"/>
          <a:ext cx="6468378" cy="3425547"/>
        </p:xfrm>
        <a:graphic>
          <a:graphicData uri="http://schemas.openxmlformats.org/drawingml/2006/table">
            <a:tbl>
              <a:tblPr/>
              <a:tblGrid>
                <a:gridCol w="1636501">
                  <a:extLst>
                    <a:ext uri="{9D8B030D-6E8A-4147-A177-3AD203B41FA5}">
                      <a16:colId xmlns:a16="http://schemas.microsoft.com/office/drawing/2014/main" val="3948704624"/>
                    </a:ext>
                  </a:extLst>
                </a:gridCol>
                <a:gridCol w="2675751">
                  <a:extLst>
                    <a:ext uri="{9D8B030D-6E8A-4147-A177-3AD203B41FA5}">
                      <a16:colId xmlns:a16="http://schemas.microsoft.com/office/drawing/2014/main" val="988727371"/>
                    </a:ext>
                  </a:extLst>
                </a:gridCol>
                <a:gridCol w="2156126">
                  <a:extLst>
                    <a:ext uri="{9D8B030D-6E8A-4147-A177-3AD203B41FA5}">
                      <a16:colId xmlns:a16="http://schemas.microsoft.com/office/drawing/2014/main" val="1831144226"/>
                    </a:ext>
                  </a:extLst>
                </a:gridCol>
              </a:tblGrid>
              <a:tr h="292192">
                <a:tc>
                  <a:txBody>
                    <a:bodyPr/>
                    <a:lstStyle/>
                    <a:p>
                      <a:pPr algn="ctr" rtl="0" fontAlgn="t"/>
                      <a:r>
                        <a:rPr lang="en-SG" sz="1100" b="1" i="0" u="none" strike="noStrike" dirty="0">
                          <a:solidFill>
                            <a:srgbClr val="000000"/>
                          </a:solidFill>
                          <a:effectLst/>
                          <a:latin typeface="Arial" panose="020B0604020202020204" pitchFamily="34" charset="0"/>
                        </a:rPr>
                        <a:t>Week</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rtl="0" fontAlgn="t"/>
                      <a:r>
                        <a:rPr lang="en-SG" sz="1100" b="1" i="0" u="none" strike="noStrike" dirty="0">
                          <a:solidFill>
                            <a:srgbClr val="000000"/>
                          </a:solidFill>
                          <a:effectLst/>
                          <a:latin typeface="Arial" panose="020B0604020202020204" pitchFamily="34" charset="0"/>
                        </a:rPr>
                        <a:t>App/ Cloud</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rtl="0" fontAlgn="t"/>
                      <a:r>
                        <a:rPr lang="en-SG" sz="1100" b="1" i="0" u="none" strike="noStrike" dirty="0">
                          <a:solidFill>
                            <a:srgbClr val="000000"/>
                          </a:solidFill>
                          <a:effectLst/>
                          <a:latin typeface="Arial" panose="020B0604020202020204" pitchFamily="34" charset="0"/>
                        </a:rPr>
                        <a:t>Hardware</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612415056"/>
                  </a:ext>
                </a:extLst>
              </a:tr>
              <a:tr h="493722">
                <a:tc>
                  <a:txBody>
                    <a:bodyPr/>
                    <a:lstStyle/>
                    <a:p>
                      <a:pPr algn="ctr" rtl="0" fontAlgn="t"/>
                      <a:r>
                        <a:rPr lang="en-US" altLang="zh-CN" sz="1100" b="1" i="0" u="none" strike="noStrike" dirty="0">
                          <a:solidFill>
                            <a:srgbClr val="000000"/>
                          </a:solidFill>
                          <a:effectLst/>
                          <a:latin typeface="Arial" panose="020B0604020202020204" pitchFamily="34" charset="0"/>
                        </a:rPr>
                        <a:t>6</a:t>
                      </a:r>
                      <a:endParaRPr lang="zh-CN" altLang="en-US"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nn-NO" sz="1100" b="1" i="0" u="none" strike="noStrike" dirty="0">
                          <a:solidFill>
                            <a:srgbClr val="000000"/>
                          </a:solidFill>
                          <a:effectLst/>
                          <a:latin typeface="Arial" panose="020B0604020202020204" pitchFamily="34" charset="0"/>
                        </a:rPr>
                        <a:t>Design UI, database, flowchart for Java Program</a:t>
                      </a:r>
                      <a:endParaRPr lang="nn-NO"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Arial" panose="020B0604020202020204" pitchFamily="34" charset="0"/>
                        </a:rPr>
                        <a:t>Design schematic, order components</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056353"/>
                  </a:ext>
                </a:extLst>
              </a:tr>
              <a:tr h="324981">
                <a:tc>
                  <a:txBody>
                    <a:bodyPr/>
                    <a:lstStyle/>
                    <a:p>
                      <a:pPr algn="ctr" rtl="0" fontAlgn="t"/>
                      <a:r>
                        <a:rPr lang="en-US" altLang="zh-CN" sz="1100" b="1" i="0" u="none" strike="noStrike" dirty="0">
                          <a:solidFill>
                            <a:srgbClr val="000000"/>
                          </a:solidFill>
                          <a:effectLst/>
                          <a:latin typeface="Arial" panose="020B0604020202020204" pitchFamily="34" charset="0"/>
                        </a:rPr>
                        <a:t>7</a:t>
                      </a:r>
                      <a:endParaRPr lang="zh-CN" altLang="en-US" sz="1100" b="1">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Arial" panose="020B0604020202020204" pitchFamily="34" charset="0"/>
                        </a:rPr>
                        <a:t>Start Java Programming</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rtl="0" fontAlgn="ctr"/>
                      <a:r>
                        <a:rPr lang="en-US" sz="1100" b="1" i="0" u="none" strike="noStrike" dirty="0">
                          <a:solidFill>
                            <a:srgbClr val="000000"/>
                          </a:solidFill>
                          <a:effectLst/>
                          <a:latin typeface="Arial" panose="020B0604020202020204" pitchFamily="34" charset="0"/>
                        </a:rPr>
                        <a:t>RPi programming and testing components</a:t>
                      </a:r>
                      <a:endParaRPr lang="en-US"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25741"/>
                  </a:ext>
                </a:extLst>
              </a:tr>
              <a:tr h="324981">
                <a:tc>
                  <a:txBody>
                    <a:bodyPr/>
                    <a:lstStyle/>
                    <a:p>
                      <a:pPr algn="ctr" rtl="0" fontAlgn="t"/>
                      <a:r>
                        <a:rPr lang="en-US" altLang="zh-CN" sz="1100" b="1" i="0" u="none" strike="noStrike" dirty="0">
                          <a:solidFill>
                            <a:srgbClr val="000000"/>
                          </a:solidFill>
                          <a:effectLst/>
                          <a:latin typeface="Arial" panose="020B0604020202020204" pitchFamily="34" charset="0"/>
                        </a:rPr>
                        <a:t>8</a:t>
                      </a:r>
                      <a:endParaRPr lang="zh-CN" altLang="en-US" sz="1100" b="1">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1100" b="1" i="0" u="none" strike="noStrike" dirty="0">
                          <a:solidFill>
                            <a:srgbClr val="000000"/>
                          </a:solidFill>
                          <a:effectLst/>
                          <a:latin typeface="Arial" panose="020B0604020202020204" pitchFamily="34" charset="0"/>
                        </a:rPr>
                        <a:t>Finish UI, start Push/ Pull test</a:t>
                      </a:r>
                      <a:endParaRPr lang="en-US"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949168291"/>
                  </a:ext>
                </a:extLst>
              </a:tr>
              <a:tr h="493722">
                <a:tc>
                  <a:txBody>
                    <a:bodyPr/>
                    <a:lstStyle/>
                    <a:p>
                      <a:pPr algn="ctr" rtl="0" fontAlgn="t"/>
                      <a:r>
                        <a:rPr lang="en-US" altLang="zh-CN" sz="1100" b="1" i="0" u="none" strike="noStrike" dirty="0">
                          <a:solidFill>
                            <a:srgbClr val="000000"/>
                          </a:solidFill>
                          <a:effectLst/>
                          <a:latin typeface="Arial" panose="020B0604020202020204" pitchFamily="34" charset="0"/>
                        </a:rPr>
                        <a:t>9</a:t>
                      </a:r>
                      <a:endParaRPr lang="zh-CN" altLang="en-US"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1100" b="1" i="0" u="none" strike="noStrike" dirty="0">
                          <a:solidFill>
                            <a:srgbClr val="000000"/>
                          </a:solidFill>
                          <a:effectLst/>
                          <a:latin typeface="Arial" panose="020B0604020202020204" pitchFamily="34" charset="0"/>
                        </a:rPr>
                        <a:t>Finish Push/ Pull, Java Program</a:t>
                      </a:r>
                      <a:endParaRPr lang="en-US"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1100" b="1" i="0" u="none" strike="noStrike" dirty="0">
                          <a:solidFill>
                            <a:srgbClr val="000000"/>
                          </a:solidFill>
                          <a:effectLst/>
                          <a:latin typeface="Arial" panose="020B0604020202020204" pitchFamily="34" charset="0"/>
                        </a:rPr>
                        <a:t>Components arrive, test Push/ Pull, Finish RPi programming</a:t>
                      </a:r>
                      <a:endParaRPr lang="en-US"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6326239"/>
                  </a:ext>
                </a:extLst>
              </a:tr>
              <a:tr h="324981">
                <a:tc>
                  <a:txBody>
                    <a:bodyPr/>
                    <a:lstStyle/>
                    <a:p>
                      <a:pPr algn="ctr" rtl="0" fontAlgn="t"/>
                      <a:r>
                        <a:rPr lang="en-US" altLang="zh-CN" sz="1100" b="1" i="0" u="none" strike="noStrike" dirty="0">
                          <a:solidFill>
                            <a:srgbClr val="000000"/>
                          </a:solidFill>
                          <a:effectLst/>
                          <a:latin typeface="Arial" panose="020B0604020202020204" pitchFamily="34" charset="0"/>
                        </a:rPr>
                        <a:t>10</a:t>
                      </a:r>
                      <a:endParaRPr lang="zh-CN" altLang="en-US" sz="1100" b="1">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Arial" panose="020B0604020202020204" pitchFamily="34" charset="0"/>
                        </a:rPr>
                        <a:t>VoIP</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SG" sz="1100" b="1" i="0" u="none" strike="noStrike" dirty="0">
                          <a:solidFill>
                            <a:srgbClr val="000000"/>
                          </a:solidFill>
                          <a:effectLst/>
                          <a:latin typeface="Arial" panose="020B0604020202020204" pitchFamily="34" charset="0"/>
                        </a:rPr>
                        <a:t>Assembly and VoIP</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6075807"/>
                  </a:ext>
                </a:extLst>
              </a:tr>
              <a:tr h="324981">
                <a:tc>
                  <a:txBody>
                    <a:bodyPr/>
                    <a:lstStyle/>
                    <a:p>
                      <a:pPr algn="ctr" rtl="0" fontAlgn="t"/>
                      <a:r>
                        <a:rPr lang="en-US" altLang="zh-CN" sz="1100" b="1" i="0" u="none" strike="noStrike" dirty="0">
                          <a:solidFill>
                            <a:srgbClr val="000000"/>
                          </a:solidFill>
                          <a:effectLst/>
                          <a:latin typeface="Arial" panose="020B0604020202020204" pitchFamily="34" charset="0"/>
                        </a:rPr>
                        <a:t>11</a:t>
                      </a:r>
                      <a:endParaRPr lang="zh-CN" altLang="en-US" sz="1100" b="1">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gridSpan="2">
                  <a:txBody>
                    <a:bodyPr/>
                    <a:lstStyle/>
                    <a:p>
                      <a:pPr algn="ctr" rtl="0" fontAlgn="ctr"/>
                      <a:r>
                        <a:rPr lang="en-SG" sz="1100" b="1" i="0" u="none" strike="noStrike" dirty="0">
                          <a:solidFill>
                            <a:srgbClr val="000000"/>
                          </a:solidFill>
                          <a:effectLst/>
                          <a:latin typeface="Arial" panose="020B0604020202020204" pitchFamily="34" charset="0"/>
                        </a:rPr>
                        <a:t>Finishing touch</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CN" altLang="en-US"/>
                    </a:p>
                  </a:txBody>
                  <a:tcPr/>
                </a:tc>
                <a:extLst>
                  <a:ext uri="{0D108BD9-81ED-4DB2-BD59-A6C34878D82A}">
                    <a16:rowId xmlns:a16="http://schemas.microsoft.com/office/drawing/2014/main" val="2550166928"/>
                  </a:ext>
                </a:extLst>
              </a:tr>
              <a:tr h="0">
                <a:tc>
                  <a:txBody>
                    <a:bodyPr/>
                    <a:lstStyle/>
                    <a:p>
                      <a:pPr algn="ctr" rtl="0" fontAlgn="t"/>
                      <a:r>
                        <a:rPr lang="en-US" altLang="zh-CN" sz="1100" b="1" i="0" u="none" strike="noStrike" dirty="0">
                          <a:solidFill>
                            <a:srgbClr val="000000"/>
                          </a:solidFill>
                          <a:effectLst/>
                          <a:latin typeface="Arial" panose="020B0604020202020204" pitchFamily="34" charset="0"/>
                        </a:rPr>
                        <a:t>12</a:t>
                      </a:r>
                      <a:endParaRPr lang="zh-CN" altLang="en-US"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261244841"/>
                  </a:ext>
                </a:extLst>
              </a:tr>
              <a:tr h="324981">
                <a:tc>
                  <a:txBody>
                    <a:bodyPr/>
                    <a:lstStyle/>
                    <a:p>
                      <a:pPr algn="ctr" rtl="0" fontAlgn="t"/>
                      <a:r>
                        <a:rPr lang="en-US" altLang="zh-CN" sz="1100" b="1" i="0" u="none" strike="noStrike" dirty="0">
                          <a:solidFill>
                            <a:srgbClr val="000000"/>
                          </a:solidFill>
                          <a:effectLst/>
                          <a:latin typeface="Arial" panose="020B0604020202020204" pitchFamily="34" charset="0"/>
                        </a:rPr>
                        <a:t>13</a:t>
                      </a:r>
                      <a:endParaRPr lang="zh-CN" altLang="en-US" sz="1100" b="1">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rtl="0" fontAlgn="t"/>
                      <a:r>
                        <a:rPr lang="en-SG" sz="1100" b="1" i="0" u="none" strike="noStrike" dirty="0">
                          <a:solidFill>
                            <a:srgbClr val="000000"/>
                          </a:solidFill>
                          <a:effectLst/>
                          <a:latin typeface="Arial" panose="020B0604020202020204" pitchFamily="34" charset="0"/>
                        </a:rPr>
                        <a:t>Exhibit</a:t>
                      </a:r>
                      <a:endParaRPr lang="en-SG" sz="1100" b="1" dirty="0">
                        <a:effectLst/>
                      </a:endParaRPr>
                    </a:p>
                  </a:txBody>
                  <a:tcPr marL="78120" marR="78120" marT="78120" marB="78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574060518"/>
                  </a:ext>
                </a:extLst>
              </a:tr>
            </a:tbl>
          </a:graphicData>
        </a:graphic>
      </p:graphicFrame>
    </p:spTree>
    <p:extLst>
      <p:ext uri="{BB962C8B-B14F-4D97-AF65-F5344CB8AC3E}">
        <p14:creationId xmlns:p14="http://schemas.microsoft.com/office/powerpoint/2010/main" val="40314354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Materials</a:t>
            </a:r>
            <a:endParaRPr lang="zh-CN" altLang="en-US" dirty="0"/>
          </a:p>
        </p:txBody>
      </p:sp>
      <p:sp>
        <p:nvSpPr>
          <p:cNvPr id="30" name="Title 3"/>
          <p:cNvSpPr txBox="1"/>
          <p:nvPr/>
        </p:nvSpPr>
        <p:spPr>
          <a:xfrm>
            <a:off x="5645501" y="1877409"/>
            <a:ext cx="299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defRPr sz="1400" b="0">
                <a:solidFill>
                  <a:schemeClr val="tx1">
                    <a:lumMod val="75000"/>
                    <a:lumOff val="25000"/>
                  </a:schemeClr>
                </a:solidFill>
                <a:latin typeface="+mn-ea"/>
              </a:defRPr>
            </a:lvl1pPr>
          </a:lstStyle>
          <a:p>
            <a:r>
              <a:rPr lang="en-US" sz="1200" dirty="0">
                <a:solidFill>
                  <a:schemeClr val="accent2">
                    <a:lumMod val="50000"/>
                  </a:schemeClr>
                </a:solidFill>
              </a:rPr>
              <a:t>Aluminum foil to make DIY touch sensors</a:t>
            </a:r>
          </a:p>
        </p:txBody>
      </p:sp>
      <p:sp>
        <p:nvSpPr>
          <p:cNvPr id="31" name="Oval 24"/>
          <p:cNvSpPr/>
          <p:nvPr/>
        </p:nvSpPr>
        <p:spPr>
          <a:xfrm>
            <a:off x="5428534" y="1927585"/>
            <a:ext cx="176645" cy="1766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050" dirty="0">
                <a:solidFill>
                  <a:srgbClr val="DB9665"/>
                </a:solidFill>
              </a:rPr>
              <a:t>1</a:t>
            </a:r>
          </a:p>
        </p:txBody>
      </p:sp>
      <p:sp>
        <p:nvSpPr>
          <p:cNvPr id="41" name="Oval 40"/>
          <p:cNvSpPr/>
          <p:nvPr/>
        </p:nvSpPr>
        <p:spPr>
          <a:xfrm>
            <a:off x="5428534" y="2792375"/>
            <a:ext cx="176645" cy="1766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050" dirty="0">
                <a:solidFill>
                  <a:srgbClr val="3C0000"/>
                </a:solidFill>
              </a:rPr>
              <a:t>3</a:t>
            </a:r>
          </a:p>
        </p:txBody>
      </p:sp>
      <p:pic>
        <p:nvPicPr>
          <p:cNvPr id="4098" name="Picture 2" descr="https://lh6.googleusercontent.com/iLhfFDf-ihSY2mYFxkFPNaq9qkLVdd4KWyk2ExBfH-K70kz7Bl0H-Ch7gpplEoFJ8G4Y2BQZ0zsfEIla3AgP_t9NlcNhNY90k8ipsxTVEkxaA33xdhlrJ7ZtBOEDzZqbvBRIKVF-g8Y">
            <a:extLst>
              <a:ext uri="{FF2B5EF4-FFF2-40B4-BE49-F238E27FC236}">
                <a16:creationId xmlns:a16="http://schemas.microsoft.com/office/drawing/2014/main" id="{C051A145-C6DC-4635-BE0E-F8FBD499C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445" y="667874"/>
            <a:ext cx="3532358" cy="3850726"/>
          </a:xfrm>
          <a:prstGeom prst="rect">
            <a:avLst/>
          </a:prstGeom>
          <a:noFill/>
          <a:extLst>
            <a:ext uri="{909E8E84-426E-40DD-AFC4-6F175D3DCCD1}">
              <a14:hiddenFill xmlns:a14="http://schemas.microsoft.com/office/drawing/2010/main">
                <a:solidFill>
                  <a:srgbClr val="FFFFFF"/>
                </a:solidFill>
              </a14:hiddenFill>
            </a:ext>
          </a:extLst>
        </p:spPr>
      </p:pic>
      <p:sp>
        <p:nvSpPr>
          <p:cNvPr id="50" name="Title 3">
            <a:extLst>
              <a:ext uri="{FF2B5EF4-FFF2-40B4-BE49-F238E27FC236}">
                <a16:creationId xmlns:a16="http://schemas.microsoft.com/office/drawing/2014/main" id="{B1A4303A-F675-4D73-B4BB-30A774A3EF6E}"/>
              </a:ext>
            </a:extLst>
          </p:cNvPr>
          <p:cNvSpPr txBox="1"/>
          <p:nvPr/>
        </p:nvSpPr>
        <p:spPr>
          <a:xfrm>
            <a:off x="5645501" y="2266307"/>
            <a:ext cx="31470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defRPr sz="1400" b="0">
                <a:solidFill>
                  <a:schemeClr val="tx1">
                    <a:lumMod val="75000"/>
                    <a:lumOff val="25000"/>
                  </a:schemeClr>
                </a:solidFill>
                <a:latin typeface="+mn-ea"/>
              </a:defRPr>
            </a:lvl1pPr>
          </a:lstStyle>
          <a:p>
            <a:r>
              <a:rPr lang="en-US" sz="1200" dirty="0">
                <a:solidFill>
                  <a:schemeClr val="accent2">
                    <a:lumMod val="50000"/>
                  </a:schemeClr>
                </a:solidFill>
              </a:rPr>
              <a:t>RGB LEDs for lights that can change colors</a:t>
            </a:r>
          </a:p>
        </p:txBody>
      </p:sp>
      <p:sp>
        <p:nvSpPr>
          <p:cNvPr id="51" name="Oval 40">
            <a:extLst>
              <a:ext uri="{FF2B5EF4-FFF2-40B4-BE49-F238E27FC236}">
                <a16:creationId xmlns:a16="http://schemas.microsoft.com/office/drawing/2014/main" id="{E4F6767B-0FF4-411D-BF5C-F22A97DCC3D8}"/>
              </a:ext>
            </a:extLst>
          </p:cNvPr>
          <p:cNvSpPr/>
          <p:nvPr/>
        </p:nvSpPr>
        <p:spPr>
          <a:xfrm>
            <a:off x="5428534" y="2332718"/>
            <a:ext cx="176645" cy="1766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050" dirty="0">
                <a:solidFill>
                  <a:srgbClr val="3C0000"/>
                </a:solidFill>
              </a:rPr>
              <a:t>2</a:t>
            </a:r>
          </a:p>
        </p:txBody>
      </p:sp>
      <p:sp>
        <p:nvSpPr>
          <p:cNvPr id="52" name="Title 3">
            <a:extLst>
              <a:ext uri="{FF2B5EF4-FFF2-40B4-BE49-F238E27FC236}">
                <a16:creationId xmlns:a16="http://schemas.microsoft.com/office/drawing/2014/main" id="{735EFA90-D0F5-438B-B0E5-A5CA95488A7E}"/>
              </a:ext>
            </a:extLst>
          </p:cNvPr>
          <p:cNvSpPr txBox="1"/>
          <p:nvPr/>
        </p:nvSpPr>
        <p:spPr>
          <a:xfrm>
            <a:off x="5607325" y="2787259"/>
            <a:ext cx="10711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defRPr sz="1400" b="0">
                <a:solidFill>
                  <a:schemeClr val="tx1">
                    <a:lumMod val="75000"/>
                    <a:lumOff val="25000"/>
                  </a:schemeClr>
                </a:solidFill>
                <a:latin typeface="+mn-ea"/>
              </a:defRPr>
            </a:lvl1pPr>
          </a:lstStyle>
          <a:p>
            <a:r>
              <a:rPr lang="en-US" sz="1200" dirty="0">
                <a:solidFill>
                  <a:schemeClr val="accent2">
                    <a:lumMod val="50000"/>
                  </a:schemeClr>
                </a:solidFill>
              </a:rPr>
              <a:t>Raspberry Pi</a:t>
            </a:r>
          </a:p>
        </p:txBody>
      </p:sp>
      <p:sp>
        <p:nvSpPr>
          <p:cNvPr id="53" name="Title 3">
            <a:extLst>
              <a:ext uri="{FF2B5EF4-FFF2-40B4-BE49-F238E27FC236}">
                <a16:creationId xmlns:a16="http://schemas.microsoft.com/office/drawing/2014/main" id="{AB87E35B-BDAF-47BD-B357-C80DCF91A9D4}"/>
              </a:ext>
            </a:extLst>
          </p:cNvPr>
          <p:cNvSpPr txBox="1"/>
          <p:nvPr/>
        </p:nvSpPr>
        <p:spPr>
          <a:xfrm>
            <a:off x="5605179" y="3223901"/>
            <a:ext cx="28119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defRPr sz="1400" b="0">
                <a:solidFill>
                  <a:schemeClr val="tx1">
                    <a:lumMod val="75000"/>
                    <a:lumOff val="25000"/>
                  </a:schemeClr>
                </a:solidFill>
                <a:latin typeface="+mn-ea"/>
              </a:defRPr>
            </a:lvl1pPr>
          </a:lstStyle>
          <a:p>
            <a:r>
              <a:rPr lang="en-US" sz="1200" dirty="0">
                <a:solidFill>
                  <a:schemeClr val="accent2">
                    <a:lumMod val="50000"/>
                  </a:schemeClr>
                </a:solidFill>
              </a:rPr>
              <a:t>Further development: Mic and speaker</a:t>
            </a:r>
          </a:p>
        </p:txBody>
      </p:sp>
      <p:sp>
        <p:nvSpPr>
          <p:cNvPr id="54" name="Oval 40">
            <a:extLst>
              <a:ext uri="{FF2B5EF4-FFF2-40B4-BE49-F238E27FC236}">
                <a16:creationId xmlns:a16="http://schemas.microsoft.com/office/drawing/2014/main" id="{AED18E62-20A3-43EB-A652-E81FF9DBBB18}"/>
              </a:ext>
            </a:extLst>
          </p:cNvPr>
          <p:cNvSpPr/>
          <p:nvPr/>
        </p:nvSpPr>
        <p:spPr>
          <a:xfrm>
            <a:off x="5428534" y="3238338"/>
            <a:ext cx="176645" cy="1766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1050" dirty="0">
                <a:solidFill>
                  <a:srgbClr val="3C0000"/>
                </a:solidFill>
              </a:rPr>
              <a:t>4</a:t>
            </a:r>
          </a:p>
        </p:txBody>
      </p:sp>
    </p:spTree>
    <p:extLst>
      <p:ext uri="{BB962C8B-B14F-4D97-AF65-F5344CB8AC3E}">
        <p14:creationId xmlns:p14="http://schemas.microsoft.com/office/powerpoint/2010/main" val="40261188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1000"/>
                                        <p:tgtEl>
                                          <p:spTgt spid="30"/>
                                        </p:tgtEl>
                                      </p:cBhvr>
                                    </p:animEffect>
                                    <p:anim calcmode="lin" valueType="num">
                                      <p:cBhvr>
                                        <p:cTn id="21" dur="1000" fill="hold"/>
                                        <p:tgtEl>
                                          <p:spTgt spid="30"/>
                                        </p:tgtEl>
                                        <p:attrNameLst>
                                          <p:attrName>ppt_x</p:attrName>
                                        </p:attrNameLst>
                                      </p:cBhvr>
                                      <p:tavLst>
                                        <p:tav tm="0">
                                          <p:val>
                                            <p:strVal val="#ppt_x"/>
                                          </p:val>
                                        </p:tav>
                                        <p:tav tm="100000">
                                          <p:val>
                                            <p:strVal val="#ppt_x"/>
                                          </p:val>
                                        </p:tav>
                                      </p:tavLst>
                                    </p:anim>
                                    <p:anim calcmode="lin" valueType="num">
                                      <p:cBhvr>
                                        <p:cTn id="22" dur="1000" fill="hold"/>
                                        <p:tgtEl>
                                          <p:spTgt spid="3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1000" fill="hold"/>
                                        <p:tgtEl>
                                          <p:spTgt spid="5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1000"/>
                                        <p:tgtEl>
                                          <p:spTgt spid="52"/>
                                        </p:tgtEl>
                                      </p:cBhvr>
                                    </p:animEffect>
                                    <p:anim calcmode="lin" valueType="num">
                                      <p:cBhvr>
                                        <p:cTn id="46" dur="1000" fill="hold"/>
                                        <p:tgtEl>
                                          <p:spTgt spid="52"/>
                                        </p:tgtEl>
                                        <p:attrNameLst>
                                          <p:attrName>ppt_x</p:attrName>
                                        </p:attrNameLst>
                                      </p:cBhvr>
                                      <p:tavLst>
                                        <p:tav tm="0">
                                          <p:val>
                                            <p:strVal val="#ppt_x"/>
                                          </p:val>
                                        </p:tav>
                                        <p:tav tm="100000">
                                          <p:val>
                                            <p:strVal val="#ppt_x"/>
                                          </p:val>
                                        </p:tav>
                                      </p:tavLst>
                                    </p:anim>
                                    <p:anim calcmode="lin" valueType="num">
                                      <p:cBhvr>
                                        <p:cTn id="47" dur="1000" fill="hold"/>
                                        <p:tgtEl>
                                          <p:spTgt spid="5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1000"/>
                                        <p:tgtEl>
                                          <p:spTgt spid="53"/>
                                        </p:tgtEl>
                                      </p:cBhvr>
                                    </p:animEffect>
                                    <p:anim calcmode="lin" valueType="num">
                                      <p:cBhvr>
                                        <p:cTn id="51" dur="1000" fill="hold"/>
                                        <p:tgtEl>
                                          <p:spTgt spid="53"/>
                                        </p:tgtEl>
                                        <p:attrNameLst>
                                          <p:attrName>ppt_x</p:attrName>
                                        </p:attrNameLst>
                                      </p:cBhvr>
                                      <p:tavLst>
                                        <p:tav tm="0">
                                          <p:val>
                                            <p:strVal val="#ppt_x"/>
                                          </p:val>
                                        </p:tav>
                                        <p:tav tm="100000">
                                          <p:val>
                                            <p:strVal val="#ppt_x"/>
                                          </p:val>
                                        </p:tav>
                                      </p:tavLst>
                                    </p:anim>
                                    <p:anim calcmode="lin" valueType="num">
                                      <p:cBhvr>
                                        <p:cTn id="52" dur="1000" fill="hold"/>
                                        <p:tgtEl>
                                          <p:spTgt spid="5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1000"/>
                                        <p:tgtEl>
                                          <p:spTgt spid="54"/>
                                        </p:tgtEl>
                                      </p:cBhvr>
                                    </p:animEffect>
                                    <p:anim calcmode="lin" valueType="num">
                                      <p:cBhvr>
                                        <p:cTn id="56" dur="1000" fill="hold"/>
                                        <p:tgtEl>
                                          <p:spTgt spid="54"/>
                                        </p:tgtEl>
                                        <p:attrNameLst>
                                          <p:attrName>ppt_x</p:attrName>
                                        </p:attrNameLst>
                                      </p:cBhvr>
                                      <p:tavLst>
                                        <p:tav tm="0">
                                          <p:val>
                                            <p:strVal val="#ppt_x"/>
                                          </p:val>
                                        </p:tav>
                                        <p:tav tm="100000">
                                          <p:val>
                                            <p:strVal val="#ppt_x"/>
                                          </p:val>
                                        </p:tav>
                                      </p:tavLst>
                                    </p:anim>
                                    <p:anim calcmode="lin" valueType="num">
                                      <p:cBhvr>
                                        <p:cTn id="5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P spid="30" grpId="0"/>
      <p:bldP spid="31" grpId="0" animBg="1"/>
      <p:bldP spid="41" grpId="0" animBg="1"/>
      <p:bldP spid="50" grpId="0"/>
      <p:bldP spid="51" grpId="0" animBg="1"/>
      <p:bldP spid="52" grpId="0"/>
      <p:bldP spid="53" grpId="0"/>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PA_文本框 10"/>
          <p:cNvSpPr txBox="1"/>
          <p:nvPr>
            <p:custDataLst>
              <p:tags r:id="rId1"/>
            </p:custDataLst>
          </p:nvPr>
        </p:nvSpPr>
        <p:spPr>
          <a:xfrm>
            <a:off x="3237243" y="2179335"/>
            <a:ext cx="2669513" cy="784830"/>
          </a:xfrm>
          <a:prstGeom prst="rect">
            <a:avLst/>
          </a:prstGeom>
          <a:noFill/>
        </p:spPr>
        <p:txBody>
          <a:bodyPr wrap="none" rtlCol="0">
            <a:spAutoFit/>
          </a:bodyPr>
          <a:lstStyle/>
          <a:p>
            <a:pPr algn="ctr"/>
            <a:r>
              <a:rPr lang="en-US" altLang="zh-CN" sz="4500" b="1" dirty="0">
                <a:solidFill>
                  <a:srgbClr val="C00000"/>
                </a:solidFill>
              </a:rPr>
              <a:t>Thank you</a:t>
            </a:r>
            <a:endParaRPr lang="zh-CN" altLang="en-US" sz="4500" b="1" dirty="0">
              <a:solidFill>
                <a:srgbClr val="C00000"/>
              </a:solidFill>
            </a:endParaRPr>
          </a:p>
        </p:txBody>
      </p:sp>
    </p:spTree>
    <p:extLst>
      <p:ext uri="{BB962C8B-B14F-4D97-AF65-F5344CB8AC3E}">
        <p14:creationId xmlns:p14="http://schemas.microsoft.com/office/powerpoint/2010/main" val="25166105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2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524729" y="940920"/>
            <a:ext cx="2099103" cy="1860642"/>
          </a:xfrm>
          <a:prstGeom prst="rect">
            <a:avLst/>
          </a:prstGeom>
        </p:spPr>
      </p:pic>
      <p:sp>
        <p:nvSpPr>
          <p:cNvPr id="5" name="图文框 4"/>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6" name="文本框 5"/>
          <p:cNvSpPr txBox="1"/>
          <p:nvPr/>
        </p:nvSpPr>
        <p:spPr>
          <a:xfrm>
            <a:off x="2406183" y="3176448"/>
            <a:ext cx="4331634" cy="646331"/>
          </a:xfrm>
          <a:prstGeom prst="rect">
            <a:avLst/>
          </a:prstGeom>
          <a:noFill/>
        </p:spPr>
        <p:txBody>
          <a:bodyPr wrap="none" rtlCol="0" anchor="ctr">
            <a:spAutoFit/>
          </a:bodyPr>
          <a:lstStyle/>
          <a:p>
            <a:pPr algn="ctr">
              <a:defRPr/>
            </a:pPr>
            <a:r>
              <a:rPr lang="en-US" altLang="zh-CN" sz="3600" kern="0" spc="225" dirty="0">
                <a:solidFill>
                  <a:srgbClr val="3C0000"/>
                </a:solidFill>
              </a:rPr>
              <a:t>Problem Statement</a:t>
            </a:r>
            <a:endParaRPr lang="zh-CN" altLang="en-US" sz="3600" kern="0" spc="225" dirty="0">
              <a:solidFill>
                <a:srgbClr val="3C0000"/>
              </a:solidFill>
            </a:endParaRPr>
          </a:p>
        </p:txBody>
      </p:sp>
      <p:sp>
        <p:nvSpPr>
          <p:cNvPr id="8" name="文本框 7"/>
          <p:cNvSpPr txBox="1"/>
          <p:nvPr/>
        </p:nvSpPr>
        <p:spPr>
          <a:xfrm>
            <a:off x="4319368" y="1463114"/>
            <a:ext cx="505267" cy="784830"/>
          </a:xfrm>
          <a:prstGeom prst="rect">
            <a:avLst/>
          </a:prstGeom>
          <a:noFill/>
        </p:spPr>
        <p:txBody>
          <a:bodyPr wrap="none" rtlCol="0">
            <a:spAutoFit/>
          </a:bodyPr>
          <a:lstStyle/>
          <a:p>
            <a:pPr algn="ctr"/>
            <a:r>
              <a:rPr lang="en-US" altLang="zh-CN" sz="4500" b="1" dirty="0">
                <a:solidFill>
                  <a:srgbClr val="C00000"/>
                </a:solidFill>
              </a:rPr>
              <a:t>1</a:t>
            </a:r>
            <a:endParaRPr lang="zh-CN" altLang="en-US" sz="4500" b="1" dirty="0">
              <a:solidFill>
                <a:srgbClr val="C00000"/>
              </a:solidFill>
            </a:endParaRPr>
          </a:p>
        </p:txBody>
      </p:sp>
    </p:spTree>
    <p:extLst>
      <p:ext uri="{BB962C8B-B14F-4D97-AF65-F5344CB8AC3E}">
        <p14:creationId xmlns:p14="http://schemas.microsoft.com/office/powerpoint/2010/main" val="20982933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250"/>
                            </p:stCondLst>
                            <p:childTnLst>
                              <p:par>
                                <p:cTn id="16" presetID="21"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250"/>
                            </p:stCondLst>
                            <p:childTnLst>
                              <p:par>
                                <p:cTn id="20" presetID="16" presetClass="entr" presetSubtype="37"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Problems</a:t>
            </a:r>
            <a:endParaRPr lang="zh-CN" altLang="en-US" dirty="0"/>
          </a:p>
        </p:txBody>
      </p:sp>
      <p:sp>
        <p:nvSpPr>
          <p:cNvPr id="391" name="文本框 34"/>
          <p:cNvSpPr txBox="1"/>
          <p:nvPr/>
        </p:nvSpPr>
        <p:spPr>
          <a:xfrm>
            <a:off x="633177" y="1638417"/>
            <a:ext cx="7747148" cy="33733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dirty="0">
                <a:latin typeface="+mj-lt"/>
              </a:rPr>
              <a:t>In today’s busy world, we send hundreds of messages and emails around everyday, yet we always forget to say small things like “Good Night” to our loved ones because we may consider it trivial. We hide our feelings from them and bury ourselves in piles of work. Although through technology it seems we are more connected to people around us, yet we can’t help but feel less connected to the ones who matter the most. </a:t>
            </a:r>
          </a:p>
          <a:p>
            <a:pPr>
              <a:lnSpc>
                <a:spcPct val="150000"/>
              </a:lnSpc>
            </a:pPr>
            <a:br>
              <a:rPr lang="en-US" altLang="zh-CN" dirty="0">
                <a:latin typeface="+mj-lt"/>
              </a:rPr>
            </a:br>
            <a:endParaRPr lang="zh-CN" altLang="en-US" dirty="0">
              <a:solidFill>
                <a:schemeClr val="tx1">
                  <a:lumMod val="75000"/>
                  <a:lumOff val="25000"/>
                </a:schemeClr>
              </a:solidFill>
              <a:latin typeface="+mj-lt"/>
            </a:endParaRPr>
          </a:p>
        </p:txBody>
      </p:sp>
      <p:sp>
        <p:nvSpPr>
          <p:cNvPr id="392" name="Rectangle 36"/>
          <p:cNvSpPr>
            <a:spLocks noChangeArrowheads="1"/>
          </p:cNvSpPr>
          <p:nvPr/>
        </p:nvSpPr>
        <p:spPr bwMode="auto">
          <a:xfrm>
            <a:off x="633177" y="860643"/>
            <a:ext cx="3498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2800" b="1" dirty="0">
                <a:solidFill>
                  <a:srgbClr val="3C0000"/>
                </a:solidFill>
                <a:latin typeface="+mn-ea"/>
                <a:sym typeface="Arial" panose="020B0604020202020204" pitchFamily="34" charset="0"/>
              </a:rPr>
              <a:t>Problem Statements</a:t>
            </a:r>
            <a:endParaRPr lang="zh-CN" altLang="en-US" sz="2800" b="1" dirty="0">
              <a:solidFill>
                <a:srgbClr val="3C0000"/>
              </a:solidFill>
              <a:latin typeface="+mn-ea"/>
              <a:sym typeface="Arial" panose="020B0604020202020204" pitchFamily="34" charset="0"/>
            </a:endParaRPr>
          </a:p>
        </p:txBody>
      </p:sp>
    </p:spTree>
    <p:extLst>
      <p:ext uri="{BB962C8B-B14F-4D97-AF65-F5344CB8AC3E}">
        <p14:creationId xmlns:p14="http://schemas.microsoft.com/office/powerpoint/2010/main" val="15243855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2"/>
                                        </p:tgtEl>
                                        <p:attrNameLst>
                                          <p:attrName>style.visibility</p:attrName>
                                        </p:attrNameLst>
                                      </p:cBhvr>
                                      <p:to>
                                        <p:strVal val="visible"/>
                                      </p:to>
                                    </p:set>
                                    <p:animEffect transition="in" filter="wipe(left)">
                                      <p:cBhvr>
                                        <p:cTn id="21" dur="1000"/>
                                        <p:tgtEl>
                                          <p:spTgt spid="39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91"/>
                                        </p:tgtEl>
                                        <p:attrNameLst>
                                          <p:attrName>style.visibility</p:attrName>
                                        </p:attrNameLst>
                                      </p:cBhvr>
                                      <p:to>
                                        <p:strVal val="visible"/>
                                      </p:to>
                                    </p:set>
                                    <p:animEffect transition="in" filter="wipe(left)">
                                      <p:cBhvr>
                                        <p:cTn id="24" dur="10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P spid="391" grpId="0"/>
      <p:bldP spid="3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2" y="364387"/>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Problems</a:t>
            </a:r>
            <a:endParaRPr lang="zh-CN" altLang="en-US" dirty="0"/>
          </a:p>
        </p:txBody>
      </p:sp>
      <p:pic>
        <p:nvPicPr>
          <p:cNvPr id="9" name="Picture 4" descr="C:\Users\114\Desktop\4e7019674b7959720d0000c2\1.jpg"/>
          <p:cNvPicPr>
            <a:picLocks noChangeAspect="1" noChangeArrowheads="1"/>
          </p:cNvPicPr>
          <p:nvPr/>
        </p:nvPicPr>
        <p:blipFill rotWithShape="1">
          <a:blip r:embed="rId2">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l="42442"/>
          <a:stretch>
            <a:fillRect/>
          </a:stretch>
        </p:blipFill>
        <p:spPr bwMode="auto">
          <a:xfrm>
            <a:off x="3709782" y="1326800"/>
            <a:ext cx="1641033" cy="1639382"/>
          </a:xfrm>
          <a:prstGeom prst="ellipse">
            <a:avLst/>
          </a:prstGeom>
          <a:solidFill>
            <a:schemeClr val="bg1"/>
          </a:solidFill>
          <a:ln w="50800">
            <a:solidFill>
              <a:schemeClr val="bg1"/>
            </a:solidFill>
          </a:ln>
          <a:effectLst>
            <a:outerShdw blurRad="38100" dist="12700" dir="5400000" algn="t" rotWithShape="0">
              <a:prstClr val="black">
                <a:alpha val="15000"/>
              </a:prstClr>
            </a:outerShdw>
          </a:effectLst>
        </p:spPr>
      </p:pic>
      <p:pic>
        <p:nvPicPr>
          <p:cNvPr id="10" name="Picture 3" descr="C:\Users\114\Desktop\4d6ca0d54b7959d2710000b2\shutterstock_62646988.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8550" t="29300" r="1837" b="19295"/>
          <a:stretch>
            <a:fillRect/>
          </a:stretch>
        </p:blipFill>
        <p:spPr bwMode="auto">
          <a:xfrm>
            <a:off x="6424483" y="1326800"/>
            <a:ext cx="1658891" cy="1639382"/>
          </a:xfrm>
          <a:prstGeom prst="ellipse">
            <a:avLst/>
          </a:prstGeom>
          <a:solidFill>
            <a:schemeClr val="bg1"/>
          </a:solidFill>
          <a:ln w="50800">
            <a:solidFill>
              <a:schemeClr val="bg1"/>
            </a:solidFill>
          </a:ln>
          <a:effectLst>
            <a:outerShdw blurRad="38100" dist="12700" dir="5400000" algn="t" rotWithShape="0">
              <a:prstClr val="black">
                <a:alpha val="15000"/>
              </a:prstClr>
            </a:outerShdw>
          </a:effectLst>
        </p:spPr>
      </p:pic>
      <p:sp>
        <p:nvSpPr>
          <p:cNvPr id="11" name="TextBox 1"/>
          <p:cNvSpPr txBox="1"/>
          <p:nvPr/>
        </p:nvSpPr>
        <p:spPr>
          <a:xfrm>
            <a:off x="995081" y="3078248"/>
            <a:ext cx="10807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2400" b="1">
                <a:solidFill>
                  <a:srgbClr val="44546A"/>
                </a:solidFill>
                <a:latin typeface="+mn-ea"/>
              </a:defRPr>
            </a:lvl1pPr>
          </a:lstStyle>
          <a:p>
            <a:r>
              <a:rPr lang="en-US" altLang="zh-CN" sz="1800" dirty="0">
                <a:solidFill>
                  <a:srgbClr val="3C0000"/>
                </a:solidFill>
              </a:rPr>
              <a:t>Distance</a:t>
            </a:r>
            <a:endParaRPr lang="zh-CN" altLang="en-US" sz="1800" dirty="0">
              <a:solidFill>
                <a:srgbClr val="3C0000"/>
              </a:solidFill>
            </a:endParaRPr>
          </a:p>
        </p:txBody>
      </p:sp>
      <p:cxnSp>
        <p:nvCxnSpPr>
          <p:cNvPr id="12" name="直接连接符 11"/>
          <p:cNvCxnSpPr/>
          <p:nvPr/>
        </p:nvCxnSpPr>
        <p:spPr>
          <a:xfrm>
            <a:off x="1059379" y="3424496"/>
            <a:ext cx="1566000" cy="0"/>
          </a:xfrm>
          <a:prstGeom prst="line">
            <a:avLst/>
          </a:prstGeom>
          <a:ln w="190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12882" y="3078248"/>
            <a:ext cx="10422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2400" b="1">
                <a:solidFill>
                  <a:srgbClr val="44546A"/>
                </a:solidFill>
                <a:latin typeface="+mn-ea"/>
              </a:defRPr>
            </a:lvl1pPr>
          </a:lstStyle>
          <a:p>
            <a:r>
              <a:rPr lang="en-US" altLang="zh-CN" sz="1800" dirty="0">
                <a:solidFill>
                  <a:srgbClr val="DB9665"/>
                </a:solidFill>
              </a:rPr>
              <a:t>Feelings</a:t>
            </a:r>
            <a:endParaRPr lang="zh-CN" altLang="en-US" sz="1800" dirty="0">
              <a:solidFill>
                <a:srgbClr val="DB9665"/>
              </a:solidFill>
            </a:endParaRPr>
          </a:p>
        </p:txBody>
      </p:sp>
      <p:cxnSp>
        <p:nvCxnSpPr>
          <p:cNvPr id="14" name="直接连接符 13"/>
          <p:cNvCxnSpPr/>
          <p:nvPr/>
        </p:nvCxnSpPr>
        <p:spPr>
          <a:xfrm>
            <a:off x="3777179" y="3424496"/>
            <a:ext cx="1566000" cy="0"/>
          </a:xfrm>
          <a:prstGeom prst="line">
            <a:avLst/>
          </a:prstGeom>
          <a:ln w="190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5" name="TextBox 15"/>
          <p:cNvSpPr txBox="1"/>
          <p:nvPr/>
        </p:nvSpPr>
        <p:spPr>
          <a:xfrm>
            <a:off x="6424483" y="3078248"/>
            <a:ext cx="130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2400" b="1">
                <a:solidFill>
                  <a:srgbClr val="44546A"/>
                </a:solidFill>
                <a:latin typeface="+mn-ea"/>
              </a:defRPr>
            </a:lvl1pPr>
          </a:lstStyle>
          <a:p>
            <a:r>
              <a:rPr lang="en-US" altLang="zh-CN" sz="1800" dirty="0">
                <a:solidFill>
                  <a:srgbClr val="3C0000"/>
                </a:solidFill>
              </a:rPr>
              <a:t>Expression</a:t>
            </a:r>
            <a:endParaRPr lang="zh-CN" altLang="en-US" sz="1800" dirty="0">
              <a:solidFill>
                <a:srgbClr val="3C0000"/>
              </a:solidFill>
            </a:endParaRPr>
          </a:p>
        </p:txBody>
      </p:sp>
      <p:cxnSp>
        <p:nvCxnSpPr>
          <p:cNvPr id="16" name="直接连接符 15"/>
          <p:cNvCxnSpPr/>
          <p:nvPr/>
        </p:nvCxnSpPr>
        <p:spPr>
          <a:xfrm>
            <a:off x="6488780" y="3424496"/>
            <a:ext cx="1566000" cy="0"/>
          </a:xfrm>
          <a:prstGeom prst="line">
            <a:avLst/>
          </a:prstGeom>
          <a:ln w="190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pic>
        <p:nvPicPr>
          <p:cNvPr id="17" name="Picture 2" descr="C:\Users\114\Desktop\4cbb49c48e8012365a8d2100\a beautiful day_800x600.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bright="19000"/>
                    </a14:imgEffect>
                    <a14:imgEffect>
                      <a14:saturation sat="0"/>
                    </a14:imgEffect>
                  </a14:imgLayer>
                </a14:imgProps>
              </a:ext>
              <a:ext uri="{28A0092B-C50C-407E-A947-70E740481C1C}">
                <a14:useLocalDpi xmlns:a14="http://schemas.microsoft.com/office/drawing/2010/main" val="0"/>
              </a:ext>
            </a:extLst>
          </a:blip>
          <a:srcRect l="4677" t="19283" r="35473"/>
          <a:stretch>
            <a:fillRect/>
          </a:stretch>
        </p:blipFill>
        <p:spPr bwMode="auto">
          <a:xfrm>
            <a:off x="995081" y="1316553"/>
            <a:ext cx="1641033" cy="1659877"/>
          </a:xfrm>
          <a:prstGeom prst="ellipse">
            <a:avLst/>
          </a:prstGeom>
          <a:solidFill>
            <a:schemeClr val="bg1"/>
          </a:solidFill>
          <a:ln w="50800">
            <a:solidFill>
              <a:schemeClr val="bg1"/>
            </a:solidFill>
          </a:ln>
          <a:effectLst>
            <a:outerShdw blurRad="38100" dist="12700" dir="5400000" algn="t" rotWithShape="0">
              <a:prstClr val="black">
                <a:alpha val="15000"/>
              </a:prstClr>
            </a:outerShdw>
          </a:effectLst>
        </p:spPr>
      </p:pic>
      <p:sp>
        <p:nvSpPr>
          <p:cNvPr id="18" name="椭圆 17"/>
          <p:cNvSpPr/>
          <p:nvPr/>
        </p:nvSpPr>
        <p:spPr>
          <a:xfrm>
            <a:off x="2102777" y="1214735"/>
            <a:ext cx="616743" cy="616743"/>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13" b="1" dirty="0">
                <a:solidFill>
                  <a:srgbClr val="3C0000"/>
                </a:solidFill>
                <a:latin typeface="+mn-ea"/>
              </a:rPr>
              <a:t>NO.1</a:t>
            </a:r>
            <a:endParaRPr lang="zh-CN" altLang="en-US" sz="1013" b="1" dirty="0">
              <a:solidFill>
                <a:srgbClr val="3C0000"/>
              </a:solidFill>
              <a:latin typeface="+mn-ea"/>
            </a:endParaRPr>
          </a:p>
        </p:txBody>
      </p:sp>
      <p:sp>
        <p:nvSpPr>
          <p:cNvPr id="19" name="椭圆 18"/>
          <p:cNvSpPr/>
          <p:nvPr/>
        </p:nvSpPr>
        <p:spPr>
          <a:xfrm>
            <a:off x="4817477" y="1214733"/>
            <a:ext cx="616743" cy="616743"/>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13" b="1" dirty="0">
                <a:solidFill>
                  <a:srgbClr val="DB9665"/>
                </a:solidFill>
                <a:latin typeface="+mn-ea"/>
              </a:rPr>
              <a:t>NO.2</a:t>
            </a:r>
            <a:endParaRPr lang="zh-CN" altLang="en-US" sz="1013" b="1" dirty="0">
              <a:solidFill>
                <a:srgbClr val="DB9665"/>
              </a:solidFill>
              <a:latin typeface="+mn-ea"/>
            </a:endParaRPr>
          </a:p>
        </p:txBody>
      </p:sp>
      <p:sp>
        <p:nvSpPr>
          <p:cNvPr id="20" name="椭圆 19"/>
          <p:cNvSpPr/>
          <p:nvPr/>
        </p:nvSpPr>
        <p:spPr>
          <a:xfrm>
            <a:off x="7532177" y="1214735"/>
            <a:ext cx="616743" cy="616743"/>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13" b="1" dirty="0">
                <a:solidFill>
                  <a:srgbClr val="3C0000"/>
                </a:solidFill>
                <a:latin typeface="+mn-ea"/>
              </a:rPr>
              <a:t>NO.3</a:t>
            </a:r>
            <a:endParaRPr lang="zh-CN" altLang="en-US" sz="1013" b="1" dirty="0">
              <a:solidFill>
                <a:srgbClr val="3C0000"/>
              </a:solidFill>
              <a:latin typeface="+mn-ea"/>
            </a:endParaRPr>
          </a:p>
        </p:txBody>
      </p:sp>
      <p:sp>
        <p:nvSpPr>
          <p:cNvPr id="21" name="文本框 20"/>
          <p:cNvSpPr txBox="1"/>
          <p:nvPr/>
        </p:nvSpPr>
        <p:spPr>
          <a:xfrm>
            <a:off x="981965" y="3409564"/>
            <a:ext cx="1720827" cy="830997"/>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mn-ea"/>
              </a:rPr>
              <a:t>There are cases when we are far away from our families and loved ones</a:t>
            </a:r>
            <a:endParaRPr lang="zh-CN" altLang="en-US" sz="1200" dirty="0">
              <a:solidFill>
                <a:schemeClr val="tx1">
                  <a:lumMod val="75000"/>
                  <a:lumOff val="25000"/>
                </a:schemeClr>
              </a:solidFill>
              <a:latin typeface="+mn-ea"/>
            </a:endParaRPr>
          </a:p>
        </p:txBody>
      </p:sp>
      <p:sp>
        <p:nvSpPr>
          <p:cNvPr id="23" name="文本框 22"/>
          <p:cNvSpPr txBox="1"/>
          <p:nvPr/>
        </p:nvSpPr>
        <p:spPr>
          <a:xfrm>
            <a:off x="6428094" y="3402846"/>
            <a:ext cx="1720826" cy="1015663"/>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mn-ea"/>
              </a:rPr>
              <a:t>Sometimes we tend to ignore the importance of expression, hence distancing ourselves from our family</a:t>
            </a:r>
            <a:endParaRPr lang="zh-CN" altLang="en-US" sz="1200" dirty="0">
              <a:solidFill>
                <a:schemeClr val="tx1">
                  <a:lumMod val="75000"/>
                  <a:lumOff val="25000"/>
                </a:schemeClr>
              </a:solidFill>
              <a:latin typeface="+mn-ea"/>
            </a:endParaRPr>
          </a:p>
        </p:txBody>
      </p:sp>
      <p:sp>
        <p:nvSpPr>
          <p:cNvPr id="24" name="文本框 23">
            <a:extLst>
              <a:ext uri="{FF2B5EF4-FFF2-40B4-BE49-F238E27FC236}">
                <a16:creationId xmlns:a16="http://schemas.microsoft.com/office/drawing/2014/main" id="{05E59B95-4717-47F2-B7F0-D871D8DAFB69}"/>
              </a:ext>
            </a:extLst>
          </p:cNvPr>
          <p:cNvSpPr txBox="1"/>
          <p:nvPr/>
        </p:nvSpPr>
        <p:spPr>
          <a:xfrm>
            <a:off x="3709782" y="3411964"/>
            <a:ext cx="1819753" cy="1015663"/>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mn-ea"/>
              </a:rPr>
              <a:t>We are connected to many people but there’s still a lack of deeper sense of connectivity with those closest to us</a:t>
            </a:r>
            <a:endParaRPr lang="zh-CN" altLang="en-US" sz="1200" dirty="0">
              <a:solidFill>
                <a:schemeClr val="tx1">
                  <a:lumMod val="75000"/>
                  <a:lumOff val="25000"/>
                </a:schemeClr>
              </a:solidFill>
              <a:latin typeface="+mn-ea"/>
            </a:endParaRPr>
          </a:p>
        </p:txBody>
      </p:sp>
    </p:spTree>
    <p:extLst>
      <p:ext uri="{BB962C8B-B14F-4D97-AF65-F5344CB8AC3E}">
        <p14:creationId xmlns:p14="http://schemas.microsoft.com/office/powerpoint/2010/main" val="15348575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750" fill="hold"/>
                                        <p:tgtEl>
                                          <p:spTgt spid="17"/>
                                        </p:tgtEl>
                                        <p:attrNameLst>
                                          <p:attrName>ppt_w</p:attrName>
                                        </p:attrNameLst>
                                      </p:cBhvr>
                                      <p:tavLst>
                                        <p:tav tm="0">
                                          <p:val>
                                            <p:fltVal val="0"/>
                                          </p:val>
                                        </p:tav>
                                        <p:tav tm="100000">
                                          <p:val>
                                            <p:strVal val="#ppt_w"/>
                                          </p:val>
                                        </p:tav>
                                      </p:tavLst>
                                    </p:anim>
                                    <p:anim calcmode="lin" valueType="num">
                                      <p:cBhvr>
                                        <p:cTn id="22" dur="750" fill="hold"/>
                                        <p:tgtEl>
                                          <p:spTgt spid="17"/>
                                        </p:tgtEl>
                                        <p:attrNameLst>
                                          <p:attrName>ppt_h</p:attrName>
                                        </p:attrNameLst>
                                      </p:cBhvr>
                                      <p:tavLst>
                                        <p:tav tm="0">
                                          <p:val>
                                            <p:fltVal val="0"/>
                                          </p:val>
                                        </p:tav>
                                        <p:tav tm="100000">
                                          <p:val>
                                            <p:strVal val="#ppt_h"/>
                                          </p:val>
                                        </p:tav>
                                      </p:tavLst>
                                    </p:anim>
                                    <p:animEffect transition="in" filter="fade">
                                      <p:cBhvr>
                                        <p:cTn id="23" dur="750"/>
                                        <p:tgtEl>
                                          <p:spTgt spid="17"/>
                                        </p:tgtEl>
                                      </p:cBhvr>
                                    </p:animEffect>
                                  </p:childTnLst>
                                </p:cTn>
                              </p:par>
                              <p:par>
                                <p:cTn id="24" presetID="53" presetClass="entr" presetSubtype="16"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750" fill="hold"/>
                                        <p:tgtEl>
                                          <p:spTgt spid="9"/>
                                        </p:tgtEl>
                                        <p:attrNameLst>
                                          <p:attrName>ppt_w</p:attrName>
                                        </p:attrNameLst>
                                      </p:cBhvr>
                                      <p:tavLst>
                                        <p:tav tm="0">
                                          <p:val>
                                            <p:fltVal val="0"/>
                                          </p:val>
                                        </p:tav>
                                        <p:tav tm="100000">
                                          <p:val>
                                            <p:strVal val="#ppt_w"/>
                                          </p:val>
                                        </p:tav>
                                      </p:tavLst>
                                    </p:anim>
                                    <p:anim calcmode="lin" valueType="num">
                                      <p:cBhvr>
                                        <p:cTn id="27" dur="750" fill="hold"/>
                                        <p:tgtEl>
                                          <p:spTgt spid="9"/>
                                        </p:tgtEl>
                                        <p:attrNameLst>
                                          <p:attrName>ppt_h</p:attrName>
                                        </p:attrNameLst>
                                      </p:cBhvr>
                                      <p:tavLst>
                                        <p:tav tm="0">
                                          <p:val>
                                            <p:fltVal val="0"/>
                                          </p:val>
                                        </p:tav>
                                        <p:tav tm="100000">
                                          <p:val>
                                            <p:strVal val="#ppt_h"/>
                                          </p:val>
                                        </p:tav>
                                      </p:tavLst>
                                    </p:anim>
                                    <p:animEffect transition="in" filter="fade">
                                      <p:cBhvr>
                                        <p:cTn id="28" dur="750"/>
                                        <p:tgtEl>
                                          <p:spTgt spid="9"/>
                                        </p:tgtEl>
                                      </p:cBhvr>
                                    </p:animEffect>
                                  </p:childTnLst>
                                </p:cTn>
                              </p:par>
                              <p:par>
                                <p:cTn id="29" presetID="53" presetClass="entr" presetSubtype="16"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750" fill="hold"/>
                                        <p:tgtEl>
                                          <p:spTgt spid="10"/>
                                        </p:tgtEl>
                                        <p:attrNameLst>
                                          <p:attrName>ppt_w</p:attrName>
                                        </p:attrNameLst>
                                      </p:cBhvr>
                                      <p:tavLst>
                                        <p:tav tm="0">
                                          <p:val>
                                            <p:fltVal val="0"/>
                                          </p:val>
                                        </p:tav>
                                        <p:tav tm="100000">
                                          <p:val>
                                            <p:strVal val="#ppt_w"/>
                                          </p:val>
                                        </p:tav>
                                      </p:tavLst>
                                    </p:anim>
                                    <p:anim calcmode="lin" valueType="num">
                                      <p:cBhvr>
                                        <p:cTn id="32" dur="750" fill="hold"/>
                                        <p:tgtEl>
                                          <p:spTgt spid="10"/>
                                        </p:tgtEl>
                                        <p:attrNameLst>
                                          <p:attrName>ppt_h</p:attrName>
                                        </p:attrNameLst>
                                      </p:cBhvr>
                                      <p:tavLst>
                                        <p:tav tm="0">
                                          <p:val>
                                            <p:fltVal val="0"/>
                                          </p:val>
                                        </p:tav>
                                        <p:tav tm="100000">
                                          <p:val>
                                            <p:strVal val="#ppt_h"/>
                                          </p:val>
                                        </p:tav>
                                      </p:tavLst>
                                    </p:anim>
                                    <p:animEffect transition="in" filter="fade">
                                      <p:cBhvr>
                                        <p:cTn id="33" dur="750"/>
                                        <p:tgtEl>
                                          <p:spTgt spid="10"/>
                                        </p:tgtEl>
                                      </p:cBhvr>
                                    </p:animEffect>
                                  </p:childTnLst>
                                </p:cTn>
                              </p:par>
                            </p:childTnLst>
                          </p:cTn>
                        </p:par>
                        <p:par>
                          <p:cTn id="34" fill="hold">
                            <p:stCondLst>
                              <p:cond delay="1750"/>
                            </p:stCondLst>
                            <p:childTnLst>
                              <p:par>
                                <p:cTn id="35" presetID="42"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childTnLst>
                          </p:cTn>
                        </p:par>
                        <p:par>
                          <p:cTn id="50" fill="hold">
                            <p:stCondLst>
                              <p:cond delay="2750"/>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750"/>
                                        <p:tgtEl>
                                          <p:spTgt spid="11"/>
                                        </p:tgtEl>
                                      </p:cBhvr>
                                    </p:animEffect>
                                  </p:childTnLst>
                                </p:cTn>
                              </p:par>
                              <p:par>
                                <p:cTn id="54" presetID="22" presetClass="entr" presetSubtype="8"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750"/>
                                        <p:tgtEl>
                                          <p:spTgt spid="1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750"/>
                                        <p:tgtEl>
                                          <p:spTgt spid="21"/>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750"/>
                                        <p:tgtEl>
                                          <p:spTgt spid="13"/>
                                        </p:tgtEl>
                                      </p:cBhvr>
                                    </p:animEffect>
                                  </p:childTnLst>
                                </p:cTn>
                              </p:par>
                              <p:par>
                                <p:cTn id="63" presetID="22" presetClass="entr" presetSubtype="8"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left)">
                                      <p:cBhvr>
                                        <p:cTn id="65" dur="750"/>
                                        <p:tgtEl>
                                          <p:spTgt spid="1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750"/>
                                        <p:tgtEl>
                                          <p:spTgt spid="15"/>
                                        </p:tgtEl>
                                      </p:cBhvr>
                                    </p:animEffect>
                                  </p:childTnLst>
                                </p:cTn>
                              </p:par>
                              <p:par>
                                <p:cTn id="69" presetID="22" presetClass="entr" presetSubtype="8"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750"/>
                                        <p:tgtEl>
                                          <p:spTgt spid="16"/>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750"/>
                                        <p:tgtEl>
                                          <p:spTgt spid="2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P spid="11" grpId="0"/>
      <p:bldP spid="13" grpId="0"/>
      <p:bldP spid="15" grpId="0"/>
      <p:bldP spid="18" grpId="0" animBg="1"/>
      <p:bldP spid="19" grpId="0" animBg="1"/>
      <p:bldP spid="20" grpId="0" animBg="1"/>
      <p:bldP spid="21"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524729" y="940920"/>
            <a:ext cx="2099103" cy="1860642"/>
          </a:xfrm>
          <a:prstGeom prst="rect">
            <a:avLst/>
          </a:prstGeom>
        </p:spPr>
      </p:pic>
      <p:sp>
        <p:nvSpPr>
          <p:cNvPr id="5" name="图文框 4"/>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6" name="文本框 5"/>
          <p:cNvSpPr txBox="1"/>
          <p:nvPr/>
        </p:nvSpPr>
        <p:spPr>
          <a:xfrm>
            <a:off x="3091466" y="3176448"/>
            <a:ext cx="2961068" cy="646331"/>
          </a:xfrm>
          <a:prstGeom prst="rect">
            <a:avLst/>
          </a:prstGeom>
          <a:noFill/>
        </p:spPr>
        <p:txBody>
          <a:bodyPr wrap="none" rtlCol="0" anchor="ctr">
            <a:spAutoFit/>
          </a:bodyPr>
          <a:lstStyle/>
          <a:p>
            <a:pPr algn="ctr">
              <a:defRPr/>
            </a:pPr>
            <a:r>
              <a:rPr lang="en-US" altLang="zh-CN" sz="3600" kern="0" spc="225" dirty="0">
                <a:solidFill>
                  <a:srgbClr val="3C0000"/>
                </a:solidFill>
              </a:rPr>
              <a:t>Stakeholders</a:t>
            </a:r>
            <a:endParaRPr lang="zh-CN" altLang="en-US" sz="3600" kern="0" spc="225" dirty="0">
              <a:solidFill>
                <a:srgbClr val="3C0000"/>
              </a:solidFill>
            </a:endParaRPr>
          </a:p>
        </p:txBody>
      </p:sp>
      <p:sp>
        <p:nvSpPr>
          <p:cNvPr id="8" name="文本框 7"/>
          <p:cNvSpPr txBox="1"/>
          <p:nvPr/>
        </p:nvSpPr>
        <p:spPr>
          <a:xfrm>
            <a:off x="4333795" y="1463114"/>
            <a:ext cx="476412" cy="784830"/>
          </a:xfrm>
          <a:prstGeom prst="rect">
            <a:avLst/>
          </a:prstGeom>
          <a:noFill/>
        </p:spPr>
        <p:txBody>
          <a:bodyPr wrap="none" rtlCol="0">
            <a:spAutoFit/>
          </a:bodyPr>
          <a:lstStyle/>
          <a:p>
            <a:pPr algn="ctr"/>
            <a:r>
              <a:rPr lang="en-US" altLang="zh-CN" sz="4500" b="1" dirty="0">
                <a:solidFill>
                  <a:srgbClr val="C00000"/>
                </a:solidFill>
              </a:rPr>
              <a:t>2</a:t>
            </a:r>
            <a:endParaRPr lang="zh-CN" altLang="en-US" sz="4500" b="1" dirty="0">
              <a:solidFill>
                <a:srgbClr val="C00000"/>
              </a:solidFill>
            </a:endParaRPr>
          </a:p>
        </p:txBody>
      </p:sp>
    </p:spTree>
    <p:extLst>
      <p:ext uri="{BB962C8B-B14F-4D97-AF65-F5344CB8AC3E}">
        <p14:creationId xmlns:p14="http://schemas.microsoft.com/office/powerpoint/2010/main" val="32458109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250"/>
                            </p:stCondLst>
                            <p:childTnLst>
                              <p:par>
                                <p:cTn id="16" presetID="21"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250"/>
                            </p:stCondLst>
                            <p:childTnLst>
                              <p:par>
                                <p:cTn id="20" presetID="16" presetClass="entr" presetSubtype="37"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Stakeholder</a:t>
            </a:r>
            <a:endParaRPr lang="zh-CN" altLang="en-US" dirty="0"/>
          </a:p>
        </p:txBody>
      </p:sp>
      <p:sp>
        <p:nvSpPr>
          <p:cNvPr id="9" name="矩形: 圆角 46"/>
          <p:cNvSpPr/>
          <p:nvPr/>
        </p:nvSpPr>
        <p:spPr>
          <a:xfrm>
            <a:off x="3487357" y="1210708"/>
            <a:ext cx="2169286" cy="2969063"/>
          </a:xfrm>
          <a:prstGeom prst="roundRect">
            <a:avLst>
              <a:gd name="adj" fmla="val 2031"/>
            </a:avLst>
          </a:prstGeom>
          <a:solidFill>
            <a:srgbClr val="3C0000"/>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013" b="1">
              <a:solidFill>
                <a:schemeClr val="bg1"/>
              </a:solidFill>
              <a:latin typeface="+mn-ea"/>
            </a:endParaRPr>
          </a:p>
        </p:txBody>
      </p:sp>
      <p:sp>
        <p:nvSpPr>
          <p:cNvPr id="10" name="矩形: 圆角 47"/>
          <p:cNvSpPr/>
          <p:nvPr/>
        </p:nvSpPr>
        <p:spPr>
          <a:xfrm>
            <a:off x="6109960" y="1210708"/>
            <a:ext cx="2169286" cy="2969063"/>
          </a:xfrm>
          <a:prstGeom prst="roundRect">
            <a:avLst>
              <a:gd name="adj" fmla="val 2031"/>
            </a:avLst>
          </a:prstGeom>
          <a:solidFill>
            <a:srgbClr val="DB9665"/>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013" b="1">
              <a:solidFill>
                <a:schemeClr val="bg1"/>
              </a:solidFill>
              <a:latin typeface="+mn-ea"/>
            </a:endParaRPr>
          </a:p>
        </p:txBody>
      </p:sp>
      <p:sp>
        <p:nvSpPr>
          <p:cNvPr id="11" name="矩形: 圆角 45"/>
          <p:cNvSpPr/>
          <p:nvPr/>
        </p:nvSpPr>
        <p:spPr>
          <a:xfrm>
            <a:off x="864756" y="1210708"/>
            <a:ext cx="2169286" cy="2969063"/>
          </a:xfrm>
          <a:prstGeom prst="roundRect">
            <a:avLst>
              <a:gd name="adj" fmla="val 2031"/>
            </a:avLst>
          </a:prstGeom>
          <a:solidFill>
            <a:srgbClr val="DB9665"/>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013" b="1">
              <a:solidFill>
                <a:schemeClr val="bg1"/>
              </a:solidFill>
              <a:latin typeface="+mn-ea"/>
            </a:endParaRPr>
          </a:p>
        </p:txBody>
      </p:sp>
      <p:sp>
        <p:nvSpPr>
          <p:cNvPr id="12" name="Shape 254"/>
          <p:cNvSpPr/>
          <p:nvPr/>
        </p:nvSpPr>
        <p:spPr>
          <a:xfrm>
            <a:off x="864754" y="1311612"/>
            <a:ext cx="17251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100" b="1" dirty="0">
                <a:solidFill>
                  <a:schemeClr val="bg1"/>
                </a:solidFill>
                <a:latin typeface="+mn-ea"/>
              </a:rPr>
              <a:t>Stakeholder</a:t>
            </a:r>
            <a:endParaRPr sz="2100" b="1" dirty="0">
              <a:solidFill>
                <a:schemeClr val="bg1"/>
              </a:solidFill>
              <a:latin typeface="+mn-ea"/>
            </a:endParaRPr>
          </a:p>
        </p:txBody>
      </p:sp>
      <p:sp>
        <p:nvSpPr>
          <p:cNvPr id="13" name="Shape 270"/>
          <p:cNvSpPr/>
          <p:nvPr/>
        </p:nvSpPr>
        <p:spPr>
          <a:xfrm>
            <a:off x="3653351" y="1311612"/>
            <a:ext cx="168026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100" b="1" dirty="0">
                <a:solidFill>
                  <a:schemeClr val="bg1"/>
                </a:solidFill>
                <a:latin typeface="+mn-ea"/>
              </a:rPr>
              <a:t>Constraints</a:t>
            </a:r>
            <a:endParaRPr sz="2100" b="1" dirty="0">
              <a:solidFill>
                <a:schemeClr val="bg1"/>
              </a:solidFill>
              <a:latin typeface="+mn-ea"/>
            </a:endParaRPr>
          </a:p>
        </p:txBody>
      </p:sp>
      <p:sp>
        <p:nvSpPr>
          <p:cNvPr id="15" name="Shape 282"/>
          <p:cNvSpPr/>
          <p:nvPr/>
        </p:nvSpPr>
        <p:spPr>
          <a:xfrm>
            <a:off x="6203625" y="1310170"/>
            <a:ext cx="99097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100" b="1" dirty="0">
                <a:solidFill>
                  <a:schemeClr val="bg1"/>
                </a:solidFill>
                <a:latin typeface="+mn-ea"/>
              </a:rPr>
              <a:t>Needs</a:t>
            </a:r>
            <a:endParaRPr sz="2100" b="1" dirty="0">
              <a:solidFill>
                <a:schemeClr val="bg1"/>
              </a:solidFill>
              <a:latin typeface="+mn-ea"/>
            </a:endParaRPr>
          </a:p>
        </p:txBody>
      </p:sp>
      <p:sp>
        <p:nvSpPr>
          <p:cNvPr id="18" name="文本框 17"/>
          <p:cNvSpPr txBox="1"/>
          <p:nvPr/>
        </p:nvSpPr>
        <p:spPr>
          <a:xfrm>
            <a:off x="893353" y="1894387"/>
            <a:ext cx="2086827" cy="208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400" b="1">
                <a:solidFill>
                  <a:srgbClr val="44546A"/>
                </a:solidFill>
                <a:latin typeface="+mn-ea"/>
              </a:defRPr>
            </a:lvl1pPr>
          </a:lstStyle>
          <a:p>
            <a:pPr marL="285750" indent="-285750">
              <a:lnSpc>
                <a:spcPct val="150000"/>
              </a:lnSpc>
              <a:buFont typeface="Arial" panose="020B0604020202020204" pitchFamily="34" charset="0"/>
              <a:buChar char="•"/>
            </a:pPr>
            <a:r>
              <a:rPr lang="en-US" altLang="zh-CN" sz="1400" b="0" dirty="0">
                <a:solidFill>
                  <a:schemeClr val="bg1"/>
                </a:solidFill>
              </a:rPr>
              <a:t>Working adults*</a:t>
            </a:r>
          </a:p>
          <a:p>
            <a:pPr>
              <a:lnSpc>
                <a:spcPct val="150000"/>
              </a:lnSpc>
            </a:pPr>
            <a:endParaRPr lang="en-US" altLang="zh-CN" sz="1400" b="0" dirty="0">
              <a:solidFill>
                <a:schemeClr val="bg1"/>
              </a:solidFill>
            </a:endParaRPr>
          </a:p>
          <a:p>
            <a:pPr marL="285750" indent="-285750">
              <a:lnSpc>
                <a:spcPct val="150000"/>
              </a:lnSpc>
              <a:buFont typeface="Arial" panose="020B0604020202020204" pitchFamily="34" charset="0"/>
              <a:buChar char="•"/>
            </a:pPr>
            <a:r>
              <a:rPr lang="en-US" altLang="zh-CN" sz="1400" b="0" dirty="0">
                <a:solidFill>
                  <a:schemeClr val="bg1"/>
                </a:solidFill>
              </a:rPr>
              <a:t>Students* </a:t>
            </a:r>
          </a:p>
          <a:p>
            <a:pPr>
              <a:lnSpc>
                <a:spcPct val="150000"/>
              </a:lnSpc>
            </a:pPr>
            <a:endParaRPr lang="en-US" altLang="zh-CN" sz="1400" b="0" dirty="0">
              <a:solidFill>
                <a:schemeClr val="bg1"/>
              </a:solidFill>
            </a:endParaRPr>
          </a:p>
          <a:p>
            <a:pPr>
              <a:lnSpc>
                <a:spcPct val="150000"/>
              </a:lnSpc>
            </a:pPr>
            <a:r>
              <a:rPr lang="en-US" altLang="zh-CN" sz="1000" b="0" dirty="0">
                <a:solidFill>
                  <a:schemeClr val="bg1"/>
                </a:solidFill>
              </a:rPr>
              <a:t>*who are living inconveniently far from their family</a:t>
            </a:r>
            <a:br>
              <a:rPr lang="en-US" altLang="zh-CN" sz="1000" dirty="0">
                <a:solidFill>
                  <a:schemeClr val="bg1"/>
                </a:solidFill>
              </a:rPr>
            </a:br>
            <a:endParaRPr lang="en-US" altLang="zh-CN" sz="1000" b="0" dirty="0">
              <a:solidFill>
                <a:schemeClr val="bg1"/>
              </a:solidFill>
            </a:endParaRPr>
          </a:p>
        </p:txBody>
      </p:sp>
      <p:sp>
        <p:nvSpPr>
          <p:cNvPr id="19" name="文本框 18"/>
          <p:cNvSpPr txBox="1"/>
          <p:nvPr/>
        </p:nvSpPr>
        <p:spPr>
          <a:xfrm>
            <a:off x="3620672" y="1995229"/>
            <a:ext cx="190265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400" b="1">
                <a:solidFill>
                  <a:srgbClr val="44546A"/>
                </a:solidFill>
                <a:latin typeface="+mn-ea"/>
              </a:defRPr>
            </a:lvl1pPr>
          </a:lstStyle>
          <a:p>
            <a:pPr marL="285750" indent="-285750">
              <a:buFont typeface="Arial" panose="020B0604020202020204" pitchFamily="34" charset="0"/>
              <a:buChar char="•"/>
            </a:pPr>
            <a:r>
              <a:rPr lang="en-US" altLang="zh-CN" sz="1400" b="0" dirty="0">
                <a:solidFill>
                  <a:schemeClr val="bg1"/>
                </a:solidFill>
              </a:rPr>
              <a:t>Busy life</a:t>
            </a:r>
          </a:p>
          <a:p>
            <a:endParaRPr lang="en-US" altLang="zh-CN" sz="1400" b="0" dirty="0">
              <a:solidFill>
                <a:schemeClr val="bg1"/>
              </a:solidFill>
            </a:endParaRPr>
          </a:p>
          <a:p>
            <a:pPr marL="285750" indent="-285750">
              <a:buFont typeface="Arial" panose="020B0604020202020204" pitchFamily="34" charset="0"/>
              <a:buChar char="•"/>
            </a:pPr>
            <a:r>
              <a:rPr lang="en-US" altLang="zh-CN" sz="1400" b="0" dirty="0">
                <a:solidFill>
                  <a:schemeClr val="bg1"/>
                </a:solidFill>
              </a:rPr>
              <a:t>Trivial messages seem unimportant to be sent</a:t>
            </a:r>
          </a:p>
          <a:p>
            <a:pPr marL="285750" indent="-285750">
              <a:buFont typeface="Arial" panose="020B0604020202020204" pitchFamily="34" charset="0"/>
              <a:buChar char="•"/>
            </a:pPr>
            <a:endParaRPr lang="en-US" altLang="zh-CN" sz="1400" b="0" dirty="0">
              <a:solidFill>
                <a:schemeClr val="bg1"/>
              </a:solidFill>
            </a:endParaRPr>
          </a:p>
          <a:p>
            <a:pPr marL="285750" indent="-285750">
              <a:buFont typeface="Arial" panose="020B0604020202020204" pitchFamily="34" charset="0"/>
              <a:buChar char="•"/>
            </a:pPr>
            <a:r>
              <a:rPr lang="en-US" altLang="zh-CN" sz="1400" b="0" dirty="0">
                <a:solidFill>
                  <a:schemeClr val="bg1"/>
                </a:solidFill>
              </a:rPr>
              <a:t>Reluctance to express feelings</a:t>
            </a:r>
          </a:p>
          <a:p>
            <a:br>
              <a:rPr lang="en-US" altLang="zh-CN" sz="1400" dirty="0">
                <a:solidFill>
                  <a:schemeClr val="bg1"/>
                </a:solidFill>
              </a:rPr>
            </a:br>
            <a:endParaRPr lang="en-US" altLang="zh-CN" sz="1400" b="0" dirty="0">
              <a:solidFill>
                <a:schemeClr val="bg1"/>
              </a:solidFill>
            </a:endParaRPr>
          </a:p>
        </p:txBody>
      </p:sp>
      <p:sp>
        <p:nvSpPr>
          <p:cNvPr id="20" name="文本框 19"/>
          <p:cNvSpPr txBox="1"/>
          <p:nvPr/>
        </p:nvSpPr>
        <p:spPr>
          <a:xfrm>
            <a:off x="6203625" y="1949675"/>
            <a:ext cx="195323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400" b="1">
                <a:solidFill>
                  <a:srgbClr val="44546A"/>
                </a:solidFill>
                <a:latin typeface="+mn-ea"/>
              </a:defRPr>
            </a:lvl1pPr>
          </a:lstStyle>
          <a:p>
            <a:pPr marL="285750" indent="-285750">
              <a:buFont typeface="Arial" panose="020B0604020202020204" pitchFamily="34" charset="0"/>
              <a:buChar char="•"/>
            </a:pPr>
            <a:r>
              <a:rPr lang="en-US" altLang="zh-CN" sz="1400" b="0" dirty="0">
                <a:solidFill>
                  <a:schemeClr val="bg1"/>
                </a:solidFill>
              </a:rPr>
              <a:t>A hassle free mode of communication for sending trivial messages,</a:t>
            </a:r>
          </a:p>
          <a:p>
            <a:endParaRPr lang="en-US" altLang="zh-CN" sz="1400" b="0" dirty="0">
              <a:solidFill>
                <a:schemeClr val="bg1"/>
              </a:solidFill>
            </a:endParaRPr>
          </a:p>
          <a:p>
            <a:pPr marL="285750" indent="-285750">
              <a:buFont typeface="Arial" panose="020B0604020202020204" pitchFamily="34" charset="0"/>
              <a:buChar char="•"/>
            </a:pPr>
            <a:r>
              <a:rPr lang="en-US" altLang="zh-CN" sz="1400" b="0" dirty="0">
                <a:solidFill>
                  <a:schemeClr val="bg1"/>
                </a:solidFill>
              </a:rPr>
              <a:t>Ability to feel the presence of family.</a:t>
            </a:r>
          </a:p>
          <a:p>
            <a:br>
              <a:rPr lang="en-US" altLang="zh-CN" sz="1400" dirty="0">
                <a:solidFill>
                  <a:schemeClr val="bg1"/>
                </a:solidFill>
              </a:rPr>
            </a:br>
            <a:endParaRPr lang="zh-CN" altLang="en-US" sz="1400" b="0" dirty="0">
              <a:solidFill>
                <a:schemeClr val="bg1"/>
              </a:solidFill>
            </a:endParaRPr>
          </a:p>
        </p:txBody>
      </p:sp>
      <p:sp>
        <p:nvSpPr>
          <p:cNvPr id="21" name="矩形: 圆角 48"/>
          <p:cNvSpPr/>
          <p:nvPr/>
        </p:nvSpPr>
        <p:spPr>
          <a:xfrm>
            <a:off x="996069" y="1796118"/>
            <a:ext cx="534605" cy="34289"/>
          </a:xfrm>
          <a:prstGeom prst="roundRect">
            <a:avLst>
              <a:gd name="adj" fmla="val 2031"/>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013" b="1">
              <a:solidFill>
                <a:schemeClr val="bg1"/>
              </a:solidFill>
              <a:latin typeface="+mn-ea"/>
            </a:endParaRPr>
          </a:p>
        </p:txBody>
      </p:sp>
      <p:sp>
        <p:nvSpPr>
          <p:cNvPr id="22" name="矩形: 圆角 49"/>
          <p:cNvSpPr/>
          <p:nvPr/>
        </p:nvSpPr>
        <p:spPr>
          <a:xfrm>
            <a:off x="3749295" y="1787324"/>
            <a:ext cx="534605" cy="34289"/>
          </a:xfrm>
          <a:prstGeom prst="roundRect">
            <a:avLst>
              <a:gd name="adj" fmla="val 2031"/>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013" b="1">
              <a:solidFill>
                <a:srgbClr val="3C0000"/>
              </a:solidFill>
              <a:latin typeface="+mn-ea"/>
            </a:endParaRPr>
          </a:p>
        </p:txBody>
      </p:sp>
      <p:sp>
        <p:nvSpPr>
          <p:cNvPr id="23" name="矩形: 圆角 50"/>
          <p:cNvSpPr/>
          <p:nvPr/>
        </p:nvSpPr>
        <p:spPr>
          <a:xfrm>
            <a:off x="6371896" y="1766543"/>
            <a:ext cx="534605" cy="34289"/>
          </a:xfrm>
          <a:prstGeom prst="roundRect">
            <a:avLst>
              <a:gd name="adj" fmla="val 2031"/>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013" b="1">
              <a:solidFill>
                <a:srgbClr val="DB9665"/>
              </a:solidFill>
              <a:latin typeface="+mn-ea"/>
            </a:endParaRPr>
          </a:p>
        </p:txBody>
      </p:sp>
    </p:spTree>
    <p:extLst>
      <p:ext uri="{BB962C8B-B14F-4D97-AF65-F5344CB8AC3E}">
        <p14:creationId xmlns:p14="http://schemas.microsoft.com/office/powerpoint/2010/main" val="11642680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par>
                          <p:cTn id="60" fill="hold">
                            <p:stCondLst>
                              <p:cond delay="3000"/>
                            </p:stCondLst>
                            <p:childTnLst>
                              <p:par>
                                <p:cTn id="61" presetID="42"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1000"/>
                                        <p:tgtEl>
                                          <p:spTgt spid="23"/>
                                        </p:tgtEl>
                                      </p:cBhvr>
                                    </p:animEffect>
                                    <p:anim calcmode="lin" valueType="num">
                                      <p:cBhvr>
                                        <p:cTn id="79" dur="1000" fill="hold"/>
                                        <p:tgtEl>
                                          <p:spTgt spid="23"/>
                                        </p:tgtEl>
                                        <p:attrNameLst>
                                          <p:attrName>ppt_x</p:attrName>
                                        </p:attrNameLst>
                                      </p:cBhvr>
                                      <p:tavLst>
                                        <p:tav tm="0">
                                          <p:val>
                                            <p:strVal val="#ppt_x"/>
                                          </p:val>
                                        </p:tav>
                                        <p:tav tm="100000">
                                          <p:val>
                                            <p:strVal val="#ppt_x"/>
                                          </p:val>
                                        </p:tav>
                                      </p:tavLst>
                                    </p:anim>
                                    <p:anim calcmode="lin" valueType="num">
                                      <p:cBhvr>
                                        <p:cTn id="8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P spid="9" grpId="0" animBg="1"/>
      <p:bldP spid="10" grpId="0" animBg="1"/>
      <p:bldP spid="11" grpId="0" animBg="1"/>
      <p:bldP spid="12" grpId="0"/>
      <p:bldP spid="13" grpId="0"/>
      <p:bldP spid="15" grpId="0"/>
      <p:bldP spid="18" grpId="0"/>
      <p:bldP spid="19" grpId="0"/>
      <p:bldP spid="20" grpId="0"/>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524729" y="940920"/>
            <a:ext cx="2099103" cy="1860642"/>
          </a:xfrm>
          <a:prstGeom prst="rect">
            <a:avLst/>
          </a:prstGeom>
        </p:spPr>
      </p:pic>
      <p:sp>
        <p:nvSpPr>
          <p:cNvPr id="5" name="图文框 4"/>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6" name="文本框 5"/>
          <p:cNvSpPr txBox="1"/>
          <p:nvPr/>
        </p:nvSpPr>
        <p:spPr>
          <a:xfrm>
            <a:off x="3590000" y="3176448"/>
            <a:ext cx="1964000" cy="646331"/>
          </a:xfrm>
          <a:prstGeom prst="rect">
            <a:avLst/>
          </a:prstGeom>
          <a:noFill/>
        </p:spPr>
        <p:txBody>
          <a:bodyPr wrap="none" rtlCol="0" anchor="ctr">
            <a:spAutoFit/>
          </a:bodyPr>
          <a:lstStyle/>
          <a:p>
            <a:pPr algn="ctr">
              <a:defRPr/>
            </a:pPr>
            <a:r>
              <a:rPr lang="en-US" altLang="zh-CN" sz="3600" kern="0" spc="225" dirty="0">
                <a:solidFill>
                  <a:srgbClr val="3C0000"/>
                </a:solidFill>
              </a:rPr>
              <a:t>Solution</a:t>
            </a:r>
            <a:endParaRPr lang="zh-CN" altLang="en-US" sz="3600" kern="0" spc="225" dirty="0">
              <a:solidFill>
                <a:srgbClr val="3C0000"/>
              </a:solidFill>
            </a:endParaRPr>
          </a:p>
        </p:txBody>
      </p:sp>
      <p:sp>
        <p:nvSpPr>
          <p:cNvPr id="8" name="文本框 7"/>
          <p:cNvSpPr txBox="1"/>
          <p:nvPr/>
        </p:nvSpPr>
        <p:spPr>
          <a:xfrm>
            <a:off x="4333795" y="1463114"/>
            <a:ext cx="476412" cy="784830"/>
          </a:xfrm>
          <a:prstGeom prst="rect">
            <a:avLst/>
          </a:prstGeom>
          <a:noFill/>
        </p:spPr>
        <p:txBody>
          <a:bodyPr wrap="none" rtlCol="0">
            <a:spAutoFit/>
          </a:bodyPr>
          <a:lstStyle/>
          <a:p>
            <a:pPr algn="ctr"/>
            <a:r>
              <a:rPr lang="en-US" altLang="zh-CN" sz="4500" b="1" dirty="0">
                <a:solidFill>
                  <a:srgbClr val="C00000"/>
                </a:solidFill>
              </a:rPr>
              <a:t>3</a:t>
            </a:r>
            <a:endParaRPr lang="zh-CN" altLang="en-US" sz="4500" b="1" dirty="0">
              <a:solidFill>
                <a:srgbClr val="C00000"/>
              </a:solidFill>
            </a:endParaRPr>
          </a:p>
        </p:txBody>
      </p:sp>
    </p:spTree>
    <p:extLst>
      <p:ext uri="{BB962C8B-B14F-4D97-AF65-F5344CB8AC3E}">
        <p14:creationId xmlns:p14="http://schemas.microsoft.com/office/powerpoint/2010/main" val="1740702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250"/>
                            </p:stCondLst>
                            <p:childTnLst>
                              <p:par>
                                <p:cTn id="16" presetID="21"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250"/>
                            </p:stCondLst>
                            <p:childTnLst>
                              <p:par>
                                <p:cTn id="20" presetID="16" presetClass="entr" presetSubtype="37"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Solution</a:t>
            </a:r>
            <a:endParaRPr lang="zh-CN" altLang="en-US" dirty="0"/>
          </a:p>
        </p:txBody>
      </p:sp>
      <p:sp>
        <p:nvSpPr>
          <p:cNvPr id="21" name="文本框 20"/>
          <p:cNvSpPr txBox="1"/>
          <p:nvPr/>
        </p:nvSpPr>
        <p:spPr>
          <a:xfrm>
            <a:off x="640832" y="891293"/>
            <a:ext cx="5692103" cy="43245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sz="1700" dirty="0">
                <a:latin typeface="+mj-lt"/>
              </a:rPr>
              <a:t>Provide a means of communication in a seamless manner, such as tapping a button to invoke some action on the other side, in order to strengthen the sense of one’s presence. </a:t>
            </a:r>
          </a:p>
          <a:p>
            <a:pPr marL="285750" indent="-285750" algn="just">
              <a:lnSpc>
                <a:spcPct val="150000"/>
              </a:lnSpc>
              <a:buFont typeface="Arial" panose="020B0604020202020204" pitchFamily="34" charset="0"/>
              <a:buChar char="•"/>
            </a:pPr>
            <a:r>
              <a:rPr lang="en-US" altLang="zh-CN" sz="1700" dirty="0">
                <a:latin typeface="+mj-lt"/>
              </a:rPr>
              <a:t>Design a pair of 2 or more night lamps that can play the role of a messenger between multiple parties. </a:t>
            </a:r>
          </a:p>
          <a:p>
            <a:pPr marL="285750" indent="-285750" algn="just">
              <a:lnSpc>
                <a:spcPct val="150000"/>
              </a:lnSpc>
              <a:buFont typeface="Arial" panose="020B0604020202020204" pitchFamily="34" charset="0"/>
              <a:buChar char="•"/>
            </a:pPr>
            <a:r>
              <a:rPr lang="en-US" altLang="zh-CN" sz="1700" dirty="0">
                <a:latin typeface="+mj-lt"/>
              </a:rPr>
              <a:t>Each lamp will contain RGB LEDs to show different light patterns conveying messages from other lamp(s). </a:t>
            </a:r>
          </a:p>
          <a:p>
            <a:pPr marL="285750" indent="-285750" algn="just">
              <a:lnSpc>
                <a:spcPct val="150000"/>
              </a:lnSpc>
              <a:buFont typeface="Arial" panose="020B0604020202020204" pitchFamily="34" charset="0"/>
              <a:buChar char="•"/>
            </a:pPr>
            <a:r>
              <a:rPr lang="en-US" altLang="zh-CN" sz="1700" dirty="0">
                <a:latin typeface="+mj-lt"/>
              </a:rPr>
              <a:t>Additional features may include speaker and mic capabilities.</a:t>
            </a:r>
          </a:p>
          <a:p>
            <a:pPr>
              <a:lnSpc>
                <a:spcPct val="150000"/>
              </a:lnSpc>
            </a:pPr>
            <a:br>
              <a:rPr lang="en-US" altLang="zh-CN" sz="1600" dirty="0">
                <a:latin typeface="+mj-lt"/>
              </a:rPr>
            </a:br>
            <a:endParaRPr lang="zh-CN" altLang="en-US" sz="1600" dirty="0">
              <a:solidFill>
                <a:schemeClr val="tx1">
                  <a:lumMod val="75000"/>
                  <a:lumOff val="25000"/>
                </a:schemeClr>
              </a:solidFill>
              <a:latin typeface="+mj-lt"/>
            </a:endParaRPr>
          </a:p>
        </p:txBody>
      </p:sp>
      <p:pic>
        <p:nvPicPr>
          <p:cNvPr id="6149" name="Picture 5" descr="“night lamp”的图片搜索结果">
            <a:hlinkClick r:id="rId2"/>
            <a:extLst>
              <a:ext uri="{FF2B5EF4-FFF2-40B4-BE49-F238E27FC236}">
                <a16:creationId xmlns:a16="http://schemas.microsoft.com/office/drawing/2014/main" id="{6F06C123-AE8C-424D-B4E0-FDA15F77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888" y="2200589"/>
            <a:ext cx="1981280" cy="198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54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 name="直角三角形 4"/>
          <p:cNvSpPr/>
          <p:nvPr/>
        </p:nvSpPr>
        <p:spPr>
          <a:xfrm>
            <a:off x="6248400"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直角三角形 5"/>
          <p:cNvSpPr/>
          <p:nvPr/>
        </p:nvSpPr>
        <p:spPr>
          <a:xfrm flipH="1">
            <a:off x="2811066" y="237031"/>
            <a:ext cx="84535" cy="148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p:cNvSpPr/>
          <p:nvPr/>
        </p:nvSpPr>
        <p:spPr>
          <a:xfrm>
            <a:off x="2895600" y="237031"/>
            <a:ext cx="3352800" cy="36905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225" normalizeH="0" baseline="0" noProof="0" dirty="0">
              <a:ln>
                <a:noFill/>
              </a:ln>
              <a:solidFill>
                <a:schemeClr val="bg1"/>
              </a:solidFill>
              <a:effectLst/>
              <a:uLnTx/>
              <a:uFillTx/>
            </a:endParaRPr>
          </a:p>
        </p:txBody>
      </p:sp>
      <p:sp>
        <p:nvSpPr>
          <p:cNvPr id="8" name="文本占位符 8"/>
          <p:cNvSpPr txBox="1">
            <a:spLocks/>
          </p:cNvSpPr>
          <p:nvPr/>
        </p:nvSpPr>
        <p:spPr>
          <a:xfrm>
            <a:off x="2895599" y="234616"/>
            <a:ext cx="3352800" cy="373889"/>
          </a:xfrm>
          <a:prstGeom prst="rect">
            <a:avLst/>
          </a:prstGeom>
        </p:spPr>
        <p:txBody>
          <a:bodyPr vert="horz" lIns="91440" tIns="45720" rIns="91440" bIns="45720" rtlCol="0" anchor="ctr"/>
          <a:lstStyle>
            <a:defPPr>
              <a:defRPr lang="zh-CN"/>
            </a:defPPr>
            <a:lvl1pPr marL="0" indent="0" algn="ctr" defTabSz="685800" rtl="0" eaLnBrk="1" latinLnBrk="0" hangingPunct="1">
              <a:lnSpc>
                <a:spcPct val="100000"/>
              </a:lnSpc>
              <a:spcBef>
                <a:spcPts val="0"/>
              </a:spcBef>
              <a:buNone/>
              <a:defRPr sz="21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dirty="0"/>
              <a:t>Solution</a:t>
            </a:r>
            <a:endParaRPr lang="zh-CN" altLang="en-US" dirty="0"/>
          </a:p>
        </p:txBody>
      </p:sp>
      <p:sp>
        <p:nvSpPr>
          <p:cNvPr id="9" name="Rounded Rectangle 4"/>
          <p:cNvSpPr/>
          <p:nvPr/>
        </p:nvSpPr>
        <p:spPr>
          <a:xfrm>
            <a:off x="836995" y="904614"/>
            <a:ext cx="2242562" cy="3417428"/>
          </a:xfrm>
          <a:prstGeom prst="roundRect">
            <a:avLst>
              <a:gd name="adj" fmla="val 1231"/>
            </a:avLst>
          </a:prstGeom>
          <a:solidFill>
            <a:srgbClr val="DB9665"/>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n-US" sz="1200" dirty="0"/>
          </a:p>
          <a:p>
            <a:pPr algn="just">
              <a:lnSpc>
                <a:spcPct val="150000"/>
              </a:lnSpc>
            </a:pPr>
            <a:r>
              <a:rPr lang="en-US" sz="1100" dirty="0">
                <a:solidFill>
                  <a:schemeClr val="bg1"/>
                </a:solidFill>
                <a:latin typeface="+mn-ea"/>
              </a:rPr>
              <a:t>When one of the lamp detects a tap on top of the device, the other lamp will light up based on the tapping pattern.</a:t>
            </a:r>
          </a:p>
        </p:txBody>
      </p:sp>
      <p:sp>
        <p:nvSpPr>
          <p:cNvPr id="10" name="Title 3"/>
          <p:cNvSpPr txBox="1"/>
          <p:nvPr/>
        </p:nvSpPr>
        <p:spPr>
          <a:xfrm>
            <a:off x="2034380" y="1044478"/>
            <a:ext cx="10406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2800" b="1">
                <a:solidFill>
                  <a:srgbClr val="44546A"/>
                </a:solidFill>
                <a:latin typeface="+mn-ea"/>
              </a:defRPr>
            </a:lvl1pPr>
          </a:lstStyle>
          <a:p>
            <a:pPr algn="l"/>
            <a:r>
              <a:rPr lang="en-US" sz="6000" dirty="0">
                <a:solidFill>
                  <a:schemeClr val="bg1">
                    <a:lumMod val="85000"/>
                  </a:schemeClr>
                </a:solidFill>
              </a:rPr>
              <a:t>01</a:t>
            </a:r>
          </a:p>
        </p:txBody>
      </p:sp>
      <p:sp>
        <p:nvSpPr>
          <p:cNvPr id="12" name="Title 3"/>
          <p:cNvSpPr txBox="1"/>
          <p:nvPr/>
        </p:nvSpPr>
        <p:spPr>
          <a:xfrm>
            <a:off x="842383" y="1083207"/>
            <a:ext cx="1174232"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defRPr sz="2800" b="1">
                <a:solidFill>
                  <a:srgbClr val="44546A"/>
                </a:solidFill>
                <a:latin typeface="+mn-ea"/>
              </a:defRPr>
            </a:lvl1pPr>
          </a:lstStyle>
          <a:p>
            <a:pPr algn="l"/>
            <a:r>
              <a:rPr lang="en-US" sz="1050" dirty="0">
                <a:solidFill>
                  <a:schemeClr val="bg1"/>
                </a:solidFill>
              </a:rPr>
              <a:t>Feature:</a:t>
            </a:r>
          </a:p>
          <a:p>
            <a:pPr algn="l"/>
            <a:r>
              <a:rPr lang="en-US" sz="1800" dirty="0">
                <a:solidFill>
                  <a:schemeClr val="bg1"/>
                </a:solidFill>
              </a:rPr>
              <a:t>Tap &amp; Lit</a:t>
            </a:r>
          </a:p>
        </p:txBody>
      </p:sp>
      <p:sp>
        <p:nvSpPr>
          <p:cNvPr id="15" name="Rounded Rectangle 15"/>
          <p:cNvSpPr/>
          <p:nvPr/>
        </p:nvSpPr>
        <p:spPr>
          <a:xfrm>
            <a:off x="3240978" y="904614"/>
            <a:ext cx="2242562" cy="3417428"/>
          </a:xfrm>
          <a:prstGeom prst="roundRect">
            <a:avLst>
              <a:gd name="adj" fmla="val 1231"/>
            </a:avLst>
          </a:prstGeom>
          <a:solidFill>
            <a:srgbClr val="3C0000"/>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6" name="Title 3"/>
          <p:cNvSpPr txBox="1"/>
          <p:nvPr/>
        </p:nvSpPr>
        <p:spPr>
          <a:xfrm>
            <a:off x="4437578" y="1044478"/>
            <a:ext cx="10406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2800" b="1">
                <a:solidFill>
                  <a:srgbClr val="44546A"/>
                </a:solidFill>
                <a:latin typeface="+mn-ea"/>
              </a:defRPr>
            </a:lvl1pPr>
          </a:lstStyle>
          <a:p>
            <a:pPr algn="l"/>
            <a:r>
              <a:rPr lang="en-US" sz="6000" dirty="0">
                <a:solidFill>
                  <a:schemeClr val="bg1">
                    <a:lumMod val="85000"/>
                  </a:schemeClr>
                </a:solidFill>
              </a:rPr>
              <a:t>02</a:t>
            </a:r>
          </a:p>
        </p:txBody>
      </p:sp>
      <p:sp>
        <p:nvSpPr>
          <p:cNvPr id="17" name="Rectangle 17"/>
          <p:cNvSpPr/>
          <p:nvPr/>
        </p:nvSpPr>
        <p:spPr>
          <a:xfrm>
            <a:off x="3240978" y="2208700"/>
            <a:ext cx="2242562" cy="324000"/>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endParaRPr>
          </a:p>
        </p:txBody>
      </p:sp>
      <p:sp>
        <p:nvSpPr>
          <p:cNvPr id="18" name="Title 3"/>
          <p:cNvSpPr txBox="1"/>
          <p:nvPr/>
        </p:nvSpPr>
        <p:spPr>
          <a:xfrm>
            <a:off x="3236471" y="1083207"/>
            <a:ext cx="1261049"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defRPr sz="2800" b="1">
                <a:solidFill>
                  <a:srgbClr val="44546A"/>
                </a:solidFill>
                <a:latin typeface="+mn-ea"/>
              </a:defRPr>
            </a:lvl1pPr>
          </a:lstStyle>
          <a:p>
            <a:pPr algn="l"/>
            <a:r>
              <a:rPr lang="en-US" sz="1000" dirty="0">
                <a:solidFill>
                  <a:schemeClr val="bg1"/>
                </a:solidFill>
              </a:rPr>
              <a:t>Feature:</a:t>
            </a:r>
          </a:p>
          <a:p>
            <a:pPr algn="l"/>
            <a:r>
              <a:rPr lang="en-US" sz="1800" dirty="0">
                <a:solidFill>
                  <a:schemeClr val="bg1"/>
                </a:solidFill>
              </a:rPr>
              <a:t>Emotion &amp; Colors</a:t>
            </a:r>
          </a:p>
        </p:txBody>
      </p:sp>
      <p:sp>
        <p:nvSpPr>
          <p:cNvPr id="19" name="Rectangle 22"/>
          <p:cNvSpPr/>
          <p:nvPr/>
        </p:nvSpPr>
        <p:spPr>
          <a:xfrm>
            <a:off x="3240978" y="2900548"/>
            <a:ext cx="2242562" cy="324000"/>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endParaRPr>
          </a:p>
        </p:txBody>
      </p:sp>
      <p:sp>
        <p:nvSpPr>
          <p:cNvPr id="21" name="文本框 20"/>
          <p:cNvSpPr txBox="1"/>
          <p:nvPr/>
        </p:nvSpPr>
        <p:spPr>
          <a:xfrm>
            <a:off x="3401899" y="1956087"/>
            <a:ext cx="1909938" cy="235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400" b="1">
                <a:solidFill>
                  <a:srgbClr val="44546A"/>
                </a:solidFill>
                <a:latin typeface="+mn-ea"/>
              </a:defRPr>
            </a:lvl1pPr>
          </a:lstStyle>
          <a:p>
            <a:pPr algn="just">
              <a:lnSpc>
                <a:spcPct val="150000"/>
              </a:lnSpc>
            </a:pPr>
            <a:r>
              <a:rPr lang="en-US" altLang="zh-CN" sz="1100" b="0" dirty="0">
                <a:solidFill>
                  <a:schemeClr val="bg1"/>
                </a:solidFill>
              </a:rPr>
              <a:t>User can choose from a wide variety of emotions through our mobile app. These emotions will then be conveyed to other lamps by change the color of LEDs to represent the respective emotion</a:t>
            </a:r>
          </a:p>
          <a:p>
            <a:pPr>
              <a:lnSpc>
                <a:spcPct val="150000"/>
              </a:lnSpc>
            </a:pPr>
            <a:endParaRPr lang="zh-CN" altLang="en-US" sz="1100" b="0" dirty="0">
              <a:solidFill>
                <a:schemeClr val="bg1"/>
              </a:solidFill>
            </a:endParaRPr>
          </a:p>
        </p:txBody>
      </p:sp>
      <p:pic>
        <p:nvPicPr>
          <p:cNvPr id="3" name="图片 2">
            <a:extLst>
              <a:ext uri="{FF2B5EF4-FFF2-40B4-BE49-F238E27FC236}">
                <a16:creationId xmlns:a16="http://schemas.microsoft.com/office/drawing/2014/main" id="{FCFF49AA-B3C4-48FF-9DBD-31319FEE0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300" y="2892774"/>
            <a:ext cx="2418705" cy="1389121"/>
          </a:xfrm>
          <a:prstGeom prst="rect">
            <a:avLst/>
          </a:prstGeom>
        </p:spPr>
      </p:pic>
      <p:pic>
        <p:nvPicPr>
          <p:cNvPr id="5129" name="Picture 9" descr="“night lamp”的图片搜索结果">
            <a:hlinkClick r:id="rId3"/>
            <a:extLst>
              <a:ext uri="{FF2B5EF4-FFF2-40B4-BE49-F238E27FC236}">
                <a16:creationId xmlns:a16="http://schemas.microsoft.com/office/drawing/2014/main" id="{AA39B96B-D449-40C1-AC79-CE3F120EA02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031" r="1381"/>
          <a:stretch/>
        </p:blipFill>
        <p:spPr bwMode="auto">
          <a:xfrm>
            <a:off x="5888300" y="906038"/>
            <a:ext cx="2413317" cy="180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1311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par>
                          <p:cTn id="60" fill="hold">
                            <p:stCondLst>
                              <p:cond delay="30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500"/>
                        <p:tgtEl>
                          <p:spTgt spid="8"/>
                        </p:tgtEl>
                      </p:cBhvr>
                    </p:animEffect>
                  </p:childTnLst>
                </p:cTn>
              </p:par>
            </p:tnLst>
          </p:tmpl>
        </p:tmplLst>
      </p:bldP>
      <p:bldP spid="9" grpId="0" animBg="1"/>
      <p:bldP spid="10" grpId="0"/>
      <p:bldP spid="12" grpId="0"/>
      <p:bldP spid="15" grpId="0" animBg="1"/>
      <p:bldP spid="16" grpId="0"/>
      <p:bldP spid="17" grpId="0" animBg="1"/>
      <p:bldP spid="18" grpId="0"/>
      <p:bldP spid="19" grpId="0" animBg="1"/>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659</Words>
  <Application>Microsoft Office PowerPoint</Application>
  <PresentationFormat>全屏显示(16:9)</PresentationFormat>
  <Paragraphs>161</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Student - Wei Letong</cp:lastModifiedBy>
  <cp:revision>41</cp:revision>
  <dcterms:created xsi:type="dcterms:W3CDTF">2017-04-14T13:54:00Z</dcterms:created>
  <dcterms:modified xsi:type="dcterms:W3CDTF">2018-10-15T09:57:17Z</dcterms:modified>
</cp:coreProperties>
</file>