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833A-0E2C-FBF3-2C65-15977AA4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066F-4F18-D02C-1F3A-CE46137B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16AA-ACB3-A4F4-8379-5E3E5E0F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6E2B-0F92-85FB-050B-48C3FEEB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0510-A8CC-A623-F47B-E0481A2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315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641E-DAE9-45E0-6B8C-57D2042F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04E64-8D91-3935-DF67-25DF71CF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8D93-D189-6AAE-0F7F-14718D64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86E3-5C87-7747-F1F9-E181058F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DDB1-22DF-D455-1CA4-A345213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0529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AEFB7-4E05-652B-BE92-E25A6EC2A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7592-1314-1FDB-767A-88A4FDA6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C0B3-363F-DFA0-2BDA-09927131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E71E-A706-C25D-3327-8645F18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C116-792F-B190-480A-230E9BC7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5681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6CF2-B89F-1AA2-373A-193CB786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AA67-F874-6D7F-1EC7-B4FB45D0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BEC8-60C3-D0C0-67AA-D4176B84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863C-D502-C332-04EA-FB5374B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B43D-3874-406D-5CFA-93D12204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088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7935-7974-D83A-3E1F-5797C9F8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F01E-5ACB-9F71-02F8-EC001C28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5E54-2757-C9C7-25D1-BB708154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FDEF-271F-2FC8-067C-689511C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011D-74AC-980C-6AA6-947D93B5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278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324F-9D10-431F-F7F7-27839823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A812-FE2D-2CD9-3449-7DA1BDED3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C12B-5E45-2C7C-4145-CEAA22A1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0BC73-EFCB-2557-61DB-D4385E34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C3EB-3035-F3B0-B29F-3FC0072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46EF-67BC-FCCD-41F2-B17BA0FD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629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08E1-C75D-D5E7-CCB9-7F964297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300B-5CAE-795A-A1CF-B06B233B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D627-60A3-CBEB-5D47-F1A9152D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BDC1D-5923-1B71-67CC-93C223D68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A31E5-C36B-6378-C475-7A4657EE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E47FE-B150-BD1B-E400-B8883624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7953-4590-5C7B-DD16-407A07C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571C-E389-64EE-6D6D-43835531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628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AE2-D826-DF44-03A2-934D8FEA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701B8-FAE3-19D3-219F-239D61F5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A369C-E0E9-1A75-599A-3DCA0B74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0CB97-ACC8-8EDF-151E-9ABD3435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762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E23B3-EE92-9C8F-67C4-29AC0BB6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06BDC-FE04-3D65-EBDD-772A2BF3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2492-C479-2FE9-BC18-79EE9080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175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B4FA-32F5-FAE7-8A4B-A0CC5C9C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D611-AB41-0D4F-B832-49E24F3E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0BE0A-A070-DC88-00D6-AF0C7C10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04D3-ED3A-13A3-954F-13700A3E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D7E8-1DAD-9CCC-37CC-097EC9A0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BD87-A7A5-AA5A-D006-38998FD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621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DC3D-B1BF-A845-D63C-BD39D840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08891-270B-979D-C22D-089FC9B99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CCD5B-67BF-DDAC-46CA-07559D93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54799-334D-5EDD-0D43-1F41AD42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E7734-3A8E-CA66-A12E-C7127BA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128B-4918-F3F4-5F12-1201B84D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1163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01792-6812-0196-56BC-4019D854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E5EB-2661-2AF5-D847-F2CA8969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B345-9F18-ED74-883A-D5C758DB9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DEDA-097D-7F4A-A410-2A245269074E}" type="datetimeFigureOut">
              <a:rPr lang="en-GR" smtClean="0"/>
              <a:t>28/10/22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A49A-8E41-E805-6F8C-2026C3663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1741-688E-5A85-2E7F-8B861A5B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9905-90E9-4841-9873-5F4973238A44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71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C5F5-352F-0299-2E8A-94EBC523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52893"/>
            <a:ext cx="9512595" cy="2703069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Εφαρμογές της βαθιάς μάθησης στην Ακτινοθεραπεία</a:t>
            </a:r>
            <a:br>
              <a:rPr lang="en-GR" dirty="0"/>
            </a:br>
            <a:endParaRPr lang="en-G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0D889-E739-A88B-B862-251F43C38B85}"/>
              </a:ext>
            </a:extLst>
          </p:cNvPr>
          <p:cNvSpPr/>
          <p:nvPr/>
        </p:nvSpPr>
        <p:spPr>
          <a:xfrm>
            <a:off x="3232296" y="3602039"/>
            <a:ext cx="6096000" cy="13660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endParaRPr lang="el-G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Πηγαδάς Νικόλας, Α.Μ.: 03118445</a:t>
            </a:r>
            <a:endParaRPr lang="en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EC01-97E8-5935-8C34-46264C11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Καρκίνος Προστάτη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516D-FE9A-4D56-5DDE-E306D169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Υψηλή συχνότητα και θνησιμότητα</a:t>
            </a:r>
          </a:p>
          <a:p>
            <a:endParaRPr lang="el-GR" dirty="0"/>
          </a:p>
          <a:p>
            <a:r>
              <a:rPr lang="el-GR" dirty="0"/>
              <a:t>Κρίσιμη η πρόωρη διάγνωση</a:t>
            </a:r>
            <a:r>
              <a:rPr lang="en-US" dirty="0"/>
              <a:t>  </a:t>
            </a:r>
            <a:r>
              <a:rPr lang="el-GR" dirty="0"/>
              <a:t>και αξιολόγησή του</a:t>
            </a:r>
          </a:p>
          <a:p>
            <a:endParaRPr lang="el-GR" dirty="0"/>
          </a:p>
          <a:p>
            <a:r>
              <a:rPr lang="el-GR" dirty="0"/>
              <a:t>Διάγνωση παρουσιάζει αποκλίσεις (</a:t>
            </a:r>
            <a:r>
              <a:rPr lang="en-US" dirty="0"/>
              <a:t>PSA</a:t>
            </a:r>
            <a:r>
              <a:rPr lang="el-GR" dirty="0"/>
              <a:t>/</a:t>
            </a:r>
            <a:r>
              <a:rPr lang="en-US" dirty="0"/>
              <a:t>DRE &amp; TRUS</a:t>
            </a:r>
            <a:r>
              <a:rPr lang="el-GR" dirty="0"/>
              <a:t>)</a:t>
            </a:r>
          </a:p>
          <a:p>
            <a:pPr marL="0" indent="0">
              <a:buNone/>
            </a:pPr>
            <a:r>
              <a:rPr lang="el-GR" dirty="0"/>
              <a:t>=&gt; εξερεύνηση νέων τεχνικών (</a:t>
            </a:r>
            <a:r>
              <a:rPr lang="en-US" dirty="0"/>
              <a:t>mp-MRI </a:t>
            </a:r>
            <a:r>
              <a:rPr lang="el-GR" dirty="0"/>
              <a:t>εικόνες)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3714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A233-9380-B624-BF31-FB5B457D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Βαθιά μάθηση 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BDD4-BAFD-0F50-A11D-8542E514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4060" cy="4351338"/>
          </a:xfrm>
        </p:spPr>
        <p:txBody>
          <a:bodyPr/>
          <a:lstStyle/>
          <a:p>
            <a:r>
              <a:rPr lang="el-GR" dirty="0"/>
              <a:t>Απεικόνιση μέσω </a:t>
            </a:r>
            <a:r>
              <a:rPr lang="en-US" dirty="0"/>
              <a:t>mp-MRI (</a:t>
            </a:r>
            <a:r>
              <a:rPr lang="el-GR" dirty="0"/>
              <a:t>εικόνες </a:t>
            </a:r>
            <a:r>
              <a:rPr lang="en-US" dirty="0"/>
              <a:t>ADC, T2-weighted)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Διάγνωση και εντοπισμός εστιών </a:t>
            </a:r>
            <a:r>
              <a:rPr lang="el-GR" dirty="0" err="1"/>
              <a:t>καρκ</a:t>
            </a:r>
            <a:r>
              <a:rPr lang="en-US" dirty="0" err="1"/>
              <a:t>ί</a:t>
            </a:r>
            <a:r>
              <a:rPr lang="el-GR" dirty="0"/>
              <a:t>νου προστάτη,</a:t>
            </a:r>
            <a:r>
              <a:rPr lang="en-US" dirty="0"/>
              <a:t> </a:t>
            </a:r>
            <a:r>
              <a:rPr lang="el-GR" dirty="0"/>
              <a:t>μέσω ασθενώς εποπτευόμενων συν-εκπαιδευμένων </a:t>
            </a:r>
            <a:r>
              <a:rPr lang="en-US" dirty="0"/>
              <a:t>CNNs</a:t>
            </a:r>
            <a:r>
              <a:rPr lang="el-GR" dirty="0"/>
              <a:t> και ενός </a:t>
            </a:r>
            <a:r>
              <a:rPr lang="en-US" dirty="0"/>
              <a:t>‘SVM’ </a:t>
            </a:r>
            <a:r>
              <a:rPr lang="el-GR" dirty="0"/>
              <a:t>ταξινομητή [1]</a:t>
            </a:r>
          </a:p>
          <a:p>
            <a:endParaRPr lang="el-GR" dirty="0"/>
          </a:p>
          <a:p>
            <a:r>
              <a:rPr lang="el-GR" dirty="0"/>
              <a:t>Εξαγωγή πρόβλεψης, υπολογισμός </a:t>
            </a:r>
            <a:r>
              <a:rPr lang="en-US" dirty="0"/>
              <a:t>‘Gleason Score’</a:t>
            </a:r>
            <a:r>
              <a:rPr lang="el-GR" dirty="0"/>
              <a:t>, κατασκευή χάρτη απόκρισης καρκίνου (</a:t>
            </a:r>
            <a:r>
              <a:rPr lang="en-US" dirty="0"/>
              <a:t>CRM</a:t>
            </a:r>
            <a:r>
              <a:rPr lang="el-GR" dirty="0"/>
              <a:t>)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97150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39BF6040-6A71-860E-B7F4-8D2BC3DE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" y="1548822"/>
            <a:ext cx="11611052" cy="2539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7C6F3F-083C-2FF8-D15C-162A4C9B8055}"/>
              </a:ext>
            </a:extLst>
          </p:cNvPr>
          <p:cNvSpPr/>
          <p:nvPr/>
        </p:nvSpPr>
        <p:spPr>
          <a:xfrm>
            <a:off x="3666461" y="5141587"/>
            <a:ext cx="47545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l-GR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κρίβεια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0.46, 0.92 και 0.97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στα 0.1, 1 και 10 θετικά αποτελέσματα ανά υγιή/καλοήθη ασθενή (διαφορετικά δεδομένα)</a:t>
            </a:r>
            <a:endParaRPr lang="el-GR" sz="2000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R" sz="2000" b="1" dirty="0"/>
              <a:t>AUC: </a:t>
            </a:r>
            <a:r>
              <a:rPr lang="en-GR" sz="2000" dirty="0"/>
              <a:t>0.99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A540A-B6EA-8DAC-7E3F-F917A17AB8DB}"/>
              </a:ext>
            </a:extLst>
          </p:cNvPr>
          <p:cNvSpPr txBox="1"/>
          <p:nvPr/>
        </p:nvSpPr>
        <p:spPr>
          <a:xfrm>
            <a:off x="5309084" y="4772255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/>
              <a:t>Αποτελ</a:t>
            </a:r>
            <a:r>
              <a:rPr lang="en-GR" b="1" u="sng" dirty="0"/>
              <a:t>έ</a:t>
            </a:r>
            <a:r>
              <a:rPr lang="el-GR" b="1" u="sng" dirty="0"/>
              <a:t>σματα</a:t>
            </a:r>
            <a:endParaRPr lang="en-GR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61616-ED57-DAAF-E0FD-D44C3BAC645E}"/>
              </a:ext>
            </a:extLst>
          </p:cNvPr>
          <p:cNvSpPr txBox="1"/>
          <p:nvPr/>
        </p:nvSpPr>
        <p:spPr>
          <a:xfrm>
            <a:off x="290474" y="4245544"/>
            <a:ext cx="378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Εικόνα 1: </a:t>
            </a:r>
            <a:r>
              <a:rPr lang="el-GR" dirty="0" err="1"/>
              <a:t>Προτειν</a:t>
            </a:r>
            <a:r>
              <a:rPr lang="en-US" dirty="0"/>
              <a:t>ό</a:t>
            </a:r>
            <a:r>
              <a:rPr lang="el-GR" dirty="0" err="1"/>
              <a:t>μενο</a:t>
            </a:r>
            <a:r>
              <a:rPr lang="el-GR" dirty="0"/>
              <a:t> σύστημα </a:t>
            </a:r>
            <a:r>
              <a:rPr lang="en-US" dirty="0"/>
              <a:t>[1].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38447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76B7-F930-3FAC-F921-3F485BE5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Καρκ</a:t>
            </a:r>
            <a:r>
              <a:rPr lang="en-GR" dirty="0"/>
              <a:t>ί</a:t>
            </a:r>
            <a:r>
              <a:rPr lang="el-GR" dirty="0" err="1"/>
              <a:t>νος</a:t>
            </a:r>
            <a:r>
              <a:rPr lang="el-GR" dirty="0"/>
              <a:t> Πνεύμονα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EDE1-82E5-DB8B-6AB8-E7931220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μικροκυτταρικό πνευμονικό καρκίνωμα (</a:t>
            </a:r>
            <a:r>
              <a:rPr lang="en-US" dirty="0"/>
              <a:t>SCLC</a:t>
            </a:r>
            <a:r>
              <a:rPr lang="el-GR" dirty="0"/>
              <a:t>)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μη μικροκυτταρικό πνευμονικό καρκίνωμα (</a:t>
            </a:r>
            <a:r>
              <a:rPr lang="en-US" dirty="0"/>
              <a:t>NSCLC</a:t>
            </a:r>
            <a:r>
              <a:rPr lang="el-GR" dirty="0"/>
              <a:t>)</a:t>
            </a:r>
            <a:r>
              <a:rPr lang="en-GR" dirty="0">
                <a:effectLst/>
              </a:rPr>
              <a:t> </a:t>
            </a:r>
            <a:endParaRPr lang="el-GR" dirty="0">
              <a:effectLst/>
            </a:endParaRPr>
          </a:p>
          <a:p>
            <a:pPr>
              <a:buFont typeface="Symbol" pitchFamily="2" charset="2"/>
              <a:buChar char="Þ"/>
            </a:pPr>
            <a:r>
              <a:rPr lang="el-GR" dirty="0"/>
              <a:t> Συχνότερο, λιγότερο επιθετικό. </a:t>
            </a:r>
          </a:p>
          <a:p>
            <a:pPr marL="0" indent="0">
              <a:buNone/>
            </a:pPr>
            <a:r>
              <a:rPr lang="el-GR" dirty="0"/>
              <a:t>Δύσκολα χειρουργήσιμο</a:t>
            </a:r>
          </a:p>
          <a:p>
            <a:pPr>
              <a:buFont typeface="Symbol" pitchFamily="2" charset="2"/>
              <a:buChar char="Þ"/>
            </a:pPr>
            <a:r>
              <a:rPr lang="el-GR" dirty="0"/>
              <a:t> Ακτινοθεραπεία συχνά η μόνη επιλογή</a:t>
            </a:r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48465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AD94-E3DF-FE01-95ED-C96E5D6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Βαθιά μάθηση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1E47-449E-873C-5CC3-30814656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470" cy="4351338"/>
          </a:xfrm>
        </p:spPr>
        <p:txBody>
          <a:bodyPr/>
          <a:lstStyle/>
          <a:p>
            <a:r>
              <a:rPr lang="el-GR" dirty="0"/>
              <a:t>Ελαχιστοποίηση παρενεργειών (</a:t>
            </a:r>
            <a:r>
              <a:rPr lang="en-US" dirty="0"/>
              <a:t>RP</a:t>
            </a:r>
            <a:r>
              <a:rPr lang="el-GR" dirty="0"/>
              <a:t>) και τοπικός έλεγχος όγκου</a:t>
            </a:r>
          </a:p>
          <a:p>
            <a:endParaRPr lang="el-GR" dirty="0"/>
          </a:p>
          <a:p>
            <a:r>
              <a:rPr lang="el-GR" dirty="0"/>
              <a:t>Σύστημα βαθιάς ενισχυτικής μάθησης [2]</a:t>
            </a:r>
          </a:p>
          <a:p>
            <a:pPr marL="0" indent="0">
              <a:buNone/>
            </a:pPr>
            <a:r>
              <a:rPr lang="el-GR" dirty="0"/>
              <a:t>  (για εξαντλητική εξερεύνηση πιθανών σεναρίων)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Επιλογή  βέλτιστου πλάνου εξατομικευμένης κλιμάκωσης δοσολογίας</a:t>
            </a:r>
            <a:r>
              <a:rPr lang="en-GR" dirty="0">
                <a:effectLst/>
              </a:rPr>
              <a:t>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3537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09217B-5B35-83E7-AF4C-0D00B55C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48" y="276261"/>
            <a:ext cx="9588303" cy="4423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C3EF91-A064-43DC-AEE6-5F44E714A565}"/>
              </a:ext>
            </a:extLst>
          </p:cNvPr>
          <p:cNvSpPr/>
          <p:nvPr/>
        </p:nvSpPr>
        <p:spPr>
          <a:xfrm>
            <a:off x="741975" y="4514925"/>
            <a:ext cx="3690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Εικόνα 2: </a:t>
            </a:r>
            <a:r>
              <a:rPr lang="el-GR" dirty="0" err="1"/>
              <a:t>Προτειν</a:t>
            </a:r>
            <a:r>
              <a:rPr lang="en-US" dirty="0"/>
              <a:t>ό</a:t>
            </a:r>
            <a:r>
              <a:rPr lang="el-GR" dirty="0" err="1"/>
              <a:t>μενο</a:t>
            </a:r>
            <a:r>
              <a:rPr lang="el-GR" dirty="0"/>
              <a:t> σύστημα </a:t>
            </a:r>
            <a:r>
              <a:rPr lang="en-US" dirty="0"/>
              <a:t>[</a:t>
            </a:r>
            <a:r>
              <a:rPr lang="el-GR" dirty="0"/>
              <a:t>2</a:t>
            </a:r>
            <a:r>
              <a:rPr lang="en-US" dirty="0"/>
              <a:t>].</a:t>
            </a:r>
            <a:endParaRPr lang="en-GR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F9B91D0-DC5A-1B44-3DD4-861E6BB9F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2" y="5284034"/>
            <a:ext cx="5483490" cy="1297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46D0E-00BA-E5FE-327B-55CD45A5E770}"/>
              </a:ext>
            </a:extLst>
          </p:cNvPr>
          <p:cNvSpPr txBox="1"/>
          <p:nvPr/>
        </p:nvSpPr>
        <p:spPr>
          <a:xfrm>
            <a:off x="9377916" y="5099368"/>
            <a:ext cx="23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 </a:t>
            </a:r>
            <a:r>
              <a:rPr lang="en-US" dirty="0"/>
              <a:t>= 0.76 (Gy=J/Kg)</a:t>
            </a:r>
            <a:endParaRPr lang="en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DCFCB-8487-AF07-63A0-761788519C59}"/>
              </a:ext>
            </a:extLst>
          </p:cNvPr>
          <p:cNvSpPr txBox="1"/>
          <p:nvPr/>
        </p:nvSpPr>
        <p:spPr>
          <a:xfrm>
            <a:off x="9377916" y="5499145"/>
            <a:ext cx="2958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err="1"/>
              <a:t>Σημε</a:t>
            </a:r>
            <a:r>
              <a:rPr lang="en-GR" b="1" dirty="0"/>
              <a:t>ί</a:t>
            </a:r>
            <a:r>
              <a:rPr lang="el-GR" b="1" dirty="0"/>
              <a:t>ο Αναφοράς: </a:t>
            </a:r>
          </a:p>
          <a:p>
            <a:r>
              <a:rPr lang="el-GR" dirty="0"/>
              <a:t>κλινικό πρωτόκολλο</a:t>
            </a:r>
          </a:p>
          <a:p>
            <a:r>
              <a:rPr lang="el-GR" b="1" dirty="0" err="1"/>
              <a:t>Διακύμαση</a:t>
            </a:r>
            <a:r>
              <a:rPr lang="el-GR" b="1" dirty="0"/>
              <a:t> τιμών:</a:t>
            </a:r>
          </a:p>
          <a:p>
            <a:r>
              <a:rPr lang="el-GR" dirty="0"/>
              <a:t>Επιτρεπτά όρια</a:t>
            </a:r>
            <a:endParaRPr lang="en-G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48203-7919-149C-491E-24DFFA141EF1}"/>
              </a:ext>
            </a:extLst>
          </p:cNvPr>
          <p:cNvSpPr/>
          <p:nvPr/>
        </p:nvSpPr>
        <p:spPr>
          <a:xfrm>
            <a:off x="5371438" y="4808376"/>
            <a:ext cx="160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u="sng" dirty="0"/>
              <a:t>Αποτελ</a:t>
            </a:r>
            <a:r>
              <a:rPr lang="en-GR" b="1" u="sng" dirty="0"/>
              <a:t>έ</a:t>
            </a:r>
            <a:r>
              <a:rPr lang="el-GR" b="1" u="sng" dirty="0"/>
              <a:t>σματα</a:t>
            </a:r>
            <a:endParaRPr lang="en-GR" b="1" u="sng" dirty="0"/>
          </a:p>
        </p:txBody>
      </p:sp>
    </p:spTree>
    <p:extLst>
      <p:ext uri="{BB962C8B-B14F-4D97-AF65-F5344CB8AC3E}">
        <p14:creationId xmlns:p14="http://schemas.microsoft.com/office/powerpoint/2010/main" val="241828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75E1-F086-3F7D-2C51-D1A62BA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3553-6E4E-BB39-DFF9-8D624CB8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l-GR" dirty="0"/>
              <a:t>1</a:t>
            </a:r>
            <a:r>
              <a:rPr lang="en-US" dirty="0"/>
              <a:t>] T. J. </a:t>
            </a:r>
            <a:r>
              <a:rPr lang="en-GR" dirty="0"/>
              <a:t>Yang X, Liu C, Wang Z, Yang J, Min HL, Wang L, Cheng KT. Co-trained convolutional neural networks for automated detection of prostate cancer in multi-parametric MRI. Med Image Anal. 2017 Dec;42:212-227. doi: 10.1016/j.media.2017.08.006. Epub 2017 Aug 24. PMID: 28850876.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l-GR" dirty="0"/>
              <a:t>2</a:t>
            </a:r>
            <a:r>
              <a:rPr lang="en-US" dirty="0"/>
              <a:t>] </a:t>
            </a:r>
            <a:r>
              <a:rPr lang="en-GR" dirty="0"/>
              <a:t>Tseng HH, Luo Y, Cui S, Chien JT, Ten Haken RK, Naqa IE. Deep reinforcement learning for automated radiation adaptation in lung cancer. Med Phys. 2017 Dec;44(12):6690-6705. doi: 10.1002/mp.12625. Epub 2017 Nov 14. PMID: 29034482; PMCID: PMC5734677.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8219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371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Εφαρμογές της βαθιάς μάθησης στην Ακτινοθεραπεία </vt:lpstr>
      <vt:lpstr>Καρκίνος Προστάτη</vt:lpstr>
      <vt:lpstr>Βαθιά μάθηση </vt:lpstr>
      <vt:lpstr>PowerPoint Presentation</vt:lpstr>
      <vt:lpstr>Καρκίνος Πνεύμονα</vt:lpstr>
      <vt:lpstr>Βαθιά μάθηση</vt:lpstr>
      <vt:lpstr>PowerPoint Presentation</vt:lpstr>
      <vt:lpstr>Βιβλιογραφία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Εφαρμογές της βαθιάς μάθησης στην Ακτινοθεραπεία </dc:title>
  <dc:creator>Νικολαος Πηγαδας</dc:creator>
  <cp:lastModifiedBy>Νικολαος Πηγαδας</cp:lastModifiedBy>
  <cp:revision>14</cp:revision>
  <cp:lastPrinted>2022-06-10T06:42:52Z</cp:lastPrinted>
  <dcterms:created xsi:type="dcterms:W3CDTF">2022-06-09T00:41:09Z</dcterms:created>
  <dcterms:modified xsi:type="dcterms:W3CDTF">2022-10-28T20:51:40Z</dcterms:modified>
</cp:coreProperties>
</file>