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6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26A3272-00FE-4D47-80CE-11024BA39D1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88757-4590-4821-A359-147E6DF150F2}" type="slidenum">
              <a:rPr lang="en-IN" smtClean="0"/>
              <a:t>‹#›</a:t>
            </a:fld>
            <a:endParaRPr lang="en-IN"/>
          </a:p>
        </p:txBody>
      </p:sp>
    </p:spTree>
    <p:extLst>
      <p:ext uri="{BB962C8B-B14F-4D97-AF65-F5344CB8AC3E}">
        <p14:creationId xmlns:p14="http://schemas.microsoft.com/office/powerpoint/2010/main" val="170767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6A3272-00FE-4D47-80CE-11024BA39D1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88757-4590-4821-A359-147E6DF150F2}" type="slidenum">
              <a:rPr lang="en-IN" smtClean="0"/>
              <a:t>‹#›</a:t>
            </a:fld>
            <a:endParaRPr lang="en-IN"/>
          </a:p>
        </p:txBody>
      </p:sp>
    </p:spTree>
    <p:extLst>
      <p:ext uri="{BB962C8B-B14F-4D97-AF65-F5344CB8AC3E}">
        <p14:creationId xmlns:p14="http://schemas.microsoft.com/office/powerpoint/2010/main" val="244810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6A3272-00FE-4D47-80CE-11024BA39D1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88757-4590-4821-A359-147E6DF150F2}" type="slidenum">
              <a:rPr lang="en-IN" smtClean="0"/>
              <a:t>‹#›</a:t>
            </a:fld>
            <a:endParaRPr lang="en-IN"/>
          </a:p>
        </p:txBody>
      </p:sp>
    </p:spTree>
    <p:extLst>
      <p:ext uri="{BB962C8B-B14F-4D97-AF65-F5344CB8AC3E}">
        <p14:creationId xmlns:p14="http://schemas.microsoft.com/office/powerpoint/2010/main" val="64377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6A3272-00FE-4D47-80CE-11024BA39D1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88757-4590-4821-A359-147E6DF150F2}" type="slidenum">
              <a:rPr lang="en-IN" smtClean="0"/>
              <a:t>‹#›</a:t>
            </a:fld>
            <a:endParaRPr lang="en-IN"/>
          </a:p>
        </p:txBody>
      </p:sp>
    </p:spTree>
    <p:extLst>
      <p:ext uri="{BB962C8B-B14F-4D97-AF65-F5344CB8AC3E}">
        <p14:creationId xmlns:p14="http://schemas.microsoft.com/office/powerpoint/2010/main" val="314209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6A3272-00FE-4D47-80CE-11024BA39D1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A88757-4590-4821-A359-147E6DF150F2}" type="slidenum">
              <a:rPr lang="en-IN" smtClean="0"/>
              <a:t>‹#›</a:t>
            </a:fld>
            <a:endParaRPr lang="en-IN"/>
          </a:p>
        </p:txBody>
      </p:sp>
    </p:spTree>
    <p:extLst>
      <p:ext uri="{BB962C8B-B14F-4D97-AF65-F5344CB8AC3E}">
        <p14:creationId xmlns:p14="http://schemas.microsoft.com/office/powerpoint/2010/main" val="2927910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26A3272-00FE-4D47-80CE-11024BA39D18}" type="datetimeFigureOut">
              <a:rPr lang="en-IN" smtClean="0"/>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A88757-4590-4821-A359-147E6DF150F2}" type="slidenum">
              <a:rPr lang="en-IN" smtClean="0"/>
              <a:t>‹#›</a:t>
            </a:fld>
            <a:endParaRPr lang="en-IN"/>
          </a:p>
        </p:txBody>
      </p:sp>
    </p:spTree>
    <p:extLst>
      <p:ext uri="{BB962C8B-B14F-4D97-AF65-F5344CB8AC3E}">
        <p14:creationId xmlns:p14="http://schemas.microsoft.com/office/powerpoint/2010/main" val="2804599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26A3272-00FE-4D47-80CE-11024BA39D18}" type="datetimeFigureOut">
              <a:rPr lang="en-IN" smtClean="0"/>
              <a:t>22-09-2020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A88757-4590-4821-A359-147E6DF150F2}" type="slidenum">
              <a:rPr lang="en-IN" smtClean="0"/>
              <a:t>‹#›</a:t>
            </a:fld>
            <a:endParaRPr lang="en-IN"/>
          </a:p>
        </p:txBody>
      </p:sp>
    </p:spTree>
    <p:extLst>
      <p:ext uri="{BB962C8B-B14F-4D97-AF65-F5344CB8AC3E}">
        <p14:creationId xmlns:p14="http://schemas.microsoft.com/office/powerpoint/2010/main" val="862589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26A3272-00FE-4D47-80CE-11024BA39D18}" type="datetimeFigureOut">
              <a:rPr lang="en-IN" smtClean="0"/>
              <a:t>22-09-2020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A88757-4590-4821-A359-147E6DF150F2}" type="slidenum">
              <a:rPr lang="en-IN" smtClean="0"/>
              <a:t>‹#›</a:t>
            </a:fld>
            <a:endParaRPr lang="en-IN"/>
          </a:p>
        </p:txBody>
      </p:sp>
    </p:spTree>
    <p:extLst>
      <p:ext uri="{BB962C8B-B14F-4D97-AF65-F5344CB8AC3E}">
        <p14:creationId xmlns:p14="http://schemas.microsoft.com/office/powerpoint/2010/main" val="346930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A3272-00FE-4D47-80CE-11024BA39D18}" type="datetimeFigureOut">
              <a:rPr lang="en-IN" smtClean="0"/>
              <a:t>22-09-2020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A88757-4590-4821-A359-147E6DF150F2}" type="slidenum">
              <a:rPr lang="en-IN" smtClean="0"/>
              <a:t>‹#›</a:t>
            </a:fld>
            <a:endParaRPr lang="en-IN"/>
          </a:p>
        </p:txBody>
      </p:sp>
    </p:spTree>
    <p:extLst>
      <p:ext uri="{BB962C8B-B14F-4D97-AF65-F5344CB8AC3E}">
        <p14:creationId xmlns:p14="http://schemas.microsoft.com/office/powerpoint/2010/main" val="3214781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6A3272-00FE-4D47-80CE-11024BA39D18}" type="datetimeFigureOut">
              <a:rPr lang="en-IN" smtClean="0"/>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A88757-4590-4821-A359-147E6DF150F2}" type="slidenum">
              <a:rPr lang="en-IN" smtClean="0"/>
              <a:t>‹#›</a:t>
            </a:fld>
            <a:endParaRPr lang="en-IN"/>
          </a:p>
        </p:txBody>
      </p:sp>
    </p:spTree>
    <p:extLst>
      <p:ext uri="{BB962C8B-B14F-4D97-AF65-F5344CB8AC3E}">
        <p14:creationId xmlns:p14="http://schemas.microsoft.com/office/powerpoint/2010/main" val="1976767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6A3272-00FE-4D47-80CE-11024BA39D18}" type="datetimeFigureOut">
              <a:rPr lang="en-IN" smtClean="0"/>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A88757-4590-4821-A359-147E6DF150F2}" type="slidenum">
              <a:rPr lang="en-IN" smtClean="0"/>
              <a:t>‹#›</a:t>
            </a:fld>
            <a:endParaRPr lang="en-IN"/>
          </a:p>
        </p:txBody>
      </p:sp>
    </p:spTree>
    <p:extLst>
      <p:ext uri="{BB962C8B-B14F-4D97-AF65-F5344CB8AC3E}">
        <p14:creationId xmlns:p14="http://schemas.microsoft.com/office/powerpoint/2010/main" val="1021108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6A3272-00FE-4D47-80CE-11024BA39D18}" type="datetimeFigureOut">
              <a:rPr lang="en-IN" smtClean="0"/>
              <a:t>22-09-2020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A88757-4590-4821-A359-147E6DF150F2}" type="slidenum">
              <a:rPr lang="en-IN" smtClean="0"/>
              <a:t>‹#›</a:t>
            </a:fld>
            <a:endParaRPr lang="en-IN"/>
          </a:p>
        </p:txBody>
      </p:sp>
    </p:spTree>
    <p:extLst>
      <p:ext uri="{BB962C8B-B14F-4D97-AF65-F5344CB8AC3E}">
        <p14:creationId xmlns:p14="http://schemas.microsoft.com/office/powerpoint/2010/main" val="3940884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713144"/>
            <a:ext cx="9144000" cy="1671656"/>
          </a:xfrm>
        </p:spPr>
        <p:txBody>
          <a:bodyPr>
            <a:normAutofit lnSpcReduction="10000"/>
          </a:bodyPr>
          <a:lstStyle/>
          <a:p>
            <a:pPr lvl="0" algn="l">
              <a:spcBef>
                <a:spcPts val="0"/>
              </a:spcBef>
              <a:buClr>
                <a:prstClr val="black"/>
              </a:buClr>
              <a:buSzPts val="1200"/>
            </a:pPr>
            <a:r>
              <a:rPr lang="en-US" sz="1600" b="1" i="1" dirty="0">
                <a:solidFill>
                  <a:prstClr val="black"/>
                </a:solidFill>
                <a:latin typeface="BankGothic Md BT" panose="020B0807020203060204" pitchFamily="34" charset="0"/>
                <a:ea typeface="Arial"/>
                <a:cs typeface="Arial"/>
                <a:sym typeface="Arial"/>
              </a:rPr>
              <a:t>SUBMITTED BY :</a:t>
            </a:r>
            <a:endParaRPr lang="en-US" sz="1600" b="1" i="1" dirty="0">
              <a:solidFill>
                <a:prstClr val="black">
                  <a:tint val="75000"/>
                </a:prstClr>
              </a:solidFill>
              <a:latin typeface="BankGothic Md BT" panose="020B0807020203060204" pitchFamily="34" charset="0"/>
            </a:endParaRPr>
          </a:p>
          <a:p>
            <a:pPr lvl="0" algn="l">
              <a:spcBef>
                <a:spcPts val="240"/>
              </a:spcBef>
              <a:buClr>
                <a:prstClr val="black"/>
              </a:buClr>
              <a:buSzPts val="1200"/>
            </a:pPr>
            <a:r>
              <a:rPr lang="en-US" sz="1200" b="1" dirty="0">
                <a:solidFill>
                  <a:prstClr val="black"/>
                </a:solidFill>
                <a:latin typeface="Arial"/>
                <a:ea typeface="Arial"/>
                <a:cs typeface="Arial"/>
                <a:sym typeface="Arial"/>
              </a:rPr>
              <a:t>	1. </a:t>
            </a:r>
            <a:r>
              <a:rPr lang="en-US" sz="1200" b="1" dirty="0">
                <a:solidFill>
                  <a:prstClr val="black"/>
                </a:solidFill>
                <a:latin typeface="Arial Black" panose="020B0A04020102020204" pitchFamily="34" charset="0"/>
                <a:ea typeface="Arial"/>
                <a:cs typeface="Arial"/>
                <a:sym typeface="Arial"/>
              </a:rPr>
              <a:t>M. Syed </a:t>
            </a:r>
            <a:r>
              <a:rPr lang="en-US" sz="1200" b="1" dirty="0" err="1">
                <a:solidFill>
                  <a:prstClr val="black"/>
                </a:solidFill>
                <a:latin typeface="Arial Black" panose="020B0A04020102020204" pitchFamily="34" charset="0"/>
                <a:ea typeface="Arial"/>
                <a:cs typeface="Arial"/>
                <a:sym typeface="Arial"/>
              </a:rPr>
              <a:t>Nihaal</a:t>
            </a:r>
            <a:r>
              <a:rPr lang="en-US" sz="1200" b="1" dirty="0">
                <a:solidFill>
                  <a:prstClr val="black"/>
                </a:solidFill>
                <a:latin typeface="Arial Black" panose="020B0A04020102020204" pitchFamily="34" charset="0"/>
                <a:ea typeface="Arial"/>
                <a:cs typeface="Arial"/>
                <a:sym typeface="Arial"/>
              </a:rPr>
              <a:t> Ahmed </a:t>
            </a:r>
            <a:r>
              <a:rPr lang="en-US" sz="1200" b="1" dirty="0">
                <a:solidFill>
                  <a:srgbClr val="595959"/>
                </a:solidFill>
                <a:latin typeface="Arial"/>
                <a:ea typeface="Arial"/>
                <a:cs typeface="Arial"/>
                <a:sym typeface="Arial"/>
              </a:rPr>
              <a:t>(17607231) [CEO/FOUNDER - Dread Eye Studio]</a:t>
            </a:r>
            <a:endParaRPr lang="en-US" sz="3200" dirty="0">
              <a:solidFill>
                <a:prstClr val="black">
                  <a:tint val="75000"/>
                </a:prstClr>
              </a:solidFill>
            </a:endParaRPr>
          </a:p>
          <a:p>
            <a:pPr lvl="0" algn="l">
              <a:spcBef>
                <a:spcPts val="240"/>
              </a:spcBef>
              <a:buClr>
                <a:srgbClr val="595959"/>
              </a:buClr>
              <a:buSzPts val="1200"/>
            </a:pPr>
            <a:r>
              <a:rPr lang="en-US" sz="1200" b="1" dirty="0">
                <a:solidFill>
                  <a:srgbClr val="595959"/>
                </a:solidFill>
                <a:latin typeface="Arial"/>
                <a:ea typeface="Arial"/>
                <a:cs typeface="Arial"/>
                <a:sym typeface="Arial"/>
              </a:rPr>
              <a:t>	</a:t>
            </a:r>
            <a:r>
              <a:rPr lang="en-US" sz="1200" b="1" dirty="0">
                <a:solidFill>
                  <a:prstClr val="black"/>
                </a:solidFill>
                <a:latin typeface="Arial"/>
                <a:ea typeface="Arial"/>
                <a:cs typeface="Arial"/>
                <a:sym typeface="Arial"/>
              </a:rPr>
              <a:t>2. </a:t>
            </a:r>
            <a:r>
              <a:rPr lang="en-US" sz="1200" b="1" dirty="0">
                <a:solidFill>
                  <a:prstClr val="black"/>
                </a:solidFill>
                <a:latin typeface="Arial Black" panose="020B0A04020102020204" pitchFamily="34" charset="0"/>
                <a:ea typeface="Arial"/>
                <a:cs typeface="Arial"/>
                <a:sym typeface="Arial"/>
              </a:rPr>
              <a:t>T. Rakesh </a:t>
            </a:r>
            <a:r>
              <a:rPr lang="en-US" sz="1200" b="1" dirty="0">
                <a:solidFill>
                  <a:srgbClr val="595959"/>
                </a:solidFill>
                <a:latin typeface="Arial"/>
                <a:ea typeface="Arial"/>
                <a:cs typeface="Arial"/>
                <a:sym typeface="Arial"/>
              </a:rPr>
              <a:t>(16604252)</a:t>
            </a:r>
            <a:endParaRPr lang="en-US" sz="3200" dirty="0">
              <a:solidFill>
                <a:prstClr val="black">
                  <a:tint val="75000"/>
                </a:prstClr>
              </a:solidFill>
            </a:endParaRPr>
          </a:p>
          <a:p>
            <a:pPr lvl="0" algn="l">
              <a:spcBef>
                <a:spcPts val="240"/>
              </a:spcBef>
              <a:buClr>
                <a:prstClr val="black"/>
              </a:buClr>
              <a:buSzPts val="1200"/>
            </a:pPr>
            <a:r>
              <a:rPr lang="en-US" sz="1200" b="1" dirty="0">
                <a:solidFill>
                  <a:prstClr val="black"/>
                </a:solidFill>
                <a:latin typeface="Arial"/>
                <a:ea typeface="Arial"/>
                <a:cs typeface="Arial"/>
                <a:sym typeface="Arial"/>
              </a:rPr>
              <a:t>	3. </a:t>
            </a:r>
            <a:r>
              <a:rPr lang="en-US" sz="1200" b="1" dirty="0" err="1">
                <a:solidFill>
                  <a:prstClr val="black"/>
                </a:solidFill>
                <a:latin typeface="Arial Black" panose="020B0A04020102020204" pitchFamily="34" charset="0"/>
                <a:ea typeface="Arial"/>
                <a:cs typeface="Arial"/>
                <a:sym typeface="Arial"/>
              </a:rPr>
              <a:t>S.Sarath</a:t>
            </a:r>
            <a:r>
              <a:rPr lang="en-US" sz="1200" b="1" dirty="0">
                <a:solidFill>
                  <a:prstClr val="black"/>
                </a:solidFill>
                <a:latin typeface="Arial"/>
                <a:ea typeface="Arial"/>
                <a:cs typeface="Arial"/>
                <a:sym typeface="Arial"/>
              </a:rPr>
              <a:t> </a:t>
            </a:r>
            <a:r>
              <a:rPr lang="en-US" sz="1200" b="1">
                <a:solidFill>
                  <a:srgbClr val="595959"/>
                </a:solidFill>
                <a:latin typeface="Arial"/>
                <a:ea typeface="Arial"/>
                <a:cs typeface="Arial"/>
                <a:sym typeface="Arial"/>
              </a:rPr>
              <a:t>(</a:t>
            </a:r>
            <a:r>
              <a:rPr lang="en-US" sz="1200" b="1" smtClean="0">
                <a:solidFill>
                  <a:srgbClr val="595959"/>
                </a:solidFill>
                <a:latin typeface="Arial"/>
                <a:ea typeface="Arial"/>
                <a:cs typeface="Arial"/>
                <a:sym typeface="Arial"/>
              </a:rPr>
              <a:t>17604233</a:t>
            </a:r>
            <a:r>
              <a:rPr lang="en-US" sz="1200" b="1" dirty="0">
                <a:solidFill>
                  <a:srgbClr val="595959"/>
                </a:solidFill>
                <a:latin typeface="Arial"/>
                <a:ea typeface="Arial"/>
                <a:cs typeface="Arial"/>
                <a:sym typeface="Arial"/>
              </a:rPr>
              <a:t>)</a:t>
            </a:r>
            <a:endParaRPr lang="en-US" sz="3200" dirty="0">
              <a:solidFill>
                <a:prstClr val="black">
                  <a:tint val="75000"/>
                </a:prstClr>
              </a:solidFill>
            </a:endParaRPr>
          </a:p>
          <a:p>
            <a:pPr lvl="0" algn="l">
              <a:spcBef>
                <a:spcPts val="240"/>
              </a:spcBef>
              <a:buClr>
                <a:srgbClr val="595959"/>
              </a:buClr>
              <a:buSzPts val="1200"/>
            </a:pPr>
            <a:r>
              <a:rPr lang="en-US" sz="1200" b="1" dirty="0">
                <a:solidFill>
                  <a:srgbClr val="595959"/>
                </a:solidFill>
                <a:latin typeface="Arial"/>
                <a:ea typeface="Arial"/>
                <a:cs typeface="Arial"/>
                <a:sym typeface="Arial"/>
              </a:rPr>
              <a:t>	</a:t>
            </a:r>
            <a:r>
              <a:rPr lang="en-US" sz="1200" b="1" dirty="0">
                <a:solidFill>
                  <a:prstClr val="black"/>
                </a:solidFill>
                <a:latin typeface="Arial"/>
                <a:ea typeface="Arial"/>
                <a:cs typeface="Arial"/>
                <a:sym typeface="Arial"/>
              </a:rPr>
              <a:t>4. </a:t>
            </a:r>
            <a:r>
              <a:rPr lang="en-US" sz="1200" b="1" dirty="0">
                <a:solidFill>
                  <a:prstClr val="black"/>
                </a:solidFill>
                <a:latin typeface="Arial Black" panose="020B0A04020102020204" pitchFamily="34" charset="0"/>
                <a:ea typeface="Arial"/>
                <a:cs typeface="Arial"/>
                <a:sym typeface="Arial"/>
              </a:rPr>
              <a:t>A. Syed </a:t>
            </a:r>
            <a:r>
              <a:rPr lang="en-US" sz="1200" b="1" dirty="0" err="1">
                <a:solidFill>
                  <a:prstClr val="black"/>
                </a:solidFill>
                <a:latin typeface="Arial Black" panose="020B0A04020102020204" pitchFamily="34" charset="0"/>
                <a:ea typeface="Arial"/>
                <a:cs typeface="Arial"/>
                <a:sym typeface="Arial"/>
              </a:rPr>
              <a:t>Dastageer</a:t>
            </a:r>
            <a:r>
              <a:rPr lang="en-US" sz="1200" b="1" dirty="0">
                <a:solidFill>
                  <a:srgbClr val="595959"/>
                </a:solidFill>
                <a:latin typeface="Arial Black" panose="020B0A04020102020204" pitchFamily="34" charset="0"/>
                <a:ea typeface="Arial"/>
                <a:cs typeface="Arial"/>
                <a:sym typeface="Arial"/>
              </a:rPr>
              <a:t> </a:t>
            </a:r>
            <a:r>
              <a:rPr lang="en-US" sz="1200" b="1" dirty="0">
                <a:solidFill>
                  <a:srgbClr val="595959"/>
                </a:solidFill>
                <a:latin typeface="Arial"/>
                <a:ea typeface="Arial"/>
                <a:cs typeface="Arial"/>
                <a:sym typeface="Arial"/>
              </a:rPr>
              <a:t>(17604248)</a:t>
            </a:r>
            <a:endParaRPr lang="en-US" sz="3200" dirty="0">
              <a:solidFill>
                <a:prstClr val="black">
                  <a:tint val="75000"/>
                </a:prstClr>
              </a:solidFill>
            </a:endParaRPr>
          </a:p>
          <a:p>
            <a:pPr lvl="0" algn="l">
              <a:spcBef>
                <a:spcPts val="240"/>
              </a:spcBef>
              <a:buClr>
                <a:srgbClr val="888888"/>
              </a:buClr>
              <a:buSzPts val="1200"/>
            </a:pPr>
            <a:endParaRPr lang="en-US" sz="1200" b="1" dirty="0">
              <a:solidFill>
                <a:prstClr val="black"/>
              </a:solidFill>
              <a:latin typeface="Arial"/>
              <a:ea typeface="Arial"/>
              <a:cs typeface="Arial"/>
              <a:sym typeface="Arial"/>
            </a:endParaRPr>
          </a:p>
          <a:p>
            <a:pPr lvl="0" algn="l">
              <a:spcBef>
                <a:spcPts val="240"/>
              </a:spcBef>
              <a:buClr>
                <a:prstClr val="black"/>
              </a:buClr>
              <a:buSzPts val="1200"/>
            </a:pPr>
            <a:r>
              <a:rPr lang="en-US" sz="1600" b="1" i="1" dirty="0">
                <a:solidFill>
                  <a:prstClr val="black"/>
                </a:solidFill>
                <a:latin typeface="BankGothic Md BT" panose="020B0807020203060204" pitchFamily="34" charset="0"/>
                <a:ea typeface="Arial"/>
                <a:cs typeface="Arial"/>
                <a:sym typeface="Arial"/>
              </a:rPr>
              <a:t>GUIDED </a:t>
            </a:r>
            <a:r>
              <a:rPr lang="en-US" sz="1600" b="1" i="1" dirty="0" smtClean="0">
                <a:solidFill>
                  <a:prstClr val="black"/>
                </a:solidFill>
                <a:latin typeface="BankGothic Md BT" panose="020B0807020203060204" pitchFamily="34" charset="0"/>
                <a:ea typeface="Arial"/>
                <a:cs typeface="Arial"/>
                <a:sym typeface="Arial"/>
              </a:rPr>
              <a:t>BY :</a:t>
            </a:r>
            <a:endParaRPr lang="en-US" sz="1600" i="1" dirty="0">
              <a:solidFill>
                <a:prstClr val="black">
                  <a:tint val="75000"/>
                </a:prstClr>
              </a:solidFill>
              <a:latin typeface="BankGothic Md BT" panose="020B0807020203060204" pitchFamily="34" charset="0"/>
            </a:endParaRPr>
          </a:p>
          <a:p>
            <a:pPr lvl="0" algn="l">
              <a:spcBef>
                <a:spcPts val="240"/>
              </a:spcBef>
              <a:buClr>
                <a:prstClr val="black"/>
              </a:buClr>
              <a:buSzPts val="1200"/>
            </a:pPr>
            <a:r>
              <a:rPr lang="en-US" sz="1200" b="1" dirty="0">
                <a:solidFill>
                  <a:prstClr val="black"/>
                </a:solidFill>
                <a:latin typeface="Arial"/>
                <a:ea typeface="Arial"/>
                <a:cs typeface="Arial"/>
                <a:sym typeface="Arial"/>
              </a:rPr>
              <a:t>	</a:t>
            </a:r>
            <a:r>
              <a:rPr lang="en-US" sz="1200" b="1" dirty="0">
                <a:solidFill>
                  <a:prstClr val="black"/>
                </a:solidFill>
                <a:latin typeface="Arial Black" panose="020B0A04020102020204" pitchFamily="34" charset="0"/>
                <a:ea typeface="Arial"/>
                <a:cs typeface="Arial"/>
                <a:sym typeface="Arial"/>
              </a:rPr>
              <a:t>Dr. S. </a:t>
            </a:r>
            <a:r>
              <a:rPr lang="en-US" sz="1200" b="1" dirty="0" err="1" smtClean="0">
                <a:solidFill>
                  <a:prstClr val="black"/>
                </a:solidFill>
                <a:latin typeface="Arial Black" panose="020B0A04020102020204" pitchFamily="34" charset="0"/>
                <a:ea typeface="Arial"/>
                <a:cs typeface="Arial"/>
                <a:sym typeface="Arial"/>
              </a:rPr>
              <a:t>Sivaganesan</a:t>
            </a:r>
            <a:r>
              <a:rPr lang="en-US" sz="1200" b="1" dirty="0" smtClean="0">
                <a:solidFill>
                  <a:prstClr val="black"/>
                </a:solidFill>
                <a:latin typeface="Arial Black" panose="020B0A04020102020204" pitchFamily="34" charset="0"/>
                <a:ea typeface="Arial"/>
                <a:cs typeface="Arial"/>
                <a:sym typeface="Arial"/>
              </a:rPr>
              <a:t> </a:t>
            </a:r>
            <a:r>
              <a:rPr lang="en-US" sz="1200" b="1" dirty="0">
                <a:solidFill>
                  <a:srgbClr val="595959"/>
                </a:solidFill>
                <a:latin typeface="Arial Black" panose="020B0A04020102020204" pitchFamily="34" charset="0"/>
                <a:ea typeface="Arial"/>
                <a:cs typeface="Arial"/>
                <a:sym typeface="Arial"/>
              </a:rPr>
              <a:t>(Ass. HOD)</a:t>
            </a:r>
            <a:endParaRPr lang="en-US" sz="3200" dirty="0">
              <a:solidFill>
                <a:prstClr val="black">
                  <a:tint val="75000"/>
                </a:prstClr>
              </a:solidFill>
              <a:latin typeface="Arial Black" panose="020B0A04020102020204" pitchFamily="34" charset="0"/>
            </a:endParaRPr>
          </a:p>
          <a:p>
            <a:endParaRPr lang="en-IN" dirty="0">
              <a:latin typeface="Arial Black" panose="020B0A04020102020204" pitchFamily="34" charset="0"/>
            </a:endParaRPr>
          </a:p>
        </p:txBody>
      </p:sp>
      <p:grpSp>
        <p:nvGrpSpPr>
          <p:cNvPr id="4" name="Google Shape;44;p1"/>
          <p:cNvGrpSpPr/>
          <p:nvPr/>
        </p:nvGrpSpPr>
        <p:grpSpPr>
          <a:xfrm>
            <a:off x="1524000" y="668155"/>
            <a:ext cx="8372051" cy="3044989"/>
            <a:chOff x="609600" y="228600"/>
            <a:chExt cx="8001000" cy="3429000"/>
          </a:xfrm>
        </p:grpSpPr>
        <p:sp>
          <p:nvSpPr>
            <p:cNvPr id="5" name="Google Shape;45;p1"/>
            <p:cNvSpPr/>
            <p:nvPr/>
          </p:nvSpPr>
          <p:spPr>
            <a:xfrm>
              <a:off x="609600" y="571500"/>
              <a:ext cx="381000" cy="2667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6" name="Google Shape;46;p1"/>
            <p:cNvSpPr/>
            <p:nvPr/>
          </p:nvSpPr>
          <p:spPr>
            <a:xfrm>
              <a:off x="990600" y="1028700"/>
              <a:ext cx="381000" cy="17526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7" name="Google Shape;47;p1"/>
            <p:cNvSpPr/>
            <p:nvPr/>
          </p:nvSpPr>
          <p:spPr>
            <a:xfrm>
              <a:off x="1371600" y="762000"/>
              <a:ext cx="381000" cy="2286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8" name="Google Shape;48;p1"/>
            <p:cNvSpPr/>
            <p:nvPr/>
          </p:nvSpPr>
          <p:spPr>
            <a:xfrm>
              <a:off x="1752600" y="228600"/>
              <a:ext cx="381000" cy="33528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9" name="Google Shape;49;p1"/>
            <p:cNvSpPr/>
            <p:nvPr/>
          </p:nvSpPr>
          <p:spPr>
            <a:xfrm>
              <a:off x="2133600" y="571500"/>
              <a:ext cx="381000" cy="2667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10" name="Google Shape;50;p1"/>
            <p:cNvSpPr/>
            <p:nvPr/>
          </p:nvSpPr>
          <p:spPr>
            <a:xfrm>
              <a:off x="2514600" y="1143000"/>
              <a:ext cx="381000" cy="1524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11" name="Google Shape;51;p1"/>
            <p:cNvSpPr/>
            <p:nvPr/>
          </p:nvSpPr>
          <p:spPr>
            <a:xfrm>
              <a:off x="2895600" y="762000"/>
              <a:ext cx="381000" cy="2286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12" name="Google Shape;52;p1"/>
            <p:cNvSpPr/>
            <p:nvPr/>
          </p:nvSpPr>
          <p:spPr>
            <a:xfrm>
              <a:off x="3276600" y="228600"/>
              <a:ext cx="381000" cy="33528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13" name="Google Shape;53;p1"/>
            <p:cNvSpPr/>
            <p:nvPr/>
          </p:nvSpPr>
          <p:spPr>
            <a:xfrm>
              <a:off x="3657600" y="1028700"/>
              <a:ext cx="381000" cy="17526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14" name="Google Shape;54;p1"/>
            <p:cNvSpPr/>
            <p:nvPr/>
          </p:nvSpPr>
          <p:spPr>
            <a:xfrm>
              <a:off x="4038600" y="762000"/>
              <a:ext cx="381000" cy="2286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dirty="0">
                <a:solidFill>
                  <a:prstClr val="white"/>
                </a:solidFill>
                <a:ea typeface="Calibri"/>
                <a:cs typeface="Calibri"/>
                <a:sym typeface="Calibri"/>
              </a:endParaRPr>
            </a:p>
          </p:txBody>
        </p:sp>
        <p:sp>
          <p:nvSpPr>
            <p:cNvPr id="15" name="Google Shape;55;p1"/>
            <p:cNvSpPr/>
            <p:nvPr/>
          </p:nvSpPr>
          <p:spPr>
            <a:xfrm>
              <a:off x="4419600" y="609600"/>
              <a:ext cx="381000" cy="2667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16" name="Google Shape;56;p1"/>
            <p:cNvSpPr/>
            <p:nvPr/>
          </p:nvSpPr>
          <p:spPr>
            <a:xfrm>
              <a:off x="4800600" y="304800"/>
              <a:ext cx="381000" cy="33528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17" name="Google Shape;57;p1"/>
            <p:cNvSpPr/>
            <p:nvPr/>
          </p:nvSpPr>
          <p:spPr>
            <a:xfrm>
              <a:off x="5181600" y="609600"/>
              <a:ext cx="381000" cy="2667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18" name="Google Shape;58;p1"/>
            <p:cNvSpPr/>
            <p:nvPr/>
          </p:nvSpPr>
          <p:spPr>
            <a:xfrm>
              <a:off x="5562600" y="838200"/>
              <a:ext cx="381000" cy="2286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19" name="Google Shape;59;p1"/>
            <p:cNvSpPr/>
            <p:nvPr/>
          </p:nvSpPr>
          <p:spPr>
            <a:xfrm>
              <a:off x="5943600" y="1143000"/>
              <a:ext cx="381000" cy="17526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20" name="Google Shape;60;p1"/>
            <p:cNvSpPr/>
            <p:nvPr/>
          </p:nvSpPr>
          <p:spPr>
            <a:xfrm>
              <a:off x="6324600" y="914400"/>
              <a:ext cx="381000" cy="2286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21" name="Google Shape;61;p1"/>
            <p:cNvSpPr/>
            <p:nvPr/>
          </p:nvSpPr>
          <p:spPr>
            <a:xfrm>
              <a:off x="6705600" y="685800"/>
              <a:ext cx="381000" cy="2667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22" name="Google Shape;62;p1"/>
            <p:cNvSpPr/>
            <p:nvPr/>
          </p:nvSpPr>
          <p:spPr>
            <a:xfrm>
              <a:off x="7086600" y="228600"/>
              <a:ext cx="381000" cy="33528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23" name="Google Shape;63;p1"/>
            <p:cNvSpPr/>
            <p:nvPr/>
          </p:nvSpPr>
          <p:spPr>
            <a:xfrm>
              <a:off x="7467600" y="1219200"/>
              <a:ext cx="381000" cy="17526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24" name="Google Shape;64;p1"/>
            <p:cNvSpPr/>
            <p:nvPr/>
          </p:nvSpPr>
          <p:spPr>
            <a:xfrm>
              <a:off x="7848600" y="914400"/>
              <a:ext cx="381000" cy="2286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sp>
          <p:nvSpPr>
            <p:cNvPr id="25" name="Google Shape;65;p1"/>
            <p:cNvSpPr/>
            <p:nvPr/>
          </p:nvSpPr>
          <p:spPr>
            <a:xfrm>
              <a:off x="8229600" y="685800"/>
              <a:ext cx="381000" cy="2667000"/>
            </a:xfrm>
            <a:prstGeom prst="roundRect">
              <a:avLst>
                <a:gd name="adj" fmla="val 50000"/>
              </a:avLst>
            </a:prstGeom>
            <a:blipFill rotWithShape="1">
              <a:blip r:embed="rId2">
                <a:alphaModFix/>
              </a:blip>
              <a:stretch>
                <a:fillRect/>
              </a:stretch>
            </a:blip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algn="ctr"/>
              <a:endParaRPr>
                <a:solidFill>
                  <a:prstClr val="white"/>
                </a:solidFill>
                <a:ea typeface="Calibri"/>
                <a:cs typeface="Calibri"/>
                <a:sym typeface="Calibri"/>
              </a:endParaRPr>
            </a:p>
          </p:txBody>
        </p:sp>
      </p:grpSp>
      <p:pic>
        <p:nvPicPr>
          <p:cNvPr id="2" name="Picture 1"/>
          <p:cNvPicPr>
            <a:picLocks noChangeAspect="1"/>
          </p:cNvPicPr>
          <p:nvPr/>
        </p:nvPicPr>
        <p:blipFill>
          <a:blip r:embed="rId3"/>
          <a:stretch>
            <a:fillRect/>
          </a:stretch>
        </p:blipFill>
        <p:spPr>
          <a:xfrm>
            <a:off x="1689017" y="1715725"/>
            <a:ext cx="8001001" cy="10851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0997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11" y="485422"/>
            <a:ext cx="10515600" cy="5691541"/>
          </a:xfrm>
          <a:prstGeom prst="rect">
            <a:avLst/>
          </a:prstGeom>
        </p:spPr>
      </p:pic>
      <p:sp>
        <p:nvSpPr>
          <p:cNvPr id="2" name="Title 1"/>
          <p:cNvSpPr>
            <a:spLocks noGrp="1"/>
          </p:cNvSpPr>
          <p:nvPr>
            <p:ph type="title"/>
          </p:nvPr>
        </p:nvSpPr>
        <p:spPr>
          <a:xfrm>
            <a:off x="725311" y="585435"/>
            <a:ext cx="10515600" cy="1140178"/>
          </a:xfrm>
        </p:spPr>
        <p:txBody>
          <a:bodyPr/>
          <a:lstStyle/>
          <a:p>
            <a:r>
              <a:rPr lang="en-US" sz="2400" b="1" i="1" dirty="0" smtClean="0">
                <a:solidFill>
                  <a:prstClr val="black"/>
                </a:solidFill>
                <a:latin typeface="Arial"/>
                <a:ea typeface="Arial"/>
                <a:cs typeface="Arial"/>
                <a:sym typeface="Arial"/>
              </a:rPr>
              <a:t>                                                 </a:t>
            </a:r>
            <a:r>
              <a:rPr lang="en-US" sz="2400" b="1" i="1" dirty="0" smtClean="0">
                <a:solidFill>
                  <a:schemeClr val="accent3">
                    <a:lumMod val="20000"/>
                    <a:lumOff val="80000"/>
                  </a:schemeClr>
                </a:solidFill>
                <a:latin typeface="Arial"/>
                <a:ea typeface="Arial"/>
                <a:cs typeface="Arial"/>
                <a:sym typeface="Arial"/>
              </a:rPr>
              <a:t>ABSTRACT </a:t>
            </a:r>
            <a:r>
              <a:rPr lang="en-US" sz="2400" b="1" i="1" dirty="0">
                <a:solidFill>
                  <a:schemeClr val="accent3">
                    <a:lumMod val="20000"/>
                    <a:lumOff val="80000"/>
                  </a:schemeClr>
                </a:solidFill>
                <a:latin typeface="Arial"/>
                <a:ea typeface="Arial"/>
                <a:cs typeface="Arial"/>
                <a:sym typeface="Arial"/>
              </a:rPr>
              <a:t>:</a:t>
            </a:r>
            <a:endParaRPr lang="en-IN" i="1" dirty="0">
              <a:solidFill>
                <a:schemeClr val="accent3">
                  <a:lumMod val="20000"/>
                  <a:lumOff val="80000"/>
                </a:schemeClr>
              </a:solidFill>
            </a:endParaRPr>
          </a:p>
        </p:txBody>
      </p:sp>
      <p:sp>
        <p:nvSpPr>
          <p:cNvPr id="3" name="Content Placeholder 2"/>
          <p:cNvSpPr>
            <a:spLocks noGrp="1"/>
          </p:cNvSpPr>
          <p:nvPr>
            <p:ph idx="1"/>
          </p:nvPr>
        </p:nvSpPr>
        <p:spPr>
          <a:xfrm>
            <a:off x="725311" y="1825626"/>
            <a:ext cx="10515600" cy="4351338"/>
          </a:xfrm>
        </p:spPr>
        <p:txBody>
          <a:bodyPr/>
          <a:lstStyle/>
          <a:p>
            <a:pPr>
              <a:buFont typeface="Wingdings" panose="05000000000000000000" pitchFamily="2" charset="2"/>
              <a:buChar char="Ø"/>
            </a:pPr>
            <a:r>
              <a:rPr lang="en-US" sz="1700" b="1" dirty="0">
                <a:solidFill>
                  <a:schemeClr val="bg1">
                    <a:lumMod val="95000"/>
                  </a:schemeClr>
                </a:solidFill>
              </a:rPr>
              <a:t>Rising incidents of theft vehicles is an increasing concern in cities</a:t>
            </a:r>
            <a:r>
              <a:rPr lang="en-US" sz="1700" dirty="0">
                <a:solidFill>
                  <a:schemeClr val="bg1">
                    <a:lumMod val="95000"/>
                  </a:schemeClr>
                </a:solidFill>
              </a:rPr>
              <a:t>. The purpose of this project is to eliminate all possibility of theft by using </a:t>
            </a:r>
            <a:r>
              <a:rPr lang="en-US" sz="1700" b="1" dirty="0">
                <a:solidFill>
                  <a:schemeClr val="bg1">
                    <a:lumMod val="95000"/>
                  </a:schemeClr>
                </a:solidFill>
              </a:rPr>
              <a:t>‘Advance Smart GPS System’</a:t>
            </a:r>
            <a:r>
              <a:rPr lang="en-US" sz="1700" dirty="0">
                <a:solidFill>
                  <a:schemeClr val="bg1">
                    <a:lumMod val="95000"/>
                  </a:schemeClr>
                </a:solidFill>
              </a:rPr>
              <a:t>. </a:t>
            </a:r>
            <a:r>
              <a:rPr lang="en-US" sz="1700" b="1" dirty="0">
                <a:solidFill>
                  <a:schemeClr val="bg1">
                    <a:lumMod val="95000"/>
                  </a:schemeClr>
                </a:solidFill>
              </a:rPr>
              <a:t>‘Electromagnetic Brake Systems’</a:t>
            </a:r>
            <a:r>
              <a:rPr lang="en-US" sz="1700" dirty="0">
                <a:solidFill>
                  <a:schemeClr val="bg1">
                    <a:lumMod val="95000"/>
                  </a:schemeClr>
                </a:solidFill>
              </a:rPr>
              <a:t> are the future of transportation safety using </a:t>
            </a:r>
            <a:r>
              <a:rPr lang="en-US" sz="1700" b="1" dirty="0">
                <a:solidFill>
                  <a:schemeClr val="bg1">
                    <a:lumMod val="95000"/>
                  </a:schemeClr>
                </a:solidFill>
              </a:rPr>
              <a:t>‘Eddy Current Law’</a:t>
            </a:r>
            <a:r>
              <a:rPr lang="en-US" sz="1700" dirty="0">
                <a:solidFill>
                  <a:schemeClr val="bg1">
                    <a:lumMod val="95000"/>
                  </a:schemeClr>
                </a:solidFill>
              </a:rPr>
              <a:t>. Eddy current braking system are a better alternative, to the currently used friction based braking systems for instance disk and drum brakes. Electromagnetic brakes have become a wide regarded, technological advancement, in regards to the reduction of friction and heat energy produced, when braking heavy loads of matter. By Combining </a:t>
            </a:r>
            <a:r>
              <a:rPr lang="en-US" sz="1700" b="1" dirty="0">
                <a:solidFill>
                  <a:schemeClr val="bg1">
                    <a:lumMod val="95000"/>
                  </a:schemeClr>
                </a:solidFill>
              </a:rPr>
              <a:t>‘Advance Smart GPS’</a:t>
            </a:r>
            <a:r>
              <a:rPr lang="en-US" sz="1700" dirty="0">
                <a:solidFill>
                  <a:schemeClr val="bg1">
                    <a:lumMod val="95000"/>
                  </a:schemeClr>
                </a:solidFill>
              </a:rPr>
              <a:t> &amp; </a:t>
            </a:r>
            <a:r>
              <a:rPr lang="en-US" sz="1700" b="1" dirty="0">
                <a:solidFill>
                  <a:schemeClr val="bg1">
                    <a:lumMod val="95000"/>
                  </a:schemeClr>
                </a:solidFill>
              </a:rPr>
              <a:t>‘Electromagnetic Brake System’</a:t>
            </a:r>
            <a:r>
              <a:rPr lang="en-US" sz="1700" dirty="0">
                <a:solidFill>
                  <a:schemeClr val="bg1">
                    <a:lumMod val="95000"/>
                  </a:schemeClr>
                </a:solidFill>
              </a:rPr>
              <a:t> technology can get all the stats of these two system into mobile by creating a Mobile App. These System can be controlled from Mobile app, Smart GPS System is a system in which can integrate all vehicles into one app to track data and analyze from different place regardless of vehicles location. This Smart GPS System Project is </a:t>
            </a:r>
            <a:r>
              <a:rPr lang="en-US" sz="1700" b="1" dirty="0">
                <a:solidFill>
                  <a:schemeClr val="bg1">
                    <a:lumMod val="95000"/>
                  </a:schemeClr>
                </a:solidFill>
              </a:rPr>
              <a:t>copyrighted (©)</a:t>
            </a:r>
            <a:r>
              <a:rPr lang="en-US" sz="1700" dirty="0">
                <a:solidFill>
                  <a:schemeClr val="bg1">
                    <a:lumMod val="95000"/>
                  </a:schemeClr>
                </a:solidFill>
              </a:rPr>
              <a:t> by </a:t>
            </a:r>
            <a:r>
              <a:rPr lang="en-US" sz="1700" b="1" dirty="0">
                <a:solidFill>
                  <a:schemeClr val="bg1">
                    <a:lumMod val="95000"/>
                  </a:schemeClr>
                </a:solidFill>
              </a:rPr>
              <a:t>‘Dread Eye Studio’</a:t>
            </a:r>
            <a:r>
              <a:rPr lang="en-US" sz="1700" dirty="0">
                <a:solidFill>
                  <a:schemeClr val="bg1">
                    <a:lumMod val="95000"/>
                  </a:schemeClr>
                </a:solidFill>
              </a:rPr>
              <a:t>. This project definitively answers the question regarding elimination of theft &amp; future proof. Further studies are needed to establish </a:t>
            </a:r>
            <a:r>
              <a:rPr lang="en-US" sz="1700" b="1" dirty="0">
                <a:solidFill>
                  <a:schemeClr val="bg1">
                    <a:lumMod val="95000"/>
                  </a:schemeClr>
                </a:solidFill>
              </a:rPr>
              <a:t>crucial for safety </a:t>
            </a:r>
            <a:r>
              <a:rPr lang="en-US" sz="1700" dirty="0">
                <a:solidFill>
                  <a:schemeClr val="bg1">
                    <a:lumMod val="95000"/>
                  </a:schemeClr>
                </a:solidFill>
              </a:rPr>
              <a:t>&amp; </a:t>
            </a:r>
            <a:r>
              <a:rPr lang="en-US" sz="1700" b="1" dirty="0">
                <a:solidFill>
                  <a:schemeClr val="bg1">
                    <a:lumMod val="95000"/>
                  </a:schemeClr>
                </a:solidFill>
              </a:rPr>
              <a:t>preventative measures</a:t>
            </a:r>
            <a:endParaRPr lang="en-IN" dirty="0">
              <a:solidFill>
                <a:schemeClr val="bg1">
                  <a:lumMod val="95000"/>
                </a:schemeClr>
              </a:solidFill>
            </a:endParaRPr>
          </a:p>
        </p:txBody>
      </p:sp>
    </p:spTree>
    <p:extLst>
      <p:ext uri="{BB962C8B-B14F-4D97-AF65-F5344CB8AC3E}">
        <p14:creationId xmlns:p14="http://schemas.microsoft.com/office/powerpoint/2010/main" val="51396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956" y="365125"/>
            <a:ext cx="11003844" cy="5672118"/>
          </a:xfrm>
          <a:prstGeom prst="rect">
            <a:avLst/>
          </a:prstGeom>
        </p:spPr>
      </p:pic>
      <p:sp>
        <p:nvSpPr>
          <p:cNvPr id="2" name="Title 1"/>
          <p:cNvSpPr>
            <a:spLocks noGrp="1"/>
          </p:cNvSpPr>
          <p:nvPr>
            <p:ph type="title"/>
          </p:nvPr>
        </p:nvSpPr>
        <p:spPr>
          <a:xfrm>
            <a:off x="349956" y="365125"/>
            <a:ext cx="11003844" cy="1325563"/>
          </a:xfrm>
        </p:spPr>
        <p:txBody>
          <a:bodyPr>
            <a:normAutofit fontScale="90000"/>
          </a:bodyPr>
          <a:lstStyle/>
          <a:p>
            <a:pPr>
              <a:lnSpc>
                <a:spcPct val="107000"/>
              </a:lnSpc>
              <a:spcAft>
                <a:spcPts val="800"/>
              </a:spcAft>
            </a:pPr>
            <a:r>
              <a:rPr lang="en-IN" sz="3100" dirty="0" smtClean="0">
                <a:latin typeface="Calibri" panose="020F0502020204030204" pitchFamily="34" charset="0"/>
                <a:ea typeface="Calibri" panose="020F0502020204030204" pitchFamily="34" charset="0"/>
                <a:cs typeface="Times New Roman" panose="02020603050405020304" pitchFamily="18" charset="0"/>
              </a:rPr>
              <a:t>             </a:t>
            </a:r>
            <a:br>
              <a:rPr lang="en-IN" sz="3100" dirty="0" smtClean="0">
                <a:latin typeface="Calibri" panose="020F0502020204030204" pitchFamily="34" charset="0"/>
                <a:ea typeface="Calibri" panose="020F0502020204030204" pitchFamily="34" charset="0"/>
                <a:cs typeface="Times New Roman" panose="02020603050405020304" pitchFamily="18" charset="0"/>
              </a:rPr>
            </a:br>
            <a:r>
              <a:rPr lang="en-IN" sz="3100" dirty="0">
                <a:latin typeface="Calibri" panose="020F0502020204030204" pitchFamily="34" charset="0"/>
                <a:ea typeface="Calibri" panose="020F0502020204030204" pitchFamily="34" charset="0"/>
                <a:cs typeface="Times New Roman" panose="02020603050405020304" pitchFamily="18" charset="0"/>
              </a:rPr>
              <a:t> </a:t>
            </a:r>
            <a:r>
              <a:rPr lang="en-IN" sz="3100" dirty="0" smtClean="0">
                <a:latin typeface="Calibri" panose="020F0502020204030204" pitchFamily="34" charset="0"/>
                <a:ea typeface="Calibri" panose="020F0502020204030204" pitchFamily="34" charset="0"/>
                <a:cs typeface="Times New Roman" panose="02020603050405020304" pitchFamily="18" charset="0"/>
              </a:rPr>
              <a:t>                </a:t>
            </a:r>
            <a:r>
              <a:rPr lang="en-IN" sz="3100" b="1" i="1" dirty="0" smtClean="0">
                <a:solidFill>
                  <a:schemeClr val="accent4">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Advance-Smart-GPS-Electromagnetic-Brake-System</a:t>
            </a:r>
            <a:r>
              <a:rPr lang="en-IN" dirty="0">
                <a:latin typeface="Calibri" panose="020F0502020204030204" pitchFamily="34" charset="0"/>
                <a:ea typeface="Calibri" panose="020F0502020204030204" pitchFamily="34" charset="0"/>
                <a:cs typeface="Times New Roman" panose="02020603050405020304" pitchFamily="18" charset="0"/>
              </a:rPr>
              <a:t/>
            </a:r>
            <a:br>
              <a:rPr lang="en-IN"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349956" y="1952977"/>
            <a:ext cx="11003843" cy="4639734"/>
          </a:xfrm>
        </p:spPr>
        <p:txBody>
          <a:bodyPr/>
          <a:lstStyle/>
          <a:p>
            <a:pPr>
              <a:lnSpc>
                <a:spcPct val="107000"/>
              </a:lnSpc>
              <a:spcAft>
                <a:spcPts val="800"/>
              </a:spcAft>
              <a:buFont typeface="Wingdings" panose="05000000000000000000" pitchFamily="2" charset="2"/>
              <a:buChar char="Ø"/>
            </a:pPr>
            <a:r>
              <a:rPr lang="en-IN" b="1"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 Project </a:t>
            </a:r>
            <a:r>
              <a:rPr lang="en-IN" b="1" dirty="0">
                <a:solidFill>
                  <a:schemeClr val="bg1"/>
                </a:solidFill>
                <a:latin typeface="Calibri" panose="020F0502020204030204" pitchFamily="34" charset="0"/>
                <a:ea typeface="Calibri" panose="020F0502020204030204" pitchFamily="34" charset="0"/>
                <a:cs typeface="Times New Roman" panose="02020603050405020304" pitchFamily="18" charset="0"/>
              </a:rPr>
              <a:t>on GPS &amp; EMBS. Rising incidents of theft vehicles is an </a:t>
            </a:r>
            <a:r>
              <a:rPr lang="en-IN" b="1"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      increasing </a:t>
            </a:r>
            <a:r>
              <a:rPr lang="en-IN" b="1" dirty="0">
                <a:solidFill>
                  <a:schemeClr val="bg1"/>
                </a:solidFill>
                <a:latin typeface="Calibri" panose="020F0502020204030204" pitchFamily="34" charset="0"/>
                <a:ea typeface="Calibri" panose="020F0502020204030204" pitchFamily="34" charset="0"/>
                <a:cs typeface="Times New Roman" panose="02020603050405020304" pitchFamily="18" charset="0"/>
              </a:rPr>
              <a:t>concern in cities. The purpose of this project is to eliminate all possibility of theft by using ‘Advance Smart GPS System’. ‘Electromagnetic Brake Systems’ are the future of transportation safety using ‘Eddy Current Law’.</a:t>
            </a:r>
          </a:p>
          <a:p>
            <a:endParaRPr lang="en-IN" b="1" dirty="0">
              <a:solidFill>
                <a:schemeClr val="bg1">
                  <a:lumMod val="85000"/>
                </a:schemeClr>
              </a:solidFill>
            </a:endParaRPr>
          </a:p>
        </p:txBody>
      </p:sp>
    </p:spTree>
    <p:extLst>
      <p:ext uri="{BB962C8B-B14F-4D97-AF65-F5344CB8AC3E}">
        <p14:creationId xmlns:p14="http://schemas.microsoft.com/office/powerpoint/2010/main" val="2687736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274</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Arial Black</vt:lpstr>
      <vt:lpstr>BankGothic Md BT</vt:lpstr>
      <vt:lpstr>Calibri</vt:lpstr>
      <vt:lpstr>Calibri Light</vt:lpstr>
      <vt:lpstr>Times New Roman</vt:lpstr>
      <vt:lpstr>Wingdings</vt:lpstr>
      <vt:lpstr>Office Theme</vt:lpstr>
      <vt:lpstr>PowerPoint Presentation</vt:lpstr>
      <vt:lpstr>                                                 ABSTRACT :</vt:lpstr>
      <vt:lpstr>                               Advance-Smart-GPS-Electromagnetic-Brake-System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Gowtham</dc:creator>
  <cp:lastModifiedBy>Gowtham</cp:lastModifiedBy>
  <cp:revision>7</cp:revision>
  <dcterms:created xsi:type="dcterms:W3CDTF">2020-09-22T03:10:19Z</dcterms:created>
  <dcterms:modified xsi:type="dcterms:W3CDTF">2020-09-22T05:08:43Z</dcterms:modified>
</cp:coreProperties>
</file>