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4" r:id="rId7"/>
    <p:sldId id="265" r:id="rId8"/>
    <p:sldId id="266" r:id="rId9"/>
    <p:sldId id="267" r:id="rId10"/>
    <p:sldId id="268" r:id="rId11"/>
    <p:sldId id="269" r:id="rId12"/>
    <p:sldId id="270" r:id="rId13"/>
    <p:sldId id="271" r:id="rId14"/>
    <p:sldId id="272" r:id="rId15"/>
    <p:sldId id="273"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7" d="100"/>
          <a:sy n="87" d="100"/>
        </p:scale>
        <p:origin x="69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6E9CAE1-A1F4-4ABD-9FB0-7E21ECC792CC}" type="datetimeFigureOut">
              <a:rPr lang="en-IN" smtClean="0"/>
              <a:t>11-11-2020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E1A718-3670-4DFB-91C7-21400560D47E}" type="slidenum">
              <a:rPr lang="en-IN" smtClean="0"/>
              <a:t>‹#›</a:t>
            </a:fld>
            <a:endParaRPr lang="en-IN"/>
          </a:p>
        </p:txBody>
      </p:sp>
    </p:spTree>
    <p:extLst>
      <p:ext uri="{BB962C8B-B14F-4D97-AF65-F5344CB8AC3E}">
        <p14:creationId xmlns:p14="http://schemas.microsoft.com/office/powerpoint/2010/main" val="217452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6E9CAE1-A1F4-4ABD-9FB0-7E21ECC792CC}" type="datetimeFigureOut">
              <a:rPr lang="en-IN" smtClean="0"/>
              <a:t>11-11-2020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E1A718-3670-4DFB-91C7-21400560D47E}" type="slidenum">
              <a:rPr lang="en-IN" smtClean="0"/>
              <a:t>‹#›</a:t>
            </a:fld>
            <a:endParaRPr lang="en-IN"/>
          </a:p>
        </p:txBody>
      </p:sp>
    </p:spTree>
    <p:extLst>
      <p:ext uri="{BB962C8B-B14F-4D97-AF65-F5344CB8AC3E}">
        <p14:creationId xmlns:p14="http://schemas.microsoft.com/office/powerpoint/2010/main" val="1927435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6E9CAE1-A1F4-4ABD-9FB0-7E21ECC792CC}" type="datetimeFigureOut">
              <a:rPr lang="en-IN" smtClean="0"/>
              <a:t>11-11-2020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E1A718-3670-4DFB-91C7-21400560D47E}" type="slidenum">
              <a:rPr lang="en-IN" smtClean="0"/>
              <a:t>‹#›</a:t>
            </a:fld>
            <a:endParaRPr lang="en-IN"/>
          </a:p>
        </p:txBody>
      </p:sp>
    </p:spTree>
    <p:extLst>
      <p:ext uri="{BB962C8B-B14F-4D97-AF65-F5344CB8AC3E}">
        <p14:creationId xmlns:p14="http://schemas.microsoft.com/office/powerpoint/2010/main" val="240292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6E9CAE1-A1F4-4ABD-9FB0-7E21ECC792CC}" type="datetimeFigureOut">
              <a:rPr lang="en-IN" smtClean="0"/>
              <a:t>11-11-2020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E1A718-3670-4DFB-91C7-21400560D47E}" type="slidenum">
              <a:rPr lang="en-IN" smtClean="0"/>
              <a:t>‹#›</a:t>
            </a:fld>
            <a:endParaRPr lang="en-IN"/>
          </a:p>
        </p:txBody>
      </p:sp>
    </p:spTree>
    <p:extLst>
      <p:ext uri="{BB962C8B-B14F-4D97-AF65-F5344CB8AC3E}">
        <p14:creationId xmlns:p14="http://schemas.microsoft.com/office/powerpoint/2010/main" val="2617853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6E9CAE1-A1F4-4ABD-9FB0-7E21ECC792CC}" type="datetimeFigureOut">
              <a:rPr lang="en-IN" smtClean="0"/>
              <a:t>11-11-2020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E1A718-3670-4DFB-91C7-21400560D47E}" type="slidenum">
              <a:rPr lang="en-IN" smtClean="0"/>
              <a:t>‹#›</a:t>
            </a:fld>
            <a:endParaRPr lang="en-IN"/>
          </a:p>
        </p:txBody>
      </p:sp>
    </p:spTree>
    <p:extLst>
      <p:ext uri="{BB962C8B-B14F-4D97-AF65-F5344CB8AC3E}">
        <p14:creationId xmlns:p14="http://schemas.microsoft.com/office/powerpoint/2010/main" val="4076364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6E9CAE1-A1F4-4ABD-9FB0-7E21ECC792CC}" type="datetimeFigureOut">
              <a:rPr lang="en-IN" smtClean="0"/>
              <a:t>11-11-2020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E1A718-3670-4DFB-91C7-21400560D47E}" type="slidenum">
              <a:rPr lang="en-IN" smtClean="0"/>
              <a:t>‹#›</a:t>
            </a:fld>
            <a:endParaRPr lang="en-IN"/>
          </a:p>
        </p:txBody>
      </p:sp>
    </p:spTree>
    <p:extLst>
      <p:ext uri="{BB962C8B-B14F-4D97-AF65-F5344CB8AC3E}">
        <p14:creationId xmlns:p14="http://schemas.microsoft.com/office/powerpoint/2010/main" val="341327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6E9CAE1-A1F4-4ABD-9FB0-7E21ECC792CC}" type="datetimeFigureOut">
              <a:rPr lang="en-IN" smtClean="0"/>
              <a:t>11-11-2020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4E1A718-3670-4DFB-91C7-21400560D47E}" type="slidenum">
              <a:rPr lang="en-IN" smtClean="0"/>
              <a:t>‹#›</a:t>
            </a:fld>
            <a:endParaRPr lang="en-IN"/>
          </a:p>
        </p:txBody>
      </p:sp>
    </p:spTree>
    <p:extLst>
      <p:ext uri="{BB962C8B-B14F-4D97-AF65-F5344CB8AC3E}">
        <p14:creationId xmlns:p14="http://schemas.microsoft.com/office/powerpoint/2010/main" val="3335752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6E9CAE1-A1F4-4ABD-9FB0-7E21ECC792CC}" type="datetimeFigureOut">
              <a:rPr lang="en-IN" smtClean="0"/>
              <a:t>11-11-2020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4E1A718-3670-4DFB-91C7-21400560D47E}" type="slidenum">
              <a:rPr lang="en-IN" smtClean="0"/>
              <a:t>‹#›</a:t>
            </a:fld>
            <a:endParaRPr lang="en-IN"/>
          </a:p>
        </p:txBody>
      </p:sp>
    </p:spTree>
    <p:extLst>
      <p:ext uri="{BB962C8B-B14F-4D97-AF65-F5344CB8AC3E}">
        <p14:creationId xmlns:p14="http://schemas.microsoft.com/office/powerpoint/2010/main" val="3687450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E9CAE1-A1F4-4ABD-9FB0-7E21ECC792CC}" type="datetimeFigureOut">
              <a:rPr lang="en-IN" smtClean="0"/>
              <a:t>11-11-2020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4E1A718-3670-4DFB-91C7-21400560D47E}" type="slidenum">
              <a:rPr lang="en-IN" smtClean="0"/>
              <a:t>‹#›</a:t>
            </a:fld>
            <a:endParaRPr lang="en-IN"/>
          </a:p>
        </p:txBody>
      </p:sp>
    </p:spTree>
    <p:extLst>
      <p:ext uri="{BB962C8B-B14F-4D97-AF65-F5344CB8AC3E}">
        <p14:creationId xmlns:p14="http://schemas.microsoft.com/office/powerpoint/2010/main" val="398882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6E9CAE1-A1F4-4ABD-9FB0-7E21ECC792CC}" type="datetimeFigureOut">
              <a:rPr lang="en-IN" smtClean="0"/>
              <a:t>11-11-2020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E1A718-3670-4DFB-91C7-21400560D47E}" type="slidenum">
              <a:rPr lang="en-IN" smtClean="0"/>
              <a:t>‹#›</a:t>
            </a:fld>
            <a:endParaRPr lang="en-IN"/>
          </a:p>
        </p:txBody>
      </p:sp>
    </p:spTree>
    <p:extLst>
      <p:ext uri="{BB962C8B-B14F-4D97-AF65-F5344CB8AC3E}">
        <p14:creationId xmlns:p14="http://schemas.microsoft.com/office/powerpoint/2010/main" val="3844926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6E9CAE1-A1F4-4ABD-9FB0-7E21ECC792CC}" type="datetimeFigureOut">
              <a:rPr lang="en-IN" smtClean="0"/>
              <a:t>11-11-2020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E1A718-3670-4DFB-91C7-21400560D47E}" type="slidenum">
              <a:rPr lang="en-IN" smtClean="0"/>
              <a:t>‹#›</a:t>
            </a:fld>
            <a:endParaRPr lang="en-IN"/>
          </a:p>
        </p:txBody>
      </p:sp>
    </p:spTree>
    <p:extLst>
      <p:ext uri="{BB962C8B-B14F-4D97-AF65-F5344CB8AC3E}">
        <p14:creationId xmlns:p14="http://schemas.microsoft.com/office/powerpoint/2010/main" val="1732425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E9CAE1-A1F4-4ABD-9FB0-7E21ECC792CC}" type="datetimeFigureOut">
              <a:rPr lang="en-IN" smtClean="0"/>
              <a:t>11-11-2020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E1A718-3670-4DFB-91C7-21400560D47E}" type="slidenum">
              <a:rPr lang="en-IN" smtClean="0"/>
              <a:t>‹#›</a:t>
            </a:fld>
            <a:endParaRPr lang="en-IN"/>
          </a:p>
        </p:txBody>
      </p:sp>
    </p:spTree>
    <p:extLst>
      <p:ext uri="{BB962C8B-B14F-4D97-AF65-F5344CB8AC3E}">
        <p14:creationId xmlns:p14="http://schemas.microsoft.com/office/powerpoint/2010/main" val="1303926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12192000" cy="6858000"/>
          </a:xfrm>
          <a:prstGeom prst="rect">
            <a:avLst/>
          </a:prstGeom>
          <a:noFill/>
        </p:spPr>
      </p:pic>
      <p:grpSp>
        <p:nvGrpSpPr>
          <p:cNvPr id="26" name="Group 25"/>
          <p:cNvGrpSpPr/>
          <p:nvPr/>
        </p:nvGrpSpPr>
        <p:grpSpPr>
          <a:xfrm>
            <a:off x="1048664" y="1590294"/>
            <a:ext cx="10094665" cy="3429000"/>
            <a:chOff x="609600" y="228600"/>
            <a:chExt cx="8001000" cy="3429000"/>
          </a:xfrm>
          <a:blipFill dpi="0" rotWithShape="1">
            <a:blip r:embed="rId3"/>
            <a:srcRect/>
            <a:stretch>
              <a:fillRect/>
            </a:stretch>
          </a:blipFill>
          <a:effectLst>
            <a:outerShdw blurRad="50800" dist="38100" dir="8100000" algn="tr" rotWithShape="0">
              <a:prstClr val="black">
                <a:alpha val="40000"/>
              </a:prstClr>
            </a:outerShdw>
          </a:effectLst>
        </p:grpSpPr>
        <p:sp>
          <p:nvSpPr>
            <p:cNvPr id="27" name="Rounded Rectangle 26"/>
            <p:cNvSpPr/>
            <p:nvPr/>
          </p:nvSpPr>
          <p:spPr>
            <a:xfrm>
              <a:off x="609600" y="571500"/>
              <a:ext cx="381000" cy="2667000"/>
            </a:xfrm>
            <a:prstGeom prst="roundRect">
              <a:avLst>
                <a:gd name="adj" fmla="val 50000"/>
              </a:avLst>
            </a:prstGeom>
            <a:grpFill/>
            <a:ln w="25400" cap="flat" cmpd="sng" algn="ctr">
              <a:noFill/>
              <a:prstDash val="solid"/>
            </a:ln>
            <a:effectLst/>
            <a:scene3d>
              <a:camera prst="orthographicFront"/>
              <a:lightRig rig="threePt" dir="t"/>
            </a:scene3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8" name="Rounded Rectangle 27"/>
            <p:cNvSpPr/>
            <p:nvPr/>
          </p:nvSpPr>
          <p:spPr>
            <a:xfrm>
              <a:off x="990600" y="1028700"/>
              <a:ext cx="381000" cy="1752600"/>
            </a:xfrm>
            <a:prstGeom prst="roundRect">
              <a:avLst>
                <a:gd name="adj" fmla="val 50000"/>
              </a:avLst>
            </a:prstGeom>
            <a:grpFill/>
            <a:ln w="25400" cap="flat" cmpd="sng" algn="ctr">
              <a:noFill/>
              <a:prstDash val="solid"/>
            </a:ln>
            <a:effectLst/>
            <a:scene3d>
              <a:camera prst="orthographicFront"/>
              <a:lightRig rig="threePt" dir="t"/>
            </a:scene3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9" name="Rounded Rectangle 28"/>
            <p:cNvSpPr/>
            <p:nvPr/>
          </p:nvSpPr>
          <p:spPr>
            <a:xfrm>
              <a:off x="1371600" y="762000"/>
              <a:ext cx="381000" cy="2286000"/>
            </a:xfrm>
            <a:prstGeom prst="roundRect">
              <a:avLst>
                <a:gd name="adj" fmla="val 50000"/>
              </a:avLst>
            </a:prstGeom>
            <a:grpFill/>
            <a:ln w="25400" cap="flat" cmpd="sng" algn="ctr">
              <a:noFill/>
              <a:prstDash val="solid"/>
            </a:ln>
            <a:effectLst/>
            <a:scene3d>
              <a:camera prst="orthographicFront"/>
              <a:lightRig rig="threePt" dir="t"/>
            </a:scene3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0" name="Rounded Rectangle 29"/>
            <p:cNvSpPr/>
            <p:nvPr/>
          </p:nvSpPr>
          <p:spPr>
            <a:xfrm>
              <a:off x="1752600" y="228600"/>
              <a:ext cx="381000" cy="3352800"/>
            </a:xfrm>
            <a:prstGeom prst="roundRect">
              <a:avLst>
                <a:gd name="adj" fmla="val 50000"/>
              </a:avLst>
            </a:prstGeom>
            <a:grpFill/>
            <a:ln w="25400" cap="flat" cmpd="sng" algn="ctr">
              <a:noFill/>
              <a:prstDash val="solid"/>
            </a:ln>
            <a:effectLst/>
            <a:scene3d>
              <a:camera prst="orthographicFront"/>
              <a:lightRig rig="threePt" dir="t"/>
            </a:scene3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1" name="Rounded Rectangle 30"/>
            <p:cNvSpPr/>
            <p:nvPr/>
          </p:nvSpPr>
          <p:spPr>
            <a:xfrm>
              <a:off x="2133600" y="571500"/>
              <a:ext cx="381000" cy="2667000"/>
            </a:xfrm>
            <a:prstGeom prst="roundRect">
              <a:avLst>
                <a:gd name="adj" fmla="val 50000"/>
              </a:avLst>
            </a:prstGeom>
            <a:grpFill/>
            <a:ln w="25400" cap="flat" cmpd="sng" algn="ctr">
              <a:noFill/>
              <a:prstDash val="solid"/>
            </a:ln>
            <a:effectLst/>
            <a:scene3d>
              <a:camera prst="orthographicFront"/>
              <a:lightRig rig="threePt" dir="t"/>
            </a:scene3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2" name="Rounded Rectangle 31"/>
            <p:cNvSpPr/>
            <p:nvPr/>
          </p:nvSpPr>
          <p:spPr>
            <a:xfrm>
              <a:off x="2514600" y="1143000"/>
              <a:ext cx="381000" cy="1524000"/>
            </a:xfrm>
            <a:prstGeom prst="roundRect">
              <a:avLst>
                <a:gd name="adj" fmla="val 50000"/>
              </a:avLst>
            </a:prstGeom>
            <a:grpFill/>
            <a:ln w="25400" cap="flat" cmpd="sng" algn="ctr">
              <a:noFill/>
              <a:prstDash val="solid"/>
            </a:ln>
            <a:effectLst/>
            <a:scene3d>
              <a:camera prst="orthographicFront"/>
              <a:lightRig rig="threePt" dir="t"/>
            </a:scene3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3" name="Rounded Rectangle 32"/>
            <p:cNvSpPr/>
            <p:nvPr/>
          </p:nvSpPr>
          <p:spPr>
            <a:xfrm>
              <a:off x="2895600" y="762000"/>
              <a:ext cx="381000" cy="2286000"/>
            </a:xfrm>
            <a:prstGeom prst="roundRect">
              <a:avLst>
                <a:gd name="adj" fmla="val 50000"/>
              </a:avLst>
            </a:prstGeom>
            <a:grpFill/>
            <a:ln w="25400" cap="flat" cmpd="sng" algn="ctr">
              <a:noFill/>
              <a:prstDash val="solid"/>
            </a:ln>
            <a:effectLst/>
            <a:scene3d>
              <a:camera prst="orthographicFront"/>
              <a:lightRig rig="threePt" dir="t"/>
            </a:scene3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4" name="Rounded Rectangle 33"/>
            <p:cNvSpPr/>
            <p:nvPr/>
          </p:nvSpPr>
          <p:spPr>
            <a:xfrm>
              <a:off x="3276600" y="228600"/>
              <a:ext cx="381000" cy="3352800"/>
            </a:xfrm>
            <a:prstGeom prst="roundRect">
              <a:avLst>
                <a:gd name="adj" fmla="val 50000"/>
              </a:avLst>
            </a:prstGeom>
            <a:grpFill/>
            <a:ln w="25400" cap="flat" cmpd="sng" algn="ctr">
              <a:noFill/>
              <a:prstDash val="solid"/>
            </a:ln>
            <a:effectLst/>
            <a:scene3d>
              <a:camera prst="orthographicFront"/>
              <a:lightRig rig="threePt" dir="t"/>
            </a:scene3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5" name="Rounded Rectangle 34"/>
            <p:cNvSpPr/>
            <p:nvPr/>
          </p:nvSpPr>
          <p:spPr>
            <a:xfrm>
              <a:off x="3657600" y="1028700"/>
              <a:ext cx="381000" cy="1752600"/>
            </a:xfrm>
            <a:prstGeom prst="roundRect">
              <a:avLst>
                <a:gd name="adj" fmla="val 50000"/>
              </a:avLst>
            </a:prstGeom>
            <a:grpFill/>
            <a:ln w="25400" cap="flat" cmpd="sng" algn="ctr">
              <a:noFill/>
              <a:prstDash val="solid"/>
            </a:ln>
            <a:effectLst/>
            <a:scene3d>
              <a:camera prst="orthographicFront"/>
              <a:lightRig rig="threePt" dir="t"/>
            </a:scene3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6" name="Rounded Rectangle 35"/>
            <p:cNvSpPr/>
            <p:nvPr/>
          </p:nvSpPr>
          <p:spPr>
            <a:xfrm>
              <a:off x="4038600" y="762000"/>
              <a:ext cx="381000" cy="2286000"/>
            </a:xfrm>
            <a:prstGeom prst="roundRect">
              <a:avLst>
                <a:gd name="adj" fmla="val 50000"/>
              </a:avLst>
            </a:prstGeom>
            <a:grpFill/>
            <a:ln w="25400" cap="flat" cmpd="sng" algn="ctr">
              <a:noFill/>
              <a:prstDash val="solid"/>
            </a:ln>
            <a:effectLst/>
            <a:scene3d>
              <a:camera prst="orthographicFront"/>
              <a:lightRig rig="threePt" dir="t"/>
            </a:scene3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7" name="Rounded Rectangle 36"/>
            <p:cNvSpPr/>
            <p:nvPr/>
          </p:nvSpPr>
          <p:spPr>
            <a:xfrm>
              <a:off x="4419600" y="609600"/>
              <a:ext cx="381000" cy="2667000"/>
            </a:xfrm>
            <a:prstGeom prst="roundRect">
              <a:avLst>
                <a:gd name="adj" fmla="val 50000"/>
              </a:avLst>
            </a:prstGeom>
            <a:grpFill/>
            <a:ln w="25400" cap="flat" cmpd="sng" algn="ctr">
              <a:noFill/>
              <a:prstDash val="solid"/>
            </a:ln>
            <a:effectLst/>
            <a:scene3d>
              <a:camera prst="orthographicFront"/>
              <a:lightRig rig="threePt" dir="t"/>
            </a:scene3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8" name="Rounded Rectangle 37"/>
            <p:cNvSpPr/>
            <p:nvPr/>
          </p:nvSpPr>
          <p:spPr>
            <a:xfrm>
              <a:off x="4800600" y="304800"/>
              <a:ext cx="381000" cy="3352800"/>
            </a:xfrm>
            <a:prstGeom prst="roundRect">
              <a:avLst>
                <a:gd name="adj" fmla="val 50000"/>
              </a:avLst>
            </a:prstGeom>
            <a:grpFill/>
            <a:ln w="25400" cap="flat" cmpd="sng" algn="ctr">
              <a:noFill/>
              <a:prstDash val="solid"/>
            </a:ln>
            <a:effectLst/>
            <a:scene3d>
              <a:camera prst="orthographicFront"/>
              <a:lightRig rig="threePt" dir="t"/>
            </a:scene3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39" name="Rounded Rectangle 38"/>
            <p:cNvSpPr/>
            <p:nvPr/>
          </p:nvSpPr>
          <p:spPr>
            <a:xfrm>
              <a:off x="5181600" y="609600"/>
              <a:ext cx="381000" cy="2667000"/>
            </a:xfrm>
            <a:prstGeom prst="roundRect">
              <a:avLst>
                <a:gd name="adj" fmla="val 50000"/>
              </a:avLst>
            </a:prstGeom>
            <a:grpFill/>
            <a:ln w="25400" cap="flat" cmpd="sng" algn="ctr">
              <a:noFill/>
              <a:prstDash val="solid"/>
            </a:ln>
            <a:effectLst/>
            <a:scene3d>
              <a:camera prst="orthographicFront"/>
              <a:lightRig rig="threePt" dir="t"/>
            </a:scene3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0" name="Rounded Rectangle 39"/>
            <p:cNvSpPr/>
            <p:nvPr/>
          </p:nvSpPr>
          <p:spPr>
            <a:xfrm>
              <a:off x="5562600" y="838200"/>
              <a:ext cx="381000" cy="2286000"/>
            </a:xfrm>
            <a:prstGeom prst="roundRect">
              <a:avLst>
                <a:gd name="adj" fmla="val 50000"/>
              </a:avLst>
            </a:prstGeom>
            <a:grpFill/>
            <a:ln w="25400" cap="flat" cmpd="sng" algn="ctr">
              <a:noFill/>
              <a:prstDash val="solid"/>
            </a:ln>
            <a:effectLst/>
            <a:scene3d>
              <a:camera prst="orthographicFront"/>
              <a:lightRig rig="threePt" dir="t"/>
            </a:scene3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1" name="Rounded Rectangle 40"/>
            <p:cNvSpPr/>
            <p:nvPr/>
          </p:nvSpPr>
          <p:spPr>
            <a:xfrm>
              <a:off x="5943600" y="1143000"/>
              <a:ext cx="381000" cy="1752600"/>
            </a:xfrm>
            <a:prstGeom prst="roundRect">
              <a:avLst>
                <a:gd name="adj" fmla="val 50000"/>
              </a:avLst>
            </a:prstGeom>
            <a:grpFill/>
            <a:ln w="25400" cap="flat" cmpd="sng" algn="ctr">
              <a:noFill/>
              <a:prstDash val="solid"/>
            </a:ln>
            <a:effectLst/>
            <a:scene3d>
              <a:camera prst="orthographicFront"/>
              <a:lightRig rig="threePt" dir="t"/>
            </a:scene3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2" name="Rounded Rectangle 41"/>
            <p:cNvSpPr/>
            <p:nvPr/>
          </p:nvSpPr>
          <p:spPr>
            <a:xfrm>
              <a:off x="6324600" y="914400"/>
              <a:ext cx="381000" cy="2286000"/>
            </a:xfrm>
            <a:prstGeom prst="roundRect">
              <a:avLst>
                <a:gd name="adj" fmla="val 50000"/>
              </a:avLst>
            </a:prstGeom>
            <a:grpFill/>
            <a:ln w="25400" cap="flat" cmpd="sng" algn="ctr">
              <a:noFill/>
              <a:prstDash val="solid"/>
            </a:ln>
            <a:effectLst/>
            <a:scene3d>
              <a:camera prst="orthographicFront"/>
              <a:lightRig rig="threePt" dir="t"/>
            </a:scene3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3" name="Rounded Rectangle 42"/>
            <p:cNvSpPr/>
            <p:nvPr/>
          </p:nvSpPr>
          <p:spPr>
            <a:xfrm>
              <a:off x="6705600" y="685800"/>
              <a:ext cx="381000" cy="2667000"/>
            </a:xfrm>
            <a:prstGeom prst="roundRect">
              <a:avLst>
                <a:gd name="adj" fmla="val 50000"/>
              </a:avLst>
            </a:prstGeom>
            <a:grpFill/>
            <a:ln w="25400" cap="flat" cmpd="sng" algn="ctr">
              <a:noFill/>
              <a:prstDash val="solid"/>
            </a:ln>
            <a:effectLst/>
            <a:scene3d>
              <a:camera prst="orthographicFront"/>
              <a:lightRig rig="threePt" dir="t"/>
            </a:scene3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4" name="Rounded Rectangle 43"/>
            <p:cNvSpPr/>
            <p:nvPr/>
          </p:nvSpPr>
          <p:spPr>
            <a:xfrm>
              <a:off x="7086600" y="228600"/>
              <a:ext cx="381000" cy="3352800"/>
            </a:xfrm>
            <a:prstGeom prst="roundRect">
              <a:avLst>
                <a:gd name="adj" fmla="val 50000"/>
              </a:avLst>
            </a:prstGeom>
            <a:grpFill/>
            <a:ln w="25400" cap="flat" cmpd="sng" algn="ctr">
              <a:noFill/>
              <a:prstDash val="solid"/>
            </a:ln>
            <a:effectLst/>
            <a:scene3d>
              <a:camera prst="orthographicFront"/>
              <a:lightRig rig="threePt" dir="t"/>
            </a:scene3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5" name="Rounded Rectangle 44"/>
            <p:cNvSpPr/>
            <p:nvPr/>
          </p:nvSpPr>
          <p:spPr>
            <a:xfrm>
              <a:off x="7467600" y="1219200"/>
              <a:ext cx="381000" cy="1752600"/>
            </a:xfrm>
            <a:prstGeom prst="roundRect">
              <a:avLst>
                <a:gd name="adj" fmla="val 50000"/>
              </a:avLst>
            </a:prstGeom>
            <a:grpFill/>
            <a:ln w="25400" cap="flat" cmpd="sng" algn="ctr">
              <a:noFill/>
              <a:prstDash val="solid"/>
            </a:ln>
            <a:effectLst/>
            <a:scene3d>
              <a:camera prst="orthographicFront"/>
              <a:lightRig rig="threePt" dir="t"/>
            </a:scene3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6" name="Rounded Rectangle 45"/>
            <p:cNvSpPr/>
            <p:nvPr/>
          </p:nvSpPr>
          <p:spPr>
            <a:xfrm>
              <a:off x="7848600" y="914400"/>
              <a:ext cx="381000" cy="2286000"/>
            </a:xfrm>
            <a:prstGeom prst="roundRect">
              <a:avLst>
                <a:gd name="adj" fmla="val 50000"/>
              </a:avLst>
            </a:prstGeom>
            <a:grpFill/>
            <a:ln w="25400" cap="flat" cmpd="sng" algn="ctr">
              <a:noFill/>
              <a:prstDash val="solid"/>
            </a:ln>
            <a:effectLst/>
            <a:scene3d>
              <a:camera prst="orthographicFront"/>
              <a:lightRig rig="threePt" dir="t"/>
            </a:scene3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7" name="Rounded Rectangle 46"/>
            <p:cNvSpPr/>
            <p:nvPr/>
          </p:nvSpPr>
          <p:spPr>
            <a:xfrm>
              <a:off x="8229600" y="685800"/>
              <a:ext cx="381000" cy="2667000"/>
            </a:xfrm>
            <a:prstGeom prst="roundRect">
              <a:avLst>
                <a:gd name="adj" fmla="val 50000"/>
              </a:avLst>
            </a:prstGeom>
            <a:grpFill/>
            <a:ln w="25400" cap="flat" cmpd="sng" algn="ctr">
              <a:noFill/>
              <a:prstDash val="solid"/>
            </a:ln>
            <a:effectLst/>
            <a:scene3d>
              <a:camera prst="orthographicFront"/>
              <a:lightRig rig="threePt" dir="t"/>
            </a:scene3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pic>
        <p:nvPicPr>
          <p:cNvPr id="25" name="Picture 24"/>
          <p:cNvPicPr>
            <a:picLocks noChangeAspect="1"/>
          </p:cNvPicPr>
          <p:nvPr/>
        </p:nvPicPr>
        <p:blipFill>
          <a:blip r:embed="rId4"/>
          <a:stretch>
            <a:fillRect/>
          </a:stretch>
        </p:blipFill>
        <p:spPr>
          <a:xfrm>
            <a:off x="1259593" y="2849399"/>
            <a:ext cx="9672809" cy="1085182"/>
          </a:xfrm>
          <a:prstGeom prst="rect">
            <a:avLst/>
          </a:prstGeom>
        </p:spPr>
      </p:pic>
    </p:spTree>
    <p:extLst>
      <p:ext uri="{BB962C8B-B14F-4D97-AF65-F5344CB8AC3E}">
        <p14:creationId xmlns:p14="http://schemas.microsoft.com/office/powerpoint/2010/main" val="3102795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12192000" cy="6858000"/>
          </a:xfrm>
          <a:prstGeom prst="rect">
            <a:avLst/>
          </a:prstGeom>
          <a:noFill/>
        </p:spPr>
      </p:pic>
      <p:sp>
        <p:nvSpPr>
          <p:cNvPr id="2" name="Rectangle 1"/>
          <p:cNvSpPr/>
          <p:nvPr/>
        </p:nvSpPr>
        <p:spPr>
          <a:xfrm>
            <a:off x="143219" y="274585"/>
            <a:ext cx="11788048" cy="1370119"/>
          </a:xfrm>
          <a:prstGeom prst="rect">
            <a:avLst/>
          </a:prstGeom>
        </p:spPr>
        <p:txBody>
          <a:bodyPr wrap="square">
            <a:spAutoFit/>
          </a:bodyPr>
          <a:lstStyle/>
          <a:p>
            <a:pPr algn="just">
              <a:lnSpc>
                <a:spcPct val="115000"/>
              </a:lnSpc>
              <a:spcAft>
                <a:spcPts val="1000"/>
              </a:spcAft>
            </a:pPr>
            <a:r>
              <a:rPr lang="en-US" b="1" dirty="0">
                <a:latin typeface="Calibri" panose="020F0502020204030204" pitchFamily="34" charset="0"/>
                <a:ea typeface="Calibri" panose="020F0502020204030204" pitchFamily="34" charset="0"/>
                <a:cs typeface="Times New Roman" panose="02020603050405020304" pitchFamily="18" charset="0"/>
              </a:rPr>
              <a:t>Assisted Global Positioning System (AGPS):</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r>
              <a:rPr lang="en-US" dirty="0">
                <a:latin typeface="Calibri" panose="020F0502020204030204" pitchFamily="34" charset="0"/>
                <a:ea typeface="Calibri" panose="020F0502020204030204" pitchFamily="34" charset="0"/>
                <a:cs typeface="Times New Roman" panose="02020603050405020304" pitchFamily="18" charset="0"/>
              </a:rPr>
              <a:t>In AGPS system, a terrestrial RF network is used to improve the performance of GPS receivers as it provides information about the satellite constellation directly to the GPS receivers. AGPS uses both mobiles and cellular networks to locate the accurate positioning information. </a:t>
            </a:r>
            <a:endParaRPr lang="en-IN" dirty="0"/>
          </a:p>
        </p:txBody>
      </p:sp>
      <p:sp>
        <p:nvSpPr>
          <p:cNvPr id="3" name="Rectangle 2"/>
          <p:cNvSpPr/>
          <p:nvPr/>
        </p:nvSpPr>
        <p:spPr>
          <a:xfrm>
            <a:off x="143219" y="1644704"/>
            <a:ext cx="11622795" cy="1366528"/>
          </a:xfrm>
          <a:prstGeom prst="rect">
            <a:avLst/>
          </a:prstGeom>
        </p:spPr>
        <p:txBody>
          <a:bodyPr wrap="square">
            <a:spAutoFit/>
          </a:bodyPr>
          <a:lstStyle/>
          <a:p>
            <a:pPr marL="285750" indent="-285750" algn="just">
              <a:lnSpc>
                <a:spcPct val="115000"/>
              </a:lnSpc>
              <a:spcAft>
                <a:spcPts val="1000"/>
              </a:spcAft>
              <a:buFont typeface="Wingdings" panose="05000000000000000000" pitchFamily="2" charset="2"/>
              <a:buChar char="Ø"/>
            </a:pPr>
            <a:r>
              <a:rPr lang="en-US" dirty="0" smtClean="0">
                <a:effectLst/>
                <a:latin typeface="Calibri" panose="020F0502020204030204" pitchFamily="34" charset="0"/>
                <a:ea typeface="Calibri" panose="020F0502020204030204" pitchFamily="34" charset="0"/>
                <a:cs typeface="Times New Roman" panose="02020603050405020304" pitchFamily="18" charset="0"/>
              </a:rPr>
              <a:t>Location of the vehicle is provided with accuracy of between 3m and 8m, and the speed of 1Km by using this method. Information like vehicle location average speed, direction, and path traversed in a selected period and alerts Engaged/Unengaged, speed limit, vehicle breakdown and traffic jam are delivered by the tracking system to the base station. The system provides continues updates after every 10 seconds while the vehicle is in motion.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225845" y="3114179"/>
            <a:ext cx="11622795" cy="1647118"/>
          </a:xfrm>
          <a:prstGeom prst="rect">
            <a:avLst/>
          </a:prstGeom>
        </p:spPr>
        <p:txBody>
          <a:bodyPr wrap="square">
            <a:spAutoFit/>
          </a:bodyPr>
          <a:lstStyle/>
          <a:p>
            <a:pPr algn="just">
              <a:lnSpc>
                <a:spcPct val="115000"/>
              </a:lnSpc>
              <a:spcAft>
                <a:spcPts val="1000"/>
              </a:spcAft>
            </a:pPr>
            <a:r>
              <a:rPr lang="en-US" b="1" dirty="0" smtClean="0">
                <a:effectLst/>
                <a:latin typeface="Calibri" panose="020F0502020204030204" pitchFamily="34" charset="0"/>
                <a:ea typeface="Calibri" panose="020F0502020204030204" pitchFamily="34" charset="0"/>
                <a:cs typeface="Times New Roman" panose="02020603050405020304" pitchFamily="18" charset="0"/>
              </a:rPr>
              <a:t>Automatic Vehicle Location (AVL) system:</a:t>
            </a:r>
            <a:endParaRPr lang="en-IN" dirty="0" smtClean="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r>
              <a:rPr lang="en-US" dirty="0" smtClean="0">
                <a:effectLst/>
                <a:latin typeface="Calibri" panose="020F0502020204030204" pitchFamily="34" charset="0"/>
                <a:ea typeface="Calibri" panose="020F0502020204030204" pitchFamily="34" charset="0"/>
                <a:cs typeface="Times New Roman" panose="02020603050405020304" pitchFamily="18" charset="0"/>
              </a:rPr>
              <a:t>In AVL system is an advanced method to track and monitor any remote vehicle with the device that receives and sends signals through GPS satellites. AVL comprises of Global Positioning System (GPS) and Geographic Information System (GIS) in order to provide the real geographic location of the vehicle. AVL system consists of PC-based tracking software to dispatch, a radio system</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a:t>
            </a:r>
            <a:endParaRPr lang="en-IN" dirty="0"/>
          </a:p>
        </p:txBody>
      </p:sp>
      <p:sp>
        <p:nvSpPr>
          <p:cNvPr id="5" name="Rectangle 4"/>
          <p:cNvSpPr/>
          <p:nvPr/>
        </p:nvSpPr>
        <p:spPr>
          <a:xfrm>
            <a:off x="225845" y="4761297"/>
            <a:ext cx="11540169" cy="1685077"/>
          </a:xfrm>
          <a:prstGeom prst="rect">
            <a:avLst/>
          </a:prstGeom>
        </p:spPr>
        <p:txBody>
          <a:bodyPr wrap="square">
            <a:spAutoFit/>
          </a:bodyPr>
          <a:lstStyle/>
          <a:p>
            <a:pPr marL="285750" indent="-285750" algn="just">
              <a:lnSpc>
                <a:spcPct val="115000"/>
              </a:lnSpc>
              <a:spcAft>
                <a:spcPts val="1000"/>
              </a:spcAft>
              <a:buFont typeface="Wingdings" panose="05000000000000000000" pitchFamily="2" charset="2"/>
              <a:buChar char="Ø"/>
            </a:pPr>
            <a:r>
              <a:rPr lang="en-US" dirty="0" smtClean="0">
                <a:effectLst/>
                <a:latin typeface="Calibri" panose="020F0502020204030204" pitchFamily="34" charset="0"/>
                <a:ea typeface="Calibri" panose="020F0502020204030204" pitchFamily="34" charset="0"/>
                <a:cs typeface="Times New Roman" panose="02020603050405020304" pitchFamily="18" charset="0"/>
              </a:rPr>
              <a:t>GPS receiver on the vehicle receives the signals of its geographic location. Then the receiver sends that data plus speed, direction, etc. to the base station via a radio system. The system also has some limitation using the AVL system we cannot get accurate, complete and sufficient satellite data in dense urban areas or indoors and when transmission is blocked by natural obstructions or many buildings. It can also occur in RF-shadowed environments and under unfriendly Radio Frequency (RF) conditions. Sometimes, a position fix can be impossible.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98465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12192000" cy="6858000"/>
          </a:xfrm>
          <a:prstGeom prst="rect">
            <a:avLst/>
          </a:prstGeom>
          <a:noFill/>
        </p:spPr>
      </p:pic>
      <p:sp>
        <p:nvSpPr>
          <p:cNvPr id="2" name="Rectangle 1"/>
          <p:cNvSpPr/>
          <p:nvPr/>
        </p:nvSpPr>
        <p:spPr>
          <a:xfrm>
            <a:off x="438838" y="1924912"/>
            <a:ext cx="11314323" cy="2750240"/>
          </a:xfrm>
          <a:prstGeom prst="rect">
            <a:avLst/>
          </a:prstGeom>
        </p:spPr>
        <p:txBody>
          <a:bodyPr wrap="square">
            <a:spAutoFit/>
          </a:bodyPr>
          <a:lstStyle/>
          <a:p>
            <a:pPr algn="just">
              <a:lnSpc>
                <a:spcPct val="115000"/>
              </a:lnSpc>
              <a:spcAft>
                <a:spcPts val="1000"/>
              </a:spcAft>
            </a:pPr>
            <a:r>
              <a:rPr lang="en-US" b="1" dirty="0" smtClean="0">
                <a:effectLst/>
                <a:latin typeface="Calibri" panose="020F0502020204030204" pitchFamily="34" charset="0"/>
                <a:ea typeface="Calibri" panose="020F0502020204030204" pitchFamily="34" charset="0"/>
                <a:cs typeface="Times New Roman" panose="02020603050405020304" pitchFamily="18" charset="0"/>
              </a:rPr>
              <a:t>Radio Frequency Identification (RFID):</a:t>
            </a:r>
            <a:endParaRPr lang="en-IN" dirty="0" smtClean="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15000"/>
              </a:lnSpc>
              <a:spcAft>
                <a:spcPts val="1000"/>
              </a:spcAft>
              <a:buFont typeface="Wingdings" panose="05000000000000000000" pitchFamily="2" charset="2"/>
              <a:buChar char="Ø"/>
            </a:pPr>
            <a:r>
              <a:rPr lang="en-US" dirty="0" smtClean="0">
                <a:effectLst/>
                <a:latin typeface="Calibri" panose="020F0502020204030204" pitchFamily="34" charset="0"/>
                <a:ea typeface="Calibri" panose="020F0502020204030204" pitchFamily="34" charset="0"/>
                <a:cs typeface="Times New Roman" panose="02020603050405020304" pitchFamily="18" charset="0"/>
              </a:rPr>
              <a:t>In RFID is an automatic identification method using devices called tags to store and remotely retrieves data. RFID uses radio waves to capture data from tags. The tracking method of RFID is comprised of three components: tag (passive, semi passive and active), reader (antenna or integrator) and software (middleware). RFID tag which contains microelectronic circuits sends the vehicle information to a remote RFID reader which is then read via the software. This system provides the location of the vehicle with the accuracy of 4m to 6m. Information such as location of the vehicle, mileage and speed are delivered by the tracking system to the </a:t>
            </a:r>
            <a:r>
              <a:rPr lang="en-US" dirty="0" err="1" smtClean="0">
                <a:effectLst/>
                <a:latin typeface="Calibri" panose="020F0502020204030204" pitchFamily="34" charset="0"/>
                <a:ea typeface="Calibri" panose="020F0502020204030204" pitchFamily="34" charset="0"/>
                <a:cs typeface="Times New Roman" panose="02020603050405020304" pitchFamily="18" charset="0"/>
              </a:rPr>
              <a:t>centre</a:t>
            </a:r>
            <a:r>
              <a:rPr lang="en-US" dirty="0" smtClean="0">
                <a:effectLst/>
                <a:latin typeface="Calibri" panose="020F0502020204030204" pitchFamily="34" charset="0"/>
                <a:ea typeface="Calibri" panose="020F0502020204030204" pitchFamily="34" charset="0"/>
                <a:cs typeface="Times New Roman" panose="02020603050405020304" pitchFamily="18" charset="0"/>
              </a:rPr>
              <a:t>. The information is updated every one minute. The information is sent to and received from RFID tags by a reader using radio waves.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45289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12192000" cy="6858000"/>
          </a:xfrm>
          <a:prstGeom prst="rect">
            <a:avLst/>
          </a:prstGeom>
          <a:noFill/>
        </p:spPr>
      </p:pic>
      <p:sp>
        <p:nvSpPr>
          <p:cNvPr id="2" name="Rectangle 1"/>
          <p:cNvSpPr/>
          <p:nvPr/>
        </p:nvSpPr>
        <p:spPr>
          <a:xfrm>
            <a:off x="286437" y="597590"/>
            <a:ext cx="11358391" cy="5402248"/>
          </a:xfrm>
          <a:prstGeom prst="rect">
            <a:avLst/>
          </a:prstGeom>
        </p:spPr>
        <p:txBody>
          <a:bodyPr wrap="square">
            <a:spAutoFit/>
          </a:bodyPr>
          <a:lstStyle/>
          <a:p>
            <a:pPr algn="just">
              <a:lnSpc>
                <a:spcPct val="115000"/>
              </a:lnSpc>
              <a:spcAft>
                <a:spcPts val="1000"/>
              </a:spcAft>
            </a:pPr>
            <a:r>
              <a:rPr lang="en-US" b="1" dirty="0" smtClean="0">
                <a:effectLst/>
                <a:latin typeface="Calibri" panose="020F0502020204030204" pitchFamily="34" charset="0"/>
                <a:ea typeface="Calibri" panose="020F0502020204030204" pitchFamily="34" charset="0"/>
                <a:cs typeface="Calibri" panose="020F0502020204030204" pitchFamily="34" charset="0"/>
              </a:rPr>
              <a:t>2. Literature Review of Electromagnetic Brake System</a:t>
            </a:r>
            <a:endParaRPr lang="en-IN"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1600" b="1" dirty="0" smtClean="0">
                <a:effectLst/>
                <a:latin typeface="Calibri" panose="020F0502020204030204" pitchFamily="34" charset="0"/>
                <a:ea typeface="Calibri" panose="020F0502020204030204" pitchFamily="34" charset="0"/>
                <a:cs typeface="Calibri" panose="020F0502020204030204" pitchFamily="34" charset="0"/>
              </a:rPr>
              <a:t>Principle of Electromagnetic Brake System</a:t>
            </a:r>
            <a:endParaRPr lang="en-IN"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15000"/>
              </a:lnSpc>
              <a:spcAft>
                <a:spcPts val="1000"/>
              </a:spcAft>
              <a:buFont typeface="Wingdings" panose="05000000000000000000" pitchFamily="2" charset="2"/>
              <a:buChar char="Ø"/>
            </a:pPr>
            <a:r>
              <a:rPr lang="en-US" sz="1600" dirty="0" smtClean="0">
                <a:effectLst/>
                <a:latin typeface="Calibri" panose="020F0502020204030204" pitchFamily="34" charset="0"/>
                <a:ea typeface="Calibri" panose="020F0502020204030204" pitchFamily="34" charset="0"/>
                <a:cs typeface="Calibri" panose="020F0502020204030204" pitchFamily="34" charset="0"/>
              </a:rPr>
              <a:t>If a piece of copper wire wound around the nail bar and then connected to the electrical supply, it would create that substance to act as an electro magnet. The magnetic field that is generated in the wire, from the current is known as “Right Hand Thumb Rule”. The Strength of the magnetic field can be changed by changing both wire size and the amount of wire turns. An Electromagnet is type of temporary magnet in which magnetic field is produced by a flow of electric current. The magnetic fields disappear when the current is lost. The wire produces loops of magnetic field lines around it, the current represents the movement of bar and resulting field line direction is the direction of turning. If a wire is wound into a coil, then the field lines add up in such a way as to produce a set of field lines surround the coil in a similar way to those that surrounds as a permanent bar magnet. If further a piece of soft iron is placed inside the coil, they themselves serve as many little bar magnets in the iron, creating a strong bar magnet as long as the current is switch on.</a:t>
            </a:r>
            <a:endParaRPr lang="en-IN"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1600" b="1" dirty="0" smtClean="0">
                <a:effectLst/>
                <a:latin typeface="Calibri" panose="020F0502020204030204" pitchFamily="34" charset="0"/>
                <a:ea typeface="Calibri" panose="020F0502020204030204" pitchFamily="34" charset="0"/>
                <a:cs typeface="Calibri" panose="020F0502020204030204" pitchFamily="34" charset="0"/>
              </a:rPr>
              <a:t>Working of Electromagnetic Brake System</a:t>
            </a:r>
            <a:endParaRPr lang="en-IN"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15000"/>
              </a:lnSpc>
              <a:spcAft>
                <a:spcPts val="1000"/>
              </a:spcAft>
              <a:buFont typeface="Wingdings" panose="05000000000000000000" pitchFamily="2" charset="2"/>
              <a:buChar char="Ø"/>
            </a:pPr>
            <a:r>
              <a:rPr lang="en-US" sz="1600" dirty="0" smtClean="0">
                <a:effectLst/>
                <a:latin typeface="Calibri" panose="020F0502020204030204" pitchFamily="34" charset="0"/>
                <a:ea typeface="Calibri" panose="020F0502020204030204" pitchFamily="34" charset="0"/>
                <a:cs typeface="Calibri" panose="020F0502020204030204" pitchFamily="34" charset="0"/>
              </a:rPr>
              <a:t>A soft iron core that is magnetized by passing a current through a coil of wire wound on the core. Electromagnets are used to lift heavy masses of magnetic material and to attract movable magnetic parts like iron disc and ferrous material. When electric supply given to the electromagnet then it act as a temporary magnet this magnetic field exerted the force on rotation disc in the direction of perpendicular to the disc. In an engineering sense the word electromagnet does not refer to the electromagnetic brakes and clutches, and in attractive and lifting or holding magnets and magnetic chucks.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49175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12192000" cy="6858000"/>
          </a:xfrm>
          <a:prstGeom prst="rect">
            <a:avLst/>
          </a:prstGeom>
          <a:noFill/>
        </p:spPr>
      </p:pic>
      <p:sp>
        <p:nvSpPr>
          <p:cNvPr id="2" name="Rectangle 1"/>
          <p:cNvSpPr/>
          <p:nvPr/>
        </p:nvSpPr>
        <p:spPr>
          <a:xfrm>
            <a:off x="341524" y="2189807"/>
            <a:ext cx="11578727" cy="2497863"/>
          </a:xfrm>
          <a:prstGeom prst="rect">
            <a:avLst/>
          </a:prstGeom>
        </p:spPr>
        <p:txBody>
          <a:bodyPr wrap="square">
            <a:spAutoFit/>
          </a:bodyPr>
          <a:lstStyle/>
          <a:p>
            <a:pPr algn="just">
              <a:lnSpc>
                <a:spcPct val="115000"/>
              </a:lnSpc>
              <a:spcAft>
                <a:spcPts val="1000"/>
              </a:spcAft>
            </a:pPr>
            <a:r>
              <a:rPr lang="en-US" b="1" dirty="0" smtClean="0">
                <a:effectLst/>
                <a:latin typeface="Calibri" panose="020F0502020204030204" pitchFamily="34" charset="0"/>
                <a:ea typeface="Calibri" panose="020F0502020204030204" pitchFamily="34" charset="0"/>
                <a:cs typeface="Calibri" panose="020F0502020204030204" pitchFamily="34" charset="0"/>
              </a:rPr>
              <a:t>Electromagnets may be classified into two types: </a:t>
            </a:r>
            <a:endParaRPr lang="en-IN" b="1"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pPr>
            <a:r>
              <a:rPr lang="en-US" b="1" dirty="0" smtClean="0">
                <a:effectLst/>
                <a:latin typeface="Calibri" panose="020F0502020204030204" pitchFamily="34" charset="0"/>
                <a:ea typeface="Calibri" panose="020F0502020204030204" pitchFamily="34" charset="0"/>
                <a:cs typeface="Calibri" panose="020F0502020204030204" pitchFamily="34" charset="0"/>
              </a:rPr>
              <a:t>Traction Magnets:</a:t>
            </a:r>
            <a:endParaRPr lang="en-IN" b="1"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dirty="0" smtClean="0">
                <a:effectLst/>
                <a:latin typeface="Calibri" panose="020F0502020204030204" pitchFamily="34" charset="0"/>
                <a:ea typeface="Calibri" panose="020F0502020204030204" pitchFamily="34" charset="0"/>
                <a:cs typeface="Calibri" panose="020F0502020204030204" pitchFamily="34" charset="0"/>
              </a:rPr>
              <a:t>In which the pull is to be exerted over a distance and work is done by reducing the air gap.  </a:t>
            </a:r>
            <a:endParaRPr lang="en-IN"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pPr>
            <a:r>
              <a:rPr lang="en-US" b="1" dirty="0" smtClean="0">
                <a:effectLst/>
                <a:latin typeface="Calibri" panose="020F0502020204030204" pitchFamily="34" charset="0"/>
                <a:ea typeface="Calibri" panose="020F0502020204030204" pitchFamily="34" charset="0"/>
                <a:cs typeface="Calibri" panose="020F0502020204030204" pitchFamily="34" charset="0"/>
              </a:rPr>
              <a:t>Lifting or holding magnets:</a:t>
            </a:r>
            <a:endParaRPr lang="en-IN" b="1"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dirty="0" smtClean="0">
                <a:effectLst/>
                <a:latin typeface="Calibri" panose="020F0502020204030204" pitchFamily="34" charset="0"/>
                <a:ea typeface="Calibri" panose="020F0502020204030204" pitchFamily="34" charset="0"/>
                <a:cs typeface="Calibri" panose="020F0502020204030204" pitchFamily="34" charset="0"/>
              </a:rPr>
              <a:t>In which the material is initially placed in contact with the magnet For Examples of the latter type are magnetic chucks and circular lifting magnets</a:t>
            </a:r>
            <a:r>
              <a:rPr lang="en-US" sz="1100" dirty="0" smtClean="0">
                <a:effectLst/>
                <a:latin typeface="Calibri" panose="020F0502020204030204" pitchFamily="34" charset="0"/>
                <a:ea typeface="Calibri" panose="020F0502020204030204" pitchFamily="34" charset="0"/>
                <a:cs typeface="Calibri" panose="020F0502020204030204" pitchFamily="34" charset="0"/>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61909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12192000" cy="6858000"/>
          </a:xfrm>
          <a:prstGeom prst="rect">
            <a:avLst/>
          </a:prstGeom>
          <a:noFill/>
        </p:spPr>
      </p:pic>
      <p:sp>
        <p:nvSpPr>
          <p:cNvPr id="2" name="Rectangle 1"/>
          <p:cNvSpPr/>
          <p:nvPr/>
        </p:nvSpPr>
        <p:spPr>
          <a:xfrm>
            <a:off x="286438" y="1076828"/>
            <a:ext cx="11501610" cy="4280916"/>
          </a:xfrm>
          <a:prstGeom prst="rect">
            <a:avLst/>
          </a:prstGeom>
        </p:spPr>
        <p:txBody>
          <a:bodyPr wrap="square">
            <a:spAutoFit/>
          </a:bodyPr>
          <a:lstStyle/>
          <a:p>
            <a:pPr algn="just">
              <a:lnSpc>
                <a:spcPct val="115000"/>
              </a:lnSpc>
              <a:spcAft>
                <a:spcPts val="1000"/>
              </a:spcAft>
            </a:pPr>
            <a:r>
              <a:rPr lang="en-US" b="1" dirty="0" smtClean="0">
                <a:effectLst/>
                <a:latin typeface="Calibri" panose="020F0502020204030204" pitchFamily="34" charset="0"/>
                <a:ea typeface="Calibri" panose="020F0502020204030204" pitchFamily="34" charset="0"/>
                <a:cs typeface="Calibri" panose="020F0502020204030204" pitchFamily="34" charset="0"/>
              </a:rPr>
              <a:t>Design and Practical Working:</a:t>
            </a:r>
            <a:endParaRPr lang="en-IN" dirty="0" smtClean="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15000"/>
              </a:lnSpc>
              <a:spcAft>
                <a:spcPts val="1000"/>
              </a:spcAft>
              <a:buFont typeface="Wingdings" panose="05000000000000000000" pitchFamily="2" charset="2"/>
              <a:buChar char="Ø"/>
            </a:pPr>
            <a:r>
              <a:rPr lang="en-US" dirty="0" smtClean="0">
                <a:effectLst/>
                <a:latin typeface="Calibri" panose="020F0502020204030204" pitchFamily="34" charset="0"/>
                <a:ea typeface="Calibri" panose="020F0502020204030204" pitchFamily="34" charset="0"/>
                <a:cs typeface="Calibri" panose="020F0502020204030204" pitchFamily="34" charset="0"/>
              </a:rPr>
              <a:t>Theoretically, it is divided into three main units are Base unit, Driving unity and Braking Unit. Base unit consist of structural foundation of base unit, driving unit consist of an electrical motor, power control and bearing. Braking unit consists of an electromagnet. Electromagnetic brakes also called as Electro Mechanical Brakes. Stop motion using electromagnetic force to apply mechanical resistance by friction. The original name was “Electro Mechanical Brakes” referring to their actuation method. Since becoming popular in the mid 20</a:t>
            </a:r>
            <a:r>
              <a:rPr lang="en-US" baseline="30000" dirty="0" smtClean="0">
                <a:effectLst/>
                <a:latin typeface="Calibri" panose="020F0502020204030204" pitchFamily="34" charset="0"/>
                <a:ea typeface="Calibri" panose="020F0502020204030204" pitchFamily="34" charset="0"/>
                <a:cs typeface="Calibri" panose="020F0502020204030204" pitchFamily="34" charset="0"/>
              </a:rPr>
              <a:t>th</a:t>
            </a:r>
            <a:r>
              <a:rPr lang="en-US" dirty="0" smtClean="0">
                <a:effectLst/>
                <a:latin typeface="Calibri" panose="020F0502020204030204" pitchFamily="34" charset="0"/>
                <a:ea typeface="Calibri" panose="020F0502020204030204" pitchFamily="34" charset="0"/>
                <a:cs typeface="Calibri" panose="020F0502020204030204" pitchFamily="34" charset="0"/>
              </a:rPr>
              <a:t> century especially in trains and trolleys, the variety of application and brake current brakes use electromagnetic force but electromagnetic brakes ultimately depend on friction and eddy current brakes use magnetic force directly.</a:t>
            </a:r>
            <a:endParaRPr lang="en-IN"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b="1" dirty="0" smtClean="0">
                <a:effectLst/>
                <a:latin typeface="Calibri" panose="020F0502020204030204" pitchFamily="34" charset="0"/>
                <a:ea typeface="Calibri" panose="020F0502020204030204" pitchFamily="34" charset="0"/>
                <a:cs typeface="Calibri" panose="020F0502020204030204" pitchFamily="34" charset="0"/>
              </a:rPr>
              <a:t>Material Selection:</a:t>
            </a:r>
            <a:endParaRPr lang="en-IN" dirty="0" smtClean="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15000"/>
              </a:lnSpc>
              <a:spcAft>
                <a:spcPts val="1000"/>
              </a:spcAft>
              <a:buFont typeface="Wingdings" panose="05000000000000000000" pitchFamily="2" charset="2"/>
              <a:buChar char="Ø"/>
            </a:pPr>
            <a:r>
              <a:rPr lang="en-US" dirty="0" smtClean="0">
                <a:effectLst/>
                <a:latin typeface="Calibri" panose="020F0502020204030204" pitchFamily="34" charset="0"/>
                <a:ea typeface="Calibri" panose="020F0502020204030204" pitchFamily="34" charset="0"/>
                <a:cs typeface="Calibri" panose="020F0502020204030204" pitchFamily="34" charset="0"/>
              </a:rPr>
              <a:t>Material Selection process is depending on application of where the brake is used. Generally plate is mostly used in aluminum because it is very efficient to produce eddy current in plate. Preferred to use most effective copper plate but it is not cost efficient.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94060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12192000" cy="6858000"/>
          </a:xfrm>
          <a:prstGeom prst="rect">
            <a:avLst/>
          </a:prstGeom>
          <a:noFill/>
        </p:spPr>
      </p:pic>
      <p:sp>
        <p:nvSpPr>
          <p:cNvPr id="2" name="Rectangle 1"/>
          <p:cNvSpPr/>
          <p:nvPr/>
        </p:nvSpPr>
        <p:spPr>
          <a:xfrm>
            <a:off x="88136" y="314814"/>
            <a:ext cx="11810082" cy="6511526"/>
          </a:xfrm>
          <a:prstGeom prst="rect">
            <a:avLst/>
          </a:prstGeom>
        </p:spPr>
        <p:txBody>
          <a:bodyPr wrap="square">
            <a:spAutoFit/>
          </a:bodyPr>
          <a:lstStyle/>
          <a:p>
            <a:pPr algn="just">
              <a:lnSpc>
                <a:spcPct val="115000"/>
              </a:lnSpc>
              <a:spcAft>
                <a:spcPts val="1000"/>
              </a:spcAft>
            </a:pPr>
            <a:r>
              <a:rPr lang="en-US" sz="2000" b="1" dirty="0" smtClean="0">
                <a:effectLst/>
                <a:latin typeface="Calibri" panose="020F0502020204030204" pitchFamily="34" charset="0"/>
                <a:ea typeface="Calibri" panose="020F0502020204030204" pitchFamily="34" charset="0"/>
                <a:cs typeface="Calibri" panose="020F0502020204030204" pitchFamily="34" charset="0"/>
              </a:rPr>
              <a:t>2.1. Type of Brake System</a:t>
            </a:r>
            <a:endParaRPr lang="en-IN"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pPr>
            <a:r>
              <a:rPr lang="en-US" sz="2000" b="1" dirty="0" smtClean="0">
                <a:effectLst/>
                <a:latin typeface="Calibri" panose="020F0502020204030204" pitchFamily="34" charset="0"/>
                <a:ea typeface="Calibri" panose="020F0502020204030204" pitchFamily="34" charset="0"/>
                <a:cs typeface="Calibri" panose="020F0502020204030204" pitchFamily="34" charset="0"/>
              </a:rPr>
              <a:t>Electromagnetic Brake System:</a:t>
            </a:r>
            <a:endParaRPr lang="en-IN"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15000"/>
              </a:lnSpc>
              <a:spcAft>
                <a:spcPts val="1000"/>
              </a:spcAft>
              <a:buFont typeface="Wingdings" panose="05000000000000000000" pitchFamily="2" charset="2"/>
              <a:buChar char="Ø"/>
            </a:pPr>
            <a:r>
              <a:rPr lang="en-US" dirty="0" smtClean="0">
                <a:effectLst/>
                <a:latin typeface="Calibri" panose="020F0502020204030204" pitchFamily="34" charset="0"/>
                <a:ea typeface="Calibri" panose="020F0502020204030204" pitchFamily="34" charset="0"/>
                <a:cs typeface="Times New Roman" panose="02020603050405020304" pitchFamily="18" charset="0"/>
              </a:rPr>
              <a:t>Rising style of brake system, electromagnetic brakes use an electric motor that is included in the automobile which help the vehicle come to stop. These types of brakes are in most hybrid vehicles and use an electric motor to charge the batteries and regenerative brakes. On occasion some buses will use it as a secondary retarder brake.</a:t>
            </a:r>
            <a:endParaRPr lang="en-IN"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pPr>
            <a:r>
              <a:rPr lang="en-US" sz="2000" b="1" dirty="0" smtClean="0">
                <a:effectLst/>
                <a:latin typeface="Calibri" panose="020F0502020204030204" pitchFamily="34" charset="0"/>
                <a:ea typeface="Calibri" panose="020F0502020204030204" pitchFamily="34" charset="0"/>
                <a:cs typeface="Times New Roman" panose="02020603050405020304" pitchFamily="18" charset="0"/>
              </a:rPr>
              <a:t>Frictional Brake System:</a:t>
            </a:r>
            <a:endParaRPr lang="en-IN"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15000"/>
              </a:lnSpc>
              <a:spcAft>
                <a:spcPts val="1000"/>
              </a:spcAft>
              <a:buFont typeface="Wingdings" panose="05000000000000000000" pitchFamily="2" charset="2"/>
              <a:buChar char="Ø"/>
            </a:pPr>
            <a:r>
              <a:rPr lang="en-US" dirty="0" smtClean="0">
                <a:effectLst/>
                <a:latin typeface="Calibri" panose="020F0502020204030204" pitchFamily="34" charset="0"/>
                <a:ea typeface="Calibri" panose="020F0502020204030204" pitchFamily="34" charset="0"/>
                <a:cs typeface="Times New Roman" panose="02020603050405020304" pitchFamily="18" charset="0"/>
              </a:rPr>
              <a:t>Frictional brake system is found in many automobiles. It is typically found in two forms pads and shoes. As the name implies these brakes use friction to stop the automobile from moving. They typically include a rotating device with a stationary pad and a rotating weather surface. On most band brakes the shoe will constrict and rub against the outside of the rotating drum. Alternatively on a drum brake, a rotating drum with shoes will expand and rub against the inside of the drum.</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15000"/>
              </a:lnSpc>
              <a:spcAft>
                <a:spcPts val="1000"/>
              </a:spcAft>
              <a:buFont typeface="Arial" panose="020B0604020202020204" pitchFamily="34" charset="0"/>
              <a:buChar char="•"/>
            </a:pPr>
            <a:r>
              <a:rPr lang="en-US" sz="2000" b="1" dirty="0" smtClean="0">
                <a:effectLst/>
                <a:latin typeface="Calibri" panose="020F0502020204030204" pitchFamily="34" charset="0"/>
                <a:ea typeface="Calibri" panose="020F0502020204030204" pitchFamily="34" charset="0"/>
                <a:cs typeface="Times New Roman" panose="02020603050405020304" pitchFamily="18" charset="0"/>
              </a:rPr>
              <a:t>Hydraulic brake system:</a:t>
            </a:r>
          </a:p>
          <a:p>
            <a:pPr marL="285750" indent="-285750" algn="just">
              <a:lnSpc>
                <a:spcPct val="115000"/>
              </a:lnSpc>
              <a:spcAft>
                <a:spcPts val="1000"/>
              </a:spcAft>
              <a:buFont typeface="Wingdings" panose="05000000000000000000" pitchFamily="2" charset="2"/>
              <a:buChar char="Ø"/>
            </a:pPr>
            <a:r>
              <a:rPr lang="en-US" dirty="0" smtClean="0">
                <a:effectLst/>
                <a:latin typeface="Calibri" panose="020F0502020204030204" pitchFamily="34" charset="0"/>
                <a:ea typeface="Calibri" panose="020F0502020204030204" pitchFamily="34" charset="0"/>
                <a:cs typeface="Calibri" panose="020F0502020204030204" pitchFamily="34" charset="0"/>
              </a:rPr>
              <a:t>hydraulic brake system is composed of a master cylinder that is fed by a reservoir of hydraulic braking fluid. This is connected by an assortment of metal pipes and rubber fittings which are attached to the cylinders of the wheels. The wheels contain two opposite pistons which are located on the band or drum brakes which pressure to push the pistons apart forcing the brake pads into the cylinders, thus causing the wheel to stop moving.</a:t>
            </a:r>
            <a:endParaRPr lang="en-IN"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19819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22034"/>
            <a:ext cx="12192000" cy="6858000"/>
          </a:xfrm>
          <a:prstGeom prst="rect">
            <a:avLst/>
          </a:prstGeom>
          <a:noFill/>
        </p:spPr>
      </p:pic>
      <p:sp>
        <p:nvSpPr>
          <p:cNvPr id="2" name="Rectangle 1"/>
          <p:cNvSpPr/>
          <p:nvPr/>
        </p:nvSpPr>
        <p:spPr>
          <a:xfrm>
            <a:off x="297456" y="1111861"/>
            <a:ext cx="11688896" cy="4727704"/>
          </a:xfrm>
          <a:prstGeom prst="rect">
            <a:avLst/>
          </a:prstGeom>
        </p:spPr>
        <p:txBody>
          <a:bodyPr wrap="square">
            <a:spAutoFit/>
          </a:bodyPr>
          <a:lstStyle/>
          <a:p>
            <a:pPr algn="just">
              <a:lnSpc>
                <a:spcPct val="115000"/>
              </a:lnSpc>
              <a:spcAft>
                <a:spcPts val="1000"/>
              </a:spcAft>
            </a:pPr>
            <a:r>
              <a:rPr lang="en-US" b="1" dirty="0" smtClean="0">
                <a:effectLst/>
                <a:latin typeface="Calibri" panose="020F0502020204030204" pitchFamily="34" charset="0"/>
                <a:ea typeface="Calibri" panose="020F0502020204030204" pitchFamily="34" charset="0"/>
                <a:cs typeface="Calibri" panose="020F0502020204030204" pitchFamily="34" charset="0"/>
              </a:rPr>
              <a:t>2.2.</a:t>
            </a:r>
            <a:r>
              <a:rPr lang="en-US" b="1" dirty="0" smtClean="0">
                <a:effectLst/>
                <a:latin typeface="Calibri" panose="020F0502020204030204" pitchFamily="34" charset="0"/>
                <a:ea typeface="Calibri" panose="020F0502020204030204" pitchFamily="34" charset="0"/>
                <a:cs typeface="Times New Roman" panose="02020603050405020304" pitchFamily="18" charset="0"/>
              </a:rPr>
              <a:t> Signification</a:t>
            </a:r>
            <a:r>
              <a:rPr lang="en-US" b="1" dirty="0" smtClean="0">
                <a:effectLst/>
                <a:latin typeface="Calibri" panose="020F0502020204030204" pitchFamily="34" charset="0"/>
                <a:ea typeface="Calibri" panose="020F0502020204030204" pitchFamily="34" charset="0"/>
                <a:cs typeface="Calibri" panose="020F0502020204030204" pitchFamily="34" charset="0"/>
              </a:rPr>
              <a:t>/Scopes of Electromagnetic Brake System</a:t>
            </a:r>
            <a:endParaRPr lang="en-IN"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Symbol" panose="05050102010706020507" pitchFamily="18" charset="2"/>
              <a:buChar char=""/>
            </a:pPr>
            <a:r>
              <a:rPr lang="en-US" dirty="0" smtClean="0">
                <a:effectLst/>
                <a:latin typeface="Calibri" panose="020F0502020204030204" pitchFamily="34" charset="0"/>
                <a:ea typeface="Calibri" panose="020F0502020204030204" pitchFamily="34" charset="0"/>
                <a:cs typeface="Calibri" panose="020F0502020204030204" pitchFamily="34" charset="0"/>
              </a:rPr>
              <a:t>Electromagnetic brakes satisfy all the energy requirements of braking without the use of </a:t>
            </a:r>
            <a:r>
              <a:rPr lang="en-US" dirty="0" err="1" smtClean="0">
                <a:effectLst/>
                <a:latin typeface="Calibri" panose="020F0502020204030204" pitchFamily="34" charset="0"/>
                <a:ea typeface="Calibri" panose="020F0502020204030204" pitchFamily="34" charset="0"/>
                <a:cs typeface="Calibri" panose="020F0502020204030204" pitchFamily="34" charset="0"/>
              </a:rPr>
              <a:t>frictio</a:t>
            </a:r>
            <a:r>
              <a:rPr lang="en-US" dirty="0" smtClean="0">
                <a:effectLst/>
                <a:latin typeface="Calibri" panose="020F0502020204030204" pitchFamily="34" charset="0"/>
                <a:ea typeface="Calibri" panose="020F0502020204030204" pitchFamily="34" charset="0"/>
                <a:cs typeface="Calibri" panose="020F0502020204030204" pitchFamily="34" charset="0"/>
              </a:rPr>
              <a:t> </a:t>
            </a:r>
            <a:endParaRPr lang="en-IN"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Symbol" panose="05050102010706020507" pitchFamily="18" charset="2"/>
              <a:buChar char=""/>
            </a:pPr>
            <a:r>
              <a:rPr lang="en-US" dirty="0" smtClean="0">
                <a:effectLst/>
                <a:latin typeface="Calibri" panose="020F0502020204030204" pitchFamily="34" charset="0"/>
                <a:ea typeface="Calibri" panose="020F0502020204030204" pitchFamily="34" charset="0"/>
                <a:cs typeface="Calibri" panose="020F0502020204030204" pitchFamily="34" charset="0"/>
              </a:rPr>
              <a:t>They can also be used as supplementary retardation equipment in addition to the regular friction brakes on heavy vehicles.</a:t>
            </a:r>
            <a:endParaRPr lang="en-IN"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Symbol" panose="05050102010706020507" pitchFamily="18" charset="2"/>
              <a:buChar char=""/>
            </a:pPr>
            <a:r>
              <a:rPr lang="en-US" dirty="0" smtClean="0">
                <a:effectLst/>
                <a:latin typeface="Calibri" panose="020F0502020204030204" pitchFamily="34" charset="0"/>
                <a:ea typeface="Calibri" panose="020F0502020204030204" pitchFamily="34" charset="0"/>
                <a:cs typeface="Calibri" panose="020F0502020204030204" pitchFamily="34" charset="0"/>
              </a:rPr>
              <a:t>These brake component cost is less so these brakes are cheap.</a:t>
            </a:r>
            <a:endParaRPr lang="en-IN"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pPr>
            <a:r>
              <a:rPr lang="en-US" dirty="0" smtClean="0">
                <a:effectLst/>
                <a:latin typeface="Calibri" panose="020F0502020204030204" pitchFamily="34" charset="0"/>
                <a:ea typeface="Calibri" panose="020F0502020204030204" pitchFamily="34" charset="0"/>
                <a:cs typeface="Calibri" panose="020F0502020204030204" pitchFamily="34" charset="0"/>
              </a:rPr>
              <a:t>They can be used as an alternative method for the future crisis of the crude oils.</a:t>
            </a:r>
            <a:endParaRPr lang="en-IN"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dirty="0" smtClean="0">
                <a:effectLst/>
                <a:latin typeface="Calibri" panose="020F0502020204030204" pitchFamily="34" charset="0"/>
                <a:ea typeface="Calibri" panose="020F0502020204030204" pitchFamily="34" charset="0"/>
                <a:cs typeface="Calibri" panose="020F0502020204030204" pitchFamily="34" charset="0"/>
              </a:rPr>
              <a:t> </a:t>
            </a:r>
            <a:endParaRPr lang="en-IN"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b="1" dirty="0" smtClean="0">
                <a:effectLst/>
                <a:latin typeface="Calibri" panose="020F0502020204030204" pitchFamily="34" charset="0"/>
                <a:ea typeface="Calibri" panose="020F0502020204030204" pitchFamily="34" charset="0"/>
                <a:cs typeface="Calibri" panose="020F0502020204030204" pitchFamily="34" charset="0"/>
              </a:rPr>
              <a:t>2.3. </a:t>
            </a:r>
            <a:r>
              <a:rPr lang="en-US" b="1" dirty="0" smtClean="0">
                <a:effectLst/>
                <a:latin typeface="Calibri" panose="020F0502020204030204" pitchFamily="34" charset="0"/>
                <a:ea typeface="Calibri" panose="020F0502020204030204" pitchFamily="34" charset="0"/>
                <a:cs typeface="Times New Roman" panose="02020603050405020304" pitchFamily="18" charset="0"/>
              </a:rPr>
              <a:t>Limitations of Electromagnetic Brake System</a:t>
            </a:r>
            <a:endParaRPr lang="en-IN"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Symbol" panose="05050102010706020507" pitchFamily="18" charset="2"/>
              <a:buChar char=""/>
            </a:pPr>
            <a:r>
              <a:rPr lang="en-US" dirty="0" smtClean="0">
                <a:effectLst/>
                <a:latin typeface="Calibri" panose="020F0502020204030204" pitchFamily="34" charset="0"/>
                <a:ea typeface="Calibri" panose="020F0502020204030204" pitchFamily="34" charset="0"/>
                <a:cs typeface="Times New Roman" panose="02020603050405020304" pitchFamily="18" charset="0"/>
              </a:rPr>
              <a:t>The installation of an electromagnetic brake is very difficult if there is not enough space between the gearbox and rear axle.</a:t>
            </a:r>
            <a:endParaRPr lang="en-IN"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Symbol" panose="05050102010706020507" pitchFamily="18" charset="2"/>
              <a:buChar char=""/>
            </a:pPr>
            <a:r>
              <a:rPr lang="en-US" dirty="0" smtClean="0">
                <a:effectLst/>
                <a:latin typeface="Calibri" panose="020F0502020204030204" pitchFamily="34" charset="0"/>
                <a:ea typeface="Calibri" panose="020F0502020204030204" pitchFamily="34" charset="0"/>
                <a:cs typeface="Times New Roman" panose="02020603050405020304" pitchFamily="18" charset="0"/>
              </a:rPr>
              <a:t>It cannot use grease or oil.</a:t>
            </a:r>
            <a:endParaRPr lang="en-IN"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Symbol" panose="05050102010706020507" pitchFamily="18" charset="2"/>
              <a:buChar char=""/>
            </a:pPr>
            <a:r>
              <a:rPr lang="en-US" dirty="0" smtClean="0">
                <a:effectLst/>
                <a:latin typeface="Calibri" panose="020F0502020204030204" pitchFamily="34" charset="0"/>
                <a:ea typeface="Calibri" panose="020F0502020204030204" pitchFamily="34" charset="0"/>
                <a:cs typeface="Times New Roman" panose="02020603050405020304" pitchFamily="18" charset="0"/>
              </a:rPr>
              <a:t>Electromagnetic brakes are good at slowing things down, not completely stopping them.</a:t>
            </a:r>
            <a:endParaRPr lang="en-IN"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pPr>
            <a:r>
              <a:rPr lang="en-US" dirty="0" smtClean="0">
                <a:effectLst/>
                <a:latin typeface="Calibri" panose="020F0502020204030204" pitchFamily="34" charset="0"/>
                <a:ea typeface="Calibri" panose="020F0502020204030204" pitchFamily="34" charset="0"/>
                <a:cs typeface="Calibri" panose="020F0502020204030204" pitchFamily="34" charset="0"/>
              </a:rPr>
              <a:t>n. They have better heat dissipation capability to avoid problems that friction brakes faces times.</a:t>
            </a:r>
            <a:r>
              <a:rPr lang="en-US" b="1" dirty="0" smtClean="0">
                <a:effectLst/>
                <a:latin typeface="Calibri" panose="020F0502020204030204" pitchFamily="34" charset="0"/>
                <a:ea typeface="Calibri" panose="020F0502020204030204" pitchFamily="34" charset="0"/>
                <a:cs typeface="Times New Roman" panose="02020603050405020304" pitchFamily="18" charset="0"/>
              </a:rPr>
              <a:t>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08337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12192000" cy="6858000"/>
          </a:xfrm>
          <a:prstGeom prst="rect">
            <a:avLst/>
          </a:prstGeom>
          <a:noFill/>
        </p:spPr>
      </p:pic>
      <p:sp>
        <p:nvSpPr>
          <p:cNvPr id="5" name="Rectangle 4"/>
          <p:cNvSpPr/>
          <p:nvPr/>
        </p:nvSpPr>
        <p:spPr>
          <a:xfrm>
            <a:off x="627961" y="2136339"/>
            <a:ext cx="10443992" cy="2308324"/>
          </a:xfrm>
          <a:prstGeom prst="rect">
            <a:avLst/>
          </a:prstGeom>
        </p:spPr>
        <p:txBody>
          <a:bodyPr wrap="square">
            <a:spAutoFit/>
          </a:bodyPr>
          <a:lstStyle/>
          <a:p>
            <a:r>
              <a:rPr lang="en-IN" dirty="0" smtClean="0"/>
              <a:t>	</a:t>
            </a:r>
            <a:r>
              <a:rPr lang="en-IN" b="1" dirty="0" smtClean="0">
                <a:solidFill>
                  <a:srgbClr val="FF0000"/>
                </a:solidFill>
                <a:latin typeface="Rockwell" panose="02060603020205020403" pitchFamily="18" charset="0"/>
              </a:rPr>
              <a:t>TEAM MEMBER :</a:t>
            </a:r>
          </a:p>
          <a:p>
            <a:r>
              <a:rPr lang="en-IN" b="1" dirty="0" smtClean="0">
                <a:latin typeface="Rockwell" panose="02060603020205020403" pitchFamily="18" charset="0"/>
              </a:rPr>
              <a:t>                           1. M. Syed </a:t>
            </a:r>
            <a:r>
              <a:rPr lang="en-IN" b="1" dirty="0" err="1" smtClean="0">
                <a:latin typeface="Rockwell" panose="02060603020205020403" pitchFamily="18" charset="0"/>
              </a:rPr>
              <a:t>Nihaal</a:t>
            </a:r>
            <a:r>
              <a:rPr lang="en-IN" b="1" dirty="0" smtClean="0">
                <a:latin typeface="Rockwell" panose="02060603020205020403" pitchFamily="18" charset="0"/>
              </a:rPr>
              <a:t> Ahmed (17607231) [CEO/FOUNDER - Dread Eye Studio]</a:t>
            </a:r>
          </a:p>
          <a:p>
            <a:r>
              <a:rPr lang="en-IN" b="1" dirty="0">
                <a:latin typeface="Rockwell" panose="02060603020205020403" pitchFamily="18" charset="0"/>
              </a:rPr>
              <a:t> </a:t>
            </a:r>
            <a:r>
              <a:rPr lang="en-IN" b="1" dirty="0" smtClean="0">
                <a:latin typeface="Rockwell" panose="02060603020205020403" pitchFamily="18" charset="0"/>
              </a:rPr>
              <a:t>                          2. T. Rakesh (16604252)</a:t>
            </a:r>
          </a:p>
          <a:p>
            <a:r>
              <a:rPr lang="en-IN" b="1" dirty="0" smtClean="0">
                <a:latin typeface="Rockwell" panose="02060603020205020403" pitchFamily="18" charset="0"/>
              </a:rPr>
              <a:t>	           3. S. </a:t>
            </a:r>
            <a:r>
              <a:rPr lang="en-IN" b="1" dirty="0" err="1" smtClean="0">
                <a:latin typeface="Rockwell" panose="02060603020205020403" pitchFamily="18" charset="0"/>
              </a:rPr>
              <a:t>Sarath</a:t>
            </a:r>
            <a:r>
              <a:rPr lang="en-IN" b="1" dirty="0" smtClean="0">
                <a:latin typeface="Rockwell" panose="02060603020205020403" pitchFamily="18" charset="0"/>
              </a:rPr>
              <a:t> (17604233)</a:t>
            </a:r>
          </a:p>
          <a:p>
            <a:r>
              <a:rPr lang="en-IN" b="1" dirty="0" smtClean="0">
                <a:latin typeface="Rockwell" panose="02060603020205020403" pitchFamily="18" charset="0"/>
              </a:rPr>
              <a:t>	           4. A. Syed </a:t>
            </a:r>
            <a:r>
              <a:rPr lang="en-IN" b="1" dirty="0" err="1" smtClean="0">
                <a:latin typeface="Rockwell" panose="02060603020205020403" pitchFamily="18" charset="0"/>
              </a:rPr>
              <a:t>Dastageer</a:t>
            </a:r>
            <a:r>
              <a:rPr lang="en-IN" b="1" dirty="0" smtClean="0">
                <a:latin typeface="Rockwell" panose="02060603020205020403" pitchFamily="18" charset="0"/>
              </a:rPr>
              <a:t> (17604248)</a:t>
            </a:r>
          </a:p>
          <a:p>
            <a:endParaRPr lang="en-IN" b="1" dirty="0" smtClean="0">
              <a:latin typeface="Rockwell" panose="02060603020205020403" pitchFamily="18" charset="0"/>
            </a:endParaRPr>
          </a:p>
          <a:p>
            <a:r>
              <a:rPr lang="en-IN" b="1" dirty="0" smtClean="0">
                <a:latin typeface="Rockwell" panose="02060603020205020403" pitchFamily="18" charset="0"/>
              </a:rPr>
              <a:t>	</a:t>
            </a:r>
            <a:r>
              <a:rPr lang="en-IN" b="1" dirty="0" smtClean="0">
                <a:solidFill>
                  <a:srgbClr val="FF0000"/>
                </a:solidFill>
                <a:latin typeface="Rockwell" panose="02060603020205020403" pitchFamily="18" charset="0"/>
              </a:rPr>
              <a:t>GUIDED BY :</a:t>
            </a:r>
          </a:p>
          <a:p>
            <a:r>
              <a:rPr lang="en-IN" b="1" dirty="0" smtClean="0">
                <a:latin typeface="Rockwell" panose="02060603020205020403" pitchFamily="18" charset="0"/>
              </a:rPr>
              <a:t>	           </a:t>
            </a:r>
            <a:r>
              <a:rPr lang="en-IN" b="1" dirty="0" err="1" smtClean="0">
                <a:latin typeface="Rockwell" panose="02060603020205020403" pitchFamily="18" charset="0"/>
              </a:rPr>
              <a:t>Dr.</a:t>
            </a:r>
            <a:r>
              <a:rPr lang="en-IN" b="1" dirty="0" smtClean="0">
                <a:latin typeface="Rockwell" panose="02060603020205020403" pitchFamily="18" charset="0"/>
              </a:rPr>
              <a:t> S. </a:t>
            </a:r>
            <a:r>
              <a:rPr lang="en-IN" b="1" dirty="0" err="1" smtClean="0">
                <a:latin typeface="Rockwell" panose="02060603020205020403" pitchFamily="18" charset="0"/>
              </a:rPr>
              <a:t>Sivaganesan</a:t>
            </a:r>
            <a:r>
              <a:rPr lang="en-IN" b="1" dirty="0" smtClean="0">
                <a:latin typeface="Rockwell" panose="02060603020205020403" pitchFamily="18" charset="0"/>
              </a:rPr>
              <a:t> (Ass. HOD)</a:t>
            </a:r>
            <a:endParaRPr lang="en-IN" b="1" dirty="0">
              <a:latin typeface="Rockwell" panose="02060603020205020403" pitchFamily="18" charset="0"/>
            </a:endParaRPr>
          </a:p>
        </p:txBody>
      </p:sp>
    </p:spTree>
    <p:extLst>
      <p:ext uri="{BB962C8B-B14F-4D97-AF65-F5344CB8AC3E}">
        <p14:creationId xmlns:p14="http://schemas.microsoft.com/office/powerpoint/2010/main" val="344067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165254"/>
            <a:ext cx="12192000" cy="7023253"/>
          </a:xfrm>
          <a:prstGeom prst="rect">
            <a:avLst/>
          </a:prstGeom>
          <a:noFill/>
        </p:spPr>
      </p:pic>
      <p:sp>
        <p:nvSpPr>
          <p:cNvPr id="3" name="Rectangle 2"/>
          <p:cNvSpPr/>
          <p:nvPr/>
        </p:nvSpPr>
        <p:spPr>
          <a:xfrm>
            <a:off x="242371" y="1776711"/>
            <a:ext cx="11358390" cy="3139321"/>
          </a:xfrm>
          <a:prstGeom prst="rect">
            <a:avLst/>
          </a:prstGeom>
        </p:spPr>
        <p:txBody>
          <a:bodyPr wrap="square">
            <a:spAutoFit/>
          </a:bodyPr>
          <a:lstStyle/>
          <a:p>
            <a:pPr algn="just">
              <a:buFont typeface="Wingdings" pitchFamily="2" charset="2"/>
              <a:buChar char="Ø"/>
            </a:pPr>
            <a:r>
              <a:rPr lang="en-US" b="1" dirty="0" smtClean="0"/>
              <a:t>       Rising </a:t>
            </a:r>
            <a:r>
              <a:rPr lang="en-US" b="1" dirty="0"/>
              <a:t>incidents of theft vehicles is an increasing concern in cities</a:t>
            </a:r>
            <a:r>
              <a:rPr lang="en-US" dirty="0"/>
              <a:t>. The purpose of this project is to eliminate all possibility of theft by using </a:t>
            </a:r>
            <a:r>
              <a:rPr lang="en-US" b="1" dirty="0"/>
              <a:t>‘Advance Smart GPS System’</a:t>
            </a:r>
            <a:r>
              <a:rPr lang="en-US" dirty="0"/>
              <a:t>. </a:t>
            </a:r>
            <a:r>
              <a:rPr lang="en-US" b="1" dirty="0"/>
              <a:t>‘Electromagnetic Brake Systems’</a:t>
            </a:r>
            <a:r>
              <a:rPr lang="en-US" dirty="0"/>
              <a:t> are the future of transportation safety using </a:t>
            </a:r>
            <a:r>
              <a:rPr lang="en-US" b="1" dirty="0"/>
              <a:t>‘Eddy Current Law’</a:t>
            </a:r>
            <a:r>
              <a:rPr lang="en-US" dirty="0"/>
              <a:t>. Eddy current braking systems are a better alternative, to the currently used friction based braking systems for instance disk and drum brakes. Electromagnetic brakes have become a wide regarded, technological advancement, in regards to the reduction of friction and heat energy produced, when braking heavy loads of matter. By Combining </a:t>
            </a:r>
            <a:r>
              <a:rPr lang="en-US" b="1" dirty="0"/>
              <a:t>‘Advance Smart GPS’</a:t>
            </a:r>
            <a:r>
              <a:rPr lang="en-US" dirty="0"/>
              <a:t> &amp; </a:t>
            </a:r>
            <a:r>
              <a:rPr lang="en-US" b="1" dirty="0"/>
              <a:t>‘Electromagnetic Brake System’</a:t>
            </a:r>
            <a:r>
              <a:rPr lang="en-US" dirty="0"/>
              <a:t> technology can get all the stats of these two system into mobile by creating a Mobile App. These System can be controlled from Mobile app, Smart GPS System is a system in which can integrate all vehicles into one app to track data and analyze from different place regardless of vehicles location. This Smart GPS System Project is </a:t>
            </a:r>
            <a:r>
              <a:rPr lang="en-US" b="1" dirty="0"/>
              <a:t>copyrighted (©)</a:t>
            </a:r>
            <a:r>
              <a:rPr lang="en-US" dirty="0"/>
              <a:t> by </a:t>
            </a:r>
            <a:r>
              <a:rPr lang="en-US" b="1" dirty="0"/>
              <a:t>‘Dread Eye Studio’</a:t>
            </a:r>
            <a:r>
              <a:rPr lang="en-US" dirty="0"/>
              <a:t>. This project definitively answers the question regarding elimination of theft &amp; future proof. Further studies are needed to establish </a:t>
            </a:r>
            <a:r>
              <a:rPr lang="en-US" b="1" dirty="0"/>
              <a:t>crucial for safety </a:t>
            </a:r>
            <a:r>
              <a:rPr lang="en-US" dirty="0"/>
              <a:t>&amp; </a:t>
            </a:r>
            <a:r>
              <a:rPr lang="en-US" b="1" dirty="0"/>
              <a:t>preventative measures</a:t>
            </a:r>
            <a:r>
              <a:rPr lang="en-US" dirty="0"/>
              <a:t>.</a:t>
            </a:r>
          </a:p>
        </p:txBody>
      </p:sp>
      <p:sp>
        <p:nvSpPr>
          <p:cNvPr id="5" name="Rectangle 4"/>
          <p:cNvSpPr/>
          <p:nvPr/>
        </p:nvSpPr>
        <p:spPr>
          <a:xfrm>
            <a:off x="242371" y="1184180"/>
            <a:ext cx="1814324" cy="369332"/>
          </a:xfrm>
          <a:prstGeom prst="rect">
            <a:avLst/>
          </a:prstGeom>
        </p:spPr>
        <p:txBody>
          <a:bodyPr wrap="square">
            <a:spAutoFit/>
          </a:bodyPr>
          <a:lstStyle/>
          <a:p>
            <a:r>
              <a:rPr lang="en-US" b="1" dirty="0">
                <a:solidFill>
                  <a:srgbClr val="FF0000"/>
                </a:solidFill>
                <a:latin typeface="Russo One" pitchFamily="2" charset="0"/>
              </a:rPr>
              <a:t>ABSTRACT :</a:t>
            </a:r>
            <a:endParaRPr lang="en-IN" dirty="0">
              <a:solidFill>
                <a:srgbClr val="FF0000"/>
              </a:solidFill>
            </a:endParaRPr>
          </a:p>
        </p:txBody>
      </p:sp>
    </p:spTree>
    <p:extLst>
      <p:ext uri="{BB962C8B-B14F-4D97-AF65-F5344CB8AC3E}">
        <p14:creationId xmlns:p14="http://schemas.microsoft.com/office/powerpoint/2010/main" val="4108325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12192000" cy="6858000"/>
          </a:xfrm>
          <a:prstGeom prst="rect">
            <a:avLst/>
          </a:prstGeom>
          <a:noFill/>
        </p:spPr>
      </p:pic>
      <p:sp>
        <p:nvSpPr>
          <p:cNvPr id="3" name="Rectangle 2"/>
          <p:cNvSpPr/>
          <p:nvPr/>
        </p:nvSpPr>
        <p:spPr>
          <a:xfrm>
            <a:off x="139547" y="223563"/>
            <a:ext cx="5820578" cy="1015919"/>
          </a:xfrm>
          <a:prstGeom prst="rect">
            <a:avLst/>
          </a:prstGeom>
        </p:spPr>
        <p:txBody>
          <a:bodyPr wrap="square">
            <a:spAutoFit/>
          </a:bodyPr>
          <a:lstStyle/>
          <a:p>
            <a:pPr algn="just">
              <a:lnSpc>
                <a:spcPct val="115000"/>
              </a:lnSpc>
              <a:spcAft>
                <a:spcPts val="1000"/>
              </a:spcAft>
            </a:pPr>
            <a:r>
              <a:rPr lang="en-US" sz="2800" b="1" dirty="0" smtClean="0">
                <a:effectLst/>
                <a:latin typeface="Calibri" panose="020F0502020204030204" pitchFamily="34" charset="0"/>
                <a:ea typeface="Calibri" panose="020F0502020204030204" pitchFamily="34" charset="0"/>
                <a:cs typeface="Calibri" panose="020F0502020204030204" pitchFamily="34" charset="0"/>
              </a:rPr>
              <a:t>Chapter 1: Introduction</a:t>
            </a:r>
            <a:endParaRPr lang="en-IN"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b="1" dirty="0" smtClean="0">
                <a:latin typeface="Calibri" panose="020F0502020204030204" pitchFamily="34" charset="0"/>
                <a:ea typeface="Calibri" panose="020F0502020204030204" pitchFamily="34" charset="0"/>
                <a:cs typeface="Times New Roman" panose="02020603050405020304" pitchFamily="18" charset="0"/>
              </a:rPr>
              <a:t>1</a:t>
            </a:r>
            <a:r>
              <a:rPr lang="en-US" b="1" dirty="0">
                <a:latin typeface="Calibri" panose="020F0502020204030204" pitchFamily="34" charset="0"/>
                <a:ea typeface="Calibri" panose="020F0502020204030204" pitchFamily="34" charset="0"/>
                <a:cs typeface="Times New Roman" panose="02020603050405020304" pitchFamily="18" charset="0"/>
              </a:rPr>
              <a:t>. Introduction and </a:t>
            </a:r>
            <a:r>
              <a:rPr lang="en-US" b="1" dirty="0">
                <a:latin typeface="Calibri" panose="020F0502020204030204" pitchFamily="34" charset="0"/>
                <a:ea typeface="Calibri" panose="020F0502020204030204" pitchFamily="34" charset="0"/>
                <a:cs typeface="Calibri" panose="020F0502020204030204" pitchFamily="34" charset="0"/>
              </a:rPr>
              <a:t>History</a:t>
            </a:r>
            <a:r>
              <a:rPr lang="en-US" b="1" dirty="0">
                <a:latin typeface="Calibri" panose="020F0502020204030204" pitchFamily="34" charset="0"/>
                <a:ea typeface="Calibri" panose="020F0502020204030204" pitchFamily="34" charset="0"/>
                <a:cs typeface="Times New Roman" panose="02020603050405020304" pitchFamily="18" charset="0"/>
              </a:rPr>
              <a:t> of Advance Smart GPS System</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03851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1837" y="0"/>
            <a:ext cx="12192000" cy="6858000"/>
          </a:xfrm>
          <a:prstGeom prst="rect">
            <a:avLst/>
          </a:prstGeom>
          <a:noFill/>
        </p:spPr>
      </p:pic>
      <p:sp>
        <p:nvSpPr>
          <p:cNvPr id="3" name="Rectangle 2"/>
          <p:cNvSpPr/>
          <p:nvPr/>
        </p:nvSpPr>
        <p:spPr>
          <a:xfrm>
            <a:off x="1837" y="488911"/>
            <a:ext cx="11953300" cy="5516382"/>
          </a:xfrm>
          <a:prstGeom prst="rect">
            <a:avLst/>
          </a:prstGeom>
        </p:spPr>
        <p:txBody>
          <a:bodyPr wrap="square">
            <a:spAutoFit/>
          </a:bodyPr>
          <a:lstStyle/>
          <a:p>
            <a:pPr algn="just">
              <a:lnSpc>
                <a:spcPct val="115000"/>
              </a:lnSpc>
              <a:spcAft>
                <a:spcPts val="1000"/>
              </a:spcAft>
            </a:pPr>
            <a:r>
              <a:rPr lang="en-US" b="1" dirty="0" smtClean="0">
                <a:effectLst/>
                <a:latin typeface="Calibri" panose="020F0502020204030204" pitchFamily="34" charset="0"/>
                <a:ea typeface="Calibri" panose="020F0502020204030204" pitchFamily="34" charset="0"/>
                <a:cs typeface="Calibri" panose="020F0502020204030204" pitchFamily="34" charset="0"/>
              </a:rPr>
              <a:t>2. Introduction and History of </a:t>
            </a:r>
            <a:r>
              <a:rPr lang="en-US" b="1" dirty="0" smtClean="0">
                <a:effectLst/>
                <a:latin typeface="Calibri" panose="020F0502020204030204" pitchFamily="34" charset="0"/>
                <a:ea typeface="Calibri" panose="020F0502020204030204" pitchFamily="34" charset="0"/>
                <a:cs typeface="Times New Roman" panose="02020603050405020304" pitchFamily="18" charset="0"/>
              </a:rPr>
              <a:t>Electromagnetic Brake system</a:t>
            </a:r>
            <a:endParaRPr lang="en-IN"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b="1" dirty="0" smtClean="0">
                <a:effectLst/>
                <a:latin typeface="Calibri" panose="020F0502020204030204" pitchFamily="34" charset="0"/>
                <a:ea typeface="Calibri" panose="020F0502020204030204" pitchFamily="34" charset="0"/>
                <a:cs typeface="Times New Roman" panose="02020603050405020304" pitchFamily="18" charset="0"/>
              </a:rPr>
              <a:t>Introduction:</a:t>
            </a:r>
            <a:endParaRPr lang="en-IN" dirty="0" smtClean="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15000"/>
              </a:lnSpc>
              <a:spcAft>
                <a:spcPts val="1000"/>
              </a:spcAft>
              <a:buFont typeface="Wingdings" panose="05000000000000000000" pitchFamily="2" charset="2"/>
              <a:buChar char="Ø"/>
            </a:pPr>
            <a:r>
              <a:rPr lang="en-US" sz="1600" dirty="0" smtClean="0">
                <a:effectLst/>
                <a:latin typeface="Calibri" panose="020F0502020204030204" pitchFamily="34" charset="0"/>
                <a:ea typeface="Calibri" panose="020F0502020204030204" pitchFamily="34" charset="0"/>
                <a:cs typeface="Times New Roman" panose="02020603050405020304" pitchFamily="18" charset="0"/>
              </a:rPr>
              <a:t>Enhancement in Technology a lot of new technologies are arriving in the braking systems. The principle of braking is depending on the conversion of energy that is converted kinetic energy into thermal energy form of heat. In two wheeler Disc brake and drum brake are used in existing system, both braking are contact type braking as well as the frictional resistance braking. Dude to contact type braking losses are more like the wear and tear and so on. Also maintenance is required more like lubrication, replacement of auxiliary part due to wear and tear. There are few problems in the existing braking system. Realize the importance of the new braking system that reduced common problems mentioned earlier, experiment will be conducted to study of electromagnetic braking system. In this electromagnet electrical supply converted into magnetic field which act as magnetic force on the disc to be braked. In this braking system parameter influence to the braking force which is electrical current, air gap between the disc and the electromagnet etc. These are parameter will be design in this experiment. This type of braking system is more effective than the existing braking system. And all disadvantages of the existing braking system will be minimized in the electromagnetic braking system. Electromagnetic brakes are also called as Electro Mechanical Brakes. Stop motion using electromagnetic force to apply mechanical resistance form of frication. The original name was </a:t>
            </a:r>
            <a:r>
              <a:rPr lang="en-US" sz="1600" b="1" dirty="0" smtClean="0">
                <a:effectLst/>
                <a:latin typeface="Calibri" panose="020F0502020204030204" pitchFamily="34" charset="0"/>
                <a:ea typeface="Calibri" panose="020F0502020204030204" pitchFamily="34" charset="0"/>
                <a:cs typeface="Times New Roman" panose="02020603050405020304" pitchFamily="18" charset="0"/>
              </a:rPr>
              <a:t>“Electro Mechanical Brakes” </a:t>
            </a:r>
            <a:r>
              <a:rPr lang="en-US" sz="1600" dirty="0" smtClean="0">
                <a:effectLst/>
                <a:latin typeface="Calibri" panose="020F0502020204030204" pitchFamily="34" charset="0"/>
                <a:ea typeface="Calibri" panose="020F0502020204030204" pitchFamily="34" charset="0"/>
                <a:cs typeface="Times New Roman" panose="02020603050405020304" pitchFamily="18" charset="0"/>
              </a:rPr>
              <a:t>but over the years the name changed to </a:t>
            </a:r>
            <a:r>
              <a:rPr lang="en-US" sz="1600" b="1" dirty="0" smtClean="0">
                <a:effectLst/>
                <a:latin typeface="Calibri" panose="020F0502020204030204" pitchFamily="34" charset="0"/>
                <a:ea typeface="Calibri" panose="020F0502020204030204" pitchFamily="34" charset="0"/>
                <a:cs typeface="Times New Roman" panose="02020603050405020304" pitchFamily="18" charset="0"/>
              </a:rPr>
              <a:t>“Electromagnetic Brakes”</a:t>
            </a:r>
            <a:r>
              <a:rPr lang="en-US" sz="1600" dirty="0" smtClean="0">
                <a:effectLst/>
                <a:latin typeface="Calibri" panose="020F0502020204030204" pitchFamily="34" charset="0"/>
                <a:ea typeface="Calibri" panose="020F0502020204030204" pitchFamily="34" charset="0"/>
                <a:cs typeface="Times New Roman" panose="02020603050405020304" pitchFamily="18" charset="0"/>
              </a:rPr>
              <a:t>, referring to their actuation method. Since becoming popular in the mid 20</a:t>
            </a:r>
            <a:r>
              <a:rPr lang="en-US" sz="1600" baseline="30000" dirty="0" smtClean="0">
                <a:effectLst/>
                <a:latin typeface="Calibri" panose="020F0502020204030204" pitchFamily="34" charset="0"/>
                <a:ea typeface="Calibri" panose="020F0502020204030204" pitchFamily="34" charset="0"/>
                <a:cs typeface="Times New Roman" panose="02020603050405020304" pitchFamily="18" charset="0"/>
              </a:rPr>
              <a:t>th</a:t>
            </a:r>
            <a:r>
              <a:rPr lang="en-US" sz="1600" dirty="0" smtClean="0">
                <a:effectLst/>
                <a:latin typeface="Calibri" panose="020F0502020204030204" pitchFamily="34" charset="0"/>
                <a:ea typeface="Calibri" panose="020F0502020204030204" pitchFamily="34" charset="0"/>
                <a:cs typeface="Times New Roman" panose="02020603050405020304" pitchFamily="18" charset="0"/>
              </a:rPr>
              <a:t> century especially in trains and trams, the variety of application and brakes designs has increased dramatically but the basic operation remains the same. Electromagnetic brakes are the brakes working on the electric power and magnetic power. They work on the principle of electromagnetism. </a:t>
            </a:r>
            <a:r>
              <a:rPr lang="en-US" sz="1600" dirty="0" smtClean="0">
                <a:effectLst/>
                <a:latin typeface="Calibri" panose="020F0502020204030204" pitchFamily="34" charset="0"/>
                <a:ea typeface="Calibri" panose="020F0502020204030204" pitchFamily="34" charset="0"/>
                <a:cs typeface="Calibri" panose="020F0502020204030204" pitchFamily="34" charset="0"/>
              </a:rPr>
              <a:t>‘Electromagnetic Brake Systems’ are the future of transportation safety using ‘Eddy Current Law’. Eddy current braking systems are a better alternative to the currently used friction based braking systems for instance disk and drum brakes.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39846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11017"/>
            <a:ext cx="12192000" cy="6858000"/>
          </a:xfrm>
          <a:prstGeom prst="rect">
            <a:avLst/>
          </a:prstGeom>
          <a:noFill/>
        </p:spPr>
      </p:pic>
      <p:sp>
        <p:nvSpPr>
          <p:cNvPr id="2" name="Rectangle 1"/>
          <p:cNvSpPr/>
          <p:nvPr/>
        </p:nvSpPr>
        <p:spPr>
          <a:xfrm>
            <a:off x="0" y="767719"/>
            <a:ext cx="11982680" cy="5104987"/>
          </a:xfrm>
          <a:prstGeom prst="rect">
            <a:avLst/>
          </a:prstGeom>
        </p:spPr>
        <p:txBody>
          <a:bodyPr wrap="square">
            <a:spAutoFit/>
          </a:bodyPr>
          <a:lstStyle/>
          <a:p>
            <a:pPr algn="just">
              <a:lnSpc>
                <a:spcPct val="115000"/>
              </a:lnSpc>
              <a:spcAft>
                <a:spcPts val="1000"/>
              </a:spcAft>
            </a:pPr>
            <a:r>
              <a:rPr lang="en-US" sz="2000" b="1" dirty="0">
                <a:latin typeface="Calibri" panose="020F0502020204030204" pitchFamily="34" charset="0"/>
                <a:ea typeface="Calibri" panose="020F0502020204030204" pitchFamily="34" charset="0"/>
                <a:cs typeface="Calibri" panose="020F0502020204030204" pitchFamily="34" charset="0"/>
              </a:rPr>
              <a:t>History:</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15000"/>
              </a:lnSpc>
              <a:spcAft>
                <a:spcPts val="1000"/>
              </a:spcAft>
              <a:buFont typeface="Wingdings" panose="05000000000000000000" pitchFamily="2" charset="2"/>
              <a:buChar char="Ø"/>
            </a:pPr>
            <a:r>
              <a:rPr lang="en-US" sz="1600" dirty="0">
                <a:latin typeface="Calibri" panose="020F0502020204030204" pitchFamily="34" charset="0"/>
                <a:ea typeface="Calibri" panose="020F0502020204030204" pitchFamily="34" charset="0"/>
                <a:cs typeface="Times New Roman" panose="02020603050405020304" pitchFamily="18" charset="0"/>
              </a:rPr>
              <a:t>It is found that electromagnetic brakes can develop a negative power which represents nearly twice the maximum power output of a typical engine, and at least three times the braking power of an exhaust brake. These performances of electromagnetic brakes make them much more competitive candidate for alternative retardation </a:t>
            </a:r>
            <a:r>
              <a:rPr lang="en-US" sz="1600" dirty="0" err="1">
                <a:latin typeface="Calibri" panose="020F0502020204030204" pitchFamily="34" charset="0"/>
                <a:ea typeface="Calibri" panose="020F0502020204030204" pitchFamily="34" charset="0"/>
                <a:cs typeface="Times New Roman" panose="02020603050405020304" pitchFamily="18" charset="0"/>
              </a:rPr>
              <a:t>equipments</a:t>
            </a:r>
            <a:r>
              <a:rPr lang="en-US" sz="1600" dirty="0">
                <a:latin typeface="Calibri" panose="020F0502020204030204" pitchFamily="34" charset="0"/>
                <a:ea typeface="Calibri" panose="020F0502020204030204" pitchFamily="34" charset="0"/>
                <a:cs typeface="Times New Roman" panose="02020603050405020304" pitchFamily="18" charset="0"/>
              </a:rPr>
              <a:t> compared with other retarders. By using the electromagnetic brakes are supplementary retardation equipment, the frictions brakes can be used less frequently and therefore practically never reach high temperatures. The brake linings would last considerably longer before requiring maintenance and the potentially brake fade problem could be avoided. In research conducted by a truck manufacturer, it was proved that the electromagnetic brake assumed 80% of the duty which would otherwise have been demanded of the regular service brake. Furthermore the electromagnetic brake prevents the danger that can arise from the prolonged use of brake beyond their capability to dissipate heat. This is most likely to occur while a vehicle descending a long gradient at high speed. Ina study with a vehicle with 5 axles and weighting 40 tones powered by a powered by an engine of 310 </a:t>
            </a:r>
            <a:r>
              <a:rPr lang="en-US" sz="1600" dirty="0" err="1">
                <a:latin typeface="Calibri" panose="020F0502020204030204" pitchFamily="34" charset="0"/>
                <a:ea typeface="Calibri" panose="020F0502020204030204" pitchFamily="34" charset="0"/>
                <a:cs typeface="Times New Roman" panose="02020603050405020304" pitchFamily="18" charset="0"/>
              </a:rPr>
              <a:t>b.h.p</a:t>
            </a:r>
            <a:r>
              <a:rPr lang="en-US" sz="1600" dirty="0">
                <a:latin typeface="Calibri" panose="020F0502020204030204" pitchFamily="34" charset="0"/>
                <a:ea typeface="Calibri" panose="020F0502020204030204" pitchFamily="34" charset="0"/>
                <a:cs typeface="Times New Roman" panose="02020603050405020304" pitchFamily="18" charset="0"/>
              </a:rPr>
              <a:t> travelling down a gradient of 6% at a steady speed between 35 and 40 </a:t>
            </a:r>
            <a:r>
              <a:rPr lang="en-US" sz="1600" dirty="0" err="1">
                <a:latin typeface="Calibri" panose="020F0502020204030204" pitchFamily="34" charset="0"/>
                <a:ea typeface="Calibri" panose="020F0502020204030204" pitchFamily="34" charset="0"/>
                <a:cs typeface="Times New Roman" panose="02020603050405020304" pitchFamily="18" charset="0"/>
              </a:rPr>
              <a:t>m.h.p</a:t>
            </a:r>
            <a:r>
              <a:rPr lang="en-US" sz="1600" dirty="0">
                <a:latin typeface="Calibri" panose="020F0502020204030204" pitchFamily="34" charset="0"/>
                <a:ea typeface="Calibri" panose="020F0502020204030204" pitchFamily="34" charset="0"/>
                <a:cs typeface="Times New Roman" panose="02020603050405020304" pitchFamily="18" charset="0"/>
              </a:rPr>
              <a:t>, it can be calculated that the braking power necessary to maintain this speed </a:t>
            </a:r>
            <a:r>
              <a:rPr lang="en-US" sz="1600" dirty="0" err="1">
                <a:latin typeface="Calibri" panose="020F0502020204030204" pitchFamily="34" charset="0"/>
                <a:ea typeface="Calibri" panose="020F0502020204030204" pitchFamily="34" charset="0"/>
                <a:cs typeface="Times New Roman" panose="02020603050405020304" pitchFamily="18" charset="0"/>
              </a:rPr>
              <a:t>ot</a:t>
            </a:r>
            <a:r>
              <a:rPr lang="en-US" sz="1600" dirty="0">
                <a:latin typeface="Calibri" panose="020F0502020204030204" pitchFamily="34" charset="0"/>
                <a:ea typeface="Calibri" panose="020F0502020204030204" pitchFamily="34" charset="0"/>
                <a:cs typeface="Times New Roman" panose="02020603050405020304" pitchFamily="18" charset="0"/>
              </a:rPr>
              <a:t> the order of 450 hp. </a:t>
            </a:r>
            <a:r>
              <a:rPr lang="en-US" sz="1600" dirty="0" smtClean="0">
                <a:latin typeface="Calibri" panose="020F0502020204030204" pitchFamily="34" charset="0"/>
                <a:ea typeface="Calibri" panose="020F0502020204030204" pitchFamily="34" charset="0"/>
                <a:cs typeface="Times New Roman" panose="02020603050405020304" pitchFamily="18" charset="0"/>
              </a:rPr>
              <a:t>The </a:t>
            </a:r>
            <a:r>
              <a:rPr lang="en-US" sz="1600" dirty="0">
                <a:latin typeface="Calibri" panose="020F0502020204030204" pitchFamily="34" charset="0"/>
                <a:ea typeface="Calibri" panose="020F0502020204030204" pitchFamily="34" charset="0"/>
                <a:cs typeface="Times New Roman" panose="02020603050405020304" pitchFamily="18" charset="0"/>
              </a:rPr>
              <a:t>magnetic brake is wall suited to such conditions since it will 9 independently absorb more than 300 hp. It therefore can exceed the requirements of continuous uninterrupted braking, leaving the friction brakes cool and ready for emergency braking in total safety. The installation of an electromagnetic brake is not very difficult if there is enough space between the gearbox and the rear axle. If did not need a subsidiary cooling system. It relay on the efficiency of engine components for its use, so do exhaust and hydrokinetic brakes. The exhaust brake is an on/off device and </a:t>
            </a:r>
            <a:r>
              <a:rPr lang="en-US" sz="1600" b="1" dirty="0">
                <a:latin typeface="Calibri" panose="020F0502020204030204" pitchFamily="34" charset="0"/>
                <a:ea typeface="Calibri" panose="020F0502020204030204" pitchFamily="34" charset="0"/>
                <a:cs typeface="Times New Roman" panose="02020603050405020304" pitchFamily="18" charset="0"/>
              </a:rPr>
              <a:t>hydrokinetic brakes </a:t>
            </a:r>
            <a:r>
              <a:rPr lang="en-US" sz="1600" dirty="0">
                <a:latin typeface="Calibri" panose="020F0502020204030204" pitchFamily="34" charset="0"/>
                <a:ea typeface="Calibri" panose="020F0502020204030204" pitchFamily="34" charset="0"/>
                <a:cs typeface="Times New Roman" panose="02020603050405020304" pitchFamily="18" charset="0"/>
              </a:rPr>
              <a:t>have very complex control system. The electromagnetic brake control system is an electric switching system which gives it superior controllability.</a:t>
            </a:r>
            <a:endParaRPr lang="en-IN"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89130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0"/>
            <a:ext cx="12192000" cy="6858000"/>
          </a:xfrm>
          <a:prstGeom prst="rect">
            <a:avLst/>
          </a:prstGeom>
          <a:noFill/>
        </p:spPr>
      </p:pic>
      <p:sp>
        <p:nvSpPr>
          <p:cNvPr id="2" name="Rectangle 1"/>
          <p:cNvSpPr/>
          <p:nvPr/>
        </p:nvSpPr>
        <p:spPr>
          <a:xfrm>
            <a:off x="117513" y="241450"/>
            <a:ext cx="6096000" cy="923330"/>
          </a:xfrm>
          <a:prstGeom prst="rect">
            <a:avLst/>
          </a:prstGeom>
        </p:spPr>
        <p:txBody>
          <a:bodyPr>
            <a:spAutoFit/>
          </a:bodyPr>
          <a:lstStyle/>
          <a:p>
            <a:r>
              <a:rPr lang="en-IN" b="1" dirty="0" smtClean="0"/>
              <a:t>Chapter 2: Literature Review</a:t>
            </a:r>
          </a:p>
          <a:p>
            <a:endParaRPr lang="en-IN" dirty="0" smtClean="0"/>
          </a:p>
          <a:p>
            <a:r>
              <a:rPr lang="en-IN" b="1" dirty="0" smtClean="0"/>
              <a:t>1. Literature Review of Advance Smart GPS System</a:t>
            </a:r>
            <a:endParaRPr lang="en-IN" b="1" dirty="0"/>
          </a:p>
        </p:txBody>
      </p:sp>
      <p:sp>
        <p:nvSpPr>
          <p:cNvPr id="3" name="Rectangle 2"/>
          <p:cNvSpPr/>
          <p:nvPr/>
        </p:nvSpPr>
        <p:spPr>
          <a:xfrm>
            <a:off x="396608" y="1250269"/>
            <a:ext cx="11501609" cy="1077218"/>
          </a:xfrm>
          <a:prstGeom prst="rect">
            <a:avLst/>
          </a:prstGeom>
        </p:spPr>
        <p:txBody>
          <a:bodyPr wrap="square">
            <a:spAutoFit/>
          </a:bodyPr>
          <a:lstStyle/>
          <a:p>
            <a:pPr marL="285750" indent="-285750">
              <a:buFont typeface="Wingdings" panose="05000000000000000000" pitchFamily="2" charset="2"/>
              <a:buChar char="Ø"/>
            </a:pPr>
            <a:r>
              <a:rPr lang="en-IN" sz="1600" dirty="0" smtClean="0"/>
              <a:t>Nowadays GPS units are great tracking devices that help fleet managers stay in control of their business. The applications in today’s GPS units make it possible to take full control of any company. It is clear that the tracking devices offer many benefits to companies, since we can build automated expense reports anytime. GPS units do more than just allow companies to create reports. These devices also help to put an end to thieves</a:t>
            </a:r>
            <a:endParaRPr lang="en-IN" sz="1600" dirty="0"/>
          </a:p>
        </p:txBody>
      </p:sp>
      <p:sp>
        <p:nvSpPr>
          <p:cNvPr id="4" name="Rectangle 3"/>
          <p:cNvSpPr/>
          <p:nvPr/>
        </p:nvSpPr>
        <p:spPr>
          <a:xfrm>
            <a:off x="396608" y="2412976"/>
            <a:ext cx="11138052" cy="584775"/>
          </a:xfrm>
          <a:prstGeom prst="rect">
            <a:avLst/>
          </a:prstGeom>
        </p:spPr>
        <p:txBody>
          <a:bodyPr wrap="square">
            <a:spAutoFit/>
          </a:bodyPr>
          <a:lstStyle/>
          <a:p>
            <a:pPr marL="285750" indent="-285750">
              <a:buFont typeface="Wingdings" panose="05000000000000000000" pitchFamily="2" charset="2"/>
              <a:buChar char="Ø"/>
            </a:pPr>
            <a:r>
              <a:rPr lang="en-IN" sz="1600" dirty="0" smtClean="0"/>
              <a:t>In this paper GPS based vehicle navigation system is implemented. This is done by fetching the information of the vehicle like location, distance, etc. by using GPS and GSM.</a:t>
            </a:r>
            <a:endParaRPr lang="en-IN" sz="1600" dirty="0"/>
          </a:p>
        </p:txBody>
      </p:sp>
      <p:sp>
        <p:nvSpPr>
          <p:cNvPr id="5" name="Rectangle 4"/>
          <p:cNvSpPr/>
          <p:nvPr/>
        </p:nvSpPr>
        <p:spPr>
          <a:xfrm>
            <a:off x="396609" y="2997751"/>
            <a:ext cx="11138052" cy="584775"/>
          </a:xfrm>
          <a:prstGeom prst="rect">
            <a:avLst/>
          </a:prstGeom>
        </p:spPr>
        <p:txBody>
          <a:bodyPr wrap="square">
            <a:spAutoFit/>
          </a:bodyPr>
          <a:lstStyle/>
          <a:p>
            <a:pPr marL="285750" indent="-285750">
              <a:buFont typeface="Wingdings" panose="05000000000000000000" pitchFamily="2" charset="2"/>
              <a:buChar char="Ø"/>
            </a:pPr>
            <a:r>
              <a:rPr lang="en-IN" sz="1600" dirty="0" smtClean="0"/>
              <a:t>Then this periodic information of location is transmitted to monitoring or tracking server. This transmitted information is displayed on the display unit by using the DES Global Map to display the vehicle location in the electronic DES Global Map. </a:t>
            </a:r>
            <a:endParaRPr lang="en-IN" sz="1600" dirty="0"/>
          </a:p>
        </p:txBody>
      </p:sp>
      <p:sp>
        <p:nvSpPr>
          <p:cNvPr id="7" name="Rectangle 6"/>
          <p:cNvSpPr/>
          <p:nvPr/>
        </p:nvSpPr>
        <p:spPr>
          <a:xfrm>
            <a:off x="396608" y="3582526"/>
            <a:ext cx="11138052" cy="1323439"/>
          </a:xfrm>
          <a:prstGeom prst="rect">
            <a:avLst/>
          </a:prstGeom>
        </p:spPr>
        <p:txBody>
          <a:bodyPr wrap="square">
            <a:spAutoFit/>
          </a:bodyPr>
          <a:lstStyle/>
          <a:p>
            <a:pPr marL="285750" indent="-285750">
              <a:buFont typeface="Wingdings" panose="05000000000000000000" pitchFamily="2" charset="2"/>
              <a:buChar char="Ø"/>
            </a:pPr>
            <a:r>
              <a:rPr lang="en-US" sz="1600" dirty="0">
                <a:latin typeface="Calibri" panose="020F0502020204030204" pitchFamily="34" charset="0"/>
                <a:ea typeface="Calibri" panose="020F0502020204030204" pitchFamily="34" charset="0"/>
                <a:cs typeface="Times New Roman" panose="02020603050405020304" pitchFamily="18" charset="0"/>
              </a:rPr>
              <a:t>This system can be used in the monitoring our car, also in tracking the theft of the vehicle and in many more other applications. This system uses microcontroller powered by DES MC300 Series (model 328), Global Positioning System (GPS) and Global System for Mobile Communication (GSM). Only one GPS device is used in this system and GSM enable a two way communication process. GSM modem is provide with a SIM card which uses the same and regular communication process as we are using in regular phone. This can also be done </a:t>
            </a:r>
            <a:endParaRPr lang="en-IN" sz="1600" dirty="0"/>
          </a:p>
        </p:txBody>
      </p:sp>
      <p:sp>
        <p:nvSpPr>
          <p:cNvPr id="9" name="Rectangle 8"/>
          <p:cNvSpPr/>
          <p:nvPr/>
        </p:nvSpPr>
        <p:spPr>
          <a:xfrm>
            <a:off x="396608" y="4905965"/>
            <a:ext cx="11138051" cy="1774588"/>
          </a:xfrm>
          <a:prstGeom prst="rect">
            <a:avLst/>
          </a:prstGeom>
        </p:spPr>
        <p:txBody>
          <a:bodyPr wrap="square">
            <a:spAutoFit/>
          </a:bodyPr>
          <a:lstStyle/>
          <a:p>
            <a:pPr marL="285750" indent="-285750" algn="just">
              <a:lnSpc>
                <a:spcPct val="115000"/>
              </a:lnSpc>
              <a:spcAft>
                <a:spcPts val="1000"/>
              </a:spcAft>
              <a:buFont typeface="Wingdings" panose="05000000000000000000" pitchFamily="2" charset="2"/>
              <a:buChar char="Ø"/>
            </a:pPr>
            <a:r>
              <a:rPr lang="en-US" sz="1600" dirty="0" smtClean="0">
                <a:effectLst/>
                <a:latin typeface="Calibri" panose="020F0502020204030204" pitchFamily="34" charset="0"/>
                <a:ea typeface="Calibri" panose="020F0502020204030204" pitchFamily="34" charset="0"/>
                <a:cs typeface="Times New Roman" panose="02020603050405020304" pitchFamily="18" charset="0"/>
              </a:rPr>
              <a:t>In the first system the GPS tracks the vehicle location and send it to the controller (DES MC300 Series (model 328)). Its then decide to share via server to the user. On getting the data on user’s side the </a:t>
            </a:r>
            <a:r>
              <a:rPr lang="en-US" sz="1600" dirty="0" smtClean="0">
                <a:effectLst/>
                <a:latin typeface="Calibri" panose="020F0502020204030204" pitchFamily="34" charset="0"/>
                <a:ea typeface="Calibri" panose="020F0502020204030204" pitchFamily="34" charset="0"/>
                <a:cs typeface="Calibri" panose="020F0502020204030204" pitchFamily="34" charset="0"/>
              </a:rPr>
              <a:t>DES Global Map</a:t>
            </a:r>
            <a:r>
              <a:rPr lang="en-US" sz="1600" dirty="0" smtClean="0">
                <a:effectLst/>
                <a:latin typeface="Calibri" panose="020F0502020204030204" pitchFamily="34" charset="0"/>
                <a:ea typeface="Calibri" panose="020F0502020204030204" pitchFamily="34" charset="0"/>
                <a:cs typeface="Times New Roman" panose="02020603050405020304" pitchFamily="18" charset="0"/>
              </a:rPr>
              <a:t> display the location of the Vehicle on the display unit, this system is useless without net because with ‘Error’ or ‘No Network’ user </a:t>
            </a:r>
            <a:r>
              <a:rPr lang="en-US" sz="1600" dirty="0" err="1" smtClean="0">
                <a:effectLst/>
                <a:latin typeface="Calibri" panose="020F0502020204030204" pitchFamily="34" charset="0"/>
                <a:ea typeface="Calibri" panose="020F0502020204030204" pitchFamily="34" charset="0"/>
                <a:cs typeface="Times New Roman" panose="02020603050405020304" pitchFamily="18" charset="0"/>
              </a:rPr>
              <a:t>cont</a:t>
            </a:r>
            <a:r>
              <a:rPr lang="en-US" sz="1600" dirty="0" smtClean="0">
                <a:effectLst/>
                <a:latin typeface="Calibri" panose="020F0502020204030204" pitchFamily="34" charset="0"/>
                <a:ea typeface="Calibri" panose="020F0502020204030204" pitchFamily="34" charset="0"/>
                <a:cs typeface="Times New Roman" panose="02020603050405020304" pitchFamily="18" charset="0"/>
              </a:rPr>
              <a:t> able to receive message sent by controller (DES MC300 Series (model 328)). In this case message is stored/Stack then when connected It send all the information back to that user. By considering all these factors the upcoming implementation should introduce many more facilities which will make the system user friendly and efficient.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13059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11017"/>
            <a:ext cx="12192000" cy="6858000"/>
          </a:xfrm>
          <a:prstGeom prst="rect">
            <a:avLst/>
          </a:prstGeom>
          <a:noFill/>
        </p:spPr>
      </p:pic>
      <p:sp>
        <p:nvSpPr>
          <p:cNvPr id="2" name="Rectangle 1"/>
          <p:cNvSpPr/>
          <p:nvPr/>
        </p:nvSpPr>
        <p:spPr>
          <a:xfrm>
            <a:off x="224010" y="1425406"/>
            <a:ext cx="11743980" cy="3724609"/>
          </a:xfrm>
          <a:prstGeom prst="rect">
            <a:avLst/>
          </a:prstGeom>
        </p:spPr>
        <p:txBody>
          <a:bodyPr wrap="square">
            <a:spAutoFit/>
          </a:bodyPr>
          <a:lstStyle/>
          <a:p>
            <a:pPr algn="just">
              <a:lnSpc>
                <a:spcPct val="115000"/>
              </a:lnSpc>
              <a:spcAft>
                <a:spcPts val="1000"/>
              </a:spcAft>
            </a:pPr>
            <a:r>
              <a:rPr lang="en-US" b="1" dirty="0" smtClean="0">
                <a:effectLst/>
                <a:latin typeface="Calibri" panose="020F0502020204030204" pitchFamily="34" charset="0"/>
                <a:ea typeface="Calibri" panose="020F0502020204030204" pitchFamily="34" charset="0"/>
                <a:cs typeface="Calibri" panose="020F0502020204030204" pitchFamily="34" charset="0"/>
              </a:rPr>
              <a:t>1.1. Active and Passive Tracking System</a:t>
            </a:r>
            <a:endParaRPr lang="en-IN" dirty="0" smtClean="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15000"/>
              </a:lnSpc>
              <a:spcAft>
                <a:spcPts val="1000"/>
              </a:spcAft>
              <a:buFont typeface="Wingdings" panose="05000000000000000000" pitchFamily="2" charset="2"/>
              <a:buChar char="Ø"/>
            </a:pPr>
            <a:r>
              <a:rPr lang="en-US" dirty="0" smtClean="0">
                <a:effectLst/>
                <a:latin typeface="Calibri" panose="020F0502020204030204" pitchFamily="34" charset="0"/>
                <a:ea typeface="Calibri" panose="020F0502020204030204" pitchFamily="34" charset="0"/>
                <a:cs typeface="Calibri" panose="020F0502020204030204" pitchFamily="34" charset="0"/>
              </a:rPr>
              <a:t>Tracking System is classified as ‘passive’ and ‘active’. Passive devices store GPS location, speed, heading and also track information like trigger event for key press, door open or close. Once the vehicle returns to a predetermined point, the device is removed or using </a:t>
            </a:r>
            <a:r>
              <a:rPr lang="en-US" b="1" dirty="0" smtClean="0">
                <a:effectLst/>
                <a:latin typeface="Calibri" panose="020F0502020204030204" pitchFamily="34" charset="0"/>
                <a:ea typeface="Calibri" panose="020F0502020204030204" pitchFamily="34" charset="0"/>
                <a:cs typeface="Calibri" panose="020F0502020204030204" pitchFamily="34" charset="0"/>
              </a:rPr>
              <a:t>WIFI/BLUTOOTH </a:t>
            </a:r>
            <a:r>
              <a:rPr lang="en-US" dirty="0" err="1" smtClean="0">
                <a:effectLst/>
                <a:latin typeface="Calibri" panose="020F0502020204030204" pitchFamily="34" charset="0"/>
                <a:ea typeface="Calibri" panose="020F0502020204030204" pitchFamily="34" charset="0"/>
                <a:cs typeface="Calibri" panose="020F0502020204030204" pitchFamily="34" charset="0"/>
              </a:rPr>
              <a:t>etc</a:t>
            </a:r>
            <a:r>
              <a:rPr lang="en-US" dirty="0" smtClean="0">
                <a:effectLst/>
                <a:latin typeface="Calibri" panose="020F0502020204030204" pitchFamily="34" charset="0"/>
                <a:ea typeface="Calibri" panose="020F0502020204030204" pitchFamily="34" charset="0"/>
                <a:cs typeface="Calibri" panose="020F0502020204030204" pitchFamily="34" charset="0"/>
              </a:rPr>
              <a:t> to transfer data which then analysis with computer. Were as Active devices also collect same data as passive the only difference is it does in real time </a:t>
            </a:r>
            <a:r>
              <a:rPr lang="en-US" b="1" dirty="0" smtClean="0">
                <a:effectLst/>
                <a:latin typeface="Calibri" panose="020F0502020204030204" pitchFamily="34" charset="0"/>
                <a:ea typeface="Calibri" panose="020F0502020204030204" pitchFamily="34" charset="0"/>
                <a:cs typeface="Calibri" panose="020F0502020204030204" pitchFamily="34" charset="0"/>
              </a:rPr>
              <a:t>via cellular or WIFI over Internet</a:t>
            </a:r>
            <a:r>
              <a:rPr lang="en-US" dirty="0" smtClean="0">
                <a:effectLst/>
                <a:latin typeface="Calibri" panose="020F0502020204030204" pitchFamily="34" charset="0"/>
                <a:ea typeface="Calibri" panose="020F0502020204030204" pitchFamily="34" charset="0"/>
                <a:cs typeface="Calibri" panose="020F0502020204030204" pitchFamily="34" charset="0"/>
              </a:rPr>
              <a:t>. Passive trackers do not monitor movement in real time. Which mean it monitors it passive in local storage. Which can be accessed which in that source. </a:t>
            </a:r>
            <a:r>
              <a:rPr lang="en-US" dirty="0" smtClean="0">
                <a:effectLst/>
                <a:latin typeface="Calibri" panose="020F0502020204030204" pitchFamily="34" charset="0"/>
                <a:ea typeface="Calibri" panose="020F0502020204030204" pitchFamily="34" charset="0"/>
                <a:cs typeface="Times New Roman" panose="02020603050405020304" pitchFamily="18" charset="0"/>
              </a:rPr>
              <a:t>After we have gathered all of the information we need from a passive tracker, we can place the tracker back on the same (or different) vehicle/source.</a:t>
            </a:r>
            <a:r>
              <a:rPr lang="en-US" dirty="0" smtClean="0">
                <a:effectLst/>
                <a:latin typeface="Calibri" panose="020F0502020204030204" pitchFamily="34" charset="0"/>
                <a:ea typeface="Calibri" panose="020F0502020204030204" pitchFamily="34" charset="0"/>
                <a:cs typeface="Calibri" panose="020F0502020204030204" pitchFamily="34" charset="0"/>
              </a:rPr>
              <a:t> </a:t>
            </a:r>
            <a:r>
              <a:rPr lang="en-US" dirty="0" smtClean="0">
                <a:effectLst/>
                <a:latin typeface="Calibri" panose="020F0502020204030204" pitchFamily="34" charset="0"/>
                <a:ea typeface="Calibri" panose="020F0502020204030204" pitchFamily="34" charset="0"/>
                <a:cs typeface="Times New Roman" panose="02020603050405020304" pitchFamily="18" charset="0"/>
              </a:rPr>
              <a:t>The main reason people choose passive trackers is that these devices are less expensive than active trackers. GPS passive device are not attached to a monthly fee, which makes there trackers affordable. It all comes down to monitoring vehicle that need to be tracked at regular time interval or Passive way. Were as active GPS tracking devices can access at any time.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99325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syed\Desktop\GITHUB\Advance-Smart-GPS-Electromagnetic-Brake-System\IMAGE\anatomic-blue-and-pink-template-powerpoint-backgrounds.jpg"/>
          <p:cNvPicPr>
            <a:picLocks noChangeAspect="1" noChangeArrowheads="1"/>
          </p:cNvPicPr>
          <p:nvPr/>
        </p:nvPicPr>
        <p:blipFill>
          <a:blip r:embed="rId2" cstate="print">
            <a:lum bright="10000"/>
          </a:blip>
          <a:srcRect/>
          <a:stretch>
            <a:fillRect/>
          </a:stretch>
        </p:blipFill>
        <p:spPr bwMode="auto">
          <a:xfrm>
            <a:off x="0" y="-22034"/>
            <a:ext cx="12192000" cy="6858000"/>
          </a:xfrm>
          <a:prstGeom prst="rect">
            <a:avLst/>
          </a:prstGeom>
          <a:noFill/>
        </p:spPr>
      </p:pic>
      <p:sp>
        <p:nvSpPr>
          <p:cNvPr id="2" name="Rectangle 1"/>
          <p:cNvSpPr/>
          <p:nvPr/>
        </p:nvSpPr>
        <p:spPr>
          <a:xfrm>
            <a:off x="510448" y="2250130"/>
            <a:ext cx="11171103" cy="2118529"/>
          </a:xfrm>
          <a:prstGeom prst="rect">
            <a:avLst/>
          </a:prstGeom>
        </p:spPr>
        <p:txBody>
          <a:bodyPr wrap="square">
            <a:spAutoFit/>
          </a:bodyPr>
          <a:lstStyle/>
          <a:p>
            <a:pPr algn="just">
              <a:lnSpc>
                <a:spcPct val="115000"/>
              </a:lnSpc>
              <a:spcAft>
                <a:spcPts val="1000"/>
              </a:spcAft>
            </a:pPr>
            <a:r>
              <a:rPr lang="en-US" sz="2000" b="1" dirty="0" smtClean="0">
                <a:effectLst/>
                <a:latin typeface="Calibri" panose="020F0502020204030204" pitchFamily="34" charset="0"/>
                <a:ea typeface="Calibri" panose="020F0502020204030204" pitchFamily="34" charset="0"/>
                <a:cs typeface="Calibri" panose="020F0502020204030204" pitchFamily="34" charset="0"/>
              </a:rPr>
              <a:t>1.2. Type of Tracking System</a:t>
            </a:r>
            <a:endParaRPr lang="en-IN"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2000" dirty="0" smtClean="0">
                <a:effectLst/>
                <a:latin typeface="Calibri" panose="020F0502020204030204" pitchFamily="34" charset="0"/>
                <a:ea typeface="Calibri" panose="020F0502020204030204" pitchFamily="34" charset="0"/>
                <a:cs typeface="Times New Roman" panose="02020603050405020304" pitchFamily="18" charset="0"/>
              </a:rPr>
              <a:t>There are three main types of </a:t>
            </a:r>
            <a:r>
              <a:rPr lang="en-US" sz="2000" b="1" dirty="0" smtClean="0">
                <a:effectLst/>
                <a:latin typeface="Calibri" panose="020F0502020204030204" pitchFamily="34" charset="0"/>
                <a:ea typeface="Calibri" panose="020F0502020204030204" pitchFamily="34" charset="0"/>
                <a:cs typeface="Times New Roman" panose="02020603050405020304" pitchFamily="18" charset="0"/>
              </a:rPr>
              <a:t>GPS vehicle tracking </a:t>
            </a:r>
            <a:r>
              <a:rPr lang="en-US" sz="2000" dirty="0" smtClean="0">
                <a:effectLst/>
                <a:latin typeface="Calibri" panose="020F0502020204030204" pitchFamily="34" charset="0"/>
                <a:ea typeface="Calibri" panose="020F0502020204030204" pitchFamily="34" charset="0"/>
                <a:cs typeface="Times New Roman" panose="02020603050405020304" pitchFamily="18" charset="0"/>
              </a:rPr>
              <a:t>that are widely used. There are:</a:t>
            </a:r>
            <a:endParaRPr lang="en-IN"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Symbol" panose="05050102010706020507" pitchFamily="18" charset="2"/>
              <a:buChar char=""/>
            </a:pPr>
            <a:r>
              <a:rPr lang="en-US" sz="2000" dirty="0" smtClean="0">
                <a:effectLst/>
                <a:latin typeface="Calibri" panose="020F0502020204030204" pitchFamily="34" charset="0"/>
                <a:ea typeface="Calibri" panose="020F0502020204030204" pitchFamily="34" charset="0"/>
                <a:cs typeface="Times New Roman" panose="02020603050405020304" pitchFamily="18" charset="0"/>
              </a:rPr>
              <a:t>Assisted Global Positioning System </a:t>
            </a:r>
            <a:r>
              <a:rPr lang="en-US" sz="2000" b="1" dirty="0" smtClean="0">
                <a:effectLst/>
                <a:latin typeface="Calibri" panose="020F0502020204030204" pitchFamily="34" charset="0"/>
                <a:ea typeface="Calibri" panose="020F0502020204030204" pitchFamily="34" charset="0"/>
                <a:cs typeface="Times New Roman" panose="02020603050405020304" pitchFamily="18" charset="0"/>
              </a:rPr>
              <a:t>(AGPS)</a:t>
            </a:r>
            <a:endParaRPr lang="en-IN" sz="2000" b="1"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0"/>
              </a:spcAft>
              <a:buFont typeface="Symbol" panose="05050102010706020507" pitchFamily="18" charset="2"/>
              <a:buChar char=""/>
            </a:pPr>
            <a:r>
              <a:rPr lang="en-US" sz="2000" dirty="0" smtClean="0">
                <a:effectLst/>
                <a:latin typeface="Calibri" panose="020F0502020204030204" pitchFamily="34" charset="0"/>
                <a:ea typeface="Calibri" panose="020F0502020204030204" pitchFamily="34" charset="0"/>
                <a:cs typeface="Times New Roman" panose="02020603050405020304" pitchFamily="18" charset="0"/>
              </a:rPr>
              <a:t>Automatic Vehicle Location </a:t>
            </a:r>
            <a:r>
              <a:rPr lang="en-US" sz="2000" b="1" dirty="0" smtClean="0">
                <a:effectLst/>
                <a:latin typeface="Calibri" panose="020F0502020204030204" pitchFamily="34" charset="0"/>
                <a:ea typeface="Calibri" panose="020F0502020204030204" pitchFamily="34" charset="0"/>
                <a:cs typeface="Times New Roman" panose="02020603050405020304" pitchFamily="18" charset="0"/>
              </a:rPr>
              <a:t>(AVL) system </a:t>
            </a:r>
            <a:endParaRPr lang="en-IN" sz="2000" b="1" dirty="0" smtClean="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pPr>
            <a:r>
              <a:rPr lang="en-US" sz="2000" dirty="0" smtClean="0">
                <a:effectLst/>
                <a:latin typeface="Calibri" panose="020F0502020204030204" pitchFamily="34" charset="0"/>
                <a:ea typeface="Calibri" panose="020F0502020204030204" pitchFamily="34" charset="0"/>
                <a:cs typeface="Times New Roman" panose="02020603050405020304" pitchFamily="18" charset="0"/>
              </a:rPr>
              <a:t>Radio Frequency Identification </a:t>
            </a:r>
            <a:r>
              <a:rPr lang="en-US" sz="2000" b="1" dirty="0" smtClean="0">
                <a:effectLst/>
                <a:latin typeface="Calibri" panose="020F0502020204030204" pitchFamily="34" charset="0"/>
                <a:ea typeface="Calibri" panose="020F0502020204030204" pitchFamily="34" charset="0"/>
                <a:cs typeface="Times New Roman" panose="02020603050405020304" pitchFamily="18" charset="0"/>
              </a:rPr>
              <a:t>(RFID)</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768137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2998</Words>
  <Application>Microsoft Office PowerPoint</Application>
  <PresentationFormat>Widescreen</PresentationFormat>
  <Paragraphs>72</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Calibri Light</vt:lpstr>
      <vt:lpstr>Rockwell</vt:lpstr>
      <vt:lpstr>Russo One</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Gowtham</dc:creator>
  <cp:lastModifiedBy>Gowtham</cp:lastModifiedBy>
  <cp:revision>11</cp:revision>
  <dcterms:created xsi:type="dcterms:W3CDTF">2020-11-11T14:29:38Z</dcterms:created>
  <dcterms:modified xsi:type="dcterms:W3CDTF">2020-11-11T15:27:43Z</dcterms:modified>
</cp:coreProperties>
</file>