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82" r:id="rId4"/>
    <p:sldId id="281"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5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60"/>
  </p:normalViewPr>
  <p:slideViewPr>
    <p:cSldViewPr>
      <p:cViewPr>
        <p:scale>
          <a:sx n="100" d="100"/>
          <a:sy n="100" d="100"/>
        </p:scale>
        <p:origin x="-2190" y="-420"/>
      </p:cViewPr>
      <p:guideLst>
        <p:guide orient="horz" pos="1200"/>
        <p:guide pos="26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yed\Desktop\GITHUB\Advance-Smart-GPS-Electromagnetic-Brake-System\NIHAAL\IMAGE\PPT_ASGPSEBS.png"/>
          <p:cNvPicPr>
            <a:picLocks noChangeAspect="1" noChangeArrowheads="1"/>
          </p:cNvPicPr>
          <p:nvPr/>
        </p:nvPicPr>
        <p:blipFill>
          <a:blip r:embed="rId2" cstate="print"/>
          <a:srcRect/>
          <a:stretch>
            <a:fillRect/>
          </a:stretch>
        </p:blipFill>
        <p:spPr bwMode="auto">
          <a:xfrm>
            <a:off x="-1" y="0"/>
            <a:ext cx="9194717" cy="6858000"/>
          </a:xfrm>
          <a:prstGeom prst="rect">
            <a:avLst/>
          </a:prstGeom>
          <a:noFill/>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066800"/>
            <a:ext cx="8229600" cy="41148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vehicle tracking </a:t>
            </a:r>
            <a:r>
              <a:rPr lang="en-US" sz="2100" dirty="0" smtClean="0">
                <a:latin typeface="Calibri" panose="020F0502020204030204" pitchFamily="34" charset="0"/>
                <a:ea typeface="Calibri" panose="020F0502020204030204" pitchFamily="34" charset="0"/>
                <a:cs typeface="Times New Roman" panose="02020603050405020304" pitchFamily="18" charset="0"/>
              </a:rPr>
              <a:t>that are widely used. There are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1000"/>
              </a:spcAft>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Assisted Global Positioning System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(AGPS</a:t>
            </a:r>
            <a:r>
              <a:rPr lang="en-US" sz="2100" b="1" dirty="0" smtClean="0">
                <a:latin typeface="Calibri" panose="020F0502020204030204" pitchFamily="34" charset="0"/>
                <a:ea typeface="Calibri" panose="020F0502020204030204" pitchFamily="34" charset="0"/>
                <a:cs typeface="Times New Roman" panose="02020603050405020304" pitchFamily="18" charset="0"/>
              </a:rPr>
              <a:t>)</a:t>
            </a:r>
          </a:p>
          <a:p>
            <a:pPr lvl="0" algn="just">
              <a:lnSpc>
                <a:spcPct val="115000"/>
              </a:lnSpc>
              <a:buFont typeface="Symbol" panose="05050102010706020507" pitchFamily="18" charset="2"/>
              <a:buChar char=""/>
            </a:pP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Automatic Vehicle Location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(AVL) system </a:t>
            </a:r>
            <a:endParaRPr lang="en-US"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Radio Frequency Identification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ASSISTED GLOBAL POSITION SYSTEM (AGPS)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19200"/>
            <a:ext cx="8229600" cy="4648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AGPS system,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terrestrial RF </a:t>
            </a:r>
            <a:r>
              <a:rPr lang="en-US" sz="2100" dirty="0" smtClean="0">
                <a:latin typeface="Calibri" panose="020F0502020204030204" pitchFamily="34" charset="0"/>
                <a:ea typeface="Calibri" panose="020F0502020204030204" pitchFamily="34" charset="0"/>
                <a:cs typeface="Times New Roman" panose="02020603050405020304" pitchFamily="18" charset="0"/>
              </a:rPr>
              <a:t>network is used to improve the performance of GPS receivers as it provides information about the satellite constellation directly to the GPS receivers</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AGPS uses both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mobiles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cellular networks</a:t>
            </a:r>
            <a:r>
              <a:rPr lang="en-US" sz="2100" dirty="0" smtClean="0">
                <a:latin typeface="Calibri" panose="020F0502020204030204" pitchFamily="34" charset="0"/>
                <a:ea typeface="Calibri" panose="020F0502020204030204" pitchFamily="34" charset="0"/>
                <a:cs typeface="Times New Roman" panose="02020603050405020304" pitchFamily="18" charset="0"/>
              </a:rPr>
              <a:t> to locate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accurate positioning information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Location of the vehicle is provided with accuracy of between 3m and 8m, and the speed of 1Km by using this method.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a:t>
            </a:r>
            <a:r>
              <a:rPr lang="en-US" sz="2100" dirty="0" smtClean="0">
                <a:latin typeface="Calibri" panose="020F0502020204030204" pitchFamily="34" charset="0"/>
                <a:ea typeface="Calibri" panose="020F0502020204030204" pitchFamily="34" charset="0"/>
                <a:cs typeface="Times New Roman" panose="02020603050405020304" pitchFamily="18" charset="0"/>
              </a:rPr>
              <a:t>system provides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continues updates after every 10 seconds while the vehicle is in motion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IN" sz="2100" dirty="0" smtClean="0"/>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AUTOMATIC VEHICLE LOCATION SYSTEM (AVL)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a:t>
            </a:r>
            <a:r>
              <a:rPr lang="en-US" sz="2100" dirty="0" smtClean="0">
                <a:latin typeface="Calibri" panose="020F0502020204030204" pitchFamily="34" charset="0"/>
                <a:ea typeface="Calibri" panose="020F0502020204030204" pitchFamily="34" charset="0"/>
                <a:cs typeface="Times New Roman" panose="02020603050405020304" pitchFamily="18" charset="0"/>
              </a:rPr>
              <a:t>comprises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Geographic Information System (GIS) </a:t>
            </a:r>
            <a:r>
              <a:rPr lang="en-US" sz="2100" dirty="0" smtClean="0">
                <a:latin typeface="Calibri" panose="020F0502020204030204" pitchFamily="34" charset="0"/>
                <a:ea typeface="Calibri" panose="020F0502020204030204" pitchFamily="34" charset="0"/>
                <a:cs typeface="Times New Roman" panose="02020603050405020304" pitchFamily="18" charset="0"/>
              </a:rPr>
              <a:t>in order to provide the real geographic location of the vehicle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system consists of PC based tracking software to dispatch, a radio system.</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a:t>
            </a:r>
            <a:r>
              <a:rPr lang="en-US" sz="2100" dirty="0" smtClean="0">
                <a:latin typeface="Calibri" panose="020F0502020204030204" pitchFamily="34" charset="0"/>
                <a:ea typeface="Calibri" panose="020F0502020204030204" pitchFamily="34" charset="0"/>
                <a:cs typeface="Times New Roman" panose="02020603050405020304" pitchFamily="18" charset="0"/>
              </a:rPr>
              <a:t>system also has some limitation using the AVL system we cannot get accurate, complete and sufficient satellite data in dense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urban areas </a:t>
            </a:r>
            <a:r>
              <a:rPr lang="en-US" sz="2100" dirty="0" smtClean="0">
                <a:latin typeface="Calibri" panose="020F0502020204030204" pitchFamily="34" charset="0"/>
                <a:ea typeface="Calibri" panose="020F0502020204030204" pitchFamily="34" charset="0"/>
                <a:cs typeface="Times New Roman" panose="02020603050405020304" pitchFamily="18" charset="0"/>
              </a:rPr>
              <a:t>or </a:t>
            </a:r>
            <a:r>
              <a:rPr lang="en-US" sz="2100" b="1" dirty="0" smtClean="0">
                <a:latin typeface="Calibri" panose="020F0502020204030204" pitchFamily="34" charset="0"/>
                <a:ea typeface="Calibri" panose="020F0502020204030204" pitchFamily="34" charset="0"/>
                <a:cs typeface="Times New Roman" panose="02020603050405020304" pitchFamily="18" charset="0"/>
              </a:rPr>
              <a:t>indoors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when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transmission is blocked by natural obstructions or many buildings</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 also occur in RF shadowed environments and under unfriendly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Radio Frequency (RF) conditions</a:t>
            </a:r>
            <a:r>
              <a:rPr lang="en-US" sz="2100" dirty="0" smtClean="0">
                <a:latin typeface="Calibri" panose="020F0502020204030204" pitchFamily="34" charset="0"/>
                <a:ea typeface="Calibri" panose="020F0502020204030204" pitchFamily="34" charset="0"/>
                <a:cs typeface="Times New Roman" panose="02020603050405020304" pitchFamily="18" charset="0"/>
              </a:rPr>
              <a:t>. Sometimes, a position fix can be impossible.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RADIO FREQUENCY IDENTICATION (RFID)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914400"/>
            <a:ext cx="8229600" cy="57150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RFID is an automatic identification method using devices called tags to store and remotely retrieves data. RFID uses radio waves to capture data from tags.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tracking method of RFID is comprised of three components tag </a:t>
            </a:r>
            <a:r>
              <a:rPr lang="en-US" sz="2100" b="1" dirty="0" smtClean="0">
                <a:latin typeface="Calibri" panose="020F0502020204030204" pitchFamily="34" charset="0"/>
                <a:ea typeface="Calibri" panose="020F0502020204030204" pitchFamily="34" charset="0"/>
                <a:cs typeface="Times New Roman" panose="02020603050405020304" pitchFamily="18" charset="0"/>
              </a:rPr>
              <a:t>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semi 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active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reader (antenna or integrator)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software</a:t>
            </a:r>
            <a:r>
              <a:rPr lang="en-US" sz="2100" dirty="0" smtClean="0">
                <a:latin typeface="Calibri" panose="020F0502020204030204" pitchFamily="34" charset="0"/>
                <a:ea typeface="Calibri" panose="020F0502020204030204" pitchFamily="34" charset="0"/>
                <a:cs typeface="Times New Roman" panose="02020603050405020304" pitchFamily="18" charset="0"/>
              </a:rPr>
              <a:t>. RFID tag which contains microelectronic circuits sends the vehicle information to a remote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 reader </a:t>
            </a:r>
            <a:r>
              <a:rPr lang="en-US" sz="2100" dirty="0" smtClean="0">
                <a:latin typeface="Calibri" panose="020F0502020204030204" pitchFamily="34" charset="0"/>
                <a:ea typeface="Calibri" panose="020F0502020204030204" pitchFamily="34" charset="0"/>
                <a:cs typeface="Times New Roman" panose="02020603050405020304" pitchFamily="18" charset="0"/>
              </a:rPr>
              <a:t>which is then read via the software.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provides the location of the vehicle with the accuracy of 4m to 6m. Information such as location of the vehicle, mileage and speed are delivered by the tracking system to the centre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information is updated every one minute. The information is sent to and received from RFID tags by a reader using radio waves.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Principle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If a piece of copper wire wound around the nail bar and then connected to the electrical supply, it would create that substance to act as an electro magnet.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 that is generated in the wire, from the current is known as “</a:t>
            </a:r>
            <a:r>
              <a:rPr lang="en-US" sz="2100" b="1" dirty="0" smtClean="0">
                <a:latin typeface="Calibri" panose="020F0502020204030204" pitchFamily="34" charset="0"/>
                <a:ea typeface="Calibri" panose="020F0502020204030204" pitchFamily="34" charset="0"/>
                <a:cs typeface="Calibri" panose="020F0502020204030204" pitchFamily="34" charset="0"/>
              </a:rPr>
              <a:t>Right Hand Thumb Rule</a:t>
            </a:r>
            <a:r>
              <a:rPr lang="en-US" sz="2100" dirty="0" smtClean="0">
                <a:latin typeface="Calibri" panose="020F0502020204030204" pitchFamily="34" charset="0"/>
                <a:ea typeface="Calibri" panose="020F0502020204030204" pitchFamily="34" charset="0"/>
                <a:cs typeface="Calibri" panose="020F0502020204030204" pitchFamily="34" charset="0"/>
              </a:rPr>
              <a:t>”. </a:t>
            </a: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fields disappear when the current is lost. </a:t>
            </a: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Working of Electromagnetic Brake </a:t>
            </a:r>
            <a:r>
              <a:rPr lang="en-US" sz="2100" b="1" dirty="0" smtClean="0">
                <a:latin typeface="Calibri" panose="020F0502020204030204" pitchFamily="34" charset="0"/>
                <a:ea typeface="Calibri" panose="020F0502020204030204" pitchFamily="34" charset="0"/>
                <a:cs typeface="Calibri" panose="020F0502020204030204" pitchFamily="34" charset="0"/>
              </a:rPr>
              <a:t>System</a:t>
            </a:r>
          </a:p>
          <a:p>
            <a:pPr marL="285750" indent="-28575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A soft iron core that is magnetized by passing a current through a coil of wire wound on the core. </a:t>
            </a:r>
          </a:p>
          <a:p>
            <a:pPr marL="285750" indent="-28575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Electromagnets are used to lift heavy masses of magnetic </a:t>
            </a:r>
            <a:r>
              <a:rPr lang="en-US" sz="2100" dirty="0" smtClean="0">
                <a:latin typeface="Calibri" panose="020F0502020204030204" pitchFamily="34" charset="0"/>
                <a:ea typeface="Calibri" panose="020F0502020204030204" pitchFamily="34" charset="0"/>
                <a:cs typeface="Calibri" panose="020F0502020204030204" pitchFamily="34" charset="0"/>
              </a:rPr>
              <a:t>material.</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TYPES OF CLASSIFICATION OF ELECTROMAGNETS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95400"/>
            <a:ext cx="8229600" cy="4495800"/>
          </a:xfrm>
        </p:spPr>
        <p:txBody>
          <a:bodyPr>
            <a:noAutofit/>
          </a:bodyPr>
          <a:lstStyle/>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Traction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pull is to be exerted over a distance and work is done by reducing the air gap.  </a:t>
            </a: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Lifting or holding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material is initially placed in contact with the magnet For Examples of the latter type are magnetic chucks and circular lifting magnets.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DESIGN AND PRACTICAL WORKING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Theoretically, it is divided into three main units are Base unit, Driving unity and Braking Unit.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Base unit consist of structural foundation of base unit, driving unit consist of an electrical motor, power control and bearing. Braking unit consists of an electromagnet.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also called as </a:t>
            </a:r>
            <a:r>
              <a:rPr lang="en-US" sz="2100" b="1" dirty="0" smtClean="0">
                <a:latin typeface="Calibri" panose="020F0502020204030204" pitchFamily="34" charset="0"/>
                <a:ea typeface="Calibri" panose="020F0502020204030204" pitchFamily="34" charset="0"/>
                <a:cs typeface="Calibri" panose="020F0502020204030204" pitchFamily="34" charset="0"/>
              </a:rPr>
              <a:t>Electro Mechanical Brakes</a:t>
            </a:r>
            <a:r>
              <a:rPr lang="en-US" sz="2100" dirty="0" smtClean="0">
                <a:latin typeface="Calibri" panose="020F0502020204030204" pitchFamily="34" charset="0"/>
                <a:ea typeface="Calibri" panose="020F0502020204030204" pitchFamily="34" charset="0"/>
                <a:cs typeface="Calibri" panose="020F0502020204030204" pitchFamily="34" charset="0"/>
              </a:rPr>
              <a:t>. Stop motion using electromagnetic force to apply mechanical resistance by friction. The original name was ‘Electro Mechanical Brakes’ referring to their actuation method.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Since becoming popular in the mid 20</a:t>
            </a:r>
            <a:r>
              <a:rPr lang="en-US" sz="2100" baseline="30000" dirty="0" smtClean="0">
                <a:latin typeface="Calibri" panose="020F0502020204030204" pitchFamily="34" charset="0"/>
                <a:ea typeface="Calibri" panose="020F0502020204030204" pitchFamily="34" charset="0"/>
                <a:cs typeface="Calibri" panose="020F0502020204030204" pitchFamily="34" charset="0"/>
              </a:rPr>
              <a:t>th</a:t>
            </a:r>
            <a:r>
              <a:rPr lang="en-US" sz="2100" dirty="0" smtClean="0">
                <a:latin typeface="Calibri" panose="020F0502020204030204" pitchFamily="34" charset="0"/>
                <a:ea typeface="Calibri" panose="020F0502020204030204" pitchFamily="34" charset="0"/>
                <a:cs typeface="Calibri" panose="020F0502020204030204" pitchFamily="34" charset="0"/>
              </a:rPr>
              <a:t> century especially in trains and trolleys, the variety of application and brake current brakes use electromagnetic force but electromagnetic brakes ultimately depend on friction and eddy current brakes use magnetic force directly.</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MATERIAL SELECTION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381000" y="1447800"/>
            <a:ext cx="8229600" cy="38100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Material Selection process is depending on application of where the brake is used. </a:t>
            </a: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Generally plate is mostly used in </a:t>
            </a:r>
            <a:r>
              <a:rPr lang="en-US" sz="2100" b="1" dirty="0" smtClean="0">
                <a:latin typeface="Calibri" panose="020F0502020204030204" pitchFamily="34" charset="0"/>
                <a:ea typeface="Calibri" panose="020F0502020204030204" pitchFamily="34" charset="0"/>
                <a:cs typeface="Calibri" panose="020F0502020204030204" pitchFamily="34" charset="0"/>
              </a:rPr>
              <a:t>aluminum</a:t>
            </a:r>
            <a:r>
              <a:rPr lang="en-US" sz="2100" dirty="0" smtClean="0">
                <a:latin typeface="Calibri" panose="020F0502020204030204" pitchFamily="34" charset="0"/>
                <a:ea typeface="Calibri" panose="020F0502020204030204" pitchFamily="34" charset="0"/>
                <a:cs typeface="Calibri" panose="020F0502020204030204" pitchFamily="34" charset="0"/>
              </a:rPr>
              <a:t> because it is very efficient to produce </a:t>
            </a:r>
            <a:r>
              <a:rPr lang="en-US" sz="2100" b="1" dirty="0" smtClean="0">
                <a:latin typeface="Calibri" panose="020F0502020204030204" pitchFamily="34" charset="0"/>
                <a:ea typeface="Calibri" panose="020F0502020204030204" pitchFamily="34" charset="0"/>
                <a:cs typeface="Calibri" panose="020F0502020204030204" pitchFamily="34" charset="0"/>
              </a:rPr>
              <a:t>eddy current in plate</a:t>
            </a:r>
            <a:r>
              <a:rPr lang="en-US" sz="2100" dirty="0" smtClean="0">
                <a:latin typeface="Calibri" panose="020F0502020204030204" pitchFamily="34" charset="0"/>
                <a:ea typeface="Calibri" panose="020F0502020204030204" pitchFamily="34" charset="0"/>
                <a:cs typeface="Calibri" panose="020F0502020204030204" pitchFamily="34" charset="0"/>
              </a:rPr>
              <a:t>. </a:t>
            </a: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Preferred to use most </a:t>
            </a:r>
            <a:r>
              <a:rPr lang="en-US" sz="2100" b="1" dirty="0" smtClean="0">
                <a:latin typeface="Calibri" panose="020F0502020204030204" pitchFamily="34" charset="0"/>
                <a:ea typeface="Calibri" panose="020F0502020204030204" pitchFamily="34" charset="0"/>
                <a:cs typeface="Calibri" panose="020F0502020204030204" pitchFamily="34" charset="0"/>
              </a:rPr>
              <a:t>effective copper plate </a:t>
            </a:r>
            <a:r>
              <a:rPr lang="en-US" sz="2100" dirty="0" smtClean="0">
                <a:latin typeface="Calibri" panose="020F0502020204030204" pitchFamily="34" charset="0"/>
                <a:ea typeface="Calibri" panose="020F0502020204030204" pitchFamily="34" charset="0"/>
                <a:cs typeface="Calibri" panose="020F0502020204030204" pitchFamily="34" charset="0"/>
              </a:rPr>
              <a:t>but it is not cost efficient.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371600"/>
            <a:ext cx="8229600" cy="44958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brake system </a:t>
            </a:r>
            <a:r>
              <a:rPr lang="en-US" sz="2100" dirty="0" smtClean="0">
                <a:latin typeface="Calibri" panose="020F0502020204030204" pitchFamily="34" charset="0"/>
                <a:ea typeface="Calibri" panose="020F0502020204030204" pitchFamily="34" charset="0"/>
                <a:cs typeface="Times New Roman" panose="02020603050405020304" pitchFamily="18" charset="0"/>
              </a:rPr>
              <a:t>are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1000"/>
              </a:spcAft>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b="1" dirty="0" smtClean="0">
                <a:latin typeface="Calibri" panose="020F0502020204030204" pitchFamily="34" charset="0"/>
                <a:ea typeface="Calibri" panose="020F0502020204030204" pitchFamily="34" charset="0"/>
                <a:cs typeface="Calibri" panose="020F0502020204030204" pitchFamily="34" charset="0"/>
              </a:rPr>
              <a:t>Electromagnetic Brake System</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lvl="0"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b="1" dirty="0" smtClean="0">
                <a:latin typeface="Calibri" panose="020F0502020204030204" pitchFamily="34" charset="0"/>
                <a:ea typeface="Calibri" panose="020F0502020204030204" pitchFamily="34" charset="0"/>
                <a:cs typeface="Times New Roman" panose="02020603050405020304" pitchFamily="18" charset="0"/>
              </a:rPr>
              <a:t>Frictional Brake System</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lvl="0"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b="1" dirty="0" smtClean="0">
                <a:latin typeface="Calibri" panose="020F0502020204030204" pitchFamily="34" charset="0"/>
                <a:ea typeface="Calibri" panose="020F0502020204030204" pitchFamily="34" charset="0"/>
                <a:cs typeface="Times New Roman" panose="02020603050405020304" pitchFamily="18" charset="0"/>
              </a:rPr>
              <a:t>Hydraulic brake system</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524000"/>
            <a:ext cx="8229600" cy="38100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Rising style of brake system, electromagnetic brakes use an electric motor that is included in the automobile which help the vehicle come to stop.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These types of brakes are in most hybrid vehicles and use an electric motor to charge the batteries and regenerative brakes.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occasion some buses will use it as a secondary retarder brake.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219200"/>
            <a:ext cx="8229600" cy="4343400"/>
          </a:xfrm>
        </p:spPr>
        <p:txBody>
          <a:bodyPr>
            <a:noAutofit/>
          </a:bodyPr>
          <a:lstStyle/>
          <a:p>
            <a:pPr>
              <a:buNone/>
            </a:pPr>
            <a:r>
              <a:rPr lang="en-US" sz="1800" b="1" dirty="0" smtClean="0">
                <a:solidFill>
                  <a:schemeClr val="accent6">
                    <a:lumMod val="60000"/>
                    <a:lumOff val="40000"/>
                  </a:schemeClr>
                </a:solidFill>
                <a:latin typeface="Russo One" pitchFamily="2" charset="0"/>
              </a:rPr>
              <a:t>	TEAM MEMBER </a:t>
            </a:r>
            <a:r>
              <a:rPr lang="en-US" sz="1800" b="1" dirty="0" smtClean="0">
                <a:solidFill>
                  <a:schemeClr val="accent6">
                    <a:lumMod val="60000"/>
                    <a:lumOff val="40000"/>
                  </a:schemeClr>
                </a:solidFill>
                <a:latin typeface="Russo One" pitchFamily="2" charset="0"/>
              </a:rPr>
              <a:t>:</a:t>
            </a:r>
          </a:p>
          <a:p>
            <a:pPr>
              <a:buNone/>
            </a:pPr>
            <a:endParaRPr lang="en-US" sz="1800" b="1" dirty="0" smtClean="0">
              <a:solidFill>
                <a:schemeClr val="accent6">
                  <a:lumMod val="60000"/>
                  <a:lumOff val="40000"/>
                </a:schemeClr>
              </a:solidFill>
              <a:latin typeface="Russo One" pitchFamily="2" charset="0"/>
            </a:endParaRP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1. M. Syed Nihaal Ahmed </a:t>
            </a:r>
            <a:r>
              <a:rPr lang="en-US" sz="1800" b="1" dirty="0" smtClean="0">
                <a:solidFill>
                  <a:schemeClr val="tx1">
                    <a:lumMod val="65000"/>
                    <a:lumOff val="35000"/>
                  </a:schemeClr>
                </a:solidFill>
                <a:latin typeface="Rockwell Condensed" pitchFamily="18" charset="0"/>
              </a:rPr>
              <a:t>(17604231) [CEO/FOUNDER - Dread Eye Studio]</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2. T. Rakest </a:t>
            </a:r>
            <a:r>
              <a:rPr lang="en-US" sz="1800" b="1" dirty="0" smtClean="0">
                <a:solidFill>
                  <a:schemeClr val="tx1">
                    <a:lumMod val="65000"/>
                    <a:lumOff val="35000"/>
                  </a:schemeClr>
                </a:solidFill>
                <a:latin typeface="Rockwell Condensed" pitchFamily="18" charset="0"/>
              </a:rPr>
              <a:t>(16604252)</a:t>
            </a:r>
          </a:p>
          <a:p>
            <a:pPr>
              <a:buNone/>
            </a:pPr>
            <a:r>
              <a:rPr lang="en-US" sz="1800" b="1" dirty="0" smtClean="0">
                <a:latin typeface="Rockwell Condensed" pitchFamily="18" charset="0"/>
              </a:rPr>
              <a:t>		</a:t>
            </a:r>
            <a:r>
              <a:rPr lang="en-US" sz="1800" b="1" dirty="0" smtClean="0">
                <a:solidFill>
                  <a:schemeClr val="tx2">
                    <a:lumMod val="50000"/>
                  </a:schemeClr>
                </a:solidFill>
                <a:latin typeface="Rockwell Condensed" pitchFamily="18" charset="0"/>
              </a:rPr>
              <a:t>3. S. Sarath </a:t>
            </a:r>
            <a:r>
              <a:rPr lang="en-US" sz="1800" b="1" dirty="0" smtClean="0">
                <a:solidFill>
                  <a:schemeClr val="tx1">
                    <a:lumMod val="65000"/>
                    <a:lumOff val="35000"/>
                  </a:schemeClr>
                </a:solidFill>
                <a:latin typeface="Rockwell Condensed" pitchFamily="18" charset="0"/>
              </a:rPr>
              <a:t>(170604233)</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4. A. Syed Dastageer </a:t>
            </a:r>
            <a:r>
              <a:rPr lang="en-US" sz="1800" b="1" dirty="0" smtClean="0">
                <a:solidFill>
                  <a:schemeClr val="tx1">
                    <a:lumMod val="65000"/>
                    <a:lumOff val="35000"/>
                  </a:schemeClr>
                </a:solidFill>
                <a:latin typeface="Rockwell Condensed" pitchFamily="18" charset="0"/>
              </a:rPr>
              <a:t>(17604248)</a:t>
            </a:r>
          </a:p>
          <a:p>
            <a:pPr>
              <a:buNone/>
            </a:pPr>
            <a:endParaRPr lang="en-US" sz="1800" b="1" dirty="0" smtClean="0">
              <a:latin typeface="SansSerif" pitchFamily="2" charset="2"/>
            </a:endParaRPr>
          </a:p>
          <a:p>
            <a:pPr>
              <a:buNone/>
            </a:pPr>
            <a:endParaRPr lang="en-US" sz="1800" b="1" dirty="0" smtClean="0">
              <a:latin typeface="SansSerif" pitchFamily="2" charset="2"/>
            </a:endParaRPr>
          </a:p>
          <a:p>
            <a:pPr>
              <a:buNone/>
            </a:pPr>
            <a:endParaRPr lang="en-US" sz="1800" b="1" dirty="0" smtClean="0">
              <a:latin typeface="SansSerif" pitchFamily="2" charset="2"/>
            </a:endParaRPr>
          </a:p>
          <a:p>
            <a:pPr>
              <a:buNone/>
            </a:pPr>
            <a:r>
              <a:rPr lang="en-US" sz="1800" b="1" dirty="0" smtClean="0">
                <a:latin typeface="SansSerif" pitchFamily="2" charset="2"/>
              </a:rPr>
              <a:t>	</a:t>
            </a:r>
            <a:r>
              <a:rPr lang="en-US" sz="1800" b="1" dirty="0" smtClean="0">
                <a:solidFill>
                  <a:schemeClr val="accent6">
                    <a:lumMod val="60000"/>
                    <a:lumOff val="40000"/>
                  </a:schemeClr>
                </a:solidFill>
                <a:latin typeface="Russo One" pitchFamily="2" charset="0"/>
              </a:rPr>
              <a:t>GUIDED BY </a:t>
            </a:r>
            <a:r>
              <a:rPr lang="en-US" sz="1800" b="1" dirty="0" smtClean="0">
                <a:solidFill>
                  <a:schemeClr val="accent6">
                    <a:lumMod val="60000"/>
                    <a:lumOff val="40000"/>
                  </a:schemeClr>
                </a:solidFill>
                <a:latin typeface="Russo One" pitchFamily="2" charset="0"/>
              </a:rPr>
              <a:t>:</a:t>
            </a:r>
          </a:p>
          <a:p>
            <a:pPr>
              <a:buNone/>
            </a:pPr>
            <a:endParaRPr lang="en-US" sz="1800" b="1" dirty="0" smtClean="0">
              <a:solidFill>
                <a:schemeClr val="accent6">
                  <a:lumMod val="60000"/>
                  <a:lumOff val="40000"/>
                </a:schemeClr>
              </a:solidFill>
              <a:latin typeface="Russo One" pitchFamily="2" charset="0"/>
            </a:endParaRP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Dr. S. Sivaganesan </a:t>
            </a:r>
            <a:r>
              <a:rPr lang="en-US" sz="1800" b="1" dirty="0" smtClean="0">
                <a:solidFill>
                  <a:schemeClr val="tx1">
                    <a:lumMod val="65000"/>
                    <a:lumOff val="35000"/>
                  </a:schemeClr>
                </a:solidFill>
                <a:latin typeface="Rockwell Condensed" pitchFamily="18" charset="0"/>
              </a:rPr>
              <a:t>(Ass. HOD)</a:t>
            </a:r>
          </a:p>
          <a:p>
            <a:pPr>
              <a:buNone/>
            </a:pPr>
            <a:endParaRPr lang="en-US" sz="1800" dirty="0"/>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FRICTIONAL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371600"/>
            <a:ext cx="8229600" cy="3886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 is found in many automobiles. It is typically found in two forms pads and shoes.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As the name implies these brakes use friction to stop the automobile from moving. </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Alternatively </a:t>
            </a:r>
            <a:r>
              <a:rPr lang="en-US" sz="2100" dirty="0" smtClean="0">
                <a:latin typeface="Calibri" panose="020F0502020204030204" pitchFamily="34" charset="0"/>
                <a:ea typeface="Calibri" panose="020F0502020204030204" pitchFamily="34" charset="0"/>
                <a:cs typeface="Times New Roman" panose="02020603050405020304" pitchFamily="18" charset="0"/>
              </a:rPr>
              <a:t>on a drum brake, a rotating drum with shoes will expand and rub against the inside of the drum.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HYDRAULIC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143000"/>
            <a:ext cx="8229600" cy="47244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Hydraulic brake system is composed of a master cylinder that is fed by a reservoir of hydraulic braking fluid</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This is connected by an assortment of metal pipes and rubber fittings which are attached to the cylinders of the wheels. </a:t>
            </a: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wheels contain two opposite pistons which are located on the band or drum brakes which pressure to push the pistons apart forcing the brake pads into the cylinders, thus causing the wheel to stop moving.</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SIGNIFICATION/SCOPES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447800"/>
            <a:ext cx="8229600" cy="40386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satisfy all the energy requirements of braking without the use of friction</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These </a:t>
            </a:r>
            <a:r>
              <a:rPr lang="en-US" sz="2100" dirty="0" smtClean="0">
                <a:latin typeface="Calibri" panose="020F0502020204030204" pitchFamily="34" charset="0"/>
                <a:ea typeface="Calibri" panose="020F0502020204030204" pitchFamily="34" charset="0"/>
                <a:cs typeface="Calibri" panose="020F0502020204030204" pitchFamily="34" charset="0"/>
              </a:rPr>
              <a:t>brake component cost is less so these brakes are cheap</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be used as an alternative method for the future crisis of the crude oils.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LIMITATION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600200"/>
            <a:ext cx="8229600" cy="39624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very difficult if there is not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cannot use grease or oil</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Electromagnetic brakes are good at slowing things down, not completely stopping them.</a:t>
            </a:r>
          </a:p>
        </p:txBody>
      </p:sp>
    </p:spTree>
  </p:cSld>
  <p:clrMapOvr>
    <a:masterClrMapping/>
  </p:clrMapOvr>
  <p:transition>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381000" y="2819400"/>
            <a:ext cx="8229600" cy="990600"/>
          </a:xfrm>
        </p:spPr>
        <p:txBody>
          <a:bodyPr>
            <a:noAutofit/>
          </a:bodyPr>
          <a:lstStyle/>
          <a:p>
            <a:r>
              <a:rPr lang="en-US" sz="6000" b="1" dirty="0" smtClean="0">
                <a:solidFill>
                  <a:schemeClr val="accent6">
                    <a:lumMod val="60000"/>
                    <a:lumOff val="40000"/>
                  </a:schemeClr>
                </a:solidFill>
                <a:latin typeface="Russo One" pitchFamily="2" charset="0"/>
              </a:rPr>
              <a:t>THANK	 </a:t>
            </a:r>
            <a:r>
              <a:rPr lang="en-US" sz="6000" b="1" dirty="0" smtClean="0">
                <a:solidFill>
                  <a:schemeClr val="accent6">
                    <a:lumMod val="60000"/>
                    <a:lumOff val="40000"/>
                  </a:schemeClr>
                </a:solidFill>
                <a:latin typeface="Russo One" pitchFamily="2" charset="0"/>
              </a:rPr>
              <a:t>YOU</a:t>
            </a:r>
            <a:endParaRPr lang="en-US" sz="6000" dirty="0">
              <a:solidFill>
                <a:schemeClr val="accent6">
                  <a:lumMod val="60000"/>
                  <a:lumOff val="40000"/>
                </a:schemeClr>
              </a:solidFill>
              <a:latin typeface="Russo One" pitchFamily="2" charset="0"/>
            </a:endParaRPr>
          </a:p>
        </p:txBody>
      </p:sp>
    </p:spTree>
  </p:cSld>
  <p:clrMapOvr>
    <a:masterClrMapping/>
  </p:clrMapOvr>
  <p:transition>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ABSTRACT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Rising incidents of theft vehicles is an increasing concern in cities</a:t>
            </a:r>
            <a:r>
              <a:rPr lang="en-US" sz="2100" dirty="0" smtClean="0"/>
              <a:t>. The purpose of this project is to eliminate all possibility of theft by using </a:t>
            </a:r>
            <a:r>
              <a:rPr lang="en-US" sz="2100" b="1" dirty="0" smtClean="0"/>
              <a:t>‘Advance Smart GPS System’</a:t>
            </a:r>
            <a:r>
              <a:rPr lang="en-US" sz="2100" dirty="0" smtClean="0"/>
              <a:t>. </a:t>
            </a:r>
            <a:r>
              <a:rPr lang="en-US" sz="2100" b="1" dirty="0" smtClean="0"/>
              <a:t>‘Electromagnetic Brake Systems’</a:t>
            </a:r>
            <a:r>
              <a:rPr lang="en-US" sz="2100" dirty="0" smtClean="0"/>
              <a:t> are the future of transportation safety using </a:t>
            </a:r>
            <a:r>
              <a:rPr lang="en-US" sz="2100" b="1" dirty="0" smtClean="0"/>
              <a:t>‘Eddy Current Law’</a:t>
            </a:r>
            <a:r>
              <a:rPr lang="en-US" sz="2100" dirty="0" smtClean="0"/>
              <a:t>. Eddy current braking systems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2100" b="1" dirty="0" smtClean="0"/>
              <a:t>‘Advance Smart GPS’</a:t>
            </a:r>
            <a:r>
              <a:rPr lang="en-US" sz="2100" dirty="0" smtClean="0"/>
              <a:t> &amp; </a:t>
            </a:r>
            <a:r>
              <a:rPr lang="en-US" sz="2100" b="1" dirty="0" smtClean="0"/>
              <a:t>‘Electromagnetic Brake System’</a:t>
            </a:r>
            <a:r>
              <a:rPr lang="en-US" sz="2100" dirty="0" smtClean="0"/>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2100" b="1" dirty="0" smtClean="0"/>
              <a:t>copyrighted (©)</a:t>
            </a:r>
            <a:r>
              <a:rPr lang="en-US" sz="2100" dirty="0" smtClean="0"/>
              <a:t> by </a:t>
            </a:r>
            <a:r>
              <a:rPr lang="en-US" sz="2100" b="1" dirty="0" smtClean="0"/>
              <a:t>‘Dread Eye Studio’</a:t>
            </a:r>
            <a:r>
              <a:rPr lang="en-US" sz="2100" dirty="0" smtClean="0"/>
              <a:t>. This project definitively answers the question regarding elimination of theft &amp; future proof. Further studies are needed to establish </a:t>
            </a:r>
            <a:r>
              <a:rPr lang="en-US" sz="2100" b="1" dirty="0" smtClean="0"/>
              <a:t>crucial for safety </a:t>
            </a:r>
            <a:r>
              <a:rPr lang="en-US" sz="2100" dirty="0" smtClean="0"/>
              <a:t>&amp; </a:t>
            </a:r>
            <a:r>
              <a:rPr lang="en-US" sz="2100" b="1" dirty="0" smtClean="0"/>
              <a:t>preventative measures</a:t>
            </a:r>
            <a:r>
              <a:rPr lang="en-US" sz="2100" dirty="0" smtClean="0"/>
              <a:t>.</a:t>
            </a:r>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Project 3D Model </a:t>
            </a:r>
            <a:r>
              <a:rPr lang="en-US" sz="2100" b="1" dirty="0" smtClean="0">
                <a:solidFill>
                  <a:schemeClr val="accent6">
                    <a:lumMod val="60000"/>
                    <a:lumOff val="40000"/>
                  </a:schemeClr>
                </a:solidFill>
                <a:latin typeface="Russo One" pitchFamily="2" charset="0"/>
              </a:rPr>
              <a:t>:</a:t>
            </a:r>
            <a:endParaRPr lang="en-US" sz="2100" dirty="0">
              <a:solidFill>
                <a:schemeClr val="accent6">
                  <a:lumMod val="60000"/>
                  <a:lumOff val="40000"/>
                </a:schemeClr>
              </a:solidFill>
              <a:latin typeface="Russo One" pitchFamily="2" charset="0"/>
            </a:endParaRPr>
          </a:p>
        </p:txBody>
      </p:sp>
      <p:pic>
        <p:nvPicPr>
          <p:cNvPr id="5" name="Content Placeholder 4" descr="front view EBS.tif"/>
          <p:cNvPicPr>
            <a:picLocks noGrp="1" noChangeAspect="1"/>
          </p:cNvPicPr>
          <p:nvPr>
            <p:ph idx="1"/>
          </p:nvPr>
        </p:nvPicPr>
        <p:blipFill>
          <a:blip r:embed="rId3" cstate="print"/>
          <a:stretch>
            <a:fillRect/>
          </a:stretch>
        </p:blipFill>
        <p:spPr>
          <a:xfrm>
            <a:off x="381000" y="1066800"/>
            <a:ext cx="2628167" cy="2362200"/>
          </a:xfrm>
        </p:spPr>
      </p:pic>
      <p:pic>
        <p:nvPicPr>
          <p:cNvPr id="6" name="Picture 5" descr="Top view EBS.tif"/>
          <p:cNvPicPr>
            <a:picLocks noChangeAspect="1"/>
          </p:cNvPicPr>
          <p:nvPr/>
        </p:nvPicPr>
        <p:blipFill>
          <a:blip r:embed="rId4" cstate="print"/>
          <a:stretch>
            <a:fillRect/>
          </a:stretch>
        </p:blipFill>
        <p:spPr>
          <a:xfrm>
            <a:off x="3352800" y="1066800"/>
            <a:ext cx="2632372" cy="2365979"/>
          </a:xfrm>
          <a:prstGeom prst="rect">
            <a:avLst/>
          </a:prstGeom>
        </p:spPr>
      </p:pic>
      <p:pic>
        <p:nvPicPr>
          <p:cNvPr id="7" name="Picture 6" descr="back view EBS.tif"/>
          <p:cNvPicPr>
            <a:picLocks noChangeAspect="1"/>
          </p:cNvPicPr>
          <p:nvPr/>
        </p:nvPicPr>
        <p:blipFill>
          <a:blip r:embed="rId5" cstate="print"/>
          <a:stretch>
            <a:fillRect/>
          </a:stretch>
        </p:blipFill>
        <p:spPr>
          <a:xfrm>
            <a:off x="6248400" y="1066800"/>
            <a:ext cx="2667000" cy="2312057"/>
          </a:xfrm>
          <a:prstGeom prst="rect">
            <a:avLst/>
          </a:prstGeom>
        </p:spPr>
      </p:pic>
      <p:pic>
        <p:nvPicPr>
          <p:cNvPr id="8" name="Picture 7" descr="gps-tracking-main.png"/>
          <p:cNvPicPr>
            <a:picLocks noChangeAspect="1"/>
          </p:cNvPicPr>
          <p:nvPr/>
        </p:nvPicPr>
        <p:blipFill>
          <a:blip r:embed="rId6" cstate="print"/>
          <a:stretch>
            <a:fillRect/>
          </a:stretch>
        </p:blipFill>
        <p:spPr>
          <a:xfrm>
            <a:off x="381000" y="3962400"/>
            <a:ext cx="4152115" cy="2262187"/>
          </a:xfrm>
          <a:prstGeom prst="rect">
            <a:avLst/>
          </a:prstGeom>
        </p:spPr>
      </p:pic>
      <p:pic>
        <p:nvPicPr>
          <p:cNvPr id="9" name="Picture 8" descr="PCB _ REV 1 _DES MC 300.png"/>
          <p:cNvPicPr>
            <a:picLocks noChangeAspect="1"/>
          </p:cNvPicPr>
          <p:nvPr/>
        </p:nvPicPr>
        <p:blipFill>
          <a:blip r:embed="rId7" cstate="print"/>
          <a:stretch>
            <a:fillRect/>
          </a:stretch>
        </p:blipFill>
        <p:spPr>
          <a:xfrm>
            <a:off x="4719576" y="3962400"/>
            <a:ext cx="4195823" cy="2286000"/>
          </a:xfrm>
          <a:prstGeom prst="rect">
            <a:avLst/>
          </a:prstGeom>
        </p:spPr>
      </p:pic>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685800"/>
            <a:ext cx="8229600" cy="6019800"/>
          </a:xfrm>
        </p:spPr>
        <p:txBody>
          <a:bodyPr>
            <a:noAutofit/>
          </a:bodyPr>
          <a:lstStyle/>
          <a:p>
            <a:pPr algn="just">
              <a:buFont typeface="Wingdings" pitchFamily="2" charset="2"/>
              <a:buChar char="Ø"/>
            </a:pPr>
            <a:r>
              <a:rPr lang="en-US" sz="2100" dirty="0" smtClean="0"/>
              <a:t>The vehicle tracking system is a total security and </a:t>
            </a:r>
            <a:r>
              <a:rPr lang="en-US" sz="2100" b="1" dirty="0" smtClean="0"/>
              <a:t>fleet management solution</a:t>
            </a:r>
            <a:r>
              <a:rPr lang="en-US" sz="2100" dirty="0" smtClean="0"/>
              <a:t>. </a:t>
            </a:r>
            <a:endParaRPr lang="en-US" sz="2100" dirty="0" smtClean="0"/>
          </a:p>
          <a:p>
            <a:pPr algn="just">
              <a:buFont typeface="Wingdings" pitchFamily="2" charset="2"/>
              <a:buChar char="Ø"/>
            </a:pPr>
            <a:endParaRPr lang="en-US" sz="2100" dirty="0" smtClean="0"/>
          </a:p>
          <a:p>
            <a:pPr algn="just">
              <a:buFont typeface="Wingdings" pitchFamily="2" charset="2"/>
              <a:buChar char="Ø"/>
            </a:pPr>
            <a:r>
              <a:rPr lang="en-US" sz="2100" dirty="0" smtClean="0"/>
              <a:t>Determine the </a:t>
            </a:r>
            <a:r>
              <a:rPr lang="en-US" sz="2100" b="1" dirty="0" smtClean="0"/>
              <a:t>location of a vehicle </a:t>
            </a:r>
            <a:r>
              <a:rPr lang="en-US" sz="2100" dirty="0" smtClean="0"/>
              <a:t>using different methods like </a:t>
            </a:r>
            <a:r>
              <a:rPr lang="en-US" sz="2100" b="1" dirty="0" smtClean="0"/>
              <a:t>GPS and other navigation system operating via satellite and ground based stations</a:t>
            </a:r>
            <a:r>
              <a:rPr lang="en-US" sz="2100" dirty="0" smtClean="0"/>
              <a:t>. </a:t>
            </a:r>
            <a:endParaRPr lang="en-US" sz="2100" dirty="0" smtClean="0"/>
          </a:p>
          <a:p>
            <a:pPr algn="just">
              <a:buFont typeface="Wingdings" pitchFamily="2" charset="2"/>
              <a:buChar char="Ø"/>
            </a:pPr>
            <a:endParaRPr lang="en-US" sz="2100" dirty="0" smtClean="0"/>
          </a:p>
          <a:p>
            <a:pPr algn="just">
              <a:buFont typeface="Wingdings" pitchFamily="2" charset="2"/>
              <a:buChar char="Ø"/>
            </a:pPr>
            <a:r>
              <a:rPr lang="en-US" sz="2100" dirty="0" smtClean="0"/>
              <a:t>The vehicle tracking system is fitted inside the car that provides effective </a:t>
            </a:r>
            <a:r>
              <a:rPr lang="en-US" sz="2100" b="1" dirty="0" smtClean="0"/>
              <a:t>real time location </a:t>
            </a:r>
            <a:r>
              <a:rPr lang="en-US" sz="2100" dirty="0" smtClean="0"/>
              <a:t>and </a:t>
            </a:r>
            <a:r>
              <a:rPr lang="en-US" sz="2100" b="1" dirty="0" smtClean="0"/>
              <a:t>data</a:t>
            </a:r>
            <a:r>
              <a:rPr lang="en-US" sz="2100" dirty="0" smtClean="0"/>
              <a:t> can even be stored and downloaded to a computer which can be used for analysis in future. </a:t>
            </a:r>
            <a:endParaRPr lang="en-US" sz="2100" dirty="0" smtClean="0"/>
          </a:p>
          <a:p>
            <a:pPr algn="just">
              <a:buFont typeface="Wingdings" pitchFamily="2" charset="2"/>
              <a:buChar char="Ø"/>
            </a:pPr>
            <a:endParaRPr lang="en-US" sz="2100" dirty="0" smtClean="0"/>
          </a:p>
          <a:p>
            <a:pPr algn="just">
              <a:buFont typeface="Wingdings" pitchFamily="2" charset="2"/>
              <a:buChar char="Ø"/>
            </a:pPr>
            <a:r>
              <a:rPr lang="en-US" sz="2100" dirty="0" smtClean="0"/>
              <a:t>The </a:t>
            </a:r>
            <a:r>
              <a:rPr lang="en-US" sz="2100" dirty="0" smtClean="0"/>
              <a:t>vehicle unit incorporates the hardware part that is the </a:t>
            </a:r>
            <a:r>
              <a:rPr lang="en-US" sz="2100" b="1" dirty="0" smtClean="0"/>
              <a:t>DES MC300 Series (model 328)</a:t>
            </a:r>
            <a:r>
              <a:rPr lang="en-US" sz="2100" dirty="0" smtClean="0"/>
              <a:t>, </a:t>
            </a:r>
            <a:r>
              <a:rPr lang="en-US" sz="2100" b="1" dirty="0" smtClean="0"/>
              <a:t>GPS</a:t>
            </a:r>
            <a:r>
              <a:rPr lang="en-US" sz="2100" dirty="0" smtClean="0"/>
              <a:t> and </a:t>
            </a:r>
            <a:r>
              <a:rPr lang="en-US" sz="2100" b="1" dirty="0" smtClean="0"/>
              <a:t>GSM modem </a:t>
            </a:r>
            <a:r>
              <a:rPr lang="en-US" sz="2100" dirty="0" smtClean="0"/>
              <a:t>kept inside the vehicle that is to be tracked</a:t>
            </a:r>
            <a:r>
              <a:rPr lang="en-US" sz="2100" dirty="0" smtClean="0"/>
              <a:t>.</a:t>
            </a:r>
          </a:p>
          <a:p>
            <a:pPr algn="just">
              <a:buFont typeface="Wingdings" pitchFamily="2" charset="2"/>
              <a:buChar char="Ø"/>
            </a:pPr>
            <a:endParaRPr lang="en-US" sz="2100" dirty="0" smtClean="0"/>
          </a:p>
          <a:p>
            <a:pPr algn="just">
              <a:buFont typeface="Wingdings" pitchFamily="2" charset="2"/>
              <a:buChar char="Ø"/>
            </a:pPr>
            <a:r>
              <a:rPr lang="en-US" sz="2100" b="1" dirty="0" smtClean="0"/>
              <a:t>Closely </a:t>
            </a:r>
            <a:r>
              <a:rPr lang="en-US" sz="2100" b="1" dirty="0" smtClean="0"/>
              <a:t>monitor vehicle in real time as well as to check the history of vehicles movements</a:t>
            </a:r>
            <a:r>
              <a:rPr lang="en-US" sz="2100" dirty="0" smtClean="0"/>
              <a:t>. </a:t>
            </a:r>
          </a:p>
        </p:txBody>
      </p:sp>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Global Positioning Systems (GPS) </a:t>
            </a:r>
            <a:r>
              <a:rPr lang="en-US" sz="2100" dirty="0" smtClean="0"/>
              <a:t>were designed by the </a:t>
            </a:r>
            <a:r>
              <a:rPr lang="en-US" sz="2100" b="1" dirty="0" smtClean="0"/>
              <a:t>United States Government and military</a:t>
            </a:r>
            <a:r>
              <a:rPr lang="en-US" sz="2100" dirty="0" smtClean="0"/>
              <a:t>, which the design was intended to be used as </a:t>
            </a:r>
            <a:r>
              <a:rPr lang="en-US" sz="2100" b="1" dirty="0" smtClean="0"/>
              <a:t>surveillance</a:t>
            </a:r>
            <a:r>
              <a:rPr lang="en-US" sz="2100" dirty="0" smtClean="0"/>
              <a:t>. </a:t>
            </a:r>
          </a:p>
          <a:p>
            <a:pPr algn="just">
              <a:buFont typeface="Wingdings" pitchFamily="2" charset="2"/>
              <a:buChar char="Ø"/>
            </a:pPr>
            <a:r>
              <a:rPr lang="en-US" sz="2100" dirty="0" smtClean="0"/>
              <a:t>Primarily used for </a:t>
            </a:r>
            <a:r>
              <a:rPr lang="en-US" sz="2100" b="1" dirty="0" smtClean="0"/>
              <a:t>navigation purposes</a:t>
            </a:r>
            <a:r>
              <a:rPr lang="en-US" sz="2100" dirty="0" smtClean="0"/>
              <a:t>. At that time, the GPS project cost approximately </a:t>
            </a:r>
            <a:r>
              <a:rPr lang="en-US" sz="2100" b="1" dirty="0" smtClean="0"/>
              <a:t>$12 billion</a:t>
            </a:r>
            <a:r>
              <a:rPr lang="en-US" sz="2100" dirty="0" smtClean="0"/>
              <a:t> for the design and launch of </a:t>
            </a:r>
            <a:r>
              <a:rPr lang="en-US" sz="2100" b="1" dirty="0" smtClean="0"/>
              <a:t>18 satellites</a:t>
            </a:r>
            <a:r>
              <a:rPr lang="en-US" sz="2100" dirty="0" smtClean="0"/>
              <a:t>, </a:t>
            </a:r>
            <a:r>
              <a:rPr lang="en-US" sz="2100" b="1" dirty="0" smtClean="0"/>
              <a:t>six in each of the orbital planes spaced 120 degrees apart, and their ground stations</a:t>
            </a:r>
            <a:r>
              <a:rPr lang="en-US" sz="2100" dirty="0" smtClean="0"/>
              <a:t>.</a:t>
            </a:r>
          </a:p>
          <a:p>
            <a:pPr algn="just">
              <a:buFont typeface="Wingdings" pitchFamily="2" charset="2"/>
              <a:buChar char="Ø"/>
            </a:pPr>
            <a:r>
              <a:rPr lang="en-US" sz="2100" dirty="0" smtClean="0"/>
              <a:t>It was used by </a:t>
            </a:r>
            <a:r>
              <a:rPr lang="en-US" sz="2100" b="1" dirty="0" smtClean="0"/>
              <a:t>military</a:t>
            </a:r>
            <a:r>
              <a:rPr lang="en-US" sz="2100" dirty="0" smtClean="0"/>
              <a:t> and </a:t>
            </a:r>
            <a:r>
              <a:rPr lang="en-US" sz="2100" b="1" dirty="0" smtClean="0"/>
              <a:t>intelligence organizational </a:t>
            </a:r>
            <a:r>
              <a:rPr lang="en-US" sz="2100" dirty="0" smtClean="0"/>
              <a:t>during the </a:t>
            </a:r>
            <a:r>
              <a:rPr lang="en-US" sz="2100" b="1" dirty="0" smtClean="0"/>
              <a:t>Cold War</a:t>
            </a:r>
            <a:r>
              <a:rPr lang="en-US" sz="2100" dirty="0" smtClean="0"/>
              <a:t>, the Soviet-launched spacecraft Sputnik. Since its introduction in the 1960s, GPS has developed into a larger and more advanced satellite network constellation that orbits Earth at fixed points in space to send signals to anyone with a GPS receiver.</a:t>
            </a:r>
          </a:p>
          <a:p>
            <a:pPr algn="just">
              <a:buFont typeface="Wingdings" pitchFamily="2" charset="2"/>
              <a:buChar char="Ø"/>
            </a:pPr>
            <a:r>
              <a:rPr lang="en-US" sz="2100" dirty="0" smtClean="0"/>
              <a:t>The signals carry a </a:t>
            </a:r>
            <a:r>
              <a:rPr lang="en-US" sz="2100" b="1" dirty="0" smtClean="0"/>
              <a:t>time code </a:t>
            </a:r>
            <a:r>
              <a:rPr lang="en-US" sz="2100" dirty="0" smtClean="0"/>
              <a:t>and </a:t>
            </a:r>
            <a:r>
              <a:rPr lang="en-US" sz="2100" b="1" dirty="0" smtClean="0"/>
              <a:t>geographic data point </a:t>
            </a:r>
            <a:r>
              <a:rPr lang="en-US" sz="2100" dirty="0" smtClean="0"/>
              <a:t>that enables us to display a devices exact position anywhere on the planet. </a:t>
            </a:r>
          </a:p>
          <a:p>
            <a:pPr algn="just">
              <a:buFont typeface="Wingdings" pitchFamily="2" charset="2"/>
              <a:buChar char="Ø"/>
            </a:pPr>
            <a:r>
              <a:rPr lang="en-US" sz="2100" dirty="0" smtClean="0"/>
              <a:t>They realized that since they knew their exact location on the globe, by measuring the </a:t>
            </a:r>
            <a:r>
              <a:rPr lang="en-US" sz="2100" b="1" dirty="0" smtClean="0"/>
              <a:t>Doppler distortion </a:t>
            </a:r>
            <a:r>
              <a:rPr lang="en-US" sz="2100" dirty="0" smtClean="0"/>
              <a:t>it was possible to </a:t>
            </a:r>
            <a:r>
              <a:rPr lang="en-US" sz="2100" b="1" dirty="0" smtClean="0"/>
              <a:t>pinpoint where the satellite was along its orbit.</a:t>
            </a:r>
          </a:p>
        </p:txBody>
      </p:sp>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t>The </a:t>
            </a:r>
            <a:r>
              <a:rPr lang="en-US" sz="2100" dirty="0" smtClean="0"/>
              <a:t>principle of braking is depending on the conversion of energy that is converted </a:t>
            </a:r>
            <a:r>
              <a:rPr lang="en-US" sz="2100" b="1" dirty="0" smtClean="0"/>
              <a:t>kinetic energy</a:t>
            </a:r>
            <a:r>
              <a:rPr lang="en-US" sz="2100" dirty="0" smtClean="0"/>
              <a:t> into </a:t>
            </a:r>
            <a:r>
              <a:rPr lang="en-US" sz="2100" b="1" dirty="0" smtClean="0"/>
              <a:t>thermal energy form of heat</a:t>
            </a:r>
            <a:r>
              <a:rPr lang="en-US" sz="2100" dirty="0" smtClean="0"/>
              <a:t>.</a:t>
            </a:r>
          </a:p>
          <a:p>
            <a:pPr algn="just"/>
            <a:endParaRPr lang="en-US" sz="2100" dirty="0" smtClean="0"/>
          </a:p>
          <a:p>
            <a:pPr algn="just"/>
            <a:r>
              <a:rPr lang="en-US" sz="2100" dirty="0" smtClean="0"/>
              <a:t>In two wheeler </a:t>
            </a:r>
            <a:r>
              <a:rPr lang="en-US" sz="2100" b="1" dirty="0" smtClean="0"/>
              <a:t>Disc brake</a:t>
            </a:r>
            <a:r>
              <a:rPr lang="en-US" sz="2100" dirty="0" smtClean="0"/>
              <a:t> and </a:t>
            </a:r>
            <a:r>
              <a:rPr lang="en-US" sz="2100" b="1" dirty="0" smtClean="0"/>
              <a:t>Drum brake</a:t>
            </a:r>
            <a:r>
              <a:rPr lang="en-US" sz="2100" dirty="0" smtClean="0"/>
              <a:t> are used in existing system, both braking are contact type braking as well as the </a:t>
            </a:r>
            <a:r>
              <a:rPr lang="en-US" sz="2100" b="1" dirty="0" smtClean="0"/>
              <a:t>frictional resistance braking</a:t>
            </a:r>
            <a:r>
              <a:rPr lang="en-US" sz="2100" dirty="0" smtClean="0"/>
              <a:t>. </a:t>
            </a:r>
            <a:endParaRPr lang="en-US" sz="2100" dirty="0" smtClean="0"/>
          </a:p>
          <a:p>
            <a:pPr algn="just"/>
            <a:endParaRPr lang="en-US" sz="2100" dirty="0" smtClean="0"/>
          </a:p>
          <a:p>
            <a:pPr algn="just"/>
            <a:r>
              <a:rPr lang="en-US" sz="2100" b="1" dirty="0" smtClean="0"/>
              <a:t>Eddy current braking systems</a:t>
            </a:r>
            <a:r>
              <a:rPr lang="en-US" sz="2100" dirty="0" smtClean="0"/>
              <a:t> are a better alternative to the currently used friction based braking systems for instance disk and drum brakes</a:t>
            </a:r>
            <a:r>
              <a:rPr lang="en-US" sz="2100" dirty="0" smtClean="0"/>
              <a:t>.</a:t>
            </a:r>
          </a:p>
          <a:p>
            <a:pPr algn="just"/>
            <a:endParaRPr lang="en-US" sz="2100" dirty="0" smtClean="0"/>
          </a:p>
          <a:p>
            <a:pPr algn="just"/>
            <a:r>
              <a:rPr lang="en-US" sz="2100" dirty="0" smtClean="0"/>
              <a:t>Electromagnetic brakes are the brakes working on the </a:t>
            </a:r>
            <a:r>
              <a:rPr lang="en-US" sz="2100" b="1" dirty="0" smtClean="0"/>
              <a:t>electric power </a:t>
            </a:r>
            <a:r>
              <a:rPr lang="en-US" sz="2100" dirty="0" smtClean="0"/>
              <a:t>and </a:t>
            </a:r>
            <a:r>
              <a:rPr lang="en-US" sz="2100" b="1" dirty="0" smtClean="0"/>
              <a:t>magnetic power</a:t>
            </a:r>
            <a:r>
              <a:rPr lang="en-US" sz="2100" dirty="0" smtClean="0"/>
              <a:t>. They work on the principle of </a:t>
            </a:r>
            <a:r>
              <a:rPr lang="en-US" sz="2100" b="1" dirty="0" smtClean="0"/>
              <a:t>electromagnetism</a:t>
            </a:r>
            <a:r>
              <a:rPr lang="en-US" sz="2100" dirty="0" smtClean="0"/>
              <a:t>.</a:t>
            </a:r>
          </a:p>
          <a:p>
            <a:pPr algn="just"/>
            <a:endParaRPr lang="en-US" sz="2100" dirty="0" smtClean="0"/>
          </a:p>
          <a:p>
            <a:pPr algn="just"/>
            <a:r>
              <a:rPr lang="en-US" sz="2100" dirty="0" smtClean="0"/>
              <a:t>The original name was </a:t>
            </a:r>
            <a:r>
              <a:rPr lang="en-US" sz="2100" b="1" dirty="0" smtClean="0"/>
              <a:t>‘Electro Mechanical Brakes’</a:t>
            </a:r>
            <a:r>
              <a:rPr lang="en-US" sz="2100" dirty="0" smtClean="0"/>
              <a:t> but over the years the name changed to </a:t>
            </a:r>
            <a:r>
              <a:rPr lang="en-US" sz="2100" b="1" dirty="0" smtClean="0"/>
              <a:t>‘Electromagnetic Brakes</a:t>
            </a:r>
            <a:r>
              <a:rPr lang="en-US" sz="2100" b="1" dirty="0" smtClean="0"/>
              <a:t>’.</a:t>
            </a:r>
            <a:endParaRPr lang="en-US" sz="2100" b="1" dirty="0" smtClean="0"/>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is found that electromagnetic brakes can develop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negative power</a:t>
            </a:r>
            <a:r>
              <a:rPr lang="en-US" sz="2100" dirty="0" smtClean="0">
                <a:latin typeface="Calibri" panose="020F0502020204030204" pitchFamily="34" charset="0"/>
                <a:ea typeface="Calibri" panose="020F0502020204030204" pitchFamily="34" charset="0"/>
                <a:cs typeface="Times New Roman" panose="02020603050405020304" pitchFamily="18" charset="0"/>
              </a:rPr>
              <a:t> which represents nearly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twice the maximum power output </a:t>
            </a:r>
            <a:r>
              <a:rPr lang="en-US" sz="2100" dirty="0" smtClean="0">
                <a:latin typeface="Calibri" panose="020F0502020204030204" pitchFamily="34" charset="0"/>
                <a:ea typeface="Calibri" panose="020F0502020204030204" pitchFamily="34" charset="0"/>
                <a:cs typeface="Times New Roman" panose="02020603050405020304" pitchFamily="18" charset="0"/>
              </a:rPr>
              <a:t>of a typical engine, and at least three times the braking power of an exhaust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brake linings would last considerably longer before requiring maintenance and the potentially brake fade problem could be avoided. In research conducted by a truck manufacturer, it was proved that the electromagnetic brake assumed 80% of the duty which would otherwise have been demanded of the regular service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relay on the efficiency of engine components for its use, so do exhaust and hydrokinetic brakes. The exhaust brake is an on/off device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hydrokinetic brakes </a:t>
            </a:r>
            <a:r>
              <a:rPr lang="en-US" sz="2100" dirty="0" smtClean="0">
                <a:latin typeface="Calibri" panose="020F0502020204030204" pitchFamily="34" charset="0"/>
                <a:ea typeface="Calibri" panose="020F0502020204030204" pitchFamily="34" charset="0"/>
                <a:cs typeface="Times New Roman" panose="02020603050405020304" pitchFamily="18" charset="0"/>
              </a:rPr>
              <a:t>have very complex control system.</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electromagnetic brake control system is an electric switching system which gives it superior controllability.</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not very difficult if there is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LITERATURE REVIEW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867400"/>
          </a:xfrm>
        </p:spPr>
        <p:txBody>
          <a:bodyPr>
            <a:noAutofit/>
          </a:bodyPr>
          <a:lstStyle/>
          <a:p>
            <a:pPr algn="just"/>
            <a:r>
              <a:rPr lang="en-IN" sz="2100" dirty="0" smtClean="0"/>
              <a:t>Nowadays GPS units are great tracking devices that help fleet managers stay in control of their business. The applications in today’s GPS units make it possible to take full control of any company</a:t>
            </a:r>
            <a:r>
              <a:rPr lang="en-IN" sz="2100" dirty="0" smtClean="0"/>
              <a:t>.</a:t>
            </a:r>
          </a:p>
          <a:p>
            <a:pPr algn="just"/>
            <a:endParaRPr lang="en-IN" sz="2100" dirty="0" smtClean="0"/>
          </a:p>
          <a:p>
            <a:pPr algn="just"/>
            <a:r>
              <a:rPr lang="en-IN" sz="2100" dirty="0" smtClean="0"/>
              <a:t>GPS </a:t>
            </a:r>
            <a:r>
              <a:rPr lang="en-IN" sz="2100" dirty="0" smtClean="0"/>
              <a:t>based vehicle navigation system is implemented. This is done by fetching the information of the vehicle like </a:t>
            </a:r>
            <a:r>
              <a:rPr lang="en-IN" sz="2100" b="1" i="1" dirty="0" smtClean="0"/>
              <a:t>location</a:t>
            </a:r>
            <a:r>
              <a:rPr lang="en-IN" sz="2100" dirty="0" smtClean="0"/>
              <a:t>, </a:t>
            </a:r>
            <a:r>
              <a:rPr lang="en-IN" sz="2100" b="1" i="1" dirty="0" smtClean="0"/>
              <a:t>distance</a:t>
            </a:r>
            <a:r>
              <a:rPr lang="en-IN" sz="2100" dirty="0" smtClean="0"/>
              <a:t>, etc by using </a:t>
            </a:r>
            <a:r>
              <a:rPr lang="en-IN" sz="2100" b="1" dirty="0" smtClean="0"/>
              <a:t>GPS</a:t>
            </a:r>
            <a:r>
              <a:rPr lang="en-IN" sz="2100" dirty="0" smtClean="0"/>
              <a:t> and </a:t>
            </a:r>
            <a:r>
              <a:rPr lang="en-IN" sz="2100" b="1" dirty="0" smtClean="0"/>
              <a:t>GSM</a:t>
            </a:r>
            <a:r>
              <a:rPr lang="en-IN" sz="2100" dirty="0" smtClean="0"/>
              <a:t>.</a:t>
            </a:r>
          </a:p>
          <a:p>
            <a:pPr algn="just"/>
            <a:endParaRPr lang="en-IN" sz="2100" dirty="0" smtClean="0"/>
          </a:p>
          <a:p>
            <a:pPr algn="just"/>
            <a:r>
              <a:rPr lang="en-IN" sz="2100" dirty="0" smtClean="0"/>
              <a:t>Then this periodic information of location is transmitted to monitoring or tracking server. This transmitted information is displayed on the display unit by using the DES Global Map to display the vehicle location in the electronic DES Global Map. </a:t>
            </a:r>
            <a:endParaRPr lang="en-IN" sz="2100" dirty="0" smtClean="0"/>
          </a:p>
          <a:p>
            <a:pPr algn="just"/>
            <a:endParaRPr lang="en-IN" sz="2100" dirty="0" smtClean="0"/>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can be used in the monitoring our </a:t>
            </a:r>
            <a:r>
              <a:rPr lang="en-US" sz="2100" dirty="0" smtClean="0">
                <a:latin typeface="Calibri" panose="020F0502020204030204" pitchFamily="34" charset="0"/>
                <a:ea typeface="Calibri" panose="020F0502020204030204" pitchFamily="34" charset="0"/>
                <a:cs typeface="Times New Roman" panose="02020603050405020304" pitchFamily="18" charset="0"/>
              </a:rPr>
              <a:t>car. </a:t>
            </a:r>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uses microcontroller powered by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DES MC300 Series (model 328), 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System for Mobile Communication (GSM)</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ACTIVE AND PASSIVE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Calibri" panose="020F0502020204030204" pitchFamily="34" charset="0"/>
              </a:rPr>
              <a:t>Tracking System is classified as ‘</a:t>
            </a:r>
            <a:r>
              <a:rPr lang="en-US" sz="2100" b="1" dirty="0" smtClean="0">
                <a:latin typeface="Calibri" panose="020F0502020204030204" pitchFamily="34" charset="0"/>
                <a:ea typeface="Calibri" panose="020F0502020204030204" pitchFamily="34" charset="0"/>
                <a:cs typeface="Calibri" panose="020F0502020204030204" pitchFamily="34" charset="0"/>
              </a:rPr>
              <a:t>passive</a:t>
            </a:r>
            <a:r>
              <a:rPr lang="en-US" sz="2100" dirty="0" smtClean="0">
                <a:latin typeface="Calibri" panose="020F0502020204030204" pitchFamily="34" charset="0"/>
                <a:ea typeface="Calibri" panose="020F0502020204030204" pitchFamily="34" charset="0"/>
                <a:cs typeface="Calibri" panose="020F0502020204030204" pitchFamily="34" charset="0"/>
              </a:rPr>
              <a:t>’ and ‘</a:t>
            </a:r>
            <a:r>
              <a:rPr lang="en-US" sz="2100" b="1" dirty="0" smtClean="0">
                <a:latin typeface="Calibri" panose="020F0502020204030204" pitchFamily="34" charset="0"/>
                <a:ea typeface="Calibri" panose="020F0502020204030204" pitchFamily="34" charset="0"/>
                <a:cs typeface="Calibri" panose="020F0502020204030204" pitchFamily="34" charset="0"/>
              </a:rPr>
              <a:t>active</a:t>
            </a:r>
            <a:r>
              <a:rPr lang="en-US" sz="2100" dirty="0" smtClean="0">
                <a:latin typeface="Calibri" panose="020F0502020204030204" pitchFamily="34" charset="0"/>
                <a:ea typeface="Calibri" panose="020F0502020204030204" pitchFamily="34" charset="0"/>
                <a:cs typeface="Calibri" panose="020F0502020204030204" pitchFamily="34" charset="0"/>
              </a:rPr>
              <a:t>’. Passive devices store GPS location, speed, heading and also track information like trigger event for key press, door open or close</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algn="just"/>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100" dirty="0" smtClean="0">
                <a:latin typeface="Calibri" panose="020F0502020204030204" pitchFamily="34" charset="0"/>
                <a:ea typeface="Calibri" panose="020F0502020204030204" pitchFamily="34" charset="0"/>
                <a:cs typeface="Calibri" panose="020F0502020204030204" pitchFamily="34" charset="0"/>
              </a:rPr>
              <a:t>Once the vehicle returns to a predetermined point, the device is removed or using </a:t>
            </a:r>
            <a:r>
              <a:rPr lang="en-US" sz="2100" b="1" dirty="0" smtClean="0">
                <a:latin typeface="Calibri" panose="020F0502020204030204" pitchFamily="34" charset="0"/>
                <a:ea typeface="Calibri" panose="020F0502020204030204" pitchFamily="34" charset="0"/>
                <a:cs typeface="Calibri" panose="020F0502020204030204" pitchFamily="34" charset="0"/>
              </a:rPr>
              <a:t>WIFI/BLUTOOTH </a:t>
            </a:r>
            <a:r>
              <a:rPr lang="en-US" sz="2100" dirty="0" smtClean="0">
                <a:latin typeface="Calibri" panose="020F0502020204030204" pitchFamily="34" charset="0"/>
                <a:ea typeface="Calibri" panose="020F0502020204030204" pitchFamily="34" charset="0"/>
                <a:cs typeface="Calibri" panose="020F0502020204030204" pitchFamily="34" charset="0"/>
              </a:rPr>
              <a:t>etc to transfer data which then analysis with computer. Were as Active devices also collect same data as passive the only difference is it does in real time </a:t>
            </a:r>
            <a:r>
              <a:rPr lang="en-US" sz="2100" b="1" dirty="0" smtClean="0">
                <a:latin typeface="Calibri" panose="020F0502020204030204" pitchFamily="34" charset="0"/>
                <a:ea typeface="Calibri" panose="020F0502020204030204" pitchFamily="34" charset="0"/>
                <a:cs typeface="Calibri" panose="020F0502020204030204" pitchFamily="34" charset="0"/>
              </a:rPr>
              <a:t>via cellular or WIFI over Internet</a:t>
            </a:r>
            <a:r>
              <a:rPr lang="en-US" sz="2100" dirty="0" smtClean="0">
                <a:latin typeface="Calibri" panose="020F0502020204030204" pitchFamily="34" charset="0"/>
                <a:ea typeface="Calibri" panose="020F0502020204030204" pitchFamily="34" charset="0"/>
                <a:cs typeface="Calibri" panose="020F0502020204030204" pitchFamily="34" charset="0"/>
              </a:rPr>
              <a:t>. </a:t>
            </a: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100" b="1" dirty="0" smtClean="0">
                <a:latin typeface="Calibri" panose="020F0502020204030204" pitchFamily="34" charset="0"/>
                <a:ea typeface="Calibri" panose="020F0502020204030204" pitchFamily="34" charset="0"/>
                <a:cs typeface="Calibri" panose="020F0502020204030204" pitchFamily="34" charset="0"/>
              </a:rPr>
              <a:t>Passive </a:t>
            </a:r>
            <a:r>
              <a:rPr lang="en-US" sz="2100" b="1" dirty="0" smtClean="0">
                <a:latin typeface="Calibri" panose="020F0502020204030204" pitchFamily="34" charset="0"/>
                <a:ea typeface="Calibri" panose="020F0502020204030204" pitchFamily="34" charset="0"/>
                <a:cs typeface="Calibri" panose="020F0502020204030204" pitchFamily="34" charset="0"/>
              </a:rPr>
              <a:t>trackers do not monitor movement in real time</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algn="just"/>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main reason people choose passive trackers is that these devices are less expensive than active trackers. GPS passive device are not attached to a monthly fee, which makes there trackers affordable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2208</Words>
  <Application>Microsoft Office PowerPoint</Application>
  <PresentationFormat>On-screen Show (4:3)</PresentationFormat>
  <Paragraphs>163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Project 3D Model :</vt:lpstr>
      <vt:lpstr>INTRODUCTION OF ADVANCE SMART GPS SYSTEM :</vt:lpstr>
      <vt:lpstr>HISTORY OF ADVANCE SMART GPS SYSTEM :</vt:lpstr>
      <vt:lpstr>INTRODUCTION OF ELECTROMAGNETIC BRAKE SYSTEM :</vt:lpstr>
      <vt:lpstr>HISTORY OF ELECTROMAGNETIC BRAKE SYSTEM :</vt:lpstr>
      <vt:lpstr>LITERATURE REVIEW OF ADVANCE SMART GPS SYSTEM :</vt:lpstr>
      <vt:lpstr>ACTIVE AND PASSIVE TRACKING SYSTEM :</vt:lpstr>
      <vt:lpstr>TYPE OF TRACKING SYSTEM :</vt:lpstr>
      <vt:lpstr>ASSISTED GLOBAL POSITION SYSTEM (AGPS) :</vt:lpstr>
      <vt:lpstr>AUTOMATIC VEHICLE LOCATION SYSTEM (AVL) :</vt:lpstr>
      <vt:lpstr>RADIO FREQUENCY IDENTICATION (RFID) :</vt:lpstr>
      <vt:lpstr>LITERATURE REVIEW OF ELECTROMAGNETIC BRAKE SYSTEM :</vt:lpstr>
      <vt:lpstr>TYPES OF CLASSIFICATION OF ELECTROMAGNETS :</vt:lpstr>
      <vt:lpstr>DESIGN AND PRACTICAL WORKING :</vt:lpstr>
      <vt:lpstr>MATERIAL SELECTION :</vt:lpstr>
      <vt:lpstr>TYPE OF BRAKE SYSTEM :</vt:lpstr>
      <vt:lpstr>ELECTROMAGNETIC BRAKE SYSTEM :</vt:lpstr>
      <vt:lpstr>FRICTIONAL BRAKE SYSTEM :</vt:lpstr>
      <vt:lpstr>HYDRAULIC BRAKE SYSTEM :</vt:lpstr>
      <vt:lpstr>SIGNIFICATION/SCOPES OF ELECTROMAGNETIC BRAKE SYSTEM :</vt:lpstr>
      <vt:lpstr>LIMITATION OF ELECTROMAGNETIC BRAKE SYSTEM :</vt:lpstr>
      <vt:lpstr>THANK  YOU</vt:lpstr>
      <vt:lpstr>ABSTRACT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Smart GPS &amp; Electromagnetic Brake system </dc:title>
  <dc:creator>syed ahmed</dc:creator>
  <cp:lastModifiedBy>syed ahmed</cp:lastModifiedBy>
  <cp:revision>331</cp:revision>
  <dcterms:created xsi:type="dcterms:W3CDTF">2006-08-16T00:00:00Z</dcterms:created>
  <dcterms:modified xsi:type="dcterms:W3CDTF">2021-02-18T05:18:52Z</dcterms:modified>
</cp:coreProperties>
</file>