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9" r:id="rId3"/>
    <p:sldId id="261" r:id="rId4"/>
    <p:sldId id="262" r:id="rId5"/>
    <p:sldId id="264"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26A3272-00FE-4D47-80CE-11024BA39D18}"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48500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6A3272-00FE-4D47-80CE-11024BA39D18}"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429460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6A3272-00FE-4D47-80CE-11024BA39D18}"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219311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6A3272-00FE-4D47-80CE-11024BA39D18}"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169852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6A3272-00FE-4D47-80CE-11024BA39D18}"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54783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6A3272-00FE-4D47-80CE-11024BA39D18}"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568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26A3272-00FE-4D47-80CE-11024BA39D18}" type="datetimeFigureOut">
              <a:rPr lang="en-IN" smtClean="0"/>
              <a:t>24-09-2020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157772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26A3272-00FE-4D47-80CE-11024BA39D18}" type="datetimeFigureOut">
              <a:rPr lang="en-IN" smtClean="0"/>
              <a:t>24-09-2020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330276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A3272-00FE-4D47-80CE-11024BA39D18}" type="datetimeFigureOut">
              <a:rPr lang="en-IN" smtClean="0"/>
              <a:t>24-09-2020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314263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6A3272-00FE-4D47-80CE-11024BA39D18}"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169983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6A3272-00FE-4D47-80CE-11024BA39D18}"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41606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A3272-00FE-4D47-80CE-11024BA39D18}" type="datetimeFigureOut">
              <a:rPr lang="en-IN" smtClean="0"/>
              <a:t>24-09-2020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88757-4590-4821-A359-147E6DF150F2}" type="slidenum">
              <a:rPr lang="en-IN" smtClean="0"/>
              <a:t>‹#›</a:t>
            </a:fld>
            <a:endParaRPr lang="en-IN"/>
          </a:p>
        </p:txBody>
      </p:sp>
    </p:spTree>
    <p:extLst>
      <p:ext uri="{BB962C8B-B14F-4D97-AF65-F5344CB8AC3E}">
        <p14:creationId xmlns:p14="http://schemas.microsoft.com/office/powerpoint/2010/main" val="102560119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713144"/>
            <a:ext cx="9144000" cy="1671656"/>
          </a:xfrm>
        </p:spPr>
        <p:txBody>
          <a:bodyPr>
            <a:normAutofit lnSpcReduction="10000"/>
          </a:bodyPr>
          <a:lstStyle/>
          <a:p>
            <a:pPr lvl="0" algn="l">
              <a:spcBef>
                <a:spcPts val="0"/>
              </a:spcBef>
              <a:buClr>
                <a:prstClr val="black"/>
              </a:buClr>
              <a:buSzPts val="1200"/>
            </a:pPr>
            <a:r>
              <a:rPr lang="en-US" sz="1600" b="1" dirty="0">
                <a:solidFill>
                  <a:prstClr val="black"/>
                </a:solidFill>
                <a:latin typeface="Arial" panose="020B0604020202020204" pitchFamily="34" charset="0"/>
                <a:ea typeface="Arial"/>
                <a:cs typeface="Arial" panose="020B0604020202020204" pitchFamily="34" charset="0"/>
                <a:sym typeface="Arial"/>
              </a:rPr>
              <a:t>SUBMITTED BY :</a:t>
            </a:r>
            <a:endParaRPr lang="en-US" sz="1600" b="1" dirty="0">
              <a:solidFill>
                <a:prstClr val="black">
                  <a:tint val="75000"/>
                </a:prstClr>
              </a:solidFill>
              <a:latin typeface="Arial" panose="020B0604020202020204" pitchFamily="34" charset="0"/>
              <a:cs typeface="Arial" panose="020B0604020202020204" pitchFamily="34" charset="0"/>
            </a:endParaRPr>
          </a:p>
          <a:p>
            <a:pPr lvl="0" algn="l">
              <a:spcBef>
                <a:spcPts val="240"/>
              </a:spcBef>
              <a:buClr>
                <a:prstClr val="black"/>
              </a:buClr>
              <a:buSzPts val="1200"/>
            </a:pPr>
            <a:r>
              <a:rPr lang="en-US" sz="1200" b="1" dirty="0">
                <a:solidFill>
                  <a:prstClr val="black"/>
                </a:solidFill>
                <a:latin typeface="Arial"/>
                <a:ea typeface="Arial"/>
                <a:cs typeface="Arial"/>
                <a:sym typeface="Arial"/>
              </a:rPr>
              <a:t>	1. </a:t>
            </a:r>
            <a:r>
              <a:rPr lang="en-US" sz="1200" b="1" dirty="0">
                <a:solidFill>
                  <a:prstClr val="black"/>
                </a:solidFill>
                <a:latin typeface="Arial Black" panose="020B0A04020102020204" pitchFamily="34" charset="0"/>
                <a:ea typeface="Arial"/>
                <a:cs typeface="Arial"/>
                <a:sym typeface="Arial"/>
              </a:rPr>
              <a:t>M. Syed </a:t>
            </a:r>
            <a:r>
              <a:rPr lang="en-US" sz="1200" b="1" dirty="0" err="1">
                <a:solidFill>
                  <a:prstClr val="black"/>
                </a:solidFill>
                <a:latin typeface="Arial Black" panose="020B0A04020102020204" pitchFamily="34" charset="0"/>
                <a:ea typeface="Arial"/>
                <a:cs typeface="Arial"/>
                <a:sym typeface="Arial"/>
              </a:rPr>
              <a:t>Nihaal</a:t>
            </a:r>
            <a:r>
              <a:rPr lang="en-US" sz="1200" b="1" dirty="0">
                <a:solidFill>
                  <a:prstClr val="black"/>
                </a:solidFill>
                <a:latin typeface="Arial Black" panose="020B0A04020102020204" pitchFamily="34" charset="0"/>
                <a:ea typeface="Arial"/>
                <a:cs typeface="Arial"/>
                <a:sym typeface="Arial"/>
              </a:rPr>
              <a:t> Ahmed </a:t>
            </a:r>
            <a:r>
              <a:rPr lang="en-US" sz="1200" b="1" dirty="0">
                <a:solidFill>
                  <a:srgbClr val="595959"/>
                </a:solidFill>
                <a:latin typeface="Arial"/>
                <a:ea typeface="Arial"/>
                <a:cs typeface="Arial"/>
                <a:sym typeface="Arial"/>
              </a:rPr>
              <a:t>(17607231) [CEO/FOUNDER - Dread Eye Studio]</a:t>
            </a:r>
            <a:endParaRPr lang="en-US" sz="3200" dirty="0">
              <a:solidFill>
                <a:prstClr val="black">
                  <a:tint val="75000"/>
                </a:prstClr>
              </a:solidFill>
            </a:endParaRPr>
          </a:p>
          <a:p>
            <a:pPr lvl="0" algn="l">
              <a:spcBef>
                <a:spcPts val="240"/>
              </a:spcBef>
              <a:buClr>
                <a:srgbClr val="595959"/>
              </a:buClr>
              <a:buSzPts val="1200"/>
            </a:pPr>
            <a:r>
              <a:rPr lang="en-US" sz="1200" b="1" dirty="0">
                <a:solidFill>
                  <a:srgbClr val="595959"/>
                </a:solidFill>
                <a:latin typeface="Arial"/>
                <a:ea typeface="Arial"/>
                <a:cs typeface="Arial"/>
                <a:sym typeface="Arial"/>
              </a:rPr>
              <a:t>	</a:t>
            </a:r>
            <a:r>
              <a:rPr lang="en-US" sz="1200" b="1" dirty="0">
                <a:solidFill>
                  <a:prstClr val="black"/>
                </a:solidFill>
                <a:latin typeface="Arial"/>
                <a:ea typeface="Arial"/>
                <a:cs typeface="Arial"/>
                <a:sym typeface="Arial"/>
              </a:rPr>
              <a:t>2. </a:t>
            </a:r>
            <a:r>
              <a:rPr lang="en-US" sz="1200" b="1" dirty="0">
                <a:solidFill>
                  <a:prstClr val="black"/>
                </a:solidFill>
                <a:latin typeface="Arial Black" panose="020B0A04020102020204" pitchFamily="34" charset="0"/>
                <a:ea typeface="Arial"/>
                <a:cs typeface="Arial"/>
                <a:sym typeface="Arial"/>
              </a:rPr>
              <a:t>T. Rakesh </a:t>
            </a:r>
            <a:r>
              <a:rPr lang="en-US" sz="1200" b="1" dirty="0">
                <a:solidFill>
                  <a:srgbClr val="595959"/>
                </a:solidFill>
                <a:latin typeface="Arial"/>
                <a:ea typeface="Arial"/>
                <a:cs typeface="Arial"/>
                <a:sym typeface="Arial"/>
              </a:rPr>
              <a:t>(16604252)</a:t>
            </a:r>
            <a:endParaRPr lang="en-US" sz="3200" dirty="0">
              <a:solidFill>
                <a:prstClr val="black">
                  <a:tint val="75000"/>
                </a:prstClr>
              </a:solidFill>
            </a:endParaRPr>
          </a:p>
          <a:p>
            <a:pPr lvl="0" algn="l">
              <a:spcBef>
                <a:spcPts val="240"/>
              </a:spcBef>
              <a:buClr>
                <a:prstClr val="black"/>
              </a:buClr>
              <a:buSzPts val="1200"/>
            </a:pPr>
            <a:r>
              <a:rPr lang="en-US" sz="1200" b="1" dirty="0">
                <a:solidFill>
                  <a:prstClr val="black"/>
                </a:solidFill>
                <a:latin typeface="Arial"/>
                <a:ea typeface="Arial"/>
                <a:cs typeface="Arial"/>
                <a:sym typeface="Arial"/>
              </a:rPr>
              <a:t>	3. </a:t>
            </a:r>
            <a:r>
              <a:rPr lang="en-US" sz="1200" b="1" dirty="0">
                <a:solidFill>
                  <a:prstClr val="black"/>
                </a:solidFill>
                <a:latin typeface="Arial Black" panose="020B0A04020102020204" pitchFamily="34" charset="0"/>
                <a:ea typeface="Arial"/>
                <a:cs typeface="Arial"/>
                <a:sym typeface="Arial"/>
              </a:rPr>
              <a:t>S</a:t>
            </a:r>
            <a:r>
              <a:rPr lang="en-US" sz="1200" b="1" dirty="0" smtClean="0">
                <a:solidFill>
                  <a:prstClr val="black"/>
                </a:solidFill>
                <a:latin typeface="Arial Black" panose="020B0A04020102020204" pitchFamily="34" charset="0"/>
                <a:ea typeface="Arial"/>
                <a:cs typeface="Arial"/>
                <a:sym typeface="Arial"/>
              </a:rPr>
              <a:t>. </a:t>
            </a:r>
            <a:r>
              <a:rPr lang="en-US" sz="1200" b="1" dirty="0" err="1" smtClean="0">
                <a:solidFill>
                  <a:prstClr val="black"/>
                </a:solidFill>
                <a:latin typeface="Arial Black" panose="020B0A04020102020204" pitchFamily="34" charset="0"/>
                <a:ea typeface="Arial"/>
                <a:cs typeface="Arial"/>
                <a:sym typeface="Arial"/>
              </a:rPr>
              <a:t>Sarath</a:t>
            </a:r>
            <a:r>
              <a:rPr lang="en-US" sz="1200" b="1" dirty="0" smtClean="0">
                <a:solidFill>
                  <a:prstClr val="black"/>
                </a:solidFill>
                <a:latin typeface="Arial"/>
                <a:ea typeface="Arial"/>
                <a:cs typeface="Arial"/>
                <a:sym typeface="Arial"/>
              </a:rPr>
              <a:t> </a:t>
            </a:r>
            <a:r>
              <a:rPr lang="en-US" sz="1200" b="1" dirty="0">
                <a:solidFill>
                  <a:srgbClr val="595959"/>
                </a:solidFill>
                <a:latin typeface="Arial"/>
                <a:ea typeface="Arial"/>
                <a:cs typeface="Arial"/>
                <a:sym typeface="Arial"/>
              </a:rPr>
              <a:t>(</a:t>
            </a:r>
            <a:r>
              <a:rPr lang="en-US" sz="1200" b="1" dirty="0" smtClean="0">
                <a:solidFill>
                  <a:srgbClr val="595959"/>
                </a:solidFill>
                <a:latin typeface="Arial"/>
                <a:ea typeface="Arial"/>
                <a:cs typeface="Arial"/>
                <a:sym typeface="Arial"/>
              </a:rPr>
              <a:t>17604233</a:t>
            </a:r>
            <a:r>
              <a:rPr lang="en-US" sz="1200" b="1" dirty="0">
                <a:solidFill>
                  <a:srgbClr val="595959"/>
                </a:solidFill>
                <a:latin typeface="Arial"/>
                <a:ea typeface="Arial"/>
                <a:cs typeface="Arial"/>
                <a:sym typeface="Arial"/>
              </a:rPr>
              <a:t>)</a:t>
            </a:r>
            <a:endParaRPr lang="en-US" sz="3200" dirty="0">
              <a:solidFill>
                <a:prstClr val="black">
                  <a:tint val="75000"/>
                </a:prstClr>
              </a:solidFill>
            </a:endParaRPr>
          </a:p>
          <a:p>
            <a:pPr lvl="0" algn="l">
              <a:spcBef>
                <a:spcPts val="240"/>
              </a:spcBef>
              <a:buClr>
                <a:srgbClr val="595959"/>
              </a:buClr>
              <a:buSzPts val="1200"/>
            </a:pPr>
            <a:r>
              <a:rPr lang="en-US" sz="1200" b="1" dirty="0">
                <a:solidFill>
                  <a:srgbClr val="595959"/>
                </a:solidFill>
                <a:latin typeface="Arial"/>
                <a:ea typeface="Arial"/>
                <a:cs typeface="Arial"/>
                <a:sym typeface="Arial"/>
              </a:rPr>
              <a:t>	</a:t>
            </a:r>
            <a:r>
              <a:rPr lang="en-US" sz="1200" b="1" dirty="0">
                <a:solidFill>
                  <a:prstClr val="black"/>
                </a:solidFill>
                <a:latin typeface="Arial"/>
                <a:ea typeface="Arial"/>
                <a:cs typeface="Arial"/>
                <a:sym typeface="Arial"/>
              </a:rPr>
              <a:t>4. </a:t>
            </a:r>
            <a:r>
              <a:rPr lang="en-US" sz="1200" b="1" dirty="0">
                <a:solidFill>
                  <a:prstClr val="black"/>
                </a:solidFill>
                <a:latin typeface="Arial Black" panose="020B0A04020102020204" pitchFamily="34" charset="0"/>
                <a:ea typeface="Arial"/>
                <a:cs typeface="Arial"/>
                <a:sym typeface="Arial"/>
              </a:rPr>
              <a:t>A. Syed </a:t>
            </a:r>
            <a:r>
              <a:rPr lang="en-US" sz="1200" b="1" dirty="0" err="1">
                <a:solidFill>
                  <a:prstClr val="black"/>
                </a:solidFill>
                <a:latin typeface="Arial Black" panose="020B0A04020102020204" pitchFamily="34" charset="0"/>
                <a:ea typeface="Arial"/>
                <a:cs typeface="Arial"/>
                <a:sym typeface="Arial"/>
              </a:rPr>
              <a:t>Dastageer</a:t>
            </a:r>
            <a:r>
              <a:rPr lang="en-US" sz="1200" b="1" dirty="0">
                <a:solidFill>
                  <a:srgbClr val="595959"/>
                </a:solidFill>
                <a:latin typeface="Arial Black" panose="020B0A04020102020204" pitchFamily="34" charset="0"/>
                <a:ea typeface="Arial"/>
                <a:cs typeface="Arial"/>
                <a:sym typeface="Arial"/>
              </a:rPr>
              <a:t> </a:t>
            </a:r>
            <a:r>
              <a:rPr lang="en-US" sz="1200" b="1" dirty="0">
                <a:solidFill>
                  <a:srgbClr val="595959"/>
                </a:solidFill>
                <a:latin typeface="Arial"/>
                <a:ea typeface="Arial"/>
                <a:cs typeface="Arial"/>
                <a:sym typeface="Arial"/>
              </a:rPr>
              <a:t>(17604248)</a:t>
            </a:r>
            <a:endParaRPr lang="en-US" sz="3200" dirty="0">
              <a:solidFill>
                <a:prstClr val="black">
                  <a:tint val="75000"/>
                </a:prstClr>
              </a:solidFill>
            </a:endParaRPr>
          </a:p>
          <a:p>
            <a:pPr lvl="0" algn="l">
              <a:spcBef>
                <a:spcPts val="240"/>
              </a:spcBef>
              <a:buClr>
                <a:srgbClr val="888888"/>
              </a:buClr>
              <a:buSzPts val="1200"/>
            </a:pPr>
            <a:endParaRPr lang="en-US" sz="1200" b="1" dirty="0">
              <a:solidFill>
                <a:prstClr val="black"/>
              </a:solidFill>
              <a:latin typeface="Arial"/>
              <a:ea typeface="Arial"/>
              <a:cs typeface="Arial"/>
              <a:sym typeface="Arial"/>
            </a:endParaRPr>
          </a:p>
          <a:p>
            <a:pPr lvl="0" algn="l">
              <a:spcBef>
                <a:spcPts val="240"/>
              </a:spcBef>
              <a:buClr>
                <a:prstClr val="black"/>
              </a:buClr>
              <a:buSzPts val="1200"/>
            </a:pPr>
            <a:r>
              <a:rPr lang="en-US" sz="1600" b="1" dirty="0">
                <a:solidFill>
                  <a:prstClr val="black"/>
                </a:solidFill>
                <a:latin typeface="Arial" panose="020B0604020202020204" pitchFamily="34" charset="0"/>
                <a:ea typeface="Arial"/>
                <a:cs typeface="Arial" panose="020B0604020202020204" pitchFamily="34" charset="0"/>
                <a:sym typeface="Arial"/>
              </a:rPr>
              <a:t>GUIDED </a:t>
            </a:r>
            <a:r>
              <a:rPr lang="en-US" sz="1600" b="1" dirty="0" smtClean="0">
                <a:solidFill>
                  <a:prstClr val="black"/>
                </a:solidFill>
                <a:latin typeface="Arial" panose="020B0604020202020204" pitchFamily="34" charset="0"/>
                <a:ea typeface="Arial"/>
                <a:cs typeface="Arial" panose="020B0604020202020204" pitchFamily="34" charset="0"/>
                <a:sym typeface="Arial"/>
              </a:rPr>
              <a:t>BY :</a:t>
            </a:r>
            <a:endParaRPr lang="en-US" sz="1600" dirty="0">
              <a:solidFill>
                <a:prstClr val="black">
                  <a:tint val="75000"/>
                </a:prstClr>
              </a:solidFill>
              <a:latin typeface="Arial" panose="020B0604020202020204" pitchFamily="34" charset="0"/>
              <a:cs typeface="Arial" panose="020B0604020202020204" pitchFamily="34" charset="0"/>
            </a:endParaRPr>
          </a:p>
          <a:p>
            <a:pPr lvl="0" algn="l">
              <a:spcBef>
                <a:spcPts val="240"/>
              </a:spcBef>
              <a:buClr>
                <a:prstClr val="black"/>
              </a:buClr>
              <a:buSzPts val="1200"/>
            </a:pPr>
            <a:r>
              <a:rPr lang="en-US" sz="1200" b="1" dirty="0">
                <a:solidFill>
                  <a:prstClr val="black"/>
                </a:solidFill>
                <a:latin typeface="Arial"/>
                <a:ea typeface="Arial"/>
                <a:cs typeface="Arial"/>
                <a:sym typeface="Arial"/>
              </a:rPr>
              <a:t>	</a:t>
            </a:r>
            <a:r>
              <a:rPr lang="en-US" sz="1200" b="1" dirty="0">
                <a:solidFill>
                  <a:prstClr val="black"/>
                </a:solidFill>
                <a:latin typeface="Arial Black" panose="020B0A04020102020204" pitchFamily="34" charset="0"/>
                <a:ea typeface="Arial"/>
                <a:cs typeface="Arial"/>
                <a:sym typeface="Arial"/>
              </a:rPr>
              <a:t>Dr. S. </a:t>
            </a:r>
            <a:r>
              <a:rPr lang="en-US" sz="1200" b="1" dirty="0" err="1" smtClean="0">
                <a:solidFill>
                  <a:prstClr val="black"/>
                </a:solidFill>
                <a:latin typeface="Arial Black" panose="020B0A04020102020204" pitchFamily="34" charset="0"/>
                <a:ea typeface="Arial"/>
                <a:cs typeface="Arial"/>
                <a:sym typeface="Arial"/>
              </a:rPr>
              <a:t>Sivaganesan</a:t>
            </a:r>
            <a:r>
              <a:rPr lang="en-US" sz="1200" b="1" dirty="0" smtClean="0">
                <a:solidFill>
                  <a:prstClr val="black"/>
                </a:solidFill>
                <a:latin typeface="Arial Black" panose="020B0A04020102020204" pitchFamily="34" charset="0"/>
                <a:ea typeface="Arial"/>
                <a:cs typeface="Arial"/>
                <a:sym typeface="Arial"/>
              </a:rPr>
              <a:t> </a:t>
            </a:r>
            <a:r>
              <a:rPr lang="en-US" sz="1200" b="1" dirty="0">
                <a:solidFill>
                  <a:srgbClr val="595959"/>
                </a:solidFill>
                <a:latin typeface="Arial Black" panose="020B0A04020102020204" pitchFamily="34" charset="0"/>
                <a:ea typeface="Arial"/>
                <a:cs typeface="Arial"/>
                <a:sym typeface="Arial"/>
              </a:rPr>
              <a:t>(Ass. HOD)</a:t>
            </a:r>
            <a:endParaRPr lang="en-US" sz="3200" dirty="0">
              <a:solidFill>
                <a:prstClr val="black">
                  <a:tint val="75000"/>
                </a:prstClr>
              </a:solidFill>
              <a:latin typeface="Arial Black" panose="020B0A04020102020204" pitchFamily="34" charset="0"/>
            </a:endParaRPr>
          </a:p>
          <a:p>
            <a:endParaRPr lang="en-IN" dirty="0">
              <a:latin typeface="Arial Black" panose="020B0A04020102020204" pitchFamily="34" charset="0"/>
            </a:endParaRPr>
          </a:p>
        </p:txBody>
      </p:sp>
      <p:grpSp>
        <p:nvGrpSpPr>
          <p:cNvPr id="4" name="Google Shape;44;p1"/>
          <p:cNvGrpSpPr/>
          <p:nvPr/>
        </p:nvGrpSpPr>
        <p:grpSpPr>
          <a:xfrm>
            <a:off x="1524000" y="668155"/>
            <a:ext cx="8372051" cy="3044989"/>
            <a:chOff x="609600" y="228600"/>
            <a:chExt cx="8001000" cy="3429000"/>
          </a:xfrm>
        </p:grpSpPr>
        <p:sp>
          <p:nvSpPr>
            <p:cNvPr id="5" name="Google Shape;45;p1"/>
            <p:cNvSpPr/>
            <p:nvPr/>
          </p:nvSpPr>
          <p:spPr>
            <a:xfrm>
              <a:off x="609600" y="5715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6" name="Google Shape;46;p1"/>
            <p:cNvSpPr/>
            <p:nvPr/>
          </p:nvSpPr>
          <p:spPr>
            <a:xfrm>
              <a:off x="990600" y="1028700"/>
              <a:ext cx="381000" cy="17526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7" name="Google Shape;47;p1"/>
            <p:cNvSpPr/>
            <p:nvPr/>
          </p:nvSpPr>
          <p:spPr>
            <a:xfrm>
              <a:off x="1371600" y="7620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8" name="Google Shape;48;p1"/>
            <p:cNvSpPr/>
            <p:nvPr/>
          </p:nvSpPr>
          <p:spPr>
            <a:xfrm>
              <a:off x="1752600" y="228600"/>
              <a:ext cx="381000" cy="33528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9" name="Google Shape;49;p1"/>
            <p:cNvSpPr/>
            <p:nvPr/>
          </p:nvSpPr>
          <p:spPr>
            <a:xfrm>
              <a:off x="2133600" y="5715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0" name="Google Shape;50;p1"/>
            <p:cNvSpPr/>
            <p:nvPr/>
          </p:nvSpPr>
          <p:spPr>
            <a:xfrm>
              <a:off x="2514600" y="1143000"/>
              <a:ext cx="381000" cy="1524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1" name="Google Shape;51;p1"/>
            <p:cNvSpPr/>
            <p:nvPr/>
          </p:nvSpPr>
          <p:spPr>
            <a:xfrm>
              <a:off x="2895600" y="7620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2" name="Google Shape;52;p1"/>
            <p:cNvSpPr/>
            <p:nvPr/>
          </p:nvSpPr>
          <p:spPr>
            <a:xfrm>
              <a:off x="3276600" y="228600"/>
              <a:ext cx="381000" cy="33528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3" name="Google Shape;53;p1"/>
            <p:cNvSpPr/>
            <p:nvPr/>
          </p:nvSpPr>
          <p:spPr>
            <a:xfrm>
              <a:off x="3657600" y="1028700"/>
              <a:ext cx="381000" cy="17526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4" name="Google Shape;54;p1"/>
            <p:cNvSpPr/>
            <p:nvPr/>
          </p:nvSpPr>
          <p:spPr>
            <a:xfrm>
              <a:off x="4038600" y="7620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dirty="0">
                <a:solidFill>
                  <a:prstClr val="white"/>
                </a:solidFill>
                <a:ea typeface="Calibri"/>
                <a:cs typeface="Calibri"/>
                <a:sym typeface="Calibri"/>
              </a:endParaRPr>
            </a:p>
          </p:txBody>
        </p:sp>
        <p:sp>
          <p:nvSpPr>
            <p:cNvPr id="15" name="Google Shape;55;p1"/>
            <p:cNvSpPr/>
            <p:nvPr/>
          </p:nvSpPr>
          <p:spPr>
            <a:xfrm>
              <a:off x="4419600" y="6096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6" name="Google Shape;56;p1"/>
            <p:cNvSpPr/>
            <p:nvPr/>
          </p:nvSpPr>
          <p:spPr>
            <a:xfrm>
              <a:off x="4800600" y="304800"/>
              <a:ext cx="381000" cy="33528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7" name="Google Shape;57;p1"/>
            <p:cNvSpPr/>
            <p:nvPr/>
          </p:nvSpPr>
          <p:spPr>
            <a:xfrm>
              <a:off x="5181600" y="6096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8" name="Google Shape;58;p1"/>
            <p:cNvSpPr/>
            <p:nvPr/>
          </p:nvSpPr>
          <p:spPr>
            <a:xfrm>
              <a:off x="5562600" y="8382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9" name="Google Shape;59;p1"/>
            <p:cNvSpPr/>
            <p:nvPr/>
          </p:nvSpPr>
          <p:spPr>
            <a:xfrm>
              <a:off x="5943600" y="1143000"/>
              <a:ext cx="381000" cy="17526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0" name="Google Shape;60;p1"/>
            <p:cNvSpPr/>
            <p:nvPr/>
          </p:nvSpPr>
          <p:spPr>
            <a:xfrm>
              <a:off x="6324600" y="9144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1" name="Google Shape;61;p1"/>
            <p:cNvSpPr/>
            <p:nvPr/>
          </p:nvSpPr>
          <p:spPr>
            <a:xfrm>
              <a:off x="6705600" y="6858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2" name="Google Shape;62;p1"/>
            <p:cNvSpPr/>
            <p:nvPr/>
          </p:nvSpPr>
          <p:spPr>
            <a:xfrm>
              <a:off x="7086600" y="228600"/>
              <a:ext cx="381000" cy="33528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3" name="Google Shape;63;p1"/>
            <p:cNvSpPr/>
            <p:nvPr/>
          </p:nvSpPr>
          <p:spPr>
            <a:xfrm>
              <a:off x="7467600" y="1219200"/>
              <a:ext cx="381000" cy="17526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4" name="Google Shape;64;p1"/>
            <p:cNvSpPr/>
            <p:nvPr/>
          </p:nvSpPr>
          <p:spPr>
            <a:xfrm>
              <a:off x="7848600" y="9144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5" name="Google Shape;65;p1"/>
            <p:cNvSpPr/>
            <p:nvPr/>
          </p:nvSpPr>
          <p:spPr>
            <a:xfrm>
              <a:off x="8229600" y="6858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grpSp>
      <p:pic>
        <p:nvPicPr>
          <p:cNvPr id="2" name="Picture 1"/>
          <p:cNvPicPr>
            <a:picLocks noChangeAspect="1"/>
          </p:cNvPicPr>
          <p:nvPr/>
        </p:nvPicPr>
        <p:blipFill>
          <a:blip r:embed="rId3"/>
          <a:stretch>
            <a:fillRect/>
          </a:stretch>
        </p:blipFill>
        <p:spPr>
          <a:xfrm>
            <a:off x="1689017" y="1715725"/>
            <a:ext cx="8001001" cy="10851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0997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42" y="385590"/>
            <a:ext cx="11369406" cy="6301649"/>
          </a:xfrm>
          <a:prstGeom prst="rect">
            <a:avLst/>
          </a:prstGeom>
        </p:spPr>
      </p:pic>
      <p:sp>
        <p:nvSpPr>
          <p:cNvPr id="3" name="Content Placeholder 2"/>
          <p:cNvSpPr>
            <a:spLocks noGrp="1"/>
          </p:cNvSpPr>
          <p:nvPr>
            <p:ph idx="1"/>
          </p:nvPr>
        </p:nvSpPr>
        <p:spPr/>
        <p:txBody>
          <a:bodyPr/>
          <a:lstStyle/>
          <a:p>
            <a:pPr marL="0" indent="0">
              <a:buNone/>
            </a:pPr>
            <a:r>
              <a:rPr lang="en-IN" b="1" dirty="0" smtClean="0">
                <a:solidFill>
                  <a:schemeClr val="bg1"/>
                </a:solidFill>
              </a:rPr>
              <a:t>REFERENCES </a:t>
            </a:r>
            <a:endParaRPr lang="en-IN" dirty="0">
              <a:solidFill>
                <a:schemeClr val="bg1"/>
              </a:solidFill>
            </a:endParaRPr>
          </a:p>
          <a:p>
            <a:pPr>
              <a:buFont typeface="Wingdings" panose="05000000000000000000" pitchFamily="2" charset="2"/>
              <a:buChar char="Ø"/>
            </a:pPr>
            <a:r>
              <a:rPr lang="en-IN" dirty="0">
                <a:solidFill>
                  <a:schemeClr val="bg1"/>
                </a:solidFill>
              </a:rPr>
              <a:t>[1] </a:t>
            </a:r>
            <a:r>
              <a:rPr lang="en-IN" dirty="0" err="1">
                <a:solidFill>
                  <a:schemeClr val="bg1"/>
                </a:solidFill>
              </a:rPr>
              <a:t>DrKirpal</a:t>
            </a:r>
            <a:r>
              <a:rPr lang="en-IN" dirty="0">
                <a:solidFill>
                  <a:schemeClr val="bg1"/>
                </a:solidFill>
              </a:rPr>
              <a:t> Singh. Automobile Engineering and Technology, Vol 1 </a:t>
            </a:r>
          </a:p>
          <a:p>
            <a:pPr>
              <a:buFont typeface="Wingdings" panose="05000000000000000000" pitchFamily="2" charset="2"/>
              <a:buChar char="Ø"/>
            </a:pPr>
            <a:r>
              <a:rPr lang="en-IN" dirty="0">
                <a:solidFill>
                  <a:schemeClr val="bg1"/>
                </a:solidFill>
              </a:rPr>
              <a:t>[2] </a:t>
            </a:r>
            <a:r>
              <a:rPr lang="en-IN" dirty="0" err="1">
                <a:solidFill>
                  <a:schemeClr val="bg1"/>
                </a:solidFill>
              </a:rPr>
              <a:t>R.A.Barapte</a:t>
            </a:r>
            <a:r>
              <a:rPr lang="en-IN" dirty="0">
                <a:solidFill>
                  <a:schemeClr val="bg1"/>
                </a:solidFill>
              </a:rPr>
              <a:t> "Electromagnetic Engineering" </a:t>
            </a:r>
            <a:r>
              <a:rPr lang="en-IN" dirty="0" err="1">
                <a:solidFill>
                  <a:schemeClr val="bg1"/>
                </a:solidFill>
              </a:rPr>
              <a:t>Technova</a:t>
            </a:r>
            <a:r>
              <a:rPr lang="en-IN" dirty="0">
                <a:solidFill>
                  <a:schemeClr val="bg1"/>
                </a:solidFill>
              </a:rPr>
              <a:t> Educational Publication </a:t>
            </a:r>
          </a:p>
          <a:p>
            <a:pPr>
              <a:buFont typeface="Wingdings" panose="05000000000000000000" pitchFamily="2" charset="2"/>
              <a:buChar char="Ø"/>
            </a:pPr>
            <a:r>
              <a:rPr lang="en-IN" dirty="0">
                <a:solidFill>
                  <a:schemeClr val="bg1"/>
                </a:solidFill>
              </a:rPr>
              <a:t>[3] </a:t>
            </a:r>
            <a:r>
              <a:rPr lang="en-IN" dirty="0" err="1">
                <a:solidFill>
                  <a:schemeClr val="bg1"/>
                </a:solidFill>
              </a:rPr>
              <a:t>Khurmi</a:t>
            </a:r>
            <a:r>
              <a:rPr lang="en-IN" dirty="0">
                <a:solidFill>
                  <a:schemeClr val="bg1"/>
                </a:solidFill>
              </a:rPr>
              <a:t>&amp; Gupta “Machine Design” S Chand Publication. </a:t>
            </a:r>
          </a:p>
          <a:p>
            <a:pPr>
              <a:buFont typeface="Wingdings" panose="05000000000000000000" pitchFamily="2" charset="2"/>
              <a:buChar char="Ø"/>
            </a:pPr>
            <a:r>
              <a:rPr lang="en-IN" dirty="0">
                <a:solidFill>
                  <a:schemeClr val="bg1"/>
                </a:solidFill>
              </a:rPr>
              <a:t>[4] http://en.wikipedia.org/wiki/Eddy_current_brake. </a:t>
            </a:r>
          </a:p>
        </p:txBody>
      </p:sp>
    </p:spTree>
    <p:extLst>
      <p:ext uri="{BB962C8B-B14F-4D97-AF65-F5344CB8AC3E}">
        <p14:creationId xmlns:p14="http://schemas.microsoft.com/office/powerpoint/2010/main" val="138223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60" y="297456"/>
            <a:ext cx="11413474" cy="6257580"/>
          </a:xfrm>
          <a:prstGeom prst="rect">
            <a:avLst/>
          </a:prstGeom>
        </p:spPr>
      </p:pic>
      <p:sp>
        <p:nvSpPr>
          <p:cNvPr id="2" name="Title 1"/>
          <p:cNvSpPr>
            <a:spLocks noGrp="1"/>
          </p:cNvSpPr>
          <p:nvPr>
            <p:ph type="title"/>
          </p:nvPr>
        </p:nvSpPr>
        <p:spPr>
          <a:xfrm>
            <a:off x="725311" y="585435"/>
            <a:ext cx="10515600" cy="1140178"/>
          </a:xfrm>
        </p:spPr>
        <p:txBody>
          <a:bodyPr/>
          <a:lstStyle/>
          <a:p>
            <a:r>
              <a:rPr lang="en-US" sz="2400" b="1" i="1" dirty="0" smtClean="0">
                <a:solidFill>
                  <a:prstClr val="black"/>
                </a:solidFill>
                <a:latin typeface="Arial"/>
                <a:ea typeface="Arial"/>
                <a:cs typeface="Arial"/>
                <a:sym typeface="Arial"/>
              </a:rPr>
              <a:t>                                                 </a:t>
            </a:r>
            <a:r>
              <a:rPr lang="en-US" sz="2400" b="1" i="1" dirty="0" smtClean="0">
                <a:solidFill>
                  <a:schemeClr val="accent3">
                    <a:lumMod val="20000"/>
                    <a:lumOff val="80000"/>
                  </a:schemeClr>
                </a:solidFill>
                <a:latin typeface="Arial Black" panose="020B0A04020102020204" pitchFamily="34" charset="0"/>
                <a:ea typeface="Arial"/>
                <a:cs typeface="Arial"/>
                <a:sym typeface="Arial"/>
              </a:rPr>
              <a:t>ABSTRACT </a:t>
            </a:r>
            <a:r>
              <a:rPr lang="en-US" sz="2400" b="1" i="1" dirty="0">
                <a:solidFill>
                  <a:schemeClr val="accent3">
                    <a:lumMod val="20000"/>
                    <a:lumOff val="80000"/>
                  </a:schemeClr>
                </a:solidFill>
                <a:latin typeface="Arial Black" panose="020B0A04020102020204" pitchFamily="34" charset="0"/>
                <a:ea typeface="Arial"/>
                <a:cs typeface="Arial"/>
                <a:sym typeface="Arial"/>
              </a:rPr>
              <a:t>:</a:t>
            </a:r>
            <a:endParaRPr lang="en-IN" i="1" dirty="0">
              <a:solidFill>
                <a:schemeClr val="accent3">
                  <a:lumMod val="20000"/>
                  <a:lumOff val="80000"/>
                </a:schemeClr>
              </a:solidFill>
              <a:latin typeface="Arial Black" panose="020B0A04020102020204" pitchFamily="34" charset="0"/>
            </a:endParaRPr>
          </a:p>
        </p:txBody>
      </p:sp>
      <p:sp>
        <p:nvSpPr>
          <p:cNvPr id="3" name="Content Placeholder 2"/>
          <p:cNvSpPr>
            <a:spLocks noGrp="1"/>
          </p:cNvSpPr>
          <p:nvPr>
            <p:ph idx="1"/>
          </p:nvPr>
        </p:nvSpPr>
        <p:spPr>
          <a:xfrm>
            <a:off x="495760" y="1825626"/>
            <a:ext cx="11413473" cy="4729410"/>
          </a:xfrm>
        </p:spPr>
        <p:txBody>
          <a:bodyPr/>
          <a:lstStyle/>
          <a:p>
            <a:pPr>
              <a:buFont typeface="Wingdings" panose="05000000000000000000" pitchFamily="2" charset="2"/>
              <a:buChar char="Ø"/>
            </a:pPr>
            <a:r>
              <a:rPr lang="en-US" sz="1700" b="1" dirty="0">
                <a:solidFill>
                  <a:schemeClr val="bg1">
                    <a:lumMod val="95000"/>
                  </a:schemeClr>
                </a:solidFill>
              </a:rPr>
              <a:t>Rising incidents of theft vehicles is an increasing concern in cities</a:t>
            </a:r>
            <a:r>
              <a:rPr lang="en-US" sz="1700" dirty="0">
                <a:solidFill>
                  <a:schemeClr val="bg1">
                    <a:lumMod val="95000"/>
                  </a:schemeClr>
                </a:solidFill>
              </a:rPr>
              <a:t>. The purpose of this project is to eliminate all possibility of theft by using </a:t>
            </a:r>
            <a:r>
              <a:rPr lang="en-US" sz="1700" b="1" dirty="0">
                <a:solidFill>
                  <a:schemeClr val="bg1">
                    <a:lumMod val="95000"/>
                  </a:schemeClr>
                </a:solidFill>
              </a:rPr>
              <a:t>‘Advance Smart GPS System’</a:t>
            </a:r>
            <a:r>
              <a:rPr lang="en-US" sz="1700" dirty="0">
                <a:solidFill>
                  <a:schemeClr val="bg1">
                    <a:lumMod val="95000"/>
                  </a:schemeClr>
                </a:solidFill>
              </a:rPr>
              <a:t>. </a:t>
            </a:r>
            <a:r>
              <a:rPr lang="en-US" sz="1700" b="1" dirty="0">
                <a:solidFill>
                  <a:schemeClr val="bg1">
                    <a:lumMod val="95000"/>
                  </a:schemeClr>
                </a:solidFill>
              </a:rPr>
              <a:t>‘Electromagnetic Brake Systems’</a:t>
            </a:r>
            <a:r>
              <a:rPr lang="en-US" sz="1700" dirty="0">
                <a:solidFill>
                  <a:schemeClr val="bg1">
                    <a:lumMod val="95000"/>
                  </a:schemeClr>
                </a:solidFill>
              </a:rPr>
              <a:t> are the future of transportation safety using </a:t>
            </a:r>
            <a:r>
              <a:rPr lang="en-US" sz="1700" b="1" dirty="0">
                <a:solidFill>
                  <a:schemeClr val="bg1">
                    <a:lumMod val="95000"/>
                  </a:schemeClr>
                </a:solidFill>
              </a:rPr>
              <a:t>‘Eddy Current Law’</a:t>
            </a:r>
            <a:r>
              <a:rPr lang="en-US" sz="1700" dirty="0">
                <a:solidFill>
                  <a:schemeClr val="bg1">
                    <a:lumMod val="95000"/>
                  </a:schemeClr>
                </a:solidFill>
              </a:rPr>
              <a:t>. Eddy current braking system are a better alternative, to the currently used friction based braking systems for instance disk and drum brakes. Electromagnetic brakes have become a wide regarded, technological advancement, in regards to the reduction of friction and heat energy produced, when braking heavy loads of matter. By Combining </a:t>
            </a:r>
            <a:r>
              <a:rPr lang="en-US" sz="1700" b="1" dirty="0">
                <a:solidFill>
                  <a:schemeClr val="bg1">
                    <a:lumMod val="95000"/>
                  </a:schemeClr>
                </a:solidFill>
              </a:rPr>
              <a:t>‘Advance Smart GPS’</a:t>
            </a:r>
            <a:r>
              <a:rPr lang="en-US" sz="1700" dirty="0">
                <a:solidFill>
                  <a:schemeClr val="bg1">
                    <a:lumMod val="95000"/>
                  </a:schemeClr>
                </a:solidFill>
              </a:rPr>
              <a:t> &amp; </a:t>
            </a:r>
            <a:r>
              <a:rPr lang="en-US" sz="1700" b="1" dirty="0">
                <a:solidFill>
                  <a:schemeClr val="bg1">
                    <a:lumMod val="95000"/>
                  </a:schemeClr>
                </a:solidFill>
              </a:rPr>
              <a:t>‘Electromagnetic Brake System’</a:t>
            </a:r>
            <a:r>
              <a:rPr lang="en-US" sz="1700" dirty="0">
                <a:solidFill>
                  <a:schemeClr val="bg1">
                    <a:lumMod val="95000"/>
                  </a:schemeClr>
                </a:solidFill>
              </a:rPr>
              <a:t> technology can get all the stats of these two system into mobile by creating a Mobile App. These System can be controlled from Mobile app, Smart GPS System is a system in which can integrate all vehicles into one app to track data and analyze from different place regardless of vehicles location. This Smart GPS System Project is </a:t>
            </a:r>
            <a:r>
              <a:rPr lang="en-US" sz="1700" b="1" dirty="0">
                <a:solidFill>
                  <a:schemeClr val="bg1">
                    <a:lumMod val="95000"/>
                  </a:schemeClr>
                </a:solidFill>
              </a:rPr>
              <a:t>copyrighted (©)</a:t>
            </a:r>
            <a:r>
              <a:rPr lang="en-US" sz="1700" dirty="0">
                <a:solidFill>
                  <a:schemeClr val="bg1">
                    <a:lumMod val="95000"/>
                  </a:schemeClr>
                </a:solidFill>
              </a:rPr>
              <a:t> by </a:t>
            </a:r>
            <a:r>
              <a:rPr lang="en-US" sz="1700" b="1" dirty="0">
                <a:solidFill>
                  <a:schemeClr val="bg1">
                    <a:lumMod val="95000"/>
                  </a:schemeClr>
                </a:solidFill>
              </a:rPr>
              <a:t>‘Dread Eye Studio’</a:t>
            </a:r>
            <a:r>
              <a:rPr lang="en-US" sz="1700" dirty="0">
                <a:solidFill>
                  <a:schemeClr val="bg1">
                    <a:lumMod val="95000"/>
                  </a:schemeClr>
                </a:solidFill>
              </a:rPr>
              <a:t>. This project definitively answers the question regarding elimination of theft &amp; future proof. Further studies are needed to establish </a:t>
            </a:r>
            <a:r>
              <a:rPr lang="en-US" sz="1700" b="1" dirty="0">
                <a:solidFill>
                  <a:schemeClr val="bg1">
                    <a:lumMod val="95000"/>
                  </a:schemeClr>
                </a:solidFill>
              </a:rPr>
              <a:t>crucial for safety </a:t>
            </a:r>
            <a:r>
              <a:rPr lang="en-US" sz="1700" dirty="0">
                <a:solidFill>
                  <a:schemeClr val="bg1">
                    <a:lumMod val="95000"/>
                  </a:schemeClr>
                </a:solidFill>
              </a:rPr>
              <a:t>&amp; </a:t>
            </a:r>
            <a:r>
              <a:rPr lang="en-US" sz="1700" b="1" dirty="0">
                <a:solidFill>
                  <a:schemeClr val="bg1">
                    <a:lumMod val="95000"/>
                  </a:schemeClr>
                </a:solidFill>
              </a:rPr>
              <a:t>preventative measures</a:t>
            </a:r>
            <a:endParaRPr lang="en-IN" dirty="0">
              <a:solidFill>
                <a:schemeClr val="bg1">
                  <a:lumMod val="95000"/>
                </a:schemeClr>
              </a:solidFill>
            </a:endParaRPr>
          </a:p>
        </p:txBody>
      </p:sp>
    </p:spTree>
    <p:extLst>
      <p:ext uri="{BB962C8B-B14F-4D97-AF65-F5344CB8AC3E}">
        <p14:creationId xmlns:p14="http://schemas.microsoft.com/office/powerpoint/2010/main" val="513960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06" y="365125"/>
            <a:ext cx="11490593" cy="6189911"/>
          </a:xfrm>
          <a:prstGeom prst="rect">
            <a:avLst/>
          </a:prstGeom>
        </p:spPr>
      </p:pic>
      <p:sp>
        <p:nvSpPr>
          <p:cNvPr id="2" name="Title 1"/>
          <p:cNvSpPr>
            <a:spLocks noGrp="1"/>
          </p:cNvSpPr>
          <p:nvPr>
            <p:ph type="title"/>
          </p:nvPr>
        </p:nvSpPr>
        <p:spPr/>
        <p:txBody>
          <a:bodyPr/>
          <a:lstStyle/>
          <a:p>
            <a:r>
              <a:rPr lang="en-IN" dirty="0" smtClean="0"/>
              <a:t>                     </a:t>
            </a:r>
            <a:r>
              <a:rPr lang="en-IN" b="1" i="1" dirty="0" smtClean="0">
                <a:solidFill>
                  <a:schemeClr val="accent4">
                    <a:lumMod val="20000"/>
                    <a:lumOff val="80000"/>
                  </a:schemeClr>
                </a:solidFill>
                <a:latin typeface="Arial Black" panose="020B0A04020102020204" pitchFamily="34" charset="0"/>
              </a:rPr>
              <a:t>INTRODUCTION</a:t>
            </a:r>
            <a:endParaRPr lang="en-IN" b="1" i="1" dirty="0">
              <a:solidFill>
                <a:schemeClr val="accent4">
                  <a:lumMod val="20000"/>
                  <a:lumOff val="80000"/>
                </a:schemeClr>
              </a:solidFill>
              <a:latin typeface="Arial Black" panose="020B0A04020102020204" pitchFamily="34" charset="0"/>
            </a:endParaRPr>
          </a:p>
        </p:txBody>
      </p:sp>
      <p:sp>
        <p:nvSpPr>
          <p:cNvPr id="5" name="Content Placeholder 4"/>
          <p:cNvSpPr>
            <a:spLocks noGrp="1"/>
          </p:cNvSpPr>
          <p:nvPr>
            <p:ph idx="1"/>
          </p:nvPr>
        </p:nvSpPr>
        <p:spPr>
          <a:xfrm>
            <a:off x="638978" y="1553378"/>
            <a:ext cx="10972800" cy="4770304"/>
          </a:xfrm>
        </p:spPr>
        <p:txBody>
          <a:bodyPr>
            <a:normAutofit fontScale="85000" lnSpcReduction="20000"/>
          </a:bodyPr>
          <a:lstStyle/>
          <a:p>
            <a:pPr marL="0" indent="0">
              <a:buNone/>
            </a:pPr>
            <a:endParaRPr lang="en-IN" dirty="0"/>
          </a:p>
          <a:p>
            <a:pPr>
              <a:buFont typeface="Wingdings" panose="05000000000000000000" pitchFamily="2" charset="2"/>
              <a:buChar char="Ø"/>
            </a:pPr>
            <a:r>
              <a:rPr lang="en-IN" sz="2300" dirty="0">
                <a:solidFill>
                  <a:schemeClr val="bg1"/>
                </a:solidFill>
                <a:latin typeface="+mj-lt"/>
                <a:cs typeface="Arial" panose="020B0604020202020204" pitchFamily="34" charset="0"/>
              </a:rPr>
              <a:t>Equipment in addition to the regular friction brakes on heavy vehicles. We outline the general principles of regular brakes and several alternative retardation techniques in this section. The working principle and characteristics of electromagnetic brakes are then </a:t>
            </a:r>
            <a:r>
              <a:rPr lang="en-IN" sz="2300" dirty="0" smtClean="0">
                <a:solidFill>
                  <a:schemeClr val="bg1"/>
                </a:solidFill>
                <a:latin typeface="+mj-lt"/>
                <a:cs typeface="Arial" panose="020B0604020202020204" pitchFamily="34" charset="0"/>
              </a:rPr>
              <a:t>highlighted</a:t>
            </a:r>
            <a:r>
              <a:rPr lang="en-IN" sz="2300" dirty="0">
                <a:solidFill>
                  <a:schemeClr val="bg1"/>
                </a:solidFill>
                <a:cs typeface="Arial" panose="020B0604020202020204" pitchFamily="34" charset="0"/>
              </a:rPr>
              <a:t>.</a:t>
            </a:r>
            <a:r>
              <a:rPr lang="en-IN" sz="2300" dirty="0" smtClean="0">
                <a:solidFill>
                  <a:schemeClr val="bg1"/>
                </a:solidFill>
                <a:latin typeface="Berlin Sans FB Demi" panose="020E0802020502020306" pitchFamily="34" charset="0"/>
                <a:cs typeface="Arial" panose="020B0604020202020204" pitchFamily="34" charset="0"/>
              </a:rPr>
              <a:t> </a:t>
            </a:r>
            <a:r>
              <a:rPr lang="en-IN" sz="1800" b="1" dirty="0">
                <a:solidFill>
                  <a:schemeClr val="bg1"/>
                </a:solidFill>
                <a:latin typeface="Arial Black" panose="020B0A04020102020204" pitchFamily="34" charset="0"/>
                <a:cs typeface="Arial" panose="020B0604020202020204" pitchFamily="34" charset="0"/>
              </a:rPr>
              <a:t>In this project we are trying to make a braking system</a:t>
            </a:r>
            <a:r>
              <a:rPr lang="en-IN" sz="2300" dirty="0">
                <a:solidFill>
                  <a:schemeClr val="bg1"/>
                </a:solidFill>
                <a:latin typeface="Berlin Sans FB Demi" panose="020E0802020502020306" pitchFamily="34" charset="0"/>
                <a:cs typeface="Arial" panose="020B0604020202020204" pitchFamily="34" charset="0"/>
              </a:rPr>
              <a:t>.</a:t>
            </a:r>
            <a:r>
              <a:rPr lang="en-IN" sz="2300" dirty="0">
                <a:solidFill>
                  <a:schemeClr val="bg1"/>
                </a:solidFill>
                <a:latin typeface="+mj-lt"/>
                <a:cs typeface="Arial" panose="020B0604020202020204" pitchFamily="34" charset="0"/>
              </a:rPr>
              <a:t> Which can be applicable in two wheeler at Electromagnetic brakes have been used as supplementary retardation high speed and low maintenance cost. Here we are using an electromagnetic coil and a plunger. There is an electromagnetic effect which moves the plunger in the braking direction. </a:t>
            </a:r>
          </a:p>
          <a:p>
            <a:pPr>
              <a:buFont typeface="Wingdings" panose="05000000000000000000" pitchFamily="2" charset="2"/>
              <a:buChar char="Ø"/>
            </a:pPr>
            <a:r>
              <a:rPr lang="en-IN" sz="2300" dirty="0">
                <a:solidFill>
                  <a:schemeClr val="bg1"/>
                </a:solidFill>
                <a:latin typeface="+mj-lt"/>
                <a:cs typeface="Arial" panose="020B0604020202020204" pitchFamily="34" charset="0"/>
              </a:rPr>
              <a:t>When electricity is applied to the field, it creates an internal magnetic flux. That flux is then transferred into a hysteresis disk passing through the field. The hysteresis disk is attached to the brake shaft. A magnetic drag on the hysteresis disk allows for a constant drag, or eventual stoppage of the output shaft. </a:t>
            </a:r>
          </a:p>
          <a:p>
            <a:pPr>
              <a:buFont typeface="Wingdings" panose="05000000000000000000" pitchFamily="2" charset="2"/>
              <a:buChar char="Ø"/>
            </a:pPr>
            <a:r>
              <a:rPr lang="en-IN" sz="2300" dirty="0">
                <a:solidFill>
                  <a:schemeClr val="bg1"/>
                </a:solidFill>
                <a:latin typeface="+mj-lt"/>
                <a:cs typeface="Arial" panose="020B0604020202020204" pitchFamily="34" charset="0"/>
              </a:rPr>
              <a:t>Electromagnetic brakes (also called electro-mechanical brakes or EM brakes) slow or stop motion using electromagnetic force to apply mechanical resistance (friction). </a:t>
            </a:r>
            <a:r>
              <a:rPr lang="en-IN" sz="1900" b="1" dirty="0">
                <a:solidFill>
                  <a:schemeClr val="bg1"/>
                </a:solidFill>
                <a:latin typeface="Arial Black" panose="020B0A04020102020204" pitchFamily="34" charset="0"/>
                <a:cs typeface="Arial" panose="020B0604020202020204" pitchFamily="34" charset="0"/>
              </a:rPr>
              <a:t>The original name was "electro-mechanical brakes" but over the years the name changed to "electromagnetic brakes", referring to their actuation method</a:t>
            </a:r>
            <a:r>
              <a:rPr lang="en-IN" sz="2300" dirty="0">
                <a:solidFill>
                  <a:schemeClr val="bg1"/>
                </a:solidFill>
                <a:latin typeface="+mj-lt"/>
                <a:cs typeface="Arial" panose="020B0604020202020204" pitchFamily="34" charset="0"/>
              </a:rPr>
              <a:t>. Since becoming popular in the mid-20th century especially in trains and trolleys, the variety of applications and brake designs has increased dramatically, but the basic operation remains the same. Both electromagnetic brakes and eddy current brakes use electromagnetic force but electromagnetic brakes ultimately depend on friction and eddy current brakes use magnetic force directly. </a:t>
            </a:r>
          </a:p>
        </p:txBody>
      </p:sp>
    </p:spTree>
    <p:extLst>
      <p:ext uri="{BB962C8B-B14F-4D97-AF65-F5344CB8AC3E}">
        <p14:creationId xmlns:p14="http://schemas.microsoft.com/office/powerpoint/2010/main" val="3159898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40" y="319489"/>
            <a:ext cx="11138053" cy="6246564"/>
          </a:xfrm>
          <a:prstGeom prst="rect">
            <a:avLst/>
          </a:prstGeom>
        </p:spPr>
      </p:pic>
      <p:sp>
        <p:nvSpPr>
          <p:cNvPr id="3" name="Content Placeholder 2"/>
          <p:cNvSpPr>
            <a:spLocks noGrp="1"/>
          </p:cNvSpPr>
          <p:nvPr>
            <p:ph idx="1"/>
          </p:nvPr>
        </p:nvSpPr>
        <p:spPr>
          <a:xfrm>
            <a:off x="418641" y="407625"/>
            <a:ext cx="11138052" cy="6158428"/>
          </a:xfrm>
        </p:spPr>
        <p:txBody>
          <a:bodyPr>
            <a:normAutofit fontScale="47500" lnSpcReduction="20000"/>
          </a:bodyPr>
          <a:lstStyle/>
          <a:p>
            <a:pPr marL="0" indent="0">
              <a:buNone/>
            </a:pPr>
            <a:r>
              <a:rPr lang="en-IN" sz="3400" b="1" dirty="0" smtClean="0">
                <a:solidFill>
                  <a:schemeClr val="bg1"/>
                </a:solidFill>
              </a:rPr>
              <a:t>Theory </a:t>
            </a:r>
            <a:r>
              <a:rPr lang="en-IN" sz="3400" b="1" dirty="0">
                <a:solidFill>
                  <a:schemeClr val="bg1"/>
                </a:solidFill>
              </a:rPr>
              <a:t>and main concept </a:t>
            </a:r>
          </a:p>
          <a:p>
            <a:pPr>
              <a:buFont typeface="Wingdings" panose="05000000000000000000" pitchFamily="2" charset="2"/>
              <a:buChar char="Ø"/>
            </a:pPr>
            <a:r>
              <a:rPr lang="en-IN" sz="2900" dirty="0">
                <a:solidFill>
                  <a:schemeClr val="bg1"/>
                </a:solidFill>
              </a:rPr>
              <a:t>The idea of using an electromagnet as a brake has been mainly used in large vehicles and machines. There are several main types, most of which rely on using magnetism to move a mechanical part or parts. The mechanical part can then be used to produce friction with a moving part, thereby reducing speed. However, this process is rather inefficient. Electromagnets can also be used to make frictionless brakes which is what we are </a:t>
            </a:r>
            <a:r>
              <a:rPr lang="en-IN" sz="2900" dirty="0" smtClean="0">
                <a:solidFill>
                  <a:schemeClr val="bg1"/>
                </a:solidFill>
              </a:rPr>
              <a:t>interested in.</a:t>
            </a:r>
            <a:endParaRPr lang="en-IN" sz="2900" dirty="0">
              <a:solidFill>
                <a:schemeClr val="bg1"/>
              </a:solidFill>
            </a:endParaRPr>
          </a:p>
          <a:p>
            <a:pPr>
              <a:buFont typeface="Wingdings" panose="05000000000000000000" pitchFamily="2" charset="2"/>
              <a:buChar char="Ø"/>
            </a:pPr>
            <a:r>
              <a:rPr lang="en-IN" sz="2900" dirty="0">
                <a:solidFill>
                  <a:schemeClr val="bg1"/>
                </a:solidFill>
              </a:rPr>
              <a:t>we are interested in reducing the rotation of a bicycle wheel and hence, angular velocity. Thus, the desired brake involves dissipating rotational energy. In theory, if a magnetic field is induced in a rotating disc, it will produce eddy currents within the disc. These currents will then oppose the rotation of the disc by dissipating kinetic energy in the form of heat (causing the temperature of the disc to increase). </a:t>
            </a:r>
          </a:p>
          <a:p>
            <a:pPr>
              <a:buFont typeface="Wingdings" panose="05000000000000000000" pitchFamily="2" charset="2"/>
              <a:buChar char="Ø"/>
            </a:pPr>
            <a:r>
              <a:rPr lang="en-IN" sz="2900" dirty="0">
                <a:solidFill>
                  <a:schemeClr val="bg1"/>
                </a:solidFill>
              </a:rPr>
              <a:t>To me, this concept did not seem intuitive, so I decided to test it. The magnetic field is usually generated by an electromagnet. Hence, I was interested in knowing if an electromagnet could really affect the rotation of the wheel. Also, I wanted to determine whether increasing the voltage running through the electromagnet would cause a larger retarding force. The latter test may seem obvious, but I felt it was necessary to validate the concept experimentally before making any conclusions. </a:t>
            </a:r>
            <a:endParaRPr lang="en-IN" sz="2900" dirty="0" smtClean="0">
              <a:solidFill>
                <a:schemeClr val="bg1"/>
              </a:solidFill>
            </a:endParaRPr>
          </a:p>
          <a:p>
            <a:pPr marL="0" indent="0">
              <a:buNone/>
            </a:pPr>
            <a:r>
              <a:rPr lang="en-IN" sz="3400" b="1" dirty="0" smtClean="0">
                <a:solidFill>
                  <a:schemeClr val="bg1"/>
                </a:solidFill>
              </a:rPr>
              <a:t>Principle </a:t>
            </a:r>
            <a:r>
              <a:rPr lang="en-IN" sz="3400" b="1" dirty="0">
                <a:solidFill>
                  <a:schemeClr val="bg1"/>
                </a:solidFill>
              </a:rPr>
              <a:t>of electromagnet Brake system </a:t>
            </a:r>
            <a:endParaRPr lang="en-IN" sz="3400" dirty="0">
              <a:solidFill>
                <a:schemeClr val="bg1"/>
              </a:solidFill>
            </a:endParaRPr>
          </a:p>
          <a:p>
            <a:pPr>
              <a:buFont typeface="Wingdings" panose="05000000000000000000" pitchFamily="2" charset="2"/>
              <a:buChar char="Ø"/>
            </a:pPr>
            <a:r>
              <a:rPr lang="en-IN" sz="2900" dirty="0">
                <a:solidFill>
                  <a:schemeClr val="bg1"/>
                </a:solidFill>
              </a:rPr>
              <a:t>The principle of braking in road vehicles involves the conversion of kinetic energy into thermal energy (heat). When stepping on the brakes, the driver commands a stopping force several times as powerful as the force that puts the car in motion and dissipates the associated kinetic energy as heat. Brakes must be able to arrest the speed of a vehicle in short periods of time regardless how fast the speed is. As a result, the brakes are required to have the ability to generating high torque and absorbing energy at extremely high rates for short periods of time. Brakes may be applied for a prolonged periods of time in some applications such as a heavy vehicle descending a long gradient at high speed. Brakes have to have the mechanism to keep the heat absorption capability for prolonged periods of </a:t>
            </a:r>
            <a:r>
              <a:rPr lang="en-IN" sz="2900" dirty="0" smtClean="0">
                <a:solidFill>
                  <a:schemeClr val="bg1"/>
                </a:solidFill>
              </a:rPr>
              <a:t>time.</a:t>
            </a:r>
          </a:p>
          <a:p>
            <a:pPr marL="0" indent="0">
              <a:buNone/>
            </a:pPr>
            <a:r>
              <a:rPr lang="en-IN" sz="3400" b="1" dirty="0" smtClean="0">
                <a:solidFill>
                  <a:schemeClr val="bg1"/>
                </a:solidFill>
              </a:rPr>
              <a:t>Design </a:t>
            </a:r>
            <a:r>
              <a:rPr lang="en-IN" sz="3400" b="1" dirty="0">
                <a:solidFill>
                  <a:schemeClr val="bg1"/>
                </a:solidFill>
              </a:rPr>
              <a:t>and practical work </a:t>
            </a:r>
          </a:p>
          <a:p>
            <a:pPr>
              <a:buFont typeface="Wingdings" panose="05000000000000000000" pitchFamily="2" charset="2"/>
              <a:buChar char="Ø"/>
            </a:pPr>
            <a:r>
              <a:rPr lang="en-IN" sz="2900" dirty="0">
                <a:solidFill>
                  <a:schemeClr val="bg1"/>
                </a:solidFill>
              </a:rPr>
              <a:t>Theoretically, Model is divided into three main units (1) Base unit (2) Driving unit and (3) Braking unit. Base unit consist of a angle to base of our model, driving unit consist of a electrical motor, power control and bearing. Braking unit consists of a electromagnet </a:t>
            </a:r>
          </a:p>
          <a:p>
            <a:pPr>
              <a:buFont typeface="Wingdings" panose="05000000000000000000" pitchFamily="2" charset="2"/>
              <a:buChar char="Ø"/>
            </a:pPr>
            <a:r>
              <a:rPr lang="en-IN" sz="2900" dirty="0">
                <a:solidFill>
                  <a:schemeClr val="bg1"/>
                </a:solidFill>
              </a:rPr>
              <a:t>Electromagnetic brakes (also called electro-mechanical brakes or EM brakes) slow or stop motion using electromagnetic force to apply mechanical resistance (friction). The original name was "electro-mechanical brakes" but over the years the name changed to "electromagnetic brakes", referring to their actuation method. Since becoming popular in the mid-20th century especially in trains and trolleys, the variety of applications and brake designs has increased dramatically, but the basic operation remains the same. Both electromagnetic brakes and eddy current brakes use electromagnetic force but electromagnetic brakes ultimately depend on friction and eddy current brakes use magnetic force directly. </a:t>
            </a:r>
          </a:p>
        </p:txBody>
      </p:sp>
    </p:spTree>
    <p:extLst>
      <p:ext uri="{BB962C8B-B14F-4D97-AF65-F5344CB8AC3E}">
        <p14:creationId xmlns:p14="http://schemas.microsoft.com/office/powerpoint/2010/main" val="3570740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90" y="312107"/>
            <a:ext cx="11512627" cy="6331063"/>
          </a:xfrm>
          <a:prstGeom prst="rect">
            <a:avLst/>
          </a:prstGeom>
        </p:spPr>
      </p:pic>
      <p:pic>
        <p:nvPicPr>
          <p:cNvPr id="2" name="Picture 1"/>
          <p:cNvPicPr>
            <a:picLocks noChangeAspect="1"/>
          </p:cNvPicPr>
          <p:nvPr/>
        </p:nvPicPr>
        <p:blipFill>
          <a:blip r:embed="rId3"/>
          <a:stretch>
            <a:fillRect/>
          </a:stretch>
        </p:blipFill>
        <p:spPr>
          <a:xfrm>
            <a:off x="3451950" y="334141"/>
            <a:ext cx="5221995" cy="2765233"/>
          </a:xfrm>
          <a:prstGeom prst="rect">
            <a:avLst/>
          </a:prstGeom>
        </p:spPr>
      </p:pic>
      <p:sp>
        <p:nvSpPr>
          <p:cNvPr id="4" name="Rectangle 3"/>
          <p:cNvSpPr/>
          <p:nvPr/>
        </p:nvSpPr>
        <p:spPr>
          <a:xfrm>
            <a:off x="4339844" y="3145469"/>
            <a:ext cx="4110094" cy="369332"/>
          </a:xfrm>
          <a:prstGeom prst="rect">
            <a:avLst/>
          </a:prstGeom>
        </p:spPr>
        <p:txBody>
          <a:bodyPr wrap="square">
            <a:spAutoFit/>
          </a:bodyPr>
          <a:lstStyle/>
          <a:p>
            <a:r>
              <a:rPr lang="en-IN" b="1" dirty="0">
                <a:solidFill>
                  <a:schemeClr val="bg1"/>
                </a:solidFill>
                <a:latin typeface="Arial Black" panose="020B0A04020102020204" pitchFamily="34" charset="0"/>
              </a:rPr>
              <a:t>Isometric View (</a:t>
            </a:r>
            <a:r>
              <a:rPr lang="en-IN" b="1" dirty="0" err="1" smtClean="0">
                <a:solidFill>
                  <a:schemeClr val="bg1"/>
                </a:solidFill>
                <a:latin typeface="Arial Black" panose="020B0A04020102020204" pitchFamily="34" charset="0"/>
              </a:rPr>
              <a:t>Solidworks</a:t>
            </a:r>
            <a:r>
              <a:rPr lang="en-IN" b="1" dirty="0" smtClean="0">
                <a:solidFill>
                  <a:schemeClr val="bg1"/>
                </a:solidFill>
                <a:latin typeface="Arial Black" panose="020B0A04020102020204" pitchFamily="34" charset="0"/>
              </a:rPr>
              <a:t>)</a:t>
            </a:r>
            <a:r>
              <a:rPr lang="en-IN" b="1" dirty="0" smtClean="0">
                <a:solidFill>
                  <a:srgbClr val="000000"/>
                </a:solidFill>
                <a:latin typeface="Arial Black" panose="020B0A04020102020204" pitchFamily="34" charset="0"/>
              </a:rPr>
              <a:t>) </a:t>
            </a:r>
            <a:endParaRPr lang="en-IN" b="1" dirty="0">
              <a:latin typeface="Arial Black" panose="020B0A04020102020204" pitchFamily="34" charset="0"/>
            </a:endParaRPr>
          </a:p>
        </p:txBody>
      </p:sp>
      <p:sp>
        <p:nvSpPr>
          <p:cNvPr id="5" name="Rectangle 4"/>
          <p:cNvSpPr/>
          <p:nvPr/>
        </p:nvSpPr>
        <p:spPr>
          <a:xfrm>
            <a:off x="649995" y="3570349"/>
            <a:ext cx="10565176" cy="1077218"/>
          </a:xfrm>
          <a:prstGeom prst="rect">
            <a:avLst/>
          </a:prstGeom>
        </p:spPr>
        <p:txBody>
          <a:bodyPr wrap="square">
            <a:spAutoFit/>
          </a:bodyPr>
          <a:lstStyle/>
          <a:p>
            <a:r>
              <a:rPr lang="en-IN" b="1" dirty="0" smtClean="0">
                <a:solidFill>
                  <a:schemeClr val="bg1"/>
                </a:solidFill>
                <a:latin typeface="Arial Black" panose="020B0A04020102020204" pitchFamily="34" charset="0"/>
              </a:rPr>
              <a:t>Material Selection</a:t>
            </a:r>
          </a:p>
          <a:p>
            <a:pPr marL="171450" indent="-171450">
              <a:buFont typeface="Wingdings" panose="05000000000000000000" pitchFamily="2" charset="2"/>
              <a:buChar char="Ø"/>
            </a:pPr>
            <a:r>
              <a:rPr lang="en-IN" sz="1400" b="1" dirty="0" smtClean="0">
                <a:solidFill>
                  <a:schemeClr val="bg1"/>
                </a:solidFill>
                <a:latin typeface="+mj-lt"/>
              </a:rPr>
              <a:t>Material </a:t>
            </a:r>
            <a:r>
              <a:rPr lang="en-IN" sz="1400" b="1" dirty="0">
                <a:solidFill>
                  <a:schemeClr val="bg1"/>
                </a:solidFill>
                <a:latin typeface="+mj-lt"/>
              </a:rPr>
              <a:t>selection process is depending on application of where the brake is used. Generally plate is mostly used in </a:t>
            </a:r>
            <a:r>
              <a:rPr lang="en-IN" sz="1400" b="1" dirty="0" err="1">
                <a:solidFill>
                  <a:schemeClr val="bg1"/>
                </a:solidFill>
                <a:latin typeface="+mj-lt"/>
              </a:rPr>
              <a:t>aluminum</a:t>
            </a:r>
            <a:r>
              <a:rPr lang="en-IN" sz="1400" b="1" dirty="0">
                <a:solidFill>
                  <a:schemeClr val="bg1"/>
                </a:solidFill>
                <a:latin typeface="+mj-lt"/>
              </a:rPr>
              <a:t> because it is very </a:t>
            </a:r>
            <a:r>
              <a:rPr lang="en-IN" sz="1400" b="1" dirty="0" smtClean="0">
                <a:solidFill>
                  <a:schemeClr val="bg1"/>
                </a:solidFill>
                <a:latin typeface="+mj-lt"/>
              </a:rPr>
              <a:t>  efficient </a:t>
            </a:r>
            <a:r>
              <a:rPr lang="en-IN" sz="1400" b="1" dirty="0">
                <a:solidFill>
                  <a:schemeClr val="bg1"/>
                </a:solidFill>
                <a:latin typeface="+mj-lt"/>
              </a:rPr>
              <a:t>to produce eddy current in plate. We should buy a most effective copper plate but it is costly and not applicable for all </a:t>
            </a:r>
            <a:r>
              <a:rPr lang="en-IN" sz="1400" b="1" dirty="0" smtClean="0">
                <a:solidFill>
                  <a:schemeClr val="bg1"/>
                </a:solidFill>
                <a:latin typeface="+mj-lt"/>
              </a:rPr>
              <a:t>buyers.</a:t>
            </a:r>
          </a:p>
          <a:p>
            <a:r>
              <a:rPr lang="en-IN" sz="1000" b="1" dirty="0">
                <a:solidFill>
                  <a:schemeClr val="accent2"/>
                </a:solidFill>
                <a:latin typeface="Arial Black" panose="020B0A04020102020204" pitchFamily="34" charset="0"/>
              </a:rPr>
              <a:t> </a:t>
            </a:r>
            <a:r>
              <a:rPr lang="en-IN" sz="1000" b="1" dirty="0" smtClean="0">
                <a:solidFill>
                  <a:schemeClr val="accent2"/>
                </a:solidFill>
                <a:latin typeface="Arial Black" panose="020B0A04020102020204" pitchFamily="34" charset="0"/>
              </a:rPr>
              <a:t>                                                                                                     </a:t>
            </a:r>
            <a:r>
              <a:rPr lang="en-IN" b="1" dirty="0" smtClean="0">
                <a:solidFill>
                  <a:schemeClr val="accent2"/>
                </a:solidFill>
                <a:latin typeface="Arial Black" panose="020B0A04020102020204" pitchFamily="34" charset="0"/>
              </a:rPr>
              <a:t>TABLE 1</a:t>
            </a:r>
            <a:r>
              <a:rPr lang="en-IN" sz="1000" dirty="0">
                <a:solidFill>
                  <a:srgbClr val="000000"/>
                </a:solidFill>
                <a:latin typeface="Times New Roman" panose="02020603050405020304" pitchFamily="18"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2227812534"/>
              </p:ext>
            </p:extLst>
          </p:nvPr>
        </p:nvGraphicFramePr>
        <p:xfrm>
          <a:off x="1868583" y="4708624"/>
          <a:ext cx="8128000" cy="1125327"/>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21313944"/>
                    </a:ext>
                  </a:extLst>
                </a:gridCol>
                <a:gridCol w="1625600">
                  <a:extLst>
                    <a:ext uri="{9D8B030D-6E8A-4147-A177-3AD203B41FA5}">
                      <a16:colId xmlns:a16="http://schemas.microsoft.com/office/drawing/2014/main" val="4229262157"/>
                    </a:ext>
                  </a:extLst>
                </a:gridCol>
                <a:gridCol w="1625600">
                  <a:extLst>
                    <a:ext uri="{9D8B030D-6E8A-4147-A177-3AD203B41FA5}">
                      <a16:colId xmlns:a16="http://schemas.microsoft.com/office/drawing/2014/main" val="3267631765"/>
                    </a:ext>
                  </a:extLst>
                </a:gridCol>
                <a:gridCol w="1625600">
                  <a:extLst>
                    <a:ext uri="{9D8B030D-6E8A-4147-A177-3AD203B41FA5}">
                      <a16:colId xmlns:a16="http://schemas.microsoft.com/office/drawing/2014/main" val="2287504476"/>
                    </a:ext>
                  </a:extLst>
                </a:gridCol>
                <a:gridCol w="1625600">
                  <a:extLst>
                    <a:ext uri="{9D8B030D-6E8A-4147-A177-3AD203B41FA5}">
                      <a16:colId xmlns:a16="http://schemas.microsoft.com/office/drawing/2014/main" val="2987109193"/>
                    </a:ext>
                  </a:extLst>
                </a:gridCol>
              </a:tblGrid>
              <a:tr h="485247">
                <a:tc>
                  <a:txBody>
                    <a:bodyPr/>
                    <a:lstStyle/>
                    <a:p>
                      <a:r>
                        <a:rPr lang="en-IN" dirty="0" smtClean="0"/>
                        <a:t>Title</a:t>
                      </a:r>
                      <a:r>
                        <a:rPr lang="en-IN" baseline="0" dirty="0" smtClean="0"/>
                        <a:t> </a:t>
                      </a:r>
                      <a:endParaRPr lang="en-IN" dirty="0"/>
                    </a:p>
                  </a:txBody>
                  <a:tcPr/>
                </a:tc>
                <a:tc>
                  <a:txBody>
                    <a:bodyPr/>
                    <a:lstStyle/>
                    <a:p>
                      <a:r>
                        <a:rPr lang="en-IN" dirty="0" smtClean="0"/>
                        <a:t>Electromagnet</a:t>
                      </a:r>
                      <a:endParaRPr lang="en-IN" dirty="0"/>
                    </a:p>
                  </a:txBody>
                  <a:tcPr/>
                </a:tc>
                <a:tc>
                  <a:txBody>
                    <a:bodyPr/>
                    <a:lstStyle/>
                    <a:p>
                      <a:r>
                        <a:rPr lang="en-IN" dirty="0" smtClean="0"/>
                        <a:t>AC Motor</a:t>
                      </a:r>
                      <a:endParaRPr lang="en-IN" dirty="0"/>
                    </a:p>
                  </a:txBody>
                  <a:tcPr/>
                </a:tc>
                <a:tc>
                  <a:txBody>
                    <a:bodyPr/>
                    <a:lstStyle/>
                    <a:p>
                      <a:r>
                        <a:rPr lang="en-IN" dirty="0" smtClean="0"/>
                        <a:t>Round Plate</a:t>
                      </a:r>
                      <a:endParaRPr lang="en-IN" dirty="0"/>
                    </a:p>
                  </a:txBody>
                  <a:tcPr/>
                </a:tc>
                <a:tc>
                  <a:txBody>
                    <a:bodyPr/>
                    <a:lstStyle/>
                    <a:p>
                      <a:r>
                        <a:rPr lang="en-IN" dirty="0" smtClean="0"/>
                        <a:t>Battery</a:t>
                      </a:r>
                      <a:endParaRPr lang="en-IN" dirty="0"/>
                    </a:p>
                  </a:txBody>
                  <a:tcPr/>
                </a:tc>
                <a:extLst>
                  <a:ext uri="{0D108BD9-81ED-4DB2-BD59-A6C34878D82A}">
                    <a16:rowId xmlns:a16="http://schemas.microsoft.com/office/drawing/2014/main" val="1336719875"/>
                  </a:ext>
                </a:extLst>
              </a:tr>
              <a:tr h="298884">
                <a:tc>
                  <a:txBody>
                    <a:bodyPr/>
                    <a:lstStyle/>
                    <a:p>
                      <a:r>
                        <a:rPr lang="en-IN" dirty="0" smtClean="0"/>
                        <a:t>Specification</a:t>
                      </a:r>
                      <a:endParaRPr lang="en-IN" dirty="0"/>
                    </a:p>
                  </a:txBody>
                  <a:tcPr/>
                </a:tc>
                <a:tc>
                  <a:txBody>
                    <a:bodyPr/>
                    <a:lstStyle/>
                    <a:p>
                      <a:r>
                        <a:rPr lang="en-IN" dirty="0" smtClean="0"/>
                        <a:t>36 Gauge magnet wire</a:t>
                      </a:r>
                      <a:endParaRPr lang="en-IN" dirty="0"/>
                    </a:p>
                  </a:txBody>
                  <a:tcPr/>
                </a:tc>
                <a:tc>
                  <a:txBody>
                    <a:bodyPr/>
                    <a:lstStyle/>
                    <a:p>
                      <a:r>
                        <a:rPr lang="en-IN" dirty="0" smtClean="0"/>
                        <a:t>5-12MV</a:t>
                      </a:r>
                      <a:endParaRPr lang="en-IN" dirty="0"/>
                    </a:p>
                  </a:txBody>
                  <a:tcPr/>
                </a:tc>
                <a:tc>
                  <a:txBody>
                    <a:bodyPr/>
                    <a:lstStyle/>
                    <a:p>
                      <a:r>
                        <a:rPr lang="en-IN" dirty="0" smtClean="0"/>
                        <a:t>180mm</a:t>
                      </a:r>
                      <a:endParaRPr lang="en-IN" dirty="0"/>
                    </a:p>
                  </a:txBody>
                  <a:tcPr/>
                </a:tc>
                <a:tc>
                  <a:txBody>
                    <a:bodyPr/>
                    <a:lstStyle/>
                    <a:p>
                      <a:r>
                        <a:rPr lang="en-IN" dirty="0" smtClean="0"/>
                        <a:t>12 Volt</a:t>
                      </a:r>
                      <a:endParaRPr lang="en-IN" dirty="0"/>
                    </a:p>
                  </a:txBody>
                  <a:tcPr/>
                </a:tc>
                <a:extLst>
                  <a:ext uri="{0D108BD9-81ED-4DB2-BD59-A6C34878D82A}">
                    <a16:rowId xmlns:a16="http://schemas.microsoft.com/office/drawing/2014/main" val="3684648797"/>
                  </a:ext>
                </a:extLst>
              </a:tr>
            </a:tbl>
          </a:graphicData>
        </a:graphic>
      </p:graphicFrame>
    </p:spTree>
    <p:extLst>
      <p:ext uri="{BB962C8B-B14F-4D97-AF65-F5344CB8AC3E}">
        <p14:creationId xmlns:p14="http://schemas.microsoft.com/office/powerpoint/2010/main" val="3510595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74" y="275422"/>
            <a:ext cx="11270255" cy="6433850"/>
          </a:xfrm>
          <a:prstGeom prst="rect">
            <a:avLst/>
          </a:prstGeom>
        </p:spPr>
      </p:pic>
      <p:sp>
        <p:nvSpPr>
          <p:cNvPr id="3" name="Content Placeholder 2"/>
          <p:cNvSpPr>
            <a:spLocks noGrp="1"/>
          </p:cNvSpPr>
          <p:nvPr>
            <p:ph idx="1"/>
          </p:nvPr>
        </p:nvSpPr>
        <p:spPr>
          <a:xfrm>
            <a:off x="594909" y="418641"/>
            <a:ext cx="10961784" cy="6147412"/>
          </a:xfrm>
        </p:spPr>
        <p:txBody>
          <a:bodyPr>
            <a:noAutofit/>
          </a:bodyPr>
          <a:lstStyle/>
          <a:p>
            <a:pPr marL="0" indent="0">
              <a:buNone/>
            </a:pPr>
            <a:r>
              <a:rPr lang="en-IN" sz="2000" b="1" dirty="0" smtClean="0">
                <a:solidFill>
                  <a:schemeClr val="bg1"/>
                </a:solidFill>
              </a:rPr>
              <a:t>Construction </a:t>
            </a:r>
            <a:endParaRPr lang="en-IN" sz="2000" dirty="0">
              <a:solidFill>
                <a:schemeClr val="bg1"/>
              </a:solidFill>
            </a:endParaRPr>
          </a:p>
          <a:p>
            <a:pPr>
              <a:buFont typeface="Wingdings" panose="05000000000000000000" pitchFamily="2" charset="2"/>
              <a:buChar char="Ø"/>
            </a:pPr>
            <a:r>
              <a:rPr lang="en-IN" sz="1600" dirty="0" smtClean="0">
                <a:solidFill>
                  <a:schemeClr val="bg1"/>
                </a:solidFill>
              </a:rPr>
              <a:t>The </a:t>
            </a:r>
            <a:r>
              <a:rPr lang="en-IN" sz="1600" dirty="0">
                <a:solidFill>
                  <a:schemeClr val="bg1"/>
                </a:solidFill>
              </a:rPr>
              <a:t>construction of the electromagnetic braking system is very simple. The parts needed for the construction are electro magnets, rheostat, sensors and magnetic insulator. A cylindrical ring shaped electro magnet with winding is placed parallel to rotating wheel disc/ rotor. The electro magnet is fixed, like as stator and coils are wounded along the electromagnet. These coils are connected with electrical circuit containing one rheostat which is connected with brake pedal. And the rheostat is used to control the electric current flowing in the coils which are wounded on the electro magnet and a magnetic insulator is used to focus and control the magnetic flux. And also it is used to prevent the magnetization of other parts like axle and it act as a support frame for the electromagnet. The sensors used to indicate the disconnection in the whole circuit. If there is any error it gives an alert, so we can avoid accident. Working principle: At the initial stage the brake pedal and rheostat are in rest. When we apply the brake through the brake pedal, the rheostat allows the current to flow through the circuit and this current energies the electromagnet. The amount of current flow is controlled by the rheostat. Depending on the current flow different amount of magnetic flux can be obtained. By this varying magnetic flux, different mode of brakes can be obtained. For example, if we want to suddenly stop the vehicle then press the brake pedal fully, then the rheostat </a:t>
            </a:r>
            <a:r>
              <a:rPr lang="en-IN" sz="1600" dirty="0" err="1">
                <a:solidFill>
                  <a:schemeClr val="bg1"/>
                </a:solidFill>
              </a:rPr>
              <a:t>allos</a:t>
            </a:r>
            <a:r>
              <a:rPr lang="en-IN" sz="1600" dirty="0">
                <a:solidFill>
                  <a:schemeClr val="bg1"/>
                </a:solidFill>
              </a:rPr>
              <a:t> maximum current which is enough to stop the vehicle. Similarly we can reduce the speed of the vehicle by applying the brake gradually. </a:t>
            </a:r>
          </a:p>
          <a:p>
            <a:pPr marL="0" indent="0">
              <a:buNone/>
            </a:pPr>
            <a:r>
              <a:rPr lang="en-IN" sz="1800" b="1" dirty="0">
                <a:solidFill>
                  <a:schemeClr val="bg1"/>
                </a:solidFill>
              </a:rPr>
              <a:t>Parts of Electromagnet Braking system </a:t>
            </a:r>
          </a:p>
          <a:p>
            <a:pPr>
              <a:buFont typeface="Wingdings" panose="05000000000000000000" pitchFamily="2" charset="2"/>
              <a:buChar char="Ø"/>
            </a:pPr>
            <a:r>
              <a:rPr lang="en-IN" sz="1200" dirty="0" smtClean="0">
                <a:solidFill>
                  <a:schemeClr val="bg1"/>
                </a:solidFill>
              </a:rPr>
              <a:t>AC </a:t>
            </a:r>
            <a:r>
              <a:rPr lang="en-IN" sz="1200" dirty="0">
                <a:solidFill>
                  <a:schemeClr val="bg1"/>
                </a:solidFill>
              </a:rPr>
              <a:t>Motor </a:t>
            </a:r>
          </a:p>
          <a:p>
            <a:pPr>
              <a:buFont typeface="Wingdings" panose="05000000000000000000" pitchFamily="2" charset="2"/>
              <a:buChar char="Ø"/>
            </a:pPr>
            <a:r>
              <a:rPr lang="en-IN" sz="1200" dirty="0" smtClean="0">
                <a:solidFill>
                  <a:schemeClr val="bg1"/>
                </a:solidFill>
              </a:rPr>
              <a:t>Disc</a:t>
            </a:r>
            <a:endParaRPr lang="en-IN" sz="1200" dirty="0">
              <a:solidFill>
                <a:schemeClr val="bg1"/>
              </a:solidFill>
            </a:endParaRPr>
          </a:p>
          <a:p>
            <a:pPr>
              <a:buFont typeface="Wingdings" panose="05000000000000000000" pitchFamily="2" charset="2"/>
              <a:buChar char="Ø"/>
            </a:pPr>
            <a:r>
              <a:rPr lang="en-IN" sz="1200" dirty="0" smtClean="0">
                <a:solidFill>
                  <a:schemeClr val="bg1"/>
                </a:solidFill>
              </a:rPr>
              <a:t>Frame </a:t>
            </a:r>
            <a:endParaRPr lang="en-IN" sz="1200" dirty="0">
              <a:solidFill>
                <a:schemeClr val="bg1"/>
              </a:solidFill>
            </a:endParaRPr>
          </a:p>
          <a:p>
            <a:pPr>
              <a:buFont typeface="Wingdings" panose="05000000000000000000" pitchFamily="2" charset="2"/>
              <a:buChar char="Ø"/>
            </a:pPr>
            <a:r>
              <a:rPr lang="en-IN" sz="1200" dirty="0" smtClean="0">
                <a:solidFill>
                  <a:schemeClr val="bg1"/>
                </a:solidFill>
              </a:rPr>
              <a:t>Electromagnet </a:t>
            </a:r>
            <a:endParaRPr lang="en-IN" sz="1200" dirty="0">
              <a:solidFill>
                <a:schemeClr val="bg1"/>
              </a:solidFill>
            </a:endParaRPr>
          </a:p>
          <a:p>
            <a:pPr>
              <a:buFont typeface="Wingdings" panose="05000000000000000000" pitchFamily="2" charset="2"/>
              <a:buChar char="Ø"/>
            </a:pPr>
            <a:r>
              <a:rPr lang="en-IN" sz="1200" dirty="0" smtClean="0">
                <a:solidFill>
                  <a:schemeClr val="bg1"/>
                </a:solidFill>
              </a:rPr>
              <a:t>Chain </a:t>
            </a:r>
            <a:endParaRPr lang="en-IN" sz="1200" dirty="0">
              <a:solidFill>
                <a:schemeClr val="bg1"/>
              </a:solidFill>
            </a:endParaRPr>
          </a:p>
          <a:p>
            <a:pPr>
              <a:buFont typeface="Wingdings" panose="05000000000000000000" pitchFamily="2" charset="2"/>
              <a:buChar char="Ø"/>
            </a:pPr>
            <a:r>
              <a:rPr lang="en-IN" sz="1200" dirty="0" smtClean="0">
                <a:solidFill>
                  <a:schemeClr val="bg1"/>
                </a:solidFill>
              </a:rPr>
              <a:t>Shaft </a:t>
            </a:r>
            <a:endParaRPr lang="en-IN" sz="1200" dirty="0">
              <a:solidFill>
                <a:schemeClr val="bg1"/>
              </a:solidFill>
            </a:endParaRPr>
          </a:p>
          <a:p>
            <a:pPr>
              <a:buFont typeface="Wingdings" panose="05000000000000000000" pitchFamily="2" charset="2"/>
              <a:buChar char="Ø"/>
            </a:pPr>
            <a:r>
              <a:rPr lang="en-IN" sz="1200" dirty="0" smtClean="0">
                <a:solidFill>
                  <a:schemeClr val="bg1"/>
                </a:solidFill>
              </a:rPr>
              <a:t>Bearing </a:t>
            </a:r>
            <a:endParaRPr lang="en-IN" sz="1200" dirty="0">
              <a:solidFill>
                <a:schemeClr val="bg1"/>
              </a:solidFill>
            </a:endParaRPr>
          </a:p>
          <a:p>
            <a:pPr>
              <a:buFont typeface="Wingdings" panose="05000000000000000000" pitchFamily="2" charset="2"/>
              <a:buChar char="Ø"/>
            </a:pPr>
            <a:r>
              <a:rPr lang="en-IN" sz="1200" dirty="0" smtClean="0">
                <a:solidFill>
                  <a:schemeClr val="bg1"/>
                </a:solidFill>
              </a:rPr>
              <a:t>Sprocket </a:t>
            </a:r>
            <a:endParaRPr lang="en-IN" sz="1200" dirty="0">
              <a:solidFill>
                <a:schemeClr val="bg1"/>
              </a:solidFill>
            </a:endParaRPr>
          </a:p>
          <a:p>
            <a:endParaRPr lang="en-IN" sz="1200" dirty="0">
              <a:solidFill>
                <a:schemeClr val="bg1"/>
              </a:solidFill>
            </a:endParaRPr>
          </a:p>
        </p:txBody>
      </p:sp>
    </p:spTree>
    <p:extLst>
      <p:ext uri="{BB962C8B-B14F-4D97-AF65-F5344CB8AC3E}">
        <p14:creationId xmlns:p14="http://schemas.microsoft.com/office/powerpoint/2010/main" val="2352708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92" y="264405"/>
            <a:ext cx="11303306" cy="6417325"/>
          </a:xfrm>
          <a:prstGeom prst="rect">
            <a:avLst/>
          </a:prstGeom>
        </p:spPr>
      </p:pic>
      <p:sp>
        <p:nvSpPr>
          <p:cNvPr id="3" name="Content Placeholder 2"/>
          <p:cNvSpPr>
            <a:spLocks noGrp="1"/>
          </p:cNvSpPr>
          <p:nvPr>
            <p:ph idx="1"/>
          </p:nvPr>
        </p:nvSpPr>
        <p:spPr>
          <a:xfrm>
            <a:off x="451693" y="264405"/>
            <a:ext cx="11149068" cy="6417325"/>
          </a:xfrm>
        </p:spPr>
        <p:txBody>
          <a:bodyPr>
            <a:normAutofit fontScale="32500" lnSpcReduction="20000"/>
          </a:bodyPr>
          <a:lstStyle/>
          <a:p>
            <a:pPr marL="0" indent="0">
              <a:buNone/>
            </a:pPr>
            <a:r>
              <a:rPr lang="en-IN" sz="5500" b="1" dirty="0" smtClean="0">
                <a:solidFill>
                  <a:schemeClr val="bg1"/>
                </a:solidFill>
                <a:latin typeface="Times New Roman" panose="02020603050405020304" pitchFamily="18" charset="0"/>
              </a:rPr>
              <a:t>Installation </a:t>
            </a:r>
            <a:endParaRPr lang="en-IN" sz="5500" dirty="0">
              <a:solidFill>
                <a:schemeClr val="bg1"/>
              </a:solidFill>
              <a:latin typeface="Times New Roman" panose="02020603050405020304" pitchFamily="18" charset="0"/>
            </a:endParaRPr>
          </a:p>
          <a:p>
            <a:pPr>
              <a:buFont typeface="Wingdings" panose="05000000000000000000" pitchFamily="2" charset="2"/>
              <a:buChar char="Ø"/>
            </a:pPr>
            <a:r>
              <a:rPr lang="en-IN" sz="4300" dirty="0">
                <a:solidFill>
                  <a:schemeClr val="bg1"/>
                </a:solidFill>
              </a:rPr>
              <a:t>Electromagnetic brakes work in a relatively cool condition and satisfy all the energy requirements of braking at high speeds, completely without the use of friction. Due to its specific installation location (transmission line of rigid vehicles), electromagnetic brakes have better heat dissipation capability to avoid problems that friction brakes face as we mentioned before. Typically, electromagnetic brakes have been mounted in the transmission line of vehicles, The propeller shaft is divided and fitted with a sliding universal joint and is connected to the coupling flange on the brake. The brake is fitted into the chassis of the vehicle by means of anti-vibration mounting. The practical location of the retarder within the vehicle prevents the direct impingement of air on the retarder caused by the motion of the vehicle. Any air flow movement within the chassis of the vehicle is found to have a relatively insignificant effect on the air flow around tire areas and hence on the temperature of both front and rear discs. So the application of the retarder does not affect the temperature of the regular brakes. In that way, the retarders help to extend the life span of the regular brakes and keep the regular brakes cool for emergency situation </a:t>
            </a:r>
          </a:p>
          <a:p>
            <a:pPr>
              <a:buFont typeface="Wingdings" panose="05000000000000000000" pitchFamily="2" charset="2"/>
              <a:buChar char="Ø"/>
            </a:pPr>
            <a:r>
              <a:rPr lang="en-IN" sz="4300" dirty="0">
                <a:solidFill>
                  <a:schemeClr val="bg1"/>
                </a:solidFill>
              </a:rPr>
              <a:t>There are in existence several types of electromagnetic retarder. In particular, there are electromagnetic retarders of the axial type and electromagnetic retarders of the Focal type. An electromagnetic retarder of the axial type is designed to be placed on a transmission shaft between a rear axle and a gearbox of the vehicle. In that case, the transmission shaft is in two parts, for mounting between those of the retarder. An electromagnetic retarder of the Focal type is designed to be placed directly on a transmission shaft on the output side of the gearbox or on the axle of the vehicle. The axle of a vehicle drives at least one road wheel, which road wheel drives at least one wheel of the same vehicle. </a:t>
            </a:r>
          </a:p>
          <a:p>
            <a:pPr marL="0" indent="0">
              <a:buNone/>
            </a:pPr>
            <a:endParaRPr lang="en-IN" sz="4300" b="1" dirty="0" smtClean="0">
              <a:solidFill>
                <a:schemeClr val="bg1"/>
              </a:solidFill>
              <a:latin typeface="Times New Roman" panose="02020603050405020304" pitchFamily="18" charset="0"/>
            </a:endParaRPr>
          </a:p>
          <a:p>
            <a:pPr marL="0" indent="0">
              <a:buNone/>
            </a:pPr>
            <a:r>
              <a:rPr lang="en-IN" sz="5500" b="1" dirty="0" smtClean="0">
                <a:solidFill>
                  <a:schemeClr val="bg1"/>
                </a:solidFill>
                <a:latin typeface="Times New Roman" panose="02020603050405020304" pitchFamily="18" charset="0"/>
              </a:rPr>
              <a:t>Electromagnet</a:t>
            </a:r>
            <a:r>
              <a:rPr lang="en-IN" sz="4300" b="1" dirty="0" smtClean="0">
                <a:solidFill>
                  <a:schemeClr val="bg1"/>
                </a:solidFill>
                <a:latin typeface="Times New Roman" panose="02020603050405020304" pitchFamily="18" charset="0"/>
              </a:rPr>
              <a:t> </a:t>
            </a:r>
            <a:endParaRPr lang="en-IN" sz="4300" dirty="0">
              <a:solidFill>
                <a:schemeClr val="bg1"/>
              </a:solidFill>
              <a:latin typeface="Times New Roman" panose="02020603050405020304" pitchFamily="18" charset="0"/>
            </a:endParaRPr>
          </a:p>
          <a:p>
            <a:pPr>
              <a:buFont typeface="Wingdings" panose="05000000000000000000" pitchFamily="2" charset="2"/>
              <a:buChar char="Ø"/>
            </a:pPr>
            <a:r>
              <a:rPr lang="en-IN" sz="4300" dirty="0">
                <a:solidFill>
                  <a:schemeClr val="bg1"/>
                </a:solidFill>
                <a:latin typeface="Times New Roman" panose="02020603050405020304" pitchFamily="18" charset="0"/>
              </a:rPr>
              <a:t>Various types of electromagnet are available in market, some of basic electromagnet are described below: </a:t>
            </a:r>
          </a:p>
          <a:p>
            <a:pPr>
              <a:buFont typeface="Wingdings" panose="05000000000000000000" pitchFamily="2" charset="2"/>
              <a:buChar char="Ø"/>
            </a:pPr>
            <a:r>
              <a:rPr lang="en-IN" sz="4300" dirty="0">
                <a:solidFill>
                  <a:schemeClr val="bg1"/>
                </a:solidFill>
                <a:latin typeface="Times New Roman" panose="02020603050405020304" pitchFamily="18" charset="0"/>
              </a:rPr>
              <a:t>(1) </a:t>
            </a:r>
            <a:r>
              <a:rPr lang="en-IN" sz="4300" b="1" dirty="0">
                <a:solidFill>
                  <a:schemeClr val="bg1"/>
                </a:solidFill>
                <a:latin typeface="Times New Roman" panose="02020603050405020304" pitchFamily="18" charset="0"/>
              </a:rPr>
              <a:t>Single Disc electromagnetic brakes</a:t>
            </a:r>
            <a:r>
              <a:rPr lang="en-IN" sz="4300" dirty="0">
                <a:solidFill>
                  <a:schemeClr val="bg1"/>
                </a:solidFill>
                <a:latin typeface="Times New Roman" panose="02020603050405020304" pitchFamily="18" charset="0"/>
              </a:rPr>
              <a:t>: </a:t>
            </a:r>
          </a:p>
          <a:p>
            <a:pPr marL="0" indent="0">
              <a:buNone/>
            </a:pPr>
            <a:endParaRPr lang="en-IN" sz="4300" dirty="0" smtClean="0">
              <a:solidFill>
                <a:schemeClr val="bg1"/>
              </a:solidFill>
              <a:latin typeface="Times New Roman" panose="02020603050405020304" pitchFamily="18" charset="0"/>
            </a:endParaRPr>
          </a:p>
          <a:p>
            <a:pPr marL="0" indent="0">
              <a:buNone/>
            </a:pPr>
            <a:r>
              <a:rPr lang="en-IN" sz="5500" b="1" dirty="0" smtClean="0">
                <a:solidFill>
                  <a:schemeClr val="bg1"/>
                </a:solidFill>
                <a:latin typeface="Times New Roman" panose="02020603050405020304" pitchFamily="18" charset="0"/>
              </a:rPr>
              <a:t>Technical </a:t>
            </a:r>
            <a:r>
              <a:rPr lang="en-IN" sz="5500" b="1" dirty="0">
                <a:solidFill>
                  <a:schemeClr val="bg1"/>
                </a:solidFill>
                <a:latin typeface="Times New Roman" panose="02020603050405020304" pitchFamily="18" charset="0"/>
              </a:rPr>
              <a:t>Features</a:t>
            </a:r>
            <a:r>
              <a:rPr lang="en-IN" sz="5500" dirty="0">
                <a:solidFill>
                  <a:schemeClr val="bg1"/>
                </a:solidFill>
                <a:latin typeface="Times New Roman" panose="02020603050405020304" pitchFamily="18" charset="0"/>
              </a:rPr>
              <a:t>: </a:t>
            </a:r>
          </a:p>
          <a:p>
            <a:pPr>
              <a:buFont typeface="Wingdings" panose="05000000000000000000" pitchFamily="2" charset="2"/>
              <a:buChar char="Ø"/>
            </a:pPr>
            <a:r>
              <a:rPr lang="en-IN" sz="4300" dirty="0" smtClean="0">
                <a:solidFill>
                  <a:schemeClr val="bg1"/>
                </a:solidFill>
                <a:latin typeface="Times New Roman" panose="02020603050405020304" pitchFamily="18" charset="0"/>
              </a:rPr>
              <a:t>Technical </a:t>
            </a:r>
            <a:r>
              <a:rPr lang="en-IN" sz="4300" dirty="0">
                <a:solidFill>
                  <a:schemeClr val="bg1"/>
                </a:solidFill>
                <a:latin typeface="Times New Roman" panose="02020603050405020304" pitchFamily="18" charset="0"/>
              </a:rPr>
              <a:t>Features Torque: 3NM to 500NM </a:t>
            </a:r>
          </a:p>
          <a:p>
            <a:pPr>
              <a:buFont typeface="Wingdings" panose="05000000000000000000" pitchFamily="2" charset="2"/>
              <a:buChar char="Ø"/>
            </a:pPr>
            <a:r>
              <a:rPr lang="en-IN" sz="4300" dirty="0" smtClean="0">
                <a:solidFill>
                  <a:schemeClr val="bg1"/>
                </a:solidFill>
                <a:latin typeface="Times New Roman" panose="02020603050405020304" pitchFamily="18" charset="0"/>
              </a:rPr>
              <a:t>Single </a:t>
            </a:r>
            <a:r>
              <a:rPr lang="en-IN" sz="4300" dirty="0">
                <a:solidFill>
                  <a:schemeClr val="bg1"/>
                </a:solidFill>
                <a:latin typeface="Times New Roman" panose="02020603050405020304" pitchFamily="18" charset="0"/>
              </a:rPr>
              <a:t>Plate Dry Type </a:t>
            </a:r>
          </a:p>
          <a:p>
            <a:pPr>
              <a:buFont typeface="Wingdings" panose="05000000000000000000" pitchFamily="2" charset="2"/>
              <a:buChar char="Ø"/>
            </a:pPr>
            <a:r>
              <a:rPr lang="en-IN" sz="4300" dirty="0" smtClean="0">
                <a:solidFill>
                  <a:schemeClr val="bg1"/>
                </a:solidFill>
                <a:latin typeface="Times New Roman" panose="02020603050405020304" pitchFamily="18" charset="0"/>
              </a:rPr>
              <a:t>High </a:t>
            </a:r>
            <a:r>
              <a:rPr lang="en-IN" sz="4300" dirty="0">
                <a:solidFill>
                  <a:schemeClr val="bg1"/>
                </a:solidFill>
                <a:latin typeface="Times New Roman" panose="02020603050405020304" pitchFamily="18" charset="0"/>
              </a:rPr>
              <a:t>Operating Reliability / frequency </a:t>
            </a:r>
          </a:p>
          <a:p>
            <a:pPr>
              <a:buFont typeface="Wingdings" panose="05000000000000000000" pitchFamily="2" charset="2"/>
              <a:buChar char="Ø"/>
            </a:pPr>
            <a:r>
              <a:rPr lang="en-IN" sz="4300" dirty="0" smtClean="0">
                <a:solidFill>
                  <a:schemeClr val="bg1"/>
                </a:solidFill>
                <a:latin typeface="Times New Roman" panose="02020603050405020304" pitchFamily="18" charset="0"/>
              </a:rPr>
              <a:t>Simple </a:t>
            </a:r>
            <a:r>
              <a:rPr lang="en-IN" sz="4300" dirty="0">
                <a:solidFill>
                  <a:schemeClr val="bg1"/>
                </a:solidFill>
                <a:latin typeface="Times New Roman" panose="02020603050405020304" pitchFamily="18" charset="0"/>
              </a:rPr>
              <a:t>Construction </a:t>
            </a:r>
          </a:p>
          <a:p>
            <a:pPr>
              <a:buFont typeface="Wingdings" panose="05000000000000000000" pitchFamily="2" charset="2"/>
              <a:buChar char="Ø"/>
            </a:pPr>
            <a:r>
              <a:rPr lang="en-IN" sz="4300" dirty="0" smtClean="0">
                <a:solidFill>
                  <a:schemeClr val="bg1"/>
                </a:solidFill>
                <a:latin typeface="Times New Roman" panose="02020603050405020304" pitchFamily="18" charset="0"/>
              </a:rPr>
              <a:t>Unique </a:t>
            </a:r>
            <a:r>
              <a:rPr lang="en-IN" sz="4300" dirty="0">
                <a:solidFill>
                  <a:schemeClr val="bg1"/>
                </a:solidFill>
                <a:latin typeface="Times New Roman" panose="02020603050405020304" pitchFamily="18" charset="0"/>
              </a:rPr>
              <a:t>pre-stressed spring </a:t>
            </a:r>
          </a:p>
          <a:p>
            <a:pPr>
              <a:buFont typeface="Wingdings" panose="05000000000000000000" pitchFamily="2" charset="2"/>
              <a:buChar char="Ø"/>
            </a:pPr>
            <a:r>
              <a:rPr lang="en-IN" sz="4300" dirty="0" smtClean="0">
                <a:solidFill>
                  <a:schemeClr val="bg1"/>
                </a:solidFill>
                <a:latin typeface="Times New Roman" panose="02020603050405020304" pitchFamily="18" charset="0"/>
              </a:rPr>
              <a:t>Raw </a:t>
            </a:r>
            <a:r>
              <a:rPr lang="en-IN" sz="4300" dirty="0">
                <a:solidFill>
                  <a:schemeClr val="bg1"/>
                </a:solidFill>
                <a:latin typeface="Times New Roman" panose="02020603050405020304" pitchFamily="18" charset="0"/>
              </a:rPr>
              <a:t>material to DIN standards </a:t>
            </a:r>
          </a:p>
          <a:p>
            <a:pPr>
              <a:buFont typeface="Wingdings" panose="05000000000000000000" pitchFamily="2" charset="2"/>
              <a:buChar char="Ø"/>
            </a:pPr>
            <a:r>
              <a:rPr lang="en-IN" sz="4300" dirty="0" smtClean="0">
                <a:solidFill>
                  <a:schemeClr val="bg1"/>
                </a:solidFill>
                <a:latin typeface="Times New Roman" panose="02020603050405020304" pitchFamily="18" charset="0"/>
              </a:rPr>
              <a:t>Special </a:t>
            </a:r>
            <a:r>
              <a:rPr lang="en-IN" sz="4300" dirty="0">
                <a:solidFill>
                  <a:schemeClr val="bg1"/>
                </a:solidFill>
                <a:latin typeface="Times New Roman" panose="02020603050405020304" pitchFamily="18" charset="0"/>
              </a:rPr>
              <a:t>friction material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27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41" y="316314"/>
            <a:ext cx="11149069" cy="6293806"/>
          </a:xfrm>
          <a:prstGeom prst="rect">
            <a:avLst/>
          </a:prstGeom>
        </p:spPr>
      </p:pic>
      <p:sp>
        <p:nvSpPr>
          <p:cNvPr id="3" name="Content Placeholder 2"/>
          <p:cNvSpPr>
            <a:spLocks noGrp="1"/>
          </p:cNvSpPr>
          <p:nvPr>
            <p:ph idx="1"/>
          </p:nvPr>
        </p:nvSpPr>
        <p:spPr>
          <a:xfrm>
            <a:off x="418641" y="316314"/>
            <a:ext cx="11138053" cy="6293806"/>
          </a:xfrm>
        </p:spPr>
        <p:txBody>
          <a:bodyPr>
            <a:normAutofit fontScale="62500" lnSpcReduction="20000"/>
          </a:bodyPr>
          <a:lstStyle/>
          <a:p>
            <a:pPr marL="0" indent="0">
              <a:buNone/>
            </a:pPr>
            <a:endParaRPr lang="en-IN" dirty="0"/>
          </a:p>
          <a:p>
            <a:pPr marL="0" indent="0">
              <a:buNone/>
            </a:pPr>
            <a:r>
              <a:rPr lang="en-IN" b="1" dirty="0" smtClean="0">
                <a:solidFill>
                  <a:schemeClr val="bg1"/>
                </a:solidFill>
              </a:rPr>
              <a:t>Spring </a:t>
            </a:r>
            <a:r>
              <a:rPr lang="en-IN" b="1" dirty="0">
                <a:solidFill>
                  <a:schemeClr val="bg1"/>
                </a:solidFill>
              </a:rPr>
              <a:t>type </a:t>
            </a:r>
            <a:endParaRPr lang="en-IN" dirty="0">
              <a:solidFill>
                <a:schemeClr val="bg1"/>
              </a:solidFill>
            </a:endParaRPr>
          </a:p>
          <a:p>
            <a:pPr>
              <a:buFont typeface="Wingdings" panose="05000000000000000000" pitchFamily="2" charset="2"/>
              <a:buChar char="Ø"/>
            </a:pPr>
            <a:r>
              <a:rPr lang="en-IN" dirty="0">
                <a:solidFill>
                  <a:schemeClr val="bg1"/>
                </a:solidFill>
              </a:rPr>
              <a:t>When no electricity is applied to the brake, a spring pushes against a pressure plate, squeezing the friction disk between the inner pressure plate and the outer cover plate. This frictional clamping force is transferred to the hub, which is mounted to a shaft. </a:t>
            </a:r>
            <a:endParaRPr lang="en-IN" dirty="0" smtClean="0">
              <a:solidFill>
                <a:schemeClr val="bg1"/>
              </a:solidFill>
            </a:endParaRPr>
          </a:p>
          <a:p>
            <a:pPr>
              <a:buFont typeface="Wingdings" panose="05000000000000000000" pitchFamily="2" charset="2"/>
              <a:buChar char="Ø"/>
            </a:pPr>
            <a:endParaRPr lang="en-IN" dirty="0">
              <a:solidFill>
                <a:schemeClr val="bg1"/>
              </a:solidFill>
            </a:endParaRPr>
          </a:p>
          <a:p>
            <a:pPr marL="0" indent="0">
              <a:buNone/>
            </a:pPr>
            <a:r>
              <a:rPr lang="en-IN" b="1" dirty="0" smtClean="0">
                <a:solidFill>
                  <a:schemeClr val="bg1"/>
                </a:solidFill>
              </a:rPr>
              <a:t>Permanente </a:t>
            </a:r>
            <a:r>
              <a:rPr lang="en-IN" b="1" dirty="0">
                <a:solidFill>
                  <a:schemeClr val="bg1"/>
                </a:solidFill>
              </a:rPr>
              <a:t>magnet Type </a:t>
            </a:r>
            <a:endParaRPr lang="en-IN" dirty="0">
              <a:solidFill>
                <a:schemeClr val="bg1"/>
              </a:solidFill>
            </a:endParaRPr>
          </a:p>
          <a:p>
            <a:pPr>
              <a:buFont typeface="Wingdings" panose="05000000000000000000" pitchFamily="2" charset="2"/>
              <a:buChar char="Ø"/>
            </a:pPr>
            <a:r>
              <a:rPr lang="en-IN" dirty="0">
                <a:solidFill>
                  <a:schemeClr val="bg1"/>
                </a:solidFill>
              </a:rPr>
              <a:t>A permanent magnet holding brake looks very similar to a standard power applied electromagnetic brake. Instead of squeezing a friction disk, via springs, it uses permanent magnets to attract a single face armature. When the brake is engaged, the permanent magnets create magnetic lines of flux, which can turn attract the armature to the brake housing. To disengage the brake, power is applied to the coil which sets up an alternate magnetic field that cancels out the magnetic flux of the permanent magnets. </a:t>
            </a:r>
          </a:p>
          <a:p>
            <a:pPr>
              <a:buFont typeface="Wingdings" panose="05000000000000000000" pitchFamily="2" charset="2"/>
              <a:buChar char="Ø"/>
            </a:pPr>
            <a:r>
              <a:rPr lang="en-IN" dirty="0">
                <a:solidFill>
                  <a:schemeClr val="bg1"/>
                </a:solidFill>
              </a:rPr>
              <a:t>Both power off brakes are considered to be engaged when no power is applied to them. They are typically required to hold or to stop alone in the event of a loss of power or when power is not available in a machine circuit. Permanent magnet brakes have a very high torque for their size, but also require a constant current control to offset the permanent magnetic field. Spring applied brakes do not require a constant current control, they can use a simple rectifier, but are larger in diameter or would need stacked friction disks to increase the torque. </a:t>
            </a:r>
            <a:endParaRPr lang="en-IN" dirty="0" smtClean="0">
              <a:solidFill>
                <a:schemeClr val="bg1"/>
              </a:solidFill>
            </a:endParaRPr>
          </a:p>
          <a:p>
            <a:pPr>
              <a:buFont typeface="Wingdings" panose="05000000000000000000" pitchFamily="2" charset="2"/>
              <a:buChar char="Ø"/>
            </a:pPr>
            <a:endParaRPr lang="en-IN" dirty="0">
              <a:solidFill>
                <a:schemeClr val="bg1"/>
              </a:solidFill>
            </a:endParaRPr>
          </a:p>
          <a:p>
            <a:pPr marL="0" indent="0">
              <a:buNone/>
            </a:pPr>
            <a:r>
              <a:rPr lang="en-IN" b="1" dirty="0" smtClean="0">
                <a:solidFill>
                  <a:schemeClr val="bg1"/>
                </a:solidFill>
              </a:rPr>
              <a:t>Power </a:t>
            </a:r>
            <a:r>
              <a:rPr lang="en-IN" b="1" dirty="0">
                <a:solidFill>
                  <a:schemeClr val="bg1"/>
                </a:solidFill>
              </a:rPr>
              <a:t>off Brake </a:t>
            </a:r>
            <a:endParaRPr lang="en-IN" dirty="0">
              <a:solidFill>
                <a:schemeClr val="bg1"/>
              </a:solidFill>
            </a:endParaRPr>
          </a:p>
          <a:p>
            <a:pPr>
              <a:buFont typeface="Wingdings" panose="05000000000000000000" pitchFamily="2" charset="2"/>
              <a:buChar char="Ø"/>
            </a:pPr>
            <a:r>
              <a:rPr lang="en-IN" dirty="0">
                <a:solidFill>
                  <a:schemeClr val="bg1"/>
                </a:solidFill>
              </a:rPr>
              <a:t>Power off brakes stop or hold a load when electrical power is either accidentally lost or intentionally disconnected. In the past, some companies have referred to these as "fail safe" brakes. These brakes are typically used on or near an electric motor. Typical applications include robotics, holding brakes for Z axis ball screws and servo motor brakes. Brakes are available in multiple voltages and can have either standard backlash or zero backlash hubs. Multiple disks can also be used to increase brake torque, without increasing brake diameter. There are 2 main types of holding brakes. The first is spring applied brakes. The second is permanent magnet brakes. </a:t>
            </a:r>
          </a:p>
        </p:txBody>
      </p:sp>
    </p:spTree>
    <p:extLst>
      <p:ext uri="{BB962C8B-B14F-4D97-AF65-F5344CB8AC3E}">
        <p14:creationId xmlns:p14="http://schemas.microsoft.com/office/powerpoint/2010/main" val="210246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41" y="467307"/>
            <a:ext cx="11446525" cy="6092328"/>
          </a:xfrm>
        </p:spPr>
      </p:pic>
      <p:sp>
        <p:nvSpPr>
          <p:cNvPr id="5" name="Rectangle 4"/>
          <p:cNvSpPr/>
          <p:nvPr/>
        </p:nvSpPr>
        <p:spPr>
          <a:xfrm>
            <a:off x="783115" y="1020481"/>
            <a:ext cx="10332903" cy="2492990"/>
          </a:xfrm>
          <a:prstGeom prst="rect">
            <a:avLst/>
          </a:prstGeom>
        </p:spPr>
        <p:txBody>
          <a:bodyPr wrap="square">
            <a:spAutoFit/>
          </a:bodyPr>
          <a:lstStyle/>
          <a:p>
            <a:r>
              <a:rPr lang="en-IN" sz="2400" b="1" dirty="0" smtClean="0">
                <a:solidFill>
                  <a:schemeClr val="bg1"/>
                </a:solidFill>
                <a:latin typeface="Times New Roman" panose="02020603050405020304" pitchFamily="18" charset="0"/>
              </a:rPr>
              <a:t>CONCLUSIONS </a:t>
            </a:r>
            <a:endParaRPr lang="en-IN" sz="2400" dirty="0">
              <a:solidFill>
                <a:schemeClr val="bg1"/>
              </a:solidFill>
              <a:latin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rPr>
              <a:t>As we discussed about the limitations of drum brakes, hydraulic brakes and pneumatic brakes electromagnetic brake is a better and reliable solution. Electromagnetic brake control system is an electric switching system which gives it superior controllability. The installation of an electromagnetic brake is not very difficult. </a:t>
            </a:r>
            <a:endParaRPr lang="en-IN" sz="2400" i="1" dirty="0">
              <a:solidFill>
                <a:schemeClr val="bg1"/>
              </a:solidFill>
              <a:latin typeface="Times New Roman" panose="02020603050405020304" pitchFamily="18" charset="0"/>
            </a:endParaRPr>
          </a:p>
          <a:p>
            <a:endParaRPr lang="en-IN" sz="2400" dirty="0">
              <a:solidFill>
                <a:schemeClr val="bg1"/>
              </a:solidFill>
              <a:latin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rPr>
              <a:t>From the foregoing, it is apparent that the electromagnetic brake is an attractive complement to the safe braking of heavy vehicles. Good results with current design, a larger budget would improve performance</a:t>
            </a:r>
            <a:r>
              <a:rPr lang="en-IN" dirty="0">
                <a:solidFill>
                  <a:srgbClr val="000000"/>
                </a:solidFill>
                <a:latin typeface="Times New Roman" panose="02020603050405020304" pitchFamily="18" charset="0"/>
              </a:rPr>
              <a:t>. </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294" y="3513470"/>
            <a:ext cx="4033340" cy="2281401"/>
          </a:xfrm>
          <a:prstGeom prst="rect">
            <a:avLst/>
          </a:prstGeom>
        </p:spPr>
      </p:pic>
      <p:sp>
        <p:nvSpPr>
          <p:cNvPr id="9" name="Rectangle 8"/>
          <p:cNvSpPr/>
          <p:nvPr/>
        </p:nvSpPr>
        <p:spPr>
          <a:xfrm>
            <a:off x="4218294" y="5935230"/>
            <a:ext cx="4136132" cy="307777"/>
          </a:xfrm>
          <a:prstGeom prst="rect">
            <a:avLst/>
          </a:prstGeom>
        </p:spPr>
        <p:txBody>
          <a:bodyPr wrap="none">
            <a:spAutoFit/>
          </a:bodyPr>
          <a:lstStyle/>
          <a:p>
            <a:r>
              <a:rPr lang="en-IN" sz="1400" dirty="0">
                <a:solidFill>
                  <a:schemeClr val="bg1"/>
                </a:solidFill>
                <a:latin typeface="Arial Black" panose="020B0A04020102020204" pitchFamily="34" charset="0"/>
              </a:rPr>
              <a:t>Working Model Of Electromagnet Brake </a:t>
            </a:r>
          </a:p>
        </p:txBody>
      </p:sp>
    </p:spTree>
    <p:extLst>
      <p:ext uri="{BB962C8B-B14F-4D97-AF65-F5344CB8AC3E}">
        <p14:creationId xmlns:p14="http://schemas.microsoft.com/office/powerpoint/2010/main" val="4190126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2382</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Berlin Sans FB Demi</vt:lpstr>
      <vt:lpstr>Calibri</vt:lpstr>
      <vt:lpstr>Calibri Light</vt:lpstr>
      <vt:lpstr>Times New Roman</vt:lpstr>
      <vt:lpstr>Wingdings</vt:lpstr>
      <vt:lpstr>Office Theme</vt:lpstr>
      <vt:lpstr>PowerPoint Presentation</vt:lpstr>
      <vt:lpstr>                                                 ABSTRACT :</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dc:creator>
  <cp:lastModifiedBy>Gowtham</cp:lastModifiedBy>
  <cp:revision>22</cp:revision>
  <dcterms:created xsi:type="dcterms:W3CDTF">2020-09-22T03:10:19Z</dcterms:created>
  <dcterms:modified xsi:type="dcterms:W3CDTF">2020-09-24T05:24:02Z</dcterms:modified>
</cp:coreProperties>
</file>