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9144000" cy="5143500"/>
  <p:notesSz cx="6858000" cy="9144000"/>
  <p:embeddedFontLst>
    <p:embeddedFont>
      <p:font typeface="Montserrat" panose="00000500000000000000"/>
      <p:regular r:id="rId17"/>
    </p:embeddedFont>
    <p:embeddedFont>
      <p:font typeface="Lato" panose="020F0502020204030203"/>
      <p:italic r:id="rId18"/>
      <p:boldItalic r:id="rId19"/>
    </p:embeddedFont>
    <p:embeddedFont>
      <p:font typeface="Trebuchet MS" panose="020B0603020202020204"/>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g7eb5c3df17_0_1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eb5c3df17_0_1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7eb5c3df17_0_1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eb5c3df17_0_1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7eb5c3df17_0_1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eb5c3df17_0_1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g7eb5c3df17_0_1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eb5c3df17_0_1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g7eb5c3df17_0_1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7eb5c3df17_0_1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g7eb5c3df17_0_1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eb5c3df17_0_1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g7eb5c3df17_0_1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eb5c3df17_0_1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g7eb5c3df17_0_1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7eb5c3df17_0_1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7eb5c3df17_0_1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7eb5c3df17_0_1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127" name="Google Shape;12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8" name="Shape 128"/>
        <p:cNvGrpSpPr/>
        <p:nvPr/>
      </p:nvGrpSpPr>
      <p:grpSpPr>
        <a:xfrm>
          <a:off x="0" y="0"/>
          <a:ext cx="0" cy="0"/>
          <a:chOff x="0" y="0"/>
          <a:chExt cx="0" cy="0"/>
        </a:xfrm>
      </p:grpSpPr>
      <p:sp>
        <p:nvSpPr>
          <p:cNvPr id="129" name="Google Shape;12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47" name="Google Shape;47;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54" name="Google Shape;54;p5"/>
          <p:cNvSpPr txBox="1"/>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55" name="Google Shape;55;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68" name="Google Shape;68;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98" name="Google Shape;98;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2pPr>
            <a:lvl3pPr lvl="2">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3pPr>
            <a:lvl4pPr lvl="3">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4pPr>
            <a:lvl5pPr lvl="4">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5pPr>
            <a:lvl6pPr lvl="5">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6pPr>
            <a:lvl7pPr lvl="6">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7pPr>
            <a:lvl8pPr lvl="7">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8pPr>
            <a:lvl9pPr lvl="8">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1600"/>
              </a:spcBef>
              <a:spcAft>
                <a:spcPts val="160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7.jpe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13"/>
          <p:cNvSpPr txBox="1"/>
          <p:nvPr>
            <p:ph type="subTitle" idx="1"/>
          </p:nvPr>
        </p:nvSpPr>
        <p:spPr>
          <a:xfrm>
            <a:off x="4962450" y="2856875"/>
            <a:ext cx="3567900" cy="6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IMPROVISING GENERATIONS</a:t>
            </a:r>
            <a:endParaRPr b="1"/>
          </a:p>
        </p:txBody>
      </p:sp>
      <p:sp>
        <p:nvSpPr>
          <p:cNvPr id="135" name="Google Shape;135;p13"/>
          <p:cNvSpPr/>
          <p:nvPr/>
        </p:nvSpPr>
        <p:spPr>
          <a:xfrm>
            <a:off x="3724125" y="2081250"/>
            <a:ext cx="4709031" cy="638949"/>
          </a:xfrm>
          <a:prstGeom prst="rect">
            <a:avLst/>
          </a:prstGeom>
        </p:spPr>
        <p:txBody>
          <a:bodyPr>
            <a:prstTxWarp prst="textPlain">
              <a:avLst/>
            </a:prstTxWarp>
          </a:bodyPr>
          <a:lstStyle/>
          <a:p>
            <a:pPr lvl="0" algn="ctr"/>
            <a:r>
              <a:rPr lang="en-IN" b="0" i="0">
                <a:ln w="9525" cap="flat" cmpd="sng">
                  <a:solidFill>
                    <a:schemeClr val="dk2"/>
                  </a:solidFill>
                  <a:prstDash val="solid"/>
                  <a:round/>
                  <a:headEnd type="none" w="sm" len="sm"/>
                  <a:tailEnd type="none" w="sm" len="sm"/>
                </a:ln>
                <a:solidFill>
                  <a:schemeClr val="lt2"/>
                </a:solidFill>
                <a:latin typeface="Trebuchet MS" panose="020B0603020202020204"/>
              </a:rPr>
              <a:t>Automation</a:t>
            </a:r>
            <a:r>
              <a:rPr b="0" i="0">
                <a:ln w="9525" cap="flat" cmpd="sng">
                  <a:solidFill>
                    <a:schemeClr val="dk2"/>
                  </a:solidFill>
                  <a:prstDash val="solid"/>
                  <a:round/>
                  <a:headEnd type="none" w="sm" len="sm"/>
                  <a:tailEnd type="none" w="sm" len="sm"/>
                </a:ln>
                <a:solidFill>
                  <a:schemeClr val="lt2"/>
                </a:solidFill>
                <a:latin typeface="Trebuchet MS" panose="020B0603020202020204"/>
              </a:rPr>
              <a:t> Solutions</a:t>
            </a:r>
            <a:endParaRPr b="0" i="0">
              <a:ln w="9525" cap="flat" cmpd="sng">
                <a:solidFill>
                  <a:schemeClr val="dk2"/>
                </a:solidFill>
                <a:prstDash val="solid"/>
                <a:round/>
                <a:headEnd type="none" w="sm" len="sm"/>
                <a:tailEnd type="none" w="sm" len="sm"/>
              </a:ln>
              <a:solidFill>
                <a:schemeClr val="lt2"/>
              </a:solidFill>
              <a:latin typeface="Trebuchet MS" panose="020B0603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Automation is the future</a:t>
            </a:r>
            <a:endParaRPr lang="en-GB"/>
          </a:p>
        </p:txBody>
      </p:sp>
      <p:sp>
        <p:nvSpPr>
          <p:cNvPr id="196" name="Google Shape;196;p22"/>
          <p:cNvSpPr txBox="1"/>
          <p:nvPr/>
        </p:nvSpPr>
        <p:spPr>
          <a:xfrm>
            <a:off x="562125" y="1798825"/>
            <a:ext cx="7982400" cy="293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rgbClr val="FFFFFF"/>
                </a:solidFill>
              </a:rPr>
              <a:t>The Future of Automation. With rapid development in artificial intelligence (AI) and robotics technology, automation is at a tipping point. Today, robots can perform a slew of functions without considerable human intervention. ... Automation will bolster connectivity and reliability in a hyper-competitive ecosystem</a:t>
            </a:r>
            <a:endParaRPr sz="1800" b="1">
              <a:solidFill>
                <a:srgbClr val="FFFFFF"/>
              </a:solidFill>
              <a:latin typeface="Lato" panose="020F0502020204030203"/>
              <a:ea typeface="Lato" panose="020F0502020204030203"/>
              <a:cs typeface="Lato" panose="020F0502020204030203"/>
              <a:sym typeface="Lato" panose="020F0502020204030203"/>
            </a:endParaRPr>
          </a:p>
        </p:txBody>
      </p:sp>
      <p:sp>
        <p:nvSpPr>
          <p:cNvPr id="197" name="Google Shape;197;p22"/>
          <p:cNvSpPr txBox="1"/>
          <p:nvPr/>
        </p:nvSpPr>
        <p:spPr>
          <a:xfrm>
            <a:off x="5916425" y="3822500"/>
            <a:ext cx="2628000" cy="8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latin typeface="Lato" panose="020F0502020204030203"/>
                <a:ea typeface="Lato" panose="020F0502020204030203"/>
                <a:cs typeface="Lato" panose="020F0502020204030203"/>
                <a:sym typeface="Lato" panose="020F0502020204030203"/>
              </a:rPr>
              <a:t>CONTINUED..</a:t>
            </a:r>
            <a:endParaRPr>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Home Automation</a:t>
            </a:r>
            <a:endParaRPr lang="en-GB"/>
          </a:p>
        </p:txBody>
      </p:sp>
      <p:sp>
        <p:nvSpPr>
          <p:cNvPr id="141" name="Google Shape;141;p14"/>
          <p:cNvSpPr txBox="1"/>
          <p:nvPr/>
        </p:nvSpPr>
        <p:spPr>
          <a:xfrm>
            <a:off x="351325" y="1883150"/>
            <a:ext cx="8375700" cy="290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Trebuchet MS" panose="020B0603020202020204"/>
                <a:ea typeface="Trebuchet MS" panose="020B0603020202020204"/>
                <a:cs typeface="Trebuchet MS" panose="020B0603020202020204"/>
                <a:sym typeface="Trebuchet MS" panose="020B0603020202020204"/>
              </a:rPr>
              <a:t>With the Internet of Things taking over the lives, automation has made lives simpler and homes smarter. Smart homes are the base to smart cities and a much secure lifestyle. It is a connected home technology that is designed to automate functions and grant you control over the property. Home control mechanism gives you the access to control the security of the house. It works on mobile application control which can be integrated with the security systems installed. You can set the schedule, and the rest is automated and based on your personal preferences thus providing convenience, control, money savings, and an overall smarter home. Home automation can also alert you to events that you might want to know about right-away while you are gone like water leaks and unexpected access to your home etc.</a:t>
            </a:r>
            <a:endParaRPr sz="1600" b="1">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Home Automation Functionalities</a:t>
            </a:r>
            <a:endParaRPr lang="en-GB"/>
          </a:p>
        </p:txBody>
      </p:sp>
      <p:pic>
        <p:nvPicPr>
          <p:cNvPr id="147" name="Google Shape;147;p15"/>
          <p:cNvPicPr preferRelativeResize="0"/>
          <p:nvPr/>
        </p:nvPicPr>
        <p:blipFill>
          <a:blip r:embed="rId1"/>
          <a:stretch>
            <a:fillRect/>
          </a:stretch>
        </p:blipFill>
        <p:spPr>
          <a:xfrm>
            <a:off x="1529625" y="1307850"/>
            <a:ext cx="6284266" cy="3530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Internet Of Things</a:t>
            </a:r>
            <a:endParaRPr lang="en-GB"/>
          </a:p>
        </p:txBody>
      </p:sp>
      <p:pic>
        <p:nvPicPr>
          <p:cNvPr id="153" name="Google Shape;153;p16"/>
          <p:cNvPicPr preferRelativeResize="0"/>
          <p:nvPr/>
        </p:nvPicPr>
        <p:blipFill>
          <a:blip r:embed="rId1"/>
          <a:stretch>
            <a:fillRect/>
          </a:stretch>
        </p:blipFill>
        <p:spPr>
          <a:xfrm>
            <a:off x="4454900" y="393750"/>
            <a:ext cx="4385901" cy="4444949"/>
          </a:xfrm>
          <a:prstGeom prst="rect">
            <a:avLst/>
          </a:prstGeom>
          <a:noFill/>
          <a:ln>
            <a:noFill/>
          </a:ln>
        </p:spPr>
      </p:pic>
      <p:sp>
        <p:nvSpPr>
          <p:cNvPr id="154" name="Google Shape;154;p16"/>
          <p:cNvSpPr txBox="1"/>
          <p:nvPr/>
        </p:nvSpPr>
        <p:spPr>
          <a:xfrm>
            <a:off x="365375" y="1728550"/>
            <a:ext cx="3766200" cy="300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FFFFFF"/>
                </a:solidFill>
              </a:rPr>
              <a:t>Role of IoT in Home Automation. The IoT based Home Automation will enable the user to use a Home Automation System based on Internet of Things (IoT). The modern homes are automated through the internet and the home appliances are controlled. The user commands over the internet will be obtained by the Wi-Fi modems</a:t>
            </a:r>
            <a:endParaRPr sz="1600" b="1">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Cloud Computing</a:t>
            </a:r>
            <a:endParaRPr lang="en-GB"/>
          </a:p>
        </p:txBody>
      </p:sp>
      <p:pic>
        <p:nvPicPr>
          <p:cNvPr id="160" name="Google Shape;160;p17"/>
          <p:cNvPicPr preferRelativeResize="0"/>
          <p:nvPr/>
        </p:nvPicPr>
        <p:blipFill>
          <a:blip r:embed="rId1"/>
          <a:stretch>
            <a:fillRect/>
          </a:stretch>
        </p:blipFill>
        <p:spPr>
          <a:xfrm>
            <a:off x="4328400" y="1616125"/>
            <a:ext cx="4609475" cy="3163699"/>
          </a:xfrm>
          <a:prstGeom prst="rect">
            <a:avLst/>
          </a:prstGeom>
          <a:noFill/>
          <a:ln>
            <a:noFill/>
          </a:ln>
        </p:spPr>
      </p:pic>
      <p:sp>
        <p:nvSpPr>
          <p:cNvPr id="161" name="Google Shape;161;p17"/>
          <p:cNvSpPr txBox="1"/>
          <p:nvPr/>
        </p:nvSpPr>
        <p:spPr>
          <a:xfrm>
            <a:off x="295125" y="1630175"/>
            <a:ext cx="3738300" cy="314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FFFFFF"/>
                </a:solidFill>
              </a:rPr>
              <a:t>Cloud computing has the potential to provide easy access to home automation for the general public by providing easy to use online services. Open and standardised protocols for home automation devices further increase the convenience by offering more choice and freedom to the customer.</a:t>
            </a:r>
            <a:endParaRPr sz="1600" b="1">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Security</a:t>
            </a:r>
            <a:endParaRPr lang="en-GB"/>
          </a:p>
        </p:txBody>
      </p:sp>
      <p:pic>
        <p:nvPicPr>
          <p:cNvPr id="167" name="Google Shape;167;p18"/>
          <p:cNvPicPr preferRelativeResize="0"/>
          <p:nvPr/>
        </p:nvPicPr>
        <p:blipFill>
          <a:blip r:embed="rId1"/>
          <a:stretch>
            <a:fillRect/>
          </a:stretch>
        </p:blipFill>
        <p:spPr>
          <a:xfrm>
            <a:off x="5663475" y="1940250"/>
            <a:ext cx="3206099" cy="2079001"/>
          </a:xfrm>
          <a:prstGeom prst="rect">
            <a:avLst/>
          </a:prstGeom>
          <a:noFill/>
          <a:ln>
            <a:noFill/>
          </a:ln>
        </p:spPr>
      </p:pic>
      <p:sp>
        <p:nvSpPr>
          <p:cNvPr id="168" name="Google Shape;168;p18"/>
          <p:cNvSpPr txBox="1"/>
          <p:nvPr/>
        </p:nvSpPr>
        <p:spPr>
          <a:xfrm>
            <a:off x="295125" y="1616125"/>
            <a:ext cx="5115300" cy="313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FFFFFF"/>
                </a:solidFill>
              </a:rPr>
              <a:t>Home automation hacking is when cyber criminals exploit </a:t>
            </a:r>
            <a:r>
              <a:rPr lang="en-GB" sz="1600" b="1">
                <a:solidFill>
                  <a:srgbClr val="FFFFFF"/>
                </a:solidFill>
              </a:rPr>
              <a:t>insecure</a:t>
            </a:r>
            <a:r>
              <a:rPr lang="en-GB" sz="1600" b="1">
                <a:solidFill>
                  <a:srgbClr val="FFFFFF"/>
                </a:solidFill>
              </a:rPr>
              <a:t> IoT devices to gain access to the entire system. ... When device settings are not updated, hackers can easily use these default credentials to hack into the connected device, allowing them to gain access to your entire network.</a:t>
            </a:r>
            <a:endParaRPr sz="1600" b="1">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Programming</a:t>
            </a:r>
            <a:r>
              <a:rPr lang="en-GB"/>
              <a:t> Concepts</a:t>
            </a:r>
            <a:endParaRPr lang="en-GB"/>
          </a:p>
        </p:txBody>
      </p:sp>
      <p:sp>
        <p:nvSpPr>
          <p:cNvPr id="174" name="Google Shape;174;p19"/>
          <p:cNvSpPr txBox="1"/>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400"/>
              <a:t>Python Language Usage</a:t>
            </a:r>
            <a:endParaRPr sz="1400"/>
          </a:p>
        </p:txBody>
      </p:sp>
      <p:pic>
        <p:nvPicPr>
          <p:cNvPr id="175" name="Google Shape;175;p19"/>
          <p:cNvPicPr preferRelativeResize="0"/>
          <p:nvPr/>
        </p:nvPicPr>
        <p:blipFill>
          <a:blip r:embed="rId1"/>
          <a:stretch>
            <a:fillRect/>
          </a:stretch>
        </p:blipFill>
        <p:spPr>
          <a:xfrm>
            <a:off x="1381125" y="2206375"/>
            <a:ext cx="6381750" cy="257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Hardware </a:t>
            </a:r>
            <a:endParaRPr lang="en-GB"/>
          </a:p>
        </p:txBody>
      </p:sp>
      <p:pic>
        <p:nvPicPr>
          <p:cNvPr id="181" name="Google Shape;181;p20"/>
          <p:cNvPicPr preferRelativeResize="0"/>
          <p:nvPr/>
        </p:nvPicPr>
        <p:blipFill>
          <a:blip r:embed="rId1"/>
          <a:stretch>
            <a:fillRect/>
          </a:stretch>
        </p:blipFill>
        <p:spPr>
          <a:xfrm>
            <a:off x="545900" y="1460900"/>
            <a:ext cx="3951149" cy="2221700"/>
          </a:xfrm>
          <a:prstGeom prst="rect">
            <a:avLst/>
          </a:prstGeom>
          <a:noFill/>
          <a:ln>
            <a:noFill/>
          </a:ln>
        </p:spPr>
      </p:pic>
      <p:pic>
        <p:nvPicPr>
          <p:cNvPr id="182" name="Google Shape;182;p20"/>
          <p:cNvPicPr preferRelativeResize="0"/>
          <p:nvPr/>
        </p:nvPicPr>
        <p:blipFill>
          <a:blip r:embed="rId2"/>
          <a:stretch>
            <a:fillRect/>
          </a:stretch>
        </p:blipFill>
        <p:spPr>
          <a:xfrm>
            <a:off x="4988925" y="1460250"/>
            <a:ext cx="3650424" cy="2221700"/>
          </a:xfrm>
          <a:prstGeom prst="rect">
            <a:avLst/>
          </a:prstGeom>
          <a:noFill/>
          <a:ln>
            <a:noFill/>
          </a:ln>
        </p:spPr>
      </p:pic>
      <p:sp>
        <p:nvSpPr>
          <p:cNvPr id="183" name="Google Shape;183;p20"/>
          <p:cNvSpPr txBox="1"/>
          <p:nvPr/>
        </p:nvSpPr>
        <p:spPr>
          <a:xfrm>
            <a:off x="1840850" y="4117600"/>
            <a:ext cx="2656200" cy="5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i="1" u="sng">
                <a:solidFill>
                  <a:srgbClr val="FFFFFF"/>
                </a:solidFill>
                <a:latin typeface="Lato" panose="020F0502020204030203"/>
                <a:ea typeface="Lato" panose="020F0502020204030203"/>
                <a:cs typeface="Lato" panose="020F0502020204030203"/>
                <a:sym typeface="Lato" panose="020F0502020204030203"/>
              </a:rPr>
              <a:t>ARDUINO</a:t>
            </a:r>
            <a:endParaRPr sz="1800" b="1" i="1" u="sng">
              <a:solidFill>
                <a:srgbClr val="FFFFFF"/>
              </a:solidFill>
              <a:latin typeface="Lato" panose="020F0502020204030203"/>
              <a:ea typeface="Lato" panose="020F0502020204030203"/>
              <a:cs typeface="Lato" panose="020F0502020204030203"/>
              <a:sym typeface="Lato" panose="020F0502020204030203"/>
            </a:endParaRPr>
          </a:p>
        </p:txBody>
      </p:sp>
      <p:sp>
        <p:nvSpPr>
          <p:cNvPr id="184" name="Google Shape;184;p20"/>
          <p:cNvSpPr txBox="1"/>
          <p:nvPr/>
        </p:nvSpPr>
        <p:spPr>
          <a:xfrm>
            <a:off x="6326700" y="4117600"/>
            <a:ext cx="2009700" cy="57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i="1" u="sng">
                <a:solidFill>
                  <a:srgbClr val="FFFFFF"/>
                </a:solidFill>
                <a:latin typeface="Lato" panose="020F0502020204030203"/>
                <a:ea typeface="Lato" panose="020F0502020204030203"/>
                <a:cs typeface="Lato" panose="020F0502020204030203"/>
                <a:sym typeface="Lato" panose="020F0502020204030203"/>
              </a:rPr>
              <a:t>RELAYS</a:t>
            </a:r>
            <a:endParaRPr sz="1800" b="1" i="1" u="sng">
              <a:solidFill>
                <a:srgbClr val="FFFFFF"/>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Basic circuit </a:t>
            </a:r>
            <a:r>
              <a:rPr lang="en-GB"/>
              <a:t>Diagrams</a:t>
            </a:r>
            <a:endParaRPr lang="en-GB"/>
          </a:p>
        </p:txBody>
      </p:sp>
      <p:pic>
        <p:nvPicPr>
          <p:cNvPr id="190" name="Google Shape;190;p21"/>
          <p:cNvPicPr preferRelativeResize="0"/>
          <p:nvPr/>
        </p:nvPicPr>
        <p:blipFill>
          <a:blip r:embed="rId1"/>
          <a:stretch>
            <a:fillRect/>
          </a:stretch>
        </p:blipFill>
        <p:spPr>
          <a:xfrm>
            <a:off x="941600" y="1516450"/>
            <a:ext cx="7476351" cy="3444349"/>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2265</Words>
  <Application>WPS Presentation</Application>
  <PresentationFormat/>
  <Paragraphs>40</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Arial</vt:lpstr>
      <vt:lpstr>Montserrat</vt:lpstr>
      <vt:lpstr>Lato</vt:lpstr>
      <vt:lpstr>Trebuchet MS</vt:lpstr>
      <vt:lpstr>Microsoft YaHei</vt:lpstr>
      <vt:lpstr>Arial Unicode MS</vt:lpstr>
      <vt:lpstr>Focus</vt:lpstr>
      <vt:lpstr>PowerPoint 演示文稿</vt:lpstr>
      <vt:lpstr>Home Automation</vt:lpstr>
      <vt:lpstr>Home Automation Functionalities</vt:lpstr>
      <vt:lpstr>Internet Of Things</vt:lpstr>
      <vt:lpstr>Cloud Computing</vt:lpstr>
      <vt:lpstr>Security</vt:lpstr>
      <vt:lpstr>Programming Concepts</vt:lpstr>
      <vt:lpstr>Hardware </vt:lpstr>
      <vt:lpstr>Basic circuit Diagrams</vt:lpstr>
      <vt:lpstr>Automation is the future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arora</cp:lastModifiedBy>
  <cp:revision>1</cp:revision>
  <dcterms:created xsi:type="dcterms:W3CDTF">2021-02-18T14:52:08Z</dcterms:created>
  <dcterms:modified xsi:type="dcterms:W3CDTF">2021-02-18T14:52:09Z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