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3" r:id="rId1"/>
  </p:sldMasterIdLst>
  <p:sldIdLst>
    <p:sldId id="259" r:id="rId2"/>
    <p:sldId id="273" r:id="rId3"/>
    <p:sldId id="260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64" r:id="rId15"/>
    <p:sldId id="26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Lorem ipsum dolor sit amet, consectetuer adipiscing elit. Maecenas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/>
            <a:t>Nunc </a:t>
          </a:r>
          <a:r>
            <a:rPr lang="en-US" err="1"/>
            <a:t>viverra</a:t>
          </a:r>
          <a:r>
            <a:rPr lang="en-US"/>
            <a:t> </a:t>
          </a:r>
          <a:r>
            <a:rPr lang="en-US" err="1"/>
            <a:t>imperdiet</a:t>
          </a:r>
          <a:r>
            <a:rPr lang="en-US"/>
            <a:t> </a:t>
          </a:r>
          <a:r>
            <a:rPr lang="en-US" err="1"/>
            <a:t>enim</a:t>
          </a:r>
          <a:r>
            <a:rPr lang="en-US"/>
            <a:t>. </a:t>
          </a:r>
          <a:r>
            <a:rPr lang="en-US" err="1"/>
            <a:t>Fusce</a:t>
          </a:r>
          <a:r>
            <a:rPr lang="en-US"/>
            <a:t> est. </a:t>
          </a:r>
          <a:r>
            <a:rPr lang="en-US" err="1"/>
            <a:t>Vivamus</a:t>
          </a:r>
          <a:r>
            <a:rPr lang="en-US"/>
            <a:t> a </a:t>
          </a:r>
          <a:r>
            <a:rPr lang="en-US" err="1"/>
            <a:t>tellus</a:t>
          </a:r>
          <a:r>
            <a:rPr lang="en-US"/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err="1"/>
            <a:t>Pellentesque</a:t>
          </a:r>
          <a:r>
            <a:rPr lang="en-US"/>
            <a:t> habitant </a:t>
          </a:r>
          <a:r>
            <a:rPr lang="en-US" err="1"/>
            <a:t>morbi</a:t>
          </a:r>
          <a:r>
            <a:rPr lang="en-US"/>
            <a:t> </a:t>
          </a:r>
          <a:r>
            <a:rPr lang="en-US" err="1"/>
            <a:t>tristique</a:t>
          </a:r>
          <a:r>
            <a:rPr lang="en-US"/>
            <a:t> </a:t>
          </a:r>
          <a:r>
            <a:rPr lang="en-US" err="1"/>
            <a:t>senectus</a:t>
          </a:r>
          <a:r>
            <a:rPr lang="en-US"/>
            <a:t> et </a:t>
          </a:r>
          <a:r>
            <a:rPr lang="en-US" err="1"/>
            <a:t>netus</a:t>
          </a:r>
          <a:r>
            <a:rPr lang="en-US"/>
            <a:t> et </a:t>
          </a:r>
          <a:r>
            <a:rPr lang="en-US" err="1"/>
            <a:t>malesuada</a:t>
          </a:r>
          <a:r>
            <a:rPr lang="en-US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685" y="160517"/>
          <a:ext cx="2775179" cy="33302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26" tIns="0" rIns="27412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Lorem ipsum dolor sit amet, consectetuer adipiscing elit. Maecenas</a:t>
          </a:r>
        </a:p>
      </dsp:txBody>
      <dsp:txXfrm>
        <a:off x="685" y="1492603"/>
        <a:ext cx="2775179" cy="1998129"/>
      </dsp:txXfrm>
    </dsp:sp>
    <dsp:sp modelId="{BBA91679-4684-4A04-8AEB-03038C78A75C}">
      <dsp:nvSpPr>
        <dsp:cNvPr id="0" name=""/>
        <dsp:cNvSpPr/>
      </dsp:nvSpPr>
      <dsp:spPr>
        <a:xfrm>
          <a:off x="685" y="160517"/>
          <a:ext cx="2775179" cy="133208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26" tIns="165100" rIns="2741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685" y="160517"/>
        <a:ext cx="2775179" cy="1332086"/>
      </dsp:txXfrm>
    </dsp:sp>
    <dsp:sp modelId="{00AE7F27-0E5D-4AFB-ACD6-B5A19E79EA42}">
      <dsp:nvSpPr>
        <dsp:cNvPr id="0" name=""/>
        <dsp:cNvSpPr/>
      </dsp:nvSpPr>
      <dsp:spPr>
        <a:xfrm>
          <a:off x="2997879" y="160517"/>
          <a:ext cx="2775179" cy="33302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26" tIns="0" rIns="27412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Nunc </a:t>
          </a:r>
          <a:r>
            <a:rPr lang="en-US" sz="2000" kern="1200" err="1"/>
            <a:t>viverra</a:t>
          </a:r>
          <a:r>
            <a:rPr lang="en-US" sz="2000" kern="1200"/>
            <a:t> </a:t>
          </a:r>
          <a:r>
            <a:rPr lang="en-US" sz="2000" kern="1200" err="1"/>
            <a:t>imperdiet</a:t>
          </a:r>
          <a:r>
            <a:rPr lang="en-US" sz="2000" kern="1200"/>
            <a:t> </a:t>
          </a:r>
          <a:r>
            <a:rPr lang="en-US" sz="2000" kern="1200" err="1"/>
            <a:t>enim</a:t>
          </a:r>
          <a:r>
            <a:rPr lang="en-US" sz="2000" kern="1200"/>
            <a:t>. </a:t>
          </a:r>
          <a:r>
            <a:rPr lang="en-US" sz="2000" kern="1200" err="1"/>
            <a:t>Fusce</a:t>
          </a:r>
          <a:r>
            <a:rPr lang="en-US" sz="2000" kern="1200"/>
            <a:t> est. </a:t>
          </a:r>
          <a:r>
            <a:rPr lang="en-US" sz="2000" kern="1200" err="1"/>
            <a:t>Vivamus</a:t>
          </a:r>
          <a:r>
            <a:rPr lang="en-US" sz="2000" kern="1200"/>
            <a:t> a </a:t>
          </a:r>
          <a:r>
            <a:rPr lang="en-US" sz="2000" kern="1200" err="1"/>
            <a:t>tellus</a:t>
          </a:r>
          <a:r>
            <a:rPr lang="en-US" sz="2000" kern="1200"/>
            <a:t>.</a:t>
          </a:r>
        </a:p>
      </dsp:txBody>
      <dsp:txXfrm>
        <a:off x="2997879" y="1492603"/>
        <a:ext cx="2775179" cy="1998129"/>
      </dsp:txXfrm>
    </dsp:sp>
    <dsp:sp modelId="{975C752B-C37A-4BA6-A3AE-2202A141404A}">
      <dsp:nvSpPr>
        <dsp:cNvPr id="0" name=""/>
        <dsp:cNvSpPr/>
      </dsp:nvSpPr>
      <dsp:spPr>
        <a:xfrm>
          <a:off x="2997879" y="160517"/>
          <a:ext cx="2775179" cy="133208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26" tIns="165100" rIns="2741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997879" y="160517"/>
        <a:ext cx="2775179" cy="1332086"/>
      </dsp:txXfrm>
    </dsp:sp>
    <dsp:sp modelId="{CAD62F17-E99D-4FEF-B376-961CA4CB20EB}">
      <dsp:nvSpPr>
        <dsp:cNvPr id="0" name=""/>
        <dsp:cNvSpPr/>
      </dsp:nvSpPr>
      <dsp:spPr>
        <a:xfrm>
          <a:off x="5995073" y="160517"/>
          <a:ext cx="2775179" cy="33302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26" tIns="0" rIns="27412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err="1"/>
            <a:t>Pellentesque</a:t>
          </a:r>
          <a:r>
            <a:rPr lang="en-US" sz="2000" kern="1200"/>
            <a:t> habitant </a:t>
          </a:r>
          <a:r>
            <a:rPr lang="en-US" sz="2000" kern="1200" err="1"/>
            <a:t>morbi</a:t>
          </a:r>
          <a:r>
            <a:rPr lang="en-US" sz="2000" kern="1200"/>
            <a:t> </a:t>
          </a:r>
          <a:r>
            <a:rPr lang="en-US" sz="2000" kern="1200" err="1"/>
            <a:t>tristique</a:t>
          </a:r>
          <a:r>
            <a:rPr lang="en-US" sz="2000" kern="1200"/>
            <a:t> </a:t>
          </a:r>
          <a:r>
            <a:rPr lang="en-US" sz="2000" kern="1200" err="1"/>
            <a:t>senectus</a:t>
          </a:r>
          <a:r>
            <a:rPr lang="en-US" sz="2000" kern="1200"/>
            <a:t> et </a:t>
          </a:r>
          <a:r>
            <a:rPr lang="en-US" sz="2000" kern="1200" err="1"/>
            <a:t>netus</a:t>
          </a:r>
          <a:r>
            <a:rPr lang="en-US" sz="2000" kern="1200"/>
            <a:t> et </a:t>
          </a:r>
          <a:r>
            <a:rPr lang="en-US" sz="2000" kern="1200" err="1"/>
            <a:t>malesuada</a:t>
          </a:r>
          <a:r>
            <a:rPr lang="en-US" sz="2000" kern="1200"/>
            <a:t> fames.</a:t>
          </a:r>
        </a:p>
      </dsp:txBody>
      <dsp:txXfrm>
        <a:off x="5995073" y="1492603"/>
        <a:ext cx="2775179" cy="1998129"/>
      </dsp:txXfrm>
    </dsp:sp>
    <dsp:sp modelId="{E20811D6-E5D4-4C9E-AABF-9E0E1902CA2C}">
      <dsp:nvSpPr>
        <dsp:cNvPr id="0" name=""/>
        <dsp:cNvSpPr/>
      </dsp:nvSpPr>
      <dsp:spPr>
        <a:xfrm>
          <a:off x="5995073" y="160517"/>
          <a:ext cx="2775179" cy="133208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26" tIns="165100" rIns="2741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995073" y="160517"/>
        <a:ext cx="2775179" cy="1332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8D38747-4367-4BD2-8D51-C97E202738E2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01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2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452596F-08A7-4B70-989A-F2B1CF31E66B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20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8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AE507A8-A5CF-4D38-AB86-7EDDA87A85D4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24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3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3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47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E0277FD-7DE6-41D4-930D-AC99F5AFE54E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02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9EA15526-7079-4B7B-987C-1B5FAE11A0FF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2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5952" y="1830580"/>
            <a:ext cx="5873748" cy="116462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Analisis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Metode</a:t>
            </a:r>
            <a:r>
              <a:rPr lang="en-US" dirty="0">
                <a:solidFill>
                  <a:schemeClr val="tx2"/>
                </a:solidFill>
              </a:rPr>
              <a:t> The Big Five Pada </a:t>
            </a:r>
            <a:r>
              <a:rPr lang="en-US" dirty="0" err="1">
                <a:solidFill>
                  <a:schemeClr val="tx2"/>
                </a:solidFill>
              </a:rPr>
              <a:t>Casta</a:t>
            </a:r>
            <a:r>
              <a:rPr lang="en-US" dirty="0">
                <a:solidFill>
                  <a:schemeClr val="tx2"/>
                </a:solidFill>
              </a:rPr>
              <a:t> Cafe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499" y="3454980"/>
            <a:ext cx="5807890" cy="138430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Oleh;</a:t>
            </a:r>
          </a:p>
          <a:p>
            <a:pPr algn="ctr"/>
            <a:r>
              <a:rPr lang="en-US" dirty="0" err="1">
                <a:solidFill>
                  <a:schemeClr val="tx2"/>
                </a:solidFill>
              </a:rPr>
              <a:t>Anggita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Sukma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Azzahro</a:t>
            </a:r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err="1">
                <a:solidFill>
                  <a:schemeClr val="tx2"/>
                </a:solidFill>
              </a:rPr>
              <a:t>Djannatun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Naimah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ECED-BD87-4B8C-8784-0963B9EE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anchor="ctr">
            <a:normAutofit/>
          </a:bodyPr>
          <a:lstStyle/>
          <a:p>
            <a:pPr algn="ctr"/>
            <a:r>
              <a:rPr lang="en-ID" sz="3600" dirty="0">
                <a:solidFill>
                  <a:schemeClr val="tx2"/>
                </a:solidFill>
              </a:rPr>
              <a:t>Kesimpulan yang kami </a:t>
            </a:r>
            <a:r>
              <a:rPr lang="en-ID" sz="3600" dirty="0" err="1">
                <a:solidFill>
                  <a:schemeClr val="tx2"/>
                </a:solidFill>
              </a:rPr>
              <a:t>ambil</a:t>
            </a:r>
            <a:r>
              <a:rPr lang="en-ID" sz="3600" dirty="0">
                <a:solidFill>
                  <a:schemeClr val="tx2"/>
                </a:solidFill>
              </a:rPr>
              <a:t>;</a:t>
            </a:r>
            <a:endParaRPr lang="id-ID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226D-ECB7-4D16-ABBC-1A1A28602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46" y="2438400"/>
            <a:ext cx="9486309" cy="3124200"/>
          </a:xfrm>
        </p:spPr>
        <p:txBody>
          <a:bodyPr anchor="ctr">
            <a:normAutofit/>
          </a:bodyPr>
          <a:lstStyle/>
          <a:p>
            <a:r>
              <a:rPr lang="id-ID" sz="3200" dirty="0" err="1">
                <a:solidFill>
                  <a:schemeClr val="tx2"/>
                </a:solidFill>
              </a:rPr>
              <a:t>masing</a:t>
            </a:r>
            <a:r>
              <a:rPr lang="id-ID" sz="3200" dirty="0">
                <a:solidFill>
                  <a:schemeClr val="tx2"/>
                </a:solidFill>
              </a:rPr>
              <a:t>- </a:t>
            </a:r>
            <a:r>
              <a:rPr lang="id-ID" sz="3200" dirty="0" err="1">
                <a:solidFill>
                  <a:schemeClr val="tx2"/>
                </a:solidFill>
              </a:rPr>
              <a:t>masing</a:t>
            </a:r>
            <a:r>
              <a:rPr lang="id-ID" sz="3200" dirty="0">
                <a:solidFill>
                  <a:schemeClr val="tx2"/>
                </a:solidFill>
              </a:rPr>
              <a:t> individu memiliki tanggapan yang berbeda dalam menghadapi masalah, memiliki rasa percaya diri yang tinggi, dan merasa aman dalam menghadapi masalah</a:t>
            </a:r>
            <a:r>
              <a:rPr lang="id-ID" sz="18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545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8792-BED8-4E92-B387-2C56C39F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E.	</a:t>
            </a:r>
            <a:r>
              <a:rPr lang="en-US" dirty="0" err="1">
                <a:solidFill>
                  <a:schemeClr val="tx2"/>
                </a:solidFill>
              </a:rPr>
              <a:t>Keterbukaan</a:t>
            </a:r>
            <a:r>
              <a:rPr lang="en-US" dirty="0">
                <a:solidFill>
                  <a:schemeClr val="tx2"/>
                </a:solidFill>
              </a:rPr>
              <a:t> (Openness to experience)</a:t>
            </a:r>
            <a:endParaRPr lang="id-ID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0BB9-2345-4F4C-BDB4-78D4A7486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>
                <a:solidFill>
                  <a:schemeClr val="tx2"/>
                </a:solidFill>
              </a:rPr>
              <a:t>Pertanyaan:</a:t>
            </a:r>
          </a:p>
          <a:p>
            <a:r>
              <a:rPr lang="id-ID" sz="3600" dirty="0">
                <a:solidFill>
                  <a:schemeClr val="tx2"/>
                </a:solidFill>
              </a:rPr>
              <a:t>1.	Imajinatif atau tidak ?</a:t>
            </a:r>
          </a:p>
          <a:p>
            <a:r>
              <a:rPr lang="id-ID" sz="3600" dirty="0">
                <a:solidFill>
                  <a:schemeClr val="tx2"/>
                </a:solidFill>
              </a:rPr>
              <a:t>2.	Peka secara </a:t>
            </a:r>
            <a:r>
              <a:rPr lang="id-ID" sz="3600" dirty="0" err="1">
                <a:solidFill>
                  <a:schemeClr val="tx2"/>
                </a:solidFill>
              </a:rPr>
              <a:t>artistic</a:t>
            </a:r>
            <a:r>
              <a:rPr lang="id-ID" sz="3600" dirty="0">
                <a:solidFill>
                  <a:schemeClr val="tx2"/>
                </a:solidFill>
              </a:rPr>
              <a:t> atau tidak ?</a:t>
            </a:r>
          </a:p>
          <a:p>
            <a:r>
              <a:rPr lang="id-ID" sz="3600" dirty="0">
                <a:solidFill>
                  <a:schemeClr val="tx2"/>
                </a:solidFill>
              </a:rPr>
              <a:t>3.	Bagaimana kecerdasan intelektualnya </a:t>
            </a:r>
            <a:r>
              <a:rPr lang="id-ID" dirty="0">
                <a:solidFill>
                  <a:schemeClr val="tx2"/>
                </a:solidFill>
              </a:rPr>
              <a:t>?</a:t>
            </a:r>
          </a:p>
          <a:p>
            <a:endParaRPr lang="id-ID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696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A8E96-DD1F-4FCC-9B16-4FF6905B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anchor="ctr">
            <a:normAutofit/>
          </a:bodyPr>
          <a:lstStyle/>
          <a:p>
            <a:pPr algn="ctr"/>
            <a:r>
              <a:rPr lang="en-ID" sz="3600" dirty="0">
                <a:solidFill>
                  <a:schemeClr val="tx2"/>
                </a:solidFill>
              </a:rPr>
              <a:t>Kesimpulan yang </a:t>
            </a:r>
            <a:r>
              <a:rPr lang="en-ID" sz="3600" dirty="0" err="1">
                <a:solidFill>
                  <a:schemeClr val="tx2"/>
                </a:solidFill>
              </a:rPr>
              <a:t>dapat</a:t>
            </a:r>
            <a:r>
              <a:rPr lang="en-ID" sz="3600" dirty="0">
                <a:solidFill>
                  <a:schemeClr val="tx2"/>
                </a:solidFill>
              </a:rPr>
              <a:t> kami </a:t>
            </a:r>
            <a:r>
              <a:rPr lang="en-ID" sz="3600" dirty="0" err="1">
                <a:solidFill>
                  <a:schemeClr val="tx2"/>
                </a:solidFill>
              </a:rPr>
              <a:t>ambil</a:t>
            </a:r>
            <a:r>
              <a:rPr lang="en-ID" sz="3600" dirty="0">
                <a:solidFill>
                  <a:schemeClr val="tx2"/>
                </a:solidFill>
              </a:rPr>
              <a:t>;</a:t>
            </a:r>
            <a:endParaRPr lang="id-ID" sz="3600" dirty="0">
              <a:solidFill>
                <a:schemeClr val="tx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FBCB-E33D-48FA-90A0-E6842583E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46" y="2438400"/>
            <a:ext cx="9486309" cy="3124200"/>
          </a:xfrm>
        </p:spPr>
        <p:txBody>
          <a:bodyPr anchor="ctr">
            <a:normAutofit/>
          </a:bodyPr>
          <a:lstStyle/>
          <a:p>
            <a:r>
              <a:rPr lang="id-ID" sz="3200" dirty="0" err="1">
                <a:solidFill>
                  <a:schemeClr val="tx2"/>
                </a:solidFill>
              </a:rPr>
              <a:t>masing</a:t>
            </a:r>
            <a:r>
              <a:rPr lang="id-ID" sz="3200" dirty="0">
                <a:solidFill>
                  <a:schemeClr val="tx2"/>
                </a:solidFill>
              </a:rPr>
              <a:t>- </a:t>
            </a:r>
            <a:r>
              <a:rPr lang="id-ID" sz="3200" dirty="0" err="1">
                <a:solidFill>
                  <a:schemeClr val="tx2"/>
                </a:solidFill>
              </a:rPr>
              <a:t>masing</a:t>
            </a:r>
            <a:r>
              <a:rPr lang="id-ID" sz="3200" dirty="0">
                <a:solidFill>
                  <a:schemeClr val="tx2"/>
                </a:solidFill>
              </a:rPr>
              <a:t> individu memiliki sifat imajinatif yang berbeda, lebih peka terhadap </a:t>
            </a:r>
            <a:r>
              <a:rPr lang="id-ID" sz="3200" dirty="0" err="1">
                <a:solidFill>
                  <a:schemeClr val="tx2"/>
                </a:solidFill>
              </a:rPr>
              <a:t>artistic</a:t>
            </a:r>
            <a:r>
              <a:rPr lang="id-ID" sz="3200" dirty="0">
                <a:solidFill>
                  <a:schemeClr val="tx2"/>
                </a:solidFill>
              </a:rPr>
              <a:t>, dan kecerdasan intelektual yang condong pada hobi </a:t>
            </a:r>
            <a:r>
              <a:rPr lang="id-ID" sz="3200" dirty="0" err="1">
                <a:solidFill>
                  <a:schemeClr val="tx2"/>
                </a:solidFill>
              </a:rPr>
              <a:t>masing</a:t>
            </a:r>
            <a:r>
              <a:rPr lang="id-ID" sz="3200" dirty="0">
                <a:solidFill>
                  <a:schemeClr val="tx2"/>
                </a:solidFill>
              </a:rPr>
              <a:t>- </a:t>
            </a:r>
            <a:r>
              <a:rPr lang="id-ID" sz="3200" dirty="0" err="1">
                <a:solidFill>
                  <a:schemeClr val="tx2"/>
                </a:solidFill>
              </a:rPr>
              <a:t>masing</a:t>
            </a:r>
            <a:r>
              <a:rPr lang="id-ID" sz="3200" dirty="0">
                <a:solidFill>
                  <a:schemeClr val="tx2"/>
                </a:solidFill>
              </a:rPr>
              <a:t> individu.</a:t>
            </a:r>
          </a:p>
        </p:txBody>
      </p:sp>
    </p:spTree>
    <p:extLst>
      <p:ext uri="{BB962C8B-B14F-4D97-AF65-F5344CB8AC3E}">
        <p14:creationId xmlns:p14="http://schemas.microsoft.com/office/powerpoint/2010/main" val="3924409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5FB81F-7561-4EE5-A20D-9BA5571AE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DDA5A4-7121-4889-B82C-64E3A38B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0548F4B-7D9D-4114-9B19-05608215E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7F7F7F">
                <a:alpha val="74902"/>
              </a:srgb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0410B03E-38EF-4394-AC2E-50C31253C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595959">
                <a:alpha val="49804"/>
              </a:srgb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ABE642-DD9C-4FBA-BA6F-B7AD741A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>
            <a:normAutofit/>
          </a:bodyPr>
          <a:lstStyle/>
          <a:p>
            <a:r>
              <a:rPr lang="en-ID" dirty="0">
                <a:solidFill>
                  <a:schemeClr val="tx2"/>
                </a:solidFill>
              </a:rPr>
              <a:t>              </a:t>
            </a:r>
            <a:r>
              <a:rPr lang="en-ID" sz="5400" dirty="0">
                <a:solidFill>
                  <a:schemeClr val="tx2"/>
                </a:solidFill>
              </a:rPr>
              <a:t>Kesimpulan</a:t>
            </a:r>
            <a:endParaRPr lang="id-ID" sz="5400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7EF4F8-F48D-44B0-8670-501DB546B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35F4D-ED16-4906-9189-1BD3CF165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651504"/>
          </a:xfrm>
        </p:spPr>
        <p:txBody>
          <a:bodyPr>
            <a:normAutofit/>
          </a:bodyPr>
          <a:lstStyle/>
          <a:p>
            <a:r>
              <a:rPr lang="id-ID" sz="2400" dirty="0">
                <a:solidFill>
                  <a:schemeClr val="tx2"/>
                </a:solidFill>
              </a:rPr>
              <a:t>The Big </a:t>
            </a:r>
            <a:r>
              <a:rPr lang="id-ID" sz="2400" dirty="0" err="1">
                <a:solidFill>
                  <a:schemeClr val="tx2"/>
                </a:solidFill>
              </a:rPr>
              <a:t>Five</a:t>
            </a:r>
            <a:r>
              <a:rPr lang="id-ID" sz="2400" dirty="0">
                <a:solidFill>
                  <a:schemeClr val="tx2"/>
                </a:solidFill>
              </a:rPr>
              <a:t> merupakan gagasan lima dimensi kepribadian yang mendasari kepribadian lainnya, dan memasukkan Sebagian besar variasi penting dalam kepribadian manusia. Pada Analisa yang kami lakukan di </a:t>
            </a:r>
            <a:r>
              <a:rPr lang="id-ID" sz="2400" dirty="0" err="1">
                <a:solidFill>
                  <a:schemeClr val="tx2"/>
                </a:solidFill>
              </a:rPr>
              <a:t>Casta</a:t>
            </a:r>
            <a:r>
              <a:rPr lang="id-ID" sz="2400" dirty="0">
                <a:solidFill>
                  <a:schemeClr val="tx2"/>
                </a:solidFill>
              </a:rPr>
              <a:t> </a:t>
            </a:r>
            <a:r>
              <a:rPr lang="id-ID" sz="2400" dirty="0" err="1">
                <a:solidFill>
                  <a:schemeClr val="tx2"/>
                </a:solidFill>
              </a:rPr>
              <a:t>Café</a:t>
            </a:r>
            <a:r>
              <a:rPr lang="id-ID" sz="2400" dirty="0">
                <a:solidFill>
                  <a:schemeClr val="tx2"/>
                </a:solidFill>
              </a:rPr>
              <a:t>, kami menyimpulkan bahwa ciri kepribadian individual tergantung pada hobi, lingkungan, ataupun pergaulan sekitar yang dialami oleh individual tersebut baik secara emosional, rasa tanggung jawab, dan </a:t>
            </a:r>
            <a:r>
              <a:rPr lang="id-ID" sz="2400" dirty="0" err="1">
                <a:solidFill>
                  <a:schemeClr val="tx2"/>
                </a:solidFill>
              </a:rPr>
              <a:t>kooperatifan</a:t>
            </a:r>
            <a:r>
              <a:rPr lang="id-ID" sz="2400" dirty="0">
                <a:solidFill>
                  <a:schemeClr val="tx2"/>
                </a:solidFill>
              </a:rPr>
              <a:t> individual itu sendiri.</a:t>
            </a:r>
          </a:p>
        </p:txBody>
      </p:sp>
    </p:spTree>
    <p:extLst>
      <p:ext uri="{BB962C8B-B14F-4D97-AF65-F5344CB8AC3E}">
        <p14:creationId xmlns:p14="http://schemas.microsoft.com/office/powerpoint/2010/main" val="296913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55237-6735-4CBF-9467-F081CCC9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anchor="ctr">
            <a:normAutofit/>
          </a:bodyPr>
          <a:lstStyle/>
          <a:p>
            <a:pPr algn="ctr"/>
            <a:r>
              <a:rPr lang="en-ID" sz="3600" dirty="0" err="1">
                <a:solidFill>
                  <a:schemeClr val="tx2"/>
                </a:solidFill>
              </a:rPr>
              <a:t>Kritik</a:t>
            </a:r>
            <a:r>
              <a:rPr lang="en-ID" sz="3600" dirty="0">
                <a:solidFill>
                  <a:schemeClr val="tx2"/>
                </a:solidFill>
              </a:rPr>
              <a:t> Dan Saran</a:t>
            </a:r>
            <a:endParaRPr lang="id-ID" sz="3600" dirty="0">
              <a:solidFill>
                <a:schemeClr val="tx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A50D-BA5C-480F-BE09-F176BD6B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46" y="2438400"/>
            <a:ext cx="9486309" cy="3124200"/>
          </a:xfrm>
        </p:spPr>
        <p:txBody>
          <a:bodyPr anchor="ctr">
            <a:normAutofit lnSpcReduction="10000"/>
          </a:bodyPr>
          <a:lstStyle/>
          <a:p>
            <a:r>
              <a:rPr lang="id-ID" sz="2400" dirty="0">
                <a:solidFill>
                  <a:schemeClr val="tx2"/>
                </a:solidFill>
              </a:rPr>
              <a:t>a.	Kritik</a:t>
            </a:r>
          </a:p>
          <a:p>
            <a:r>
              <a:rPr lang="id-ID" sz="2400" dirty="0">
                <a:solidFill>
                  <a:schemeClr val="tx2"/>
                </a:solidFill>
              </a:rPr>
              <a:t>Menurut kami </a:t>
            </a:r>
            <a:r>
              <a:rPr lang="id-ID" sz="2400" dirty="0" err="1">
                <a:solidFill>
                  <a:schemeClr val="tx2"/>
                </a:solidFill>
              </a:rPr>
              <a:t>Casta</a:t>
            </a:r>
            <a:r>
              <a:rPr lang="id-ID" sz="2400" dirty="0">
                <a:solidFill>
                  <a:schemeClr val="tx2"/>
                </a:solidFill>
              </a:rPr>
              <a:t> </a:t>
            </a:r>
            <a:r>
              <a:rPr lang="id-ID" sz="2400" dirty="0" err="1">
                <a:solidFill>
                  <a:schemeClr val="tx2"/>
                </a:solidFill>
              </a:rPr>
              <a:t>Café</a:t>
            </a:r>
            <a:r>
              <a:rPr lang="id-ID" sz="2400" dirty="0">
                <a:solidFill>
                  <a:schemeClr val="tx2"/>
                </a:solidFill>
              </a:rPr>
              <a:t> belum menetapkan </a:t>
            </a:r>
            <a:r>
              <a:rPr lang="id-ID" sz="2400" dirty="0" err="1">
                <a:solidFill>
                  <a:schemeClr val="tx2"/>
                </a:solidFill>
              </a:rPr>
              <a:t>indicator</a:t>
            </a:r>
            <a:r>
              <a:rPr lang="id-ID" sz="2400" dirty="0">
                <a:solidFill>
                  <a:schemeClr val="tx2"/>
                </a:solidFill>
              </a:rPr>
              <a:t>- </a:t>
            </a:r>
            <a:r>
              <a:rPr lang="id-ID" sz="2400" dirty="0" err="1">
                <a:solidFill>
                  <a:schemeClr val="tx2"/>
                </a:solidFill>
              </a:rPr>
              <a:t>indicator</a:t>
            </a:r>
            <a:r>
              <a:rPr lang="id-ID" sz="2400" dirty="0">
                <a:solidFill>
                  <a:schemeClr val="tx2"/>
                </a:solidFill>
              </a:rPr>
              <a:t> The Big </a:t>
            </a:r>
            <a:r>
              <a:rPr lang="id-ID" sz="2400" dirty="0" err="1">
                <a:solidFill>
                  <a:schemeClr val="tx2"/>
                </a:solidFill>
              </a:rPr>
              <a:t>Five</a:t>
            </a:r>
            <a:r>
              <a:rPr lang="id-ID" sz="2400" dirty="0">
                <a:solidFill>
                  <a:schemeClr val="tx2"/>
                </a:solidFill>
              </a:rPr>
              <a:t> sehingga masih sulit untuk berkoordinasi secara terbuka.</a:t>
            </a:r>
          </a:p>
          <a:p>
            <a:r>
              <a:rPr lang="id-ID" sz="2400" dirty="0">
                <a:solidFill>
                  <a:schemeClr val="tx2"/>
                </a:solidFill>
              </a:rPr>
              <a:t>b.	Saran</a:t>
            </a:r>
          </a:p>
          <a:p>
            <a:r>
              <a:rPr lang="id-ID" sz="2400" dirty="0">
                <a:solidFill>
                  <a:schemeClr val="tx2"/>
                </a:solidFill>
              </a:rPr>
              <a:t>Menurut kami </a:t>
            </a:r>
            <a:r>
              <a:rPr lang="id-ID" sz="2400" dirty="0" err="1">
                <a:solidFill>
                  <a:schemeClr val="tx2"/>
                </a:solidFill>
              </a:rPr>
              <a:t>Casta</a:t>
            </a:r>
            <a:r>
              <a:rPr lang="id-ID" sz="2400" dirty="0">
                <a:solidFill>
                  <a:schemeClr val="tx2"/>
                </a:solidFill>
              </a:rPr>
              <a:t> </a:t>
            </a:r>
            <a:r>
              <a:rPr lang="id-ID" sz="2400" dirty="0" err="1">
                <a:solidFill>
                  <a:schemeClr val="tx2"/>
                </a:solidFill>
              </a:rPr>
              <a:t>Café</a:t>
            </a:r>
            <a:r>
              <a:rPr lang="id-ID" sz="2400" dirty="0">
                <a:solidFill>
                  <a:schemeClr val="tx2"/>
                </a:solidFill>
              </a:rPr>
              <a:t> seharusnya menetapkan metode The Big </a:t>
            </a:r>
            <a:r>
              <a:rPr lang="id-ID" sz="2400" dirty="0" err="1">
                <a:solidFill>
                  <a:schemeClr val="tx2"/>
                </a:solidFill>
              </a:rPr>
              <a:t>Five</a:t>
            </a:r>
            <a:r>
              <a:rPr lang="id-ID" sz="2400" dirty="0">
                <a:solidFill>
                  <a:schemeClr val="tx2"/>
                </a:solidFill>
              </a:rPr>
              <a:t> dalam menjalankan organisasi sehingga antar individu dapat berkoordinasi dengan baik.</a:t>
            </a:r>
          </a:p>
          <a:p>
            <a:endParaRPr lang="id-ID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89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2B032-8590-4A74-BB22-9C3157FC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anchor="ctr">
            <a:normAutofit/>
          </a:bodyPr>
          <a:lstStyle/>
          <a:p>
            <a:pPr algn="ctr"/>
            <a:endParaRPr lang="id-ID" sz="36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62A4-2B06-436E-B931-FA394EF34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46" y="2438400"/>
            <a:ext cx="9486309" cy="3124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D" sz="6600" b="1" dirty="0"/>
              <a:t>        TERIMAKASIH</a:t>
            </a:r>
            <a:endParaRPr lang="id-ID" sz="6600" b="1" dirty="0"/>
          </a:p>
        </p:txBody>
      </p:sp>
    </p:spTree>
    <p:extLst>
      <p:ext uri="{BB962C8B-B14F-4D97-AF65-F5344CB8AC3E}">
        <p14:creationId xmlns:p14="http://schemas.microsoft.com/office/powerpoint/2010/main" val="3020902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5FB81F-7561-4EE5-A20D-9BA5571AE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DDA5A4-7121-4889-B82C-64E3A38B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0548F4B-7D9D-4114-9B19-05608215E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7F7F7F">
                <a:alpha val="74902"/>
              </a:srgb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0410B03E-38EF-4394-AC2E-50C31253C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595959">
                <a:alpha val="49804"/>
              </a:srgb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C6E1BC-0DA0-48CA-AC88-21A86C12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>
            <a:normAutofit/>
          </a:bodyPr>
          <a:lstStyle/>
          <a:p>
            <a:r>
              <a:rPr lang="en-ID">
                <a:solidFill>
                  <a:schemeClr val="tx2"/>
                </a:solidFill>
              </a:rPr>
              <a:t>                 TEORI</a:t>
            </a:r>
            <a:endParaRPr lang="id-ID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7EF4F8-F48D-44B0-8670-501DB546B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91A6-B188-4159-8502-05F7868CD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651504"/>
          </a:xfrm>
        </p:spPr>
        <p:txBody>
          <a:bodyPr>
            <a:normAutofit/>
          </a:bodyPr>
          <a:lstStyle/>
          <a:p>
            <a:r>
              <a:rPr lang="id-ID" sz="2800" dirty="0">
                <a:solidFill>
                  <a:schemeClr val="tx2"/>
                </a:solidFill>
              </a:rPr>
              <a:t> The Big </a:t>
            </a:r>
            <a:r>
              <a:rPr lang="id-ID" sz="2800" dirty="0" err="1">
                <a:solidFill>
                  <a:schemeClr val="tx2"/>
                </a:solidFill>
              </a:rPr>
              <a:t>Five</a:t>
            </a:r>
            <a:r>
              <a:rPr lang="id-ID" sz="2800" dirty="0">
                <a:solidFill>
                  <a:schemeClr val="tx2"/>
                </a:solidFill>
              </a:rPr>
              <a:t> merupakan salah satu teori kepribadian yang berkembang diabad ke 20 </a:t>
            </a:r>
            <a:r>
              <a:rPr lang="id-ID" sz="2800" dirty="0" err="1">
                <a:solidFill>
                  <a:schemeClr val="tx2"/>
                </a:solidFill>
              </a:rPr>
              <a:t>an</a:t>
            </a:r>
            <a:r>
              <a:rPr lang="id-ID" sz="2800" dirty="0">
                <a:solidFill>
                  <a:schemeClr val="tx2"/>
                </a:solidFill>
              </a:rPr>
              <a:t>. Teori ini memiliki 5 faktor kepribadian yang masing-masing faktornya memiliki 6 </a:t>
            </a:r>
            <a:r>
              <a:rPr lang="id-ID" sz="2800" dirty="0" err="1">
                <a:solidFill>
                  <a:schemeClr val="tx2"/>
                </a:solidFill>
              </a:rPr>
              <a:t>facet</a:t>
            </a:r>
            <a:r>
              <a:rPr lang="id-ID" sz="2800" dirty="0">
                <a:solidFill>
                  <a:schemeClr val="tx2"/>
                </a:solidFill>
              </a:rPr>
              <a:t>. Dengan adanya kupasan terhadap kecenderungan kepribadian yang lebih unik ini, diharapkan dapat mendeteksi </a:t>
            </a:r>
            <a:r>
              <a:rPr lang="id-ID" sz="2800" dirty="0" err="1">
                <a:solidFill>
                  <a:schemeClr val="tx2"/>
                </a:solidFill>
              </a:rPr>
              <a:t>kreatifitas</a:t>
            </a:r>
            <a:r>
              <a:rPr lang="id-ID" sz="2800" dirty="0">
                <a:solidFill>
                  <a:schemeClr val="tx2"/>
                </a:solidFill>
              </a:rPr>
              <a:t> para pekerja dalam rangka meningkatkan kinerjanya (</a:t>
            </a:r>
            <a:r>
              <a:rPr lang="id-ID" sz="2800" dirty="0" err="1">
                <a:solidFill>
                  <a:schemeClr val="tx2"/>
                </a:solidFill>
              </a:rPr>
              <a:t>Pervin</a:t>
            </a:r>
            <a:r>
              <a:rPr lang="id-ID" sz="2800" dirty="0">
                <a:solidFill>
                  <a:schemeClr val="tx2"/>
                </a:solidFill>
              </a:rPr>
              <a:t>, 2012).</a:t>
            </a:r>
          </a:p>
        </p:txBody>
      </p:sp>
    </p:spTree>
    <p:extLst>
      <p:ext uri="{BB962C8B-B14F-4D97-AF65-F5344CB8AC3E}">
        <p14:creationId xmlns:p14="http://schemas.microsoft.com/office/powerpoint/2010/main" val="1747569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BA3A-ECDD-4379-A8F7-5C0C515F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id-ID" dirty="0">
                <a:solidFill>
                  <a:schemeClr val="tx2"/>
                </a:solidFill>
              </a:rPr>
              <a:t>A.	Ekstraversi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51B1-3C83-494E-B4E1-FB3C62725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577" y="2111829"/>
            <a:ext cx="6782338" cy="3978075"/>
          </a:xfrm>
        </p:spPr>
        <p:txBody>
          <a:bodyPr anchor="t">
            <a:normAutofit/>
          </a:bodyPr>
          <a:lstStyle/>
          <a:p>
            <a:r>
              <a:rPr lang="id-ID" sz="2400" dirty="0">
                <a:solidFill>
                  <a:schemeClr val="tx2"/>
                </a:solidFill>
              </a:rPr>
              <a:t>Pertanyaan :</a:t>
            </a:r>
          </a:p>
          <a:p>
            <a:r>
              <a:rPr lang="id-ID" sz="2400" dirty="0">
                <a:solidFill>
                  <a:schemeClr val="tx2"/>
                </a:solidFill>
              </a:rPr>
              <a:t>1.	Nyaman atau tidak dengan pergaulan di lingkungan kerja ?</a:t>
            </a:r>
          </a:p>
          <a:p>
            <a:r>
              <a:rPr lang="id-ID" sz="2400" dirty="0">
                <a:solidFill>
                  <a:schemeClr val="tx2"/>
                </a:solidFill>
              </a:rPr>
              <a:t>2.	Seberapa aktif dalam komunikasi ?</a:t>
            </a:r>
          </a:p>
          <a:p>
            <a:r>
              <a:rPr lang="id-ID" sz="2400" dirty="0">
                <a:solidFill>
                  <a:schemeClr val="tx2"/>
                </a:solidFill>
              </a:rPr>
              <a:t>3.	Seberapa tegas dalam mengambil keputusan ?</a:t>
            </a:r>
          </a:p>
          <a:p>
            <a:r>
              <a:rPr lang="id-ID" sz="2400" dirty="0">
                <a:solidFill>
                  <a:schemeClr val="tx2"/>
                </a:solidFill>
              </a:rPr>
              <a:t>4.	Ramah atau tidak terhadap pengunjung ?</a:t>
            </a:r>
          </a:p>
          <a:p>
            <a:endParaRPr lang="id-ID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619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6E3E-3843-40BC-A57C-DEDE57B8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597354"/>
            <a:ext cx="9486309" cy="531706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ID" sz="3600" dirty="0">
                <a:solidFill>
                  <a:schemeClr val="tx2"/>
                </a:solidFill>
              </a:rPr>
            </a:br>
            <a:r>
              <a:rPr lang="en-ID" sz="4900" dirty="0">
                <a:solidFill>
                  <a:schemeClr val="tx2"/>
                </a:solidFill>
              </a:rPr>
              <a:t>Kesimpulan yang kami </a:t>
            </a:r>
            <a:r>
              <a:rPr lang="en-ID" sz="4900" dirty="0" err="1">
                <a:solidFill>
                  <a:schemeClr val="tx2"/>
                </a:solidFill>
              </a:rPr>
              <a:t>ambil</a:t>
            </a:r>
            <a:r>
              <a:rPr lang="en-ID" sz="4900" dirty="0">
                <a:solidFill>
                  <a:schemeClr val="tx2"/>
                </a:solidFill>
              </a:rPr>
              <a:t>;</a:t>
            </a:r>
            <a:br>
              <a:rPr lang="en-ID" sz="4900" dirty="0">
                <a:solidFill>
                  <a:schemeClr val="tx2"/>
                </a:solidFill>
              </a:rPr>
            </a:br>
            <a:br>
              <a:rPr lang="en-ID" sz="4900" dirty="0">
                <a:solidFill>
                  <a:schemeClr val="tx2"/>
                </a:solidFill>
              </a:rPr>
            </a:br>
            <a:endParaRPr lang="id-ID" sz="49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BB84-B104-4BED-9A2E-2DCF21390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46" y="2438400"/>
            <a:ext cx="9486309" cy="3124200"/>
          </a:xfrm>
        </p:spPr>
        <p:txBody>
          <a:bodyPr anchor="ctr">
            <a:normAutofit/>
          </a:bodyPr>
          <a:lstStyle/>
          <a:p>
            <a:r>
              <a:rPr lang="id-ID" sz="3200" dirty="0" err="1">
                <a:solidFill>
                  <a:schemeClr val="tx2"/>
                </a:solidFill>
              </a:rPr>
              <a:t>masing</a:t>
            </a:r>
            <a:r>
              <a:rPr lang="id-ID" sz="3200" dirty="0">
                <a:solidFill>
                  <a:schemeClr val="tx2"/>
                </a:solidFill>
              </a:rPr>
              <a:t>- </a:t>
            </a:r>
            <a:r>
              <a:rPr lang="id-ID" sz="3200" dirty="0" err="1">
                <a:solidFill>
                  <a:schemeClr val="tx2"/>
                </a:solidFill>
              </a:rPr>
              <a:t>masing</a:t>
            </a:r>
            <a:r>
              <a:rPr lang="id-ID" sz="3200" dirty="0">
                <a:solidFill>
                  <a:schemeClr val="tx2"/>
                </a:solidFill>
              </a:rPr>
              <a:t> individu merasa nyaman dengan pergaulan sekitar, aktif dalam berkomunikasi, persentase tegas 50% dari 100% individual dan memiliki sifat ramah terhadap pelanggan</a:t>
            </a:r>
            <a:r>
              <a:rPr lang="id-ID" sz="18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371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6284-7DEF-443C-8EEC-F9E39A86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467" y="249422"/>
            <a:ext cx="8770571" cy="1560716"/>
          </a:xfrm>
        </p:spPr>
        <p:txBody>
          <a:bodyPr>
            <a:normAutofit/>
          </a:bodyPr>
          <a:lstStyle/>
          <a:p>
            <a:pPr algn="just"/>
            <a:r>
              <a:rPr lang="id-ID" dirty="0">
                <a:solidFill>
                  <a:schemeClr val="tx2"/>
                </a:solidFill>
              </a:rPr>
              <a:t>B.	Kesesuaian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D314-5F43-4529-A784-27F7F7FD7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2963591"/>
          </a:xfrm>
        </p:spPr>
        <p:txBody>
          <a:bodyPr>
            <a:normAutofit/>
          </a:bodyPr>
          <a:lstStyle/>
          <a:p>
            <a:r>
              <a:rPr lang="id-ID" sz="3200" dirty="0">
                <a:solidFill>
                  <a:schemeClr val="tx2"/>
                </a:solidFill>
              </a:rPr>
              <a:t>Pertanyaan :</a:t>
            </a:r>
          </a:p>
          <a:p>
            <a:r>
              <a:rPr lang="id-ID" sz="3200" dirty="0">
                <a:solidFill>
                  <a:schemeClr val="tx2"/>
                </a:solidFill>
              </a:rPr>
              <a:t>1.	Kooperatif atau tidak ?</a:t>
            </a:r>
          </a:p>
          <a:p>
            <a:r>
              <a:rPr lang="id-ID" sz="3200" dirty="0">
                <a:solidFill>
                  <a:schemeClr val="tx2"/>
                </a:solidFill>
              </a:rPr>
              <a:t>2.	Memiliki sikap hangat atau tidak ?</a:t>
            </a:r>
          </a:p>
          <a:p>
            <a:r>
              <a:rPr lang="id-ID" sz="3200" dirty="0">
                <a:solidFill>
                  <a:schemeClr val="tx2"/>
                </a:solidFill>
              </a:rPr>
              <a:t>3.	Seberapa besar rasa tanggung jawab ?</a:t>
            </a:r>
          </a:p>
          <a:p>
            <a:endParaRPr lang="id-ID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717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715F-5895-4A81-87DE-5D0652E7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anchor="ctr">
            <a:normAutofit/>
          </a:bodyPr>
          <a:lstStyle/>
          <a:p>
            <a:pPr algn="ctr"/>
            <a:r>
              <a:rPr lang="en-ID" sz="3600" dirty="0">
                <a:solidFill>
                  <a:schemeClr val="tx2"/>
                </a:solidFill>
              </a:rPr>
              <a:t>Kesimpulan yang kami </a:t>
            </a:r>
            <a:r>
              <a:rPr lang="en-ID" sz="3600" dirty="0" err="1">
                <a:solidFill>
                  <a:schemeClr val="tx2"/>
                </a:solidFill>
              </a:rPr>
              <a:t>ambil</a:t>
            </a:r>
            <a:r>
              <a:rPr lang="en-ID" sz="3600" dirty="0">
                <a:solidFill>
                  <a:schemeClr val="tx2"/>
                </a:solidFill>
              </a:rPr>
              <a:t>;</a:t>
            </a:r>
            <a:endParaRPr lang="id-ID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602AA-78EA-44CE-9B5A-3A6BCEC7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46" y="2438400"/>
            <a:ext cx="9486309" cy="3124200"/>
          </a:xfrm>
        </p:spPr>
        <p:txBody>
          <a:bodyPr anchor="ctr">
            <a:normAutofit/>
          </a:bodyPr>
          <a:lstStyle/>
          <a:p>
            <a:r>
              <a:rPr lang="id-ID" sz="3600" dirty="0" err="1">
                <a:solidFill>
                  <a:schemeClr val="tx2"/>
                </a:solidFill>
              </a:rPr>
              <a:t>masing</a:t>
            </a:r>
            <a:r>
              <a:rPr lang="id-ID" sz="3600" dirty="0">
                <a:solidFill>
                  <a:schemeClr val="tx2"/>
                </a:solidFill>
              </a:rPr>
              <a:t>- </a:t>
            </a:r>
            <a:r>
              <a:rPr lang="id-ID" sz="3600" dirty="0" err="1">
                <a:solidFill>
                  <a:schemeClr val="tx2"/>
                </a:solidFill>
              </a:rPr>
              <a:t>masing</a:t>
            </a:r>
            <a:r>
              <a:rPr lang="id-ID" sz="3600" dirty="0">
                <a:solidFill>
                  <a:schemeClr val="tx2"/>
                </a:solidFill>
              </a:rPr>
              <a:t> individu dapat </a:t>
            </a:r>
            <a:r>
              <a:rPr lang="id-ID" sz="3600" dirty="0" err="1">
                <a:solidFill>
                  <a:schemeClr val="tx2"/>
                </a:solidFill>
              </a:rPr>
              <a:t>berkooperatif</a:t>
            </a:r>
            <a:r>
              <a:rPr lang="id-ID" sz="3600" dirty="0">
                <a:solidFill>
                  <a:schemeClr val="tx2"/>
                </a:solidFill>
              </a:rPr>
              <a:t>, memiliki sikap hangat, dan tanggung jawab yang tinggi.</a:t>
            </a:r>
          </a:p>
        </p:txBody>
      </p:sp>
    </p:spTree>
    <p:extLst>
      <p:ext uri="{BB962C8B-B14F-4D97-AF65-F5344CB8AC3E}">
        <p14:creationId xmlns:p14="http://schemas.microsoft.com/office/powerpoint/2010/main" val="1900005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6644-057E-4B7B-B811-6F5975D4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>
                <a:solidFill>
                  <a:schemeClr val="tx2"/>
                </a:solidFill>
              </a:rPr>
              <a:t>          </a:t>
            </a:r>
            <a:r>
              <a:rPr lang="id-ID" dirty="0">
                <a:solidFill>
                  <a:schemeClr val="tx2"/>
                </a:solidFill>
              </a:rPr>
              <a:t>C.	Hati Nurani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EFA4-A8F8-40A5-8158-EDED3412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>
                <a:solidFill>
                  <a:schemeClr val="tx2"/>
                </a:solidFill>
              </a:rPr>
              <a:t>Pertanyaan:</a:t>
            </a:r>
          </a:p>
          <a:p>
            <a:r>
              <a:rPr lang="id-ID" sz="3600" dirty="0">
                <a:solidFill>
                  <a:schemeClr val="tx2"/>
                </a:solidFill>
              </a:rPr>
              <a:t>1.	Dapat diandalkan atau tidak ?</a:t>
            </a:r>
          </a:p>
          <a:p>
            <a:r>
              <a:rPr lang="id-ID" sz="3600" dirty="0">
                <a:solidFill>
                  <a:schemeClr val="tx2"/>
                </a:solidFill>
              </a:rPr>
              <a:t>2.	Gigih atau tidak ?</a:t>
            </a:r>
          </a:p>
          <a:p>
            <a:r>
              <a:rPr lang="id-ID" sz="3600" dirty="0">
                <a:solidFill>
                  <a:schemeClr val="tx2"/>
                </a:solidFill>
              </a:rPr>
              <a:t>3.	Berorientasi pada pencapaian atau tidak ?</a:t>
            </a:r>
          </a:p>
          <a:p>
            <a:endParaRPr lang="id-ID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40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BCA8-9186-41EB-A347-6444D138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anchor="ctr">
            <a:normAutofit/>
          </a:bodyPr>
          <a:lstStyle/>
          <a:p>
            <a:pPr algn="ctr"/>
            <a:r>
              <a:rPr lang="en-ID" sz="3600" dirty="0">
                <a:solidFill>
                  <a:schemeClr val="tx2"/>
                </a:solidFill>
              </a:rPr>
              <a:t>Kesimpulan yang kami </a:t>
            </a:r>
            <a:r>
              <a:rPr lang="en-ID" sz="3600" dirty="0" err="1">
                <a:solidFill>
                  <a:schemeClr val="tx2"/>
                </a:solidFill>
              </a:rPr>
              <a:t>ambil</a:t>
            </a:r>
            <a:r>
              <a:rPr lang="en-ID" sz="3600" dirty="0">
                <a:solidFill>
                  <a:schemeClr val="tx2"/>
                </a:solidFill>
              </a:rPr>
              <a:t>;</a:t>
            </a:r>
            <a:endParaRPr lang="id-ID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2DB73-66DD-40AC-847F-981D3AFDE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46" y="2438400"/>
            <a:ext cx="9486309" cy="3124200"/>
          </a:xfrm>
        </p:spPr>
        <p:txBody>
          <a:bodyPr anchor="ctr">
            <a:normAutofit/>
          </a:bodyPr>
          <a:lstStyle/>
          <a:p>
            <a:r>
              <a:rPr lang="id-ID" sz="3600" dirty="0" err="1">
                <a:solidFill>
                  <a:schemeClr val="tx2"/>
                </a:solidFill>
              </a:rPr>
              <a:t>masing</a:t>
            </a:r>
            <a:r>
              <a:rPr lang="id-ID" sz="3600" dirty="0">
                <a:solidFill>
                  <a:schemeClr val="tx2"/>
                </a:solidFill>
              </a:rPr>
              <a:t>- </a:t>
            </a:r>
            <a:r>
              <a:rPr lang="id-ID" sz="3600" dirty="0" err="1">
                <a:solidFill>
                  <a:schemeClr val="tx2"/>
                </a:solidFill>
              </a:rPr>
              <a:t>masing</a:t>
            </a:r>
            <a:r>
              <a:rPr lang="id-ID" sz="3600" dirty="0">
                <a:solidFill>
                  <a:schemeClr val="tx2"/>
                </a:solidFill>
              </a:rPr>
              <a:t> individu bisa saling mengandalkan, memiliki sikap yang gigih, dan berorientasi pada pencapaian sebagai bentuk semangat kerja.</a:t>
            </a:r>
          </a:p>
        </p:txBody>
      </p:sp>
    </p:spTree>
    <p:extLst>
      <p:ext uri="{BB962C8B-B14F-4D97-AF65-F5344CB8AC3E}">
        <p14:creationId xmlns:p14="http://schemas.microsoft.com/office/powerpoint/2010/main" val="4073091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E721-2527-423A-A474-995573E4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>
                <a:solidFill>
                  <a:srgbClr val="FEFCF7"/>
                </a:solidFill>
              </a:rPr>
              <a:t>        </a:t>
            </a:r>
            <a:r>
              <a:rPr lang="id-ID" dirty="0">
                <a:solidFill>
                  <a:srgbClr val="FEFCF7"/>
                </a:solidFill>
              </a:rPr>
              <a:t>D.	Stabilitas Emosi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06C5-29E3-4CF5-82CE-415ABEBA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3200" dirty="0">
                <a:solidFill>
                  <a:srgbClr val="FEFCF7"/>
                </a:solidFill>
              </a:rPr>
              <a:t>Pertanyaan:</a:t>
            </a:r>
          </a:p>
          <a:p>
            <a:r>
              <a:rPr lang="id-ID" sz="3200" dirty="0">
                <a:solidFill>
                  <a:srgbClr val="FEFCF7"/>
                </a:solidFill>
              </a:rPr>
              <a:t>1.	Bagaimana sikap dalam menghadapi masalah ?</a:t>
            </a:r>
          </a:p>
          <a:p>
            <a:r>
              <a:rPr lang="id-ID" sz="3200" dirty="0">
                <a:solidFill>
                  <a:srgbClr val="FEFCF7"/>
                </a:solidFill>
              </a:rPr>
              <a:t>2.	Bagaimana bentuk percaya diri ?</a:t>
            </a:r>
          </a:p>
          <a:p>
            <a:r>
              <a:rPr lang="id-ID" sz="3200" dirty="0">
                <a:solidFill>
                  <a:srgbClr val="FEFCF7"/>
                </a:solidFill>
              </a:rPr>
              <a:t>3.	Kondisi emosional dalam menghadapi masalah ?</a:t>
            </a:r>
          </a:p>
          <a:p>
            <a:endParaRPr lang="id-ID" dirty="0">
              <a:solidFill>
                <a:srgbClr val="FEFC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32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Schoolbook</vt:lpstr>
      <vt:lpstr>Corbel</vt:lpstr>
      <vt:lpstr>Feathered</vt:lpstr>
      <vt:lpstr>Analisis Metode The Big Five Pada Casta Cafe</vt:lpstr>
      <vt:lpstr>                 TEORI</vt:lpstr>
      <vt:lpstr>A. Ekstraversi</vt:lpstr>
      <vt:lpstr> Kesimpulan yang kami ambil;  </vt:lpstr>
      <vt:lpstr>B. Kesesuaian</vt:lpstr>
      <vt:lpstr>Kesimpulan yang kami ambil;</vt:lpstr>
      <vt:lpstr>          C. Hati Nurani</vt:lpstr>
      <vt:lpstr>Kesimpulan yang kami ambil;</vt:lpstr>
      <vt:lpstr>        D. Stabilitas Emosi</vt:lpstr>
      <vt:lpstr>Kesimpulan yang kami ambil;</vt:lpstr>
      <vt:lpstr>E. Keterbukaan (Openness to experience)</vt:lpstr>
      <vt:lpstr>Kesimpulan yang dapat kami ambil;</vt:lpstr>
      <vt:lpstr>              Kesimpulan</vt:lpstr>
      <vt:lpstr>Kritik Dan Saran</vt:lpstr>
      <vt:lpstr>PowerPoint Presentation</vt:lpstr>
      <vt:lpstr>Title Lorem Ipsum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2020-03-15T12:23:48Z</dcterms:created>
  <dcterms:modified xsi:type="dcterms:W3CDTF">2020-03-15T12:25:01Z</dcterms:modified>
</cp:coreProperties>
</file>