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627B5-0481-89EB-0BEA-48E91C757372}" v="32" dt="2024-05-15T17:06:0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18DF3-189C-4339-8C4C-F93AA234687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2365DD4-B28F-4394-BC09-D039D84885DE}">
      <dgm:prSet/>
      <dgm:spPr/>
      <dgm:t>
        <a:bodyPr/>
        <a:lstStyle/>
        <a:p>
          <a:r>
            <a:rPr lang="en-US"/>
            <a:t>Credited rate formulas same from year-to-year</a:t>
          </a:r>
        </a:p>
      </dgm:t>
    </dgm:pt>
    <dgm:pt modelId="{86829884-3945-4348-958C-9EE3A3C047E9}" type="parTrans" cxnId="{6E2A2588-710E-4E47-B340-50B629A7ABC8}">
      <dgm:prSet/>
      <dgm:spPr/>
      <dgm:t>
        <a:bodyPr/>
        <a:lstStyle/>
        <a:p>
          <a:endParaRPr lang="en-US"/>
        </a:p>
      </dgm:t>
    </dgm:pt>
    <dgm:pt modelId="{98C3B286-C089-43AB-991C-BCEE30A6C6F0}" type="sibTrans" cxnId="{6E2A2588-710E-4E47-B340-50B629A7ABC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FAB96EA-3824-49AF-8670-59ADD021AFCD}">
      <dgm:prSet/>
      <dgm:spPr/>
      <dgm:t>
        <a:bodyPr/>
        <a:lstStyle/>
        <a:p>
          <a:r>
            <a:rPr lang="en-US"/>
            <a:t>No early withdrawals or rate locks</a:t>
          </a:r>
        </a:p>
      </dgm:t>
    </dgm:pt>
    <dgm:pt modelId="{C22177CA-B6C1-47AE-BE8C-F4A26DA6B54B}" type="parTrans" cxnId="{E8B24971-EDFD-4994-B3F9-AACA5B8D6029}">
      <dgm:prSet/>
      <dgm:spPr/>
      <dgm:t>
        <a:bodyPr/>
        <a:lstStyle/>
        <a:p>
          <a:endParaRPr lang="en-US"/>
        </a:p>
      </dgm:t>
    </dgm:pt>
    <dgm:pt modelId="{BB24DB4F-CD1C-495F-87E4-46353A00FC84}" type="sibTrans" cxnId="{E8B24971-EDFD-4994-B3F9-AACA5B8D60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2D2E7A5-CC17-4CC5-BE77-F0B0A7C218E1}">
      <dgm:prSet/>
      <dgm:spPr/>
      <dgm:t>
        <a:bodyPr/>
        <a:lstStyle/>
        <a:p>
          <a:r>
            <a:rPr lang="en-US"/>
            <a:t>Drift and volatility will be constant for the next six years</a:t>
          </a:r>
        </a:p>
      </dgm:t>
    </dgm:pt>
    <dgm:pt modelId="{B8B2C50B-21FA-4F78-A526-372A60FBED99}" type="parTrans" cxnId="{255F71DC-0E21-4271-AAFF-EADA34C25F07}">
      <dgm:prSet/>
      <dgm:spPr/>
      <dgm:t>
        <a:bodyPr/>
        <a:lstStyle/>
        <a:p>
          <a:endParaRPr lang="en-US"/>
        </a:p>
      </dgm:t>
    </dgm:pt>
    <dgm:pt modelId="{3EF78858-A546-4B30-A5DC-86189733BC76}" type="sibTrans" cxnId="{255F71DC-0E21-4271-AAFF-EADA34C25F0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F4FD05A-B60F-480B-BF55-9DF950B16F62}">
      <dgm:prSet/>
      <dgm:spPr/>
      <dgm:t>
        <a:bodyPr/>
        <a:lstStyle/>
        <a:p>
          <a:r>
            <a:rPr lang="en-US"/>
            <a:t>No changes in strategy from year-to-year</a:t>
          </a:r>
        </a:p>
      </dgm:t>
    </dgm:pt>
    <dgm:pt modelId="{BF3E0FBB-87A4-47B0-8DC8-675D333F14B7}" type="parTrans" cxnId="{68F65FDA-67BD-4808-89CA-3AA7DC57B8CF}">
      <dgm:prSet/>
      <dgm:spPr/>
      <dgm:t>
        <a:bodyPr/>
        <a:lstStyle/>
        <a:p>
          <a:endParaRPr lang="en-US"/>
        </a:p>
      </dgm:t>
    </dgm:pt>
    <dgm:pt modelId="{77AE4E68-E6B6-4637-9B0C-328886398ED1}" type="sibTrans" cxnId="{68F65FDA-67BD-4808-89CA-3AA7DC57B8C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88E37D0-440F-4BCB-AB10-75CF83E7395A}" type="pres">
      <dgm:prSet presAssocID="{A7B18DF3-189C-4339-8C4C-F93AA234687E}" presName="Name0" presStyleCnt="0">
        <dgm:presLayoutVars>
          <dgm:animLvl val="lvl"/>
          <dgm:resizeHandles val="exact"/>
        </dgm:presLayoutVars>
      </dgm:prSet>
      <dgm:spPr/>
    </dgm:pt>
    <dgm:pt modelId="{01F895A4-5B6C-43C0-BF27-F312A2EDF1B6}" type="pres">
      <dgm:prSet presAssocID="{52365DD4-B28F-4394-BC09-D039D84885DE}" presName="compositeNode" presStyleCnt="0">
        <dgm:presLayoutVars>
          <dgm:bulletEnabled val="1"/>
        </dgm:presLayoutVars>
      </dgm:prSet>
      <dgm:spPr/>
    </dgm:pt>
    <dgm:pt modelId="{02AF1319-71D3-4D14-A4DD-C5F6E8C54A24}" type="pres">
      <dgm:prSet presAssocID="{52365DD4-B28F-4394-BC09-D039D84885DE}" presName="bgRect" presStyleLbl="bgAccFollowNode1" presStyleIdx="0" presStyleCnt="4"/>
      <dgm:spPr/>
    </dgm:pt>
    <dgm:pt modelId="{F220FD6E-6D3F-4D57-B0FC-19E806D76B8D}" type="pres">
      <dgm:prSet presAssocID="{98C3B286-C089-43AB-991C-BCEE30A6C6F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0F1C0B1-C0C3-4DEF-BD29-6312030ABAED}" type="pres">
      <dgm:prSet presAssocID="{52365DD4-B28F-4394-BC09-D039D84885DE}" presName="bottomLine" presStyleLbl="alignNode1" presStyleIdx="1" presStyleCnt="8">
        <dgm:presLayoutVars/>
      </dgm:prSet>
      <dgm:spPr/>
    </dgm:pt>
    <dgm:pt modelId="{56CC9347-527C-4645-9696-349A26D51FFB}" type="pres">
      <dgm:prSet presAssocID="{52365DD4-B28F-4394-BC09-D039D84885DE}" presName="nodeText" presStyleLbl="bgAccFollowNode1" presStyleIdx="0" presStyleCnt="4">
        <dgm:presLayoutVars>
          <dgm:bulletEnabled val="1"/>
        </dgm:presLayoutVars>
      </dgm:prSet>
      <dgm:spPr/>
    </dgm:pt>
    <dgm:pt modelId="{3E1BBB19-5EF9-41A6-A4A2-88B4DD01479E}" type="pres">
      <dgm:prSet presAssocID="{98C3B286-C089-43AB-991C-BCEE30A6C6F0}" presName="sibTrans" presStyleCnt="0"/>
      <dgm:spPr/>
    </dgm:pt>
    <dgm:pt modelId="{4B110A2C-6F1F-4261-9AE3-69FD90BBFC2C}" type="pres">
      <dgm:prSet presAssocID="{5FAB96EA-3824-49AF-8670-59ADD021AFCD}" presName="compositeNode" presStyleCnt="0">
        <dgm:presLayoutVars>
          <dgm:bulletEnabled val="1"/>
        </dgm:presLayoutVars>
      </dgm:prSet>
      <dgm:spPr/>
    </dgm:pt>
    <dgm:pt modelId="{5FC73A85-3F2D-4962-A44C-F972CAD6E606}" type="pres">
      <dgm:prSet presAssocID="{5FAB96EA-3824-49AF-8670-59ADD021AFCD}" presName="bgRect" presStyleLbl="bgAccFollowNode1" presStyleIdx="1" presStyleCnt="4"/>
      <dgm:spPr/>
    </dgm:pt>
    <dgm:pt modelId="{4AAE852F-9C74-451A-8214-E7AB3F3A84FF}" type="pres">
      <dgm:prSet presAssocID="{BB24DB4F-CD1C-495F-87E4-46353A00FC8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1B31097-FA0A-4B3D-B548-03343E4BA37A}" type="pres">
      <dgm:prSet presAssocID="{5FAB96EA-3824-49AF-8670-59ADD021AFCD}" presName="bottomLine" presStyleLbl="alignNode1" presStyleIdx="3" presStyleCnt="8">
        <dgm:presLayoutVars/>
      </dgm:prSet>
      <dgm:spPr/>
    </dgm:pt>
    <dgm:pt modelId="{BE78AEAE-F5AB-4B00-9AE4-C319EFEA0773}" type="pres">
      <dgm:prSet presAssocID="{5FAB96EA-3824-49AF-8670-59ADD021AFCD}" presName="nodeText" presStyleLbl="bgAccFollowNode1" presStyleIdx="1" presStyleCnt="4">
        <dgm:presLayoutVars>
          <dgm:bulletEnabled val="1"/>
        </dgm:presLayoutVars>
      </dgm:prSet>
      <dgm:spPr/>
    </dgm:pt>
    <dgm:pt modelId="{BACCD83F-94D3-4283-B96F-85CBDCF9F82F}" type="pres">
      <dgm:prSet presAssocID="{BB24DB4F-CD1C-495F-87E4-46353A00FC84}" presName="sibTrans" presStyleCnt="0"/>
      <dgm:spPr/>
    </dgm:pt>
    <dgm:pt modelId="{E986DA84-585C-402F-BDA4-14657D68CD36}" type="pres">
      <dgm:prSet presAssocID="{B2D2E7A5-CC17-4CC5-BE77-F0B0A7C218E1}" presName="compositeNode" presStyleCnt="0">
        <dgm:presLayoutVars>
          <dgm:bulletEnabled val="1"/>
        </dgm:presLayoutVars>
      </dgm:prSet>
      <dgm:spPr/>
    </dgm:pt>
    <dgm:pt modelId="{713BBC21-158A-4FB6-9672-B96E0C7926FC}" type="pres">
      <dgm:prSet presAssocID="{B2D2E7A5-CC17-4CC5-BE77-F0B0A7C218E1}" presName="bgRect" presStyleLbl="bgAccFollowNode1" presStyleIdx="2" presStyleCnt="4"/>
      <dgm:spPr/>
    </dgm:pt>
    <dgm:pt modelId="{C309B6B9-2011-4E9B-A894-9B107603557F}" type="pres">
      <dgm:prSet presAssocID="{3EF78858-A546-4B30-A5DC-86189733BC7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F99128B-CC68-4E97-B5A9-5366848D02AC}" type="pres">
      <dgm:prSet presAssocID="{B2D2E7A5-CC17-4CC5-BE77-F0B0A7C218E1}" presName="bottomLine" presStyleLbl="alignNode1" presStyleIdx="5" presStyleCnt="8">
        <dgm:presLayoutVars/>
      </dgm:prSet>
      <dgm:spPr/>
    </dgm:pt>
    <dgm:pt modelId="{E092986A-B01C-40E9-9B16-83C0239C54AF}" type="pres">
      <dgm:prSet presAssocID="{B2D2E7A5-CC17-4CC5-BE77-F0B0A7C218E1}" presName="nodeText" presStyleLbl="bgAccFollowNode1" presStyleIdx="2" presStyleCnt="4">
        <dgm:presLayoutVars>
          <dgm:bulletEnabled val="1"/>
        </dgm:presLayoutVars>
      </dgm:prSet>
      <dgm:spPr/>
    </dgm:pt>
    <dgm:pt modelId="{967BE4F4-07E5-4968-B1CF-AEDBBEC7FCBB}" type="pres">
      <dgm:prSet presAssocID="{3EF78858-A546-4B30-A5DC-86189733BC76}" presName="sibTrans" presStyleCnt="0"/>
      <dgm:spPr/>
    </dgm:pt>
    <dgm:pt modelId="{EAB375BC-D735-40FC-8866-1DEB16BB64FE}" type="pres">
      <dgm:prSet presAssocID="{6F4FD05A-B60F-480B-BF55-9DF950B16F62}" presName="compositeNode" presStyleCnt="0">
        <dgm:presLayoutVars>
          <dgm:bulletEnabled val="1"/>
        </dgm:presLayoutVars>
      </dgm:prSet>
      <dgm:spPr/>
    </dgm:pt>
    <dgm:pt modelId="{09F96E8C-ACF8-465C-B8E2-15C1DF8DA751}" type="pres">
      <dgm:prSet presAssocID="{6F4FD05A-B60F-480B-BF55-9DF950B16F62}" presName="bgRect" presStyleLbl="bgAccFollowNode1" presStyleIdx="3" presStyleCnt="4"/>
      <dgm:spPr/>
    </dgm:pt>
    <dgm:pt modelId="{6F26052F-6013-4FEF-8A03-D2F9DFEF3437}" type="pres">
      <dgm:prSet presAssocID="{77AE4E68-E6B6-4637-9B0C-328886398ED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8A0D720-D1EB-42DB-87B4-205FC7FD0960}" type="pres">
      <dgm:prSet presAssocID="{6F4FD05A-B60F-480B-BF55-9DF950B16F62}" presName="bottomLine" presStyleLbl="alignNode1" presStyleIdx="7" presStyleCnt="8">
        <dgm:presLayoutVars/>
      </dgm:prSet>
      <dgm:spPr/>
    </dgm:pt>
    <dgm:pt modelId="{D274D43F-4221-472B-AB90-730D9F1469FC}" type="pres">
      <dgm:prSet presAssocID="{6F4FD05A-B60F-480B-BF55-9DF950B16F6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D47F507-9EFC-4170-A2CD-596D0832E28B}" type="presOf" srcId="{B2D2E7A5-CC17-4CC5-BE77-F0B0A7C218E1}" destId="{E092986A-B01C-40E9-9B16-83C0239C54AF}" srcOrd="1" destOrd="0" presId="urn:microsoft.com/office/officeart/2016/7/layout/BasicLinearProcessNumbered"/>
    <dgm:cxn modelId="{1EA8F312-76A7-4770-90E3-B677A5305668}" type="presOf" srcId="{6F4FD05A-B60F-480B-BF55-9DF950B16F62}" destId="{09F96E8C-ACF8-465C-B8E2-15C1DF8DA751}" srcOrd="0" destOrd="0" presId="urn:microsoft.com/office/officeart/2016/7/layout/BasicLinearProcessNumbered"/>
    <dgm:cxn modelId="{E8AD1D29-22B9-450D-B45E-2FC205338913}" type="presOf" srcId="{6F4FD05A-B60F-480B-BF55-9DF950B16F62}" destId="{D274D43F-4221-472B-AB90-730D9F1469FC}" srcOrd="1" destOrd="0" presId="urn:microsoft.com/office/officeart/2016/7/layout/BasicLinearProcessNumbered"/>
    <dgm:cxn modelId="{E8B24971-EDFD-4994-B3F9-AACA5B8D6029}" srcId="{A7B18DF3-189C-4339-8C4C-F93AA234687E}" destId="{5FAB96EA-3824-49AF-8670-59ADD021AFCD}" srcOrd="1" destOrd="0" parTransId="{C22177CA-B6C1-47AE-BE8C-F4A26DA6B54B}" sibTransId="{BB24DB4F-CD1C-495F-87E4-46353A00FC84}"/>
    <dgm:cxn modelId="{5DCE7858-54E8-4813-8B54-B91142DC6E46}" type="presOf" srcId="{BB24DB4F-CD1C-495F-87E4-46353A00FC84}" destId="{4AAE852F-9C74-451A-8214-E7AB3F3A84FF}" srcOrd="0" destOrd="0" presId="urn:microsoft.com/office/officeart/2016/7/layout/BasicLinearProcessNumbered"/>
    <dgm:cxn modelId="{6E2A2588-710E-4E47-B340-50B629A7ABC8}" srcId="{A7B18DF3-189C-4339-8C4C-F93AA234687E}" destId="{52365DD4-B28F-4394-BC09-D039D84885DE}" srcOrd="0" destOrd="0" parTransId="{86829884-3945-4348-958C-9EE3A3C047E9}" sibTransId="{98C3B286-C089-43AB-991C-BCEE30A6C6F0}"/>
    <dgm:cxn modelId="{96E1A299-ABD6-431E-8BFD-5DA5F3E0800D}" type="presOf" srcId="{98C3B286-C089-43AB-991C-BCEE30A6C6F0}" destId="{F220FD6E-6D3F-4D57-B0FC-19E806D76B8D}" srcOrd="0" destOrd="0" presId="urn:microsoft.com/office/officeart/2016/7/layout/BasicLinearProcessNumbered"/>
    <dgm:cxn modelId="{D755BB9B-1450-401D-909D-3DEC6BC5ABDF}" type="presOf" srcId="{77AE4E68-E6B6-4637-9B0C-328886398ED1}" destId="{6F26052F-6013-4FEF-8A03-D2F9DFEF3437}" srcOrd="0" destOrd="0" presId="urn:microsoft.com/office/officeart/2016/7/layout/BasicLinearProcessNumbered"/>
    <dgm:cxn modelId="{25240A9E-FFB2-4A4E-91AC-303F6CF45580}" type="presOf" srcId="{B2D2E7A5-CC17-4CC5-BE77-F0B0A7C218E1}" destId="{713BBC21-158A-4FB6-9672-B96E0C7926FC}" srcOrd="0" destOrd="0" presId="urn:microsoft.com/office/officeart/2016/7/layout/BasicLinearProcessNumbered"/>
    <dgm:cxn modelId="{AB6D87AA-1711-41F9-A615-9CEE0BB3564B}" type="presOf" srcId="{A7B18DF3-189C-4339-8C4C-F93AA234687E}" destId="{B88E37D0-440F-4BCB-AB10-75CF83E7395A}" srcOrd="0" destOrd="0" presId="urn:microsoft.com/office/officeart/2016/7/layout/BasicLinearProcessNumbered"/>
    <dgm:cxn modelId="{883EE5AF-6147-4C11-9526-D2892F7EBEBB}" type="presOf" srcId="{3EF78858-A546-4B30-A5DC-86189733BC76}" destId="{C309B6B9-2011-4E9B-A894-9B107603557F}" srcOrd="0" destOrd="0" presId="urn:microsoft.com/office/officeart/2016/7/layout/BasicLinearProcessNumbered"/>
    <dgm:cxn modelId="{68F65FDA-67BD-4808-89CA-3AA7DC57B8CF}" srcId="{A7B18DF3-189C-4339-8C4C-F93AA234687E}" destId="{6F4FD05A-B60F-480B-BF55-9DF950B16F62}" srcOrd="3" destOrd="0" parTransId="{BF3E0FBB-87A4-47B0-8DC8-675D333F14B7}" sibTransId="{77AE4E68-E6B6-4637-9B0C-328886398ED1}"/>
    <dgm:cxn modelId="{255F71DC-0E21-4271-AAFF-EADA34C25F07}" srcId="{A7B18DF3-189C-4339-8C4C-F93AA234687E}" destId="{B2D2E7A5-CC17-4CC5-BE77-F0B0A7C218E1}" srcOrd="2" destOrd="0" parTransId="{B8B2C50B-21FA-4F78-A526-372A60FBED99}" sibTransId="{3EF78858-A546-4B30-A5DC-86189733BC76}"/>
    <dgm:cxn modelId="{7970FAE1-73F1-41EF-9AE0-DC8F32817756}" type="presOf" srcId="{5FAB96EA-3824-49AF-8670-59ADD021AFCD}" destId="{5FC73A85-3F2D-4962-A44C-F972CAD6E606}" srcOrd="0" destOrd="0" presId="urn:microsoft.com/office/officeart/2016/7/layout/BasicLinearProcessNumbered"/>
    <dgm:cxn modelId="{DD6E3FE5-EF63-418F-8186-72C54BCD969E}" type="presOf" srcId="{5FAB96EA-3824-49AF-8670-59ADD021AFCD}" destId="{BE78AEAE-F5AB-4B00-9AE4-C319EFEA0773}" srcOrd="1" destOrd="0" presId="urn:microsoft.com/office/officeart/2016/7/layout/BasicLinearProcessNumbered"/>
    <dgm:cxn modelId="{91E2A3E7-44B3-4D6A-8EC3-0086E2A4F015}" type="presOf" srcId="{52365DD4-B28F-4394-BC09-D039D84885DE}" destId="{02AF1319-71D3-4D14-A4DD-C5F6E8C54A24}" srcOrd="0" destOrd="0" presId="urn:microsoft.com/office/officeart/2016/7/layout/BasicLinearProcessNumbered"/>
    <dgm:cxn modelId="{4B875BF8-B9CB-4615-A8CE-F412A3235231}" type="presOf" srcId="{52365DD4-B28F-4394-BC09-D039D84885DE}" destId="{56CC9347-527C-4645-9696-349A26D51FFB}" srcOrd="1" destOrd="0" presId="urn:microsoft.com/office/officeart/2016/7/layout/BasicLinearProcessNumbered"/>
    <dgm:cxn modelId="{65250515-8CCA-475B-B346-98515BE31B79}" type="presParOf" srcId="{B88E37D0-440F-4BCB-AB10-75CF83E7395A}" destId="{01F895A4-5B6C-43C0-BF27-F312A2EDF1B6}" srcOrd="0" destOrd="0" presId="urn:microsoft.com/office/officeart/2016/7/layout/BasicLinearProcessNumbered"/>
    <dgm:cxn modelId="{ECE5A6EE-5159-4E61-A589-26C2BFBE1181}" type="presParOf" srcId="{01F895A4-5B6C-43C0-BF27-F312A2EDF1B6}" destId="{02AF1319-71D3-4D14-A4DD-C5F6E8C54A24}" srcOrd="0" destOrd="0" presId="urn:microsoft.com/office/officeart/2016/7/layout/BasicLinearProcessNumbered"/>
    <dgm:cxn modelId="{DB6CF84C-6BCE-41AA-B551-8EF5699297D6}" type="presParOf" srcId="{01F895A4-5B6C-43C0-BF27-F312A2EDF1B6}" destId="{F220FD6E-6D3F-4D57-B0FC-19E806D76B8D}" srcOrd="1" destOrd="0" presId="urn:microsoft.com/office/officeart/2016/7/layout/BasicLinearProcessNumbered"/>
    <dgm:cxn modelId="{3AD16FFA-BC13-41B2-8DFF-9A55240999B4}" type="presParOf" srcId="{01F895A4-5B6C-43C0-BF27-F312A2EDF1B6}" destId="{80F1C0B1-C0C3-4DEF-BD29-6312030ABAED}" srcOrd="2" destOrd="0" presId="urn:microsoft.com/office/officeart/2016/7/layout/BasicLinearProcessNumbered"/>
    <dgm:cxn modelId="{806A95C7-4DFE-4E5F-8958-5B3C06386A5C}" type="presParOf" srcId="{01F895A4-5B6C-43C0-BF27-F312A2EDF1B6}" destId="{56CC9347-527C-4645-9696-349A26D51FFB}" srcOrd="3" destOrd="0" presId="urn:microsoft.com/office/officeart/2016/7/layout/BasicLinearProcessNumbered"/>
    <dgm:cxn modelId="{4D8F4AA6-CBE6-4AB5-A9B8-5FE278257940}" type="presParOf" srcId="{B88E37D0-440F-4BCB-AB10-75CF83E7395A}" destId="{3E1BBB19-5EF9-41A6-A4A2-88B4DD01479E}" srcOrd="1" destOrd="0" presId="urn:microsoft.com/office/officeart/2016/7/layout/BasicLinearProcessNumbered"/>
    <dgm:cxn modelId="{EB4E309E-82F6-4C35-B16F-5292C73B9274}" type="presParOf" srcId="{B88E37D0-440F-4BCB-AB10-75CF83E7395A}" destId="{4B110A2C-6F1F-4261-9AE3-69FD90BBFC2C}" srcOrd="2" destOrd="0" presId="urn:microsoft.com/office/officeart/2016/7/layout/BasicLinearProcessNumbered"/>
    <dgm:cxn modelId="{5FD1C9F1-7ACC-4FA1-BF20-78B4FB7BC491}" type="presParOf" srcId="{4B110A2C-6F1F-4261-9AE3-69FD90BBFC2C}" destId="{5FC73A85-3F2D-4962-A44C-F972CAD6E606}" srcOrd="0" destOrd="0" presId="urn:microsoft.com/office/officeart/2016/7/layout/BasicLinearProcessNumbered"/>
    <dgm:cxn modelId="{32508FA7-DCFE-4668-AD29-B97A71A06DFD}" type="presParOf" srcId="{4B110A2C-6F1F-4261-9AE3-69FD90BBFC2C}" destId="{4AAE852F-9C74-451A-8214-E7AB3F3A84FF}" srcOrd="1" destOrd="0" presId="urn:microsoft.com/office/officeart/2016/7/layout/BasicLinearProcessNumbered"/>
    <dgm:cxn modelId="{87FFA4D8-BF0D-40B8-AA81-AFBFA278B38F}" type="presParOf" srcId="{4B110A2C-6F1F-4261-9AE3-69FD90BBFC2C}" destId="{11B31097-FA0A-4B3D-B548-03343E4BA37A}" srcOrd="2" destOrd="0" presId="urn:microsoft.com/office/officeart/2016/7/layout/BasicLinearProcessNumbered"/>
    <dgm:cxn modelId="{CBC5A20C-7044-4A0E-A365-1C138A5D1E52}" type="presParOf" srcId="{4B110A2C-6F1F-4261-9AE3-69FD90BBFC2C}" destId="{BE78AEAE-F5AB-4B00-9AE4-C319EFEA0773}" srcOrd="3" destOrd="0" presId="urn:microsoft.com/office/officeart/2016/7/layout/BasicLinearProcessNumbered"/>
    <dgm:cxn modelId="{A0FEB8CE-F88F-4AA3-A85A-AC93B56FFF36}" type="presParOf" srcId="{B88E37D0-440F-4BCB-AB10-75CF83E7395A}" destId="{BACCD83F-94D3-4283-B96F-85CBDCF9F82F}" srcOrd="3" destOrd="0" presId="urn:microsoft.com/office/officeart/2016/7/layout/BasicLinearProcessNumbered"/>
    <dgm:cxn modelId="{C5B94C12-68D1-40DF-AE8B-308AB2DC85F8}" type="presParOf" srcId="{B88E37D0-440F-4BCB-AB10-75CF83E7395A}" destId="{E986DA84-585C-402F-BDA4-14657D68CD36}" srcOrd="4" destOrd="0" presId="urn:microsoft.com/office/officeart/2016/7/layout/BasicLinearProcessNumbered"/>
    <dgm:cxn modelId="{5FB55DD3-4D16-4FCE-B7C8-5AE0E8972A27}" type="presParOf" srcId="{E986DA84-585C-402F-BDA4-14657D68CD36}" destId="{713BBC21-158A-4FB6-9672-B96E0C7926FC}" srcOrd="0" destOrd="0" presId="urn:microsoft.com/office/officeart/2016/7/layout/BasicLinearProcessNumbered"/>
    <dgm:cxn modelId="{87783AAA-F528-415C-A54F-28BF785CE0D9}" type="presParOf" srcId="{E986DA84-585C-402F-BDA4-14657D68CD36}" destId="{C309B6B9-2011-4E9B-A894-9B107603557F}" srcOrd="1" destOrd="0" presId="urn:microsoft.com/office/officeart/2016/7/layout/BasicLinearProcessNumbered"/>
    <dgm:cxn modelId="{B7D6B15B-80DB-49A7-9B17-9106FD5A8E0F}" type="presParOf" srcId="{E986DA84-585C-402F-BDA4-14657D68CD36}" destId="{CF99128B-CC68-4E97-B5A9-5366848D02AC}" srcOrd="2" destOrd="0" presId="urn:microsoft.com/office/officeart/2016/7/layout/BasicLinearProcessNumbered"/>
    <dgm:cxn modelId="{2559141A-BE91-4778-A630-4C98D03D92FF}" type="presParOf" srcId="{E986DA84-585C-402F-BDA4-14657D68CD36}" destId="{E092986A-B01C-40E9-9B16-83C0239C54AF}" srcOrd="3" destOrd="0" presId="urn:microsoft.com/office/officeart/2016/7/layout/BasicLinearProcessNumbered"/>
    <dgm:cxn modelId="{BFB7064E-C89F-4B7F-B9AB-98EA28EFD665}" type="presParOf" srcId="{B88E37D0-440F-4BCB-AB10-75CF83E7395A}" destId="{967BE4F4-07E5-4968-B1CF-AEDBBEC7FCBB}" srcOrd="5" destOrd="0" presId="urn:microsoft.com/office/officeart/2016/7/layout/BasicLinearProcessNumbered"/>
    <dgm:cxn modelId="{73A19848-BE2B-4DF1-8332-DE9A4638B954}" type="presParOf" srcId="{B88E37D0-440F-4BCB-AB10-75CF83E7395A}" destId="{EAB375BC-D735-40FC-8866-1DEB16BB64FE}" srcOrd="6" destOrd="0" presId="urn:microsoft.com/office/officeart/2016/7/layout/BasicLinearProcessNumbered"/>
    <dgm:cxn modelId="{58507FB3-2D60-4B21-B94E-6CCE2AD66656}" type="presParOf" srcId="{EAB375BC-D735-40FC-8866-1DEB16BB64FE}" destId="{09F96E8C-ACF8-465C-B8E2-15C1DF8DA751}" srcOrd="0" destOrd="0" presId="urn:microsoft.com/office/officeart/2016/7/layout/BasicLinearProcessNumbered"/>
    <dgm:cxn modelId="{CC645FD4-A6E3-4E63-B952-CD09669F84B4}" type="presParOf" srcId="{EAB375BC-D735-40FC-8866-1DEB16BB64FE}" destId="{6F26052F-6013-4FEF-8A03-D2F9DFEF3437}" srcOrd="1" destOrd="0" presId="urn:microsoft.com/office/officeart/2016/7/layout/BasicLinearProcessNumbered"/>
    <dgm:cxn modelId="{5423D839-D639-4E2C-8C18-8F11DA0C85CF}" type="presParOf" srcId="{EAB375BC-D735-40FC-8866-1DEB16BB64FE}" destId="{F8A0D720-D1EB-42DB-87B4-205FC7FD0960}" srcOrd="2" destOrd="0" presId="urn:microsoft.com/office/officeart/2016/7/layout/BasicLinearProcessNumbered"/>
    <dgm:cxn modelId="{4A69D2EB-EEDE-4E26-B5A6-0EF3CB6B69BA}" type="presParOf" srcId="{EAB375BC-D735-40FC-8866-1DEB16BB64FE}" destId="{D274D43F-4221-472B-AB90-730D9F1469F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F1319-71D3-4D14-A4DD-C5F6E8C54A24}">
      <dsp:nvSpPr>
        <dsp:cNvPr id="0" name=""/>
        <dsp:cNvSpPr/>
      </dsp:nvSpPr>
      <dsp:spPr>
        <a:xfrm>
          <a:off x="3059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Credited rate formulas same from year-to-year</a:t>
          </a:r>
        </a:p>
      </dsp:txBody>
      <dsp:txXfrm>
        <a:off x="3059" y="1544164"/>
        <a:ext cx="2427053" cy="2038724"/>
      </dsp:txXfrm>
    </dsp:sp>
    <dsp:sp modelId="{F220FD6E-6D3F-4D57-B0FC-19E806D76B8D}">
      <dsp:nvSpPr>
        <dsp:cNvPr id="0" name=""/>
        <dsp:cNvSpPr/>
      </dsp:nvSpPr>
      <dsp:spPr>
        <a:xfrm>
          <a:off x="706904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6186" y="742041"/>
        <a:ext cx="720798" cy="720798"/>
      </dsp:txXfrm>
    </dsp:sp>
    <dsp:sp modelId="{80F1C0B1-C0C3-4DEF-BD29-6312030ABAED}">
      <dsp:nvSpPr>
        <dsp:cNvPr id="0" name=""/>
        <dsp:cNvSpPr/>
      </dsp:nvSpPr>
      <dsp:spPr>
        <a:xfrm>
          <a:off x="3059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C73A85-3F2D-4962-A44C-F972CAD6E606}">
      <dsp:nvSpPr>
        <dsp:cNvPr id="0" name=""/>
        <dsp:cNvSpPr/>
      </dsp:nvSpPr>
      <dsp:spPr>
        <a:xfrm>
          <a:off x="2672817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early withdrawals or rate locks</a:t>
          </a:r>
        </a:p>
      </dsp:txBody>
      <dsp:txXfrm>
        <a:off x="2672817" y="1544164"/>
        <a:ext cx="2427053" cy="2038724"/>
      </dsp:txXfrm>
    </dsp:sp>
    <dsp:sp modelId="{4AAE852F-9C74-451A-8214-E7AB3F3A84FF}">
      <dsp:nvSpPr>
        <dsp:cNvPr id="0" name=""/>
        <dsp:cNvSpPr/>
      </dsp:nvSpPr>
      <dsp:spPr>
        <a:xfrm>
          <a:off x="3376663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25945" y="742041"/>
        <a:ext cx="720798" cy="720798"/>
      </dsp:txXfrm>
    </dsp:sp>
    <dsp:sp modelId="{11B31097-FA0A-4B3D-B548-03343E4BA37A}">
      <dsp:nvSpPr>
        <dsp:cNvPr id="0" name=""/>
        <dsp:cNvSpPr/>
      </dsp:nvSpPr>
      <dsp:spPr>
        <a:xfrm>
          <a:off x="2672817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3BBC21-158A-4FB6-9672-B96E0C7926FC}">
      <dsp:nvSpPr>
        <dsp:cNvPr id="0" name=""/>
        <dsp:cNvSpPr/>
      </dsp:nvSpPr>
      <dsp:spPr>
        <a:xfrm>
          <a:off x="5342576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Drift and volatility will be constant for the next six years</a:t>
          </a:r>
        </a:p>
      </dsp:txBody>
      <dsp:txXfrm>
        <a:off x="5342576" y="1544164"/>
        <a:ext cx="2427053" cy="2038724"/>
      </dsp:txXfrm>
    </dsp:sp>
    <dsp:sp modelId="{C309B6B9-2011-4E9B-A894-9B107603557F}">
      <dsp:nvSpPr>
        <dsp:cNvPr id="0" name=""/>
        <dsp:cNvSpPr/>
      </dsp:nvSpPr>
      <dsp:spPr>
        <a:xfrm>
          <a:off x="6046422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95704" y="742041"/>
        <a:ext cx="720798" cy="720798"/>
      </dsp:txXfrm>
    </dsp:sp>
    <dsp:sp modelId="{CF99128B-CC68-4E97-B5A9-5366848D02AC}">
      <dsp:nvSpPr>
        <dsp:cNvPr id="0" name=""/>
        <dsp:cNvSpPr/>
      </dsp:nvSpPr>
      <dsp:spPr>
        <a:xfrm>
          <a:off x="5342576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96E8C-ACF8-465C-B8E2-15C1DF8DA751}">
      <dsp:nvSpPr>
        <dsp:cNvPr id="0" name=""/>
        <dsp:cNvSpPr/>
      </dsp:nvSpPr>
      <dsp:spPr>
        <a:xfrm>
          <a:off x="8012335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changes in strategy from year-to-year</a:t>
          </a:r>
        </a:p>
      </dsp:txBody>
      <dsp:txXfrm>
        <a:off x="8012335" y="1544164"/>
        <a:ext cx="2427053" cy="2038724"/>
      </dsp:txXfrm>
    </dsp:sp>
    <dsp:sp modelId="{6F26052F-6013-4FEF-8A03-D2F9DFEF3437}">
      <dsp:nvSpPr>
        <dsp:cNvPr id="0" name=""/>
        <dsp:cNvSpPr/>
      </dsp:nvSpPr>
      <dsp:spPr>
        <a:xfrm>
          <a:off x="8716180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865462" y="742041"/>
        <a:ext cx="720798" cy="720798"/>
      </dsp:txXfrm>
    </dsp:sp>
    <dsp:sp modelId="{F8A0D720-D1EB-42DB-87B4-205FC7FD0960}">
      <dsp:nvSpPr>
        <dsp:cNvPr id="0" name=""/>
        <dsp:cNvSpPr/>
      </dsp:nvSpPr>
      <dsp:spPr>
        <a:xfrm>
          <a:off x="8012335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0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7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5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RILAs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Nathaniel Jones</a:t>
            </a:r>
          </a:p>
          <a:p>
            <a:r>
              <a:rPr lang="en-US" dirty="0"/>
              <a:t>05/02/2024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F05A-C741-5CB9-05C3-EFC20A27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D526-BF3C-EF38-0293-2F853B64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Model S&amp;P 500 index as Geometric Brownian Motion (GBM)</a:t>
            </a:r>
          </a:p>
          <a:p>
            <a:pPr marL="342900" indent="-342900">
              <a:buAutoNum type="arabicPeriod"/>
            </a:pPr>
            <a:r>
              <a:rPr lang="en-US" dirty="0"/>
              <a:t>Estimate drift and volatility parameters from historical data</a:t>
            </a:r>
          </a:p>
          <a:p>
            <a:pPr marL="342900" indent="-342900">
              <a:buAutoNum type="arabicPeriod"/>
            </a:pPr>
            <a:r>
              <a:rPr lang="en-US" dirty="0"/>
              <a:t>Simulate 100,000 6-year long random walks of GBM using the estimated parameters</a:t>
            </a:r>
          </a:p>
          <a:p>
            <a:pPr marL="342900" indent="-342900">
              <a:buAutoNum type="arabicPeriod"/>
            </a:pPr>
            <a:r>
              <a:rPr lang="en-US" dirty="0"/>
              <a:t>Compute credited interest rate for each product for each walk</a:t>
            </a:r>
          </a:p>
          <a:p>
            <a:pPr marL="342900" indent="-342900">
              <a:buAutoNum type="arabicPeriod"/>
            </a:pPr>
            <a:r>
              <a:rPr lang="en-US" dirty="0"/>
              <a:t>Perform percentile analysis of distribution of returns for each 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BEF1-EAE4-C927-D4A8-5C9AD835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365-4A02-4C4D-BBF6-9BCC2726E348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A6FDE-629D-275A-B18A-8D07F98D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06B7-FDB1-CD11-B717-171E92A9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5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3B90-779F-EABD-2982-025BF9DA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As Geometric Brownian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737A-27A8-F20C-245A-190E02A8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571" y="3788085"/>
            <a:ext cx="7162953" cy="18010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Parameters estimated from daily closing price of SPY from 2003 to 2023</a:t>
            </a:r>
          </a:p>
          <a:p>
            <a:r>
              <a:rPr lang="en-US" sz="2000" dirty="0"/>
              <a:t>Values obtained via maximum likelihood estimators</a:t>
            </a:r>
          </a:p>
          <a:p>
            <a:r>
              <a:rPr lang="en-US" sz="2000" dirty="0"/>
              <a:t>Drift (</a:t>
            </a:r>
            <a:r>
              <a:rPr lang="en-US" sz="2000" b="1" dirty="0">
                <a:ea typeface="+mn-lt"/>
                <a:cs typeface="+mn-lt"/>
              </a:rPr>
              <a:t>μ</a:t>
            </a:r>
            <a:r>
              <a:rPr lang="en-US" sz="2000" dirty="0"/>
              <a:t>) found to be 0.0966, volatility (</a:t>
            </a:r>
            <a:r>
              <a:rPr lang="en-US" sz="2000" b="1" dirty="0">
                <a:ea typeface="+mn-lt"/>
                <a:cs typeface="+mn-lt"/>
              </a:rPr>
              <a:t>σ</a:t>
            </a:r>
            <a:r>
              <a:rPr lang="en-US" sz="2000" dirty="0"/>
              <a:t>) found to be 0.1892</a:t>
            </a:r>
          </a:p>
          <a:p>
            <a:r>
              <a:rPr lang="en-US" sz="2000" dirty="0"/>
              <a:t>100,000 simulations performed for 1,512 steps each via Euler-</a:t>
            </a:r>
            <a:r>
              <a:rPr lang="en-US" sz="2000" dirty="0" err="1"/>
              <a:t>Maryuama</a:t>
            </a:r>
            <a:r>
              <a:rPr lang="en-US" sz="2000" dirty="0"/>
              <a:t>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0548-E32A-AA31-2B08-236EA7DF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F824-6F4B-412E-BFA5-BA2BE8184330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8EEA-61FC-5D6A-4E91-E525989E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93E6-7571-6722-B643-5B6AAD4D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94832-C204-882A-115D-34B787F3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19305"/>
            <a:ext cx="6096000" cy="6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ADAE-57DF-C23B-1D7A-43A341E2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33D2-F32A-C680-033C-15A5E2F2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47AD79-C0D1-47B4-8BCC-7CC9809D27DB}" type="datetime1">
              <a:rPr lang="en-US"/>
              <a:pPr>
                <a:spcAft>
                  <a:spcPts val="600"/>
                </a:spcAft>
              </a:pPr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800C-E5F2-DD96-E646-4C734481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C8D5-7298-1BFE-88E0-F3846AE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58928122-597A-A305-386E-62211FFA2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51612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18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40E4-C190-2C0B-624B-5095DAFF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6BAB-DF3C-0CD3-4B67-7E89B19FB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8B3A-B4A3-C76B-D081-8CC99A69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8B61-DF7E-4926-8E18-468A4B44CA2B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7FEC-4037-54D9-60C5-C689AE02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1EA5-D060-992E-A181-008FF04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7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9471-4079-D34A-81A9-0F8EC8E4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/>
              <a:t>Index Performance Products – Percentiles of Cumulative Returns After 6 Years</a:t>
            </a:r>
          </a:p>
        </p:txBody>
      </p:sp>
      <p:pic>
        <p:nvPicPr>
          <p:cNvPr id="10" name="Picture Placeholder 9" descr="A graph of a performance&#10;&#10;Description automatically generated">
            <a:extLst>
              <a:ext uri="{FF2B5EF4-FFF2-40B4-BE49-F238E27FC236}">
                <a16:creationId xmlns:a16="http://schemas.microsoft.com/office/drawing/2014/main" id="{E6F35AD7-8DA2-18E3-FBB8-326F434C0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920103" y="676488"/>
            <a:ext cx="5513010" cy="55130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5BFF649-1A3F-A739-FDDC-65630AFD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000C-F689-A2AE-E872-FE46F110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A7E5DB-767B-493E-BB86-6D0353BC05F8}" type="datetime1">
              <a:rPr lang="en-US"/>
              <a:pPr>
                <a:spcAft>
                  <a:spcPts val="600"/>
                </a:spcAft>
              </a:pPr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3E2B-4661-1EE1-3304-DFA6EAC8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4277-F7F8-9D06-B7B9-69095D22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7D3C-E10C-5634-89DD-69D487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 dirty="0"/>
              <a:t>Index Performance Series – Middle 80% of Outcomes</a:t>
            </a:r>
          </a:p>
        </p:txBody>
      </p:sp>
      <p:pic>
        <p:nvPicPr>
          <p:cNvPr id="7" name="Content Placeholder 6" descr="A graph with colorful lines&#10;&#10;Description automatically generated">
            <a:extLst>
              <a:ext uri="{FF2B5EF4-FFF2-40B4-BE49-F238E27FC236}">
                <a16:creationId xmlns:a16="http://schemas.microsoft.com/office/drawing/2014/main" id="{26B2BD70-D949-AD8C-15D0-4531C0DB3C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663210" y="630560"/>
            <a:ext cx="5723063" cy="5723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148FB4E-9F3C-CB75-6E72-2523E906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3F91-BA11-D70E-75A6-A35DF757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2820E2-1D24-4663-A0FC-47CF80D72E39}" type="datetime1">
              <a:rPr lang="en-US"/>
              <a:pPr>
                <a:spcAft>
                  <a:spcPts val="600"/>
                </a:spcAft>
              </a:pPr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6FC8-1C83-1E4F-A68C-CDDE7A1C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1E7B-FFFA-91EA-5D42-B0E18884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1873-9A66-3345-54F1-A1F01515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 dirty="0"/>
              <a:t>Index Performance Series – Bottom 10% of Outcomes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1E41D9F-C180-0589-73CA-A1B1C703FF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728900" y="578008"/>
            <a:ext cx="5696786" cy="5696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6A05223-6F37-C858-6349-B03BCE5F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5F3F-8B14-CE43-111D-DC5C5F33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701453B-5171-494A-99CC-4E22429606FA}" type="datetime1">
              <a:rPr lang="en-US"/>
              <a:pPr>
                <a:spcAft>
                  <a:spcPts val="600"/>
                </a:spcAft>
              </a:pPr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1C77-5D36-2F71-8844-DDF4363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3514-85F3-7F61-0341-6271C67B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87D8-5768-D1E2-33C6-87845856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Performance Series – Summary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D40FBB-9603-CF6A-6A95-C55C4CE87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526406"/>
              </p:ext>
            </p:extLst>
          </p:nvPr>
        </p:nvGraphicFramePr>
        <p:xfrm>
          <a:off x="877888" y="2157413"/>
          <a:ext cx="1044257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29">
                  <a:extLst>
                    <a:ext uri="{9D8B030D-6E8A-4147-A177-3AD203B41FA5}">
                      <a16:colId xmlns:a16="http://schemas.microsoft.com/office/drawing/2014/main" val="1408118073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205698103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2749460544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579900010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1275957490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192428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 Low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 Low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 Low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Chance to beat fixed annuity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339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Year 10%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78.5%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8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Year 20%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67.8%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95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Year 10%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6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Year 20%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5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Year 30%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68.2%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7869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7A6D-E3B0-DCCA-1D3B-FE565D7E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3A76-6D02-4617-9532-AA22905F1F50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B59C-DCD8-19BB-0E96-F87A485B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B4ED-F70F-F0AD-EAB7-6E6E9A98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80D1-B889-8A5C-3B1B-7D2B3EE3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/>
              <a:t>Other Products – Percentiles of Cumulative Returns After 6 Years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B8C8AF1-F17A-B19F-1828-CB07575B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583007" y="528146"/>
            <a:ext cx="5824828" cy="58248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44AB74-B1F6-1D0E-76A6-DBB00E273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F6AD-127E-962A-0870-27F5ADD2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17B8529-394B-4FF0-833C-F0230DABE1E1}" type="datetime1">
              <a:rPr lang="en-US"/>
              <a:pPr>
                <a:spcAft>
                  <a:spcPts val="600"/>
                </a:spcAft>
              </a:pPr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E145-5658-8E46-4FD6-B11B2627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C692-D833-6FE9-4F57-9A1A6969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0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FA0-937E-4DF6-3C54-2A6F2B90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 dirty="0"/>
              <a:t>Other Products – Bottom 10% of Outcomes</a:t>
            </a:r>
          </a:p>
        </p:txBody>
      </p:sp>
      <p:pic>
        <p:nvPicPr>
          <p:cNvPr id="7" name="Content Placeholder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4FD3BC7-B00D-7359-82E0-116473F56F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678843" y="639874"/>
            <a:ext cx="5746677" cy="57177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439BC2B-FBCE-54E3-39C8-D6FF7606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A5669-4E17-447D-47EB-35DC37AA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61AE75-575C-49D5-9E0D-28886B631A30}" type="datetime1">
              <a:rPr lang="en-US"/>
              <a:pPr>
                <a:spcAft>
                  <a:spcPts val="600"/>
                </a:spcAft>
              </a:pPr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8D8F-8CE6-EC76-1F79-52949F08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E5E4-A540-0F1E-DBEC-3B61FD64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0A86-4C9F-3A2A-5FD5-4CB4BF02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0078-1754-0300-7BC8-A1EF7E5C9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C51C-8541-E1DD-BA08-989D3E5D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DC01-7B34-42B5-8F5E-F8B9E6FBE67C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67AB-C4F2-492F-C997-BD758381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26CC-DCD8-839B-94CF-BD2BD916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6847-F444-FB63-03DC-3DD9D9C9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Products - Summary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928BB2-0082-399E-FE06-A8D4F275E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628837"/>
              </p:ext>
            </p:extLst>
          </p:nvPr>
        </p:nvGraphicFramePr>
        <p:xfrm>
          <a:off x="877888" y="2157413"/>
          <a:ext cx="1044257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29">
                  <a:extLst>
                    <a:ext uri="{9D8B030D-6E8A-4147-A177-3AD203B41FA5}">
                      <a16:colId xmlns:a16="http://schemas.microsoft.com/office/drawing/2014/main" val="1732730483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804922658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2472603594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3192915572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2980875208"/>
                    </a:ext>
                  </a:extLst>
                </a:gridCol>
                <a:gridCol w="1740429">
                  <a:extLst>
                    <a:ext uri="{9D8B030D-6E8A-4147-A177-3AD203B41FA5}">
                      <a16:colId xmlns:a16="http://schemas.microsoft.com/office/drawing/2014/main" val="66147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 Low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 Low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 Low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Chance to beat fixed annuity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9885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Performance 1 Year 20%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Performance 1 Year 30%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68.2%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50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99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Dual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34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819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B14D-EA90-9B8E-1210-6012420B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9CD-2175-40D1-864B-1A637D522BFD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D6FE-B499-7A30-441C-DE7027B7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D664-5D9F-D8EC-5BAE-3B3CFA40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4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22CC-5101-2015-46CD-540C156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08B4-594C-D5CB-6D6E-584A0A42D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1EA0-778B-5E61-94A9-E2E3E9E6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F039-12C2-4096-83DF-C0830ED453E9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8C24-A67D-B721-84AE-ACA5B5AF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304C-D31E-2221-D16F-3C0C094A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376C-4873-5FCC-D9B8-70D64382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6" y="3064668"/>
            <a:ext cx="11252675" cy="7304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400" dirty="0"/>
              <a:t>Index Performance 1-Year Term with 20% Buffer</a:t>
            </a:r>
            <a:endParaRPr lang="en-US" sz="4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B603-3147-73E2-01DA-D9EED78D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3E69-BF3B-4995-8393-904B02CC1B1B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6A6C-5F09-EC95-AAF6-985C3A58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5943-2503-C916-4249-EF1C4480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2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6E9D-104F-A037-9337-00EBEA4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B939A-1D38-A61D-63CC-454975BB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60 years old</a:t>
            </a:r>
          </a:p>
          <a:p>
            <a:r>
              <a:rPr lang="en-US" sz="2000" dirty="0"/>
              <a:t>Retiring in 6 years</a:t>
            </a:r>
          </a:p>
          <a:p>
            <a:r>
              <a:rPr lang="en-US" sz="2000" dirty="0"/>
              <a:t>$100,000 principal</a:t>
            </a:r>
          </a:p>
          <a:p>
            <a:r>
              <a:rPr lang="en-US" sz="2000" dirty="0"/>
              <a:t>Looking for additional income in retirement</a:t>
            </a:r>
          </a:p>
          <a:p>
            <a:endParaRPr lang="en-US" sz="2000" dirty="0"/>
          </a:p>
          <a:p>
            <a:r>
              <a:rPr lang="en-US" sz="2000" u="sng" dirty="0"/>
              <a:t>Goal: find which Allianz product is best for this customer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BCD9-7B5E-4044-1FFB-A37EC62A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3D0B-A9AF-4645-953E-BF8E3316BF39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A810-0DB7-B682-63A6-74426BE9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5283-39BE-42B7-2ADE-2A37F16A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0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B881-207B-639C-5762-53C6D29C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RILA?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ADDB-B4A4-8E3B-BE35-E6B84159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Registered index-linked annuity</a:t>
            </a:r>
          </a:p>
          <a:p>
            <a:r>
              <a:rPr lang="en-US" sz="2000" dirty="0"/>
              <a:t>Interest paid depends on the performance of an index (S&amp;P 500 in our case)</a:t>
            </a:r>
          </a:p>
          <a:p>
            <a:r>
              <a:rPr lang="en-US" sz="2000" u="sng" dirty="0"/>
              <a:t>Rate not guaranteed, unlike traditional fixed annuities!</a:t>
            </a:r>
          </a:p>
          <a:p>
            <a:r>
              <a:rPr lang="en-US" sz="2000" dirty="0"/>
              <a:t>Introduced somewhat recently (ca. 1990)</a:t>
            </a:r>
          </a:p>
          <a:p>
            <a:r>
              <a:rPr lang="en-US" sz="2000" dirty="0"/>
              <a:t>Some benefits of participating in equity markets without all drawbacks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79AA-FFE7-C16A-21C8-16C6C8B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D0A2-9EC1-4C6B-865A-D33F890D201B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29AC-2A9F-703D-8344-7CB3C735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C6ED-E087-8F08-725A-45DFDCA5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B967-441D-D68F-FC04-4843A44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372549"/>
          </a:xfrm>
        </p:spPr>
        <p:txBody>
          <a:bodyPr>
            <a:normAutofit fontScale="90000"/>
          </a:bodyPr>
          <a:lstStyle/>
          <a:p>
            <a:r>
              <a:rPr lang="en-US" dirty="0"/>
              <a:t>Index Advantage+ Annuities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0A60-BB38-3C7A-12C6-B85506A7D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146363"/>
            <a:ext cx="10442448" cy="51256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Index Performance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6-year, 3-year, and 1-year terms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10%, 20%, or 30% buffer, various caps &amp; participation rates</a:t>
            </a:r>
          </a:p>
          <a:p>
            <a:r>
              <a:rPr lang="en-US" sz="2000" dirty="0"/>
              <a:t>Index Precision &amp; Index Dual Precision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Fixed rate if index above threshold, buffered otherwise</a:t>
            </a:r>
          </a:p>
          <a:p>
            <a:r>
              <a:rPr lang="en-US" sz="2000" dirty="0"/>
              <a:t>Index Guard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Guaranteed to lose no more than 10% in one year</a:t>
            </a:r>
          </a:p>
          <a:p>
            <a:r>
              <a:rPr lang="en-US" sz="2000" dirty="0"/>
              <a:t>Index Protection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Guaranteed annual return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/>
          </a:p>
          <a:p>
            <a:r>
              <a:rPr lang="en-US" sz="2200" dirty="0"/>
              <a:t>Terms less than 6 years can be compounded for a total of 6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910F-B0F5-97C7-DB3E-680ADEF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5C8D-CF96-4318-9B7C-18673BE0A0A5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F7F06-6372-DB34-7A5B-CBC78494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602A-0DD7-2CD5-C2BD-8810E32D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F41-25D2-0DB4-8A2D-C815FC47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5894"/>
          </a:xfrm>
        </p:spPr>
        <p:txBody>
          <a:bodyPr/>
          <a:lstStyle/>
          <a:p>
            <a:r>
              <a:rPr lang="en-US" dirty="0"/>
              <a:t>Index Performance Credited Return</a:t>
            </a:r>
          </a:p>
        </p:txBody>
      </p:sp>
      <p:pic>
        <p:nvPicPr>
          <p:cNvPr id="8" name="Content Placeholder 7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A58C24E1-EBC3-5401-2BF4-05F40DA62B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3841" y="1716531"/>
            <a:ext cx="4114800" cy="4114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Content Placeholder 8" descr="A graph showing a line graph&#10;&#10;Description automatically generated">
            <a:extLst>
              <a:ext uri="{FF2B5EF4-FFF2-40B4-BE49-F238E27FC236}">
                <a16:creationId xmlns:a16="http://schemas.microsoft.com/office/drawing/2014/main" id="{366E4E47-2767-C638-1D18-B3301F14B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15676" y="1716530"/>
            <a:ext cx="4114800" cy="4114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F6E8-707A-523F-29A2-A85F2866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6C53-CF12-49A2-8A07-3FE01E957305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9260-6258-5EC0-8A50-61737342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1B1E-8380-605E-3F8F-B5852AEB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6C50-E82D-F7F8-F1F0-18280FBE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42511"/>
          </a:xfrm>
        </p:spPr>
        <p:txBody>
          <a:bodyPr>
            <a:normAutofit fontScale="90000"/>
          </a:bodyPr>
          <a:lstStyle/>
          <a:p>
            <a:r>
              <a:rPr lang="en-US" dirty="0"/>
              <a:t>Index Precision and Dual Precision Credited Return</a:t>
            </a:r>
          </a:p>
        </p:txBody>
      </p:sp>
      <p:pic>
        <p:nvPicPr>
          <p:cNvPr id="8" name="Content Placeholder 7" descr="A graph with a line graph&#10;&#10;Description automatically generated">
            <a:extLst>
              <a:ext uri="{FF2B5EF4-FFF2-40B4-BE49-F238E27FC236}">
                <a16:creationId xmlns:a16="http://schemas.microsoft.com/office/drawing/2014/main" id="{04CDEB3A-BD39-93C9-2E1B-80B023B156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6500" y="1715201"/>
            <a:ext cx="4114800" cy="4114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136163F8-5EA8-FD2C-65D1-B64844F85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09523" y="1715200"/>
            <a:ext cx="4114800" cy="4114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AAE1-2950-BC14-199B-BCC8DE33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FBF7-DF56-4562-9CFF-9C426B644C9E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7D50-450C-D385-818A-53ABDE0C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7CEF-C464-BCEB-A982-DB3B2577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8B2F-ABF3-5477-D98D-DAC5A40B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372550"/>
          </a:xfrm>
        </p:spPr>
        <p:txBody>
          <a:bodyPr>
            <a:normAutofit fontScale="90000"/>
          </a:bodyPr>
          <a:lstStyle/>
          <a:p>
            <a:r>
              <a:rPr lang="en-US" dirty="0"/>
              <a:t>Index Guard Credited Return</a:t>
            </a:r>
          </a:p>
        </p:txBody>
      </p:sp>
      <p:pic>
        <p:nvPicPr>
          <p:cNvPr id="7" name="Content Placeholder 6" descr="A graph of a line&#10;&#10;Description automatically generated">
            <a:extLst>
              <a:ext uri="{FF2B5EF4-FFF2-40B4-BE49-F238E27FC236}">
                <a16:creationId xmlns:a16="http://schemas.microsoft.com/office/drawing/2014/main" id="{5168AE3F-2B5E-676F-52FA-44E841ADD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369" y="1503527"/>
            <a:ext cx="4307712" cy="43146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1F29-D9BE-5842-F391-213F5633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6357-A9D3-441A-9C66-4C955206D2EF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8602-CA9F-7B32-0DEA-51BEE2A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A868-3CA7-6E84-97F4-50EEB2A5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D1AB-93D1-9571-E3ED-836A641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6951-0C6F-C88A-BA66-3FFC3C0F9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9074-38E6-B761-E0C3-D236FFA3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ED7-8E1C-48C6-A0B0-72B81E7F0397}" type="datetime1"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9053-0A79-A542-8A88-D5D091C2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BEFC-A8F4-8197-9A17-DBF81037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08295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BohoVogueVTI</vt:lpstr>
      <vt:lpstr>Analysis of RILAs</vt:lpstr>
      <vt:lpstr>Background</vt:lpstr>
      <vt:lpstr>Customer Information</vt:lpstr>
      <vt:lpstr>What is a RILA?</vt:lpstr>
      <vt:lpstr>Index Advantage+ Annuities</vt:lpstr>
      <vt:lpstr>Index Performance Credited Return</vt:lpstr>
      <vt:lpstr>Index Precision and Dual Precision Credited Return</vt:lpstr>
      <vt:lpstr>Index Guard Credited Return</vt:lpstr>
      <vt:lpstr>Methodology</vt:lpstr>
      <vt:lpstr>Overall Procedure</vt:lpstr>
      <vt:lpstr>S&amp;P 500 As Geometric Brownian Motion</vt:lpstr>
      <vt:lpstr>Assumptions</vt:lpstr>
      <vt:lpstr>Results</vt:lpstr>
      <vt:lpstr>Index Performance Products – Percentiles of Cumulative Returns After 6 Years</vt:lpstr>
      <vt:lpstr>Index Performance Series – Middle 80% of Outcomes</vt:lpstr>
      <vt:lpstr>Index Performance Series – Bottom 10% of Outcomes</vt:lpstr>
      <vt:lpstr>Index Performance Series – Summary</vt:lpstr>
      <vt:lpstr>Other Products – Percentiles of Cumulative Returns After 6 Years</vt:lpstr>
      <vt:lpstr>Other Products – Bottom 10% of Outcomes</vt:lpstr>
      <vt:lpstr>Other Products - Summary</vt:lpstr>
      <vt:lpstr>My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578</cp:revision>
  <dcterms:created xsi:type="dcterms:W3CDTF">2024-05-01T17:17:11Z</dcterms:created>
  <dcterms:modified xsi:type="dcterms:W3CDTF">2024-05-15T17:06:15Z</dcterms:modified>
</cp:coreProperties>
</file>