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301" r:id="rId12"/>
    <p:sldId id="268" r:id="rId13"/>
    <p:sldId id="269" r:id="rId14"/>
    <p:sldId id="270" r:id="rId15"/>
    <p:sldId id="272" r:id="rId16"/>
    <p:sldId id="302" r:id="rId17"/>
    <p:sldId id="303" r:id="rId18"/>
    <p:sldId id="304" r:id="rId19"/>
    <p:sldId id="308" r:id="rId20"/>
    <p:sldId id="279" r:id="rId21"/>
    <p:sldId id="278" r:id="rId22"/>
    <p:sldId id="305" r:id="rId23"/>
    <p:sldId id="280" r:id="rId24"/>
    <p:sldId id="281" r:id="rId25"/>
    <p:sldId id="282" r:id="rId26"/>
    <p:sldId id="283" r:id="rId27"/>
    <p:sldId id="274" r:id="rId28"/>
    <p:sldId id="284" r:id="rId29"/>
    <p:sldId id="285" r:id="rId30"/>
    <p:sldId id="287" r:id="rId31"/>
    <p:sldId id="286" r:id="rId32"/>
    <p:sldId id="277" r:id="rId33"/>
    <p:sldId id="288" r:id="rId34"/>
    <p:sldId id="289" r:id="rId35"/>
    <p:sldId id="290" r:id="rId36"/>
    <p:sldId id="291" r:id="rId37"/>
    <p:sldId id="306" r:id="rId38"/>
    <p:sldId id="293" r:id="rId39"/>
    <p:sldId id="292" r:id="rId40"/>
    <p:sldId id="307" r:id="rId41"/>
    <p:sldId id="294" r:id="rId42"/>
    <p:sldId id="296" r:id="rId43"/>
    <p:sldId id="297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601A7-A113-7359-2BD1-3116AF7611C8}" v="1695" dt="2022-12-13T05:18:29.707"/>
    <p1510:client id="{029DC8E1-2291-2D5F-C518-90CE26F3AE00}" v="1" dt="2022-10-11T21:12:01.918"/>
    <p1510:client id="{055225DE-6BAC-0EA0-C0FB-A191B4CD8827}" v="446" dt="2022-12-15T05:38:57.955"/>
    <p1510:client id="{27BADCB4-CBBF-4326-9828-9A9B273F5A75}" v="479" dt="2022-10-10T19:40:24.620"/>
    <p1510:client id="{62B99579-2C42-35C7-201F-A969427780F4}" v="16" dt="2022-12-16T04:38:52.580"/>
    <p1510:client id="{8B0309D4-9699-CE43-8765-A2AE2B5B920C}" v="2932" dt="2022-12-14T03:09:11.943"/>
    <p1510:client id="{9044BB75-9A12-F044-9216-9EEA669C0295}" v="166" dt="2022-12-16T07:51:59.922"/>
    <p1510:client id="{B2C33A08-AE2B-2D0F-03A8-DD4DCF03B7CA}" v="555" dt="2022-12-15T01:55:53.881"/>
    <p1510:client id="{B9BA3CDA-7E0C-2DD0-CA9C-645F15A15E35}" v="202" dt="2022-12-16T18:35:31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589CB6-8D42-468E-ADE6-09347F00603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B285086-8597-4BC2-9642-9F32674F0EA8}">
      <dgm:prSet/>
      <dgm:spPr/>
      <dgm:t>
        <a:bodyPr/>
        <a:lstStyle/>
        <a:p>
          <a:r>
            <a:rPr lang="en-US"/>
            <a:t>Unfortunately, we can't pick just any vector field</a:t>
          </a:r>
        </a:p>
      </dgm:t>
    </dgm:pt>
    <dgm:pt modelId="{957565D8-3BEA-4397-B73D-DF45E99981F7}" type="parTrans" cxnId="{061CADC8-51A6-4CB9-AE28-C4BC4B2D817F}">
      <dgm:prSet/>
      <dgm:spPr/>
      <dgm:t>
        <a:bodyPr/>
        <a:lstStyle/>
        <a:p>
          <a:endParaRPr lang="en-US"/>
        </a:p>
      </dgm:t>
    </dgm:pt>
    <dgm:pt modelId="{4724772E-2503-4879-9DD6-240E1395D5CA}" type="sibTrans" cxnId="{061CADC8-51A6-4CB9-AE28-C4BC4B2D817F}">
      <dgm:prSet/>
      <dgm:spPr/>
      <dgm:t>
        <a:bodyPr/>
        <a:lstStyle/>
        <a:p>
          <a:endParaRPr lang="en-US"/>
        </a:p>
      </dgm:t>
    </dgm:pt>
    <dgm:pt modelId="{D5BAEF27-6E77-4283-9E14-C1BC4B2FBCED}">
      <dgm:prSet/>
      <dgm:spPr/>
      <dgm:t>
        <a:bodyPr/>
        <a:lstStyle/>
        <a:p>
          <a:r>
            <a:rPr lang="en-US" i="1"/>
            <a:t>u </a:t>
          </a:r>
          <a:r>
            <a:rPr lang="en-US"/>
            <a:t>must be physically correct!</a:t>
          </a:r>
        </a:p>
      </dgm:t>
    </dgm:pt>
    <dgm:pt modelId="{D17BFB3C-C5B8-4B2B-BD40-2A10E31C9D2A}" type="parTrans" cxnId="{FABA2846-A758-4137-93D1-EE883A3EA815}">
      <dgm:prSet/>
      <dgm:spPr/>
      <dgm:t>
        <a:bodyPr/>
        <a:lstStyle/>
        <a:p>
          <a:endParaRPr lang="en-US"/>
        </a:p>
      </dgm:t>
    </dgm:pt>
    <dgm:pt modelId="{78C2A1A2-65D6-4B84-8204-2894B00A8AA7}" type="sibTrans" cxnId="{FABA2846-A758-4137-93D1-EE883A3EA815}">
      <dgm:prSet/>
      <dgm:spPr/>
      <dgm:t>
        <a:bodyPr/>
        <a:lstStyle/>
        <a:p>
          <a:endParaRPr lang="en-US"/>
        </a:p>
      </dgm:t>
    </dgm:pt>
    <dgm:pt modelId="{C11679A2-6710-4311-BBF3-092D783355BE}">
      <dgm:prSet/>
      <dgm:spPr/>
      <dgm:t>
        <a:bodyPr/>
        <a:lstStyle/>
        <a:p>
          <a:r>
            <a:rPr lang="en-US"/>
            <a:t>We want the system to be in </a:t>
          </a:r>
          <a:r>
            <a:rPr lang="en-US" i="1"/>
            <a:t>elastic equilibrium</a:t>
          </a:r>
          <a:endParaRPr lang="en-US"/>
        </a:p>
      </dgm:t>
    </dgm:pt>
    <dgm:pt modelId="{78E94B83-BC03-44DD-BC2A-B3922D6D4461}" type="parTrans" cxnId="{51880C84-9256-4549-89D3-958A928D131A}">
      <dgm:prSet/>
      <dgm:spPr/>
      <dgm:t>
        <a:bodyPr/>
        <a:lstStyle/>
        <a:p>
          <a:endParaRPr lang="en-US"/>
        </a:p>
      </dgm:t>
    </dgm:pt>
    <dgm:pt modelId="{D540BCA6-E5EC-42A4-9BF5-C8B44E87DA13}" type="sibTrans" cxnId="{51880C84-9256-4549-89D3-958A928D131A}">
      <dgm:prSet/>
      <dgm:spPr/>
      <dgm:t>
        <a:bodyPr/>
        <a:lstStyle/>
        <a:p>
          <a:endParaRPr lang="en-US"/>
        </a:p>
      </dgm:t>
    </dgm:pt>
    <dgm:pt modelId="{6E113E07-7BC2-4AE7-92D5-1AA580B5CF03}" type="pres">
      <dgm:prSet presAssocID="{D5589CB6-8D42-468E-ADE6-09347F006036}" presName="vert0" presStyleCnt="0">
        <dgm:presLayoutVars>
          <dgm:dir/>
          <dgm:animOne val="branch"/>
          <dgm:animLvl val="lvl"/>
        </dgm:presLayoutVars>
      </dgm:prSet>
      <dgm:spPr/>
    </dgm:pt>
    <dgm:pt modelId="{5DF323DA-52A0-4601-8102-2F5D2DC037E6}" type="pres">
      <dgm:prSet presAssocID="{3B285086-8597-4BC2-9642-9F32674F0EA8}" presName="thickLine" presStyleLbl="alignNode1" presStyleIdx="0" presStyleCnt="3"/>
      <dgm:spPr/>
    </dgm:pt>
    <dgm:pt modelId="{683739B8-F641-42CE-9BFA-6D8137050A51}" type="pres">
      <dgm:prSet presAssocID="{3B285086-8597-4BC2-9642-9F32674F0EA8}" presName="horz1" presStyleCnt="0"/>
      <dgm:spPr/>
    </dgm:pt>
    <dgm:pt modelId="{C6F6B0B8-FD85-48FE-9B62-F8A1CE59FA70}" type="pres">
      <dgm:prSet presAssocID="{3B285086-8597-4BC2-9642-9F32674F0EA8}" presName="tx1" presStyleLbl="revTx" presStyleIdx="0" presStyleCnt="3"/>
      <dgm:spPr/>
    </dgm:pt>
    <dgm:pt modelId="{2E09699E-E7FB-4E81-8611-74BB3DE30831}" type="pres">
      <dgm:prSet presAssocID="{3B285086-8597-4BC2-9642-9F32674F0EA8}" presName="vert1" presStyleCnt="0"/>
      <dgm:spPr/>
    </dgm:pt>
    <dgm:pt modelId="{940616A7-A486-4DC4-850D-F66F0FD4289B}" type="pres">
      <dgm:prSet presAssocID="{D5BAEF27-6E77-4283-9E14-C1BC4B2FBCED}" presName="thickLine" presStyleLbl="alignNode1" presStyleIdx="1" presStyleCnt="3"/>
      <dgm:spPr/>
    </dgm:pt>
    <dgm:pt modelId="{07ACB42F-3208-4D1A-AEDA-8A476C1AC5A1}" type="pres">
      <dgm:prSet presAssocID="{D5BAEF27-6E77-4283-9E14-C1BC4B2FBCED}" presName="horz1" presStyleCnt="0"/>
      <dgm:spPr/>
    </dgm:pt>
    <dgm:pt modelId="{91D51926-96D1-4812-8C7C-AB31EEC45233}" type="pres">
      <dgm:prSet presAssocID="{D5BAEF27-6E77-4283-9E14-C1BC4B2FBCED}" presName="tx1" presStyleLbl="revTx" presStyleIdx="1" presStyleCnt="3"/>
      <dgm:spPr/>
    </dgm:pt>
    <dgm:pt modelId="{6143F533-FF28-40CE-9298-BEE3A927176E}" type="pres">
      <dgm:prSet presAssocID="{D5BAEF27-6E77-4283-9E14-C1BC4B2FBCED}" presName="vert1" presStyleCnt="0"/>
      <dgm:spPr/>
    </dgm:pt>
    <dgm:pt modelId="{01FA5873-EC0A-4E36-9B2F-68B914598D18}" type="pres">
      <dgm:prSet presAssocID="{C11679A2-6710-4311-BBF3-092D783355BE}" presName="thickLine" presStyleLbl="alignNode1" presStyleIdx="2" presStyleCnt="3"/>
      <dgm:spPr/>
    </dgm:pt>
    <dgm:pt modelId="{2B3277C4-D3B7-4302-8DF4-A4152D16337A}" type="pres">
      <dgm:prSet presAssocID="{C11679A2-6710-4311-BBF3-092D783355BE}" presName="horz1" presStyleCnt="0"/>
      <dgm:spPr/>
    </dgm:pt>
    <dgm:pt modelId="{8DF1D88A-6ABC-4689-9827-C5BF0E30E637}" type="pres">
      <dgm:prSet presAssocID="{C11679A2-6710-4311-BBF3-092D783355BE}" presName="tx1" presStyleLbl="revTx" presStyleIdx="2" presStyleCnt="3"/>
      <dgm:spPr/>
    </dgm:pt>
    <dgm:pt modelId="{C4B50601-906C-47DF-8001-5A2370266457}" type="pres">
      <dgm:prSet presAssocID="{C11679A2-6710-4311-BBF3-092D783355BE}" presName="vert1" presStyleCnt="0"/>
      <dgm:spPr/>
    </dgm:pt>
  </dgm:ptLst>
  <dgm:cxnLst>
    <dgm:cxn modelId="{557A9545-5D45-435B-AE28-AC1AE7BE7CE9}" type="presOf" srcId="{D5589CB6-8D42-468E-ADE6-09347F006036}" destId="{6E113E07-7BC2-4AE7-92D5-1AA580B5CF03}" srcOrd="0" destOrd="0" presId="urn:microsoft.com/office/officeart/2008/layout/LinedList"/>
    <dgm:cxn modelId="{FABA2846-A758-4137-93D1-EE883A3EA815}" srcId="{D5589CB6-8D42-468E-ADE6-09347F006036}" destId="{D5BAEF27-6E77-4283-9E14-C1BC4B2FBCED}" srcOrd="1" destOrd="0" parTransId="{D17BFB3C-C5B8-4B2B-BD40-2A10E31C9D2A}" sibTransId="{78C2A1A2-65D6-4B84-8204-2894B00A8AA7}"/>
    <dgm:cxn modelId="{51880C84-9256-4549-89D3-958A928D131A}" srcId="{D5589CB6-8D42-468E-ADE6-09347F006036}" destId="{C11679A2-6710-4311-BBF3-092D783355BE}" srcOrd="2" destOrd="0" parTransId="{78E94B83-BC03-44DD-BC2A-B3922D6D4461}" sibTransId="{D540BCA6-E5EC-42A4-9BF5-C8B44E87DA13}"/>
    <dgm:cxn modelId="{72C8468B-FFB2-4CD7-AF15-4C8CBF4EAA4B}" type="presOf" srcId="{3B285086-8597-4BC2-9642-9F32674F0EA8}" destId="{C6F6B0B8-FD85-48FE-9B62-F8A1CE59FA70}" srcOrd="0" destOrd="0" presId="urn:microsoft.com/office/officeart/2008/layout/LinedList"/>
    <dgm:cxn modelId="{D3FA1FB4-8F45-435E-8D84-E7A8196AB5F8}" type="presOf" srcId="{C11679A2-6710-4311-BBF3-092D783355BE}" destId="{8DF1D88A-6ABC-4689-9827-C5BF0E30E637}" srcOrd="0" destOrd="0" presId="urn:microsoft.com/office/officeart/2008/layout/LinedList"/>
    <dgm:cxn modelId="{061CADC8-51A6-4CB9-AE28-C4BC4B2D817F}" srcId="{D5589CB6-8D42-468E-ADE6-09347F006036}" destId="{3B285086-8597-4BC2-9642-9F32674F0EA8}" srcOrd="0" destOrd="0" parTransId="{957565D8-3BEA-4397-B73D-DF45E99981F7}" sibTransId="{4724772E-2503-4879-9DD6-240E1395D5CA}"/>
    <dgm:cxn modelId="{22B5AAE6-2BF4-45F1-88EC-7669F549DFC0}" type="presOf" srcId="{D5BAEF27-6E77-4283-9E14-C1BC4B2FBCED}" destId="{91D51926-96D1-4812-8C7C-AB31EEC45233}" srcOrd="0" destOrd="0" presId="urn:microsoft.com/office/officeart/2008/layout/LinedList"/>
    <dgm:cxn modelId="{76E3D393-899C-4104-8272-96A525EE606F}" type="presParOf" srcId="{6E113E07-7BC2-4AE7-92D5-1AA580B5CF03}" destId="{5DF323DA-52A0-4601-8102-2F5D2DC037E6}" srcOrd="0" destOrd="0" presId="urn:microsoft.com/office/officeart/2008/layout/LinedList"/>
    <dgm:cxn modelId="{48F33299-997B-4CB8-B6B4-F1297EA842AD}" type="presParOf" srcId="{6E113E07-7BC2-4AE7-92D5-1AA580B5CF03}" destId="{683739B8-F641-42CE-9BFA-6D8137050A51}" srcOrd="1" destOrd="0" presId="urn:microsoft.com/office/officeart/2008/layout/LinedList"/>
    <dgm:cxn modelId="{D61D7DA8-AFE4-46B0-96D8-B79AFE413BE9}" type="presParOf" srcId="{683739B8-F641-42CE-9BFA-6D8137050A51}" destId="{C6F6B0B8-FD85-48FE-9B62-F8A1CE59FA70}" srcOrd="0" destOrd="0" presId="urn:microsoft.com/office/officeart/2008/layout/LinedList"/>
    <dgm:cxn modelId="{17D7E283-F095-4B91-A830-136264494E1C}" type="presParOf" srcId="{683739B8-F641-42CE-9BFA-6D8137050A51}" destId="{2E09699E-E7FB-4E81-8611-74BB3DE30831}" srcOrd="1" destOrd="0" presId="urn:microsoft.com/office/officeart/2008/layout/LinedList"/>
    <dgm:cxn modelId="{720DD1F2-6102-41CB-BB39-A7CF7F1F4E99}" type="presParOf" srcId="{6E113E07-7BC2-4AE7-92D5-1AA580B5CF03}" destId="{940616A7-A486-4DC4-850D-F66F0FD4289B}" srcOrd="2" destOrd="0" presId="urn:microsoft.com/office/officeart/2008/layout/LinedList"/>
    <dgm:cxn modelId="{030ECA9D-E9BB-4798-986E-DB9B182EBBCE}" type="presParOf" srcId="{6E113E07-7BC2-4AE7-92D5-1AA580B5CF03}" destId="{07ACB42F-3208-4D1A-AEDA-8A476C1AC5A1}" srcOrd="3" destOrd="0" presId="urn:microsoft.com/office/officeart/2008/layout/LinedList"/>
    <dgm:cxn modelId="{E7896EF5-4210-4FE6-9066-9FC034E92083}" type="presParOf" srcId="{07ACB42F-3208-4D1A-AEDA-8A476C1AC5A1}" destId="{91D51926-96D1-4812-8C7C-AB31EEC45233}" srcOrd="0" destOrd="0" presId="urn:microsoft.com/office/officeart/2008/layout/LinedList"/>
    <dgm:cxn modelId="{5BACC188-00AE-4277-B952-219D8BA35AA4}" type="presParOf" srcId="{07ACB42F-3208-4D1A-AEDA-8A476C1AC5A1}" destId="{6143F533-FF28-40CE-9298-BEE3A927176E}" srcOrd="1" destOrd="0" presId="urn:microsoft.com/office/officeart/2008/layout/LinedList"/>
    <dgm:cxn modelId="{B9D33974-0B8E-4A2A-AD7C-3032FE2B3C1D}" type="presParOf" srcId="{6E113E07-7BC2-4AE7-92D5-1AA580B5CF03}" destId="{01FA5873-EC0A-4E36-9B2F-68B914598D18}" srcOrd="4" destOrd="0" presId="urn:microsoft.com/office/officeart/2008/layout/LinedList"/>
    <dgm:cxn modelId="{80656E57-0D33-45C9-A8AA-C66F842B43DB}" type="presParOf" srcId="{6E113E07-7BC2-4AE7-92D5-1AA580B5CF03}" destId="{2B3277C4-D3B7-4302-8DF4-A4152D16337A}" srcOrd="5" destOrd="0" presId="urn:microsoft.com/office/officeart/2008/layout/LinedList"/>
    <dgm:cxn modelId="{636FC919-46EE-4BD3-90A5-E315557CA6B0}" type="presParOf" srcId="{2B3277C4-D3B7-4302-8DF4-A4152D16337A}" destId="{8DF1D88A-6ABC-4689-9827-C5BF0E30E637}" srcOrd="0" destOrd="0" presId="urn:microsoft.com/office/officeart/2008/layout/LinedList"/>
    <dgm:cxn modelId="{B63BDCE1-E75D-48EB-827B-854F3988B3E4}" type="presParOf" srcId="{2B3277C4-D3B7-4302-8DF4-A4152D16337A}" destId="{C4B50601-906C-47DF-8001-5A237026645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323DA-52A0-4601-8102-2F5D2DC037E6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6B0B8-FD85-48FE-9B62-F8A1CE59FA70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Unfortunately, we can't pick just any vector field</a:t>
          </a:r>
        </a:p>
      </dsp:txBody>
      <dsp:txXfrm>
        <a:off x="0" y="2703"/>
        <a:ext cx="6900512" cy="1843578"/>
      </dsp:txXfrm>
    </dsp:sp>
    <dsp:sp modelId="{940616A7-A486-4DC4-850D-F66F0FD4289B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51926-96D1-4812-8C7C-AB31EEC45233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i="1" kern="1200"/>
            <a:t>u </a:t>
          </a:r>
          <a:r>
            <a:rPr lang="en-US" sz="5100" kern="1200"/>
            <a:t>must be physically correct!</a:t>
          </a:r>
        </a:p>
      </dsp:txBody>
      <dsp:txXfrm>
        <a:off x="0" y="1846281"/>
        <a:ext cx="6900512" cy="1843578"/>
      </dsp:txXfrm>
    </dsp:sp>
    <dsp:sp modelId="{01FA5873-EC0A-4E36-9B2F-68B914598D18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1D88A-6ABC-4689-9827-C5BF0E30E637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We want the system to be in </a:t>
          </a:r>
          <a:r>
            <a:rPr lang="en-US" sz="5100" i="1" kern="1200"/>
            <a:t>elastic equilibrium</a:t>
          </a:r>
          <a:endParaRPr lang="en-US" sz="5100" kern="1200"/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7" Type="http://schemas.openxmlformats.org/officeDocument/2006/relationships/image" Target="../media/image44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cs typeface="Calibri Light"/>
              </a:rPr>
              <a:t>Topological Optimization with SIMP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>
                <a:cs typeface="Calibri"/>
              </a:rPr>
              <a:t>Nathaniel Jones</a:t>
            </a:r>
            <a:endParaRPr lang="en-US" sz="20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2E2EC-E8E5-4076-D0CC-2A718461BD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" r="-12" b="-1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7193-07E3-5C9E-2A94-D3500FDB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Elasticity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F7CA4-29CE-D1A7-589A-7BB9536A8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Objects are entire volumes with a bounded region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Properties like mass, displacement, and force are functions of position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In other words, they are vector fields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Hooke's Law describes how an object resists displacement at an infinitesimal scale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2C537D53-CF62-F27C-F79A-095B1DB41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9966" y="1115508"/>
            <a:ext cx="6571123" cy="46368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9245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3994-8036-ED5C-DA27-4B138ECF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Stress &amp; Strain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6DF70-A288-A65A-3514-68A704C39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Stress Matrix </a:t>
            </a:r>
            <a:r>
              <a:rPr lang="en-US" dirty="0">
                <a:ea typeface="+mn-lt"/>
                <a:cs typeface="+mn-lt"/>
              </a:rPr>
              <a:t>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CD2CD-16F6-4EF9-F338-3E0DDBBAF1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Describes how a given point is pushed/pulled by force</a:t>
            </a:r>
          </a:p>
          <a:p>
            <a:r>
              <a:rPr lang="en-US" dirty="0">
                <a:cs typeface="Calibri"/>
              </a:rPr>
              <a:t>Point can be pushed/pulled in multiple directions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A97F3-8A85-1F40-047E-7CC18EFFB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Strain Matrix - </a:t>
            </a:r>
            <a:r>
              <a:rPr lang="en-US" b="0" dirty="0">
                <a:ea typeface="+mn-lt"/>
                <a:cs typeface="+mn-lt"/>
              </a:rPr>
              <a:t>ε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4A961-AA09-C6FA-FAEB-8B11CED58F4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Describes how a point is stretching/compressing</a:t>
            </a:r>
          </a:p>
          <a:p>
            <a:r>
              <a:rPr lang="en-US" dirty="0">
                <a:cs typeface="Calibri"/>
              </a:rPr>
              <a:t>Computed as the change in displacement w.r.t position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E5C77374-61B7-9494-D6B3-A53F341C3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9256" y="4342532"/>
            <a:ext cx="4989782" cy="9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77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9312-9AD4-E428-F452-92688A09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Goal for the 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19CA-DCAD-756E-FF91-384B73FAB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Many things can be optimized for:</a:t>
            </a:r>
          </a:p>
          <a:p>
            <a:pPr lvl="1"/>
            <a:r>
              <a:rPr lang="en-US" dirty="0">
                <a:cs typeface="Calibri"/>
              </a:rPr>
              <a:t>Thermal conductivity</a:t>
            </a:r>
          </a:p>
          <a:p>
            <a:pPr lvl="1"/>
            <a:r>
              <a:rPr lang="en-US" dirty="0">
                <a:cs typeface="Calibri"/>
              </a:rPr>
              <a:t>Rigidity</a:t>
            </a:r>
          </a:p>
          <a:p>
            <a:pPr lvl="1"/>
            <a:r>
              <a:rPr lang="en-US" dirty="0">
                <a:cs typeface="Calibri"/>
              </a:rPr>
              <a:t>Weight</a:t>
            </a:r>
          </a:p>
          <a:p>
            <a:pPr lvl="1"/>
            <a:r>
              <a:rPr lang="en-US" dirty="0">
                <a:cs typeface="Calibri"/>
              </a:rPr>
              <a:t>+ more</a:t>
            </a:r>
          </a:p>
          <a:p>
            <a:r>
              <a:rPr lang="en-US" dirty="0">
                <a:cs typeface="Calibri"/>
              </a:rPr>
              <a:t>Project focus is on "minimum compliance"</a:t>
            </a:r>
          </a:p>
        </p:txBody>
      </p:sp>
    </p:spTree>
    <p:extLst>
      <p:ext uri="{BB962C8B-B14F-4D97-AF65-F5344CB8AC3E}">
        <p14:creationId xmlns:p14="http://schemas.microsoft.com/office/powerpoint/2010/main" val="428099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FB053-020D-DC4B-867E-183A2BD1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compliance?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E5F42BBC-9F65-D665-BBDF-3B044E923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1030740"/>
            <a:ext cx="6780698" cy="479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61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631CD-D2EF-2C7E-AB43-C1CB7C97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>
                <a:cs typeface="Calibri Light"/>
              </a:rPr>
              <a:t>Finding </a:t>
            </a:r>
            <a:r>
              <a:rPr lang="en-US" sz="5400" i="1">
                <a:cs typeface="Calibri Light"/>
              </a:rPr>
              <a:t>u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39755841-A5CF-8583-53F3-FD3B54CC8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8198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886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3DEC-2586-957F-27EC-29C0962D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Strong Form of Equilibrium</a:t>
            </a:r>
            <a:endParaRPr lang="en-US" dirty="0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92921BD1-792E-AAF3-62EE-312219196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205" y="1024211"/>
            <a:ext cx="7770313" cy="5481201"/>
          </a:xfrm>
        </p:spPr>
      </p:pic>
      <p:pic>
        <p:nvPicPr>
          <p:cNvPr id="5" name="Graphic 5">
            <a:extLst>
              <a:ext uri="{FF2B5EF4-FFF2-40B4-BE49-F238E27FC236}">
                <a16:creationId xmlns:a16="http://schemas.microsoft.com/office/drawing/2014/main" id="{27C7F1C1-043F-C742-500E-170494DEF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6987" y="3031634"/>
            <a:ext cx="2743198" cy="400594"/>
          </a:xfrm>
          <a:prstGeom prst="rect">
            <a:avLst/>
          </a:prstGeom>
        </p:spPr>
      </p:pic>
      <p:pic>
        <p:nvPicPr>
          <p:cNvPr id="6" name="Graphic 6">
            <a:extLst>
              <a:ext uri="{FF2B5EF4-FFF2-40B4-BE49-F238E27FC236}">
                <a16:creationId xmlns:a16="http://schemas.microsoft.com/office/drawing/2014/main" id="{A86E42DF-BF74-78BD-CE17-C27F4CC319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5575" y="3923936"/>
            <a:ext cx="4687607" cy="59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9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1414-6CFF-50D2-8EAC-6CD01580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Strong Form of Equilibrium</a:t>
            </a:r>
            <a:endParaRPr lang="en-US" dirty="0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0FF3DCF4-E589-40CA-339D-DCAF80D6A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273" y="1708232"/>
            <a:ext cx="6610350" cy="828675"/>
          </a:xfrm>
        </p:spPr>
      </p:pic>
      <p:pic>
        <p:nvPicPr>
          <p:cNvPr id="3" name="Graphic 4">
            <a:extLst>
              <a:ext uri="{FF2B5EF4-FFF2-40B4-BE49-F238E27FC236}">
                <a16:creationId xmlns:a16="http://schemas.microsoft.com/office/drawing/2014/main" id="{F8449923-6035-92C9-B099-0FBA9C700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514" y="3107473"/>
            <a:ext cx="6618886" cy="15364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45BEC6-968E-5D7C-AD3E-F1CA4F33838F}"/>
              </a:ext>
            </a:extLst>
          </p:cNvPr>
          <p:cNvSpPr txBox="1"/>
          <p:nvPr/>
        </p:nvSpPr>
        <p:spPr>
          <a:xfrm>
            <a:off x="8059523" y="3168629"/>
            <a:ext cx="421966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(Divergence Theorem)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53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7F70-BB72-213E-2AF4-5F722A7B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Strong Form of Equilibrium</a:t>
            </a: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01CB3CDA-5CA6-0BC4-0811-1FD5F62FA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037" y="2951863"/>
            <a:ext cx="10067925" cy="942723"/>
          </a:xfrm>
        </p:spPr>
      </p:pic>
    </p:spTree>
    <p:extLst>
      <p:ext uri="{BB962C8B-B14F-4D97-AF65-F5344CB8AC3E}">
        <p14:creationId xmlns:p14="http://schemas.microsoft.com/office/powerpoint/2010/main" val="1416877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E0BE-3B5D-6060-3AF5-479F0678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Weak Form of Equilibrium</a:t>
            </a:r>
            <a:endParaRPr lang="en-US" dirty="0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9FBB0430-45B8-9FBA-68A0-F5C364451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029" y="2980261"/>
            <a:ext cx="10936013" cy="1109273"/>
          </a:xfrm>
        </p:spPr>
      </p:pic>
    </p:spTree>
    <p:extLst>
      <p:ext uri="{BB962C8B-B14F-4D97-AF65-F5344CB8AC3E}">
        <p14:creationId xmlns:p14="http://schemas.microsoft.com/office/powerpoint/2010/main" val="1270171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95A1E-1009-29B0-6425-2BB4F0CF3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Summary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094423-1739-F35B-534D-ED3F0FC65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Objects are deformable volumes</a:t>
            </a:r>
          </a:p>
          <a:p>
            <a:r>
              <a:rPr lang="en-US">
                <a:cs typeface="Calibri"/>
              </a:rPr>
              <a:t>Stress and strain are related by Hooke's Law</a:t>
            </a:r>
          </a:p>
          <a:p>
            <a:r>
              <a:rPr lang="en-US">
                <a:cs typeface="Calibri"/>
              </a:rPr>
              <a:t>The displacement field is the center of everything</a:t>
            </a:r>
          </a:p>
          <a:p>
            <a:r>
              <a:rPr lang="en-US">
                <a:cs typeface="Calibri"/>
              </a:rPr>
              <a:t>We want the deformation to result in equilibrium</a:t>
            </a:r>
          </a:p>
        </p:txBody>
      </p:sp>
    </p:spTree>
    <p:extLst>
      <p:ext uri="{BB962C8B-B14F-4D97-AF65-F5344CB8AC3E}">
        <p14:creationId xmlns:p14="http://schemas.microsoft.com/office/powerpoint/2010/main" val="50973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5E6F-53DC-B1C4-6EEB-A281FE0A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Topological Optimization?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B643-8A29-6B39-0E2E-F90320466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Designing structures that maximize a property</a:t>
            </a:r>
          </a:p>
          <a:p>
            <a:r>
              <a:rPr lang="en-US" dirty="0">
                <a:cs typeface="Calibri"/>
              </a:rPr>
              <a:t>Best results for minimum material cost, weight, etc.</a:t>
            </a:r>
          </a:p>
          <a:p>
            <a:r>
              <a:rPr lang="en-US" dirty="0">
                <a:cs typeface="Calibri"/>
              </a:rPr>
              <a:t>Multi-objective, often balancing rigidity, insulation, weight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4460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7EBF-51B7-DC48-E9DB-2BF4E7DB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SIMP 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228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F234-3E72-5857-596E-26B08D99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SIMP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853FF-0947-40CE-9E25-F60C7C2E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As stated before, SIMP is a finite element model</a:t>
            </a:r>
          </a:p>
          <a:p>
            <a:r>
              <a:rPr lang="en-US" dirty="0">
                <a:cs typeface="Calibri"/>
              </a:rPr>
              <a:t>We control displacement by controlling element stiffness</a:t>
            </a:r>
          </a:p>
          <a:p>
            <a:r>
              <a:rPr lang="en-US" dirty="0">
                <a:cs typeface="Calibri"/>
              </a:rPr>
              <a:t>Stiffness is controlled by altering element density</a:t>
            </a:r>
          </a:p>
        </p:txBody>
      </p:sp>
    </p:spTree>
    <p:extLst>
      <p:ext uri="{BB962C8B-B14F-4D97-AF65-F5344CB8AC3E}">
        <p14:creationId xmlns:p14="http://schemas.microsoft.com/office/powerpoint/2010/main" val="4034053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4">
            <a:extLst>
              <a:ext uri="{FF2B5EF4-FFF2-40B4-BE49-F238E27FC236}">
                <a16:creationId xmlns:a16="http://schemas.microsoft.com/office/drawing/2014/main" id="{4B45DBC4-EBEA-1FD0-9434-E209AFACF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6259" y="643466"/>
            <a:ext cx="787948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01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0710-8D41-DEE4-D25E-A5882A5F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What's this </a:t>
            </a:r>
            <a:r>
              <a:rPr lang="en-US" i="1" dirty="0">
                <a:cs typeface="Calibri Light"/>
              </a:rPr>
              <a:t>p?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1695A-C523-3335-62B0-712CD9CC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cs typeface="Calibri"/>
              </a:rPr>
              <a:t>P </a:t>
            </a:r>
            <a:r>
              <a:rPr lang="en-US" dirty="0">
                <a:cs typeface="Calibri"/>
              </a:rPr>
              <a:t>is the </a:t>
            </a:r>
            <a:r>
              <a:rPr lang="en-US" i="1" dirty="0">
                <a:cs typeface="Calibri"/>
              </a:rPr>
              <a:t>penalty factor</a:t>
            </a:r>
          </a:p>
          <a:p>
            <a:r>
              <a:rPr lang="en-US" dirty="0">
                <a:cs typeface="Calibri"/>
              </a:rPr>
              <a:t>We want there to either be material or no material in each element</a:t>
            </a:r>
          </a:p>
          <a:p>
            <a:r>
              <a:rPr lang="en-US" dirty="0">
                <a:cs typeface="Calibri"/>
              </a:rPr>
              <a:t>How do we even manufacture intermediate material?</a:t>
            </a:r>
          </a:p>
        </p:txBody>
      </p:sp>
    </p:spTree>
    <p:extLst>
      <p:ext uri="{BB962C8B-B14F-4D97-AF65-F5344CB8AC3E}">
        <p14:creationId xmlns:p14="http://schemas.microsoft.com/office/powerpoint/2010/main" val="4089275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088A8-3F04-1C96-A9C3-910DAAB8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  <a:cs typeface="Calibri Light"/>
              </a:rPr>
              <a:t>Stiffness Curve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FF35C916-7EC5-366D-8A44-31BB567CD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882312"/>
            <a:ext cx="6780700" cy="509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14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D7DA1-B3C0-FB53-E446-E0407790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SIMP Assumptions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54CC3-8A60-291B-F784-41B5D15D2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Material is isotropic (resists stretching the same in all directions)</a:t>
            </a:r>
          </a:p>
          <a:p>
            <a:r>
              <a:rPr lang="en-US" dirty="0">
                <a:cs typeface="Calibri"/>
              </a:rPr>
              <a:t>Loads are only mechanical (not thermal or otherwise)</a:t>
            </a:r>
          </a:p>
          <a:p>
            <a:r>
              <a:rPr lang="en-US" dirty="0">
                <a:cs typeface="Calibri"/>
              </a:rPr>
              <a:t>Loads are static</a:t>
            </a:r>
          </a:p>
          <a:p>
            <a:r>
              <a:rPr lang="en-US" dirty="0">
                <a:cs typeface="Calibri"/>
              </a:rPr>
              <a:t>In this project, body forces are negligible compared to traction (loads)</a:t>
            </a:r>
          </a:p>
        </p:txBody>
      </p:sp>
    </p:spTree>
    <p:extLst>
      <p:ext uri="{BB962C8B-B14F-4D97-AF65-F5344CB8AC3E}">
        <p14:creationId xmlns:p14="http://schemas.microsoft.com/office/powerpoint/2010/main" val="4081733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1B401-DC3C-39B0-33C2-BA6CC227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Finding the Optimal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3697F-0E7E-A161-8D7F-58A9165C6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123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5EBC-E389-54EE-ED84-0E181CC5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Finite Element Formulation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4C2FC-2FA9-9CE2-F949-F1320F1E5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For this project, we use square elements</a:t>
            </a:r>
          </a:p>
          <a:p>
            <a:r>
              <a:rPr lang="en-US" dirty="0">
                <a:cs typeface="Calibri"/>
              </a:rPr>
              <a:t>Each node's (vertex's) stiffness is contributed to by the 4 elements surrounding it</a:t>
            </a:r>
          </a:p>
        </p:txBody>
      </p:sp>
    </p:spTree>
    <p:extLst>
      <p:ext uri="{BB962C8B-B14F-4D97-AF65-F5344CB8AC3E}">
        <p14:creationId xmlns:p14="http://schemas.microsoft.com/office/powerpoint/2010/main" val="1764627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3839-60A4-509D-1B8F-EAC85C9A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Problem Statement</a:t>
            </a:r>
            <a:endParaRPr lang="en-US" dirty="0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4D90B159-7465-5607-0235-C6CA234BC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8728" y="1792847"/>
            <a:ext cx="3113738" cy="353510"/>
          </a:xfrm>
        </p:spPr>
      </p:pic>
      <p:pic>
        <p:nvPicPr>
          <p:cNvPr id="5" name="Graphic 5">
            <a:extLst>
              <a:ext uri="{FF2B5EF4-FFF2-40B4-BE49-F238E27FC236}">
                <a16:creationId xmlns:a16="http://schemas.microsoft.com/office/drawing/2014/main" id="{EFFBFDD0-EF63-C179-EF7F-5F5A17A68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2976" y="2856835"/>
            <a:ext cx="441564" cy="236204"/>
          </a:xfrm>
          <a:prstGeom prst="rect">
            <a:avLst/>
          </a:prstGeom>
        </p:spPr>
      </p:pic>
      <p:pic>
        <p:nvPicPr>
          <p:cNvPr id="6" name="Graphic 6">
            <a:extLst>
              <a:ext uri="{FF2B5EF4-FFF2-40B4-BE49-F238E27FC236}">
                <a16:creationId xmlns:a16="http://schemas.microsoft.com/office/drawing/2014/main" id="{5CF2DA0E-066B-F393-3CEE-E4275DEE78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8324" y="3727093"/>
            <a:ext cx="2296209" cy="482421"/>
          </a:xfrm>
          <a:prstGeom prst="rect">
            <a:avLst/>
          </a:prstGeom>
        </p:spPr>
      </p:pic>
      <p:pic>
        <p:nvPicPr>
          <p:cNvPr id="7" name="Graphic 7">
            <a:extLst>
              <a:ext uri="{FF2B5EF4-FFF2-40B4-BE49-F238E27FC236}">
                <a16:creationId xmlns:a16="http://schemas.microsoft.com/office/drawing/2014/main" id="{9F98064F-2250-2861-8A9C-880932AB74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66225" y="5050019"/>
            <a:ext cx="1574796" cy="29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54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B7C5-5309-5616-8195-09333EDC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Hooke's Law Constraint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F5DFC-3542-2CFE-3F92-9AF6A8D7F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7568"/>
            <a:ext cx="10515600" cy="22074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Finding a true, continuous displacement is </a:t>
            </a:r>
            <a:r>
              <a:rPr lang="en-US" b="1" dirty="0">
                <a:cs typeface="Calibri"/>
              </a:rPr>
              <a:t>hard</a:t>
            </a:r>
            <a:endParaRPr lang="en-US" b="1">
              <a:cs typeface="Calibri"/>
            </a:endParaRPr>
          </a:p>
          <a:p>
            <a:r>
              <a:rPr lang="en-US" dirty="0">
                <a:cs typeface="Calibri"/>
              </a:rPr>
              <a:t>But we don't have to!</a:t>
            </a:r>
          </a:p>
          <a:p>
            <a:r>
              <a:rPr lang="en-US">
                <a:cs typeface="Calibri"/>
              </a:rPr>
              <a:t>Each node is basically a point mass on a spring (or four)</a:t>
            </a:r>
          </a:p>
          <a:p>
            <a:r>
              <a:rPr lang="en-US">
                <a:cs typeface="Calibri"/>
              </a:rPr>
              <a:t>Described with a simple linear system</a:t>
            </a:r>
            <a:endParaRPr lang="en-US" dirty="0">
              <a:cs typeface="Calibri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ACFE3931-2A76-E9A3-81E3-3A4DD14F4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2" y="1972253"/>
            <a:ext cx="2743196" cy="51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B280-A855-A049-77F0-50AC3201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Who Uses Topology Optimization?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F46E0-26E1-C6D6-C5AD-AEE8F6255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Aerospace Engineering</a:t>
            </a:r>
          </a:p>
          <a:p>
            <a:r>
              <a:rPr lang="en-US" dirty="0">
                <a:cs typeface="Calibri"/>
              </a:rPr>
              <a:t>Household Appliance Design</a:t>
            </a:r>
          </a:p>
          <a:p>
            <a:r>
              <a:rPr lang="en-US" dirty="0">
                <a:cs typeface="Calibri"/>
              </a:rPr>
              <a:t>Automotive Industry</a:t>
            </a:r>
          </a:p>
          <a:p>
            <a:r>
              <a:rPr lang="en-US" dirty="0">
                <a:cs typeface="Calibri"/>
              </a:rPr>
              <a:t>&amp; More</a:t>
            </a:r>
          </a:p>
        </p:txBody>
      </p:sp>
    </p:spTree>
    <p:extLst>
      <p:ext uri="{BB962C8B-B14F-4D97-AF65-F5344CB8AC3E}">
        <p14:creationId xmlns:p14="http://schemas.microsoft.com/office/powerpoint/2010/main" val="283643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3DCB-016B-7193-DE0F-0416EAA1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Volume Constraint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5090E-C38E-9BAB-62CB-D86A7C818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6254"/>
            <a:ext cx="10515600" cy="20725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want to use at most a certain amount of material</a:t>
            </a:r>
          </a:p>
          <a:p>
            <a:r>
              <a:rPr lang="en-US">
                <a:cs typeface="Calibri"/>
              </a:rPr>
              <a:t>Fraction of volume is a dimensionless parameter</a:t>
            </a:r>
            <a:endParaRPr lang="en-US" dirty="0">
              <a:cs typeface="Calibri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7F20A278-78F1-9453-42DB-8166452C7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249" y="1822442"/>
            <a:ext cx="4525500" cy="96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49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4DC3-FAD3-C233-EA1D-B8179DE2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Objective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C22C-AD52-8D34-344C-F25A73A19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4482"/>
            <a:ext cx="10515600" cy="2972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can directly control the objective through </a:t>
            </a:r>
            <a:r>
              <a:rPr lang="en-US" b="1" dirty="0">
                <a:cs typeface="Calibri"/>
              </a:rPr>
              <a:t>K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7F3A9C5E-E807-7BF4-F812-C5835F5F5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9147" y="1931112"/>
            <a:ext cx="5726621" cy="63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80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E041-2A19-DAF1-393B-2D5A013B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Optimization Strategy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1DDBD-BC1C-872A-9F60-B34BDD2D0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Algorithm looks like this:</a:t>
            </a:r>
          </a:p>
          <a:p>
            <a:pPr marL="514350" indent="-514350">
              <a:buAutoNum type="romanUcPeriod"/>
            </a:pPr>
            <a:r>
              <a:rPr lang="en-US" dirty="0">
                <a:cs typeface="Calibri" panose="020F0502020204030204"/>
              </a:rPr>
              <a:t>Start with                for all elements</a:t>
            </a:r>
          </a:p>
          <a:p>
            <a:pPr marL="514350" indent="-514350">
              <a:buAutoNum type="romanUcPeriod"/>
            </a:pPr>
            <a:r>
              <a:rPr lang="en-US" dirty="0">
                <a:cs typeface="Calibri" panose="020F0502020204030204"/>
              </a:rPr>
              <a:t>Solve </a:t>
            </a:r>
          </a:p>
          <a:p>
            <a:pPr marL="514350" indent="-514350">
              <a:buAutoNum type="romanUcPeriod"/>
            </a:pPr>
            <a:r>
              <a:rPr lang="en-US" i="1" dirty="0">
                <a:cs typeface="Calibri" panose="020F0502020204030204"/>
              </a:rPr>
              <a:t>Maximize</a:t>
            </a:r>
            <a:r>
              <a:rPr lang="en-US" dirty="0">
                <a:cs typeface="Calibri" panose="020F0502020204030204"/>
              </a:rPr>
              <a:t>                     for the solved displacement</a:t>
            </a:r>
          </a:p>
          <a:p>
            <a:pPr marL="514350" indent="-514350">
              <a:buAutoNum type="romanUcPeriod"/>
            </a:pPr>
            <a:r>
              <a:rPr lang="en-US" dirty="0">
                <a:cs typeface="Calibri" panose="020F0502020204030204"/>
              </a:rPr>
              <a:t>Repeat II and III until stopping criteria</a:t>
            </a:r>
          </a:p>
          <a:p>
            <a:pPr marL="514350" indent="-514350">
              <a:buAutoNum type="romanUcPeriod"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D98E831D-E294-C6D9-F89D-8336A20C4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0841" y="2402999"/>
            <a:ext cx="1051302" cy="295528"/>
          </a:xfrm>
          <a:prstGeom prst="rect">
            <a:avLst/>
          </a:prstGeom>
        </p:spPr>
      </p:pic>
      <p:pic>
        <p:nvPicPr>
          <p:cNvPr id="5" name="Graphic 5">
            <a:extLst>
              <a:ext uri="{FF2B5EF4-FFF2-40B4-BE49-F238E27FC236}">
                <a16:creationId xmlns:a16="http://schemas.microsoft.com/office/drawing/2014/main" id="{BAF4F5BF-CB5D-D041-A422-9B20D0166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0910" y="2953812"/>
            <a:ext cx="1232112" cy="265868"/>
          </a:xfrm>
          <a:prstGeom prst="rect">
            <a:avLst/>
          </a:prstGeom>
        </p:spPr>
      </p:pic>
      <p:pic>
        <p:nvPicPr>
          <p:cNvPr id="7" name="Graphic 7">
            <a:extLst>
              <a:ext uri="{FF2B5EF4-FFF2-40B4-BE49-F238E27FC236}">
                <a16:creationId xmlns:a16="http://schemas.microsoft.com/office/drawing/2014/main" id="{5FEA857D-90E2-F74E-374B-324BB0990D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80841" y="3341297"/>
            <a:ext cx="1374181" cy="34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11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56F1C-44B3-49FB-4024-B0878E16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cs typeface="Calibri Light"/>
              </a:rPr>
              <a:t>Wait, maximize?</a:t>
            </a: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9084F-7941-ADFC-1FB2-544C7BA77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Yes, maximize!</a:t>
            </a:r>
          </a:p>
          <a:p>
            <a:r>
              <a:rPr lang="en-US" dirty="0">
                <a:cs typeface="Calibri"/>
              </a:rPr>
              <a:t>Displacing the object should require a lot of work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sz="1600">
              <a:cs typeface="Calibri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E831CE89-6B33-ED88-AE79-20A204C4A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8316" y="952500"/>
            <a:ext cx="6831295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46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B4559-D4F6-267F-D207-85AEC117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AD7E3-7B6B-0DAD-6460-68EBD4A28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591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3FA3-4187-1E00-F544-EC7C6726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Parameter Sensitivity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4C684-7623-0C66-5F39-9545BAB0D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The model has various parameters:</a:t>
            </a:r>
          </a:p>
          <a:p>
            <a:r>
              <a:rPr lang="en-US" dirty="0">
                <a:cs typeface="Calibri"/>
              </a:rPr>
              <a:t>Volume fraction</a:t>
            </a:r>
          </a:p>
          <a:p>
            <a:r>
              <a:rPr lang="en-US" dirty="0">
                <a:cs typeface="Calibri"/>
              </a:rPr>
              <a:t>Amount of load</a:t>
            </a:r>
          </a:p>
          <a:p>
            <a:r>
              <a:rPr lang="en-US" dirty="0">
                <a:cs typeface="Calibri"/>
              </a:rPr>
              <a:t>Load positions</a:t>
            </a:r>
          </a:p>
          <a:p>
            <a:r>
              <a:rPr lang="en-US" dirty="0">
                <a:cs typeface="Calibri"/>
              </a:rPr>
              <a:t>Support positions</a:t>
            </a:r>
          </a:p>
          <a:p>
            <a:r>
              <a:rPr lang="en-US" dirty="0">
                <a:cs typeface="Calibri"/>
              </a:rPr>
              <a:t>Penalty factor</a:t>
            </a:r>
          </a:p>
          <a:p>
            <a:r>
              <a:rPr lang="en-US">
                <a:cs typeface="Calibri"/>
              </a:rPr>
              <a:t>Inherent stiffness (elastic or "Young's" modulus)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247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11B4-CF4F-A014-100E-3FE2619E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Cantilever Beam at Various Penalties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9ECE353-3D08-64CE-CD78-298C160DB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Penalty = 3.0, Volume = 0.4</a:t>
            </a:r>
            <a:endParaRPr lang="en-US" dirty="0"/>
          </a:p>
        </p:txBody>
      </p:sp>
      <p:pic>
        <p:nvPicPr>
          <p:cNvPr id="13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E32EDA54-D482-0D44-D09F-2E70C17C4C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2290" y="2505075"/>
            <a:ext cx="4912784" cy="3684588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32047F-DD4A-D795-09C1-627A43828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Penalty = 3.2, Volume = 0.4</a:t>
            </a:r>
            <a:endParaRPr lang="en-US" dirty="0"/>
          </a:p>
        </p:txBody>
      </p:sp>
      <p:pic>
        <p:nvPicPr>
          <p:cNvPr id="14" name="Picture 14" descr="Histogram&#10;&#10;Description automatically generated">
            <a:extLst>
              <a:ext uri="{FF2B5EF4-FFF2-40B4-BE49-F238E27FC236}">
                <a16:creationId xmlns:a16="http://schemas.microsoft.com/office/drawing/2014/main" id="{382254B5-45FE-8579-D5C0-7B7D6831B6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4092376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11B4-CF4F-A014-100E-3FE2619E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Cantilever Beam at Various Penalties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9ECE353-3D08-64CE-CD78-298C160DB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Penalty = 3.6, Volume = 0.4</a:t>
            </a:r>
            <a:endParaRPr lang="en-US" dirty="0"/>
          </a:p>
        </p:txBody>
      </p:sp>
      <p:pic>
        <p:nvPicPr>
          <p:cNvPr id="13" name="Picture 13" descr="Histogram&#10;&#10;Description automatically generated">
            <a:extLst>
              <a:ext uri="{FF2B5EF4-FFF2-40B4-BE49-F238E27FC236}">
                <a16:creationId xmlns:a16="http://schemas.microsoft.com/office/drawing/2014/main" id="{E32EDA54-D482-0D44-D09F-2E70C17C4C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2290" y="2505075"/>
            <a:ext cx="4912784" cy="3684588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32047F-DD4A-D795-09C1-627A43828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Penalty = 4.0, Volume = 0.4</a:t>
            </a:r>
          </a:p>
        </p:txBody>
      </p:sp>
      <p:pic>
        <p:nvPicPr>
          <p:cNvPr id="14" name="Picture 14" descr="Histogram&#10;&#10;Description automatically generated">
            <a:extLst>
              <a:ext uri="{FF2B5EF4-FFF2-40B4-BE49-F238E27FC236}">
                <a16:creationId xmlns:a16="http://schemas.microsoft.com/office/drawing/2014/main" id="{382254B5-45FE-8579-D5C0-7B7D6831B6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151515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7600F-1E61-DB66-50C5-D1FCB894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  <a:cs typeface="Calibri Light"/>
              </a:rPr>
              <a:t>Compliance Sensitivity to Penalty</a:t>
            </a:r>
            <a:endParaRPr lang="en-US" sz="3600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6BA71111-399C-BF2F-DDDB-1B4F6D3D5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882312"/>
            <a:ext cx="6780699" cy="509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1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384E-4002-812B-A2E1-7711E0FC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Cantilever Beam at Various Volumes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A66ED-E354-624E-7A0D-D4474FF6F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Penalty = 3.0, Volume = 0.3</a:t>
            </a:r>
            <a:endParaRPr lang="en-US" dirty="0"/>
          </a:p>
        </p:txBody>
      </p:sp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7D4E6C49-FA89-5D5E-00E6-4024FB221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2290" y="2505075"/>
            <a:ext cx="4912784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C57FD-B40B-508C-7051-F12B9ACA1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Penalty = 3.0, Volume = 0.5</a:t>
            </a:r>
            <a:endParaRPr lang="en-US" dirty="0"/>
          </a:p>
        </p:txBody>
      </p:sp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60F66E6-C051-9728-CA60-4F5046D80FC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384640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AA75-2607-33A6-DF0F-D070EE10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General Approaches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5A33D-527A-BCB1-D569-654A59E8E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Finite Element Modeling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D9230-4FB0-D822-4140-9F571D69D5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Material placed in discrete elements</a:t>
            </a:r>
          </a:p>
          <a:p>
            <a:r>
              <a:rPr lang="en-US" dirty="0">
                <a:cs typeface="Calibri"/>
              </a:rPr>
              <a:t>Relatively easy to formulate and solve</a:t>
            </a:r>
          </a:p>
          <a:p>
            <a:r>
              <a:rPr lang="en-US" dirty="0">
                <a:cs typeface="Calibri"/>
              </a:rPr>
              <a:t>Quality depends on mesh resolution and type (voxel, tetrahedral, </a:t>
            </a:r>
            <a:r>
              <a:rPr lang="en-US" dirty="0" err="1">
                <a:cs typeface="Calibri"/>
              </a:rPr>
              <a:t>etc</a:t>
            </a:r>
            <a:r>
              <a:rPr lang="en-US" dirty="0">
                <a:cs typeface="Calibri"/>
              </a:rPr>
              <a:t>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C1384-A9B4-2B1D-A79F-C97AC3F1E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Level Set Modeling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2F2DA-057D-FF70-5375-8E5A78161C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Material placed continuously</a:t>
            </a:r>
          </a:p>
          <a:p>
            <a:r>
              <a:rPr lang="en-US" dirty="0">
                <a:cs typeface="Calibri"/>
              </a:rPr>
              <a:t>Object shape is determined by a function F(</a:t>
            </a:r>
            <a:r>
              <a:rPr lang="en-US" b="1" dirty="0">
                <a:cs typeface="Calibri"/>
              </a:rPr>
              <a:t>x</a:t>
            </a:r>
            <a:r>
              <a:rPr lang="en-US" dirty="0">
                <a:cs typeface="Calibri"/>
              </a:rPr>
              <a:t>) = 0</a:t>
            </a:r>
          </a:p>
          <a:p>
            <a:r>
              <a:rPr lang="en-US" dirty="0">
                <a:cs typeface="Calibri"/>
              </a:rPr>
              <a:t>Highly flexible</a:t>
            </a:r>
          </a:p>
          <a:p>
            <a:r>
              <a:rPr lang="en-US" dirty="0">
                <a:cs typeface="Calibri"/>
              </a:rPr>
              <a:t>More complicated to solve</a:t>
            </a:r>
          </a:p>
        </p:txBody>
      </p:sp>
    </p:spTree>
    <p:extLst>
      <p:ext uri="{BB962C8B-B14F-4D97-AF65-F5344CB8AC3E}">
        <p14:creationId xmlns:p14="http://schemas.microsoft.com/office/powerpoint/2010/main" val="20997060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384E-4002-812B-A2E1-7711E0FC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Cantilever Beam at Various Volumes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A66ED-E354-624E-7A0D-D4474FF6F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Penalty = 3.0, Volume = 0.6</a:t>
            </a:r>
            <a:endParaRPr lang="en-US" dirty="0"/>
          </a:p>
        </p:txBody>
      </p:sp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7D4E6C49-FA89-5D5E-00E6-4024FB221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2290" y="2505075"/>
            <a:ext cx="4912784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C57FD-B40B-508C-7051-F12B9ACA1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Penalty = 3.0, Volume = 0.8</a:t>
            </a:r>
            <a:endParaRPr lang="en-US" dirty="0"/>
          </a:p>
        </p:txBody>
      </p:sp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60F66E6-C051-9728-CA60-4F5046D80FC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2777255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CE6A5-7107-13B3-7B3A-7CAC28D7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  <a:cs typeface="Calibri Light"/>
              </a:rPr>
              <a:t>Compliance Sensitivity to Volume</a:t>
            </a:r>
            <a:endParaRPr lang="en-US" sz="3600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5CE8DA30-0B4A-B606-4537-387C09DAF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882312"/>
            <a:ext cx="6780699" cy="509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28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135E-AA00-EC35-B9C0-78DCEEFE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Intermediate Densities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FA0DB-633E-BA5E-F8F9-49032DB7E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 the optimal topology there are gray elements</a:t>
            </a:r>
          </a:p>
          <a:p>
            <a:r>
              <a:rPr lang="en-US" dirty="0">
                <a:cs typeface="Calibri"/>
              </a:rPr>
              <a:t>This means that there is "some" material here</a:t>
            </a:r>
          </a:p>
          <a:p>
            <a:r>
              <a:rPr lang="en-US" dirty="0">
                <a:cs typeface="Calibri"/>
              </a:rPr>
              <a:t>How do we think about this?</a:t>
            </a:r>
          </a:p>
        </p:txBody>
      </p:sp>
    </p:spTree>
    <p:extLst>
      <p:ext uri="{BB962C8B-B14F-4D97-AF65-F5344CB8AC3E}">
        <p14:creationId xmlns:p14="http://schemas.microsoft.com/office/powerpoint/2010/main" val="12515044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8F00B-4451-893B-A704-B789933A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Infinitesimal Pores</a:t>
            </a:r>
            <a:endParaRPr lang="en-US" sz="5400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53449-A75A-BE76-DEC0-484EDC2A7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Bends</a:t>
            </a:r>
            <a:r>
              <a:rPr lang="en-US" sz="2200" dirty="0">
                <a:ea typeface="+mn-lt"/>
                <a:cs typeface="+mn-lt"/>
              </a:rPr>
              <a:t>ø</a:t>
            </a:r>
            <a:r>
              <a:rPr lang="en-US" sz="2200" dirty="0">
                <a:cs typeface="Calibri"/>
              </a:rPr>
              <a:t>e proposed porous materials as a possible interpretation</a:t>
            </a:r>
          </a:p>
          <a:p>
            <a:r>
              <a:rPr lang="en-US" sz="2200" dirty="0">
                <a:cs typeface="Calibri"/>
              </a:rPr>
              <a:t>Optimal shape determination is framed as a "sizing" problem</a:t>
            </a:r>
          </a:p>
          <a:p>
            <a:r>
              <a:rPr lang="en-US" sz="2200" dirty="0">
                <a:cs typeface="Calibri"/>
              </a:rPr>
              <a:t>SIMP is deciding how big to make the pores</a:t>
            </a:r>
          </a:p>
        </p:txBody>
      </p:sp>
      <p:pic>
        <p:nvPicPr>
          <p:cNvPr id="4" name="Picture 4" descr="A picture containing text, device, fan&#10;&#10;Description automatically generated">
            <a:extLst>
              <a:ext uri="{FF2B5EF4-FFF2-40B4-BE49-F238E27FC236}">
                <a16:creationId xmlns:a16="http://schemas.microsoft.com/office/drawing/2014/main" id="{A6544E90-FA09-D7F0-9A5F-0BC6D234E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9" r="2781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611489-D7DB-7557-54D1-E1605FC13B76}"/>
              </a:ext>
            </a:extLst>
          </p:cNvPr>
          <p:cNvSpPr txBox="1"/>
          <p:nvPr/>
        </p:nvSpPr>
        <p:spPr>
          <a:xfrm>
            <a:off x="7741824" y="6344426"/>
            <a:ext cx="35830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(Bends</a:t>
            </a:r>
            <a:r>
              <a:rPr lang="en-US" dirty="0">
                <a:ea typeface="+mn-lt"/>
                <a:cs typeface="+mn-lt"/>
              </a:rPr>
              <a:t>ø</a:t>
            </a:r>
            <a:r>
              <a:rPr lang="en-US" dirty="0">
                <a:cs typeface="Calibri"/>
              </a:rPr>
              <a:t>e 1989)</a:t>
            </a:r>
          </a:p>
        </p:txBody>
      </p:sp>
    </p:spTree>
    <p:extLst>
      <p:ext uri="{BB962C8B-B14F-4D97-AF65-F5344CB8AC3E}">
        <p14:creationId xmlns:p14="http://schemas.microsoft.com/office/powerpoint/2010/main" val="22524273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89C2B-6912-8C3B-94E4-8F135EB5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4858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E53BC-9349-EE0A-185A-DFAED141E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820338"/>
            <a:ext cx="9144000" cy="156368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4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87B4-1443-9DD7-ACFA-1B27F708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SIMP Method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CACCA-3302-F6E7-540D-4B77FC815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Solid Isotropic Material with Penalization</a:t>
            </a:r>
          </a:p>
          <a:p>
            <a:r>
              <a:rPr lang="en-US" dirty="0">
                <a:cs typeface="Calibri"/>
              </a:rPr>
              <a:t>Finite element model designed by Martin Bendsøe and Noboru Kikuchi in 1988</a:t>
            </a:r>
          </a:p>
          <a:p>
            <a:r>
              <a:rPr lang="en-US" dirty="0">
                <a:cs typeface="Calibri"/>
              </a:rPr>
              <a:t>Relaxes integer formulation of the problem to a continuous formulation</a:t>
            </a:r>
          </a:p>
        </p:txBody>
      </p:sp>
    </p:spTree>
    <p:extLst>
      <p:ext uri="{BB962C8B-B14F-4D97-AF65-F5344CB8AC3E}">
        <p14:creationId xmlns:p14="http://schemas.microsoft.com/office/powerpoint/2010/main" val="399995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8CD84-083A-F0D8-79A0-138BC0EC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Integer Formulation</a:t>
            </a: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35D8032B-F9E8-885D-3BC3-C89CB890D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1030740"/>
            <a:ext cx="6780700" cy="479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9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35550-D21F-5059-A7EC-03287D0D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Formulation</a:t>
            </a: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DDE3DC87-1526-A1C1-2A2C-18C3ED8D4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1030740"/>
            <a:ext cx="6780700" cy="479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3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289BB-DE16-DB27-B4BA-CE303194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Review of Linear Elasticity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9E9E-94A5-8EFD-1CD3-06F3E9DF7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809" y="1122362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Re strings tied to finger">
            <a:extLst>
              <a:ext uri="{FF2B5EF4-FFF2-40B4-BE49-F238E27FC236}">
                <a16:creationId xmlns:a16="http://schemas.microsoft.com/office/drawing/2014/main" id="{D4F0BA70-2930-9295-3754-36EE9BC0E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2" r="16323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64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33E3-898F-EE08-7A9D-833AE717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Elementary Physics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8B0B2-9FDD-7158-94C0-6A05A18C0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Everything is treated as a point mass</a:t>
            </a:r>
            <a:endParaRPr lang="en-US" sz="2400">
              <a:cs typeface="Calibri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Forces act on point masses to displace them</a:t>
            </a:r>
            <a:endParaRPr lang="en-US" sz="2400">
              <a:cs typeface="Calibri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Force and displacement are just vectors</a:t>
            </a:r>
            <a:endParaRPr lang="en-US" sz="2400">
              <a:cs typeface="Calibri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Hooke's Law describes the displacement of a mass on a spring</a:t>
            </a:r>
            <a:endParaRPr lang="en-US" sz="2400">
              <a:cs typeface="Calibri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8844085E-4B6A-C982-5AD6-8BBADF21F4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47" r="5447"/>
          <a:stretch/>
        </p:blipFill>
        <p:spPr>
          <a:xfrm>
            <a:off x="5129966" y="801288"/>
            <a:ext cx="6571121" cy="52127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4509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Topological Optimization with SIMP</vt:lpstr>
      <vt:lpstr>What is Topological Optimization?</vt:lpstr>
      <vt:lpstr>Who Uses Topology Optimization?</vt:lpstr>
      <vt:lpstr>General Approaches</vt:lpstr>
      <vt:lpstr>SIMP Method</vt:lpstr>
      <vt:lpstr>Integer Formulation</vt:lpstr>
      <vt:lpstr>Continuous Formulation</vt:lpstr>
      <vt:lpstr>Review of Linear Elasticity</vt:lpstr>
      <vt:lpstr>Elementary Physics</vt:lpstr>
      <vt:lpstr>Linear Elasticity</vt:lpstr>
      <vt:lpstr>Stress &amp; Strain</vt:lpstr>
      <vt:lpstr>Goal for the Optimization</vt:lpstr>
      <vt:lpstr>What is compliance?</vt:lpstr>
      <vt:lpstr>Finding u</vt:lpstr>
      <vt:lpstr>Strong Form of Equilibrium</vt:lpstr>
      <vt:lpstr>Strong Form of Equilibrium</vt:lpstr>
      <vt:lpstr>Strong Form of Equilibrium</vt:lpstr>
      <vt:lpstr>Weak Form of Equilibrium</vt:lpstr>
      <vt:lpstr>Summary</vt:lpstr>
      <vt:lpstr>The SIMP Model</vt:lpstr>
      <vt:lpstr>The SIMP Model</vt:lpstr>
      <vt:lpstr>PowerPoint Presentation</vt:lpstr>
      <vt:lpstr>What's this p? </vt:lpstr>
      <vt:lpstr>Stiffness Curve</vt:lpstr>
      <vt:lpstr>SIMP Assumptions</vt:lpstr>
      <vt:lpstr>Finding the Optimal Topology</vt:lpstr>
      <vt:lpstr>Finite Element Formulation</vt:lpstr>
      <vt:lpstr>Problem Statement</vt:lpstr>
      <vt:lpstr>Hooke's Law Constraint</vt:lpstr>
      <vt:lpstr>Volume Constraint</vt:lpstr>
      <vt:lpstr>Objective Function</vt:lpstr>
      <vt:lpstr>Optimization Strategy</vt:lpstr>
      <vt:lpstr>Wait, maximize?</vt:lpstr>
      <vt:lpstr>Model Analysis</vt:lpstr>
      <vt:lpstr>Parameter Sensitivity</vt:lpstr>
      <vt:lpstr>Cantilever Beam at Various Penalties</vt:lpstr>
      <vt:lpstr>Cantilever Beam at Various Penalties</vt:lpstr>
      <vt:lpstr>Compliance Sensitivity to Penalty</vt:lpstr>
      <vt:lpstr>Cantilever Beam at Various Volumes</vt:lpstr>
      <vt:lpstr>Cantilever Beam at Various Volumes</vt:lpstr>
      <vt:lpstr>Compliance Sensitivity to Volume</vt:lpstr>
      <vt:lpstr>Intermediate Densities</vt:lpstr>
      <vt:lpstr>Infinitesimal Pores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1154</cp:revision>
  <dcterms:created xsi:type="dcterms:W3CDTF">2022-10-10T19:09:32Z</dcterms:created>
  <dcterms:modified xsi:type="dcterms:W3CDTF">2024-05-15T17:13:14Z</dcterms:modified>
</cp:coreProperties>
</file>