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256" r:id="rId2"/>
    <p:sldId id="257" r:id="rId3"/>
    <p:sldId id="368" r:id="rId4"/>
    <p:sldId id="369" r:id="rId5"/>
    <p:sldId id="370" r:id="rId6"/>
    <p:sldId id="379" r:id="rId7"/>
    <p:sldId id="372" r:id="rId8"/>
    <p:sldId id="373" r:id="rId9"/>
    <p:sldId id="374" r:id="rId10"/>
    <p:sldId id="380" r:id="rId11"/>
    <p:sldId id="381" r:id="rId12"/>
    <p:sldId id="376" r:id="rId13"/>
    <p:sldId id="382" r:id="rId14"/>
    <p:sldId id="375" r:id="rId15"/>
    <p:sldId id="377" r:id="rId16"/>
    <p:sldId id="378" r:id="rId17"/>
    <p:sldId id="3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08-05-2025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Second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Second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mdpi.com/2078-2489/13/12/576?utm_source=chatgpt.com" TargetMode="External"/><Relationship Id="rId2" Type="http://schemas.openxmlformats.org/officeDocument/2006/relationships/hyperlink" Target="https://doi.org/10.3390/info13120576"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530618"/>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dirty="0">
                <a:solidFill>
                  <a:srgbClr val="7030A0"/>
                </a:solidFill>
                <a:latin typeface="Verdana" panose="020B0604030504040204" pitchFamily="34" charset="0"/>
                <a:ea typeface="+mn-ea"/>
                <a:cs typeface="+mn-cs"/>
              </a:rPr>
              <a:t>FAKE NEWS DETECTION USING MACHINE LEARNING</a:t>
            </a: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8" y="5183902"/>
            <a:ext cx="436309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MRS.M.DIVYA M.E.</a:t>
            </a:r>
          </a:p>
          <a:p>
            <a:pPr>
              <a:spcBef>
                <a:spcPct val="0"/>
              </a:spcBef>
              <a:buClrTx/>
              <a:buFontTx/>
              <a:buNone/>
            </a:pPr>
            <a:r>
              <a:rPr lang="en-IN" altLang="en-US" sz="2400" b="1" dirty="0">
                <a:solidFill>
                  <a:srgbClr val="FF0000"/>
                </a:solidFill>
              </a:rPr>
              <a:t>ASSISTANT PROFESSOR</a:t>
            </a: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7398328" y="5228206"/>
            <a:ext cx="447963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None/>
            </a:pPr>
            <a:r>
              <a:rPr lang="en-IN" altLang="en-US" sz="2000" b="1" dirty="0">
                <a:solidFill>
                  <a:srgbClr val="FF0000"/>
                </a:solidFill>
              </a:rPr>
              <a:t>NOVIN JENO S</a:t>
            </a:r>
          </a:p>
          <a:p>
            <a:pPr>
              <a:spcBef>
                <a:spcPct val="0"/>
              </a:spcBef>
              <a:buClrTx/>
              <a:buNone/>
            </a:pPr>
            <a:r>
              <a:rPr lang="en-IN" altLang="en-US" sz="2000" b="1" dirty="0">
                <a:solidFill>
                  <a:srgbClr val="FF0000"/>
                </a:solidFill>
              </a:rPr>
              <a:t>220701190</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19FE5E-4616-5ADB-DBDA-79F2502C39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FB937A-4EAA-4002-168E-BDD476032A78}"/>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3" name="Content Placeholder 2">
            <a:extLst>
              <a:ext uri="{FF2B5EF4-FFF2-40B4-BE49-F238E27FC236}">
                <a16:creationId xmlns:a16="http://schemas.microsoft.com/office/drawing/2014/main" id="{86F47F2A-3380-B9CD-F122-B750723A738C}"/>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Feature Extraction Module</a:t>
            </a:r>
            <a:br>
              <a:rPr lang="en-US" sz="2400" dirty="0"/>
            </a:br>
            <a:r>
              <a:rPr lang="en-US" sz="2400" dirty="0"/>
              <a:t>Here, the cleaned text is converted into numerical vectors using TF-IDF. This module transforms the textual data into a format that machine learning algorithms can work with effectively.</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Model Training &amp; Evaluation Module</a:t>
            </a:r>
            <a:br>
              <a:rPr lang="en-US" sz="2400" dirty="0"/>
            </a:br>
            <a:r>
              <a:rPr lang="en-US" sz="2400" dirty="0"/>
              <a:t>This module handles the splitting of data, training of the logistic regression model, and evaluation using accuracy metrics. It ensures that the model learns to differentiate between real and fake news.</a:t>
            </a:r>
            <a:endParaRPr lang="en-IN" sz="2400" dirty="0"/>
          </a:p>
        </p:txBody>
      </p:sp>
      <p:sp>
        <p:nvSpPr>
          <p:cNvPr id="4" name="Date Placeholder 3">
            <a:extLst>
              <a:ext uri="{FF2B5EF4-FFF2-40B4-BE49-F238E27FC236}">
                <a16:creationId xmlns:a16="http://schemas.microsoft.com/office/drawing/2014/main" id="{2208B9B7-AB59-B9A5-CEC8-99FE4939D234}"/>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F7196C22-7910-DDDB-878E-0702D7F5D619}"/>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FF07EE7E-CC56-7793-C2DF-DAE26BB6DAB9}"/>
              </a:ext>
            </a:extLst>
          </p:cNvPr>
          <p:cNvSpPr>
            <a:spLocks noGrp="1"/>
          </p:cNvSpPr>
          <p:nvPr>
            <p:ph type="sldNum" sz="quarter" idx="12"/>
          </p:nvPr>
        </p:nvSpPr>
        <p:spPr/>
        <p:txBody>
          <a:bodyPr/>
          <a:lstStyle/>
          <a:p>
            <a:fld id="{5AB9ECBD-B4DD-40D5-8D24-9ECCDBB1583E}" type="slidenum">
              <a:rPr lang="en-IN" smtClean="0"/>
              <a:t>10</a:t>
            </a:fld>
            <a:endParaRPr lang="en-IN"/>
          </a:p>
        </p:txBody>
      </p:sp>
    </p:spTree>
    <p:extLst>
      <p:ext uri="{BB962C8B-B14F-4D97-AF65-F5344CB8AC3E}">
        <p14:creationId xmlns:p14="http://schemas.microsoft.com/office/powerpoint/2010/main" val="1456087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5E696-04FE-1B51-8510-6ECCC5E4B5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A7EC27-7B19-488E-C63F-2504D716C3EB}"/>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3" name="Content Placeholder 2">
            <a:extLst>
              <a:ext uri="{FF2B5EF4-FFF2-40B4-BE49-F238E27FC236}">
                <a16:creationId xmlns:a16="http://schemas.microsoft.com/office/drawing/2014/main" id="{6D77820F-25D9-5230-DD8C-1EA88252D574}"/>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Prediction Module</a:t>
            </a:r>
            <a:br>
              <a:rPr lang="en-US" sz="2400" dirty="0"/>
            </a:br>
            <a:r>
              <a:rPr lang="en-US" sz="2400" dirty="0"/>
              <a:t>This is the final module where the trained model is used to predict the label (real or fake) of new, unseen news articles. It demonstrates the practical application of the system and its decision-making capability.</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lang="en-IN" sz="2400" dirty="0"/>
          </a:p>
        </p:txBody>
      </p:sp>
      <p:sp>
        <p:nvSpPr>
          <p:cNvPr id="4" name="Date Placeholder 3">
            <a:extLst>
              <a:ext uri="{FF2B5EF4-FFF2-40B4-BE49-F238E27FC236}">
                <a16:creationId xmlns:a16="http://schemas.microsoft.com/office/drawing/2014/main" id="{DAC13ECC-305D-AEDF-D75A-5F07521CDDB2}"/>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06B62B9C-E0E8-BFF0-7EAC-7DBB2B3CE1DB}"/>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302D301B-06DD-4DCE-E4F5-5AD25D46C76C}"/>
              </a:ext>
            </a:extLst>
          </p:cNvPr>
          <p:cNvSpPr>
            <a:spLocks noGrp="1"/>
          </p:cNvSpPr>
          <p:nvPr>
            <p:ph type="sldNum" sz="quarter" idx="12"/>
          </p:nvPr>
        </p:nvSpPr>
        <p:spPr/>
        <p:txBody>
          <a:bodyPr/>
          <a:lstStyle/>
          <a:p>
            <a:fld id="{5AB9ECBD-B4DD-40D5-8D24-9ECCDBB1583E}" type="slidenum">
              <a:rPr lang="en-IN" smtClean="0"/>
              <a:t>11</a:t>
            </a:fld>
            <a:endParaRPr lang="en-IN"/>
          </a:p>
        </p:txBody>
      </p:sp>
      <p:pic>
        <p:nvPicPr>
          <p:cNvPr id="8" name="Picture 7">
            <a:extLst>
              <a:ext uri="{FF2B5EF4-FFF2-40B4-BE49-F238E27FC236}">
                <a16:creationId xmlns:a16="http://schemas.microsoft.com/office/drawing/2014/main" id="{FB35081B-6A01-60D6-1282-A66499DB1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9410" y="3689684"/>
            <a:ext cx="10079790" cy="2330116"/>
          </a:xfrm>
          <a:prstGeom prst="rect">
            <a:avLst/>
          </a:prstGeom>
        </p:spPr>
      </p:pic>
    </p:spTree>
    <p:extLst>
      <p:ext uri="{BB962C8B-B14F-4D97-AF65-F5344CB8AC3E}">
        <p14:creationId xmlns:p14="http://schemas.microsoft.com/office/powerpoint/2010/main" val="3582562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Implementation &amp; Results of Module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2400" b="1" dirty="0"/>
              <a:t>Data </a:t>
            </a:r>
            <a:r>
              <a:rPr lang="en-IN" sz="2400" b="1" dirty="0" err="1"/>
              <a:t>Preprocessing:</a:t>
            </a:r>
            <a:r>
              <a:rPr lang="en-IN" sz="2400" dirty="0" err="1"/>
              <a:t>Combined</a:t>
            </a:r>
            <a:r>
              <a:rPr lang="en-IN" sz="2400" dirty="0"/>
              <a:t> the author and title </a:t>
            </a:r>
            <a:r>
              <a:rPr lang="en-US" sz="2400" dirty="0"/>
              <a:t>columns into a new feature, handled null values, removed noise (special characters, digits), converted to lowercase, removed </a:t>
            </a:r>
            <a:r>
              <a:rPr lang="en-US" sz="2400" dirty="0" err="1"/>
              <a:t>stopwords</a:t>
            </a:r>
            <a:r>
              <a:rPr lang="en-US" sz="2400" dirty="0"/>
              <a:t>, and applied stemming.</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Feature Extraction:</a:t>
            </a:r>
            <a:br>
              <a:rPr lang="en-US" sz="2400" dirty="0"/>
            </a:br>
            <a:r>
              <a:rPr lang="en-US" sz="2400" dirty="0"/>
              <a:t>Used TF-IDF Vectorizer to transform the cleaned text into numerical features for the model.</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Model Training:</a:t>
            </a:r>
            <a:br>
              <a:rPr lang="en-US" sz="2400" dirty="0"/>
            </a:br>
            <a:r>
              <a:rPr lang="en-US" sz="2400" dirty="0"/>
              <a:t>Split the dataset into training and testing sets. Trained a Logistic Regression model using the training data.</a:t>
            </a:r>
            <a:endParaRPr lang="en-IN" sz="24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12</a:t>
            </a:fld>
            <a:endParaRPr lang="en-IN"/>
          </a:p>
        </p:txBody>
      </p:sp>
    </p:spTree>
    <p:extLst>
      <p:ext uri="{BB962C8B-B14F-4D97-AF65-F5344CB8AC3E}">
        <p14:creationId xmlns:p14="http://schemas.microsoft.com/office/powerpoint/2010/main" val="4109638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82F7A-8C3F-ADBA-D8CE-A9B52825BD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466F48-CBEC-1E17-99A4-D8782A9C551A}"/>
              </a:ext>
            </a:extLst>
          </p:cNvPr>
          <p:cNvSpPr>
            <a:spLocks noGrp="1"/>
          </p:cNvSpPr>
          <p:nvPr>
            <p:ph type="title"/>
          </p:nvPr>
        </p:nvSpPr>
        <p:spPr/>
        <p:txBody>
          <a:bodyPr/>
          <a:lstStyle/>
          <a:p>
            <a:r>
              <a:rPr lang="en-US" altLang="en-US" sz="3200" b="1" dirty="0">
                <a:solidFill>
                  <a:srgbClr val="FF0000"/>
                </a:solidFill>
              </a:rPr>
              <a:t>Implementation &amp; Results of Module</a:t>
            </a:r>
            <a:endParaRPr lang="en-IN" sz="2800" dirty="0"/>
          </a:p>
        </p:txBody>
      </p:sp>
      <p:sp>
        <p:nvSpPr>
          <p:cNvPr id="3" name="Content Placeholder 2">
            <a:extLst>
              <a:ext uri="{FF2B5EF4-FFF2-40B4-BE49-F238E27FC236}">
                <a16:creationId xmlns:a16="http://schemas.microsoft.com/office/drawing/2014/main" id="{EBCFFE30-32F1-F8AE-674E-1174F75A981C}"/>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Model Evaluation:</a:t>
            </a:r>
            <a:br>
              <a:rPr lang="en-US" sz="2400" dirty="0"/>
            </a:br>
            <a:r>
              <a:rPr lang="en-US" sz="2400" dirty="0"/>
              <a:t>Evaluated performance using accuracy scores on both training and testing sets.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Prediction:</a:t>
            </a:r>
            <a:br>
              <a:rPr lang="en-US" sz="2400" dirty="0"/>
            </a:br>
            <a:r>
              <a:rPr lang="en-US" sz="2400" dirty="0"/>
              <a:t>The model can predict whether a new piece of news is real or fake based on its textual content.</a:t>
            </a:r>
            <a:endParaRPr lang="en-IN" sz="2400" dirty="0"/>
          </a:p>
        </p:txBody>
      </p:sp>
      <p:sp>
        <p:nvSpPr>
          <p:cNvPr id="4" name="Date Placeholder 3">
            <a:extLst>
              <a:ext uri="{FF2B5EF4-FFF2-40B4-BE49-F238E27FC236}">
                <a16:creationId xmlns:a16="http://schemas.microsoft.com/office/drawing/2014/main" id="{24E26779-0E5C-E5FC-F622-2B8774AB35A4}"/>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717DCB8A-2954-C2CE-B32A-3EE2362DB4AC}"/>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2275ED04-4353-A6A9-B224-FA80F4AF89DD}"/>
              </a:ext>
            </a:extLst>
          </p:cNvPr>
          <p:cNvSpPr>
            <a:spLocks noGrp="1"/>
          </p:cNvSpPr>
          <p:nvPr>
            <p:ph type="sldNum" sz="quarter" idx="12"/>
          </p:nvPr>
        </p:nvSpPr>
        <p:spPr/>
        <p:txBody>
          <a:bodyPr/>
          <a:lstStyle/>
          <a:p>
            <a:fld id="{5AB9ECBD-B4DD-40D5-8D24-9ECCDBB1583E}" type="slidenum">
              <a:rPr lang="en-IN" smtClean="0"/>
              <a:t>13</a:t>
            </a:fld>
            <a:endParaRPr lang="en-IN"/>
          </a:p>
        </p:txBody>
      </p:sp>
    </p:spTree>
    <p:extLst>
      <p:ext uri="{BB962C8B-B14F-4D97-AF65-F5344CB8AC3E}">
        <p14:creationId xmlns:p14="http://schemas.microsoft.com/office/powerpoint/2010/main" val="16063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Conclusion &amp; Future Work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t>This project highlights the effectiveness of using machine learning—specifically logistic regression with TF-IDF vectorization—for detecting fake news based on textual content, achieving strong accuracy through preprocessing techniques like stemming and </a:t>
            </a:r>
            <a:r>
              <a:rPr lang="en-US" sz="2400" dirty="0" err="1"/>
              <a:t>stopword</a:t>
            </a:r>
            <a:r>
              <a:rPr lang="en-US" sz="2400" dirty="0"/>
              <a:t> removal. While the current model performs well, it has limitations in handling context-rich or sarcastic content and lacks integration of metadata or social behavior. Future improvements could include advanced models like BERT or LSTM, multi-modal analysis, and real-time deployment features to enhance accuracy and practical usability in combating evolving misinformation tactics.</a:t>
            </a:r>
            <a:endParaRPr lang="en-IN" sz="24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14</a:t>
            </a:fld>
            <a:endParaRPr lang="en-IN"/>
          </a:p>
        </p:txBody>
      </p:sp>
    </p:spTree>
    <p:extLst>
      <p:ext uri="{BB962C8B-B14F-4D97-AF65-F5344CB8AC3E}">
        <p14:creationId xmlns:p14="http://schemas.microsoft.com/office/powerpoint/2010/main" val="2369166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None/>
            </a:pPr>
            <a:r>
              <a:rPr lang="en-IN" sz="2400" dirty="0"/>
              <a:t>[1] Alghamdi, J., Lin, Y., &amp; Luo, S. (2022). A Comparative Study of Machine Learning and Deep Learning Techniques for Fake News Detection. </a:t>
            </a:r>
            <a:r>
              <a:rPr lang="en-IN" sz="2400" i="1" dirty="0"/>
              <a:t>Information</a:t>
            </a:r>
            <a:r>
              <a:rPr lang="en-IN" sz="2400" dirty="0"/>
              <a:t>, 13(12), 576. </a:t>
            </a:r>
            <a:r>
              <a:rPr lang="en-IN" sz="2400" dirty="0">
                <a:hlinkClick r:id="rId2"/>
              </a:rPr>
              <a:t>https://doi.org/10.3390/info13120576</a:t>
            </a:r>
            <a:r>
              <a:rPr lang="en-IN" sz="2400" dirty="0"/>
              <a:t> </a:t>
            </a:r>
            <a:r>
              <a:rPr lang="en-IN" sz="2400" dirty="0">
                <a:hlinkClick r:id="rId3"/>
              </a:rPr>
              <a:t>MDPI</a:t>
            </a:r>
            <a:endParaRPr lang="en-IN" sz="2400" dirty="0"/>
          </a:p>
          <a:p>
            <a:pPr>
              <a:buNone/>
            </a:pPr>
            <a:r>
              <a:rPr lang="en-IN" sz="2400" dirty="0"/>
              <a:t>[2] Ahmed, H., Traore, I., &amp; Saad, S. (2018). Detecting opinion spams and fake news using text classification. </a:t>
            </a:r>
            <a:r>
              <a:rPr lang="en-IN" sz="2400" i="1" dirty="0"/>
              <a:t>Security and Privacy</a:t>
            </a:r>
            <a:r>
              <a:rPr lang="en-IN" sz="2400" dirty="0"/>
              <a:t>, 1(1), e9.</a:t>
            </a:r>
          </a:p>
          <a:p>
            <a:pPr marL="0" indent="0">
              <a:buNone/>
            </a:pPr>
            <a:r>
              <a:rPr lang="en-IN" sz="2400" dirty="0"/>
              <a:t>[3] Gautam, S., &amp; Yadav, D. (2021). Fake news detection using deep learning models: A review. </a:t>
            </a:r>
            <a:r>
              <a:rPr lang="en-IN" sz="2400" i="1" dirty="0"/>
              <a:t>International Journal of Information Technology</a:t>
            </a:r>
            <a:r>
              <a:rPr lang="en-IN" sz="2400" dirty="0"/>
              <a:t>, 13, 1183–1190.</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15</a:t>
            </a:fld>
            <a:endParaRPr lang="en-IN"/>
          </a:p>
        </p:txBody>
      </p:sp>
    </p:spTree>
    <p:extLst>
      <p:ext uri="{BB962C8B-B14F-4D97-AF65-F5344CB8AC3E}">
        <p14:creationId xmlns:p14="http://schemas.microsoft.com/office/powerpoint/2010/main" val="1530162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Paper Publication Status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buNone/>
            </a:pPr>
            <a:r>
              <a:rPr lang="en-US" dirty="0"/>
              <a:t>The paper based on this project is currently in preparation and is planned to be submitted to a reputed journal or conference specializing in machine learning.</a:t>
            </a: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16</a:t>
            </a:fld>
            <a:endParaRPr lang="en-IN"/>
          </a:p>
        </p:txBody>
      </p:sp>
    </p:spTree>
    <p:extLst>
      <p:ext uri="{BB962C8B-B14F-4D97-AF65-F5344CB8AC3E}">
        <p14:creationId xmlns:p14="http://schemas.microsoft.com/office/powerpoint/2010/main" val="2946422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17</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Second Review</a:t>
            </a:r>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t>In today’s digital era, the rapid spread of fake news across online platforms poses a significant threat to public trust, societal stability, and democratic processes.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t>Traditional fact-checking methods are time-consuming and insufficient to combat the scale of misinformation. Therefore, there is a need for an automated system that can accurately classify news as real or fake using machine learning techniques based on textual analysis.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t>This project is motivated by the desire to enhance digital safety by using NLP and machine learning to detect and prevent the spread of fake news.</a:t>
            </a:r>
            <a:endParaRPr lang="en-IN" sz="24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t>Existing fake news detection systems primarily rely on manual fact-checking or basic keyword-based filtering, which are time-consuming and often unreliable.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t> Some platforms use rule-based approaches, which fail to generalize to new or unseen patterns in misinformation. These systems often lack scalability and real-time processing capabilities.</a:t>
            </a:r>
            <a:endParaRPr lang="en-IN" sz="24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563971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None/>
            </a:pPr>
            <a:r>
              <a:rPr lang="en-US" sz="2400" dirty="0"/>
              <a:t>The primary objective of this project is to develop a machine learning model capable of detecting fake news by analyzing its textual content. Specific goals include:</a:t>
            </a:r>
          </a:p>
          <a:p>
            <a:pPr>
              <a:buFont typeface="Arial" panose="020B0604020202020204" pitchFamily="34" charset="0"/>
              <a:buChar char="•"/>
            </a:pPr>
            <a:r>
              <a:rPr lang="en-US" sz="2400" dirty="0"/>
              <a:t>Preprocessing news data to remove noise and irrelevant content.</a:t>
            </a:r>
          </a:p>
          <a:p>
            <a:pPr>
              <a:buFont typeface="Arial" panose="020B0604020202020204" pitchFamily="34" charset="0"/>
              <a:buChar char="•"/>
            </a:pPr>
            <a:r>
              <a:rPr lang="en-US" sz="2400" dirty="0"/>
              <a:t>Applying TF-IDF vectorization to extract significant features.</a:t>
            </a:r>
          </a:p>
          <a:p>
            <a:pPr>
              <a:buFont typeface="Arial" panose="020B0604020202020204" pitchFamily="34" charset="0"/>
              <a:buChar char="•"/>
            </a:pPr>
            <a:r>
              <a:rPr lang="en-US" sz="2400" dirty="0"/>
              <a:t>Training a logistic regression model for classification.</a:t>
            </a:r>
          </a:p>
          <a:p>
            <a:pPr>
              <a:buFont typeface="Arial" panose="020B0604020202020204" pitchFamily="34" charset="0"/>
              <a:buChar char="•"/>
            </a:pPr>
            <a:r>
              <a:rPr lang="en-US" sz="2400" dirty="0"/>
              <a:t>Evaluating the model's accuracy on both training and testing datasets.</a:t>
            </a:r>
          </a:p>
          <a:p>
            <a:pPr>
              <a:buFont typeface="Arial" panose="020B0604020202020204" pitchFamily="34" charset="0"/>
              <a:buChar char="•"/>
            </a:pPr>
            <a:r>
              <a:rPr lang="en-US" sz="2400" dirty="0"/>
              <a:t>Making real-time predictions on unseen news data.</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t>This project presents a machine learning-based approach to detect fake news by analyzing textual content. The model leverages Natural Language Processing (NLP) techniques including stemming and TF-IDF vectorization, followed by classification using Logistic Regression.</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t> The system is trained and tested on a labeled dataset to distinguish between real and fake news with a significant accuracy score. This project aims to contribute to the ongoing battle against misinformation by providing a reliable automated solution for early fake news detection.</a:t>
            </a:r>
            <a:endParaRPr lang="en-IN" sz="24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Proposed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None/>
            </a:pPr>
            <a:r>
              <a:rPr lang="en-US" sz="2400" dirty="0"/>
              <a:t>The proposed system addresses these shortcomings by introducing an automated fake news detection pipeline using machine learning. This approach involves:</a:t>
            </a:r>
          </a:p>
          <a:p>
            <a:pPr>
              <a:buFont typeface="Arial" panose="020B0604020202020204" pitchFamily="34" charset="0"/>
              <a:buChar char="•"/>
            </a:pPr>
            <a:r>
              <a:rPr lang="en-US" sz="2400" dirty="0"/>
              <a:t>Text cleaning and preprocessing using stemming and removal of </a:t>
            </a:r>
            <a:r>
              <a:rPr lang="en-US" sz="2400" dirty="0" err="1"/>
              <a:t>stopwords</a:t>
            </a:r>
            <a:r>
              <a:rPr lang="en-US" sz="2400" dirty="0"/>
              <a:t>.</a:t>
            </a:r>
          </a:p>
          <a:p>
            <a:pPr>
              <a:buFont typeface="Arial" panose="020B0604020202020204" pitchFamily="34" charset="0"/>
              <a:buChar char="•"/>
            </a:pPr>
            <a:r>
              <a:rPr lang="en-US" sz="2400" dirty="0"/>
              <a:t>Feature extraction using TF-IDF vectorization to represent text data numerically.</a:t>
            </a:r>
          </a:p>
          <a:p>
            <a:pPr>
              <a:buFont typeface="Arial" panose="020B0604020202020204" pitchFamily="34" charset="0"/>
              <a:buChar char="•"/>
            </a:pPr>
            <a:r>
              <a:rPr lang="en-US" sz="2400" dirty="0"/>
              <a:t>Model training using Logistic Regression for binary classification (real vs. fake).</a:t>
            </a:r>
          </a:p>
          <a:p>
            <a:pPr>
              <a:buFont typeface="Arial" panose="020B0604020202020204" pitchFamily="34" charset="0"/>
              <a:buChar char="•"/>
            </a:pPr>
            <a:r>
              <a:rPr lang="en-US" sz="2400" dirty="0"/>
              <a:t>Deployment-ready predictions with high accuracy and fast processing time.</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3488894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pic>
        <p:nvPicPr>
          <p:cNvPr id="8" name="Content Placeholder 7">
            <a:extLst>
              <a:ext uri="{FF2B5EF4-FFF2-40B4-BE49-F238E27FC236}">
                <a16:creationId xmlns:a16="http://schemas.microsoft.com/office/drawing/2014/main" id="{7D674A4E-8D85-2A56-E871-6377BA7C86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0" y="1716506"/>
            <a:ext cx="10610850" cy="4299284"/>
          </a:xfrm>
        </p:spPr>
      </p:pic>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7</a:t>
            </a:fld>
            <a:endParaRPr lang="en-IN"/>
          </a:p>
        </p:txBody>
      </p:sp>
    </p:spTree>
    <p:extLst>
      <p:ext uri="{BB962C8B-B14F-4D97-AF65-F5344CB8AC3E}">
        <p14:creationId xmlns:p14="http://schemas.microsoft.com/office/powerpoint/2010/main" val="1066777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2400" dirty="0"/>
              <a:t>Data Collection &amp; Loading Module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2400" dirty="0"/>
              <a:t>Data Preprocessing Module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2400" dirty="0"/>
              <a:t>Feature Extraction Module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2400" dirty="0"/>
              <a:t>Model Training &amp; Evaluation Module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2400" dirty="0"/>
              <a:t>Prediction Module</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8</a:t>
            </a:fld>
            <a:endParaRPr lang="en-IN"/>
          </a:p>
        </p:txBody>
      </p:sp>
    </p:spTree>
    <p:extLst>
      <p:ext uri="{BB962C8B-B14F-4D97-AF65-F5344CB8AC3E}">
        <p14:creationId xmlns:p14="http://schemas.microsoft.com/office/powerpoint/2010/main" val="651015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Data Collection &amp; Loading Module</a:t>
            </a:r>
            <a:br>
              <a:rPr lang="en-US" sz="2400" dirty="0"/>
            </a:br>
            <a:r>
              <a:rPr lang="en-US" sz="2400" dirty="0"/>
              <a:t>This module is responsible for loading the dataset (e.g., CSV file) into the system. It ensures that missing values are handled and the data is ready for preprocessing.</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Data Preprocessing Module</a:t>
            </a:r>
            <a:br>
              <a:rPr lang="en-US" sz="2400" dirty="0"/>
            </a:br>
            <a:r>
              <a:rPr lang="en-US" sz="2400" dirty="0"/>
              <a:t>This module performs text cleaning operations such as removal of special characters, </a:t>
            </a:r>
            <a:r>
              <a:rPr lang="en-US" sz="2400" dirty="0" err="1"/>
              <a:t>stopwords</a:t>
            </a:r>
            <a:r>
              <a:rPr lang="en-US" sz="2400" dirty="0"/>
              <a:t>, and converting text to lowercase. It also includes stemming to reduce words to their base forms, ensuring better generalization for the model.</a:t>
            </a:r>
            <a:endParaRPr lang="en-IN" sz="24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9</a:t>
            </a:fld>
            <a:endParaRPr lang="en-IN"/>
          </a:p>
        </p:txBody>
      </p:sp>
    </p:spTree>
    <p:extLst>
      <p:ext uri="{BB962C8B-B14F-4D97-AF65-F5344CB8AC3E}">
        <p14:creationId xmlns:p14="http://schemas.microsoft.com/office/powerpoint/2010/main" val="517529961"/>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81</TotalTime>
  <Words>1195</Words>
  <Application>Microsoft Office PowerPoint</Application>
  <PresentationFormat>Widescreen</PresentationFormat>
  <Paragraphs>108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Verdana</vt:lpstr>
      <vt:lpstr>Wingdings</vt:lpstr>
      <vt:lpstr>Profile</vt:lpstr>
      <vt:lpstr>PowerPoint Presentation</vt:lpstr>
      <vt:lpstr>Problem Statement and Motivation</vt:lpstr>
      <vt:lpstr>Existing System</vt:lpstr>
      <vt:lpstr>Objectives</vt:lpstr>
      <vt:lpstr>Abstract</vt:lpstr>
      <vt:lpstr>Proposed System</vt:lpstr>
      <vt:lpstr>System Architecture</vt:lpstr>
      <vt:lpstr>List of Modules</vt:lpstr>
      <vt:lpstr>Functional Description for each modules with DFD and Activity Diagram</vt:lpstr>
      <vt:lpstr>Functional Description for each modules with DFD and Activity Diagram</vt:lpstr>
      <vt:lpstr>Functional Description for each modules with DFD and Activity Diagram</vt:lpstr>
      <vt:lpstr>Implementation &amp; Results of Module</vt:lpstr>
      <vt:lpstr>Implementation &amp; Results of Module</vt:lpstr>
      <vt:lpstr>Conclusion &amp; Future Work </vt:lpstr>
      <vt:lpstr>References</vt:lpstr>
      <vt:lpstr>Paper Publication Status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Novin Jeno S</cp:lastModifiedBy>
  <cp:revision>6</cp:revision>
  <dcterms:created xsi:type="dcterms:W3CDTF">2023-08-03T04:32:32Z</dcterms:created>
  <dcterms:modified xsi:type="dcterms:W3CDTF">2025-05-08T15:04:51Z</dcterms:modified>
</cp:coreProperties>
</file>