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4" r:id="rId8"/>
    <p:sldId id="258" r:id="rId9"/>
    <p:sldId id="259" r:id="rId10"/>
    <p:sldId id="262" r:id="rId11"/>
    <p:sldId id="260" r:id="rId12"/>
    <p:sldId id="263" r:id="rId13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DA55A-EC38-A2E9-17B9-870985310F0E}" v="15" dt="2024-11-02T07:49:26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867" autoAdjust="0"/>
    <p:restoredTop sz="69330" autoAdjust="0"/>
  </p:normalViewPr>
  <p:slideViewPr>
    <p:cSldViewPr snapToGrid="0">
      <p:cViewPr varScale="1">
        <p:scale>
          <a:sx n="112" d="100"/>
          <a:sy n="112" d="100"/>
        </p:scale>
        <p:origin x="31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-1483" y="86"/>
      </p:cViewPr>
      <p:guideLst>
        <p:guide orient="horz" pos="306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02-11-24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02-11-24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011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Image du </a:t>
            </a:r>
            <a:r>
              <a:rPr lang="en-US" dirty="0" err="1">
                <a:cs typeface="Calibri"/>
              </a:rPr>
              <a:t>serveur</a:t>
            </a:r>
            <a:r>
              <a:rPr lang="en-US" dirty="0">
                <a:cs typeface="Calibri"/>
              </a:rPr>
              <a:t> servant </a:t>
            </a:r>
            <a:r>
              <a:rPr lang="en-US" dirty="0" err="1">
                <a:cs typeface="Calibri"/>
              </a:rPr>
              <a:t>plusieurs</a:t>
            </a:r>
            <a:r>
              <a:rPr lang="en-US">
                <a:cs typeface="Calibri"/>
              </a:rPr>
              <a:t> tables au resto</a:t>
            </a:r>
          </a:p>
          <a:p>
            <a:r>
              <a:rPr lang="en-US" dirty="0">
                <a:cs typeface="Calibri"/>
              </a:rPr>
              <a:t>Si pas async/await -&gt; attend fin discussion de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que les gens </a:t>
            </a:r>
            <a:r>
              <a:rPr lang="en-US" dirty="0" err="1">
                <a:cs typeface="Calibri"/>
              </a:rPr>
              <a:t>vont</a:t>
            </a:r>
            <a:r>
              <a:rPr lang="en-US" dirty="0">
                <a:cs typeface="Calibri"/>
              </a:rPr>
              <a:t> prendre </a:t>
            </a:r>
            <a:r>
              <a:rPr lang="en-US" dirty="0" err="1">
                <a:cs typeface="Calibri"/>
              </a:rPr>
              <a:t>comme</a:t>
            </a:r>
            <a:r>
              <a:rPr lang="en-US">
                <a:cs typeface="Calibri"/>
              </a:rPr>
              <a:t> plat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 Async/await -&gt; il laisse les gens </a:t>
            </a:r>
            <a:r>
              <a:rPr lang="en-US" dirty="0" err="1">
                <a:cs typeface="Calibri"/>
              </a:rPr>
              <a:t>discuter</a:t>
            </a:r>
            <a:r>
              <a:rPr lang="en-US">
                <a:cs typeface="Calibri"/>
              </a:rPr>
              <a:t> et sert d'autres tables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685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10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98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72651E64-F95D-4AE0-8C16-B892550A8404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5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BD64E26-A679-43C4-ADEE-A67B4407CD20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07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DDF7E8B-6857-47EB-9D11-4DCCFDEBD04D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B3ED718E-144D-48E1-85EB-9024814DD4BD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22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685CFD0-3401-4DC6-9427-E724FA0B53D1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1E9F41B2-FFC8-4D88-AB48-C549C47E5B46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63E6CDB-89D4-43D9-85ED-7C8F58D75E34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50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48CE1C6-A2D6-4C2A-98DF-09CAFC922642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5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E0E27E8-03A4-4C96-9322-D068183A3C96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7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34CA40DC-02C8-4C7C-9AD4-A9E117CE4EDD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3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621EB-2F04-4A79-9B04-70D66BD9D5AB}" type="datetimeFigureOut">
              <a:rPr lang="fr-BE" smtClean="0"/>
              <a:pPr>
                <a:defRPr/>
              </a:pPr>
              <a:t>02-11-24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98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?view=aspnetcore-6.0&amp;tabs=visual-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I314A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409983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FR" dirty="0"/>
              <a:t>Performance et Scalabilité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ABBC172-4964-436B-BFC1-5A68904A62C8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Scalabilité</a:t>
            </a:r>
          </a:p>
          <a:p>
            <a:r>
              <a:rPr lang="fr-BE" dirty="0"/>
              <a:t>Processus, Thread et Tâches</a:t>
            </a:r>
            <a:endParaRPr lang="fr-BE" dirty="0">
              <a:ea typeface="Calibri" panose="020F0502020204030204"/>
              <a:cs typeface="Calibri" panose="020F0502020204030204"/>
            </a:endParaRPr>
          </a:p>
          <a:p>
            <a:r>
              <a:rPr lang="fr-BE" dirty="0"/>
              <a:t>Exemple Tâche – </a:t>
            </a:r>
            <a:r>
              <a:rPr lang="fr-BE" dirty="0" err="1"/>
              <a:t>async</a:t>
            </a:r>
            <a:r>
              <a:rPr lang="fr-BE" dirty="0"/>
              <a:t>/</a:t>
            </a:r>
            <a:r>
              <a:rPr lang="fr-BE" dirty="0" err="1"/>
              <a:t>await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9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C43A1-8598-1D7E-1BA4-44B0B113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Scalabilité &amp; Performance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1490D-33F6-C333-D9B7-64E52EDC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Mise à l'échelle horizontale (horizontal </a:t>
            </a:r>
            <a:r>
              <a:rPr lang="fr-FR" dirty="0" err="1">
                <a:ea typeface="Calibri"/>
                <a:cs typeface="Calibri"/>
              </a:rPr>
              <a:t>scaling</a:t>
            </a:r>
            <a:r>
              <a:rPr lang="fr-FR" dirty="0">
                <a:ea typeface="Calibri"/>
                <a:cs typeface="Calibri"/>
              </a:rPr>
              <a:t>)</a:t>
            </a:r>
            <a:endParaRPr lang="fr-FR" dirty="0"/>
          </a:p>
          <a:p>
            <a:pPr lvl="1"/>
            <a:r>
              <a:rPr lang="fr-FR" b="1" dirty="0">
                <a:ea typeface="Calibri"/>
                <a:cs typeface="Calibri"/>
              </a:rPr>
              <a:t>Plusieurs serveurs/conteneurs sans état(</a:t>
            </a:r>
            <a:r>
              <a:rPr lang="fr-FR" b="1" err="1">
                <a:ea typeface="Calibri"/>
                <a:cs typeface="Calibri"/>
              </a:rPr>
              <a:t>stateless</a:t>
            </a:r>
            <a:r>
              <a:rPr lang="fr-FR" b="1" dirty="0">
                <a:ea typeface="Calibri"/>
                <a:cs typeface="Calibri"/>
              </a:rPr>
              <a:t>)</a:t>
            </a:r>
          </a:p>
          <a:p>
            <a:pPr lvl="1"/>
            <a:r>
              <a:rPr lang="fr-FR" dirty="0">
                <a:ea typeface="Calibri"/>
                <a:cs typeface="Calibri"/>
              </a:rPr>
              <a:t>API REST, RESTful</a:t>
            </a:r>
          </a:p>
          <a:p>
            <a:r>
              <a:rPr lang="fr-FR" dirty="0">
                <a:ea typeface="Calibri"/>
                <a:cs typeface="Calibri"/>
              </a:rPr>
              <a:t>Mise à l'échelle verticale (vertical </a:t>
            </a:r>
            <a:r>
              <a:rPr lang="fr-FR" dirty="0" err="1">
                <a:ea typeface="Calibri"/>
                <a:cs typeface="Calibri"/>
              </a:rPr>
              <a:t>scaling</a:t>
            </a:r>
            <a:r>
              <a:rPr lang="fr-FR" dirty="0">
                <a:ea typeface="Calibri"/>
                <a:cs typeface="Calibri"/>
              </a:rPr>
              <a:t>)</a:t>
            </a:r>
          </a:p>
          <a:p>
            <a:pPr lvl="1"/>
            <a:r>
              <a:rPr lang="fr-FR" dirty="0">
                <a:ea typeface="Calibri"/>
                <a:cs typeface="Calibri"/>
              </a:rPr>
              <a:t>Augmenter les performances </a:t>
            </a:r>
            <a:r>
              <a:rPr lang="fr-FR" b="1" dirty="0">
                <a:ea typeface="Calibri"/>
                <a:cs typeface="Calibri"/>
              </a:rPr>
              <a:t>d'un serveur (mémoire, nombre de requêtes, ...)</a:t>
            </a:r>
          </a:p>
          <a:p>
            <a:pPr lvl="1"/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améliore la mise à l'échelle verticale des sites </a:t>
            </a:r>
            <a:r>
              <a:rPr lang="fr-FR" dirty="0" err="1"/>
              <a:t>Webs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FR" dirty="0"/>
              <a:t>Du point de vue d’un client en particulier -&gt; amélioration </a:t>
            </a:r>
            <a:r>
              <a:rPr lang="fr-FR" b="1" dirty="0"/>
              <a:t>légère </a:t>
            </a:r>
            <a:r>
              <a:rPr lang="fr-FR" dirty="0"/>
              <a:t>de l'expérience au niveau utilisateur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FR" dirty="0"/>
              <a:t>Du point de vue serveur -&gt; on peut servir plus de clients en simultané </a:t>
            </a:r>
            <a:r>
              <a:rPr lang="fr-FR" b="1" dirty="0"/>
              <a:t>(Le</a:t>
            </a:r>
            <a:r>
              <a:rPr lang="fr-FR" b="1" dirty="0">
                <a:cs typeface="Calibri" panose="020F0502020204030204"/>
              </a:rPr>
              <a:t> gain se situe surtout ici !)</a:t>
            </a:r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marL="685800" lvl="2" indent="0">
              <a:buNone/>
            </a:pPr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B2073-1B3E-5B04-E04D-5CA540B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615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A0C5A-34AF-13B7-73FA-DA34554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Scalabilité &amp; Performance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33F6-D1F4-6ED7-EDFD-86E5AF31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Préparation petit déjeuner</a:t>
            </a:r>
            <a:endParaRPr lang="fr-FR"/>
          </a:p>
          <a:p>
            <a:pPr lvl="1"/>
            <a:r>
              <a:rPr lang="fr-FR" dirty="0">
                <a:ea typeface="Calibri"/>
                <a:cs typeface="Calibri"/>
              </a:rPr>
              <a:t>Synchrone - 1 thread (1 personne) : la personne met le pain à griller, attend que le pain soit grillé, puis prépare le café à chauffer et ensuite mange.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Async</a:t>
            </a:r>
            <a:r>
              <a:rPr lang="fr-FR" dirty="0">
                <a:ea typeface="Calibri"/>
                <a:cs typeface="Calibri"/>
              </a:rPr>
              <a:t>/</a:t>
            </a:r>
            <a:r>
              <a:rPr lang="fr-FR" dirty="0" err="1">
                <a:ea typeface="Calibri"/>
                <a:cs typeface="Calibri"/>
              </a:rPr>
              <a:t>Await</a:t>
            </a:r>
            <a:r>
              <a:rPr lang="fr-FR" dirty="0">
                <a:ea typeface="Calibri"/>
                <a:cs typeface="Calibri"/>
              </a:rPr>
              <a:t> - 1 thread : la personne met le pain à griller, pendant ce temps prépare le café et ensuite mange</a:t>
            </a:r>
          </a:p>
          <a:p>
            <a:pPr lvl="2"/>
            <a:r>
              <a:rPr lang="fr-FR" b="1" dirty="0">
                <a:ea typeface="Calibri"/>
                <a:cs typeface="Calibri"/>
              </a:rPr>
              <a:t>Node.js par défaut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Async</a:t>
            </a:r>
            <a:r>
              <a:rPr lang="fr-FR" dirty="0">
                <a:ea typeface="Calibri"/>
                <a:cs typeface="Calibri"/>
              </a:rPr>
              <a:t>/</a:t>
            </a:r>
            <a:r>
              <a:rPr lang="fr-FR" dirty="0" err="1">
                <a:ea typeface="Calibri"/>
                <a:cs typeface="Calibri"/>
              </a:rPr>
              <a:t>Await</a:t>
            </a:r>
            <a:r>
              <a:rPr lang="fr-FR" dirty="0">
                <a:ea typeface="Calibri"/>
                <a:cs typeface="Calibri"/>
              </a:rPr>
              <a:t> - </a:t>
            </a:r>
            <a:r>
              <a:rPr lang="fr-FR" dirty="0" err="1">
                <a:ea typeface="Calibri"/>
                <a:cs typeface="Calibri"/>
              </a:rPr>
              <a:t>Multi-thread</a:t>
            </a:r>
            <a:r>
              <a:rPr lang="fr-FR" dirty="0">
                <a:ea typeface="Calibri"/>
                <a:cs typeface="Calibri"/>
              </a:rPr>
              <a:t> (un couple) : l'homme s'occupe de mettre le pain à griller pendant que madame s'occupe de préparer le café et ensuite ils mangent</a:t>
            </a:r>
          </a:p>
          <a:p>
            <a:pPr lvl="2"/>
            <a:r>
              <a:rPr lang="fr-FR" b="1" dirty="0">
                <a:ea typeface="Calibri"/>
                <a:cs typeface="Calibri"/>
              </a:rPr>
              <a:t>Attention augmenter fortement le nombre de threads nécessite collaboration !</a:t>
            </a:r>
          </a:p>
          <a:p>
            <a:pPr lvl="2"/>
            <a:endParaRPr lang="fr-FR" dirty="0">
              <a:ea typeface="Calibri"/>
              <a:cs typeface="Calibri"/>
            </a:endParaRPr>
          </a:p>
          <a:p>
            <a:pPr lvl="1"/>
            <a:endParaRPr lang="fr-FR" dirty="0">
              <a:ea typeface="Calibri"/>
              <a:cs typeface="Calibri"/>
            </a:endParaRPr>
          </a:p>
          <a:p>
            <a:pPr lvl="1"/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9141F2-1CBB-CBEE-C560-FF890C81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3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B0ACC-371F-7814-B776-B88C21DC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Processus, Thread , Tâches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AEBBC-4E7E-3397-427A-E9ABC427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Un processus est l’exécution d’un programme avec ses ressources allouées (mémoire, threads, …). </a:t>
            </a:r>
          </a:p>
          <a:p>
            <a:pPr lvl="1"/>
            <a:r>
              <a:rPr lang="fr-FR" dirty="0"/>
              <a:t>Le système d’exploitation isole chaque processus. Un processus ne peut donc pas modifier une variable d’un autre processus</a:t>
            </a:r>
          </a:p>
          <a:p>
            <a:pPr lvl="1"/>
            <a:r>
              <a:rPr lang="fr-BE" dirty="0"/>
              <a:t>Différents mécanismes de communication inter-processus existent (IPC)</a:t>
            </a:r>
          </a:p>
          <a:p>
            <a:r>
              <a:rPr lang="fr-BE" dirty="0"/>
              <a:t>Un thread est l’exécution du code en tant que tel. Par défaut, chaque processus possède un thread. </a:t>
            </a:r>
          </a:p>
          <a:p>
            <a:pPr lvl="1"/>
            <a:r>
              <a:rPr lang="fr-BE" dirty="0"/>
              <a:t>Multithreading -&gt; plusieurs threads  pour un processus </a:t>
            </a:r>
          </a:p>
          <a:p>
            <a:r>
              <a:rPr lang="fr-BE" dirty="0"/>
              <a:t>Une tâche est un moyen de gérer les threads à un haut niveau</a:t>
            </a:r>
          </a:p>
          <a:p>
            <a:pPr lvl="1"/>
            <a:r>
              <a:rPr lang="fr-BE" dirty="0"/>
              <a:t>Les systèmes d’exploitation utilisent le multitâche préemptif -&gt; chaque thread dispose d’un slot de temps d’exécution</a:t>
            </a:r>
          </a:p>
          <a:p>
            <a:pPr lvl="1"/>
            <a:r>
              <a:rPr lang="fr-BE" dirty="0"/>
              <a:t>Une tâche est donc asynchrone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2F40E-FFB0-C608-31CE-DFD92415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951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E0167-DB34-2CBE-7433-BD3D74F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 en .NET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E78AE-845C-D231-F097-AF10D5E4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Classe </a:t>
            </a:r>
            <a:r>
              <a:rPr lang="fr-FR" dirty="0" err="1"/>
              <a:t>Task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Classe introduite en . NET pour gérer les threads plus facilement </a:t>
            </a:r>
          </a:p>
          <a:p>
            <a:pPr lvl="1"/>
            <a:r>
              <a:rPr lang="fr-FR" dirty="0"/>
              <a:t>Il est en effet plus « ennuyant » de les gérer directement avec la classe Thread</a:t>
            </a:r>
          </a:p>
          <a:p>
            <a:pPr lvl="1"/>
            <a:r>
              <a:rPr lang="fr-FR" dirty="0"/>
              <a:t>Utilisation possible de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Les méthodes peuvent renvoyer une Tâche typée</a:t>
            </a:r>
          </a:p>
          <a:p>
            <a:pPr lvl="1"/>
            <a:endParaRPr lang="fr-FR" dirty="0"/>
          </a:p>
          <a:p>
            <a:pPr marL="3429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52DAF-FD02-CFF7-E43C-FD938E93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64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02444-BC01-3A5D-7F47-8DC1161F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qui supportent le multitasking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983E1-5012-A3A5-8CF0-D09086D1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Dbcontext</a:t>
            </a:r>
            <a:endParaRPr lang="fr-FR" dirty="0"/>
          </a:p>
          <a:p>
            <a:r>
              <a:rPr lang="fr-FR" dirty="0" err="1"/>
              <a:t>Dbset</a:t>
            </a:r>
            <a:endParaRPr lang="fr-FR" dirty="0"/>
          </a:p>
          <a:p>
            <a:r>
              <a:rPr lang="fr-FR" dirty="0" err="1"/>
              <a:t>Streamreader</a:t>
            </a:r>
            <a:endParaRPr lang="fr-FR" dirty="0"/>
          </a:p>
          <a:p>
            <a:r>
              <a:rPr lang="fr-FR" dirty="0" err="1"/>
              <a:t>Streamwriter</a:t>
            </a:r>
          </a:p>
          <a:p>
            <a:r>
              <a:rPr lang="fr-FR" dirty="0"/>
              <a:t>…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1BF7ED-6248-16F7-EA23-21C5972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5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9684F-68E1-8C46-39E5-A6EACF4D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 –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Exemple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00E87-FA15-F874-4FA0-217D5C37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GetCustomers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repo.GetAllAsync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lst.Select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CustomerToDTO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(e)).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B7BC1-C18D-FCD4-CD6F-BCDA3BDE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98DD-6B08-AE31-8752-31ABC09F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Web API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44A3D1-48D9-68E7-A133-A9E131DC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3"/>
              </a:rPr>
              <a:t>https://docs.microsoft.com/en-us/aspnet/core/tutorials/first-web-api?view=aspnetcore-6.0&amp;tabs=visual-studio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72014-EC7A-1716-2B8A-05715D0B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765951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AB16C-844C-42E5-9B0D-78442EC3AFAF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2.xml><?xml version="1.0" encoding="utf-8"?>
<ds:datastoreItem xmlns:ds="http://schemas.openxmlformats.org/officeDocument/2006/customXml" ds:itemID="{FB9B4A73-8DE7-4F4E-A76B-BC87AEB31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68A8E8-27EE-498E-8226-2F5F08BD6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5016</TotalTime>
  <Words>314</Words>
  <Application>Microsoft Office PowerPoint</Application>
  <PresentationFormat>Affichage à l'écran (4:3)</PresentationFormat>
  <Paragraphs>45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secteursciencesEtTechVinci</vt:lpstr>
      <vt:lpstr>I314A  .NET Outils et Concepts d’Application d’Entreprise</vt:lpstr>
      <vt:lpstr>Sommaire</vt:lpstr>
      <vt:lpstr>Scalabilité &amp; Performance</vt:lpstr>
      <vt:lpstr>Scalabilité &amp; Performance</vt:lpstr>
      <vt:lpstr>Processus, Thread , Tâches</vt:lpstr>
      <vt:lpstr>Tâche en .NET</vt:lpstr>
      <vt:lpstr>Types qui supportent le multitasking</vt:lpstr>
      <vt:lpstr>Tâche – async/await Exemple</vt:lpstr>
      <vt:lpstr>Exemple Web API Async/Await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: WCF</dc:title>
  <dc:creator>Olivier Choquet</dc:creator>
  <cp:lastModifiedBy>Olivier Choquet</cp:lastModifiedBy>
  <cp:revision>658</cp:revision>
  <cp:lastPrinted>2011-11-15T01:53:10Z</cp:lastPrinted>
  <dcterms:created xsi:type="dcterms:W3CDTF">2011-03-16T09:08:07Z</dcterms:created>
  <dcterms:modified xsi:type="dcterms:W3CDTF">2024-11-02T07:49:53Z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