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8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C89236-D086-4CF4-B74F-6A86E4D4C96D}" v="428" dt="2021-05-08T07:06:03.409"/>
    <p1510:client id="{46EBD097-C95F-81CE-4D02-9D389D77D170}" v="485" dt="2021-05-08T06:45:57.692"/>
    <p1510:client id="{8301EA5B-022C-765A-5EAC-D775A10D2666}" v="89" dt="2021-05-08T06:34:16.109"/>
    <p1510:client id="{C2B3F2F9-5DDD-4BD1-BD89-0F3E1A14E572}" v="6" dt="2021-05-07T14:03:20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rgbClr val="F8AA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81239" y="1499012"/>
            <a:ext cx="7429522" cy="2387600"/>
          </a:xfrm>
        </p:spPr>
        <p:txBody>
          <a:bodyPr anchor="b"/>
          <a:lstStyle>
            <a:lvl1pPr algn="ctr">
              <a:defRPr sz="6000" b="1" spc="300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AJOUTER UN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3469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Organigramme : Délai 3"/>
          <p:cNvSpPr/>
          <p:nvPr/>
        </p:nvSpPr>
        <p:spPr>
          <a:xfrm>
            <a:off x="0" y="-247527"/>
            <a:ext cx="3471345" cy="1216546"/>
          </a:xfrm>
          <a:custGeom>
            <a:avLst/>
            <a:gdLst>
              <a:gd name="connsiteX0" fmla="*/ 0 w 3136875"/>
              <a:gd name="connsiteY0" fmla="*/ 0 h 2509094"/>
              <a:gd name="connsiteX1" fmla="*/ 1568438 w 3136875"/>
              <a:gd name="connsiteY1" fmla="*/ 0 h 2509094"/>
              <a:gd name="connsiteX2" fmla="*/ 3136876 w 3136875"/>
              <a:gd name="connsiteY2" fmla="*/ 1254547 h 2509094"/>
              <a:gd name="connsiteX3" fmla="*/ 1568438 w 3136875"/>
              <a:gd name="connsiteY3" fmla="*/ 2509094 h 2509094"/>
              <a:gd name="connsiteX4" fmla="*/ 0 w 3136875"/>
              <a:gd name="connsiteY4" fmla="*/ 2509094 h 2509094"/>
              <a:gd name="connsiteX5" fmla="*/ 0 w 3136875"/>
              <a:gd name="connsiteY5" fmla="*/ 0 h 2509094"/>
              <a:gd name="connsiteX0" fmla="*/ 8878 w 3145754"/>
              <a:gd name="connsiteY0" fmla="*/ 0 h 2509094"/>
              <a:gd name="connsiteX1" fmla="*/ 1577316 w 3145754"/>
              <a:gd name="connsiteY1" fmla="*/ 0 h 2509094"/>
              <a:gd name="connsiteX2" fmla="*/ 3145754 w 3145754"/>
              <a:gd name="connsiteY2" fmla="*/ 1254547 h 2509094"/>
              <a:gd name="connsiteX3" fmla="*/ 1577316 w 3145754"/>
              <a:gd name="connsiteY3" fmla="*/ 2509094 h 2509094"/>
              <a:gd name="connsiteX4" fmla="*/ 8878 w 3145754"/>
              <a:gd name="connsiteY4" fmla="*/ 2509094 h 2509094"/>
              <a:gd name="connsiteX5" fmla="*/ 0 w 3145754"/>
              <a:gd name="connsiteY5" fmla="*/ 1213443 h 2509094"/>
              <a:gd name="connsiteX6" fmla="*/ 8878 w 3145754"/>
              <a:gd name="connsiteY6" fmla="*/ 0 h 2509094"/>
              <a:gd name="connsiteX0" fmla="*/ 8878 w 3145754"/>
              <a:gd name="connsiteY0" fmla="*/ 0 h 2509094"/>
              <a:gd name="connsiteX1" fmla="*/ 3145754 w 3145754"/>
              <a:gd name="connsiteY1" fmla="*/ 1254547 h 2509094"/>
              <a:gd name="connsiteX2" fmla="*/ 1577316 w 3145754"/>
              <a:gd name="connsiteY2" fmla="*/ 2509094 h 2509094"/>
              <a:gd name="connsiteX3" fmla="*/ 8878 w 3145754"/>
              <a:gd name="connsiteY3" fmla="*/ 2509094 h 2509094"/>
              <a:gd name="connsiteX4" fmla="*/ 0 w 3145754"/>
              <a:gd name="connsiteY4" fmla="*/ 1213443 h 2509094"/>
              <a:gd name="connsiteX5" fmla="*/ 8878 w 3145754"/>
              <a:gd name="connsiteY5" fmla="*/ 0 h 2509094"/>
              <a:gd name="connsiteX0" fmla="*/ 0 w 3145754"/>
              <a:gd name="connsiteY0" fmla="*/ 140083 h 1435734"/>
              <a:gd name="connsiteX1" fmla="*/ 3145754 w 3145754"/>
              <a:gd name="connsiteY1" fmla="*/ 181187 h 1435734"/>
              <a:gd name="connsiteX2" fmla="*/ 1577316 w 3145754"/>
              <a:gd name="connsiteY2" fmla="*/ 1435734 h 1435734"/>
              <a:gd name="connsiteX3" fmla="*/ 8878 w 3145754"/>
              <a:gd name="connsiteY3" fmla="*/ 1435734 h 1435734"/>
              <a:gd name="connsiteX4" fmla="*/ 0 w 3145754"/>
              <a:gd name="connsiteY4" fmla="*/ 140083 h 1435734"/>
              <a:gd name="connsiteX0" fmla="*/ 0 w 3145754"/>
              <a:gd name="connsiteY0" fmla="*/ 70636 h 1366287"/>
              <a:gd name="connsiteX1" fmla="*/ 3145754 w 3145754"/>
              <a:gd name="connsiteY1" fmla="*/ 111740 h 1366287"/>
              <a:gd name="connsiteX2" fmla="*/ 1577316 w 3145754"/>
              <a:gd name="connsiteY2" fmla="*/ 1366287 h 1366287"/>
              <a:gd name="connsiteX3" fmla="*/ 8878 w 3145754"/>
              <a:gd name="connsiteY3" fmla="*/ 1366287 h 1366287"/>
              <a:gd name="connsiteX4" fmla="*/ 0 w 3145754"/>
              <a:gd name="connsiteY4" fmla="*/ 70636 h 1366287"/>
              <a:gd name="connsiteX0" fmla="*/ 233347 w 3379101"/>
              <a:gd name="connsiteY0" fmla="*/ 70636 h 1366287"/>
              <a:gd name="connsiteX1" fmla="*/ 3379101 w 3379101"/>
              <a:gd name="connsiteY1" fmla="*/ 111740 h 1366287"/>
              <a:gd name="connsiteX2" fmla="*/ 1810663 w 3379101"/>
              <a:gd name="connsiteY2" fmla="*/ 1366287 h 1366287"/>
              <a:gd name="connsiteX3" fmla="*/ 242225 w 3379101"/>
              <a:gd name="connsiteY3" fmla="*/ 1366287 h 1366287"/>
              <a:gd name="connsiteX4" fmla="*/ 233347 w 3379101"/>
              <a:gd name="connsiteY4" fmla="*/ 345018 h 1366287"/>
              <a:gd name="connsiteX5" fmla="*/ 233347 w 3379101"/>
              <a:gd name="connsiteY5" fmla="*/ 70636 h 1366287"/>
              <a:gd name="connsiteX0" fmla="*/ 298911 w 3444665"/>
              <a:gd name="connsiteY0" fmla="*/ 298301 h 1319570"/>
              <a:gd name="connsiteX1" fmla="*/ 3444665 w 3444665"/>
              <a:gd name="connsiteY1" fmla="*/ 65023 h 1319570"/>
              <a:gd name="connsiteX2" fmla="*/ 1876227 w 3444665"/>
              <a:gd name="connsiteY2" fmla="*/ 1319570 h 1319570"/>
              <a:gd name="connsiteX3" fmla="*/ 307789 w 3444665"/>
              <a:gd name="connsiteY3" fmla="*/ 1319570 h 1319570"/>
              <a:gd name="connsiteX4" fmla="*/ 298911 w 3444665"/>
              <a:gd name="connsiteY4" fmla="*/ 298301 h 1319570"/>
              <a:gd name="connsiteX0" fmla="*/ 298911 w 3444665"/>
              <a:gd name="connsiteY0" fmla="*/ 277227 h 1298496"/>
              <a:gd name="connsiteX1" fmla="*/ 3444665 w 3444665"/>
              <a:gd name="connsiteY1" fmla="*/ 43949 h 1298496"/>
              <a:gd name="connsiteX2" fmla="*/ 1876227 w 3444665"/>
              <a:gd name="connsiteY2" fmla="*/ 1298496 h 1298496"/>
              <a:gd name="connsiteX3" fmla="*/ 307789 w 3444665"/>
              <a:gd name="connsiteY3" fmla="*/ 1298496 h 1298496"/>
              <a:gd name="connsiteX4" fmla="*/ 298911 w 3444665"/>
              <a:gd name="connsiteY4" fmla="*/ 277227 h 1298496"/>
              <a:gd name="connsiteX0" fmla="*/ 109560 w 3255314"/>
              <a:gd name="connsiteY0" fmla="*/ 277227 h 1298496"/>
              <a:gd name="connsiteX1" fmla="*/ 3255314 w 3255314"/>
              <a:gd name="connsiteY1" fmla="*/ 43949 h 1298496"/>
              <a:gd name="connsiteX2" fmla="*/ 1686876 w 3255314"/>
              <a:gd name="connsiteY2" fmla="*/ 1298496 h 1298496"/>
              <a:gd name="connsiteX3" fmla="*/ 118438 w 3255314"/>
              <a:gd name="connsiteY3" fmla="*/ 1298496 h 1298496"/>
              <a:gd name="connsiteX4" fmla="*/ 109560 w 3255314"/>
              <a:gd name="connsiteY4" fmla="*/ 277227 h 1298496"/>
              <a:gd name="connsiteX0" fmla="*/ 0 w 3145754"/>
              <a:gd name="connsiteY0" fmla="*/ 277227 h 1298496"/>
              <a:gd name="connsiteX1" fmla="*/ 3145754 w 3145754"/>
              <a:gd name="connsiteY1" fmla="*/ 43949 h 1298496"/>
              <a:gd name="connsiteX2" fmla="*/ 1577316 w 3145754"/>
              <a:gd name="connsiteY2" fmla="*/ 1298496 h 1298496"/>
              <a:gd name="connsiteX3" fmla="*/ 8878 w 3145754"/>
              <a:gd name="connsiteY3" fmla="*/ 1298496 h 1298496"/>
              <a:gd name="connsiteX4" fmla="*/ 0 w 3145754"/>
              <a:gd name="connsiteY4" fmla="*/ 277227 h 1298496"/>
              <a:gd name="connsiteX0" fmla="*/ 0 w 3138017"/>
              <a:gd name="connsiteY0" fmla="*/ 390500 h 1289849"/>
              <a:gd name="connsiteX1" fmla="*/ 3138017 w 3138017"/>
              <a:gd name="connsiteY1" fmla="*/ 35302 h 1289849"/>
              <a:gd name="connsiteX2" fmla="*/ 1569579 w 3138017"/>
              <a:gd name="connsiteY2" fmla="*/ 1289849 h 1289849"/>
              <a:gd name="connsiteX3" fmla="*/ 1141 w 3138017"/>
              <a:gd name="connsiteY3" fmla="*/ 1289849 h 1289849"/>
              <a:gd name="connsiteX4" fmla="*/ 0 w 3138017"/>
              <a:gd name="connsiteY4" fmla="*/ 390500 h 1289849"/>
              <a:gd name="connsiteX0" fmla="*/ 0 w 3138017"/>
              <a:gd name="connsiteY0" fmla="*/ 309189 h 1295624"/>
              <a:gd name="connsiteX1" fmla="*/ 3138017 w 3138017"/>
              <a:gd name="connsiteY1" fmla="*/ 41077 h 1295624"/>
              <a:gd name="connsiteX2" fmla="*/ 1569579 w 3138017"/>
              <a:gd name="connsiteY2" fmla="*/ 1295624 h 1295624"/>
              <a:gd name="connsiteX3" fmla="*/ 1141 w 3138017"/>
              <a:gd name="connsiteY3" fmla="*/ 1295624 h 1295624"/>
              <a:gd name="connsiteX4" fmla="*/ 0 w 3138017"/>
              <a:gd name="connsiteY4" fmla="*/ 309189 h 1295624"/>
              <a:gd name="connsiteX0" fmla="*/ 0 w 3138017"/>
              <a:gd name="connsiteY0" fmla="*/ 309189 h 1295624"/>
              <a:gd name="connsiteX1" fmla="*/ 3138017 w 3138017"/>
              <a:gd name="connsiteY1" fmla="*/ 41077 h 1295624"/>
              <a:gd name="connsiteX2" fmla="*/ 1569579 w 3138017"/>
              <a:gd name="connsiteY2" fmla="*/ 1295624 h 1295624"/>
              <a:gd name="connsiteX3" fmla="*/ 1141 w 3138017"/>
              <a:gd name="connsiteY3" fmla="*/ 1295624 h 1295624"/>
              <a:gd name="connsiteX4" fmla="*/ 0 w 3138017"/>
              <a:gd name="connsiteY4" fmla="*/ 309189 h 1295624"/>
              <a:gd name="connsiteX0" fmla="*/ 0 w 3083862"/>
              <a:gd name="connsiteY0" fmla="*/ 230111 h 1216546"/>
              <a:gd name="connsiteX1" fmla="*/ 3083862 w 3083862"/>
              <a:gd name="connsiteY1" fmla="*/ 49085 h 1216546"/>
              <a:gd name="connsiteX2" fmla="*/ 1569579 w 3083862"/>
              <a:gd name="connsiteY2" fmla="*/ 1216546 h 1216546"/>
              <a:gd name="connsiteX3" fmla="*/ 1141 w 3083862"/>
              <a:gd name="connsiteY3" fmla="*/ 1216546 h 1216546"/>
              <a:gd name="connsiteX4" fmla="*/ 0 w 3083862"/>
              <a:gd name="connsiteY4" fmla="*/ 230111 h 121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862" h="1216546">
                <a:moveTo>
                  <a:pt x="0" y="230111"/>
                </a:moveTo>
                <a:cubicBezTo>
                  <a:pt x="460922" y="203900"/>
                  <a:pt x="2820976" y="-121127"/>
                  <a:pt x="3083862" y="49085"/>
                </a:cubicBezTo>
                <a:cubicBezTo>
                  <a:pt x="3083862" y="741952"/>
                  <a:pt x="2435803" y="1216546"/>
                  <a:pt x="1569579" y="1216546"/>
                </a:cubicBezTo>
                <a:lnTo>
                  <a:pt x="1141" y="1216546"/>
                </a:lnTo>
                <a:cubicBezTo>
                  <a:pt x="1295" y="872164"/>
                  <a:pt x="3269" y="552414"/>
                  <a:pt x="0" y="23011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21" y="208579"/>
            <a:ext cx="2583757" cy="51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04214" y="365125"/>
            <a:ext cx="9049586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89FF1A52-67F3-4AA1-8033-786BBD875665}" type="datetimeFigureOut">
              <a:rPr lang="fr-BE" smtClean="0"/>
              <a:t>24-11-24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200D31EA-5594-4F39-AE28-7CA7029659CF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167639"/>
            <a:ext cx="3336011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33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89FF1A52-67F3-4AA1-8033-786BBD875665}" type="datetimeFigureOut">
              <a:rPr lang="fr-BE" smtClean="0"/>
              <a:t>24-11-24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200D31EA-5594-4F39-AE28-7CA7029659CF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167639"/>
            <a:ext cx="3336011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8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04214" y="365125"/>
            <a:ext cx="9049586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89FF1A52-67F3-4AA1-8033-786BBD875665}" type="datetimeFigureOut">
              <a:rPr lang="fr-BE" smtClean="0"/>
              <a:t>24-11-24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200D31EA-5594-4F39-AE28-7CA7029659CF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167639"/>
            <a:ext cx="3336011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4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89FF1A52-67F3-4AA1-8033-786BBD875665}" type="datetimeFigureOut">
              <a:rPr lang="fr-BE" smtClean="0"/>
              <a:t>24-11-24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200D31EA-5594-4F39-AE28-7CA7029659CF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167639"/>
            <a:ext cx="3336011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1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04214" y="365125"/>
            <a:ext cx="9049585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89FF1A52-67F3-4AA1-8033-786BBD875665}" type="datetimeFigureOut">
              <a:rPr lang="fr-BE" smtClean="0"/>
              <a:t>24-11-24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200D31EA-5594-4F39-AE28-7CA7029659CF}" type="slidenum">
              <a:rPr lang="fr-BE" smtClean="0"/>
              <a:t>‹N°›</a:t>
            </a:fld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167639"/>
            <a:ext cx="3336011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8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78839" y="365125"/>
            <a:ext cx="8876548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89FF1A52-67F3-4AA1-8033-786BBD875665}" type="datetimeFigureOut">
              <a:rPr lang="fr-BE" smtClean="0"/>
              <a:t>24-11-24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200D31EA-5594-4F39-AE28-7CA7029659CF}" type="slidenum">
              <a:rPr lang="fr-BE" smtClean="0"/>
              <a:t>‹N°›</a:t>
            </a:fld>
            <a:endParaRPr lang="fr-BE"/>
          </a:p>
        </p:txBody>
      </p:sp>
      <p:sp>
        <p:nvSpPr>
          <p:cNvPr id="12" name="Rectangle 11"/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167639"/>
            <a:ext cx="3336011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2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04214" y="365125"/>
            <a:ext cx="9049585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89FF1A52-67F3-4AA1-8033-786BBD875665}" type="datetimeFigureOut">
              <a:rPr lang="fr-BE" smtClean="0"/>
              <a:t>24-11-24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200D31EA-5594-4F39-AE28-7CA7029659CF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167639"/>
            <a:ext cx="3336011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4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89FF1A52-67F3-4AA1-8033-786BBD875665}" type="datetimeFigureOut">
              <a:rPr lang="fr-BE" smtClean="0"/>
              <a:t>24-11-24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200D31EA-5594-4F39-AE28-7CA7029659CF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167639"/>
            <a:ext cx="3336011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968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1043608"/>
            <a:ext cx="3932237" cy="1333831"/>
          </a:xfrm>
        </p:spPr>
        <p:txBody>
          <a:bodyPr anchor="b"/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377440"/>
            <a:ext cx="3932237" cy="349154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89FF1A52-67F3-4AA1-8033-786BBD875665}" type="datetimeFigureOut">
              <a:rPr lang="fr-BE" smtClean="0"/>
              <a:t>24-11-24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200D31EA-5594-4F39-AE28-7CA7029659CF}" type="slidenum">
              <a:rPr lang="fr-BE" smtClean="0"/>
              <a:t>‹N°›</a:t>
            </a:fld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167639"/>
            <a:ext cx="3336011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67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1051560"/>
            <a:ext cx="3932237" cy="1600200"/>
          </a:xfrm>
        </p:spPr>
        <p:txBody>
          <a:bodyPr anchor="b"/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651760"/>
            <a:ext cx="3932237" cy="32172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89FF1A52-67F3-4AA1-8033-786BBD875665}" type="datetimeFigureOut">
              <a:rPr lang="fr-BE" smtClean="0"/>
              <a:t>24-11-24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200D31EA-5594-4F39-AE28-7CA7029659CF}" type="slidenum">
              <a:rPr lang="fr-BE" smtClean="0"/>
              <a:t>‹N°›</a:t>
            </a:fld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167639"/>
            <a:ext cx="3336011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21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F1A52-67F3-4AA1-8033-786BBD875665}" type="datetimeFigureOut">
              <a:rPr lang="fr-BE" smtClean="0"/>
              <a:t>24-11-24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D31EA-5594-4F39-AE28-7CA7029659C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2568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visualstudio/test/use-ui-automation-to-test-your-code?view=vs-2019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2563FD-25C6-4688-9A07-AD7B17487D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BE">
                <a:solidFill>
                  <a:srgbClr val="0089AE"/>
                </a:solidFill>
              </a:rPr>
              <a:t>BINV314A </a:t>
            </a:r>
            <a:br>
              <a:rPr lang="fr-BE">
                <a:solidFill>
                  <a:srgbClr val="0089AE"/>
                </a:solidFill>
              </a:rPr>
            </a:br>
            <a:r>
              <a:rPr lang="fr-BE">
                <a:solidFill>
                  <a:srgbClr val="0089AE"/>
                </a:solidFill>
              </a:rPr>
              <a:t>.NET Outils et Concepts d’Application d’Entreprise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DFE49A1-9A55-426B-856F-0CEF24F4D8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Semaine 10 </a:t>
            </a:r>
          </a:p>
          <a:p>
            <a:r>
              <a:rPr lang="fr-FR"/>
              <a:t>WPF - MVVM - LINQ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52785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5371B1-9459-4AD3-B091-7266A9A5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MVVM : Command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250C2D-9F20-43E4-A148-A07F76E450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1870" y="1290336"/>
            <a:ext cx="7467599" cy="527707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fr-BE" sz="2000" dirty="0">
                <a:solidFill>
                  <a:srgbClr val="0000FF"/>
                </a:solidFill>
                <a:ea typeface="+mn-lt"/>
                <a:cs typeface="+mn-lt"/>
              </a:rPr>
              <a:t>public</a:t>
            </a:r>
            <a:r>
              <a:rPr lang="fr-BE" sz="2000" dirty="0">
                <a:ea typeface="+mn-lt"/>
                <a:cs typeface="+mn-lt"/>
              </a:rPr>
              <a:t> </a:t>
            </a:r>
            <a:r>
              <a:rPr lang="fr-BE" sz="2000" dirty="0">
                <a:solidFill>
                  <a:srgbClr val="0000FF"/>
                </a:solidFill>
                <a:ea typeface="+mn-lt"/>
                <a:cs typeface="+mn-lt"/>
              </a:rPr>
              <a:t>class</a:t>
            </a:r>
            <a:r>
              <a:rPr lang="fr-BE" sz="2000" dirty="0">
                <a:ea typeface="+mn-lt"/>
                <a:cs typeface="+mn-lt"/>
              </a:rPr>
              <a:t> </a:t>
            </a:r>
            <a:r>
              <a:rPr lang="fr-BE" sz="2000" dirty="0" err="1">
                <a:solidFill>
                  <a:srgbClr val="2B91AF"/>
                </a:solidFill>
                <a:ea typeface="+mn-lt"/>
                <a:cs typeface="+mn-lt"/>
              </a:rPr>
              <a:t>DelegateCommand</a:t>
            </a:r>
            <a:r>
              <a:rPr lang="fr-BE" sz="2000" dirty="0">
                <a:ea typeface="+mn-lt"/>
                <a:cs typeface="+mn-lt"/>
              </a:rPr>
              <a:t> : </a:t>
            </a:r>
            <a:r>
              <a:rPr lang="fr-BE" sz="2000" dirty="0" err="1">
                <a:solidFill>
                  <a:srgbClr val="2B91AF"/>
                </a:solidFill>
                <a:ea typeface="+mn-lt"/>
                <a:cs typeface="+mn-lt"/>
              </a:rPr>
              <a:t>ICommand</a:t>
            </a:r>
            <a:endParaRPr lang="en-US" sz="2000" dirty="0" err="1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fr-BE" sz="2000" dirty="0">
                <a:ea typeface="+mn-lt"/>
                <a:cs typeface="+mn-lt"/>
              </a:rPr>
              <a:t>    {</a:t>
            </a:r>
            <a:endParaRPr lang="en-US" sz="20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fr-BE" sz="2000" dirty="0">
                <a:ea typeface="+mn-lt"/>
                <a:cs typeface="+mn-lt"/>
              </a:rPr>
              <a:t>        </a:t>
            </a:r>
            <a:r>
              <a:rPr lang="fr-BE" sz="2000" dirty="0" err="1">
                <a:solidFill>
                  <a:srgbClr val="0000FF"/>
                </a:solidFill>
                <a:ea typeface="+mn-lt"/>
                <a:cs typeface="+mn-lt"/>
              </a:rPr>
              <a:t>private</a:t>
            </a:r>
            <a:r>
              <a:rPr lang="fr-BE" sz="2000" dirty="0">
                <a:ea typeface="+mn-lt"/>
                <a:cs typeface="+mn-lt"/>
              </a:rPr>
              <a:t> </a:t>
            </a:r>
            <a:r>
              <a:rPr lang="fr-BE" sz="2000" dirty="0">
                <a:solidFill>
                  <a:srgbClr val="2B91AF"/>
                </a:solidFill>
                <a:ea typeface="+mn-lt"/>
                <a:cs typeface="+mn-lt"/>
              </a:rPr>
              <a:t>Action</a:t>
            </a:r>
            <a:r>
              <a:rPr lang="fr-BE" sz="2000" dirty="0">
                <a:ea typeface="+mn-lt"/>
                <a:cs typeface="+mn-lt"/>
              </a:rPr>
              <a:t> _</a:t>
            </a:r>
            <a:r>
              <a:rPr lang="fr-BE" sz="2000" dirty="0" err="1">
                <a:ea typeface="+mn-lt"/>
                <a:cs typeface="+mn-lt"/>
              </a:rPr>
              <a:t>executeMethod</a:t>
            </a:r>
            <a:r>
              <a:rPr lang="fr-BE" sz="2000" dirty="0">
                <a:ea typeface="+mn-lt"/>
                <a:cs typeface="+mn-lt"/>
              </a:rPr>
              <a:t>;</a:t>
            </a:r>
            <a:endParaRPr lang="en-US" sz="20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fr-BE" sz="2000" dirty="0">
                <a:ea typeface="+mn-lt"/>
                <a:cs typeface="+mn-lt"/>
              </a:rPr>
              <a:t>        </a:t>
            </a:r>
            <a:r>
              <a:rPr lang="fr-BE" sz="2000" dirty="0">
                <a:solidFill>
                  <a:srgbClr val="0000FF"/>
                </a:solidFill>
                <a:ea typeface="+mn-lt"/>
                <a:cs typeface="+mn-lt"/>
              </a:rPr>
              <a:t>public</a:t>
            </a:r>
            <a:r>
              <a:rPr lang="fr-BE" sz="2000" dirty="0">
                <a:ea typeface="+mn-lt"/>
                <a:cs typeface="+mn-lt"/>
              </a:rPr>
              <a:t> </a:t>
            </a:r>
            <a:r>
              <a:rPr lang="fr-BE" sz="2000" dirty="0" err="1">
                <a:solidFill>
                  <a:srgbClr val="0000FF"/>
                </a:solidFill>
                <a:ea typeface="+mn-lt"/>
                <a:cs typeface="+mn-lt"/>
              </a:rPr>
              <a:t>event</a:t>
            </a:r>
            <a:r>
              <a:rPr lang="fr-BE" sz="2000" dirty="0">
                <a:ea typeface="+mn-lt"/>
                <a:cs typeface="+mn-lt"/>
              </a:rPr>
              <a:t> </a:t>
            </a:r>
            <a:r>
              <a:rPr lang="fr-BE" sz="2000" dirty="0" err="1">
                <a:solidFill>
                  <a:srgbClr val="2B91AF"/>
                </a:solidFill>
                <a:ea typeface="+mn-lt"/>
                <a:cs typeface="+mn-lt"/>
              </a:rPr>
              <a:t>EventHandler</a:t>
            </a:r>
            <a:r>
              <a:rPr lang="fr-BE" sz="2000" dirty="0">
                <a:ea typeface="+mn-lt"/>
                <a:cs typeface="+mn-lt"/>
              </a:rPr>
              <a:t> </a:t>
            </a:r>
            <a:r>
              <a:rPr lang="fr-BE" sz="2000" dirty="0" err="1">
                <a:ea typeface="+mn-lt"/>
                <a:cs typeface="+mn-lt"/>
              </a:rPr>
              <a:t>CanExecuteChanged</a:t>
            </a:r>
            <a:r>
              <a:rPr lang="fr-BE" sz="2000" dirty="0">
                <a:ea typeface="+mn-lt"/>
                <a:cs typeface="+mn-lt"/>
              </a:rPr>
              <a:t>;</a:t>
            </a:r>
            <a:endParaRPr lang="fr-B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fr-BE" sz="2000" dirty="0">
                <a:ea typeface="+mn-lt"/>
                <a:cs typeface="+mn-lt"/>
              </a:rPr>
              <a:t>        </a:t>
            </a:r>
            <a:r>
              <a:rPr lang="fr-BE" sz="2000" dirty="0">
                <a:solidFill>
                  <a:srgbClr val="0000FF"/>
                </a:solidFill>
                <a:ea typeface="+mn-lt"/>
                <a:cs typeface="+mn-lt"/>
              </a:rPr>
              <a:t>public</a:t>
            </a:r>
            <a:r>
              <a:rPr lang="fr-BE" sz="2000" dirty="0">
                <a:ea typeface="+mn-lt"/>
                <a:cs typeface="+mn-lt"/>
              </a:rPr>
              <a:t> </a:t>
            </a:r>
            <a:r>
              <a:rPr lang="fr-BE" sz="2000" dirty="0" err="1">
                <a:ea typeface="+mn-lt"/>
                <a:cs typeface="+mn-lt"/>
              </a:rPr>
              <a:t>DelegateCommand</a:t>
            </a:r>
            <a:r>
              <a:rPr lang="fr-BE" sz="2000" dirty="0">
                <a:ea typeface="+mn-lt"/>
                <a:cs typeface="+mn-lt"/>
              </a:rPr>
              <a:t>(</a:t>
            </a:r>
            <a:r>
              <a:rPr lang="fr-BE" sz="2000" dirty="0">
                <a:solidFill>
                  <a:srgbClr val="2B91AF"/>
                </a:solidFill>
                <a:ea typeface="+mn-lt"/>
                <a:cs typeface="+mn-lt"/>
              </a:rPr>
              <a:t>Action</a:t>
            </a:r>
            <a:r>
              <a:rPr lang="fr-BE" sz="2000" dirty="0">
                <a:ea typeface="+mn-lt"/>
                <a:cs typeface="+mn-lt"/>
              </a:rPr>
              <a:t> </a:t>
            </a:r>
            <a:r>
              <a:rPr lang="fr-BE" sz="2000" dirty="0" err="1">
                <a:ea typeface="+mn-lt"/>
                <a:cs typeface="+mn-lt"/>
              </a:rPr>
              <a:t>executeMethod</a:t>
            </a:r>
            <a:r>
              <a:rPr lang="fr-BE" sz="2000" dirty="0">
                <a:ea typeface="+mn-lt"/>
                <a:cs typeface="+mn-lt"/>
              </a:rPr>
              <a:t>) {            </a:t>
            </a:r>
            <a:endParaRPr lang="en-US" sz="20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fr-BE" sz="2000" dirty="0">
                <a:ea typeface="+mn-lt"/>
                <a:cs typeface="+mn-lt"/>
              </a:rPr>
              <a:t>               _</a:t>
            </a:r>
            <a:r>
              <a:rPr lang="fr-BE" sz="2000" dirty="0" err="1">
                <a:ea typeface="+mn-lt"/>
                <a:cs typeface="+mn-lt"/>
              </a:rPr>
              <a:t>executeMethod</a:t>
            </a:r>
            <a:r>
              <a:rPr lang="fr-BE" sz="2000" dirty="0">
                <a:ea typeface="+mn-lt"/>
                <a:cs typeface="+mn-lt"/>
              </a:rPr>
              <a:t> = </a:t>
            </a:r>
            <a:r>
              <a:rPr lang="fr-BE" sz="2000" dirty="0" err="1">
                <a:ea typeface="+mn-lt"/>
                <a:cs typeface="+mn-lt"/>
              </a:rPr>
              <a:t>executeMethod</a:t>
            </a:r>
            <a:r>
              <a:rPr lang="fr-BE" sz="2000" dirty="0">
                <a:ea typeface="+mn-lt"/>
                <a:cs typeface="+mn-lt"/>
              </a:rPr>
              <a:t>; </a:t>
            </a:r>
            <a:endParaRPr lang="en-US" sz="20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fr-BE" sz="2000" dirty="0">
                <a:ea typeface="+mn-lt"/>
                <a:cs typeface="+mn-lt"/>
              </a:rPr>
              <a:t>        }</a:t>
            </a:r>
            <a:endParaRPr lang="en-US" sz="20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fr-BE" sz="2000" dirty="0">
                <a:ea typeface="+mn-lt"/>
                <a:cs typeface="+mn-lt"/>
              </a:rPr>
              <a:t>        </a:t>
            </a:r>
            <a:r>
              <a:rPr lang="fr-BE" sz="2000" dirty="0">
                <a:solidFill>
                  <a:srgbClr val="0000FF"/>
                </a:solidFill>
                <a:ea typeface="+mn-lt"/>
                <a:cs typeface="+mn-lt"/>
              </a:rPr>
              <a:t>public</a:t>
            </a:r>
            <a:r>
              <a:rPr lang="fr-BE" sz="2000" dirty="0">
                <a:ea typeface="+mn-lt"/>
                <a:cs typeface="+mn-lt"/>
              </a:rPr>
              <a:t> </a:t>
            </a:r>
            <a:r>
              <a:rPr lang="fr-BE" sz="2000" dirty="0" err="1">
                <a:solidFill>
                  <a:srgbClr val="0000FF"/>
                </a:solidFill>
                <a:ea typeface="+mn-lt"/>
                <a:cs typeface="+mn-lt"/>
              </a:rPr>
              <a:t>bool</a:t>
            </a:r>
            <a:r>
              <a:rPr lang="fr-BE" sz="2000" dirty="0">
                <a:ea typeface="+mn-lt"/>
                <a:cs typeface="+mn-lt"/>
              </a:rPr>
              <a:t> </a:t>
            </a:r>
            <a:r>
              <a:rPr lang="fr-BE" sz="2000" dirty="0" err="1">
                <a:ea typeface="+mn-lt"/>
                <a:cs typeface="+mn-lt"/>
              </a:rPr>
              <a:t>CanExecute</a:t>
            </a:r>
            <a:r>
              <a:rPr lang="fr-BE" sz="2000" dirty="0">
                <a:ea typeface="+mn-lt"/>
                <a:cs typeface="+mn-lt"/>
              </a:rPr>
              <a:t>(</a:t>
            </a:r>
            <a:r>
              <a:rPr lang="fr-BE" sz="2000" dirty="0" err="1">
                <a:solidFill>
                  <a:srgbClr val="0000FF"/>
                </a:solidFill>
                <a:ea typeface="+mn-lt"/>
                <a:cs typeface="+mn-lt"/>
              </a:rPr>
              <a:t>object</a:t>
            </a:r>
            <a:r>
              <a:rPr lang="fr-BE" sz="2000" dirty="0">
                <a:ea typeface="+mn-lt"/>
                <a:cs typeface="+mn-lt"/>
              </a:rPr>
              <a:t> </a:t>
            </a:r>
            <a:r>
              <a:rPr lang="fr-BE" sz="2000" dirty="0" err="1">
                <a:ea typeface="+mn-lt"/>
                <a:cs typeface="+mn-lt"/>
              </a:rPr>
              <a:t>parameter</a:t>
            </a:r>
            <a:r>
              <a:rPr lang="fr-BE" sz="2000" dirty="0">
                <a:ea typeface="+mn-lt"/>
                <a:cs typeface="+mn-lt"/>
              </a:rPr>
              <a:t>)  { </a:t>
            </a:r>
            <a:r>
              <a:rPr lang="fr-BE" sz="2000" dirty="0">
                <a:solidFill>
                  <a:srgbClr val="0000FF"/>
                </a:solidFill>
                <a:ea typeface="+mn-lt"/>
                <a:cs typeface="+mn-lt"/>
              </a:rPr>
              <a:t>return</a:t>
            </a:r>
            <a:r>
              <a:rPr lang="fr-BE" sz="2000" dirty="0">
                <a:ea typeface="+mn-lt"/>
                <a:cs typeface="+mn-lt"/>
              </a:rPr>
              <a:t> </a:t>
            </a:r>
            <a:r>
              <a:rPr lang="fr-BE" sz="2000" dirty="0" err="1">
                <a:solidFill>
                  <a:srgbClr val="0000FF"/>
                </a:solidFill>
                <a:ea typeface="+mn-lt"/>
                <a:cs typeface="+mn-lt"/>
              </a:rPr>
              <a:t>true</a:t>
            </a:r>
            <a:r>
              <a:rPr lang="fr-BE" sz="2000" dirty="0">
                <a:solidFill>
                  <a:srgbClr val="000000"/>
                </a:solidFill>
                <a:ea typeface="+mn-lt"/>
                <a:cs typeface="+mn-lt"/>
              </a:rPr>
              <a:t>;}</a:t>
            </a:r>
            <a:endParaRPr lang="en-US" sz="20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fr-BE" sz="2000" dirty="0">
                <a:ea typeface="+mn-lt"/>
                <a:cs typeface="+mn-lt"/>
              </a:rPr>
              <a:t>        </a:t>
            </a:r>
            <a:r>
              <a:rPr lang="fr-BE" sz="2000" dirty="0">
                <a:solidFill>
                  <a:srgbClr val="0000FF"/>
                </a:solidFill>
                <a:ea typeface="+mn-lt"/>
                <a:cs typeface="+mn-lt"/>
              </a:rPr>
              <a:t>public</a:t>
            </a:r>
            <a:r>
              <a:rPr lang="fr-BE" sz="2000" dirty="0">
                <a:ea typeface="+mn-lt"/>
                <a:cs typeface="+mn-lt"/>
              </a:rPr>
              <a:t> </a:t>
            </a:r>
            <a:r>
              <a:rPr lang="fr-BE" sz="2000" dirty="0" err="1">
                <a:solidFill>
                  <a:srgbClr val="0000FF"/>
                </a:solidFill>
                <a:ea typeface="+mn-lt"/>
                <a:cs typeface="+mn-lt"/>
              </a:rPr>
              <a:t>void</a:t>
            </a:r>
            <a:r>
              <a:rPr lang="fr-BE" sz="2000" dirty="0">
                <a:ea typeface="+mn-lt"/>
                <a:cs typeface="+mn-lt"/>
              </a:rPr>
              <a:t> </a:t>
            </a:r>
            <a:r>
              <a:rPr lang="fr-BE" sz="2000" dirty="0" err="1">
                <a:ea typeface="+mn-lt"/>
                <a:cs typeface="+mn-lt"/>
              </a:rPr>
              <a:t>Execute</a:t>
            </a:r>
            <a:r>
              <a:rPr lang="fr-BE" sz="2000" dirty="0">
                <a:ea typeface="+mn-lt"/>
                <a:cs typeface="+mn-lt"/>
              </a:rPr>
              <a:t>(</a:t>
            </a:r>
            <a:r>
              <a:rPr lang="fr-BE" sz="2000" dirty="0" err="1">
                <a:solidFill>
                  <a:srgbClr val="0000FF"/>
                </a:solidFill>
                <a:ea typeface="+mn-lt"/>
                <a:cs typeface="+mn-lt"/>
              </a:rPr>
              <a:t>object</a:t>
            </a:r>
            <a:r>
              <a:rPr lang="fr-BE" sz="2000" dirty="0">
                <a:ea typeface="+mn-lt"/>
                <a:cs typeface="+mn-lt"/>
              </a:rPr>
              <a:t> </a:t>
            </a:r>
            <a:r>
              <a:rPr lang="fr-BE" sz="2000" dirty="0" err="1">
                <a:ea typeface="+mn-lt"/>
                <a:cs typeface="+mn-lt"/>
              </a:rPr>
              <a:t>parameter</a:t>
            </a:r>
            <a:r>
              <a:rPr lang="fr-BE" sz="2000" dirty="0">
                <a:ea typeface="+mn-lt"/>
                <a:cs typeface="+mn-lt"/>
              </a:rPr>
              <a:t>) 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fr-BE" sz="2000" dirty="0">
                <a:ea typeface="+mn-lt"/>
                <a:cs typeface="+mn-lt"/>
              </a:rPr>
              <a:t>            _</a:t>
            </a:r>
            <a:r>
              <a:rPr lang="fr-BE" sz="2000" dirty="0" err="1">
                <a:ea typeface="+mn-lt"/>
                <a:cs typeface="+mn-lt"/>
              </a:rPr>
              <a:t>executeMethod.Invoke</a:t>
            </a:r>
            <a:r>
              <a:rPr lang="fr-BE" sz="2000" dirty="0">
                <a:ea typeface="+mn-lt"/>
                <a:cs typeface="+mn-lt"/>
              </a:rPr>
              <a:t>(); }</a:t>
            </a:r>
            <a:endParaRPr lang="en-US" sz="20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fr-BE" sz="2000" dirty="0">
                <a:ea typeface="+mn-lt"/>
                <a:cs typeface="+mn-lt"/>
              </a:rPr>
              <a:t>    }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</a:pPr>
            <a:endParaRPr lang="en-US">
              <a:ea typeface="+mn-lt"/>
              <a:cs typeface="+mn-lt"/>
            </a:endParaRPr>
          </a:p>
          <a:p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4246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CDDE57-3E2C-4DB8-B0F8-E10903A1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MVVM : Command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5E8912-BF67-4178-A234-C55D99572E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</a:pPr>
            <a:r>
              <a:rPr lang="fr-BE" dirty="0">
                <a:latin typeface="Calibri"/>
                <a:cs typeface="Calibri"/>
              </a:rPr>
              <a:t>Ok mais comment lier tout ceci ?</a:t>
            </a:r>
            <a:endParaRPr lang="en-US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</a:pPr>
            <a:r>
              <a:rPr lang="fr-BE" dirty="0">
                <a:solidFill>
                  <a:srgbClr val="0000FF"/>
                </a:solidFill>
                <a:latin typeface="Calibri"/>
                <a:cs typeface="Calibri"/>
              </a:rPr>
              <a:t>&lt;</a:t>
            </a:r>
            <a:r>
              <a:rPr lang="fr-BE" dirty="0">
                <a:solidFill>
                  <a:srgbClr val="A31515"/>
                </a:solidFill>
                <a:ea typeface="+mn-lt"/>
                <a:cs typeface="+mn-lt"/>
              </a:rPr>
              <a:t>Button</a:t>
            </a:r>
            <a:r>
              <a:rPr lang="fr-BE" dirty="0">
                <a:solidFill>
                  <a:srgbClr val="FF0000"/>
                </a:solidFill>
                <a:ea typeface="+mn-lt"/>
                <a:cs typeface="+mn-lt"/>
              </a:rPr>
              <a:t> Command=".…</a:t>
            </a:r>
            <a:r>
              <a:rPr lang="fr-BE" dirty="0">
                <a:solidFill>
                  <a:srgbClr val="0000FF"/>
                </a:solidFill>
                <a:ea typeface="+mn-lt"/>
                <a:cs typeface="+mn-lt"/>
              </a:rPr>
              <a:t>"</a:t>
            </a:r>
            <a:endParaRPr lang="en-US" sz="2800" dirty="0">
              <a:ea typeface="+mn-lt"/>
              <a:cs typeface="+mn-lt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</a:pPr>
            <a:r>
              <a:rPr lang="fr-BE" dirty="0">
                <a:ea typeface="+mn-lt"/>
                <a:cs typeface="+mn-lt"/>
              </a:rPr>
              <a:t>Binding → </a:t>
            </a:r>
            <a:r>
              <a:rPr lang="fr-BE" dirty="0" err="1">
                <a:ea typeface="+mn-lt"/>
                <a:cs typeface="+mn-lt"/>
              </a:rPr>
              <a:t>DelegateCommand</a:t>
            </a:r>
            <a:r>
              <a:rPr lang="fr-BE" dirty="0">
                <a:ea typeface="+mn-lt"/>
                <a:cs typeface="+mn-lt"/>
              </a:rPr>
              <a:t> → </a:t>
            </a:r>
            <a:r>
              <a:rPr lang="fr-BE" dirty="0" err="1">
                <a:ea typeface="+mn-lt"/>
                <a:cs typeface="+mn-lt"/>
              </a:rPr>
              <a:t>Trt</a:t>
            </a:r>
            <a:endParaRPr lang="en-US" dirty="0">
              <a:ea typeface="+mn-lt"/>
              <a:cs typeface="+mn-lt"/>
            </a:endParaRPr>
          </a:p>
          <a:p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4409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9D1B45-C28E-4D07-8B4E-B44818EA6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MVVM : Command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868A24-B7F1-473F-A65C-499E357D3B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r-FR" dirty="0">
                <a:cs typeface="Calibri"/>
              </a:rPr>
              <a:t>Exemple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</a:pPr>
            <a:r>
              <a:rPr lang="fr-BE" dirty="0">
                <a:ea typeface="+mn-lt"/>
                <a:cs typeface="+mn-lt"/>
              </a:rPr>
              <a:t>XAML :  </a:t>
            </a:r>
            <a:r>
              <a:rPr lang="fr-BE" dirty="0">
                <a:solidFill>
                  <a:srgbClr val="0000FF"/>
                </a:solidFill>
                <a:ea typeface="+mn-lt"/>
                <a:cs typeface="+mn-lt"/>
              </a:rPr>
              <a:t>&lt;</a:t>
            </a:r>
            <a:r>
              <a:rPr lang="fr-BE" dirty="0">
                <a:solidFill>
                  <a:srgbClr val="A31515"/>
                </a:solidFill>
                <a:ea typeface="+mn-lt"/>
                <a:cs typeface="+mn-lt"/>
              </a:rPr>
              <a:t>Button</a:t>
            </a:r>
            <a:r>
              <a:rPr lang="fr-BE" dirty="0">
                <a:solidFill>
                  <a:srgbClr val="FF0000"/>
                </a:solidFill>
                <a:ea typeface="+mn-lt"/>
                <a:cs typeface="+mn-lt"/>
              </a:rPr>
              <a:t> Command="{Binding </a:t>
            </a:r>
            <a:r>
              <a:rPr lang="fr-BE" dirty="0" err="1">
                <a:solidFill>
                  <a:srgbClr val="FF0000"/>
                </a:solidFill>
                <a:ea typeface="+mn-lt"/>
                <a:cs typeface="+mn-lt"/>
              </a:rPr>
              <a:t>delCommand</a:t>
            </a:r>
            <a:r>
              <a:rPr lang="fr-BE" dirty="0">
                <a:solidFill>
                  <a:srgbClr val="FF0000"/>
                </a:solidFill>
                <a:ea typeface="+mn-lt"/>
                <a:cs typeface="+mn-lt"/>
              </a:rPr>
              <a:t>} »</a:t>
            </a:r>
            <a:endParaRPr lang="en-US" dirty="0">
              <a:ea typeface="+mn-lt"/>
              <a:cs typeface="+mn-lt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</a:pPr>
            <a:r>
              <a:rPr lang="fr-BE" dirty="0" err="1">
                <a:ea typeface="+mn-lt"/>
                <a:cs typeface="+mn-lt"/>
              </a:rPr>
              <a:t>ViewModel</a:t>
            </a:r>
            <a:r>
              <a:rPr lang="fr-BE" dirty="0">
                <a:ea typeface="+mn-lt"/>
                <a:cs typeface="+mn-lt"/>
              </a:rPr>
              <a:t> : propriété </a:t>
            </a:r>
            <a:r>
              <a:rPr lang="fr-BE" dirty="0" err="1">
                <a:ea typeface="+mn-lt"/>
                <a:cs typeface="+mn-lt"/>
              </a:rPr>
              <a:t>delCommand</a:t>
            </a:r>
            <a:r>
              <a:rPr lang="fr-BE" dirty="0">
                <a:ea typeface="+mn-lt"/>
                <a:cs typeface="+mn-lt"/>
              </a:rPr>
              <a:t> qui instancie une </a:t>
            </a:r>
            <a:r>
              <a:rPr lang="fr-BE" dirty="0" err="1">
                <a:ea typeface="+mn-lt"/>
                <a:cs typeface="+mn-lt"/>
              </a:rPr>
              <a:t>delegateCommand</a:t>
            </a:r>
            <a:r>
              <a:rPr lang="fr-BE" dirty="0">
                <a:ea typeface="+mn-lt"/>
                <a:cs typeface="+mn-lt"/>
              </a:rPr>
              <a:t> à laquelle on donne la méthode à exécuter (</a:t>
            </a:r>
            <a:r>
              <a:rPr lang="fr-BE" dirty="0" err="1">
                <a:ea typeface="+mn-lt"/>
                <a:cs typeface="+mn-lt"/>
              </a:rPr>
              <a:t>del</a:t>
            </a:r>
            <a:r>
              <a:rPr lang="fr-BE" dirty="0">
                <a:ea typeface="+mn-lt"/>
                <a:cs typeface="+mn-lt"/>
              </a:rPr>
              <a:t>)</a:t>
            </a:r>
            <a:endParaRPr lang="en-US" dirty="0">
              <a:ea typeface="+mn-lt"/>
              <a:cs typeface="+mn-lt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</a:pPr>
            <a:r>
              <a:rPr lang="fr-BE" dirty="0" err="1">
                <a:ea typeface="+mn-lt"/>
                <a:cs typeface="+mn-lt"/>
              </a:rPr>
              <a:t>ViewModel</a:t>
            </a:r>
            <a:r>
              <a:rPr lang="fr-BE" dirty="0">
                <a:ea typeface="+mn-lt"/>
                <a:cs typeface="+mn-lt"/>
              </a:rPr>
              <a:t> : définition d'une méthode </a:t>
            </a:r>
            <a:r>
              <a:rPr lang="fr-BE" dirty="0" err="1">
                <a:ea typeface="+mn-lt"/>
                <a:cs typeface="+mn-lt"/>
              </a:rPr>
              <a:t>del</a:t>
            </a:r>
            <a:r>
              <a:rPr lang="fr-BE" dirty="0">
                <a:ea typeface="+mn-lt"/>
                <a:cs typeface="+mn-lt"/>
              </a:rPr>
              <a:t> effectuant le traitement</a:t>
            </a:r>
            <a:endParaRPr lang="en-US" dirty="0">
              <a:ea typeface="+mn-lt"/>
              <a:cs typeface="+mn-lt"/>
            </a:endParaRPr>
          </a:p>
          <a:p>
            <a:pPr lvl="1"/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3825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7C934F-7A8E-43BE-B9E8-8FEF678C9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cs typeface="Calibri Light"/>
              </a:rPr>
              <a:t>ObservableCollection</a:t>
            </a:r>
            <a:endParaRPr lang="fr-FR" dirty="0" err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6D4CCB-0735-4552-AFA4-A6F6AF1BCC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</a:pPr>
            <a:r>
              <a:rPr lang="fr-BE" dirty="0">
                <a:latin typeface="Calibri"/>
                <a:cs typeface="Calibri"/>
              </a:rPr>
              <a:t> Problème : maj dans le </a:t>
            </a:r>
            <a:r>
              <a:rPr lang="fr-BE" dirty="0" err="1">
                <a:latin typeface="Calibri"/>
                <a:cs typeface="Calibri"/>
              </a:rPr>
              <a:t>ViewModel</a:t>
            </a:r>
            <a:r>
              <a:rPr lang="fr-BE" dirty="0">
                <a:latin typeface="Calibri"/>
                <a:cs typeface="Calibri"/>
              </a:rPr>
              <a:t> d'une liste utilisée dans la vue → notifier la vue </a:t>
            </a:r>
            <a:endParaRPr lang="en-US" dirty="0">
              <a:ea typeface="+mn-lt"/>
              <a:cs typeface="+mn-lt"/>
            </a:endParaRPr>
          </a:p>
          <a:p>
            <a:pPr marL="457200" lvl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</a:pPr>
            <a:r>
              <a:rPr lang="fr-BE" dirty="0">
                <a:ea typeface="+mn-lt"/>
                <a:cs typeface="+mn-lt"/>
              </a:rPr>
              <a:t>Solution 1 : Notifications (</a:t>
            </a:r>
            <a:r>
              <a:rPr lang="fr-BE" dirty="0" err="1">
                <a:ea typeface="+mn-lt"/>
                <a:cs typeface="+mn-lt"/>
              </a:rPr>
              <a:t>InotifyPropertyChanged</a:t>
            </a:r>
            <a:r>
              <a:rPr lang="fr-BE" dirty="0">
                <a:ea typeface="+mn-lt"/>
                <a:cs typeface="+mn-lt"/>
              </a:rPr>
              <a:t> et/ou </a:t>
            </a:r>
            <a:r>
              <a:rPr lang="fr-BE" dirty="0" err="1">
                <a:ea typeface="+mn-lt"/>
                <a:cs typeface="+mn-lt"/>
              </a:rPr>
              <a:t>InotifyCollectionChanged</a:t>
            </a:r>
            <a:r>
              <a:rPr lang="fr-BE" dirty="0">
                <a:ea typeface="+mn-lt"/>
                <a:cs typeface="+mn-lt"/>
              </a:rPr>
              <a:t>)</a:t>
            </a:r>
            <a:endParaRPr lang="en-US" dirty="0">
              <a:ea typeface="+mn-lt"/>
              <a:cs typeface="+mn-lt"/>
            </a:endParaRPr>
          </a:p>
          <a:p>
            <a:pPr marL="457200" lvl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</a:pPr>
            <a:r>
              <a:rPr lang="fr-BE" sz="2400" dirty="0">
                <a:ea typeface="+mn-lt"/>
                <a:cs typeface="+mn-lt"/>
              </a:rPr>
              <a:t>Solution 2 : </a:t>
            </a:r>
            <a:r>
              <a:rPr lang="fr-BE" sz="2400" dirty="0" err="1">
                <a:ea typeface="+mn-lt"/>
                <a:cs typeface="+mn-lt"/>
              </a:rPr>
              <a:t>ObservableCollection</a:t>
            </a:r>
            <a:r>
              <a:rPr lang="fr-BE" sz="2400" dirty="0">
                <a:ea typeface="+mn-lt"/>
                <a:cs typeface="+mn-lt"/>
              </a:rPr>
              <a:t> (Implémente déjà </a:t>
            </a:r>
            <a:r>
              <a:rPr lang="fr-BE" sz="2400" dirty="0" err="1">
                <a:ea typeface="+mn-lt"/>
                <a:cs typeface="+mn-lt"/>
              </a:rPr>
              <a:t>InotifyCollectionChanged</a:t>
            </a:r>
            <a:r>
              <a:rPr lang="fr-BE" sz="2400" dirty="0">
                <a:ea typeface="+mn-lt"/>
                <a:cs typeface="+mn-lt"/>
              </a:rPr>
              <a:t>)</a:t>
            </a:r>
            <a:endParaRPr lang="en-US" sz="2400">
              <a:ea typeface="+mn-lt"/>
              <a:cs typeface="+mn-lt"/>
            </a:endParaRPr>
          </a:p>
          <a:p>
            <a:pPr marL="685800" lvl="2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</a:pPr>
            <a:endParaRPr lang="fr-BE" dirty="0">
              <a:ea typeface="+mn-lt"/>
              <a:cs typeface="+mn-lt"/>
            </a:endParaRPr>
          </a:p>
          <a:p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8639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6669A2-E422-4B9A-A453-D2B623BDB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Tests WPF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FF88AC-EBE8-48CE-9DF4-651F16456A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</a:pPr>
            <a:r>
              <a:rPr lang="fr-BE" dirty="0">
                <a:ea typeface="+mn-lt"/>
                <a:cs typeface="+mn-lt"/>
              </a:rPr>
              <a:t> Juste pour info … je ne demanderai pas cela à l’examen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</a:pPr>
            <a:r>
              <a:rPr lang="fr-BE" dirty="0">
                <a:ea typeface="+mn-lt"/>
                <a:cs typeface="+mn-lt"/>
              </a:rPr>
              <a:t> Tests unitaires</a:t>
            </a:r>
            <a:endParaRPr lang="en-US" dirty="0">
              <a:ea typeface="+mn-lt"/>
              <a:cs typeface="+mn-lt"/>
            </a:endParaRPr>
          </a:p>
          <a:p>
            <a:pPr marL="457200" lvl="2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</a:pPr>
            <a:r>
              <a:rPr lang="fr-BE" dirty="0">
                <a:ea typeface="+mn-lt"/>
                <a:cs typeface="+mn-lt"/>
              </a:rPr>
              <a:t> Facile à mettre en </a:t>
            </a:r>
            <a:r>
              <a:rPr lang="fr-BE" dirty="0" err="1">
                <a:ea typeface="+mn-lt"/>
                <a:cs typeface="+mn-lt"/>
              </a:rPr>
              <a:t>œuvre,il</a:t>
            </a:r>
            <a:r>
              <a:rPr lang="fr-BE" dirty="0">
                <a:ea typeface="+mn-lt"/>
                <a:cs typeface="+mn-lt"/>
              </a:rPr>
              <a:t> suffit de tester le(s) </a:t>
            </a:r>
            <a:r>
              <a:rPr lang="fr-BE" dirty="0" err="1">
                <a:ea typeface="+mn-lt"/>
                <a:cs typeface="+mn-lt"/>
              </a:rPr>
              <a:t>viewmodels</a:t>
            </a:r>
            <a:r>
              <a:rPr lang="fr-BE" dirty="0">
                <a:ea typeface="+mn-lt"/>
                <a:cs typeface="+mn-lt"/>
              </a:rPr>
              <a:t> principal(aux)</a:t>
            </a:r>
            <a:endParaRPr lang="en-US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</a:pPr>
            <a:r>
              <a:rPr lang="fr-BE" dirty="0">
                <a:ea typeface="+mn-lt"/>
                <a:cs typeface="+mn-lt"/>
              </a:rPr>
              <a:t> Tests fonctionnels</a:t>
            </a:r>
          </a:p>
          <a:p>
            <a:pPr marL="457200" lvl="2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</a:pPr>
            <a:r>
              <a:rPr lang="fr-BE" dirty="0">
                <a:ea typeface="+mn-lt"/>
                <a:cs typeface="+mn-lt"/>
                <a:hlinkClick r:id="rId2"/>
              </a:rPr>
              <a:t>https://docs.microsoft.com/fr-fr/visualstudio/test/use-ui-automation-to-test-your-code?view=vs-2019</a:t>
            </a:r>
            <a:endParaRPr lang="en-US">
              <a:ea typeface="+mn-lt"/>
              <a:cs typeface="+mn-lt"/>
            </a:endParaRPr>
          </a:p>
          <a:p>
            <a:pPr marL="457200" lvl="2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</a:pPr>
            <a:r>
              <a:rPr lang="fr-BE" dirty="0">
                <a:ea typeface="+mn-lt"/>
                <a:cs typeface="+mn-lt"/>
              </a:rPr>
              <a:t>Visual Studio </a:t>
            </a:r>
            <a:r>
              <a:rPr lang="fr-BE" b="1" dirty="0">
                <a:ea typeface="+mn-lt"/>
                <a:cs typeface="+mn-lt"/>
              </a:rPr>
              <a:t>Entreprise</a:t>
            </a:r>
            <a:r>
              <a:rPr lang="fr-BE" dirty="0">
                <a:ea typeface="+mn-lt"/>
                <a:cs typeface="+mn-lt"/>
              </a:rPr>
              <a:t> requis</a:t>
            </a:r>
            <a:endParaRPr lang="fr-B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9178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D0DF87-9872-4113-B4D3-C4586DF35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Sommaire : WPF - MVVM - LINQ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E0BF4A-6D46-4C4B-944D-851B3F3F6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Notifications</a:t>
            </a:r>
          </a:p>
          <a:p>
            <a:r>
              <a:rPr lang="fr-BE"/>
              <a:t>Command</a:t>
            </a:r>
          </a:p>
          <a:p>
            <a:r>
              <a:rPr lang="fr-BE" err="1"/>
              <a:t>ObservableCollection</a:t>
            </a:r>
            <a:endParaRPr lang="fr-BE"/>
          </a:p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03221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8224FA-74ED-4AD6-BA3D-7E9ABB26E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4214" y="365125"/>
            <a:ext cx="9049585" cy="1325563"/>
          </a:xfrm>
        </p:spPr>
        <p:txBody>
          <a:bodyPr anchor="ctr">
            <a:normAutofit/>
          </a:bodyPr>
          <a:lstStyle/>
          <a:p>
            <a:r>
              <a:rPr lang="fr-FR"/>
              <a:t>MVVM : Séparation en couches</a:t>
            </a:r>
            <a:endParaRPr lang="fr-BE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25DC760-357E-4C12-91E6-B87ECB9FD0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70018" y="2178877"/>
            <a:ext cx="5181600" cy="24483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95486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2D3660-BB43-4D5D-A68A-0224CA6F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cs typeface="Calibri Light"/>
              </a:rPr>
              <a:t>MVVM : Notifications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79BAAE-D43F-4C63-9251-FC6792FE6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45001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</a:pPr>
            <a:r>
              <a:rPr lang="fr-BE">
                <a:latin typeface="Calibri"/>
                <a:cs typeface="Calibri"/>
              </a:rPr>
              <a:t> Interface </a:t>
            </a:r>
            <a:r>
              <a:rPr lang="fr-BE" err="1">
                <a:latin typeface="Calibri"/>
                <a:cs typeface="Calibri"/>
              </a:rPr>
              <a:t>INotifyPropertyChanged</a:t>
            </a:r>
            <a:endParaRPr lang="en-US">
              <a:latin typeface="Calibri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</a:pPr>
            <a:r>
              <a:rPr lang="fr-BE">
                <a:latin typeface="Calibri"/>
                <a:cs typeface="Calibri"/>
              </a:rPr>
              <a:t> Event </a:t>
            </a:r>
            <a:r>
              <a:rPr lang="fr-BE" err="1">
                <a:latin typeface="Calibri"/>
                <a:cs typeface="Calibri"/>
              </a:rPr>
              <a:t>PropertyChangedEventHandler</a:t>
            </a:r>
            <a:endParaRPr lang="en-US" err="1">
              <a:latin typeface="Calibri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</a:pPr>
            <a:r>
              <a:rPr lang="fr-BE">
                <a:latin typeface="Calibri"/>
                <a:cs typeface="Calibri"/>
              </a:rPr>
              <a:t> Création d'une méthode générique </a:t>
            </a:r>
            <a:r>
              <a:rPr lang="fr-BE" err="1">
                <a:latin typeface="Calibri"/>
                <a:cs typeface="Calibri"/>
              </a:rPr>
              <a:t>OnPropertyChanged</a:t>
            </a:r>
            <a:endParaRPr lang="en-US" err="1">
              <a:latin typeface="Calibri"/>
              <a:ea typeface="+mn-lt"/>
              <a:cs typeface="+mn-lt"/>
            </a:endParaRPr>
          </a:p>
          <a:p>
            <a:endParaRPr lang="fr-BE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5803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8B1D-4851-47D0-8483-F7AAA90A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ea typeface="+mj-lt"/>
                <a:cs typeface="+mj-lt"/>
              </a:rPr>
              <a:t>MVVM : Notifications</a:t>
            </a:r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FBFA2B0-FD23-4DA0-967A-7032C37FC0CC}"/>
              </a:ext>
            </a:extLst>
          </p:cNvPr>
          <p:cNvSpPr txBox="1">
            <a:spLocks noGrp="1"/>
          </p:cNvSpPr>
          <p:nvPr/>
        </p:nvSpPr>
        <p:spPr>
          <a:xfrm>
            <a:off x="1141934" y="1421306"/>
            <a:ext cx="8208000" cy="468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marL="343080" marR="0" lvl="0" indent="-34308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fr-BE" sz="3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defRPr>
            </a:lvl1pPr>
            <a:lvl2pPr marL="743040" marR="0" lvl="1" indent="-285840" algn="l" rtl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75000"/>
              <a:buFont typeface="StarSymbol"/>
              <a:buChar char="–"/>
              <a:tabLst/>
              <a:defRPr lang="fr-BE" sz="2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fr-BE" sz="2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defRPr>
            </a:lvl3pPr>
            <a:lvl4pPr marL="1600200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75000"/>
              <a:buFont typeface="StarSymbol"/>
              <a:buChar char="–"/>
              <a:tabLst/>
              <a:defRPr lang="fr-BE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fr-BE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fr-BE" sz="1500">
                <a:solidFill>
                  <a:srgbClr val="0000FF"/>
                </a:solidFill>
                <a:latin typeface="Consolas" pitchFamily="33"/>
              </a:rPr>
              <a:t>class</a:t>
            </a:r>
            <a:r>
              <a:rPr lang="fr-BE" sz="1500">
                <a:latin typeface="Consolas" pitchFamily="33"/>
              </a:rPr>
              <a:t> </a:t>
            </a:r>
            <a:r>
              <a:rPr lang="fr-BE" sz="1500">
                <a:solidFill>
                  <a:srgbClr val="2B91AF"/>
                </a:solidFill>
                <a:latin typeface="Consolas" pitchFamily="33"/>
              </a:rPr>
              <a:t>LegumeModel</a:t>
            </a:r>
            <a:r>
              <a:rPr lang="fr-BE" sz="1500">
                <a:latin typeface="Consolas" pitchFamily="33"/>
              </a:rPr>
              <a:t> : </a:t>
            </a:r>
            <a:r>
              <a:rPr lang="fr-BE" sz="1500">
                <a:solidFill>
                  <a:srgbClr val="2B91AF"/>
                </a:solidFill>
                <a:latin typeface="Consolas" pitchFamily="33"/>
              </a:rPr>
              <a:t>INotifyPropertyChanged </a:t>
            </a:r>
            <a:r>
              <a:rPr lang="fr-BE" sz="950">
                <a:solidFill>
                  <a:srgbClr val="0000FF"/>
                </a:solidFill>
                <a:latin typeface="Consolas" pitchFamily="33"/>
              </a:rPr>
              <a:t>{</a:t>
            </a:r>
          </a:p>
          <a:p>
            <a:pPr marL="0" lvl="0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fr-BE" sz="1200">
                <a:latin typeface="Consolas" pitchFamily="33"/>
              </a:rPr>
              <a:t>   </a:t>
            </a:r>
            <a:r>
              <a:rPr lang="fr-BE" sz="1200">
                <a:solidFill>
                  <a:srgbClr val="008000"/>
                </a:solidFill>
                <a:latin typeface="Consolas" pitchFamily="33"/>
              </a:rPr>
              <a:t>// Property changed standard handling</a:t>
            </a:r>
          </a:p>
          <a:p>
            <a:pPr marL="0" lvl="0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fr-BE" sz="1200">
                <a:latin typeface="Consolas" pitchFamily="33"/>
              </a:rPr>
              <a:t>        </a:t>
            </a:r>
            <a:r>
              <a:rPr lang="fr-BE" sz="1200">
                <a:solidFill>
                  <a:srgbClr val="0000FF"/>
                </a:solidFill>
                <a:latin typeface="Consolas" pitchFamily="33"/>
              </a:rPr>
              <a:t>public</a:t>
            </a:r>
            <a:r>
              <a:rPr lang="fr-BE" sz="1200">
                <a:latin typeface="Consolas" pitchFamily="33"/>
              </a:rPr>
              <a:t> </a:t>
            </a:r>
            <a:r>
              <a:rPr lang="fr-BE" sz="1200">
                <a:solidFill>
                  <a:srgbClr val="0000FF"/>
                </a:solidFill>
                <a:latin typeface="Consolas" pitchFamily="33"/>
              </a:rPr>
              <a:t>event</a:t>
            </a:r>
            <a:r>
              <a:rPr lang="fr-BE" sz="1200">
                <a:latin typeface="Consolas" pitchFamily="33"/>
              </a:rPr>
              <a:t> </a:t>
            </a:r>
            <a:r>
              <a:rPr lang="fr-BE" sz="1200">
                <a:solidFill>
                  <a:srgbClr val="2B91AF"/>
                </a:solidFill>
                <a:latin typeface="Consolas" pitchFamily="33"/>
              </a:rPr>
              <a:t>PropertyChangedEventHandler</a:t>
            </a:r>
            <a:r>
              <a:rPr lang="fr-BE" sz="1200">
                <a:latin typeface="Consolas" pitchFamily="33"/>
              </a:rPr>
              <a:t> PropertyChanged;</a:t>
            </a:r>
          </a:p>
          <a:p>
            <a:pPr marL="0" lvl="0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fr-BE" sz="1200">
                <a:latin typeface="Consolas" pitchFamily="33"/>
              </a:rPr>
              <a:t>        </a:t>
            </a:r>
            <a:r>
              <a:rPr lang="fr-BE" sz="1200">
                <a:solidFill>
                  <a:srgbClr val="008000"/>
                </a:solidFill>
                <a:latin typeface="Consolas" pitchFamily="33"/>
              </a:rPr>
              <a:t>// La view s'enregistera automatiquement sur cet event</a:t>
            </a:r>
          </a:p>
          <a:p>
            <a:pPr marL="0" lvl="0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fr-BE" sz="1200">
                <a:latin typeface="Consolas" pitchFamily="33"/>
              </a:rPr>
              <a:t>        </a:t>
            </a:r>
            <a:r>
              <a:rPr lang="fr-BE" sz="1200">
                <a:solidFill>
                  <a:srgbClr val="0000FF"/>
                </a:solidFill>
                <a:latin typeface="Consolas" pitchFamily="33"/>
              </a:rPr>
              <a:t>protected</a:t>
            </a:r>
            <a:r>
              <a:rPr lang="fr-BE" sz="1200">
                <a:latin typeface="Consolas" pitchFamily="33"/>
              </a:rPr>
              <a:t> </a:t>
            </a:r>
            <a:r>
              <a:rPr lang="fr-BE" sz="1200">
                <a:solidFill>
                  <a:srgbClr val="0000FF"/>
                </a:solidFill>
                <a:latin typeface="Consolas" pitchFamily="33"/>
              </a:rPr>
              <a:t>virtual</a:t>
            </a:r>
            <a:r>
              <a:rPr lang="fr-BE" sz="1200">
                <a:latin typeface="Consolas" pitchFamily="33"/>
              </a:rPr>
              <a:t> </a:t>
            </a:r>
            <a:r>
              <a:rPr lang="fr-BE" sz="1200">
                <a:solidFill>
                  <a:srgbClr val="0000FF"/>
                </a:solidFill>
                <a:latin typeface="Consolas" pitchFamily="33"/>
              </a:rPr>
              <a:t>void</a:t>
            </a:r>
            <a:r>
              <a:rPr lang="fr-BE" sz="1200">
                <a:latin typeface="Consolas" pitchFamily="33"/>
              </a:rPr>
              <a:t> OnPropertyChanged(</a:t>
            </a:r>
            <a:r>
              <a:rPr lang="fr-BE" sz="1200">
                <a:solidFill>
                  <a:srgbClr val="0000FF"/>
                </a:solidFill>
                <a:latin typeface="Consolas" pitchFamily="33"/>
              </a:rPr>
              <a:t>string</a:t>
            </a:r>
            <a:r>
              <a:rPr lang="fr-BE" sz="1200">
                <a:latin typeface="Consolas" pitchFamily="33"/>
              </a:rPr>
              <a:t> propertyName)</a:t>
            </a:r>
          </a:p>
          <a:p>
            <a:pPr marL="0" lvl="0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fr-BE" sz="1200">
                <a:solidFill>
                  <a:srgbClr val="0000FF"/>
                </a:solidFill>
                <a:latin typeface="Consolas" pitchFamily="33"/>
              </a:rPr>
              <a:t>        {</a:t>
            </a:r>
          </a:p>
          <a:p>
            <a:pPr marL="0" lvl="0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fr-BE" sz="1200">
                <a:latin typeface="Consolas" pitchFamily="33"/>
              </a:rPr>
              <a:t>            </a:t>
            </a:r>
            <a:r>
              <a:rPr lang="fr-BE" sz="1200">
                <a:solidFill>
                  <a:srgbClr val="0000FF"/>
                </a:solidFill>
                <a:latin typeface="Consolas" pitchFamily="33"/>
              </a:rPr>
              <a:t>if</a:t>
            </a:r>
            <a:r>
              <a:rPr lang="fr-BE" sz="1200">
                <a:latin typeface="Consolas" pitchFamily="33"/>
              </a:rPr>
              <a:t> (PropertyChanged != </a:t>
            </a:r>
            <a:r>
              <a:rPr lang="fr-BE" sz="1200">
                <a:solidFill>
                  <a:srgbClr val="0000FF"/>
                </a:solidFill>
                <a:latin typeface="Consolas" pitchFamily="33"/>
              </a:rPr>
              <a:t>null</a:t>
            </a:r>
            <a:r>
              <a:rPr lang="fr-BE" sz="1200">
                <a:latin typeface="Consolas" pitchFamily="33"/>
              </a:rPr>
              <a:t>)</a:t>
            </a:r>
          </a:p>
          <a:p>
            <a:pPr marL="0" lvl="0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fr-BE" sz="1200">
                <a:solidFill>
                  <a:srgbClr val="0000FF"/>
                </a:solidFill>
                <a:latin typeface="Consolas" pitchFamily="33"/>
              </a:rPr>
              <a:t>            {</a:t>
            </a:r>
          </a:p>
          <a:p>
            <a:pPr marL="0" lvl="0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fr-BE" sz="1200">
                <a:latin typeface="Consolas" pitchFamily="33"/>
              </a:rPr>
              <a:t>                PropertyChanged(</a:t>
            </a:r>
            <a:r>
              <a:rPr lang="fr-BE" sz="1200">
                <a:solidFill>
                  <a:srgbClr val="0000FF"/>
                </a:solidFill>
                <a:latin typeface="Consolas" pitchFamily="33"/>
              </a:rPr>
              <a:t>this</a:t>
            </a:r>
            <a:r>
              <a:rPr lang="fr-BE" sz="1200">
                <a:latin typeface="Consolas" pitchFamily="33"/>
              </a:rPr>
              <a:t>, </a:t>
            </a:r>
            <a:r>
              <a:rPr lang="fr-BE" sz="1200">
                <a:solidFill>
                  <a:srgbClr val="0000FF"/>
                </a:solidFill>
                <a:latin typeface="Consolas" pitchFamily="33"/>
              </a:rPr>
              <a:t>new</a:t>
            </a:r>
            <a:r>
              <a:rPr lang="fr-BE" sz="1200">
                <a:latin typeface="Consolas" pitchFamily="33"/>
              </a:rPr>
              <a:t> </a:t>
            </a:r>
            <a:r>
              <a:rPr lang="fr-BE" sz="1200">
                <a:solidFill>
                  <a:srgbClr val="2B91AF"/>
                </a:solidFill>
                <a:latin typeface="Consolas" pitchFamily="33"/>
              </a:rPr>
              <a:t>PropertyChangedEventArgs</a:t>
            </a:r>
            <a:r>
              <a:rPr lang="fr-BE" sz="1200">
                <a:latin typeface="Consolas" pitchFamily="33"/>
              </a:rPr>
              <a:t>(propertyName));</a:t>
            </a:r>
          </a:p>
          <a:p>
            <a:pPr marL="0" lvl="0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fr-BE" sz="1200">
                <a:solidFill>
                  <a:srgbClr val="0000FF"/>
                </a:solidFill>
                <a:latin typeface="Consolas" pitchFamily="33"/>
              </a:rPr>
              <a:t>            }</a:t>
            </a:r>
          </a:p>
          <a:p>
            <a:pPr marL="0" lvl="0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fr-BE" sz="1200">
                <a:solidFill>
                  <a:srgbClr val="0000FF"/>
                </a:solidFill>
                <a:latin typeface="Consolas" pitchFamily="33"/>
              </a:rPr>
              <a:t>        }</a:t>
            </a:r>
          </a:p>
          <a:p>
            <a:pPr marL="0" lvl="0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fr-BE" sz="1200">
                <a:solidFill>
                  <a:srgbClr val="0000FF"/>
                </a:solidFill>
                <a:latin typeface="Consolas" pitchFamily="33"/>
              </a:rPr>
              <a:t>…</a:t>
            </a:r>
          </a:p>
          <a:p>
            <a:pPr marL="0" lvl="0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fr-BE" sz="1200">
                <a:solidFill>
                  <a:srgbClr val="0000FF"/>
                </a:solidFill>
                <a:latin typeface="Consolas" pitchFamily="33"/>
              </a:rPr>
              <a:t>set</a:t>
            </a:r>
            <a:r>
              <a:rPr lang="fr-BE" sz="1200">
                <a:latin typeface="Consolas" pitchFamily="33"/>
              </a:rPr>
              <a:t> { _legume.name = </a:t>
            </a:r>
            <a:r>
              <a:rPr lang="fr-BE" sz="1200">
                <a:solidFill>
                  <a:srgbClr val="0000FF"/>
                </a:solidFill>
                <a:latin typeface="Consolas" pitchFamily="33"/>
              </a:rPr>
              <a:t>value</a:t>
            </a:r>
            <a:r>
              <a:rPr lang="fr-BE" sz="1200">
                <a:latin typeface="Consolas" pitchFamily="33"/>
              </a:rPr>
              <a:t>; OnPropertyChanged(</a:t>
            </a:r>
            <a:r>
              <a:rPr lang="fr-BE" sz="1200">
                <a:solidFill>
                  <a:srgbClr val="A31515"/>
                </a:solidFill>
                <a:latin typeface="Consolas" pitchFamily="33"/>
              </a:rPr>
              <a:t>"Name"</a:t>
            </a:r>
            <a:r>
              <a:rPr lang="fr-BE" sz="1200">
                <a:latin typeface="Consolas" pitchFamily="33"/>
              </a:rPr>
              <a:t>); }</a:t>
            </a:r>
          </a:p>
        </p:txBody>
      </p:sp>
    </p:spTree>
    <p:extLst>
      <p:ext uri="{BB962C8B-B14F-4D97-AF65-F5344CB8AC3E}">
        <p14:creationId xmlns:p14="http://schemas.microsoft.com/office/powerpoint/2010/main" val="3678961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A9F54-BB4C-4CAF-BF6A-8BE08EA14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MVVM : Command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4FA5A-B382-4E22-8212-F4E6BE76AA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Gestion des </a:t>
            </a:r>
            <a:r>
              <a:rPr lang="en-US" err="1">
                <a:cs typeface="Calibri"/>
              </a:rPr>
              <a:t>événements</a:t>
            </a:r>
            <a:r>
              <a:rPr lang="en-US">
                <a:cs typeface="Calibri"/>
              </a:rPr>
              <a:t> </a:t>
            </a:r>
          </a:p>
          <a:p>
            <a:pPr lvl="1"/>
            <a:endParaRPr lang="en-US">
              <a:cs typeface="Calibri"/>
            </a:endParaRPr>
          </a:p>
          <a:p>
            <a:pPr lvl="1"/>
            <a:r>
              <a:rPr lang="en-US" err="1">
                <a:cs typeface="Calibri"/>
              </a:rPr>
              <a:t>EventHandler</a:t>
            </a:r>
            <a:endParaRPr lang="en-US" err="1"/>
          </a:p>
          <a:p>
            <a:pPr lvl="1"/>
            <a:r>
              <a:rPr lang="en-US" err="1">
                <a:cs typeface="Calibri"/>
              </a:rPr>
              <a:t>Problème</a:t>
            </a:r>
            <a:r>
              <a:rPr lang="en-US">
                <a:cs typeface="Calibri"/>
              </a:rPr>
              <a:t> -&gt; le nom de la </a:t>
            </a:r>
            <a:r>
              <a:rPr lang="en-US" err="1">
                <a:cs typeface="Calibri"/>
              </a:rPr>
              <a:t>méthode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traitement</a:t>
            </a:r>
            <a:r>
              <a:rPr lang="en-US">
                <a:cs typeface="Calibri"/>
              </a:rPr>
              <a:t> '</a:t>
            </a:r>
            <a:r>
              <a:rPr lang="en-US" err="1">
                <a:cs typeface="Calibri"/>
              </a:rPr>
              <a:t>Button_Click</a:t>
            </a:r>
            <a:r>
              <a:rPr lang="en-US">
                <a:cs typeface="Calibri"/>
              </a:rPr>
              <a:t>' </a:t>
            </a:r>
            <a:r>
              <a:rPr lang="en-US" err="1">
                <a:cs typeface="Calibri"/>
              </a:rPr>
              <a:t>est</a:t>
            </a:r>
            <a:r>
              <a:rPr lang="en-US">
                <a:cs typeface="Calibri"/>
              </a:rPr>
              <a:t> dans le XAML et </a:t>
            </a:r>
            <a:r>
              <a:rPr lang="en-US" err="1">
                <a:cs typeface="Calibri"/>
              </a:rPr>
              <a:t>pire</a:t>
            </a:r>
            <a:r>
              <a:rPr lang="en-US">
                <a:cs typeface="Calibri"/>
              </a:rPr>
              <a:t> le code de </a:t>
            </a:r>
            <a:r>
              <a:rPr lang="en-US" err="1">
                <a:cs typeface="Calibri"/>
              </a:rPr>
              <a:t>traitement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est</a:t>
            </a:r>
            <a:r>
              <a:rPr lang="en-US">
                <a:cs typeface="Calibri"/>
              </a:rPr>
              <a:t> dans le </a:t>
            </a:r>
            <a:r>
              <a:rPr lang="en-US" err="1">
                <a:cs typeface="Calibri"/>
              </a:rPr>
              <a:t>fichier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xaml.cs</a:t>
            </a:r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61132B3-8715-41D6-BA71-26FBC1939D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73490" y="2401312"/>
            <a:ext cx="3342724" cy="284211"/>
          </a:xfrm>
        </p:spPr>
      </p:pic>
    </p:spTree>
    <p:extLst>
      <p:ext uri="{BB962C8B-B14F-4D97-AF65-F5344CB8AC3E}">
        <p14:creationId xmlns:p14="http://schemas.microsoft.com/office/powerpoint/2010/main" val="440773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F71C3-15B7-4E58-B599-71E37FE28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MVVM : Command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FD724-C104-49D7-A242-50EC797CCB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BE" dirty="0">
                <a:cs typeface="Calibri"/>
              </a:rPr>
              <a:t>Inconvénients </a:t>
            </a:r>
            <a:r>
              <a:rPr lang="en-US" dirty="0">
                <a:cs typeface="Calibri"/>
              </a:rPr>
              <a:t>des </a:t>
            </a:r>
            <a:r>
              <a:rPr lang="en-US" dirty="0" err="1">
                <a:cs typeface="Calibri"/>
              </a:rPr>
              <a:t>EventHandler</a:t>
            </a:r>
            <a:r>
              <a:rPr lang="en-US" dirty="0">
                <a:cs typeface="Calibri"/>
              </a:rPr>
              <a:t> </a:t>
            </a:r>
            <a:r>
              <a:rPr lang="fr-BE" dirty="0">
                <a:cs typeface="Calibri"/>
              </a:rPr>
              <a:t>traditionnels </a:t>
            </a:r>
            <a:r>
              <a:rPr lang="en-US" dirty="0">
                <a:cs typeface="Calibri"/>
              </a:rPr>
              <a:t>(Event Click par </a:t>
            </a:r>
            <a:r>
              <a:rPr lang="en-US" dirty="0" err="1">
                <a:cs typeface="Calibri"/>
              </a:rPr>
              <a:t>exemple</a:t>
            </a:r>
            <a:r>
              <a:rPr lang="en-US" dirty="0">
                <a:cs typeface="Calibri"/>
              </a:rPr>
              <a:t>)</a:t>
            </a:r>
          </a:p>
          <a:p>
            <a:pPr lvl="1"/>
            <a:r>
              <a:rPr lang="en-US" dirty="0">
                <a:cs typeface="Calibri"/>
              </a:rPr>
              <a:t>Liaison forte entre le code qui </a:t>
            </a:r>
            <a:r>
              <a:rPr lang="en-US" dirty="0" err="1">
                <a:cs typeface="Calibri"/>
              </a:rPr>
              <a:t>utilise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s'abonne</a:t>
            </a:r>
            <a:r>
              <a:rPr lang="en-US" dirty="0">
                <a:cs typeface="Calibri"/>
              </a:rPr>
              <a:t>) et le code qui propose </a:t>
            </a:r>
            <a:r>
              <a:rPr lang="fr-BE" dirty="0">
                <a:cs typeface="Calibri"/>
              </a:rPr>
              <a:t>l'événement</a:t>
            </a:r>
          </a:p>
          <a:p>
            <a:pPr lvl="1"/>
            <a:r>
              <a:rPr lang="fr-BE" dirty="0">
                <a:cs typeface="Calibri"/>
              </a:rPr>
              <a:t>Le code de traitement est dans le fichier </a:t>
            </a:r>
            <a:r>
              <a:rPr lang="fr-BE" dirty="0" err="1">
                <a:cs typeface="Calibri"/>
              </a:rPr>
              <a:t>xaml.cs</a:t>
            </a:r>
          </a:p>
          <a:p>
            <a:pPr lvl="1"/>
            <a:endParaRPr lang="fr-BE" dirty="0">
              <a:cs typeface="Calibri"/>
            </a:endParaRPr>
          </a:p>
          <a:p>
            <a:pPr marL="457200" lvl="1" indent="0">
              <a:buNone/>
            </a:pPr>
            <a:r>
              <a:rPr lang="fr-BE" dirty="0">
                <a:cs typeface="Calibri"/>
              </a:rPr>
              <a:t>D'où l'idée d'utiliser des </a:t>
            </a:r>
            <a:r>
              <a:rPr lang="fr-BE" b="1" dirty="0">
                <a:cs typeface="Calibri"/>
              </a:rPr>
              <a:t>Command</a:t>
            </a:r>
            <a:endParaRPr lang="fr-B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7392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5E2A2C-BCD1-42FE-AE67-A110CBB08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MVVM : Command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BDE291-9A70-4762-9C88-EBE6E26E35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</a:pPr>
            <a:r>
              <a:rPr lang="fr-BE" dirty="0">
                <a:solidFill>
                  <a:srgbClr val="0000FF"/>
                </a:solidFill>
                <a:ea typeface="+mn-lt"/>
                <a:cs typeface="+mn-lt"/>
              </a:rPr>
              <a:t>&lt;</a:t>
            </a:r>
            <a:r>
              <a:rPr lang="fr-BE" dirty="0">
                <a:solidFill>
                  <a:srgbClr val="A31515"/>
                </a:solidFill>
                <a:ea typeface="+mn-lt"/>
                <a:cs typeface="+mn-lt"/>
              </a:rPr>
              <a:t>Button</a:t>
            </a:r>
            <a:r>
              <a:rPr lang="fr-BE" dirty="0">
                <a:solidFill>
                  <a:srgbClr val="FF0000"/>
                </a:solidFill>
                <a:ea typeface="+mn-lt"/>
                <a:cs typeface="+mn-lt"/>
              </a:rPr>
              <a:t> Command</a:t>
            </a:r>
            <a:r>
              <a:rPr lang="fr-BE" dirty="0">
                <a:solidFill>
                  <a:srgbClr val="0000FF"/>
                </a:solidFill>
                <a:ea typeface="+mn-lt"/>
                <a:cs typeface="+mn-lt"/>
              </a:rPr>
              <a:t>="...."</a:t>
            </a:r>
            <a:endParaRPr lang="fr-BE">
              <a:solidFill>
                <a:srgbClr val="0000FF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</a:pPr>
            <a:r>
              <a:rPr lang="fr-BE" dirty="0">
                <a:latin typeface="Calibri"/>
                <a:cs typeface="Calibri"/>
              </a:rPr>
              <a:t>Interface </a:t>
            </a:r>
            <a:r>
              <a:rPr lang="fr-BE" dirty="0" err="1">
                <a:latin typeface="Calibri"/>
                <a:cs typeface="Calibri"/>
              </a:rPr>
              <a:t>ICommand</a:t>
            </a:r>
            <a:endParaRPr lang="en-US" dirty="0" err="1">
              <a:latin typeface="Calibri"/>
              <a:ea typeface="+mn-lt"/>
              <a:cs typeface="+mn-lt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</a:pPr>
            <a:r>
              <a:rPr lang="fr-BE" sz="2800" dirty="0" err="1">
                <a:latin typeface="Calibri"/>
                <a:cs typeface="Calibri"/>
              </a:rPr>
              <a:t>Execute</a:t>
            </a:r>
            <a:r>
              <a:rPr lang="fr-BE" sz="2800" dirty="0">
                <a:latin typeface="Calibri"/>
                <a:cs typeface="Calibri"/>
              </a:rPr>
              <a:t>(Object)</a:t>
            </a:r>
            <a:endParaRPr lang="en-US" sz="2800">
              <a:latin typeface="Calibri"/>
              <a:ea typeface="+mn-lt"/>
              <a:cs typeface="+mn-lt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</a:pPr>
            <a:r>
              <a:rPr lang="fr-BE" sz="2800" dirty="0" err="1">
                <a:latin typeface="Calibri"/>
                <a:cs typeface="Calibri"/>
              </a:rPr>
              <a:t>CanExecute</a:t>
            </a:r>
            <a:r>
              <a:rPr lang="fr-BE" sz="2800" dirty="0">
                <a:latin typeface="Calibri"/>
                <a:cs typeface="Calibri"/>
              </a:rPr>
              <a:t> (Object)</a:t>
            </a:r>
            <a:endParaRPr lang="en-US" sz="2800">
              <a:latin typeface="Calibri"/>
              <a:ea typeface="+mn-lt"/>
              <a:cs typeface="+mn-lt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</a:pPr>
            <a:r>
              <a:rPr lang="fr-BE" sz="2800" dirty="0">
                <a:latin typeface="Calibri"/>
                <a:cs typeface="Calibri"/>
              </a:rPr>
              <a:t>Event handler </a:t>
            </a:r>
            <a:r>
              <a:rPr lang="fr-BE" sz="2800" dirty="0" err="1">
                <a:latin typeface="Calibri"/>
                <a:cs typeface="Calibri"/>
              </a:rPr>
              <a:t>CanExecuteChanged</a:t>
            </a:r>
            <a:endParaRPr lang="en-US" sz="2800" dirty="0" err="1">
              <a:latin typeface="Calibri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</a:pPr>
            <a:endParaRPr lang="fr-BE" dirty="0">
              <a:solidFill>
                <a:srgbClr val="0000FF"/>
              </a:solidFill>
              <a:cs typeface="Calibri"/>
            </a:endParaRPr>
          </a:p>
          <a:p>
            <a:pPr marL="0" indent="0">
              <a:buNone/>
            </a:pPr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6717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D7A20-448A-4F85-AED2-E300E77A2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MVVM : Command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2E6AB2-75BF-40F0-88D8-48E88E4CAC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</a:pPr>
            <a:r>
              <a:rPr lang="fr-BE" dirty="0">
                <a:latin typeface="Liberation Sans"/>
              </a:rPr>
              <a:t>Interface </a:t>
            </a:r>
            <a:r>
              <a:rPr lang="fr-BE" dirty="0" err="1">
                <a:latin typeface="Liberation Sans"/>
              </a:rPr>
              <a:t>ICommand</a:t>
            </a:r>
            <a:endParaRPr lang="en-US" dirty="0" err="1">
              <a:ea typeface="+mn-lt"/>
              <a:cs typeface="+mn-lt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</a:pPr>
            <a:r>
              <a:rPr lang="fr-BE" dirty="0">
                <a:latin typeface="Liberation Sans"/>
              </a:rPr>
              <a:t>Ok mais alors pour chaque command (bouton), je dois créer une classe implémentant </a:t>
            </a:r>
            <a:r>
              <a:rPr lang="fr-BE" dirty="0" err="1">
                <a:latin typeface="Liberation Sans"/>
              </a:rPr>
              <a:t>ICommand</a:t>
            </a:r>
            <a:r>
              <a:rPr lang="fr-BE" dirty="0">
                <a:latin typeface="Liberation Sans"/>
              </a:rPr>
              <a:t> ?</a:t>
            </a:r>
            <a:endParaRPr lang="en-US" dirty="0">
              <a:ea typeface="+mn-lt"/>
              <a:cs typeface="+mn-lt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</a:pPr>
            <a:r>
              <a:rPr lang="fr-BE" dirty="0">
                <a:latin typeface="Liberation Sans"/>
              </a:rPr>
              <a:t>En théorie oui, seulement c'est ingérable en pratique</a:t>
            </a:r>
            <a:endParaRPr lang="en-US" dirty="0">
              <a:ea typeface="+mn-lt"/>
              <a:cs typeface="+mn-lt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</a:pPr>
            <a:r>
              <a:rPr lang="fr-BE" dirty="0">
                <a:latin typeface="Liberation Sans"/>
              </a:rPr>
              <a:t>En pratique, nous créons une seule classe (</a:t>
            </a:r>
            <a:r>
              <a:rPr lang="fr-BE" dirty="0" err="1">
                <a:latin typeface="Liberation Sans"/>
              </a:rPr>
              <a:t>Delegate</a:t>
            </a:r>
            <a:r>
              <a:rPr lang="fr-BE" dirty="0">
                <a:latin typeface="Liberation Sans"/>
              </a:rPr>
              <a:t>) implémentant </a:t>
            </a:r>
            <a:r>
              <a:rPr lang="fr-BE" dirty="0" err="1">
                <a:latin typeface="Liberation Sans"/>
              </a:rPr>
              <a:t>ICommand</a:t>
            </a:r>
            <a:r>
              <a:rPr lang="fr-BE" dirty="0">
                <a:latin typeface="Liberation Sans"/>
              </a:rPr>
              <a:t> à laquelle nous passerons la méthode à exécuter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937624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sciencesEtTechVinc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cteursciencesEtTechVinci" id="{D8AB395F-E0A0-472B-B6B1-F701FB1154F1}" vid="{87FA77BD-B6C9-4636-866A-88FB5ACDD98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1F7770AEB57F4D9E08691D62E16A99" ma:contentTypeVersion="15" ma:contentTypeDescription="Crée un document." ma:contentTypeScope="" ma:versionID="156f9c6e1383bc9948d8e5c8968d2169">
  <xsd:schema xmlns:xsd="http://www.w3.org/2001/XMLSchema" xmlns:xs="http://www.w3.org/2001/XMLSchema" xmlns:p="http://schemas.microsoft.com/office/2006/metadata/properties" xmlns:ns2="7a56ee12-99f1-4a87-ab15-e35f9667cf03" xmlns:ns3="2a7d4fea-2b4e-4a2e-9c21-fac9bc5f4d18" targetNamespace="http://schemas.microsoft.com/office/2006/metadata/properties" ma:root="true" ma:fieldsID="71f99be147008de2f0e3053215b2dad8" ns2:_="" ns3:_="">
    <xsd:import namespace="7a56ee12-99f1-4a87-ab15-e35f9667cf03"/>
    <xsd:import namespace="2a7d4fea-2b4e-4a2e-9c21-fac9bc5f4d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56ee12-99f1-4a87-ab15-e35f9667cf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d99b3629-034e-40d8-81e2-b8c7a4d868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7d4fea-2b4e-4a2e-9c21-fac9bc5f4d18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bbe97273-7909-420a-b3fa-4e39006f5ac8}" ma:internalName="TaxCatchAll" ma:showField="CatchAllData" ma:web="2a7d4fea-2b4e-4a2e-9c21-fac9bc5f4d1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a7d4fea-2b4e-4a2e-9c21-fac9bc5f4d18" xsi:nil="true"/>
    <lcf76f155ced4ddcb4097134ff3c332f xmlns="7a56ee12-99f1-4a87-ab15-e35f9667cf0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2EE3A61-5829-4BF3-BE83-C4212E7F77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0BAF71-03EB-4F0D-93C6-017AA68B48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56ee12-99f1-4a87-ab15-e35f9667cf03"/>
    <ds:schemaRef ds:uri="2a7d4fea-2b4e-4a2e-9c21-fac9bc5f4d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E57BE8-F87F-41ED-8130-8CF03C31FFDB}">
  <ds:schemaRefs>
    <ds:schemaRef ds:uri="http://schemas.microsoft.com/office/2006/metadata/properties"/>
    <ds:schemaRef ds:uri="http://schemas.microsoft.com/office/infopath/2007/PartnerControls"/>
    <ds:schemaRef ds:uri="2a7d4fea-2b4e-4a2e-9c21-fac9bc5f4d18"/>
    <ds:schemaRef ds:uri="7a56ee12-99f1-4a87-ab15-e35f9667cf0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secteursciencesEtTechVinci</Template>
  <TotalTime>0</TotalTime>
  <Words>581</Words>
  <Application>Microsoft Office PowerPoint</Application>
  <PresentationFormat>Grand écran</PresentationFormat>
  <Paragraphs>81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secteursciencesEtTechVinci</vt:lpstr>
      <vt:lpstr>BINV314A  .NET Outils et Concepts d’Application d’Entreprise</vt:lpstr>
      <vt:lpstr>Sommaire : WPF - MVVM - LINQ</vt:lpstr>
      <vt:lpstr>MVVM : Séparation en couches</vt:lpstr>
      <vt:lpstr>MVVM : Notifications</vt:lpstr>
      <vt:lpstr>MVVM : Notifications</vt:lpstr>
      <vt:lpstr>MVVM : Command</vt:lpstr>
      <vt:lpstr>MVVM : Command</vt:lpstr>
      <vt:lpstr>MVVM : Command</vt:lpstr>
      <vt:lpstr>MVVM : Command</vt:lpstr>
      <vt:lpstr>MVVM : Command</vt:lpstr>
      <vt:lpstr>MVVM : Command</vt:lpstr>
      <vt:lpstr>MVVM : Command</vt:lpstr>
      <vt:lpstr>ObservableCollection</vt:lpstr>
      <vt:lpstr>Tests WPF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BINV314A  .NET Outils et Concepts d’Application d’Entreprise</dc:title>
  <dc:creator>Olivier Choquet</dc:creator>
  <cp:lastModifiedBy>Olivier Choquet</cp:lastModifiedBy>
  <cp:revision>80</cp:revision>
  <dcterms:created xsi:type="dcterms:W3CDTF">2021-05-07T14:00:38Z</dcterms:created>
  <dcterms:modified xsi:type="dcterms:W3CDTF">2024-11-24T14:07:07Z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0x0101001B1F7770AEB57F4D9E08691D62E16A99</vt:lpwstr>
  </property>
</Properties>
</file>