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79" r:id="rId3"/>
    <p:sldId id="268" r:id="rId4"/>
    <p:sldId id="290" r:id="rId5"/>
    <p:sldId id="494" r:id="rId6"/>
    <p:sldId id="346" r:id="rId7"/>
    <p:sldId id="427" r:id="rId9"/>
    <p:sldId id="379" r:id="rId10"/>
    <p:sldId id="272" r:id="rId11"/>
    <p:sldId id="462" r:id="rId12"/>
    <p:sldId id="349" r:id="rId13"/>
    <p:sldId id="326" r:id="rId14"/>
    <p:sldId id="397" r:id="rId15"/>
    <p:sldId id="261" r:id="rId16"/>
    <p:sldId id="332" r:id="rId17"/>
    <p:sldId id="411" r:id="rId18"/>
    <p:sldId id="412" r:id="rId19"/>
    <p:sldId id="490" r:id="rId20"/>
    <p:sldId id="414" r:id="rId21"/>
    <p:sldId id="489" r:id="rId22"/>
    <p:sldId id="454" r:id="rId23"/>
    <p:sldId id="455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333F50"/>
    <a:srgbClr val="A6BAB8"/>
    <a:srgbClr val="2B3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百分比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1">
                  <a:shade val="76667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1">
                  <a:tint val="76667"/>
                </a:schemeClr>
              </a:solidFill>
              <a:ln w="19050">
                <a:noFill/>
              </a:ln>
              <a:effectLst/>
            </c:spPr>
          </c:dPt>
          <c:dLbls>
            <c:dLbl>
              <c:idx val="0"/>
              <c:layout>
                <c:manualLayout>
                  <c:x val="0.137259368948627"/>
                  <c:y val="0.0351269359731758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45244333067548"/>
                      <c:h val="0.123742615360051"/>
                    </c:manualLayout>
                  </c15:layout>
                </c:ext>
              </c:extLst>
            </c:dLbl>
            <c:dLbl>
              <c:idx val="1"/>
              <c:layout>
                <c:manualLayout>
                  <c:x val="-0.112199567148878"/>
                  <c:y val="0.043429666294108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05843490146942"/>
                      <c:h val="0.0943637234552132"/>
                    </c:manualLayout>
                  </c15:layout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知道</c:v>
                </c:pt>
                <c:pt idx="1">
                  <c:v>不知道</c:v>
                </c:pt>
              </c:strCache>
            </c:strRef>
          </c:cat>
          <c:val>
            <c:numRef>
              <c:f>Sheet1!$B$2:$B$3</c:f>
              <c:numCache>
                <c:formatCode>0.00%</c:formatCode>
                <c:ptCount val="2"/>
                <c:pt idx="0">
                  <c:v>0.1579</c:v>
                </c:pt>
                <c:pt idx="1">
                  <c:v>0.8421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0A7E-9181-4ED9-B23F-D5101D274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DF9D84-DEED-46D4-9C90-A7C52F86EDA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</a:p>
        </p:txBody>
      </p:sp>
      <p:sp>
        <p:nvSpPr>
          <p:cNvPr id="44" name="Shape 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F9D84-DEED-46D4-9C90-A7C52F86ED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支付宝</a:t>
            </a:r>
            <a:r>
              <a:rPr lang="en-US" altLang="zh-CN"/>
              <a:t>54.4%  </a:t>
            </a:r>
            <a:r>
              <a:rPr lang="zh-CN" altLang="en-US"/>
              <a:t>微信支付</a:t>
            </a:r>
            <a:r>
              <a:rPr lang="en-US" altLang="zh-CN"/>
              <a:t>39.4%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F9D84-DEED-46D4-9C90-A7C52F86ED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此处应有春晚红包活动的介绍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F9D84-DEED-46D4-9C90-A7C52F86ED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F9D84-DEED-46D4-9C90-A7C52F86ED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DF9D84-DEED-46D4-9C90-A7C52F86EDA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等腰三角形 6"/>
          <p:cNvSpPr/>
          <p:nvPr userDrawn="1"/>
        </p:nvSpPr>
        <p:spPr>
          <a:xfrm>
            <a:off x="0" y="0"/>
            <a:ext cx="12192000" cy="6858000"/>
          </a:xfrm>
          <a:prstGeom prst="triangle">
            <a:avLst>
              <a:gd name="adj" fmla="val 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平行四边形 7"/>
          <p:cNvSpPr/>
          <p:nvPr userDrawn="1"/>
        </p:nvSpPr>
        <p:spPr>
          <a:xfrm rot="20778963">
            <a:off x="-646976" y="1540496"/>
            <a:ext cx="13477001" cy="3777009"/>
          </a:xfrm>
          <a:prstGeom prst="parallelogram">
            <a:avLst/>
          </a:prstGeom>
          <a:solidFill>
            <a:schemeClr val="tx2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rot="11945907">
            <a:off x="1083011" y="-1064600"/>
            <a:ext cx="4950776" cy="10172220"/>
          </a:xfrm>
          <a:prstGeom prst="triangle">
            <a:avLst>
              <a:gd name="adj" fmla="val 100000"/>
            </a:avLst>
          </a:prstGeom>
          <a:solidFill>
            <a:schemeClr val="tx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AD59B-04DA-46EF-9892-609D7A4C94F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F9AD0-2726-4D0F-BD53-726CDC352D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chart" Target="../charts/chart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tags" Target="../tags/tag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74359" y="2471055"/>
            <a:ext cx="4209003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基于</a:t>
            </a:r>
            <a:r>
              <a:rPr lang="en-US" altLang="zh-CN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O2O</a:t>
            </a:r>
            <a:r>
              <a:rPr lang="zh-CN" alt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模式</a:t>
            </a:r>
            <a:endParaRPr lang="zh-CN" altLang="en-US" sz="4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979886" y="2358325"/>
            <a:ext cx="56460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本地生活服务发展可能性探究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23148" y="5376619"/>
            <a:ext cx="40678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研究成员：张霖</a:t>
            </a:r>
            <a:r>
              <a:rPr kumimoji="1"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张怡娜</a:t>
            </a:r>
            <a:r>
              <a:rPr kumimoji="1"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朱凤仪</a:t>
            </a:r>
            <a:r>
              <a:rPr kumimoji="1" lang="en-US" altLang="zh-CN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kumimoji="1"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许青 </a:t>
            </a:r>
            <a:endParaRPr kumimoji="1"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3148" y="4859296"/>
            <a:ext cx="2010410" cy="367030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kumimoji="1" lang="zh-CN" altLang="en-US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指导老师：宋培建</a:t>
            </a:r>
            <a:endParaRPr kumimoji="1" lang="zh-CN" altLang="en-US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5579709" y="1777998"/>
            <a:ext cx="0" cy="221584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vortex dir="r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396875" y="1747520"/>
            <a:ext cx="2715260" cy="3436620"/>
            <a:chOff x="860" y="2914"/>
            <a:chExt cx="4276" cy="5721"/>
          </a:xfrm>
        </p:grpSpPr>
        <p:sp>
          <p:nvSpPr>
            <p:cNvPr id="2" name="矩形 1"/>
            <p:cNvSpPr/>
            <p:nvPr/>
          </p:nvSpPr>
          <p:spPr>
            <a:xfrm>
              <a:off x="860" y="2914"/>
              <a:ext cx="4276" cy="5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258" y="3059"/>
              <a:ext cx="1026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01</a:t>
              </a:r>
              <a:endParaRPr lang="zh-CN" altLang="en-US" sz="2800" b="1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92" y="4065"/>
              <a:ext cx="3812" cy="42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zh-CN" b="1" dirty="0"/>
                <a:t>市场份额领先</a:t>
              </a:r>
              <a:endParaRPr lang="zh-CN" altLang="zh-CN" b="1" dirty="0"/>
            </a:p>
            <a:p>
              <a:pPr>
                <a:lnSpc>
                  <a:spcPct val="140000"/>
                </a:lnSpc>
              </a:pPr>
              <a:r>
                <a:rPr lang="zh-CN" altLang="zh-CN" sz="1600" dirty="0"/>
                <a:t>美团外卖不仅市场份额大幅领先饿了么，而且增长速度更快。</a:t>
              </a:r>
              <a:r>
                <a:rPr lang="en-US" altLang="zh-CN" sz="1600" dirty="0">
                  <a:sym typeface="+mn-ea"/>
                </a:rPr>
                <a:t>2020</a:t>
              </a:r>
              <a:r>
                <a:rPr lang="zh-CN" altLang="zh-CN" sz="1600" dirty="0">
                  <a:sym typeface="+mn-ea"/>
                </a:rPr>
                <a:t>年第三季度内，饿了么的营收增速落后美团外卖将近</a:t>
              </a:r>
              <a:r>
                <a:rPr lang="en-US" altLang="zh-CN" sz="1600" dirty="0">
                  <a:sym typeface="+mn-ea"/>
                </a:rPr>
                <a:t>4</a:t>
              </a:r>
              <a:r>
                <a:rPr lang="zh-CN" altLang="zh-CN" sz="1600" dirty="0">
                  <a:sym typeface="+mn-ea"/>
                </a:rPr>
                <a:t>个百分点。</a:t>
              </a:r>
              <a:endParaRPr lang="zh-CN" altLang="zh-CN" sz="16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176645" y="1748790"/>
            <a:ext cx="2718435" cy="3436620"/>
            <a:chOff x="9639" y="2914"/>
            <a:chExt cx="4281" cy="5721"/>
          </a:xfrm>
        </p:grpSpPr>
        <p:sp>
          <p:nvSpPr>
            <p:cNvPr id="6" name="矩形 5"/>
            <p:cNvSpPr/>
            <p:nvPr/>
          </p:nvSpPr>
          <p:spPr>
            <a:xfrm>
              <a:off x="9639" y="2914"/>
              <a:ext cx="4281" cy="5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9923" y="3059"/>
              <a:ext cx="1026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03</a:t>
              </a:r>
              <a:endParaRPr lang="zh-CN" altLang="en-US" sz="2800" b="1" dirty="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9923" y="4177"/>
              <a:ext cx="3812" cy="3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zh-CN" b="1" dirty="0"/>
                <a:t>餐饮业利润良性提升</a:t>
              </a:r>
              <a:endParaRPr lang="zh-CN" altLang="zh-CN" dirty="0"/>
            </a:p>
            <a:p>
              <a:pPr>
                <a:lnSpc>
                  <a:spcPct val="140000"/>
                </a:lnSpc>
              </a:pPr>
              <a:r>
                <a:rPr lang="zh-CN" altLang="zh-CN" sz="1600" dirty="0"/>
                <a:t>餐饮外卖业务变现率由去年同期的</a:t>
              </a:r>
              <a:r>
                <a:rPr lang="en-US" altLang="zh-CN" sz="1600" dirty="0"/>
                <a:t>13.9%</a:t>
              </a:r>
              <a:r>
                <a:rPr lang="zh-CN" altLang="zh-CN" sz="1600" dirty="0"/>
                <a:t>降至</a:t>
              </a:r>
              <a:r>
                <a:rPr lang="en-US" altLang="zh-CN" sz="1600" dirty="0"/>
                <a:t>13.6%</a:t>
              </a:r>
              <a:r>
                <a:rPr lang="zh-CN" altLang="zh-CN" sz="1600" dirty="0"/>
                <a:t>，经营利润却由</a:t>
              </a:r>
              <a:r>
                <a:rPr lang="en-US" altLang="zh-CN" sz="1600" dirty="0"/>
                <a:t>3.31</a:t>
              </a:r>
              <a:r>
                <a:rPr lang="zh-CN" altLang="zh-CN" sz="1600" dirty="0"/>
                <a:t>亿增加至</a:t>
              </a:r>
              <a:r>
                <a:rPr lang="en-US" altLang="zh-CN" sz="1600" dirty="0"/>
                <a:t>7.68</a:t>
              </a:r>
              <a:r>
                <a:rPr lang="zh-CN" altLang="zh-CN" sz="1600" dirty="0"/>
                <a:t>亿元，经营利润率由</a:t>
              </a:r>
              <a:r>
                <a:rPr lang="en-US" altLang="zh-CN" sz="1600" dirty="0"/>
                <a:t>2.1%</a:t>
              </a:r>
              <a:r>
                <a:rPr lang="zh-CN" altLang="zh-CN" sz="1600" dirty="0"/>
                <a:t>升至</a:t>
              </a:r>
              <a:r>
                <a:rPr lang="en-US" altLang="zh-CN" sz="1600" dirty="0"/>
                <a:t>3.7%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347085" y="1744980"/>
            <a:ext cx="2595245" cy="3436620"/>
            <a:chOff x="5368" y="2914"/>
            <a:chExt cx="4087" cy="5721"/>
          </a:xfrm>
        </p:grpSpPr>
        <p:sp>
          <p:nvSpPr>
            <p:cNvPr id="3" name="矩形 2"/>
            <p:cNvSpPr/>
            <p:nvPr/>
          </p:nvSpPr>
          <p:spPr>
            <a:xfrm>
              <a:off x="5368" y="2914"/>
              <a:ext cx="4087" cy="5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590" y="3059"/>
              <a:ext cx="1026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02</a:t>
              </a:r>
              <a:endParaRPr lang="zh-CN" altLang="en-US" sz="2800" b="1" dirty="0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5590" y="4149"/>
              <a:ext cx="3747" cy="4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zh-CN" b="1" dirty="0"/>
                <a:t>活跃商户、用户多</a:t>
              </a:r>
              <a:endParaRPr lang="zh-CN" altLang="zh-CN" b="1" dirty="0"/>
            </a:p>
            <a:p>
              <a:pPr>
                <a:lnSpc>
                  <a:spcPct val="140000"/>
                </a:lnSpc>
              </a:pPr>
              <a:r>
                <a:rPr lang="zh-CN" altLang="zh-CN" sz="1600" dirty="0"/>
                <a:t>第三季度美团年度活跃商户数增长至</a:t>
              </a:r>
              <a:r>
                <a:rPr lang="en-US" altLang="zh-CN" sz="1600" dirty="0"/>
                <a:t>650</a:t>
              </a:r>
              <a:r>
                <a:rPr lang="zh-CN" altLang="zh-CN" sz="1600" dirty="0"/>
                <a:t>万，年度交易用户数达</a:t>
              </a:r>
              <a:r>
                <a:rPr lang="en-US" altLang="zh-CN" sz="1600" dirty="0"/>
                <a:t>4.8</a:t>
              </a:r>
              <a:r>
                <a:rPr lang="zh-CN" altLang="zh-CN" sz="1600" dirty="0"/>
                <a:t>亿，成为美团发展壮大的重要基础</a:t>
              </a:r>
              <a:endParaRPr lang="zh-CN" altLang="zh-CN" dirty="0"/>
            </a:p>
            <a:p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9129395" y="1746250"/>
            <a:ext cx="2696210" cy="3436620"/>
            <a:chOff x="14203" y="2914"/>
            <a:chExt cx="4246" cy="5721"/>
          </a:xfrm>
        </p:grpSpPr>
        <p:sp>
          <p:nvSpPr>
            <p:cNvPr id="7" name="矩形 6"/>
            <p:cNvSpPr/>
            <p:nvPr/>
          </p:nvSpPr>
          <p:spPr>
            <a:xfrm>
              <a:off x="14203" y="2914"/>
              <a:ext cx="4246" cy="57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4375" y="3059"/>
              <a:ext cx="1026" cy="8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/>
                <a:t>04</a:t>
              </a:r>
              <a:endParaRPr lang="zh-CN" altLang="en-US" sz="2800" b="1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4446" y="4209"/>
              <a:ext cx="3761" cy="3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40000"/>
                </a:lnSpc>
              </a:pPr>
              <a:r>
                <a:rPr lang="zh-CN" altLang="zh-CN" b="1" dirty="0"/>
                <a:t>到店酒旅业务增长快</a:t>
              </a:r>
              <a:endParaRPr lang="zh-CN" altLang="zh-CN" b="1" dirty="0"/>
            </a:p>
            <a:p>
              <a:pPr>
                <a:lnSpc>
                  <a:spcPct val="140000"/>
                </a:lnSpc>
              </a:pPr>
              <a:r>
                <a:rPr lang="en-US" altLang="zh-CN" sz="1600" dirty="0">
                  <a:sym typeface="+mn-ea"/>
                </a:rPr>
                <a:t>2020</a:t>
              </a:r>
              <a:r>
                <a:rPr lang="zh-CN" altLang="zh-CN" sz="1600" dirty="0">
                  <a:sym typeface="+mn-ea"/>
                </a:rPr>
                <a:t>年第三季度到店酒旅业务</a:t>
              </a:r>
              <a:r>
                <a:rPr lang="zh-CN" altLang="zh-CN" sz="1600" dirty="0"/>
                <a:t>交易额增加</a:t>
              </a:r>
              <a:r>
                <a:rPr lang="en-US" altLang="zh-CN" sz="1600" dirty="0"/>
                <a:t>4.8</a:t>
              </a:r>
              <a:r>
                <a:rPr lang="zh-CN" altLang="zh-CN" sz="1600" dirty="0"/>
                <a:t>％，达</a:t>
              </a:r>
              <a:r>
                <a:rPr lang="en-US" altLang="zh-CN" sz="1600" dirty="0"/>
                <a:t>650</a:t>
              </a:r>
              <a:r>
                <a:rPr lang="zh-CN" altLang="zh-CN" sz="1600" dirty="0"/>
                <a:t>亿元，经营利润高达</a:t>
              </a:r>
              <a:r>
                <a:rPr lang="en-US" altLang="zh-CN" sz="1600" dirty="0"/>
                <a:t>28</a:t>
              </a:r>
              <a:r>
                <a:rPr lang="zh-CN" altLang="zh-CN" sz="1600" dirty="0"/>
                <a:t>亿元，营业利润率则由</a:t>
              </a:r>
              <a:r>
                <a:rPr lang="en-US" altLang="zh-CN" sz="1600" dirty="0"/>
                <a:t>37.7</a:t>
              </a:r>
              <a:r>
                <a:rPr lang="zh-CN" altLang="zh-CN" sz="1600" dirty="0"/>
                <a:t>％升至</a:t>
              </a:r>
              <a:r>
                <a:rPr lang="en-US" altLang="zh-CN" sz="1600" dirty="0"/>
                <a:t>43.0</a:t>
              </a:r>
              <a:r>
                <a:rPr lang="zh-CN" altLang="zh-CN" sz="1600" dirty="0"/>
                <a:t>％</a:t>
              </a:r>
              <a:endParaRPr lang="zh-CN" altLang="en-US" dirty="0"/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862330" y="412750"/>
            <a:ext cx="4450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美团本地生活服务现有优势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862286" y="1015085"/>
            <a:ext cx="4860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120390" y="5609590"/>
            <a:ext cx="595122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sz="2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美团深耕本地生活服务占据主动地位</a:t>
            </a:r>
            <a:endParaRPr lang="zh-CN" sz="2800" b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1335"/>
          <p:cNvSpPr txBox="1"/>
          <p:nvPr/>
        </p:nvSpPr>
        <p:spPr>
          <a:xfrm>
            <a:off x="6195060" y="454660"/>
            <a:ext cx="4859020" cy="559435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buSzPct val="25000"/>
            </a:pP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790575" y="4020820"/>
            <a:ext cx="2001520" cy="1910715"/>
            <a:chOff x="1824" y="6383"/>
            <a:chExt cx="3152" cy="3009"/>
          </a:xfrm>
        </p:grpSpPr>
        <p:sp>
          <p:nvSpPr>
            <p:cNvPr id="17" name="Shape 1325"/>
            <p:cNvSpPr txBox="1"/>
            <p:nvPr/>
          </p:nvSpPr>
          <p:spPr>
            <a:xfrm>
              <a:off x="1824" y="8120"/>
              <a:ext cx="3153" cy="1273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lnSpc>
                  <a:spcPct val="157000"/>
                </a:lnSpc>
                <a:buSzPct val="25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Montserrat" panose="02000505000000020004"/>
                </a:rPr>
                <a:t>抖音</a:t>
              </a:r>
              <a:r>
                <a:rPr lang="en-US" altLang="zh-CN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Montserrat" panose="02000505000000020004"/>
                </a:rPr>
                <a:t> – </a:t>
              </a: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Montserrat" panose="02000505000000020004"/>
                </a:rPr>
                <a:t>最大的流量源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ontserrat" panose="02000505000000020004"/>
              </a:endParaRPr>
            </a:p>
            <a:p>
              <a:pPr>
                <a:lnSpc>
                  <a:spcPct val="157000"/>
                </a:lnSpc>
                <a:buSzPct val="25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Montserrat" panose="02000505000000020004"/>
                </a:rPr>
                <a:t>今日头条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Montserrat" panose="02000505000000020004"/>
              </a:endParaRPr>
            </a:p>
          </p:txBody>
        </p:sp>
        <p:sp>
          <p:nvSpPr>
            <p:cNvPr id="30" name="Shape 1324"/>
            <p:cNvSpPr txBox="1"/>
            <p:nvPr/>
          </p:nvSpPr>
          <p:spPr>
            <a:xfrm>
              <a:off x="1921" y="6383"/>
              <a:ext cx="2048" cy="606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" panose="02000505000000020004"/>
                  <a:sym typeface="Montserrat" panose="02000505000000020004"/>
                </a:rPr>
                <a:t>入口指数</a:t>
              </a:r>
              <a:endParaRPr 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824" y="7305"/>
              <a:ext cx="24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accent1"/>
                  </a:solidFill>
                </a:rPr>
                <a:t>★★★★</a:t>
              </a:r>
              <a:r>
                <a:rPr lang="zh-CN" altLang="zh-CN" dirty="0">
                  <a:solidFill>
                    <a:schemeClr val="bg1"/>
                  </a:solidFill>
                </a:rPr>
                <a:t>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971800" y="4020820"/>
            <a:ext cx="2075180" cy="1904365"/>
            <a:chOff x="5554" y="6383"/>
            <a:chExt cx="3268" cy="2999"/>
          </a:xfrm>
        </p:grpSpPr>
        <p:sp>
          <p:nvSpPr>
            <p:cNvPr id="20" name="Shape 1328"/>
            <p:cNvSpPr txBox="1"/>
            <p:nvPr/>
          </p:nvSpPr>
          <p:spPr>
            <a:xfrm>
              <a:off x="5670" y="8120"/>
              <a:ext cx="3153" cy="1263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lnSpc>
                  <a:spcPct val="157000"/>
                </a:lnSpc>
                <a:buSzPct val="25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" panose="02000505000000020004"/>
                  <a:sym typeface="Montserrat" panose="02000505000000020004"/>
                </a:rPr>
                <a:t>抖音企业号</a:t>
              </a:r>
              <a:endParaRPr lang="en-US" altLang="zh-CN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endParaRPr>
            </a:p>
            <a:p>
              <a:pPr>
                <a:lnSpc>
                  <a:spcPct val="157000"/>
                </a:lnSpc>
                <a:buSzPct val="25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" panose="02000505000000020004"/>
                  <a:sym typeface="Montserrat" panose="02000505000000020004"/>
                </a:rPr>
                <a:t>潜在入驻抖音的商户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1" name="Shape 1327"/>
            <p:cNvSpPr txBox="1"/>
            <p:nvPr/>
          </p:nvSpPr>
          <p:spPr>
            <a:xfrm>
              <a:off x="5670" y="6383"/>
              <a:ext cx="2046" cy="606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" panose="02000505000000020004"/>
                  <a:sym typeface="Montserrat" panose="02000505000000020004"/>
                </a:rPr>
                <a:t>商户指数</a:t>
              </a:r>
              <a:endParaRPr lang="en-US" sz="22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554" y="7305"/>
              <a:ext cx="24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accent2"/>
                  </a:solidFill>
                </a:rPr>
                <a:t>★★★★</a:t>
              </a:r>
              <a:r>
                <a:rPr lang="zh-CN" altLang="zh-CN" dirty="0">
                  <a:solidFill>
                    <a:schemeClr val="bg1"/>
                  </a:solidFill>
                </a:rPr>
                <a:t>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5226685" y="4020820"/>
            <a:ext cx="2132965" cy="1520190"/>
            <a:chOff x="9582" y="6383"/>
            <a:chExt cx="3359" cy="2394"/>
          </a:xfrm>
        </p:grpSpPr>
        <p:sp>
          <p:nvSpPr>
            <p:cNvPr id="23" name="Shape 1331"/>
            <p:cNvSpPr txBox="1"/>
            <p:nvPr/>
          </p:nvSpPr>
          <p:spPr>
            <a:xfrm>
              <a:off x="9788" y="8120"/>
              <a:ext cx="3153" cy="657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lnSpc>
                  <a:spcPct val="157000"/>
                </a:lnSpc>
                <a:buSzPct val="25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" panose="02000505000000020004"/>
                  <a:sym typeface="Montserrat" panose="02000505000000020004"/>
                </a:rPr>
                <a:t>抖音支付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2" name="Shape 1330"/>
            <p:cNvSpPr txBox="1"/>
            <p:nvPr/>
          </p:nvSpPr>
          <p:spPr>
            <a:xfrm>
              <a:off x="9788" y="6383"/>
              <a:ext cx="2038" cy="606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" panose="02000505000000020004"/>
                  <a:sym typeface="Montserrat" panose="02000505000000020004"/>
                </a:rPr>
                <a:t>支付指数</a:t>
              </a:r>
              <a:endParaRPr lang="en-US" sz="22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9582" y="7305"/>
              <a:ext cx="24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accent6"/>
                  </a:solidFill>
                </a:rPr>
                <a:t>★★</a:t>
              </a:r>
              <a:r>
                <a:rPr lang="zh-CN" altLang="zh-CN" dirty="0">
                  <a:solidFill>
                    <a:schemeClr val="bg1"/>
                  </a:solidFill>
                </a:rPr>
                <a:t>☆</a:t>
              </a:r>
              <a:r>
                <a:rPr lang="zh-CN" altLang="zh-CN" dirty="0">
                  <a:solidFill>
                    <a:schemeClr val="bg1"/>
                  </a:solidFill>
                  <a:sym typeface="+mn-ea"/>
                </a:rPr>
                <a:t>☆</a:t>
              </a:r>
              <a:r>
                <a:rPr lang="zh-CN" altLang="zh-CN" dirty="0">
                  <a:solidFill>
                    <a:schemeClr val="bg1"/>
                  </a:solidFill>
                </a:rPr>
                <a:t>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7538720" y="4020820"/>
            <a:ext cx="1562100" cy="1593215"/>
            <a:chOff x="13533" y="6383"/>
            <a:chExt cx="2460" cy="2509"/>
          </a:xfrm>
        </p:grpSpPr>
        <p:sp>
          <p:nvSpPr>
            <p:cNvPr id="26" name="Shape 1334"/>
            <p:cNvSpPr txBox="1"/>
            <p:nvPr/>
          </p:nvSpPr>
          <p:spPr>
            <a:xfrm>
              <a:off x="13713" y="8120"/>
              <a:ext cx="2280" cy="773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lnSpc>
                  <a:spcPct val="157000"/>
                </a:lnSpc>
                <a:buSzPct val="25000"/>
              </a:pPr>
              <a:r>
                <a:rPr lang="zh-CN" altLang="en-US" sz="14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" panose="02000505000000020004"/>
                  <a:sym typeface="Montserrat" panose="02000505000000020004"/>
                </a:rPr>
                <a:t>缺失</a:t>
              </a:r>
              <a:endParaRPr lang="zh-CN" altLang="en-US" sz="14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3" name="Shape 1333"/>
            <p:cNvSpPr txBox="1"/>
            <p:nvPr/>
          </p:nvSpPr>
          <p:spPr>
            <a:xfrm>
              <a:off x="13713" y="6383"/>
              <a:ext cx="2078" cy="606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2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" panose="02000505000000020004"/>
                  <a:sym typeface="Montserrat" panose="02000505000000020004"/>
                </a:rPr>
                <a:t>地图指数</a:t>
              </a:r>
              <a:endParaRPr lang="zh-CN" altLang="en-US" sz="2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13533" y="7305"/>
              <a:ext cx="2460" cy="5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dirty="0">
                  <a:solidFill>
                    <a:schemeClr val="accent4"/>
                  </a:solidFill>
                </a:rPr>
                <a:t>★</a:t>
              </a:r>
              <a:r>
                <a:rPr lang="zh-CN" altLang="zh-CN" dirty="0">
                  <a:solidFill>
                    <a:schemeClr val="bg1"/>
                  </a:solidFill>
                </a:rPr>
                <a:t>☆☆☆☆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流程图: 手动输入 20"/>
          <p:cNvSpPr/>
          <p:nvPr/>
        </p:nvSpPr>
        <p:spPr>
          <a:xfrm rot="9023336" flipH="1">
            <a:off x="7505653" y="5661299"/>
            <a:ext cx="6916533" cy="476250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99135" y="2139950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短视频社区平台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35680" y="167386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内容链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89220" y="1490345"/>
            <a:ext cx="396113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视频内容与商品服务协同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易于激发用户购买热情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189220" y="2693035"/>
            <a:ext cx="3840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以平台为主导，传播性强，商业性强</a:t>
            </a:r>
            <a:endParaRPr lang="zh-CN" altLang="en-US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535680" y="2646680"/>
            <a:ext cx="1097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泛社交</a:t>
            </a:r>
            <a:endParaRPr lang="zh-CN" altLang="en-US" sz="2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0083800" y="1727835"/>
            <a:ext cx="1536700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内容社区独树一帜</a:t>
            </a:r>
            <a:endParaRPr lang="zh-CN" altLang="en-US" sz="2400" b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083165" y="4265930"/>
            <a:ext cx="1537335" cy="105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核心优势尚未形成</a:t>
            </a:r>
            <a:endParaRPr lang="zh-CN" altLang="en-US" sz="2400" b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2330" y="412750"/>
            <a:ext cx="4094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抖音平台属性及优势分析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V="1">
            <a:off x="862286" y="1015085"/>
            <a:ext cx="4320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等腰三角形 9"/>
          <p:cNvSpPr/>
          <p:nvPr/>
        </p:nvSpPr>
        <p:spPr>
          <a:xfrm rot="5400000">
            <a:off x="9058275" y="2308225"/>
            <a:ext cx="1178560" cy="123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弧形 13"/>
          <p:cNvSpPr/>
          <p:nvPr/>
        </p:nvSpPr>
        <p:spPr>
          <a:xfrm flipH="1">
            <a:off x="2974340" y="1894205"/>
            <a:ext cx="1270635" cy="1283970"/>
          </a:xfrm>
          <a:prstGeom prst="arc">
            <a:avLst>
              <a:gd name="adj1" fmla="val 16692528"/>
              <a:gd name="adj2" fmla="val 2023405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15" name="弧形 14"/>
          <p:cNvSpPr/>
          <p:nvPr/>
        </p:nvSpPr>
        <p:spPr>
          <a:xfrm flipH="1" flipV="1">
            <a:off x="2985135" y="1610995"/>
            <a:ext cx="1270635" cy="1283970"/>
          </a:xfrm>
          <a:prstGeom prst="arc">
            <a:avLst>
              <a:gd name="adj1" fmla="val 16692528"/>
              <a:gd name="adj2" fmla="val 2023405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/>
          <a:p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 rot="5400000">
            <a:off x="9043670" y="4729480"/>
            <a:ext cx="1178560" cy="12319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window dir="ver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981"/>
          <p:cNvSpPr/>
          <p:nvPr/>
        </p:nvSpPr>
        <p:spPr>
          <a:xfrm>
            <a:off x="1171893" y="1011873"/>
            <a:ext cx="9848215" cy="4832985"/>
          </a:xfrm>
          <a:prstGeom prst="rect">
            <a:avLst/>
          </a:prstGeom>
          <a:solidFill>
            <a:schemeClr val="tx1">
              <a:lumMod val="85000"/>
              <a:lumOff val="15000"/>
              <a:alpha val="53725"/>
            </a:schemeClr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39620" y="2183130"/>
            <a:ext cx="8112760" cy="2491740"/>
            <a:chOff x="3213" y="3337"/>
            <a:chExt cx="12776" cy="3924"/>
          </a:xfrm>
        </p:grpSpPr>
        <p:sp>
          <p:nvSpPr>
            <p:cNvPr id="25" name="Shape 983"/>
            <p:cNvSpPr txBox="1"/>
            <p:nvPr/>
          </p:nvSpPr>
          <p:spPr>
            <a:xfrm>
              <a:off x="5420" y="3337"/>
              <a:ext cx="8362" cy="1065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3600" dirty="0">
                  <a:solidFill>
                    <a:schemeClr val="bg1"/>
                  </a:solidFill>
                  <a:latin typeface="Montserrat" panose="02000505000000020004"/>
                  <a:ea typeface="Montserrat" panose="02000505000000020004"/>
                  <a:cs typeface="Montserrat" panose="02000505000000020004"/>
                  <a:sym typeface="Montserrat" panose="02000505000000020004"/>
                </a:rPr>
                <a:t>以抖音为代表的社交平台</a:t>
              </a:r>
              <a:endParaRPr lang="en-US" sz="36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  <a:p>
              <a:pPr>
                <a:buSzPct val="25000"/>
              </a:pPr>
              <a:endParaRPr lang="zh-CN" altLang="en-US" sz="36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  <p:sp>
          <p:nvSpPr>
            <p:cNvPr id="48" name="Shape 986"/>
            <p:cNvSpPr txBox="1"/>
            <p:nvPr/>
          </p:nvSpPr>
          <p:spPr>
            <a:xfrm>
              <a:off x="3213" y="6197"/>
              <a:ext cx="12776" cy="1065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lvl="0">
                <a:buSzPct val="25000"/>
              </a:pPr>
              <a:r>
                <a:rPr lang="zh-CN" altLang="en-US" sz="3600" dirty="0">
                  <a:solidFill>
                    <a:prstClr val="white"/>
                  </a:solidFill>
                  <a:latin typeface="Calibri" panose="020F0502020204030204" pitchFamily="34" charset="0"/>
                  <a:ea typeface="Montserrat" panose="02000505000000020004"/>
                  <a:cs typeface="Calibri" panose="020F0502020204030204" pitchFamily="34" charset="0"/>
                  <a:sym typeface="Montserrat" panose="02000505000000020004"/>
                </a:rPr>
                <a:t>如何通过“社交性”优势实现“弯道超车”？</a:t>
              </a:r>
              <a:endParaRPr lang="zh-CN" altLang="en-US" sz="3600" dirty="0">
                <a:solidFill>
                  <a:prstClr val="white"/>
                </a:solidFill>
                <a:latin typeface="Calibri" panose="020F0502020204030204" pitchFamily="34" charset="0"/>
                <a:ea typeface="Montserrat" panose="02000505000000020004"/>
                <a:cs typeface="Calibri" panose="020F0502020204030204" pitchFamily="34" charset="0"/>
                <a:sym typeface="Montserrat" panose="02000505000000020004"/>
              </a:endParaRPr>
            </a:p>
          </p:txBody>
        </p:sp>
        <p:sp>
          <p:nvSpPr>
            <p:cNvPr id="3" name="Shape 983"/>
            <p:cNvSpPr txBox="1"/>
            <p:nvPr/>
          </p:nvSpPr>
          <p:spPr>
            <a:xfrm>
              <a:off x="4728" y="4767"/>
              <a:ext cx="9747" cy="1065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>
                <a:buSzPct val="25000"/>
              </a:pPr>
              <a:r>
                <a:rPr lang="zh-CN" altLang="en-US" sz="3600" dirty="0">
                  <a:solidFill>
                    <a:schemeClr val="bg1"/>
                  </a:solidFill>
                  <a:latin typeface="Montserrat" panose="02000505000000020004"/>
                  <a:ea typeface="Montserrat" panose="02000505000000020004"/>
                  <a:cs typeface="Montserrat" panose="02000505000000020004"/>
                  <a:sym typeface="Montserrat" panose="02000505000000020004"/>
                </a:rPr>
                <a:t>在商业生态基础薄弱的条件下</a:t>
              </a:r>
              <a:endParaRPr lang="en-US" sz="36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  <a:p>
              <a:pPr>
                <a:buSzPct val="25000"/>
              </a:pPr>
              <a:endParaRPr lang="zh-CN" altLang="en-US" sz="36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endParaRPr>
            </a:p>
          </p:txBody>
        </p:sp>
      </p:grpSp>
      <p:cxnSp>
        <p:nvCxnSpPr>
          <p:cNvPr id="5" name="直接连接符 4"/>
          <p:cNvCxnSpPr/>
          <p:nvPr/>
        </p:nvCxnSpPr>
        <p:spPr>
          <a:xfrm>
            <a:off x="1871980" y="1704340"/>
            <a:ext cx="8449310" cy="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1871345" y="5069840"/>
            <a:ext cx="8449310" cy="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ip dir="r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2706455" y="683756"/>
            <a:ext cx="684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7200" b="1" dirty="0"/>
          </a:p>
        </p:txBody>
      </p:sp>
      <p:sp>
        <p:nvSpPr>
          <p:cNvPr id="3" name="矩形 2"/>
          <p:cNvSpPr/>
          <p:nvPr/>
        </p:nvSpPr>
        <p:spPr>
          <a:xfrm>
            <a:off x="2616835" y="0"/>
            <a:ext cx="971169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519347" y="1044575"/>
            <a:ext cx="2095500" cy="1749425"/>
            <a:chOff x="1098" y="1647"/>
            <a:chExt cx="3191" cy="2820"/>
          </a:xfrm>
        </p:grpSpPr>
        <p:sp>
          <p:nvSpPr>
            <p:cNvPr id="9" name="矩形 8"/>
            <p:cNvSpPr/>
            <p:nvPr/>
          </p:nvSpPr>
          <p:spPr>
            <a:xfrm rot="2705224">
              <a:off x="1321" y="1651"/>
              <a:ext cx="2766" cy="275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2705224">
              <a:off x="1101" y="1705"/>
              <a:ext cx="2766" cy="2757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2705224">
              <a:off x="1434" y="1813"/>
              <a:ext cx="2520" cy="24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098" y="2252"/>
              <a:ext cx="3191" cy="1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ea typeface="+mn-lt"/>
                  <a:cs typeface="+mn-lt"/>
                </a:rPr>
                <a:t>从</a:t>
              </a:r>
              <a:endParaRPr lang="zh-CN" altLang="en-US" sz="2400" b="1" dirty="0">
                <a:ea typeface="+mn-lt"/>
                <a:cs typeface="+mn-lt"/>
              </a:endParaRPr>
            </a:p>
            <a:p>
              <a:pPr algn="ctr"/>
              <a:r>
                <a:rPr lang="zh-CN" altLang="en-US" sz="2400" b="1" dirty="0">
                  <a:ea typeface="+mn-lt"/>
                  <a:cs typeface="+mn-lt"/>
                </a:rPr>
                <a:t>“公域流量”</a:t>
              </a:r>
              <a:endParaRPr lang="zh-CN" altLang="en-US" sz="2400" b="1" dirty="0">
                <a:ea typeface="+mn-lt"/>
                <a:cs typeface="+mn-lt"/>
              </a:endParaRPr>
            </a:p>
          </p:txBody>
        </p:sp>
      </p:grpSp>
      <p:grpSp>
        <p:nvGrpSpPr>
          <p:cNvPr id="142" name="组合 141"/>
          <p:cNvGrpSpPr/>
          <p:nvPr/>
        </p:nvGrpSpPr>
        <p:grpSpPr>
          <a:xfrm rot="5400000">
            <a:off x="6304338" y="2259194"/>
            <a:ext cx="2672691" cy="2672691"/>
            <a:chOff x="3543550" y="3807210"/>
            <a:chExt cx="2700000" cy="2700000"/>
          </a:xfrm>
        </p:grpSpPr>
        <p:sp>
          <p:nvSpPr>
            <p:cNvPr id="143" name="弧形 142"/>
            <p:cNvSpPr/>
            <p:nvPr/>
          </p:nvSpPr>
          <p:spPr>
            <a:xfrm>
              <a:off x="4083550" y="4347210"/>
              <a:ext cx="1620000" cy="1620000"/>
            </a:xfrm>
            <a:prstGeom prst="arc">
              <a:avLst>
                <a:gd name="adj1" fmla="val 21305814"/>
                <a:gd name="adj2" fmla="val 19486591"/>
              </a:avLst>
            </a:prstGeom>
            <a:noFill/>
            <a:ln w="158750" cap="flat" cmpd="sng" algn="ctr">
              <a:solidFill>
                <a:schemeClr val="tx2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4" name="弧形 143"/>
            <p:cNvSpPr/>
            <p:nvPr/>
          </p:nvSpPr>
          <p:spPr>
            <a:xfrm>
              <a:off x="3903550" y="4167210"/>
              <a:ext cx="1980000" cy="1980000"/>
            </a:xfrm>
            <a:prstGeom prst="arc">
              <a:avLst>
                <a:gd name="adj1" fmla="val 21305814"/>
                <a:gd name="adj2" fmla="val 16253894"/>
              </a:avLst>
            </a:prstGeom>
            <a:noFill/>
            <a:ln w="158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5" name="弧形 144"/>
            <p:cNvSpPr/>
            <p:nvPr/>
          </p:nvSpPr>
          <p:spPr>
            <a:xfrm>
              <a:off x="3723550" y="3987210"/>
              <a:ext cx="2340000" cy="2340000"/>
            </a:xfrm>
            <a:prstGeom prst="arc">
              <a:avLst>
                <a:gd name="adj1" fmla="val 21305814"/>
                <a:gd name="adj2" fmla="val 12240847"/>
              </a:avLst>
            </a:prstGeom>
            <a:noFill/>
            <a:ln w="158750" cap="flat" cmpd="sng" algn="ctr">
              <a:solidFill>
                <a:schemeClr val="tx2">
                  <a:lumMod val="75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46" name="弧形 145"/>
            <p:cNvSpPr/>
            <p:nvPr/>
          </p:nvSpPr>
          <p:spPr>
            <a:xfrm>
              <a:off x="3543550" y="3807210"/>
              <a:ext cx="2700000" cy="2700000"/>
            </a:xfrm>
            <a:prstGeom prst="arc">
              <a:avLst>
                <a:gd name="adj1" fmla="val 21305814"/>
                <a:gd name="adj2" fmla="val 9855339"/>
              </a:avLst>
            </a:prstGeom>
            <a:noFill/>
            <a:ln w="158750" cap="flat" cmpd="sng" algn="ctr">
              <a:solidFill>
                <a:schemeClr val="tx2">
                  <a:lumMod val="50000"/>
                </a:scheme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6858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51" name="任意多边形 150"/>
          <p:cNvSpPr/>
          <p:nvPr/>
        </p:nvSpPr>
        <p:spPr>
          <a:xfrm>
            <a:off x="4948884" y="2412776"/>
            <a:ext cx="1615698" cy="348712"/>
          </a:xfrm>
          <a:custGeom>
            <a:avLst/>
            <a:gdLst>
              <a:gd name="connsiteX0" fmla="*/ 2154264 w 2154264"/>
              <a:gd name="connsiteY0" fmla="*/ 464949 h 464949"/>
              <a:gd name="connsiteX1" fmla="*/ 1704813 w 2154264"/>
              <a:gd name="connsiteY1" fmla="*/ 0 h 464949"/>
              <a:gd name="connsiteX2" fmla="*/ 0 w 2154264"/>
              <a:gd name="connsiteY2" fmla="*/ 0 h 464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4264" h="464949">
                <a:moveTo>
                  <a:pt x="2154264" y="464949"/>
                </a:moveTo>
                <a:lnTo>
                  <a:pt x="1704813" y="0"/>
                </a:lnTo>
                <a:lnTo>
                  <a:pt x="0" y="0"/>
                </a:lnTo>
              </a:path>
            </a:pathLst>
          </a:custGeom>
          <a:noFill/>
          <a:ln w="222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55" name="任意多边形 154"/>
          <p:cNvSpPr/>
          <p:nvPr/>
        </p:nvSpPr>
        <p:spPr>
          <a:xfrm>
            <a:off x="7947805" y="2250043"/>
            <a:ext cx="1290234" cy="209227"/>
          </a:xfrm>
          <a:custGeom>
            <a:avLst/>
            <a:gdLst>
              <a:gd name="connsiteX0" fmla="*/ 0 w 1720312"/>
              <a:gd name="connsiteY0" fmla="*/ 278970 h 278970"/>
              <a:gd name="connsiteX1" fmla="*/ 278970 w 1720312"/>
              <a:gd name="connsiteY1" fmla="*/ 0 h 278970"/>
              <a:gd name="connsiteX2" fmla="*/ 1720312 w 1720312"/>
              <a:gd name="connsiteY2" fmla="*/ 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0312" h="278970">
                <a:moveTo>
                  <a:pt x="0" y="278970"/>
                </a:moveTo>
                <a:lnTo>
                  <a:pt x="278970" y="0"/>
                </a:lnTo>
                <a:lnTo>
                  <a:pt x="1720312" y="0"/>
                </a:lnTo>
              </a:path>
            </a:pathLst>
          </a:custGeom>
          <a:noFill/>
          <a:ln w="222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3" name="任意多边形 162"/>
          <p:cNvSpPr/>
          <p:nvPr/>
        </p:nvSpPr>
        <p:spPr>
          <a:xfrm flipH="1">
            <a:off x="5818827" y="4462673"/>
            <a:ext cx="1230614" cy="290592"/>
          </a:xfrm>
          <a:custGeom>
            <a:avLst/>
            <a:gdLst>
              <a:gd name="connsiteX0" fmla="*/ 0 w 1844299"/>
              <a:gd name="connsiteY0" fmla="*/ 0 h 387457"/>
              <a:gd name="connsiteX1" fmla="*/ 402956 w 1844299"/>
              <a:gd name="connsiteY1" fmla="*/ 387457 h 387457"/>
              <a:gd name="connsiteX2" fmla="*/ 1844299 w 1844299"/>
              <a:gd name="connsiteY2" fmla="*/ 387457 h 38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4299" h="387457">
                <a:moveTo>
                  <a:pt x="0" y="0"/>
                </a:moveTo>
                <a:lnTo>
                  <a:pt x="402956" y="387457"/>
                </a:lnTo>
                <a:lnTo>
                  <a:pt x="1844299" y="387457"/>
                </a:lnTo>
              </a:path>
            </a:pathLst>
          </a:custGeom>
          <a:noFill/>
          <a:ln w="222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9" name="任意多边形 168"/>
          <p:cNvSpPr/>
          <p:nvPr/>
        </p:nvSpPr>
        <p:spPr>
          <a:xfrm>
            <a:off x="8302625" y="4098290"/>
            <a:ext cx="1009015" cy="394970"/>
          </a:xfrm>
          <a:custGeom>
            <a:avLst/>
            <a:gdLst>
              <a:gd name="connsiteX0" fmla="*/ 0 w 1797803"/>
              <a:gd name="connsiteY0" fmla="*/ 0 h 526942"/>
              <a:gd name="connsiteX1" fmla="*/ 526942 w 1797803"/>
              <a:gd name="connsiteY1" fmla="*/ 526942 h 526942"/>
              <a:gd name="connsiteX2" fmla="*/ 1797803 w 1797803"/>
              <a:gd name="connsiteY2" fmla="*/ 526942 h 526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7803" h="526942">
                <a:moveTo>
                  <a:pt x="0" y="0"/>
                </a:moveTo>
                <a:lnTo>
                  <a:pt x="526942" y="526942"/>
                </a:lnTo>
                <a:lnTo>
                  <a:pt x="1797803" y="526942"/>
                </a:lnTo>
              </a:path>
            </a:pathLst>
          </a:custGeom>
          <a:noFill/>
          <a:ln w="22225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ysDot"/>
            <a:miter lim="800000"/>
            <a:headEnd type="oval"/>
            <a:tailEnd type="oval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3921914" y="2669821"/>
            <a:ext cx="1287214" cy="630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巨量下载量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  <a:p>
            <a:pPr marL="0" marR="0" lvl="0" indent="0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高额</a:t>
            </a:r>
            <a:r>
              <a:rPr lang="en-US" altLang="zh-CN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DAU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3867787" y="1785790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表层商业价值：</a:t>
            </a:r>
            <a:endParaRPr lang="en-US" altLang="zh-CN" sz="2400" b="1" kern="0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流量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/>
          <p:cNvSpPr/>
          <p:nvPr/>
        </p:nvSpPr>
        <p:spPr>
          <a:xfrm>
            <a:off x="3921612" y="4995736"/>
            <a:ext cx="2631780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“一起抢红包”的红包传播方式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  <a:p>
            <a:pPr marL="0" marR="0" lvl="0" indent="0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把线下熟人关系移植至线上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3924683" y="4155971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深层商业价值：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社交引流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矩形 179"/>
          <p:cNvSpPr/>
          <p:nvPr/>
        </p:nvSpPr>
        <p:spPr>
          <a:xfrm>
            <a:off x="9209115" y="2666238"/>
            <a:ext cx="2912875" cy="65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以金钱置换绑定银行卡的用户量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  <a:p>
            <a:pPr marL="0" marR="0" lvl="0" indent="0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</a:rPr>
              <a:t>推广抖音支付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9238269" y="1839487"/>
            <a:ext cx="23164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中层商业价值：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支付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文本框 183"/>
          <p:cNvSpPr txBox="1"/>
          <p:nvPr/>
        </p:nvSpPr>
        <p:spPr>
          <a:xfrm>
            <a:off x="9373165" y="4266106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核心功能铺垫：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652905" y="3143250"/>
            <a:ext cx="1923415" cy="2246630"/>
            <a:chOff x="2543174" y="564615"/>
            <a:chExt cx="1279618" cy="1481182"/>
          </a:xfrm>
        </p:grpSpPr>
        <p:sp>
          <p:nvSpPr>
            <p:cNvPr id="41" name="矩形 40"/>
            <p:cNvSpPr/>
            <p:nvPr/>
          </p:nvSpPr>
          <p:spPr>
            <a:xfrm rot="2705224">
              <a:off x="2543174" y="781051"/>
              <a:ext cx="1047750" cy="1047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" name="直接连接符 41"/>
            <p:cNvCxnSpPr/>
            <p:nvPr/>
          </p:nvCxnSpPr>
          <p:spPr>
            <a:xfrm>
              <a:off x="3067050" y="564615"/>
              <a:ext cx="740311" cy="740311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 flipH="1">
              <a:off x="3066492" y="1290638"/>
              <a:ext cx="756300" cy="755159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文本框 43"/>
          <p:cNvSpPr txBox="1"/>
          <p:nvPr/>
        </p:nvSpPr>
        <p:spPr>
          <a:xfrm>
            <a:off x="1636928" y="3766439"/>
            <a:ext cx="1606704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到 </a:t>
            </a:r>
            <a:endParaRPr lang="zh-CN" altLang="en-US" sz="2400" b="1" dirty="0"/>
          </a:p>
          <a:p>
            <a:pPr algn="ctr"/>
            <a:r>
              <a:rPr lang="zh-CN" altLang="en-US" sz="2400" b="1" dirty="0"/>
              <a:t>“私域社交”</a:t>
            </a:r>
            <a:endParaRPr lang="zh-CN" altLang="en-US" sz="2400" b="1" dirty="0"/>
          </a:p>
        </p:txBody>
      </p:sp>
      <p:sp>
        <p:nvSpPr>
          <p:cNvPr id="45" name="文本框 44"/>
          <p:cNvSpPr txBox="1"/>
          <p:nvPr/>
        </p:nvSpPr>
        <p:spPr>
          <a:xfrm>
            <a:off x="9373028" y="4724896"/>
            <a:ext cx="26873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“朋友</a:t>
            </a:r>
            <a:r>
              <a:rPr lang="en-US" altLang="zh-CN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</a:t>
            </a:r>
            <a:r>
              <a:rPr lang="zh-CN" altLang="en-US" sz="2400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”和“日常”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9400929" y="5185685"/>
            <a:ext cx="2631780" cy="3503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858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流量、社交、支付三者并进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</a:endParaRPr>
          </a:p>
        </p:txBody>
      </p:sp>
      <p:sp>
        <p:nvSpPr>
          <p:cNvPr id="27" name="Shape 1335"/>
          <p:cNvSpPr txBox="1"/>
          <p:nvPr/>
        </p:nvSpPr>
        <p:spPr>
          <a:xfrm>
            <a:off x="2846070" y="416560"/>
            <a:ext cx="5456555" cy="559435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>
              <a:buSzPct val="25000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抖音春晚红包活动的商业价值分析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</p:txBody>
      </p:sp>
    </p:spTree>
  </p:cSld>
  <p:clrMapOvr>
    <a:masterClrMapping/>
  </p:clrMapOvr>
  <p:transition spd="med">
    <p:push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256"/>
          <p:cNvSpPr txBox="1"/>
          <p:nvPr/>
        </p:nvSpPr>
        <p:spPr>
          <a:xfrm>
            <a:off x="613410" y="3138805"/>
            <a:ext cx="2806065" cy="2552065"/>
          </a:xfrm>
          <a:prstGeom prst="rect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75" tIns="105150" rIns="182875" bIns="60950" anchor="ctr" anchorCtr="0">
            <a:noAutofit/>
          </a:bodyPr>
          <a:lstStyle/>
          <a:p>
            <a:pPr algn="ctr">
              <a:lnSpc>
                <a:spcPct val="199000"/>
              </a:lnSpc>
              <a:buSzPct val="25000"/>
            </a:pPr>
            <a:r>
              <a:rPr lang="en-US" sz="17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超高日活的头部垄断地位</a:t>
            </a:r>
            <a:endParaRPr lang="en-US" sz="1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99000"/>
              </a:lnSpc>
              <a:buSzPct val="25000"/>
            </a:pPr>
            <a:r>
              <a:rPr lang="en-US" sz="17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高颗粒度的平台分发算法</a:t>
            </a:r>
            <a:endParaRPr lang="en-US" sz="1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99000"/>
              </a:lnSpc>
              <a:buSzPct val="25000"/>
            </a:pPr>
            <a:r>
              <a:rPr lang="en-US" sz="17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内容为王的社交裂变运营</a:t>
            </a:r>
            <a:endParaRPr lang="en-US" sz="17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" name="Shape 1258"/>
          <p:cNvSpPr txBox="1"/>
          <p:nvPr/>
        </p:nvSpPr>
        <p:spPr>
          <a:xfrm>
            <a:off x="3863975" y="3138170"/>
            <a:ext cx="2219325" cy="2552700"/>
          </a:xfrm>
          <a:prstGeom prst="rect">
            <a:avLst/>
          </a:prstGeom>
          <a:solidFill>
            <a:srgbClr val="222A35"/>
          </a:solidFill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75" tIns="105150" rIns="182875" bIns="60950" anchor="ctr" anchorCtr="0">
            <a:noAutofit/>
          </a:bodyPr>
          <a:lstStyle/>
          <a:p>
            <a:pPr algn="ctr">
              <a:lnSpc>
                <a:spcPct val="189000"/>
              </a:lnSpc>
              <a:buSzPct val="25000"/>
            </a:pPr>
            <a:r>
              <a:rPr lang="en-US" sz="1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支付不成熟</a:t>
            </a:r>
            <a:endParaRPr lang="en-US" sz="1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89000"/>
              </a:lnSpc>
              <a:buSzPct val="25000"/>
            </a:pPr>
            <a:r>
              <a:rPr lang="en-US" sz="1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物流非自主</a:t>
            </a:r>
            <a:endParaRPr lang="en-US" sz="1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89000"/>
              </a:lnSpc>
              <a:buSzPct val="25000"/>
            </a:pPr>
            <a:r>
              <a:rPr lang="en-US" sz="1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闭环未形成</a:t>
            </a:r>
            <a:endParaRPr lang="en-US" sz="1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4" name="Shape 1260"/>
          <p:cNvSpPr txBox="1"/>
          <p:nvPr/>
        </p:nvSpPr>
        <p:spPr>
          <a:xfrm>
            <a:off x="6506845" y="3138170"/>
            <a:ext cx="2219325" cy="2552700"/>
          </a:xfrm>
          <a:prstGeom prst="rect">
            <a:avLst/>
          </a:prstGeom>
          <a:noFill/>
          <a:ln w="2857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75" tIns="105150" rIns="182875" bIns="60950" anchor="ctr" anchorCtr="0">
            <a:noAutofit/>
          </a:bodyPr>
          <a:lstStyle/>
          <a:p>
            <a:pPr algn="ctr">
              <a:lnSpc>
                <a:spcPct val="199000"/>
              </a:lnSpc>
              <a:buClrTx/>
              <a:buSzPct val="25000"/>
              <a:buFontTx/>
            </a:pPr>
            <a:r>
              <a:rPr lang="en-US" sz="1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字节扩张的入口</a:t>
            </a:r>
            <a:endParaRPr lang="en-US" sz="1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99000"/>
              </a:lnSpc>
              <a:buClrTx/>
              <a:buSzPct val="25000"/>
              <a:buFontTx/>
            </a:pPr>
            <a:r>
              <a:rPr lang="en-US" sz="1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行业发展的风口</a:t>
            </a:r>
            <a:endParaRPr lang="en-US" sz="1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5" name="Shape 1262"/>
          <p:cNvSpPr txBox="1"/>
          <p:nvPr/>
        </p:nvSpPr>
        <p:spPr>
          <a:xfrm>
            <a:off x="9224010" y="3138805"/>
            <a:ext cx="2219325" cy="2552065"/>
          </a:xfrm>
          <a:prstGeom prst="rect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82875" tIns="105150" rIns="182875" bIns="60950" anchor="ctr" anchorCtr="0">
            <a:noAutofit/>
          </a:bodyPr>
          <a:lstStyle/>
          <a:p>
            <a:pPr algn="ctr">
              <a:lnSpc>
                <a:spcPct val="199000"/>
              </a:lnSpc>
              <a:buSzPct val="25000"/>
            </a:pPr>
            <a:r>
              <a:rPr lang="en-US" sz="1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竞争压力显著</a:t>
            </a:r>
            <a:endParaRPr lang="en-US" sz="1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99000"/>
              </a:lnSpc>
              <a:buSzPct val="25000"/>
            </a:pPr>
            <a:r>
              <a:rPr lang="en-US" sz="17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行业监管趋紧</a:t>
            </a:r>
            <a:endParaRPr lang="en-US" sz="17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6" name="Shape 1263"/>
          <p:cNvSpPr txBox="1"/>
          <p:nvPr/>
        </p:nvSpPr>
        <p:spPr>
          <a:xfrm>
            <a:off x="583565" y="1895475"/>
            <a:ext cx="2866390" cy="9264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ctr" anchorCtr="0">
            <a:noAutofit/>
          </a:bodyPr>
          <a:lstStyle/>
          <a:p>
            <a:pPr algn="ctr">
              <a:buSzPct val="25000"/>
            </a:pPr>
            <a:r>
              <a:rPr lang="en-US" sz="6900">
                <a:solidFill>
                  <a:schemeClr val="accen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S</a:t>
            </a:r>
            <a:r>
              <a:rPr lang="en-US" sz="2000">
                <a:solidFill>
                  <a:schemeClr val="accent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trengths</a:t>
            </a:r>
            <a:endParaRPr lang="en-US" sz="2000">
              <a:solidFill>
                <a:schemeClr val="accen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7" name="Shape 1264"/>
          <p:cNvSpPr txBox="1"/>
          <p:nvPr/>
        </p:nvSpPr>
        <p:spPr>
          <a:xfrm>
            <a:off x="3749675" y="1895475"/>
            <a:ext cx="2448560" cy="9264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ctr" anchorCtr="0">
            <a:noAutofit/>
          </a:bodyPr>
          <a:lstStyle/>
          <a:p>
            <a:pPr algn="ctr">
              <a:buSzPct val="25000"/>
            </a:pPr>
            <a:r>
              <a:rPr lang="en-US" sz="6900">
                <a:solidFill>
                  <a:schemeClr val="accent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W</a:t>
            </a:r>
            <a:r>
              <a:rPr lang="en-US" sz="2000">
                <a:solidFill>
                  <a:schemeClr val="accent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eaknesses</a:t>
            </a:r>
            <a:endParaRPr lang="en-US" sz="2000">
              <a:solidFill>
                <a:schemeClr val="accent2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8" name="Shape 1265"/>
          <p:cNvSpPr txBox="1"/>
          <p:nvPr/>
        </p:nvSpPr>
        <p:spPr>
          <a:xfrm>
            <a:off x="6392545" y="1895475"/>
            <a:ext cx="2448560" cy="9264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ctr" anchorCtr="0">
            <a:noAutofit/>
          </a:bodyPr>
          <a:lstStyle/>
          <a:p>
            <a:pPr algn="ctr">
              <a:buSzPct val="25000"/>
            </a:pPr>
            <a:r>
              <a:rPr lang="en-US" sz="6900">
                <a:solidFill>
                  <a:schemeClr val="accent3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O</a:t>
            </a:r>
            <a:r>
              <a:rPr lang="en-US" sz="2000">
                <a:solidFill>
                  <a:schemeClr val="accent3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pportunities</a:t>
            </a:r>
            <a:endParaRPr lang="en-US" sz="2000">
              <a:solidFill>
                <a:schemeClr val="accent3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9" name="Shape 1266"/>
          <p:cNvSpPr txBox="1"/>
          <p:nvPr/>
        </p:nvSpPr>
        <p:spPr>
          <a:xfrm>
            <a:off x="9128760" y="1895475"/>
            <a:ext cx="2409190" cy="926465"/>
          </a:xfrm>
          <a:prstGeom prst="rect">
            <a:avLst/>
          </a:prstGeom>
          <a:noFill/>
          <a:ln>
            <a:noFill/>
          </a:ln>
        </p:spPr>
        <p:txBody>
          <a:bodyPr lIns="121888" tIns="60938" rIns="121888" bIns="60938" anchor="ctr" anchorCtr="0">
            <a:noAutofit/>
          </a:bodyPr>
          <a:lstStyle/>
          <a:p>
            <a:pPr algn="ctr">
              <a:buSzPct val="25000"/>
            </a:pPr>
            <a:r>
              <a:rPr lang="en-US" sz="6900">
                <a:solidFill>
                  <a:schemeClr val="accent4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T</a:t>
            </a:r>
            <a:r>
              <a:rPr lang="en-US" sz="2000">
                <a:solidFill>
                  <a:schemeClr val="accent4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hreats</a:t>
            </a:r>
            <a:endParaRPr lang="en-US" sz="2000">
              <a:solidFill>
                <a:schemeClr val="accent4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0" name="Shape 1267"/>
          <p:cNvSpPr txBox="1"/>
          <p:nvPr/>
        </p:nvSpPr>
        <p:spPr>
          <a:xfrm>
            <a:off x="2614930" y="685165"/>
            <a:ext cx="6962775" cy="55372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zh-CN" altLang="en-US" sz="33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rPr>
              <a:t>抖音扩展本地生活业务的战略分析</a:t>
            </a:r>
            <a:endParaRPr lang="zh-CN" altLang="en-US" sz="33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2" name="Shape 1255"/>
          <p:cNvSpPr txBox="1"/>
          <p:nvPr/>
        </p:nvSpPr>
        <p:spPr>
          <a:xfrm>
            <a:off x="613410" y="3138171"/>
            <a:ext cx="2806065" cy="290829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13" tIns="60950" rIns="121913" bIns="60950" anchor="ctr" anchorCtr="0">
            <a:noAutofit/>
          </a:bodyPr>
          <a:lstStyle/>
          <a:p>
            <a:pPr algn="ctr">
              <a:buSzPct val="25000"/>
            </a:pPr>
            <a:endParaRPr lang="en-US" sz="1350" dirty="0">
              <a:solidFill>
                <a:srgbClr val="FFFFFF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3" name="Shape 1255"/>
          <p:cNvSpPr txBox="1"/>
          <p:nvPr/>
        </p:nvSpPr>
        <p:spPr>
          <a:xfrm>
            <a:off x="3863976" y="3145713"/>
            <a:ext cx="2219324" cy="290829"/>
          </a:xfrm>
          <a:prstGeom prst="rect">
            <a:avLst/>
          </a:prstGeom>
          <a:solidFill>
            <a:srgbClr val="ED7D31"/>
          </a:solidFill>
          <a:ln w="28575" cap="flat" cmpd="sng">
            <a:solidFill>
              <a:srgbClr val="ED7D3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13" tIns="60950" rIns="121913" bIns="60950" anchor="ctr" anchorCtr="0">
            <a:noAutofit/>
          </a:bodyPr>
          <a:lstStyle/>
          <a:p>
            <a:pPr algn="ctr">
              <a:buSzPct val="25000"/>
            </a:pPr>
            <a:endParaRPr lang="en-US" sz="1350" dirty="0">
              <a:solidFill>
                <a:srgbClr val="FFFFFF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4" name="Shape 1255"/>
          <p:cNvSpPr txBox="1"/>
          <p:nvPr/>
        </p:nvSpPr>
        <p:spPr>
          <a:xfrm>
            <a:off x="6527801" y="3145713"/>
            <a:ext cx="2198370" cy="290829"/>
          </a:xfrm>
          <a:prstGeom prst="rect">
            <a:avLst/>
          </a:prstGeom>
          <a:solidFill>
            <a:srgbClr val="A5A5A5"/>
          </a:solidFill>
          <a:ln w="28575" cap="flat" cmpd="sng">
            <a:solidFill>
              <a:srgbClr val="A5A5A5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13" tIns="60950" rIns="121913" bIns="60950" anchor="ctr" anchorCtr="0">
            <a:noAutofit/>
          </a:bodyPr>
          <a:lstStyle/>
          <a:p>
            <a:pPr algn="ctr">
              <a:buSzPct val="25000"/>
            </a:pPr>
            <a:endParaRPr lang="en-US" sz="1350" dirty="0">
              <a:solidFill>
                <a:srgbClr val="FFFFFF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5" name="Shape 1255"/>
          <p:cNvSpPr txBox="1"/>
          <p:nvPr/>
        </p:nvSpPr>
        <p:spPr>
          <a:xfrm>
            <a:off x="9224009" y="3145713"/>
            <a:ext cx="2219325" cy="290829"/>
          </a:xfrm>
          <a:prstGeom prst="rect">
            <a:avLst/>
          </a:prstGeom>
          <a:solidFill>
            <a:srgbClr val="FFC000"/>
          </a:solidFill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121913" tIns="60950" rIns="121913" bIns="60950" anchor="ctr" anchorCtr="0">
            <a:noAutofit/>
          </a:bodyPr>
          <a:lstStyle/>
          <a:p>
            <a:pPr algn="ctr">
              <a:buSzPct val="25000"/>
            </a:pPr>
            <a:endParaRPr lang="en-US" sz="1350" dirty="0">
              <a:solidFill>
                <a:srgbClr val="FFFFFF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warp dir="in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/>
          <p:cNvSpPr/>
          <p:nvPr/>
        </p:nvSpPr>
        <p:spPr>
          <a:xfrm>
            <a:off x="1590675" y="1724025"/>
            <a:ext cx="3810000" cy="3409950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等腰三角形 1"/>
          <p:cNvSpPr/>
          <p:nvPr/>
        </p:nvSpPr>
        <p:spPr>
          <a:xfrm>
            <a:off x="2443163" y="1431637"/>
            <a:ext cx="3810000" cy="3409950"/>
          </a:xfrm>
          <a:prstGeom prst="triangle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等腰三角形 3"/>
          <p:cNvSpPr/>
          <p:nvPr/>
        </p:nvSpPr>
        <p:spPr>
          <a:xfrm>
            <a:off x="4438650" y="566547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4591050" y="699897"/>
            <a:ext cx="5734050" cy="5131975"/>
          </a:xfrm>
          <a:prstGeom prst="triangle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680528" y="2189729"/>
            <a:ext cx="297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  <a:endParaRPr lang="en-US" altLang="zh-CN" sz="9600" dirty="0">
              <a:solidFill>
                <a:schemeClr val="bg1"/>
              </a:solidFill>
            </a:endParaRP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3</a:t>
            </a:r>
            <a:endParaRPr lang="zh-CN" altLang="en-US" sz="96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3082350"/>
            <a:ext cx="34385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消费者端调查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72150" y="4225212"/>
            <a:ext cx="3438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抖音“社交化”的内容推广形式发展潜力几何？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6096000" y="3942633"/>
            <a:ext cx="26005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gallery dir="l"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07200" y="0"/>
            <a:ext cx="53847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6" name="图片 25"/>
          <p:cNvPicPr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89" y="450222"/>
            <a:ext cx="5274310" cy="2637155"/>
          </a:xfrm>
          <a:prstGeom prst="rect">
            <a:avLst/>
          </a:prstGeom>
        </p:spPr>
      </p:pic>
      <p:pic>
        <p:nvPicPr>
          <p:cNvPr id="28" name="图片 27" descr="C:\Users\zhangyina\Desktop\大创：社交APP本地化生活服务\中期考核\Figure_4.pngFigure_4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807200" y="3232150"/>
            <a:ext cx="5670550" cy="345567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796925" y="4233545"/>
            <a:ext cx="5216525" cy="733425"/>
            <a:chOff x="1465" y="6233"/>
            <a:chExt cx="8215" cy="1155"/>
          </a:xfrm>
        </p:grpSpPr>
        <p:sp>
          <p:nvSpPr>
            <p:cNvPr id="18" name="矩形 17"/>
            <p:cNvSpPr/>
            <p:nvPr/>
          </p:nvSpPr>
          <p:spPr>
            <a:xfrm>
              <a:off x="3376" y="6275"/>
              <a:ext cx="6304" cy="1113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消费者更倾向于关注用户评价、信息真实性，以及信息安全性和价格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组合 31"/>
            <p:cNvGrpSpPr/>
            <p:nvPr/>
          </p:nvGrpSpPr>
          <p:grpSpPr>
            <a:xfrm rot="0">
              <a:off x="1465" y="6233"/>
              <a:ext cx="1121" cy="1152"/>
              <a:chOff x="1248229" y="5094518"/>
              <a:chExt cx="870857" cy="870857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248229" y="5094518"/>
                <a:ext cx="870857" cy="87085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Shape 3963"/>
              <p:cNvSpPr/>
              <p:nvPr/>
            </p:nvSpPr>
            <p:spPr>
              <a:xfrm>
                <a:off x="1395335" y="5301405"/>
                <a:ext cx="558655" cy="457081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14544" y="0"/>
                    </a:moveTo>
                    <a:lnTo>
                      <a:pt x="27272" y="0"/>
                    </a:lnTo>
                    <a:cubicBezTo>
                      <a:pt x="24261" y="0"/>
                      <a:pt x="21816" y="2988"/>
                      <a:pt x="21816" y="6666"/>
                    </a:cubicBezTo>
                    <a:lnTo>
                      <a:pt x="21816" y="16666"/>
                    </a:lnTo>
                    <a:cubicBezTo>
                      <a:pt x="21816" y="18511"/>
                      <a:pt x="23038" y="20000"/>
                      <a:pt x="24544" y="20000"/>
                    </a:cubicBezTo>
                    <a:cubicBezTo>
                      <a:pt x="26050" y="20000"/>
                      <a:pt x="27272" y="18511"/>
                      <a:pt x="27272" y="16666"/>
                    </a:cubicBezTo>
                    <a:lnTo>
                      <a:pt x="27272" y="6666"/>
                    </a:lnTo>
                    <a:lnTo>
                      <a:pt x="114544" y="6666"/>
                    </a:lnTo>
                    <a:lnTo>
                      <a:pt x="114544" y="86666"/>
                    </a:lnTo>
                    <a:lnTo>
                      <a:pt x="106361" y="86666"/>
                    </a:lnTo>
                    <a:cubicBezTo>
                      <a:pt x="104861" y="86666"/>
                      <a:pt x="103638" y="88161"/>
                      <a:pt x="103638" y="90000"/>
                    </a:cubicBezTo>
                    <a:cubicBezTo>
                      <a:pt x="103638" y="91844"/>
                      <a:pt x="104861" y="93333"/>
                      <a:pt x="106361" y="93333"/>
                    </a:cubicBezTo>
                    <a:lnTo>
                      <a:pt x="114544" y="93333"/>
                    </a:lnTo>
                    <a:cubicBezTo>
                      <a:pt x="117555" y="93333"/>
                      <a:pt x="120000" y="90344"/>
                      <a:pt x="120000" y="86666"/>
                    </a:cubicBezTo>
                    <a:lnTo>
                      <a:pt x="120000" y="6666"/>
                    </a:lnTo>
                    <a:cubicBezTo>
                      <a:pt x="120000" y="2988"/>
                      <a:pt x="117555" y="0"/>
                      <a:pt x="114544" y="0"/>
                    </a:cubicBezTo>
                    <a:moveTo>
                      <a:pt x="92727" y="46666"/>
                    </a:moveTo>
                    <a:lnTo>
                      <a:pt x="5455" y="46666"/>
                    </a:lnTo>
                    <a:lnTo>
                      <a:pt x="5455" y="33333"/>
                    </a:lnTo>
                    <a:lnTo>
                      <a:pt x="92727" y="33333"/>
                    </a:lnTo>
                    <a:cubicBezTo>
                      <a:pt x="92727" y="33333"/>
                      <a:pt x="92727" y="46666"/>
                      <a:pt x="92727" y="46666"/>
                    </a:cubicBezTo>
                    <a:close/>
                    <a:moveTo>
                      <a:pt x="92727" y="113333"/>
                    </a:moveTo>
                    <a:lnTo>
                      <a:pt x="5455" y="113333"/>
                    </a:lnTo>
                    <a:lnTo>
                      <a:pt x="5455" y="66666"/>
                    </a:lnTo>
                    <a:lnTo>
                      <a:pt x="92727" y="66666"/>
                    </a:lnTo>
                    <a:cubicBezTo>
                      <a:pt x="92727" y="66666"/>
                      <a:pt x="92727" y="113333"/>
                      <a:pt x="92727" y="113333"/>
                    </a:cubicBezTo>
                    <a:close/>
                    <a:moveTo>
                      <a:pt x="92727" y="26666"/>
                    </a:moveTo>
                    <a:lnTo>
                      <a:pt x="5455" y="26666"/>
                    </a:lnTo>
                    <a:cubicBezTo>
                      <a:pt x="2444" y="26666"/>
                      <a:pt x="0" y="29655"/>
                      <a:pt x="0" y="33333"/>
                    </a:cubicBezTo>
                    <a:lnTo>
                      <a:pt x="0" y="113333"/>
                    </a:lnTo>
                    <a:cubicBezTo>
                      <a:pt x="0" y="117011"/>
                      <a:pt x="2444" y="120000"/>
                      <a:pt x="5455" y="120000"/>
                    </a:cubicBezTo>
                    <a:lnTo>
                      <a:pt x="92727" y="120000"/>
                    </a:lnTo>
                    <a:cubicBezTo>
                      <a:pt x="95738" y="120000"/>
                      <a:pt x="98183" y="117011"/>
                      <a:pt x="98183" y="113333"/>
                    </a:cubicBezTo>
                    <a:lnTo>
                      <a:pt x="98183" y="33333"/>
                    </a:lnTo>
                    <a:cubicBezTo>
                      <a:pt x="98183" y="29655"/>
                      <a:pt x="95738" y="26666"/>
                      <a:pt x="92727" y="26666"/>
                    </a:cubicBezTo>
                    <a:moveTo>
                      <a:pt x="19088" y="100000"/>
                    </a:moveTo>
                    <a:lnTo>
                      <a:pt x="40911" y="100000"/>
                    </a:lnTo>
                    <a:cubicBezTo>
                      <a:pt x="42411" y="100000"/>
                      <a:pt x="43638" y="98511"/>
                      <a:pt x="43638" y="96666"/>
                    </a:cubicBezTo>
                    <a:cubicBezTo>
                      <a:pt x="43638" y="94827"/>
                      <a:pt x="42411" y="93333"/>
                      <a:pt x="40911" y="93333"/>
                    </a:cubicBezTo>
                    <a:lnTo>
                      <a:pt x="19088" y="93333"/>
                    </a:lnTo>
                    <a:cubicBezTo>
                      <a:pt x="17588" y="93333"/>
                      <a:pt x="16361" y="94827"/>
                      <a:pt x="16361" y="96666"/>
                    </a:cubicBezTo>
                    <a:cubicBezTo>
                      <a:pt x="16361" y="98511"/>
                      <a:pt x="17588" y="100000"/>
                      <a:pt x="19088" y="100000"/>
                    </a:cubicBezTo>
                    <a:moveTo>
                      <a:pt x="19088" y="86666"/>
                    </a:moveTo>
                    <a:lnTo>
                      <a:pt x="51816" y="86666"/>
                    </a:lnTo>
                    <a:cubicBezTo>
                      <a:pt x="53322" y="86666"/>
                      <a:pt x="54544" y="85177"/>
                      <a:pt x="54544" y="83333"/>
                    </a:cubicBezTo>
                    <a:cubicBezTo>
                      <a:pt x="54544" y="81488"/>
                      <a:pt x="53322" y="80000"/>
                      <a:pt x="51816" y="80000"/>
                    </a:cubicBezTo>
                    <a:lnTo>
                      <a:pt x="19088" y="80000"/>
                    </a:lnTo>
                    <a:cubicBezTo>
                      <a:pt x="17588" y="80000"/>
                      <a:pt x="16361" y="81488"/>
                      <a:pt x="16361" y="83333"/>
                    </a:cubicBezTo>
                    <a:cubicBezTo>
                      <a:pt x="16361" y="85177"/>
                      <a:pt x="17588" y="86666"/>
                      <a:pt x="19088" y="86666"/>
                    </a:cubicBezTo>
                    <a:moveTo>
                      <a:pt x="68183" y="100000"/>
                    </a:moveTo>
                    <a:lnTo>
                      <a:pt x="79088" y="100000"/>
                    </a:lnTo>
                    <a:cubicBezTo>
                      <a:pt x="80594" y="100000"/>
                      <a:pt x="81816" y="98511"/>
                      <a:pt x="81816" y="96666"/>
                    </a:cubicBezTo>
                    <a:lnTo>
                      <a:pt x="81816" y="83333"/>
                    </a:lnTo>
                    <a:cubicBezTo>
                      <a:pt x="81816" y="81488"/>
                      <a:pt x="80594" y="80000"/>
                      <a:pt x="79088" y="80000"/>
                    </a:cubicBezTo>
                    <a:lnTo>
                      <a:pt x="68183" y="80000"/>
                    </a:lnTo>
                    <a:cubicBezTo>
                      <a:pt x="66677" y="80000"/>
                      <a:pt x="65455" y="81488"/>
                      <a:pt x="65455" y="83333"/>
                    </a:cubicBezTo>
                    <a:lnTo>
                      <a:pt x="65455" y="96666"/>
                    </a:lnTo>
                    <a:cubicBezTo>
                      <a:pt x="65455" y="98511"/>
                      <a:pt x="66677" y="100000"/>
                      <a:pt x="68183" y="10000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38075" tIns="38075" rIns="38075" bIns="380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000">
                  <a:solidFill>
                    <a:schemeClr val="dk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96925" y="1486535"/>
            <a:ext cx="5023485" cy="1026795"/>
            <a:chOff x="1255" y="2437"/>
            <a:chExt cx="7911" cy="1617"/>
          </a:xfrm>
        </p:grpSpPr>
        <p:sp>
          <p:nvSpPr>
            <p:cNvPr id="15" name="矩形 14"/>
            <p:cNvSpPr/>
            <p:nvPr/>
          </p:nvSpPr>
          <p:spPr>
            <a:xfrm>
              <a:off x="3085" y="2437"/>
              <a:ext cx="6081" cy="1617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本地生活服务市场目前仍以专业平台和传统电商平台为主，如美团、饿了么、淘宝、京东等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 rot="0">
              <a:off x="1255" y="2650"/>
              <a:ext cx="1126" cy="1191"/>
              <a:chOff x="1248229" y="2423888"/>
              <a:chExt cx="870857" cy="87085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248229" y="2423888"/>
                <a:ext cx="870857" cy="87085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Shape 3956"/>
              <p:cNvSpPr/>
              <p:nvPr/>
            </p:nvSpPr>
            <p:spPr>
              <a:xfrm>
                <a:off x="1395335" y="2579976"/>
                <a:ext cx="558309" cy="55868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5457" y="57272"/>
                    </a:moveTo>
                    <a:cubicBezTo>
                      <a:pt x="66965" y="57272"/>
                      <a:pt x="68183" y="56055"/>
                      <a:pt x="68183" y="54544"/>
                    </a:cubicBezTo>
                    <a:cubicBezTo>
                      <a:pt x="68183" y="53038"/>
                      <a:pt x="66965" y="51816"/>
                      <a:pt x="65457" y="51816"/>
                    </a:cubicBezTo>
                    <a:cubicBezTo>
                      <a:pt x="63949" y="51816"/>
                      <a:pt x="62725" y="53038"/>
                      <a:pt x="62725" y="54544"/>
                    </a:cubicBezTo>
                    <a:cubicBezTo>
                      <a:pt x="62725" y="56055"/>
                      <a:pt x="63949" y="57272"/>
                      <a:pt x="65457" y="57272"/>
                    </a:cubicBezTo>
                    <a:moveTo>
                      <a:pt x="90019" y="27272"/>
                    </a:moveTo>
                    <a:cubicBezTo>
                      <a:pt x="91528" y="27272"/>
                      <a:pt x="92745" y="28494"/>
                      <a:pt x="92745" y="30000"/>
                    </a:cubicBezTo>
                    <a:cubicBezTo>
                      <a:pt x="92745" y="31511"/>
                      <a:pt x="91528" y="32727"/>
                      <a:pt x="90019" y="32727"/>
                    </a:cubicBezTo>
                    <a:cubicBezTo>
                      <a:pt x="88511" y="32727"/>
                      <a:pt x="87288" y="31511"/>
                      <a:pt x="87288" y="30000"/>
                    </a:cubicBezTo>
                    <a:cubicBezTo>
                      <a:pt x="87288" y="28494"/>
                      <a:pt x="88511" y="27272"/>
                      <a:pt x="90019" y="27272"/>
                    </a:cubicBezTo>
                    <a:moveTo>
                      <a:pt x="90019" y="38183"/>
                    </a:moveTo>
                    <a:cubicBezTo>
                      <a:pt x="94538" y="38183"/>
                      <a:pt x="98203" y="34516"/>
                      <a:pt x="98203" y="30000"/>
                    </a:cubicBezTo>
                    <a:cubicBezTo>
                      <a:pt x="98203" y="25483"/>
                      <a:pt x="94538" y="21822"/>
                      <a:pt x="90019" y="21822"/>
                    </a:cubicBezTo>
                    <a:cubicBezTo>
                      <a:pt x="85495" y="21822"/>
                      <a:pt x="81830" y="25483"/>
                      <a:pt x="81830" y="30000"/>
                    </a:cubicBezTo>
                    <a:cubicBezTo>
                      <a:pt x="81830" y="34516"/>
                      <a:pt x="85495" y="38183"/>
                      <a:pt x="90019" y="38183"/>
                    </a:cubicBezTo>
                    <a:moveTo>
                      <a:pt x="73646" y="65455"/>
                    </a:moveTo>
                    <a:cubicBezTo>
                      <a:pt x="75155" y="65455"/>
                      <a:pt x="76372" y="64233"/>
                      <a:pt x="76372" y="62727"/>
                    </a:cubicBezTo>
                    <a:cubicBezTo>
                      <a:pt x="76372" y="61222"/>
                      <a:pt x="75155" y="60000"/>
                      <a:pt x="73646" y="60000"/>
                    </a:cubicBezTo>
                    <a:cubicBezTo>
                      <a:pt x="72133" y="60000"/>
                      <a:pt x="70915" y="61222"/>
                      <a:pt x="70915" y="62727"/>
                    </a:cubicBezTo>
                    <a:cubicBezTo>
                      <a:pt x="70915" y="64233"/>
                      <a:pt x="72133" y="65455"/>
                      <a:pt x="73646" y="65455"/>
                    </a:cubicBezTo>
                    <a:moveTo>
                      <a:pt x="57268" y="43638"/>
                    </a:moveTo>
                    <a:cubicBezTo>
                      <a:pt x="55760" y="43638"/>
                      <a:pt x="54542" y="44855"/>
                      <a:pt x="54542" y="46366"/>
                    </a:cubicBezTo>
                    <a:cubicBezTo>
                      <a:pt x="54542" y="47872"/>
                      <a:pt x="55760" y="49088"/>
                      <a:pt x="57268" y="49088"/>
                    </a:cubicBezTo>
                    <a:cubicBezTo>
                      <a:pt x="58776" y="49088"/>
                      <a:pt x="59999" y="47872"/>
                      <a:pt x="59999" y="46366"/>
                    </a:cubicBezTo>
                    <a:cubicBezTo>
                      <a:pt x="59999" y="44855"/>
                      <a:pt x="58776" y="43638"/>
                      <a:pt x="57268" y="43638"/>
                    </a:cubicBezTo>
                    <a:moveTo>
                      <a:pt x="9777" y="110233"/>
                    </a:moveTo>
                    <a:lnTo>
                      <a:pt x="19639" y="85511"/>
                    </a:lnTo>
                    <a:cubicBezTo>
                      <a:pt x="20965" y="87966"/>
                      <a:pt x="22610" y="90294"/>
                      <a:pt x="24539" y="92455"/>
                    </a:cubicBezTo>
                    <a:cubicBezTo>
                      <a:pt x="27453" y="95722"/>
                      <a:pt x="30833" y="98394"/>
                      <a:pt x="34493" y="100377"/>
                    </a:cubicBezTo>
                    <a:cubicBezTo>
                      <a:pt x="34493" y="100377"/>
                      <a:pt x="9777" y="110233"/>
                      <a:pt x="9777" y="110233"/>
                    </a:cubicBezTo>
                    <a:close/>
                    <a:moveTo>
                      <a:pt x="21153" y="67000"/>
                    </a:moveTo>
                    <a:lnTo>
                      <a:pt x="0" y="120000"/>
                    </a:lnTo>
                    <a:lnTo>
                      <a:pt x="53034" y="98861"/>
                    </a:lnTo>
                    <a:cubicBezTo>
                      <a:pt x="52089" y="98972"/>
                      <a:pt x="51144" y="99022"/>
                      <a:pt x="50205" y="99022"/>
                    </a:cubicBezTo>
                    <a:cubicBezTo>
                      <a:pt x="33980" y="99022"/>
                      <a:pt x="19286" y="83344"/>
                      <a:pt x="21153" y="67000"/>
                    </a:cubicBezTo>
                    <a:moveTo>
                      <a:pt x="91710" y="59205"/>
                    </a:moveTo>
                    <a:cubicBezTo>
                      <a:pt x="90628" y="60283"/>
                      <a:pt x="88932" y="62061"/>
                      <a:pt x="86958" y="64122"/>
                    </a:cubicBezTo>
                    <a:cubicBezTo>
                      <a:pt x="83441" y="67800"/>
                      <a:pt x="78034" y="73450"/>
                      <a:pt x="74819" y="76405"/>
                    </a:cubicBezTo>
                    <a:lnTo>
                      <a:pt x="43621" y="45227"/>
                    </a:lnTo>
                    <a:cubicBezTo>
                      <a:pt x="46580" y="42016"/>
                      <a:pt x="52237" y="36611"/>
                      <a:pt x="55913" y="33100"/>
                    </a:cubicBezTo>
                    <a:cubicBezTo>
                      <a:pt x="57979" y="31127"/>
                      <a:pt x="59755" y="29433"/>
                      <a:pt x="60836" y="28350"/>
                    </a:cubicBezTo>
                    <a:cubicBezTo>
                      <a:pt x="75598" y="13594"/>
                      <a:pt x="103979" y="5516"/>
                      <a:pt x="114593" y="5455"/>
                    </a:cubicBezTo>
                    <a:cubicBezTo>
                      <a:pt x="114570" y="14288"/>
                      <a:pt x="107127" y="43800"/>
                      <a:pt x="91710" y="59205"/>
                    </a:cubicBezTo>
                    <a:moveTo>
                      <a:pt x="71006" y="80905"/>
                    </a:moveTo>
                    <a:cubicBezTo>
                      <a:pt x="69014" y="88183"/>
                      <a:pt x="66385" y="94844"/>
                      <a:pt x="63477" y="100194"/>
                    </a:cubicBezTo>
                    <a:cubicBezTo>
                      <a:pt x="62276" y="96966"/>
                      <a:pt x="60563" y="93322"/>
                      <a:pt x="58127" y="89500"/>
                    </a:cubicBezTo>
                    <a:cubicBezTo>
                      <a:pt x="57108" y="87905"/>
                      <a:pt x="55361" y="86977"/>
                      <a:pt x="53523" y="86977"/>
                    </a:cubicBezTo>
                    <a:cubicBezTo>
                      <a:pt x="53091" y="86977"/>
                      <a:pt x="52652" y="87027"/>
                      <a:pt x="52220" y="87133"/>
                    </a:cubicBezTo>
                    <a:cubicBezTo>
                      <a:pt x="51161" y="87394"/>
                      <a:pt x="50074" y="87527"/>
                      <a:pt x="48999" y="87527"/>
                    </a:cubicBezTo>
                    <a:cubicBezTo>
                      <a:pt x="44987" y="87527"/>
                      <a:pt x="41071" y="85733"/>
                      <a:pt x="37679" y="82344"/>
                    </a:cubicBezTo>
                    <a:cubicBezTo>
                      <a:pt x="33354" y="78022"/>
                      <a:pt x="31647" y="72855"/>
                      <a:pt x="32888" y="67811"/>
                    </a:cubicBezTo>
                    <a:cubicBezTo>
                      <a:pt x="33445" y="65538"/>
                      <a:pt x="32489" y="63166"/>
                      <a:pt x="30520" y="61911"/>
                    </a:cubicBezTo>
                    <a:cubicBezTo>
                      <a:pt x="26690" y="59477"/>
                      <a:pt x="23048" y="57766"/>
                      <a:pt x="19815" y="56572"/>
                    </a:cubicBezTo>
                    <a:cubicBezTo>
                      <a:pt x="25171" y="53655"/>
                      <a:pt x="31835" y="51033"/>
                      <a:pt x="39119" y="49038"/>
                    </a:cubicBezTo>
                    <a:cubicBezTo>
                      <a:pt x="39267" y="49000"/>
                      <a:pt x="39387" y="48905"/>
                      <a:pt x="39529" y="48850"/>
                    </a:cubicBezTo>
                    <a:lnTo>
                      <a:pt x="71194" y="80500"/>
                    </a:lnTo>
                    <a:cubicBezTo>
                      <a:pt x="71142" y="80638"/>
                      <a:pt x="71046" y="80755"/>
                      <a:pt x="71006" y="80905"/>
                    </a:cubicBezTo>
                    <a:moveTo>
                      <a:pt x="119066" y="927"/>
                    </a:moveTo>
                    <a:cubicBezTo>
                      <a:pt x="118446" y="305"/>
                      <a:pt x="116921" y="0"/>
                      <a:pt x="114713" y="0"/>
                    </a:cubicBezTo>
                    <a:cubicBezTo>
                      <a:pt x="103183" y="0"/>
                      <a:pt x="73083" y="8394"/>
                      <a:pt x="56978" y="24494"/>
                    </a:cubicBezTo>
                    <a:cubicBezTo>
                      <a:pt x="53182" y="28288"/>
                      <a:pt x="40599" y="39861"/>
                      <a:pt x="37679" y="43777"/>
                    </a:cubicBezTo>
                    <a:cubicBezTo>
                      <a:pt x="28232" y="46366"/>
                      <a:pt x="14477" y="51538"/>
                      <a:pt x="6806" y="59205"/>
                    </a:cubicBezTo>
                    <a:cubicBezTo>
                      <a:pt x="6806" y="59205"/>
                      <a:pt x="16168" y="59238"/>
                      <a:pt x="27589" y="66511"/>
                    </a:cubicBezTo>
                    <a:cubicBezTo>
                      <a:pt x="25928" y="73277"/>
                      <a:pt x="28033" y="80416"/>
                      <a:pt x="33821" y="86200"/>
                    </a:cubicBezTo>
                    <a:cubicBezTo>
                      <a:pt x="38328" y="90705"/>
                      <a:pt x="43661" y="92983"/>
                      <a:pt x="48999" y="92983"/>
                    </a:cubicBezTo>
                    <a:cubicBezTo>
                      <a:pt x="50513" y="92983"/>
                      <a:pt x="52026" y="92800"/>
                      <a:pt x="53523" y="92427"/>
                    </a:cubicBezTo>
                    <a:cubicBezTo>
                      <a:pt x="60796" y="103844"/>
                      <a:pt x="60836" y="113200"/>
                      <a:pt x="60836" y="113200"/>
                    </a:cubicBezTo>
                    <a:cubicBezTo>
                      <a:pt x="68508" y="105533"/>
                      <a:pt x="73686" y="91783"/>
                      <a:pt x="76270" y="82344"/>
                    </a:cubicBezTo>
                    <a:cubicBezTo>
                      <a:pt x="80191" y="79427"/>
                      <a:pt x="91772" y="66855"/>
                      <a:pt x="95568" y="63061"/>
                    </a:cubicBezTo>
                    <a:cubicBezTo>
                      <a:pt x="114752" y="43888"/>
                      <a:pt x="122925" y="4783"/>
                      <a:pt x="119066" y="92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38075" tIns="38075" rIns="38075" bIns="380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000">
                  <a:solidFill>
                    <a:schemeClr val="dk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96925" y="3011805"/>
            <a:ext cx="5216525" cy="728345"/>
            <a:chOff x="1465" y="4139"/>
            <a:chExt cx="8215" cy="1147"/>
          </a:xfrm>
        </p:grpSpPr>
        <p:sp>
          <p:nvSpPr>
            <p:cNvPr id="17" name="矩形 16"/>
            <p:cNvSpPr/>
            <p:nvPr/>
          </p:nvSpPr>
          <p:spPr>
            <a:xfrm>
              <a:off x="3295" y="4173"/>
              <a:ext cx="6385" cy="1113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社交平台的购物属性尚未得到较好推广，具有很大增长潜力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1465" y="4139"/>
              <a:ext cx="1122" cy="113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Shape 3783"/>
            <p:cNvSpPr/>
            <p:nvPr/>
          </p:nvSpPr>
          <p:spPr>
            <a:xfrm>
              <a:off x="1666" y="4409"/>
              <a:ext cx="720" cy="597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24761" y="113333"/>
                  </a:moveTo>
                  <a:cubicBezTo>
                    <a:pt x="26033" y="103950"/>
                    <a:pt x="32761" y="100200"/>
                    <a:pt x="39633" y="97183"/>
                  </a:cubicBezTo>
                  <a:lnTo>
                    <a:pt x="39850" y="97094"/>
                  </a:lnTo>
                  <a:cubicBezTo>
                    <a:pt x="44750" y="95500"/>
                    <a:pt x="53477" y="89105"/>
                    <a:pt x="53477" y="75383"/>
                  </a:cubicBezTo>
                  <a:cubicBezTo>
                    <a:pt x="53477" y="63744"/>
                    <a:pt x="49622" y="58066"/>
                    <a:pt x="47544" y="55011"/>
                  </a:cubicBezTo>
                  <a:cubicBezTo>
                    <a:pt x="47133" y="54394"/>
                    <a:pt x="46633" y="53605"/>
                    <a:pt x="46744" y="53777"/>
                  </a:cubicBezTo>
                  <a:cubicBezTo>
                    <a:pt x="46577" y="53327"/>
                    <a:pt x="45761" y="50716"/>
                    <a:pt x="46938" y="44638"/>
                  </a:cubicBezTo>
                  <a:cubicBezTo>
                    <a:pt x="47494" y="41788"/>
                    <a:pt x="46555" y="40227"/>
                    <a:pt x="46555" y="40227"/>
                  </a:cubicBezTo>
                  <a:cubicBezTo>
                    <a:pt x="45066" y="36138"/>
                    <a:pt x="42300" y="28516"/>
                    <a:pt x="44377" y="22361"/>
                  </a:cubicBezTo>
                  <a:cubicBezTo>
                    <a:pt x="47166" y="13844"/>
                    <a:pt x="49638" y="12166"/>
                    <a:pt x="54116" y="9705"/>
                  </a:cubicBezTo>
                  <a:cubicBezTo>
                    <a:pt x="54377" y="9561"/>
                    <a:pt x="54633" y="9394"/>
                    <a:pt x="54872" y="9205"/>
                  </a:cubicBezTo>
                  <a:cubicBezTo>
                    <a:pt x="55716" y="8527"/>
                    <a:pt x="59300" y="6666"/>
                    <a:pt x="63350" y="6666"/>
                  </a:cubicBezTo>
                  <a:cubicBezTo>
                    <a:pt x="65377" y="6666"/>
                    <a:pt x="67083" y="7138"/>
                    <a:pt x="68433" y="8077"/>
                  </a:cubicBezTo>
                  <a:cubicBezTo>
                    <a:pt x="70055" y="9194"/>
                    <a:pt x="71611" y="11327"/>
                    <a:pt x="73961" y="18172"/>
                  </a:cubicBezTo>
                  <a:cubicBezTo>
                    <a:pt x="78338" y="30383"/>
                    <a:pt x="75566" y="37211"/>
                    <a:pt x="74166" y="39577"/>
                  </a:cubicBezTo>
                  <a:cubicBezTo>
                    <a:pt x="73238" y="41150"/>
                    <a:pt x="72922" y="43133"/>
                    <a:pt x="73283" y="45011"/>
                  </a:cubicBezTo>
                  <a:cubicBezTo>
                    <a:pt x="74366" y="50605"/>
                    <a:pt x="73666" y="52966"/>
                    <a:pt x="73483" y="53438"/>
                  </a:cubicBezTo>
                  <a:cubicBezTo>
                    <a:pt x="73438" y="53505"/>
                    <a:pt x="72783" y="54522"/>
                    <a:pt x="72450" y="55011"/>
                  </a:cubicBezTo>
                  <a:cubicBezTo>
                    <a:pt x="70377" y="58066"/>
                    <a:pt x="66516" y="63744"/>
                    <a:pt x="66516" y="75383"/>
                  </a:cubicBezTo>
                  <a:cubicBezTo>
                    <a:pt x="66516" y="89105"/>
                    <a:pt x="75250" y="95500"/>
                    <a:pt x="80150" y="97094"/>
                  </a:cubicBezTo>
                  <a:lnTo>
                    <a:pt x="80366" y="97183"/>
                  </a:lnTo>
                  <a:cubicBezTo>
                    <a:pt x="87238" y="100200"/>
                    <a:pt x="93966" y="103950"/>
                    <a:pt x="95238" y="113333"/>
                  </a:cubicBezTo>
                  <a:cubicBezTo>
                    <a:pt x="95238" y="113333"/>
                    <a:pt x="24761" y="113333"/>
                    <a:pt x="24761" y="113333"/>
                  </a:cubicBezTo>
                  <a:close/>
                  <a:moveTo>
                    <a:pt x="81750" y="90711"/>
                  </a:moveTo>
                  <a:cubicBezTo>
                    <a:pt x="81750" y="90711"/>
                    <a:pt x="71972" y="87861"/>
                    <a:pt x="71972" y="75383"/>
                  </a:cubicBezTo>
                  <a:cubicBezTo>
                    <a:pt x="71972" y="64422"/>
                    <a:pt x="75988" y="60561"/>
                    <a:pt x="77538" y="57894"/>
                  </a:cubicBezTo>
                  <a:cubicBezTo>
                    <a:pt x="77538" y="57894"/>
                    <a:pt x="80727" y="54483"/>
                    <a:pt x="78588" y="43477"/>
                  </a:cubicBezTo>
                  <a:cubicBezTo>
                    <a:pt x="82150" y="37444"/>
                    <a:pt x="83305" y="27622"/>
                    <a:pt x="78950" y="15494"/>
                  </a:cubicBezTo>
                  <a:cubicBezTo>
                    <a:pt x="76522" y="8411"/>
                    <a:pt x="74383" y="4527"/>
                    <a:pt x="71116" y="2272"/>
                  </a:cubicBezTo>
                  <a:cubicBezTo>
                    <a:pt x="68722" y="611"/>
                    <a:pt x="66000" y="0"/>
                    <a:pt x="63350" y="0"/>
                  </a:cubicBezTo>
                  <a:cubicBezTo>
                    <a:pt x="58422" y="0"/>
                    <a:pt x="53750" y="2133"/>
                    <a:pt x="51883" y="3627"/>
                  </a:cubicBezTo>
                  <a:cubicBezTo>
                    <a:pt x="46427" y="6622"/>
                    <a:pt x="42761" y="9377"/>
                    <a:pt x="39316" y="19883"/>
                  </a:cubicBezTo>
                  <a:cubicBezTo>
                    <a:pt x="36333" y="28711"/>
                    <a:pt x="39883" y="38288"/>
                    <a:pt x="41633" y="43100"/>
                  </a:cubicBezTo>
                  <a:cubicBezTo>
                    <a:pt x="39500" y="54111"/>
                    <a:pt x="42455" y="57894"/>
                    <a:pt x="42455" y="57894"/>
                  </a:cubicBezTo>
                  <a:cubicBezTo>
                    <a:pt x="44011" y="60561"/>
                    <a:pt x="48022" y="64422"/>
                    <a:pt x="48022" y="75383"/>
                  </a:cubicBezTo>
                  <a:cubicBezTo>
                    <a:pt x="48022" y="87861"/>
                    <a:pt x="38250" y="90711"/>
                    <a:pt x="38250" y="90711"/>
                  </a:cubicBezTo>
                  <a:cubicBezTo>
                    <a:pt x="32044" y="93438"/>
                    <a:pt x="19088" y="98666"/>
                    <a:pt x="19088" y="116666"/>
                  </a:cubicBezTo>
                  <a:cubicBezTo>
                    <a:pt x="19088" y="116666"/>
                    <a:pt x="19088" y="120000"/>
                    <a:pt x="21816" y="120000"/>
                  </a:cubicBezTo>
                  <a:lnTo>
                    <a:pt x="98183" y="120000"/>
                  </a:lnTo>
                  <a:cubicBezTo>
                    <a:pt x="100911" y="120000"/>
                    <a:pt x="100911" y="116666"/>
                    <a:pt x="100911" y="116666"/>
                  </a:cubicBezTo>
                  <a:cubicBezTo>
                    <a:pt x="100911" y="98666"/>
                    <a:pt x="87955" y="93438"/>
                    <a:pt x="81750" y="90711"/>
                  </a:cubicBezTo>
                  <a:moveTo>
                    <a:pt x="108422" y="83366"/>
                  </a:moveTo>
                  <a:cubicBezTo>
                    <a:pt x="108422" y="83366"/>
                    <a:pt x="102311" y="81672"/>
                    <a:pt x="102311" y="71966"/>
                  </a:cubicBezTo>
                  <a:cubicBezTo>
                    <a:pt x="102311" y="63438"/>
                    <a:pt x="104411" y="60438"/>
                    <a:pt x="105650" y="58366"/>
                  </a:cubicBezTo>
                  <a:cubicBezTo>
                    <a:pt x="105650" y="58366"/>
                    <a:pt x="108016" y="55416"/>
                    <a:pt x="106311" y="46861"/>
                  </a:cubicBezTo>
                  <a:cubicBezTo>
                    <a:pt x="107711" y="43111"/>
                    <a:pt x="110555" y="35661"/>
                    <a:pt x="108166" y="28800"/>
                  </a:cubicBezTo>
                  <a:cubicBezTo>
                    <a:pt x="105411" y="20633"/>
                    <a:pt x="103583" y="18483"/>
                    <a:pt x="99222" y="16155"/>
                  </a:cubicBezTo>
                  <a:cubicBezTo>
                    <a:pt x="97727" y="14994"/>
                    <a:pt x="93988" y="13333"/>
                    <a:pt x="90044" y="13333"/>
                  </a:cubicBezTo>
                  <a:cubicBezTo>
                    <a:pt x="88183" y="13333"/>
                    <a:pt x="86283" y="13738"/>
                    <a:pt x="84544" y="14705"/>
                  </a:cubicBezTo>
                  <a:cubicBezTo>
                    <a:pt x="85238" y="16861"/>
                    <a:pt x="85827" y="19000"/>
                    <a:pt x="86250" y="21105"/>
                  </a:cubicBezTo>
                  <a:cubicBezTo>
                    <a:pt x="86316" y="21055"/>
                    <a:pt x="86388" y="20994"/>
                    <a:pt x="86461" y="20944"/>
                  </a:cubicBezTo>
                  <a:cubicBezTo>
                    <a:pt x="87388" y="20316"/>
                    <a:pt x="88600" y="20000"/>
                    <a:pt x="90044" y="20000"/>
                  </a:cubicBezTo>
                  <a:cubicBezTo>
                    <a:pt x="92866" y="20000"/>
                    <a:pt x="95616" y="21250"/>
                    <a:pt x="96288" y="21772"/>
                  </a:cubicBezTo>
                  <a:cubicBezTo>
                    <a:pt x="96527" y="21961"/>
                    <a:pt x="96783" y="22127"/>
                    <a:pt x="97038" y="22266"/>
                  </a:cubicBezTo>
                  <a:cubicBezTo>
                    <a:pt x="99722" y="23694"/>
                    <a:pt x="100727" y="24233"/>
                    <a:pt x="103122" y="31338"/>
                  </a:cubicBezTo>
                  <a:cubicBezTo>
                    <a:pt x="104566" y="35483"/>
                    <a:pt x="102511" y="40988"/>
                    <a:pt x="101405" y="43950"/>
                  </a:cubicBezTo>
                  <a:cubicBezTo>
                    <a:pt x="100894" y="45311"/>
                    <a:pt x="100722" y="46983"/>
                    <a:pt x="101011" y="48433"/>
                  </a:cubicBezTo>
                  <a:cubicBezTo>
                    <a:pt x="101755" y="52177"/>
                    <a:pt x="101411" y="53922"/>
                    <a:pt x="101288" y="54355"/>
                  </a:cubicBezTo>
                  <a:cubicBezTo>
                    <a:pt x="101277" y="54377"/>
                    <a:pt x="101261" y="54405"/>
                    <a:pt x="101244" y="54433"/>
                  </a:cubicBezTo>
                  <a:lnTo>
                    <a:pt x="101061" y="54738"/>
                  </a:lnTo>
                  <a:cubicBezTo>
                    <a:pt x="99588" y="57166"/>
                    <a:pt x="96855" y="61700"/>
                    <a:pt x="96855" y="71966"/>
                  </a:cubicBezTo>
                  <a:cubicBezTo>
                    <a:pt x="96855" y="83438"/>
                    <a:pt x="103166" y="88516"/>
                    <a:pt x="106827" y="89750"/>
                  </a:cubicBezTo>
                  <a:cubicBezTo>
                    <a:pt x="110311" y="91272"/>
                    <a:pt x="113527" y="93661"/>
                    <a:pt x="114344" y="99994"/>
                  </a:cubicBezTo>
                  <a:lnTo>
                    <a:pt x="102550" y="100000"/>
                  </a:lnTo>
                  <a:cubicBezTo>
                    <a:pt x="103594" y="101961"/>
                    <a:pt x="104455" y="104194"/>
                    <a:pt x="105111" y="106666"/>
                  </a:cubicBezTo>
                  <a:lnTo>
                    <a:pt x="117272" y="106661"/>
                  </a:lnTo>
                  <a:cubicBezTo>
                    <a:pt x="120000" y="106661"/>
                    <a:pt x="120000" y="103327"/>
                    <a:pt x="120000" y="103327"/>
                  </a:cubicBezTo>
                  <a:cubicBezTo>
                    <a:pt x="120000" y="89994"/>
                    <a:pt x="113388" y="85488"/>
                    <a:pt x="108422" y="83366"/>
                  </a:cubicBezTo>
                  <a:moveTo>
                    <a:pt x="13172" y="89750"/>
                  </a:moveTo>
                  <a:cubicBezTo>
                    <a:pt x="16833" y="88516"/>
                    <a:pt x="23144" y="83438"/>
                    <a:pt x="23144" y="71966"/>
                  </a:cubicBezTo>
                  <a:cubicBezTo>
                    <a:pt x="23144" y="61700"/>
                    <a:pt x="20405" y="57166"/>
                    <a:pt x="18938" y="54738"/>
                  </a:cubicBezTo>
                  <a:lnTo>
                    <a:pt x="18755" y="54433"/>
                  </a:lnTo>
                  <a:cubicBezTo>
                    <a:pt x="18738" y="54405"/>
                    <a:pt x="18722" y="54377"/>
                    <a:pt x="18705" y="54355"/>
                  </a:cubicBezTo>
                  <a:cubicBezTo>
                    <a:pt x="18588" y="53922"/>
                    <a:pt x="18238" y="52177"/>
                    <a:pt x="18988" y="48433"/>
                  </a:cubicBezTo>
                  <a:cubicBezTo>
                    <a:pt x="19277" y="46983"/>
                    <a:pt x="19105" y="45311"/>
                    <a:pt x="18594" y="43950"/>
                  </a:cubicBezTo>
                  <a:cubicBezTo>
                    <a:pt x="17488" y="40988"/>
                    <a:pt x="15433" y="35483"/>
                    <a:pt x="16877" y="31338"/>
                  </a:cubicBezTo>
                  <a:cubicBezTo>
                    <a:pt x="19272" y="24233"/>
                    <a:pt x="20272" y="23694"/>
                    <a:pt x="22961" y="22266"/>
                  </a:cubicBezTo>
                  <a:cubicBezTo>
                    <a:pt x="23222" y="22127"/>
                    <a:pt x="23472" y="21961"/>
                    <a:pt x="23711" y="21772"/>
                  </a:cubicBezTo>
                  <a:cubicBezTo>
                    <a:pt x="24383" y="21250"/>
                    <a:pt x="27133" y="20000"/>
                    <a:pt x="29955" y="20000"/>
                  </a:cubicBezTo>
                  <a:cubicBezTo>
                    <a:pt x="31311" y="20000"/>
                    <a:pt x="32438" y="20305"/>
                    <a:pt x="33344" y="20861"/>
                  </a:cubicBezTo>
                  <a:cubicBezTo>
                    <a:pt x="33583" y="19711"/>
                    <a:pt x="33866" y="18561"/>
                    <a:pt x="34250" y="17411"/>
                  </a:cubicBezTo>
                  <a:cubicBezTo>
                    <a:pt x="34583" y="16388"/>
                    <a:pt x="34938" y="15516"/>
                    <a:pt x="35283" y="14611"/>
                  </a:cubicBezTo>
                  <a:cubicBezTo>
                    <a:pt x="33588" y="13711"/>
                    <a:pt x="31755" y="13333"/>
                    <a:pt x="29955" y="13333"/>
                  </a:cubicBezTo>
                  <a:cubicBezTo>
                    <a:pt x="26011" y="13333"/>
                    <a:pt x="22272" y="14994"/>
                    <a:pt x="20777" y="16155"/>
                  </a:cubicBezTo>
                  <a:cubicBezTo>
                    <a:pt x="16416" y="18483"/>
                    <a:pt x="14583" y="20633"/>
                    <a:pt x="11833" y="28800"/>
                  </a:cubicBezTo>
                  <a:cubicBezTo>
                    <a:pt x="9444" y="35661"/>
                    <a:pt x="12288" y="43111"/>
                    <a:pt x="13688" y="46861"/>
                  </a:cubicBezTo>
                  <a:cubicBezTo>
                    <a:pt x="11977" y="55416"/>
                    <a:pt x="14350" y="58366"/>
                    <a:pt x="14350" y="58366"/>
                  </a:cubicBezTo>
                  <a:cubicBezTo>
                    <a:pt x="15588" y="60438"/>
                    <a:pt x="17694" y="63438"/>
                    <a:pt x="17694" y="71966"/>
                  </a:cubicBezTo>
                  <a:cubicBezTo>
                    <a:pt x="17694" y="81672"/>
                    <a:pt x="11577" y="83366"/>
                    <a:pt x="11577" y="83366"/>
                  </a:cubicBezTo>
                  <a:cubicBezTo>
                    <a:pt x="6616" y="85488"/>
                    <a:pt x="0" y="89994"/>
                    <a:pt x="0" y="103327"/>
                  </a:cubicBezTo>
                  <a:cubicBezTo>
                    <a:pt x="0" y="103327"/>
                    <a:pt x="0" y="106661"/>
                    <a:pt x="2727" y="106661"/>
                  </a:cubicBezTo>
                  <a:lnTo>
                    <a:pt x="14888" y="106666"/>
                  </a:lnTo>
                  <a:cubicBezTo>
                    <a:pt x="15544" y="104194"/>
                    <a:pt x="16400" y="101961"/>
                    <a:pt x="17450" y="100000"/>
                  </a:cubicBezTo>
                  <a:lnTo>
                    <a:pt x="5655" y="99994"/>
                  </a:lnTo>
                  <a:cubicBezTo>
                    <a:pt x="6472" y="93661"/>
                    <a:pt x="9688" y="91272"/>
                    <a:pt x="13172" y="8975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 dirty="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796925" y="5462905"/>
            <a:ext cx="5074920" cy="724535"/>
            <a:chOff x="1465" y="8342"/>
            <a:chExt cx="7992" cy="1141"/>
          </a:xfrm>
        </p:grpSpPr>
        <p:sp>
          <p:nvSpPr>
            <p:cNvPr id="29" name="矩形 28"/>
            <p:cNvSpPr/>
            <p:nvPr/>
          </p:nvSpPr>
          <p:spPr>
            <a:xfrm>
              <a:off x="3376" y="8342"/>
              <a:ext cx="6081" cy="1113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消费者对于支付方式并不敏感，平台自有支付体系短期内不会成为竞争的关键</a:t>
              </a:r>
              <a:endPara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 rot="0">
              <a:off x="1465" y="8342"/>
              <a:ext cx="1126" cy="1141"/>
              <a:chOff x="1248229" y="5094518"/>
              <a:chExt cx="870857" cy="870857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1248229" y="5094518"/>
                <a:ext cx="870857" cy="870857"/>
              </a:xfrm>
              <a:prstGeom prst="ellips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Shape 4001"/>
              <p:cNvSpPr/>
              <p:nvPr/>
            </p:nvSpPr>
            <p:spPr>
              <a:xfrm>
                <a:off x="1404328" y="5250618"/>
                <a:ext cx="558655" cy="55865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70911"/>
                    </a:moveTo>
                    <a:cubicBezTo>
                      <a:pt x="58494" y="70911"/>
                      <a:pt x="57272" y="69688"/>
                      <a:pt x="57272" y="68183"/>
                    </a:cubicBezTo>
                    <a:cubicBezTo>
                      <a:pt x="57272" y="66672"/>
                      <a:pt x="58494" y="65455"/>
                      <a:pt x="60000" y="65455"/>
                    </a:cubicBezTo>
                    <a:cubicBezTo>
                      <a:pt x="61505" y="65455"/>
                      <a:pt x="62727" y="66672"/>
                      <a:pt x="62727" y="68183"/>
                    </a:cubicBezTo>
                    <a:cubicBezTo>
                      <a:pt x="62727" y="69688"/>
                      <a:pt x="61505" y="70911"/>
                      <a:pt x="60000" y="70911"/>
                    </a:cubicBezTo>
                    <a:moveTo>
                      <a:pt x="60000" y="60000"/>
                    </a:moveTo>
                    <a:cubicBezTo>
                      <a:pt x="55483" y="60000"/>
                      <a:pt x="51816" y="63666"/>
                      <a:pt x="51816" y="68183"/>
                    </a:cubicBezTo>
                    <a:cubicBezTo>
                      <a:pt x="51816" y="72700"/>
                      <a:pt x="55483" y="76361"/>
                      <a:pt x="60000" y="76361"/>
                    </a:cubicBezTo>
                    <a:cubicBezTo>
                      <a:pt x="64516" y="76361"/>
                      <a:pt x="68183" y="72700"/>
                      <a:pt x="68183" y="68183"/>
                    </a:cubicBezTo>
                    <a:cubicBezTo>
                      <a:pt x="68183" y="63666"/>
                      <a:pt x="64516" y="60000"/>
                      <a:pt x="60000" y="60000"/>
                    </a:cubicBezTo>
                    <a:moveTo>
                      <a:pt x="113716" y="64238"/>
                    </a:moveTo>
                    <a:lnTo>
                      <a:pt x="109694" y="76033"/>
                    </a:lnTo>
                    <a:cubicBezTo>
                      <a:pt x="97177" y="82950"/>
                      <a:pt x="80200" y="87272"/>
                      <a:pt x="61361" y="87272"/>
                    </a:cubicBezTo>
                    <a:cubicBezTo>
                      <a:pt x="40761" y="87272"/>
                      <a:pt x="22355" y="82127"/>
                      <a:pt x="9622" y="74033"/>
                    </a:cubicBezTo>
                    <a:lnTo>
                      <a:pt x="6288" y="64266"/>
                    </a:lnTo>
                    <a:cubicBezTo>
                      <a:pt x="6288" y="64266"/>
                      <a:pt x="5455" y="62061"/>
                      <a:pt x="5455" y="60000"/>
                    </a:cubicBezTo>
                    <a:cubicBezTo>
                      <a:pt x="5455" y="53988"/>
                      <a:pt x="10350" y="49088"/>
                      <a:pt x="16361" y="49088"/>
                    </a:cubicBezTo>
                    <a:lnTo>
                      <a:pt x="103638" y="49088"/>
                    </a:lnTo>
                    <a:cubicBezTo>
                      <a:pt x="109655" y="49088"/>
                      <a:pt x="114544" y="53988"/>
                      <a:pt x="114544" y="60000"/>
                    </a:cubicBezTo>
                    <a:cubicBezTo>
                      <a:pt x="114544" y="62072"/>
                      <a:pt x="113716" y="64238"/>
                      <a:pt x="113716" y="64238"/>
                    </a:cubicBezTo>
                    <a:moveTo>
                      <a:pt x="98000" y="110333"/>
                    </a:moveTo>
                    <a:cubicBezTo>
                      <a:pt x="97977" y="110338"/>
                      <a:pt x="96877" y="114544"/>
                      <a:pt x="92727" y="114544"/>
                    </a:cubicBezTo>
                    <a:lnTo>
                      <a:pt x="27272" y="114544"/>
                    </a:lnTo>
                    <a:cubicBezTo>
                      <a:pt x="23161" y="114544"/>
                      <a:pt x="22000" y="110333"/>
                      <a:pt x="22000" y="110333"/>
                    </a:cubicBezTo>
                    <a:lnTo>
                      <a:pt x="12200" y="81594"/>
                    </a:lnTo>
                    <a:cubicBezTo>
                      <a:pt x="25372" y="88488"/>
                      <a:pt x="42505" y="92727"/>
                      <a:pt x="61361" y="92727"/>
                    </a:cubicBezTo>
                    <a:cubicBezTo>
                      <a:pt x="78683" y="92727"/>
                      <a:pt x="94550" y="89144"/>
                      <a:pt x="107244" y="83227"/>
                    </a:cubicBezTo>
                    <a:cubicBezTo>
                      <a:pt x="107244" y="83227"/>
                      <a:pt x="98000" y="110333"/>
                      <a:pt x="98000" y="110333"/>
                    </a:cubicBezTo>
                    <a:close/>
                    <a:moveTo>
                      <a:pt x="60000" y="5455"/>
                    </a:moveTo>
                    <a:cubicBezTo>
                      <a:pt x="74644" y="5455"/>
                      <a:pt x="86983" y="21527"/>
                      <a:pt x="91161" y="43638"/>
                    </a:cubicBezTo>
                    <a:lnTo>
                      <a:pt x="28838" y="43638"/>
                    </a:lnTo>
                    <a:cubicBezTo>
                      <a:pt x="33016" y="21527"/>
                      <a:pt x="45355" y="5455"/>
                      <a:pt x="60000" y="5455"/>
                    </a:cubicBezTo>
                    <a:moveTo>
                      <a:pt x="103638" y="43638"/>
                    </a:moveTo>
                    <a:lnTo>
                      <a:pt x="96672" y="43638"/>
                    </a:lnTo>
                    <a:cubicBezTo>
                      <a:pt x="92133" y="18472"/>
                      <a:pt x="77466" y="0"/>
                      <a:pt x="60000" y="0"/>
                    </a:cubicBezTo>
                    <a:cubicBezTo>
                      <a:pt x="42533" y="0"/>
                      <a:pt x="27866" y="18472"/>
                      <a:pt x="23333" y="43638"/>
                    </a:cubicBezTo>
                    <a:lnTo>
                      <a:pt x="16361" y="43638"/>
                    </a:lnTo>
                    <a:cubicBezTo>
                      <a:pt x="7327" y="43638"/>
                      <a:pt x="0" y="50966"/>
                      <a:pt x="0" y="60000"/>
                    </a:cubicBezTo>
                    <a:cubicBezTo>
                      <a:pt x="0" y="63044"/>
                      <a:pt x="838" y="65177"/>
                      <a:pt x="838" y="65177"/>
                    </a:cubicBezTo>
                    <a:lnTo>
                      <a:pt x="17322" y="113527"/>
                    </a:lnTo>
                    <a:cubicBezTo>
                      <a:pt x="17322" y="113527"/>
                      <a:pt x="19177" y="120000"/>
                      <a:pt x="27272" y="120000"/>
                    </a:cubicBezTo>
                    <a:lnTo>
                      <a:pt x="92727" y="120000"/>
                    </a:lnTo>
                    <a:cubicBezTo>
                      <a:pt x="100850" y="120000"/>
                      <a:pt x="103138" y="112188"/>
                      <a:pt x="103166" y="112094"/>
                    </a:cubicBezTo>
                    <a:lnTo>
                      <a:pt x="119094" y="65150"/>
                    </a:lnTo>
                    <a:cubicBezTo>
                      <a:pt x="119633" y="63522"/>
                      <a:pt x="120000" y="61811"/>
                      <a:pt x="120000" y="60000"/>
                    </a:cubicBezTo>
                    <a:cubicBezTo>
                      <a:pt x="120000" y="50966"/>
                      <a:pt x="112672" y="43638"/>
                      <a:pt x="103638" y="436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lIns="38075" tIns="38075" rIns="38075" bIns="380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000">
                  <a:solidFill>
                    <a:schemeClr val="dk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sp>
        <p:nvSpPr>
          <p:cNvPr id="9" name="文本框 8"/>
          <p:cNvSpPr txBox="1"/>
          <p:nvPr/>
        </p:nvSpPr>
        <p:spPr>
          <a:xfrm>
            <a:off x="392430" y="459740"/>
            <a:ext cx="46615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本地生活服务总体使用情况</a:t>
            </a:r>
            <a:endParaRPr lang="zh-CN" altLang="en-US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接连接符 9"/>
          <p:cNvCxnSpPr/>
          <p:nvPr/>
        </p:nvCxnSpPr>
        <p:spPr>
          <a:xfrm>
            <a:off x="503540" y="1085882"/>
            <a:ext cx="475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矩形 3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62885" y="-200660"/>
            <a:ext cx="3032760" cy="1296035"/>
          </a:xfrm>
          <a:prstGeom prst="triangle">
            <a:avLst>
              <a:gd name="adj" fmla="val 37918"/>
            </a:avLst>
          </a:prstGeom>
        </p:spPr>
      </p:pic>
      <p:grpSp>
        <p:nvGrpSpPr>
          <p:cNvPr id="24" name="组合 23"/>
          <p:cNvGrpSpPr/>
          <p:nvPr/>
        </p:nvGrpSpPr>
        <p:grpSpPr>
          <a:xfrm>
            <a:off x="331982" y="2132980"/>
            <a:ext cx="4813953" cy="3886954"/>
            <a:chOff x="399585" y="1688770"/>
            <a:chExt cx="4813953" cy="3886954"/>
          </a:xfrm>
        </p:grpSpPr>
        <p:sp>
          <p:nvSpPr>
            <p:cNvPr id="6" name="矩形 5"/>
            <p:cNvSpPr/>
            <p:nvPr/>
          </p:nvSpPr>
          <p:spPr>
            <a:xfrm>
              <a:off x="758188" y="1740972"/>
              <a:ext cx="4455350" cy="70675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抖音本地生活服务功能知名度较低，应该在宣传推广、系统界面设计等方面进一步优化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795184" y="3130775"/>
              <a:ext cx="4418354" cy="70675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在下单的本地生活服务中，最多的是餐饮类服务，其次是住宿和家居家装类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815486" y="4548929"/>
              <a:ext cx="4211515" cy="102679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消费者在抖音下单的体验感普遍较好，显现出内容社交平台的优势，或可成为扩大竞争优势的突破口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399585" y="1688770"/>
              <a:ext cx="438150" cy="3203789"/>
              <a:chOff x="1087124" y="1610179"/>
              <a:chExt cx="438150" cy="3203789"/>
            </a:xfrm>
          </p:grpSpPr>
          <p:sp>
            <p:nvSpPr>
              <p:cNvPr id="7" name="等腰三角形 6"/>
              <p:cNvSpPr/>
              <p:nvPr/>
            </p:nvSpPr>
            <p:spPr>
              <a:xfrm rot="10800000">
                <a:off x="1087124" y="1610179"/>
                <a:ext cx="438150" cy="367481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等腰三角形 8"/>
              <p:cNvSpPr/>
              <p:nvPr/>
            </p:nvSpPr>
            <p:spPr>
              <a:xfrm rot="10800000">
                <a:off x="1087124" y="3028333"/>
                <a:ext cx="438150" cy="367481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等腰三角形 10"/>
              <p:cNvSpPr/>
              <p:nvPr/>
            </p:nvSpPr>
            <p:spPr>
              <a:xfrm rot="10800000">
                <a:off x="1087124" y="4446487"/>
                <a:ext cx="438150" cy="367481"/>
              </a:xfrm>
              <a:prstGeom prst="triangle">
                <a:avLst>
                  <a:gd name="adj" fmla="val 100000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6018530" y="839470"/>
            <a:ext cx="5574030" cy="4919980"/>
            <a:chOff x="9656" y="1583"/>
            <a:chExt cx="8778" cy="7748"/>
          </a:xfrm>
        </p:grpSpPr>
        <p:sp>
          <p:nvSpPr>
            <p:cNvPr id="12" name="矩形标注 22"/>
            <p:cNvSpPr/>
            <p:nvPr/>
          </p:nvSpPr>
          <p:spPr>
            <a:xfrm>
              <a:off x="11053" y="1583"/>
              <a:ext cx="4817" cy="908"/>
            </a:xfrm>
            <a:prstGeom prst="wedgeRectCallout">
              <a:avLst>
                <a:gd name="adj1" fmla="val -20833"/>
                <a:gd name="adj2" fmla="val 8011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 dirty="0"/>
                <a:t>抖音本地生活服务了解程度</a:t>
              </a:r>
              <a:endParaRPr lang="zh-CN" altLang="en-US" b="1" dirty="0"/>
            </a:p>
          </p:txBody>
        </p:sp>
        <p:graphicFrame>
          <p:nvGraphicFramePr>
            <p:cNvPr id="15" name="图表 14"/>
            <p:cNvGraphicFramePr/>
            <p:nvPr/>
          </p:nvGraphicFramePr>
          <p:xfrm>
            <a:off x="9656" y="3069"/>
            <a:ext cx="8779" cy="626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</p:grpSp>
      <p:grpSp>
        <p:nvGrpSpPr>
          <p:cNvPr id="21" name="组合 20"/>
          <p:cNvGrpSpPr/>
          <p:nvPr/>
        </p:nvGrpSpPr>
        <p:grpSpPr>
          <a:xfrm>
            <a:off x="5329555" y="843915"/>
            <a:ext cx="6953250" cy="4827270"/>
            <a:chOff x="2103" y="1368"/>
            <a:chExt cx="10950" cy="7602"/>
          </a:xfrm>
        </p:grpSpPr>
        <p:pic>
          <p:nvPicPr>
            <p:cNvPr id="18" name="图片 17" descr="C:\Users\zhangyina\Desktop\大创：社交APP本地化生活服务\中期考核\Figure_2.pngFigure_2"/>
            <p:cNvPicPr/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103" y="2808"/>
              <a:ext cx="10951" cy="6162"/>
            </a:xfrm>
            <a:prstGeom prst="rect">
              <a:avLst/>
            </a:prstGeom>
          </p:spPr>
        </p:pic>
        <p:sp>
          <p:nvSpPr>
            <p:cNvPr id="19" name="矩形标注 22"/>
            <p:cNvSpPr/>
            <p:nvPr/>
          </p:nvSpPr>
          <p:spPr>
            <a:xfrm>
              <a:off x="4143" y="1368"/>
              <a:ext cx="6871" cy="908"/>
            </a:xfrm>
            <a:prstGeom prst="wedgeRectCallout">
              <a:avLst>
                <a:gd name="adj1" fmla="val -20833"/>
                <a:gd name="adj2" fmla="val 8011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消费者使用的线上平台本地生活服务类型</a:t>
              </a:r>
              <a:endParaRPr lang="zh-CN" altLang="en-US" b="1" dirty="0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146040" y="854075"/>
            <a:ext cx="7418070" cy="4981575"/>
            <a:chOff x="8317" y="1643"/>
            <a:chExt cx="11682" cy="7845"/>
          </a:xfrm>
        </p:grpSpPr>
        <p:pic>
          <p:nvPicPr>
            <p:cNvPr id="20" name="图片 19" descr="C:\Users\zhangyina\Desktop\大创：社交APP本地化生活服务\中期考核\Figure_1.pngFigure_1"/>
            <p:cNvPicPr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8317" y="2988"/>
              <a:ext cx="11683" cy="6500"/>
            </a:xfrm>
            <a:prstGeom prst="rect">
              <a:avLst/>
            </a:prstGeom>
          </p:spPr>
        </p:pic>
        <p:sp>
          <p:nvSpPr>
            <p:cNvPr id="22" name="矩形标注 22"/>
            <p:cNvSpPr/>
            <p:nvPr/>
          </p:nvSpPr>
          <p:spPr>
            <a:xfrm>
              <a:off x="10518" y="1643"/>
              <a:ext cx="7311" cy="908"/>
            </a:xfrm>
            <a:prstGeom prst="wedgeRectCallout">
              <a:avLst>
                <a:gd name="adj1" fmla="val -20833"/>
                <a:gd name="adj2" fmla="val 80118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消费者对抖音本地生活服务消费的体验评价</a:t>
              </a:r>
              <a:endParaRPr lang="zh-CN" altLang="en-US" b="1" dirty="0"/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75150" y="1259621"/>
            <a:ext cx="3905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抖音本地生活服务现状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84903" y="1946788"/>
            <a:ext cx="10323871" cy="404105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81" t="6242" r="9372" b="3500"/>
          <a:stretch>
            <a:fillRect/>
          </a:stretch>
        </p:blipFill>
        <p:spPr>
          <a:xfrm>
            <a:off x="1041400" y="2292985"/>
            <a:ext cx="5737225" cy="3348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85190" y="567690"/>
            <a:ext cx="732028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本地生活服务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“社交性”的优势何在？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70265" y="1304957"/>
            <a:ext cx="68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992465" y="2209950"/>
            <a:ext cx="2094385" cy="36173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Conclusions</a:t>
            </a:r>
            <a:endParaRPr lang="en-US" altLang="zh-CN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6992465" y="3077082"/>
            <a:ext cx="3690049" cy="104965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“信任”与“质量”是增强用户选择本地生活服务意愿的重中之重，</a:t>
            </a: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  <a:sym typeface="+mn-ea"/>
              </a:rPr>
              <a:t>商品质量信息和口碑是消费者最看重的因素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pic>
        <p:nvPicPr>
          <p:cNvPr id="18" name="图片 17" descr="C:\Users\ASUS\Desktop\问卷分析\图片1.png图片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915" y="2249170"/>
            <a:ext cx="5850255" cy="341439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9" name="图片 18" descr="C:\Users\zhangyina\Desktop\大创：社交APP本地化生活服务\中期考核\Figure_3.pngFigure_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8792" y="2417273"/>
            <a:ext cx="5812234" cy="30994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0" name="文本框 19"/>
          <p:cNvSpPr txBox="1"/>
          <p:nvPr/>
        </p:nvSpPr>
        <p:spPr>
          <a:xfrm>
            <a:off x="6992465" y="4348192"/>
            <a:ext cx="3690049" cy="1049655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社交平台在口碑累积和传播方面有先天优势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，私域社交和熟人推广是增强信任与质量的利器</a:t>
            </a:r>
            <a:endParaRPr kumimoji="1"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992465" y="2814792"/>
            <a:ext cx="351245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直接连接符 66"/>
          <p:cNvCxnSpPr/>
          <p:nvPr/>
        </p:nvCxnSpPr>
        <p:spPr>
          <a:xfrm flipV="1">
            <a:off x="4550545" y="1239912"/>
            <a:ext cx="3204000" cy="39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手动输入 3"/>
          <p:cNvSpPr/>
          <p:nvPr/>
        </p:nvSpPr>
        <p:spPr>
          <a:xfrm rot="5400000" flipH="1">
            <a:off x="-140335" y="840740"/>
            <a:ext cx="6858000" cy="519049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660400" y="660400"/>
            <a:ext cx="6858000" cy="553720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1077595" y="792480"/>
            <a:ext cx="6858000" cy="527304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5787" y="563356"/>
            <a:ext cx="80201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“社交化”营销形式如何</a:t>
            </a:r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吸引消费者？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4170" y="1239912"/>
            <a:ext cx="4644000" cy="0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 descr="C:\Users\zhangyina\Desktop\大创：社交APP本地化生活服务\中期考核\Figure_6.pngFigure_6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772150" y="2307908"/>
            <a:ext cx="5958205" cy="317754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1" name="组合 10"/>
          <p:cNvGrpSpPr/>
          <p:nvPr/>
        </p:nvGrpSpPr>
        <p:grpSpPr>
          <a:xfrm>
            <a:off x="294005" y="1816100"/>
            <a:ext cx="4127500" cy="1041400"/>
            <a:chOff x="463" y="2860"/>
            <a:chExt cx="6669" cy="1640"/>
          </a:xfrm>
        </p:grpSpPr>
        <p:sp>
          <p:nvSpPr>
            <p:cNvPr id="73" name="等腰三角形 72"/>
            <p:cNvSpPr/>
            <p:nvPr/>
          </p:nvSpPr>
          <p:spPr>
            <a:xfrm rot="10800000">
              <a:off x="463" y="2860"/>
              <a:ext cx="690" cy="579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032" y="2963"/>
              <a:ext cx="6100" cy="1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市场机遇：传统平台营销的品牌质量较低，且缺少交流与反馈，限制了消费者的选择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pic>
        <p:nvPicPr>
          <p:cNvPr id="7" name="图片 6" descr="C:\Users\zhangyina\Desktop\大创：社交APP本地化生活服务\中期考核\Figure_5.pngFigure_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72150" y="2308225"/>
            <a:ext cx="6005830" cy="3202940"/>
          </a:xfrm>
          <a:prstGeom prst="rect">
            <a:avLst/>
          </a:prstGeom>
          <a:noFill/>
          <a:ln>
            <a:noFill/>
          </a:ln>
          <a:effectLst/>
        </p:spPr>
      </p:pic>
      <p:grpSp>
        <p:nvGrpSpPr>
          <p:cNvPr id="12" name="组合 11"/>
          <p:cNvGrpSpPr/>
          <p:nvPr/>
        </p:nvGrpSpPr>
        <p:grpSpPr>
          <a:xfrm>
            <a:off x="294005" y="3132455"/>
            <a:ext cx="4126865" cy="1102360"/>
            <a:chOff x="463" y="4883"/>
            <a:chExt cx="6499" cy="1736"/>
          </a:xfrm>
        </p:grpSpPr>
        <p:sp>
          <p:nvSpPr>
            <p:cNvPr id="75" name="等腰三角形 74"/>
            <p:cNvSpPr/>
            <p:nvPr/>
          </p:nvSpPr>
          <p:spPr>
            <a:xfrm rot="10800000">
              <a:off x="463" y="4883"/>
              <a:ext cx="690" cy="579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14" y="5083"/>
              <a:ext cx="5949" cy="1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主要优势：用户体量大，能借助社交属性实现裂变式传播，市场增长空间大，且营销精准，成本较低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94005" y="4510405"/>
            <a:ext cx="3759200" cy="1468755"/>
            <a:chOff x="463" y="7102"/>
            <a:chExt cx="6281" cy="2313"/>
          </a:xfrm>
        </p:grpSpPr>
        <p:sp>
          <p:nvSpPr>
            <p:cNvPr id="76" name="等腰三角形 75"/>
            <p:cNvSpPr/>
            <p:nvPr/>
          </p:nvSpPr>
          <p:spPr>
            <a:xfrm rot="10800000">
              <a:off x="463" y="7102"/>
              <a:ext cx="690" cy="579"/>
            </a:xfrm>
            <a:prstGeom prst="triangle">
              <a:avLst>
                <a:gd name="adj" fmla="val 100000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032" y="7413"/>
              <a:ext cx="5712" cy="20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zh-CN" altLang="en-US" sz="160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抖音应当扬长避短，充分利用其用户体量与社交属性，深入推进精准营销，打通反馈渠道，增强提供本地生活服务的能力</a:t>
              </a:r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</p:cSld>
  <p:clrMapOvr>
    <a:masterClrMapping/>
  </p:clrMapOvr>
  <p:transition spd="med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5" r="21875"/>
          <a:stretch>
            <a:fillRect/>
          </a:stretch>
        </p:blipFill>
        <p:spPr>
          <a:xfrm rot="10800000">
            <a:off x="-3431709" y="-5417"/>
            <a:ext cx="6863417" cy="6863417"/>
          </a:xfrm>
          <a:prstGeom prst="pie">
            <a:avLst>
              <a:gd name="adj1" fmla="val 5347296"/>
              <a:gd name="adj2" fmla="val 16200000"/>
            </a:avLst>
          </a:prstGeom>
        </p:spPr>
      </p:pic>
      <p:sp>
        <p:nvSpPr>
          <p:cNvPr id="21" name="椭圆 20"/>
          <p:cNvSpPr/>
          <p:nvPr/>
        </p:nvSpPr>
        <p:spPr>
          <a:xfrm>
            <a:off x="-2370371" y="1094870"/>
            <a:ext cx="4662487" cy="4662487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44140" y="2300897"/>
            <a:ext cx="7016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流程简述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449280" y="811716"/>
            <a:ext cx="1372954" cy="5280347"/>
            <a:chOff x="2449280" y="811716"/>
            <a:chExt cx="1372954" cy="5280347"/>
          </a:xfrm>
        </p:grpSpPr>
        <p:grpSp>
          <p:nvGrpSpPr>
            <p:cNvPr id="37" name="组合 36"/>
            <p:cNvGrpSpPr/>
            <p:nvPr/>
          </p:nvGrpSpPr>
          <p:grpSpPr>
            <a:xfrm>
              <a:off x="2449280" y="811716"/>
              <a:ext cx="781050" cy="781050"/>
              <a:chOff x="2856965" y="267350"/>
              <a:chExt cx="781050" cy="78105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2856965" y="267350"/>
                <a:ext cx="781050" cy="781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1" name="Shape 4110"/>
              <p:cNvSpPr/>
              <p:nvPr/>
            </p:nvSpPr>
            <p:spPr>
              <a:xfrm>
                <a:off x="2980347" y="378709"/>
                <a:ext cx="558252" cy="55833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35474" y="85605"/>
                    </a:moveTo>
                    <a:cubicBezTo>
                      <a:pt x="32225" y="82711"/>
                      <a:pt x="27075" y="77811"/>
                      <a:pt x="21931" y="71638"/>
                    </a:cubicBezTo>
                    <a:cubicBezTo>
                      <a:pt x="14418" y="62627"/>
                      <a:pt x="5456" y="49083"/>
                      <a:pt x="5456" y="35722"/>
                    </a:cubicBezTo>
                    <a:cubicBezTo>
                      <a:pt x="5456" y="19038"/>
                      <a:pt x="18927" y="5455"/>
                      <a:pt x="35480" y="5455"/>
                    </a:cubicBezTo>
                    <a:cubicBezTo>
                      <a:pt x="52032" y="5455"/>
                      <a:pt x="65498" y="19038"/>
                      <a:pt x="65498" y="35722"/>
                    </a:cubicBezTo>
                    <a:cubicBezTo>
                      <a:pt x="65498" y="56711"/>
                      <a:pt x="43962" y="78022"/>
                      <a:pt x="35474" y="85605"/>
                    </a:cubicBezTo>
                    <a:moveTo>
                      <a:pt x="35480" y="0"/>
                    </a:moveTo>
                    <a:cubicBezTo>
                      <a:pt x="15884" y="0"/>
                      <a:pt x="0" y="15994"/>
                      <a:pt x="0" y="35722"/>
                    </a:cubicBezTo>
                    <a:cubicBezTo>
                      <a:pt x="0" y="64750"/>
                      <a:pt x="35480" y="92783"/>
                      <a:pt x="35480" y="92783"/>
                    </a:cubicBezTo>
                    <a:cubicBezTo>
                      <a:pt x="35480" y="92783"/>
                      <a:pt x="70960" y="64750"/>
                      <a:pt x="70960" y="35722"/>
                    </a:cubicBezTo>
                    <a:cubicBezTo>
                      <a:pt x="70960" y="15994"/>
                      <a:pt x="55075" y="0"/>
                      <a:pt x="35480" y="0"/>
                    </a:cubicBezTo>
                    <a:moveTo>
                      <a:pt x="96736" y="108911"/>
                    </a:moveTo>
                    <a:cubicBezTo>
                      <a:pt x="95454" y="109800"/>
                      <a:pt x="93944" y="110605"/>
                      <a:pt x="92261" y="111294"/>
                    </a:cubicBezTo>
                    <a:cubicBezTo>
                      <a:pt x="90868" y="111872"/>
                      <a:pt x="90204" y="113466"/>
                      <a:pt x="90778" y="114861"/>
                    </a:cubicBezTo>
                    <a:cubicBezTo>
                      <a:pt x="91208" y="115916"/>
                      <a:pt x="92227" y="116550"/>
                      <a:pt x="93298" y="116550"/>
                    </a:cubicBezTo>
                    <a:cubicBezTo>
                      <a:pt x="93643" y="116550"/>
                      <a:pt x="94000" y="116483"/>
                      <a:pt x="94334" y="116344"/>
                    </a:cubicBezTo>
                    <a:cubicBezTo>
                      <a:pt x="96385" y="115500"/>
                      <a:pt x="98241" y="114505"/>
                      <a:pt x="99846" y="113394"/>
                    </a:cubicBezTo>
                    <a:cubicBezTo>
                      <a:pt x="101089" y="112533"/>
                      <a:pt x="101396" y="110833"/>
                      <a:pt x="100537" y="109594"/>
                    </a:cubicBezTo>
                    <a:cubicBezTo>
                      <a:pt x="99679" y="108361"/>
                      <a:pt x="97974" y="108050"/>
                      <a:pt x="96736" y="108911"/>
                    </a:cubicBezTo>
                    <a:moveTo>
                      <a:pt x="90561" y="72455"/>
                    </a:moveTo>
                    <a:cubicBezTo>
                      <a:pt x="89781" y="71055"/>
                      <a:pt x="89307" y="69605"/>
                      <a:pt x="89145" y="68138"/>
                    </a:cubicBezTo>
                    <a:cubicBezTo>
                      <a:pt x="88984" y="66638"/>
                      <a:pt x="87674" y="65561"/>
                      <a:pt x="86141" y="65716"/>
                    </a:cubicBezTo>
                    <a:cubicBezTo>
                      <a:pt x="84642" y="65883"/>
                      <a:pt x="83555" y="67222"/>
                      <a:pt x="83723" y="68722"/>
                    </a:cubicBezTo>
                    <a:cubicBezTo>
                      <a:pt x="83957" y="70927"/>
                      <a:pt x="84659" y="73077"/>
                      <a:pt x="85801" y="75122"/>
                    </a:cubicBezTo>
                    <a:cubicBezTo>
                      <a:pt x="86297" y="76011"/>
                      <a:pt x="87228" y="76516"/>
                      <a:pt x="88181" y="76516"/>
                    </a:cubicBezTo>
                    <a:cubicBezTo>
                      <a:pt x="88638" y="76516"/>
                      <a:pt x="89090" y="76405"/>
                      <a:pt x="89513" y="76166"/>
                    </a:cubicBezTo>
                    <a:cubicBezTo>
                      <a:pt x="90829" y="75433"/>
                      <a:pt x="91302" y="73772"/>
                      <a:pt x="90561" y="72455"/>
                    </a:cubicBezTo>
                    <a:moveTo>
                      <a:pt x="101708" y="84744"/>
                    </a:moveTo>
                    <a:cubicBezTo>
                      <a:pt x="100548" y="83227"/>
                      <a:pt x="99222" y="81711"/>
                      <a:pt x="97745" y="80216"/>
                    </a:cubicBezTo>
                    <a:cubicBezTo>
                      <a:pt x="96692" y="79144"/>
                      <a:pt x="94964" y="79133"/>
                      <a:pt x="93883" y="80188"/>
                    </a:cubicBezTo>
                    <a:cubicBezTo>
                      <a:pt x="92813" y="81244"/>
                      <a:pt x="92802" y="82972"/>
                      <a:pt x="93860" y="84050"/>
                    </a:cubicBezTo>
                    <a:cubicBezTo>
                      <a:pt x="95170" y="85377"/>
                      <a:pt x="96352" y="86733"/>
                      <a:pt x="97372" y="88061"/>
                    </a:cubicBezTo>
                    <a:cubicBezTo>
                      <a:pt x="97912" y="88761"/>
                      <a:pt x="98720" y="89127"/>
                      <a:pt x="99540" y="89127"/>
                    </a:cubicBezTo>
                    <a:cubicBezTo>
                      <a:pt x="100119" y="89127"/>
                      <a:pt x="100699" y="88950"/>
                      <a:pt x="101195" y="88566"/>
                    </a:cubicBezTo>
                    <a:cubicBezTo>
                      <a:pt x="102399" y="87650"/>
                      <a:pt x="102622" y="85938"/>
                      <a:pt x="101708" y="84744"/>
                    </a:cubicBezTo>
                    <a:moveTo>
                      <a:pt x="119693" y="32933"/>
                    </a:moveTo>
                    <a:cubicBezTo>
                      <a:pt x="119002" y="31594"/>
                      <a:pt x="117358" y="31066"/>
                      <a:pt x="116020" y="31761"/>
                    </a:cubicBezTo>
                    <a:cubicBezTo>
                      <a:pt x="116020" y="31761"/>
                      <a:pt x="115089" y="32238"/>
                      <a:pt x="113534" y="33122"/>
                    </a:cubicBezTo>
                    <a:cubicBezTo>
                      <a:pt x="112225" y="33866"/>
                      <a:pt x="111768" y="35533"/>
                      <a:pt x="112514" y="36844"/>
                    </a:cubicBezTo>
                    <a:cubicBezTo>
                      <a:pt x="113016" y="37727"/>
                      <a:pt x="113941" y="38222"/>
                      <a:pt x="114889" y="38222"/>
                    </a:cubicBezTo>
                    <a:cubicBezTo>
                      <a:pt x="115351" y="38222"/>
                      <a:pt x="115814" y="38105"/>
                      <a:pt x="116237" y="37861"/>
                    </a:cubicBezTo>
                    <a:cubicBezTo>
                      <a:pt x="117642" y="37066"/>
                      <a:pt x="118495" y="36622"/>
                      <a:pt x="118517" y="36611"/>
                    </a:cubicBezTo>
                    <a:cubicBezTo>
                      <a:pt x="119860" y="35922"/>
                      <a:pt x="120384" y="34277"/>
                      <a:pt x="119693" y="32933"/>
                    </a:cubicBezTo>
                    <a:moveTo>
                      <a:pt x="103993" y="93811"/>
                    </a:moveTo>
                    <a:cubicBezTo>
                      <a:pt x="102521" y="94116"/>
                      <a:pt x="101574" y="95561"/>
                      <a:pt x="101881" y="97038"/>
                    </a:cubicBezTo>
                    <a:cubicBezTo>
                      <a:pt x="102059" y="97916"/>
                      <a:pt x="102159" y="98783"/>
                      <a:pt x="102159" y="99605"/>
                    </a:cubicBezTo>
                    <a:cubicBezTo>
                      <a:pt x="102159" y="100277"/>
                      <a:pt x="102092" y="100950"/>
                      <a:pt x="101970" y="101594"/>
                    </a:cubicBezTo>
                    <a:cubicBezTo>
                      <a:pt x="101680" y="103077"/>
                      <a:pt x="102650" y="104505"/>
                      <a:pt x="104127" y="104788"/>
                    </a:cubicBezTo>
                    <a:cubicBezTo>
                      <a:pt x="104305" y="104827"/>
                      <a:pt x="104478" y="104838"/>
                      <a:pt x="104650" y="104838"/>
                    </a:cubicBezTo>
                    <a:cubicBezTo>
                      <a:pt x="105932" y="104838"/>
                      <a:pt x="107075" y="103933"/>
                      <a:pt x="107326" y="102627"/>
                    </a:cubicBezTo>
                    <a:cubicBezTo>
                      <a:pt x="107521" y="101644"/>
                      <a:pt x="107615" y="100633"/>
                      <a:pt x="107615" y="99605"/>
                    </a:cubicBezTo>
                    <a:cubicBezTo>
                      <a:pt x="107615" y="98416"/>
                      <a:pt x="107482" y="97177"/>
                      <a:pt x="107225" y="95927"/>
                    </a:cubicBezTo>
                    <a:cubicBezTo>
                      <a:pt x="106913" y="94450"/>
                      <a:pt x="105464" y="93511"/>
                      <a:pt x="103993" y="93811"/>
                    </a:cubicBezTo>
                    <a:moveTo>
                      <a:pt x="103608" y="39477"/>
                    </a:moveTo>
                    <a:cubicBezTo>
                      <a:pt x="102087" y="40572"/>
                      <a:pt x="100515" y="41766"/>
                      <a:pt x="98960" y="43027"/>
                    </a:cubicBezTo>
                    <a:cubicBezTo>
                      <a:pt x="97790" y="43983"/>
                      <a:pt x="97617" y="45700"/>
                      <a:pt x="98570" y="46866"/>
                    </a:cubicBezTo>
                    <a:cubicBezTo>
                      <a:pt x="99111" y="47533"/>
                      <a:pt x="99896" y="47872"/>
                      <a:pt x="100688" y="47872"/>
                    </a:cubicBezTo>
                    <a:cubicBezTo>
                      <a:pt x="101290" y="47872"/>
                      <a:pt x="101903" y="47672"/>
                      <a:pt x="102404" y="47261"/>
                    </a:cubicBezTo>
                    <a:cubicBezTo>
                      <a:pt x="103870" y="46066"/>
                      <a:pt x="105353" y="44944"/>
                      <a:pt x="106791" y="43916"/>
                    </a:cubicBezTo>
                    <a:cubicBezTo>
                      <a:pt x="108011" y="43038"/>
                      <a:pt x="108295" y="41333"/>
                      <a:pt x="107415" y="40111"/>
                    </a:cubicBezTo>
                    <a:cubicBezTo>
                      <a:pt x="106540" y="38883"/>
                      <a:pt x="104834" y="38605"/>
                      <a:pt x="103608" y="39477"/>
                    </a:cubicBezTo>
                    <a:moveTo>
                      <a:pt x="81950" y="113955"/>
                    </a:moveTo>
                    <a:cubicBezTo>
                      <a:pt x="80217" y="114200"/>
                      <a:pt x="78389" y="114388"/>
                      <a:pt x="76516" y="114505"/>
                    </a:cubicBezTo>
                    <a:cubicBezTo>
                      <a:pt x="75011" y="114605"/>
                      <a:pt x="73869" y="115905"/>
                      <a:pt x="73969" y="117411"/>
                    </a:cubicBezTo>
                    <a:cubicBezTo>
                      <a:pt x="74064" y="118855"/>
                      <a:pt x="75262" y="119961"/>
                      <a:pt x="76689" y="119961"/>
                    </a:cubicBezTo>
                    <a:cubicBezTo>
                      <a:pt x="76750" y="119961"/>
                      <a:pt x="76806" y="119955"/>
                      <a:pt x="76867" y="119955"/>
                    </a:cubicBezTo>
                    <a:cubicBezTo>
                      <a:pt x="78874" y="119822"/>
                      <a:pt x="80847" y="119627"/>
                      <a:pt x="82719" y="119361"/>
                    </a:cubicBezTo>
                    <a:cubicBezTo>
                      <a:pt x="84213" y="119150"/>
                      <a:pt x="85250" y="117766"/>
                      <a:pt x="85038" y="116272"/>
                    </a:cubicBezTo>
                    <a:cubicBezTo>
                      <a:pt x="84826" y="114783"/>
                      <a:pt x="83449" y="113733"/>
                      <a:pt x="81950" y="113955"/>
                    </a:cubicBezTo>
                    <a:moveTo>
                      <a:pt x="49563" y="111716"/>
                    </a:moveTo>
                    <a:cubicBezTo>
                      <a:pt x="47830" y="111094"/>
                      <a:pt x="46253" y="110366"/>
                      <a:pt x="44876" y="109561"/>
                    </a:cubicBezTo>
                    <a:cubicBezTo>
                      <a:pt x="43572" y="108788"/>
                      <a:pt x="41906" y="109238"/>
                      <a:pt x="41142" y="110533"/>
                    </a:cubicBezTo>
                    <a:cubicBezTo>
                      <a:pt x="40373" y="111833"/>
                      <a:pt x="40813" y="113511"/>
                      <a:pt x="42112" y="114266"/>
                    </a:cubicBezTo>
                    <a:cubicBezTo>
                      <a:pt x="43784" y="115244"/>
                      <a:pt x="45668" y="116116"/>
                      <a:pt x="47719" y="116855"/>
                    </a:cubicBezTo>
                    <a:cubicBezTo>
                      <a:pt x="48025" y="116961"/>
                      <a:pt x="48332" y="117011"/>
                      <a:pt x="48644" y="117011"/>
                    </a:cubicBezTo>
                    <a:cubicBezTo>
                      <a:pt x="49758" y="117011"/>
                      <a:pt x="50812" y="116322"/>
                      <a:pt x="51213" y="115205"/>
                    </a:cubicBezTo>
                    <a:cubicBezTo>
                      <a:pt x="51720" y="113788"/>
                      <a:pt x="50985" y="112222"/>
                      <a:pt x="49563" y="111716"/>
                    </a:cubicBezTo>
                    <a:moveTo>
                      <a:pt x="65492" y="114544"/>
                    </a:moveTo>
                    <a:cubicBezTo>
                      <a:pt x="63603" y="114444"/>
                      <a:pt x="61763" y="114288"/>
                      <a:pt x="60030" y="114072"/>
                    </a:cubicBezTo>
                    <a:cubicBezTo>
                      <a:pt x="58531" y="113850"/>
                      <a:pt x="57171" y="114944"/>
                      <a:pt x="56987" y="116438"/>
                    </a:cubicBezTo>
                    <a:cubicBezTo>
                      <a:pt x="56798" y="117938"/>
                      <a:pt x="57862" y="119300"/>
                      <a:pt x="59356" y="119483"/>
                    </a:cubicBezTo>
                    <a:cubicBezTo>
                      <a:pt x="61217" y="119716"/>
                      <a:pt x="63185" y="119888"/>
                      <a:pt x="65202" y="120000"/>
                    </a:cubicBezTo>
                    <a:cubicBezTo>
                      <a:pt x="65252" y="120000"/>
                      <a:pt x="65297" y="120000"/>
                      <a:pt x="65347" y="120000"/>
                    </a:cubicBezTo>
                    <a:cubicBezTo>
                      <a:pt x="66791" y="120000"/>
                      <a:pt x="67994" y="118872"/>
                      <a:pt x="68073" y="117416"/>
                    </a:cubicBezTo>
                    <a:cubicBezTo>
                      <a:pt x="68151" y="115905"/>
                      <a:pt x="66997" y="114622"/>
                      <a:pt x="65492" y="114544"/>
                    </a:cubicBezTo>
                    <a:moveTo>
                      <a:pt x="38121" y="101000"/>
                    </a:moveTo>
                    <a:cubicBezTo>
                      <a:pt x="38099" y="99511"/>
                      <a:pt x="36890" y="98311"/>
                      <a:pt x="35396" y="98311"/>
                    </a:cubicBezTo>
                    <a:cubicBezTo>
                      <a:pt x="33886" y="98311"/>
                      <a:pt x="32665" y="99533"/>
                      <a:pt x="32665" y="101044"/>
                    </a:cubicBezTo>
                    <a:cubicBezTo>
                      <a:pt x="32665" y="101300"/>
                      <a:pt x="32698" y="102688"/>
                      <a:pt x="33423" y="104633"/>
                    </a:cubicBezTo>
                    <a:cubicBezTo>
                      <a:pt x="33830" y="105738"/>
                      <a:pt x="34872" y="106416"/>
                      <a:pt x="35981" y="106416"/>
                    </a:cubicBezTo>
                    <a:cubicBezTo>
                      <a:pt x="36293" y="106416"/>
                      <a:pt x="36616" y="106361"/>
                      <a:pt x="36929" y="106244"/>
                    </a:cubicBezTo>
                    <a:cubicBezTo>
                      <a:pt x="38344" y="105722"/>
                      <a:pt x="39063" y="104155"/>
                      <a:pt x="38539" y="102738"/>
                    </a:cubicBezTo>
                    <a:cubicBezTo>
                      <a:pt x="38171" y="101744"/>
                      <a:pt x="38127" y="101061"/>
                      <a:pt x="38121" y="101000"/>
                    </a:cubicBezTo>
                    <a:moveTo>
                      <a:pt x="87836" y="59988"/>
                    </a:moveTo>
                    <a:cubicBezTo>
                      <a:pt x="88270" y="60244"/>
                      <a:pt x="88750" y="60366"/>
                      <a:pt x="89218" y="60366"/>
                    </a:cubicBezTo>
                    <a:cubicBezTo>
                      <a:pt x="90154" y="60366"/>
                      <a:pt x="91063" y="59888"/>
                      <a:pt x="91575" y="59027"/>
                    </a:cubicBezTo>
                    <a:cubicBezTo>
                      <a:pt x="92389" y="57644"/>
                      <a:pt x="93415" y="56222"/>
                      <a:pt x="94618" y="54783"/>
                    </a:cubicBezTo>
                    <a:cubicBezTo>
                      <a:pt x="95588" y="53627"/>
                      <a:pt x="95438" y="51905"/>
                      <a:pt x="94284" y="50938"/>
                    </a:cubicBezTo>
                    <a:cubicBezTo>
                      <a:pt x="93125" y="49966"/>
                      <a:pt x="91403" y="50122"/>
                      <a:pt x="90438" y="51277"/>
                    </a:cubicBezTo>
                    <a:cubicBezTo>
                      <a:pt x="89039" y="52938"/>
                      <a:pt x="87841" y="54622"/>
                      <a:pt x="86871" y="56250"/>
                    </a:cubicBezTo>
                    <a:cubicBezTo>
                      <a:pt x="86108" y="57550"/>
                      <a:pt x="86537" y="59216"/>
                      <a:pt x="87836" y="59988"/>
                    </a:cubicBezTo>
                    <a:moveTo>
                      <a:pt x="35480" y="49116"/>
                    </a:moveTo>
                    <a:cubicBezTo>
                      <a:pt x="27944" y="49116"/>
                      <a:pt x="21830" y="43005"/>
                      <a:pt x="21830" y="35466"/>
                    </a:cubicBezTo>
                    <a:cubicBezTo>
                      <a:pt x="21830" y="27927"/>
                      <a:pt x="27944" y="21816"/>
                      <a:pt x="35480" y="21816"/>
                    </a:cubicBezTo>
                    <a:cubicBezTo>
                      <a:pt x="43020" y="21816"/>
                      <a:pt x="49123" y="27927"/>
                      <a:pt x="49123" y="35466"/>
                    </a:cubicBezTo>
                    <a:cubicBezTo>
                      <a:pt x="49123" y="43005"/>
                      <a:pt x="43020" y="49116"/>
                      <a:pt x="35480" y="49116"/>
                    </a:cubicBezTo>
                    <a:moveTo>
                      <a:pt x="35480" y="16416"/>
                    </a:moveTo>
                    <a:cubicBezTo>
                      <a:pt x="24929" y="16416"/>
                      <a:pt x="16374" y="24966"/>
                      <a:pt x="16374" y="35511"/>
                    </a:cubicBezTo>
                    <a:cubicBezTo>
                      <a:pt x="16374" y="46061"/>
                      <a:pt x="24929" y="54616"/>
                      <a:pt x="35480" y="54616"/>
                    </a:cubicBezTo>
                    <a:cubicBezTo>
                      <a:pt x="46030" y="54616"/>
                      <a:pt x="54585" y="46061"/>
                      <a:pt x="54585" y="35511"/>
                    </a:cubicBezTo>
                    <a:cubicBezTo>
                      <a:pt x="54585" y="24966"/>
                      <a:pt x="46030" y="16416"/>
                      <a:pt x="35480" y="16416"/>
                    </a:cubicBezTo>
                  </a:path>
                </a:pathLst>
              </a:custGeom>
              <a:solidFill>
                <a:srgbClr val="53585F"/>
              </a:solidFill>
              <a:ln>
                <a:noFill/>
              </a:ln>
            </p:spPr>
            <p:txBody>
              <a:bodyPr lIns="38075" tIns="38075" rIns="38075" bIns="380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000">
                  <a:solidFill>
                    <a:schemeClr val="dk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3041184" y="2228162"/>
              <a:ext cx="781050" cy="781050"/>
              <a:chOff x="2951002" y="2030572"/>
              <a:chExt cx="781050" cy="78105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2951002" y="2030572"/>
                <a:ext cx="781050" cy="781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8" name="Shape 4121"/>
              <p:cNvSpPr/>
              <p:nvPr/>
            </p:nvSpPr>
            <p:spPr>
              <a:xfrm>
                <a:off x="3062200" y="2141771"/>
                <a:ext cx="558655" cy="55865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8861" y="55444"/>
                    </a:moveTo>
                    <a:cubicBezTo>
                      <a:pt x="108816" y="54966"/>
                      <a:pt x="108750" y="54505"/>
                      <a:pt x="108694" y="54033"/>
                    </a:cubicBezTo>
                    <a:cubicBezTo>
                      <a:pt x="108566" y="52994"/>
                      <a:pt x="108411" y="51972"/>
                      <a:pt x="108222" y="50955"/>
                    </a:cubicBezTo>
                    <a:cubicBezTo>
                      <a:pt x="108127" y="50433"/>
                      <a:pt x="108022" y="49922"/>
                      <a:pt x="107911" y="49405"/>
                    </a:cubicBezTo>
                    <a:cubicBezTo>
                      <a:pt x="107688" y="48400"/>
                      <a:pt x="107427" y="47405"/>
                      <a:pt x="107144" y="46422"/>
                    </a:cubicBezTo>
                    <a:cubicBezTo>
                      <a:pt x="107016" y="45977"/>
                      <a:pt x="106911" y="45527"/>
                      <a:pt x="106766" y="45088"/>
                    </a:cubicBezTo>
                    <a:cubicBezTo>
                      <a:pt x="106350" y="43772"/>
                      <a:pt x="105872" y="42477"/>
                      <a:pt x="105350" y="41211"/>
                    </a:cubicBezTo>
                    <a:cubicBezTo>
                      <a:pt x="105127" y="40672"/>
                      <a:pt x="104866" y="40161"/>
                      <a:pt x="104627" y="39633"/>
                    </a:cubicBezTo>
                    <a:cubicBezTo>
                      <a:pt x="104283" y="38883"/>
                      <a:pt x="103933" y="38138"/>
                      <a:pt x="103555" y="37411"/>
                    </a:cubicBezTo>
                    <a:cubicBezTo>
                      <a:pt x="103222" y="36766"/>
                      <a:pt x="102866" y="36133"/>
                      <a:pt x="102500" y="35505"/>
                    </a:cubicBezTo>
                    <a:cubicBezTo>
                      <a:pt x="102177" y="34950"/>
                      <a:pt x="101838" y="34400"/>
                      <a:pt x="101494" y="33855"/>
                    </a:cubicBezTo>
                    <a:cubicBezTo>
                      <a:pt x="101066" y="33172"/>
                      <a:pt x="100633" y="32494"/>
                      <a:pt x="100172" y="31838"/>
                    </a:cubicBezTo>
                    <a:cubicBezTo>
                      <a:pt x="99922" y="31483"/>
                      <a:pt x="99644" y="31138"/>
                      <a:pt x="99383" y="30783"/>
                    </a:cubicBezTo>
                    <a:cubicBezTo>
                      <a:pt x="97466" y="28222"/>
                      <a:pt x="95327" y="25838"/>
                      <a:pt x="92955" y="23694"/>
                    </a:cubicBezTo>
                    <a:cubicBezTo>
                      <a:pt x="92805" y="23561"/>
                      <a:pt x="92661" y="23422"/>
                      <a:pt x="92511" y="23288"/>
                    </a:cubicBezTo>
                    <a:cubicBezTo>
                      <a:pt x="91661" y="22544"/>
                      <a:pt x="90794" y="21816"/>
                      <a:pt x="89894" y="21127"/>
                    </a:cubicBezTo>
                    <a:cubicBezTo>
                      <a:pt x="89850" y="21088"/>
                      <a:pt x="89805" y="21055"/>
                      <a:pt x="89755" y="21022"/>
                    </a:cubicBezTo>
                    <a:cubicBezTo>
                      <a:pt x="85883" y="18066"/>
                      <a:pt x="81555" y="15672"/>
                      <a:pt x="76900" y="13961"/>
                    </a:cubicBezTo>
                    <a:cubicBezTo>
                      <a:pt x="75511" y="16177"/>
                      <a:pt x="74094" y="19000"/>
                      <a:pt x="72444" y="19944"/>
                    </a:cubicBezTo>
                    <a:cubicBezTo>
                      <a:pt x="70055" y="21305"/>
                      <a:pt x="70227" y="26761"/>
                      <a:pt x="74827" y="26250"/>
                    </a:cubicBezTo>
                    <a:cubicBezTo>
                      <a:pt x="74827" y="26250"/>
                      <a:pt x="73466" y="27611"/>
                      <a:pt x="74827" y="32555"/>
                    </a:cubicBezTo>
                    <a:cubicBezTo>
                      <a:pt x="76194" y="37500"/>
                      <a:pt x="78477" y="38572"/>
                      <a:pt x="85227" y="35794"/>
                    </a:cubicBezTo>
                    <a:cubicBezTo>
                      <a:pt x="88122" y="34600"/>
                      <a:pt x="90322" y="35222"/>
                      <a:pt x="90000" y="38183"/>
                    </a:cubicBezTo>
                    <a:cubicBezTo>
                      <a:pt x="89316" y="44488"/>
                      <a:pt x="84455" y="44222"/>
                      <a:pt x="88122" y="54377"/>
                    </a:cubicBezTo>
                    <a:cubicBezTo>
                      <a:pt x="90338" y="60511"/>
                      <a:pt x="95794" y="62900"/>
                      <a:pt x="97838" y="67672"/>
                    </a:cubicBezTo>
                    <a:cubicBezTo>
                      <a:pt x="98966" y="70294"/>
                      <a:pt x="103283" y="72711"/>
                      <a:pt x="106944" y="74355"/>
                    </a:cubicBezTo>
                    <a:cubicBezTo>
                      <a:pt x="107338" y="73072"/>
                      <a:pt x="107666" y="71761"/>
                      <a:pt x="107955" y="70427"/>
                    </a:cubicBezTo>
                    <a:cubicBezTo>
                      <a:pt x="108066" y="69927"/>
                      <a:pt x="108150" y="69411"/>
                      <a:pt x="108244" y="68900"/>
                    </a:cubicBezTo>
                    <a:cubicBezTo>
                      <a:pt x="108427" y="67911"/>
                      <a:pt x="108583" y="66911"/>
                      <a:pt x="108700" y="65900"/>
                    </a:cubicBezTo>
                    <a:cubicBezTo>
                      <a:pt x="108755" y="65422"/>
                      <a:pt x="108822" y="64950"/>
                      <a:pt x="108866" y="64466"/>
                    </a:cubicBezTo>
                    <a:cubicBezTo>
                      <a:pt x="109000" y="63000"/>
                      <a:pt x="109088" y="61511"/>
                      <a:pt x="109088" y="60000"/>
                    </a:cubicBezTo>
                    <a:cubicBezTo>
                      <a:pt x="109088" y="58461"/>
                      <a:pt x="109000" y="56944"/>
                      <a:pt x="108861" y="55444"/>
                    </a:cubicBezTo>
                    <a:moveTo>
                      <a:pt x="60000" y="114544"/>
                    </a:moveTo>
                    <a:cubicBezTo>
                      <a:pt x="29872" y="114544"/>
                      <a:pt x="5455" y="90127"/>
                      <a:pt x="5455" y="60000"/>
                    </a:cubicBezTo>
                    <a:cubicBezTo>
                      <a:pt x="5455" y="29872"/>
                      <a:pt x="29872" y="5455"/>
                      <a:pt x="60000" y="5455"/>
                    </a:cubicBezTo>
                    <a:cubicBezTo>
                      <a:pt x="90122" y="5455"/>
                      <a:pt x="114544" y="29872"/>
                      <a:pt x="114544" y="60000"/>
                    </a:cubicBezTo>
                    <a:cubicBezTo>
                      <a:pt x="114544" y="90127"/>
                      <a:pt x="90122" y="114544"/>
                      <a:pt x="60000" y="114544"/>
                    </a:cubicBezTo>
                    <a:moveTo>
                      <a:pt x="60000" y="0"/>
                    </a:moveTo>
                    <a:cubicBezTo>
                      <a:pt x="26861" y="0"/>
                      <a:pt x="0" y="26866"/>
                      <a:pt x="0" y="60000"/>
                    </a:cubicBezTo>
                    <a:cubicBezTo>
                      <a:pt x="0" y="93138"/>
                      <a:pt x="26861" y="120000"/>
                      <a:pt x="60000" y="120000"/>
                    </a:cubicBezTo>
                    <a:cubicBezTo>
                      <a:pt x="93133" y="120000"/>
                      <a:pt x="120000" y="93138"/>
                      <a:pt x="120000" y="60000"/>
                    </a:cubicBezTo>
                    <a:cubicBezTo>
                      <a:pt x="120000" y="26866"/>
                      <a:pt x="93133" y="0"/>
                      <a:pt x="60000" y="0"/>
                    </a:cubicBezTo>
                    <a:moveTo>
                      <a:pt x="46705" y="54033"/>
                    </a:moveTo>
                    <a:cubicBezTo>
                      <a:pt x="47044" y="50111"/>
                      <a:pt x="53350" y="46022"/>
                      <a:pt x="57611" y="44150"/>
                    </a:cubicBezTo>
                    <a:cubicBezTo>
                      <a:pt x="61872" y="42272"/>
                      <a:pt x="65794" y="41588"/>
                      <a:pt x="65283" y="38350"/>
                    </a:cubicBezTo>
                    <a:cubicBezTo>
                      <a:pt x="64772" y="35111"/>
                      <a:pt x="63577" y="32727"/>
                      <a:pt x="56933" y="32727"/>
                    </a:cubicBezTo>
                    <a:cubicBezTo>
                      <a:pt x="50283" y="32727"/>
                      <a:pt x="53183" y="41588"/>
                      <a:pt x="47727" y="36305"/>
                    </a:cubicBezTo>
                    <a:cubicBezTo>
                      <a:pt x="42272" y="31022"/>
                      <a:pt x="48916" y="32388"/>
                      <a:pt x="51644" y="31194"/>
                    </a:cubicBezTo>
                    <a:cubicBezTo>
                      <a:pt x="54372" y="30000"/>
                      <a:pt x="57100" y="25055"/>
                      <a:pt x="52327" y="24716"/>
                    </a:cubicBezTo>
                    <a:cubicBezTo>
                      <a:pt x="47555" y="24377"/>
                      <a:pt x="48577" y="26761"/>
                      <a:pt x="44827" y="25400"/>
                    </a:cubicBezTo>
                    <a:cubicBezTo>
                      <a:pt x="41077" y="24033"/>
                      <a:pt x="39372" y="30172"/>
                      <a:pt x="36988" y="29316"/>
                    </a:cubicBezTo>
                    <a:cubicBezTo>
                      <a:pt x="35405" y="28755"/>
                      <a:pt x="31183" y="25583"/>
                      <a:pt x="28388" y="22466"/>
                    </a:cubicBezTo>
                    <a:cubicBezTo>
                      <a:pt x="22744" y="27222"/>
                      <a:pt x="18205" y="33233"/>
                      <a:pt x="15161" y="40066"/>
                    </a:cubicBezTo>
                    <a:cubicBezTo>
                      <a:pt x="15972" y="49233"/>
                      <a:pt x="20966" y="54033"/>
                      <a:pt x="20966" y="54033"/>
                    </a:cubicBezTo>
                    <a:cubicBezTo>
                      <a:pt x="20966" y="54033"/>
                      <a:pt x="23522" y="60000"/>
                      <a:pt x="38861" y="67327"/>
                    </a:cubicBezTo>
                    <a:cubicBezTo>
                      <a:pt x="38861" y="67327"/>
                      <a:pt x="41761" y="67500"/>
                      <a:pt x="38350" y="64088"/>
                    </a:cubicBezTo>
                    <a:cubicBezTo>
                      <a:pt x="34944" y="60683"/>
                      <a:pt x="31194" y="56422"/>
                      <a:pt x="35455" y="54205"/>
                    </a:cubicBezTo>
                    <a:cubicBezTo>
                      <a:pt x="39716" y="51988"/>
                      <a:pt x="40911" y="52161"/>
                      <a:pt x="41933" y="56250"/>
                    </a:cubicBezTo>
                    <a:cubicBezTo>
                      <a:pt x="42955" y="60338"/>
                      <a:pt x="46361" y="57955"/>
                      <a:pt x="46705" y="54033"/>
                    </a:cubicBezTo>
                    <a:moveTo>
                      <a:pt x="90255" y="71505"/>
                    </a:moveTo>
                    <a:cubicBezTo>
                      <a:pt x="88294" y="72700"/>
                      <a:pt x="88377" y="75338"/>
                      <a:pt x="90000" y="76788"/>
                    </a:cubicBezTo>
                    <a:cubicBezTo>
                      <a:pt x="91616" y="78238"/>
                      <a:pt x="94855" y="80111"/>
                      <a:pt x="95877" y="76788"/>
                    </a:cubicBezTo>
                    <a:cubicBezTo>
                      <a:pt x="96900" y="73466"/>
                      <a:pt x="92216" y="70311"/>
                      <a:pt x="90255" y="71505"/>
                    </a:cubicBezTo>
                    <a:moveTo>
                      <a:pt x="66816" y="71933"/>
                    </a:moveTo>
                    <a:cubicBezTo>
                      <a:pt x="61022" y="66988"/>
                      <a:pt x="61705" y="64772"/>
                      <a:pt x="54372" y="64772"/>
                    </a:cubicBezTo>
                    <a:cubicBezTo>
                      <a:pt x="47044" y="64772"/>
                      <a:pt x="42444" y="66477"/>
                      <a:pt x="44316" y="76705"/>
                    </a:cubicBezTo>
                    <a:cubicBezTo>
                      <a:pt x="46194" y="86933"/>
                      <a:pt x="51644" y="82327"/>
                      <a:pt x="51138" y="90172"/>
                    </a:cubicBezTo>
                    <a:cubicBezTo>
                      <a:pt x="50622" y="98011"/>
                      <a:pt x="52500" y="99716"/>
                      <a:pt x="53694" y="101588"/>
                    </a:cubicBezTo>
                    <a:cubicBezTo>
                      <a:pt x="54888" y="103466"/>
                      <a:pt x="58466" y="108922"/>
                      <a:pt x="59827" y="101250"/>
                    </a:cubicBezTo>
                    <a:cubicBezTo>
                      <a:pt x="61194" y="93577"/>
                      <a:pt x="63750" y="89316"/>
                      <a:pt x="66644" y="85566"/>
                    </a:cubicBezTo>
                    <a:cubicBezTo>
                      <a:pt x="69544" y="81816"/>
                      <a:pt x="72611" y="76872"/>
                      <a:pt x="66816" y="71933"/>
                    </a:cubicBezTo>
                  </a:path>
                </a:pathLst>
              </a:custGeom>
              <a:solidFill>
                <a:srgbClr val="53585F"/>
              </a:solidFill>
              <a:ln>
                <a:noFill/>
              </a:ln>
            </p:spPr>
            <p:txBody>
              <a:bodyPr lIns="38075" tIns="38075" rIns="38075" bIns="380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000">
                  <a:solidFill>
                    <a:schemeClr val="dk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>
              <a:off x="3041184" y="3761650"/>
              <a:ext cx="781050" cy="781050"/>
              <a:chOff x="3588801" y="4959838"/>
              <a:chExt cx="781050" cy="78105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588801" y="4959838"/>
                <a:ext cx="781050" cy="781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1" name="Shape 4038"/>
              <p:cNvSpPr/>
              <p:nvPr/>
            </p:nvSpPr>
            <p:spPr>
              <a:xfrm>
                <a:off x="3699999" y="5071036"/>
                <a:ext cx="558655" cy="558655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60000" y="114544"/>
                    </a:moveTo>
                    <a:cubicBezTo>
                      <a:pt x="29872" y="114544"/>
                      <a:pt x="5455" y="90127"/>
                      <a:pt x="5455" y="60000"/>
                    </a:cubicBezTo>
                    <a:cubicBezTo>
                      <a:pt x="5455" y="29877"/>
                      <a:pt x="29872" y="5455"/>
                      <a:pt x="60000" y="5455"/>
                    </a:cubicBezTo>
                    <a:cubicBezTo>
                      <a:pt x="90127" y="5455"/>
                      <a:pt x="114544" y="29877"/>
                      <a:pt x="114544" y="60000"/>
                    </a:cubicBezTo>
                    <a:cubicBezTo>
                      <a:pt x="114544" y="90127"/>
                      <a:pt x="90127" y="114544"/>
                      <a:pt x="60000" y="114544"/>
                    </a:cubicBezTo>
                    <a:moveTo>
                      <a:pt x="60000" y="0"/>
                    </a:moveTo>
                    <a:cubicBezTo>
                      <a:pt x="26861" y="0"/>
                      <a:pt x="0" y="26861"/>
                      <a:pt x="0" y="60000"/>
                    </a:cubicBezTo>
                    <a:cubicBezTo>
                      <a:pt x="0" y="93138"/>
                      <a:pt x="26861" y="120000"/>
                      <a:pt x="60000" y="120000"/>
                    </a:cubicBezTo>
                    <a:cubicBezTo>
                      <a:pt x="93138" y="120000"/>
                      <a:pt x="120000" y="93138"/>
                      <a:pt x="120000" y="60000"/>
                    </a:cubicBezTo>
                    <a:cubicBezTo>
                      <a:pt x="120000" y="26861"/>
                      <a:pt x="93138" y="0"/>
                      <a:pt x="60000" y="0"/>
                    </a:cubicBezTo>
                    <a:moveTo>
                      <a:pt x="64394" y="73838"/>
                    </a:moveTo>
                    <a:cubicBezTo>
                      <a:pt x="63622" y="73411"/>
                      <a:pt x="63011" y="72822"/>
                      <a:pt x="62727" y="72100"/>
                    </a:cubicBezTo>
                    <a:cubicBezTo>
                      <a:pt x="62688" y="71977"/>
                      <a:pt x="62722" y="57216"/>
                      <a:pt x="62722" y="57216"/>
                    </a:cubicBezTo>
                    <a:lnTo>
                      <a:pt x="73644" y="57216"/>
                    </a:lnTo>
                    <a:lnTo>
                      <a:pt x="73644" y="49088"/>
                    </a:lnTo>
                    <a:lnTo>
                      <a:pt x="62733" y="49088"/>
                    </a:lnTo>
                    <a:lnTo>
                      <a:pt x="62733" y="38183"/>
                    </a:lnTo>
                    <a:lnTo>
                      <a:pt x="55788" y="38216"/>
                    </a:lnTo>
                    <a:cubicBezTo>
                      <a:pt x="55488" y="40466"/>
                      <a:pt x="54950" y="42322"/>
                      <a:pt x="54166" y="43772"/>
                    </a:cubicBezTo>
                    <a:cubicBezTo>
                      <a:pt x="53377" y="45233"/>
                      <a:pt x="52333" y="46477"/>
                      <a:pt x="51038" y="47516"/>
                    </a:cubicBezTo>
                    <a:cubicBezTo>
                      <a:pt x="49738" y="48555"/>
                      <a:pt x="48177" y="49350"/>
                      <a:pt x="46355" y="49911"/>
                    </a:cubicBezTo>
                    <a:lnTo>
                      <a:pt x="46361" y="57272"/>
                    </a:lnTo>
                    <a:lnTo>
                      <a:pt x="51822" y="57216"/>
                    </a:lnTo>
                    <a:lnTo>
                      <a:pt x="51822" y="71366"/>
                    </a:lnTo>
                    <a:cubicBezTo>
                      <a:pt x="51822" y="73355"/>
                      <a:pt x="52050" y="74877"/>
                      <a:pt x="52488" y="75927"/>
                    </a:cubicBezTo>
                    <a:cubicBezTo>
                      <a:pt x="52933" y="76977"/>
                      <a:pt x="53727" y="77966"/>
                      <a:pt x="54883" y="78900"/>
                    </a:cubicBezTo>
                    <a:cubicBezTo>
                      <a:pt x="56033" y="79833"/>
                      <a:pt x="57422" y="80544"/>
                      <a:pt x="59050" y="81050"/>
                    </a:cubicBezTo>
                    <a:cubicBezTo>
                      <a:pt x="60677" y="81550"/>
                      <a:pt x="62433" y="81816"/>
                      <a:pt x="64555" y="81816"/>
                    </a:cubicBezTo>
                    <a:cubicBezTo>
                      <a:pt x="66416" y="81816"/>
                      <a:pt x="67933" y="81627"/>
                      <a:pt x="69538" y="81272"/>
                    </a:cubicBezTo>
                    <a:cubicBezTo>
                      <a:pt x="71144" y="80922"/>
                      <a:pt x="73450" y="80305"/>
                      <a:pt x="75433" y="79427"/>
                    </a:cubicBezTo>
                    <a:lnTo>
                      <a:pt x="75461" y="72727"/>
                    </a:lnTo>
                    <a:cubicBezTo>
                      <a:pt x="73138" y="74161"/>
                      <a:pt x="70266" y="74705"/>
                      <a:pt x="67916" y="74705"/>
                    </a:cubicBezTo>
                    <a:cubicBezTo>
                      <a:pt x="66594" y="74705"/>
                      <a:pt x="65422" y="74416"/>
                      <a:pt x="64394" y="73838"/>
                    </a:cubicBezTo>
                  </a:path>
                </a:pathLst>
              </a:custGeom>
              <a:solidFill>
                <a:srgbClr val="53585F"/>
              </a:solidFill>
              <a:ln>
                <a:noFill/>
              </a:ln>
            </p:spPr>
            <p:txBody>
              <a:bodyPr lIns="38075" tIns="38075" rIns="38075" bIns="380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000" dirty="0">
                  <a:solidFill>
                    <a:schemeClr val="dk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  <p:grpSp>
          <p:nvGrpSpPr>
            <p:cNvPr id="50" name="组合 49"/>
            <p:cNvGrpSpPr/>
            <p:nvPr/>
          </p:nvGrpSpPr>
          <p:grpSpPr>
            <a:xfrm>
              <a:off x="2461263" y="5311013"/>
              <a:ext cx="781050" cy="781050"/>
              <a:chOff x="6571428" y="1592766"/>
              <a:chExt cx="781050" cy="78105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6571428" y="1592766"/>
                <a:ext cx="781050" cy="7810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Shape 3984"/>
              <p:cNvSpPr/>
              <p:nvPr/>
            </p:nvSpPr>
            <p:spPr>
              <a:xfrm>
                <a:off x="6664771" y="1729357"/>
                <a:ext cx="558655" cy="507868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94866" y="78000"/>
                    </a:moveTo>
                    <a:lnTo>
                      <a:pt x="96077" y="66000"/>
                    </a:lnTo>
                    <a:lnTo>
                      <a:pt x="110238" y="66000"/>
                    </a:lnTo>
                    <a:lnTo>
                      <a:pt x="107816" y="78000"/>
                    </a:lnTo>
                    <a:cubicBezTo>
                      <a:pt x="107816" y="78000"/>
                      <a:pt x="94866" y="78000"/>
                      <a:pt x="94866" y="78000"/>
                    </a:cubicBezTo>
                    <a:close/>
                    <a:moveTo>
                      <a:pt x="104177" y="96000"/>
                    </a:moveTo>
                    <a:lnTo>
                      <a:pt x="93044" y="96000"/>
                    </a:lnTo>
                    <a:lnTo>
                      <a:pt x="94261" y="84000"/>
                    </a:lnTo>
                    <a:lnTo>
                      <a:pt x="106600" y="84000"/>
                    </a:lnTo>
                    <a:cubicBezTo>
                      <a:pt x="106600" y="84000"/>
                      <a:pt x="104177" y="96000"/>
                      <a:pt x="104177" y="96000"/>
                    </a:cubicBezTo>
                    <a:close/>
                    <a:moveTo>
                      <a:pt x="98183" y="114000"/>
                    </a:moveTo>
                    <a:cubicBezTo>
                      <a:pt x="95172" y="114000"/>
                      <a:pt x="92727" y="111311"/>
                      <a:pt x="92727" y="108000"/>
                    </a:cubicBezTo>
                    <a:cubicBezTo>
                      <a:pt x="92727" y="104688"/>
                      <a:pt x="95172" y="102000"/>
                      <a:pt x="98183" y="102000"/>
                    </a:cubicBezTo>
                    <a:cubicBezTo>
                      <a:pt x="101194" y="102000"/>
                      <a:pt x="103638" y="104688"/>
                      <a:pt x="103638" y="108000"/>
                    </a:cubicBezTo>
                    <a:cubicBezTo>
                      <a:pt x="103638" y="111311"/>
                      <a:pt x="101194" y="114000"/>
                      <a:pt x="98183" y="114000"/>
                    </a:cubicBezTo>
                    <a:moveTo>
                      <a:pt x="91194" y="60000"/>
                    </a:moveTo>
                    <a:lnTo>
                      <a:pt x="76361" y="60000"/>
                    </a:lnTo>
                    <a:lnTo>
                      <a:pt x="76361" y="48000"/>
                    </a:lnTo>
                    <a:lnTo>
                      <a:pt x="92411" y="48000"/>
                    </a:lnTo>
                    <a:cubicBezTo>
                      <a:pt x="92411" y="48000"/>
                      <a:pt x="91194" y="60000"/>
                      <a:pt x="91194" y="60000"/>
                    </a:cubicBezTo>
                    <a:close/>
                    <a:moveTo>
                      <a:pt x="89377" y="78000"/>
                    </a:moveTo>
                    <a:lnTo>
                      <a:pt x="76361" y="78000"/>
                    </a:lnTo>
                    <a:lnTo>
                      <a:pt x="76361" y="66000"/>
                    </a:lnTo>
                    <a:lnTo>
                      <a:pt x="90594" y="66000"/>
                    </a:lnTo>
                    <a:cubicBezTo>
                      <a:pt x="90594" y="66000"/>
                      <a:pt x="89377" y="78000"/>
                      <a:pt x="89377" y="78000"/>
                    </a:cubicBezTo>
                    <a:close/>
                    <a:moveTo>
                      <a:pt x="87561" y="96000"/>
                    </a:moveTo>
                    <a:lnTo>
                      <a:pt x="76361" y="96000"/>
                    </a:lnTo>
                    <a:lnTo>
                      <a:pt x="76361" y="84000"/>
                    </a:lnTo>
                    <a:lnTo>
                      <a:pt x="88772" y="84000"/>
                    </a:lnTo>
                    <a:cubicBezTo>
                      <a:pt x="88772" y="84000"/>
                      <a:pt x="87561" y="96000"/>
                      <a:pt x="87561" y="96000"/>
                    </a:cubicBezTo>
                    <a:close/>
                    <a:moveTo>
                      <a:pt x="70911" y="60000"/>
                    </a:moveTo>
                    <a:lnTo>
                      <a:pt x="56077" y="60000"/>
                    </a:lnTo>
                    <a:lnTo>
                      <a:pt x="54866" y="48000"/>
                    </a:lnTo>
                    <a:lnTo>
                      <a:pt x="70911" y="48000"/>
                    </a:lnTo>
                    <a:cubicBezTo>
                      <a:pt x="70911" y="48000"/>
                      <a:pt x="70911" y="60000"/>
                      <a:pt x="70911" y="60000"/>
                    </a:cubicBezTo>
                    <a:close/>
                    <a:moveTo>
                      <a:pt x="70911" y="78000"/>
                    </a:moveTo>
                    <a:lnTo>
                      <a:pt x="57900" y="78000"/>
                    </a:lnTo>
                    <a:lnTo>
                      <a:pt x="56683" y="66000"/>
                    </a:lnTo>
                    <a:lnTo>
                      <a:pt x="70911" y="66000"/>
                    </a:lnTo>
                    <a:cubicBezTo>
                      <a:pt x="70911" y="66000"/>
                      <a:pt x="70911" y="78000"/>
                      <a:pt x="70911" y="78000"/>
                    </a:cubicBezTo>
                    <a:close/>
                    <a:moveTo>
                      <a:pt x="70911" y="96000"/>
                    </a:moveTo>
                    <a:lnTo>
                      <a:pt x="59711" y="96000"/>
                    </a:lnTo>
                    <a:lnTo>
                      <a:pt x="58505" y="84000"/>
                    </a:lnTo>
                    <a:lnTo>
                      <a:pt x="70911" y="84000"/>
                    </a:lnTo>
                    <a:cubicBezTo>
                      <a:pt x="70911" y="84000"/>
                      <a:pt x="70911" y="96000"/>
                      <a:pt x="70911" y="96000"/>
                    </a:cubicBezTo>
                    <a:close/>
                    <a:moveTo>
                      <a:pt x="49088" y="114000"/>
                    </a:moveTo>
                    <a:cubicBezTo>
                      <a:pt x="46077" y="114000"/>
                      <a:pt x="43638" y="111311"/>
                      <a:pt x="43638" y="108000"/>
                    </a:cubicBezTo>
                    <a:cubicBezTo>
                      <a:pt x="43638" y="104688"/>
                      <a:pt x="46077" y="102000"/>
                      <a:pt x="49088" y="102000"/>
                    </a:cubicBezTo>
                    <a:cubicBezTo>
                      <a:pt x="52105" y="102000"/>
                      <a:pt x="54544" y="104688"/>
                      <a:pt x="54544" y="108000"/>
                    </a:cubicBezTo>
                    <a:cubicBezTo>
                      <a:pt x="54544" y="111311"/>
                      <a:pt x="52105" y="114000"/>
                      <a:pt x="49088" y="114000"/>
                    </a:cubicBezTo>
                    <a:moveTo>
                      <a:pt x="40077" y="84000"/>
                    </a:moveTo>
                    <a:lnTo>
                      <a:pt x="53016" y="84000"/>
                    </a:lnTo>
                    <a:lnTo>
                      <a:pt x="54227" y="96000"/>
                    </a:lnTo>
                    <a:lnTo>
                      <a:pt x="43000" y="96000"/>
                    </a:lnTo>
                    <a:cubicBezTo>
                      <a:pt x="43000" y="96000"/>
                      <a:pt x="40077" y="84000"/>
                      <a:pt x="40077" y="84000"/>
                    </a:cubicBezTo>
                    <a:close/>
                    <a:moveTo>
                      <a:pt x="38611" y="78000"/>
                    </a:moveTo>
                    <a:lnTo>
                      <a:pt x="35688" y="66000"/>
                    </a:lnTo>
                    <a:lnTo>
                      <a:pt x="51194" y="66000"/>
                    </a:lnTo>
                    <a:lnTo>
                      <a:pt x="52411" y="78000"/>
                    </a:lnTo>
                    <a:cubicBezTo>
                      <a:pt x="52411" y="78000"/>
                      <a:pt x="38611" y="78000"/>
                      <a:pt x="38611" y="78000"/>
                    </a:cubicBezTo>
                    <a:close/>
                    <a:moveTo>
                      <a:pt x="31294" y="48000"/>
                    </a:moveTo>
                    <a:lnTo>
                      <a:pt x="49377" y="48000"/>
                    </a:lnTo>
                    <a:lnTo>
                      <a:pt x="50594" y="60000"/>
                    </a:lnTo>
                    <a:lnTo>
                      <a:pt x="34222" y="60000"/>
                    </a:lnTo>
                    <a:cubicBezTo>
                      <a:pt x="34222" y="60000"/>
                      <a:pt x="31294" y="48000"/>
                      <a:pt x="31294" y="48000"/>
                    </a:cubicBezTo>
                    <a:close/>
                    <a:moveTo>
                      <a:pt x="97894" y="48000"/>
                    </a:moveTo>
                    <a:lnTo>
                      <a:pt x="113877" y="48000"/>
                    </a:lnTo>
                    <a:lnTo>
                      <a:pt x="111450" y="60000"/>
                    </a:lnTo>
                    <a:lnTo>
                      <a:pt x="96683" y="60000"/>
                    </a:lnTo>
                    <a:cubicBezTo>
                      <a:pt x="96683" y="60000"/>
                      <a:pt x="97894" y="48000"/>
                      <a:pt x="97894" y="48000"/>
                    </a:cubicBezTo>
                    <a:close/>
                    <a:moveTo>
                      <a:pt x="108994" y="99722"/>
                    </a:moveTo>
                    <a:lnTo>
                      <a:pt x="109011" y="99727"/>
                    </a:lnTo>
                    <a:lnTo>
                      <a:pt x="119922" y="45727"/>
                    </a:lnTo>
                    <a:lnTo>
                      <a:pt x="119872" y="45716"/>
                    </a:lnTo>
                    <a:cubicBezTo>
                      <a:pt x="119922" y="45477"/>
                      <a:pt x="120000" y="45250"/>
                      <a:pt x="120000" y="45000"/>
                    </a:cubicBezTo>
                    <a:cubicBezTo>
                      <a:pt x="120000" y="43344"/>
                      <a:pt x="118777" y="42000"/>
                      <a:pt x="117272" y="42000"/>
                    </a:cubicBezTo>
                    <a:lnTo>
                      <a:pt x="29833" y="42000"/>
                    </a:lnTo>
                    <a:lnTo>
                      <a:pt x="25966" y="26138"/>
                    </a:lnTo>
                    <a:lnTo>
                      <a:pt x="25927" y="26150"/>
                    </a:lnTo>
                    <a:cubicBezTo>
                      <a:pt x="25588" y="24916"/>
                      <a:pt x="24588" y="24000"/>
                      <a:pt x="23355" y="24000"/>
                    </a:cubicBezTo>
                    <a:lnTo>
                      <a:pt x="2727" y="24000"/>
                    </a:lnTo>
                    <a:cubicBezTo>
                      <a:pt x="1222" y="24000"/>
                      <a:pt x="0" y="25344"/>
                      <a:pt x="0" y="27000"/>
                    </a:cubicBezTo>
                    <a:cubicBezTo>
                      <a:pt x="0" y="28661"/>
                      <a:pt x="1222" y="30000"/>
                      <a:pt x="2727" y="30000"/>
                    </a:cubicBezTo>
                    <a:lnTo>
                      <a:pt x="21261" y="30000"/>
                    </a:lnTo>
                    <a:lnTo>
                      <a:pt x="38294" y="99861"/>
                    </a:lnTo>
                    <a:lnTo>
                      <a:pt x="38300" y="99861"/>
                    </a:lnTo>
                    <a:cubicBezTo>
                      <a:pt x="38533" y="100705"/>
                      <a:pt x="39094" y="101394"/>
                      <a:pt x="39822" y="101744"/>
                    </a:cubicBezTo>
                    <a:cubicBezTo>
                      <a:pt x="38800" y="103572"/>
                      <a:pt x="38183" y="105700"/>
                      <a:pt x="38183" y="108000"/>
                    </a:cubicBezTo>
                    <a:cubicBezTo>
                      <a:pt x="38183" y="114627"/>
                      <a:pt x="43066" y="120000"/>
                      <a:pt x="49088" y="120000"/>
                    </a:cubicBezTo>
                    <a:cubicBezTo>
                      <a:pt x="55116" y="120000"/>
                      <a:pt x="60000" y="114627"/>
                      <a:pt x="60000" y="108000"/>
                    </a:cubicBezTo>
                    <a:cubicBezTo>
                      <a:pt x="60000" y="105805"/>
                      <a:pt x="59422" y="103772"/>
                      <a:pt x="58488" y="102000"/>
                    </a:cubicBezTo>
                    <a:lnTo>
                      <a:pt x="88788" y="102000"/>
                    </a:lnTo>
                    <a:cubicBezTo>
                      <a:pt x="87850" y="103772"/>
                      <a:pt x="87272" y="105805"/>
                      <a:pt x="87272" y="108000"/>
                    </a:cubicBezTo>
                    <a:cubicBezTo>
                      <a:pt x="87272" y="114627"/>
                      <a:pt x="92155" y="120000"/>
                      <a:pt x="98183" y="120000"/>
                    </a:cubicBezTo>
                    <a:cubicBezTo>
                      <a:pt x="104205" y="120000"/>
                      <a:pt x="109088" y="114627"/>
                      <a:pt x="109088" y="108000"/>
                    </a:cubicBezTo>
                    <a:cubicBezTo>
                      <a:pt x="109088" y="105700"/>
                      <a:pt x="108472" y="103572"/>
                      <a:pt x="107450" y="101744"/>
                    </a:cubicBezTo>
                    <a:cubicBezTo>
                      <a:pt x="108216" y="101377"/>
                      <a:pt x="108783" y="100627"/>
                      <a:pt x="108994" y="99722"/>
                    </a:cubicBezTo>
                    <a:moveTo>
                      <a:pt x="60000" y="21000"/>
                    </a:moveTo>
                    <a:lnTo>
                      <a:pt x="70911" y="21000"/>
                    </a:lnTo>
                    <a:lnTo>
                      <a:pt x="70911" y="33000"/>
                    </a:lnTo>
                    <a:cubicBezTo>
                      <a:pt x="70911" y="34661"/>
                      <a:pt x="72133" y="36000"/>
                      <a:pt x="73638" y="36000"/>
                    </a:cubicBezTo>
                    <a:cubicBezTo>
                      <a:pt x="75144" y="36000"/>
                      <a:pt x="76361" y="34661"/>
                      <a:pt x="76361" y="33000"/>
                    </a:cubicBezTo>
                    <a:lnTo>
                      <a:pt x="76361" y="21000"/>
                    </a:lnTo>
                    <a:lnTo>
                      <a:pt x="87272" y="21000"/>
                    </a:lnTo>
                    <a:cubicBezTo>
                      <a:pt x="88777" y="21000"/>
                      <a:pt x="90000" y="19661"/>
                      <a:pt x="90000" y="18000"/>
                    </a:cubicBezTo>
                    <a:cubicBezTo>
                      <a:pt x="90000" y="16344"/>
                      <a:pt x="88777" y="15000"/>
                      <a:pt x="87272" y="15000"/>
                    </a:cubicBezTo>
                    <a:lnTo>
                      <a:pt x="76361" y="15000"/>
                    </a:lnTo>
                    <a:lnTo>
                      <a:pt x="76361" y="3000"/>
                    </a:lnTo>
                    <a:cubicBezTo>
                      <a:pt x="76361" y="1344"/>
                      <a:pt x="75144" y="0"/>
                      <a:pt x="73638" y="0"/>
                    </a:cubicBezTo>
                    <a:cubicBezTo>
                      <a:pt x="72133" y="0"/>
                      <a:pt x="70911" y="1344"/>
                      <a:pt x="70911" y="3000"/>
                    </a:cubicBezTo>
                    <a:lnTo>
                      <a:pt x="70911" y="15000"/>
                    </a:lnTo>
                    <a:lnTo>
                      <a:pt x="60000" y="15000"/>
                    </a:lnTo>
                    <a:cubicBezTo>
                      <a:pt x="58494" y="15000"/>
                      <a:pt x="57272" y="16344"/>
                      <a:pt x="57272" y="18000"/>
                    </a:cubicBezTo>
                    <a:cubicBezTo>
                      <a:pt x="57272" y="19661"/>
                      <a:pt x="58494" y="21000"/>
                      <a:pt x="60000" y="21000"/>
                    </a:cubicBezTo>
                  </a:path>
                </a:pathLst>
              </a:custGeom>
              <a:solidFill>
                <a:srgbClr val="53585F"/>
              </a:solidFill>
              <a:ln>
                <a:noFill/>
              </a:ln>
            </p:spPr>
            <p:txBody>
              <a:bodyPr lIns="38075" tIns="38075" rIns="38075" bIns="380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buNone/>
                </a:pPr>
                <a:endParaRPr sz="3000" dirty="0">
                  <a:solidFill>
                    <a:schemeClr val="dk1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p:grpSp>
      </p:grpSp>
      <p:grpSp>
        <p:nvGrpSpPr>
          <p:cNvPr id="56" name="组合 55"/>
          <p:cNvGrpSpPr/>
          <p:nvPr/>
        </p:nvGrpSpPr>
        <p:grpSpPr>
          <a:xfrm>
            <a:off x="4189095" y="811530"/>
            <a:ext cx="5639435" cy="5349875"/>
            <a:chOff x="4231577" y="910510"/>
            <a:chExt cx="6932598" cy="5349813"/>
          </a:xfrm>
        </p:grpSpPr>
        <p:sp>
          <p:nvSpPr>
            <p:cNvPr id="17" name="矩形 16"/>
            <p:cNvSpPr/>
            <p:nvPr/>
          </p:nvSpPr>
          <p:spPr>
            <a:xfrm>
              <a:off x="4256498" y="910510"/>
              <a:ext cx="6143625" cy="46735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本地生活服务</a:t>
              </a:r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O2O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的研究概述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231577" y="2381261"/>
              <a:ext cx="6143625" cy="46735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互联网巨头角逐下的本地生活服务领域现状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4262313" y="3925262"/>
              <a:ext cx="6143625" cy="46735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抖音如何通过社交属性实现破圈发展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4277992" y="5455782"/>
              <a:ext cx="6143625" cy="467355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消费者是否愿意为“社交”化推广形式买单？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6496908" y="1344845"/>
              <a:ext cx="4629018" cy="346706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何为本地生活服务市场，它的潜力如何？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6496908" y="2845333"/>
              <a:ext cx="4287891" cy="346706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起步晚、基础薄的抖音能否破局？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6496908" y="4399795"/>
              <a:ext cx="4251203" cy="346706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社交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到店</a:t>
              </a:r>
              <a:r>
                <a:rPr lang="en-US" altLang="zh-CN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O2O</a:t>
              </a: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能否助力抖音实现破局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6496907" y="5913617"/>
              <a:ext cx="4667268" cy="346706"/>
            </a:xfrm>
            <a:prstGeom prst="rect">
              <a:avLst/>
            </a:prstGeom>
          </p:spPr>
          <p:txBody>
            <a:bodyPr wrap="square" lIns="68570" tIns="34289" rIns="68570" bIns="34289">
              <a:spAutoFit/>
            </a:bodyPr>
            <a:lstStyle/>
            <a:p>
              <a:pPr defTabSz="685800">
                <a:lnSpc>
                  <a:spcPct val="130000"/>
                </a:lnSpc>
              </a:pPr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基于消费者的问卷调查结果分析</a:t>
              </a:r>
              <a:endPara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981"/>
          <p:cNvSpPr/>
          <p:nvPr/>
        </p:nvSpPr>
        <p:spPr>
          <a:xfrm>
            <a:off x="853758" y="768985"/>
            <a:ext cx="10484485" cy="5320030"/>
          </a:xfrm>
          <a:prstGeom prst="rect">
            <a:avLst/>
          </a:prstGeom>
          <a:solidFill>
            <a:schemeClr val="tx1">
              <a:lumMod val="95000"/>
              <a:lumOff val="5000"/>
              <a:alpha val="28000"/>
            </a:schemeClr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0515" y="1187450"/>
            <a:ext cx="173863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结语</a:t>
            </a:r>
            <a:endParaRPr lang="zh-CN" altLang="en-US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47825" y="2192655"/>
            <a:ext cx="860933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我国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本地生活服务市场潜力大、发展前景好，是互联网企业发展的重要机遇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在原有竞争格局中，传统互联网巨头和美团各自形成独特优势，后来者抖音面临较大的竞争压力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在新一轮竞争中，抖音有望凭借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社交化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的打法形成后发优势，以社交属性促进用户裂变，并借助流量和算法，构建起本地生活服务的商业闭环</a:t>
            </a: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fontAlgn="auto">
              <a:lnSpc>
                <a:spcPct val="150000"/>
              </a:lnSpc>
              <a:spcAft>
                <a:spcPts val="1000"/>
              </a:spcAft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消费者端重视商品服务质量、信息反馈与评价，抖音应当扬长避短，抓住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质量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信任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两大要点，发挥独特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优势， 力求实现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破圈</a:t>
            </a:r>
            <a:r>
              <a: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突围</a:t>
            </a:r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981"/>
          <p:cNvSpPr/>
          <p:nvPr/>
        </p:nvSpPr>
        <p:spPr>
          <a:xfrm>
            <a:off x="1162368" y="908050"/>
            <a:ext cx="9867265" cy="5041900"/>
          </a:xfrm>
          <a:prstGeom prst="rect">
            <a:avLst/>
          </a:prstGeom>
          <a:solidFill>
            <a:schemeClr val="tx1">
              <a:lumMod val="85000"/>
              <a:lumOff val="15000"/>
              <a:alpha val="53725"/>
            </a:schemeClr>
          </a:solidFill>
          <a:ln>
            <a:noFill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5" name="Shape 983"/>
          <p:cNvSpPr txBox="1"/>
          <p:nvPr/>
        </p:nvSpPr>
        <p:spPr>
          <a:xfrm>
            <a:off x="2039620" y="2308225"/>
            <a:ext cx="8112760" cy="2370455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lnSpc>
                <a:spcPct val="140000"/>
              </a:lnSpc>
              <a:buSzPct val="25000"/>
            </a:pPr>
            <a:r>
              <a:rPr 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ontserrat" panose="02000505000000020004"/>
                <a:sym typeface="Montserrat" panose="02000505000000020004"/>
              </a:rPr>
              <a:t>谢谢观看</a:t>
            </a:r>
            <a:endParaRPr 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40000"/>
              </a:lnSpc>
              <a:buSzPct val="25000"/>
            </a:pPr>
            <a:r>
              <a:rPr lang="zh-CN" sz="480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Montserrat" panose="02000505000000020004"/>
                <a:sym typeface="Montserrat" panose="02000505000000020004"/>
              </a:rPr>
              <a:t>敬请批评指正</a:t>
            </a:r>
            <a:endParaRPr lang="zh-CN" sz="480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Montserrat" panose="02000505000000020004"/>
              <a:sym typeface="Montserrat" panose="020005050000000200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871345" y="1949133"/>
            <a:ext cx="8449310" cy="2959735"/>
            <a:chOff x="2947" y="2884"/>
            <a:chExt cx="13306" cy="4661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2947" y="2884"/>
              <a:ext cx="13306" cy="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2947" y="7541"/>
              <a:ext cx="13306" cy="4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lip dir="r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58062" y="1809750"/>
            <a:ext cx="5157538" cy="32385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119563" y="1828800"/>
            <a:ext cx="3238500" cy="323850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14812" y="1925002"/>
            <a:ext cx="3048001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PART</a:t>
            </a:r>
            <a:endParaRPr lang="en-US" altLang="zh-CN" sz="9600" dirty="0">
              <a:solidFill>
                <a:schemeClr val="bg1"/>
              </a:solidFill>
            </a:endParaRPr>
          </a:p>
          <a:p>
            <a:pPr algn="ctr"/>
            <a:r>
              <a:rPr lang="en-US" altLang="zh-CN" sz="9600" dirty="0">
                <a:solidFill>
                  <a:schemeClr val="bg1"/>
                </a:solidFill>
              </a:rPr>
              <a:t>1</a:t>
            </a:r>
            <a:endParaRPr lang="en-US" altLang="zh-CN" sz="96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4553" y="2478909"/>
            <a:ext cx="53079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本地生活服务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20585" y="3547745"/>
            <a:ext cx="30511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研究概述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0" y="0"/>
            <a:ext cx="12192000" cy="7267589"/>
            <a:chOff x="0" y="0"/>
            <a:chExt cx="12192000" cy="6858000"/>
          </a:xfrm>
          <a:solidFill>
            <a:schemeClr val="bg1">
              <a:lumMod val="95000"/>
            </a:schemeClr>
          </a:solidFill>
        </p:grpSpPr>
        <p:sp>
          <p:nvSpPr>
            <p:cNvPr id="2" name="矩形 1"/>
            <p:cNvSpPr/>
            <p:nvPr/>
          </p:nvSpPr>
          <p:spPr>
            <a:xfrm>
              <a:off x="3067050" y="0"/>
              <a:ext cx="912495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流程图: 手动输入 4"/>
            <p:cNvSpPr/>
            <p:nvPr/>
          </p:nvSpPr>
          <p:spPr>
            <a:xfrm>
              <a:off x="0" y="0"/>
              <a:ext cx="3067050" cy="6858000"/>
            </a:xfrm>
            <a:prstGeom prst="flowChartManualInpu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Shape 35"/>
          <p:cNvSpPr txBox="1"/>
          <p:nvPr/>
        </p:nvSpPr>
        <p:spPr>
          <a:xfrm>
            <a:off x="854710" y="2898775"/>
            <a:ext cx="5607685" cy="106045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zh-CN" altLang="en-US" sz="4000" b="1" dirty="0">
                <a:solidFill>
                  <a:srgbClr val="2B324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本地生活服务</a:t>
            </a:r>
            <a:r>
              <a:rPr lang="en-US" sz="4000" b="1" dirty="0">
                <a:solidFill>
                  <a:srgbClr val="2B324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O2O</a:t>
            </a:r>
            <a:r>
              <a:rPr lang="zh-CN" altLang="en-US" sz="4000" b="1" dirty="0">
                <a:solidFill>
                  <a:srgbClr val="2B324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模</a:t>
            </a:r>
            <a:r>
              <a:rPr lang="zh-CN" altLang="en-US" sz="4000" b="1" dirty="0">
                <a:solidFill>
                  <a:schemeClr val="dk2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式</a:t>
            </a:r>
            <a:endParaRPr lang="en-US" sz="4000" b="1" dirty="0">
              <a:solidFill>
                <a:schemeClr val="dk2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1" name="Shape 41"/>
          <p:cNvPicPr preferRelativeResize="0"/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655" y="0"/>
            <a:ext cx="10391140" cy="72675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36"/>
          <p:cNvSpPr txBox="1"/>
          <p:nvPr/>
        </p:nvSpPr>
        <p:spPr>
          <a:xfrm>
            <a:off x="-630387" y="318499"/>
            <a:ext cx="3067049" cy="470423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1600" dirty="0">
                <a:solidFill>
                  <a:schemeClr val="bg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Our Definition</a:t>
            </a:r>
            <a:endParaRPr lang="en-US" sz="1600" dirty="0">
              <a:solidFill>
                <a:schemeClr val="bg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82636">
            <a:off x="-812476" y="6436276"/>
            <a:ext cx="1830539" cy="1029678"/>
          </a:xfrm>
          <a:prstGeom prst="triangle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1161039" y="1670986"/>
            <a:ext cx="8918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本地生活服务市场提供多种服务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5" name="直接连接符 34"/>
          <p:cNvCxnSpPr/>
          <p:nvPr/>
        </p:nvCxnSpPr>
        <p:spPr>
          <a:xfrm>
            <a:off x="2911877" y="3436416"/>
            <a:ext cx="73512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4641416" y="4643765"/>
            <a:ext cx="8918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“互联网餐饮服务”成为当前中流砥柱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Shape 37"/>
          <p:cNvSpPr txBox="1"/>
          <p:nvPr/>
        </p:nvSpPr>
        <p:spPr>
          <a:xfrm>
            <a:off x="3218815" y="4091940"/>
            <a:ext cx="3411220" cy="225806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lnSpc>
                <a:spcPct val="150000"/>
              </a:lnSpc>
              <a:buSzPct val="25000"/>
            </a:pPr>
            <a:r>
              <a:rPr lang="zh-CN" altLang="en-US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本地生活服务商家</a:t>
            </a:r>
            <a:endParaRPr lang="zh-CN" altLang="en-US" dirty="0">
              <a:solidFill>
                <a:schemeClr val="dk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zh-CN" altLang="en-US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通过移动互联网</a:t>
            </a:r>
            <a:endParaRPr lang="en-US" altLang="zh-CN" dirty="0">
              <a:solidFill>
                <a:schemeClr val="dk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zh-CN" altLang="en-US" dirty="0">
                <a:solidFill>
                  <a:schemeClr val="dk1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基于地理位置服务</a:t>
            </a:r>
            <a:endParaRPr lang="zh-CN" altLang="en-US" dirty="0">
              <a:solidFill>
                <a:schemeClr val="dk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zh-CN" altLang="en-US" dirty="0">
                <a:solidFill>
                  <a:prstClr val="black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面向个人消费者</a:t>
            </a:r>
            <a:endParaRPr lang="zh-CN" altLang="en-US" dirty="0">
              <a:solidFill>
                <a:prstClr val="black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r>
              <a:rPr lang="zh-CN" altLang="en-US" dirty="0">
                <a:solidFill>
                  <a:prstClr val="black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提供的预约、支付、上门等服务</a:t>
            </a:r>
            <a:endParaRPr lang="en-US" altLang="zh-CN" dirty="0">
              <a:solidFill>
                <a:schemeClr val="dk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11225" y="4182745"/>
            <a:ext cx="2194560" cy="1863090"/>
            <a:chOff x="795" y="6307"/>
            <a:chExt cx="3456" cy="2934"/>
          </a:xfrm>
        </p:grpSpPr>
        <p:sp>
          <p:nvSpPr>
            <p:cNvPr id="3" name="文本框 2"/>
            <p:cNvSpPr txBox="1"/>
            <p:nvPr/>
          </p:nvSpPr>
          <p:spPr>
            <a:xfrm>
              <a:off x="795" y="6307"/>
              <a:ext cx="2830" cy="29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Online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to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  <a:p>
              <a:pPr algn="ctr">
                <a:lnSpc>
                  <a:spcPct val="120000"/>
                </a:lnSpc>
              </a:pPr>
              <a:r>
                <a:rPr lang="en-US" altLang="zh-CN" sz="3200">
                  <a:latin typeface="Times New Roman" panose="02020603050405020304" charset="0"/>
                  <a:cs typeface="Times New Roman" panose="02020603050405020304" charset="0"/>
                </a:rPr>
                <a:t>Offline</a:t>
              </a:r>
              <a:endParaRPr lang="en-US" altLang="zh-CN" sz="32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" name="等腰三角形 9"/>
            <p:cNvSpPr/>
            <p:nvPr/>
          </p:nvSpPr>
          <p:spPr>
            <a:xfrm rot="5400000">
              <a:off x="3226" y="7726"/>
              <a:ext cx="1856" cy="19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prism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  <p:bldP spid="34" grpId="0"/>
      <p:bldP spid="37" grpId="0"/>
      <p:bldP spid="7" grpId="0"/>
      <p:bldP spid="7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Shape 790"/>
          <p:cNvSpPr/>
          <p:nvPr/>
        </p:nvSpPr>
        <p:spPr>
          <a:xfrm>
            <a:off x="0" y="-90170"/>
            <a:ext cx="12192000" cy="6948170"/>
          </a:xfrm>
          <a:prstGeom prst="rect">
            <a:avLst/>
          </a:prstGeom>
          <a:solidFill>
            <a:srgbClr val="2B3242"/>
          </a:solidFill>
          <a:ln>
            <a:noFill/>
          </a:ln>
        </p:spPr>
        <p:txBody>
          <a:bodyPr lIns="45712" tIns="22850" rIns="45712" bIns="22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675" name="Shape 675"/>
          <p:cNvSpPr/>
          <p:nvPr/>
        </p:nvSpPr>
        <p:spPr>
          <a:xfrm>
            <a:off x="12192000" y="10856595"/>
            <a:ext cx="1938655" cy="33147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2725" y="172085"/>
            <a:ext cx="5765165" cy="521970"/>
            <a:chOff x="335" y="271"/>
            <a:chExt cx="9079" cy="822"/>
          </a:xfrm>
        </p:grpSpPr>
        <p:sp>
          <p:nvSpPr>
            <p:cNvPr id="8" name="文本框 7"/>
            <p:cNvSpPr txBox="1"/>
            <p:nvPr/>
          </p:nvSpPr>
          <p:spPr>
            <a:xfrm>
              <a:off x="1154" y="271"/>
              <a:ext cx="82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本地生活服务市场规模</a:t>
              </a:r>
              <a:endPara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4109" name="Shape 4109"/>
            <p:cNvSpPr/>
            <p:nvPr/>
          </p:nvSpPr>
          <p:spPr>
            <a:xfrm>
              <a:off x="335" y="322"/>
              <a:ext cx="580" cy="71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0000" y="60000"/>
                  </a:moveTo>
                  <a:cubicBezTo>
                    <a:pt x="47572" y="60000"/>
                    <a:pt x="37500" y="52672"/>
                    <a:pt x="37500" y="43638"/>
                  </a:cubicBezTo>
                  <a:cubicBezTo>
                    <a:pt x="37500" y="34600"/>
                    <a:pt x="47572" y="27272"/>
                    <a:pt x="60000" y="27272"/>
                  </a:cubicBezTo>
                  <a:cubicBezTo>
                    <a:pt x="72427" y="27272"/>
                    <a:pt x="82500" y="34600"/>
                    <a:pt x="82500" y="43638"/>
                  </a:cubicBezTo>
                  <a:cubicBezTo>
                    <a:pt x="82500" y="52672"/>
                    <a:pt x="72427" y="60000"/>
                    <a:pt x="60000" y="60000"/>
                  </a:cubicBezTo>
                  <a:moveTo>
                    <a:pt x="60000" y="21816"/>
                  </a:moveTo>
                  <a:cubicBezTo>
                    <a:pt x="43427" y="21816"/>
                    <a:pt x="30000" y="31588"/>
                    <a:pt x="30000" y="43638"/>
                  </a:cubicBezTo>
                  <a:cubicBezTo>
                    <a:pt x="30000" y="55683"/>
                    <a:pt x="43427" y="65455"/>
                    <a:pt x="60000" y="65455"/>
                  </a:cubicBezTo>
                  <a:cubicBezTo>
                    <a:pt x="76572" y="65455"/>
                    <a:pt x="90000" y="55683"/>
                    <a:pt x="90000" y="43638"/>
                  </a:cubicBezTo>
                  <a:cubicBezTo>
                    <a:pt x="90000" y="31588"/>
                    <a:pt x="76572" y="21816"/>
                    <a:pt x="60000" y="21816"/>
                  </a:cubicBezTo>
                  <a:moveTo>
                    <a:pt x="60000" y="111816"/>
                  </a:moveTo>
                  <a:cubicBezTo>
                    <a:pt x="60000" y="111816"/>
                    <a:pt x="7500" y="76361"/>
                    <a:pt x="7500" y="43638"/>
                  </a:cubicBezTo>
                  <a:cubicBezTo>
                    <a:pt x="7500" y="22550"/>
                    <a:pt x="31005" y="5455"/>
                    <a:pt x="60000" y="5455"/>
                  </a:cubicBezTo>
                  <a:cubicBezTo>
                    <a:pt x="88994" y="5455"/>
                    <a:pt x="112500" y="22550"/>
                    <a:pt x="112500" y="43638"/>
                  </a:cubicBezTo>
                  <a:cubicBezTo>
                    <a:pt x="112500" y="76361"/>
                    <a:pt x="60000" y="111816"/>
                    <a:pt x="60000" y="111816"/>
                  </a:cubicBezTo>
                  <a:moveTo>
                    <a:pt x="60000" y="0"/>
                  </a:moveTo>
                  <a:cubicBezTo>
                    <a:pt x="26866" y="0"/>
                    <a:pt x="0" y="19538"/>
                    <a:pt x="0" y="43638"/>
                  </a:cubicBezTo>
                  <a:cubicBezTo>
                    <a:pt x="0" y="79088"/>
                    <a:pt x="60000" y="120000"/>
                    <a:pt x="60000" y="120000"/>
                  </a:cubicBezTo>
                  <a:cubicBezTo>
                    <a:pt x="60000" y="120000"/>
                    <a:pt x="120000" y="79088"/>
                    <a:pt x="120000" y="43638"/>
                  </a:cubicBezTo>
                  <a:cubicBezTo>
                    <a:pt x="120000" y="19538"/>
                    <a:pt x="93133" y="0"/>
                    <a:pt x="60000" y="0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</a:ln>
          </p:spPr>
          <p:txBody>
            <a:bodyPr lIns="38075" tIns="38075" rIns="38075" bIns="380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3000">
                <a:solidFill>
                  <a:schemeClr val="dk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90500" y="984250"/>
            <a:ext cx="7734935" cy="2222500"/>
            <a:chOff x="70" y="1691"/>
            <a:chExt cx="12797" cy="3728"/>
          </a:xfrm>
        </p:grpSpPr>
        <p:pic>
          <p:nvPicPr>
            <p:cNvPr id="11" name="图片 8" descr="https://xqimg.imedao.com/1777fb245d361ce73fe78243.png!raw.jpg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9625"/>
            <a:stretch>
              <a:fillRect/>
            </a:stretch>
          </p:blipFill>
          <p:spPr>
            <a:xfrm>
              <a:off x="70" y="1691"/>
              <a:ext cx="6549" cy="372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图片 9" descr="https://xqimg.imedao.com/1777fb245e861f053fde0b95.png!raw.jp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72" r="6791" b="14418"/>
            <a:stretch>
              <a:fillRect/>
            </a:stretch>
          </p:blipFill>
          <p:spPr>
            <a:xfrm>
              <a:off x="6387" y="1691"/>
              <a:ext cx="6481" cy="372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图片 10" descr="https://xqimg.imedao.com/1777fb245bb61f6b3fb907b1.png!raw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500" y="3360420"/>
            <a:ext cx="7735570" cy="291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Shape 675"/>
          <p:cNvSpPr/>
          <p:nvPr/>
        </p:nvSpPr>
        <p:spPr>
          <a:xfrm>
            <a:off x="10180362" y="10502731"/>
            <a:ext cx="3950263" cy="68525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246745" y="661035"/>
            <a:ext cx="383159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➭</a:t>
            </a:r>
            <a:r>
              <a:rPr lang="zh-CN" altLang="en-US" sz="2000" b="1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总</a:t>
            </a:r>
            <a:r>
              <a:rPr lang="zh-CN" altLang="en-US" sz="2000" b="1">
                <a:solidFill>
                  <a:schemeClr val="accent4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体规</a:t>
            </a:r>
            <a:r>
              <a:rPr lang="zh-CN" altLang="en-US" sz="2000" b="1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模大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</a:t>
            </a:r>
            <a:r>
              <a:rPr lang="zh-CN" altLang="en-US">
                <a:solidFill>
                  <a:schemeClr val="bg1"/>
                </a:solidFill>
              </a:rPr>
              <a:t>广义上的生活服务行业规模在2019年达到了24万亿。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46110" y="1960245"/>
            <a:ext cx="383222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➭</a:t>
            </a:r>
            <a:r>
              <a:rPr lang="zh-CN" altLang="en-US" sz="2000" b="1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线上渗透率低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生活服务行业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在线渗透率只有20%，在线规模为4.8万亿左右。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246110" y="3259455"/>
            <a:ext cx="383222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➭</a:t>
            </a:r>
            <a:r>
              <a:rPr lang="zh-CN" altLang="en-US" sz="2000" b="1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潜在市场规模大</a:t>
            </a:r>
            <a:endParaRPr lang="zh-CN" altLang="en-US" sz="2000" b="1">
              <a:solidFill>
                <a:srgbClr val="FFC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</a:t>
            </a:r>
            <a:r>
              <a:rPr lang="zh-CN" altLang="en-US">
                <a:solidFill>
                  <a:schemeClr val="bg1"/>
                </a:solidFill>
              </a:rPr>
              <a:t>生活服务电商行业是一个万亿级市场。随着不同行业的线上化程度提升，市场仍在快速膨胀。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46745" y="4835525"/>
            <a:ext cx="3778885" cy="1229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➭</a:t>
            </a:r>
            <a:r>
              <a:rPr lang="zh-CN" altLang="en-US" sz="2000" b="1">
                <a:solidFill>
                  <a:srgbClr val="FFC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美团独占鳌头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美团在垂直餐饮和餐饮外综合APP中</a:t>
            </a:r>
            <a:r>
              <a:rPr lang="zh-CN" altLang="en-US">
                <a:solidFill>
                  <a:schemeClr val="bg1"/>
                </a:solidFill>
              </a:rPr>
              <a:t>市场占有率最高</a:t>
            </a:r>
            <a:r>
              <a:rPr lang="en-US" altLang="zh-CN">
                <a:solidFill>
                  <a:schemeClr val="bg1"/>
                </a:solidFill>
              </a:rPr>
              <a:t>，</a:t>
            </a:r>
            <a:r>
              <a:rPr lang="zh-CN" altLang="en-US">
                <a:solidFill>
                  <a:schemeClr val="bg1"/>
                </a:solidFill>
              </a:rPr>
              <a:t>用户黏性也最强</a:t>
            </a:r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warp dir="in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749"/>
          <p:cNvSpPr/>
          <p:nvPr/>
        </p:nvSpPr>
        <p:spPr>
          <a:xfrm>
            <a:off x="8758555" y="2902585"/>
            <a:ext cx="2344420" cy="258318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5" name="Shape 749"/>
          <p:cNvSpPr/>
          <p:nvPr/>
        </p:nvSpPr>
        <p:spPr>
          <a:xfrm>
            <a:off x="6238875" y="2902585"/>
            <a:ext cx="2332355" cy="25831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6" name="Shape 749"/>
          <p:cNvSpPr/>
          <p:nvPr/>
        </p:nvSpPr>
        <p:spPr>
          <a:xfrm>
            <a:off x="3695065" y="2902585"/>
            <a:ext cx="2341245" cy="25831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7" name="Shape 749"/>
          <p:cNvSpPr/>
          <p:nvPr/>
        </p:nvSpPr>
        <p:spPr>
          <a:xfrm>
            <a:off x="1163320" y="2902585"/>
            <a:ext cx="2344420" cy="25831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200">
              <a:solidFill>
                <a:schemeClr val="lt1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19" name="Shape 613"/>
          <p:cNvSpPr/>
          <p:nvPr/>
        </p:nvSpPr>
        <p:spPr>
          <a:xfrm>
            <a:off x="1163320" y="2902585"/>
            <a:ext cx="2344420" cy="2583180"/>
          </a:xfrm>
          <a:prstGeom prst="rect">
            <a:avLst/>
          </a:prstGeom>
          <a:noFill/>
          <a:ln w="12700" cap="flat" cmpd="sng">
            <a:solidFill>
              <a:srgbClr val="0E0E0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0" name="Shape 614"/>
          <p:cNvSpPr/>
          <p:nvPr/>
        </p:nvSpPr>
        <p:spPr>
          <a:xfrm>
            <a:off x="3695065" y="2902585"/>
            <a:ext cx="2344420" cy="2583180"/>
          </a:xfrm>
          <a:prstGeom prst="rect">
            <a:avLst/>
          </a:prstGeom>
          <a:noFill/>
          <a:ln w="12700" cap="flat" cmpd="sng">
            <a:solidFill>
              <a:srgbClr val="0E0E0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1" name="Shape 615"/>
          <p:cNvSpPr/>
          <p:nvPr/>
        </p:nvSpPr>
        <p:spPr>
          <a:xfrm>
            <a:off x="6226810" y="2902585"/>
            <a:ext cx="2344420" cy="2583180"/>
          </a:xfrm>
          <a:prstGeom prst="rect">
            <a:avLst/>
          </a:prstGeom>
          <a:noFill/>
          <a:ln w="12700" cap="flat" cmpd="sng">
            <a:solidFill>
              <a:srgbClr val="0E0E0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2" name="Shape 616"/>
          <p:cNvSpPr/>
          <p:nvPr/>
        </p:nvSpPr>
        <p:spPr>
          <a:xfrm>
            <a:off x="8758555" y="2902585"/>
            <a:ext cx="2344420" cy="2583180"/>
          </a:xfrm>
          <a:prstGeom prst="rect">
            <a:avLst/>
          </a:prstGeom>
          <a:noFill/>
          <a:ln w="12700" cap="flat" cmpd="sng">
            <a:solidFill>
              <a:srgbClr val="0E0E0E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45713" tIns="22850" rIns="45713" bIns="22850" anchor="ctr" anchorCtr="0">
            <a:noAutofit/>
          </a:bodyPr>
          <a:lstStyle/>
          <a:p>
            <a:pPr algn="ctr"/>
            <a:endParaRPr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3" name="Shape 617"/>
          <p:cNvSpPr txBox="1"/>
          <p:nvPr/>
        </p:nvSpPr>
        <p:spPr>
          <a:xfrm>
            <a:off x="1734820" y="3307715"/>
            <a:ext cx="1200785" cy="72898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zh-CN" altLang="en-US" sz="4000" dirty="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增长</a:t>
            </a:r>
            <a:endParaRPr lang="en-US" sz="4000" dirty="0"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4" name="Shape 618"/>
          <p:cNvSpPr txBox="1"/>
          <p:nvPr/>
        </p:nvSpPr>
        <p:spPr>
          <a:xfrm>
            <a:off x="1266825" y="4404360"/>
            <a:ext cx="2136775" cy="52324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lnSpc>
                <a:spcPct val="150000"/>
              </a:lnSpc>
              <a:buSzPct val="25000"/>
            </a:pPr>
            <a:r>
              <a:rPr lang="zh-CN" altLang="en-US" sz="1400" dirty="0">
                <a:solidFill>
                  <a:srgbClr val="0E0E0E"/>
                </a:solidFill>
                <a:latin typeface="Montserrat" panose="02000505000000020004" charset="0"/>
                <a:ea typeface="Montserrat" panose="02000505000000020004"/>
                <a:cs typeface="Montserrat" panose="02000505000000020004"/>
                <a:sym typeface="Montserrat" panose="02000505000000020004"/>
              </a:rPr>
              <a:t>各领域市场规模稳定增长</a:t>
            </a:r>
            <a:endParaRPr lang="en-US" sz="1400" dirty="0">
              <a:solidFill>
                <a:srgbClr val="0E0E0E"/>
              </a:solidFill>
              <a:latin typeface="Montserrat" panose="02000505000000020004" charset="0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5" name="Shape 619"/>
          <p:cNvSpPr txBox="1"/>
          <p:nvPr/>
        </p:nvSpPr>
        <p:spPr>
          <a:xfrm>
            <a:off x="1852930" y="4027170"/>
            <a:ext cx="991870" cy="287655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1400" dirty="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Increment</a:t>
            </a:r>
            <a:endParaRPr lang="en-US" sz="1400" dirty="0"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6" name="Shape 620"/>
          <p:cNvSpPr txBox="1"/>
          <p:nvPr/>
        </p:nvSpPr>
        <p:spPr>
          <a:xfrm>
            <a:off x="3935730" y="3296285"/>
            <a:ext cx="1957705" cy="72898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zh-CN" altLang="en-US" sz="4000" dirty="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垂直化</a:t>
            </a:r>
            <a:endParaRPr lang="en-US" sz="4000" dirty="0"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7" name="Shape 621"/>
          <p:cNvSpPr txBox="1"/>
          <p:nvPr/>
        </p:nvSpPr>
        <p:spPr>
          <a:xfrm>
            <a:off x="3874770" y="4372610"/>
            <a:ext cx="1957705" cy="52324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lnSpc>
                <a:spcPct val="150000"/>
              </a:lnSpc>
              <a:buSzPct val="25000"/>
            </a:pPr>
            <a:r>
              <a:rPr lang="zh-CN" altLang="en-US" sz="1400" dirty="0">
                <a:solidFill>
                  <a:srgbClr val="0E0E0E"/>
                </a:solidFill>
                <a:latin typeface="Montserrat" panose="02000505000000020004" charset="0"/>
                <a:ea typeface="Montserrat" panose="02000505000000020004"/>
                <a:cs typeface="Montserrat" panose="02000505000000020004"/>
                <a:sym typeface="Montserrat" panose="02000505000000020004"/>
              </a:rPr>
              <a:t>本地生活服务市场发展呈现垂直化</a:t>
            </a:r>
            <a:endParaRPr lang="zh-CN" altLang="en-US" sz="1400" dirty="0">
              <a:solidFill>
                <a:srgbClr val="0E0E0E"/>
              </a:solidFill>
              <a:latin typeface="Montserrat" panose="02000505000000020004" charset="0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  <a:p>
            <a:pPr algn="ctr">
              <a:lnSpc>
                <a:spcPct val="150000"/>
              </a:lnSpc>
              <a:buSzPct val="25000"/>
            </a:pPr>
            <a:endParaRPr lang="en-US" sz="1400" dirty="0">
              <a:solidFill>
                <a:srgbClr val="0E0E0E"/>
              </a:solidFill>
              <a:latin typeface="Montserrat" panose="02000505000000020004" charset="0"/>
              <a:sym typeface="Montserrat" panose="02000505000000020004"/>
            </a:endParaRPr>
          </a:p>
        </p:txBody>
      </p:sp>
      <p:sp>
        <p:nvSpPr>
          <p:cNvPr id="28" name="Shape 622"/>
          <p:cNvSpPr txBox="1"/>
          <p:nvPr/>
        </p:nvSpPr>
        <p:spPr>
          <a:xfrm>
            <a:off x="4335145" y="4027170"/>
            <a:ext cx="1036320" cy="287655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1400" dirty="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Vertical</a:t>
            </a:r>
            <a:endParaRPr lang="en-US" sz="1400" dirty="0"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29" name="Shape 623"/>
          <p:cNvSpPr txBox="1"/>
          <p:nvPr/>
        </p:nvSpPr>
        <p:spPr>
          <a:xfrm>
            <a:off x="6797040" y="3296285"/>
            <a:ext cx="1203960" cy="72898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zh-CN" altLang="en-US" sz="4000" dirty="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潜力</a:t>
            </a:r>
            <a:endParaRPr lang="en-US" sz="4000" dirty="0"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0" name="Shape 624"/>
          <p:cNvSpPr txBox="1"/>
          <p:nvPr/>
        </p:nvSpPr>
        <p:spPr>
          <a:xfrm>
            <a:off x="6672580" y="4462145"/>
            <a:ext cx="1589405" cy="52324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r>
              <a:rPr lang="zh-CN" altLang="en-US" sz="1400" dirty="0">
                <a:solidFill>
                  <a:srgbClr val="0E0E0E"/>
                </a:solidFill>
                <a:latin typeface="Montserrat" panose="02000505000000020004" charset="0"/>
                <a:ea typeface="Montserrat" panose="02000505000000020004"/>
                <a:cs typeface="Montserrat" panose="02000505000000020004"/>
              </a:rPr>
              <a:t>下沉市场潜力巨大</a:t>
            </a:r>
            <a:endParaRPr lang="zh-CN" altLang="en-US" sz="1400" dirty="0">
              <a:solidFill>
                <a:srgbClr val="0E0E0E"/>
              </a:solidFill>
              <a:latin typeface="Montserrat" panose="02000505000000020004" charset="0"/>
              <a:ea typeface="Montserrat" panose="02000505000000020004"/>
              <a:cs typeface="Montserrat" panose="02000505000000020004"/>
            </a:endParaRPr>
          </a:p>
        </p:txBody>
      </p:sp>
      <p:sp>
        <p:nvSpPr>
          <p:cNvPr id="31" name="Shape 625"/>
          <p:cNvSpPr txBox="1"/>
          <p:nvPr/>
        </p:nvSpPr>
        <p:spPr>
          <a:xfrm>
            <a:off x="7005320" y="4027170"/>
            <a:ext cx="902970" cy="287655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1400" dirty="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Potential</a:t>
            </a:r>
            <a:endParaRPr lang="en-US" sz="1400" dirty="0"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2" name="Shape 626"/>
          <p:cNvSpPr txBox="1"/>
          <p:nvPr/>
        </p:nvSpPr>
        <p:spPr>
          <a:xfrm>
            <a:off x="8809355" y="3296285"/>
            <a:ext cx="2344420" cy="72898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zh-CN" altLang="en-US" sz="4000" dirty="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雏形</a:t>
            </a:r>
            <a:endParaRPr lang="en-US" sz="4000" dirty="0"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3" name="Shape 627"/>
          <p:cNvSpPr txBox="1"/>
          <p:nvPr/>
        </p:nvSpPr>
        <p:spPr>
          <a:xfrm>
            <a:off x="8961755" y="4372610"/>
            <a:ext cx="1989455" cy="523240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lnSpc>
                <a:spcPct val="150000"/>
              </a:lnSpc>
              <a:buClrTx/>
              <a:buSzPct val="25000"/>
              <a:buFontTx/>
            </a:pPr>
            <a:r>
              <a:rPr lang="zh-CN" altLang="en-US" sz="1400" dirty="0">
                <a:solidFill>
                  <a:srgbClr val="0E0E0E"/>
                </a:solidFill>
                <a:latin typeface="Montserrat" panose="02000505000000020004" charset="0"/>
                <a:ea typeface="Montserrat" panose="02000505000000020004"/>
                <a:cs typeface="Montserrat" panose="02000505000000020004"/>
                <a:sym typeface="Montserrat" panose="02000505000000020004"/>
              </a:rPr>
              <a:t>立体化的本地生活服务生活圈雏形初现</a:t>
            </a:r>
            <a:endParaRPr lang="zh-CN" altLang="en-US" sz="1400" dirty="0">
              <a:solidFill>
                <a:srgbClr val="0E0E0E"/>
              </a:solidFill>
              <a:latin typeface="Montserrat" panose="02000505000000020004" charset="0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sp>
        <p:nvSpPr>
          <p:cNvPr id="34" name="Shape 628"/>
          <p:cNvSpPr txBox="1"/>
          <p:nvPr/>
        </p:nvSpPr>
        <p:spPr>
          <a:xfrm>
            <a:off x="9444990" y="4027170"/>
            <a:ext cx="1022350" cy="287655"/>
          </a:xfrm>
          <a:prstGeom prst="rect">
            <a:avLst/>
          </a:prstGeom>
          <a:noFill/>
          <a:ln>
            <a:noFill/>
          </a:ln>
        </p:spPr>
        <p:txBody>
          <a:bodyPr lIns="45713" tIns="22850" rIns="45713" bIns="22850" anchor="t" anchorCtr="0">
            <a:noAutofit/>
          </a:bodyPr>
          <a:lstStyle/>
          <a:p>
            <a:pPr algn="ctr">
              <a:buSzPct val="25000"/>
            </a:pPr>
            <a:r>
              <a:rPr lang="en-US" altLang="zh-CN" sz="1400" dirty="0">
                <a:solidFill>
                  <a:srgbClr val="0E0E0E"/>
                </a:solidFill>
                <a:latin typeface="Montserrat" panose="02000505000000020004"/>
                <a:ea typeface="Montserrat" panose="02000505000000020004"/>
                <a:cs typeface="Montserrat" panose="02000505000000020004"/>
                <a:sym typeface="Montserrat" panose="02000505000000020004"/>
              </a:rPr>
              <a:t>Rudiment</a:t>
            </a:r>
            <a:endParaRPr lang="en-US" sz="1400" dirty="0">
              <a:solidFill>
                <a:srgbClr val="0E0E0E"/>
              </a:solidFill>
              <a:latin typeface="Montserrat" panose="02000505000000020004"/>
              <a:ea typeface="Montserrat" panose="02000505000000020004"/>
              <a:cs typeface="Montserrat" panose="02000505000000020004"/>
              <a:sym typeface="Montserrat" panose="02000505000000020004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85820" y="1299210"/>
            <a:ext cx="5420360" cy="765810"/>
            <a:chOff x="8832" y="2046"/>
            <a:chExt cx="8536" cy="1206"/>
          </a:xfrm>
        </p:grpSpPr>
        <p:sp>
          <p:nvSpPr>
            <p:cNvPr id="18" name="Shape 610"/>
            <p:cNvSpPr txBox="1"/>
            <p:nvPr/>
          </p:nvSpPr>
          <p:spPr>
            <a:xfrm>
              <a:off x="8832" y="2046"/>
              <a:ext cx="8536" cy="1014"/>
            </a:xfrm>
            <a:prstGeom prst="rect">
              <a:avLst/>
            </a:prstGeom>
            <a:noFill/>
            <a:ln>
              <a:noFill/>
            </a:ln>
          </p:spPr>
          <p:txBody>
            <a:bodyPr lIns="45713" tIns="22850" rIns="45713" bIns="22850" anchor="t" anchorCtr="0">
              <a:noAutofit/>
            </a:bodyPr>
            <a:lstStyle/>
            <a:p>
              <a:pPr algn="ctr">
                <a:buSzPct val="25000"/>
              </a:pPr>
              <a:r>
                <a:rPr lang="zh-CN" altLang="en-US" sz="33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Montserrat" panose="02000505000000020004"/>
                  <a:sym typeface="Montserrat" panose="02000505000000020004"/>
                </a:rPr>
                <a:t>中国本地生活服务领域特点</a:t>
              </a:r>
              <a:endParaRPr lang="zh-CN" altLang="en-US" sz="33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Montserrat" panose="02000505000000020004"/>
                <a:sym typeface="Montserrat" panose="02000505000000020004"/>
              </a:endParaRP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9132" y="3252"/>
              <a:ext cx="7937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warp dir="in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871720" y="2004695"/>
            <a:ext cx="5808345" cy="282892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087880" y="2005330"/>
            <a:ext cx="2783205" cy="2847340"/>
          </a:xfrm>
          <a:prstGeom prst="rect">
            <a:avLst/>
          </a:prstGeom>
          <a:noFill/>
          <a:ln w="127000">
            <a:solidFill>
              <a:schemeClr val="bg1">
                <a:lumMod val="85000"/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214245" y="2142490"/>
            <a:ext cx="252984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PART</a:t>
            </a:r>
            <a:endParaRPr lang="en-US" altLang="zh-CN" sz="8000" dirty="0">
              <a:solidFill>
                <a:schemeClr val="bg1"/>
              </a:solidFill>
            </a:endParaRPr>
          </a:p>
          <a:p>
            <a:pPr algn="ctr"/>
            <a:r>
              <a:rPr lang="en-US" altLang="zh-CN" sz="8000" dirty="0">
                <a:solidFill>
                  <a:schemeClr val="bg1"/>
                </a:solidFill>
              </a:rPr>
              <a:t>2</a:t>
            </a:r>
            <a:endParaRPr lang="en-US" altLang="zh-CN" sz="8000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75885" y="2425700"/>
            <a:ext cx="683069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社交媒体进军</a:t>
            </a:r>
            <a:r>
              <a:rPr lang="en-US" altLang="zh-CN" sz="4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O2O</a:t>
            </a:r>
            <a:endParaRPr lang="en-US" altLang="zh-CN" sz="4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647055" y="3617595"/>
            <a:ext cx="50323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抖音的优劣势与破圈之路</a:t>
            </a:r>
            <a:endParaRPr lang="zh-CN" altLang="en-US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ferris dir="l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输入 3"/>
          <p:cNvSpPr/>
          <p:nvPr/>
        </p:nvSpPr>
        <p:spPr>
          <a:xfrm rot="5400000" flipH="1">
            <a:off x="146050" y="854075"/>
            <a:ext cx="6916420" cy="516382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流程图: 手动输入 1"/>
          <p:cNvSpPr/>
          <p:nvPr/>
        </p:nvSpPr>
        <p:spPr>
          <a:xfrm rot="5400000" flipH="1">
            <a:off x="-339725" y="876300"/>
            <a:ext cx="6870065" cy="5073650"/>
          </a:xfrm>
          <a:prstGeom prst="flowChartManualInpu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流程图: 手动输入 2"/>
          <p:cNvSpPr/>
          <p:nvPr/>
        </p:nvSpPr>
        <p:spPr>
          <a:xfrm rot="5400000" flipH="1">
            <a:off x="-952500" y="894080"/>
            <a:ext cx="6899910" cy="5071110"/>
          </a:xfrm>
          <a:prstGeom prst="flowChartManualIn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37436" y="542422"/>
            <a:ext cx="64088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四维度商业模式</a:t>
            </a:r>
            <a:r>
              <a:rPr lang="zh-CN" altLang="en-US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优势分析</a:t>
            </a:r>
            <a:endParaRPr lang="zh-CN" altLang="en-US" sz="4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6059170" y="1598295"/>
            <a:ext cx="5848985" cy="3976370"/>
            <a:chOff x="9081" y="2206"/>
            <a:chExt cx="9211" cy="6262"/>
          </a:xfrm>
        </p:grpSpPr>
        <p:grpSp>
          <p:nvGrpSpPr>
            <p:cNvPr id="10" name="组合 9"/>
            <p:cNvGrpSpPr/>
            <p:nvPr/>
          </p:nvGrpSpPr>
          <p:grpSpPr>
            <a:xfrm>
              <a:off x="10365" y="3132"/>
              <a:ext cx="6563" cy="4286"/>
              <a:chOff x="4634483" y="1488989"/>
              <a:chExt cx="3347982" cy="2551670"/>
            </a:xfrm>
          </p:grpSpPr>
          <p:cxnSp>
            <p:nvCxnSpPr>
              <p:cNvPr id="11" name="直接连接符 10"/>
              <p:cNvCxnSpPr/>
              <p:nvPr/>
            </p:nvCxnSpPr>
            <p:spPr>
              <a:xfrm flipH="1" flipV="1">
                <a:off x="4634483" y="3032373"/>
                <a:ext cx="504056" cy="144016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直接连接符 11"/>
              <p:cNvCxnSpPr/>
              <p:nvPr/>
            </p:nvCxnSpPr>
            <p:spPr>
              <a:xfrm flipV="1">
                <a:off x="4634483" y="2613454"/>
                <a:ext cx="345290" cy="418921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3" name="直接连接符 12"/>
              <p:cNvCxnSpPr/>
              <p:nvPr/>
            </p:nvCxnSpPr>
            <p:spPr>
              <a:xfrm>
                <a:off x="4973595" y="2619632"/>
                <a:ext cx="481913" cy="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 flipH="1">
                <a:off x="5115698" y="2619632"/>
                <a:ext cx="345988" cy="56223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flipV="1">
                <a:off x="4973595" y="2248930"/>
                <a:ext cx="370702" cy="364524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V="1">
                <a:off x="5338119" y="1773196"/>
                <a:ext cx="345989" cy="48809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直接连接符 16"/>
              <p:cNvCxnSpPr/>
              <p:nvPr/>
            </p:nvCxnSpPr>
            <p:spPr>
              <a:xfrm flipV="1">
                <a:off x="5677930" y="1488989"/>
                <a:ext cx="358346" cy="29038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690287" y="1773194"/>
                <a:ext cx="469556" cy="14210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直接连接符 18"/>
              <p:cNvCxnSpPr/>
              <p:nvPr/>
            </p:nvCxnSpPr>
            <p:spPr>
              <a:xfrm>
                <a:off x="5319584" y="2255108"/>
                <a:ext cx="506627" cy="148281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0" name="直接连接符 19"/>
              <p:cNvCxnSpPr/>
              <p:nvPr/>
            </p:nvCxnSpPr>
            <p:spPr>
              <a:xfrm>
                <a:off x="5832389" y="2403389"/>
                <a:ext cx="481914" cy="352168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5820032" y="1915297"/>
                <a:ext cx="339811" cy="494271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042454" y="1488989"/>
                <a:ext cx="481914" cy="21006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5455508" y="2397211"/>
                <a:ext cx="364524" cy="22860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5461686" y="2613454"/>
                <a:ext cx="500449" cy="426308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 flipH="1">
                <a:off x="5628503" y="3032375"/>
                <a:ext cx="333632" cy="544906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5128054" y="3175686"/>
                <a:ext cx="475735" cy="405256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5597611" y="3601995"/>
                <a:ext cx="518984" cy="6178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5962135" y="3033584"/>
                <a:ext cx="488092" cy="21624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6166022" y="1692876"/>
                <a:ext cx="358346" cy="222421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直接连接符 29"/>
              <p:cNvCxnSpPr/>
              <p:nvPr/>
            </p:nvCxnSpPr>
            <p:spPr>
              <a:xfrm>
                <a:off x="6524368" y="1692876"/>
                <a:ext cx="494270" cy="21624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 flipH="1">
                <a:off x="5962135" y="2743200"/>
                <a:ext cx="352168" cy="29656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6172200" y="1921476"/>
                <a:ext cx="488092" cy="413951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6660292" y="1909119"/>
                <a:ext cx="358346" cy="426308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6314303" y="2347784"/>
                <a:ext cx="339811" cy="40777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6308124" y="2755557"/>
                <a:ext cx="500449" cy="21624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 flipH="1">
                <a:off x="6444049" y="2965622"/>
                <a:ext cx="364524" cy="29038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 flipH="1">
                <a:off x="6110416" y="3256005"/>
                <a:ext cx="327454" cy="42013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直接连接符 37"/>
              <p:cNvCxnSpPr/>
              <p:nvPr/>
            </p:nvCxnSpPr>
            <p:spPr>
              <a:xfrm>
                <a:off x="6660292" y="2329248"/>
                <a:ext cx="500449" cy="216244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 flipH="1">
                <a:off x="6796216" y="2539314"/>
                <a:ext cx="364525" cy="444843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>
                <a:off x="7018638" y="1902941"/>
                <a:ext cx="500448" cy="506627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1" name="直接连接符 40"/>
              <p:cNvCxnSpPr/>
              <p:nvPr/>
            </p:nvCxnSpPr>
            <p:spPr>
              <a:xfrm flipV="1">
                <a:off x="7166919" y="2403389"/>
                <a:ext cx="358346" cy="13592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2" name="直接连接符 41"/>
              <p:cNvCxnSpPr/>
              <p:nvPr/>
            </p:nvCxnSpPr>
            <p:spPr>
              <a:xfrm>
                <a:off x="7519086" y="2397211"/>
                <a:ext cx="463379" cy="74140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3" name="直接连接符 42"/>
              <p:cNvCxnSpPr/>
              <p:nvPr/>
            </p:nvCxnSpPr>
            <p:spPr>
              <a:xfrm flipH="1">
                <a:off x="7636476" y="2489886"/>
                <a:ext cx="345989" cy="123568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7160741" y="2539314"/>
                <a:ext cx="469556" cy="67962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7302843" y="2613454"/>
                <a:ext cx="339811" cy="556054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 flipV="1">
                <a:off x="6802395" y="2971800"/>
                <a:ext cx="506627" cy="197708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6450227" y="3249827"/>
                <a:ext cx="494270" cy="135924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H="1">
                <a:off x="6938319" y="3175686"/>
                <a:ext cx="352167" cy="210065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6110416" y="3663778"/>
                <a:ext cx="469557" cy="358346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>
                <a:off x="6579973" y="3399115"/>
                <a:ext cx="358346" cy="641544"/>
              </a:xfrm>
              <a:prstGeom prst="line">
                <a:avLst/>
              </a:prstGeom>
              <a:noFill/>
              <a:ln w="38100" cap="rnd">
                <a:solidFill>
                  <a:schemeClr val="bg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1" name="椭圆 50"/>
            <p:cNvSpPr/>
            <p:nvPr/>
          </p:nvSpPr>
          <p:spPr>
            <a:xfrm>
              <a:off x="12095" y="6516"/>
              <a:ext cx="351" cy="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14003" y="7237"/>
              <a:ext cx="351" cy="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15372" y="5798"/>
              <a:ext cx="351" cy="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16753" y="4632"/>
              <a:ext cx="351" cy="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14838" y="3648"/>
              <a:ext cx="351" cy="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2968" y="2969"/>
              <a:ext cx="351" cy="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11502" y="4279"/>
              <a:ext cx="351" cy="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10189" y="5574"/>
              <a:ext cx="351" cy="30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矩形 7"/>
            <p:cNvSpPr>
              <a:spLocks noChangeArrowheads="1"/>
            </p:cNvSpPr>
            <p:nvPr/>
          </p:nvSpPr>
          <p:spPr bwMode="auto">
            <a:xfrm>
              <a:off x="16020" y="3554"/>
              <a:ext cx="2272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2400" b="1" dirty="0">
                  <a:solidFill>
                    <a:schemeClr val="bg1"/>
                  </a:solidFill>
                </a:rPr>
                <a:t>商户指数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矩形 7"/>
            <p:cNvSpPr>
              <a:spLocks noChangeArrowheads="1"/>
            </p:cNvSpPr>
            <p:nvPr/>
          </p:nvSpPr>
          <p:spPr bwMode="auto">
            <a:xfrm>
              <a:off x="12052" y="2206"/>
              <a:ext cx="2272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2400" b="1" dirty="0">
                  <a:solidFill>
                    <a:schemeClr val="bg1"/>
                  </a:solidFill>
                </a:rPr>
                <a:t>入口指数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矩形 7"/>
            <p:cNvSpPr>
              <a:spLocks noChangeArrowheads="1"/>
            </p:cNvSpPr>
            <p:nvPr/>
          </p:nvSpPr>
          <p:spPr bwMode="auto">
            <a:xfrm>
              <a:off x="9081" y="6187"/>
              <a:ext cx="2272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2400" b="1" dirty="0">
                  <a:solidFill>
                    <a:schemeClr val="bg1"/>
                  </a:solidFill>
                </a:rPr>
                <a:t>地图服务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矩形 7"/>
            <p:cNvSpPr>
              <a:spLocks noChangeArrowheads="1"/>
            </p:cNvSpPr>
            <p:nvPr/>
          </p:nvSpPr>
          <p:spPr bwMode="auto">
            <a:xfrm>
              <a:off x="13646" y="7744"/>
              <a:ext cx="2272" cy="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2400" b="1" dirty="0">
                  <a:solidFill>
                    <a:schemeClr val="bg1"/>
                  </a:solidFill>
                </a:rPr>
                <a:t>支付指数</a:t>
              </a:r>
              <a:endParaRPr lang="zh-CN" altLang="en-US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7" name="Shape 280"/>
          <p:cNvSpPr/>
          <p:nvPr/>
        </p:nvSpPr>
        <p:spPr>
          <a:xfrm>
            <a:off x="420166" y="1911985"/>
            <a:ext cx="341749" cy="361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1" name="Shape 278"/>
          <p:cNvSpPr txBox="1"/>
          <p:nvPr/>
        </p:nvSpPr>
        <p:spPr>
          <a:xfrm>
            <a:off x="893445" y="1598295"/>
            <a:ext cx="3958590" cy="230632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zh-CN" altLang="en-US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随着移动互联网迅速发展</a:t>
            </a:r>
            <a:endParaRPr lang="zh-CN" altLang="en-US" sz="19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ontserrat" panose="020005050000000200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zh-CN" altLang="en-US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自有商业生态闭环的优势显现</a:t>
            </a:r>
            <a:endParaRPr lang="zh-CN" altLang="en-US" sz="19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ontserrat" panose="020005050000000200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en-US" altLang="zh-CN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BAT</a:t>
            </a:r>
            <a:r>
              <a:rPr lang="zh-CN" altLang="en-US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以及字节跳动纷纷入场</a:t>
            </a:r>
            <a:endParaRPr lang="zh-CN" altLang="en-US" sz="19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ontserrat" panose="020005050000000200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zh-CN" altLang="en-US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开始了围绕“入口</a:t>
            </a:r>
            <a:r>
              <a:rPr lang="en-US" altLang="zh-CN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+</a:t>
            </a:r>
            <a:r>
              <a:rPr lang="zh-CN" altLang="en-US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商户</a:t>
            </a:r>
            <a:r>
              <a:rPr lang="en-US" altLang="zh-CN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+</a:t>
            </a:r>
            <a:r>
              <a:rPr lang="zh-CN" altLang="en-US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支付”</a:t>
            </a:r>
            <a:endParaRPr lang="zh-CN" altLang="en-US" sz="19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ontserrat" panose="02000505000000020004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buSzPct val="25000"/>
              <a:buNone/>
            </a:pPr>
            <a:r>
              <a:rPr lang="zh-CN" altLang="en-US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ontserrat" panose="02000505000000020004"/>
              </a:rPr>
              <a:t>闭环的本地生活服务平台整合</a:t>
            </a:r>
            <a:endParaRPr lang="zh-CN" altLang="en-US" sz="19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Montserrat" panose="02000505000000020004"/>
            </a:endParaRPr>
          </a:p>
        </p:txBody>
      </p:sp>
      <p:sp>
        <p:nvSpPr>
          <p:cNvPr id="6" name="Shape 280"/>
          <p:cNvSpPr/>
          <p:nvPr/>
        </p:nvSpPr>
        <p:spPr>
          <a:xfrm>
            <a:off x="420166" y="4126638"/>
            <a:ext cx="341749" cy="361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0000" y="114544"/>
                </a:moveTo>
                <a:cubicBezTo>
                  <a:pt x="29872" y="114544"/>
                  <a:pt x="5455" y="90127"/>
                  <a:pt x="5455" y="60000"/>
                </a:cubicBezTo>
                <a:cubicBezTo>
                  <a:pt x="5455" y="29877"/>
                  <a:pt x="29872" y="5455"/>
                  <a:pt x="60000" y="5455"/>
                </a:cubicBezTo>
                <a:cubicBezTo>
                  <a:pt x="90127" y="5455"/>
                  <a:pt x="114544" y="29877"/>
                  <a:pt x="114544" y="60000"/>
                </a:cubicBezTo>
                <a:cubicBezTo>
                  <a:pt x="114544" y="90127"/>
                  <a:pt x="90127" y="114544"/>
                  <a:pt x="60000" y="114544"/>
                </a:cubicBezTo>
                <a:moveTo>
                  <a:pt x="60000" y="0"/>
                </a:moveTo>
                <a:cubicBezTo>
                  <a:pt x="26866" y="0"/>
                  <a:pt x="0" y="26861"/>
                  <a:pt x="0" y="60000"/>
                </a:cubicBezTo>
                <a:cubicBezTo>
                  <a:pt x="0" y="93138"/>
                  <a:pt x="26866" y="120000"/>
                  <a:pt x="60000" y="120000"/>
                </a:cubicBezTo>
                <a:cubicBezTo>
                  <a:pt x="93133" y="120000"/>
                  <a:pt x="120000" y="93138"/>
                  <a:pt x="120000" y="60000"/>
                </a:cubicBezTo>
                <a:cubicBezTo>
                  <a:pt x="120000" y="26861"/>
                  <a:pt x="93133" y="0"/>
                  <a:pt x="60000" y="0"/>
                </a:cubicBezTo>
                <a:moveTo>
                  <a:pt x="53744" y="28072"/>
                </a:moveTo>
                <a:cubicBezTo>
                  <a:pt x="53250" y="27577"/>
                  <a:pt x="52572" y="27272"/>
                  <a:pt x="51816" y="27272"/>
                </a:cubicBezTo>
                <a:cubicBezTo>
                  <a:pt x="50311" y="27272"/>
                  <a:pt x="49088" y="28494"/>
                  <a:pt x="49088" y="30000"/>
                </a:cubicBezTo>
                <a:cubicBezTo>
                  <a:pt x="49088" y="30755"/>
                  <a:pt x="49394" y="31433"/>
                  <a:pt x="49888" y="31927"/>
                </a:cubicBezTo>
                <a:lnTo>
                  <a:pt x="75411" y="60000"/>
                </a:lnTo>
                <a:lnTo>
                  <a:pt x="49888" y="88072"/>
                </a:lnTo>
                <a:cubicBezTo>
                  <a:pt x="49394" y="88566"/>
                  <a:pt x="49088" y="89250"/>
                  <a:pt x="49088" y="90000"/>
                </a:cubicBezTo>
                <a:cubicBezTo>
                  <a:pt x="49088" y="91505"/>
                  <a:pt x="50311" y="92727"/>
                  <a:pt x="51816" y="92727"/>
                </a:cubicBezTo>
                <a:cubicBezTo>
                  <a:pt x="52572" y="92727"/>
                  <a:pt x="53250" y="92422"/>
                  <a:pt x="53744" y="91927"/>
                </a:cubicBezTo>
                <a:lnTo>
                  <a:pt x="81016" y="61927"/>
                </a:lnTo>
                <a:cubicBezTo>
                  <a:pt x="81511" y="61433"/>
                  <a:pt x="81816" y="60755"/>
                  <a:pt x="81816" y="60000"/>
                </a:cubicBezTo>
                <a:cubicBezTo>
                  <a:pt x="81816" y="59250"/>
                  <a:pt x="81511" y="58566"/>
                  <a:pt x="81016" y="58072"/>
                </a:cubicBezTo>
                <a:cubicBezTo>
                  <a:pt x="81016" y="58072"/>
                  <a:pt x="53744" y="28072"/>
                  <a:pt x="53744" y="2807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lIns="38075" tIns="38075" rIns="38075" bIns="380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3000" dirty="0">
              <a:solidFill>
                <a:schemeClr val="dk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3445" y="3928110"/>
            <a:ext cx="3161030" cy="2136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1900" dirty="0">
                <a:solidFill>
                  <a:schemeClr val="accent3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对此，我们构建了涵盖入口、商户、地图和支付的四维度商业分析模型，用以比较抖音与传统互联网巨头在本地生活服务上的优势差异</a:t>
            </a:r>
            <a:endParaRPr lang="zh-CN" altLang="en-US" sz="1900" dirty="0">
              <a:solidFill>
                <a:schemeClr val="accent3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ippl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流程图: 手动输入 23"/>
          <p:cNvSpPr/>
          <p:nvPr/>
        </p:nvSpPr>
        <p:spPr>
          <a:xfrm rot="9743336" flipH="1">
            <a:off x="8166735" y="6090285"/>
            <a:ext cx="4530725" cy="1393190"/>
          </a:xfrm>
          <a:prstGeom prst="flowChartManualInpu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rot="5400000" flipH="1">
            <a:off x="4169410" y="-2045335"/>
            <a:ext cx="3988435" cy="10830560"/>
          </a:xfrm>
          <a:prstGeom prst="rect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rot="5400000" flipH="1">
            <a:off x="5788660" y="-2769235"/>
            <a:ext cx="748665" cy="1083056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 rot="5400000" flipH="1">
            <a:off x="5778500" y="-1252855"/>
            <a:ext cx="769620" cy="1083056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219835" y="2433955"/>
            <a:ext cx="1315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入口指数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219835" y="3169285"/>
            <a:ext cx="1315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商户指数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1219835" y="3981450"/>
            <a:ext cx="1315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支付指数</a:t>
            </a:r>
            <a:endParaRPr lang="zh-CN" altLang="en-US" sz="20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219835" y="4752975"/>
            <a:ext cx="13150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地图指数</a:t>
            </a:r>
            <a:endParaRPr lang="zh-CN" altLang="en-US" sz="20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103023" y="245375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★★★★☆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0" name="Picture 6" descr="查看源图像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985" y="1452245"/>
            <a:ext cx="756285" cy="75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1" r="28805"/>
          <a:stretch>
            <a:fillRect/>
          </a:stretch>
        </p:blipFill>
        <p:spPr>
          <a:xfrm>
            <a:off x="6720840" y="1375410"/>
            <a:ext cx="931545" cy="1075690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640" y="1459865"/>
            <a:ext cx="748665" cy="748665"/>
          </a:xfrm>
          <a:prstGeom prst="rect">
            <a:avLst/>
          </a:prstGeom>
        </p:spPr>
      </p:pic>
      <p:sp>
        <p:nvSpPr>
          <p:cNvPr id="43" name="文本框 42"/>
          <p:cNvSpPr txBox="1"/>
          <p:nvPr/>
        </p:nvSpPr>
        <p:spPr>
          <a:xfrm>
            <a:off x="3103555" y="3227068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★★★☆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103464" y="399141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★★☆☆☆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103074" y="4763418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★</a:t>
            </a:r>
            <a:r>
              <a:rPr lang="zh-CN" altLang="zh-CN" dirty="0">
                <a:solidFill>
                  <a:schemeClr val="bg1"/>
                </a:solidFill>
              </a:rPr>
              <a:t>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961793" y="245375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★★★☆☆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962234" y="399141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★★★★★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962325" y="3226552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★★★★☆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5961844" y="4762902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★★★★☆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616728" y="2453759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★★★★★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8617169" y="399141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★★★★☆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8617260" y="3227068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★★★★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★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616779" y="4763418"/>
            <a:ext cx="1562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★</a:t>
            </a:r>
            <a:r>
              <a:rPr lang="zh-CN" altLang="zh-CN" dirty="0">
                <a:solidFill>
                  <a:schemeClr val="bg1"/>
                </a:solidFill>
                <a:sym typeface="+mn-ea"/>
              </a:rPr>
              <a:t>★</a:t>
            </a:r>
            <a:r>
              <a:rPr lang="zh-CN" altLang="zh-CN" dirty="0">
                <a:solidFill>
                  <a:schemeClr val="bg1"/>
                </a:solidFill>
              </a:rPr>
              <a:t>☆☆☆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451985" y="2334578"/>
            <a:ext cx="8940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搜索引擎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525645" y="3236593"/>
            <a:ext cx="5384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糯米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345680" y="4001457"/>
            <a:ext cx="7162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45680" y="2334578"/>
            <a:ext cx="8940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支付宝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高德地图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7345680" y="3107371"/>
            <a:ext cx="716280" cy="607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聚划算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淘点点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51985" y="4772943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百度地图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345680" y="4772943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高德地图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525645" y="4001457"/>
            <a:ext cx="5384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缺失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10018395" y="4001457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微信支付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文本框 67"/>
          <p:cNvSpPr txBox="1"/>
          <p:nvPr/>
        </p:nvSpPr>
        <p:spPr>
          <a:xfrm>
            <a:off x="10018395" y="2463800"/>
            <a:ext cx="1026160" cy="349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微信  </a:t>
            </a:r>
            <a:r>
              <a:rPr lang="en-US" altLang="zh-CN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QQ 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0085705" y="3236593"/>
            <a:ext cx="5384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美团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0018395" y="4772943"/>
            <a:ext cx="894080" cy="349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腾讯地图</a:t>
            </a:r>
            <a:endParaRPr lang="zh-CN" altLang="en-US" sz="140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862330" y="412750"/>
            <a:ext cx="479996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BAT</a:t>
            </a:r>
            <a:r>
              <a:rPr lang="zh-CN" altLang="en-US"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四维度商业模式优势分析</a:t>
            </a:r>
            <a:endParaRPr lang="en-US" altLang="zh-CN" sz="28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862286" y="1015085"/>
            <a:ext cx="4860000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040255" y="5652135"/>
            <a:ext cx="8111490" cy="6508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sz="2800" b="1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传统互联网巨头凭借较完整商业生态获得先发优势</a:t>
            </a:r>
            <a:endParaRPr lang="zh-CN" sz="2800" b="1">
              <a:solidFill>
                <a:schemeClr val="accent4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>
        <p14:window dir="vert"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PLACING_PICTURE_USER_VIEWPORT" val="{&quot;height&quot;:3858,&quot;width&quot;:6351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rgbClr val="00206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2565</Words>
  <Application>WPS 演示</Application>
  <PresentationFormat>宽屏</PresentationFormat>
  <Paragraphs>369</Paragraphs>
  <Slides>21</Slides>
  <Notes>12</Notes>
  <HiddenSlides>2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微软雅黑</vt:lpstr>
      <vt:lpstr>黑体</vt:lpstr>
      <vt:lpstr>Lato</vt:lpstr>
      <vt:lpstr>Montserrat</vt:lpstr>
      <vt:lpstr>Sitka Text</vt:lpstr>
      <vt:lpstr>Times New Roman</vt:lpstr>
      <vt:lpstr>Arial</vt:lpstr>
      <vt:lpstr>Montserrat</vt:lpstr>
      <vt:lpstr>等线</vt:lpstr>
      <vt:lpstr>Arial Unicode MS</vt:lpstr>
      <vt:lpstr>等线 Light</vt:lpstr>
      <vt:lpstr>Century Gothic</vt:lpstr>
      <vt:lpstr>Wingdings</vt:lpstr>
      <vt:lpstr>QUEEN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ZhangLin</dc:creator>
  <cp:lastModifiedBy>zhangyina</cp:lastModifiedBy>
  <cp:revision>143</cp:revision>
  <dcterms:created xsi:type="dcterms:W3CDTF">2021-04-11T15:36:00Z</dcterms:created>
  <dcterms:modified xsi:type="dcterms:W3CDTF">2021-04-28T03:21:03Z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0031D9E9D5C245A6A485F89869D4DE27</vt:lpwstr>
  </property>
  <property fmtid="{D5CDD505-2E9C-101B-9397-08002B2CF9AE}" pid="3" name="KSOProductBuildVer">
    <vt:lpwstr>2052-11.1.0.10463</vt:lpwstr>
  </property>
</Properties>
</file>