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5125700" cy="10693400"/>
  <p:notesSz cx="15125700" cy="10693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825" autoAdjust="0"/>
    <p:restoredTop sz="86435" autoAdjust="0"/>
  </p:normalViewPr>
  <p:slideViewPr>
    <p:cSldViewPr>
      <p:cViewPr>
        <p:scale>
          <a:sx n="71" d="100"/>
          <a:sy n="71" d="100"/>
        </p:scale>
        <p:origin x="1476" y="294"/>
      </p:cViewPr>
      <p:guideLst>
        <p:guide orient="horz" pos="2880"/>
        <p:guide pos="2160"/>
      </p:guideLst>
    </p:cSldViewPr>
  </p:slideViewPr>
  <p:outlineViewPr>
    <p:cViewPr>
      <p:scale>
        <a:sx n="100" d="100"/>
        <a:sy n="100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554788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8567738" y="0"/>
            <a:ext cx="6554787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FEFEA-28FA-4A28-A221-459B8F68BF39}" type="datetimeFigureOut">
              <a:rPr lang="zh-CN" altLang="en-US" smtClean="0"/>
              <a:t>23/02/15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010150" y="1336675"/>
            <a:ext cx="51054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512888" y="5146675"/>
            <a:ext cx="1209992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6554788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8567738" y="10156825"/>
            <a:ext cx="6554787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DFFE7-7814-42A3-B248-976011B95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779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DFFE7-7814-42A3-B248-976011B9578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27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4427" y="3314954"/>
            <a:ext cx="1285684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8855" y="5988304"/>
            <a:ext cx="1058799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6285" y="2459482"/>
            <a:ext cx="657967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89735" y="2459482"/>
            <a:ext cx="657967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5119985" cy="10692130"/>
          </a:xfrm>
          <a:custGeom>
            <a:avLst/>
            <a:gdLst/>
            <a:ahLst/>
            <a:cxnLst/>
            <a:rect l="l" t="t" r="r" b="b"/>
            <a:pathLst>
              <a:path w="15119985" h="10692130">
                <a:moveTo>
                  <a:pt x="0" y="10692003"/>
                </a:moveTo>
                <a:lnTo>
                  <a:pt x="15119985" y="10692003"/>
                </a:lnTo>
                <a:lnTo>
                  <a:pt x="15119985" y="0"/>
                </a:lnTo>
                <a:lnTo>
                  <a:pt x="0" y="0"/>
                </a:lnTo>
                <a:lnTo>
                  <a:pt x="0" y="10692003"/>
                </a:lnTo>
                <a:close/>
              </a:path>
            </a:pathLst>
          </a:custGeom>
          <a:solidFill>
            <a:srgbClr val="EDE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85611" y="1157643"/>
            <a:ext cx="14149069" cy="8276590"/>
          </a:xfrm>
          <a:custGeom>
            <a:avLst/>
            <a:gdLst/>
            <a:ahLst/>
            <a:cxnLst/>
            <a:rect l="l" t="t" r="r" b="b"/>
            <a:pathLst>
              <a:path w="14149069" h="8276590">
                <a:moveTo>
                  <a:pt x="14149044" y="0"/>
                </a:moveTo>
                <a:lnTo>
                  <a:pt x="0" y="0"/>
                </a:lnTo>
                <a:lnTo>
                  <a:pt x="0" y="8276539"/>
                </a:lnTo>
                <a:lnTo>
                  <a:pt x="14149044" y="8276539"/>
                </a:lnTo>
                <a:lnTo>
                  <a:pt x="14149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85611" y="1157643"/>
            <a:ext cx="14149069" cy="8276590"/>
          </a:xfrm>
          <a:custGeom>
            <a:avLst/>
            <a:gdLst/>
            <a:ahLst/>
            <a:cxnLst/>
            <a:rect l="l" t="t" r="r" b="b"/>
            <a:pathLst>
              <a:path w="14149069" h="8276590">
                <a:moveTo>
                  <a:pt x="0" y="28409"/>
                </a:moveTo>
                <a:lnTo>
                  <a:pt x="0" y="8248129"/>
                </a:lnTo>
                <a:lnTo>
                  <a:pt x="0" y="8276539"/>
                </a:lnTo>
                <a:lnTo>
                  <a:pt x="28409" y="8276539"/>
                </a:lnTo>
                <a:lnTo>
                  <a:pt x="14120634" y="8276539"/>
                </a:lnTo>
                <a:lnTo>
                  <a:pt x="14149044" y="8276539"/>
                </a:lnTo>
                <a:lnTo>
                  <a:pt x="14149044" y="8248129"/>
                </a:lnTo>
                <a:lnTo>
                  <a:pt x="14149044" y="28409"/>
                </a:lnTo>
                <a:lnTo>
                  <a:pt x="14149044" y="0"/>
                </a:lnTo>
                <a:lnTo>
                  <a:pt x="14120634" y="0"/>
                </a:lnTo>
                <a:lnTo>
                  <a:pt x="28409" y="0"/>
                </a:lnTo>
                <a:lnTo>
                  <a:pt x="0" y="0"/>
                </a:lnTo>
                <a:lnTo>
                  <a:pt x="0" y="28409"/>
                </a:lnTo>
                <a:close/>
              </a:path>
            </a:pathLst>
          </a:custGeom>
          <a:ln w="5681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87681" y="7158041"/>
            <a:ext cx="14145260" cy="25400"/>
          </a:xfrm>
          <a:custGeom>
            <a:avLst/>
            <a:gdLst/>
            <a:ahLst/>
            <a:cxnLst/>
            <a:rect l="l" t="t" r="r" b="b"/>
            <a:pathLst>
              <a:path w="14145260" h="25400">
                <a:moveTo>
                  <a:pt x="0" y="25120"/>
                </a:moveTo>
                <a:lnTo>
                  <a:pt x="14144637" y="25120"/>
                </a:lnTo>
                <a:lnTo>
                  <a:pt x="14144637" y="0"/>
                </a:lnTo>
                <a:lnTo>
                  <a:pt x="0" y="0"/>
                </a:lnTo>
                <a:lnTo>
                  <a:pt x="0" y="2512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37787" y="1129225"/>
            <a:ext cx="0" cy="6054090"/>
          </a:xfrm>
          <a:custGeom>
            <a:avLst/>
            <a:gdLst/>
            <a:ahLst/>
            <a:cxnLst/>
            <a:rect l="l" t="t" r="r" b="b"/>
            <a:pathLst>
              <a:path h="6054090">
                <a:moveTo>
                  <a:pt x="0" y="6053899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147305" y="1129233"/>
            <a:ext cx="0" cy="6054090"/>
          </a:xfrm>
          <a:custGeom>
            <a:avLst/>
            <a:gdLst/>
            <a:ahLst/>
            <a:cxnLst/>
            <a:rect l="l" t="t" r="r" b="b"/>
            <a:pathLst>
              <a:path h="6054090">
                <a:moveTo>
                  <a:pt x="0" y="6053874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956824" y="1129225"/>
            <a:ext cx="0" cy="6054090"/>
          </a:xfrm>
          <a:custGeom>
            <a:avLst/>
            <a:gdLst/>
            <a:ahLst/>
            <a:cxnLst/>
            <a:rect l="l" t="t" r="r" b="b"/>
            <a:pathLst>
              <a:path h="6054090">
                <a:moveTo>
                  <a:pt x="0" y="6053899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1766345" y="1129225"/>
            <a:ext cx="0" cy="6054090"/>
          </a:xfrm>
          <a:custGeom>
            <a:avLst/>
            <a:gdLst/>
            <a:ahLst/>
            <a:cxnLst/>
            <a:rect l="l" t="t" r="r" b="b"/>
            <a:pathLst>
              <a:path h="6054090">
                <a:moveTo>
                  <a:pt x="0" y="6053899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325887" y="4161510"/>
            <a:ext cx="2834005" cy="0"/>
          </a:xfrm>
          <a:custGeom>
            <a:avLst/>
            <a:gdLst/>
            <a:ahLst/>
            <a:cxnLst/>
            <a:rect l="l" t="t" r="r" b="b"/>
            <a:pathLst>
              <a:path w="2834004">
                <a:moveTo>
                  <a:pt x="0" y="0"/>
                </a:moveTo>
                <a:lnTo>
                  <a:pt x="2833979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533210" y="7164278"/>
            <a:ext cx="0" cy="2265680"/>
          </a:xfrm>
          <a:custGeom>
            <a:avLst/>
            <a:gdLst/>
            <a:ahLst/>
            <a:cxnLst/>
            <a:rect l="l" t="t" r="r" b="b"/>
            <a:pathLst>
              <a:path h="2265679">
                <a:moveTo>
                  <a:pt x="0" y="2265121"/>
                </a:moveTo>
                <a:lnTo>
                  <a:pt x="0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944265" y="4161510"/>
            <a:ext cx="2834005" cy="0"/>
          </a:xfrm>
          <a:custGeom>
            <a:avLst/>
            <a:gdLst/>
            <a:ahLst/>
            <a:cxnLst/>
            <a:rect l="l" t="t" r="r" b="b"/>
            <a:pathLst>
              <a:path w="2834004">
                <a:moveTo>
                  <a:pt x="0" y="0"/>
                </a:moveTo>
                <a:lnTo>
                  <a:pt x="2833979" y="0"/>
                </a:lnTo>
              </a:path>
            </a:pathLst>
          </a:custGeom>
          <a:ln w="2512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285" y="427736"/>
            <a:ext cx="1361313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285" y="2459482"/>
            <a:ext cx="1361313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42738" y="9944862"/>
            <a:ext cx="484022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6285" y="9944862"/>
            <a:ext cx="34789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90504" y="9944862"/>
            <a:ext cx="34789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hyperlink" Target="http://creativecommons.org/licenses/by-sa/3.0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698" y="540312"/>
            <a:ext cx="4948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800" b="1" spc="5">
                <a:solidFill>
                  <a:srgbClr val="231F20"/>
                </a:solidFill>
                <a:latin typeface="Tahoma"/>
                <a:cs typeface="Tahoma"/>
              </a:rPr>
              <a:t>商业</a:t>
            </a:r>
            <a:r>
              <a:rPr lang="zh-CN" altLang="en-US" sz="2800" b="1" spc="5" dirty="0">
                <a:solidFill>
                  <a:srgbClr val="231F20"/>
                </a:solidFill>
                <a:latin typeface="Tahoma"/>
                <a:cs typeface="Tahoma"/>
              </a:rPr>
              <a:t>模式画布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9983437"/>
            <a:ext cx="2625090" cy="2819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DesigneD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850" b="1" spc="-5" dirty="0">
                <a:solidFill>
                  <a:srgbClr val="231F20"/>
                </a:solidFill>
                <a:latin typeface="Segoe Print"/>
                <a:cs typeface="Segoe Print"/>
              </a:rPr>
              <a:t>: </a:t>
            </a:r>
            <a:r>
              <a:rPr sz="850" spc="55" dirty="0">
                <a:solidFill>
                  <a:srgbClr val="231F20"/>
                </a:solidFill>
                <a:latin typeface="Tahoma"/>
                <a:cs typeface="Tahoma"/>
              </a:rPr>
              <a:t>Strategyzer</a:t>
            </a:r>
            <a:r>
              <a:rPr sz="85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AG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sz="700" i="1" spc="-45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10" dirty="0">
                <a:solidFill>
                  <a:srgbClr val="231F20"/>
                </a:solidFill>
                <a:latin typeface="Verdana"/>
                <a:cs typeface="Verdana"/>
              </a:rPr>
              <a:t>makers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Business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10" dirty="0">
                <a:solidFill>
                  <a:srgbClr val="231F20"/>
                </a:solidFill>
                <a:latin typeface="Verdana"/>
                <a:cs typeface="Verdana"/>
              </a:rPr>
              <a:t>Model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Generation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dirty="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sz="700" i="1" spc="-4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sz="700" i="1" spc="-5" dirty="0">
                <a:solidFill>
                  <a:srgbClr val="231F20"/>
                </a:solidFill>
                <a:latin typeface="Verdana"/>
                <a:cs typeface="Verdana"/>
              </a:rPr>
              <a:t>Strategyzer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5906" y="9740573"/>
            <a:ext cx="4685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This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work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licensed under the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Commons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Attribution-Share Alike </a:t>
            </a:r>
            <a:r>
              <a:rPr sz="500" dirty="0">
                <a:solidFill>
                  <a:srgbClr val="231F20"/>
                </a:solidFill>
                <a:latin typeface="Tahoma"/>
                <a:cs typeface="Tahoma"/>
              </a:rPr>
              <a:t>3.0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Unported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License. </a:t>
            </a:r>
            <a:r>
              <a:rPr sz="500" spc="-5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view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copy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of this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license,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visit: 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http://creativecommons.org/licenses/by-sa/3.0/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  <a:hlinkClick r:id="rId3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30" dirty="0">
                <a:solidFill>
                  <a:srgbClr val="231F20"/>
                </a:solidFill>
                <a:latin typeface="Tahoma"/>
                <a:cs typeface="Tahoma"/>
              </a:rPr>
              <a:t>send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letter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Creative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Commons,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171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5" dirty="0">
                <a:solidFill>
                  <a:srgbClr val="231F20"/>
                </a:solidFill>
                <a:latin typeface="Tahoma"/>
                <a:cs typeface="Tahoma"/>
              </a:rPr>
              <a:t>Second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5" dirty="0">
                <a:solidFill>
                  <a:srgbClr val="231F20"/>
                </a:solidFill>
                <a:latin typeface="Tahoma"/>
                <a:cs typeface="Tahoma"/>
              </a:rPr>
              <a:t>Street,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Suite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300,</a:t>
            </a:r>
            <a:r>
              <a:rPr sz="500" spc="-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San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20" dirty="0">
                <a:solidFill>
                  <a:srgbClr val="231F20"/>
                </a:solidFill>
                <a:latin typeface="Tahoma"/>
                <a:cs typeface="Tahoma"/>
              </a:rPr>
              <a:t>Francisco,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California,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5" dirty="0">
                <a:solidFill>
                  <a:srgbClr val="231F20"/>
                </a:solidFill>
                <a:latin typeface="Tahoma"/>
                <a:cs typeface="Tahoma"/>
              </a:rPr>
              <a:t>94105,</a:t>
            </a:r>
            <a:r>
              <a:rPr sz="500" spc="-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500" spc="10" dirty="0">
                <a:solidFill>
                  <a:srgbClr val="231F20"/>
                </a:solidFill>
                <a:latin typeface="Tahoma"/>
                <a:cs typeface="Tahoma"/>
              </a:rPr>
              <a:t>USA.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2430" y="9747522"/>
            <a:ext cx="198399" cy="198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58" y="9747522"/>
            <a:ext cx="968964" cy="1985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19681" y="9759622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4">
                <a:moveTo>
                  <a:pt x="0" y="0"/>
                </a:moveTo>
                <a:lnTo>
                  <a:pt x="0" y="177812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44728" y="1313109"/>
            <a:ext cx="282575" cy="244475"/>
          </a:xfrm>
          <a:custGeom>
            <a:avLst/>
            <a:gdLst/>
            <a:ahLst/>
            <a:cxnLst/>
            <a:rect l="l" t="t" r="r" b="b"/>
            <a:pathLst>
              <a:path w="282575" h="244475">
                <a:moveTo>
                  <a:pt x="69402" y="0"/>
                </a:moveTo>
                <a:lnTo>
                  <a:pt x="41460" y="6897"/>
                </a:lnTo>
                <a:lnTo>
                  <a:pt x="18399" y="24119"/>
                </a:lnTo>
                <a:lnTo>
                  <a:pt x="4209" y="48053"/>
                </a:lnTo>
                <a:lnTo>
                  <a:pt x="0" y="75589"/>
                </a:lnTo>
                <a:lnTo>
                  <a:pt x="6878" y="103620"/>
                </a:lnTo>
                <a:lnTo>
                  <a:pt x="35008" y="140877"/>
                </a:lnTo>
                <a:lnTo>
                  <a:pt x="80303" y="187441"/>
                </a:lnTo>
                <a:lnTo>
                  <a:pt x="122407" y="227198"/>
                </a:lnTo>
                <a:lnTo>
                  <a:pt x="140965" y="244031"/>
                </a:lnTo>
                <a:lnTo>
                  <a:pt x="140990" y="243713"/>
                </a:lnTo>
                <a:lnTo>
                  <a:pt x="141396" y="243713"/>
                </a:lnTo>
                <a:lnTo>
                  <a:pt x="208973" y="183280"/>
                </a:lnTo>
                <a:lnTo>
                  <a:pt x="245584" y="148403"/>
                </a:lnTo>
                <a:lnTo>
                  <a:pt x="275127" y="103620"/>
                </a:lnTo>
                <a:lnTo>
                  <a:pt x="281997" y="75589"/>
                </a:lnTo>
                <a:lnTo>
                  <a:pt x="278233" y="51029"/>
                </a:lnTo>
                <a:lnTo>
                  <a:pt x="140990" y="51029"/>
                </a:lnTo>
                <a:lnTo>
                  <a:pt x="140088" y="47346"/>
                </a:lnTo>
                <a:lnTo>
                  <a:pt x="139047" y="44196"/>
                </a:lnTo>
                <a:lnTo>
                  <a:pt x="137866" y="41656"/>
                </a:lnTo>
                <a:lnTo>
                  <a:pt x="120704" y="18500"/>
                </a:lnTo>
                <a:lnTo>
                  <a:pt x="96850" y="4241"/>
                </a:lnTo>
                <a:lnTo>
                  <a:pt x="69402" y="0"/>
                </a:lnTo>
                <a:close/>
              </a:path>
              <a:path w="282575" h="244475">
                <a:moveTo>
                  <a:pt x="141396" y="243713"/>
                </a:moveTo>
                <a:lnTo>
                  <a:pt x="140990" y="243713"/>
                </a:lnTo>
                <a:lnTo>
                  <a:pt x="141041" y="244031"/>
                </a:lnTo>
                <a:lnTo>
                  <a:pt x="141396" y="243713"/>
                </a:lnTo>
                <a:close/>
              </a:path>
              <a:path w="282575" h="244475">
                <a:moveTo>
                  <a:pt x="212549" y="0"/>
                </a:moveTo>
                <a:lnTo>
                  <a:pt x="161257" y="18500"/>
                </a:lnTo>
                <a:lnTo>
                  <a:pt x="140990" y="51029"/>
                </a:lnTo>
                <a:lnTo>
                  <a:pt x="278233" y="51029"/>
                </a:lnTo>
                <a:lnTo>
                  <a:pt x="277777" y="48053"/>
                </a:lnTo>
                <a:lnTo>
                  <a:pt x="263567" y="24119"/>
                </a:lnTo>
                <a:lnTo>
                  <a:pt x="240469" y="6897"/>
                </a:lnTo>
                <a:lnTo>
                  <a:pt x="21254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76940" y="10069066"/>
            <a:ext cx="1198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st</a:t>
            </a:r>
            <a:r>
              <a:rPr sz="1200" spc="4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ateg</a:t>
            </a:r>
            <a:r>
              <a:rPr sz="1200" spc="1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1200" spc="65" dirty="0">
                <a:solidFill>
                  <a:srgbClr val="231F20"/>
                </a:solidFill>
                <a:latin typeface="Tahoma"/>
                <a:cs typeface="Tahoma"/>
              </a:rPr>
              <a:t>ze</a:t>
            </a:r>
            <a:r>
              <a:rPr sz="1200" spc="-4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1200" spc="-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1200" spc="75" dirty="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80" dirty="0">
                <a:solidFill>
                  <a:srgbClr val="231F20"/>
                </a:solidFill>
                <a:latin typeface="Tahoma"/>
                <a:cs typeface="Tahoma"/>
              </a:rPr>
              <a:t>om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3094" y="1317767"/>
            <a:ext cx="260972" cy="301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4616" y="1313049"/>
            <a:ext cx="274270" cy="274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338" y="4301075"/>
            <a:ext cx="358414" cy="3326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15610" y="1315381"/>
            <a:ext cx="287020" cy="287020"/>
          </a:xfrm>
          <a:custGeom>
            <a:avLst/>
            <a:gdLst/>
            <a:ahLst/>
            <a:cxnLst/>
            <a:rect l="l" t="t" r="r" b="b"/>
            <a:pathLst>
              <a:path w="287020" h="287019">
                <a:moveTo>
                  <a:pt x="143421" y="0"/>
                </a:moveTo>
                <a:lnTo>
                  <a:pt x="98088" y="7311"/>
                </a:lnTo>
                <a:lnTo>
                  <a:pt x="58718" y="27671"/>
                </a:lnTo>
                <a:lnTo>
                  <a:pt x="27671" y="58718"/>
                </a:lnTo>
                <a:lnTo>
                  <a:pt x="7311" y="98088"/>
                </a:lnTo>
                <a:lnTo>
                  <a:pt x="0" y="143421"/>
                </a:lnTo>
                <a:lnTo>
                  <a:pt x="7311" y="188753"/>
                </a:lnTo>
                <a:lnTo>
                  <a:pt x="27671" y="228124"/>
                </a:lnTo>
                <a:lnTo>
                  <a:pt x="58718" y="259170"/>
                </a:lnTo>
                <a:lnTo>
                  <a:pt x="98088" y="279530"/>
                </a:lnTo>
                <a:lnTo>
                  <a:pt x="143421" y="286842"/>
                </a:lnTo>
                <a:lnTo>
                  <a:pt x="188753" y="279530"/>
                </a:lnTo>
                <a:lnTo>
                  <a:pt x="228124" y="259170"/>
                </a:lnTo>
                <a:lnTo>
                  <a:pt x="259170" y="228124"/>
                </a:lnTo>
                <a:lnTo>
                  <a:pt x="268053" y="210947"/>
                </a:lnTo>
                <a:lnTo>
                  <a:pt x="122542" y="210947"/>
                </a:lnTo>
                <a:lnTo>
                  <a:pt x="65252" y="153644"/>
                </a:lnTo>
                <a:lnTo>
                  <a:pt x="84874" y="134023"/>
                </a:lnTo>
                <a:lnTo>
                  <a:pt x="152885" y="134023"/>
                </a:lnTo>
                <a:lnTo>
                  <a:pt x="203987" y="75539"/>
                </a:lnTo>
                <a:lnTo>
                  <a:pt x="267869" y="75539"/>
                </a:lnTo>
                <a:lnTo>
                  <a:pt x="259170" y="58718"/>
                </a:lnTo>
                <a:lnTo>
                  <a:pt x="228124" y="27671"/>
                </a:lnTo>
                <a:lnTo>
                  <a:pt x="188753" y="7311"/>
                </a:lnTo>
                <a:lnTo>
                  <a:pt x="143421" y="0"/>
                </a:lnTo>
                <a:close/>
              </a:path>
              <a:path w="287020" h="287019">
                <a:moveTo>
                  <a:pt x="267869" y="75539"/>
                </a:moveTo>
                <a:lnTo>
                  <a:pt x="203987" y="75539"/>
                </a:lnTo>
                <a:lnTo>
                  <a:pt x="224904" y="93802"/>
                </a:lnTo>
                <a:lnTo>
                  <a:pt x="122542" y="210947"/>
                </a:lnTo>
                <a:lnTo>
                  <a:pt x="268053" y="210947"/>
                </a:lnTo>
                <a:lnTo>
                  <a:pt x="279530" y="188753"/>
                </a:lnTo>
                <a:lnTo>
                  <a:pt x="286842" y="143421"/>
                </a:lnTo>
                <a:lnTo>
                  <a:pt x="279530" y="98088"/>
                </a:lnTo>
                <a:lnTo>
                  <a:pt x="267869" y="75539"/>
                </a:lnTo>
                <a:close/>
              </a:path>
              <a:path w="287020" h="287019">
                <a:moveTo>
                  <a:pt x="152885" y="134023"/>
                </a:moveTo>
                <a:lnTo>
                  <a:pt x="84874" y="134023"/>
                </a:lnTo>
                <a:lnTo>
                  <a:pt x="121170" y="170319"/>
                </a:lnTo>
                <a:lnTo>
                  <a:pt x="152885" y="134023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57573" y="4306261"/>
            <a:ext cx="369208" cy="243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8685" y="7372636"/>
            <a:ext cx="255270" cy="257810"/>
          </a:xfrm>
          <a:custGeom>
            <a:avLst/>
            <a:gdLst/>
            <a:ahLst/>
            <a:cxnLst/>
            <a:rect l="l" t="t" r="r" b="b"/>
            <a:pathLst>
              <a:path w="255270" h="257809">
                <a:moveTo>
                  <a:pt x="233387" y="0"/>
                </a:moveTo>
                <a:lnTo>
                  <a:pt x="152247" y="0"/>
                </a:lnTo>
                <a:lnTo>
                  <a:pt x="0" y="152006"/>
                </a:lnTo>
                <a:lnTo>
                  <a:pt x="105308" y="257670"/>
                </a:lnTo>
                <a:lnTo>
                  <a:pt x="254965" y="107505"/>
                </a:lnTo>
                <a:lnTo>
                  <a:pt x="254965" y="64795"/>
                </a:lnTo>
                <a:lnTo>
                  <a:pt x="212123" y="64795"/>
                </a:lnTo>
                <a:lnTo>
                  <a:pt x="203933" y="63195"/>
                </a:lnTo>
                <a:lnTo>
                  <a:pt x="196723" y="58394"/>
                </a:lnTo>
                <a:lnTo>
                  <a:pt x="191958" y="51190"/>
                </a:lnTo>
                <a:lnTo>
                  <a:pt x="190369" y="42987"/>
                </a:lnTo>
                <a:lnTo>
                  <a:pt x="191958" y="34782"/>
                </a:lnTo>
                <a:lnTo>
                  <a:pt x="196723" y="27571"/>
                </a:lnTo>
                <a:lnTo>
                  <a:pt x="203933" y="22778"/>
                </a:lnTo>
                <a:lnTo>
                  <a:pt x="212123" y="21180"/>
                </a:lnTo>
                <a:lnTo>
                  <a:pt x="254518" y="21180"/>
                </a:lnTo>
                <a:lnTo>
                  <a:pt x="233387" y="0"/>
                </a:lnTo>
                <a:close/>
              </a:path>
              <a:path w="255270" h="257809">
                <a:moveTo>
                  <a:pt x="254518" y="21180"/>
                </a:moveTo>
                <a:lnTo>
                  <a:pt x="212123" y="21180"/>
                </a:lnTo>
                <a:lnTo>
                  <a:pt x="220306" y="22778"/>
                </a:lnTo>
                <a:lnTo>
                  <a:pt x="227495" y="27571"/>
                </a:lnTo>
                <a:lnTo>
                  <a:pt x="232274" y="34782"/>
                </a:lnTo>
                <a:lnTo>
                  <a:pt x="233867" y="42987"/>
                </a:lnTo>
                <a:lnTo>
                  <a:pt x="232274" y="51190"/>
                </a:lnTo>
                <a:lnTo>
                  <a:pt x="227495" y="58394"/>
                </a:lnTo>
                <a:lnTo>
                  <a:pt x="220306" y="63195"/>
                </a:lnTo>
                <a:lnTo>
                  <a:pt x="212123" y="64795"/>
                </a:lnTo>
                <a:lnTo>
                  <a:pt x="254965" y="64795"/>
                </a:lnTo>
                <a:lnTo>
                  <a:pt x="254965" y="21628"/>
                </a:lnTo>
                <a:lnTo>
                  <a:pt x="254518" y="211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148" y="7310156"/>
            <a:ext cx="255270" cy="182245"/>
          </a:xfrm>
          <a:custGeom>
            <a:avLst/>
            <a:gdLst/>
            <a:ahLst/>
            <a:cxnLst/>
            <a:rect l="l" t="t" r="r" b="b"/>
            <a:pathLst>
              <a:path w="255270" h="182245">
                <a:moveTo>
                  <a:pt x="233400" y="0"/>
                </a:moveTo>
                <a:lnTo>
                  <a:pt x="152247" y="0"/>
                </a:lnTo>
                <a:lnTo>
                  <a:pt x="0" y="152031"/>
                </a:lnTo>
                <a:lnTo>
                  <a:pt x="30073" y="182232"/>
                </a:lnTo>
                <a:lnTo>
                  <a:pt x="166865" y="45669"/>
                </a:lnTo>
                <a:lnTo>
                  <a:pt x="254927" y="45669"/>
                </a:lnTo>
                <a:lnTo>
                  <a:pt x="254927" y="21653"/>
                </a:lnTo>
                <a:lnTo>
                  <a:pt x="23340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93336" y="7388369"/>
            <a:ext cx="282575" cy="273685"/>
          </a:xfrm>
          <a:custGeom>
            <a:avLst/>
            <a:gdLst/>
            <a:ahLst/>
            <a:cxnLst/>
            <a:rect l="l" t="t" r="r" b="b"/>
            <a:pathLst>
              <a:path w="282575" h="273684">
                <a:moveTo>
                  <a:pt x="189344" y="0"/>
                </a:moveTo>
                <a:lnTo>
                  <a:pt x="92951" y="0"/>
                </a:lnTo>
                <a:lnTo>
                  <a:pt x="55781" y="20262"/>
                </a:lnTo>
                <a:lnTo>
                  <a:pt x="26454" y="50306"/>
                </a:lnTo>
                <a:lnTo>
                  <a:pt x="7137" y="88048"/>
                </a:lnTo>
                <a:lnTo>
                  <a:pt x="0" y="131406"/>
                </a:lnTo>
                <a:lnTo>
                  <a:pt x="6871" y="176043"/>
                </a:lnTo>
                <a:lnTo>
                  <a:pt x="26618" y="214909"/>
                </a:lnTo>
                <a:lnTo>
                  <a:pt x="56936" y="245665"/>
                </a:lnTo>
                <a:lnTo>
                  <a:pt x="95517" y="265970"/>
                </a:lnTo>
                <a:lnTo>
                  <a:pt x="140055" y="273481"/>
                </a:lnTo>
                <a:lnTo>
                  <a:pt x="184698" y="266610"/>
                </a:lnTo>
                <a:lnTo>
                  <a:pt x="223568" y="246863"/>
                </a:lnTo>
                <a:lnTo>
                  <a:pt x="254326" y="216545"/>
                </a:lnTo>
                <a:lnTo>
                  <a:pt x="274631" y="177964"/>
                </a:lnTo>
                <a:lnTo>
                  <a:pt x="282143" y="133426"/>
                </a:lnTo>
                <a:lnTo>
                  <a:pt x="275488" y="89520"/>
                </a:lnTo>
                <a:lnTo>
                  <a:pt x="256332" y="51182"/>
                </a:lnTo>
                <a:lnTo>
                  <a:pt x="226880" y="20610"/>
                </a:lnTo>
                <a:lnTo>
                  <a:pt x="189344" y="0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8982" y="7310168"/>
            <a:ext cx="110845" cy="66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6388" y="7451595"/>
            <a:ext cx="96010" cy="146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15617" y="1313526"/>
            <a:ext cx="360045" cy="330200"/>
          </a:xfrm>
          <a:custGeom>
            <a:avLst/>
            <a:gdLst/>
            <a:ahLst/>
            <a:cxnLst/>
            <a:rect l="l" t="t" r="r" b="b"/>
            <a:pathLst>
              <a:path w="360044" h="330200">
                <a:moveTo>
                  <a:pt x="181871" y="0"/>
                </a:moveTo>
                <a:lnTo>
                  <a:pt x="139827" y="8793"/>
                </a:lnTo>
                <a:lnTo>
                  <a:pt x="101524" y="28001"/>
                </a:lnTo>
                <a:lnTo>
                  <a:pt x="69112" y="56752"/>
                </a:lnTo>
                <a:lnTo>
                  <a:pt x="44742" y="94173"/>
                </a:lnTo>
                <a:lnTo>
                  <a:pt x="0" y="180368"/>
                </a:lnTo>
                <a:lnTo>
                  <a:pt x="2463" y="188115"/>
                </a:lnTo>
                <a:lnTo>
                  <a:pt x="33655" y="204308"/>
                </a:lnTo>
                <a:lnTo>
                  <a:pt x="35583" y="211441"/>
                </a:lnTo>
                <a:lnTo>
                  <a:pt x="37834" y="218473"/>
                </a:lnTo>
                <a:lnTo>
                  <a:pt x="40393" y="225398"/>
                </a:lnTo>
                <a:lnTo>
                  <a:pt x="43243" y="232210"/>
                </a:lnTo>
                <a:lnTo>
                  <a:pt x="125958" y="238483"/>
                </a:lnTo>
                <a:lnTo>
                  <a:pt x="62433" y="264937"/>
                </a:lnTo>
                <a:lnTo>
                  <a:pt x="103318" y="303485"/>
                </a:lnTo>
                <a:lnTo>
                  <a:pt x="165940" y="328303"/>
                </a:lnTo>
                <a:lnTo>
                  <a:pt x="212302" y="329767"/>
                </a:lnTo>
                <a:lnTo>
                  <a:pt x="256549" y="318578"/>
                </a:lnTo>
                <a:lnTo>
                  <a:pt x="296091" y="295786"/>
                </a:lnTo>
                <a:lnTo>
                  <a:pt x="328337" y="262442"/>
                </a:lnTo>
                <a:lnTo>
                  <a:pt x="350697" y="219598"/>
                </a:lnTo>
                <a:lnTo>
                  <a:pt x="359734" y="172161"/>
                </a:lnTo>
                <a:lnTo>
                  <a:pt x="357221" y="147974"/>
                </a:lnTo>
                <a:lnTo>
                  <a:pt x="101058" y="147974"/>
                </a:lnTo>
                <a:lnTo>
                  <a:pt x="91033" y="144389"/>
                </a:lnTo>
                <a:lnTo>
                  <a:pt x="83972" y="139690"/>
                </a:lnTo>
                <a:lnTo>
                  <a:pt x="80352" y="130775"/>
                </a:lnTo>
                <a:lnTo>
                  <a:pt x="82143" y="122494"/>
                </a:lnTo>
                <a:lnTo>
                  <a:pt x="86846" y="112937"/>
                </a:lnTo>
                <a:lnTo>
                  <a:pt x="94999" y="107081"/>
                </a:lnTo>
                <a:lnTo>
                  <a:pt x="104928" y="105605"/>
                </a:lnTo>
                <a:lnTo>
                  <a:pt x="346878" y="105605"/>
                </a:lnTo>
                <a:lnTo>
                  <a:pt x="337266" y="81905"/>
                </a:lnTo>
                <a:lnTo>
                  <a:pt x="308116" y="44889"/>
                </a:lnTo>
                <a:lnTo>
                  <a:pt x="268592" y="17148"/>
                </a:lnTo>
                <a:lnTo>
                  <a:pt x="225510" y="2494"/>
                </a:lnTo>
                <a:lnTo>
                  <a:pt x="181871" y="0"/>
                </a:lnTo>
                <a:close/>
              </a:path>
              <a:path w="360044" h="330200">
                <a:moveTo>
                  <a:pt x="346878" y="105605"/>
                </a:moveTo>
                <a:lnTo>
                  <a:pt x="104928" y="105605"/>
                </a:lnTo>
                <a:lnTo>
                  <a:pt x="114960" y="109185"/>
                </a:lnTo>
                <a:lnTo>
                  <a:pt x="122008" y="113884"/>
                </a:lnTo>
                <a:lnTo>
                  <a:pt x="125628" y="122799"/>
                </a:lnTo>
                <a:lnTo>
                  <a:pt x="123837" y="131079"/>
                </a:lnTo>
                <a:lnTo>
                  <a:pt x="119135" y="140639"/>
                </a:lnTo>
                <a:lnTo>
                  <a:pt x="110983" y="146497"/>
                </a:lnTo>
                <a:lnTo>
                  <a:pt x="101058" y="147974"/>
                </a:lnTo>
                <a:lnTo>
                  <a:pt x="357221" y="147974"/>
                </a:lnTo>
                <a:lnTo>
                  <a:pt x="354865" y="125297"/>
                </a:lnTo>
                <a:lnTo>
                  <a:pt x="346878" y="105605"/>
                </a:lnTo>
                <a:close/>
              </a:path>
            </a:pathLst>
          </a:custGeom>
          <a:solidFill>
            <a:srgbClr val="0203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271892" y="9745206"/>
            <a:ext cx="344170" cy="297180"/>
          </a:xfrm>
          <a:custGeom>
            <a:avLst/>
            <a:gdLst/>
            <a:ahLst/>
            <a:cxnLst/>
            <a:rect l="l" t="t" r="r" b="b"/>
            <a:pathLst>
              <a:path w="344170" h="297179">
                <a:moveTo>
                  <a:pt x="70345" y="0"/>
                </a:moveTo>
                <a:lnTo>
                  <a:pt x="41389" y="25684"/>
                </a:lnTo>
                <a:lnTo>
                  <a:pt x="19203" y="57078"/>
                </a:lnTo>
                <a:lnTo>
                  <a:pt x="5003" y="93070"/>
                </a:lnTo>
                <a:lnTo>
                  <a:pt x="0" y="132549"/>
                </a:lnTo>
                <a:lnTo>
                  <a:pt x="6139" y="176295"/>
                </a:lnTo>
                <a:lnTo>
                  <a:pt x="23465" y="215603"/>
                </a:lnTo>
                <a:lnTo>
                  <a:pt x="50341" y="248907"/>
                </a:lnTo>
                <a:lnTo>
                  <a:pt x="85127" y="274637"/>
                </a:lnTo>
                <a:lnTo>
                  <a:pt x="126187" y="291225"/>
                </a:lnTo>
                <a:lnTo>
                  <a:pt x="171881" y="297103"/>
                </a:lnTo>
                <a:lnTo>
                  <a:pt x="217571" y="291225"/>
                </a:lnTo>
                <a:lnTo>
                  <a:pt x="258627" y="274637"/>
                </a:lnTo>
                <a:lnTo>
                  <a:pt x="293411" y="248907"/>
                </a:lnTo>
                <a:lnTo>
                  <a:pt x="298781" y="242252"/>
                </a:lnTo>
                <a:lnTo>
                  <a:pt x="171881" y="242252"/>
                </a:lnTo>
                <a:lnTo>
                  <a:pt x="127278" y="233632"/>
                </a:lnTo>
                <a:lnTo>
                  <a:pt x="90854" y="210123"/>
                </a:lnTo>
                <a:lnTo>
                  <a:pt x="66295" y="175253"/>
                </a:lnTo>
                <a:lnTo>
                  <a:pt x="57289" y="132549"/>
                </a:lnTo>
                <a:lnTo>
                  <a:pt x="60624" y="106226"/>
                </a:lnTo>
                <a:lnTo>
                  <a:pt x="70091" y="82232"/>
                </a:lnTo>
                <a:lnTo>
                  <a:pt x="84882" y="61305"/>
                </a:lnTo>
                <a:lnTo>
                  <a:pt x="104190" y="44183"/>
                </a:lnTo>
                <a:lnTo>
                  <a:pt x="70345" y="0"/>
                </a:lnTo>
                <a:close/>
              </a:path>
              <a:path w="344170" h="297179">
                <a:moveTo>
                  <a:pt x="273405" y="0"/>
                </a:moveTo>
                <a:lnTo>
                  <a:pt x="239560" y="44183"/>
                </a:lnTo>
                <a:lnTo>
                  <a:pt x="258868" y="61305"/>
                </a:lnTo>
                <a:lnTo>
                  <a:pt x="273659" y="82232"/>
                </a:lnTo>
                <a:lnTo>
                  <a:pt x="283126" y="106226"/>
                </a:lnTo>
                <a:lnTo>
                  <a:pt x="286461" y="132549"/>
                </a:lnTo>
                <a:lnTo>
                  <a:pt x="277455" y="175253"/>
                </a:lnTo>
                <a:lnTo>
                  <a:pt x="252898" y="210123"/>
                </a:lnTo>
                <a:lnTo>
                  <a:pt x="216477" y="233632"/>
                </a:lnTo>
                <a:lnTo>
                  <a:pt x="171881" y="242252"/>
                </a:lnTo>
                <a:lnTo>
                  <a:pt x="298781" y="242252"/>
                </a:lnTo>
                <a:lnTo>
                  <a:pt x="320285" y="215603"/>
                </a:lnTo>
                <a:lnTo>
                  <a:pt x="337611" y="176295"/>
                </a:lnTo>
                <a:lnTo>
                  <a:pt x="343750" y="132549"/>
                </a:lnTo>
                <a:lnTo>
                  <a:pt x="338747" y="93070"/>
                </a:lnTo>
                <a:lnTo>
                  <a:pt x="324546" y="57078"/>
                </a:lnTo>
                <a:lnTo>
                  <a:pt x="302361" y="25684"/>
                </a:lnTo>
                <a:lnTo>
                  <a:pt x="273405" y="0"/>
                </a:lnTo>
                <a:close/>
              </a:path>
              <a:path w="344170" h="297179">
                <a:moveTo>
                  <a:pt x="138036" y="88366"/>
                </a:moveTo>
                <a:lnTo>
                  <a:pt x="128381" y="96927"/>
                </a:lnTo>
                <a:lnTo>
                  <a:pt x="120983" y="107391"/>
                </a:lnTo>
                <a:lnTo>
                  <a:pt x="116247" y="119388"/>
                </a:lnTo>
                <a:lnTo>
                  <a:pt x="114579" y="132549"/>
                </a:lnTo>
                <a:lnTo>
                  <a:pt x="119082" y="153904"/>
                </a:lnTo>
                <a:lnTo>
                  <a:pt x="131362" y="171338"/>
                </a:lnTo>
                <a:lnTo>
                  <a:pt x="149576" y="183091"/>
                </a:lnTo>
                <a:lnTo>
                  <a:pt x="171881" y="187401"/>
                </a:lnTo>
                <a:lnTo>
                  <a:pt x="194179" y="183091"/>
                </a:lnTo>
                <a:lnTo>
                  <a:pt x="212390" y="171338"/>
                </a:lnTo>
                <a:lnTo>
                  <a:pt x="224668" y="153904"/>
                </a:lnTo>
                <a:lnTo>
                  <a:pt x="229171" y="132549"/>
                </a:lnTo>
                <a:lnTo>
                  <a:pt x="171881" y="132549"/>
                </a:lnTo>
                <a:lnTo>
                  <a:pt x="138036" y="88366"/>
                </a:lnTo>
                <a:close/>
              </a:path>
              <a:path w="344170" h="297179">
                <a:moveTo>
                  <a:pt x="205714" y="88366"/>
                </a:moveTo>
                <a:lnTo>
                  <a:pt x="171881" y="132549"/>
                </a:lnTo>
                <a:lnTo>
                  <a:pt x="229171" y="132549"/>
                </a:lnTo>
                <a:lnTo>
                  <a:pt x="227503" y="119388"/>
                </a:lnTo>
                <a:lnTo>
                  <a:pt x="222767" y="107391"/>
                </a:lnTo>
                <a:lnTo>
                  <a:pt x="215369" y="96927"/>
                </a:lnTo>
                <a:lnTo>
                  <a:pt x="205714" y="88366"/>
                </a:lnTo>
                <a:close/>
              </a:path>
              <a:path w="344170" h="297179">
                <a:moveTo>
                  <a:pt x="171881" y="22847"/>
                </a:moveTo>
                <a:lnTo>
                  <a:pt x="153273" y="24304"/>
                </a:lnTo>
                <a:lnTo>
                  <a:pt x="135640" y="28509"/>
                </a:lnTo>
                <a:lnTo>
                  <a:pt x="119205" y="35218"/>
                </a:lnTo>
                <a:lnTo>
                  <a:pt x="104190" y="44183"/>
                </a:lnTo>
                <a:lnTo>
                  <a:pt x="138036" y="88366"/>
                </a:lnTo>
                <a:lnTo>
                  <a:pt x="145542" y="83881"/>
                </a:lnTo>
                <a:lnTo>
                  <a:pt x="153758" y="80527"/>
                </a:lnTo>
                <a:lnTo>
                  <a:pt x="162575" y="78426"/>
                </a:lnTo>
                <a:lnTo>
                  <a:pt x="171881" y="77698"/>
                </a:lnTo>
                <a:lnTo>
                  <a:pt x="213886" y="77698"/>
                </a:lnTo>
                <a:lnTo>
                  <a:pt x="239560" y="44183"/>
                </a:lnTo>
                <a:lnTo>
                  <a:pt x="224545" y="35218"/>
                </a:lnTo>
                <a:lnTo>
                  <a:pt x="208111" y="28509"/>
                </a:lnTo>
                <a:lnTo>
                  <a:pt x="190482" y="24304"/>
                </a:lnTo>
                <a:lnTo>
                  <a:pt x="171881" y="22847"/>
                </a:lnTo>
                <a:close/>
              </a:path>
              <a:path w="344170" h="297179">
                <a:moveTo>
                  <a:pt x="213886" y="77698"/>
                </a:moveTo>
                <a:lnTo>
                  <a:pt x="171881" y="77698"/>
                </a:lnTo>
                <a:lnTo>
                  <a:pt x="181181" y="78426"/>
                </a:lnTo>
                <a:lnTo>
                  <a:pt x="189993" y="80527"/>
                </a:lnTo>
                <a:lnTo>
                  <a:pt x="198208" y="83881"/>
                </a:lnTo>
                <a:lnTo>
                  <a:pt x="205714" y="88366"/>
                </a:lnTo>
                <a:lnTo>
                  <a:pt x="213886" y="776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44287" y="9768061"/>
            <a:ext cx="362850" cy="23768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50885" y="9768062"/>
            <a:ext cx="143510" cy="238125"/>
          </a:xfrm>
          <a:custGeom>
            <a:avLst/>
            <a:gdLst/>
            <a:ahLst/>
            <a:cxnLst/>
            <a:rect l="l" t="t" r="r" b="b"/>
            <a:pathLst>
              <a:path w="143509" h="238125">
                <a:moveTo>
                  <a:pt x="85940" y="91414"/>
                </a:moveTo>
                <a:lnTo>
                  <a:pt x="28651" y="91414"/>
                </a:lnTo>
                <a:lnTo>
                  <a:pt x="28653" y="173736"/>
                </a:lnTo>
                <a:lnTo>
                  <a:pt x="38646" y="214998"/>
                </a:lnTo>
                <a:lnTo>
                  <a:pt x="75366" y="236325"/>
                </a:lnTo>
                <a:lnTo>
                  <a:pt x="92354" y="237680"/>
                </a:lnTo>
                <a:lnTo>
                  <a:pt x="107858" y="236155"/>
                </a:lnTo>
                <a:lnTo>
                  <a:pt x="121240" y="232089"/>
                </a:lnTo>
                <a:lnTo>
                  <a:pt x="132898" y="226246"/>
                </a:lnTo>
                <a:lnTo>
                  <a:pt x="143230" y="219392"/>
                </a:lnTo>
                <a:lnTo>
                  <a:pt x="128906" y="191973"/>
                </a:lnTo>
                <a:lnTo>
                  <a:pt x="105041" y="191973"/>
                </a:lnTo>
                <a:lnTo>
                  <a:pt x="97133" y="191073"/>
                </a:lnTo>
                <a:lnTo>
                  <a:pt x="91114" y="188055"/>
                </a:lnTo>
                <a:lnTo>
                  <a:pt x="87284" y="182436"/>
                </a:lnTo>
                <a:lnTo>
                  <a:pt x="85940" y="173736"/>
                </a:lnTo>
                <a:lnTo>
                  <a:pt x="85940" y="91414"/>
                </a:lnTo>
                <a:close/>
              </a:path>
              <a:path w="143509" h="238125">
                <a:moveTo>
                  <a:pt x="124129" y="182829"/>
                </a:moveTo>
                <a:lnTo>
                  <a:pt x="118478" y="187223"/>
                </a:lnTo>
                <a:lnTo>
                  <a:pt x="114579" y="191973"/>
                </a:lnTo>
                <a:lnTo>
                  <a:pt x="128906" y="191973"/>
                </a:lnTo>
                <a:lnTo>
                  <a:pt x="124129" y="182829"/>
                </a:lnTo>
                <a:close/>
              </a:path>
              <a:path w="143509" h="238125">
                <a:moveTo>
                  <a:pt x="133680" y="45707"/>
                </a:moveTo>
                <a:lnTo>
                  <a:pt x="0" y="45707"/>
                </a:lnTo>
                <a:lnTo>
                  <a:pt x="0" y="91414"/>
                </a:lnTo>
                <a:lnTo>
                  <a:pt x="133680" y="91414"/>
                </a:lnTo>
                <a:lnTo>
                  <a:pt x="133680" y="45707"/>
                </a:lnTo>
                <a:close/>
              </a:path>
              <a:path w="143509" h="238125">
                <a:moveTo>
                  <a:pt x="85940" y="0"/>
                </a:moveTo>
                <a:lnTo>
                  <a:pt x="28651" y="0"/>
                </a:lnTo>
                <a:lnTo>
                  <a:pt x="28651" y="45707"/>
                </a:lnTo>
                <a:lnTo>
                  <a:pt x="85940" y="45707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59914" y="9813759"/>
            <a:ext cx="193675" cy="192405"/>
          </a:xfrm>
          <a:custGeom>
            <a:avLst/>
            <a:gdLst/>
            <a:ahLst/>
            <a:cxnLst/>
            <a:rect l="l" t="t" r="r" b="b"/>
            <a:pathLst>
              <a:path w="193675" h="192404">
                <a:moveTo>
                  <a:pt x="166933" y="42176"/>
                </a:moveTo>
                <a:lnTo>
                  <a:pt x="83921" y="42176"/>
                </a:lnTo>
                <a:lnTo>
                  <a:pt x="94382" y="42208"/>
                </a:lnTo>
                <a:lnTo>
                  <a:pt x="104295" y="43318"/>
                </a:lnTo>
                <a:lnTo>
                  <a:pt x="111689" y="47025"/>
                </a:lnTo>
                <a:lnTo>
                  <a:pt x="114592" y="54851"/>
                </a:lnTo>
                <a:lnTo>
                  <a:pt x="111304" y="62893"/>
                </a:lnTo>
                <a:lnTo>
                  <a:pt x="101846" y="67924"/>
                </a:lnTo>
                <a:lnTo>
                  <a:pt x="86822" y="70990"/>
                </a:lnTo>
                <a:lnTo>
                  <a:pt x="66840" y="73139"/>
                </a:lnTo>
                <a:lnTo>
                  <a:pt x="44030" y="78137"/>
                </a:lnTo>
                <a:lnTo>
                  <a:pt x="22428" y="89782"/>
                </a:lnTo>
                <a:lnTo>
                  <a:pt x="6321" y="109104"/>
                </a:lnTo>
                <a:lnTo>
                  <a:pt x="0" y="137134"/>
                </a:lnTo>
                <a:lnTo>
                  <a:pt x="5028" y="160967"/>
                </a:lnTo>
                <a:lnTo>
                  <a:pt x="18980" y="178122"/>
                </a:lnTo>
                <a:lnTo>
                  <a:pt x="40151" y="188492"/>
                </a:lnTo>
                <a:lnTo>
                  <a:pt x="66840" y="191973"/>
                </a:lnTo>
                <a:lnTo>
                  <a:pt x="83156" y="190170"/>
                </a:lnTo>
                <a:lnTo>
                  <a:pt x="98698" y="184861"/>
                </a:lnTo>
                <a:lnTo>
                  <a:pt x="112649" y="176189"/>
                </a:lnTo>
                <a:lnTo>
                  <a:pt x="124193" y="164299"/>
                </a:lnTo>
                <a:lnTo>
                  <a:pt x="192254" y="164299"/>
                </a:lnTo>
                <a:lnTo>
                  <a:pt x="191314" y="151104"/>
                </a:lnTo>
                <a:lnTo>
                  <a:pt x="79324" y="151104"/>
                </a:lnTo>
                <a:lnTo>
                  <a:pt x="68626" y="149883"/>
                </a:lnTo>
                <a:lnTo>
                  <a:pt x="60248" y="146157"/>
                </a:lnTo>
                <a:lnTo>
                  <a:pt x="54785" y="139831"/>
                </a:lnTo>
                <a:lnTo>
                  <a:pt x="52831" y="130810"/>
                </a:lnTo>
                <a:lnTo>
                  <a:pt x="55139" y="120865"/>
                </a:lnTo>
                <a:lnTo>
                  <a:pt x="61221" y="114658"/>
                </a:lnTo>
                <a:lnTo>
                  <a:pt x="69821" y="111114"/>
                </a:lnTo>
                <a:lnTo>
                  <a:pt x="79679" y="109156"/>
                </a:lnTo>
                <a:lnTo>
                  <a:pt x="90255" y="107547"/>
                </a:lnTo>
                <a:lnTo>
                  <a:pt x="99642" y="105651"/>
                </a:lnTo>
                <a:lnTo>
                  <a:pt x="107702" y="102544"/>
                </a:lnTo>
                <a:lnTo>
                  <a:pt x="114299" y="97307"/>
                </a:lnTo>
                <a:lnTo>
                  <a:pt x="171886" y="97307"/>
                </a:lnTo>
                <a:lnTo>
                  <a:pt x="171881" y="63995"/>
                </a:lnTo>
                <a:lnTo>
                  <a:pt x="166933" y="42176"/>
                </a:lnTo>
                <a:close/>
              </a:path>
              <a:path w="193675" h="192404">
                <a:moveTo>
                  <a:pt x="192254" y="164299"/>
                </a:moveTo>
                <a:lnTo>
                  <a:pt x="124193" y="164299"/>
                </a:lnTo>
                <a:lnTo>
                  <a:pt x="130000" y="175331"/>
                </a:lnTo>
                <a:lnTo>
                  <a:pt x="138618" y="184099"/>
                </a:lnTo>
                <a:lnTo>
                  <a:pt x="149558" y="189885"/>
                </a:lnTo>
                <a:lnTo>
                  <a:pt x="162331" y="191973"/>
                </a:lnTo>
                <a:lnTo>
                  <a:pt x="169874" y="190908"/>
                </a:lnTo>
                <a:lnTo>
                  <a:pt x="178419" y="188237"/>
                </a:lnTo>
                <a:lnTo>
                  <a:pt x="186702" y="184745"/>
                </a:lnTo>
                <a:lnTo>
                  <a:pt x="193459" y="181216"/>
                </a:lnTo>
                <a:lnTo>
                  <a:pt x="192254" y="164299"/>
                </a:lnTo>
                <a:close/>
              </a:path>
              <a:path w="193675" h="192404">
                <a:moveTo>
                  <a:pt x="171886" y="97307"/>
                </a:moveTo>
                <a:lnTo>
                  <a:pt x="114299" y="97307"/>
                </a:lnTo>
                <a:lnTo>
                  <a:pt x="114299" y="117957"/>
                </a:lnTo>
                <a:lnTo>
                  <a:pt x="111617" y="132695"/>
                </a:lnTo>
                <a:lnTo>
                  <a:pt x="104232" y="143027"/>
                </a:lnTo>
                <a:lnTo>
                  <a:pt x="93136" y="149111"/>
                </a:lnTo>
                <a:lnTo>
                  <a:pt x="79324" y="151104"/>
                </a:lnTo>
                <a:lnTo>
                  <a:pt x="171894" y="151104"/>
                </a:lnTo>
                <a:lnTo>
                  <a:pt x="171886" y="97307"/>
                </a:lnTo>
                <a:close/>
              </a:path>
              <a:path w="193675" h="192404">
                <a:moveTo>
                  <a:pt x="190969" y="146265"/>
                </a:moveTo>
                <a:lnTo>
                  <a:pt x="188848" y="147967"/>
                </a:lnTo>
                <a:lnTo>
                  <a:pt x="182143" y="151104"/>
                </a:lnTo>
                <a:lnTo>
                  <a:pt x="191314" y="151104"/>
                </a:lnTo>
                <a:lnTo>
                  <a:pt x="190969" y="146265"/>
                </a:lnTo>
                <a:close/>
              </a:path>
              <a:path w="193675" h="192404">
                <a:moveTo>
                  <a:pt x="85940" y="0"/>
                </a:moveTo>
                <a:lnTo>
                  <a:pt x="65260" y="859"/>
                </a:lnTo>
                <a:lnTo>
                  <a:pt x="46421" y="3814"/>
                </a:lnTo>
                <a:lnTo>
                  <a:pt x="28244" y="9435"/>
                </a:lnTo>
                <a:lnTo>
                  <a:pt x="9550" y="18288"/>
                </a:lnTo>
                <a:lnTo>
                  <a:pt x="28651" y="54851"/>
                </a:lnTo>
                <a:lnTo>
                  <a:pt x="42057" y="48156"/>
                </a:lnTo>
                <a:lnTo>
                  <a:pt x="55757" y="44323"/>
                </a:lnTo>
                <a:lnTo>
                  <a:pt x="69722" y="42585"/>
                </a:lnTo>
                <a:lnTo>
                  <a:pt x="83921" y="42176"/>
                </a:lnTo>
                <a:lnTo>
                  <a:pt x="166933" y="42176"/>
                </a:lnTo>
                <a:lnTo>
                  <a:pt x="165211" y="34584"/>
                </a:lnTo>
                <a:lnTo>
                  <a:pt x="146932" y="14743"/>
                </a:lnTo>
                <a:lnTo>
                  <a:pt x="119643" y="3528"/>
                </a:lnTo>
                <a:lnTo>
                  <a:pt x="8594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494123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5306" y="9813761"/>
            <a:ext cx="200660" cy="192405"/>
          </a:xfrm>
          <a:custGeom>
            <a:avLst/>
            <a:gdLst/>
            <a:ahLst/>
            <a:cxnLst/>
            <a:rect l="l" t="t" r="r" b="b"/>
            <a:pathLst>
              <a:path w="200659" h="192404">
                <a:moveTo>
                  <a:pt x="102298" y="0"/>
                </a:moveTo>
                <a:lnTo>
                  <a:pt x="59927" y="8052"/>
                </a:lnTo>
                <a:lnTo>
                  <a:pt x="27693" y="29852"/>
                </a:lnTo>
                <a:lnTo>
                  <a:pt x="7188" y="61866"/>
                </a:lnTo>
                <a:lnTo>
                  <a:pt x="0" y="100558"/>
                </a:lnTo>
                <a:lnTo>
                  <a:pt x="6920" y="134124"/>
                </a:lnTo>
                <a:lnTo>
                  <a:pt x="27206" y="163406"/>
                </a:lnTo>
                <a:lnTo>
                  <a:pt x="60146" y="184117"/>
                </a:lnTo>
                <a:lnTo>
                  <a:pt x="105028" y="191973"/>
                </a:lnTo>
                <a:lnTo>
                  <a:pt x="133384" y="188922"/>
                </a:lnTo>
                <a:lnTo>
                  <a:pt x="157718" y="180714"/>
                </a:lnTo>
                <a:lnTo>
                  <a:pt x="178341" y="168763"/>
                </a:lnTo>
                <a:lnTo>
                  <a:pt x="195567" y="154482"/>
                </a:lnTo>
                <a:lnTo>
                  <a:pt x="184662" y="144678"/>
                </a:lnTo>
                <a:lnTo>
                  <a:pt x="109016" y="144678"/>
                </a:lnTo>
                <a:lnTo>
                  <a:pt x="90329" y="142389"/>
                </a:lnTo>
                <a:lnTo>
                  <a:pt x="75622" y="135502"/>
                </a:lnTo>
                <a:lnTo>
                  <a:pt x="65686" y="123986"/>
                </a:lnTo>
                <a:lnTo>
                  <a:pt x="61315" y="107810"/>
                </a:lnTo>
                <a:lnTo>
                  <a:pt x="196989" y="107810"/>
                </a:lnTo>
                <a:lnTo>
                  <a:pt x="197332" y="103733"/>
                </a:lnTo>
                <a:lnTo>
                  <a:pt x="200520" y="97167"/>
                </a:lnTo>
                <a:lnTo>
                  <a:pt x="200520" y="91414"/>
                </a:lnTo>
                <a:lnTo>
                  <a:pt x="197038" y="72618"/>
                </a:lnTo>
                <a:lnTo>
                  <a:pt x="61658" y="72618"/>
                </a:lnTo>
                <a:lnTo>
                  <a:pt x="65594" y="58581"/>
                </a:lnTo>
                <a:lnTo>
                  <a:pt x="74296" y="47809"/>
                </a:lnTo>
                <a:lnTo>
                  <a:pt x="87106" y="40903"/>
                </a:lnTo>
                <a:lnTo>
                  <a:pt x="103365" y="38468"/>
                </a:lnTo>
                <a:lnTo>
                  <a:pt x="182917" y="38468"/>
                </a:lnTo>
                <a:lnTo>
                  <a:pt x="173931" y="25290"/>
                </a:lnTo>
                <a:lnTo>
                  <a:pt x="142982" y="6627"/>
                </a:lnTo>
                <a:lnTo>
                  <a:pt x="102298" y="0"/>
                </a:lnTo>
                <a:close/>
              </a:path>
              <a:path w="200659" h="192404">
                <a:moveTo>
                  <a:pt x="160947" y="123355"/>
                </a:moveTo>
                <a:lnTo>
                  <a:pt x="150648" y="132253"/>
                </a:lnTo>
                <a:lnTo>
                  <a:pt x="138425" y="138964"/>
                </a:lnTo>
                <a:lnTo>
                  <a:pt x="124480" y="143202"/>
                </a:lnTo>
                <a:lnTo>
                  <a:pt x="109016" y="144678"/>
                </a:lnTo>
                <a:lnTo>
                  <a:pt x="184662" y="144678"/>
                </a:lnTo>
                <a:lnTo>
                  <a:pt x="160947" y="123355"/>
                </a:lnTo>
                <a:close/>
              </a:path>
              <a:path w="200659" h="192404">
                <a:moveTo>
                  <a:pt x="182917" y="38468"/>
                </a:moveTo>
                <a:lnTo>
                  <a:pt x="103365" y="38468"/>
                </a:lnTo>
                <a:lnTo>
                  <a:pt x="118911" y="40618"/>
                </a:lnTo>
                <a:lnTo>
                  <a:pt x="131576" y="47047"/>
                </a:lnTo>
                <a:lnTo>
                  <a:pt x="140468" y="57724"/>
                </a:lnTo>
                <a:lnTo>
                  <a:pt x="144691" y="72618"/>
                </a:lnTo>
                <a:lnTo>
                  <a:pt x="197038" y="72618"/>
                </a:lnTo>
                <a:lnTo>
                  <a:pt x="193618" y="54162"/>
                </a:lnTo>
                <a:lnTo>
                  <a:pt x="182917" y="3846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13736" y="9813763"/>
            <a:ext cx="200520" cy="2468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33357" y="9813765"/>
            <a:ext cx="200660" cy="247015"/>
          </a:xfrm>
          <a:custGeom>
            <a:avLst/>
            <a:gdLst/>
            <a:ahLst/>
            <a:cxnLst/>
            <a:rect l="l" t="t" r="r" b="b"/>
            <a:pathLst>
              <a:path w="200659" h="247015">
                <a:moveTo>
                  <a:pt x="23787" y="197777"/>
                </a:moveTo>
                <a:lnTo>
                  <a:pt x="3289" y="232283"/>
                </a:lnTo>
                <a:lnTo>
                  <a:pt x="14608" y="238552"/>
                </a:lnTo>
                <a:lnTo>
                  <a:pt x="26787" y="243106"/>
                </a:lnTo>
                <a:lnTo>
                  <a:pt x="39761" y="245884"/>
                </a:lnTo>
                <a:lnTo>
                  <a:pt x="53466" y="246824"/>
                </a:lnTo>
                <a:lnTo>
                  <a:pt x="78281" y="243320"/>
                </a:lnTo>
                <a:lnTo>
                  <a:pt x="97496" y="232743"/>
                </a:lnTo>
                <a:lnTo>
                  <a:pt x="112536" y="214999"/>
                </a:lnTo>
                <a:lnTo>
                  <a:pt x="117512" y="204876"/>
                </a:lnTo>
                <a:lnTo>
                  <a:pt x="37553" y="204876"/>
                </a:lnTo>
                <a:lnTo>
                  <a:pt x="30505" y="202171"/>
                </a:lnTo>
                <a:lnTo>
                  <a:pt x="23787" y="197777"/>
                </a:lnTo>
                <a:close/>
              </a:path>
              <a:path w="200659" h="247015">
                <a:moveTo>
                  <a:pt x="57289" y="0"/>
                </a:moveTo>
                <a:lnTo>
                  <a:pt x="0" y="0"/>
                </a:lnTo>
                <a:lnTo>
                  <a:pt x="73952" y="179171"/>
                </a:lnTo>
                <a:lnTo>
                  <a:pt x="69367" y="187629"/>
                </a:lnTo>
                <a:lnTo>
                  <a:pt x="65061" y="194750"/>
                </a:lnTo>
                <a:lnTo>
                  <a:pt x="59863" y="200186"/>
                </a:lnTo>
                <a:lnTo>
                  <a:pt x="53410" y="203656"/>
                </a:lnTo>
                <a:lnTo>
                  <a:pt x="45338" y="204876"/>
                </a:lnTo>
                <a:lnTo>
                  <a:pt x="117512" y="204876"/>
                </a:lnTo>
                <a:lnTo>
                  <a:pt x="124828" y="189992"/>
                </a:lnTo>
                <a:lnTo>
                  <a:pt x="153936" y="116928"/>
                </a:lnTo>
                <a:lnTo>
                  <a:pt x="101866" y="116928"/>
                </a:lnTo>
                <a:lnTo>
                  <a:pt x="57289" y="0"/>
                </a:lnTo>
                <a:close/>
              </a:path>
              <a:path w="200659" h="247015">
                <a:moveTo>
                  <a:pt x="200520" y="0"/>
                </a:moveTo>
                <a:lnTo>
                  <a:pt x="143230" y="0"/>
                </a:lnTo>
                <a:lnTo>
                  <a:pt x="101866" y="116928"/>
                </a:lnTo>
                <a:lnTo>
                  <a:pt x="153936" y="116928"/>
                </a:lnTo>
                <a:lnTo>
                  <a:pt x="20052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33875" y="9813765"/>
            <a:ext cx="172085" cy="192405"/>
          </a:xfrm>
          <a:custGeom>
            <a:avLst/>
            <a:gdLst/>
            <a:ahLst/>
            <a:cxnLst/>
            <a:rect l="l" t="t" r="r" b="b"/>
            <a:pathLst>
              <a:path w="172084" h="192404">
                <a:moveTo>
                  <a:pt x="171869" y="0"/>
                </a:moveTo>
                <a:lnTo>
                  <a:pt x="9550" y="0"/>
                </a:lnTo>
                <a:lnTo>
                  <a:pt x="9550" y="45707"/>
                </a:lnTo>
                <a:lnTo>
                  <a:pt x="105041" y="45707"/>
                </a:lnTo>
                <a:lnTo>
                  <a:pt x="0" y="147370"/>
                </a:lnTo>
                <a:lnTo>
                  <a:pt x="0" y="191973"/>
                </a:lnTo>
                <a:lnTo>
                  <a:pt x="171869" y="191973"/>
                </a:lnTo>
                <a:lnTo>
                  <a:pt x="171869" y="137121"/>
                </a:lnTo>
                <a:lnTo>
                  <a:pt x="76390" y="137121"/>
                </a:lnTo>
                <a:lnTo>
                  <a:pt x="171869" y="39141"/>
                </a:lnTo>
                <a:lnTo>
                  <a:pt x="171869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534922" y="9813759"/>
            <a:ext cx="128600" cy="1828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26237" y="9813759"/>
            <a:ext cx="128905" cy="182880"/>
          </a:xfrm>
          <a:custGeom>
            <a:avLst/>
            <a:gdLst/>
            <a:ahLst/>
            <a:cxnLst/>
            <a:rect l="l" t="t" r="r" b="b"/>
            <a:pathLst>
              <a:path w="128905" h="182879">
                <a:moveTo>
                  <a:pt x="57289" y="0"/>
                </a:moveTo>
                <a:lnTo>
                  <a:pt x="0" y="0"/>
                </a:lnTo>
                <a:lnTo>
                  <a:pt x="0" y="182841"/>
                </a:lnTo>
                <a:lnTo>
                  <a:pt x="57289" y="182841"/>
                </a:lnTo>
                <a:lnTo>
                  <a:pt x="57289" y="95567"/>
                </a:lnTo>
                <a:lnTo>
                  <a:pt x="59732" y="77324"/>
                </a:lnTo>
                <a:lnTo>
                  <a:pt x="66801" y="63231"/>
                </a:lnTo>
                <a:lnTo>
                  <a:pt x="78110" y="54146"/>
                </a:lnTo>
                <a:lnTo>
                  <a:pt x="93268" y="50927"/>
                </a:lnTo>
                <a:lnTo>
                  <a:pt x="115944" y="50927"/>
                </a:lnTo>
                <a:lnTo>
                  <a:pt x="122313" y="27432"/>
                </a:lnTo>
                <a:lnTo>
                  <a:pt x="57289" y="27432"/>
                </a:lnTo>
                <a:lnTo>
                  <a:pt x="57289" y="0"/>
                </a:lnTo>
                <a:close/>
              </a:path>
              <a:path w="128905" h="182879">
                <a:moveTo>
                  <a:pt x="115944" y="50927"/>
                </a:moveTo>
                <a:lnTo>
                  <a:pt x="102107" y="50927"/>
                </a:lnTo>
                <a:lnTo>
                  <a:pt x="108813" y="53289"/>
                </a:lnTo>
                <a:lnTo>
                  <a:pt x="114477" y="56337"/>
                </a:lnTo>
                <a:lnTo>
                  <a:pt x="115944" y="50927"/>
                </a:lnTo>
                <a:close/>
              </a:path>
              <a:path w="128905" h="182879">
                <a:moveTo>
                  <a:pt x="114211" y="0"/>
                </a:moveTo>
                <a:lnTo>
                  <a:pt x="105028" y="0"/>
                </a:lnTo>
                <a:lnTo>
                  <a:pt x="90711" y="1718"/>
                </a:lnTo>
                <a:lnTo>
                  <a:pt x="77977" y="6867"/>
                </a:lnTo>
                <a:lnTo>
                  <a:pt x="66834" y="15441"/>
                </a:lnTo>
                <a:lnTo>
                  <a:pt x="57289" y="27432"/>
                </a:lnTo>
                <a:lnTo>
                  <a:pt x="122313" y="27432"/>
                </a:lnTo>
                <a:lnTo>
                  <a:pt x="128600" y="4241"/>
                </a:lnTo>
                <a:lnTo>
                  <a:pt x="123304" y="1206"/>
                </a:lnTo>
                <a:lnTo>
                  <a:pt x="114211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19009" y="7386509"/>
            <a:ext cx="1515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Revenue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231F20"/>
                </a:solidFill>
                <a:latin typeface="Tahoma"/>
                <a:cs typeface="Tahoma"/>
              </a:rPr>
              <a:t>Streams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963479" y="1339836"/>
            <a:ext cx="17672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1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Segments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3640" y="1339836"/>
            <a:ext cx="15976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231F20"/>
                </a:solidFill>
                <a:latin typeface="Tahoma"/>
                <a:cs typeface="Tahoma"/>
              </a:rPr>
              <a:t>Value</a:t>
            </a:r>
            <a:r>
              <a:rPr sz="1400" spc="-9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Propositions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96407" y="1339836"/>
            <a:ext cx="1157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4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Activities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670" y="1339836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Partners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102" y="7384401"/>
            <a:ext cx="1258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solidFill>
                  <a:srgbClr val="231F20"/>
                </a:solidFill>
                <a:latin typeface="Tahoma"/>
                <a:cs typeface="Tahoma"/>
              </a:rPr>
              <a:t>Cost</a:t>
            </a:r>
            <a:r>
              <a:rPr sz="1400" spc="-11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46379" y="1339836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0" dirty="0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140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Relationships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77807" y="458787"/>
            <a:ext cx="307975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Lucida Sans"/>
                <a:cs typeface="Lucida Sans"/>
              </a:rPr>
              <a:t>by: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44819" y="458787"/>
            <a:ext cx="128397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000" i="1" dirty="0">
                <a:solidFill>
                  <a:srgbClr val="4C4D4F"/>
                </a:solidFill>
                <a:latin typeface="Lucida Sans"/>
                <a:cs typeface="Lucida Sans"/>
              </a:rPr>
              <a:t>Date: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620774" y="458787"/>
            <a:ext cx="1038860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700"/>
              </a:spcBef>
            </a:pPr>
            <a:r>
              <a:rPr sz="1000" i="1" spc="-15" dirty="0">
                <a:solidFill>
                  <a:srgbClr val="4C4D4F"/>
                </a:solidFill>
                <a:latin typeface="Lucida Sans"/>
                <a:cs typeface="Lucida Sans"/>
              </a:rPr>
              <a:t>Version: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36411" y="383836"/>
            <a:ext cx="2818765" cy="460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700"/>
              </a:spcBef>
            </a:pPr>
            <a:r>
              <a:rPr sz="1000" i="1" spc="20" dirty="0">
                <a:solidFill>
                  <a:srgbClr val="4C4D4F"/>
                </a:solidFill>
                <a:latin typeface="Lucida Sans"/>
                <a:cs typeface="Lucida Sans"/>
              </a:rPr>
              <a:t>Designed</a:t>
            </a:r>
            <a:r>
              <a:rPr sz="1000" i="1" spc="-35" dirty="0">
                <a:solidFill>
                  <a:srgbClr val="4C4D4F"/>
                </a:solidFill>
                <a:latin typeface="Lucida Sans"/>
                <a:cs typeface="Lucida Sans"/>
              </a:rPr>
              <a:t> </a:t>
            </a:r>
            <a:r>
              <a:rPr sz="1000" i="1" spc="-20" dirty="0">
                <a:solidFill>
                  <a:srgbClr val="4C4D4F"/>
                </a:solidFill>
                <a:latin typeface="Lucida Sans"/>
                <a:cs typeface="Lucida Sans"/>
              </a:rPr>
              <a:t>for:</a:t>
            </a:r>
            <a:endParaRPr sz="1000">
              <a:latin typeface="Lucida Sans"/>
              <a:cs typeface="Lucida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46379" y="4323580"/>
            <a:ext cx="804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231F20"/>
                </a:solidFill>
                <a:latin typeface="Tahoma"/>
                <a:cs typeface="Tahoma"/>
              </a:rPr>
              <a:t>Channels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96407" y="4323580"/>
            <a:ext cx="1267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231F20"/>
                </a:solidFill>
                <a:latin typeface="Tahoma"/>
                <a:cs typeface="Tahoma"/>
              </a:rPr>
              <a:t>Key</a:t>
            </a:r>
            <a:r>
              <a:rPr sz="1400" spc="-11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31F20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6ED2F40-835C-3330-98CE-11918A187AFA}"/>
              </a:ext>
            </a:extLst>
          </p:cNvPr>
          <p:cNvSpPr txBox="1"/>
          <p:nvPr/>
        </p:nvSpPr>
        <p:spPr>
          <a:xfrm>
            <a:off x="11749793" y="3219971"/>
            <a:ext cx="30139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大众市场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小众市场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求同存异的客户群体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多元化的客户群体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多边平台（多边市场）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81BBE77-44F3-8CA0-AEEB-40055AD922D2}"/>
              </a:ext>
            </a:extLst>
          </p:cNvPr>
          <p:cNvSpPr txBox="1"/>
          <p:nvPr/>
        </p:nvSpPr>
        <p:spPr>
          <a:xfrm>
            <a:off x="6240029" y="2074221"/>
            <a:ext cx="26115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定制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保姆式服务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地位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缩减成本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风险控制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可获得性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便利性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实用性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2CD137A-5329-452B-CCA2-A19C75E803E6}"/>
              </a:ext>
            </a:extLst>
          </p:cNvPr>
          <p:cNvSpPr txBox="1"/>
          <p:nvPr/>
        </p:nvSpPr>
        <p:spPr>
          <a:xfrm>
            <a:off x="8955176" y="4962089"/>
            <a:ext cx="27634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自有渠道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合作方渠道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知名度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评价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售后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BA6E593-C1A2-A891-6B64-E1F47C97C457}"/>
              </a:ext>
            </a:extLst>
          </p:cNvPr>
          <p:cNvSpPr txBox="1"/>
          <p:nvPr/>
        </p:nvSpPr>
        <p:spPr>
          <a:xfrm>
            <a:off x="9010650" y="1460500"/>
            <a:ext cx="26115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私人服务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专属私人服务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自助服务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自动化服务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与客户协作，共同创造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B5BC994-3144-B6E7-1715-0D38EF224DFD}"/>
              </a:ext>
            </a:extLst>
          </p:cNvPr>
          <p:cNvSpPr txBox="1"/>
          <p:nvPr/>
        </p:nvSpPr>
        <p:spPr>
          <a:xfrm>
            <a:off x="961640" y="7810696"/>
            <a:ext cx="62630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等级：成本导向、价值导向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特点：固定成本、可变成本、规模经济、范围经济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CB7366D-44BB-057E-0243-82CC4E6432D0}"/>
              </a:ext>
            </a:extLst>
          </p:cNvPr>
          <p:cNvSpPr txBox="1"/>
          <p:nvPr/>
        </p:nvSpPr>
        <p:spPr>
          <a:xfrm>
            <a:off x="8064521" y="8005586"/>
            <a:ext cx="6079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资产销售、使用费、会员费、租赁、许可使用费、经纪人佣金、广告费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E6305FD-CBAD-247A-F546-DAB712F644CE}"/>
              </a:ext>
            </a:extLst>
          </p:cNvPr>
          <p:cNvSpPr txBox="1"/>
          <p:nvPr/>
        </p:nvSpPr>
        <p:spPr>
          <a:xfrm>
            <a:off x="3382136" y="4909744"/>
            <a:ext cx="27634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实物资源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知识性资源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金融资源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69C928F-9847-B60D-9A3D-275B9905709C}"/>
              </a:ext>
            </a:extLst>
          </p:cNvPr>
          <p:cNvSpPr txBox="1"/>
          <p:nvPr/>
        </p:nvSpPr>
        <p:spPr>
          <a:xfrm>
            <a:off x="3344145" y="1854611"/>
            <a:ext cx="2763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546277B-47DE-9FF8-B347-0DAF0FDC8F6B}"/>
              </a:ext>
            </a:extLst>
          </p:cNvPr>
          <p:cNvSpPr txBox="1"/>
          <p:nvPr/>
        </p:nvSpPr>
        <p:spPr>
          <a:xfrm>
            <a:off x="572426" y="2092405"/>
            <a:ext cx="26939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类型：非竞争者之间的战略联盟康采恩、竞争者之间的战略合作卡特尔、新业务的合资公司托拉斯、稳定供应关系的供应商和采购商辛迪加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动机：优化及规模效应、降低风险和不确定性、特殊资源及活动的获得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7864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1F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1321</TotalTime>
  <Words>280</Words>
  <Application>Microsoft Office PowerPoint</Application>
  <PresentationFormat>自定义</PresentationFormat>
  <Paragraphs>54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微软雅黑</vt:lpstr>
      <vt:lpstr>Calibri</vt:lpstr>
      <vt:lpstr>Lucida Sans</vt:lpstr>
      <vt:lpstr>Segoe Print</vt:lpstr>
      <vt:lpstr>Tahoma</vt:lpstr>
      <vt:lpstr>Verdana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Bear Eagle</cp:lastModifiedBy>
  <cp:revision>78</cp:revision>
  <dcterms:created xsi:type="dcterms:W3CDTF">2022-12-02T10:48:43Z</dcterms:created>
  <dcterms:modified xsi:type="dcterms:W3CDTF">2023-02-15T09:32:46Z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2014-12-11T00:00:00Z</vt:filetime>
  </property>
  <property fmtid="{D5CDD505-2E9C-101B-9397-08002B2CF9AE}" pid="3" name="Creator">
    <vt:lpwstr>Adobe InDesign CC 2014 (Macintosh)</vt:lpwstr>
  </property>
  <property fmtid="{D5CDD505-2E9C-101B-9397-08002B2CF9AE}" pid="4" name="LastSaved">
    <vt:filetime>2022-12-02T00:00:00Z</vt:filetime>
  </property>
</Properties>
</file>