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8" r:id="rId3"/>
    <p:sldId id="357" r:id="rId4"/>
    <p:sldId id="414" r:id="rId5"/>
    <p:sldId id="421" r:id="rId6"/>
    <p:sldId id="423" r:id="rId7"/>
    <p:sldId id="416" r:id="rId8"/>
    <p:sldId id="411" r:id="rId9"/>
    <p:sldId id="413" r:id="rId10"/>
    <p:sldId id="412" r:id="rId11"/>
    <p:sldId id="410" r:id="rId12"/>
    <p:sldId id="424" r:id="rId13"/>
    <p:sldId id="425" r:id="rId14"/>
    <p:sldId id="397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26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86877" autoAdjust="0"/>
  </p:normalViewPr>
  <p:slideViewPr>
    <p:cSldViewPr snapToGrid="0">
      <p:cViewPr varScale="1">
        <p:scale>
          <a:sx n="69" d="100"/>
          <a:sy n="69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BCB4-66B0-4E83-89E5-F4EAF9111544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F7992-B9ED-491A-A554-1A00960C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5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9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0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7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6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1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55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7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6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5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3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0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7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9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9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F7992-B9ED-491A-A554-1A00960CB2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7306-90E1-4D9E-96BC-EDA25C805160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6D19-7A14-4BCF-B50F-94F7F7800CD4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859-8733-42D9-A2C4-8BB9ED028BFB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B5-65A8-4E25-B715-A07C3FFBC2B7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4604-4F24-4C80-AF99-2F041B494B98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BBDF-01A4-4BB8-9D06-FC1946171FAD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C1CC-5945-4F39-A7E7-C9F3BFEC1702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9D41-16A8-4EDE-92BB-F5B1088C46D1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9A5A-569A-4B1F-AE4A-665AA8D9BE5D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0DA-B108-4503-B0F2-267BBAF9CF47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3BA4-F2B2-44A0-A36F-A99E88742ED7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1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ACD5-028B-44E2-A052-C0DD47C74AD5}" type="datetime1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93EB-5767-45A6-A14A-7C9A3332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440FA7-FD84-4BBB-956A-5B30376C706D}"/>
              </a:ext>
            </a:extLst>
          </p:cNvPr>
          <p:cNvGrpSpPr/>
          <p:nvPr/>
        </p:nvGrpSpPr>
        <p:grpSpPr>
          <a:xfrm>
            <a:off x="2177996" y="1779104"/>
            <a:ext cx="5166080" cy="3110948"/>
            <a:chOff x="2146300" y="1779104"/>
            <a:chExt cx="6135546" cy="3110948"/>
          </a:xfrm>
        </p:grpSpPr>
        <p:sp>
          <p:nvSpPr>
            <p:cNvPr id="5" name="文本框 4"/>
            <p:cNvSpPr txBox="1"/>
            <p:nvPr/>
          </p:nvSpPr>
          <p:spPr>
            <a:xfrm>
              <a:off x="2533925" y="3733807"/>
              <a:ext cx="5495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陈钦霖 黄奕诚 蒋圣翊 陈智骐 林哲浩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2020.11.19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533925" y="2130147"/>
              <a:ext cx="5747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期中复习</a:t>
              </a:r>
              <a:endPara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46300" y="1779104"/>
              <a:ext cx="0" cy="311094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6BEA6-E1D2-4204-BB90-B256EE54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8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4505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层层抽象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2800704" y="2713703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软件开发者</a:t>
            </a:r>
            <a:r>
              <a:rPr lang="en-US" altLang="zh-CN" sz="2800" dirty="0"/>
              <a:t>/</a:t>
            </a:r>
            <a:r>
              <a:rPr lang="zh-CN" altLang="en-US" sz="2800" dirty="0"/>
              <a:t>内核使用者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2772076" y="3885792"/>
            <a:ext cx="391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内核开发者</a:t>
            </a:r>
            <a:r>
              <a:rPr lang="en-US" altLang="zh-CN" sz="2800" dirty="0"/>
              <a:t>/</a:t>
            </a:r>
            <a:r>
              <a:rPr lang="zh-CN" altLang="en-US" sz="2800" dirty="0"/>
              <a:t>硬件使用者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2772076" y="2395385"/>
            <a:ext cx="38411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617348" y="1881161"/>
            <a:ext cx="1620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</a:t>
            </a:r>
            <a:r>
              <a:rPr lang="zh-CN" altLang="en-US" sz="2400" dirty="0"/>
              <a:t>、</a:t>
            </a:r>
            <a:r>
              <a:rPr lang="en-US" altLang="zh-CN" sz="2400" dirty="0"/>
              <a:t>GUI</a:t>
            </a:r>
            <a:r>
              <a:rPr lang="zh-CN" altLang="en-US" sz="2400" dirty="0"/>
              <a:t>、使用文档</a:t>
            </a:r>
            <a:br>
              <a:rPr lang="en-US" altLang="zh-CN" sz="2400" dirty="0"/>
            </a:br>
            <a:r>
              <a:rPr lang="en-US" altLang="zh-CN" sz="2400" dirty="0"/>
              <a:t>……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>
            <a:cxnSpLocks/>
          </p:cNvCxnSpPr>
          <p:nvPr/>
        </p:nvCxnSpPr>
        <p:spPr>
          <a:xfrm flipV="1">
            <a:off x="7192248" y="1334812"/>
            <a:ext cx="0" cy="431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527650"/>
            <a:ext cx="615553" cy="2288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计算机抽象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8B3F8A-0B84-43A9-A9F1-572038AFD4B3}"/>
              </a:ext>
            </a:extLst>
          </p:cNvPr>
          <p:cNvSpPr txBox="1"/>
          <p:nvPr/>
        </p:nvSpPr>
        <p:spPr>
          <a:xfrm>
            <a:off x="3737885" y="49612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硬件开发者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7CE565-050C-402F-8879-CC162C4654CB}"/>
              </a:ext>
            </a:extLst>
          </p:cNvPr>
          <p:cNvSpPr txBox="1"/>
          <p:nvPr/>
        </p:nvSpPr>
        <p:spPr>
          <a:xfrm>
            <a:off x="3875597" y="16802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软件用户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3D5B383-B895-457D-BD40-6028B30FABE5}"/>
              </a:ext>
            </a:extLst>
          </p:cNvPr>
          <p:cNvCxnSpPr>
            <a:cxnSpLocks/>
          </p:cNvCxnSpPr>
          <p:nvPr/>
        </p:nvCxnSpPr>
        <p:spPr>
          <a:xfrm>
            <a:off x="2772076" y="3570877"/>
            <a:ext cx="38411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023245-C80D-4873-A486-960001AE8CC9}"/>
              </a:ext>
            </a:extLst>
          </p:cNvPr>
          <p:cNvCxnSpPr>
            <a:cxnSpLocks/>
          </p:cNvCxnSpPr>
          <p:nvPr/>
        </p:nvCxnSpPr>
        <p:spPr>
          <a:xfrm>
            <a:off x="2765495" y="4727562"/>
            <a:ext cx="38411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B9EA8AAA-A77F-4255-A2EE-85259C9DF925}"/>
              </a:ext>
            </a:extLst>
          </p:cNvPr>
          <p:cNvSpPr/>
          <p:nvPr/>
        </p:nvSpPr>
        <p:spPr>
          <a:xfrm>
            <a:off x="2231565" y="2093619"/>
            <a:ext cx="253017" cy="62303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4ED474-F65A-442C-84A5-7D9FBB67B2BA}"/>
              </a:ext>
            </a:extLst>
          </p:cNvPr>
          <p:cNvSpPr txBox="1"/>
          <p:nvPr/>
        </p:nvSpPr>
        <p:spPr>
          <a:xfrm>
            <a:off x="415636" y="3183089"/>
            <a:ext cx="182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进程、内存、系统调用</a:t>
            </a:r>
            <a:br>
              <a:rPr lang="en-US" altLang="zh-CN" sz="2400" dirty="0"/>
            </a:br>
            <a:r>
              <a:rPr lang="en-US" altLang="zh-CN" sz="2400" dirty="0"/>
              <a:t>……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0BF41552-452D-4929-BF55-C7610413F3FC}"/>
              </a:ext>
            </a:extLst>
          </p:cNvPr>
          <p:cNvSpPr/>
          <p:nvPr/>
        </p:nvSpPr>
        <p:spPr>
          <a:xfrm>
            <a:off x="2231834" y="3287069"/>
            <a:ext cx="253017" cy="62303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7F3E85-646F-40DE-B093-EAF924C8770A}"/>
              </a:ext>
            </a:extLst>
          </p:cNvPr>
          <p:cNvSpPr txBox="1"/>
          <p:nvPr/>
        </p:nvSpPr>
        <p:spPr>
          <a:xfrm>
            <a:off x="661913" y="4451184"/>
            <a:ext cx="152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硬件接口</a:t>
            </a:r>
            <a:br>
              <a:rPr lang="en-US" altLang="zh-CN" sz="2400" dirty="0"/>
            </a:br>
            <a:r>
              <a:rPr lang="en-US" altLang="zh-CN" sz="2400" dirty="0"/>
              <a:t>……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70C11D25-8FB9-47F5-89C5-8220F44D69B6}"/>
              </a:ext>
            </a:extLst>
          </p:cNvPr>
          <p:cNvSpPr/>
          <p:nvPr/>
        </p:nvSpPr>
        <p:spPr>
          <a:xfrm>
            <a:off x="2231834" y="4429937"/>
            <a:ext cx="253017" cy="62303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36FF27-F562-49B3-96A8-0B719F970D0F}"/>
              </a:ext>
            </a:extLst>
          </p:cNvPr>
          <p:cNvSpPr txBox="1"/>
          <p:nvPr/>
        </p:nvSpPr>
        <p:spPr>
          <a:xfrm>
            <a:off x="1057619" y="5724267"/>
            <a:ext cx="72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未来四年都会学到</a:t>
            </a:r>
            <a:r>
              <a:rPr lang="en-US" altLang="zh-CN" sz="2800" dirty="0"/>
              <a:t>……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38" name="对话气泡: 椭圆形 37">
            <a:extLst>
              <a:ext uri="{FF2B5EF4-FFF2-40B4-BE49-F238E27FC236}">
                <a16:creationId xmlns:a16="http://schemas.microsoft.com/office/drawing/2014/main" id="{5A91EBAA-90E7-469A-8E5A-6ACF5349A25C}"/>
              </a:ext>
            </a:extLst>
          </p:cNvPr>
          <p:cNvSpPr/>
          <p:nvPr/>
        </p:nvSpPr>
        <p:spPr>
          <a:xfrm>
            <a:off x="5128092" y="473371"/>
            <a:ext cx="2025653" cy="925077"/>
          </a:xfrm>
          <a:prstGeom prst="wedgeEllipseCallout">
            <a:avLst>
              <a:gd name="adj1" fmla="val -21500"/>
              <a:gd name="adj2" fmla="val 72925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网上冲浪真不错</a:t>
            </a:r>
          </a:p>
        </p:txBody>
      </p:sp>
    </p:spTree>
    <p:extLst>
      <p:ext uri="{BB962C8B-B14F-4D97-AF65-F5344CB8AC3E}">
        <p14:creationId xmlns:p14="http://schemas.microsoft.com/office/powerpoint/2010/main" val="24825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  <p:bldP spid="30" grpId="0" animBg="1"/>
      <p:bldP spid="31" grpId="0"/>
      <p:bldP spid="32" grpId="0" animBg="1"/>
      <p:bldP spid="33" grpId="0"/>
      <p:bldP spid="34" grpId="0" animBg="1"/>
      <p:bldP spid="36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2021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3743656" y="243519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数据的使用者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3743656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数据的实现者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340932" y="3187933"/>
            <a:ext cx="3185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445511" y="2435193"/>
            <a:ext cx="1980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函数接口：</a:t>
            </a:r>
            <a:endParaRPr lang="en-US" altLang="zh-CN" sz="2400" dirty="0"/>
          </a:p>
          <a:p>
            <a:r>
              <a:rPr lang="en-US" altLang="zh-CN" sz="2400" dirty="0"/>
              <a:t>Constructors</a:t>
            </a:r>
          </a:p>
          <a:p>
            <a:r>
              <a:rPr lang="en-US" altLang="zh-CN" sz="2400" dirty="0"/>
              <a:t>Selectors</a:t>
            </a:r>
          </a:p>
          <a:p>
            <a:r>
              <a:rPr lang="zh-CN" altLang="en-US" sz="2400" dirty="0"/>
              <a:t>辅助函数</a:t>
            </a:r>
            <a:endParaRPr lang="en-US" altLang="zh-CN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38706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数据抽象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8A5A5FFA-00FF-4674-AC16-27EBB436548E}"/>
              </a:ext>
            </a:extLst>
          </p:cNvPr>
          <p:cNvSpPr/>
          <p:nvPr/>
        </p:nvSpPr>
        <p:spPr>
          <a:xfrm>
            <a:off x="2363458" y="2648659"/>
            <a:ext cx="271063" cy="117596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7C3A9C-464A-4C5A-BE20-DAB9D60C9CAF}"/>
              </a:ext>
            </a:extLst>
          </p:cNvPr>
          <p:cNvCxnSpPr>
            <a:cxnSpLocks/>
          </p:cNvCxnSpPr>
          <p:nvPr/>
        </p:nvCxnSpPr>
        <p:spPr>
          <a:xfrm flipH="1">
            <a:off x="2634521" y="2648676"/>
            <a:ext cx="820948" cy="30296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EB3CA6-DD6F-4447-B08F-17EBC62ACC96}"/>
              </a:ext>
            </a:extLst>
          </p:cNvPr>
          <p:cNvCxnSpPr>
            <a:cxnSpLocks/>
          </p:cNvCxnSpPr>
          <p:nvPr/>
        </p:nvCxnSpPr>
        <p:spPr>
          <a:xfrm flipH="1" flipV="1">
            <a:off x="2634522" y="3484347"/>
            <a:ext cx="820947" cy="34028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1823F8-EEB1-4FDF-9C15-71742FD3749C}"/>
              </a:ext>
            </a:extLst>
          </p:cNvPr>
          <p:cNvCxnSpPr>
            <a:cxnSpLocks/>
          </p:cNvCxnSpPr>
          <p:nvPr/>
        </p:nvCxnSpPr>
        <p:spPr>
          <a:xfrm flipV="1">
            <a:off x="6129620" y="2823505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>
            <a:extLst>
              <a:ext uri="{FF2B5EF4-FFF2-40B4-BE49-F238E27FC236}">
                <a16:creationId xmlns:a16="http://schemas.microsoft.com/office/drawing/2014/main" id="{C06724E3-71B9-4A18-A7F1-61646154E684}"/>
              </a:ext>
            </a:extLst>
          </p:cNvPr>
          <p:cNvSpPr/>
          <p:nvPr/>
        </p:nvSpPr>
        <p:spPr>
          <a:xfrm>
            <a:off x="6176483" y="2984687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136988BB-C083-4F24-92B6-2D91BC7871F6}"/>
              </a:ext>
            </a:extLst>
          </p:cNvPr>
          <p:cNvSpPr/>
          <p:nvPr/>
        </p:nvSpPr>
        <p:spPr>
          <a:xfrm>
            <a:off x="5766987" y="3979948"/>
            <a:ext cx="2057398" cy="1302428"/>
          </a:xfrm>
          <a:prstGeom prst="wedgeEllipseCallout">
            <a:avLst>
              <a:gd name="adj1" fmla="val -13490"/>
              <a:gd name="adj2" fmla="val -94066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我知道！我绕开接口直接取数据！</a:t>
            </a:r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9742A07C-8309-4308-925B-6D8EEC41FC35}"/>
              </a:ext>
            </a:extLst>
          </p:cNvPr>
          <p:cNvSpPr/>
          <p:nvPr/>
        </p:nvSpPr>
        <p:spPr>
          <a:xfrm>
            <a:off x="2129973" y="1368761"/>
            <a:ext cx="2599035" cy="921632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调用函数构造和使用数据</a:t>
            </a: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D5F2C213-E24C-4148-962F-069C6DF30359}"/>
              </a:ext>
            </a:extLst>
          </p:cNvPr>
          <p:cNvSpPr/>
          <p:nvPr/>
        </p:nvSpPr>
        <p:spPr>
          <a:xfrm>
            <a:off x="2154477" y="4252694"/>
            <a:ext cx="2820238" cy="973126"/>
          </a:xfrm>
          <a:prstGeom prst="wedgeEllipseCallout">
            <a:avLst>
              <a:gd name="adj1" fmla="val -16950"/>
              <a:gd name="adj2" fmla="val -85226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选择数据的表示，实现函数接口</a:t>
            </a:r>
          </a:p>
        </p:txBody>
      </p:sp>
    </p:spTree>
    <p:extLst>
      <p:ext uri="{BB962C8B-B14F-4D97-AF65-F5344CB8AC3E}">
        <p14:creationId xmlns:p14="http://schemas.microsoft.com/office/powerpoint/2010/main" val="40876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2021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110380" y="2435193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SICP</a:t>
            </a:r>
            <a:r>
              <a:rPr lang="zh-CN" altLang="en-US" sz="2800" dirty="0"/>
              <a:t>学生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4373374" y="3429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助教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340932" y="3187933"/>
            <a:ext cx="3185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454631" y="2256665"/>
            <a:ext cx="2634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函数接口：</a:t>
            </a:r>
            <a:endParaRPr lang="en-US" altLang="zh-CN" sz="2400" dirty="0"/>
          </a:p>
          <a:p>
            <a:r>
              <a:rPr lang="en-US" altLang="zh-CN" sz="2400" dirty="0"/>
              <a:t>tree(</a:t>
            </a:r>
            <a:r>
              <a:rPr lang="en-US" altLang="zh-CN" sz="2400" dirty="0" err="1"/>
              <a:t>lbl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brches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labe</a:t>
            </a:r>
            <a:r>
              <a:rPr lang="en-US" altLang="zh-CN" sz="2400" dirty="0"/>
              <a:t>(t)</a:t>
            </a:r>
          </a:p>
          <a:p>
            <a:r>
              <a:rPr lang="en-US" altLang="zh-CN" sz="2400" dirty="0"/>
              <a:t>branches(t)</a:t>
            </a:r>
          </a:p>
          <a:p>
            <a:r>
              <a:rPr lang="en-US" altLang="zh-CN" sz="2400" dirty="0" err="1"/>
              <a:t>is_leaf</a:t>
            </a:r>
            <a:r>
              <a:rPr lang="en-US" altLang="zh-CN" sz="2400" dirty="0"/>
              <a:t>(t)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38706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Tree</a:t>
            </a:r>
            <a:r>
              <a:rPr lang="zh-CN" altLang="en-US" sz="2800" dirty="0"/>
              <a:t>抽象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8A5A5FFA-00FF-4674-AC16-27EBB436548E}"/>
              </a:ext>
            </a:extLst>
          </p:cNvPr>
          <p:cNvSpPr/>
          <p:nvPr/>
        </p:nvSpPr>
        <p:spPr>
          <a:xfrm>
            <a:off x="2668255" y="2648659"/>
            <a:ext cx="271063" cy="117596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7C3A9C-464A-4C5A-BE20-DAB9D60C9CAF}"/>
              </a:ext>
            </a:extLst>
          </p:cNvPr>
          <p:cNvCxnSpPr>
            <a:cxnSpLocks/>
          </p:cNvCxnSpPr>
          <p:nvPr/>
        </p:nvCxnSpPr>
        <p:spPr>
          <a:xfrm flipH="1">
            <a:off x="3031682" y="2648676"/>
            <a:ext cx="820948" cy="30296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EB3CA6-DD6F-4447-B08F-17EBC62ACC96}"/>
              </a:ext>
            </a:extLst>
          </p:cNvPr>
          <p:cNvCxnSpPr>
            <a:cxnSpLocks/>
          </p:cNvCxnSpPr>
          <p:nvPr/>
        </p:nvCxnSpPr>
        <p:spPr>
          <a:xfrm flipH="1" flipV="1">
            <a:off x="3040919" y="3484347"/>
            <a:ext cx="820947" cy="34028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1823F8-EEB1-4FDF-9C15-71742FD3749C}"/>
              </a:ext>
            </a:extLst>
          </p:cNvPr>
          <p:cNvCxnSpPr>
            <a:cxnSpLocks/>
          </p:cNvCxnSpPr>
          <p:nvPr/>
        </p:nvCxnSpPr>
        <p:spPr>
          <a:xfrm flipV="1">
            <a:off x="5512677" y="2878590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>
            <a:extLst>
              <a:ext uri="{FF2B5EF4-FFF2-40B4-BE49-F238E27FC236}">
                <a16:creationId xmlns:a16="http://schemas.microsoft.com/office/drawing/2014/main" id="{C06724E3-71B9-4A18-A7F1-61646154E684}"/>
              </a:ext>
            </a:extLst>
          </p:cNvPr>
          <p:cNvSpPr/>
          <p:nvPr/>
        </p:nvSpPr>
        <p:spPr>
          <a:xfrm>
            <a:off x="5559540" y="2984687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136988BB-C083-4F24-92B6-2D91BC7871F6}"/>
              </a:ext>
            </a:extLst>
          </p:cNvPr>
          <p:cNvSpPr/>
          <p:nvPr/>
        </p:nvSpPr>
        <p:spPr>
          <a:xfrm>
            <a:off x="5512677" y="3870947"/>
            <a:ext cx="1802519" cy="1302428"/>
          </a:xfrm>
          <a:prstGeom prst="wedgeEllipseCallout">
            <a:avLst>
              <a:gd name="adj1" fmla="val -32796"/>
              <a:gd name="adj2" fmla="val -84394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我知道！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=t[0]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ACCA7D8A-7E2D-489F-BF14-02837808503C}"/>
              </a:ext>
            </a:extLst>
          </p:cNvPr>
          <p:cNvSpPr/>
          <p:nvPr/>
        </p:nvSpPr>
        <p:spPr>
          <a:xfrm>
            <a:off x="2354702" y="1166971"/>
            <a:ext cx="3799728" cy="1017822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使用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=label(t)</a:t>
            </a:r>
            <a:r>
              <a:rPr lang="zh-CN" altLang="en-US" sz="2000" dirty="0">
                <a:solidFill>
                  <a:schemeClr val="tx1"/>
                </a:solidFill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label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235AB841-ADB8-41DE-9E82-FA19C414C433}"/>
              </a:ext>
            </a:extLst>
          </p:cNvPr>
          <p:cNvSpPr/>
          <p:nvPr/>
        </p:nvSpPr>
        <p:spPr>
          <a:xfrm>
            <a:off x="705411" y="4300379"/>
            <a:ext cx="4018200" cy="2122243"/>
          </a:xfrm>
          <a:prstGeom prst="wedgeRoundRectCallout">
            <a:avLst>
              <a:gd name="adj1" fmla="val 18675"/>
              <a:gd name="adj2" fmla="val -70108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brches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brches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label(t):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t[0]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2021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110380" y="2435193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SICP</a:t>
            </a:r>
            <a:r>
              <a:rPr lang="zh-CN" altLang="en-US" sz="2800" dirty="0"/>
              <a:t>学生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4373374" y="3429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助教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340932" y="3187933"/>
            <a:ext cx="3185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454631" y="2256665"/>
            <a:ext cx="2634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函数接口：</a:t>
            </a:r>
            <a:endParaRPr lang="en-US" altLang="zh-CN" sz="2400" dirty="0"/>
          </a:p>
          <a:p>
            <a:r>
              <a:rPr lang="en-US" altLang="zh-CN" sz="2400" dirty="0"/>
              <a:t>tree(</a:t>
            </a:r>
            <a:r>
              <a:rPr lang="en-US" altLang="zh-CN" sz="2400" dirty="0" err="1"/>
              <a:t>lbl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brches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labe</a:t>
            </a:r>
            <a:r>
              <a:rPr lang="en-US" altLang="zh-CN" sz="2400" dirty="0"/>
              <a:t>(t)</a:t>
            </a:r>
          </a:p>
          <a:p>
            <a:r>
              <a:rPr lang="en-US" altLang="zh-CN" sz="2400" dirty="0"/>
              <a:t>branches(t)</a:t>
            </a:r>
          </a:p>
          <a:p>
            <a:r>
              <a:rPr lang="en-US" altLang="zh-CN" sz="2400" dirty="0" err="1"/>
              <a:t>is_leaf</a:t>
            </a:r>
            <a:r>
              <a:rPr lang="en-US" altLang="zh-CN" sz="2400" dirty="0"/>
              <a:t>(t)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38706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Tree</a:t>
            </a:r>
            <a:r>
              <a:rPr lang="zh-CN" altLang="en-US" sz="2800" dirty="0"/>
              <a:t>抽象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8A5A5FFA-00FF-4674-AC16-27EBB436548E}"/>
              </a:ext>
            </a:extLst>
          </p:cNvPr>
          <p:cNvSpPr/>
          <p:nvPr/>
        </p:nvSpPr>
        <p:spPr>
          <a:xfrm>
            <a:off x="2668255" y="2648659"/>
            <a:ext cx="271063" cy="1175968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7C3A9C-464A-4C5A-BE20-DAB9D60C9CAF}"/>
              </a:ext>
            </a:extLst>
          </p:cNvPr>
          <p:cNvCxnSpPr>
            <a:cxnSpLocks/>
          </p:cNvCxnSpPr>
          <p:nvPr/>
        </p:nvCxnSpPr>
        <p:spPr>
          <a:xfrm flipH="1">
            <a:off x="3031682" y="2648676"/>
            <a:ext cx="820948" cy="30296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EB3CA6-DD6F-4447-B08F-17EBC62ACC96}"/>
              </a:ext>
            </a:extLst>
          </p:cNvPr>
          <p:cNvCxnSpPr>
            <a:cxnSpLocks/>
          </p:cNvCxnSpPr>
          <p:nvPr/>
        </p:nvCxnSpPr>
        <p:spPr>
          <a:xfrm flipH="1" flipV="1">
            <a:off x="3040919" y="3484347"/>
            <a:ext cx="820947" cy="34028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1823F8-EEB1-4FDF-9C15-71742FD3749C}"/>
              </a:ext>
            </a:extLst>
          </p:cNvPr>
          <p:cNvCxnSpPr>
            <a:cxnSpLocks/>
          </p:cNvCxnSpPr>
          <p:nvPr/>
        </p:nvCxnSpPr>
        <p:spPr>
          <a:xfrm flipV="1">
            <a:off x="5512677" y="2878590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>
            <a:extLst>
              <a:ext uri="{FF2B5EF4-FFF2-40B4-BE49-F238E27FC236}">
                <a16:creationId xmlns:a16="http://schemas.microsoft.com/office/drawing/2014/main" id="{C06724E3-71B9-4A18-A7F1-61646154E684}"/>
              </a:ext>
            </a:extLst>
          </p:cNvPr>
          <p:cNvSpPr/>
          <p:nvPr/>
        </p:nvSpPr>
        <p:spPr>
          <a:xfrm>
            <a:off x="5559540" y="2984687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136988BB-C083-4F24-92B6-2D91BC7871F6}"/>
              </a:ext>
            </a:extLst>
          </p:cNvPr>
          <p:cNvSpPr/>
          <p:nvPr/>
        </p:nvSpPr>
        <p:spPr>
          <a:xfrm>
            <a:off x="5512677" y="3870947"/>
            <a:ext cx="1802519" cy="1302428"/>
          </a:xfrm>
          <a:prstGeom prst="wedgeEllipseCallout">
            <a:avLst>
              <a:gd name="adj1" fmla="val -32796"/>
              <a:gd name="adj2" fmla="val -84394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我知道！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=t[0]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ACCA7D8A-7E2D-489F-BF14-02837808503C}"/>
              </a:ext>
            </a:extLst>
          </p:cNvPr>
          <p:cNvSpPr/>
          <p:nvPr/>
        </p:nvSpPr>
        <p:spPr>
          <a:xfrm>
            <a:off x="2354702" y="1166971"/>
            <a:ext cx="3799728" cy="1017822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使用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=label(t)</a:t>
            </a:r>
            <a:r>
              <a:rPr lang="zh-CN" altLang="en-US" sz="2000" dirty="0">
                <a:solidFill>
                  <a:schemeClr val="tx1"/>
                </a:solidFill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label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235AB841-ADB8-41DE-9E82-FA19C414C433}"/>
              </a:ext>
            </a:extLst>
          </p:cNvPr>
          <p:cNvSpPr/>
          <p:nvPr/>
        </p:nvSpPr>
        <p:spPr>
          <a:xfrm>
            <a:off x="705410" y="4300379"/>
            <a:ext cx="4230211" cy="2122243"/>
          </a:xfrm>
          <a:prstGeom prst="wedgeRoundRectCallout">
            <a:avLst>
              <a:gd name="adj1" fmla="val 18675"/>
              <a:gd name="adj2" fmla="val -70108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brches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{“label”: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“branches”: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brches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label(t):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t[“label”]</a:t>
            </a:r>
            <a:endParaRPr lang="zh-CN" alt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4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拾遗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4861" y="1411471"/>
            <a:ext cx="8140133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Index</a:t>
            </a:r>
            <a:r>
              <a:rPr lang="zh-CN" altLang="en-US" sz="2800" dirty="0">
                <a:latin typeface="+mn-ea"/>
              </a:rPr>
              <a:t>中的负数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Slice</a:t>
            </a:r>
            <a:r>
              <a:rPr lang="zh-CN" altLang="en-US" sz="2800" dirty="0">
                <a:latin typeface="+mn-ea"/>
              </a:rPr>
              <a:t>中的负数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7C5C4A-3A50-4E9E-8EA2-6C9EB7CF3A07}"/>
              </a:ext>
            </a:extLst>
          </p:cNvPr>
          <p:cNvSpPr txBox="1"/>
          <p:nvPr/>
        </p:nvSpPr>
        <p:spPr>
          <a:xfrm>
            <a:off x="4009750" y="3051457"/>
            <a:ext cx="135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</a:rPr>
              <a:t>Demo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00A11-B4C8-40E0-8794-EA4A468CEC59}"/>
              </a:ext>
            </a:extLst>
          </p:cNvPr>
          <p:cNvSpPr txBox="1"/>
          <p:nvPr/>
        </p:nvSpPr>
        <p:spPr>
          <a:xfrm>
            <a:off x="3070067" y="3636232"/>
            <a:ext cx="35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没能消化的自己课后查资料自学。</a:t>
            </a:r>
          </a:p>
        </p:txBody>
      </p:sp>
    </p:spTree>
    <p:extLst>
      <p:ext uri="{BB962C8B-B14F-4D97-AF65-F5344CB8AC3E}">
        <p14:creationId xmlns:p14="http://schemas.microsoft.com/office/powerpoint/2010/main" val="118652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习题选讲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2245" y="1549965"/>
            <a:ext cx="5501139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Tree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hw04-03-3: Add Trees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lab04-02-01: Preorder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Cats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cats-07, 10, 06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9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Tree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的技巧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2245" y="1549965"/>
            <a:ext cx="7917430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Tree</a:t>
            </a:r>
            <a:r>
              <a:rPr lang="zh-CN" altLang="en-US" sz="2800" dirty="0">
                <a:latin typeface="+mn-ea"/>
              </a:rPr>
              <a:t>是递归定义的：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Base case: leaf</a:t>
            </a:r>
            <a:r>
              <a:rPr lang="zh-CN" altLang="en-US" sz="2800" dirty="0">
                <a:latin typeface="+mn-ea"/>
              </a:rPr>
              <a:t>（没有</a:t>
            </a:r>
            <a:r>
              <a:rPr lang="en-US" altLang="zh-CN" sz="2800" dirty="0">
                <a:latin typeface="+mn-ea"/>
              </a:rPr>
              <a:t>branches</a:t>
            </a:r>
            <a:r>
              <a:rPr lang="zh-CN" altLang="en-US" sz="2800" dirty="0">
                <a:latin typeface="+mn-ea"/>
              </a:rPr>
              <a:t>）是</a:t>
            </a:r>
            <a:r>
              <a:rPr lang="en-US" altLang="zh-CN" sz="2800" dirty="0">
                <a:latin typeface="+mn-ea"/>
              </a:rPr>
              <a:t>Tree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Inductive: branches</a:t>
            </a:r>
            <a:r>
              <a:rPr lang="zh-CN" altLang="en-US" sz="2800" dirty="0">
                <a:latin typeface="+mn-ea"/>
              </a:rPr>
              <a:t>都是</a:t>
            </a:r>
            <a:r>
              <a:rPr lang="en-US" altLang="zh-CN" sz="2800" dirty="0">
                <a:latin typeface="+mn-ea"/>
              </a:rPr>
              <a:t>Tree</a:t>
            </a:r>
            <a:r>
              <a:rPr lang="zh-CN" altLang="en-US" sz="2800" dirty="0">
                <a:latin typeface="+mn-ea"/>
              </a:rPr>
              <a:t>的也是</a:t>
            </a:r>
            <a:r>
              <a:rPr lang="en-US" altLang="zh-CN" sz="2800" dirty="0">
                <a:latin typeface="+mn-ea"/>
              </a:rPr>
              <a:t>Tree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962594-8D72-42F8-9C6F-3FE6B7E45678}"/>
              </a:ext>
            </a:extLst>
          </p:cNvPr>
          <p:cNvSpPr txBox="1"/>
          <p:nvPr/>
        </p:nvSpPr>
        <p:spPr>
          <a:xfrm>
            <a:off x="672245" y="3515631"/>
            <a:ext cx="7514714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做题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Base case: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is_leaf</a:t>
            </a:r>
            <a:r>
              <a:rPr lang="en-US" altLang="zh-CN" sz="2800" dirty="0">
                <a:latin typeface="+mn-ea"/>
              </a:rPr>
              <a:t>(t) == True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Otherwise: </a:t>
            </a:r>
            <a:r>
              <a:rPr lang="zh-CN" altLang="en-US" sz="2800" dirty="0">
                <a:latin typeface="+mn-ea"/>
              </a:rPr>
              <a:t>对</a:t>
            </a:r>
            <a:r>
              <a:rPr lang="en-US" altLang="zh-CN" sz="2800" dirty="0">
                <a:latin typeface="+mn-ea"/>
              </a:rPr>
              <a:t>branches</a:t>
            </a:r>
            <a:r>
              <a:rPr lang="zh-CN" altLang="en-US" sz="2800" dirty="0">
                <a:latin typeface="+mn-ea"/>
              </a:rPr>
              <a:t>做递归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60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555E15A-E6DD-4A21-8D88-C7BA7A5C762D}"/>
              </a:ext>
            </a:extLst>
          </p:cNvPr>
          <p:cNvSpPr/>
          <p:nvPr/>
        </p:nvSpPr>
        <p:spPr>
          <a:xfrm>
            <a:off x="88349" y="1783805"/>
            <a:ext cx="2692612" cy="2766059"/>
          </a:xfrm>
          <a:prstGeom prst="triangle">
            <a:avLst>
              <a:gd name="adj" fmla="val 49823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Add Tree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3469EB-CAFE-4A20-A6A4-8F35E4ACDEBB}"/>
              </a:ext>
            </a:extLst>
          </p:cNvPr>
          <p:cNvGrpSpPr/>
          <p:nvPr/>
        </p:nvGrpSpPr>
        <p:grpSpPr>
          <a:xfrm>
            <a:off x="1127204" y="2364212"/>
            <a:ext cx="611180" cy="620653"/>
            <a:chOff x="1151291" y="1449776"/>
            <a:chExt cx="611180" cy="6206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E3D97BF-2123-46E7-B378-EB6483920501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/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D971ED-F374-4ABE-BAE9-4416D6228094}"/>
              </a:ext>
            </a:extLst>
          </p:cNvPr>
          <p:cNvGrpSpPr/>
          <p:nvPr/>
        </p:nvGrpSpPr>
        <p:grpSpPr>
          <a:xfrm>
            <a:off x="3887532" y="2404002"/>
            <a:ext cx="611180" cy="620653"/>
            <a:chOff x="1151291" y="1449776"/>
            <a:chExt cx="611180" cy="6206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E16C0B-D99F-432A-B403-422951DE6B74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/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B54428-2573-46DB-A92F-A7A8FA0BA549}"/>
              </a:ext>
            </a:extLst>
          </p:cNvPr>
          <p:cNvSpPr/>
          <p:nvPr/>
        </p:nvSpPr>
        <p:spPr>
          <a:xfrm>
            <a:off x="2956695" y="1783804"/>
            <a:ext cx="2453628" cy="2780267"/>
          </a:xfrm>
          <a:prstGeom prst="triangl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/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/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D241E6-0EB8-4F81-8E85-5B934E8E526C}"/>
              </a:ext>
            </a:extLst>
          </p:cNvPr>
          <p:cNvGrpSpPr/>
          <p:nvPr/>
        </p:nvGrpSpPr>
        <p:grpSpPr>
          <a:xfrm>
            <a:off x="6869307" y="2191065"/>
            <a:ext cx="995946" cy="808937"/>
            <a:chOff x="1062454" y="1449776"/>
            <a:chExt cx="1019201" cy="82782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B9D6CC-FFD4-43CF-8447-99F55AF3E21B}"/>
                </a:ext>
              </a:extLst>
            </p:cNvPr>
            <p:cNvSpPr/>
            <p:nvPr/>
          </p:nvSpPr>
          <p:spPr>
            <a:xfrm>
              <a:off x="1151291" y="1449776"/>
              <a:ext cx="815190" cy="827825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/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/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/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0079B4F-D334-4812-9468-A2F4CBAD7E22}"/>
              </a:ext>
            </a:extLst>
          </p:cNvPr>
          <p:cNvSpPr/>
          <p:nvPr/>
        </p:nvSpPr>
        <p:spPr>
          <a:xfrm>
            <a:off x="250978" y="3141187"/>
            <a:ext cx="749202" cy="1340847"/>
          </a:xfrm>
          <a:prstGeom prst="triangle">
            <a:avLst>
              <a:gd name="adj" fmla="val 8639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/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blipFill>
                <a:blip r:embed="rId10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4C011-325D-48CD-A29C-532BF7D61212}"/>
              </a:ext>
            </a:extLst>
          </p:cNvPr>
          <p:cNvSpPr/>
          <p:nvPr/>
        </p:nvSpPr>
        <p:spPr>
          <a:xfrm>
            <a:off x="1036664" y="3141187"/>
            <a:ext cx="737070" cy="1340820"/>
          </a:xfrm>
          <a:prstGeom prst="triangle">
            <a:avLst>
              <a:gd name="adj" fmla="val 50759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/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blipFill>
                <a:blip r:embed="rId11"/>
                <a:stretch>
                  <a:fillRect l="-1515" r="-15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9878564-92F6-4F0A-A62F-3EB7E23A712E}"/>
              </a:ext>
            </a:extLst>
          </p:cNvPr>
          <p:cNvSpPr/>
          <p:nvPr/>
        </p:nvSpPr>
        <p:spPr>
          <a:xfrm>
            <a:off x="1854126" y="3141214"/>
            <a:ext cx="757375" cy="1340820"/>
          </a:xfrm>
          <a:prstGeom prst="triangle">
            <a:avLst>
              <a:gd name="adj" fmla="val 11886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/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blipFill>
                <a:blip r:embed="rId12"/>
                <a:stretch>
                  <a:fillRect r="-14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3D40AAD0-267C-4CDA-9F77-D06F7EF10A12}"/>
              </a:ext>
            </a:extLst>
          </p:cNvPr>
          <p:cNvSpPr/>
          <p:nvPr/>
        </p:nvSpPr>
        <p:spPr>
          <a:xfrm>
            <a:off x="3236130" y="3141214"/>
            <a:ext cx="828122" cy="1340793"/>
          </a:xfrm>
          <a:prstGeom prst="triangle">
            <a:avLst>
              <a:gd name="adj" fmla="val 6884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/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blipFill>
                <a:blip r:embed="rId13"/>
                <a:stretch>
                  <a:fillRect l="-1887" r="-26415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737EAD4-9D7B-410D-AC11-19920E04BE14}"/>
              </a:ext>
            </a:extLst>
          </p:cNvPr>
          <p:cNvSpPr/>
          <p:nvPr/>
        </p:nvSpPr>
        <p:spPr>
          <a:xfrm>
            <a:off x="4271884" y="3100424"/>
            <a:ext cx="859914" cy="1381583"/>
          </a:xfrm>
          <a:prstGeom prst="triangle">
            <a:avLst>
              <a:gd name="adj" fmla="val 3180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/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blipFill>
                <a:blip r:embed="rId14"/>
                <a:stretch>
                  <a:fillRect r="-2641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555E15A-E6DD-4A21-8D88-C7BA7A5C762D}"/>
              </a:ext>
            </a:extLst>
          </p:cNvPr>
          <p:cNvSpPr/>
          <p:nvPr/>
        </p:nvSpPr>
        <p:spPr>
          <a:xfrm>
            <a:off x="88349" y="1783805"/>
            <a:ext cx="2692612" cy="2766059"/>
          </a:xfrm>
          <a:prstGeom prst="triangle">
            <a:avLst>
              <a:gd name="adj" fmla="val 49823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Add Tree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3469EB-CAFE-4A20-A6A4-8F35E4ACDEBB}"/>
              </a:ext>
            </a:extLst>
          </p:cNvPr>
          <p:cNvGrpSpPr/>
          <p:nvPr/>
        </p:nvGrpSpPr>
        <p:grpSpPr>
          <a:xfrm>
            <a:off x="1127204" y="2364212"/>
            <a:ext cx="611180" cy="620653"/>
            <a:chOff x="1151291" y="1449776"/>
            <a:chExt cx="611180" cy="6206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E3D97BF-2123-46E7-B378-EB6483920501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/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D971ED-F374-4ABE-BAE9-4416D6228094}"/>
              </a:ext>
            </a:extLst>
          </p:cNvPr>
          <p:cNvGrpSpPr/>
          <p:nvPr/>
        </p:nvGrpSpPr>
        <p:grpSpPr>
          <a:xfrm>
            <a:off x="3887532" y="2404002"/>
            <a:ext cx="611180" cy="620653"/>
            <a:chOff x="1151291" y="1449776"/>
            <a:chExt cx="611180" cy="6206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E16C0B-D99F-432A-B403-422951DE6B74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/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B54428-2573-46DB-A92F-A7A8FA0BA549}"/>
              </a:ext>
            </a:extLst>
          </p:cNvPr>
          <p:cNvSpPr/>
          <p:nvPr/>
        </p:nvSpPr>
        <p:spPr>
          <a:xfrm>
            <a:off x="2956695" y="1783804"/>
            <a:ext cx="2453628" cy="2780267"/>
          </a:xfrm>
          <a:prstGeom prst="triangl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/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/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D241E6-0EB8-4F81-8E85-5B934E8E526C}"/>
              </a:ext>
            </a:extLst>
          </p:cNvPr>
          <p:cNvGrpSpPr/>
          <p:nvPr/>
        </p:nvGrpSpPr>
        <p:grpSpPr>
          <a:xfrm>
            <a:off x="6869307" y="2191065"/>
            <a:ext cx="995946" cy="808937"/>
            <a:chOff x="1062454" y="1449776"/>
            <a:chExt cx="1019201" cy="82782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B9D6CC-FFD4-43CF-8447-99F55AF3E21B}"/>
                </a:ext>
              </a:extLst>
            </p:cNvPr>
            <p:cNvSpPr/>
            <p:nvPr/>
          </p:nvSpPr>
          <p:spPr>
            <a:xfrm>
              <a:off x="1151291" y="1449776"/>
              <a:ext cx="815190" cy="827825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/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/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/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0079B4F-D334-4812-9468-A2F4CBAD7E22}"/>
              </a:ext>
            </a:extLst>
          </p:cNvPr>
          <p:cNvSpPr/>
          <p:nvPr/>
        </p:nvSpPr>
        <p:spPr>
          <a:xfrm>
            <a:off x="250978" y="3141187"/>
            <a:ext cx="749202" cy="1340847"/>
          </a:xfrm>
          <a:prstGeom prst="triangle">
            <a:avLst>
              <a:gd name="adj" fmla="val 86392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/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blipFill>
                <a:blip r:embed="rId10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4C011-325D-48CD-A29C-532BF7D61212}"/>
              </a:ext>
            </a:extLst>
          </p:cNvPr>
          <p:cNvSpPr/>
          <p:nvPr/>
        </p:nvSpPr>
        <p:spPr>
          <a:xfrm>
            <a:off x="1036664" y="3141187"/>
            <a:ext cx="737070" cy="1340820"/>
          </a:xfrm>
          <a:prstGeom prst="triangle">
            <a:avLst>
              <a:gd name="adj" fmla="val 50759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/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blipFill>
                <a:blip r:embed="rId11"/>
                <a:stretch>
                  <a:fillRect l="-1515" r="-15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9878564-92F6-4F0A-A62F-3EB7E23A712E}"/>
              </a:ext>
            </a:extLst>
          </p:cNvPr>
          <p:cNvSpPr/>
          <p:nvPr/>
        </p:nvSpPr>
        <p:spPr>
          <a:xfrm>
            <a:off x="1854126" y="3141214"/>
            <a:ext cx="757375" cy="1340820"/>
          </a:xfrm>
          <a:prstGeom prst="triangle">
            <a:avLst>
              <a:gd name="adj" fmla="val 11886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/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blipFill>
                <a:blip r:embed="rId12"/>
                <a:stretch>
                  <a:fillRect r="-14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3D40AAD0-267C-4CDA-9F77-D06F7EF10A12}"/>
              </a:ext>
            </a:extLst>
          </p:cNvPr>
          <p:cNvSpPr/>
          <p:nvPr/>
        </p:nvSpPr>
        <p:spPr>
          <a:xfrm>
            <a:off x="3236130" y="3141214"/>
            <a:ext cx="828122" cy="1340793"/>
          </a:xfrm>
          <a:prstGeom prst="triangle">
            <a:avLst>
              <a:gd name="adj" fmla="val 6884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/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blipFill>
                <a:blip r:embed="rId13"/>
                <a:stretch>
                  <a:fillRect l="-1887" r="-26415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737EAD4-9D7B-410D-AC11-19920E04BE14}"/>
              </a:ext>
            </a:extLst>
          </p:cNvPr>
          <p:cNvSpPr/>
          <p:nvPr/>
        </p:nvSpPr>
        <p:spPr>
          <a:xfrm>
            <a:off x="4271884" y="3100424"/>
            <a:ext cx="859914" cy="1381583"/>
          </a:xfrm>
          <a:prstGeom prst="triangle">
            <a:avLst>
              <a:gd name="adj" fmla="val 3180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/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blipFill>
                <a:blip r:embed="rId14"/>
                <a:stretch>
                  <a:fillRect r="-2641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8581E8CD-C5B1-4DA9-928E-7234289FD8A1}"/>
              </a:ext>
            </a:extLst>
          </p:cNvPr>
          <p:cNvGrpSpPr/>
          <p:nvPr/>
        </p:nvGrpSpPr>
        <p:grpSpPr>
          <a:xfrm>
            <a:off x="5682902" y="3114631"/>
            <a:ext cx="1345922" cy="1349887"/>
            <a:chOff x="6113127" y="2898650"/>
            <a:chExt cx="1170891" cy="1907456"/>
          </a:xfrm>
        </p:grpSpPr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963F517F-8AA6-460A-A837-7E109E5009EF}"/>
                </a:ext>
              </a:extLst>
            </p:cNvPr>
            <p:cNvSpPr/>
            <p:nvPr/>
          </p:nvSpPr>
          <p:spPr>
            <a:xfrm>
              <a:off x="6113127" y="2898650"/>
              <a:ext cx="1079669" cy="1907456"/>
            </a:xfrm>
            <a:prstGeom prst="triangle">
              <a:avLst>
                <a:gd name="adj" fmla="val 6053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/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861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555E15A-E6DD-4A21-8D88-C7BA7A5C762D}"/>
              </a:ext>
            </a:extLst>
          </p:cNvPr>
          <p:cNvSpPr/>
          <p:nvPr/>
        </p:nvSpPr>
        <p:spPr>
          <a:xfrm>
            <a:off x="88349" y="1783805"/>
            <a:ext cx="2692612" cy="2766059"/>
          </a:xfrm>
          <a:prstGeom prst="triangle">
            <a:avLst>
              <a:gd name="adj" fmla="val 49823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Add Tree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3469EB-CAFE-4A20-A6A4-8F35E4ACDEBB}"/>
              </a:ext>
            </a:extLst>
          </p:cNvPr>
          <p:cNvGrpSpPr/>
          <p:nvPr/>
        </p:nvGrpSpPr>
        <p:grpSpPr>
          <a:xfrm>
            <a:off x="1127204" y="2364212"/>
            <a:ext cx="611180" cy="620653"/>
            <a:chOff x="1151291" y="1449776"/>
            <a:chExt cx="611180" cy="6206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E3D97BF-2123-46E7-B378-EB6483920501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/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D971ED-F374-4ABE-BAE9-4416D6228094}"/>
              </a:ext>
            </a:extLst>
          </p:cNvPr>
          <p:cNvGrpSpPr/>
          <p:nvPr/>
        </p:nvGrpSpPr>
        <p:grpSpPr>
          <a:xfrm>
            <a:off x="3887532" y="2404002"/>
            <a:ext cx="611180" cy="620653"/>
            <a:chOff x="1151291" y="1449776"/>
            <a:chExt cx="611180" cy="6206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E16C0B-D99F-432A-B403-422951DE6B74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/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B54428-2573-46DB-A92F-A7A8FA0BA549}"/>
              </a:ext>
            </a:extLst>
          </p:cNvPr>
          <p:cNvSpPr/>
          <p:nvPr/>
        </p:nvSpPr>
        <p:spPr>
          <a:xfrm>
            <a:off x="2956695" y="1783804"/>
            <a:ext cx="2453628" cy="2780267"/>
          </a:xfrm>
          <a:prstGeom prst="triangl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/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/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D241E6-0EB8-4F81-8E85-5B934E8E526C}"/>
              </a:ext>
            </a:extLst>
          </p:cNvPr>
          <p:cNvGrpSpPr/>
          <p:nvPr/>
        </p:nvGrpSpPr>
        <p:grpSpPr>
          <a:xfrm>
            <a:off x="6869307" y="2191065"/>
            <a:ext cx="995946" cy="808937"/>
            <a:chOff x="1062454" y="1449776"/>
            <a:chExt cx="1019201" cy="82782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B9D6CC-FFD4-43CF-8447-99F55AF3E21B}"/>
                </a:ext>
              </a:extLst>
            </p:cNvPr>
            <p:cNvSpPr/>
            <p:nvPr/>
          </p:nvSpPr>
          <p:spPr>
            <a:xfrm>
              <a:off x="1151291" y="1449776"/>
              <a:ext cx="815190" cy="827825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/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/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/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0079B4F-D334-4812-9468-A2F4CBAD7E22}"/>
              </a:ext>
            </a:extLst>
          </p:cNvPr>
          <p:cNvSpPr/>
          <p:nvPr/>
        </p:nvSpPr>
        <p:spPr>
          <a:xfrm>
            <a:off x="250978" y="3141187"/>
            <a:ext cx="749202" cy="1340847"/>
          </a:xfrm>
          <a:prstGeom prst="triangle">
            <a:avLst>
              <a:gd name="adj" fmla="val 8639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/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blipFill>
                <a:blip r:embed="rId10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4C011-325D-48CD-A29C-532BF7D61212}"/>
              </a:ext>
            </a:extLst>
          </p:cNvPr>
          <p:cNvSpPr/>
          <p:nvPr/>
        </p:nvSpPr>
        <p:spPr>
          <a:xfrm>
            <a:off x="1036664" y="3141187"/>
            <a:ext cx="737070" cy="1340820"/>
          </a:xfrm>
          <a:prstGeom prst="triangle">
            <a:avLst>
              <a:gd name="adj" fmla="val 50759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/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blipFill>
                <a:blip r:embed="rId11"/>
                <a:stretch>
                  <a:fillRect l="-1515" r="-15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9878564-92F6-4F0A-A62F-3EB7E23A712E}"/>
              </a:ext>
            </a:extLst>
          </p:cNvPr>
          <p:cNvSpPr/>
          <p:nvPr/>
        </p:nvSpPr>
        <p:spPr>
          <a:xfrm>
            <a:off x="1854126" y="3141214"/>
            <a:ext cx="757375" cy="1340820"/>
          </a:xfrm>
          <a:prstGeom prst="triangle">
            <a:avLst>
              <a:gd name="adj" fmla="val 11886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/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blipFill>
                <a:blip r:embed="rId12"/>
                <a:stretch>
                  <a:fillRect r="-14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3D40AAD0-267C-4CDA-9F77-D06F7EF10A12}"/>
              </a:ext>
            </a:extLst>
          </p:cNvPr>
          <p:cNvSpPr/>
          <p:nvPr/>
        </p:nvSpPr>
        <p:spPr>
          <a:xfrm>
            <a:off x="3236130" y="3141214"/>
            <a:ext cx="828122" cy="1340793"/>
          </a:xfrm>
          <a:prstGeom prst="triangle">
            <a:avLst>
              <a:gd name="adj" fmla="val 6884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/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blipFill>
                <a:blip r:embed="rId13"/>
                <a:stretch>
                  <a:fillRect l="-1887" r="-26415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737EAD4-9D7B-410D-AC11-19920E04BE14}"/>
              </a:ext>
            </a:extLst>
          </p:cNvPr>
          <p:cNvSpPr/>
          <p:nvPr/>
        </p:nvSpPr>
        <p:spPr>
          <a:xfrm>
            <a:off x="4271884" y="3100424"/>
            <a:ext cx="859914" cy="1381583"/>
          </a:xfrm>
          <a:prstGeom prst="triangle">
            <a:avLst>
              <a:gd name="adj" fmla="val 31802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/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blipFill>
                <a:blip r:embed="rId14"/>
                <a:stretch>
                  <a:fillRect r="-2641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8581E8CD-C5B1-4DA9-928E-7234289FD8A1}"/>
              </a:ext>
            </a:extLst>
          </p:cNvPr>
          <p:cNvGrpSpPr/>
          <p:nvPr/>
        </p:nvGrpSpPr>
        <p:grpSpPr>
          <a:xfrm>
            <a:off x="5682902" y="3114631"/>
            <a:ext cx="1345922" cy="1349887"/>
            <a:chOff x="6113127" y="2898650"/>
            <a:chExt cx="1170891" cy="1907456"/>
          </a:xfrm>
        </p:grpSpPr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963F517F-8AA6-460A-A837-7E109E5009EF}"/>
                </a:ext>
              </a:extLst>
            </p:cNvPr>
            <p:cNvSpPr/>
            <p:nvPr/>
          </p:nvSpPr>
          <p:spPr>
            <a:xfrm>
              <a:off x="6113127" y="2898650"/>
              <a:ext cx="1079669" cy="1907456"/>
            </a:xfrm>
            <a:prstGeom prst="triangle">
              <a:avLst>
                <a:gd name="adj" fmla="val 60539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/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C74C275-2286-4994-B9DA-EEBCC22A33F8}"/>
              </a:ext>
            </a:extLst>
          </p:cNvPr>
          <p:cNvGrpSpPr/>
          <p:nvPr/>
        </p:nvGrpSpPr>
        <p:grpSpPr>
          <a:xfrm>
            <a:off x="6970966" y="3114631"/>
            <a:ext cx="1187276" cy="1349888"/>
            <a:chOff x="7240103" y="2898650"/>
            <a:chExt cx="1116153" cy="1907456"/>
          </a:xfrm>
        </p:grpSpPr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549E513D-3DB2-451E-96F0-A434875DB3C7}"/>
                </a:ext>
              </a:extLst>
            </p:cNvPr>
            <p:cNvSpPr/>
            <p:nvPr/>
          </p:nvSpPr>
          <p:spPr>
            <a:xfrm>
              <a:off x="7240103" y="2898650"/>
              <a:ext cx="1079669" cy="1907456"/>
            </a:xfrm>
            <a:prstGeom prst="triangle">
              <a:avLst>
                <a:gd name="adj" fmla="val 4505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/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37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2659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5410" y="2011592"/>
            <a:ext cx="5943040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抽象！抽象！抽象！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List</a:t>
            </a:r>
            <a:r>
              <a:rPr lang="zh-CN" altLang="en-US" sz="2800" dirty="0">
                <a:latin typeface="+mn-ea"/>
              </a:rPr>
              <a:t>拾遗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习题选讲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2E6727-5CF5-4AC5-876E-41B8823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555E15A-E6DD-4A21-8D88-C7BA7A5C762D}"/>
              </a:ext>
            </a:extLst>
          </p:cNvPr>
          <p:cNvSpPr/>
          <p:nvPr/>
        </p:nvSpPr>
        <p:spPr>
          <a:xfrm>
            <a:off x="88349" y="1783805"/>
            <a:ext cx="2692612" cy="2766059"/>
          </a:xfrm>
          <a:prstGeom prst="triangle">
            <a:avLst>
              <a:gd name="adj" fmla="val 49823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Add Tree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3469EB-CAFE-4A20-A6A4-8F35E4ACDEBB}"/>
              </a:ext>
            </a:extLst>
          </p:cNvPr>
          <p:cNvGrpSpPr/>
          <p:nvPr/>
        </p:nvGrpSpPr>
        <p:grpSpPr>
          <a:xfrm>
            <a:off x="1127204" y="2364212"/>
            <a:ext cx="611180" cy="620653"/>
            <a:chOff x="1151291" y="1449776"/>
            <a:chExt cx="611180" cy="6206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E3D97BF-2123-46E7-B378-EB6483920501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/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D971ED-F374-4ABE-BAE9-4416D6228094}"/>
              </a:ext>
            </a:extLst>
          </p:cNvPr>
          <p:cNvGrpSpPr/>
          <p:nvPr/>
        </p:nvGrpSpPr>
        <p:grpSpPr>
          <a:xfrm>
            <a:off x="3887532" y="2404002"/>
            <a:ext cx="611180" cy="620653"/>
            <a:chOff x="1151291" y="1449776"/>
            <a:chExt cx="611180" cy="6206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E16C0B-D99F-432A-B403-422951DE6B74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/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B54428-2573-46DB-A92F-A7A8FA0BA549}"/>
              </a:ext>
            </a:extLst>
          </p:cNvPr>
          <p:cNvSpPr/>
          <p:nvPr/>
        </p:nvSpPr>
        <p:spPr>
          <a:xfrm>
            <a:off x="2956695" y="1783804"/>
            <a:ext cx="2453628" cy="2780267"/>
          </a:xfrm>
          <a:prstGeom prst="triangl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/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/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D241E6-0EB8-4F81-8E85-5B934E8E526C}"/>
              </a:ext>
            </a:extLst>
          </p:cNvPr>
          <p:cNvGrpSpPr/>
          <p:nvPr/>
        </p:nvGrpSpPr>
        <p:grpSpPr>
          <a:xfrm>
            <a:off x="6869307" y="2191065"/>
            <a:ext cx="995946" cy="808937"/>
            <a:chOff x="1062454" y="1449776"/>
            <a:chExt cx="1019201" cy="82782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B9D6CC-FFD4-43CF-8447-99F55AF3E21B}"/>
                </a:ext>
              </a:extLst>
            </p:cNvPr>
            <p:cNvSpPr/>
            <p:nvPr/>
          </p:nvSpPr>
          <p:spPr>
            <a:xfrm>
              <a:off x="1151291" y="1449776"/>
              <a:ext cx="815190" cy="827825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/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/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/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0079B4F-D334-4812-9468-A2F4CBAD7E22}"/>
              </a:ext>
            </a:extLst>
          </p:cNvPr>
          <p:cNvSpPr/>
          <p:nvPr/>
        </p:nvSpPr>
        <p:spPr>
          <a:xfrm>
            <a:off x="250978" y="3141187"/>
            <a:ext cx="749202" cy="1340847"/>
          </a:xfrm>
          <a:prstGeom prst="triangle">
            <a:avLst>
              <a:gd name="adj" fmla="val 8639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/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blipFill>
                <a:blip r:embed="rId10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4C011-325D-48CD-A29C-532BF7D61212}"/>
              </a:ext>
            </a:extLst>
          </p:cNvPr>
          <p:cNvSpPr/>
          <p:nvPr/>
        </p:nvSpPr>
        <p:spPr>
          <a:xfrm>
            <a:off x="1036664" y="3141187"/>
            <a:ext cx="737070" cy="1340820"/>
          </a:xfrm>
          <a:prstGeom prst="triangle">
            <a:avLst>
              <a:gd name="adj" fmla="val 50759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/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blipFill>
                <a:blip r:embed="rId11"/>
                <a:stretch>
                  <a:fillRect l="-1515" r="-15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9878564-92F6-4F0A-A62F-3EB7E23A712E}"/>
              </a:ext>
            </a:extLst>
          </p:cNvPr>
          <p:cNvSpPr/>
          <p:nvPr/>
        </p:nvSpPr>
        <p:spPr>
          <a:xfrm>
            <a:off x="1854126" y="3141214"/>
            <a:ext cx="757375" cy="1340820"/>
          </a:xfrm>
          <a:prstGeom prst="triangle">
            <a:avLst>
              <a:gd name="adj" fmla="val 11886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/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blipFill>
                <a:blip r:embed="rId12"/>
                <a:stretch>
                  <a:fillRect r="-14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3D40AAD0-267C-4CDA-9F77-D06F7EF10A12}"/>
              </a:ext>
            </a:extLst>
          </p:cNvPr>
          <p:cNvSpPr/>
          <p:nvPr/>
        </p:nvSpPr>
        <p:spPr>
          <a:xfrm>
            <a:off x="3236130" y="3141214"/>
            <a:ext cx="828122" cy="1340793"/>
          </a:xfrm>
          <a:prstGeom prst="triangle">
            <a:avLst>
              <a:gd name="adj" fmla="val 6884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/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blipFill>
                <a:blip r:embed="rId13"/>
                <a:stretch>
                  <a:fillRect l="-1887" r="-26415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737EAD4-9D7B-410D-AC11-19920E04BE14}"/>
              </a:ext>
            </a:extLst>
          </p:cNvPr>
          <p:cNvSpPr/>
          <p:nvPr/>
        </p:nvSpPr>
        <p:spPr>
          <a:xfrm>
            <a:off x="4271884" y="3100424"/>
            <a:ext cx="859914" cy="1381583"/>
          </a:xfrm>
          <a:prstGeom prst="triangle">
            <a:avLst>
              <a:gd name="adj" fmla="val 3180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/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blipFill>
                <a:blip r:embed="rId14"/>
                <a:stretch>
                  <a:fillRect r="-2641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8581E8CD-C5B1-4DA9-928E-7234289FD8A1}"/>
              </a:ext>
            </a:extLst>
          </p:cNvPr>
          <p:cNvGrpSpPr/>
          <p:nvPr/>
        </p:nvGrpSpPr>
        <p:grpSpPr>
          <a:xfrm>
            <a:off x="5682902" y="3114631"/>
            <a:ext cx="1345922" cy="1349887"/>
            <a:chOff x="6113127" y="2898650"/>
            <a:chExt cx="1170891" cy="1907456"/>
          </a:xfrm>
        </p:grpSpPr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963F517F-8AA6-460A-A837-7E109E5009EF}"/>
                </a:ext>
              </a:extLst>
            </p:cNvPr>
            <p:cNvSpPr/>
            <p:nvPr/>
          </p:nvSpPr>
          <p:spPr>
            <a:xfrm>
              <a:off x="6113127" y="2898650"/>
              <a:ext cx="1079669" cy="1907456"/>
            </a:xfrm>
            <a:prstGeom prst="triangle">
              <a:avLst>
                <a:gd name="adj" fmla="val 60539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/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C74C275-2286-4994-B9DA-EEBCC22A33F8}"/>
              </a:ext>
            </a:extLst>
          </p:cNvPr>
          <p:cNvGrpSpPr/>
          <p:nvPr/>
        </p:nvGrpSpPr>
        <p:grpSpPr>
          <a:xfrm>
            <a:off x="6970966" y="3114631"/>
            <a:ext cx="1187276" cy="1349888"/>
            <a:chOff x="7240103" y="2898650"/>
            <a:chExt cx="1116153" cy="1907456"/>
          </a:xfrm>
        </p:grpSpPr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549E513D-3DB2-451E-96F0-A434875DB3C7}"/>
                </a:ext>
              </a:extLst>
            </p:cNvPr>
            <p:cNvSpPr/>
            <p:nvPr/>
          </p:nvSpPr>
          <p:spPr>
            <a:xfrm>
              <a:off x="7240103" y="2898650"/>
              <a:ext cx="1079669" cy="1907456"/>
            </a:xfrm>
            <a:prstGeom prst="triangle">
              <a:avLst>
                <a:gd name="adj" fmla="val 45051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/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59999E5-0A43-47CE-AFFE-BF982FB8AEA5}"/>
              </a:ext>
            </a:extLst>
          </p:cNvPr>
          <p:cNvGrpSpPr/>
          <p:nvPr/>
        </p:nvGrpSpPr>
        <p:grpSpPr>
          <a:xfrm>
            <a:off x="8166296" y="3114630"/>
            <a:ext cx="757375" cy="1349888"/>
            <a:chOff x="8385991" y="2898650"/>
            <a:chExt cx="757375" cy="19074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BEB4B21-CD24-4F4D-9891-8D51140212CC}"/>
                </a:ext>
              </a:extLst>
            </p:cNvPr>
            <p:cNvSpPr/>
            <p:nvPr/>
          </p:nvSpPr>
          <p:spPr>
            <a:xfrm>
              <a:off x="8385991" y="2898650"/>
              <a:ext cx="757375" cy="1907456"/>
            </a:xfrm>
            <a:prstGeom prst="triangle">
              <a:avLst>
                <a:gd name="adj" fmla="val 14388"/>
              </a:avLst>
            </a:prstGeom>
            <a:grp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4B3816F-B93C-4E54-8114-11F130ACE311}"/>
                    </a:ext>
                  </a:extLst>
                </p:cNvPr>
                <p:cNvSpPr txBox="1"/>
                <p:nvPr/>
              </p:nvSpPr>
              <p:spPr>
                <a:xfrm>
                  <a:off x="8485569" y="4140266"/>
                  <a:ext cx="407453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4B3816F-B93C-4E54-8114-11F130ACE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5569" y="4140266"/>
                  <a:ext cx="40745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493" b="-425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28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555E15A-E6DD-4A21-8D88-C7BA7A5C762D}"/>
              </a:ext>
            </a:extLst>
          </p:cNvPr>
          <p:cNvSpPr/>
          <p:nvPr/>
        </p:nvSpPr>
        <p:spPr>
          <a:xfrm>
            <a:off x="88349" y="1783805"/>
            <a:ext cx="2692612" cy="2766059"/>
          </a:xfrm>
          <a:prstGeom prst="triangle">
            <a:avLst>
              <a:gd name="adj" fmla="val 49823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3362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Add Tree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B3469EB-CAFE-4A20-A6A4-8F35E4ACDEBB}"/>
              </a:ext>
            </a:extLst>
          </p:cNvPr>
          <p:cNvGrpSpPr/>
          <p:nvPr/>
        </p:nvGrpSpPr>
        <p:grpSpPr>
          <a:xfrm>
            <a:off x="1127204" y="2364212"/>
            <a:ext cx="611180" cy="620653"/>
            <a:chOff x="1151291" y="1449776"/>
            <a:chExt cx="611180" cy="62065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E3D97BF-2123-46E7-B378-EB6483920501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/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E83981D-6B7C-42FB-B1FE-E19BDD30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327" y="1474536"/>
                  <a:ext cx="407453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D971ED-F374-4ABE-BAE9-4416D6228094}"/>
              </a:ext>
            </a:extLst>
          </p:cNvPr>
          <p:cNvGrpSpPr/>
          <p:nvPr/>
        </p:nvGrpSpPr>
        <p:grpSpPr>
          <a:xfrm>
            <a:off x="3887532" y="2404002"/>
            <a:ext cx="611180" cy="620653"/>
            <a:chOff x="1151291" y="1449776"/>
            <a:chExt cx="611180" cy="6206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E16C0B-D99F-432A-B403-422951DE6B74}"/>
                </a:ext>
              </a:extLst>
            </p:cNvPr>
            <p:cNvSpPr/>
            <p:nvPr/>
          </p:nvSpPr>
          <p:spPr>
            <a:xfrm>
              <a:off x="1151291" y="1449776"/>
              <a:ext cx="611180" cy="620653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/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82E279B-208F-4471-A1BA-55B92CF55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154" y="1482759"/>
                  <a:ext cx="40745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B54428-2573-46DB-A92F-A7A8FA0BA549}"/>
              </a:ext>
            </a:extLst>
          </p:cNvPr>
          <p:cNvSpPr/>
          <p:nvPr/>
        </p:nvSpPr>
        <p:spPr>
          <a:xfrm>
            <a:off x="2956695" y="1783804"/>
            <a:ext cx="2453628" cy="2780267"/>
          </a:xfrm>
          <a:prstGeom prst="triangl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/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64023F-18B5-4C29-A764-A033D060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53" y="2813442"/>
                <a:ext cx="407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/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543153E-DD1E-4963-83F9-8D27E329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35" y="2821683"/>
                <a:ext cx="4074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9FD241E6-0EB8-4F81-8E85-5B934E8E526C}"/>
              </a:ext>
            </a:extLst>
          </p:cNvPr>
          <p:cNvGrpSpPr/>
          <p:nvPr/>
        </p:nvGrpSpPr>
        <p:grpSpPr>
          <a:xfrm>
            <a:off x="6869307" y="2191065"/>
            <a:ext cx="995946" cy="808937"/>
            <a:chOff x="1062454" y="1449776"/>
            <a:chExt cx="1019201" cy="827825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B9D6CC-FFD4-43CF-8447-99F55AF3E21B}"/>
                </a:ext>
              </a:extLst>
            </p:cNvPr>
            <p:cNvSpPr/>
            <p:nvPr/>
          </p:nvSpPr>
          <p:spPr>
            <a:xfrm>
              <a:off x="1151291" y="1449776"/>
              <a:ext cx="815190" cy="827825"/>
            </a:xfrm>
            <a:prstGeom prst="ellips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/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9543C59-E3CB-4147-88D3-F3D86B55F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54" y="1628996"/>
                  <a:ext cx="10192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/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EA8F66E-3A49-43C0-A92B-B1B148039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6" y="1802271"/>
                <a:ext cx="40745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/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CCD7CDF-3869-4BDC-95FE-320958A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8" y="1802270"/>
                <a:ext cx="40745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0079B4F-D334-4812-9468-A2F4CBAD7E22}"/>
              </a:ext>
            </a:extLst>
          </p:cNvPr>
          <p:cNvSpPr/>
          <p:nvPr/>
        </p:nvSpPr>
        <p:spPr>
          <a:xfrm>
            <a:off x="250978" y="3141187"/>
            <a:ext cx="749202" cy="1340847"/>
          </a:xfrm>
          <a:prstGeom prst="triangle">
            <a:avLst>
              <a:gd name="adj" fmla="val 8639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/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167944E-D185-45D1-8E46-37E866C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8" y="3845873"/>
                <a:ext cx="438403" cy="384913"/>
              </a:xfrm>
              <a:prstGeom prst="rect">
                <a:avLst/>
              </a:prstGeom>
              <a:blipFill>
                <a:blip r:embed="rId10"/>
                <a:stretch>
                  <a:fillRect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4C011-325D-48CD-A29C-532BF7D61212}"/>
              </a:ext>
            </a:extLst>
          </p:cNvPr>
          <p:cNvSpPr/>
          <p:nvPr/>
        </p:nvSpPr>
        <p:spPr>
          <a:xfrm>
            <a:off x="1036664" y="3141187"/>
            <a:ext cx="737070" cy="1340820"/>
          </a:xfrm>
          <a:prstGeom prst="triangle">
            <a:avLst>
              <a:gd name="adj" fmla="val 50759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/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40FD72-D34F-4529-B600-4A13698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6" y="3856037"/>
                <a:ext cx="407453" cy="375384"/>
              </a:xfrm>
              <a:prstGeom prst="rect">
                <a:avLst/>
              </a:prstGeom>
              <a:blipFill>
                <a:blip r:embed="rId11"/>
                <a:stretch>
                  <a:fillRect l="-1515" r="-15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9878564-92F6-4F0A-A62F-3EB7E23A712E}"/>
              </a:ext>
            </a:extLst>
          </p:cNvPr>
          <p:cNvSpPr/>
          <p:nvPr/>
        </p:nvSpPr>
        <p:spPr>
          <a:xfrm>
            <a:off x="1854126" y="3141214"/>
            <a:ext cx="757375" cy="1340820"/>
          </a:xfrm>
          <a:prstGeom prst="triangle">
            <a:avLst>
              <a:gd name="adj" fmla="val 11886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/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464DF-1683-4ED1-91B0-D7EEF5FA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53" y="3856064"/>
                <a:ext cx="407453" cy="375384"/>
              </a:xfrm>
              <a:prstGeom prst="rect">
                <a:avLst/>
              </a:prstGeom>
              <a:blipFill>
                <a:blip r:embed="rId12"/>
                <a:stretch>
                  <a:fillRect r="-14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3D40AAD0-267C-4CDA-9F77-D06F7EF10A12}"/>
              </a:ext>
            </a:extLst>
          </p:cNvPr>
          <p:cNvSpPr/>
          <p:nvPr/>
        </p:nvSpPr>
        <p:spPr>
          <a:xfrm>
            <a:off x="3236130" y="3141214"/>
            <a:ext cx="828122" cy="1340793"/>
          </a:xfrm>
          <a:prstGeom prst="triangle">
            <a:avLst>
              <a:gd name="adj" fmla="val 6884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/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6AA80B-764A-4B23-98EB-DAB3408B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7" y="3874180"/>
                <a:ext cx="323039" cy="384898"/>
              </a:xfrm>
              <a:prstGeom prst="rect">
                <a:avLst/>
              </a:prstGeom>
              <a:blipFill>
                <a:blip r:embed="rId13"/>
                <a:stretch>
                  <a:fillRect l="-1887" r="-26415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737EAD4-9D7B-410D-AC11-19920E04BE14}"/>
              </a:ext>
            </a:extLst>
          </p:cNvPr>
          <p:cNvSpPr/>
          <p:nvPr/>
        </p:nvSpPr>
        <p:spPr>
          <a:xfrm>
            <a:off x="4271884" y="3100424"/>
            <a:ext cx="859914" cy="1381583"/>
          </a:xfrm>
          <a:prstGeom prst="triangle">
            <a:avLst>
              <a:gd name="adj" fmla="val 31802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/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307F2D-619C-4A86-85D2-55D79DA7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03" y="3871180"/>
                <a:ext cx="322779" cy="386797"/>
              </a:xfrm>
              <a:prstGeom prst="rect">
                <a:avLst/>
              </a:prstGeom>
              <a:blipFill>
                <a:blip r:embed="rId14"/>
                <a:stretch>
                  <a:fillRect r="-2641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8581E8CD-C5B1-4DA9-928E-7234289FD8A1}"/>
              </a:ext>
            </a:extLst>
          </p:cNvPr>
          <p:cNvGrpSpPr/>
          <p:nvPr/>
        </p:nvGrpSpPr>
        <p:grpSpPr>
          <a:xfrm>
            <a:off x="5682902" y="3114631"/>
            <a:ext cx="1345922" cy="1349887"/>
            <a:chOff x="6113127" y="2898650"/>
            <a:chExt cx="1170891" cy="1907456"/>
          </a:xfrm>
        </p:grpSpPr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963F517F-8AA6-460A-A837-7E109E5009EF}"/>
                </a:ext>
              </a:extLst>
            </p:cNvPr>
            <p:cNvSpPr/>
            <p:nvPr/>
          </p:nvSpPr>
          <p:spPr>
            <a:xfrm>
              <a:off x="6113127" y="2898650"/>
              <a:ext cx="1079669" cy="1907456"/>
            </a:xfrm>
            <a:prstGeom prst="triangle">
              <a:avLst>
                <a:gd name="adj" fmla="val 60539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/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4B1FA0-4895-4235-90CB-E874D68F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24" y="4102413"/>
                  <a:ext cx="1080694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C74C275-2286-4994-B9DA-EEBCC22A33F8}"/>
              </a:ext>
            </a:extLst>
          </p:cNvPr>
          <p:cNvGrpSpPr/>
          <p:nvPr/>
        </p:nvGrpSpPr>
        <p:grpSpPr>
          <a:xfrm>
            <a:off x="6970966" y="3114631"/>
            <a:ext cx="1187276" cy="1349888"/>
            <a:chOff x="7240103" y="2898650"/>
            <a:chExt cx="1116153" cy="1907456"/>
          </a:xfrm>
        </p:grpSpPr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549E513D-3DB2-451E-96F0-A434875DB3C7}"/>
                </a:ext>
              </a:extLst>
            </p:cNvPr>
            <p:cNvSpPr/>
            <p:nvPr/>
          </p:nvSpPr>
          <p:spPr>
            <a:xfrm>
              <a:off x="7240103" y="2898650"/>
              <a:ext cx="1079669" cy="1907456"/>
            </a:xfrm>
            <a:prstGeom prst="triangle">
              <a:avLst>
                <a:gd name="adj" fmla="val 45051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/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80E9C17-8F89-4D1C-9650-98D6D7ECA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562" y="4146259"/>
                  <a:ext cx="1080694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59999E5-0A43-47CE-AFFE-BF982FB8AEA5}"/>
              </a:ext>
            </a:extLst>
          </p:cNvPr>
          <p:cNvGrpSpPr/>
          <p:nvPr/>
        </p:nvGrpSpPr>
        <p:grpSpPr>
          <a:xfrm>
            <a:off x="8166296" y="3114630"/>
            <a:ext cx="757375" cy="1349888"/>
            <a:chOff x="8385991" y="2898650"/>
            <a:chExt cx="757375" cy="190745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BEB4B21-CD24-4F4D-9891-8D51140212CC}"/>
                </a:ext>
              </a:extLst>
            </p:cNvPr>
            <p:cNvSpPr/>
            <p:nvPr/>
          </p:nvSpPr>
          <p:spPr>
            <a:xfrm>
              <a:off x="8385991" y="2898650"/>
              <a:ext cx="757375" cy="1907456"/>
            </a:xfrm>
            <a:prstGeom prst="triangle">
              <a:avLst>
                <a:gd name="adj" fmla="val 14388"/>
              </a:avLst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4B3816F-B93C-4E54-8114-11F130ACE311}"/>
                    </a:ext>
                  </a:extLst>
                </p:cNvPr>
                <p:cNvSpPr txBox="1"/>
                <p:nvPr/>
              </p:nvSpPr>
              <p:spPr>
                <a:xfrm>
                  <a:off x="8485569" y="4140266"/>
                  <a:ext cx="4074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4B3816F-B93C-4E54-8114-11F130ACE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5569" y="4140266"/>
                  <a:ext cx="40745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493" b="-425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56FDEAD6-ED1B-40EA-8695-A65897E5BDF5}"/>
              </a:ext>
            </a:extLst>
          </p:cNvPr>
          <p:cNvSpPr/>
          <p:nvPr/>
        </p:nvSpPr>
        <p:spPr>
          <a:xfrm>
            <a:off x="5586057" y="1269730"/>
            <a:ext cx="3495137" cy="3294341"/>
          </a:xfrm>
          <a:prstGeom prst="triangle">
            <a:avLst>
              <a:gd name="adj" fmla="val 5189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146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02081" y="5214300"/>
            <a:ext cx="1369138" cy="73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dirty="0">
                <a:solidFill>
                  <a:schemeClr val="accent5"/>
                </a:solidFill>
                <a:latin typeface="+mn-ea"/>
              </a:rPr>
              <a:t>Q&amp;A</a:t>
            </a:r>
            <a:endParaRPr lang="zh-CN" altLang="en-US" sz="36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EB7475-D0B4-4ABD-A6D1-A7E704C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D1BE390-3C16-444F-8E67-AF45AF1380EE}"/>
              </a:ext>
            </a:extLst>
          </p:cNvPr>
          <p:cNvGrpSpPr/>
          <p:nvPr/>
        </p:nvGrpSpPr>
        <p:grpSpPr>
          <a:xfrm>
            <a:off x="2081302" y="1546423"/>
            <a:ext cx="4981395" cy="3110948"/>
            <a:chOff x="2177996" y="1779104"/>
            <a:chExt cx="6150169" cy="31109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B9BDF78-E515-4691-9B1E-52BEA7BBB2A2}"/>
                </a:ext>
              </a:extLst>
            </p:cNvPr>
            <p:cNvGrpSpPr/>
            <p:nvPr/>
          </p:nvGrpSpPr>
          <p:grpSpPr>
            <a:xfrm>
              <a:off x="2177996" y="1779104"/>
              <a:ext cx="6150169" cy="3110948"/>
              <a:chOff x="2146300" y="1779104"/>
              <a:chExt cx="6235478" cy="3110948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5F7016-16A7-4B10-AEED-FFBD3FAA8D6D}"/>
                  </a:ext>
                </a:extLst>
              </p:cNvPr>
              <p:cNvSpPr txBox="1"/>
              <p:nvPr/>
            </p:nvSpPr>
            <p:spPr>
              <a:xfrm>
                <a:off x="2633858" y="1899821"/>
                <a:ext cx="5747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期中复习</a:t>
                </a:r>
                <a:endPara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82430D-771C-4FAA-BC92-499E71851247}"/>
                  </a:ext>
                </a:extLst>
              </p:cNvPr>
              <p:cNvCxnSpPr/>
              <p:nvPr/>
            </p:nvCxnSpPr>
            <p:spPr>
              <a:xfrm>
                <a:off x="2146300" y="1779104"/>
                <a:ext cx="0" cy="3110948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DC75A76-A2E4-49D5-92FA-1015EAACD21B}"/>
                </a:ext>
              </a:extLst>
            </p:cNvPr>
            <p:cNvSpPr txBox="1"/>
            <p:nvPr/>
          </p:nvSpPr>
          <p:spPr>
            <a:xfrm>
              <a:off x="2658881" y="2882842"/>
              <a:ext cx="5232457" cy="169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+mn-ea"/>
                </a:rPr>
                <a:t>抽象！抽象！抽象！</a:t>
              </a:r>
              <a:endParaRPr lang="en-US" altLang="zh-CN" sz="2400" dirty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+mn-ea"/>
                </a:rPr>
                <a:t>List</a:t>
              </a:r>
              <a:r>
                <a:rPr lang="zh-CN" altLang="en-US" sz="2400" dirty="0">
                  <a:latin typeface="+mn-ea"/>
                </a:rPr>
                <a:t>拾遗</a:t>
              </a:r>
              <a:endParaRPr lang="en-US" altLang="zh-CN" sz="2400" dirty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+mn-ea"/>
                </a:rPr>
                <a:t>习题选讲</a:t>
              </a:r>
              <a:endParaRPr lang="en-US" altLang="zh-CN" sz="2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48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46332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计算机世界里的抽象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049820" y="25633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4049820" y="35571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638351" y="3323733"/>
            <a:ext cx="199242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1801529" y="3095481"/>
            <a:ext cx="88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511083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902648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抽象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F7EBB92-C71A-4DD9-BA41-B9B1CA81769B}"/>
              </a:ext>
            </a:extLst>
          </p:cNvPr>
          <p:cNvSpPr/>
          <p:nvPr/>
        </p:nvSpPr>
        <p:spPr>
          <a:xfrm>
            <a:off x="2816643" y="2686515"/>
            <a:ext cx="271063" cy="1261749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5F52A4-AC38-49C9-8A3E-C069CF1C0696}"/>
              </a:ext>
            </a:extLst>
          </p:cNvPr>
          <p:cNvCxnSpPr>
            <a:cxnSpLocks/>
          </p:cNvCxnSpPr>
          <p:nvPr/>
        </p:nvCxnSpPr>
        <p:spPr>
          <a:xfrm flipH="1">
            <a:off x="3033486" y="2754042"/>
            <a:ext cx="906155" cy="29721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CE2E68-3191-438A-A4ED-967450F8B98F}"/>
              </a:ext>
            </a:extLst>
          </p:cNvPr>
          <p:cNvCxnSpPr>
            <a:cxnSpLocks/>
          </p:cNvCxnSpPr>
          <p:nvPr/>
        </p:nvCxnSpPr>
        <p:spPr>
          <a:xfrm flipH="1" flipV="1">
            <a:off x="3069883" y="3557146"/>
            <a:ext cx="862152" cy="36725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7F7AA7-08EC-48EB-AB91-5613AF1E4D55}"/>
              </a:ext>
            </a:extLst>
          </p:cNvPr>
          <p:cNvCxnSpPr>
            <a:cxnSpLocks/>
          </p:cNvCxnSpPr>
          <p:nvPr/>
        </p:nvCxnSpPr>
        <p:spPr>
          <a:xfrm flipV="1">
            <a:off x="5111555" y="2995892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号 26">
            <a:extLst>
              <a:ext uri="{FF2B5EF4-FFF2-40B4-BE49-F238E27FC236}">
                <a16:creationId xmlns:a16="http://schemas.microsoft.com/office/drawing/2014/main" id="{BECD2BC3-7F5B-4BD7-99D4-BFC8BA179CC7}"/>
              </a:ext>
            </a:extLst>
          </p:cNvPr>
          <p:cNvSpPr/>
          <p:nvPr/>
        </p:nvSpPr>
        <p:spPr>
          <a:xfrm>
            <a:off x="5129897" y="3117844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31" name="对话气泡: 椭圆形 30">
            <a:extLst>
              <a:ext uri="{FF2B5EF4-FFF2-40B4-BE49-F238E27FC236}">
                <a16:creationId xmlns:a16="http://schemas.microsoft.com/office/drawing/2014/main" id="{A5E000BC-ABD3-4FAD-AEB7-DC76093B26D7}"/>
              </a:ext>
            </a:extLst>
          </p:cNvPr>
          <p:cNvSpPr/>
          <p:nvPr/>
        </p:nvSpPr>
        <p:spPr>
          <a:xfrm>
            <a:off x="4313139" y="1406367"/>
            <a:ext cx="2057399" cy="815076"/>
          </a:xfrm>
          <a:prstGeom prst="wedgeEllipseCallout">
            <a:avLst>
              <a:gd name="adj1" fmla="val -25511"/>
              <a:gd name="adj2" fmla="val 7549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要打饭的你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1A7B21BE-61E4-419D-AB39-9346C8AB64AD}"/>
              </a:ext>
            </a:extLst>
          </p:cNvPr>
          <p:cNvSpPr/>
          <p:nvPr/>
        </p:nvSpPr>
        <p:spPr>
          <a:xfrm>
            <a:off x="4015806" y="4377140"/>
            <a:ext cx="2354724" cy="1295666"/>
          </a:xfrm>
          <a:prstGeom prst="wedgeEllipseCallout">
            <a:avLst>
              <a:gd name="adj1" fmla="val -18494"/>
              <a:gd name="adj2" fmla="val -70421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打饭大叔？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打饭大妈？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打饭机器人？</a:t>
            </a: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0442D546-B432-4CE5-9DEA-98BBA6B415A2}"/>
              </a:ext>
            </a:extLst>
          </p:cNvPr>
          <p:cNvSpPr/>
          <p:nvPr/>
        </p:nvSpPr>
        <p:spPr>
          <a:xfrm>
            <a:off x="5627351" y="2491444"/>
            <a:ext cx="1715117" cy="796368"/>
          </a:xfrm>
          <a:prstGeom prst="wedgeEllipseCallout">
            <a:avLst>
              <a:gd name="adj1" fmla="val -45960"/>
              <a:gd name="adj2" fmla="val 5568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打饭窗口</a:t>
            </a:r>
          </a:p>
        </p:txBody>
      </p:sp>
      <p:sp>
        <p:nvSpPr>
          <p:cNvPr id="36" name="对话气泡: 椭圆形 35">
            <a:extLst>
              <a:ext uri="{FF2B5EF4-FFF2-40B4-BE49-F238E27FC236}">
                <a16:creationId xmlns:a16="http://schemas.microsoft.com/office/drawing/2014/main" id="{B4E0DCE9-BB45-4E47-B409-A8F91F0A4043}"/>
              </a:ext>
            </a:extLst>
          </p:cNvPr>
          <p:cNvSpPr/>
          <p:nvPr/>
        </p:nvSpPr>
        <p:spPr>
          <a:xfrm>
            <a:off x="7541714" y="1957674"/>
            <a:ext cx="1215432" cy="796368"/>
          </a:xfrm>
          <a:prstGeom prst="wedgeEllipseCallout">
            <a:avLst>
              <a:gd name="adj1" fmla="val -43584"/>
              <a:gd name="adj2" fmla="val 7140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打饭抽象</a:t>
            </a:r>
          </a:p>
        </p:txBody>
      </p:sp>
      <p:sp>
        <p:nvSpPr>
          <p:cNvPr id="38" name="对话气泡: 椭圆形 37">
            <a:extLst>
              <a:ext uri="{FF2B5EF4-FFF2-40B4-BE49-F238E27FC236}">
                <a16:creationId xmlns:a16="http://schemas.microsoft.com/office/drawing/2014/main" id="{4531A19D-F3B9-4B61-845F-04D2DD03A3B3}"/>
              </a:ext>
            </a:extLst>
          </p:cNvPr>
          <p:cNvSpPr/>
          <p:nvPr/>
        </p:nvSpPr>
        <p:spPr>
          <a:xfrm>
            <a:off x="550184" y="3707315"/>
            <a:ext cx="1338828" cy="796368"/>
          </a:xfrm>
          <a:prstGeom prst="wedgeEllipseCallout">
            <a:avLst>
              <a:gd name="adj1" fmla="val 45111"/>
              <a:gd name="adj2" fmla="val -7484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普通话</a:t>
            </a:r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AA9194F9-7FE2-43B3-AFAA-C3AAC40BEE00}"/>
              </a:ext>
            </a:extLst>
          </p:cNvPr>
          <p:cNvSpPr/>
          <p:nvPr/>
        </p:nvSpPr>
        <p:spPr>
          <a:xfrm>
            <a:off x="2246070" y="1695076"/>
            <a:ext cx="1744350" cy="796368"/>
          </a:xfrm>
          <a:prstGeom prst="wedgeEllipseCallout">
            <a:avLst>
              <a:gd name="adj1" fmla="val 20582"/>
              <a:gd name="adj2" fmla="val 82278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要俩鸡腿！</a:t>
            </a:r>
          </a:p>
        </p:txBody>
      </p:sp>
      <p:sp>
        <p:nvSpPr>
          <p:cNvPr id="42" name="对话气泡: 椭圆形 41">
            <a:extLst>
              <a:ext uri="{FF2B5EF4-FFF2-40B4-BE49-F238E27FC236}">
                <a16:creationId xmlns:a16="http://schemas.microsoft.com/office/drawing/2014/main" id="{A2E91F77-F22A-4388-A4D0-7E8CDCBAAF15}"/>
              </a:ext>
            </a:extLst>
          </p:cNvPr>
          <p:cNvSpPr/>
          <p:nvPr/>
        </p:nvSpPr>
        <p:spPr>
          <a:xfrm>
            <a:off x="2246070" y="4263729"/>
            <a:ext cx="1744350" cy="936929"/>
          </a:xfrm>
          <a:prstGeom prst="wedgeEllipseCallout">
            <a:avLst>
              <a:gd name="adj1" fmla="val 24445"/>
              <a:gd name="adj2" fmla="val -91767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给你打了俩鸡腿</a:t>
            </a:r>
          </a:p>
        </p:txBody>
      </p:sp>
      <p:sp>
        <p:nvSpPr>
          <p:cNvPr id="44" name="对话气泡: 椭圆形 43">
            <a:extLst>
              <a:ext uri="{FF2B5EF4-FFF2-40B4-BE49-F238E27FC236}">
                <a16:creationId xmlns:a16="http://schemas.microsoft.com/office/drawing/2014/main" id="{851CE47C-E1A1-4183-90EE-3444607926C9}"/>
              </a:ext>
            </a:extLst>
          </p:cNvPr>
          <p:cNvSpPr/>
          <p:nvPr/>
        </p:nvSpPr>
        <p:spPr>
          <a:xfrm>
            <a:off x="5567358" y="3754149"/>
            <a:ext cx="2132854" cy="936929"/>
          </a:xfrm>
          <a:prstGeom prst="wedgeEllipseCallout">
            <a:avLst>
              <a:gd name="adj1" fmla="val -58526"/>
              <a:gd name="adj2" fmla="val -7224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翻过窗口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自己去打饭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62BF43-A57E-40C2-BF0D-C41344A30F96}"/>
              </a:ext>
            </a:extLst>
          </p:cNvPr>
          <p:cNvSpPr txBox="1"/>
          <p:nvPr/>
        </p:nvSpPr>
        <p:spPr>
          <a:xfrm>
            <a:off x="862646" y="5814646"/>
            <a:ext cx="690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抽象</a:t>
            </a: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chemeClr val="accent5"/>
                </a:solidFill>
              </a:rPr>
              <a:t>使用者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accent5"/>
                </a:solidFill>
              </a:rPr>
              <a:t>实现者</a:t>
            </a:r>
            <a:r>
              <a:rPr lang="zh-CN" altLang="en-US" sz="2800" dirty="0"/>
              <a:t>之间建立了一堵墙，他们必须通过墙上的</a:t>
            </a:r>
            <a:r>
              <a:rPr lang="zh-CN" altLang="en-US" sz="2800" dirty="0">
                <a:solidFill>
                  <a:schemeClr val="accent5"/>
                </a:solidFill>
              </a:rPr>
              <a:t>接口</a:t>
            </a:r>
            <a:r>
              <a:rPr lang="zh-CN" altLang="en-US" sz="2800" dirty="0"/>
              <a:t>来沟通。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3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2659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函数抽象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7A0E5-99A6-4235-99E8-D259A2450F6B}"/>
              </a:ext>
            </a:extLst>
          </p:cNvPr>
          <p:cNvSpPr txBox="1"/>
          <p:nvPr/>
        </p:nvSpPr>
        <p:spPr>
          <a:xfrm>
            <a:off x="705410" y="1341710"/>
            <a:ext cx="3777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sum(it):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+ x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DD969D-C903-4725-AAE5-6E9DD1035775}"/>
              </a:ext>
            </a:extLst>
          </p:cNvPr>
          <p:cNvSpPr txBox="1"/>
          <p:nvPr/>
        </p:nvSpPr>
        <p:spPr>
          <a:xfrm>
            <a:off x="4738810" y="1341710"/>
            <a:ext cx="3964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prod(it):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1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x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DE48AA4-C00C-4610-BDAF-249FCBBB26F9}"/>
              </a:ext>
            </a:extLst>
          </p:cNvPr>
          <p:cNvSpPr/>
          <p:nvPr/>
        </p:nvSpPr>
        <p:spPr>
          <a:xfrm rot="5400000">
            <a:off x="4278429" y="3235194"/>
            <a:ext cx="587141" cy="48126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8AD4D-B3FE-480A-A732-CB494A7F47E9}"/>
              </a:ext>
            </a:extLst>
          </p:cNvPr>
          <p:cNvSpPr txBox="1"/>
          <p:nvPr/>
        </p:nvSpPr>
        <p:spPr>
          <a:xfrm>
            <a:off x="703560" y="4283285"/>
            <a:ext cx="4022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reduce(base, f, it):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base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f(result, x)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23BEAD-CA3A-48EF-A113-A591C51B64EF}"/>
              </a:ext>
            </a:extLst>
          </p:cNvPr>
          <p:cNvSpPr txBox="1"/>
          <p:nvPr/>
        </p:nvSpPr>
        <p:spPr>
          <a:xfrm>
            <a:off x="4738810" y="4283285"/>
            <a:ext cx="4337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sum(it):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reduce(0, add, it)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prod(it):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reduce(1,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it)</a:t>
            </a: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C2DD9B46-A873-4A65-946E-BA8052C5FD1D}"/>
              </a:ext>
            </a:extLst>
          </p:cNvPr>
          <p:cNvSpPr/>
          <p:nvPr/>
        </p:nvSpPr>
        <p:spPr>
          <a:xfrm>
            <a:off x="6240367" y="2731072"/>
            <a:ext cx="2667394" cy="1342884"/>
          </a:xfrm>
          <a:prstGeom prst="cloudCallout">
            <a:avLst>
              <a:gd name="adj1" fmla="val -56222"/>
              <a:gd name="adj2" fmla="val 3863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400" dirty="0"/>
              <a:t>哪里发生了函数抽象？</a:t>
            </a:r>
          </a:p>
        </p:txBody>
      </p:sp>
    </p:spTree>
    <p:extLst>
      <p:ext uri="{BB962C8B-B14F-4D97-AF65-F5344CB8AC3E}">
        <p14:creationId xmlns:p14="http://schemas.microsoft.com/office/powerpoint/2010/main" val="27027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049820" y="23870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4049820" y="33808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682419" y="3147461"/>
            <a:ext cx="199242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1801529" y="2919209"/>
            <a:ext cx="88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72637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抽象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F7EBB92-C71A-4DD9-BA41-B9B1CA81769B}"/>
              </a:ext>
            </a:extLst>
          </p:cNvPr>
          <p:cNvSpPr/>
          <p:nvPr/>
        </p:nvSpPr>
        <p:spPr>
          <a:xfrm>
            <a:off x="2816643" y="2510243"/>
            <a:ext cx="271063" cy="1261749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5F52A4-AC38-49C9-8A3E-C069CF1C0696}"/>
              </a:ext>
            </a:extLst>
          </p:cNvPr>
          <p:cNvCxnSpPr>
            <a:cxnSpLocks/>
          </p:cNvCxnSpPr>
          <p:nvPr/>
        </p:nvCxnSpPr>
        <p:spPr>
          <a:xfrm flipH="1">
            <a:off x="3033486" y="2577770"/>
            <a:ext cx="906155" cy="29721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CE2E68-3191-438A-A4ED-967450F8B98F}"/>
              </a:ext>
            </a:extLst>
          </p:cNvPr>
          <p:cNvCxnSpPr>
            <a:cxnSpLocks/>
          </p:cNvCxnSpPr>
          <p:nvPr/>
        </p:nvCxnSpPr>
        <p:spPr>
          <a:xfrm flipH="1" flipV="1">
            <a:off x="3069883" y="3380874"/>
            <a:ext cx="862152" cy="36725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7F7AA7-08EC-48EB-AB91-5613AF1E4D55}"/>
              </a:ext>
            </a:extLst>
          </p:cNvPr>
          <p:cNvCxnSpPr>
            <a:cxnSpLocks/>
          </p:cNvCxnSpPr>
          <p:nvPr/>
        </p:nvCxnSpPr>
        <p:spPr>
          <a:xfrm flipV="1">
            <a:off x="5111555" y="2819620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号 26">
            <a:extLst>
              <a:ext uri="{FF2B5EF4-FFF2-40B4-BE49-F238E27FC236}">
                <a16:creationId xmlns:a16="http://schemas.microsoft.com/office/drawing/2014/main" id="{BECD2BC3-7F5B-4BD7-99D4-BFC8BA179CC7}"/>
              </a:ext>
            </a:extLst>
          </p:cNvPr>
          <p:cNvSpPr/>
          <p:nvPr/>
        </p:nvSpPr>
        <p:spPr>
          <a:xfrm>
            <a:off x="5129897" y="2941572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44" name="对话气泡: 椭圆形 43">
            <a:extLst>
              <a:ext uri="{FF2B5EF4-FFF2-40B4-BE49-F238E27FC236}">
                <a16:creationId xmlns:a16="http://schemas.microsoft.com/office/drawing/2014/main" id="{851CE47C-E1A1-4183-90EE-3444607926C9}"/>
              </a:ext>
            </a:extLst>
          </p:cNvPr>
          <p:cNvSpPr/>
          <p:nvPr/>
        </p:nvSpPr>
        <p:spPr>
          <a:xfrm>
            <a:off x="5446447" y="3259290"/>
            <a:ext cx="2095264" cy="1217889"/>
          </a:xfrm>
          <a:prstGeom prst="wedgeEllipseCallout">
            <a:avLst>
              <a:gd name="adj1" fmla="val -48822"/>
              <a:gd name="adj2" fmla="val -4774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</a:rPr>
              <a:t>reduce</a:t>
            </a:r>
            <a:r>
              <a:rPr lang="zh-CN" altLang="en-US" sz="2000" dirty="0">
                <a:solidFill>
                  <a:schemeClr val="tx1"/>
                </a:solidFill>
              </a:rPr>
              <a:t>的实现复制过来！</a:t>
            </a:r>
          </a:p>
        </p:txBody>
      </p:sp>
      <p:sp>
        <p:nvSpPr>
          <p:cNvPr id="28" name="对话气泡: 椭圆形 27">
            <a:extLst>
              <a:ext uri="{FF2B5EF4-FFF2-40B4-BE49-F238E27FC236}">
                <a16:creationId xmlns:a16="http://schemas.microsoft.com/office/drawing/2014/main" id="{AF504EF1-2755-423D-9B3B-A7D88553D718}"/>
              </a:ext>
            </a:extLst>
          </p:cNvPr>
          <p:cNvSpPr/>
          <p:nvPr/>
        </p:nvSpPr>
        <p:spPr>
          <a:xfrm>
            <a:off x="4230593" y="978075"/>
            <a:ext cx="2811435" cy="1067096"/>
          </a:xfrm>
          <a:prstGeom prst="wedgeEllipseCallout">
            <a:avLst>
              <a:gd name="adj1" fmla="val -25511"/>
              <a:gd name="adj2" fmla="val 7549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sum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prod</a:t>
            </a:r>
            <a:r>
              <a:rPr lang="zh-CN" altLang="en-US" sz="2000" dirty="0">
                <a:solidFill>
                  <a:schemeClr val="tx1"/>
                </a:solidFill>
              </a:rPr>
              <a:t>函数的编写者</a:t>
            </a:r>
          </a:p>
        </p:txBody>
      </p:sp>
      <p:sp>
        <p:nvSpPr>
          <p:cNvPr id="29" name="对话气泡: 椭圆形 28">
            <a:extLst>
              <a:ext uri="{FF2B5EF4-FFF2-40B4-BE49-F238E27FC236}">
                <a16:creationId xmlns:a16="http://schemas.microsoft.com/office/drawing/2014/main" id="{8BF8C3F9-3523-44E9-AB49-73EC2E156110}"/>
              </a:ext>
            </a:extLst>
          </p:cNvPr>
          <p:cNvSpPr/>
          <p:nvPr/>
        </p:nvSpPr>
        <p:spPr>
          <a:xfrm>
            <a:off x="5627351" y="2315172"/>
            <a:ext cx="1715117" cy="796368"/>
          </a:xfrm>
          <a:prstGeom prst="wedgeEllipseCallout">
            <a:avLst>
              <a:gd name="adj1" fmla="val -45960"/>
              <a:gd name="adj2" fmla="val 5568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无显性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阻碍</a:t>
            </a:r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355BED60-065A-4ACC-B950-B11837B37816}"/>
              </a:ext>
            </a:extLst>
          </p:cNvPr>
          <p:cNvSpPr/>
          <p:nvPr/>
        </p:nvSpPr>
        <p:spPr>
          <a:xfrm>
            <a:off x="7541713" y="1781402"/>
            <a:ext cx="1506029" cy="796368"/>
          </a:xfrm>
          <a:prstGeom prst="wedgeEllipseCallout">
            <a:avLst>
              <a:gd name="adj1" fmla="val -43584"/>
              <a:gd name="adj2" fmla="val 7140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reduce</a:t>
            </a: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抽象</a:t>
            </a:r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77878FAC-6665-44A9-ACFF-3E24B2151FBE}"/>
              </a:ext>
            </a:extLst>
          </p:cNvPr>
          <p:cNvSpPr/>
          <p:nvPr/>
        </p:nvSpPr>
        <p:spPr>
          <a:xfrm>
            <a:off x="63156" y="3771992"/>
            <a:ext cx="2811435" cy="1261737"/>
          </a:xfrm>
          <a:prstGeom prst="wedgeEllipseCallout">
            <a:avLst>
              <a:gd name="adj1" fmla="val 19279"/>
              <a:gd name="adj2" fmla="val -76676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reduce</a:t>
            </a:r>
            <a:r>
              <a:rPr lang="zh-CN" altLang="en-US" sz="2000" dirty="0">
                <a:solidFill>
                  <a:schemeClr val="tx1"/>
                </a:solidFill>
              </a:rPr>
              <a:t>函数规约：接收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个参数，返回</a:t>
            </a:r>
            <a:r>
              <a:rPr lang="en-US" altLang="zh-CN" sz="2000" dirty="0" err="1">
                <a:solidFill>
                  <a:schemeClr val="tx1"/>
                </a:solidFill>
              </a:rPr>
              <a:t>balabala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4BB768F7-EDC7-4C1C-A90F-8E0BAFF392D0}"/>
              </a:ext>
            </a:extLst>
          </p:cNvPr>
          <p:cNvSpPr/>
          <p:nvPr/>
        </p:nvSpPr>
        <p:spPr>
          <a:xfrm>
            <a:off x="1843987" y="5591274"/>
            <a:ext cx="3844791" cy="857816"/>
          </a:xfrm>
          <a:prstGeom prst="wedgeRectCallout">
            <a:avLst>
              <a:gd name="adj1" fmla="val -10316"/>
              <a:gd name="adj2" fmla="val -214965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reduce(base, f, it):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D0EBDA03-C744-44AE-AC60-4ABB2DD9A027}"/>
              </a:ext>
            </a:extLst>
          </p:cNvPr>
          <p:cNvSpPr/>
          <p:nvPr/>
        </p:nvSpPr>
        <p:spPr>
          <a:xfrm>
            <a:off x="1889012" y="1637774"/>
            <a:ext cx="2101408" cy="677397"/>
          </a:xfrm>
          <a:prstGeom prst="wedgeEllipseCallout">
            <a:avLst>
              <a:gd name="adj1" fmla="val 20582"/>
              <a:gd name="adj2" fmla="val 82278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调用</a:t>
            </a:r>
            <a:r>
              <a:rPr lang="en-US" altLang="zh-CN" sz="2000" dirty="0">
                <a:solidFill>
                  <a:schemeClr val="tx1"/>
                </a:solidFill>
              </a:rPr>
              <a:t>reduce</a:t>
            </a:r>
            <a:r>
              <a:rPr lang="zh-CN" altLang="en-US" sz="2000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9" name="对话气泡: 椭圆形 38">
            <a:extLst>
              <a:ext uri="{FF2B5EF4-FFF2-40B4-BE49-F238E27FC236}">
                <a16:creationId xmlns:a16="http://schemas.microsoft.com/office/drawing/2014/main" id="{8F6AA05A-F958-40D6-B60B-AAB155358C89}"/>
              </a:ext>
            </a:extLst>
          </p:cNvPr>
          <p:cNvSpPr/>
          <p:nvPr/>
        </p:nvSpPr>
        <p:spPr>
          <a:xfrm>
            <a:off x="4230593" y="4453952"/>
            <a:ext cx="2811435" cy="1067096"/>
          </a:xfrm>
          <a:prstGeom prst="wedgeEllipseCallout">
            <a:avLst>
              <a:gd name="adj1" fmla="val -18444"/>
              <a:gd name="adj2" fmla="val -94035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reduce</a:t>
            </a:r>
            <a:r>
              <a:rPr lang="zh-CN" altLang="en-US" sz="2000" dirty="0">
                <a:solidFill>
                  <a:schemeClr val="tx1"/>
                </a:solidFill>
              </a:rPr>
              <a:t>函数的编写者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75DC05-E85F-43B5-8534-398A82A29E9C}"/>
              </a:ext>
            </a:extLst>
          </p:cNvPr>
          <p:cNvCxnSpPr>
            <a:cxnSpLocks/>
          </p:cNvCxnSpPr>
          <p:nvPr/>
        </p:nvCxnSpPr>
        <p:spPr>
          <a:xfrm>
            <a:off x="794861" y="1090820"/>
            <a:ext cx="22659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39511A-20B0-4E27-97D4-8494DA954DDC}"/>
              </a:ext>
            </a:extLst>
          </p:cNvPr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函数抽象</a:t>
            </a:r>
          </a:p>
        </p:txBody>
      </p:sp>
    </p:spTree>
    <p:extLst>
      <p:ext uri="{BB962C8B-B14F-4D97-AF65-F5344CB8AC3E}">
        <p14:creationId xmlns:p14="http://schemas.microsoft.com/office/powerpoint/2010/main" val="31079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  <p:bldP spid="29" grpId="0" animBg="1"/>
      <p:bldP spid="30" grpId="0" animBg="1"/>
      <p:bldP spid="32" grpId="0" animBg="1"/>
      <p:bldP spid="7" grpId="0" animBg="1"/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049820" y="23870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4049820" y="33808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682419" y="3147461"/>
            <a:ext cx="199242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1801529" y="2919209"/>
            <a:ext cx="88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>
            <a:cxnSpLocks/>
          </p:cNvCxnSpPr>
          <p:nvPr/>
        </p:nvCxnSpPr>
        <p:spPr>
          <a:xfrm flipV="1">
            <a:off x="7192248" y="2013575"/>
            <a:ext cx="0" cy="2354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72637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抽象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F7EBB92-C71A-4DD9-BA41-B9B1CA81769B}"/>
              </a:ext>
            </a:extLst>
          </p:cNvPr>
          <p:cNvSpPr/>
          <p:nvPr/>
        </p:nvSpPr>
        <p:spPr>
          <a:xfrm>
            <a:off x="2816643" y="2510243"/>
            <a:ext cx="271063" cy="1261749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5F52A4-AC38-49C9-8A3E-C069CF1C0696}"/>
              </a:ext>
            </a:extLst>
          </p:cNvPr>
          <p:cNvCxnSpPr>
            <a:cxnSpLocks/>
          </p:cNvCxnSpPr>
          <p:nvPr/>
        </p:nvCxnSpPr>
        <p:spPr>
          <a:xfrm flipH="1">
            <a:off x="3033486" y="2577770"/>
            <a:ext cx="906155" cy="29721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CE2E68-3191-438A-A4ED-967450F8B98F}"/>
              </a:ext>
            </a:extLst>
          </p:cNvPr>
          <p:cNvCxnSpPr>
            <a:cxnSpLocks/>
          </p:cNvCxnSpPr>
          <p:nvPr/>
        </p:nvCxnSpPr>
        <p:spPr>
          <a:xfrm flipH="1" flipV="1">
            <a:off x="3069883" y="3380874"/>
            <a:ext cx="862152" cy="36725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7F7AA7-08EC-48EB-AB91-5613AF1E4D55}"/>
              </a:ext>
            </a:extLst>
          </p:cNvPr>
          <p:cNvCxnSpPr>
            <a:cxnSpLocks/>
          </p:cNvCxnSpPr>
          <p:nvPr/>
        </p:nvCxnSpPr>
        <p:spPr>
          <a:xfrm flipV="1">
            <a:off x="5111555" y="2819620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号 26">
            <a:extLst>
              <a:ext uri="{FF2B5EF4-FFF2-40B4-BE49-F238E27FC236}">
                <a16:creationId xmlns:a16="http://schemas.microsoft.com/office/drawing/2014/main" id="{BECD2BC3-7F5B-4BD7-99D4-BFC8BA179CC7}"/>
              </a:ext>
            </a:extLst>
          </p:cNvPr>
          <p:cNvSpPr/>
          <p:nvPr/>
        </p:nvSpPr>
        <p:spPr>
          <a:xfrm>
            <a:off x="5129897" y="2941572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355BED60-065A-4ACC-B950-B11837B37816}"/>
              </a:ext>
            </a:extLst>
          </p:cNvPr>
          <p:cNvSpPr/>
          <p:nvPr/>
        </p:nvSpPr>
        <p:spPr>
          <a:xfrm>
            <a:off x="7541713" y="1876178"/>
            <a:ext cx="1506029" cy="701592"/>
          </a:xfrm>
          <a:prstGeom prst="wedgeEllipseCallout">
            <a:avLst>
              <a:gd name="adj1" fmla="val -43584"/>
              <a:gd name="adj2" fmla="val 7140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factorial</a:t>
            </a:r>
            <a:r>
              <a:rPr lang="zh-CN" altLang="en-US" sz="2000" dirty="0">
                <a:solidFill>
                  <a:schemeClr val="tx1"/>
                </a:solidFill>
              </a:rPr>
              <a:t>抽象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4BB768F7-EDC7-4C1C-A90F-8E0BAFF392D0}"/>
              </a:ext>
            </a:extLst>
          </p:cNvPr>
          <p:cNvSpPr/>
          <p:nvPr/>
        </p:nvSpPr>
        <p:spPr>
          <a:xfrm>
            <a:off x="3648232" y="4454737"/>
            <a:ext cx="5289612" cy="1894623"/>
          </a:xfrm>
          <a:prstGeom prst="wedgeRectCallout">
            <a:avLst>
              <a:gd name="adj1" fmla="val -25809"/>
              <a:gd name="adj2" fmla="val -7542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0 || n == 1)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* factorial(n – 1);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75DC05-E85F-43B5-8534-398A82A29E9C}"/>
              </a:ext>
            </a:extLst>
          </p:cNvPr>
          <p:cNvCxnSpPr>
            <a:cxnSpLocks/>
          </p:cNvCxnSpPr>
          <p:nvPr/>
        </p:nvCxnSpPr>
        <p:spPr>
          <a:xfrm>
            <a:off x="794861" y="1090820"/>
            <a:ext cx="22659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39511A-20B0-4E27-97D4-8494DA954DDC}"/>
              </a:ext>
            </a:extLst>
          </p:cNvPr>
          <p:cNvSpPr txBox="1"/>
          <p:nvPr/>
        </p:nvSpPr>
        <p:spPr>
          <a:xfrm>
            <a:off x="705410" y="42601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语言视角</a:t>
            </a:r>
          </a:p>
        </p:txBody>
      </p: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id="{7142B105-0BF0-4AEA-93E4-E7FB00DEF984}"/>
              </a:ext>
            </a:extLst>
          </p:cNvPr>
          <p:cNvSpPr/>
          <p:nvPr/>
        </p:nvSpPr>
        <p:spPr>
          <a:xfrm>
            <a:off x="3622113" y="286349"/>
            <a:ext cx="5341850" cy="1541148"/>
          </a:xfrm>
          <a:prstGeom prst="wedgeRectCallout">
            <a:avLst>
              <a:gd name="adj1" fmla="val -30813"/>
              <a:gd name="adj2" fmla="val 7386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factorial(10));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对话气泡: 矩形 34">
            <a:extLst>
              <a:ext uri="{FF2B5EF4-FFF2-40B4-BE49-F238E27FC236}">
                <a16:creationId xmlns:a16="http://schemas.microsoft.com/office/drawing/2014/main" id="{6CC2FF11-FB57-41F6-9F1A-2DDE89F36F1E}"/>
              </a:ext>
            </a:extLst>
          </p:cNvPr>
          <p:cNvSpPr/>
          <p:nvPr/>
        </p:nvSpPr>
        <p:spPr>
          <a:xfrm>
            <a:off x="57552" y="3891541"/>
            <a:ext cx="3353322" cy="1018613"/>
          </a:xfrm>
          <a:prstGeom prst="wedgeRectCallout">
            <a:avLst>
              <a:gd name="adj1" fmla="val 12986"/>
              <a:gd name="adj2" fmla="val -9822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函数声明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3215518" y="23870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计算过程的使用者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3215518" y="338087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计算过程的实现者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2879812" y="3147461"/>
            <a:ext cx="372865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705410" y="2910287"/>
            <a:ext cx="142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函数接口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38706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函数抽象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B95F6D46-01A8-4293-81D7-A0B5E4C1BB8E}"/>
              </a:ext>
            </a:extLst>
          </p:cNvPr>
          <p:cNvSpPr/>
          <p:nvPr/>
        </p:nvSpPr>
        <p:spPr>
          <a:xfrm>
            <a:off x="2073915" y="2510243"/>
            <a:ext cx="271063" cy="1261749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B23148-DDDB-4FDD-B0DD-408C586B3B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272088" y="2648676"/>
            <a:ext cx="943430" cy="26161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9E9134-75F3-4D8A-A251-8C8A8F6B048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272088" y="3391744"/>
            <a:ext cx="943430" cy="25074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0B78E812-2741-4DE2-A8F0-867C0822464C}"/>
              </a:ext>
            </a:extLst>
          </p:cNvPr>
          <p:cNvSpPr/>
          <p:nvPr/>
        </p:nvSpPr>
        <p:spPr>
          <a:xfrm>
            <a:off x="1889012" y="1637774"/>
            <a:ext cx="2101408" cy="677397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调用函数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9FD3F806-8A17-48F9-8E55-5AB1C0A255F5}"/>
              </a:ext>
            </a:extLst>
          </p:cNvPr>
          <p:cNvSpPr/>
          <p:nvPr/>
        </p:nvSpPr>
        <p:spPr>
          <a:xfrm>
            <a:off x="1877985" y="4070828"/>
            <a:ext cx="1731635" cy="677397"/>
          </a:xfrm>
          <a:prstGeom prst="wedgeEllipseCallout">
            <a:avLst>
              <a:gd name="adj1" fmla="val 136"/>
              <a:gd name="adj2" fmla="val -1145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定义函数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BAC0BF-9E79-4B15-8DAA-A69EB040EA5A}"/>
              </a:ext>
            </a:extLst>
          </p:cNvPr>
          <p:cNvSpPr txBox="1"/>
          <p:nvPr/>
        </p:nvSpPr>
        <p:spPr>
          <a:xfrm>
            <a:off x="1057619" y="5429198"/>
            <a:ext cx="72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把计算过程提炼为函数的过程为</a:t>
            </a:r>
            <a:r>
              <a:rPr lang="zh-CN" altLang="en-US" sz="2800" dirty="0">
                <a:solidFill>
                  <a:schemeClr val="accent5"/>
                </a:solidFill>
              </a:rPr>
              <a:t>函数抽象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62968B-2813-4009-806C-CCFB8C3A4273}"/>
              </a:ext>
            </a:extLst>
          </p:cNvPr>
          <p:cNvCxnSpPr>
            <a:cxnSpLocks/>
          </p:cNvCxnSpPr>
          <p:nvPr/>
        </p:nvCxnSpPr>
        <p:spPr>
          <a:xfrm>
            <a:off x="794861" y="1090820"/>
            <a:ext cx="22659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5D64023-C796-4572-B329-589F2570885D}"/>
              </a:ext>
            </a:extLst>
          </p:cNvPr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函数抽象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F97238-5BE5-4D8F-A75A-7A89AC133956}"/>
              </a:ext>
            </a:extLst>
          </p:cNvPr>
          <p:cNvCxnSpPr>
            <a:cxnSpLocks/>
          </p:cNvCxnSpPr>
          <p:nvPr/>
        </p:nvCxnSpPr>
        <p:spPr>
          <a:xfrm flipV="1">
            <a:off x="6196165" y="2823505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93FAD1CA-3813-4B2A-BBB8-FA50AA501B4D}"/>
              </a:ext>
            </a:extLst>
          </p:cNvPr>
          <p:cNvSpPr/>
          <p:nvPr/>
        </p:nvSpPr>
        <p:spPr>
          <a:xfrm>
            <a:off x="6243028" y="2951636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20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4083902" y="2387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司机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3631325" y="338087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汽车制造商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249739" y="3147461"/>
            <a:ext cx="27432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1193014" y="2475033"/>
            <a:ext cx="1317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方向盘</a:t>
            </a:r>
            <a:endParaRPr lang="en-US" altLang="zh-CN" sz="2400" dirty="0"/>
          </a:p>
          <a:p>
            <a:r>
              <a:rPr lang="zh-CN" altLang="en-US" sz="2400" dirty="0"/>
              <a:t>油门</a:t>
            </a:r>
            <a:endParaRPr lang="en-US" altLang="zh-CN" sz="2400" dirty="0"/>
          </a:p>
          <a:p>
            <a:r>
              <a:rPr lang="zh-CN" altLang="en-US" sz="2400" dirty="0"/>
              <a:t>刹车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387066"/>
            <a:ext cx="615553" cy="183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汽车抽象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881CE05-C643-4273-9A42-8D098AB3363D}"/>
              </a:ext>
            </a:extLst>
          </p:cNvPr>
          <p:cNvSpPr/>
          <p:nvPr/>
        </p:nvSpPr>
        <p:spPr>
          <a:xfrm>
            <a:off x="2537156" y="2530601"/>
            <a:ext cx="271063" cy="1261749"/>
          </a:xfrm>
          <a:prstGeom prst="rightBrace">
            <a:avLst>
              <a:gd name="adj1" fmla="val 53536"/>
              <a:gd name="adj2" fmla="val 487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F9BCDB6-F5F9-4ADF-B16B-520D15E143D8}"/>
              </a:ext>
            </a:extLst>
          </p:cNvPr>
          <p:cNvCxnSpPr>
            <a:cxnSpLocks/>
          </p:cNvCxnSpPr>
          <p:nvPr/>
        </p:nvCxnSpPr>
        <p:spPr>
          <a:xfrm flipH="1">
            <a:off x="2885441" y="2680830"/>
            <a:ext cx="823106" cy="16190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53E9EA-16A4-4DE3-9FB4-AA2E2558182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08219" y="3468922"/>
            <a:ext cx="823106" cy="17356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F70495-B94B-401D-9FAF-AAB39904E026}"/>
              </a:ext>
            </a:extLst>
          </p:cNvPr>
          <p:cNvCxnSpPr>
            <a:cxnSpLocks/>
          </p:cNvCxnSpPr>
          <p:nvPr/>
        </p:nvCxnSpPr>
        <p:spPr>
          <a:xfrm flipV="1">
            <a:off x="5512677" y="2823505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F75BFA07-91C3-4E45-A8A8-A1D0DBEE225F}"/>
              </a:ext>
            </a:extLst>
          </p:cNvPr>
          <p:cNvSpPr/>
          <p:nvPr/>
        </p:nvSpPr>
        <p:spPr>
          <a:xfrm>
            <a:off x="5559540" y="2951636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8927B6-F0AD-444E-AA24-B541E1E36674}"/>
              </a:ext>
            </a:extLst>
          </p:cNvPr>
          <p:cNvCxnSpPr>
            <a:cxnSpLocks/>
          </p:cNvCxnSpPr>
          <p:nvPr/>
        </p:nvCxnSpPr>
        <p:spPr>
          <a:xfrm>
            <a:off x="794861" y="1090820"/>
            <a:ext cx="23273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A4274BE-E9F5-4BF2-AAC2-6610CA3F9EF8}"/>
              </a:ext>
            </a:extLst>
          </p:cNvPr>
          <p:cNvSpPr txBox="1"/>
          <p:nvPr/>
        </p:nvSpPr>
        <p:spPr>
          <a:xfrm>
            <a:off x="705410" y="4260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这是抽象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4776E7F9-0BF9-4CBC-913A-1C9268123476}"/>
              </a:ext>
            </a:extLst>
          </p:cNvPr>
          <p:cNvSpPr/>
          <p:nvPr/>
        </p:nvSpPr>
        <p:spPr>
          <a:xfrm>
            <a:off x="2470592" y="1444232"/>
            <a:ext cx="1879732" cy="790470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踩刹车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让车停下！</a:t>
            </a:r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280D544-EF90-4C00-B7AC-B2D8BAD71E80}"/>
              </a:ext>
            </a:extLst>
          </p:cNvPr>
          <p:cNvSpPr/>
          <p:nvPr/>
        </p:nvSpPr>
        <p:spPr>
          <a:xfrm>
            <a:off x="1951751" y="4085783"/>
            <a:ext cx="2101408" cy="1569660"/>
          </a:xfrm>
          <a:prstGeom prst="wedgeEllipseCallout">
            <a:avLst>
              <a:gd name="adj1" fmla="val 15615"/>
              <a:gd name="adj2" fmla="val -71997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当刹车被踩下，使用制动系统停车</a:t>
            </a:r>
          </a:p>
        </p:txBody>
      </p: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954F8518-48DD-4D1B-B656-B199939DE5A4}"/>
              </a:ext>
            </a:extLst>
          </p:cNvPr>
          <p:cNvSpPr/>
          <p:nvPr/>
        </p:nvSpPr>
        <p:spPr>
          <a:xfrm>
            <a:off x="5090843" y="3982101"/>
            <a:ext cx="2057398" cy="1302428"/>
          </a:xfrm>
          <a:prstGeom prst="wedgeEllipseCallout">
            <a:avLst>
              <a:gd name="adj1" fmla="val -16703"/>
              <a:gd name="adj2" fmla="val -9575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把车拆开，给制动系统停车信号？</a:t>
            </a:r>
          </a:p>
        </p:txBody>
      </p:sp>
    </p:spTree>
    <p:extLst>
      <p:ext uri="{BB962C8B-B14F-4D97-AF65-F5344CB8AC3E}">
        <p14:creationId xmlns:p14="http://schemas.microsoft.com/office/powerpoint/2010/main" val="3463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7" grpId="0" animBg="1"/>
      <p:bldP spid="24" grpId="0" animBg="1"/>
      <p:bldP spid="12" grpId="0" animBg="1"/>
      <p:bldP spid="1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94861" y="1090820"/>
            <a:ext cx="266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5410" y="42601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这也是抽象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A6CF9-81C8-42BC-BB5F-DAC8C39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3EB-5767-45A6-A14A-7C9A3332745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3D9CD-EC84-4369-81E2-5A02487E2955}"/>
              </a:ext>
            </a:extLst>
          </p:cNvPr>
          <p:cNvSpPr txBox="1"/>
          <p:nvPr/>
        </p:nvSpPr>
        <p:spPr>
          <a:xfrm>
            <a:off x="3806460" y="238706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程序猿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441D6-7BB3-44E5-A55E-97F35E035C50}"/>
              </a:ext>
            </a:extLst>
          </p:cNvPr>
          <p:cNvSpPr txBox="1"/>
          <p:nvPr/>
        </p:nvSpPr>
        <p:spPr>
          <a:xfrm>
            <a:off x="3267851" y="3380874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解释器实现者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DC8CAD-AFF7-4C0C-B6FA-29B1F8D046FC}"/>
              </a:ext>
            </a:extLst>
          </p:cNvPr>
          <p:cNvCxnSpPr>
            <a:cxnSpLocks/>
          </p:cNvCxnSpPr>
          <p:nvPr/>
        </p:nvCxnSpPr>
        <p:spPr>
          <a:xfrm>
            <a:off x="3297849" y="3147461"/>
            <a:ext cx="33595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3DF28-D1B7-4ACC-B33D-EE4C22C07245}"/>
              </a:ext>
            </a:extLst>
          </p:cNvPr>
          <p:cNvSpPr txBox="1"/>
          <p:nvPr/>
        </p:nvSpPr>
        <p:spPr>
          <a:xfrm>
            <a:off x="761695" y="2731962"/>
            <a:ext cx="152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dirty="0"/>
              <a:t>语言规约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124978-BBCA-4A3E-94E7-AA23B4DA4B9B}"/>
              </a:ext>
            </a:extLst>
          </p:cNvPr>
          <p:cNvCxnSpPr/>
          <p:nvPr/>
        </p:nvCxnSpPr>
        <p:spPr>
          <a:xfrm flipV="1">
            <a:off x="7192248" y="1334811"/>
            <a:ext cx="0" cy="385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A0FC1-1A65-4AB5-88F6-053A08120F03}"/>
              </a:ext>
            </a:extLst>
          </p:cNvPr>
          <p:cNvSpPr txBox="1"/>
          <p:nvPr/>
        </p:nvSpPr>
        <p:spPr>
          <a:xfrm>
            <a:off x="7153747" y="2050181"/>
            <a:ext cx="615553" cy="29453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高级语言抽象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832EFE04-B41D-40E5-BB64-43139A81F1C8}"/>
              </a:ext>
            </a:extLst>
          </p:cNvPr>
          <p:cNvSpPr/>
          <p:nvPr/>
        </p:nvSpPr>
        <p:spPr>
          <a:xfrm>
            <a:off x="4968822" y="1125104"/>
            <a:ext cx="1478562" cy="925077"/>
          </a:xfrm>
          <a:prstGeom prst="wedgeEllipseCallout">
            <a:avLst>
              <a:gd name="adj1" fmla="val -21500"/>
              <a:gd name="adj2" fmla="val 72925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真爽！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BC873197-24F2-4184-B42F-D5FD6DF6BA15}"/>
              </a:ext>
            </a:extLst>
          </p:cNvPr>
          <p:cNvSpPr/>
          <p:nvPr/>
        </p:nvSpPr>
        <p:spPr>
          <a:xfrm>
            <a:off x="5009090" y="4345663"/>
            <a:ext cx="1810726" cy="999064"/>
          </a:xfrm>
          <a:prstGeom prst="wedgeEllipseCallout">
            <a:avLst>
              <a:gd name="adj1" fmla="val -21120"/>
              <a:gd name="adj2" fmla="val -7777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Coming soon~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BA2337-954E-4465-906E-6188C4DC2B34}"/>
              </a:ext>
            </a:extLst>
          </p:cNvPr>
          <p:cNvCxnSpPr>
            <a:cxnSpLocks/>
          </p:cNvCxnSpPr>
          <p:nvPr/>
        </p:nvCxnSpPr>
        <p:spPr>
          <a:xfrm flipH="1">
            <a:off x="2283509" y="2648676"/>
            <a:ext cx="1171960" cy="24443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91F3EB-4516-4952-86C5-ED033CBA9DE6}"/>
              </a:ext>
            </a:extLst>
          </p:cNvPr>
          <p:cNvCxnSpPr>
            <a:cxnSpLocks/>
          </p:cNvCxnSpPr>
          <p:nvPr/>
        </p:nvCxnSpPr>
        <p:spPr>
          <a:xfrm flipH="1" flipV="1">
            <a:off x="2291092" y="3343287"/>
            <a:ext cx="981667" cy="306453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6B6E15-C698-4AEC-B530-F75AD126DDDA}"/>
              </a:ext>
            </a:extLst>
          </p:cNvPr>
          <p:cNvCxnSpPr>
            <a:cxnSpLocks/>
          </p:cNvCxnSpPr>
          <p:nvPr/>
        </p:nvCxnSpPr>
        <p:spPr>
          <a:xfrm flipV="1">
            <a:off x="6297767" y="2823505"/>
            <a:ext cx="0" cy="660841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乘号 18">
            <a:extLst>
              <a:ext uri="{FF2B5EF4-FFF2-40B4-BE49-F238E27FC236}">
                <a16:creationId xmlns:a16="http://schemas.microsoft.com/office/drawing/2014/main" id="{F371FC26-8816-40E2-BDDC-C9FFE3771FDD}"/>
              </a:ext>
            </a:extLst>
          </p:cNvPr>
          <p:cNvSpPr/>
          <p:nvPr/>
        </p:nvSpPr>
        <p:spPr>
          <a:xfrm>
            <a:off x="6344630" y="2951636"/>
            <a:ext cx="298209" cy="39909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2BAD9BC2-C9E9-409A-BBDC-CF672A46B4DD}"/>
              </a:ext>
            </a:extLst>
          </p:cNvPr>
          <p:cNvSpPr/>
          <p:nvPr/>
        </p:nvSpPr>
        <p:spPr>
          <a:xfrm>
            <a:off x="2129974" y="1499923"/>
            <a:ext cx="1706886" cy="790470"/>
          </a:xfrm>
          <a:prstGeom prst="wedgeEllipseCallout">
            <a:avLst>
              <a:gd name="adj1" fmla="val -15592"/>
              <a:gd name="adj2" fmla="val 9041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按照规约写程序</a:t>
            </a: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B6C8D291-E300-484D-8F9B-EA2C1C4F3568}"/>
              </a:ext>
            </a:extLst>
          </p:cNvPr>
          <p:cNvSpPr/>
          <p:nvPr/>
        </p:nvSpPr>
        <p:spPr>
          <a:xfrm>
            <a:off x="2016046" y="4139013"/>
            <a:ext cx="1706886" cy="790470"/>
          </a:xfrm>
          <a:prstGeom prst="wedgeEllipseCallout">
            <a:avLst>
              <a:gd name="adj1" fmla="val -7904"/>
              <a:gd name="adj2" fmla="val -100050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按照规约执行程序</a:t>
            </a:r>
          </a:p>
        </p:txBody>
      </p:sp>
    </p:spTree>
    <p:extLst>
      <p:ext uri="{BB962C8B-B14F-4D97-AF65-F5344CB8AC3E}">
        <p14:creationId xmlns:p14="http://schemas.microsoft.com/office/powerpoint/2010/main" val="31335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8" grpId="0" animBg="1"/>
      <p:bldP spid="9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>
          <a:lnSpc>
            <a:spcPct val="125000"/>
          </a:lnSpc>
          <a:defRPr sz="2000"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3576</TotalTime>
  <Words>936</Words>
  <Application>Microsoft Office PowerPoint</Application>
  <PresentationFormat>全屏显示(4:3)</PresentationFormat>
  <Paragraphs>303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陈钦霖</dc:creator>
  <cp:lastModifiedBy>陈 钦霖</cp:lastModifiedBy>
  <cp:revision>1535</cp:revision>
  <dcterms:created xsi:type="dcterms:W3CDTF">2017-09-27T06:24:13Z</dcterms:created>
  <dcterms:modified xsi:type="dcterms:W3CDTF">2020-11-19T09:57:07Z</dcterms:modified>
</cp:coreProperties>
</file>