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a07af6242b14f4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1T16:30:46.98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D33FD-322A-4367-93F3-D69B7B921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783EE9-88CF-4E17-8FFE-B0F579DC8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0C46F-298C-405D-89B9-EA1BF2A7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82A-28B2-4A1D-9FF4-6A5A46F0686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3CD88-F038-445A-AF86-4F572428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FC04F-D2FD-483F-9538-6E8F320C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49CE-BE5C-48DD-B755-815FC680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31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63A00-F326-4E09-8E7B-87E2BF5B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4038FB-1687-4F90-AA9B-71DD7E5DD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BF74C-11E2-42D8-9A0A-8202FF8C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82A-28B2-4A1D-9FF4-6A5A46F0686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B4028-3BE5-4DF9-A4C6-49BE4B59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45C30-29AA-4E24-A9BF-2FCEFAE8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49CE-BE5C-48DD-B755-815FC680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43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B46E6A-93D0-4A6E-ABBC-323940DCF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F596F4-77CA-4ABF-89EE-4D442DABE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C1242-7777-4971-BAC5-2A2C6943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82A-28B2-4A1D-9FF4-6A5A46F0686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08A39-42BB-44E3-973A-EFBC26F0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ACA5E-819C-4703-A480-F519369C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49CE-BE5C-48DD-B755-815FC680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8C45A-5FD7-4535-804E-327ECA07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5C1B1-BC2B-4BE8-9047-65B8BBA2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A5625-A5D4-468F-A990-DB0C97B3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82A-28B2-4A1D-9FF4-6A5A46F0686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5E91D-D7C7-4EB2-97CB-E5F9E440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2FBAF-670B-42BD-9677-8124568F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49CE-BE5C-48DD-B755-815FC680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7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87173-DEBD-469F-AD5E-F99B9BAC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97103-456F-4180-930C-A9F14AA77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D6C0B-DF4B-4655-825F-208EDFA8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82A-28B2-4A1D-9FF4-6A5A46F0686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BFAB2-3405-455C-B68F-27EE4027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7B270-3404-4DF3-B20A-B0E8316F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49CE-BE5C-48DD-B755-815FC680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7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0A2B2-AF99-4F3A-9B9B-F5CE2E20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113BF-D82D-4345-9D12-2307245C4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065A6D-D9F0-441A-B78F-57BE4A430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2C978-E0C7-4471-98E2-37D4580D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82A-28B2-4A1D-9FF4-6A5A46F0686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8DEC9-954C-4BE2-8223-74D6C462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F1D844-DDFE-4DFC-8B3B-5752EB08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49CE-BE5C-48DD-B755-815FC680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0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CAAC6-0537-48D5-B3F3-18B8A0D6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E90CF-8AD3-48F7-8262-045F872A2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5080B5-2ED6-488B-AFD1-DB8C56674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CAD924-D7BB-44B0-8C54-885A5BF94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FAA235-4DED-4B1B-B400-9A27C317E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BE8DB8-4851-46E3-A44C-46880AAA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82A-28B2-4A1D-9FF4-6A5A46F0686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C53711-F1A8-4324-B106-FCB95ACF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40FC52-9799-4556-BACA-4D759520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49CE-BE5C-48DD-B755-815FC680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4DA2-BC56-498F-9662-927CFBDC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3F185D-F369-4044-9E53-3D3C933D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82A-28B2-4A1D-9FF4-6A5A46F0686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D6C00B-9D87-4EF0-A8CF-7D491DE4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96D556-264B-48E5-A870-1A69A086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49CE-BE5C-48DD-B755-815FC680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3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BCB50B-AD7A-4926-819F-CC5AD5C6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82A-28B2-4A1D-9FF4-6A5A46F0686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F58C2F-88D1-4AB8-8F4E-0DAD815E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4A36BA-D4FD-4760-90D5-AD25DB27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49CE-BE5C-48DD-B755-815FC680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6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F8B5A-A114-420D-A08F-38DD6E1F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4BDB3-B29B-46F0-9808-F4600DC04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E405DE-E423-4939-912F-61047AA70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0B1EE-A553-419B-BE0C-B06054EE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82A-28B2-4A1D-9FF4-6A5A46F0686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CD522B-29B1-4240-B3A7-7F18C541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0ADDB4-69D3-45BB-9E35-EAE85AD4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49CE-BE5C-48DD-B755-815FC680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6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65858-C88A-4B20-9D67-E51800DF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59B54F-86FE-4F55-AFC3-4ACFBD9CC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E79B6-24E3-453E-B178-EEA6EDA0F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7A4B86-90F7-47D7-888A-20861A51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82A-28B2-4A1D-9FF4-6A5A46F0686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04FB4-6C25-4880-A992-CC94C8B2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A7CFA-F64B-4A0C-B5AC-DD2314C2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49CE-BE5C-48DD-B755-815FC680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8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3F752C-D474-4106-9760-A1E0CB60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B45C-79F6-4F9D-B820-0FA4556F6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A143C-81F8-4A22-984C-B2044A924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AF82A-28B2-4A1D-9FF4-6A5A46F0686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B060D-16A1-4BAF-BBC6-E46194CCD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5E118-DF88-440C-90B3-596DFC0DB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549CE-BE5C-48DD-B755-815FC680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84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93F020-CFDB-492F-93A9-AE9EB859E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93" y="2170668"/>
            <a:ext cx="8985605" cy="25907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67CF6F-F3D2-4CEF-9D79-25D6581255B2}"/>
              </a:ext>
            </a:extLst>
          </p:cNvPr>
          <p:cNvSpPr txBox="1"/>
          <p:nvPr/>
        </p:nvSpPr>
        <p:spPr>
          <a:xfrm>
            <a:off x="615462" y="263769"/>
            <a:ext cx="41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depend 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E8F948-8BF4-4E5D-92EA-1531CB22AB95}"/>
              </a:ext>
            </a:extLst>
          </p:cNvPr>
          <p:cNvSpPr txBox="1"/>
          <p:nvPr/>
        </p:nvSpPr>
        <p:spPr>
          <a:xfrm>
            <a:off x="1795680" y="4606313"/>
            <a:ext cx="158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physical </a:t>
            </a:r>
          </a:p>
          <a:p>
            <a:r>
              <a:rPr lang="en-US" altLang="zh-CN" dirty="0"/>
              <a:t>infrastructure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D2C1EE-3946-4A30-BEE4-CCAFADEB6AF5}"/>
              </a:ext>
            </a:extLst>
          </p:cNvPr>
          <p:cNvSpPr txBox="1"/>
          <p:nvPr/>
        </p:nvSpPr>
        <p:spPr>
          <a:xfrm>
            <a:off x="3325631" y="3791969"/>
            <a:ext cx="116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hardware </a:t>
            </a:r>
          </a:p>
          <a:p>
            <a:r>
              <a:rPr lang="en-US" altLang="zh-CN" dirty="0"/>
              <a:t>failure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94F43F-2E29-48D1-ADDF-1F4F1A18F07F}"/>
              </a:ext>
            </a:extLst>
          </p:cNvPr>
          <p:cNvSpPr txBox="1"/>
          <p:nvPr/>
        </p:nvSpPr>
        <p:spPr>
          <a:xfrm>
            <a:off x="5311819" y="3280878"/>
            <a:ext cx="1546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physical </a:t>
            </a:r>
          </a:p>
          <a:p>
            <a:r>
              <a:rPr lang="en-US" altLang="zh-CN" dirty="0"/>
              <a:t>infrastructure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812461-82BC-4EDC-AA73-F5133AF78153}"/>
              </a:ext>
            </a:extLst>
          </p:cNvPr>
          <p:cNvSpPr txBox="1"/>
          <p:nvPr/>
        </p:nvSpPr>
        <p:spPr>
          <a:xfrm>
            <a:off x="5062905" y="4284834"/>
            <a:ext cx="154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runtime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ECD17E-071A-44C3-8D64-C2C562D08612}"/>
              </a:ext>
            </a:extLst>
          </p:cNvPr>
          <p:cNvSpPr txBox="1"/>
          <p:nvPr/>
        </p:nvSpPr>
        <p:spPr>
          <a:xfrm>
            <a:off x="6898085" y="3637617"/>
            <a:ext cx="1443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backup</a:t>
            </a:r>
          </a:p>
          <a:p>
            <a:r>
              <a:rPr lang="en-US" altLang="zh-CN" dirty="0"/>
              <a:t>hardware support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825ABF-5A12-4A9D-A1A8-06CC46C3F230}"/>
              </a:ext>
            </a:extLst>
          </p:cNvPr>
          <p:cNvSpPr txBox="1"/>
          <p:nvPr/>
        </p:nvSpPr>
        <p:spPr>
          <a:xfrm>
            <a:off x="7718098" y="1460644"/>
            <a:ext cx="338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MTBF: not less than 1 hours</a:t>
            </a:r>
          </a:p>
          <a:p>
            <a:r>
              <a:rPr lang="en-US" altLang="zh-CN" dirty="0"/>
              <a:t>MTTR: not less than 30 minutes</a:t>
            </a:r>
          </a:p>
          <a:p>
            <a:r>
              <a:rPr lang="en-US" altLang="zh-CN" dirty="0"/>
              <a:t>MTTF: not less than 2 hours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31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93F020-CFDB-492F-93A9-AE9EB859E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62" y="1363579"/>
            <a:ext cx="8556275" cy="3429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67CF6F-F3D2-4CEF-9D79-25D6581255B2}"/>
              </a:ext>
            </a:extLst>
          </p:cNvPr>
          <p:cNvSpPr txBox="1"/>
          <p:nvPr/>
        </p:nvSpPr>
        <p:spPr>
          <a:xfrm>
            <a:off x="615462" y="263769"/>
            <a:ext cx="41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secure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11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93F020-CFDB-492F-93A9-AE9EB859E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62" y="1363579"/>
            <a:ext cx="8556275" cy="3429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67CF6F-F3D2-4CEF-9D79-25D6581255B2}"/>
              </a:ext>
            </a:extLst>
          </p:cNvPr>
          <p:cNvSpPr txBox="1"/>
          <p:nvPr/>
        </p:nvSpPr>
        <p:spPr>
          <a:xfrm>
            <a:off x="615462" y="263769"/>
            <a:ext cx="41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sustainability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1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93F020-CFDB-492F-93A9-AE9EB859E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62" y="1363579"/>
            <a:ext cx="8556275" cy="3429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67CF6F-F3D2-4CEF-9D79-25D6581255B2}"/>
              </a:ext>
            </a:extLst>
          </p:cNvPr>
          <p:cNvSpPr txBox="1"/>
          <p:nvPr/>
        </p:nvSpPr>
        <p:spPr>
          <a:xfrm>
            <a:off x="615462" y="263769"/>
            <a:ext cx="41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sustainability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4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93F020-CFDB-492F-93A9-AE9EB859E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62" y="1363579"/>
            <a:ext cx="8556275" cy="3429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67CF6F-F3D2-4CEF-9D79-25D6581255B2}"/>
              </a:ext>
            </a:extLst>
          </p:cNvPr>
          <p:cNvSpPr txBox="1"/>
          <p:nvPr/>
        </p:nvSpPr>
        <p:spPr>
          <a:xfrm>
            <a:off x="615462" y="263769"/>
            <a:ext cx="41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scalability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97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93F020-CFDB-492F-93A9-AE9EB859E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62" y="1363579"/>
            <a:ext cx="8556275" cy="3429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67CF6F-F3D2-4CEF-9D79-25D6581255B2}"/>
              </a:ext>
            </a:extLst>
          </p:cNvPr>
          <p:cNvSpPr txBox="1"/>
          <p:nvPr/>
        </p:nvSpPr>
        <p:spPr>
          <a:xfrm>
            <a:off x="615462" y="263769"/>
            <a:ext cx="41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scalability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82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799C732-777F-40DF-8490-D62E30FFE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62" y="1363579"/>
            <a:ext cx="8556275" cy="3429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E9F6CDF-AAEA-40DC-B22A-383DA45CCC75}"/>
              </a:ext>
            </a:extLst>
          </p:cNvPr>
          <p:cNvSpPr txBox="1"/>
          <p:nvPr/>
        </p:nvSpPr>
        <p:spPr>
          <a:xfrm>
            <a:off x="615462" y="263769"/>
            <a:ext cx="41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depend 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4562CB-7E71-48FE-9298-0664CD52BF9C}"/>
              </a:ext>
            </a:extLst>
          </p:cNvPr>
          <p:cNvSpPr txBox="1"/>
          <p:nvPr/>
        </p:nvSpPr>
        <p:spPr>
          <a:xfrm>
            <a:off x="2184398" y="4606313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end user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97B36B-CDF7-4AC9-8FB1-E2A80372191F}"/>
              </a:ext>
            </a:extLst>
          </p:cNvPr>
          <p:cNvSpPr txBox="1"/>
          <p:nvPr/>
        </p:nvSpPr>
        <p:spPr>
          <a:xfrm>
            <a:off x="3336751" y="3620430"/>
            <a:ext cx="1780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finds and reports a bug in the system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336290-48F5-4111-A89B-13829EDE45CA}"/>
              </a:ext>
            </a:extLst>
          </p:cNvPr>
          <p:cNvSpPr txBox="1"/>
          <p:nvPr/>
        </p:nvSpPr>
        <p:spPr>
          <a:xfrm>
            <a:off x="5333999" y="328087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C81A66-1A4A-4339-9B5A-07C11EE186A3}"/>
              </a:ext>
            </a:extLst>
          </p:cNvPr>
          <p:cNvSpPr txBox="1"/>
          <p:nvPr/>
        </p:nvSpPr>
        <p:spPr>
          <a:xfrm>
            <a:off x="4885837" y="4236981"/>
            <a:ext cx="197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runtime or maintenance time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2D6F2E-DADB-4656-8054-E9FB71562F54}"/>
              </a:ext>
            </a:extLst>
          </p:cNvPr>
          <p:cNvSpPr txBox="1"/>
          <p:nvPr/>
        </p:nvSpPr>
        <p:spPr>
          <a:xfrm>
            <a:off x="6918787" y="3637617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repair and fix the fault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16BB95-801F-4164-9A8E-A2F72B8F1048}"/>
              </a:ext>
            </a:extLst>
          </p:cNvPr>
          <p:cNvSpPr txBox="1"/>
          <p:nvPr/>
        </p:nvSpPr>
        <p:spPr>
          <a:xfrm>
            <a:off x="7766614" y="1460644"/>
            <a:ext cx="3333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MTBF: not less than 1 month</a:t>
            </a:r>
          </a:p>
          <a:p>
            <a:r>
              <a:rPr lang="en-US" altLang="zh-CN" dirty="0"/>
              <a:t>MTTR: not less than 1 day</a:t>
            </a:r>
          </a:p>
          <a:p>
            <a:r>
              <a:rPr lang="en-US" altLang="zh-CN" dirty="0"/>
              <a:t>MTTF: not less than 3 months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31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115E43B-FC88-4D31-A2B1-1F1E59D80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62" y="1363579"/>
            <a:ext cx="8556275" cy="3429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AD969D-0B6E-4A47-82F2-CC3B029284AC}"/>
              </a:ext>
            </a:extLst>
          </p:cNvPr>
          <p:cNvSpPr txBox="1"/>
          <p:nvPr/>
        </p:nvSpPr>
        <p:spPr>
          <a:xfrm>
            <a:off x="615462" y="263769"/>
            <a:ext cx="41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secure 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8BB43F-4355-4DA8-9B0A-727B87C0D13F}"/>
              </a:ext>
            </a:extLst>
          </p:cNvPr>
          <p:cNvSpPr txBox="1"/>
          <p:nvPr/>
        </p:nvSpPr>
        <p:spPr>
          <a:xfrm>
            <a:off x="2184398" y="4606313"/>
            <a:ext cx="155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physical </a:t>
            </a:r>
          </a:p>
          <a:p>
            <a:r>
              <a:rPr lang="en-US" altLang="zh-CN" dirty="0"/>
              <a:t>infrastructure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1C5764-C76C-44B0-ABA0-6B0CF59501ED}"/>
              </a:ext>
            </a:extLst>
          </p:cNvPr>
          <p:cNvSpPr txBox="1"/>
          <p:nvPr/>
        </p:nvSpPr>
        <p:spPr>
          <a:xfrm>
            <a:off x="3509879" y="3592250"/>
            <a:ext cx="1646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loss resulting from hardware failure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A8D877-30F2-4D41-958A-1727FA97C8F1}"/>
              </a:ext>
            </a:extLst>
          </p:cNvPr>
          <p:cNvSpPr txBox="1"/>
          <p:nvPr/>
        </p:nvSpPr>
        <p:spPr>
          <a:xfrm>
            <a:off x="5333999" y="328087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physical </a:t>
            </a:r>
          </a:p>
          <a:p>
            <a:r>
              <a:rPr lang="en-US" altLang="zh-CN" dirty="0"/>
              <a:t>infrastructure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49D0EB-3F1F-4261-8C5D-DA635796624B}"/>
              </a:ext>
            </a:extLst>
          </p:cNvPr>
          <p:cNvSpPr txBox="1"/>
          <p:nvPr/>
        </p:nvSpPr>
        <p:spPr>
          <a:xfrm>
            <a:off x="5366388" y="423698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runtime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123784-CD7E-4898-B1AF-8702C7D50F54}"/>
              </a:ext>
            </a:extLst>
          </p:cNvPr>
          <p:cNvSpPr txBox="1"/>
          <p:nvPr/>
        </p:nvSpPr>
        <p:spPr>
          <a:xfrm>
            <a:off x="6918787" y="3637617"/>
            <a:ext cx="142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backup</a:t>
            </a:r>
          </a:p>
          <a:p>
            <a:r>
              <a:rPr lang="en-US" altLang="zh-CN" dirty="0"/>
              <a:t>hardware support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A300A1-112D-4077-AF13-0949CA92E54F}"/>
              </a:ext>
            </a:extLst>
          </p:cNvPr>
          <p:cNvSpPr txBox="1"/>
          <p:nvPr/>
        </p:nvSpPr>
        <p:spPr>
          <a:xfrm>
            <a:off x="7278934" y="1372424"/>
            <a:ext cx="3333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Cost of data recovery should be less than 1000 dollars; Time to restore the lost data should be less than 1 hour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11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754C2C-DDC7-4708-9CB5-F2EB4AD9D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62" y="1363579"/>
            <a:ext cx="8556275" cy="3429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FA6267E-BA69-4489-901C-201AC851F53F}"/>
              </a:ext>
            </a:extLst>
          </p:cNvPr>
          <p:cNvSpPr txBox="1"/>
          <p:nvPr/>
        </p:nvSpPr>
        <p:spPr>
          <a:xfrm>
            <a:off x="615462" y="263769"/>
            <a:ext cx="41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secure 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70C406-0954-4113-AD6A-522B1F5AB321}"/>
              </a:ext>
            </a:extLst>
          </p:cNvPr>
          <p:cNvSpPr txBox="1"/>
          <p:nvPr/>
        </p:nvSpPr>
        <p:spPr>
          <a:xfrm>
            <a:off x="1547609" y="4606313"/>
            <a:ext cx="229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system requiring data confidentiality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8C8494-F277-46F9-AA5D-98FA74DBBC7B}"/>
              </a:ext>
            </a:extLst>
          </p:cNvPr>
          <p:cNvSpPr txBox="1"/>
          <p:nvPr/>
        </p:nvSpPr>
        <p:spPr>
          <a:xfrm>
            <a:off x="3621779" y="3604044"/>
            <a:ext cx="115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malicious attack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35E020-C1C5-47C8-87F9-807401A8A276}"/>
              </a:ext>
            </a:extLst>
          </p:cNvPr>
          <p:cNvSpPr txBox="1"/>
          <p:nvPr/>
        </p:nvSpPr>
        <p:spPr>
          <a:xfrm>
            <a:off x="5333999" y="328087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D24806-A5E9-441D-8FC3-9022695D656B}"/>
              </a:ext>
            </a:extLst>
          </p:cNvPr>
          <p:cNvSpPr txBox="1"/>
          <p:nvPr/>
        </p:nvSpPr>
        <p:spPr>
          <a:xfrm>
            <a:off x="5059118" y="423698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runtime and design time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37C6C2-919D-49CC-935C-178780B56761}"/>
              </a:ext>
            </a:extLst>
          </p:cNvPr>
          <p:cNvSpPr txBox="1"/>
          <p:nvPr/>
        </p:nvSpPr>
        <p:spPr>
          <a:xfrm>
            <a:off x="6918787" y="3637617"/>
            <a:ext cx="142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detect and defend the malicious code attack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40A982-64F6-4C8A-A33D-D64F431E962D}"/>
              </a:ext>
            </a:extLst>
          </p:cNvPr>
          <p:cNvSpPr txBox="1"/>
          <p:nvPr/>
        </p:nvSpPr>
        <p:spPr>
          <a:xfrm>
            <a:off x="7117080" y="1363579"/>
            <a:ext cx="3983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cost of detect and defend the attack should be less than 1000 dollars; the time to make up for the loss should be shorter than 1 day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38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8A7C38-921B-4CA4-B0BC-3A6E34F0E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62" y="1363579"/>
            <a:ext cx="8556275" cy="3429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297E7BC-5264-4FE1-9A80-2904EB5866CE}"/>
              </a:ext>
            </a:extLst>
          </p:cNvPr>
          <p:cNvSpPr txBox="1"/>
          <p:nvPr/>
        </p:nvSpPr>
        <p:spPr>
          <a:xfrm>
            <a:off x="615462" y="263769"/>
            <a:ext cx="41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sustainability 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32331D-0C98-4FD3-9194-B7EF06F87C2F}"/>
              </a:ext>
            </a:extLst>
          </p:cNvPr>
          <p:cNvSpPr txBox="1"/>
          <p:nvPr/>
        </p:nvSpPr>
        <p:spPr>
          <a:xfrm>
            <a:off x="2184398" y="4606313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developer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3D1640-ACC0-4E17-8CFE-729D9A278AF6}"/>
              </a:ext>
            </a:extLst>
          </p:cNvPr>
          <p:cNvSpPr txBox="1"/>
          <p:nvPr/>
        </p:nvSpPr>
        <p:spPr>
          <a:xfrm>
            <a:off x="3514732" y="3604043"/>
            <a:ext cx="137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wish to change to a different platform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B85C46-05BF-411F-B15C-02BED6F821A6}"/>
              </a:ext>
            </a:extLst>
          </p:cNvPr>
          <p:cNvSpPr txBox="1"/>
          <p:nvPr/>
        </p:nvSpPr>
        <p:spPr>
          <a:xfrm>
            <a:off x="5333999" y="3280878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coda,</a:t>
            </a:r>
          </a:p>
          <a:p>
            <a:r>
              <a:rPr lang="en-US" altLang="zh-CN" dirty="0"/>
              <a:t>components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E61D2B-A6FD-4D42-808F-BF83C9152B62}"/>
              </a:ext>
            </a:extLst>
          </p:cNvPr>
          <p:cNvSpPr txBox="1"/>
          <p:nvPr/>
        </p:nvSpPr>
        <p:spPr>
          <a:xfrm>
            <a:off x="5059118" y="423698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runtime</a:t>
            </a:r>
          </a:p>
          <a:p>
            <a:r>
              <a:rPr lang="en-US" altLang="zh-CN" dirty="0"/>
              <a:t>design time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14027E-BA72-402B-9FAB-4ED6D0E3B92D}"/>
              </a:ext>
            </a:extLst>
          </p:cNvPr>
          <p:cNvSpPr txBox="1"/>
          <p:nvPr/>
        </p:nvSpPr>
        <p:spPr>
          <a:xfrm>
            <a:off x="6583119" y="3682983"/>
            <a:ext cx="206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port the system from one platform to another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DFB5A9-DF50-4106-8453-659055973956}"/>
              </a:ext>
            </a:extLst>
          </p:cNvPr>
          <p:cNvSpPr txBox="1"/>
          <p:nvPr/>
        </p:nvSpPr>
        <p:spPr>
          <a:xfrm>
            <a:off x="7766614" y="1460644"/>
            <a:ext cx="3526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rate of the affected components should be less than 1%; time to make the change should be less than 1 hour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19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3E87792-1362-493B-B6F3-5DCB76C33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62" y="1363579"/>
            <a:ext cx="8556275" cy="3429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4B36772-41E2-44BE-A162-C33905A874A7}"/>
              </a:ext>
            </a:extLst>
          </p:cNvPr>
          <p:cNvSpPr txBox="1"/>
          <p:nvPr/>
        </p:nvSpPr>
        <p:spPr>
          <a:xfrm>
            <a:off x="615462" y="263769"/>
            <a:ext cx="41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sustainability 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F68270-7D02-4924-8712-4B7CE0499E5C}"/>
              </a:ext>
            </a:extLst>
          </p:cNvPr>
          <p:cNvSpPr txBox="1"/>
          <p:nvPr/>
        </p:nvSpPr>
        <p:spPr>
          <a:xfrm>
            <a:off x="2184398" y="4606313"/>
            <a:ext cx="155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product manager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50D311-80CF-4FA6-802E-5FCBF82E172B}"/>
              </a:ext>
            </a:extLst>
          </p:cNvPr>
          <p:cNvSpPr txBox="1"/>
          <p:nvPr/>
        </p:nvSpPr>
        <p:spPr>
          <a:xfrm>
            <a:off x="3621779" y="3604044"/>
            <a:ext cx="1152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require to add new functions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20EFC5-37EC-46F6-AA15-AED18DE56CD0}"/>
              </a:ext>
            </a:extLst>
          </p:cNvPr>
          <p:cNvSpPr txBox="1"/>
          <p:nvPr/>
        </p:nvSpPr>
        <p:spPr>
          <a:xfrm>
            <a:off x="5333999" y="328087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code, interfaces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47A78D-3583-45E8-B9FD-D57CE69A0812}"/>
              </a:ext>
            </a:extLst>
          </p:cNvPr>
          <p:cNvSpPr txBox="1"/>
          <p:nvPr/>
        </p:nvSpPr>
        <p:spPr>
          <a:xfrm>
            <a:off x="5059118" y="423698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runtime, design time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364B63-A5E5-4615-86CD-071B39EEDD58}"/>
              </a:ext>
            </a:extLst>
          </p:cNvPr>
          <p:cNvSpPr txBox="1"/>
          <p:nvPr/>
        </p:nvSpPr>
        <p:spPr>
          <a:xfrm>
            <a:off x="6466740" y="3562470"/>
            <a:ext cx="2214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extend the system’s ability/meet new requirements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823FBA-E68A-4781-8819-1658218C0127}"/>
              </a:ext>
            </a:extLst>
          </p:cNvPr>
          <p:cNvSpPr txBox="1"/>
          <p:nvPr/>
        </p:nvSpPr>
        <p:spPr>
          <a:xfrm>
            <a:off x="7766614" y="1460644"/>
            <a:ext cx="3551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to add the new function should be less than one week; number of affected components should be less than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14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CF5783F-AC0F-4E38-BC54-2EBE2FA55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62" y="1363579"/>
            <a:ext cx="8556275" cy="3429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EFB97D8-90DF-45D4-BED3-741187E544EC}"/>
              </a:ext>
            </a:extLst>
          </p:cNvPr>
          <p:cNvSpPr txBox="1"/>
          <p:nvPr/>
        </p:nvSpPr>
        <p:spPr>
          <a:xfrm>
            <a:off x="615462" y="263769"/>
            <a:ext cx="41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scalability 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CC6482-1748-4D06-BFB1-388373E78505}"/>
              </a:ext>
            </a:extLst>
          </p:cNvPr>
          <p:cNvSpPr txBox="1"/>
          <p:nvPr/>
        </p:nvSpPr>
        <p:spPr>
          <a:xfrm>
            <a:off x="2244092" y="4602016"/>
            <a:ext cx="155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system administrator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538BAC-19DF-487D-A781-A2596541DB5A}"/>
              </a:ext>
            </a:extLst>
          </p:cNvPr>
          <p:cNvSpPr txBox="1"/>
          <p:nvPr/>
        </p:nvSpPr>
        <p:spPr>
          <a:xfrm>
            <a:off x="3474330" y="3604044"/>
            <a:ext cx="152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sudden increase in user request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29D84E-46C3-42C6-A4A8-41CE7BE655D4}"/>
              </a:ext>
            </a:extLst>
          </p:cNvPr>
          <p:cNvSpPr txBox="1"/>
          <p:nvPr/>
        </p:nvSpPr>
        <p:spPr>
          <a:xfrm>
            <a:off x="5333999" y="328087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code, resources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56DE66-681A-4832-9083-097B5B070BD3}"/>
              </a:ext>
            </a:extLst>
          </p:cNvPr>
          <p:cNvSpPr txBox="1"/>
          <p:nvPr/>
        </p:nvSpPr>
        <p:spPr>
          <a:xfrm>
            <a:off x="4774223" y="4236981"/>
            <a:ext cx="226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runtime, design time, </a:t>
            </a:r>
          </a:p>
          <a:p>
            <a:r>
              <a:rPr lang="en-US" altLang="zh-CN" dirty="0"/>
              <a:t>transient increase in demand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CD7E67-8DB2-4ECD-A387-7FE84D6183D0}"/>
              </a:ext>
            </a:extLst>
          </p:cNvPr>
          <p:cNvSpPr txBox="1"/>
          <p:nvPr/>
        </p:nvSpPr>
        <p:spPr>
          <a:xfrm>
            <a:off x="6942856" y="3502150"/>
            <a:ext cx="1768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allocate new resources to satisfy the increased load or demand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2D3395-3BAE-4C99-A272-B4695488237E}"/>
              </a:ext>
            </a:extLst>
          </p:cNvPr>
          <p:cNvSpPr txBox="1"/>
          <p:nvPr/>
        </p:nvSpPr>
        <p:spPr>
          <a:xfrm>
            <a:off x="7826862" y="995847"/>
            <a:ext cx="3333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to respond to each request should be less than one minute; the increase of the cost to respond to each request should be less than 30%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45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6F6B89-F55C-45CF-903E-DB55BDABF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62" y="1363579"/>
            <a:ext cx="8556275" cy="3429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2E16AE-EC23-4512-9560-6C530A302763}"/>
              </a:ext>
            </a:extLst>
          </p:cNvPr>
          <p:cNvSpPr txBox="1"/>
          <p:nvPr/>
        </p:nvSpPr>
        <p:spPr>
          <a:xfrm>
            <a:off x="615462" y="263769"/>
            <a:ext cx="41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scalability 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2E4527-68FB-4B59-9BD9-0C3BA0D599F8}"/>
              </a:ext>
            </a:extLst>
          </p:cNvPr>
          <p:cNvSpPr txBox="1"/>
          <p:nvPr/>
        </p:nvSpPr>
        <p:spPr>
          <a:xfrm>
            <a:off x="2184398" y="4606313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end user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CB99E9-3C77-41BC-82C1-E1372A8CCAA0}"/>
              </a:ext>
            </a:extLst>
          </p:cNvPr>
          <p:cNvSpPr txBox="1"/>
          <p:nvPr/>
        </p:nvSpPr>
        <p:spPr>
          <a:xfrm>
            <a:off x="3301048" y="3604044"/>
            <a:ext cx="1697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ask for shorter response time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6C7EB4-8570-4FCC-9471-B96FCECC105A}"/>
              </a:ext>
            </a:extLst>
          </p:cNvPr>
          <p:cNvSpPr txBox="1"/>
          <p:nvPr/>
        </p:nvSpPr>
        <p:spPr>
          <a:xfrm>
            <a:off x="5333999" y="2284198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physical </a:t>
            </a:r>
          </a:p>
          <a:p>
            <a:r>
              <a:rPr lang="en-US" altLang="zh-CN" dirty="0"/>
              <a:t>infrastructure, code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289D1D-F133-4604-9CF7-0AFABF26624C}"/>
              </a:ext>
            </a:extLst>
          </p:cNvPr>
          <p:cNvSpPr txBox="1"/>
          <p:nvPr/>
        </p:nvSpPr>
        <p:spPr>
          <a:xfrm>
            <a:off x="4800405" y="4250636"/>
            <a:ext cx="2316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runtime,</a:t>
            </a:r>
          </a:p>
          <a:p>
            <a:r>
              <a:rPr lang="en-US" altLang="zh-CN" dirty="0"/>
              <a:t>maintenance time, design time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2689F9-5E13-4E97-B9D0-360E927A4897}"/>
              </a:ext>
            </a:extLst>
          </p:cNvPr>
          <p:cNvSpPr txBox="1"/>
          <p:nvPr/>
        </p:nvSpPr>
        <p:spPr>
          <a:xfrm>
            <a:off x="6643906" y="3637617"/>
            <a:ext cx="1829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design better algorithm to boost the efficiency of resource allocation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46D9A0-FADD-4036-88FF-24BB1B448A2D}"/>
              </a:ext>
            </a:extLst>
          </p:cNvPr>
          <p:cNvSpPr txBox="1"/>
          <p:nvPr/>
        </p:nvSpPr>
        <p:spPr>
          <a:xfrm>
            <a:off x="7339894" y="1300269"/>
            <a:ext cx="4151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to respond to the user should be less than 1 second; cost of developing and applying the allocation algorithm should be less than 10000 dollars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51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93F020-CFDB-492F-93A9-AE9EB859E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62" y="1363579"/>
            <a:ext cx="8556275" cy="3429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67CF6F-F3D2-4CEF-9D79-25D6581255B2}"/>
              </a:ext>
            </a:extLst>
          </p:cNvPr>
          <p:cNvSpPr txBox="1"/>
          <p:nvPr/>
        </p:nvSpPr>
        <p:spPr>
          <a:xfrm>
            <a:off x="615462" y="263769"/>
            <a:ext cx="41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secure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32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389</Words>
  <Application>Microsoft Office PowerPoint</Application>
  <PresentationFormat>宽屏</PresentationFormat>
  <Paragraphs>78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16</cp:revision>
  <dcterms:created xsi:type="dcterms:W3CDTF">2019-09-21T08:26:55Z</dcterms:created>
  <dcterms:modified xsi:type="dcterms:W3CDTF">2019-09-21T11:18:54Z</dcterms:modified>
</cp:coreProperties>
</file>