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7" r:id="rId1"/>
  </p:sldMasterIdLst>
  <p:notesMasterIdLst>
    <p:notesMasterId r:id="rId40"/>
  </p:notesMasterIdLst>
  <p:handoutMasterIdLst>
    <p:handoutMasterId r:id="rId41"/>
  </p:handoutMasterIdLst>
  <p:sldIdLst>
    <p:sldId id="260" r:id="rId2"/>
    <p:sldId id="303" r:id="rId3"/>
    <p:sldId id="270" r:id="rId4"/>
    <p:sldId id="297" r:id="rId5"/>
    <p:sldId id="305" r:id="rId6"/>
    <p:sldId id="307" r:id="rId7"/>
    <p:sldId id="301" r:id="rId8"/>
    <p:sldId id="324" r:id="rId9"/>
    <p:sldId id="318" r:id="rId10"/>
    <p:sldId id="291" r:id="rId11"/>
    <p:sldId id="308" r:id="rId12"/>
    <p:sldId id="274" r:id="rId13"/>
    <p:sldId id="275" r:id="rId14"/>
    <p:sldId id="282" r:id="rId15"/>
    <p:sldId id="319" r:id="rId16"/>
    <p:sldId id="325" r:id="rId17"/>
    <p:sldId id="309" r:id="rId18"/>
    <p:sldId id="277" r:id="rId19"/>
    <p:sldId id="310" r:id="rId20"/>
    <p:sldId id="311" r:id="rId21"/>
    <p:sldId id="287" r:id="rId22"/>
    <p:sldId id="278" r:id="rId23"/>
    <p:sldId id="283" r:id="rId24"/>
    <p:sldId id="265" r:id="rId25"/>
    <p:sldId id="268" r:id="rId26"/>
    <p:sldId id="269" r:id="rId27"/>
    <p:sldId id="284" r:id="rId28"/>
    <p:sldId id="285" r:id="rId29"/>
    <p:sldId id="320" r:id="rId30"/>
    <p:sldId id="286" r:id="rId31"/>
    <p:sldId id="293" r:id="rId32"/>
    <p:sldId id="313" r:id="rId33"/>
    <p:sldId id="314" r:id="rId34"/>
    <p:sldId id="321" r:id="rId35"/>
    <p:sldId id="281" r:id="rId36"/>
    <p:sldId id="280" r:id="rId37"/>
    <p:sldId id="326" r:id="rId38"/>
    <p:sldId id="288" r:id="rId39"/>
  </p:sldIdLst>
  <p:sldSz cx="9144000" cy="6858000" type="screen4x3"/>
  <p:notesSz cx="6642100" cy="9779000"/>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1400" kern="1200">
        <a:solidFill>
          <a:schemeClr val="tx1"/>
        </a:solidFill>
        <a:latin typeface="Helvetica" charset="0"/>
        <a:ea typeface="+mn-ea"/>
        <a:cs typeface="+mn-cs"/>
      </a:defRPr>
    </a:lvl1pPr>
    <a:lvl2pPr marL="457200" algn="l" rtl="0" eaLnBrk="0" fontAlgn="base" hangingPunct="0">
      <a:spcBef>
        <a:spcPct val="0"/>
      </a:spcBef>
      <a:spcAft>
        <a:spcPct val="0"/>
      </a:spcAft>
      <a:defRPr sz="1400" kern="1200">
        <a:solidFill>
          <a:schemeClr val="tx1"/>
        </a:solidFill>
        <a:latin typeface="Helvetica" charset="0"/>
        <a:ea typeface="+mn-ea"/>
        <a:cs typeface="+mn-cs"/>
      </a:defRPr>
    </a:lvl2pPr>
    <a:lvl3pPr marL="914400" algn="l" rtl="0" eaLnBrk="0" fontAlgn="base" hangingPunct="0">
      <a:spcBef>
        <a:spcPct val="0"/>
      </a:spcBef>
      <a:spcAft>
        <a:spcPct val="0"/>
      </a:spcAft>
      <a:defRPr sz="1400" kern="1200">
        <a:solidFill>
          <a:schemeClr val="tx1"/>
        </a:solidFill>
        <a:latin typeface="Helvetica" charset="0"/>
        <a:ea typeface="+mn-ea"/>
        <a:cs typeface="+mn-cs"/>
      </a:defRPr>
    </a:lvl3pPr>
    <a:lvl4pPr marL="1371600" algn="l" rtl="0" eaLnBrk="0" fontAlgn="base" hangingPunct="0">
      <a:spcBef>
        <a:spcPct val="0"/>
      </a:spcBef>
      <a:spcAft>
        <a:spcPct val="0"/>
      </a:spcAft>
      <a:defRPr sz="1400" kern="1200">
        <a:solidFill>
          <a:schemeClr val="tx1"/>
        </a:solidFill>
        <a:latin typeface="Helvetica" charset="0"/>
        <a:ea typeface="+mn-ea"/>
        <a:cs typeface="+mn-cs"/>
      </a:defRPr>
    </a:lvl4pPr>
    <a:lvl5pPr marL="1828800" algn="l" rtl="0" eaLnBrk="0" fontAlgn="base" hangingPunct="0">
      <a:spcBef>
        <a:spcPct val="0"/>
      </a:spcBef>
      <a:spcAft>
        <a:spcPct val="0"/>
      </a:spcAft>
      <a:defRPr sz="1400" kern="1200">
        <a:solidFill>
          <a:schemeClr val="tx1"/>
        </a:solidFill>
        <a:latin typeface="Helvetica" charset="0"/>
        <a:ea typeface="+mn-ea"/>
        <a:cs typeface="+mn-cs"/>
      </a:defRPr>
    </a:lvl5pPr>
    <a:lvl6pPr marL="2286000" algn="l" defTabSz="457200" rtl="0" eaLnBrk="1" latinLnBrk="0" hangingPunct="1">
      <a:defRPr sz="1400" kern="1200">
        <a:solidFill>
          <a:schemeClr val="tx1"/>
        </a:solidFill>
        <a:latin typeface="Helvetica" charset="0"/>
        <a:ea typeface="+mn-ea"/>
        <a:cs typeface="+mn-cs"/>
      </a:defRPr>
    </a:lvl6pPr>
    <a:lvl7pPr marL="2743200" algn="l" defTabSz="457200" rtl="0" eaLnBrk="1" latinLnBrk="0" hangingPunct="1">
      <a:defRPr sz="1400" kern="1200">
        <a:solidFill>
          <a:schemeClr val="tx1"/>
        </a:solidFill>
        <a:latin typeface="Helvetica" charset="0"/>
        <a:ea typeface="+mn-ea"/>
        <a:cs typeface="+mn-cs"/>
      </a:defRPr>
    </a:lvl7pPr>
    <a:lvl8pPr marL="3200400" algn="l" defTabSz="457200" rtl="0" eaLnBrk="1" latinLnBrk="0" hangingPunct="1">
      <a:defRPr sz="1400" kern="1200">
        <a:solidFill>
          <a:schemeClr val="tx1"/>
        </a:solidFill>
        <a:latin typeface="Helvetica" charset="0"/>
        <a:ea typeface="+mn-ea"/>
        <a:cs typeface="+mn-cs"/>
      </a:defRPr>
    </a:lvl8pPr>
    <a:lvl9pPr marL="3657600" algn="l" defTabSz="457200" rtl="0" eaLnBrk="1" latinLnBrk="0" hangingPunct="1">
      <a:defRPr sz="1400" kern="1200">
        <a:solidFill>
          <a:schemeClr val="tx1"/>
        </a:solidFill>
        <a:latin typeface="Helvetica"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FFFF"/>
    <a:srgbClr val="8FA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9456" autoAdjust="0"/>
    <p:restoredTop sz="99712" autoAdjust="0"/>
  </p:normalViewPr>
  <p:slideViewPr>
    <p:cSldViewPr>
      <p:cViewPr>
        <p:scale>
          <a:sx n="100" d="100"/>
          <a:sy n="100" d="100"/>
        </p:scale>
        <p:origin x="-1224" y="-3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3104"/>
    </p:cViewPr>
  </p:sorterViewPr>
  <p:notesViewPr>
    <p:cSldViewPr>
      <p:cViewPr varScale="1">
        <p:scale>
          <a:sx n="72" d="100"/>
          <a:sy n="72" d="100"/>
        </p:scale>
        <p:origin x="-1744" y="-104"/>
      </p:cViewPr>
      <p:guideLst>
        <p:guide orient="horz" pos="3080"/>
        <p:guide pos="209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5999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806450" y="4648200"/>
            <a:ext cx="5029200" cy="41148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GB"/>
              <a:t>Click to edit Master notes styles</a:t>
            </a:r>
          </a:p>
          <a:p>
            <a:pPr lvl="1"/>
            <a:r>
              <a:rPr lang="en-GB"/>
              <a:t>Second Level</a:t>
            </a:r>
          </a:p>
          <a:p>
            <a:pPr lvl="2"/>
            <a:r>
              <a:rPr lang="en-GB"/>
              <a:t>Third Level</a:t>
            </a:r>
          </a:p>
          <a:p>
            <a:pPr lvl="3"/>
            <a:r>
              <a:rPr lang="en-GB"/>
              <a:t>Fourth Level</a:t>
            </a:r>
          </a:p>
          <a:p>
            <a:pPr lvl="4"/>
            <a:r>
              <a:rPr lang="en-GB"/>
              <a:t>Fifth Level</a:t>
            </a:r>
          </a:p>
        </p:txBody>
      </p:sp>
      <p:sp>
        <p:nvSpPr>
          <p:cNvPr id="2051" name="Rectangle 3"/>
          <p:cNvSpPr>
            <a:spLocks noGrp="1" noRot="1" noChangeAspect="1" noChangeArrowheads="1" noTextEdit="1"/>
          </p:cNvSpPr>
          <p:nvPr>
            <p:ph type="sldImg" idx="2"/>
          </p:nvPr>
        </p:nvSpPr>
        <p:spPr bwMode="auto">
          <a:xfrm>
            <a:off x="1035050" y="850900"/>
            <a:ext cx="4572000" cy="3429000"/>
          </a:xfrm>
          <a:prstGeom prst="rect">
            <a:avLst/>
          </a:prstGeom>
          <a:noFill/>
          <a:ln w="12700">
            <a:solidFill>
              <a:schemeClr val="tx1"/>
            </a:solidFill>
            <a:miter lim="800000"/>
            <a:headEnd/>
            <a:tailEnd/>
          </a:ln>
          <a:effectLst/>
        </p:spPr>
      </p:sp>
    </p:spTree>
    <p:extLst>
      <p:ext uri="{BB962C8B-B14F-4D97-AF65-F5344CB8AC3E}">
        <p14:creationId xmlns:p14="http://schemas.microsoft.com/office/powerpoint/2010/main" val="245005968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charset="0"/>
        <a:ea typeface="+mn-ea"/>
        <a:cs typeface="+mn-cs"/>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Rot="1" noChangeAspect="1" noChangeArrowheads="1" noTextEdit="1"/>
          </p:cNvSpPr>
          <p:nvPr>
            <p:ph type="sldImg"/>
          </p:nvPr>
        </p:nvSpPr>
        <p:spPr>
          <a:ln/>
        </p:spPr>
      </p:sp>
      <p:sp>
        <p:nvSpPr>
          <p:cNvPr id="67587"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885825" y="4648200"/>
            <a:ext cx="4870450" cy="4119563"/>
          </a:xfrm>
          <a:ln/>
        </p:spPr>
        <p:txBody>
          <a:bodyPr/>
          <a:lstStyle/>
          <a:p>
            <a:endParaRPr lang="en-US"/>
          </a:p>
        </p:txBody>
      </p:sp>
      <p:sp>
        <p:nvSpPr>
          <p:cNvPr id="17411" name="Rectangle 3"/>
          <p:cNvSpPr>
            <a:spLocks noGrp="1" noRot="1" noChangeAspect="1" noChangeArrowheads="1" noTextEdit="1"/>
          </p:cNvSpPr>
          <p:nvPr>
            <p:ph type="sldImg"/>
          </p:nvPr>
        </p:nvSpPr>
        <p:spPr>
          <a:xfrm>
            <a:off x="1031875" y="849313"/>
            <a:ext cx="4578350" cy="3433762"/>
          </a:xfrm>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885825" y="4648200"/>
            <a:ext cx="4870450" cy="4119563"/>
          </a:xfrm>
          <a:ln/>
        </p:spPr>
        <p:txBody>
          <a:bodyPr/>
          <a:lstStyle/>
          <a:p>
            <a:endParaRPr lang="en-US"/>
          </a:p>
        </p:txBody>
      </p:sp>
      <p:sp>
        <p:nvSpPr>
          <p:cNvPr id="23555" name="Rectangle 3"/>
          <p:cNvSpPr>
            <a:spLocks noGrp="1" noRot="1" noChangeAspect="1" noChangeArrowheads="1" noTextEdit="1"/>
          </p:cNvSpPr>
          <p:nvPr>
            <p:ph type="sldImg"/>
          </p:nvPr>
        </p:nvSpPr>
        <p:spPr>
          <a:xfrm>
            <a:off x="1031875" y="849313"/>
            <a:ext cx="4578350" cy="3433762"/>
          </a:xfrm>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885825" y="4648200"/>
            <a:ext cx="4870450" cy="4119563"/>
          </a:xfrm>
          <a:ln/>
        </p:spPr>
        <p:txBody>
          <a:bodyPr/>
          <a:lstStyle/>
          <a:p>
            <a:endParaRPr lang="en-US"/>
          </a:p>
        </p:txBody>
      </p:sp>
      <p:sp>
        <p:nvSpPr>
          <p:cNvPr id="25603" name="Rectangle 3"/>
          <p:cNvSpPr>
            <a:spLocks noGrp="1" noRot="1" noChangeAspect="1" noChangeArrowheads="1" noTextEdit="1"/>
          </p:cNvSpPr>
          <p:nvPr>
            <p:ph type="sldImg"/>
          </p:nvPr>
        </p:nvSpPr>
        <p:spPr>
          <a:xfrm>
            <a:off x="1031875" y="849313"/>
            <a:ext cx="4578350" cy="3433762"/>
          </a:xfrm>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26"/>
          <p:cNvSpPr>
            <a:spLocks noGrp="1" noRot="1" noChangeAspect="1" noChangeArrowheads="1" noTextEdit="1"/>
          </p:cNvSpPr>
          <p:nvPr>
            <p:ph type="sldImg"/>
          </p:nvPr>
        </p:nvSpPr>
        <p:spPr>
          <a:ln/>
        </p:spPr>
      </p:sp>
      <p:sp>
        <p:nvSpPr>
          <p:cNvPr id="66563"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26"/>
          <p:cNvSpPr>
            <a:spLocks noGrp="1" noRot="1" noChangeAspect="1" noChangeArrowheads="1" noTextEdit="1"/>
          </p:cNvSpPr>
          <p:nvPr>
            <p:ph type="sldImg"/>
          </p:nvPr>
        </p:nvSpPr>
        <p:spPr>
          <a:ln/>
        </p:spPr>
      </p:sp>
      <p:sp>
        <p:nvSpPr>
          <p:cNvPr id="61443"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26"/>
          <p:cNvSpPr>
            <a:spLocks noGrp="1" noRot="1" noChangeAspect="1" noChangeArrowheads="1" noTextEdit="1"/>
          </p:cNvSpPr>
          <p:nvPr>
            <p:ph type="sldImg"/>
          </p:nvPr>
        </p:nvSpPr>
        <p:spPr>
          <a:ln/>
        </p:spPr>
      </p:sp>
      <p:sp>
        <p:nvSpPr>
          <p:cNvPr id="60419"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26"/>
          <p:cNvSpPr>
            <a:spLocks noGrp="1" noRot="1" noChangeAspect="1" noChangeArrowheads="1" noTextEdit="1"/>
          </p:cNvSpPr>
          <p:nvPr>
            <p:ph type="sldImg"/>
          </p:nvPr>
        </p:nvSpPr>
        <p:spPr>
          <a:ln/>
        </p:spPr>
      </p:sp>
      <p:sp>
        <p:nvSpPr>
          <p:cNvPr id="57347"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26"/>
          <p:cNvSpPr>
            <a:spLocks noGrp="1" noRot="1" noChangeAspect="1" noChangeArrowheads="1" noTextEdit="1"/>
          </p:cNvSpPr>
          <p:nvPr>
            <p:ph type="sldImg"/>
          </p:nvPr>
        </p:nvSpPr>
        <p:spPr>
          <a:ln/>
        </p:spPr>
      </p:sp>
      <p:sp>
        <p:nvSpPr>
          <p:cNvPr id="58371"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16BF9A5E-1B06-D14A-B01D-2A7EC97C51EE}" type="datetime1">
              <a:rPr lang="en-US" smtClean="0"/>
              <a:pPr/>
              <a:t>3/4/2014</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11 Security and Dependability</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5ABEEA9C-3483-DE47-8631-D3484BC8C413}" type="datetime1">
              <a:rPr lang="en-US" smtClean="0"/>
              <a:pPr/>
              <a:t>3/4/2014</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11 Security and Dependability</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10985E0D-D279-3E4E-8C80-04C4EF6ABD93}" type="datetime1">
              <a:rPr lang="en-US" smtClean="0"/>
              <a:pPr/>
              <a:t>3/4/2014</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11 Security and Dependability</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9925" y="306388"/>
            <a:ext cx="7804150" cy="917575"/>
          </a:xfrm>
        </p:spPr>
        <p:txBody>
          <a:bodyPr/>
          <a:lstStyle/>
          <a:p>
            <a:r>
              <a:rPr lang="en-GB" smtClean="0"/>
              <a:t>Click to edit Master title style</a:t>
            </a:r>
            <a:endParaRPr lang="en-US"/>
          </a:p>
        </p:txBody>
      </p:sp>
      <p:sp>
        <p:nvSpPr>
          <p:cNvPr id="3" name="Text Placeholder 2"/>
          <p:cNvSpPr>
            <a:spLocks noGrp="1"/>
          </p:cNvSpPr>
          <p:nvPr>
            <p:ph type="body" sz="half" idx="1"/>
          </p:nvPr>
        </p:nvSpPr>
        <p:spPr>
          <a:xfrm>
            <a:off x="990600" y="1676400"/>
            <a:ext cx="3825875" cy="4130675"/>
          </a:xfrm>
          <a:prstGeom prst="rect">
            <a:avLst/>
          </a:prstGeo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968875" y="1676400"/>
            <a:ext cx="3825875" cy="4130675"/>
          </a:xfrm>
          <a:prstGeom prst="rect">
            <a:avLst/>
          </a:prstGeo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1DB70E9F-F000-3C4E-AFFA-A9684F18FAEA}" type="datetime1">
              <a:rPr lang="en-US" smtClean="0"/>
              <a:pPr/>
              <a:t>3/4/2014</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11 Security and Dependability</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B89A70FC-8C27-FC44-8B4B-93A7A453F4E9}" type="datetime1">
              <a:rPr lang="en-US" smtClean="0"/>
              <a:pPr/>
              <a:t>3/4/2014</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11 Security and Dependability</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CD8E37D9-DE92-DE4F-8D23-10AC64B0A9B6}" type="datetime1">
              <a:rPr lang="en-US" smtClean="0"/>
              <a:pPr/>
              <a:t>3/4/2014</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11 Security and Dependability</a:t>
            </a:r>
            <a:endParaRPr lang="en-US"/>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5F6BC228-3E99-D843-A3B3-0CC37C1F43A2}" type="datetime1">
              <a:rPr lang="en-US" smtClean="0"/>
              <a:pPr/>
              <a:t>3/4/2014</a:t>
            </a:fld>
            <a:endParaRPr lang="en-US"/>
          </a:p>
        </p:txBody>
      </p:sp>
      <p:sp>
        <p:nvSpPr>
          <p:cNvPr id="8" name="Footer Placeholder 4"/>
          <p:cNvSpPr>
            <a:spLocks noGrp="1"/>
          </p:cNvSpPr>
          <p:nvPr>
            <p:ph type="ftr" sz="quarter" idx="11"/>
          </p:nvPr>
        </p:nvSpPr>
        <p:spPr/>
        <p:txBody>
          <a:bodyPr/>
          <a:lstStyle>
            <a:lvl1pPr>
              <a:defRPr/>
            </a:lvl1pPr>
          </a:lstStyle>
          <a:p>
            <a:r>
              <a:rPr lang="en-US" smtClean="0"/>
              <a:t>Chapter 11 Security and Dependability</a:t>
            </a:r>
            <a:endParaRPr lang="en-US"/>
          </a:p>
        </p:txBody>
      </p:sp>
      <p:sp>
        <p:nvSpPr>
          <p:cNvPr id="9"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2CA6F9AF-2D3A-AF43-BEF1-53A77E89E0F8}" type="datetime1">
              <a:rPr lang="en-US" smtClean="0"/>
              <a:pPr/>
              <a:t>3/4/2014</a:t>
            </a:fld>
            <a:endParaRPr lang="en-US"/>
          </a:p>
        </p:txBody>
      </p:sp>
      <p:sp>
        <p:nvSpPr>
          <p:cNvPr id="4" name="Footer Placeholder 4"/>
          <p:cNvSpPr>
            <a:spLocks noGrp="1"/>
          </p:cNvSpPr>
          <p:nvPr>
            <p:ph type="ftr" sz="quarter" idx="11"/>
          </p:nvPr>
        </p:nvSpPr>
        <p:spPr/>
        <p:txBody>
          <a:bodyPr/>
          <a:lstStyle>
            <a:lvl1pPr>
              <a:defRPr/>
            </a:lvl1pPr>
          </a:lstStyle>
          <a:p>
            <a:r>
              <a:rPr lang="en-US" smtClean="0"/>
              <a:t>Chapter 11 Security and Dependability</a:t>
            </a:r>
            <a:endParaRPr lang="en-US"/>
          </a:p>
        </p:txBody>
      </p:sp>
      <p:sp>
        <p:nvSpPr>
          <p:cNvPr id="5"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03EB2294-3F03-C24E-8A4E-CE3A722BE6A4}" type="datetime1">
              <a:rPr lang="en-US" smtClean="0"/>
              <a:pPr/>
              <a:t>3/4/2014</a:t>
            </a:fld>
            <a:endParaRPr lang="en-US"/>
          </a:p>
        </p:txBody>
      </p:sp>
      <p:sp>
        <p:nvSpPr>
          <p:cNvPr id="3" name="Footer Placeholder 4"/>
          <p:cNvSpPr>
            <a:spLocks noGrp="1"/>
          </p:cNvSpPr>
          <p:nvPr>
            <p:ph type="ftr" sz="quarter" idx="11"/>
          </p:nvPr>
        </p:nvSpPr>
        <p:spPr/>
        <p:txBody>
          <a:bodyPr/>
          <a:lstStyle>
            <a:lvl1pPr>
              <a:defRPr/>
            </a:lvl1pPr>
          </a:lstStyle>
          <a:p>
            <a:r>
              <a:rPr lang="en-US" smtClean="0"/>
              <a:t>Chapter 11 Security and Dependability</a:t>
            </a:r>
            <a:endParaRPr lang="en-US"/>
          </a:p>
        </p:txBody>
      </p:sp>
      <p:sp>
        <p:nvSpPr>
          <p:cNvPr id="4"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8ED5EF48-39C0-6246-A6CA-45814BA9EEA1}" type="datetime1">
              <a:rPr lang="en-US" smtClean="0"/>
              <a:pPr/>
              <a:t>3/4/2014</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11 Security and Dependability</a:t>
            </a:r>
            <a:endParaRPr lang="en-US"/>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7BBD4191-8EAE-8C4C-B189-6675869F4D53}" type="datetime1">
              <a:rPr lang="en-US" smtClean="0"/>
              <a:pPr/>
              <a:t>3/4/2014</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11 Security and Dependability</a:t>
            </a:r>
            <a:endParaRPr lang="en-US"/>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dirty="0"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D0C14B33-C5E2-2E43-8F51-E0A8EEA44724}" type="datetime1">
              <a:rPr lang="en-US" smtClean="0"/>
              <a:pPr/>
              <a:t>3/4/2014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11 Security and Dependability</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745CE82A-87C3-2841-AAF3-37DF1E34DC62}" type="slidenum">
              <a:rPr lang="en-US" smtClean="0"/>
              <a:pPr/>
              <a:t>‹#›</a:t>
            </a:fld>
            <a:endParaRPr lang="en-US"/>
          </a:p>
        </p:txBody>
      </p:sp>
      <p:pic>
        <p:nvPicPr>
          <p:cNvPr id="7" name="Picture 6" descr="Cover.jpg"/>
          <p:cNvPicPr>
            <a:picLocks noChangeAspect="1"/>
          </p:cNvPicPr>
          <p:nvPr/>
        </p:nvPicPr>
        <p:blipFill>
          <a:blip r:embed="rId14"/>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marL="1119188" lvl="1" indent="-455613" algn="l"/>
            <a:r>
              <a:rPr lang="en-GB" dirty="0" smtClean="0">
                <a:latin typeface="Arial"/>
                <a:cs typeface="Arial"/>
              </a:rPr>
              <a:t>Chapter 11 – Security and Dependability</a:t>
            </a:r>
            <a:endParaRPr lang="en-GB" dirty="0">
              <a:latin typeface="Arial"/>
              <a:cs typeface="Arial"/>
            </a:endParaRPr>
          </a:p>
        </p:txBody>
      </p:sp>
      <p:sp>
        <p:nvSpPr>
          <p:cNvPr id="8195" name="Rectangle 3"/>
          <p:cNvSpPr>
            <a:spLocks noGrp="1" noChangeArrowheads="1"/>
          </p:cNvSpPr>
          <p:nvPr>
            <p:ph type="subTitle" idx="1"/>
          </p:nvPr>
        </p:nvSpPr>
        <p:spPr/>
        <p:txBody>
          <a:bodyPr/>
          <a:lstStyle/>
          <a:p>
            <a:pPr marL="0" lvl="1" algn="ctr">
              <a:buFontTx/>
              <a:buNone/>
            </a:pPr>
            <a:r>
              <a:rPr lang="en-GB" sz="3200" dirty="0" smtClean="0"/>
              <a:t>Lecture 1</a:t>
            </a:r>
            <a:endParaRPr lang="en-GB" sz="3200" dirty="0"/>
          </a:p>
        </p:txBody>
      </p:sp>
      <p:sp>
        <p:nvSpPr>
          <p:cNvPr id="5" name="Slide Number Placeholder 4"/>
          <p:cNvSpPr>
            <a:spLocks noGrp="1"/>
          </p:cNvSpPr>
          <p:nvPr>
            <p:ph type="sldNum" sz="quarter" idx="12"/>
          </p:nvPr>
        </p:nvSpPr>
        <p:spPr/>
        <p:txBody>
          <a:bodyPr/>
          <a:lstStyle/>
          <a:p>
            <a:fld id="{745CE82A-87C3-2841-AAF3-37DF1E34DC62}" type="slidenum">
              <a:rPr lang="en-US" smtClean="0"/>
              <a:pPr/>
              <a:t>1</a:t>
            </a:fld>
            <a:endParaRPr lang="en-US"/>
          </a:p>
        </p:txBody>
      </p:sp>
      <p:sp>
        <p:nvSpPr>
          <p:cNvPr id="6" name="Footer Placeholder 5"/>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GB"/>
              <a:t>Dependability costs</a:t>
            </a:r>
          </a:p>
        </p:txBody>
      </p:sp>
      <p:sp>
        <p:nvSpPr>
          <p:cNvPr id="72707" name="Rectangle 3"/>
          <p:cNvSpPr>
            <a:spLocks noGrp="1" noChangeArrowheads="1"/>
          </p:cNvSpPr>
          <p:nvPr>
            <p:ph idx="1"/>
          </p:nvPr>
        </p:nvSpPr>
        <p:spPr/>
        <p:txBody>
          <a:bodyPr/>
          <a:lstStyle/>
          <a:p>
            <a:r>
              <a:rPr lang="en-GB" sz="2400" dirty="0"/>
              <a:t>Dependability </a:t>
            </a:r>
            <a:r>
              <a:rPr lang="en-GB" sz="2400" u="sng" dirty="0"/>
              <a:t>costs tend to increase exponentially </a:t>
            </a:r>
            <a:r>
              <a:rPr lang="en-GB" sz="2400" dirty="0"/>
              <a:t>as increasing levels of dependability are </a:t>
            </a:r>
            <a:r>
              <a:rPr lang="en-GB" sz="2400" dirty="0" smtClean="0"/>
              <a:t>required.</a:t>
            </a:r>
          </a:p>
          <a:p>
            <a:r>
              <a:rPr lang="en-GB" sz="2400" dirty="0"/>
              <a:t>There are two reasons for this</a:t>
            </a:r>
          </a:p>
          <a:p>
            <a:pPr lvl="1"/>
            <a:r>
              <a:rPr lang="en-GB" sz="2000" dirty="0"/>
              <a:t>The use of </a:t>
            </a:r>
            <a:r>
              <a:rPr lang="en-GB" sz="2000" u="sng" dirty="0"/>
              <a:t>more expensive development techniques and hardware</a:t>
            </a:r>
            <a:r>
              <a:rPr lang="en-GB" sz="2000" dirty="0"/>
              <a:t> that are required to achieve the higher levels of </a:t>
            </a:r>
            <a:r>
              <a:rPr lang="en-GB" sz="2000" dirty="0" smtClean="0"/>
              <a:t>dependability.</a:t>
            </a:r>
          </a:p>
          <a:p>
            <a:pPr lvl="1"/>
            <a:r>
              <a:rPr lang="en-GB" sz="2000" u="sng" dirty="0"/>
              <a:t>The increased testing and system validation </a:t>
            </a:r>
            <a:r>
              <a:rPr lang="en-GB" sz="2000" dirty="0"/>
              <a:t>that is required to convince the system client</a:t>
            </a:r>
            <a:r>
              <a:rPr lang="en-GB" sz="2000" dirty="0" smtClean="0"/>
              <a:t> and regulators that </a:t>
            </a:r>
            <a:r>
              <a:rPr lang="en-GB" sz="2000" dirty="0"/>
              <a:t>the required levels of dependability have been </a:t>
            </a:r>
            <a:r>
              <a:rPr lang="en-GB" sz="2000" dirty="0" smtClean="0"/>
              <a:t>achieved.</a:t>
            </a:r>
            <a:endParaRPr lang="en-GB" sz="20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a:t>
            </a:r>
            <a:r>
              <a:rPr lang="en-US" dirty="0"/>
              <a:t>/dependability curve</a:t>
            </a:r>
            <a:r>
              <a:rPr lang="en-GB" dirty="0" smtClean="0"/>
              <a:t> </a:t>
            </a:r>
            <a:endParaRPr lang="en-US" dirty="0"/>
          </a:p>
        </p:txBody>
      </p:sp>
      <p:pic>
        <p:nvPicPr>
          <p:cNvPr id="4" name="Content Placeholder 3" descr="11.2 CostDependabilityCurve.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27570" r="-27570"/>
              <a:stretch>
                <a:fillRect/>
              </a:stretch>
            </p:blipFill>
          </mc:Choice>
          <mc:Fallback>
            <p:blipFill>
              <a:blip r:embed="rId3"/>
              <a:srcRect l="-27570" r="-27570"/>
              <a:stretch>
                <a:fillRect/>
              </a:stretch>
            </p:blipFill>
          </mc:Fallback>
        </mc:AlternateContent>
        <p:spPr>
          <a:xfrm>
            <a:off x="1063559" y="1989225"/>
            <a:ext cx="6972690" cy="3834711"/>
          </a:xfrm>
        </p:spPr>
      </p:pic>
      <p:sp>
        <p:nvSpPr>
          <p:cNvPr id="5" name="Slide Number Placeholder 4"/>
          <p:cNvSpPr>
            <a:spLocks noGrp="1"/>
          </p:cNvSpPr>
          <p:nvPr>
            <p:ph type="sldNum" sz="quarter" idx="12"/>
          </p:nvPr>
        </p:nvSpPr>
        <p:spPr/>
        <p:txBody>
          <a:bodyPr/>
          <a:lstStyle/>
          <a:p>
            <a:fld id="{745CE82A-87C3-2841-AAF3-37DF1E34DC62}" type="slidenum">
              <a:rPr lang="en-US" smtClean="0"/>
              <a:pPr/>
              <a:t>11</a:t>
            </a:fld>
            <a:endParaRPr lang="en-US"/>
          </a:p>
        </p:txBody>
      </p:sp>
      <p:sp>
        <p:nvSpPr>
          <p:cNvPr id="6" name="Footer Placeholder 5"/>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GB"/>
              <a:t>Availability and reliability</a:t>
            </a:r>
          </a:p>
        </p:txBody>
      </p:sp>
      <p:sp>
        <p:nvSpPr>
          <p:cNvPr id="30723" name="Rectangle 3"/>
          <p:cNvSpPr>
            <a:spLocks noGrp="1" noChangeArrowheads="1"/>
          </p:cNvSpPr>
          <p:nvPr>
            <p:ph idx="1"/>
          </p:nvPr>
        </p:nvSpPr>
        <p:spPr/>
        <p:txBody>
          <a:bodyPr/>
          <a:lstStyle/>
          <a:p>
            <a:pPr>
              <a:lnSpc>
                <a:spcPct val="90000"/>
              </a:lnSpc>
            </a:pPr>
            <a:endParaRPr lang="en-GB" dirty="0" smtClean="0"/>
          </a:p>
          <a:p>
            <a:pPr>
              <a:lnSpc>
                <a:spcPct val="90000"/>
              </a:lnSpc>
            </a:pPr>
            <a:r>
              <a:rPr lang="en-GB" dirty="0" smtClean="0"/>
              <a:t>Reliability</a:t>
            </a:r>
            <a:endParaRPr lang="en-GB" dirty="0"/>
          </a:p>
          <a:p>
            <a:pPr lvl="1">
              <a:lnSpc>
                <a:spcPct val="90000"/>
              </a:lnSpc>
            </a:pPr>
            <a:r>
              <a:rPr lang="en-GB" dirty="0"/>
              <a:t>The probability of failure-free system operation over a specified time in a given environment for a given purpose</a:t>
            </a:r>
          </a:p>
          <a:p>
            <a:pPr>
              <a:lnSpc>
                <a:spcPct val="90000"/>
              </a:lnSpc>
            </a:pPr>
            <a:r>
              <a:rPr lang="en-GB" dirty="0"/>
              <a:t>Availability</a:t>
            </a:r>
          </a:p>
          <a:p>
            <a:pPr lvl="1">
              <a:lnSpc>
                <a:spcPct val="90000"/>
              </a:lnSpc>
            </a:pPr>
            <a:r>
              <a:rPr lang="en-GB" dirty="0"/>
              <a:t>The probability that a system, at a point in time, will be operational and able to deliver the requested services</a:t>
            </a:r>
          </a:p>
          <a:p>
            <a:pPr>
              <a:lnSpc>
                <a:spcPct val="90000"/>
              </a:lnSpc>
            </a:pPr>
            <a:r>
              <a:rPr lang="en-GB" dirty="0"/>
              <a:t>Both of these attributes can be expressed </a:t>
            </a:r>
            <a:r>
              <a:rPr lang="en-GB" dirty="0" smtClean="0"/>
              <a:t>quantitatively e.g. availability of 0.999 means that the system is up and running for 99.9% of the time. </a:t>
            </a:r>
            <a:endParaRPr lang="en-GB"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GB"/>
              <a:t>Availability and reliability</a:t>
            </a:r>
          </a:p>
        </p:txBody>
      </p:sp>
      <p:sp>
        <p:nvSpPr>
          <p:cNvPr id="31747" name="Rectangle 3"/>
          <p:cNvSpPr>
            <a:spLocks noGrp="1" noChangeArrowheads="1"/>
          </p:cNvSpPr>
          <p:nvPr>
            <p:ph idx="1"/>
          </p:nvPr>
        </p:nvSpPr>
        <p:spPr>
          <a:xfrm>
            <a:off x="457200" y="1600200"/>
            <a:ext cx="8382000" cy="4525963"/>
          </a:xfrm>
        </p:spPr>
        <p:txBody>
          <a:bodyPr/>
          <a:lstStyle/>
          <a:p>
            <a:pPr>
              <a:lnSpc>
                <a:spcPct val="90000"/>
              </a:lnSpc>
            </a:pPr>
            <a:r>
              <a:rPr lang="en-GB" dirty="0"/>
              <a:t>It is sometimes possible to subsume system availability under system reliability</a:t>
            </a:r>
          </a:p>
          <a:p>
            <a:pPr lvl="1">
              <a:lnSpc>
                <a:spcPct val="90000"/>
              </a:lnSpc>
            </a:pPr>
            <a:r>
              <a:rPr lang="en-GB" dirty="0"/>
              <a:t>Obviously if a system is unavailable it is not delivering the specified system </a:t>
            </a:r>
            <a:r>
              <a:rPr lang="en-GB" dirty="0" smtClean="0"/>
              <a:t>services.</a:t>
            </a:r>
          </a:p>
          <a:p>
            <a:pPr>
              <a:lnSpc>
                <a:spcPct val="90000"/>
              </a:lnSpc>
            </a:pPr>
            <a:r>
              <a:rPr lang="en-GB" dirty="0"/>
              <a:t>However, it is possible to have systems with low reliability that must be available.</a:t>
            </a:r>
            <a:r>
              <a:rPr lang="en-GB" dirty="0" smtClean="0"/>
              <a:t> </a:t>
            </a:r>
          </a:p>
          <a:p>
            <a:pPr lvl="1">
              <a:lnSpc>
                <a:spcPct val="90000"/>
              </a:lnSpc>
            </a:pPr>
            <a:r>
              <a:rPr lang="en-GB" dirty="0" smtClean="0"/>
              <a:t>So </a:t>
            </a:r>
            <a:r>
              <a:rPr lang="en-GB" dirty="0"/>
              <a:t>long as system failures can be repaired quickly and </a:t>
            </a:r>
            <a:r>
              <a:rPr lang="en-GB" dirty="0" smtClean="0"/>
              <a:t>does </a:t>
            </a:r>
            <a:r>
              <a:rPr lang="en-GB" dirty="0"/>
              <a:t>not damage data,</a:t>
            </a:r>
            <a:r>
              <a:rPr lang="en-GB" dirty="0" smtClean="0"/>
              <a:t> some system failures may </a:t>
            </a:r>
            <a:r>
              <a:rPr lang="en-GB" dirty="0"/>
              <a:t>not be a </a:t>
            </a:r>
            <a:r>
              <a:rPr lang="en-GB" dirty="0" smtClean="0"/>
              <a:t>problem.</a:t>
            </a:r>
          </a:p>
          <a:p>
            <a:pPr>
              <a:lnSpc>
                <a:spcPct val="90000"/>
              </a:lnSpc>
            </a:pPr>
            <a:r>
              <a:rPr lang="en-GB" dirty="0" smtClean="0"/>
              <a:t>Availability is therefore best considered as a separate attribute reflecting whether or not the system can deliver its services.</a:t>
            </a:r>
          </a:p>
          <a:p>
            <a:pPr>
              <a:lnSpc>
                <a:spcPct val="90000"/>
              </a:lnSpc>
            </a:pPr>
            <a:r>
              <a:rPr lang="en-GB" dirty="0"/>
              <a:t>Availability takes repair time into </a:t>
            </a:r>
            <a:r>
              <a:rPr lang="en-GB" dirty="0" smtClean="0"/>
              <a:t>account, if the system has to be taken out of service to repair faults. </a:t>
            </a:r>
          </a:p>
          <a:p>
            <a:pPr lvl="1">
              <a:lnSpc>
                <a:spcPct val="90000"/>
              </a:lnSpc>
            </a:pPr>
            <a:endParaRPr lang="en-GB"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13</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GB"/>
              <a:t>Perceptions of reliability</a:t>
            </a:r>
          </a:p>
        </p:txBody>
      </p:sp>
      <p:sp>
        <p:nvSpPr>
          <p:cNvPr id="38915" name="Rectangle 3"/>
          <p:cNvSpPr>
            <a:spLocks noGrp="1" noChangeArrowheads="1"/>
          </p:cNvSpPr>
          <p:nvPr>
            <p:ph idx="1"/>
          </p:nvPr>
        </p:nvSpPr>
        <p:spPr/>
        <p:txBody>
          <a:bodyPr/>
          <a:lstStyle/>
          <a:p>
            <a:pPr>
              <a:lnSpc>
                <a:spcPct val="90000"/>
              </a:lnSpc>
            </a:pPr>
            <a:r>
              <a:rPr lang="en-GB" sz="2400"/>
              <a:t>The formal definition of reliability does not always reflect the user’s perception of a system’s reliability</a:t>
            </a:r>
          </a:p>
          <a:p>
            <a:pPr lvl="1">
              <a:lnSpc>
                <a:spcPct val="90000"/>
              </a:lnSpc>
            </a:pPr>
            <a:r>
              <a:rPr lang="en-GB" sz="2000"/>
              <a:t>The assumptions that are made about the environment where a system will be used may be incorrect</a:t>
            </a:r>
          </a:p>
          <a:p>
            <a:pPr lvl="2">
              <a:lnSpc>
                <a:spcPct val="90000"/>
              </a:lnSpc>
            </a:pPr>
            <a:r>
              <a:rPr lang="en-GB" sz="1800"/>
              <a:t>Usage of a system in an office environment is likely to be quite different from usage of the same system in a university environment</a:t>
            </a:r>
          </a:p>
          <a:p>
            <a:pPr lvl="1">
              <a:lnSpc>
                <a:spcPct val="90000"/>
              </a:lnSpc>
            </a:pPr>
            <a:r>
              <a:rPr lang="en-GB" sz="2000"/>
              <a:t>The consequences of system failures affects the perception of reliability</a:t>
            </a:r>
          </a:p>
          <a:p>
            <a:pPr lvl="2">
              <a:lnSpc>
                <a:spcPct val="90000"/>
              </a:lnSpc>
            </a:pPr>
            <a:r>
              <a:rPr lang="en-GB" sz="1800"/>
              <a:t>Unreliable windscreen wipers in a car may be irrelevant in a dry climate</a:t>
            </a:r>
          </a:p>
          <a:p>
            <a:pPr lvl="2">
              <a:lnSpc>
                <a:spcPct val="90000"/>
              </a:lnSpc>
            </a:pPr>
            <a:r>
              <a:rPr lang="en-GB" sz="1800"/>
              <a:t>Failures that have serious consequences (such as an engine breakdown in a car) are given greater weight by users than failures that are inconvenient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14</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and specifications</a:t>
            </a:r>
            <a:endParaRPr lang="en-US" dirty="0"/>
          </a:p>
        </p:txBody>
      </p:sp>
      <p:sp>
        <p:nvSpPr>
          <p:cNvPr id="3" name="Content Placeholder 2"/>
          <p:cNvSpPr>
            <a:spLocks noGrp="1"/>
          </p:cNvSpPr>
          <p:nvPr>
            <p:ph idx="1"/>
          </p:nvPr>
        </p:nvSpPr>
        <p:spPr/>
        <p:txBody>
          <a:bodyPr>
            <a:normAutofit lnSpcReduction="10000"/>
          </a:bodyPr>
          <a:lstStyle/>
          <a:p>
            <a:r>
              <a:rPr lang="en-US" dirty="0" smtClean="0"/>
              <a:t>Reliability can only be defined formally </a:t>
            </a:r>
            <a:r>
              <a:rPr lang="en-US" u="sng" dirty="0" smtClean="0"/>
              <a:t>with respect to a system specification</a:t>
            </a:r>
            <a:r>
              <a:rPr lang="en-US" dirty="0" smtClean="0"/>
              <a:t> i.e. a failure is a deviation from a specification.</a:t>
            </a:r>
          </a:p>
          <a:p>
            <a:r>
              <a:rPr lang="en-US" dirty="0" smtClean="0"/>
              <a:t>However, many specifications are incomplete or incorrect – hence, a system that conforms to its specification may ‘fail’ from the perspective of system users.</a:t>
            </a:r>
          </a:p>
          <a:p>
            <a:r>
              <a:rPr lang="en-US" dirty="0" smtClean="0"/>
              <a:t>Furthermore, users don’t read specifications so don’t know how the system is supposed to behave.</a:t>
            </a:r>
          </a:p>
          <a:p>
            <a:r>
              <a:rPr lang="en-US" dirty="0" smtClean="0"/>
              <a:t>Therefore perceived reliability is more important in practice.</a:t>
            </a:r>
          </a:p>
        </p:txBody>
      </p:sp>
      <p:sp>
        <p:nvSpPr>
          <p:cNvPr id="4" name="Footer Placeholder 3"/>
          <p:cNvSpPr>
            <a:spLocks noGrp="1"/>
          </p:cNvSpPr>
          <p:nvPr>
            <p:ph type="ftr" sz="quarter" idx="11"/>
          </p:nvPr>
        </p:nvSpPr>
        <p:spPr/>
        <p:txBody>
          <a:bodyPr/>
          <a:lstStyle/>
          <a:p>
            <a:r>
              <a:rPr lang="en-US" smtClean="0"/>
              <a:t>Chapter 11 Security and Dependability</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Availability perception</a:t>
            </a:r>
            <a:endParaRPr lang="en-US" dirty="0"/>
          </a:p>
        </p:txBody>
      </p:sp>
      <p:sp>
        <p:nvSpPr>
          <p:cNvPr id="3" name="Content Placeholder 2"/>
          <p:cNvSpPr>
            <a:spLocks noGrp="1"/>
          </p:cNvSpPr>
          <p:nvPr>
            <p:ph idx="1"/>
          </p:nvPr>
        </p:nvSpPr>
        <p:spPr/>
        <p:txBody>
          <a:bodyPr/>
          <a:lstStyle/>
          <a:p>
            <a:r>
              <a:rPr lang="en-US" dirty="0" smtClean="0"/>
              <a:t>Availability is usually expressed as </a:t>
            </a:r>
            <a:r>
              <a:rPr lang="en-US" u="sng" dirty="0" smtClean="0"/>
              <a:t>a percentage of the time that the system is available to deliver services </a:t>
            </a:r>
            <a:r>
              <a:rPr lang="en-US" dirty="0" smtClean="0"/>
              <a:t>e.g. 99.95%.</a:t>
            </a:r>
          </a:p>
          <a:p>
            <a:r>
              <a:rPr lang="en-US" dirty="0" smtClean="0"/>
              <a:t>However, this does not take into account two factors:</a:t>
            </a:r>
          </a:p>
          <a:p>
            <a:pPr lvl="1"/>
            <a:r>
              <a:rPr lang="en-US" u="sng" dirty="0" smtClean="0"/>
              <a:t>The number of users affected by the service outage</a:t>
            </a:r>
            <a:r>
              <a:rPr lang="en-US" dirty="0" smtClean="0"/>
              <a:t>. Loss of service in the middle of the night is less important for many systems than loss of service during peak usage periods.</a:t>
            </a:r>
          </a:p>
          <a:p>
            <a:pPr lvl="1"/>
            <a:r>
              <a:rPr lang="en-US" u="sng" dirty="0" smtClean="0"/>
              <a:t>The length of the outage</a:t>
            </a:r>
            <a:r>
              <a:rPr lang="en-US" dirty="0" smtClean="0"/>
              <a:t>. The longer the outage, the more the disruption. Several short outages are less likely to be disruptive than 1 long outage. Long repair times are a particular problem.</a:t>
            </a:r>
            <a:endParaRPr lang="en-US" dirty="0"/>
          </a:p>
        </p:txBody>
      </p:sp>
      <p:sp>
        <p:nvSpPr>
          <p:cNvPr id="4" name="Footer Placeholder 3"/>
          <p:cNvSpPr>
            <a:spLocks noGrp="1"/>
          </p:cNvSpPr>
          <p:nvPr>
            <p:ph type="ftr" sz="quarter" idx="11"/>
          </p:nvPr>
        </p:nvSpPr>
        <p:spPr/>
        <p:txBody>
          <a:bodyPr/>
          <a:lstStyle/>
          <a:p>
            <a:r>
              <a:rPr lang="en-US" smtClean="0"/>
              <a:t>Chapter 11 Security and Dependability</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a:t>
            </a:r>
            <a:r>
              <a:rPr lang="en-US" dirty="0"/>
              <a:t>terminology</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16994845"/>
              </p:ext>
            </p:extLst>
          </p:nvPr>
        </p:nvGraphicFramePr>
        <p:xfrm>
          <a:off x="467544" y="1628800"/>
          <a:ext cx="8229600" cy="4516120"/>
        </p:xfrm>
        <a:graphic>
          <a:graphicData uri="http://schemas.openxmlformats.org/drawingml/2006/table">
            <a:tbl>
              <a:tblPr firstRow="1" bandRow="1">
                <a:tableStyleId>{5C22544A-7EE6-4342-B048-85BDC9FD1C3A}</a:tableStyleId>
              </a:tblPr>
              <a:tblGrid>
                <a:gridCol w="1718173"/>
                <a:gridCol w="6511427"/>
              </a:tblGrid>
              <a:tr h="370840">
                <a:tc>
                  <a:txBody>
                    <a:bodyPr/>
                    <a:lstStyle/>
                    <a:p>
                      <a:pPr>
                        <a:spcAft>
                          <a:spcPts val="0"/>
                        </a:spcAft>
                      </a:pPr>
                      <a:r>
                        <a:rPr lang="en-US" sz="1600" b="1" dirty="0" smtClean="0">
                          <a:latin typeface="Arial"/>
                          <a:ea typeface="Calibri"/>
                          <a:cs typeface="Arial"/>
                        </a:rPr>
                        <a:t>Term</a:t>
                      </a:r>
                      <a:endParaRPr lang="en-GB" sz="1600" dirty="0">
                        <a:latin typeface="Arial"/>
                        <a:ea typeface="Calibri"/>
                        <a:cs typeface="Arial"/>
                      </a:endParaRPr>
                    </a:p>
                  </a:txBody>
                  <a:tcPr marL="68580" marR="68580" marT="0" marB="0"/>
                </a:tc>
                <a:tc>
                  <a:txBody>
                    <a:bodyPr/>
                    <a:lstStyle/>
                    <a:p>
                      <a:pPr>
                        <a:spcAft>
                          <a:spcPts val="0"/>
                        </a:spcAft>
                      </a:pPr>
                      <a:r>
                        <a:rPr lang="en-US" sz="1600" b="1" dirty="0" smtClean="0">
                          <a:latin typeface="Arial"/>
                          <a:ea typeface="Calibri"/>
                          <a:cs typeface="Arial"/>
                        </a:rPr>
                        <a:t>Description</a:t>
                      </a:r>
                      <a:endParaRPr lang="en-GB" sz="1600" dirty="0">
                        <a:latin typeface="Arial"/>
                        <a:ea typeface="Calibri"/>
                        <a:cs typeface="Arial"/>
                      </a:endParaRPr>
                    </a:p>
                  </a:txBody>
                  <a:tcPr marL="68580" marR="68580" marT="0" marB="0"/>
                </a:tc>
              </a:tr>
              <a:tr h="370840">
                <a:tc>
                  <a:txBody>
                    <a:bodyPr/>
                    <a:lstStyle/>
                    <a:p>
                      <a:pPr>
                        <a:spcAft>
                          <a:spcPts val="400"/>
                        </a:spcAft>
                      </a:pPr>
                      <a:r>
                        <a:rPr lang="en-US" sz="1600" dirty="0" smtClean="0">
                          <a:latin typeface="Arial"/>
                          <a:ea typeface="Calibri"/>
                          <a:cs typeface="Arial"/>
                        </a:rPr>
                        <a:t>Human </a:t>
                      </a:r>
                      <a:r>
                        <a:rPr lang="en-US" sz="1600" dirty="0">
                          <a:latin typeface="Arial"/>
                          <a:ea typeface="Calibri"/>
                          <a:cs typeface="Arial"/>
                        </a:rPr>
                        <a:t>error or</a:t>
                      </a:r>
                      <a:endParaRPr lang="en-GB" sz="1600" dirty="0">
                        <a:latin typeface="Arial"/>
                        <a:ea typeface="Calibri"/>
                        <a:cs typeface="Arial"/>
                      </a:endParaRPr>
                    </a:p>
                    <a:p>
                      <a:pPr>
                        <a:spcAft>
                          <a:spcPts val="400"/>
                        </a:spcAft>
                      </a:pPr>
                      <a:r>
                        <a:rPr lang="en-US" sz="1600" dirty="0">
                          <a:latin typeface="Arial"/>
                          <a:ea typeface="Calibri"/>
                          <a:cs typeface="Arial"/>
                        </a:rPr>
                        <a:t>mistake</a:t>
                      </a:r>
                      <a:endParaRPr lang="en-GB" sz="1600" dirty="0">
                        <a:latin typeface="Arial"/>
                        <a:ea typeface="Calibri"/>
                        <a:cs typeface="Arial"/>
                      </a:endParaRPr>
                    </a:p>
                  </a:txBody>
                  <a:tcPr marL="68580" marR="68580" marT="0" marB="0"/>
                </a:tc>
                <a:tc>
                  <a:txBody>
                    <a:bodyPr/>
                    <a:lstStyle/>
                    <a:p>
                      <a:pPr>
                        <a:spcAft>
                          <a:spcPts val="0"/>
                        </a:spcAft>
                      </a:pPr>
                      <a:r>
                        <a:rPr lang="en-US" sz="1600" dirty="0">
                          <a:latin typeface="Arial"/>
                          <a:ea typeface="Calibri"/>
                          <a:cs typeface="Arial"/>
                        </a:rPr>
                        <a:t>Human behavior that results in the introduction of faults into a system. For example, in the wilderness weather system, a programmer might decide that the way to compute the time for the next transmission is to add 1 hour to the current time. This works except when the transmission time is between 23.00 and midnight (midnight is 00.00 in the 24-hour clock).</a:t>
                      </a:r>
                      <a:endParaRPr lang="en-GB" sz="1600" dirty="0">
                        <a:latin typeface="Arial"/>
                        <a:ea typeface="Calibri"/>
                        <a:cs typeface="Arial"/>
                      </a:endParaRPr>
                    </a:p>
                  </a:txBody>
                  <a:tcPr marL="68580" marR="68580" marT="0" marB="0"/>
                </a:tc>
              </a:tr>
              <a:tr h="370840">
                <a:tc>
                  <a:txBody>
                    <a:bodyPr/>
                    <a:lstStyle/>
                    <a:p>
                      <a:pPr>
                        <a:spcAft>
                          <a:spcPts val="400"/>
                        </a:spcAft>
                      </a:pPr>
                      <a:r>
                        <a:rPr lang="en-US" sz="1600">
                          <a:latin typeface="Arial"/>
                          <a:ea typeface="Calibri"/>
                          <a:cs typeface="Arial"/>
                        </a:rPr>
                        <a:t>System fault</a:t>
                      </a:r>
                      <a:endParaRPr lang="en-GB" sz="1600">
                        <a:latin typeface="Arial"/>
                        <a:ea typeface="Calibri"/>
                        <a:cs typeface="Arial"/>
                      </a:endParaRPr>
                    </a:p>
                  </a:txBody>
                  <a:tcPr marL="68580" marR="68580" marT="0" marB="0"/>
                </a:tc>
                <a:tc>
                  <a:txBody>
                    <a:bodyPr/>
                    <a:lstStyle/>
                    <a:p>
                      <a:pPr>
                        <a:spcAft>
                          <a:spcPts val="400"/>
                        </a:spcAft>
                      </a:pPr>
                      <a:r>
                        <a:rPr lang="en-US" sz="1600" dirty="0">
                          <a:latin typeface="Arial"/>
                          <a:ea typeface="Calibri"/>
                          <a:cs typeface="Arial"/>
                        </a:rPr>
                        <a:t>A characteristic of a software system that can lead to a system error. The fault is the inclusion of the code to add 1 hour to the time of the last transmission, without a check if the time is greater than or equal to 23.00.</a:t>
                      </a:r>
                      <a:endParaRPr lang="en-GB" sz="1600" dirty="0">
                        <a:latin typeface="Arial"/>
                        <a:ea typeface="Calibri"/>
                        <a:cs typeface="Arial"/>
                      </a:endParaRPr>
                    </a:p>
                  </a:txBody>
                  <a:tcPr marL="68580" marR="68580" marT="0" marB="0"/>
                </a:tc>
              </a:tr>
              <a:tr h="370840">
                <a:tc>
                  <a:txBody>
                    <a:bodyPr/>
                    <a:lstStyle/>
                    <a:p>
                      <a:pPr>
                        <a:spcAft>
                          <a:spcPts val="400"/>
                        </a:spcAft>
                      </a:pPr>
                      <a:r>
                        <a:rPr lang="en-US" sz="1600">
                          <a:latin typeface="Arial"/>
                          <a:ea typeface="Calibri"/>
                          <a:cs typeface="Arial"/>
                        </a:rPr>
                        <a:t>System error</a:t>
                      </a:r>
                      <a:endParaRPr lang="en-GB" sz="1600">
                        <a:latin typeface="Arial"/>
                        <a:ea typeface="Calibri"/>
                        <a:cs typeface="Arial"/>
                      </a:endParaRPr>
                    </a:p>
                  </a:txBody>
                  <a:tcPr marL="68580" marR="68580" marT="0" marB="0"/>
                </a:tc>
                <a:tc>
                  <a:txBody>
                    <a:bodyPr/>
                    <a:lstStyle/>
                    <a:p>
                      <a:pPr>
                        <a:spcAft>
                          <a:spcPts val="400"/>
                        </a:spcAft>
                      </a:pPr>
                      <a:r>
                        <a:rPr lang="en-US" sz="1600" dirty="0">
                          <a:latin typeface="Arial"/>
                          <a:ea typeface="Calibri"/>
                          <a:cs typeface="Arial"/>
                        </a:rPr>
                        <a:t>An erroneous system state that can lead to system behavior that is unexpected by system users. The value of transmission time is set incorrectly (to 24.XX rather than 00.XX) when the faulty code is executed.</a:t>
                      </a:r>
                      <a:endParaRPr lang="en-GB" sz="1600" dirty="0">
                        <a:latin typeface="Arial"/>
                        <a:ea typeface="Calibri"/>
                        <a:cs typeface="Arial"/>
                      </a:endParaRPr>
                    </a:p>
                  </a:txBody>
                  <a:tcPr marL="68580" marR="68580" marT="0" marB="0"/>
                </a:tc>
              </a:tr>
              <a:tr h="370840">
                <a:tc>
                  <a:txBody>
                    <a:bodyPr/>
                    <a:lstStyle/>
                    <a:p>
                      <a:pPr>
                        <a:spcAft>
                          <a:spcPts val="400"/>
                        </a:spcAft>
                      </a:pPr>
                      <a:r>
                        <a:rPr lang="en-US" sz="1600">
                          <a:latin typeface="Arial"/>
                          <a:ea typeface="Calibri"/>
                          <a:cs typeface="Arial"/>
                        </a:rPr>
                        <a:t>System failure</a:t>
                      </a:r>
                      <a:endParaRPr lang="en-GB" sz="1600">
                        <a:latin typeface="Arial"/>
                        <a:ea typeface="Calibri"/>
                        <a:cs typeface="Arial"/>
                      </a:endParaRPr>
                    </a:p>
                  </a:txBody>
                  <a:tcPr marL="68580" marR="68580" marT="0" marB="0"/>
                </a:tc>
                <a:tc>
                  <a:txBody>
                    <a:bodyPr/>
                    <a:lstStyle/>
                    <a:p>
                      <a:pPr>
                        <a:spcAft>
                          <a:spcPts val="400"/>
                        </a:spcAft>
                      </a:pPr>
                      <a:r>
                        <a:rPr lang="en-US" sz="1600" dirty="0">
                          <a:latin typeface="Arial"/>
                          <a:ea typeface="Calibri"/>
                          <a:cs typeface="Arial"/>
                        </a:rPr>
                        <a:t>An event that occurs at some point in time when the system does not deliver a service as expected by its users. No weather data is transmitted because the time is invalid</a:t>
                      </a:r>
                      <a:r>
                        <a:rPr lang="en-US" sz="1600" dirty="0" smtClean="0">
                          <a:latin typeface="Arial"/>
                          <a:ea typeface="Calibri"/>
                          <a:cs typeface="Arial"/>
                        </a:rPr>
                        <a:t>.</a:t>
                      </a:r>
                      <a:endParaRPr lang="en-GB" sz="1600" dirty="0">
                        <a:latin typeface="Arial"/>
                        <a:ea typeface="Calibri"/>
                        <a:cs typeface="Arial"/>
                      </a:endParaRPr>
                    </a:p>
                  </a:txBody>
                  <a:tcPr marL="68580" marR="68580" marT="0" marB="0"/>
                </a:tc>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17</a:t>
            </a:fld>
            <a:endParaRPr lang="en-US"/>
          </a:p>
        </p:txBody>
      </p:sp>
      <p:sp>
        <p:nvSpPr>
          <p:cNvPr id="6" name="Footer Placeholder 5"/>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a:t>Faults and failures</a:t>
            </a:r>
          </a:p>
        </p:txBody>
      </p:sp>
      <p:sp>
        <p:nvSpPr>
          <p:cNvPr id="33795" name="Rectangle 3"/>
          <p:cNvSpPr>
            <a:spLocks noGrp="1" noChangeArrowheads="1"/>
          </p:cNvSpPr>
          <p:nvPr>
            <p:ph idx="1"/>
          </p:nvPr>
        </p:nvSpPr>
        <p:spPr/>
        <p:txBody>
          <a:bodyPr/>
          <a:lstStyle/>
          <a:p>
            <a:pPr>
              <a:lnSpc>
                <a:spcPct val="90000"/>
              </a:lnSpc>
            </a:pPr>
            <a:r>
              <a:rPr lang="en-GB" sz="2400" dirty="0"/>
              <a:t>Failures are a usually a result of system errors that are derived from faults in the system</a:t>
            </a:r>
          </a:p>
          <a:p>
            <a:pPr>
              <a:lnSpc>
                <a:spcPct val="90000"/>
              </a:lnSpc>
            </a:pPr>
            <a:r>
              <a:rPr lang="en-GB" sz="2400" dirty="0"/>
              <a:t>However, faults do not necessarily result in system errors</a:t>
            </a:r>
          </a:p>
          <a:p>
            <a:pPr lvl="1">
              <a:lnSpc>
                <a:spcPct val="90000"/>
              </a:lnSpc>
            </a:pPr>
            <a:r>
              <a:rPr lang="en-GB" sz="2000" dirty="0"/>
              <a:t>The</a:t>
            </a:r>
            <a:r>
              <a:rPr lang="en-GB" sz="2000" dirty="0" smtClean="0"/>
              <a:t> erroneous system </a:t>
            </a:r>
            <a:r>
              <a:rPr lang="en-GB" sz="2000" dirty="0"/>
              <a:t>state</a:t>
            </a:r>
            <a:r>
              <a:rPr lang="en-GB" sz="2000" dirty="0" smtClean="0"/>
              <a:t> resulting from the fault may </a:t>
            </a:r>
            <a:r>
              <a:rPr lang="en-GB" sz="2000" dirty="0"/>
              <a:t>be transient and ‘corrected’ before an error </a:t>
            </a:r>
            <a:r>
              <a:rPr lang="en-GB" sz="2000" dirty="0" smtClean="0"/>
              <a:t>arises.</a:t>
            </a:r>
          </a:p>
          <a:p>
            <a:pPr lvl="1">
              <a:lnSpc>
                <a:spcPct val="90000"/>
              </a:lnSpc>
            </a:pPr>
            <a:r>
              <a:rPr lang="en-GB" dirty="0" smtClean="0"/>
              <a:t>The faulty code may never be executed.</a:t>
            </a:r>
            <a:endParaRPr lang="en-GB" sz="2000" dirty="0" smtClean="0"/>
          </a:p>
          <a:p>
            <a:pPr>
              <a:lnSpc>
                <a:spcPct val="90000"/>
              </a:lnSpc>
            </a:pPr>
            <a:r>
              <a:rPr lang="en-GB" sz="2400" dirty="0"/>
              <a:t>Errors do not necessarily lead to system failures</a:t>
            </a:r>
          </a:p>
          <a:p>
            <a:pPr lvl="1">
              <a:lnSpc>
                <a:spcPct val="90000"/>
              </a:lnSpc>
            </a:pPr>
            <a:r>
              <a:rPr lang="en-GB" sz="2000" dirty="0"/>
              <a:t>The error can be corrected by built-in error detection and recovery </a:t>
            </a:r>
          </a:p>
          <a:p>
            <a:pPr lvl="1">
              <a:lnSpc>
                <a:spcPct val="90000"/>
              </a:lnSpc>
            </a:pPr>
            <a:r>
              <a:rPr lang="en-GB" sz="2000" dirty="0"/>
              <a:t>The failure can be protected against by built-in protection facilities. These may, for example, protect system resources from system errors</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18</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system as an input/output mapping</a:t>
            </a:r>
            <a:r>
              <a:rPr lang="en-GB" dirty="0" smtClean="0"/>
              <a:t> </a:t>
            </a:r>
            <a:endParaRPr lang="en-US" dirty="0"/>
          </a:p>
        </p:txBody>
      </p:sp>
      <p:pic>
        <p:nvPicPr>
          <p:cNvPr id="4" name="Content Placeholder 3" descr="11.4 IOMapping.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18446" r="-18446"/>
              <a:stretch>
                <a:fillRect/>
              </a:stretch>
            </p:blipFill>
          </mc:Choice>
          <mc:Fallback>
            <p:blipFill>
              <a:blip r:embed="rId3"/>
              <a:srcRect l="-18446" r="-18446"/>
              <a:stretch>
                <a:fillRect/>
              </a:stretch>
            </p:blipFill>
          </mc:Fallback>
        </mc:AlternateContent>
        <p:spPr>
          <a:xfrm>
            <a:off x="1326696" y="1920575"/>
            <a:ext cx="6702226" cy="3685966"/>
          </a:xfrm>
        </p:spPr>
      </p:pic>
      <p:sp>
        <p:nvSpPr>
          <p:cNvPr id="5" name="Slide Number Placeholder 4"/>
          <p:cNvSpPr>
            <a:spLocks noGrp="1"/>
          </p:cNvSpPr>
          <p:nvPr>
            <p:ph type="sldNum" sz="quarter" idx="12"/>
          </p:nvPr>
        </p:nvSpPr>
        <p:spPr/>
        <p:txBody>
          <a:bodyPr/>
          <a:lstStyle/>
          <a:p>
            <a:fld id="{745CE82A-87C3-2841-AAF3-37DF1E34DC62}" type="slidenum">
              <a:rPr lang="en-US" smtClean="0"/>
              <a:pPr/>
              <a:t>19</a:t>
            </a:fld>
            <a:endParaRPr lang="en-US"/>
          </a:p>
        </p:txBody>
      </p:sp>
      <p:sp>
        <p:nvSpPr>
          <p:cNvPr id="6" name="Footer Placeholder 5"/>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026"/>
          <p:cNvSpPr>
            <a:spLocks noGrp="1" noChangeArrowheads="1"/>
          </p:cNvSpPr>
          <p:nvPr>
            <p:ph type="title"/>
          </p:nvPr>
        </p:nvSpPr>
        <p:spPr/>
        <p:txBody>
          <a:bodyPr/>
          <a:lstStyle/>
          <a:p>
            <a:r>
              <a:rPr lang="en-US" dirty="0"/>
              <a:t>Topics covered</a:t>
            </a:r>
          </a:p>
        </p:txBody>
      </p:sp>
      <p:sp>
        <p:nvSpPr>
          <p:cNvPr id="97283" name="Rectangle 1027"/>
          <p:cNvSpPr>
            <a:spLocks noGrp="1" noChangeArrowheads="1"/>
          </p:cNvSpPr>
          <p:nvPr>
            <p:ph idx="1"/>
          </p:nvPr>
        </p:nvSpPr>
        <p:spPr/>
        <p:txBody>
          <a:bodyPr/>
          <a:lstStyle/>
          <a:p>
            <a:r>
              <a:rPr lang="en-US" sz="2400" dirty="0" smtClean="0"/>
              <a:t>Dependability properties</a:t>
            </a:r>
          </a:p>
          <a:p>
            <a:pPr lvl="1"/>
            <a:r>
              <a:rPr lang="en-US" sz="2000" dirty="0" smtClean="0"/>
              <a:t>The system attributes that lead to dependability.</a:t>
            </a:r>
          </a:p>
          <a:p>
            <a:r>
              <a:rPr lang="en-US" sz="2400" dirty="0"/>
              <a:t>Availability and </a:t>
            </a:r>
            <a:r>
              <a:rPr lang="en-US" sz="2400" dirty="0" smtClean="0"/>
              <a:t>reliability</a:t>
            </a:r>
          </a:p>
          <a:p>
            <a:pPr lvl="1"/>
            <a:r>
              <a:rPr lang="en-US" sz="2000" dirty="0" smtClean="0"/>
              <a:t>Systems should be available to deliver service and perform as expected.</a:t>
            </a:r>
          </a:p>
          <a:p>
            <a:r>
              <a:rPr lang="en-US" sz="2400" dirty="0" smtClean="0"/>
              <a:t>Safety</a:t>
            </a:r>
          </a:p>
          <a:p>
            <a:pPr lvl="1"/>
            <a:r>
              <a:rPr lang="en-US" sz="2000" dirty="0" smtClean="0"/>
              <a:t>Systems should not behave in an unsafe way. </a:t>
            </a:r>
          </a:p>
          <a:p>
            <a:r>
              <a:rPr lang="en-US" sz="2400" dirty="0" smtClean="0"/>
              <a:t>Security</a:t>
            </a:r>
          </a:p>
          <a:p>
            <a:pPr lvl="1"/>
            <a:r>
              <a:rPr lang="en-US" sz="2000" dirty="0" smtClean="0"/>
              <a:t>Systems should protect themselves and their data from external interference.</a:t>
            </a:r>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t>
            </a:r>
            <a:r>
              <a:rPr lang="en-US" dirty="0"/>
              <a:t>usage </a:t>
            </a:r>
            <a:r>
              <a:rPr lang="en-US" dirty="0" smtClean="0"/>
              <a:t>patterns</a:t>
            </a:r>
            <a:r>
              <a:rPr lang="en-GB" dirty="0" smtClean="0"/>
              <a:t> </a:t>
            </a:r>
            <a:endParaRPr lang="en-US" dirty="0"/>
          </a:p>
        </p:txBody>
      </p:sp>
      <p:pic>
        <p:nvPicPr>
          <p:cNvPr id="4" name="Content Placeholder 3" descr="11.5 UsagePattern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21853" r="-21853"/>
              <a:stretch>
                <a:fillRect/>
              </a:stretch>
            </p:blipFill>
          </mc:Choice>
          <mc:Fallback>
            <p:blipFill>
              <a:blip r:embed="rId3"/>
              <a:srcRect l="-21853" r="-21853"/>
              <a:stretch>
                <a:fillRect/>
              </a:stretch>
            </p:blipFill>
          </mc:Fallback>
        </mc:AlternateContent>
        <p:spPr>
          <a:xfrm>
            <a:off x="1315255" y="2034994"/>
            <a:ext cx="6189862" cy="3404186"/>
          </a:xfrm>
        </p:spPr>
      </p:pic>
      <p:sp>
        <p:nvSpPr>
          <p:cNvPr id="5" name="Slide Number Placeholder 4"/>
          <p:cNvSpPr>
            <a:spLocks noGrp="1"/>
          </p:cNvSpPr>
          <p:nvPr>
            <p:ph type="sldNum" sz="quarter" idx="12"/>
          </p:nvPr>
        </p:nvSpPr>
        <p:spPr/>
        <p:txBody>
          <a:bodyPr/>
          <a:lstStyle/>
          <a:p>
            <a:fld id="{745CE82A-87C3-2841-AAF3-37DF1E34DC62}" type="slidenum">
              <a:rPr lang="en-US" smtClean="0"/>
              <a:pPr/>
              <a:t>20</a:t>
            </a:fld>
            <a:endParaRPr lang="en-US"/>
          </a:p>
        </p:txBody>
      </p:sp>
      <p:sp>
        <p:nvSpPr>
          <p:cNvPr id="6" name="Footer Placeholder 5"/>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GB" dirty="0"/>
              <a:t>Reliability</a:t>
            </a:r>
            <a:r>
              <a:rPr lang="en-GB" dirty="0" smtClean="0"/>
              <a:t> in use</a:t>
            </a:r>
            <a:endParaRPr lang="en-GB" dirty="0"/>
          </a:p>
        </p:txBody>
      </p:sp>
      <p:sp>
        <p:nvSpPr>
          <p:cNvPr id="46083" name="Rectangle 3"/>
          <p:cNvSpPr>
            <a:spLocks noGrp="1" noChangeArrowheads="1"/>
          </p:cNvSpPr>
          <p:nvPr>
            <p:ph idx="1"/>
          </p:nvPr>
        </p:nvSpPr>
        <p:spPr/>
        <p:txBody>
          <a:bodyPr/>
          <a:lstStyle/>
          <a:p>
            <a:r>
              <a:rPr lang="en-GB" sz="2400" dirty="0"/>
              <a:t>Removing X% of the faults in a system will not necessarily improve the reliability by X%.  A study at IBM showed that </a:t>
            </a:r>
            <a:r>
              <a:rPr lang="en-GB" sz="2400" u="sng" dirty="0"/>
              <a:t>removing 60% of product defects resulted in a 3% improvement in </a:t>
            </a:r>
            <a:r>
              <a:rPr lang="en-GB" sz="2400" u="sng" dirty="0" smtClean="0"/>
              <a:t>reliability</a:t>
            </a:r>
            <a:r>
              <a:rPr lang="en-GB" sz="2400" dirty="0" smtClean="0"/>
              <a:t>.</a:t>
            </a:r>
          </a:p>
          <a:p>
            <a:r>
              <a:rPr lang="en-GB" sz="2400" dirty="0"/>
              <a:t>Program defects may be </a:t>
            </a:r>
            <a:r>
              <a:rPr lang="en-GB" sz="2400" u="sng" dirty="0"/>
              <a:t>in rarely executed sections </a:t>
            </a:r>
            <a:r>
              <a:rPr lang="en-GB" sz="2400" dirty="0"/>
              <a:t>of the code so may never be encountered by users. Removing these does not affect the perceived </a:t>
            </a:r>
            <a:r>
              <a:rPr lang="en-GB" sz="2400" dirty="0" smtClean="0"/>
              <a:t>reliability.</a:t>
            </a:r>
          </a:p>
          <a:p>
            <a:r>
              <a:rPr lang="en-GB" dirty="0" smtClean="0"/>
              <a:t>Users </a:t>
            </a:r>
            <a:r>
              <a:rPr lang="en-GB" u="sng" dirty="0" smtClean="0"/>
              <a:t>adapt their behaviour to avoid</a:t>
            </a:r>
            <a:r>
              <a:rPr lang="en-GB" dirty="0" smtClean="0"/>
              <a:t> system features that may fail for them.</a:t>
            </a:r>
            <a:endParaRPr lang="en-GB" sz="2400" dirty="0" smtClean="0"/>
          </a:p>
          <a:p>
            <a:r>
              <a:rPr lang="en-GB" sz="2400" dirty="0"/>
              <a:t>A program with known faults may therefore still be</a:t>
            </a:r>
            <a:r>
              <a:rPr lang="en-GB" sz="2400" dirty="0" smtClean="0"/>
              <a:t> perceived as </a:t>
            </a:r>
            <a:r>
              <a:rPr lang="en-GB" sz="2400" dirty="0"/>
              <a:t>reliable by its </a:t>
            </a:r>
            <a:r>
              <a:rPr lang="en-GB" sz="2400" dirty="0" smtClean="0"/>
              <a:t>users.</a:t>
            </a:r>
            <a:endParaRPr lang="en-GB" sz="24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21</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GB"/>
              <a:t>Reliability achievement</a:t>
            </a:r>
          </a:p>
        </p:txBody>
      </p:sp>
      <p:sp>
        <p:nvSpPr>
          <p:cNvPr id="34819" name="Rectangle 3"/>
          <p:cNvSpPr>
            <a:spLocks noGrp="1" noChangeArrowheads="1"/>
          </p:cNvSpPr>
          <p:nvPr>
            <p:ph idx="1"/>
          </p:nvPr>
        </p:nvSpPr>
        <p:spPr/>
        <p:txBody>
          <a:bodyPr/>
          <a:lstStyle/>
          <a:p>
            <a:pPr>
              <a:lnSpc>
                <a:spcPct val="90000"/>
              </a:lnSpc>
            </a:pPr>
            <a:r>
              <a:rPr lang="en-GB" sz="2400" dirty="0"/>
              <a:t>Fault avoidance</a:t>
            </a:r>
          </a:p>
          <a:p>
            <a:pPr lvl="1">
              <a:lnSpc>
                <a:spcPct val="90000"/>
              </a:lnSpc>
            </a:pPr>
            <a:r>
              <a:rPr lang="en-GB" sz="2000" dirty="0"/>
              <a:t>Development technique are used that either minimise the possibility of mistakes or trap mistakes before they result in the introduction of system </a:t>
            </a:r>
            <a:r>
              <a:rPr lang="en-GB" sz="2000" dirty="0" smtClean="0"/>
              <a:t>faults.</a:t>
            </a:r>
          </a:p>
          <a:p>
            <a:pPr>
              <a:lnSpc>
                <a:spcPct val="90000"/>
              </a:lnSpc>
            </a:pPr>
            <a:r>
              <a:rPr lang="en-GB" sz="2400" dirty="0"/>
              <a:t>Fault detection and removal</a:t>
            </a:r>
          </a:p>
          <a:p>
            <a:pPr lvl="1">
              <a:lnSpc>
                <a:spcPct val="90000"/>
              </a:lnSpc>
            </a:pPr>
            <a:r>
              <a:rPr lang="en-GB" sz="2000" dirty="0"/>
              <a:t>Verification and validation techniques that increase the probability of detecting and correcting errors before the system goes into service are </a:t>
            </a:r>
            <a:r>
              <a:rPr lang="en-GB" sz="2000" dirty="0" smtClean="0"/>
              <a:t>used.</a:t>
            </a:r>
          </a:p>
          <a:p>
            <a:pPr>
              <a:lnSpc>
                <a:spcPct val="90000"/>
              </a:lnSpc>
            </a:pPr>
            <a:r>
              <a:rPr lang="en-GB" sz="2400" dirty="0"/>
              <a:t>Fault tolerance</a:t>
            </a:r>
          </a:p>
          <a:p>
            <a:pPr lvl="1">
              <a:lnSpc>
                <a:spcPct val="90000"/>
              </a:lnSpc>
            </a:pPr>
            <a:r>
              <a:rPr lang="en-GB" sz="2000" dirty="0"/>
              <a:t>Run-time techniques are used to ensure that system faults do not result in system errors and/or that system errors do not lead to system </a:t>
            </a:r>
            <a:r>
              <a:rPr lang="en-GB" sz="2000" dirty="0" smtClean="0"/>
              <a:t>failures.</a:t>
            </a:r>
            <a:endParaRPr lang="en-GB" sz="20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22</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Safety</a:t>
            </a:r>
          </a:p>
        </p:txBody>
      </p:sp>
      <p:sp>
        <p:nvSpPr>
          <p:cNvPr id="39939" name="Rectangle 3"/>
          <p:cNvSpPr>
            <a:spLocks noGrp="1" noChangeArrowheads="1"/>
          </p:cNvSpPr>
          <p:nvPr>
            <p:ph idx="1"/>
          </p:nvPr>
        </p:nvSpPr>
        <p:spPr/>
        <p:txBody>
          <a:bodyPr/>
          <a:lstStyle/>
          <a:p>
            <a:r>
              <a:rPr lang="en-GB" sz="2400" dirty="0"/>
              <a:t>Safety is a property of a system that reflects the system’s ability to operate, normally or abnormally, </a:t>
            </a:r>
            <a:r>
              <a:rPr lang="en-GB" sz="2400" u="sng" dirty="0"/>
              <a:t>without danger of causing human injury or death </a:t>
            </a:r>
            <a:r>
              <a:rPr lang="en-GB" sz="2400" dirty="0"/>
              <a:t>and </a:t>
            </a:r>
            <a:r>
              <a:rPr lang="en-GB" sz="2400" u="sng" dirty="0"/>
              <a:t>without damage to the system’s </a:t>
            </a:r>
            <a:r>
              <a:rPr lang="en-GB" sz="2400" u="sng" dirty="0" smtClean="0"/>
              <a:t>environment</a:t>
            </a:r>
            <a:r>
              <a:rPr lang="en-GB" sz="2400" dirty="0" smtClean="0"/>
              <a:t>.</a:t>
            </a:r>
          </a:p>
          <a:p>
            <a:r>
              <a:rPr lang="en-GB" sz="2400" dirty="0"/>
              <a:t>It is</a:t>
            </a:r>
            <a:r>
              <a:rPr lang="en-GB" sz="2400" dirty="0" smtClean="0"/>
              <a:t> important </a:t>
            </a:r>
            <a:r>
              <a:rPr lang="en-GB" sz="2400" dirty="0"/>
              <a:t>to consider software safety as</a:t>
            </a:r>
            <a:r>
              <a:rPr lang="en-GB" sz="2400" dirty="0" smtClean="0"/>
              <a:t> most </a:t>
            </a:r>
            <a:r>
              <a:rPr lang="en-GB" sz="2400" dirty="0"/>
              <a:t>devices</a:t>
            </a:r>
            <a:r>
              <a:rPr lang="en-GB" sz="2400" dirty="0" smtClean="0"/>
              <a:t> whose failure is critical now incorporate </a:t>
            </a:r>
            <a:r>
              <a:rPr lang="en-GB" sz="2400" dirty="0"/>
              <a:t>software-based control </a:t>
            </a:r>
            <a:r>
              <a:rPr lang="en-GB" sz="2400" dirty="0" smtClean="0"/>
              <a:t>systems. </a:t>
            </a:r>
            <a:endParaRPr lang="en-GB" sz="2400" dirty="0"/>
          </a:p>
          <a:p>
            <a:r>
              <a:rPr lang="en-GB" sz="2400" dirty="0"/>
              <a:t>Safety requirements are</a:t>
            </a:r>
            <a:r>
              <a:rPr lang="en-GB" sz="2400" dirty="0" smtClean="0"/>
              <a:t> often </a:t>
            </a:r>
            <a:r>
              <a:rPr lang="en-GB" sz="2400" u="sng" dirty="0" smtClean="0"/>
              <a:t>exclusive </a:t>
            </a:r>
            <a:r>
              <a:rPr lang="en-GB" sz="2400" u="sng" dirty="0"/>
              <a:t>requirements </a:t>
            </a:r>
            <a:r>
              <a:rPr lang="en-GB" sz="2400" dirty="0"/>
              <a:t>i.e. they exclude undesirable situations rather than specify required system </a:t>
            </a:r>
            <a:r>
              <a:rPr lang="en-GB" sz="2400" dirty="0" smtClean="0"/>
              <a:t>services. These generate functional safety requirements.</a:t>
            </a:r>
            <a:endParaRPr lang="en-GB" sz="24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23</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title"/>
          </p:nvPr>
        </p:nvSpPr>
        <p:spPr>
          <a:noFill/>
          <a:ln/>
        </p:spPr>
        <p:txBody>
          <a:bodyPr lIns="90487" tIns="44450" rIns="90487" bIns="44450"/>
          <a:lstStyle/>
          <a:p>
            <a:r>
              <a:rPr lang="en-GB"/>
              <a:t>Safety criticality</a:t>
            </a:r>
          </a:p>
        </p:txBody>
      </p:sp>
      <p:sp>
        <p:nvSpPr>
          <p:cNvPr id="16386" name="Rectangle 2"/>
          <p:cNvSpPr>
            <a:spLocks noGrp="1" noChangeArrowheads="1"/>
          </p:cNvSpPr>
          <p:nvPr>
            <p:ph idx="1"/>
          </p:nvPr>
        </p:nvSpPr>
        <p:spPr>
          <a:noFill/>
          <a:ln/>
        </p:spPr>
        <p:txBody>
          <a:bodyPr lIns="90487" tIns="44450" rIns="90487" bIns="44450"/>
          <a:lstStyle/>
          <a:p>
            <a:r>
              <a:rPr lang="en-GB" sz="2400" dirty="0"/>
              <a:t>Primary safety-critical systems</a:t>
            </a:r>
          </a:p>
          <a:p>
            <a:pPr lvl="1"/>
            <a:r>
              <a:rPr lang="en-GB" sz="2000" dirty="0"/>
              <a:t>Embedded software systems </a:t>
            </a:r>
            <a:r>
              <a:rPr lang="en-GB" sz="2000" u="sng" dirty="0"/>
              <a:t>whose failure can cause the associated hardware to fail </a:t>
            </a:r>
            <a:r>
              <a:rPr lang="en-GB" sz="2000" dirty="0"/>
              <a:t>and directly threaten </a:t>
            </a:r>
            <a:r>
              <a:rPr lang="en-GB" sz="2000" dirty="0" smtClean="0"/>
              <a:t>people. </a:t>
            </a:r>
            <a:r>
              <a:rPr lang="en-GB" sz="1800" dirty="0" smtClean="0"/>
              <a:t>Example </a:t>
            </a:r>
            <a:r>
              <a:rPr lang="en-GB" dirty="0" smtClean="0"/>
              <a:t>is the insulin pump control system.</a:t>
            </a:r>
            <a:endParaRPr lang="en-GB" sz="1800" dirty="0" smtClean="0"/>
          </a:p>
          <a:p>
            <a:r>
              <a:rPr lang="en-GB" sz="2400" dirty="0"/>
              <a:t>Secondary safety-critical systems</a:t>
            </a:r>
          </a:p>
          <a:p>
            <a:pPr lvl="1"/>
            <a:r>
              <a:rPr lang="en-GB" sz="2000" dirty="0"/>
              <a:t>Systems whose failure </a:t>
            </a:r>
            <a:r>
              <a:rPr lang="en-GB" sz="2000" u="sng" dirty="0"/>
              <a:t>results in faults in other</a:t>
            </a:r>
            <a:r>
              <a:rPr lang="en-GB" sz="2000" dirty="0" smtClean="0"/>
              <a:t> (socio-technical) </a:t>
            </a:r>
            <a:r>
              <a:rPr lang="en-GB" sz="2000" u="sng" dirty="0" smtClean="0"/>
              <a:t>systems</a:t>
            </a:r>
            <a:r>
              <a:rPr lang="en-GB" sz="2000" dirty="0" smtClean="0"/>
              <a:t>, </a:t>
            </a:r>
            <a:r>
              <a:rPr lang="en-GB" sz="2000" dirty="0"/>
              <a:t>which can</a:t>
            </a:r>
            <a:r>
              <a:rPr lang="en-GB" sz="2000" dirty="0" smtClean="0"/>
              <a:t> then have safety consequences. For example, the MHC-PMS is safety-critical as failure may lead to inappropriate treatment being prescribed.</a:t>
            </a:r>
            <a:endParaRPr lang="en-GB" sz="20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24</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title"/>
          </p:nvPr>
        </p:nvSpPr>
        <p:spPr>
          <a:noFill/>
          <a:ln/>
        </p:spPr>
        <p:txBody>
          <a:bodyPr lIns="90487" tIns="44450" rIns="90487" bIns="44450"/>
          <a:lstStyle/>
          <a:p>
            <a:r>
              <a:rPr lang="en-GB"/>
              <a:t>Safety and reliability</a:t>
            </a:r>
          </a:p>
        </p:txBody>
      </p:sp>
      <p:sp>
        <p:nvSpPr>
          <p:cNvPr id="22530" name="Rectangle 2"/>
          <p:cNvSpPr>
            <a:spLocks noGrp="1" noChangeArrowheads="1"/>
          </p:cNvSpPr>
          <p:nvPr>
            <p:ph idx="1"/>
          </p:nvPr>
        </p:nvSpPr>
        <p:spPr>
          <a:noFill/>
          <a:ln/>
        </p:spPr>
        <p:txBody>
          <a:bodyPr lIns="90487" tIns="44450" rIns="90487" bIns="44450"/>
          <a:lstStyle/>
          <a:p>
            <a:pPr>
              <a:lnSpc>
                <a:spcPct val="90000"/>
              </a:lnSpc>
            </a:pPr>
            <a:r>
              <a:rPr lang="en-GB" dirty="0"/>
              <a:t>Safety and reliability are related but distinct</a:t>
            </a:r>
          </a:p>
          <a:p>
            <a:pPr lvl="1">
              <a:lnSpc>
                <a:spcPct val="90000"/>
              </a:lnSpc>
            </a:pPr>
            <a:r>
              <a:rPr lang="en-GB" dirty="0"/>
              <a:t>In general, reliability and availability are necessary but not sufficient conditions for system safety </a:t>
            </a:r>
          </a:p>
          <a:p>
            <a:pPr>
              <a:lnSpc>
                <a:spcPct val="90000"/>
              </a:lnSpc>
            </a:pPr>
            <a:r>
              <a:rPr lang="en-GB" dirty="0"/>
              <a:t>Reliability is concerned </a:t>
            </a:r>
            <a:r>
              <a:rPr lang="en-GB" u="sng" dirty="0"/>
              <a:t>with conformance to a given specification and delivery of service</a:t>
            </a:r>
          </a:p>
          <a:p>
            <a:pPr>
              <a:lnSpc>
                <a:spcPct val="90000"/>
              </a:lnSpc>
            </a:pPr>
            <a:r>
              <a:rPr lang="en-GB" dirty="0"/>
              <a:t>Safety is concerned with </a:t>
            </a:r>
            <a:r>
              <a:rPr lang="en-GB" u="sng" dirty="0"/>
              <a:t>ensuring system cannot cause damage</a:t>
            </a:r>
            <a:r>
              <a:rPr lang="en-GB" dirty="0"/>
              <a:t> irrespective of whether </a:t>
            </a:r>
            <a:r>
              <a:rPr lang="en-GB" dirty="0" smtClean="0"/>
              <a:t>or </a:t>
            </a:r>
            <a:r>
              <a:rPr lang="en-GB" dirty="0"/>
              <a:t>not it conforms to its specification</a:t>
            </a:r>
          </a:p>
        </p:txBody>
      </p:sp>
      <p:sp>
        <p:nvSpPr>
          <p:cNvPr id="4" name="Slide Number Placeholder 3"/>
          <p:cNvSpPr>
            <a:spLocks noGrp="1"/>
          </p:cNvSpPr>
          <p:nvPr>
            <p:ph type="sldNum" sz="quarter" idx="12"/>
          </p:nvPr>
        </p:nvSpPr>
        <p:spPr/>
        <p:txBody>
          <a:bodyPr/>
          <a:lstStyle/>
          <a:p>
            <a:fld id="{745CE82A-87C3-2841-AAF3-37DF1E34DC62}" type="slidenum">
              <a:rPr lang="en-US" smtClean="0"/>
              <a:pPr/>
              <a:t>25</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title"/>
          </p:nvPr>
        </p:nvSpPr>
        <p:spPr>
          <a:xfrm>
            <a:off x="228600" y="609600"/>
            <a:ext cx="8247063" cy="687388"/>
          </a:xfrm>
          <a:noFill/>
          <a:ln/>
        </p:spPr>
        <p:txBody>
          <a:bodyPr lIns="90487" tIns="44450" rIns="90487" bIns="44450"/>
          <a:lstStyle/>
          <a:p>
            <a:r>
              <a:rPr lang="en-GB"/>
              <a:t>Unsafe reliable systems</a:t>
            </a:r>
          </a:p>
        </p:txBody>
      </p:sp>
      <p:sp>
        <p:nvSpPr>
          <p:cNvPr id="24578" name="Rectangle 2"/>
          <p:cNvSpPr>
            <a:spLocks noGrp="1" noChangeArrowheads="1"/>
          </p:cNvSpPr>
          <p:nvPr>
            <p:ph idx="1"/>
          </p:nvPr>
        </p:nvSpPr>
        <p:spPr>
          <a:noFill/>
          <a:ln/>
        </p:spPr>
        <p:txBody>
          <a:bodyPr lIns="90487" tIns="44450" rIns="90487" bIns="44450"/>
          <a:lstStyle/>
          <a:p>
            <a:r>
              <a:rPr lang="en-GB" dirty="0" smtClean="0"/>
              <a:t>There may be dormant faults in a system that are undetected for many years and only rarely arise.</a:t>
            </a:r>
          </a:p>
          <a:p>
            <a:r>
              <a:rPr lang="en-GB" dirty="0" smtClean="0"/>
              <a:t>Specification </a:t>
            </a:r>
            <a:r>
              <a:rPr lang="en-GB" dirty="0"/>
              <a:t>errors</a:t>
            </a:r>
          </a:p>
          <a:p>
            <a:pPr lvl="1"/>
            <a:r>
              <a:rPr lang="en-GB" dirty="0"/>
              <a:t>If the system specification is incorrect then the system can </a:t>
            </a:r>
            <a:r>
              <a:rPr lang="en-GB" u="sng" dirty="0"/>
              <a:t>behave as specified but still cause an </a:t>
            </a:r>
            <a:r>
              <a:rPr lang="en-GB" u="sng" dirty="0" smtClean="0"/>
              <a:t>accident</a:t>
            </a:r>
            <a:r>
              <a:rPr lang="en-GB" dirty="0" smtClean="0"/>
              <a:t>.</a:t>
            </a:r>
          </a:p>
          <a:p>
            <a:r>
              <a:rPr lang="en-GB" dirty="0"/>
              <a:t>Hardware failures generating spurious inputs</a:t>
            </a:r>
          </a:p>
          <a:p>
            <a:pPr lvl="1"/>
            <a:r>
              <a:rPr lang="en-GB" dirty="0"/>
              <a:t>Hard to anticipate in the </a:t>
            </a:r>
            <a:r>
              <a:rPr lang="en-GB" dirty="0" smtClean="0"/>
              <a:t>specification.</a:t>
            </a:r>
          </a:p>
          <a:p>
            <a:r>
              <a:rPr lang="en-GB" dirty="0"/>
              <a:t>Context-sensitive commands i.e. issuing the right command at the wrong time</a:t>
            </a:r>
          </a:p>
          <a:p>
            <a:pPr lvl="1"/>
            <a:r>
              <a:rPr lang="en-GB" dirty="0"/>
              <a:t>Often the result of operator </a:t>
            </a:r>
            <a:r>
              <a:rPr lang="en-GB" dirty="0" smtClean="0"/>
              <a:t>error.</a:t>
            </a:r>
            <a:endParaRPr lang="en-GB"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26</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GB"/>
              <a:t>Safety achievement</a:t>
            </a:r>
          </a:p>
        </p:txBody>
      </p:sp>
      <p:sp>
        <p:nvSpPr>
          <p:cNvPr id="40963" name="Rectangle 3"/>
          <p:cNvSpPr>
            <a:spLocks noGrp="1" noChangeArrowheads="1"/>
          </p:cNvSpPr>
          <p:nvPr>
            <p:ph idx="1"/>
          </p:nvPr>
        </p:nvSpPr>
        <p:spPr/>
        <p:txBody>
          <a:bodyPr/>
          <a:lstStyle/>
          <a:p>
            <a:r>
              <a:rPr lang="en-GB" sz="2400" dirty="0"/>
              <a:t>Hazard avoidance</a:t>
            </a:r>
          </a:p>
          <a:p>
            <a:pPr lvl="1"/>
            <a:r>
              <a:rPr lang="en-GB" sz="2000" dirty="0"/>
              <a:t>The system is designed so that some classes of hazard simply </a:t>
            </a:r>
            <a:r>
              <a:rPr lang="en-GB" sz="2000" u="sng" dirty="0"/>
              <a:t>cannot arise</a:t>
            </a:r>
            <a:r>
              <a:rPr lang="en-GB" sz="2000" dirty="0"/>
              <a:t>.     </a:t>
            </a:r>
          </a:p>
          <a:p>
            <a:r>
              <a:rPr lang="en-GB" sz="2400" dirty="0"/>
              <a:t>Hazard detection and removal</a:t>
            </a:r>
          </a:p>
          <a:p>
            <a:pPr lvl="1"/>
            <a:r>
              <a:rPr lang="en-GB" sz="2000" dirty="0"/>
              <a:t>The system is designed so that hazards </a:t>
            </a:r>
            <a:r>
              <a:rPr lang="en-GB" sz="2000" u="sng" dirty="0"/>
              <a:t>are detected and removed</a:t>
            </a:r>
            <a:r>
              <a:rPr lang="en-GB" sz="2000" dirty="0"/>
              <a:t> before they result in an </a:t>
            </a:r>
            <a:r>
              <a:rPr lang="en-GB" sz="2000" dirty="0" smtClean="0"/>
              <a:t>accident.</a:t>
            </a:r>
          </a:p>
          <a:p>
            <a:r>
              <a:rPr lang="en-GB" sz="2400" dirty="0"/>
              <a:t>Damage limitation</a:t>
            </a:r>
          </a:p>
          <a:p>
            <a:pPr lvl="1"/>
            <a:r>
              <a:rPr lang="en-GB" sz="2000" dirty="0"/>
              <a:t>The system includes </a:t>
            </a:r>
            <a:r>
              <a:rPr lang="en-GB" sz="2000" u="sng" dirty="0"/>
              <a:t>protection features that minimise the damage</a:t>
            </a:r>
            <a:r>
              <a:rPr lang="en-GB" sz="2000" dirty="0"/>
              <a:t> that may result from an </a:t>
            </a:r>
            <a:r>
              <a:rPr lang="en-GB" sz="2000" dirty="0" smtClean="0"/>
              <a:t>accident.</a:t>
            </a:r>
            <a:endParaRPr lang="en-GB" sz="20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27</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a:t>Normal accidents</a:t>
            </a:r>
          </a:p>
        </p:txBody>
      </p:sp>
      <p:sp>
        <p:nvSpPr>
          <p:cNvPr id="41987" name="Rectangle 3"/>
          <p:cNvSpPr>
            <a:spLocks noGrp="1" noChangeArrowheads="1"/>
          </p:cNvSpPr>
          <p:nvPr>
            <p:ph idx="1"/>
          </p:nvPr>
        </p:nvSpPr>
        <p:spPr/>
        <p:txBody>
          <a:bodyPr/>
          <a:lstStyle/>
          <a:p>
            <a:pPr>
              <a:lnSpc>
                <a:spcPct val="90000"/>
              </a:lnSpc>
            </a:pPr>
            <a:r>
              <a:rPr lang="en-GB" sz="2400" dirty="0" smtClean="0"/>
              <a:t>Almost </a:t>
            </a:r>
            <a:r>
              <a:rPr lang="en-GB" sz="2400" dirty="0"/>
              <a:t>all accidents are a result of </a:t>
            </a:r>
            <a:r>
              <a:rPr lang="en-GB" sz="2400" u="sng" dirty="0"/>
              <a:t>combinations of </a:t>
            </a:r>
            <a:r>
              <a:rPr lang="en-GB" sz="2400" u="sng" dirty="0" smtClean="0"/>
              <a:t>malfunctions rather than single failures</a:t>
            </a:r>
            <a:r>
              <a:rPr lang="en-GB" sz="2400" dirty="0" smtClean="0"/>
              <a:t>.</a:t>
            </a:r>
          </a:p>
          <a:p>
            <a:pPr>
              <a:lnSpc>
                <a:spcPct val="90000"/>
              </a:lnSpc>
            </a:pPr>
            <a:r>
              <a:rPr lang="en-GB" sz="2400" dirty="0"/>
              <a:t>It is probably the case that anticipating all problem combinations, especially, in software controlled systems is impossible so achieving complete safety is </a:t>
            </a:r>
            <a:r>
              <a:rPr lang="en-GB" sz="2400" dirty="0" smtClean="0"/>
              <a:t>impossible. Accidents are inevitable.</a:t>
            </a:r>
            <a:endParaRPr lang="en-GB" sz="24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28</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safety benefits</a:t>
            </a:r>
            <a:endParaRPr lang="en-US" dirty="0"/>
          </a:p>
        </p:txBody>
      </p:sp>
      <p:sp>
        <p:nvSpPr>
          <p:cNvPr id="3" name="Content Placeholder 2"/>
          <p:cNvSpPr>
            <a:spLocks noGrp="1"/>
          </p:cNvSpPr>
          <p:nvPr>
            <p:ph idx="1"/>
          </p:nvPr>
        </p:nvSpPr>
        <p:spPr/>
        <p:txBody>
          <a:bodyPr/>
          <a:lstStyle/>
          <a:p>
            <a:r>
              <a:rPr lang="en-US" dirty="0" smtClean="0"/>
              <a:t>Although software failures can be safety-critical, the use of </a:t>
            </a:r>
            <a:r>
              <a:rPr lang="en-US" u="sng" dirty="0" smtClean="0"/>
              <a:t>software control systems contributes to increased system safety</a:t>
            </a:r>
          </a:p>
          <a:p>
            <a:pPr lvl="1"/>
            <a:r>
              <a:rPr lang="en-US" dirty="0" smtClean="0"/>
              <a:t>Software monitoring and control allows </a:t>
            </a:r>
            <a:r>
              <a:rPr lang="en-US" u="sng" dirty="0" smtClean="0"/>
              <a:t>a wider range of conditions to be monitored and controlled</a:t>
            </a:r>
            <a:r>
              <a:rPr lang="en-US" dirty="0" smtClean="0"/>
              <a:t> than is possible using electro-mechanical safety systems.</a:t>
            </a:r>
          </a:p>
          <a:p>
            <a:pPr lvl="1"/>
            <a:r>
              <a:rPr lang="en-US" dirty="0" smtClean="0"/>
              <a:t>Software control allows safety strategies to be adopted that reduce the amount of time people spend in hazardous environments.</a:t>
            </a:r>
          </a:p>
          <a:p>
            <a:pPr lvl="1"/>
            <a:r>
              <a:rPr lang="en-US" dirty="0" smtClean="0"/>
              <a:t>Software can detect and correct safety-critical operator errors.</a:t>
            </a:r>
          </a:p>
        </p:txBody>
      </p:sp>
      <p:sp>
        <p:nvSpPr>
          <p:cNvPr id="4" name="Footer Placeholder 3"/>
          <p:cNvSpPr>
            <a:spLocks noGrp="1"/>
          </p:cNvSpPr>
          <p:nvPr>
            <p:ph type="ftr" sz="quarter" idx="11"/>
          </p:nvPr>
        </p:nvSpPr>
        <p:spPr/>
        <p:txBody>
          <a:bodyPr/>
          <a:lstStyle/>
          <a:p>
            <a:r>
              <a:rPr lang="en-US" smtClean="0"/>
              <a:t>Chapter 11 Security and Dependability</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GB"/>
              <a:t>System dependability</a:t>
            </a:r>
          </a:p>
        </p:txBody>
      </p:sp>
      <p:sp>
        <p:nvSpPr>
          <p:cNvPr id="26627" name="Rectangle 3"/>
          <p:cNvSpPr>
            <a:spLocks noGrp="1" noChangeArrowheads="1"/>
          </p:cNvSpPr>
          <p:nvPr>
            <p:ph idx="1"/>
          </p:nvPr>
        </p:nvSpPr>
        <p:spPr/>
        <p:txBody>
          <a:bodyPr/>
          <a:lstStyle/>
          <a:p>
            <a:r>
              <a:rPr lang="en-GB" sz="2400" dirty="0"/>
              <a:t>For</a:t>
            </a:r>
            <a:r>
              <a:rPr lang="en-GB" sz="2400" dirty="0" smtClean="0"/>
              <a:t> many computer-based systems</a:t>
            </a:r>
            <a:r>
              <a:rPr lang="en-GB" sz="2400" dirty="0"/>
              <a:t>,</a:t>
            </a:r>
            <a:r>
              <a:rPr lang="en-GB" sz="2400" dirty="0" smtClean="0"/>
              <a:t> </a:t>
            </a:r>
            <a:r>
              <a:rPr lang="en-GB" sz="2400" u="sng" dirty="0" smtClean="0"/>
              <a:t>the </a:t>
            </a:r>
            <a:r>
              <a:rPr lang="en-GB" sz="2400" u="sng" dirty="0"/>
              <a:t>most important system property</a:t>
            </a:r>
            <a:r>
              <a:rPr lang="en-GB" sz="2400" dirty="0"/>
              <a:t> is the dependability of the system.</a:t>
            </a:r>
          </a:p>
          <a:p>
            <a:r>
              <a:rPr lang="en-GB" sz="2400" dirty="0"/>
              <a:t>The dependability of a system reflects </a:t>
            </a:r>
            <a:r>
              <a:rPr lang="en-GB" sz="2400" u="sng" dirty="0"/>
              <a:t>the user’s degree of trust in that system</a:t>
            </a:r>
            <a:r>
              <a:rPr lang="en-GB" sz="2400" dirty="0"/>
              <a:t>. It reflects the extent of the user’s confidence that it will operate as users expect and that it will not ‘fail’ in normal use.</a:t>
            </a:r>
            <a:endParaRPr lang="en-GB" sz="2400" dirty="0" smtClean="0"/>
          </a:p>
          <a:p>
            <a:r>
              <a:rPr lang="en-GB" sz="2400" dirty="0" smtClean="0"/>
              <a:t>Dependability covers </a:t>
            </a:r>
            <a:r>
              <a:rPr lang="en-GB" sz="2400" u="sng" dirty="0" smtClean="0"/>
              <a:t>the related systems attributes of reliability, availability and security</a:t>
            </a:r>
            <a:r>
              <a:rPr lang="en-GB" sz="2400" dirty="0" smtClean="0"/>
              <a:t>. These are all </a:t>
            </a:r>
            <a:r>
              <a:rPr lang="en-GB" dirty="0" smtClean="0"/>
              <a:t>inter-dependent.</a:t>
            </a:r>
            <a:endParaRPr lang="en-GB" sz="24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a:t>Security</a:t>
            </a:r>
          </a:p>
        </p:txBody>
      </p:sp>
      <p:sp>
        <p:nvSpPr>
          <p:cNvPr id="43011" name="Rectangle 3"/>
          <p:cNvSpPr>
            <a:spLocks noGrp="1" noChangeArrowheads="1"/>
          </p:cNvSpPr>
          <p:nvPr>
            <p:ph idx="1"/>
          </p:nvPr>
        </p:nvSpPr>
        <p:spPr/>
        <p:txBody>
          <a:bodyPr/>
          <a:lstStyle/>
          <a:p>
            <a:pPr>
              <a:lnSpc>
                <a:spcPct val="90000"/>
              </a:lnSpc>
            </a:pPr>
            <a:r>
              <a:rPr lang="en-GB" dirty="0"/>
              <a:t>The security of a system is a system property that reflects the system’s ability to protect itself </a:t>
            </a:r>
            <a:r>
              <a:rPr lang="en-GB" u="sng" dirty="0"/>
              <a:t>from accidental or deliberate external </a:t>
            </a:r>
            <a:r>
              <a:rPr lang="en-GB" u="sng" dirty="0" smtClean="0"/>
              <a:t>attack</a:t>
            </a:r>
            <a:r>
              <a:rPr lang="en-GB" dirty="0" smtClean="0"/>
              <a:t>.</a:t>
            </a:r>
          </a:p>
          <a:p>
            <a:pPr>
              <a:lnSpc>
                <a:spcPct val="90000"/>
              </a:lnSpc>
            </a:pPr>
            <a:r>
              <a:rPr lang="en-GB" dirty="0"/>
              <a:t>Security is</a:t>
            </a:r>
            <a:r>
              <a:rPr lang="en-GB" dirty="0" smtClean="0"/>
              <a:t> essential as most systems </a:t>
            </a:r>
            <a:r>
              <a:rPr lang="en-GB" dirty="0"/>
              <a:t>are networked so that external access to the system through the Internet is </a:t>
            </a:r>
            <a:r>
              <a:rPr lang="en-GB" dirty="0" smtClean="0"/>
              <a:t>possible.</a:t>
            </a:r>
          </a:p>
          <a:p>
            <a:pPr>
              <a:lnSpc>
                <a:spcPct val="90000"/>
              </a:lnSpc>
            </a:pPr>
            <a:r>
              <a:rPr lang="en-GB" dirty="0"/>
              <a:t>Security is </a:t>
            </a:r>
            <a:r>
              <a:rPr lang="en-GB" u="sng" dirty="0"/>
              <a:t>an essential pre-requisite</a:t>
            </a:r>
            <a:r>
              <a:rPr lang="en-GB" dirty="0"/>
              <a:t> for availability, reliability and </a:t>
            </a:r>
            <a:r>
              <a:rPr lang="en-GB" dirty="0" smtClean="0"/>
              <a:t>safety.</a:t>
            </a:r>
            <a:endParaRPr lang="en-GB"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30</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GB"/>
              <a:t>Fundamental security</a:t>
            </a:r>
          </a:p>
        </p:txBody>
      </p:sp>
      <p:sp>
        <p:nvSpPr>
          <p:cNvPr id="74755" name="Rectangle 3"/>
          <p:cNvSpPr>
            <a:spLocks noGrp="1" noChangeArrowheads="1"/>
          </p:cNvSpPr>
          <p:nvPr>
            <p:ph idx="1"/>
          </p:nvPr>
        </p:nvSpPr>
        <p:spPr/>
        <p:txBody>
          <a:bodyPr/>
          <a:lstStyle/>
          <a:p>
            <a:r>
              <a:rPr lang="en-GB" dirty="0"/>
              <a:t>If a system is a networked system and is </a:t>
            </a:r>
            <a:r>
              <a:rPr lang="en-GB" u="sng" dirty="0"/>
              <a:t>insecure</a:t>
            </a:r>
            <a:r>
              <a:rPr lang="en-GB" dirty="0"/>
              <a:t> then statements about its reliability and its safety are </a:t>
            </a:r>
            <a:r>
              <a:rPr lang="en-GB" dirty="0" smtClean="0"/>
              <a:t>unreliable.</a:t>
            </a:r>
          </a:p>
          <a:p>
            <a:r>
              <a:rPr lang="en-GB" dirty="0"/>
              <a:t>These statements depend on </a:t>
            </a:r>
            <a:r>
              <a:rPr lang="en-GB" u="sng" dirty="0"/>
              <a:t>the executing system and the developed system being the same</a:t>
            </a:r>
            <a:r>
              <a:rPr lang="en-GB" dirty="0"/>
              <a:t>. However, intrusion can change the executing system and/or its </a:t>
            </a:r>
            <a:r>
              <a:rPr lang="en-GB" dirty="0" smtClean="0"/>
              <a:t>data.</a:t>
            </a:r>
          </a:p>
          <a:p>
            <a:r>
              <a:rPr lang="en-GB" dirty="0"/>
              <a:t>Therefore, the reliability and safety assurance is no longer </a:t>
            </a:r>
            <a:r>
              <a:rPr lang="en-GB" dirty="0" smtClean="0"/>
              <a:t>valid.</a:t>
            </a:r>
            <a:endParaRPr lang="en-GB"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31</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t>
            </a:r>
            <a:r>
              <a:rPr lang="en-US" dirty="0"/>
              <a:t>terminology</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07779398"/>
              </p:ext>
            </p:extLst>
          </p:nvPr>
        </p:nvGraphicFramePr>
        <p:xfrm>
          <a:off x="467544" y="1700808"/>
          <a:ext cx="8229600" cy="4759960"/>
        </p:xfrm>
        <a:graphic>
          <a:graphicData uri="http://schemas.openxmlformats.org/drawingml/2006/table">
            <a:tbl>
              <a:tblPr firstRow="1" bandRow="1">
                <a:tableStyleId>{5C22544A-7EE6-4342-B048-85BDC9FD1C3A}</a:tableStyleId>
              </a:tblPr>
              <a:tblGrid>
                <a:gridCol w="1731685"/>
                <a:gridCol w="6497915"/>
              </a:tblGrid>
              <a:tr h="370840">
                <a:tc>
                  <a:txBody>
                    <a:bodyPr/>
                    <a:lstStyle/>
                    <a:p>
                      <a:pPr algn="just">
                        <a:spcAft>
                          <a:spcPts val="0"/>
                        </a:spcAft>
                      </a:pPr>
                      <a:r>
                        <a:rPr lang="en-GB" sz="1600" b="1" dirty="0" smtClean="0">
                          <a:solidFill>
                            <a:srgbClr val="000000"/>
                          </a:solidFill>
                          <a:latin typeface="Arial"/>
                          <a:ea typeface="Times New Roman"/>
                          <a:cs typeface="Arial"/>
                        </a:rPr>
                        <a:t>Term</a:t>
                      </a:r>
                      <a:endParaRPr lang="en-GB" sz="1600" b="1" dirty="0">
                        <a:solidFill>
                          <a:srgbClr val="000000"/>
                        </a:solidFill>
                        <a:latin typeface="Arial"/>
                        <a:ea typeface="Times New Roman"/>
                        <a:cs typeface="Arial"/>
                      </a:endParaRPr>
                    </a:p>
                  </a:txBody>
                  <a:tcPr marL="73025" marR="73025" marT="91440" marB="0"/>
                </a:tc>
                <a:tc>
                  <a:txBody>
                    <a:bodyPr/>
                    <a:lstStyle/>
                    <a:p>
                      <a:pPr algn="just">
                        <a:spcAft>
                          <a:spcPts val="0"/>
                        </a:spcAft>
                      </a:pPr>
                      <a:r>
                        <a:rPr lang="en-GB" sz="1600" b="1" dirty="0" smtClean="0">
                          <a:solidFill>
                            <a:srgbClr val="000000"/>
                          </a:solidFill>
                          <a:latin typeface="Arial"/>
                          <a:ea typeface="Times New Roman"/>
                          <a:cs typeface="Arial"/>
                        </a:rPr>
                        <a:t>Definition</a:t>
                      </a:r>
                      <a:endParaRPr lang="en-GB" sz="1600" b="1" dirty="0">
                        <a:solidFill>
                          <a:srgbClr val="000000"/>
                        </a:solidFill>
                        <a:latin typeface="Arial"/>
                        <a:ea typeface="Times New Roman"/>
                        <a:cs typeface="Arial"/>
                      </a:endParaRPr>
                    </a:p>
                  </a:txBody>
                  <a:tcPr marL="73025" marR="73025" marT="91440" marB="0"/>
                </a:tc>
              </a:tr>
              <a:tr h="370840">
                <a:tc>
                  <a:txBody>
                    <a:bodyPr/>
                    <a:lstStyle/>
                    <a:p>
                      <a:pPr algn="just">
                        <a:spcAft>
                          <a:spcPts val="0"/>
                        </a:spcAft>
                      </a:pPr>
                      <a:r>
                        <a:rPr lang="en-GB" sz="1600" dirty="0" smtClean="0">
                          <a:solidFill>
                            <a:srgbClr val="000000"/>
                          </a:solidFill>
                          <a:latin typeface="Arial"/>
                          <a:ea typeface="Times New Roman"/>
                          <a:cs typeface="Arial"/>
                        </a:rPr>
                        <a:t>Asset</a:t>
                      </a:r>
                      <a:endParaRPr lang="en-GB" sz="16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dirty="0">
                          <a:solidFill>
                            <a:srgbClr val="000000"/>
                          </a:solidFill>
                          <a:latin typeface="Arial"/>
                          <a:ea typeface="Times New Roman"/>
                          <a:cs typeface="Arial"/>
                        </a:rPr>
                        <a:t>Something of value which has to be protected. The asset may be the software system itself or data used by that system.</a:t>
                      </a:r>
                    </a:p>
                  </a:txBody>
                  <a:tcPr marL="73025" marR="73025" marT="91440" marB="91440"/>
                </a:tc>
              </a:tr>
              <a:tr h="370840">
                <a:tc>
                  <a:txBody>
                    <a:bodyPr/>
                    <a:lstStyle/>
                    <a:p>
                      <a:pPr algn="just">
                        <a:spcAft>
                          <a:spcPts val="0"/>
                        </a:spcAft>
                      </a:pPr>
                      <a:r>
                        <a:rPr lang="en-GB" sz="1600" dirty="0">
                          <a:solidFill>
                            <a:srgbClr val="000000"/>
                          </a:solidFill>
                          <a:latin typeface="Arial"/>
                          <a:ea typeface="Times New Roman"/>
                          <a:cs typeface="Arial"/>
                        </a:rPr>
                        <a:t>Exposure</a:t>
                      </a:r>
                    </a:p>
                  </a:txBody>
                  <a:tcPr marL="73025" marR="73025" marT="91440" marB="91440"/>
                </a:tc>
                <a:tc>
                  <a:txBody>
                    <a:bodyPr/>
                    <a:lstStyle/>
                    <a:p>
                      <a:pPr algn="just">
                        <a:spcAft>
                          <a:spcPts val="0"/>
                        </a:spcAft>
                      </a:pPr>
                      <a:r>
                        <a:rPr lang="en-GB" sz="1600" dirty="0">
                          <a:solidFill>
                            <a:srgbClr val="000000"/>
                          </a:solidFill>
                          <a:latin typeface="Arial"/>
                          <a:ea typeface="Times New Roman"/>
                          <a:cs typeface="Arial"/>
                        </a:rPr>
                        <a:t>Possible loss or harm to a computing system. This can be loss or damage to data, or can be a loss of time and effort if recovery is necessary after a security breach.</a:t>
                      </a:r>
                    </a:p>
                  </a:txBody>
                  <a:tcPr marL="73025" marR="73025" marT="91440" marB="91440"/>
                </a:tc>
              </a:tr>
              <a:tr h="370840">
                <a:tc>
                  <a:txBody>
                    <a:bodyPr/>
                    <a:lstStyle/>
                    <a:p>
                      <a:pPr algn="just">
                        <a:spcAft>
                          <a:spcPts val="0"/>
                        </a:spcAft>
                      </a:pPr>
                      <a:r>
                        <a:rPr lang="en-GB" sz="1600">
                          <a:solidFill>
                            <a:srgbClr val="000000"/>
                          </a:solidFill>
                          <a:latin typeface="Arial"/>
                          <a:ea typeface="Times New Roman"/>
                          <a:cs typeface="Arial"/>
                        </a:rPr>
                        <a:t>Vulnerability</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A weakness in a computer-based system that may be exploited to cause loss or harm.</a:t>
                      </a:r>
                    </a:p>
                  </a:txBody>
                  <a:tcPr marL="73025" marR="73025" marT="0" marB="91440"/>
                </a:tc>
              </a:tr>
              <a:tr h="370840">
                <a:tc>
                  <a:txBody>
                    <a:bodyPr/>
                    <a:lstStyle/>
                    <a:p>
                      <a:pPr algn="just">
                        <a:spcAft>
                          <a:spcPts val="0"/>
                        </a:spcAft>
                      </a:pPr>
                      <a:r>
                        <a:rPr lang="en-GB" sz="1600">
                          <a:solidFill>
                            <a:srgbClr val="000000"/>
                          </a:solidFill>
                          <a:latin typeface="Arial"/>
                          <a:ea typeface="Times New Roman"/>
                          <a:cs typeface="Arial"/>
                        </a:rPr>
                        <a:t>Attack</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An exploitation of a system’s vulnerability. Generally, this is from outside the system and is a deliberate attempt to cause some damage.</a:t>
                      </a:r>
                    </a:p>
                  </a:txBody>
                  <a:tcPr marL="73025" marR="73025" marT="0" marB="91440"/>
                </a:tc>
              </a:tr>
              <a:tr h="370840">
                <a:tc>
                  <a:txBody>
                    <a:bodyPr/>
                    <a:lstStyle/>
                    <a:p>
                      <a:pPr algn="just">
                        <a:spcAft>
                          <a:spcPts val="0"/>
                        </a:spcAft>
                      </a:pPr>
                      <a:r>
                        <a:rPr lang="en-GB" sz="1600">
                          <a:solidFill>
                            <a:srgbClr val="000000"/>
                          </a:solidFill>
                          <a:latin typeface="Arial"/>
                          <a:ea typeface="Times New Roman"/>
                          <a:cs typeface="Arial"/>
                        </a:rPr>
                        <a:t>Threats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Circumstances that have potential to cause loss or harm. You can think of these as a system vulnerability that is subjected to an attack.</a:t>
                      </a:r>
                    </a:p>
                  </a:txBody>
                  <a:tcPr marL="73025" marR="73025" marT="0" marB="91440"/>
                </a:tc>
              </a:tr>
              <a:tr h="370840">
                <a:tc>
                  <a:txBody>
                    <a:bodyPr/>
                    <a:lstStyle/>
                    <a:p>
                      <a:pPr algn="just">
                        <a:spcAft>
                          <a:spcPts val="0"/>
                        </a:spcAft>
                      </a:pPr>
                      <a:r>
                        <a:rPr lang="en-GB" sz="1600">
                          <a:solidFill>
                            <a:srgbClr val="000000"/>
                          </a:solidFill>
                          <a:latin typeface="Arial"/>
                          <a:ea typeface="Times New Roman"/>
                          <a:cs typeface="Arial"/>
                        </a:rPr>
                        <a:t>Control</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A protective measure that reduces a system’s vulnerability. Encryption is an example of a control that reduces a vulnerability of a weak access control </a:t>
                      </a:r>
                      <a:r>
                        <a:rPr lang="en-GB" sz="1600" dirty="0" smtClean="0">
                          <a:solidFill>
                            <a:srgbClr val="000000"/>
                          </a:solidFill>
                          <a:latin typeface="Arial"/>
                          <a:ea typeface="Times New Roman"/>
                          <a:cs typeface="Arial"/>
                        </a:rPr>
                        <a:t>system</a:t>
                      </a:r>
                      <a:endParaRPr lang="en-GB" sz="1600" dirty="0">
                        <a:solidFill>
                          <a:srgbClr val="000000"/>
                        </a:solidFill>
                        <a:latin typeface="Arial"/>
                        <a:ea typeface="Times New Roman"/>
                        <a:cs typeface="Arial"/>
                      </a:endParaRPr>
                    </a:p>
                  </a:txBody>
                  <a:tcPr marL="73025" marR="73025" marT="0" marB="91440"/>
                </a:tc>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32</a:t>
            </a:fld>
            <a:endParaRPr lang="en-US"/>
          </a:p>
        </p:txBody>
      </p:sp>
      <p:sp>
        <p:nvSpPr>
          <p:cNvPr id="6" name="Footer Placeholder 5"/>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a:t>
            </a:r>
            <a:r>
              <a:rPr lang="en-US" dirty="0"/>
              <a:t>of security </a:t>
            </a:r>
            <a:r>
              <a:rPr lang="en-US" dirty="0" smtClean="0"/>
              <a:t>terminology (MHC-PMS)</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88648452"/>
              </p:ext>
            </p:extLst>
          </p:nvPr>
        </p:nvGraphicFramePr>
        <p:xfrm>
          <a:off x="395536" y="1700808"/>
          <a:ext cx="8229600" cy="3820160"/>
        </p:xfrm>
        <a:graphic>
          <a:graphicData uri="http://schemas.openxmlformats.org/drawingml/2006/table">
            <a:tbl>
              <a:tblPr firstRow="1" bandRow="1">
                <a:tableStyleId>{5C22544A-7EE6-4342-B048-85BDC9FD1C3A}</a:tableStyleId>
              </a:tblPr>
              <a:tblGrid>
                <a:gridCol w="1440160"/>
                <a:gridCol w="6789440"/>
              </a:tblGrid>
              <a:tr h="370840">
                <a:tc>
                  <a:txBody>
                    <a:bodyPr/>
                    <a:lstStyle/>
                    <a:p>
                      <a:pPr algn="just">
                        <a:spcAft>
                          <a:spcPts val="0"/>
                        </a:spcAft>
                      </a:pPr>
                      <a:r>
                        <a:rPr lang="en-GB" sz="1600" b="1" dirty="0" smtClean="0">
                          <a:solidFill>
                            <a:srgbClr val="000000"/>
                          </a:solidFill>
                          <a:latin typeface="Arial"/>
                          <a:ea typeface="Times New Roman"/>
                          <a:cs typeface="Arial"/>
                        </a:rPr>
                        <a:t>Term</a:t>
                      </a:r>
                      <a:endParaRPr lang="en-GB" sz="1600" b="1" dirty="0">
                        <a:solidFill>
                          <a:srgbClr val="000000"/>
                        </a:solidFill>
                        <a:latin typeface="Arial"/>
                        <a:ea typeface="Times New Roman"/>
                        <a:cs typeface="Arial"/>
                      </a:endParaRPr>
                    </a:p>
                  </a:txBody>
                  <a:tcPr marL="73025" marR="73025" marT="91440" marB="0"/>
                </a:tc>
                <a:tc>
                  <a:txBody>
                    <a:bodyPr/>
                    <a:lstStyle/>
                    <a:p>
                      <a:pPr algn="just">
                        <a:spcAft>
                          <a:spcPts val="0"/>
                        </a:spcAft>
                      </a:pPr>
                      <a:r>
                        <a:rPr lang="en-GB" sz="1600" b="1" dirty="0" smtClean="0">
                          <a:solidFill>
                            <a:srgbClr val="000000"/>
                          </a:solidFill>
                          <a:latin typeface="Arial"/>
                          <a:ea typeface="Times New Roman"/>
                          <a:cs typeface="Arial"/>
                        </a:rPr>
                        <a:t>Example</a:t>
                      </a:r>
                      <a:endParaRPr lang="en-GB" sz="1600" b="1" dirty="0">
                        <a:solidFill>
                          <a:srgbClr val="000000"/>
                        </a:solidFill>
                        <a:latin typeface="Arial"/>
                        <a:ea typeface="Times New Roman"/>
                        <a:cs typeface="Arial"/>
                      </a:endParaRPr>
                    </a:p>
                  </a:txBody>
                  <a:tcPr marL="73025" marR="73025" marT="91440" marB="0"/>
                </a:tc>
              </a:tr>
              <a:tr h="370840">
                <a:tc>
                  <a:txBody>
                    <a:bodyPr/>
                    <a:lstStyle/>
                    <a:p>
                      <a:pPr algn="just">
                        <a:spcAft>
                          <a:spcPts val="0"/>
                        </a:spcAft>
                      </a:pPr>
                      <a:r>
                        <a:rPr lang="en-GB" sz="1600" dirty="0" smtClean="0">
                          <a:solidFill>
                            <a:srgbClr val="000000"/>
                          </a:solidFill>
                          <a:latin typeface="Arial"/>
                          <a:ea typeface="Times New Roman"/>
                          <a:cs typeface="Arial"/>
                        </a:rPr>
                        <a:t>Asset</a:t>
                      </a:r>
                      <a:endParaRPr lang="en-GB" sz="16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a:solidFill>
                            <a:srgbClr val="000000"/>
                          </a:solidFill>
                          <a:latin typeface="Arial"/>
                          <a:ea typeface="Times New Roman"/>
                          <a:cs typeface="Arial"/>
                        </a:rPr>
                        <a:t>The records of each patient that is receiving or has received treatment.</a:t>
                      </a:r>
                    </a:p>
                  </a:txBody>
                  <a:tcPr marL="73025" marR="73025" marT="91440" marB="91440"/>
                </a:tc>
              </a:tr>
              <a:tr h="370840">
                <a:tc>
                  <a:txBody>
                    <a:bodyPr/>
                    <a:lstStyle/>
                    <a:p>
                      <a:pPr algn="just">
                        <a:spcAft>
                          <a:spcPts val="0"/>
                        </a:spcAft>
                      </a:pPr>
                      <a:r>
                        <a:rPr lang="en-GB" sz="1600" dirty="0">
                          <a:solidFill>
                            <a:srgbClr val="000000"/>
                          </a:solidFill>
                          <a:latin typeface="Arial"/>
                          <a:ea typeface="Times New Roman"/>
                          <a:cs typeface="Arial"/>
                        </a:rPr>
                        <a:t>Exposure</a:t>
                      </a:r>
                    </a:p>
                  </a:txBody>
                  <a:tcPr marL="73025" marR="73025" marT="91440" marB="91440"/>
                </a:tc>
                <a:tc>
                  <a:txBody>
                    <a:bodyPr/>
                    <a:lstStyle/>
                    <a:p>
                      <a:pPr algn="just">
                        <a:spcAft>
                          <a:spcPts val="0"/>
                        </a:spcAft>
                      </a:pPr>
                      <a:r>
                        <a:rPr lang="en-GB" sz="1600" dirty="0">
                          <a:solidFill>
                            <a:srgbClr val="000000"/>
                          </a:solidFill>
                          <a:latin typeface="Arial"/>
                          <a:ea typeface="Times New Roman"/>
                          <a:cs typeface="Arial"/>
                        </a:rPr>
                        <a:t>Potential financial loss from future patients who </a:t>
                      </a:r>
                      <a:r>
                        <a:rPr lang="en-GB" sz="1600" u="sng" dirty="0">
                          <a:solidFill>
                            <a:srgbClr val="000000"/>
                          </a:solidFill>
                          <a:latin typeface="Arial"/>
                          <a:ea typeface="Times New Roman"/>
                          <a:cs typeface="Arial"/>
                        </a:rPr>
                        <a:t>do not seek treatment </a:t>
                      </a:r>
                      <a:r>
                        <a:rPr lang="en-GB" sz="1600" dirty="0">
                          <a:solidFill>
                            <a:srgbClr val="000000"/>
                          </a:solidFill>
                          <a:latin typeface="Arial"/>
                          <a:ea typeface="Times New Roman"/>
                          <a:cs typeface="Arial"/>
                        </a:rPr>
                        <a:t>because they </a:t>
                      </a:r>
                      <a:r>
                        <a:rPr lang="en-GB" sz="1600" u="sng" dirty="0">
                          <a:solidFill>
                            <a:srgbClr val="000000"/>
                          </a:solidFill>
                          <a:latin typeface="Arial"/>
                          <a:ea typeface="Times New Roman"/>
                          <a:cs typeface="Arial"/>
                        </a:rPr>
                        <a:t>do not trust </a:t>
                      </a:r>
                      <a:r>
                        <a:rPr lang="en-GB" sz="1600" dirty="0">
                          <a:solidFill>
                            <a:srgbClr val="000000"/>
                          </a:solidFill>
                          <a:latin typeface="Arial"/>
                          <a:ea typeface="Times New Roman"/>
                          <a:cs typeface="Arial"/>
                        </a:rPr>
                        <a:t>the clinic to maintain their data. Financial loss from legal action by the sports star. Loss of reputation.</a:t>
                      </a:r>
                    </a:p>
                  </a:txBody>
                  <a:tcPr marL="73025" marR="73025" marT="91440" marB="91440"/>
                </a:tc>
              </a:tr>
              <a:tr h="370840">
                <a:tc>
                  <a:txBody>
                    <a:bodyPr/>
                    <a:lstStyle/>
                    <a:p>
                      <a:pPr algn="just">
                        <a:spcAft>
                          <a:spcPts val="0"/>
                        </a:spcAft>
                      </a:pPr>
                      <a:r>
                        <a:rPr lang="en-GB" sz="1600">
                          <a:solidFill>
                            <a:srgbClr val="000000"/>
                          </a:solidFill>
                          <a:latin typeface="Arial"/>
                          <a:ea typeface="Times New Roman"/>
                          <a:cs typeface="Arial"/>
                        </a:rPr>
                        <a:t>Vulnerability</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A weak password system which makes it easy for users to set guessable passwords. User ids that are the same as names.</a:t>
                      </a:r>
                    </a:p>
                  </a:txBody>
                  <a:tcPr marL="73025" marR="73025" marT="0" marB="91440"/>
                </a:tc>
              </a:tr>
              <a:tr h="370840">
                <a:tc>
                  <a:txBody>
                    <a:bodyPr/>
                    <a:lstStyle/>
                    <a:p>
                      <a:pPr algn="just">
                        <a:spcAft>
                          <a:spcPts val="0"/>
                        </a:spcAft>
                      </a:pPr>
                      <a:r>
                        <a:rPr lang="en-GB" sz="1600">
                          <a:solidFill>
                            <a:srgbClr val="000000"/>
                          </a:solidFill>
                          <a:latin typeface="Arial"/>
                          <a:ea typeface="Times New Roman"/>
                          <a:cs typeface="Arial"/>
                        </a:rPr>
                        <a:t>Attack</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An impersonation of an authorized user.</a:t>
                      </a:r>
                    </a:p>
                  </a:txBody>
                  <a:tcPr marL="73025" marR="73025" marT="0" marB="91440"/>
                </a:tc>
              </a:tr>
              <a:tr h="370840">
                <a:tc>
                  <a:txBody>
                    <a:bodyPr/>
                    <a:lstStyle/>
                    <a:p>
                      <a:pPr algn="just">
                        <a:spcAft>
                          <a:spcPts val="0"/>
                        </a:spcAft>
                      </a:pPr>
                      <a:r>
                        <a:rPr lang="en-GB" sz="1600">
                          <a:solidFill>
                            <a:srgbClr val="000000"/>
                          </a:solidFill>
                          <a:latin typeface="Arial"/>
                          <a:ea typeface="Times New Roman"/>
                          <a:cs typeface="Arial"/>
                        </a:rPr>
                        <a:t>Threat</a:t>
                      </a:r>
                    </a:p>
                  </a:txBody>
                  <a:tcPr marL="73025" marR="73025" marT="0" marB="91440"/>
                </a:tc>
                <a:tc>
                  <a:txBody>
                    <a:bodyPr/>
                    <a:lstStyle/>
                    <a:p>
                      <a:pPr algn="just">
                        <a:spcAft>
                          <a:spcPts val="0"/>
                        </a:spcAft>
                      </a:pPr>
                      <a:r>
                        <a:rPr lang="en-GB" sz="1600" u="sng" dirty="0">
                          <a:solidFill>
                            <a:srgbClr val="000000"/>
                          </a:solidFill>
                          <a:latin typeface="Arial"/>
                          <a:ea typeface="Times New Roman"/>
                          <a:cs typeface="Arial"/>
                        </a:rPr>
                        <a:t>An unauthorized user will gain access to the system</a:t>
                      </a:r>
                      <a:r>
                        <a:rPr lang="en-GB" sz="1600" u="none" dirty="0">
                          <a:solidFill>
                            <a:srgbClr val="000000"/>
                          </a:solidFill>
                          <a:latin typeface="Arial"/>
                          <a:ea typeface="Times New Roman"/>
                          <a:cs typeface="Arial"/>
                        </a:rPr>
                        <a:t> </a:t>
                      </a:r>
                      <a:r>
                        <a:rPr lang="en-GB" sz="1600" dirty="0">
                          <a:solidFill>
                            <a:srgbClr val="000000"/>
                          </a:solidFill>
                          <a:latin typeface="Arial"/>
                          <a:ea typeface="Times New Roman"/>
                          <a:cs typeface="Arial"/>
                        </a:rPr>
                        <a:t>by guessing the credentials (login name and password) of an authorized user.</a:t>
                      </a:r>
                    </a:p>
                  </a:txBody>
                  <a:tcPr marL="73025" marR="73025" marT="0" marB="91440"/>
                </a:tc>
              </a:tr>
              <a:tr h="370840">
                <a:tc>
                  <a:txBody>
                    <a:bodyPr/>
                    <a:lstStyle/>
                    <a:p>
                      <a:pPr algn="just">
                        <a:spcAft>
                          <a:spcPts val="0"/>
                        </a:spcAft>
                      </a:pPr>
                      <a:r>
                        <a:rPr lang="en-GB" sz="1600">
                          <a:solidFill>
                            <a:srgbClr val="000000"/>
                          </a:solidFill>
                          <a:latin typeface="Arial"/>
                          <a:ea typeface="Times New Roman"/>
                          <a:cs typeface="Arial"/>
                        </a:rPr>
                        <a:t>Control</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A password checking system that disallows user passwords that are proper names or words that are normally included in a dictionary</a:t>
                      </a:r>
                      <a:r>
                        <a:rPr lang="en-GB"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73025" marR="73025" marT="0" marB="91440"/>
                </a:tc>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33</a:t>
            </a:fld>
            <a:endParaRPr lang="en-US"/>
          </a:p>
        </p:txBody>
      </p:sp>
      <p:sp>
        <p:nvSpPr>
          <p:cNvPr id="6" name="Footer Placeholder 5"/>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 classes</a:t>
            </a:r>
            <a:endParaRPr lang="en-US" dirty="0"/>
          </a:p>
        </p:txBody>
      </p:sp>
      <p:sp>
        <p:nvSpPr>
          <p:cNvPr id="3" name="Content Placeholder 2"/>
          <p:cNvSpPr>
            <a:spLocks noGrp="1"/>
          </p:cNvSpPr>
          <p:nvPr>
            <p:ph idx="1"/>
          </p:nvPr>
        </p:nvSpPr>
        <p:spPr/>
        <p:txBody>
          <a:bodyPr/>
          <a:lstStyle/>
          <a:p>
            <a:r>
              <a:rPr lang="en-US" dirty="0" smtClean="0"/>
              <a:t>Threats to </a:t>
            </a:r>
            <a:r>
              <a:rPr lang="en-US" u="sng" dirty="0" smtClean="0"/>
              <a:t>the confidentiality of the system</a:t>
            </a:r>
            <a:r>
              <a:rPr lang="en-US" dirty="0" smtClean="0"/>
              <a:t> and </a:t>
            </a:r>
            <a:r>
              <a:rPr lang="en-US" u="sng" dirty="0" smtClean="0"/>
              <a:t>its data</a:t>
            </a:r>
          </a:p>
          <a:p>
            <a:pPr lvl="1"/>
            <a:r>
              <a:rPr lang="en-US" dirty="0" smtClean="0"/>
              <a:t>Can disclose information to people or programs that do not have authorization to access that information.</a:t>
            </a:r>
          </a:p>
          <a:p>
            <a:r>
              <a:rPr lang="en-US" dirty="0" smtClean="0"/>
              <a:t>Threats to </a:t>
            </a:r>
            <a:r>
              <a:rPr lang="en-US" u="sng" dirty="0" smtClean="0"/>
              <a:t>the integrity of the system</a:t>
            </a:r>
            <a:r>
              <a:rPr lang="en-US" dirty="0" smtClean="0"/>
              <a:t> and </a:t>
            </a:r>
            <a:r>
              <a:rPr lang="en-US" u="sng" dirty="0" smtClean="0"/>
              <a:t>its data</a:t>
            </a:r>
          </a:p>
          <a:p>
            <a:pPr lvl="1"/>
            <a:r>
              <a:rPr lang="en-US" dirty="0" smtClean="0"/>
              <a:t>Can damage or corrupt the software or its data.</a:t>
            </a:r>
          </a:p>
          <a:p>
            <a:r>
              <a:rPr lang="en-US" dirty="0" smtClean="0"/>
              <a:t>Threats to </a:t>
            </a:r>
            <a:r>
              <a:rPr lang="en-US" u="sng" dirty="0" smtClean="0"/>
              <a:t>the availability of the system </a:t>
            </a:r>
            <a:r>
              <a:rPr lang="en-US" dirty="0" smtClean="0"/>
              <a:t>and </a:t>
            </a:r>
            <a:r>
              <a:rPr lang="en-US" u="sng" dirty="0" smtClean="0"/>
              <a:t>its data</a:t>
            </a:r>
          </a:p>
          <a:p>
            <a:pPr lvl="1"/>
            <a:r>
              <a:rPr lang="en-US" dirty="0" smtClean="0"/>
              <a:t>Can restrict access to the system and data for authorized users.</a:t>
            </a:r>
            <a:endParaRPr lang="en-US" dirty="0"/>
          </a:p>
        </p:txBody>
      </p:sp>
      <p:sp>
        <p:nvSpPr>
          <p:cNvPr id="4" name="Footer Placeholder 3"/>
          <p:cNvSpPr>
            <a:spLocks noGrp="1"/>
          </p:cNvSpPr>
          <p:nvPr>
            <p:ph type="ftr" sz="quarter" idx="11"/>
          </p:nvPr>
        </p:nvSpPr>
        <p:spPr/>
        <p:txBody>
          <a:bodyPr/>
          <a:lstStyle/>
          <a:p>
            <a:r>
              <a:rPr lang="en-US" smtClean="0"/>
              <a:t>Chapter 11 Security and Dependability</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GB"/>
              <a:t>Damage from insecurity</a:t>
            </a:r>
          </a:p>
        </p:txBody>
      </p:sp>
      <p:sp>
        <p:nvSpPr>
          <p:cNvPr id="37891" name="Rectangle 3"/>
          <p:cNvSpPr>
            <a:spLocks noGrp="1" noChangeArrowheads="1"/>
          </p:cNvSpPr>
          <p:nvPr>
            <p:ph idx="1"/>
          </p:nvPr>
        </p:nvSpPr>
        <p:spPr/>
        <p:txBody>
          <a:bodyPr/>
          <a:lstStyle/>
          <a:p>
            <a:r>
              <a:rPr lang="en-GB" sz="2400"/>
              <a:t>Denial of service</a:t>
            </a:r>
          </a:p>
          <a:p>
            <a:pPr lvl="1"/>
            <a:r>
              <a:rPr lang="en-GB" sz="2000"/>
              <a:t>The system is forced into a state where normal services are unavailable or where service provision is significantly degraded</a:t>
            </a:r>
          </a:p>
          <a:p>
            <a:r>
              <a:rPr lang="en-GB" sz="2400"/>
              <a:t>Corruption of programs or data</a:t>
            </a:r>
          </a:p>
          <a:p>
            <a:pPr lvl="1"/>
            <a:r>
              <a:rPr lang="en-GB" sz="2000"/>
              <a:t>The programs or data in the system may be modified in an unauthorised way</a:t>
            </a:r>
          </a:p>
          <a:p>
            <a:r>
              <a:rPr lang="en-GB" sz="2400"/>
              <a:t>Disclosure of confidential information</a:t>
            </a:r>
          </a:p>
          <a:p>
            <a:pPr lvl="1"/>
            <a:r>
              <a:rPr lang="en-GB" sz="2000"/>
              <a:t>Information that is managed by the system may be exposed to people who are not authorised to read or use that information</a:t>
            </a:r>
          </a:p>
        </p:txBody>
      </p:sp>
      <p:sp>
        <p:nvSpPr>
          <p:cNvPr id="4" name="Slide Number Placeholder 3"/>
          <p:cNvSpPr>
            <a:spLocks noGrp="1"/>
          </p:cNvSpPr>
          <p:nvPr>
            <p:ph type="sldNum" sz="quarter" idx="12"/>
          </p:nvPr>
        </p:nvSpPr>
        <p:spPr/>
        <p:txBody>
          <a:bodyPr/>
          <a:lstStyle/>
          <a:p>
            <a:fld id="{745CE82A-87C3-2841-AAF3-37DF1E34DC62}" type="slidenum">
              <a:rPr lang="en-US" smtClean="0"/>
              <a:pPr/>
              <a:t>35</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p:spPr>
        <p:txBody>
          <a:bodyPr/>
          <a:lstStyle/>
          <a:p>
            <a:r>
              <a:rPr lang="en-GB"/>
              <a:t>Security assurance</a:t>
            </a:r>
          </a:p>
        </p:txBody>
      </p:sp>
      <p:sp>
        <p:nvSpPr>
          <p:cNvPr id="36867" name="Rectangle 3"/>
          <p:cNvSpPr>
            <a:spLocks noGrp="1" noChangeArrowheads="1"/>
          </p:cNvSpPr>
          <p:nvPr>
            <p:ph idx="1"/>
          </p:nvPr>
        </p:nvSpPr>
        <p:spPr/>
        <p:txBody>
          <a:bodyPr/>
          <a:lstStyle/>
          <a:p>
            <a:pPr>
              <a:lnSpc>
                <a:spcPct val="90000"/>
              </a:lnSpc>
            </a:pPr>
            <a:r>
              <a:rPr lang="en-GB" sz="2400" dirty="0"/>
              <a:t>Vulnerability avoidance</a:t>
            </a:r>
          </a:p>
          <a:p>
            <a:pPr lvl="1">
              <a:lnSpc>
                <a:spcPct val="90000"/>
              </a:lnSpc>
            </a:pPr>
            <a:r>
              <a:rPr lang="en-GB" sz="2000" dirty="0"/>
              <a:t>The system is designed so that </a:t>
            </a:r>
            <a:r>
              <a:rPr lang="en-GB" sz="2000" u="sng" dirty="0"/>
              <a:t>vulnerabilities do not occur</a:t>
            </a:r>
            <a:r>
              <a:rPr lang="en-GB" sz="2000" dirty="0"/>
              <a:t>. For example, if there is no external network connection then external attack is impossible</a:t>
            </a:r>
          </a:p>
          <a:p>
            <a:pPr>
              <a:lnSpc>
                <a:spcPct val="90000"/>
              </a:lnSpc>
            </a:pPr>
            <a:r>
              <a:rPr lang="en-GB" sz="2400" dirty="0"/>
              <a:t>Attack detection and elimination</a:t>
            </a:r>
          </a:p>
          <a:p>
            <a:pPr lvl="1">
              <a:lnSpc>
                <a:spcPct val="90000"/>
              </a:lnSpc>
            </a:pPr>
            <a:r>
              <a:rPr lang="en-GB" sz="2000" dirty="0"/>
              <a:t>The system is designed so that attacks on vulnerabilities </a:t>
            </a:r>
            <a:r>
              <a:rPr lang="en-GB" sz="2000" u="sng" dirty="0"/>
              <a:t>are detected and neutralised</a:t>
            </a:r>
            <a:r>
              <a:rPr lang="en-GB" sz="2000" dirty="0"/>
              <a:t> before they result in an exposure. For example, virus checkers find and remove viruses before they infect a system</a:t>
            </a:r>
          </a:p>
          <a:p>
            <a:pPr>
              <a:lnSpc>
                <a:spcPct val="90000"/>
              </a:lnSpc>
            </a:pPr>
            <a:r>
              <a:rPr lang="en-GB" sz="2400" dirty="0"/>
              <a:t>Exposure </a:t>
            </a:r>
            <a:r>
              <a:rPr lang="en-GB" sz="2400" dirty="0" smtClean="0"/>
              <a:t>limitation and recovery</a:t>
            </a:r>
          </a:p>
          <a:p>
            <a:pPr lvl="1">
              <a:lnSpc>
                <a:spcPct val="90000"/>
              </a:lnSpc>
            </a:pPr>
            <a:r>
              <a:rPr lang="en-GB" sz="2000" dirty="0"/>
              <a:t>The system is designed so that </a:t>
            </a:r>
            <a:r>
              <a:rPr lang="en-GB" sz="2000" u="sng" dirty="0"/>
              <a:t>the adverse consequences of a successful attack are minimised</a:t>
            </a:r>
            <a:r>
              <a:rPr lang="en-GB" sz="2000" dirty="0"/>
              <a:t>. For example, a backup policy allows damaged information to be restored</a:t>
            </a:r>
          </a:p>
        </p:txBody>
      </p:sp>
      <p:sp>
        <p:nvSpPr>
          <p:cNvPr id="4" name="Slide Number Placeholder 3"/>
          <p:cNvSpPr>
            <a:spLocks noGrp="1"/>
          </p:cNvSpPr>
          <p:nvPr>
            <p:ph type="sldNum" sz="quarter" idx="12"/>
          </p:nvPr>
        </p:nvSpPr>
        <p:spPr/>
        <p:txBody>
          <a:bodyPr/>
          <a:lstStyle/>
          <a:p>
            <a:fld id="{745CE82A-87C3-2841-AAF3-37DF1E34DC62}" type="slidenum">
              <a:rPr lang="en-US" smtClean="0"/>
              <a:pPr/>
              <a:t>36</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Key points</a:t>
            </a:r>
          </a:p>
        </p:txBody>
      </p:sp>
      <p:sp>
        <p:nvSpPr>
          <p:cNvPr id="7171" name="Rectangle 3"/>
          <p:cNvSpPr>
            <a:spLocks noGrp="1" noChangeArrowheads="1"/>
          </p:cNvSpPr>
          <p:nvPr>
            <p:ph idx="1"/>
          </p:nvPr>
        </p:nvSpPr>
        <p:spPr>
          <a:noFill/>
          <a:ln/>
        </p:spPr>
        <p:txBody>
          <a:bodyPr lIns="90487" tIns="44450" rIns="90487" bIns="44450"/>
          <a:lstStyle/>
          <a:p>
            <a:pPr>
              <a:lnSpc>
                <a:spcPct val="90000"/>
              </a:lnSpc>
            </a:pPr>
            <a:r>
              <a:rPr lang="en-GB" sz="2400" dirty="0" smtClean="0"/>
              <a:t>The </a:t>
            </a:r>
            <a:r>
              <a:rPr lang="en-GB" sz="2400" dirty="0"/>
              <a:t>dependability in a system reflects the user’s trust in that </a:t>
            </a:r>
            <a:r>
              <a:rPr lang="en-GB" sz="2400" dirty="0" smtClean="0"/>
              <a:t>system.</a:t>
            </a:r>
          </a:p>
          <a:p>
            <a:pPr>
              <a:lnSpc>
                <a:spcPct val="90000"/>
              </a:lnSpc>
            </a:pPr>
            <a:r>
              <a:rPr lang="en-GB" dirty="0" smtClean="0"/>
              <a:t>Dependability is a term used to describe a set of related ‘non-functional’ system attributes – availability, reliability, safety and security.</a:t>
            </a:r>
            <a:endParaRPr lang="en-GB" sz="2400" dirty="0" smtClean="0"/>
          </a:p>
          <a:p>
            <a:pPr>
              <a:lnSpc>
                <a:spcPct val="90000"/>
              </a:lnSpc>
            </a:pPr>
            <a:r>
              <a:rPr lang="en-GB" sz="2400" dirty="0"/>
              <a:t>The availability of a system is the probability that it will be available to deliver services when </a:t>
            </a:r>
            <a:r>
              <a:rPr lang="en-GB" sz="2400" dirty="0" smtClean="0"/>
              <a:t>requested.</a:t>
            </a:r>
          </a:p>
          <a:p>
            <a:pPr>
              <a:lnSpc>
                <a:spcPct val="90000"/>
              </a:lnSpc>
            </a:pPr>
            <a:r>
              <a:rPr lang="en-GB" sz="2400" dirty="0"/>
              <a:t>The reliability of a system is the probability that system services will be delivered as </a:t>
            </a:r>
            <a:r>
              <a:rPr lang="en-GB" sz="2400" dirty="0" smtClean="0"/>
              <a:t>specified.</a:t>
            </a:r>
            <a:endParaRPr lang="en-GB" sz="24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37</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extLst>
      <p:ext uri="{BB962C8B-B14F-4D97-AF65-F5344CB8AC3E}">
        <p14:creationId xmlns:p14="http://schemas.microsoft.com/office/powerpoint/2010/main" val="2138204929"/>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GB"/>
              <a:t>Key points</a:t>
            </a:r>
          </a:p>
        </p:txBody>
      </p:sp>
      <p:sp>
        <p:nvSpPr>
          <p:cNvPr id="47107" name="Rectangle 3"/>
          <p:cNvSpPr>
            <a:spLocks noGrp="1" noChangeArrowheads="1"/>
          </p:cNvSpPr>
          <p:nvPr>
            <p:ph idx="1"/>
          </p:nvPr>
        </p:nvSpPr>
        <p:spPr/>
        <p:txBody>
          <a:bodyPr/>
          <a:lstStyle/>
          <a:p>
            <a:pPr>
              <a:lnSpc>
                <a:spcPct val="90000"/>
              </a:lnSpc>
            </a:pPr>
            <a:r>
              <a:rPr lang="en-GB" sz="2400" dirty="0"/>
              <a:t>Reliability is related to the probability of an error occurring in operational use. A system with known faults may be </a:t>
            </a:r>
            <a:r>
              <a:rPr lang="en-GB" sz="2400" dirty="0" smtClean="0"/>
              <a:t>reliable.</a:t>
            </a:r>
          </a:p>
          <a:p>
            <a:pPr>
              <a:lnSpc>
                <a:spcPct val="90000"/>
              </a:lnSpc>
            </a:pPr>
            <a:r>
              <a:rPr lang="en-GB" sz="2400" dirty="0"/>
              <a:t>Safety is a system attribute that reflects the system’s ability to operate without threatening people or the </a:t>
            </a:r>
            <a:r>
              <a:rPr lang="en-GB" sz="2400" dirty="0" smtClean="0"/>
              <a:t>environment.</a:t>
            </a:r>
          </a:p>
          <a:p>
            <a:pPr>
              <a:lnSpc>
                <a:spcPct val="90000"/>
              </a:lnSpc>
            </a:pPr>
            <a:r>
              <a:rPr lang="en-GB" sz="2400" dirty="0"/>
              <a:t>Security is a system attribute that reflects the system’s ability to protect itself from external </a:t>
            </a:r>
            <a:r>
              <a:rPr lang="en-GB" sz="2400" dirty="0" smtClean="0"/>
              <a:t>attack.</a:t>
            </a:r>
          </a:p>
          <a:p>
            <a:pPr>
              <a:lnSpc>
                <a:spcPct val="90000"/>
              </a:lnSpc>
            </a:pPr>
            <a:r>
              <a:rPr lang="en-GB" dirty="0" smtClean="0"/>
              <a:t>Dependability is compromised if a system is insecure as the code or data may be corrupted.</a:t>
            </a:r>
            <a:endParaRPr lang="en-GB" sz="2400" dirty="0" smtClean="0"/>
          </a:p>
        </p:txBody>
      </p:sp>
      <p:sp>
        <p:nvSpPr>
          <p:cNvPr id="4" name="Slide Number Placeholder 3"/>
          <p:cNvSpPr>
            <a:spLocks noGrp="1"/>
          </p:cNvSpPr>
          <p:nvPr>
            <p:ph type="sldNum" sz="quarter" idx="12"/>
          </p:nvPr>
        </p:nvSpPr>
        <p:spPr/>
        <p:txBody>
          <a:bodyPr/>
          <a:lstStyle/>
          <a:p>
            <a:fld id="{745CE82A-87C3-2841-AAF3-37DF1E34DC62}" type="slidenum">
              <a:rPr lang="en-US" smtClean="0"/>
              <a:pPr/>
              <a:t>38</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t>Importance of dependability</a:t>
            </a:r>
          </a:p>
        </p:txBody>
      </p:sp>
      <p:sp>
        <p:nvSpPr>
          <p:cNvPr id="88067" name="Rectangle 3"/>
          <p:cNvSpPr>
            <a:spLocks noGrp="1" noChangeArrowheads="1"/>
          </p:cNvSpPr>
          <p:nvPr>
            <p:ph idx="1"/>
          </p:nvPr>
        </p:nvSpPr>
        <p:spPr/>
        <p:txBody>
          <a:bodyPr/>
          <a:lstStyle/>
          <a:p>
            <a:r>
              <a:rPr lang="en-US" dirty="0" smtClean="0"/>
              <a:t>System failures may have widespread effects with </a:t>
            </a:r>
            <a:r>
              <a:rPr lang="en-US" u="sng" dirty="0" smtClean="0"/>
              <a:t>large numbers of people affected by the failure</a:t>
            </a:r>
            <a:r>
              <a:rPr lang="en-US" dirty="0" smtClean="0"/>
              <a:t>.</a:t>
            </a:r>
          </a:p>
          <a:p>
            <a:r>
              <a:rPr lang="en-US" dirty="0" smtClean="0"/>
              <a:t>Systems </a:t>
            </a:r>
            <a:r>
              <a:rPr lang="en-US" dirty="0"/>
              <a:t>that are not dependable and are unreliable, unsafe or insecure may be rejected by their users.</a:t>
            </a:r>
          </a:p>
          <a:p>
            <a:r>
              <a:rPr lang="en-US" dirty="0"/>
              <a:t>The costs of system failure may be very </a:t>
            </a:r>
            <a:r>
              <a:rPr lang="en-US" b="1" dirty="0" smtClean="0"/>
              <a:t>high</a:t>
            </a:r>
            <a:r>
              <a:rPr lang="en-US" dirty="0" smtClean="0"/>
              <a:t> </a:t>
            </a:r>
            <a:r>
              <a:rPr lang="en-US" u="sng" dirty="0" smtClean="0"/>
              <a:t>if the failure leads to economic losses or physical damage</a:t>
            </a:r>
            <a:r>
              <a:rPr lang="en-US" dirty="0" smtClean="0"/>
              <a:t>.</a:t>
            </a:r>
          </a:p>
          <a:p>
            <a:r>
              <a:rPr lang="en-US" dirty="0"/>
              <a:t>Undependable systems may cause information loss with </a:t>
            </a:r>
            <a:r>
              <a:rPr lang="en-US" u="sng" dirty="0"/>
              <a:t>a high consequent recovery cost</a:t>
            </a:r>
            <a:r>
              <a:rPr lang="en-US" dirty="0"/>
              <a: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026"/>
          <p:cNvSpPr>
            <a:spLocks noGrp="1" noChangeArrowheads="1"/>
          </p:cNvSpPr>
          <p:nvPr>
            <p:ph type="title"/>
          </p:nvPr>
        </p:nvSpPr>
        <p:spPr/>
        <p:txBody>
          <a:bodyPr/>
          <a:lstStyle/>
          <a:p>
            <a:r>
              <a:rPr lang="en-US" dirty="0" smtClean="0"/>
              <a:t>Causes of failure</a:t>
            </a:r>
            <a:endParaRPr lang="en-US" dirty="0"/>
          </a:p>
        </p:txBody>
      </p:sp>
      <p:sp>
        <p:nvSpPr>
          <p:cNvPr id="99331" name="Rectangle 1027"/>
          <p:cNvSpPr>
            <a:spLocks noGrp="1" noChangeArrowheads="1"/>
          </p:cNvSpPr>
          <p:nvPr>
            <p:ph idx="1"/>
          </p:nvPr>
        </p:nvSpPr>
        <p:spPr/>
        <p:txBody>
          <a:bodyPr/>
          <a:lstStyle/>
          <a:p>
            <a:pPr>
              <a:lnSpc>
                <a:spcPct val="90000"/>
              </a:lnSpc>
            </a:pPr>
            <a:r>
              <a:rPr lang="en-US" dirty="0"/>
              <a:t>Hardware failure</a:t>
            </a:r>
          </a:p>
          <a:p>
            <a:pPr lvl="1">
              <a:lnSpc>
                <a:spcPct val="90000"/>
              </a:lnSpc>
            </a:pPr>
            <a:r>
              <a:rPr lang="en-US" dirty="0"/>
              <a:t>Hardware fails </a:t>
            </a:r>
            <a:r>
              <a:rPr lang="en-US" u="sng" dirty="0"/>
              <a:t>because of design and manufacturing errors </a:t>
            </a:r>
            <a:r>
              <a:rPr lang="en-US" dirty="0"/>
              <a:t>or because components have </a:t>
            </a:r>
            <a:r>
              <a:rPr lang="en-US" u="sng" dirty="0"/>
              <a:t>reached the end of their natural life</a:t>
            </a:r>
            <a:r>
              <a:rPr lang="en-US" dirty="0"/>
              <a:t>.</a:t>
            </a:r>
          </a:p>
          <a:p>
            <a:pPr>
              <a:lnSpc>
                <a:spcPct val="90000"/>
              </a:lnSpc>
            </a:pPr>
            <a:r>
              <a:rPr lang="en-US" dirty="0"/>
              <a:t>Software failure</a:t>
            </a:r>
          </a:p>
          <a:p>
            <a:pPr lvl="1">
              <a:lnSpc>
                <a:spcPct val="90000"/>
              </a:lnSpc>
            </a:pPr>
            <a:r>
              <a:rPr lang="en-US" dirty="0"/>
              <a:t>Software fails </a:t>
            </a:r>
            <a:r>
              <a:rPr lang="en-US" u="sng" dirty="0"/>
              <a:t>due to errors in its specification, design or implementation</a:t>
            </a:r>
            <a:r>
              <a:rPr lang="en-US" dirty="0"/>
              <a:t>.</a:t>
            </a:r>
          </a:p>
          <a:p>
            <a:pPr>
              <a:lnSpc>
                <a:spcPct val="90000"/>
              </a:lnSpc>
            </a:pPr>
            <a:r>
              <a:rPr lang="en-US" dirty="0"/>
              <a:t>Operational failure</a:t>
            </a:r>
          </a:p>
          <a:p>
            <a:pPr lvl="1">
              <a:lnSpc>
                <a:spcPct val="90000"/>
              </a:lnSpc>
            </a:pPr>
            <a:r>
              <a:rPr lang="en-US" u="sng" dirty="0"/>
              <a:t>Human operators make mistakes</a:t>
            </a:r>
            <a:r>
              <a:rPr lang="en-US" dirty="0"/>
              <a:t>. Now perhaps the largest single cause of system </a:t>
            </a:r>
            <a:r>
              <a:rPr lang="en-US" dirty="0" smtClean="0"/>
              <a:t>failures in socio-technical systems.</a:t>
            </a:r>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Principal </a:t>
            </a:r>
            <a:r>
              <a:rPr lang="en-US" dirty="0"/>
              <a:t>dependability properties </a:t>
            </a:r>
          </a:p>
        </p:txBody>
      </p:sp>
      <p:pic>
        <p:nvPicPr>
          <p:cNvPr id="4" name="Content Placeholder 3" descr="11.1 DependabilityProps.eps"/>
          <p:cNvPicPr>
            <a:picLocks noGrp="1" noChangeAspect="1"/>
          </p:cNvPicPr>
          <p:nvPr>
            <p:ph idx="1"/>
          </p:nvPr>
        </p:nvPicPr>
        <p:blipFill rotWithShape="1">
          <a:blip r:embed="rId2"/>
          <a:srcRect l="-1" t="-1085" r="-300" b="-1909"/>
          <a:stretch/>
        </p:blipFill>
        <p:spPr>
          <a:xfrm>
            <a:off x="1259632" y="3717032"/>
            <a:ext cx="6912768" cy="2690217"/>
          </a:xfrm>
          <a:solidFill>
            <a:schemeClr val="bg1"/>
          </a:solidFill>
        </p:spPr>
      </p:pic>
      <p:sp>
        <p:nvSpPr>
          <p:cNvPr id="5" name="Slide Number Placeholder 4"/>
          <p:cNvSpPr>
            <a:spLocks noGrp="1"/>
          </p:cNvSpPr>
          <p:nvPr>
            <p:ph type="sldNum" sz="quarter" idx="12"/>
          </p:nvPr>
        </p:nvSpPr>
        <p:spPr/>
        <p:txBody>
          <a:bodyPr/>
          <a:lstStyle/>
          <a:p>
            <a:fld id="{745CE82A-87C3-2841-AAF3-37DF1E34DC62}" type="slidenum">
              <a:rPr lang="en-US" smtClean="0"/>
              <a:pPr/>
              <a:t>6</a:t>
            </a:fld>
            <a:endParaRPr lang="en-US"/>
          </a:p>
        </p:txBody>
      </p:sp>
      <p:sp>
        <p:nvSpPr>
          <p:cNvPr id="6" name="Footer Placeholder 5"/>
          <p:cNvSpPr>
            <a:spLocks noGrp="1"/>
          </p:cNvSpPr>
          <p:nvPr>
            <p:ph type="ftr" sz="quarter" idx="11"/>
          </p:nvPr>
        </p:nvSpPr>
        <p:spPr/>
        <p:txBody>
          <a:bodyPr/>
          <a:lstStyle/>
          <a:p>
            <a:r>
              <a:rPr lang="en-US" smtClean="0"/>
              <a:t>Chapter 11 Security and Dependability</a:t>
            </a:r>
            <a:endParaRPr lang="en-US"/>
          </a:p>
        </p:txBody>
      </p:sp>
      <p:sp>
        <p:nvSpPr>
          <p:cNvPr id="7" name="Content Placeholder 2"/>
          <p:cNvSpPr txBox="1">
            <a:spLocks/>
          </p:cNvSpPr>
          <p:nvPr/>
        </p:nvSpPr>
        <p:spPr>
          <a:xfrm>
            <a:off x="457200" y="1484784"/>
            <a:ext cx="8229600" cy="2304256"/>
          </a:xfrm>
          <a:prstGeom prst="rect">
            <a:avLst/>
          </a:prstGeom>
        </p:spPr>
        <p:txBody>
          <a:bodyPr>
            <a:normAutofit fontScale="70000" lnSpcReduction="20000"/>
          </a:bodyPr>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Availability: </a:t>
            </a:r>
            <a:r>
              <a:rPr lang="en-US" u="sng" dirty="0" smtClean="0"/>
              <a:t>The probability</a:t>
            </a:r>
            <a:r>
              <a:rPr lang="en-US" dirty="0" smtClean="0"/>
              <a:t> that the system </a:t>
            </a:r>
            <a:r>
              <a:rPr lang="en-US" u="sng" dirty="0" smtClean="0"/>
              <a:t>will be up and running </a:t>
            </a:r>
            <a:r>
              <a:rPr lang="en-US" dirty="0" smtClean="0"/>
              <a:t>and able to deliver </a:t>
            </a:r>
            <a:r>
              <a:rPr lang="en-US" b="1" dirty="0" smtClean="0"/>
              <a:t>useful</a:t>
            </a:r>
            <a:r>
              <a:rPr lang="en-US" dirty="0" smtClean="0"/>
              <a:t> services to users.</a:t>
            </a:r>
          </a:p>
          <a:p>
            <a:r>
              <a:rPr lang="en-US" dirty="0" smtClean="0"/>
              <a:t>Reliability: </a:t>
            </a:r>
            <a:r>
              <a:rPr lang="en-US" u="sng" dirty="0" smtClean="0"/>
              <a:t>The probability </a:t>
            </a:r>
            <a:r>
              <a:rPr lang="en-US" dirty="0" smtClean="0"/>
              <a:t>that the system </a:t>
            </a:r>
            <a:r>
              <a:rPr lang="en-US" u="sng" dirty="0" smtClean="0"/>
              <a:t>will correctly deliver </a:t>
            </a:r>
            <a:r>
              <a:rPr lang="en-US" dirty="0" smtClean="0"/>
              <a:t>services as expected by users.</a:t>
            </a:r>
          </a:p>
          <a:p>
            <a:r>
              <a:rPr lang="en-US" dirty="0" smtClean="0"/>
              <a:t>Safety: A judgment of how likely it is that the system </a:t>
            </a:r>
            <a:r>
              <a:rPr lang="en-US" u="sng" dirty="0" smtClean="0"/>
              <a:t>will cause damage to people or its environment</a:t>
            </a:r>
            <a:r>
              <a:rPr lang="en-US" dirty="0" smtClean="0"/>
              <a:t>.</a:t>
            </a:r>
          </a:p>
          <a:p>
            <a:r>
              <a:rPr lang="en-US" dirty="0" smtClean="0"/>
              <a:t>Security: A judgment of how likely it is that the system </a:t>
            </a:r>
            <a:r>
              <a:rPr lang="en-US" u="sng" dirty="0" smtClean="0"/>
              <a:t>can resist accidental or deliberate intrusions</a:t>
            </a:r>
            <a:r>
              <a:rPr lang="en-US" dirty="0" smtClean="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t>Other dependability properties</a:t>
            </a:r>
          </a:p>
        </p:txBody>
      </p:sp>
      <p:sp>
        <p:nvSpPr>
          <p:cNvPr id="93187" name="Rectangle 3"/>
          <p:cNvSpPr>
            <a:spLocks noGrp="1" noChangeArrowheads="1"/>
          </p:cNvSpPr>
          <p:nvPr>
            <p:ph idx="1"/>
          </p:nvPr>
        </p:nvSpPr>
        <p:spPr/>
        <p:txBody>
          <a:bodyPr/>
          <a:lstStyle/>
          <a:p>
            <a:pPr>
              <a:lnSpc>
                <a:spcPct val="90000"/>
              </a:lnSpc>
            </a:pPr>
            <a:r>
              <a:rPr lang="en-US" sz="2400" dirty="0" err="1"/>
              <a:t>Repairability</a:t>
            </a:r>
            <a:endParaRPr lang="en-US" sz="2400" dirty="0"/>
          </a:p>
          <a:p>
            <a:pPr lvl="1">
              <a:lnSpc>
                <a:spcPct val="90000"/>
              </a:lnSpc>
            </a:pPr>
            <a:r>
              <a:rPr lang="en-US" sz="2000" dirty="0"/>
              <a:t>Reflects </a:t>
            </a:r>
            <a:r>
              <a:rPr lang="en-US" sz="2000" u="sng" dirty="0"/>
              <a:t>the extent </a:t>
            </a:r>
            <a:r>
              <a:rPr lang="en-US" sz="2000" dirty="0"/>
              <a:t>to which </a:t>
            </a:r>
            <a:r>
              <a:rPr lang="en-US" sz="2000" u="sng" dirty="0"/>
              <a:t>the system can be repaired </a:t>
            </a:r>
            <a:r>
              <a:rPr lang="en-US" sz="2000" dirty="0"/>
              <a:t>in the event of a failure</a:t>
            </a:r>
          </a:p>
          <a:p>
            <a:pPr>
              <a:lnSpc>
                <a:spcPct val="90000"/>
              </a:lnSpc>
            </a:pPr>
            <a:r>
              <a:rPr lang="en-US" sz="2400" dirty="0"/>
              <a:t>Maintainability</a:t>
            </a:r>
          </a:p>
          <a:p>
            <a:pPr lvl="1">
              <a:lnSpc>
                <a:spcPct val="90000"/>
              </a:lnSpc>
            </a:pPr>
            <a:r>
              <a:rPr lang="en-US" sz="2000" dirty="0"/>
              <a:t>Reflects </a:t>
            </a:r>
            <a:r>
              <a:rPr lang="en-US" sz="2000" u="sng" dirty="0"/>
              <a:t>the extent </a:t>
            </a:r>
            <a:r>
              <a:rPr lang="en-US" sz="2000" dirty="0"/>
              <a:t>to which </a:t>
            </a:r>
            <a:r>
              <a:rPr lang="en-US" sz="2000" u="sng" dirty="0"/>
              <a:t>the system can be adapted to new requirements</a:t>
            </a:r>
            <a:r>
              <a:rPr lang="en-US" sz="2000" dirty="0"/>
              <a:t>;</a:t>
            </a:r>
          </a:p>
          <a:p>
            <a:pPr>
              <a:lnSpc>
                <a:spcPct val="90000"/>
              </a:lnSpc>
            </a:pPr>
            <a:r>
              <a:rPr lang="en-US" sz="2400" dirty="0"/>
              <a:t>Survivability</a:t>
            </a:r>
          </a:p>
          <a:p>
            <a:pPr lvl="1">
              <a:lnSpc>
                <a:spcPct val="90000"/>
              </a:lnSpc>
            </a:pPr>
            <a:r>
              <a:rPr lang="en-US" sz="2000" dirty="0"/>
              <a:t>Reflects </a:t>
            </a:r>
            <a:r>
              <a:rPr lang="en-US" sz="2000" u="sng" dirty="0"/>
              <a:t>the extent </a:t>
            </a:r>
            <a:r>
              <a:rPr lang="en-US" sz="2000" dirty="0"/>
              <a:t>to which the system </a:t>
            </a:r>
            <a:r>
              <a:rPr lang="en-US" sz="2000" u="sng" dirty="0"/>
              <a:t>can deliver services whilst under hostile attack</a:t>
            </a:r>
            <a:r>
              <a:rPr lang="en-US" sz="2000" dirty="0"/>
              <a:t>;</a:t>
            </a:r>
          </a:p>
          <a:p>
            <a:pPr>
              <a:lnSpc>
                <a:spcPct val="90000"/>
              </a:lnSpc>
            </a:pPr>
            <a:r>
              <a:rPr lang="en-US" sz="2400" dirty="0"/>
              <a:t>Error tolerance</a:t>
            </a:r>
          </a:p>
          <a:p>
            <a:pPr lvl="1">
              <a:lnSpc>
                <a:spcPct val="90000"/>
              </a:lnSpc>
            </a:pPr>
            <a:r>
              <a:rPr lang="en-US" sz="2000" dirty="0"/>
              <a:t>Reflects the extent to which </a:t>
            </a:r>
            <a:r>
              <a:rPr lang="en-US" sz="2000" u="sng" dirty="0"/>
              <a:t>user input errors can be avoided </a:t>
            </a:r>
            <a:r>
              <a:rPr lang="en-US" sz="2000" dirty="0"/>
              <a:t>and tolerated.</a:t>
            </a:r>
          </a:p>
        </p:txBody>
      </p:sp>
      <p:sp>
        <p:nvSpPr>
          <p:cNvPr id="4" name="Slide Number Placeholder 3"/>
          <p:cNvSpPr>
            <a:spLocks noGrp="1"/>
          </p:cNvSpPr>
          <p:nvPr>
            <p:ph type="sldNum" sz="quarter" idx="12"/>
          </p:nvPr>
        </p:nvSpPr>
        <p:spPr/>
        <p:txBody>
          <a:bodyPr/>
          <a:lstStyle/>
          <a:p>
            <a:fld id="{745CE82A-87C3-2841-AAF3-37DF1E34DC62}"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Dependability attribute dependencies</a:t>
            </a:r>
            <a:endParaRPr lang="en-US" dirty="0"/>
          </a:p>
        </p:txBody>
      </p:sp>
      <p:sp>
        <p:nvSpPr>
          <p:cNvPr id="3" name="Content Placeholder 2"/>
          <p:cNvSpPr>
            <a:spLocks noGrp="1"/>
          </p:cNvSpPr>
          <p:nvPr>
            <p:ph idx="1"/>
          </p:nvPr>
        </p:nvSpPr>
        <p:spPr/>
        <p:txBody>
          <a:bodyPr/>
          <a:lstStyle/>
          <a:p>
            <a:r>
              <a:rPr lang="en-US" dirty="0" smtClean="0"/>
              <a:t>Safe system operation depends on </a:t>
            </a:r>
            <a:r>
              <a:rPr lang="en-US" u="sng" dirty="0" smtClean="0"/>
              <a:t>the system being available and operating reliably</a:t>
            </a:r>
            <a:r>
              <a:rPr lang="en-US" dirty="0" smtClean="0"/>
              <a:t>.</a:t>
            </a:r>
          </a:p>
          <a:p>
            <a:r>
              <a:rPr lang="en-US" dirty="0" smtClean="0"/>
              <a:t>A system may be unreliable because its </a:t>
            </a:r>
            <a:r>
              <a:rPr lang="en-US" u="sng" dirty="0" smtClean="0"/>
              <a:t>data has been corrupted</a:t>
            </a:r>
            <a:r>
              <a:rPr lang="en-US" dirty="0" smtClean="0"/>
              <a:t> by an external attack.</a:t>
            </a:r>
          </a:p>
          <a:p>
            <a:r>
              <a:rPr lang="en-US" u="sng" dirty="0" smtClean="0"/>
              <a:t>Denial of service attacks </a:t>
            </a:r>
            <a:r>
              <a:rPr lang="en-US" dirty="0" smtClean="0"/>
              <a:t>on a system are intended to make it unavailable.</a:t>
            </a:r>
          </a:p>
          <a:p>
            <a:r>
              <a:rPr lang="en-US" dirty="0" smtClean="0"/>
              <a:t>If a system </a:t>
            </a:r>
            <a:r>
              <a:rPr lang="en-US" u="sng" dirty="0" smtClean="0"/>
              <a:t>is infected with a virus</a:t>
            </a:r>
            <a:r>
              <a:rPr lang="en-US" dirty="0" smtClean="0"/>
              <a:t>, you cannot be confident in its reliability or safety.</a:t>
            </a:r>
            <a:endParaRPr lang="en-US" dirty="0"/>
          </a:p>
        </p:txBody>
      </p:sp>
      <p:sp>
        <p:nvSpPr>
          <p:cNvPr id="4" name="Footer Placeholder 3"/>
          <p:cNvSpPr>
            <a:spLocks noGrp="1"/>
          </p:cNvSpPr>
          <p:nvPr>
            <p:ph type="ftr" sz="quarter" idx="11"/>
          </p:nvPr>
        </p:nvSpPr>
        <p:spPr/>
        <p:txBody>
          <a:bodyPr/>
          <a:lstStyle/>
          <a:p>
            <a:r>
              <a:rPr lang="en-US" smtClean="0"/>
              <a:t>Chapter 11 Security and Dependability</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Dependability achievement</a:t>
            </a:r>
            <a:endParaRPr lang="en-US" dirty="0"/>
          </a:p>
        </p:txBody>
      </p:sp>
      <p:sp>
        <p:nvSpPr>
          <p:cNvPr id="3" name="Content Placeholder 2"/>
          <p:cNvSpPr>
            <a:spLocks noGrp="1"/>
          </p:cNvSpPr>
          <p:nvPr>
            <p:ph idx="1"/>
          </p:nvPr>
        </p:nvSpPr>
        <p:spPr/>
        <p:txBody>
          <a:bodyPr/>
          <a:lstStyle/>
          <a:p>
            <a:r>
              <a:rPr lang="en-US" u="sng" dirty="0" smtClean="0"/>
              <a:t>Avoid the introduction of accidental errors </a:t>
            </a:r>
            <a:r>
              <a:rPr lang="en-US" dirty="0" smtClean="0"/>
              <a:t>when developing the system.</a:t>
            </a:r>
          </a:p>
          <a:p>
            <a:r>
              <a:rPr lang="en-US" u="sng" dirty="0" smtClean="0"/>
              <a:t>Design V &amp; V processes </a:t>
            </a:r>
            <a:r>
              <a:rPr lang="en-US" dirty="0" smtClean="0"/>
              <a:t>that are effective in discovering residual errors in the system.</a:t>
            </a:r>
          </a:p>
          <a:p>
            <a:r>
              <a:rPr lang="en-US" dirty="0" smtClean="0"/>
              <a:t>Design protection mechanisms that </a:t>
            </a:r>
            <a:r>
              <a:rPr lang="en-US" u="sng" dirty="0" smtClean="0"/>
              <a:t>guard against external attacks</a:t>
            </a:r>
            <a:r>
              <a:rPr lang="en-US" dirty="0" smtClean="0"/>
              <a:t>.</a:t>
            </a:r>
          </a:p>
          <a:p>
            <a:r>
              <a:rPr lang="en-US" u="sng" dirty="0" smtClean="0"/>
              <a:t>Configure the system correctly </a:t>
            </a:r>
            <a:r>
              <a:rPr lang="en-US" dirty="0" smtClean="0"/>
              <a:t>for its operating environment.</a:t>
            </a:r>
          </a:p>
          <a:p>
            <a:r>
              <a:rPr lang="en-US" u="sng" dirty="0" smtClean="0"/>
              <a:t>Include recovery mechanisms </a:t>
            </a:r>
            <a:r>
              <a:rPr lang="en-US" dirty="0" smtClean="0"/>
              <a:t>to help restore normal system service after a failure.</a:t>
            </a:r>
            <a:endParaRPr lang="en-US" dirty="0"/>
          </a:p>
        </p:txBody>
      </p:sp>
      <p:sp>
        <p:nvSpPr>
          <p:cNvPr id="4" name="Footer Placeholder 3"/>
          <p:cNvSpPr>
            <a:spLocks noGrp="1"/>
          </p:cNvSpPr>
          <p:nvPr>
            <p:ph type="ftr" sz="quarter" idx="11"/>
          </p:nvPr>
        </p:nvSpPr>
        <p:spPr/>
        <p:txBody>
          <a:bodyPr/>
          <a:lstStyle/>
          <a:p>
            <a:r>
              <a:rPr lang="en-US" smtClean="0"/>
              <a:t>Chapter 11 Security and Dependability</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9</a:t>
            </a:fld>
            <a:endParaRPr lang="en-US"/>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5856</TotalTime>
  <Pages>4</Pages>
  <Words>3085</Words>
  <Application>Microsoft Office PowerPoint</Application>
  <PresentationFormat>On-screen Show (4:3)</PresentationFormat>
  <Paragraphs>303</Paragraphs>
  <Slides>38</Slides>
  <Notes>20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SE9</vt:lpstr>
      <vt:lpstr>Chapter 11 – Security and Dependability</vt:lpstr>
      <vt:lpstr>Topics covered</vt:lpstr>
      <vt:lpstr>System dependability</vt:lpstr>
      <vt:lpstr>Importance of dependability</vt:lpstr>
      <vt:lpstr>Causes of failure</vt:lpstr>
      <vt:lpstr>Principal dependability properties </vt:lpstr>
      <vt:lpstr>Other dependability properties</vt:lpstr>
      <vt:lpstr>Dependability attribute dependencies</vt:lpstr>
      <vt:lpstr>Dependability achievement</vt:lpstr>
      <vt:lpstr>Dependability costs</vt:lpstr>
      <vt:lpstr>Cost/dependability curve </vt:lpstr>
      <vt:lpstr>Availability and reliability</vt:lpstr>
      <vt:lpstr>Availability and reliability</vt:lpstr>
      <vt:lpstr>Perceptions of reliability</vt:lpstr>
      <vt:lpstr>Reliability and specifications</vt:lpstr>
      <vt:lpstr>Availability perception</vt:lpstr>
      <vt:lpstr>Reliability terminology </vt:lpstr>
      <vt:lpstr>Faults and failures</vt:lpstr>
      <vt:lpstr>A system as an input/output mapping </vt:lpstr>
      <vt:lpstr>Software usage patterns </vt:lpstr>
      <vt:lpstr>Reliability in use</vt:lpstr>
      <vt:lpstr>Reliability achievement</vt:lpstr>
      <vt:lpstr>Safety</vt:lpstr>
      <vt:lpstr>Safety criticality</vt:lpstr>
      <vt:lpstr>Safety and reliability</vt:lpstr>
      <vt:lpstr>Unsafe reliable systems</vt:lpstr>
      <vt:lpstr>Safety achievement</vt:lpstr>
      <vt:lpstr>Normal accidents</vt:lpstr>
      <vt:lpstr>Software safety benefits</vt:lpstr>
      <vt:lpstr>Security</vt:lpstr>
      <vt:lpstr>Fundamental security</vt:lpstr>
      <vt:lpstr>Security terminology </vt:lpstr>
      <vt:lpstr>Examples of security terminology (MHC-PMS) </vt:lpstr>
      <vt:lpstr>Threat classes</vt:lpstr>
      <vt:lpstr>Damage from insecurity</vt:lpstr>
      <vt:lpstr>Security assurance</vt:lpstr>
      <vt:lpstr>Key points</vt:lpstr>
      <vt:lpstr>Key points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Critical Systems Engineering</dc:title>
  <dc:creator>Ian Sommerville</dc:creator>
  <cp:lastModifiedBy>Li Yang</cp:lastModifiedBy>
  <cp:revision>57</cp:revision>
  <cp:lastPrinted>2009-12-21T20:08:42Z</cp:lastPrinted>
  <dcterms:created xsi:type="dcterms:W3CDTF">2009-12-28T09:39:21Z</dcterms:created>
  <dcterms:modified xsi:type="dcterms:W3CDTF">2014-03-04T15:32:21Z</dcterms:modified>
</cp:coreProperties>
</file>