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61" r:id="rId13"/>
    <p:sldId id="286" r:id="rId14"/>
    <p:sldId id="289" r:id="rId15"/>
    <p:sldId id="291" r:id="rId16"/>
    <p:sldId id="292" r:id="rId17"/>
    <p:sldId id="293" r:id="rId18"/>
    <p:sldId id="290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 dirty="0"/>
              <a:t>2022.6.6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5.23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738144-4D12-46BA-B702-A083AB27FB1E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+mn-ea"/>
              </a:rPr>
              <a:t>技术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编写单元测试</a:t>
            </a:r>
            <a:r>
              <a:rPr lang="en-US" altLang="zh-CN" sz="2000" dirty="0">
                <a:latin typeface="+mn-ea"/>
              </a:rPr>
              <a:t>	</a:t>
            </a:r>
          </a:p>
          <a:p>
            <a:pPr lvl="2"/>
            <a:r>
              <a:rPr lang="zh-CN" altLang="en-US" sz="1800" dirty="0">
                <a:latin typeface="+mn-ea"/>
              </a:rPr>
              <a:t>委托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合同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样品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测试报告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Mockito</a:t>
            </a:r>
            <a:r>
              <a:rPr lang="zh-CN" altLang="en-US" sz="2000" dirty="0">
                <a:latin typeface="+mn-ea"/>
              </a:rPr>
              <a:t>提供的</a:t>
            </a:r>
            <a:r>
              <a:rPr lang="en-US" altLang="zh-CN" sz="2000" dirty="0">
                <a:latin typeface="+mn-ea"/>
              </a:rPr>
              <a:t>mock</a:t>
            </a:r>
            <a:r>
              <a:rPr lang="zh-CN" altLang="en-US" sz="2000" dirty="0">
                <a:latin typeface="+mn-ea"/>
              </a:rPr>
              <a:t>框架模拟外部依赖测试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编写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修改接口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取消委托</a:t>
            </a:r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8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5.30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编写单元测试</a:t>
            </a:r>
            <a:endParaRPr lang="en-US" altLang="zh-CN" sz="2000" dirty="0"/>
          </a:p>
          <a:p>
            <a:pPr lvl="2"/>
            <a:r>
              <a:rPr lang="zh-CN" altLang="en-US" sz="1600" dirty="0"/>
              <a:t>用户、角色、权限、公司管理增删查改</a:t>
            </a:r>
            <a:endParaRPr lang="en-US" altLang="zh-CN" sz="1600" dirty="0"/>
          </a:p>
          <a:p>
            <a:pPr lvl="1"/>
            <a:r>
              <a:rPr lang="zh-CN" altLang="en-US" sz="2000" dirty="0"/>
              <a:t>与前端对接</a:t>
            </a:r>
            <a:endParaRPr lang="en-US" altLang="zh-CN" sz="2000" dirty="0"/>
          </a:p>
          <a:p>
            <a:pPr lvl="2"/>
            <a:r>
              <a:rPr lang="zh-CN" altLang="en-US" sz="1600" dirty="0"/>
              <a:t>修复部分有</a:t>
            </a:r>
            <a:r>
              <a:rPr lang="en-US" altLang="zh-CN" sz="1600" dirty="0"/>
              <a:t>bug</a:t>
            </a:r>
            <a:r>
              <a:rPr lang="zh-CN" altLang="en-US" sz="1600" dirty="0"/>
              <a:t>的接口</a:t>
            </a:r>
            <a:endParaRPr lang="en-US" altLang="zh-CN" sz="1600" dirty="0"/>
          </a:p>
          <a:p>
            <a:pPr lvl="2"/>
            <a:r>
              <a:rPr lang="zh-CN" altLang="en-US" sz="1600" dirty="0"/>
              <a:t>修改部分接口返回值与参数，便于前端使用</a:t>
            </a:r>
            <a:endParaRPr lang="en-US" altLang="zh-CN" sz="1600" dirty="0"/>
          </a:p>
          <a:p>
            <a:pPr lvl="1"/>
            <a:r>
              <a:rPr lang="zh-CN" altLang="en-US" sz="2000" dirty="0"/>
              <a:t>继续完善代码</a:t>
            </a:r>
            <a:endParaRPr lang="en-US" altLang="zh-CN" sz="1600" dirty="0"/>
          </a:p>
          <a:p>
            <a:r>
              <a:rPr lang="zh-CN" altLang="en-US" sz="2400" dirty="0"/>
              <a:t>文档编写中</a:t>
            </a:r>
            <a:endParaRPr lang="en-US" altLang="zh-CN" sz="2400" dirty="0"/>
          </a:p>
          <a:p>
            <a:pPr lvl="1"/>
            <a:r>
              <a:rPr lang="zh-CN" altLang="en-US" sz="2000" dirty="0"/>
              <a:t>设计说明书</a:t>
            </a:r>
            <a:endParaRPr lang="en-US" altLang="zh-CN" sz="2000" dirty="0"/>
          </a:p>
          <a:p>
            <a:pPr lvl="1"/>
            <a:r>
              <a:rPr lang="zh-CN" altLang="en-US" sz="2000" dirty="0"/>
              <a:t>研发报告</a:t>
            </a:r>
            <a:endParaRPr lang="en-US" altLang="zh-CN" sz="2000" dirty="0"/>
          </a:p>
          <a:p>
            <a:pPr lvl="1"/>
            <a:r>
              <a:rPr lang="zh-CN" altLang="en-US" sz="2000" dirty="0"/>
              <a:t>需求规格说明书</a:t>
            </a:r>
            <a:endParaRPr lang="en-US" altLang="zh-CN" sz="2000" dirty="0"/>
          </a:p>
          <a:p>
            <a:pPr lvl="1"/>
            <a:r>
              <a:rPr lang="zh-CN" altLang="en-US" sz="2000" dirty="0"/>
              <a:t>测试报告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3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$ļiḋ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上周完成进度</a:t>
            </a:r>
          </a:p>
        </p:txBody>
      </p:sp>
      <p:sp>
        <p:nvSpPr>
          <p:cNvPr id="8" name="ïŝľîḓe">
            <a:extLst>
              <a:ext uri="{FF2B5EF4-FFF2-40B4-BE49-F238E27FC236}">
                <a16:creationId xmlns:a16="http://schemas.microsoft.com/office/drawing/2014/main" id="{0776016F-A0CB-E5B8-7235-002A6EC4BF62}"/>
              </a:ext>
            </a:extLst>
          </p:cNvPr>
          <p:cNvSpPr txBox="1"/>
          <p:nvPr/>
        </p:nvSpPr>
        <p:spPr>
          <a:xfrm>
            <a:off x="1428307" y="31045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56AC0A-C877-CD9A-EA8E-6F5CB29D8037}"/>
              </a:ext>
            </a:extLst>
          </p:cNvPr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需求规格说明书（</a:t>
            </a:r>
            <a:r>
              <a:rPr lang="en-US" altLang="zh-CN" sz="2400" dirty="0"/>
              <a:t>V2.0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073B18-4F64-4C89-9C2E-7CC053CC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59" y="1329667"/>
            <a:ext cx="5520836" cy="5349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02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设计说明书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B24DE2-51A2-4005-A18D-914533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332283"/>
            <a:ext cx="10122568" cy="5114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71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测试报告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18C38-B650-4734-AF9D-C92931D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28698"/>
            <a:ext cx="10716126" cy="5318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120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项目研发报告（技术部分）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4E507-E22C-4F88-8535-9B079F40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1" y="1051055"/>
            <a:ext cx="10684042" cy="53957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372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3311B-A705-44EB-84D5-5C948270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本周开发记录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7B6F0-A001-4519-B1A1-FB08B8B2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ED4ED-5346-433B-9889-013A3EDF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9" y="1440281"/>
            <a:ext cx="10874644" cy="27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ṩḻiḓ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5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073584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进度汇总（按周报时间点）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4.18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4.25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5.30</a:t>
            </a:r>
          </a:p>
          <a:p>
            <a:pPr algn="l"/>
            <a:r>
              <a:rPr lang="zh-CN" altLang="en-US" sz="2000" dirty="0"/>
              <a:t>上周完成进度：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文档：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需求规格说明书（</a:t>
            </a:r>
            <a:r>
              <a:rPr lang="en-US" altLang="zh-CN" sz="2000" dirty="0"/>
              <a:t>V2.0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设计说明书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测试报告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项目研发报告</a:t>
            </a:r>
            <a:r>
              <a:rPr lang="en-US" altLang="zh-CN" sz="2000" dirty="0"/>
              <a:t>(</a:t>
            </a:r>
            <a:r>
              <a:rPr lang="zh-CN" altLang="en-US" sz="2000" dirty="0"/>
              <a:t>技术部分</a:t>
            </a:r>
            <a:r>
              <a:rPr lang="en-US" altLang="zh-CN" sz="2000" dirty="0"/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进度汇总</a:t>
            </a:r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4.11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3" y="1377372"/>
            <a:ext cx="11542463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4.3</a:t>
            </a:r>
            <a:r>
              <a:rPr lang="zh-CN" altLang="en-US" sz="2400" dirty="0"/>
              <a:t> 项目搭建</a:t>
            </a:r>
            <a:endParaRPr lang="en-US" altLang="zh-CN" sz="2400" dirty="0"/>
          </a:p>
          <a:p>
            <a:r>
              <a:rPr lang="en-US" altLang="zh-CN" sz="2400" dirty="0"/>
              <a:t>4.4 </a:t>
            </a:r>
            <a:r>
              <a:rPr lang="zh-CN" altLang="en-US" sz="2400" dirty="0"/>
              <a:t>添加</a:t>
            </a:r>
            <a:r>
              <a:rPr lang="en-US" altLang="zh-CN" sz="2400" dirty="0"/>
              <a:t>Shiro</a:t>
            </a:r>
            <a:r>
              <a:rPr lang="zh-CN" altLang="en-US" sz="2400" dirty="0"/>
              <a:t>安全框架，并完成相关配置编写</a:t>
            </a:r>
            <a:endParaRPr lang="en-US" altLang="zh-CN" sz="2400" dirty="0"/>
          </a:p>
          <a:p>
            <a:r>
              <a:rPr lang="en-US" altLang="zh-CN" sz="2400" dirty="0"/>
              <a:t>4.5 </a:t>
            </a:r>
            <a:r>
              <a:rPr lang="zh-CN" altLang="en-US" sz="2400" dirty="0"/>
              <a:t>编写简单的用户登录功能测试</a:t>
            </a:r>
            <a:endParaRPr lang="en-US" altLang="zh-CN" sz="2400" dirty="0"/>
          </a:p>
          <a:p>
            <a:r>
              <a:rPr lang="en-US" altLang="zh-CN" sz="2400" dirty="0"/>
              <a:t>4.6 </a:t>
            </a:r>
            <a:r>
              <a:rPr lang="zh-CN" altLang="en-US" sz="2400" dirty="0"/>
              <a:t>编写基本的表单填写功能测试</a:t>
            </a:r>
            <a:endParaRPr lang="en-US" altLang="zh-CN" sz="2400" dirty="0"/>
          </a:p>
          <a:p>
            <a:r>
              <a:rPr lang="en-US" altLang="zh-CN" sz="2400" dirty="0"/>
              <a:t>4.7 </a:t>
            </a:r>
            <a:r>
              <a:rPr lang="zh-CN" altLang="en-US" sz="2400" dirty="0"/>
              <a:t>整合认证与授权功能到编写的测试接口上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4.18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3" y="1377372"/>
            <a:ext cx="11542463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需求分析</a:t>
            </a:r>
            <a:endParaRPr lang="en-US" altLang="zh-CN" sz="2400" dirty="0"/>
          </a:p>
          <a:p>
            <a:pPr lvl="1"/>
            <a:r>
              <a:rPr lang="zh-CN" altLang="en-US" sz="2000" dirty="0"/>
              <a:t>流程图</a:t>
            </a:r>
            <a:r>
              <a:rPr lang="en-US" altLang="zh-CN" sz="2000" dirty="0"/>
              <a:t>1.0</a:t>
            </a:r>
          </a:p>
          <a:p>
            <a:pPr lvl="1"/>
            <a:r>
              <a:rPr lang="zh-CN" altLang="en-US" sz="2000" dirty="0"/>
              <a:t>业务流程功能初步分析</a:t>
            </a:r>
            <a:endParaRPr lang="en-US" altLang="zh-CN" sz="2000" dirty="0"/>
          </a:p>
          <a:p>
            <a:r>
              <a:rPr lang="zh-CN" altLang="en-US" sz="2400" dirty="0"/>
              <a:t>技术调研</a:t>
            </a:r>
            <a:endParaRPr lang="en-US" altLang="zh-CN" sz="2400" dirty="0"/>
          </a:p>
          <a:p>
            <a:pPr lvl="1"/>
            <a:r>
              <a:rPr lang="zh-CN" altLang="en-US" sz="2200" dirty="0"/>
              <a:t>后端脚手架</a:t>
            </a:r>
            <a:r>
              <a:rPr lang="en-US" altLang="zh-CN" sz="2200" dirty="0" err="1"/>
              <a:t>YunaiV</a:t>
            </a:r>
            <a:r>
              <a:rPr lang="en-US" altLang="zh-CN" sz="2200" dirty="0"/>
              <a:t>/</a:t>
            </a:r>
            <a:r>
              <a:rPr lang="en-US" altLang="zh-CN" sz="2200" dirty="0" err="1"/>
              <a:t>ruoyi</a:t>
            </a:r>
            <a:r>
              <a:rPr lang="en-US" altLang="zh-CN" sz="2200" dirty="0"/>
              <a:t>-</a:t>
            </a:r>
            <a:r>
              <a:rPr lang="en-US" altLang="zh-CN" sz="2200" dirty="0" err="1"/>
              <a:t>vue</a:t>
            </a:r>
            <a:r>
              <a:rPr lang="en-US" altLang="zh-CN" sz="2200" dirty="0"/>
              <a:t>-pro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4.25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需求分析</a:t>
            </a:r>
            <a:endParaRPr lang="en-US" altLang="zh-CN" dirty="0"/>
          </a:p>
          <a:p>
            <a:pPr lvl="1"/>
            <a:r>
              <a:rPr lang="zh-CN" altLang="en-US" dirty="0"/>
              <a:t>确定业务流程基本方案，明确功能</a:t>
            </a:r>
            <a:endParaRPr lang="en-US" altLang="zh-CN" dirty="0"/>
          </a:p>
          <a:p>
            <a:pPr lvl="1"/>
            <a:r>
              <a:rPr lang="zh-CN" altLang="en-US" dirty="0"/>
              <a:t>预设数据表结构</a:t>
            </a:r>
            <a:endParaRPr lang="en-US" altLang="zh-CN" dirty="0"/>
          </a:p>
          <a:p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en-US" altLang="zh-CN" dirty="0" err="1"/>
              <a:t>Springboot</a:t>
            </a:r>
            <a:r>
              <a:rPr lang="zh-CN" altLang="en-US" dirty="0"/>
              <a:t>开发平台（脚手架）</a:t>
            </a:r>
            <a:r>
              <a:rPr lang="en-US" altLang="zh-CN" dirty="0" err="1"/>
              <a:t>Ruoyi</a:t>
            </a:r>
            <a:r>
              <a:rPr lang="en-US" altLang="zh-CN" dirty="0"/>
              <a:t>-</a:t>
            </a:r>
            <a:r>
              <a:rPr lang="en-US" altLang="zh-CN" dirty="0" err="1"/>
              <a:t>vue</a:t>
            </a:r>
            <a:r>
              <a:rPr lang="en-US" altLang="zh-CN" dirty="0"/>
              <a:t>-pro</a:t>
            </a:r>
            <a:r>
              <a:rPr lang="zh-CN" altLang="en-US" dirty="0"/>
              <a:t>，目前正在学习文档与线管技术，并使用或编写简单的</a:t>
            </a:r>
            <a:r>
              <a:rPr lang="en-US" altLang="zh-CN" dirty="0"/>
              <a:t>demo</a:t>
            </a:r>
            <a:r>
              <a:rPr lang="zh-CN" altLang="en-US" dirty="0"/>
              <a:t>来熟悉框架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3" y="1377371"/>
            <a:ext cx="10850563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数据表定义与生成（用户、委托、合同、样品等）</a:t>
            </a:r>
            <a:endParaRPr lang="en-US" altLang="zh-CN" sz="2400" dirty="0"/>
          </a:p>
          <a:p>
            <a:r>
              <a:rPr lang="zh-CN" altLang="en-US" sz="2400" dirty="0"/>
              <a:t>与前端</a:t>
            </a:r>
            <a:r>
              <a:rPr lang="en-US" altLang="zh-CN" sz="2400" dirty="0"/>
              <a:t>E</a:t>
            </a:r>
            <a:r>
              <a:rPr lang="zh-CN" altLang="en-US" sz="2400" dirty="0"/>
              <a:t>组对接</a:t>
            </a:r>
            <a:endParaRPr lang="en-US" altLang="zh-CN" sz="2400" dirty="0"/>
          </a:p>
          <a:p>
            <a:pPr lvl="1"/>
            <a:r>
              <a:rPr lang="en-US" altLang="zh-CN" sz="2200" dirty="0"/>
              <a:t>RBAC</a:t>
            </a:r>
            <a:r>
              <a:rPr lang="zh-CN" altLang="en-US" sz="2200" dirty="0"/>
              <a:t>模式进行权限管理（用户</a:t>
            </a:r>
            <a:r>
              <a:rPr lang="en-US" altLang="zh-CN" sz="2200" dirty="0"/>
              <a:t>-</a:t>
            </a:r>
            <a:r>
              <a:rPr lang="zh-CN" altLang="en-US" sz="2200" dirty="0"/>
              <a:t>角色</a:t>
            </a:r>
            <a:r>
              <a:rPr lang="en-US" altLang="zh-CN" sz="2200" dirty="0"/>
              <a:t>-</a:t>
            </a:r>
            <a:r>
              <a:rPr lang="zh-CN" altLang="en-US" sz="2200" dirty="0"/>
              <a:t>权限）</a:t>
            </a:r>
            <a:endParaRPr lang="en-US" altLang="zh-CN" sz="2200" dirty="0"/>
          </a:p>
          <a:p>
            <a:pPr lvl="1"/>
            <a:r>
              <a:rPr lang="zh-CN" altLang="en-US" sz="2200" dirty="0"/>
              <a:t>协商确定菜单数据格式</a:t>
            </a:r>
            <a:endParaRPr lang="en-US" altLang="zh-CN" sz="2200" dirty="0"/>
          </a:p>
          <a:p>
            <a:pPr lvl="1"/>
            <a:r>
              <a:rPr lang="zh-CN" altLang="en-US" sz="2200" dirty="0"/>
              <a:t>认证和接口格式</a:t>
            </a:r>
            <a:endParaRPr lang="en-US" altLang="zh-CN" sz="2200" dirty="0"/>
          </a:p>
          <a:p>
            <a:r>
              <a:rPr lang="zh-CN" altLang="en-US" sz="2200" dirty="0"/>
              <a:t>技术</a:t>
            </a:r>
            <a:endParaRPr lang="en-US" altLang="zh-CN" sz="2200" dirty="0"/>
          </a:p>
          <a:p>
            <a:pPr lvl="1"/>
            <a:r>
              <a:rPr lang="zh-CN" altLang="en-US" sz="2000" dirty="0"/>
              <a:t>技术表格</a:t>
            </a:r>
            <a:r>
              <a:rPr lang="en-US" altLang="zh-CN" sz="2000" dirty="0"/>
              <a:t>json</a:t>
            </a:r>
            <a:r>
              <a:rPr lang="zh-CN" altLang="en-US" sz="2000" dirty="0"/>
              <a:t>模板生成脚本</a:t>
            </a:r>
            <a:endParaRPr lang="en-US" altLang="zh-CN" sz="2000" dirty="0"/>
          </a:p>
          <a:p>
            <a:pPr lvl="1"/>
            <a:r>
              <a:rPr lang="zh-CN" altLang="en-US" sz="2000" dirty="0"/>
              <a:t>接入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云数库、</a:t>
            </a:r>
            <a:r>
              <a:rPr lang="en-US" altLang="zh-CN" sz="2000" dirty="0"/>
              <a:t>MongoDB</a:t>
            </a:r>
            <a:r>
              <a:rPr lang="zh-CN" altLang="en-US" sz="2000" dirty="0"/>
              <a:t>云数据库</a:t>
            </a:r>
            <a:endParaRPr lang="en-US" altLang="zh-CN" sz="2000" dirty="0"/>
          </a:p>
          <a:p>
            <a:pPr lvl="1"/>
            <a:r>
              <a:rPr lang="zh-CN" altLang="en-US" sz="2000" dirty="0"/>
              <a:t>短信平台 验证码登录</a:t>
            </a:r>
            <a:endParaRPr lang="en-US" altLang="zh-CN" sz="2000" dirty="0"/>
          </a:p>
          <a:p>
            <a:pPr lvl="1"/>
            <a:r>
              <a:rPr lang="zh-CN" altLang="en-US" sz="2000" dirty="0"/>
              <a:t>文件配置</a:t>
            </a:r>
            <a:r>
              <a:rPr lang="en-US" altLang="zh-CN" sz="2000" dirty="0" err="1"/>
              <a:t>Minio</a:t>
            </a:r>
            <a:endParaRPr lang="en-US" altLang="zh-CN" sz="2000" dirty="0"/>
          </a:p>
          <a:p>
            <a:pPr lvl="1"/>
            <a:r>
              <a:rPr lang="zh-CN" altLang="en-US" sz="2000" dirty="0"/>
              <a:t>暂定角色与菜单信息</a:t>
            </a:r>
            <a:endParaRPr lang="en-US" altLang="zh-CN" sz="2000" dirty="0"/>
          </a:p>
          <a:p>
            <a:pPr lvl="1"/>
            <a:r>
              <a:rPr lang="zh-CN" altLang="en-US" sz="2000" dirty="0"/>
              <a:t>编写相关接口</a:t>
            </a:r>
            <a:endParaRPr lang="en-US" altLang="zh-CN" sz="2000" dirty="0"/>
          </a:p>
          <a:p>
            <a:pPr lvl="2"/>
            <a:r>
              <a:rPr lang="zh-CN" altLang="en-US" sz="1800" dirty="0"/>
              <a:t>认证、公司、委托与流程</a:t>
            </a:r>
            <a:endParaRPr lang="en-US" altLang="zh-CN" sz="1800" dirty="0"/>
          </a:p>
          <a:p>
            <a:endParaRPr lang="en-US" altLang="zh-CN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需求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与甲方线上会议商定流程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流程细化（流程图</a:t>
            </a:r>
            <a:r>
              <a:rPr lang="en-US" altLang="zh-CN" sz="2000" dirty="0">
                <a:latin typeface="+mn-ea"/>
              </a:rPr>
              <a:t>2.0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技术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数据表结构和代码修改</a:t>
            </a:r>
            <a:endParaRPr lang="en-US" altLang="zh-CN" sz="22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委托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合同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测试方案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测试报告</a:t>
            </a:r>
            <a:endParaRPr lang="en-US" altLang="zh-CN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5.16</a:t>
            </a:r>
            <a:endParaRPr lang="zh-CN" altLang="en-US" dirty="0"/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需求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200" dirty="0">
                <a:latin typeface="+mn-ea"/>
              </a:rPr>
              <a:t>5.9</a:t>
            </a:r>
            <a:r>
              <a:rPr lang="zh-CN" altLang="en-US" sz="2200" dirty="0">
                <a:latin typeface="+mn-ea"/>
              </a:rPr>
              <a:t>最终版流程图，甲方签字</a:t>
            </a:r>
            <a:endParaRPr lang="en-US" altLang="zh-CN" sz="22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技术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编写相关接口</a:t>
            </a:r>
            <a:endParaRPr lang="en-US" altLang="zh-CN" sz="22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样品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测试方案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sz="2000" dirty="0">
                <a:latin typeface="+mn-ea"/>
              </a:rPr>
              <a:t>测试报告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按流程图对委托、合同、样品接口测试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en-US" altLang="zh-CN" sz="2200" dirty="0">
                <a:latin typeface="+mn-ea"/>
              </a:rPr>
              <a:t>Jenkins</a:t>
            </a:r>
            <a:r>
              <a:rPr lang="zh-CN" altLang="en-US" sz="2200" dirty="0">
                <a:latin typeface="+mn-ea"/>
              </a:rPr>
              <a:t>进行持续的软件版本发布</a:t>
            </a:r>
            <a:endParaRPr lang="en-US" altLang="zh-CN" sz="2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186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109</TotalTime>
  <Words>380</Words>
  <Application>Microsoft Office PowerPoint</Application>
  <PresentationFormat>宽屏</PresentationFormat>
  <Paragraphs>118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进度汇总</vt:lpstr>
      <vt:lpstr>4.11</vt:lpstr>
      <vt:lpstr>4.18</vt:lpstr>
      <vt:lpstr>4.25</vt:lpstr>
      <vt:lpstr>5.3</vt:lpstr>
      <vt:lpstr>5.9</vt:lpstr>
      <vt:lpstr>5.16</vt:lpstr>
      <vt:lpstr>5.23</vt:lpstr>
      <vt:lpstr>5.30</vt:lpstr>
      <vt:lpstr>上周完成进度</vt:lpstr>
      <vt:lpstr>文档</vt:lpstr>
      <vt:lpstr>设计说明书</vt:lpstr>
      <vt:lpstr>测试报告</vt:lpstr>
      <vt:lpstr>项目研发报告（技术部分）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hp</cp:lastModifiedBy>
  <cp:revision>12</cp:revision>
  <cp:lastPrinted>2019-06-05T16:00:00Z</cp:lastPrinted>
  <dcterms:created xsi:type="dcterms:W3CDTF">2019-06-05T16:00:00Z</dcterms:created>
  <dcterms:modified xsi:type="dcterms:W3CDTF">2022-06-05T13:50:11Z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