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58" r:id="rId4"/>
    <p:sldId id="292" r:id="rId5"/>
    <p:sldId id="270" r:id="rId6"/>
    <p:sldId id="293" r:id="rId7"/>
    <p:sldId id="291" r:id="rId8"/>
    <p:sldId id="278" r:id="rId9"/>
    <p:sldId id="294" r:id="rId10"/>
    <p:sldId id="279" r:id="rId11"/>
    <p:sldId id="295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2C4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6182" autoAdjust="0"/>
  </p:normalViewPr>
  <p:slideViewPr>
    <p:cSldViewPr snapToGrid="0">
      <p:cViewPr varScale="1">
        <p:scale>
          <a:sx n="110" d="100"/>
          <a:sy n="110" d="100"/>
        </p:scale>
        <p:origin x="76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1918C-AC36-4C70-BF03-4FC35F26702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CC2F259-D451-4BF4-80C6-580B5416548B}">
      <dgm:prSet phldrT="[文本]"/>
      <dgm:spPr/>
      <dgm:t>
        <a:bodyPr/>
        <a:lstStyle/>
        <a:p>
          <a:r>
            <a:rPr lang="en-US" altLang="zh-CN" dirty="0" err="1"/>
            <a:t>Json</a:t>
          </a:r>
          <a:r>
            <a:rPr lang="zh-CN" altLang="en-US" dirty="0"/>
            <a:t>数据</a:t>
          </a:r>
        </a:p>
      </dgm:t>
    </dgm:pt>
    <dgm:pt modelId="{5001BA4B-DC6B-4E73-B6FF-C504F4D77830}" type="parTrans" cxnId="{33C74D87-AC2A-4380-AB35-C87539071EBE}">
      <dgm:prSet/>
      <dgm:spPr/>
      <dgm:t>
        <a:bodyPr/>
        <a:lstStyle/>
        <a:p>
          <a:endParaRPr lang="zh-CN" altLang="en-US"/>
        </a:p>
      </dgm:t>
    </dgm:pt>
    <dgm:pt modelId="{450F66A1-B225-4C79-8B63-CB93796DED8C}" type="sibTrans" cxnId="{33C74D87-AC2A-4380-AB35-C87539071EBE}">
      <dgm:prSet/>
      <dgm:spPr/>
      <dgm:t>
        <a:bodyPr/>
        <a:lstStyle/>
        <a:p>
          <a:endParaRPr lang="zh-CN" altLang="en-US"/>
        </a:p>
      </dgm:t>
    </dgm:pt>
    <dgm:pt modelId="{337632F6-A665-4C83-A013-BA4BEDFD745B}">
      <dgm:prSet phldrT="[文本]"/>
      <dgm:spPr/>
      <dgm:t>
        <a:bodyPr/>
        <a:lstStyle/>
        <a:p>
          <a:r>
            <a:rPr lang="en-US" altLang="zh-CN" dirty="0"/>
            <a:t>Word</a:t>
          </a:r>
          <a:r>
            <a:rPr lang="zh-CN" altLang="en-US" dirty="0"/>
            <a:t>文档</a:t>
          </a:r>
        </a:p>
      </dgm:t>
    </dgm:pt>
    <dgm:pt modelId="{54B9A036-6B03-44E4-B653-DDA55F8F7FBD}" type="parTrans" cxnId="{253EDE65-7FA2-4E3D-BF8B-EC7ED9E0D894}">
      <dgm:prSet/>
      <dgm:spPr/>
      <dgm:t>
        <a:bodyPr/>
        <a:lstStyle/>
        <a:p>
          <a:endParaRPr lang="zh-CN" altLang="en-US"/>
        </a:p>
      </dgm:t>
    </dgm:pt>
    <dgm:pt modelId="{670E11F9-CD13-4693-AE34-CE06ECD2904C}" type="sibTrans" cxnId="{253EDE65-7FA2-4E3D-BF8B-EC7ED9E0D894}">
      <dgm:prSet/>
      <dgm:spPr/>
      <dgm:t>
        <a:bodyPr/>
        <a:lstStyle/>
        <a:p>
          <a:endParaRPr lang="zh-CN" altLang="en-US"/>
        </a:p>
      </dgm:t>
    </dgm:pt>
    <dgm:pt modelId="{21F528EB-B6D9-4A2C-AE40-C52B278E8B39}">
      <dgm:prSet phldrT="[文本]"/>
      <dgm:spPr/>
      <dgm:t>
        <a:bodyPr/>
        <a:lstStyle/>
        <a:p>
          <a:r>
            <a:rPr lang="en-US" altLang="zh-CN" dirty="0"/>
            <a:t>Pdf</a:t>
          </a:r>
          <a:r>
            <a:rPr lang="zh-CN" altLang="en-US" dirty="0"/>
            <a:t>文件</a:t>
          </a:r>
        </a:p>
      </dgm:t>
    </dgm:pt>
    <dgm:pt modelId="{35E879AB-AE1B-4C4B-A767-C8EE8FBEA672}" type="parTrans" cxnId="{059AC259-15D8-4D01-831F-B4C1982807DA}">
      <dgm:prSet/>
      <dgm:spPr/>
      <dgm:t>
        <a:bodyPr/>
        <a:lstStyle/>
        <a:p>
          <a:endParaRPr lang="zh-CN" altLang="en-US"/>
        </a:p>
      </dgm:t>
    </dgm:pt>
    <dgm:pt modelId="{30E44A04-C8AD-416C-BD3D-01149BF46DB4}" type="sibTrans" cxnId="{059AC259-15D8-4D01-831F-B4C1982807DA}">
      <dgm:prSet/>
      <dgm:spPr/>
      <dgm:t>
        <a:bodyPr/>
        <a:lstStyle/>
        <a:p>
          <a:endParaRPr lang="zh-CN" altLang="en-US"/>
        </a:p>
      </dgm:t>
    </dgm:pt>
    <dgm:pt modelId="{1A1BEAA0-F445-423E-9FAD-07D0A5F3E893}" type="pres">
      <dgm:prSet presAssocID="{E161918C-AC36-4C70-BF03-4FC35F267025}" presName="Name0" presStyleCnt="0">
        <dgm:presLayoutVars>
          <dgm:dir/>
          <dgm:resizeHandles val="exact"/>
        </dgm:presLayoutVars>
      </dgm:prSet>
      <dgm:spPr/>
    </dgm:pt>
    <dgm:pt modelId="{5ACF1193-69CD-4DE7-AC91-51DD7E93E018}" type="pres">
      <dgm:prSet presAssocID="{1CC2F259-D451-4BF4-80C6-580B5416548B}" presName="node" presStyleLbl="node1" presStyleIdx="0" presStyleCnt="3">
        <dgm:presLayoutVars>
          <dgm:bulletEnabled val="1"/>
        </dgm:presLayoutVars>
      </dgm:prSet>
      <dgm:spPr/>
    </dgm:pt>
    <dgm:pt modelId="{500C8642-BF58-4E15-988D-616C737187FD}" type="pres">
      <dgm:prSet presAssocID="{450F66A1-B225-4C79-8B63-CB93796DED8C}" presName="sibTrans" presStyleLbl="sibTrans2D1" presStyleIdx="0" presStyleCnt="2"/>
      <dgm:spPr/>
    </dgm:pt>
    <dgm:pt modelId="{892931C1-A5B4-4E94-92CA-A4DD98C72362}" type="pres">
      <dgm:prSet presAssocID="{450F66A1-B225-4C79-8B63-CB93796DED8C}" presName="connectorText" presStyleLbl="sibTrans2D1" presStyleIdx="0" presStyleCnt="2"/>
      <dgm:spPr/>
    </dgm:pt>
    <dgm:pt modelId="{78F67120-0F82-4FD8-B7A3-CA0B6D119BF3}" type="pres">
      <dgm:prSet presAssocID="{337632F6-A665-4C83-A013-BA4BEDFD745B}" presName="node" presStyleLbl="node1" presStyleIdx="1" presStyleCnt="3">
        <dgm:presLayoutVars>
          <dgm:bulletEnabled val="1"/>
        </dgm:presLayoutVars>
      </dgm:prSet>
      <dgm:spPr/>
    </dgm:pt>
    <dgm:pt modelId="{34509ECC-C0B0-40F0-AD1E-F582D819F987}" type="pres">
      <dgm:prSet presAssocID="{670E11F9-CD13-4693-AE34-CE06ECD2904C}" presName="sibTrans" presStyleLbl="sibTrans2D1" presStyleIdx="1" presStyleCnt="2"/>
      <dgm:spPr/>
    </dgm:pt>
    <dgm:pt modelId="{7F6AF70B-3BA6-40AA-8BDA-B23F4D50D49E}" type="pres">
      <dgm:prSet presAssocID="{670E11F9-CD13-4693-AE34-CE06ECD2904C}" presName="connectorText" presStyleLbl="sibTrans2D1" presStyleIdx="1" presStyleCnt="2"/>
      <dgm:spPr/>
    </dgm:pt>
    <dgm:pt modelId="{2357DA65-9DA8-4D1D-872D-7C598E4F10FA}" type="pres">
      <dgm:prSet presAssocID="{21F528EB-B6D9-4A2C-AE40-C52B278E8B39}" presName="node" presStyleLbl="node1" presStyleIdx="2" presStyleCnt="3">
        <dgm:presLayoutVars>
          <dgm:bulletEnabled val="1"/>
        </dgm:presLayoutVars>
      </dgm:prSet>
      <dgm:spPr/>
    </dgm:pt>
  </dgm:ptLst>
  <dgm:cxnLst>
    <dgm:cxn modelId="{CA661D3B-9E81-4543-A19B-722FECCF1C2B}" type="presOf" srcId="{670E11F9-CD13-4693-AE34-CE06ECD2904C}" destId="{7F6AF70B-3BA6-40AA-8BDA-B23F4D50D49E}" srcOrd="1" destOrd="0" presId="urn:microsoft.com/office/officeart/2005/8/layout/process1"/>
    <dgm:cxn modelId="{8DCE8063-F295-41AC-A611-1282DD54B14E}" type="presOf" srcId="{1CC2F259-D451-4BF4-80C6-580B5416548B}" destId="{5ACF1193-69CD-4DE7-AC91-51DD7E93E018}" srcOrd="0" destOrd="0" presId="urn:microsoft.com/office/officeart/2005/8/layout/process1"/>
    <dgm:cxn modelId="{253EDE65-7FA2-4E3D-BF8B-EC7ED9E0D894}" srcId="{E161918C-AC36-4C70-BF03-4FC35F267025}" destId="{337632F6-A665-4C83-A013-BA4BEDFD745B}" srcOrd="1" destOrd="0" parTransId="{54B9A036-6B03-44E4-B653-DDA55F8F7FBD}" sibTransId="{670E11F9-CD13-4693-AE34-CE06ECD2904C}"/>
    <dgm:cxn modelId="{0CD83D6F-5D2E-48A9-A8C4-E87A923037E4}" type="presOf" srcId="{450F66A1-B225-4C79-8B63-CB93796DED8C}" destId="{500C8642-BF58-4E15-988D-616C737187FD}" srcOrd="0" destOrd="0" presId="urn:microsoft.com/office/officeart/2005/8/layout/process1"/>
    <dgm:cxn modelId="{4388A874-21BD-464C-8325-E26C15F5D1A2}" type="presOf" srcId="{21F528EB-B6D9-4A2C-AE40-C52B278E8B39}" destId="{2357DA65-9DA8-4D1D-872D-7C598E4F10FA}" srcOrd="0" destOrd="0" presId="urn:microsoft.com/office/officeart/2005/8/layout/process1"/>
    <dgm:cxn modelId="{771F3A58-DF87-4BD5-8508-69D31EC1D43C}" type="presOf" srcId="{337632F6-A665-4C83-A013-BA4BEDFD745B}" destId="{78F67120-0F82-4FD8-B7A3-CA0B6D119BF3}" srcOrd="0" destOrd="0" presId="urn:microsoft.com/office/officeart/2005/8/layout/process1"/>
    <dgm:cxn modelId="{059AC259-15D8-4D01-831F-B4C1982807DA}" srcId="{E161918C-AC36-4C70-BF03-4FC35F267025}" destId="{21F528EB-B6D9-4A2C-AE40-C52B278E8B39}" srcOrd="2" destOrd="0" parTransId="{35E879AB-AE1B-4C4B-A767-C8EE8FBEA672}" sibTransId="{30E44A04-C8AD-416C-BD3D-01149BF46DB4}"/>
    <dgm:cxn modelId="{35F8DE7A-E327-4DDB-980C-5BD14F049059}" type="presOf" srcId="{E161918C-AC36-4C70-BF03-4FC35F267025}" destId="{1A1BEAA0-F445-423E-9FAD-07D0A5F3E893}" srcOrd="0" destOrd="0" presId="urn:microsoft.com/office/officeart/2005/8/layout/process1"/>
    <dgm:cxn modelId="{33C74D87-AC2A-4380-AB35-C87539071EBE}" srcId="{E161918C-AC36-4C70-BF03-4FC35F267025}" destId="{1CC2F259-D451-4BF4-80C6-580B5416548B}" srcOrd="0" destOrd="0" parTransId="{5001BA4B-DC6B-4E73-B6FF-C504F4D77830}" sibTransId="{450F66A1-B225-4C79-8B63-CB93796DED8C}"/>
    <dgm:cxn modelId="{863242AF-84C9-416D-9E47-A7F6DDBEC79B}" type="presOf" srcId="{670E11F9-CD13-4693-AE34-CE06ECD2904C}" destId="{34509ECC-C0B0-40F0-AD1E-F582D819F987}" srcOrd="0" destOrd="0" presId="urn:microsoft.com/office/officeart/2005/8/layout/process1"/>
    <dgm:cxn modelId="{749EE6F8-9106-4223-9C57-3AF0AEFC84DD}" type="presOf" srcId="{450F66A1-B225-4C79-8B63-CB93796DED8C}" destId="{892931C1-A5B4-4E94-92CA-A4DD98C72362}" srcOrd="1" destOrd="0" presId="urn:microsoft.com/office/officeart/2005/8/layout/process1"/>
    <dgm:cxn modelId="{47257289-EFF4-4E6E-9B95-43677E449268}" type="presParOf" srcId="{1A1BEAA0-F445-423E-9FAD-07D0A5F3E893}" destId="{5ACF1193-69CD-4DE7-AC91-51DD7E93E018}" srcOrd="0" destOrd="0" presId="urn:microsoft.com/office/officeart/2005/8/layout/process1"/>
    <dgm:cxn modelId="{5DCC2EA7-7100-432C-B46C-309B80B21EA8}" type="presParOf" srcId="{1A1BEAA0-F445-423E-9FAD-07D0A5F3E893}" destId="{500C8642-BF58-4E15-988D-616C737187FD}" srcOrd="1" destOrd="0" presId="urn:microsoft.com/office/officeart/2005/8/layout/process1"/>
    <dgm:cxn modelId="{C4AD1220-8E3C-4BE6-BB49-9BF87861946F}" type="presParOf" srcId="{500C8642-BF58-4E15-988D-616C737187FD}" destId="{892931C1-A5B4-4E94-92CA-A4DD98C72362}" srcOrd="0" destOrd="0" presId="urn:microsoft.com/office/officeart/2005/8/layout/process1"/>
    <dgm:cxn modelId="{64915855-E782-480C-8E9E-3901AF081ABC}" type="presParOf" srcId="{1A1BEAA0-F445-423E-9FAD-07D0A5F3E893}" destId="{78F67120-0F82-4FD8-B7A3-CA0B6D119BF3}" srcOrd="2" destOrd="0" presId="urn:microsoft.com/office/officeart/2005/8/layout/process1"/>
    <dgm:cxn modelId="{C7DD2667-7441-4F9D-AC92-E642787FD28E}" type="presParOf" srcId="{1A1BEAA0-F445-423E-9FAD-07D0A5F3E893}" destId="{34509ECC-C0B0-40F0-AD1E-F582D819F987}" srcOrd="3" destOrd="0" presId="urn:microsoft.com/office/officeart/2005/8/layout/process1"/>
    <dgm:cxn modelId="{39D59367-B091-4579-A2C4-4831B8FC7FB0}" type="presParOf" srcId="{34509ECC-C0B0-40F0-AD1E-F582D819F987}" destId="{7F6AF70B-3BA6-40AA-8BDA-B23F4D50D49E}" srcOrd="0" destOrd="0" presId="urn:microsoft.com/office/officeart/2005/8/layout/process1"/>
    <dgm:cxn modelId="{59A8F95E-73CD-4BBC-B48B-C96440C277AD}" type="presParOf" srcId="{1A1BEAA0-F445-423E-9FAD-07D0A5F3E893}" destId="{2357DA65-9DA8-4D1D-872D-7C598E4F10F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F1193-69CD-4DE7-AC91-51DD7E93E018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 err="1"/>
            <a:t>Json</a:t>
          </a:r>
          <a:r>
            <a:rPr lang="zh-CN" altLang="en-US" sz="3200" kern="1200" dirty="0"/>
            <a:t>数据</a:t>
          </a:r>
        </a:p>
      </dsp:txBody>
      <dsp:txXfrm>
        <a:off x="44665" y="2106299"/>
        <a:ext cx="2060143" cy="1206068"/>
      </dsp:txXfrm>
    </dsp:sp>
    <dsp:sp modelId="{500C8642-BF58-4E15-988D-616C737187FD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355850" y="2550475"/>
        <a:ext cx="316861" cy="317716"/>
      </dsp:txXfrm>
    </dsp:sp>
    <dsp:sp modelId="{78F67120-0F82-4FD8-B7A3-CA0B6D119BF3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Word</a:t>
          </a:r>
          <a:r>
            <a:rPr lang="zh-CN" altLang="en-US" sz="3200" kern="1200" dirty="0"/>
            <a:t>文档</a:t>
          </a:r>
        </a:p>
      </dsp:txBody>
      <dsp:txXfrm>
        <a:off x="3033928" y="2106299"/>
        <a:ext cx="2060143" cy="1206068"/>
      </dsp:txXfrm>
    </dsp:sp>
    <dsp:sp modelId="{34509ECC-C0B0-40F0-AD1E-F582D819F987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5345112" y="2550475"/>
        <a:ext cx="316861" cy="317716"/>
      </dsp:txXfrm>
    </dsp:sp>
    <dsp:sp modelId="{2357DA65-9DA8-4D1D-872D-7C598E4F10FA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Pdf</a:t>
          </a:r>
          <a:r>
            <a:rPr lang="zh-CN" altLang="en-US" sz="3200" kern="1200" dirty="0"/>
            <a:t>文件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4BD5FF6C-C1A7-4694-B411-7F2D35FA2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37F7F4-1FCE-41E3-AD73-422591351B80}"/>
              </a:ext>
            </a:extLst>
          </p:cNvPr>
          <p:cNvCxnSpPr>
            <a:cxnSpLocks/>
          </p:cNvCxnSpPr>
          <p:nvPr userDrawn="1"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3520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353214" y="373308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B7D6BB0D-1595-4A59-AECB-39EA90A0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9" r="65582"/>
          <a:stretch/>
        </p:blipFill>
        <p:spPr>
          <a:xfrm flipH="1" flipV="1">
            <a:off x="8013701" y="0"/>
            <a:ext cx="4178299" cy="68580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8405070-878E-49F8-BBAE-9582FC3F7F0C}"/>
              </a:ext>
            </a:extLst>
          </p:cNvPr>
          <p:cNvCxnSpPr>
            <a:cxnSpLocks/>
          </p:cNvCxnSpPr>
          <p:nvPr userDrawn="1"/>
        </p:nvCxnSpPr>
        <p:spPr>
          <a:xfrm>
            <a:off x="2352098" y="3590746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CDBEFD66-129D-4686-8E63-DBC5380EC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46202" y="3001963"/>
            <a:ext cx="64261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46202" y="5308199"/>
            <a:ext cx="64261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6204" y="5011928"/>
            <a:ext cx="64261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DE2D5B4-CE35-4F64-ACE1-F6BA22748CB6}"/>
              </a:ext>
            </a:extLst>
          </p:cNvPr>
          <p:cNvCxnSpPr>
            <a:cxnSpLocks/>
          </p:cNvCxnSpPr>
          <p:nvPr userDrawn="1"/>
        </p:nvCxnSpPr>
        <p:spPr>
          <a:xfrm>
            <a:off x="1346202" y="4850767"/>
            <a:ext cx="6426198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ľi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ļiḑè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îšľïdé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śḻîḋê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ś1ïḋe"/>
          <p:cNvSpPr>
            <a:spLocks noGrp="1"/>
          </p:cNvSpPr>
          <p:nvPr>
            <p:ph type="subTitle" idx="1"/>
          </p:nvPr>
        </p:nvSpPr>
        <p:spPr>
          <a:xfrm>
            <a:off x="929104" y="5633743"/>
            <a:ext cx="7958222" cy="558799"/>
          </a:xfrm>
        </p:spPr>
        <p:txBody>
          <a:bodyPr/>
          <a:lstStyle/>
          <a:p>
            <a:pPr lvl="0">
              <a:defRPr/>
            </a:pPr>
            <a:r>
              <a:rPr lang="en-US" altLang="zh-CN" spc="600" dirty="0">
                <a:solidFill>
                  <a:srgbClr val="D1E1EB"/>
                </a:solidFill>
              </a:rPr>
              <a:t>REPORT OF SOFTWARE ENGINEERING PROJECT</a:t>
            </a:r>
          </a:p>
        </p:txBody>
      </p:sp>
      <p:sp>
        <p:nvSpPr>
          <p:cNvPr id="4" name="iŝliďé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4400" b="0" dirty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zh-CN" altLang="en-US" sz="4400" b="0" dirty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组软件工程个人汇报</a:t>
            </a:r>
            <a:endParaRPr lang="zh-CN" altLang="en-US" sz="4400" b="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işļîḋê"/>
          <p:cNvSpPr>
            <a:spLocks noGrp="1"/>
          </p:cNvSpPr>
          <p:nvPr>
            <p:ph type="body" sz="quarter" idx="10"/>
          </p:nvPr>
        </p:nvSpPr>
        <p:spPr>
          <a:xfrm>
            <a:off x="5471186" y="6130490"/>
            <a:ext cx="3742262" cy="245363"/>
          </a:xfrm>
        </p:spPr>
        <p:txBody>
          <a:bodyPr/>
          <a:lstStyle/>
          <a:p>
            <a:r>
              <a:rPr lang="en-US" altLang="zh-CN" sz="2000" dirty="0"/>
              <a:t>2022.6.28 </a:t>
            </a:r>
            <a:r>
              <a:rPr lang="zh-CN" altLang="en-US" sz="2000" dirty="0"/>
              <a:t>刘永鹏 </a:t>
            </a:r>
            <a:r>
              <a:rPr lang="en-US" altLang="zh-CN" sz="2000" dirty="0"/>
              <a:t>191220070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工作量统计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14</a:t>
            </a:r>
            <a:r>
              <a:rPr lang="zh-CN" altLang="en-US" sz="1800" dirty="0"/>
              <a:t>个</a:t>
            </a:r>
            <a:r>
              <a:rPr lang="zh-CN" altLang="en-US" dirty="0"/>
              <a:t>合同模板的制作。要使用</a:t>
            </a:r>
            <a:r>
              <a:rPr lang="en-US" altLang="zh-CN" dirty="0" err="1"/>
              <a:t>mailmerge</a:t>
            </a:r>
            <a:r>
              <a:rPr lang="zh-CN" altLang="en-US" dirty="0"/>
              <a:t>库，这些模板需要进行额外的特殊处理</a:t>
            </a:r>
            <a:endParaRPr lang="en-US" altLang="zh-CN" dirty="0"/>
          </a:p>
          <a:p>
            <a:r>
              <a:rPr lang="en-US" altLang="zh-CN" dirty="0"/>
              <a:t>2690</a:t>
            </a:r>
            <a:r>
              <a:rPr lang="zh-CN" altLang="en-US" sz="1800" dirty="0"/>
              <a:t>行代码</a:t>
            </a:r>
            <a:endParaRPr lang="en-US" altLang="zh-CN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78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实验总结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这次实验使得我对大型软件的开发流程又有了更为详细直观的认知，同时也得到了软件开发能力的实战演练机会，对我个人的提升有很大帮助。不管是对</a:t>
            </a:r>
            <a:r>
              <a:rPr lang="en-US" altLang="zh-CN" sz="2000" dirty="0"/>
              <a:t>spring</a:t>
            </a:r>
            <a:r>
              <a:rPr lang="zh-CN" altLang="en-US" sz="2000" dirty="0"/>
              <a:t>框架的掌握，还是对各种小组件技术的了解，在本次试验后，都能得到较大的提升，我在这几个月的工作中受益匪浅。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同时，在和组员们的合作和跨组的项目对接中，也能进一步提高个人的团队合作能力。每个人都在本次项目中发挥了至关重要的作用，大家都应该为彼此的工作感到自豪。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/>
              <a:t>感谢大家在完成项目过程中付出的努力！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38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lî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ṣľîḓe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955709" cy="4083608"/>
            <a:chOff x="757282" y="1700808"/>
            <a:chExt cx="10955709" cy="4083608"/>
          </a:xfrm>
        </p:grpSpPr>
        <p:grpSp>
          <p:nvGrpSpPr>
            <p:cNvPr id="6" name="iṥlíd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955709" cy="4083608"/>
              <a:chOff x="1175743" y="1700808"/>
              <a:chExt cx="10529765" cy="4083608"/>
            </a:xfrm>
          </p:grpSpPr>
          <p:sp>
            <p:nvSpPr>
              <p:cNvPr id="7" name="iṩḻîḓe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4007213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ïś1idê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ṣ1îḋê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ïṣ1íḍè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2C3A315-024E-7D13-7D74-2991BD983A70}"/>
              </a:ext>
            </a:extLst>
          </p:cNvPr>
          <p:cNvSpPr txBox="1"/>
          <p:nvPr/>
        </p:nvSpPr>
        <p:spPr>
          <a:xfrm>
            <a:off x="3380372" y="1073584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j-ea"/>
                <a:ea typeface="+mj-ea"/>
              </a:rPr>
              <a:t>实现功能</a:t>
            </a:r>
            <a:endParaRPr lang="en-US" altLang="zh-CN" sz="2800" b="1" dirty="0">
              <a:latin typeface="+mj-ea"/>
              <a:ea typeface="+mj-ea"/>
            </a:endParaRPr>
          </a:p>
          <a:p>
            <a:pPr algn="l"/>
            <a:endParaRPr lang="en-US" altLang="zh-CN" sz="2800" b="1" dirty="0">
              <a:latin typeface="+mj-ea"/>
              <a:ea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b="1" dirty="0">
              <a:latin typeface="+mj-ea"/>
              <a:ea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j-ea"/>
                <a:ea typeface="+mj-ea"/>
              </a:rPr>
              <a:t>技术介绍</a:t>
            </a:r>
            <a:endParaRPr lang="en-US" altLang="zh-CN" sz="2800" b="1" dirty="0">
              <a:latin typeface="+mj-ea"/>
              <a:ea typeface="+mj-ea"/>
            </a:endParaRPr>
          </a:p>
          <a:p>
            <a:pPr algn="l"/>
            <a:endParaRPr lang="en-US" altLang="zh-CN" sz="2800" b="1" dirty="0">
              <a:latin typeface="+mj-ea"/>
              <a:ea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b="1" dirty="0">
              <a:latin typeface="+mj-ea"/>
              <a:ea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j-ea"/>
                <a:ea typeface="+mj-ea"/>
              </a:rPr>
              <a:t>工作量统计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ľiḓé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实现功能</a:t>
            </a:r>
          </a:p>
        </p:txBody>
      </p:sp>
      <p:sp>
        <p:nvSpPr>
          <p:cNvPr id="9" name="ïŝľîḓ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1BC9A7-0716-C435-7CBE-F8E2BAB954BC}"/>
              </a:ext>
            </a:extLst>
          </p:cNvPr>
          <p:cNvSpPr txBox="1">
            <a:spLocks/>
          </p:cNvSpPr>
          <p:nvPr/>
        </p:nvSpPr>
        <p:spPr>
          <a:xfrm>
            <a:off x="341051" y="116867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对技术表格进行抽象，前后端表格相关数据接口规范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77B7B8-586E-2871-9140-684EAE69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668" y="1564273"/>
            <a:ext cx="2857143" cy="4676190"/>
          </a:xfrm>
          <a:prstGeom prst="rect">
            <a:avLst/>
          </a:prstGeom>
        </p:spPr>
      </p:pic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1F98EDA5-6248-4CEA-1950-BE5B87BE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063" y="1028700"/>
            <a:ext cx="2333886" cy="5780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05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2"/>
            <a:ext cx="4533900" cy="451441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1B14FCC-3F35-4D75-A106-6CD3A6B12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06282"/>
              </p:ext>
            </p:extLst>
          </p:nvPr>
        </p:nvGraphicFramePr>
        <p:xfrm>
          <a:off x="1711120" y="13273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9B0B63B-8237-E5DA-41DC-64FB566F2D04}"/>
              </a:ext>
            </a:extLst>
          </p:cNvPr>
          <p:cNvSpPr txBox="1"/>
          <p:nvPr/>
        </p:nvSpPr>
        <p:spPr>
          <a:xfrm>
            <a:off x="733584" y="1788876"/>
            <a:ext cx="474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根据前端数据自动填写表单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C86DD2-2E52-E3E5-ED1D-49C91482E72D}"/>
              </a:ext>
            </a:extLst>
          </p:cNvPr>
          <p:cNvSpPr txBox="1"/>
          <p:nvPr/>
        </p:nvSpPr>
        <p:spPr>
          <a:xfrm>
            <a:off x="733584" y="2250541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共计为全</a:t>
            </a:r>
            <a:r>
              <a:rPr lang="en-US" altLang="zh-CN" dirty="0"/>
              <a:t>14</a:t>
            </a:r>
            <a:r>
              <a:rPr lang="zh-CN" altLang="en-US" dirty="0"/>
              <a:t>种合同模板提供脚本支持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836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</a:t>
            </a:r>
            <a:r>
              <a:rPr lang="zh-CN" altLang="en-US" dirty="0"/>
              <a:t>组对接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从</a:t>
            </a:r>
            <a:r>
              <a:rPr lang="en-US" altLang="zh-CN" sz="2400" dirty="0"/>
              <a:t>MongoDB</a:t>
            </a:r>
            <a:r>
              <a:rPr lang="zh-CN" altLang="en-US" sz="2400" dirty="0"/>
              <a:t>数据库获取表单数据，以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格式读入。</a:t>
            </a:r>
            <a:endParaRPr lang="en-US" altLang="zh-CN" sz="2400" dirty="0"/>
          </a:p>
          <a:p>
            <a:r>
              <a:rPr lang="zh-CN" altLang="en-US" sz="2400" dirty="0"/>
              <a:t>脚本结合模板将数据自动填入文档，生成目标文件（</a:t>
            </a:r>
            <a:r>
              <a:rPr lang="en-US" altLang="zh-CN" sz="2400" dirty="0"/>
              <a:t>pdf</a:t>
            </a:r>
            <a:r>
              <a:rPr lang="zh-CN" altLang="en-US" sz="2400" dirty="0"/>
              <a:t>或</a:t>
            </a:r>
            <a:r>
              <a:rPr lang="en-US" altLang="zh-CN" sz="2400" dirty="0"/>
              <a:t>excel</a:t>
            </a:r>
            <a:r>
              <a:rPr lang="zh-CN" altLang="en-US" sz="2400" dirty="0"/>
              <a:t>文件）。</a:t>
            </a:r>
            <a:endParaRPr lang="en-US" altLang="zh-CN" sz="2400" dirty="0"/>
          </a:p>
          <a:p>
            <a:r>
              <a:rPr lang="zh-CN" altLang="en-US" sz="2400" dirty="0"/>
              <a:t>前端通过接口查询获取文件。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ľiḓé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技术介绍</a:t>
            </a:r>
          </a:p>
        </p:txBody>
      </p:sp>
      <p:sp>
        <p:nvSpPr>
          <p:cNvPr id="9" name="ïŝľîḓ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02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技术介绍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533630"/>
            <a:ext cx="11047413" cy="451441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脚本语言：</a:t>
            </a:r>
            <a:r>
              <a:rPr lang="en-US" altLang="zh-CN" sz="2400" dirty="0"/>
              <a:t>Python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使用的库：</a:t>
            </a:r>
            <a:r>
              <a:rPr lang="en-US" altLang="zh-CN" sz="2400" dirty="0" err="1"/>
              <a:t>xlrd</a:t>
            </a:r>
            <a:r>
              <a:rPr lang="en-US" altLang="zh-CN" sz="2400" dirty="0"/>
              <a:t>\</a:t>
            </a:r>
            <a:r>
              <a:rPr lang="en-US" altLang="zh-CN" sz="2400" dirty="0" err="1"/>
              <a:t>xlwt</a:t>
            </a:r>
            <a:r>
              <a:rPr lang="zh-CN" altLang="en-US" sz="2400" dirty="0"/>
              <a:t>（</a:t>
            </a:r>
            <a:r>
              <a:rPr lang="en-US" altLang="zh-CN" sz="2400" dirty="0"/>
              <a:t>excel</a:t>
            </a:r>
            <a:r>
              <a:rPr lang="zh-CN" altLang="en-US" sz="2400" dirty="0"/>
              <a:t>文件操作）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       </a:t>
            </a:r>
            <a:r>
              <a:rPr lang="en-US" altLang="zh-CN" sz="2400" dirty="0" err="1"/>
              <a:t>getopt</a:t>
            </a:r>
            <a:r>
              <a:rPr lang="en-US" altLang="zh-CN" sz="2400" dirty="0"/>
              <a:t>\sys</a:t>
            </a:r>
            <a:r>
              <a:rPr lang="zh-CN" altLang="en-US" sz="2400" dirty="0"/>
              <a:t>（控制台操作）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       </a:t>
            </a:r>
            <a:r>
              <a:rPr lang="en-US" altLang="zh-CN" sz="2400" dirty="0" err="1"/>
              <a:t>mailmerge</a:t>
            </a:r>
            <a:r>
              <a:rPr lang="zh-CN" altLang="en-US" sz="2400" dirty="0"/>
              <a:t>（用于将数据填入模板）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其他软件：</a:t>
            </a:r>
            <a:r>
              <a:rPr lang="en-US" altLang="zh-CN" sz="2400" dirty="0"/>
              <a:t>word</a:t>
            </a:r>
            <a:r>
              <a:rPr lang="zh-CN" altLang="en-US" sz="2400" dirty="0"/>
              <a:t>（制作的合同模板）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       </a:t>
            </a:r>
            <a:r>
              <a:rPr lang="en-US" altLang="zh-CN" sz="2400" dirty="0" err="1"/>
              <a:t>libreoffice</a:t>
            </a:r>
            <a:r>
              <a:rPr lang="zh-CN" altLang="en-US" sz="2400" dirty="0"/>
              <a:t>（用于将</a:t>
            </a:r>
            <a:r>
              <a:rPr lang="en-US" altLang="zh-CN" sz="2400" dirty="0"/>
              <a:t>docx</a:t>
            </a:r>
            <a:r>
              <a:rPr lang="zh-CN" altLang="en-US" sz="2400" dirty="0"/>
              <a:t>文件转化为</a:t>
            </a:r>
            <a:r>
              <a:rPr lang="en-US" altLang="zh-CN" sz="2400" dirty="0"/>
              <a:t>pdf</a:t>
            </a:r>
            <a:r>
              <a:rPr lang="zh-CN" altLang="en-US" sz="2400" dirty="0"/>
              <a:t>文件）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       MongoDB</a:t>
            </a:r>
            <a:r>
              <a:rPr lang="zh-CN" altLang="en-US" sz="2400" dirty="0"/>
              <a:t>数据库（存放表单数据）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611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ľiḓé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工作量统计</a:t>
            </a:r>
          </a:p>
        </p:txBody>
      </p:sp>
      <p:sp>
        <p:nvSpPr>
          <p:cNvPr id="9" name="ïŝľîḓ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555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811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81C3"/>
      </a:accent1>
      <a:accent2>
        <a:srgbClr val="14879E"/>
      </a:accent2>
      <a:accent3>
        <a:srgbClr val="3EA592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157</TotalTime>
  <Words>354</Words>
  <Application>Microsoft Office PowerPoint</Application>
  <PresentationFormat>宽屏</PresentationFormat>
  <Paragraphs>55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Impact</vt:lpstr>
      <vt:lpstr>Roboto</vt:lpstr>
      <vt:lpstr>主题5</vt:lpstr>
      <vt:lpstr>think-cell Slide</vt:lpstr>
      <vt:lpstr>B组软件工程个人汇报</vt:lpstr>
      <vt:lpstr>PowerPoint 演示文稿</vt:lpstr>
      <vt:lpstr>实现功能</vt:lpstr>
      <vt:lpstr>实现功能</vt:lpstr>
      <vt:lpstr>实现功能</vt:lpstr>
      <vt:lpstr>BE组对接</vt:lpstr>
      <vt:lpstr>技术介绍</vt:lpstr>
      <vt:lpstr>技术介绍</vt:lpstr>
      <vt:lpstr>工作量统计</vt:lpstr>
      <vt:lpstr>工作量统计</vt:lpstr>
      <vt:lpstr>实验总结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Liu Yongpeng</cp:lastModifiedBy>
  <cp:revision>16</cp:revision>
  <cp:lastPrinted>2019-06-05T16:00:00Z</cp:lastPrinted>
  <dcterms:created xsi:type="dcterms:W3CDTF">2019-06-05T16:00:00Z</dcterms:created>
  <dcterms:modified xsi:type="dcterms:W3CDTF">2022-06-28T06:01:25Z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