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6" r:id="rId2"/>
    <p:sldId id="272" r:id="rId3"/>
    <p:sldId id="258" r:id="rId4"/>
    <p:sldId id="307" r:id="rId5"/>
    <p:sldId id="356" r:id="rId6"/>
    <p:sldId id="273" r:id="rId7"/>
    <p:sldId id="346" r:id="rId8"/>
    <p:sldId id="347" r:id="rId9"/>
    <p:sldId id="348" r:id="rId10"/>
    <p:sldId id="349" r:id="rId11"/>
    <p:sldId id="353" r:id="rId12"/>
    <p:sldId id="274" r:id="rId13"/>
    <p:sldId id="354" r:id="rId14"/>
    <p:sldId id="275" r:id="rId15"/>
    <p:sldId id="355" r:id="rId16"/>
    <p:sldId id="276" r:id="rId17"/>
    <p:sldId id="357" r:id="rId18"/>
    <p:sldId id="359" r:id="rId19"/>
    <p:sldId id="358"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D2DCE6"/>
    <a:srgbClr val="396692"/>
    <a:srgbClr val="CCE9F9"/>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07" autoAdjust="0"/>
    <p:restoredTop sz="94710" autoAdjust="0"/>
  </p:normalViewPr>
  <p:slideViewPr>
    <p:cSldViewPr snapToGrid="0">
      <p:cViewPr varScale="1">
        <p:scale>
          <a:sx n="113" d="100"/>
          <a:sy n="113" d="100"/>
        </p:scale>
        <p:origin x="372" y="10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duotone>
              <a:schemeClr val="accent1">
                <a:shade val="45000"/>
                <a:satMod val="135000"/>
              </a:schemeClr>
              <a:prstClr val="white"/>
            </a:duotone>
          </a:blip>
          <a:srcRect l="6683" t="2597" r="-4086"/>
          <a:stretch>
            <a:fillRect/>
          </a:stretch>
        </p:blipFill>
        <p:spPr>
          <a:xfrm>
            <a:off x="0" y="0"/>
            <a:ext cx="11551113" cy="6858000"/>
          </a:xfrm>
          <a:prstGeom prst="rect">
            <a:avLst/>
          </a:prstGeom>
        </p:spPr>
      </p:pic>
      <p:sp>
        <p:nvSpPr>
          <p:cNvPr id="4" name="矩形: 圆角 3"/>
          <p:cNvSpPr/>
          <p:nvPr userDrawn="1"/>
        </p:nvSpPr>
        <p:spPr>
          <a:xfrm>
            <a:off x="9241654" y="5521875"/>
            <a:ext cx="2278834" cy="29627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userDrawn="1"/>
        </p:nvSpPr>
        <p:spPr>
          <a:xfrm>
            <a:off x="8420099" y="2623563"/>
            <a:ext cx="3100389" cy="291927"/>
          </a:xfrm>
          <a:prstGeom prst="roundRect">
            <a:avLst>
              <a:gd name="adj" fmla="val 50000"/>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p:nvPr>
        </p:nvSpPr>
        <p:spPr>
          <a:xfrm>
            <a:off x="8404786" y="2619220"/>
            <a:ext cx="3131014" cy="296270"/>
          </a:xfrm>
          <a:noFill/>
        </p:spPr>
        <p:txBody>
          <a:bodyPr lIns="90000" rIns="90000" anchor="t" anchorCtr="0">
            <a:normAutofit/>
          </a:bodyPr>
          <a:lstStyle>
            <a:lvl1pPr marL="0" marR="0" indent="0" algn="r" defTabSz="913765" rtl="0" eaLnBrk="1" fontAlgn="auto" latinLnBrk="0" hangingPunct="1">
              <a:lnSpc>
                <a:spcPct val="100000"/>
              </a:lnSpc>
              <a:spcBef>
                <a:spcPts val="1000"/>
              </a:spcBef>
              <a:spcAft>
                <a:spcPts val="0"/>
              </a:spcAft>
              <a:buClrTx/>
              <a:buSzTx/>
              <a:buFont typeface="Arial" panose="020B0604020202020204" pitchFamily="34" charset="0"/>
              <a:buNone/>
              <a:defRPr sz="16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userDrawn="1">
            <p:ph type="ctrTitle"/>
          </p:nvPr>
        </p:nvSpPr>
        <p:spPr>
          <a:xfrm>
            <a:off x="5050461" y="1506060"/>
            <a:ext cx="6470027" cy="1117502"/>
          </a:xfrm>
          <a:noFill/>
        </p:spPr>
        <p:txBody>
          <a:bodyPr lIns="90000" rIns="90000" anchor="b">
            <a:normAutofit/>
          </a:bodyPr>
          <a:lstStyle>
            <a:lvl1pPr algn="r">
              <a:defRPr sz="3600" b="1">
                <a:solidFill>
                  <a:schemeClr val="accent1">
                    <a:lumMod val="75000"/>
                  </a:schemeClr>
                </a:solidFill>
              </a:defRPr>
            </a:lvl1pPr>
          </a:lstStyle>
          <a:p>
            <a:r>
              <a:rPr lang="en-US" altLang="zh-CN" dirty="0"/>
              <a:t>Click to edit Master title style</a:t>
            </a:r>
            <a:endParaRPr lang="zh-CN" altLang="en-US" dirty="0"/>
          </a:p>
        </p:txBody>
      </p:sp>
      <p:sp>
        <p:nvSpPr>
          <p:cNvPr id="5" name="文本占位符 13"/>
          <p:cNvSpPr>
            <a:spLocks noGrp="1"/>
          </p:cNvSpPr>
          <p:nvPr>
            <p:ph type="body" sz="quarter" idx="10" hasCustomPrompt="1"/>
          </p:nvPr>
        </p:nvSpPr>
        <p:spPr>
          <a:xfrm>
            <a:off x="9241654" y="5521875"/>
            <a:ext cx="2249242"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7" name="文本占位符 13"/>
          <p:cNvSpPr>
            <a:spLocks noGrp="1"/>
          </p:cNvSpPr>
          <p:nvPr>
            <p:ph type="body" sz="quarter" idx="11" hasCustomPrompt="1"/>
          </p:nvPr>
        </p:nvSpPr>
        <p:spPr>
          <a:xfrm>
            <a:off x="9241654" y="5818146"/>
            <a:ext cx="2249242" cy="296271"/>
          </a:xfrm>
        </p:spPr>
        <p:txBody>
          <a:bodyPr vert="horz" anchor="ctr">
            <a:no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1500" b="0">
                <a:solidFill>
                  <a:schemeClr val="accent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a:duotone>
              <a:schemeClr val="accent1">
                <a:shade val="45000"/>
                <a:satMod val="135000"/>
              </a:schemeClr>
              <a:prstClr val="white"/>
            </a:duotone>
          </a:blip>
          <a:srcRect t="2597" r="2597"/>
          <a:stretch>
            <a:fillRect/>
          </a:stretch>
        </p:blipFill>
        <p:spPr>
          <a:xfrm rot="10800000">
            <a:off x="7391125" y="2176961"/>
            <a:ext cx="4129362" cy="2451640"/>
          </a:xfrm>
          <a:prstGeom prst="rect">
            <a:avLst/>
          </a:prstGeom>
        </p:spPr>
      </p:pic>
      <p:sp>
        <p:nvSpPr>
          <p:cNvPr id="13" name="日期占位符 12"/>
          <p:cNvSpPr>
            <a:spLocks noGrp="1"/>
          </p:cNvSpPr>
          <p:nvPr>
            <p:ph type="dt" sz="half" idx="14"/>
          </p:nvPr>
        </p:nvSpPr>
        <p:spPr/>
        <p:txBody>
          <a:bodyPr/>
          <a:lstStyle>
            <a:lvl1pPr>
              <a:defRPr>
                <a:solidFill>
                  <a:schemeClr val="tx1"/>
                </a:solidFill>
              </a:defRPr>
            </a:lvl1pPr>
          </a:lstStyle>
          <a:p>
            <a:fld id="{5718DA20-971C-4857-A771-3F70AE70EC44}" type="datetime1">
              <a:rPr lang="zh-CN" altLang="en-US" smtClean="0"/>
              <a:t>2022/7/4</a:t>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r>
              <a:rPr lang="en-US" altLang="zh-CN"/>
              <a:t>NJU Testing</a:t>
            </a:r>
            <a:endParaRPr lang="zh-CN" altLang="en-US" dirty="0"/>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5DD3DB80-B894-403A-B48E-6FDC1A72010E}" type="slidenum">
              <a:rPr lang="zh-CN" altLang="en-US" smtClean="0"/>
              <a:t>‹#›</a:t>
            </a:fld>
            <a:endParaRPr lang="zh-CN" altLang="en-US"/>
          </a:p>
        </p:txBody>
      </p:sp>
      <p:sp>
        <p:nvSpPr>
          <p:cNvPr id="20" name="标题 1"/>
          <p:cNvSpPr>
            <a:spLocks noGrp="1"/>
          </p:cNvSpPr>
          <p:nvPr userDrawn="1">
            <p:ph type="title"/>
          </p:nvPr>
        </p:nvSpPr>
        <p:spPr>
          <a:xfrm>
            <a:off x="669924" y="2436998"/>
            <a:ext cx="7880833" cy="804151"/>
          </a:xfrm>
          <a:noFill/>
        </p:spPr>
        <p:txBody>
          <a:bodyPr lIns="90000" rIns="90000" anchor="b">
            <a:normAutofit/>
          </a:bodyPr>
          <a:lstStyle>
            <a:lvl1pPr>
              <a:defRPr sz="2400" b="1">
                <a:solidFill>
                  <a:schemeClr val="accent1">
                    <a:lumMod val="75000"/>
                  </a:schemeClr>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284149"/>
            <a:ext cx="7880833" cy="1082874"/>
          </a:xfrm>
          <a:noFill/>
        </p:spPr>
        <p:txBody>
          <a:bodyPr lIns="90000" rIns="90000" anchor="t">
            <a:normAutofit/>
          </a:bodyPr>
          <a:lstStyle>
            <a:lvl1pPr marL="0" indent="0">
              <a:lnSpc>
                <a:spcPct val="150000"/>
              </a:lnSpc>
              <a:spcBef>
                <a:spcPts val="0"/>
              </a:spcBef>
              <a:buNone/>
              <a:defRPr sz="1200">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cxnSp>
        <p:nvCxnSpPr>
          <p:cNvPr id="3" name="直接连接符 2"/>
          <p:cNvCxnSpPr/>
          <p:nvPr userDrawn="1"/>
        </p:nvCxnSpPr>
        <p:spPr>
          <a:xfrm>
            <a:off x="669925" y="2132059"/>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669925" y="4627060"/>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a:p>
            <a:pPr lvl="4"/>
            <a:endParaRPr lang="zh-CN" altLang="en-US" dirty="0"/>
          </a:p>
        </p:txBody>
      </p:sp>
      <p:sp>
        <p:nvSpPr>
          <p:cNvPr id="7" name="日期占位符 6"/>
          <p:cNvSpPr>
            <a:spLocks noGrp="1"/>
          </p:cNvSpPr>
          <p:nvPr>
            <p:ph type="dt" sz="half" idx="10"/>
          </p:nvPr>
        </p:nvSpPr>
        <p:spPr/>
        <p:txBody>
          <a:bodyPr/>
          <a:lstStyle/>
          <a:p>
            <a:fld id="{8264AB42-53BB-4547-BC04-9F6CB2DD1E08}" type="datetime1">
              <a:rPr lang="zh-CN" altLang="en-US" smtClean="0"/>
              <a:t>2022/7/4</a:t>
            </a:fld>
            <a:endParaRPr lang="zh-CN" altLang="en-US"/>
          </a:p>
        </p:txBody>
      </p:sp>
      <p:sp>
        <p:nvSpPr>
          <p:cNvPr id="8" name="页脚占位符 7"/>
          <p:cNvSpPr>
            <a:spLocks noGrp="1"/>
          </p:cNvSpPr>
          <p:nvPr>
            <p:ph type="ftr" sz="quarter" idx="11"/>
          </p:nvPr>
        </p:nvSpPr>
        <p:spPr/>
        <p:txBody>
          <a:bodyPr/>
          <a:lstStyle/>
          <a:p>
            <a:r>
              <a:rPr lang="en-US" altLang="zh-CN"/>
              <a:t>NJU Testing</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4" name="标题 3"/>
          <p:cNvSpPr>
            <a:spLocks noGrp="1"/>
          </p:cNvSpPr>
          <p:nvPr>
            <p:ph type="title"/>
          </p:nvPr>
        </p:nvSpPr>
        <p:spPr/>
        <p:txBody>
          <a:bodyPr/>
          <a:lstStyle>
            <a:lvl1pPr>
              <a:defRPr/>
            </a:lvl1pPr>
          </a:lstStyle>
          <a:p>
            <a:r>
              <a:rPr lang="en-US" altLang="zh-CN" dirty="0"/>
              <a:t>Click to edit Master title style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A6560BA7-53BF-4FE9-847A-AC91643186DD}" type="datetime1">
              <a:rPr lang="zh-CN" altLang="en-US" smtClean="0"/>
              <a:t>2022/7/4</a:t>
            </a:fld>
            <a:endParaRPr lang="zh-CN" altLang="en-US"/>
          </a:p>
        </p:txBody>
      </p:sp>
      <p:sp>
        <p:nvSpPr>
          <p:cNvPr id="7" name="页脚占位符 6"/>
          <p:cNvSpPr>
            <a:spLocks noGrp="1"/>
          </p:cNvSpPr>
          <p:nvPr>
            <p:ph type="ftr" sz="quarter" idx="11"/>
          </p:nvPr>
        </p:nvSpPr>
        <p:spPr/>
        <p:txBody>
          <a:bodyPr/>
          <a:lstStyle/>
          <a:p>
            <a:r>
              <a:rPr lang="en-US" altLang="zh-CN"/>
              <a:t>NJU Testing</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3" name="标题 2"/>
          <p:cNvSpPr>
            <a:spLocks noGrp="1"/>
          </p:cNvSpPr>
          <p:nvPr>
            <p:ph type="title"/>
          </p:nvPr>
        </p:nvSpPr>
        <p:spPr/>
        <p:txBody>
          <a:bodyPr/>
          <a:lstStyle>
            <a:lvl1pPr>
              <a:defRPr/>
            </a:lvl1pPr>
          </a:lstStyle>
          <a:p>
            <a:r>
              <a:rPr lang="en-US" altLang="zh-CN" dirty="0"/>
              <a:t>Click to edit Master title style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9" name="图片 8"/>
          <p:cNvPicPr/>
          <p:nvPr userDrawn="1"/>
        </p:nvPicPr>
        <p:blipFill rotWithShape="1">
          <a:blip r:embed="rId2">
            <a:duotone>
              <a:schemeClr val="accent1">
                <a:shade val="45000"/>
                <a:satMod val="135000"/>
              </a:schemeClr>
              <a:prstClr val="white"/>
            </a:duotone>
          </a:blip>
          <a:srcRect t="2597" r="2597"/>
          <a:stretch>
            <a:fillRect/>
          </a:stretch>
        </p:blipFill>
        <p:spPr>
          <a:xfrm rot="10800000" flipV="1">
            <a:off x="669924" y="-1"/>
            <a:ext cx="11522076" cy="6840761"/>
          </a:xfrm>
          <a:prstGeom prst="rect">
            <a:avLst/>
          </a:prstGeom>
        </p:spPr>
      </p:pic>
      <p:sp>
        <p:nvSpPr>
          <p:cNvPr id="13" name="标题 1"/>
          <p:cNvSpPr>
            <a:spLocks noGrp="1"/>
          </p:cNvSpPr>
          <p:nvPr userDrawn="1">
            <p:ph type="ctrTitle" hasCustomPrompt="1"/>
          </p:nvPr>
        </p:nvSpPr>
        <p:spPr>
          <a:xfrm>
            <a:off x="669925" y="2126158"/>
            <a:ext cx="4482645" cy="1512395"/>
          </a:xfrm>
        </p:spPr>
        <p:txBody>
          <a:bodyPr lIns="90000" rIns="90000" anchor="b">
            <a:normAutofit/>
          </a:bodyPr>
          <a:lstStyle>
            <a:lvl1pPr marL="0" indent="0" algn="l">
              <a:buFont typeface="Arial" panose="020B0604020202020204" pitchFamily="34" charset="0"/>
              <a:buNone/>
              <a:defRPr sz="3200">
                <a:solidFill>
                  <a:schemeClr val="accent1">
                    <a:lumMod val="75000"/>
                  </a:schemeClr>
                </a:solidFill>
              </a:defRPr>
            </a:lvl1pPr>
          </a:lstStyle>
          <a:p>
            <a:r>
              <a:rPr lang="en-US" altLang="zh-CN" dirty="0"/>
              <a:t>Conclusion</a:t>
            </a:r>
            <a:endParaRPr lang="zh-CN" altLang="en-US" dirty="0"/>
          </a:p>
        </p:txBody>
      </p:sp>
      <p:sp>
        <p:nvSpPr>
          <p:cNvPr id="6" name="矩形: 圆角 5"/>
          <p:cNvSpPr/>
          <p:nvPr userDrawn="1"/>
        </p:nvSpPr>
        <p:spPr>
          <a:xfrm>
            <a:off x="669923" y="3657917"/>
            <a:ext cx="2278834" cy="29627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62"/>
          <p:cNvSpPr>
            <a:spLocks noGrp="1"/>
          </p:cNvSpPr>
          <p:nvPr>
            <p:ph type="body" sz="quarter" idx="17" hasCustomPrompt="1"/>
          </p:nvPr>
        </p:nvSpPr>
        <p:spPr>
          <a:xfrm>
            <a:off x="669926" y="3643317"/>
            <a:ext cx="2278832" cy="310871"/>
          </a:xfrm>
        </p:spPr>
        <p:txBody>
          <a:bodyPr vert="horz" lIns="90000" tIns="45720" rIns="90000" bIns="45720" rtlCol="0" anchor="b">
            <a:normAutofit/>
          </a:bodyPr>
          <a:lstStyle>
            <a:lvl1pPr marL="228600" marR="0" indent="-228600" algn="l" defTabSz="913765" rtl="0" eaLnBrk="1" fontAlgn="auto" latinLnBrk="0" hangingPunct="1">
              <a:lnSpc>
                <a:spcPct val="90000"/>
              </a:lnSpc>
              <a:spcBef>
                <a:spcPts val="1000"/>
              </a:spcBef>
              <a:spcAft>
                <a:spcPts val="0"/>
              </a:spcAft>
              <a:buClrTx/>
              <a:buSzTx/>
              <a:buFont typeface="Arial" panose="020B0604020202020204" pitchFamily="34" charset="0"/>
              <a:buNone/>
              <a:defRPr lang="zh-CN" altLang="en-US" sz="140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algn="ct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Signature</a:t>
            </a:r>
          </a:p>
        </p:txBody>
      </p:sp>
      <p:sp>
        <p:nvSpPr>
          <p:cNvPr id="15" name="文本占位符 62"/>
          <p:cNvSpPr>
            <a:spLocks noGrp="1"/>
          </p:cNvSpPr>
          <p:nvPr>
            <p:ph type="body" sz="quarter" idx="18" hasCustomPrompt="1"/>
          </p:nvPr>
        </p:nvSpPr>
        <p:spPr>
          <a:xfrm>
            <a:off x="669926" y="3958951"/>
            <a:ext cx="2278832" cy="310871"/>
          </a:xfrm>
        </p:spPr>
        <p:txBody>
          <a:bodyPr vert="horz" lIns="90000" tIns="45720" rIns="90000" bIns="45720" rtlCol="0">
            <a:normAutofit/>
          </a:bodyPr>
          <a:lstStyle>
            <a:lvl1pPr marL="0" indent="0" algn="l">
              <a:buNone/>
              <a:defRPr lang="zh-CN" altLang="en-US" sz="1400" smtClean="0">
                <a:solidFill>
                  <a:schemeClr val="accent1">
                    <a:lumMod val="50000"/>
                  </a:schemeClr>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8769"/>
            <a:ext cx="1388536" cy="206381"/>
          </a:xfrm>
          <a:prstGeom prst="rect">
            <a:avLst/>
          </a:prstGeom>
        </p:spPr>
        <p:txBody>
          <a:bodyPr vert="horz" lIns="91440" tIns="45720" rIns="91440" bIns="45720" rtlCol="0" anchor="ctr"/>
          <a:lstStyle>
            <a:lvl1pPr algn="ctr">
              <a:defRPr sz="1000">
                <a:solidFill>
                  <a:schemeClr val="tx1"/>
                </a:solidFill>
              </a:defRPr>
            </a:lvl1pPr>
          </a:lstStyle>
          <a:p>
            <a:fld id="{83742EA8-F6E0-4394-B7EF-A7BB0EEA7B10}" type="datetime1">
              <a:rPr lang="zh-CN" altLang="en-US" smtClean="0"/>
              <a:t>2022/7/4</a:t>
            </a:fld>
            <a:endParaRPr lang="zh-CN" altLang="en-US"/>
          </a:p>
        </p:txBody>
      </p:sp>
      <p:sp>
        <p:nvSpPr>
          <p:cNvPr id="5" name="页脚占位符 4"/>
          <p:cNvSpPr>
            <a:spLocks noGrp="1"/>
          </p:cNvSpPr>
          <p:nvPr>
            <p:ph type="ftr" sz="quarter" idx="3"/>
          </p:nvPr>
        </p:nvSpPr>
        <p:spPr>
          <a:xfrm>
            <a:off x="669924" y="6248769"/>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a:t>NJU Testing</a:t>
            </a:r>
            <a:endParaRPr lang="zh-CN" altLang="en-US" dirty="0"/>
          </a:p>
        </p:txBody>
      </p:sp>
      <p:sp>
        <p:nvSpPr>
          <p:cNvPr id="6" name="灯片编号占位符 5"/>
          <p:cNvSpPr>
            <a:spLocks noGrp="1"/>
          </p:cNvSpPr>
          <p:nvPr>
            <p:ph type="sldNum" sz="quarter" idx="4"/>
          </p:nvPr>
        </p:nvSpPr>
        <p:spPr>
          <a:xfrm>
            <a:off x="8610599" y="6248769"/>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직사각형 45"/>
          <p:cNvSpPr/>
          <p:nvPr userDrawn="1"/>
        </p:nvSpPr>
        <p:spPr>
          <a:xfrm>
            <a:off x="695324" y="1049020"/>
            <a:ext cx="10825163" cy="18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8994370" y="2619220"/>
            <a:ext cx="2541429" cy="809780"/>
          </a:xfrm>
        </p:spPr>
        <p:txBody>
          <a:bodyPr>
            <a:normAutofit fontScale="95000"/>
          </a:bodyPr>
          <a:lstStyle/>
          <a:p>
            <a:r>
              <a:rPr lang="zh-CN" altLang="en-US" dirty="0"/>
              <a:t>个人汇报</a:t>
            </a:r>
            <a:endParaRPr lang="zh-CN" dirty="0"/>
          </a:p>
        </p:txBody>
      </p:sp>
      <p:sp>
        <p:nvSpPr>
          <p:cNvPr id="18" name="标题 17"/>
          <p:cNvSpPr>
            <a:spLocks noGrp="1"/>
          </p:cNvSpPr>
          <p:nvPr>
            <p:ph type="ctrTitle"/>
          </p:nvPr>
        </p:nvSpPr>
        <p:spPr/>
        <p:txBody>
          <a:bodyPr/>
          <a:lstStyle/>
          <a:p>
            <a:r>
              <a:rPr lang="zh-CN" altLang="en-US" dirty="0"/>
              <a:t>南大测试</a:t>
            </a:r>
            <a:endParaRPr lang="en-US" altLang="zh-CN" dirty="0"/>
          </a:p>
        </p:txBody>
      </p:sp>
      <p:sp>
        <p:nvSpPr>
          <p:cNvPr id="9" name="文本占位符 8"/>
          <p:cNvSpPr>
            <a:spLocks noGrp="1"/>
          </p:cNvSpPr>
          <p:nvPr>
            <p:ph type="body" sz="quarter" idx="10"/>
          </p:nvPr>
        </p:nvSpPr>
        <p:spPr/>
        <p:txBody>
          <a:bodyPr/>
          <a:lstStyle/>
          <a:p>
            <a:r>
              <a:rPr lang="en-US" altLang="zh-CN"/>
              <a:t>191220102          </a:t>
            </a:r>
            <a:r>
              <a:rPr lang="zh-CN" altLang="en-US"/>
              <a:t>孙文戈</a:t>
            </a:r>
            <a:r>
              <a:rPr lang="en-US" altLang="zh-CN"/>
              <a:t>  </a:t>
            </a:r>
            <a:endParaRPr lang="en-US" altLang="zh-CN" dirty="0"/>
          </a:p>
        </p:txBody>
      </p:sp>
      <p:grpSp>
        <p:nvGrpSpPr>
          <p:cNvPr id="16" name="组合 15"/>
          <p:cNvGrpSpPr/>
          <p:nvPr/>
        </p:nvGrpSpPr>
        <p:grpSpPr>
          <a:xfrm>
            <a:off x="3921760" y="4041668"/>
            <a:ext cx="3306216" cy="1117502"/>
            <a:chOff x="1" y="3079610"/>
            <a:chExt cx="2057400" cy="728066"/>
          </a:xfrm>
          <a:solidFill>
            <a:schemeClr val="bg1"/>
          </a:solidFill>
        </p:grpSpPr>
        <p:sp>
          <p:nvSpPr>
            <p:cNvPr id="17" name="文本框 16"/>
            <p:cNvSpPr txBox="1"/>
            <p:nvPr/>
          </p:nvSpPr>
          <p:spPr>
            <a:xfrm>
              <a:off x="1" y="3390126"/>
              <a:ext cx="2057400" cy="417550"/>
            </a:xfrm>
            <a:prstGeom prst="rect">
              <a:avLst/>
            </a:prstGeom>
            <a:grpFill/>
          </p:spPr>
          <p:txBody>
            <a:bodyPr wrap="none" rtlCol="0">
              <a:prstTxWarp prst="textPlain">
                <a:avLst/>
              </a:prstTxWarp>
              <a:spAutoFit/>
            </a:bodyPr>
            <a:lstStyle/>
            <a:p>
              <a:pPr lvl="0" algn="r"/>
              <a:r>
                <a:rPr lang="en-US" altLang="zh-CN" sz="16600" b="1" dirty="0">
                  <a:solidFill>
                    <a:srgbClr val="D2DCE6"/>
                  </a:solidFill>
                </a:rPr>
                <a:t>Testing</a:t>
              </a:r>
              <a:endParaRPr lang="en-US" altLang="zh-CN" sz="28700" b="1" dirty="0">
                <a:solidFill>
                  <a:srgbClr val="D2DCE6"/>
                </a:solidFill>
              </a:endParaRPr>
            </a:p>
          </p:txBody>
        </p:sp>
        <p:sp>
          <p:nvSpPr>
            <p:cNvPr id="20" name="矩形 19"/>
            <p:cNvSpPr/>
            <p:nvPr/>
          </p:nvSpPr>
          <p:spPr>
            <a:xfrm>
              <a:off x="806369" y="3079610"/>
              <a:ext cx="1251032" cy="258585"/>
            </a:xfrm>
            <a:prstGeom prst="rect">
              <a:avLst/>
            </a:prstGeom>
            <a:grpFill/>
          </p:spPr>
          <p:txBody>
            <a:bodyPr wrap="none" numCol="1" rtlCol="0">
              <a:prstTxWarp prst="textPlain">
                <a:avLst/>
              </a:prstTxWarp>
              <a:spAutoFit/>
            </a:bodyPr>
            <a:lstStyle/>
            <a:p>
              <a:pPr lvl="0" algn="r"/>
              <a:r>
                <a:rPr lang="en-US" altLang="zh-CN" sz="9600" b="1" dirty="0">
                  <a:solidFill>
                    <a:srgbClr val="396692"/>
                  </a:solidFill>
                </a:rPr>
                <a:t>NJU</a:t>
              </a:r>
              <a:endParaRPr lang="en-US" altLang="zh-CN" sz="16600" b="1" noProof="0" dirty="0">
                <a:solidFill>
                  <a:srgbClr val="396692"/>
                </a:solidFill>
              </a:endParaRPr>
            </a:p>
          </p:txBody>
        </p:sp>
      </p:gr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NJU Testing</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4" name="标题 3"/>
          <p:cNvSpPr>
            <a:spLocks noGrp="1"/>
          </p:cNvSpPr>
          <p:nvPr>
            <p:ph type="title"/>
          </p:nvPr>
        </p:nvSpPr>
        <p:spPr/>
        <p:txBody>
          <a:bodyPr/>
          <a:lstStyle/>
          <a:p>
            <a:r>
              <a:rPr lang="zh-CN" altLang="en-US" dirty="0"/>
              <a:t>需求规格说明书（</a:t>
            </a:r>
            <a:r>
              <a:rPr lang="en-US" altLang="zh-CN" dirty="0"/>
              <a:t>1-2</a:t>
            </a:r>
            <a:r>
              <a:rPr lang="zh-CN" altLang="en-US" dirty="0"/>
              <a:t>，</a:t>
            </a:r>
            <a:r>
              <a:rPr lang="en-US" altLang="zh-CN" dirty="0"/>
              <a:t>3.2.2.9-3.7</a:t>
            </a:r>
            <a:r>
              <a:rPr lang="zh-CN" altLang="en-US" dirty="0"/>
              <a:t>）</a:t>
            </a:r>
          </a:p>
        </p:txBody>
      </p:sp>
      <p:pic>
        <p:nvPicPr>
          <p:cNvPr id="8" name="图片 7">
            <a:extLst>
              <a:ext uri="{FF2B5EF4-FFF2-40B4-BE49-F238E27FC236}">
                <a16:creationId xmlns:a16="http://schemas.microsoft.com/office/drawing/2014/main" id="{DD04205A-7275-46EA-3F1C-8CC82FBCF9AF}"/>
              </a:ext>
            </a:extLst>
          </p:cNvPr>
          <p:cNvPicPr>
            <a:picLocks noChangeAspect="1"/>
          </p:cNvPicPr>
          <p:nvPr/>
        </p:nvPicPr>
        <p:blipFill>
          <a:blip r:embed="rId2"/>
          <a:stretch>
            <a:fillRect/>
          </a:stretch>
        </p:blipFill>
        <p:spPr>
          <a:xfrm>
            <a:off x="866273" y="1289373"/>
            <a:ext cx="1801561" cy="4537265"/>
          </a:xfrm>
          <a:prstGeom prst="rect">
            <a:avLst/>
          </a:prstGeom>
        </p:spPr>
      </p:pic>
      <p:pic>
        <p:nvPicPr>
          <p:cNvPr id="10" name="图片 9">
            <a:extLst>
              <a:ext uri="{FF2B5EF4-FFF2-40B4-BE49-F238E27FC236}">
                <a16:creationId xmlns:a16="http://schemas.microsoft.com/office/drawing/2014/main" id="{2BFB7D63-E896-BB79-08AC-F8DD389AE3F7}"/>
              </a:ext>
            </a:extLst>
          </p:cNvPr>
          <p:cNvPicPr>
            <a:picLocks noChangeAspect="1"/>
          </p:cNvPicPr>
          <p:nvPr/>
        </p:nvPicPr>
        <p:blipFill>
          <a:blip r:embed="rId3"/>
          <a:stretch>
            <a:fillRect/>
          </a:stretch>
        </p:blipFill>
        <p:spPr>
          <a:xfrm>
            <a:off x="3065169" y="1289373"/>
            <a:ext cx="1585273" cy="2048891"/>
          </a:xfrm>
          <a:prstGeom prst="rect">
            <a:avLst/>
          </a:prstGeom>
        </p:spPr>
      </p:pic>
      <p:pic>
        <p:nvPicPr>
          <p:cNvPr id="12" name="图片 11">
            <a:extLst>
              <a:ext uri="{FF2B5EF4-FFF2-40B4-BE49-F238E27FC236}">
                <a16:creationId xmlns:a16="http://schemas.microsoft.com/office/drawing/2014/main" id="{9B0A5A59-8A65-D56B-D506-1A71770B222B}"/>
              </a:ext>
            </a:extLst>
          </p:cNvPr>
          <p:cNvPicPr>
            <a:picLocks noChangeAspect="1"/>
          </p:cNvPicPr>
          <p:nvPr/>
        </p:nvPicPr>
        <p:blipFill>
          <a:blip r:embed="rId4"/>
          <a:stretch>
            <a:fillRect/>
          </a:stretch>
        </p:blipFill>
        <p:spPr>
          <a:xfrm>
            <a:off x="5047777" y="1289373"/>
            <a:ext cx="4475385" cy="4900056"/>
          </a:xfrm>
          <a:prstGeom prst="rect">
            <a:avLst/>
          </a:prstGeom>
        </p:spPr>
      </p:pic>
    </p:spTree>
    <p:extLst>
      <p:ext uri="{BB962C8B-B14F-4D97-AF65-F5344CB8AC3E}">
        <p14:creationId xmlns:p14="http://schemas.microsoft.com/office/powerpoint/2010/main" val="160086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代码编写</a:t>
            </a:r>
          </a:p>
        </p:txBody>
      </p:sp>
      <p:sp>
        <p:nvSpPr>
          <p:cNvPr id="3" name="页脚占位符 2"/>
          <p:cNvSpPr>
            <a:spLocks noGrp="1"/>
          </p:cNvSpPr>
          <p:nvPr>
            <p:ph type="ftr" sz="quarter" idx="11"/>
          </p:nvPr>
        </p:nvSpPr>
        <p:spPr/>
        <p:txBody>
          <a:bodyPr/>
          <a:lstStyle/>
          <a:p>
            <a:r>
              <a:rPr lang="en-US" altLang="zh-CN"/>
              <a:t>NJU Testing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p:grpSp>
        <p:nvGrpSpPr>
          <p:cNvPr id="23" name="da19832c-061f-47c3-b88e-032bec2d52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4" y="1123950"/>
            <a:ext cx="10850564" cy="5022850"/>
            <a:chOff x="669924" y="1123950"/>
            <a:chExt cx="10850564" cy="5022850"/>
          </a:xfrm>
        </p:grpSpPr>
        <p:sp>
          <p:nvSpPr>
            <p:cNvPr id="24" name="ísḷiďé"/>
            <p:cNvSpPr/>
            <p:nvPr/>
          </p:nvSpPr>
          <p:spPr>
            <a:xfrm>
              <a:off x="7648575" y="1123950"/>
              <a:ext cx="3871913" cy="5019675"/>
            </a:xfrm>
            <a:prstGeom prst="rect">
              <a:avLst/>
            </a:prstGeom>
            <a:blipFill>
              <a:blip r:embed="rId3"/>
              <a:stretch>
                <a:fillRect l="-47693" r="-47382"/>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dirty="0"/>
            </a:p>
          </p:txBody>
        </p:sp>
        <p:sp>
          <p:nvSpPr>
            <p:cNvPr id="25" name="ísļiďé"/>
            <p:cNvSpPr/>
            <p:nvPr/>
          </p:nvSpPr>
          <p:spPr>
            <a:xfrm>
              <a:off x="6209537" y="2843228"/>
              <a:ext cx="3666093" cy="1590644"/>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6" name="íṡḷiḋè"/>
            <p:cNvSpPr/>
            <p:nvPr/>
          </p:nvSpPr>
          <p:spPr>
            <a:xfrm>
              <a:off x="6819014" y="1130300"/>
              <a:ext cx="3666093" cy="1590644"/>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7" name="îsļíďé"/>
            <p:cNvSpPr/>
            <p:nvPr/>
          </p:nvSpPr>
          <p:spPr>
            <a:xfrm>
              <a:off x="5600060" y="4556156"/>
              <a:ext cx="3666093" cy="1590644"/>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28" name="iš1îḍe"/>
            <p:cNvSpPr/>
            <p:nvPr/>
          </p:nvSpPr>
          <p:spPr bwMode="auto">
            <a:xfrm>
              <a:off x="8353398" y="1638392"/>
              <a:ext cx="597324" cy="574460"/>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p:spPr>
          <p:txBody>
            <a:bodyPr/>
            <a:lstStyle/>
            <a:p>
              <a:endParaRPr lang="zh-CN" altLang="en-US"/>
            </a:p>
          </p:txBody>
        </p:sp>
        <p:sp>
          <p:nvSpPr>
            <p:cNvPr id="29" name="íşḷíḓè"/>
            <p:cNvSpPr/>
            <p:nvPr/>
          </p:nvSpPr>
          <p:spPr bwMode="auto">
            <a:xfrm>
              <a:off x="7134441" y="5064156"/>
              <a:ext cx="597330" cy="574644"/>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sp>
          <p:nvSpPr>
            <p:cNvPr id="30" name="îŝḻíḍè"/>
            <p:cNvSpPr/>
            <p:nvPr/>
          </p:nvSpPr>
          <p:spPr bwMode="auto">
            <a:xfrm>
              <a:off x="7708100" y="3367816"/>
              <a:ext cx="668966" cy="541468"/>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grpSp>
          <p:nvGrpSpPr>
            <p:cNvPr id="31" name="ïṧļïḍe"/>
            <p:cNvGrpSpPr/>
            <p:nvPr/>
          </p:nvGrpSpPr>
          <p:grpSpPr>
            <a:xfrm>
              <a:off x="2783590" y="1397449"/>
              <a:ext cx="4035424" cy="1411539"/>
              <a:chOff x="1577477" y="1221513"/>
              <a:chExt cx="4035424" cy="1411539"/>
            </a:xfrm>
          </p:grpSpPr>
          <p:sp>
            <p:nvSpPr>
              <p:cNvPr id="40" name="iŝļíḋe"/>
              <p:cNvSpPr/>
              <p:nvPr/>
            </p:nvSpPr>
            <p:spPr bwMode="auto">
              <a:xfrm>
                <a:off x="1577477" y="1634393"/>
                <a:ext cx="4035424" cy="99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1" algn="r">
                  <a:lnSpc>
                    <a:spcPct val="120000"/>
                  </a:lnSpc>
                </a:pPr>
                <a:r>
                  <a:rPr lang="zh-CN" altLang="en-US" sz="1400" dirty="0"/>
                  <a:t>创建测试方案</a:t>
                </a:r>
                <a:endParaRPr lang="en-US" altLang="zh-CN" sz="1400" dirty="0"/>
              </a:p>
              <a:p>
                <a:pPr lvl="1" algn="r">
                  <a:lnSpc>
                    <a:spcPct val="120000"/>
                  </a:lnSpc>
                </a:pPr>
                <a:r>
                  <a:rPr lang="zh-CN" altLang="en-US" sz="1400" dirty="0"/>
                  <a:t>方案删改</a:t>
                </a:r>
                <a:endParaRPr lang="en-US" altLang="zh-CN" sz="1400" dirty="0"/>
              </a:p>
              <a:p>
                <a:pPr lvl="1" algn="r">
                  <a:lnSpc>
                    <a:spcPct val="120000"/>
                  </a:lnSpc>
                </a:pPr>
                <a:r>
                  <a:rPr lang="zh-CN" altLang="en-US" sz="1400" dirty="0"/>
                  <a:t>审核通过</a:t>
                </a:r>
                <a:r>
                  <a:rPr lang="en-US" altLang="zh-CN" sz="1400" dirty="0"/>
                  <a:t>/</a:t>
                </a:r>
                <a:r>
                  <a:rPr lang="zh-CN" altLang="en-US" sz="1400" dirty="0"/>
                  <a:t>未通过</a:t>
                </a:r>
                <a:endParaRPr lang="en-US" altLang="zh-CN" sz="1400" dirty="0"/>
              </a:p>
            </p:txBody>
          </p:sp>
          <p:sp>
            <p:nvSpPr>
              <p:cNvPr id="41" name="íślidé"/>
              <p:cNvSpPr txBox="1"/>
              <p:nvPr/>
            </p:nvSpPr>
            <p:spPr bwMode="auto">
              <a:xfrm>
                <a:off x="1577477" y="1221513"/>
                <a:ext cx="40354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spcBef>
                    <a:spcPct val="0"/>
                  </a:spcBef>
                </a:pPr>
                <a:r>
                  <a:rPr lang="zh-CN" altLang="en-US" b="1" dirty="0"/>
                  <a:t>测试方案管理</a:t>
                </a:r>
              </a:p>
            </p:txBody>
          </p:sp>
        </p:grpSp>
        <p:grpSp>
          <p:nvGrpSpPr>
            <p:cNvPr id="32" name="ïsḻiḍê"/>
            <p:cNvGrpSpPr/>
            <p:nvPr/>
          </p:nvGrpSpPr>
          <p:grpSpPr>
            <a:xfrm>
              <a:off x="2245242" y="3016120"/>
              <a:ext cx="4106552" cy="1384463"/>
              <a:chOff x="1648606" y="2713763"/>
              <a:chExt cx="4106552" cy="1384463"/>
            </a:xfrm>
          </p:grpSpPr>
          <p:sp>
            <p:nvSpPr>
              <p:cNvPr id="38" name="işliďe"/>
              <p:cNvSpPr/>
              <p:nvPr/>
            </p:nvSpPr>
            <p:spPr bwMode="auto">
              <a:xfrm>
                <a:off x="1648606" y="3065460"/>
                <a:ext cx="3850758" cy="10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gn="r">
                  <a:lnSpc>
                    <a:spcPct val="150000"/>
                  </a:lnSpc>
                  <a:buFont typeface="Arial" panose="020B0604020202020204" pitchFamily="34" charset="0"/>
                  <a:buNone/>
                </a:pPr>
                <a:r>
                  <a:rPr lang="zh-CN" altLang="en-US" sz="1400" dirty="0"/>
                  <a:t>创建公司</a:t>
                </a:r>
                <a:endParaRPr lang="en-US" altLang="zh-CN" sz="1400" dirty="0"/>
              </a:p>
              <a:p>
                <a:pPr indent="0" algn="r">
                  <a:lnSpc>
                    <a:spcPct val="150000"/>
                  </a:lnSpc>
                  <a:buFont typeface="Arial" panose="020B0604020202020204" pitchFamily="34" charset="0"/>
                  <a:buNone/>
                </a:pPr>
                <a:r>
                  <a:rPr lang="zh-CN" altLang="en-US" sz="1400" dirty="0"/>
                  <a:t>删改公司信息</a:t>
                </a:r>
                <a:endParaRPr lang="en-US" altLang="zh-CN" sz="1400" dirty="0"/>
              </a:p>
              <a:p>
                <a:pPr indent="0" algn="r">
                  <a:lnSpc>
                    <a:spcPct val="150000"/>
                  </a:lnSpc>
                  <a:buFont typeface="Arial" panose="020B0604020202020204" pitchFamily="34" charset="0"/>
                  <a:buNone/>
                </a:pPr>
                <a:r>
                  <a:rPr lang="zh-CN" altLang="en-US" sz="1400" dirty="0"/>
                  <a:t>获取</a:t>
                </a:r>
                <a:r>
                  <a:rPr lang="en-US" altLang="zh-CN" sz="1400" dirty="0"/>
                  <a:t>/</a:t>
                </a:r>
                <a:r>
                  <a:rPr lang="zh-CN" altLang="en-US" sz="1400" dirty="0"/>
                  <a:t>导出公司</a:t>
                </a:r>
                <a:endParaRPr lang="en-US" altLang="zh-CN" sz="1400" dirty="0"/>
              </a:p>
            </p:txBody>
          </p:sp>
          <p:sp>
            <p:nvSpPr>
              <p:cNvPr id="39" name="íṣḷîďê"/>
              <p:cNvSpPr txBox="1"/>
              <p:nvPr/>
            </p:nvSpPr>
            <p:spPr bwMode="auto">
              <a:xfrm>
                <a:off x="1719734" y="2713763"/>
                <a:ext cx="40354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1800" b="1" dirty="0"/>
                  <a:t>公司管理认证</a:t>
                </a:r>
              </a:p>
            </p:txBody>
          </p:sp>
        </p:grpSp>
        <p:grpSp>
          <p:nvGrpSpPr>
            <p:cNvPr id="33" name="íṥḷïďê"/>
            <p:cNvGrpSpPr/>
            <p:nvPr/>
          </p:nvGrpSpPr>
          <p:grpSpPr>
            <a:xfrm>
              <a:off x="1564636" y="4823305"/>
              <a:ext cx="4035424" cy="1056347"/>
              <a:chOff x="1577477" y="2859469"/>
              <a:chExt cx="4035424" cy="1056347"/>
            </a:xfrm>
          </p:grpSpPr>
          <p:sp>
            <p:nvSpPr>
              <p:cNvPr id="36" name="îšḷíḑé"/>
              <p:cNvSpPr/>
              <p:nvPr/>
            </p:nvSpPr>
            <p:spPr bwMode="auto">
              <a:xfrm>
                <a:off x="1577477" y="3272350"/>
                <a:ext cx="4035424" cy="64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lnSpc>
                    <a:spcPct val="150000"/>
                  </a:lnSpc>
                </a:pPr>
                <a:r>
                  <a:rPr lang="zh-CN" altLang="en-US" sz="1400" dirty="0"/>
                  <a:t>日志方面的测试</a:t>
                </a:r>
                <a:endParaRPr lang="en-US" altLang="zh-CN" sz="1400" dirty="0"/>
              </a:p>
              <a:p>
                <a:pPr algn="r">
                  <a:lnSpc>
                    <a:spcPct val="150000"/>
                  </a:lnSpc>
                </a:pPr>
                <a:r>
                  <a:rPr lang="zh-CN" altLang="en-US" sz="1400" dirty="0"/>
                  <a:t>权限菜单的测试</a:t>
                </a:r>
                <a:endParaRPr lang="en-US" altLang="zh-CN" sz="1400" dirty="0"/>
              </a:p>
            </p:txBody>
          </p:sp>
          <p:sp>
            <p:nvSpPr>
              <p:cNvPr id="37" name="í$ļidè"/>
              <p:cNvSpPr txBox="1"/>
              <p:nvPr/>
            </p:nvSpPr>
            <p:spPr bwMode="auto">
              <a:xfrm>
                <a:off x="1577477" y="2859469"/>
                <a:ext cx="403542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1800" b="1" dirty="0"/>
                  <a:t>相关测试</a:t>
                </a:r>
                <a:endParaRPr lang="en-US" altLang="zh-CN" sz="1800" b="1" dirty="0"/>
              </a:p>
            </p:txBody>
          </p:sp>
        </p:grpSp>
        <p:cxnSp>
          <p:nvCxnSpPr>
            <p:cNvPr id="34" name="直接连接符 33"/>
            <p:cNvCxnSpPr/>
            <p:nvPr/>
          </p:nvCxnSpPr>
          <p:spPr>
            <a:xfrm>
              <a:off x="669924" y="2857130"/>
              <a:ext cx="594515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69925" y="4448726"/>
              <a:ext cx="533567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041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436998"/>
            <a:ext cx="4718822" cy="804151"/>
          </a:xfrm>
        </p:spPr>
        <p:txBody>
          <a:bodyPr/>
          <a:lstStyle/>
          <a:p>
            <a:r>
              <a:rPr lang="zh-CN" altLang="en-US" dirty="0"/>
              <a:t>项目所用工具</a:t>
            </a:r>
            <a:endParaRPr lang="zh-CN" altLang="en-US" sz="1800" b="0" dirty="0"/>
          </a:p>
        </p:txBody>
      </p:sp>
      <p:sp>
        <p:nvSpPr>
          <p:cNvPr id="4" name="页脚占位符 3"/>
          <p:cNvSpPr>
            <a:spLocks noGrp="1"/>
          </p:cNvSpPr>
          <p:nvPr>
            <p:ph type="ftr" sz="quarter" idx="15"/>
          </p:nvPr>
        </p:nvSpPr>
        <p:spPr/>
        <p:txBody>
          <a:bodyPr/>
          <a:lstStyle/>
          <a:p>
            <a:r>
              <a:rPr lang="en-US" altLang="zh-CN"/>
              <a:t>NJU Testing</a:t>
            </a:r>
            <a:endParaRPr lang="zh-CN" altLang="en-US" dirty="0"/>
          </a:p>
        </p:txBody>
      </p:sp>
      <p:sp>
        <p:nvSpPr>
          <p:cNvPr id="5" name="灯片编号占位符 4"/>
          <p:cNvSpPr>
            <a:spLocks noGrp="1"/>
          </p:cNvSpPr>
          <p:nvPr>
            <p:ph type="sldNum" sz="quarter" idx="16"/>
          </p:nvPr>
        </p:nvSpPr>
        <p:spPr/>
        <p:txBody>
          <a:bodyPr/>
          <a:lstStyle/>
          <a:p>
            <a:fld id="{5DD3DB80-B894-403A-B48E-6FDC1A72010E}" type="slidenum">
              <a:rPr lang="zh-CN" altLang="en-US" smtClean="0"/>
              <a:t>12</a:t>
            </a:fld>
            <a:endParaRPr lang="zh-CN" altLang="en-US"/>
          </a:p>
        </p:txBody>
      </p:sp>
      <p:sp>
        <p:nvSpPr>
          <p:cNvPr id="6" name="文本框 5"/>
          <p:cNvSpPr txBox="1"/>
          <p:nvPr/>
        </p:nvSpPr>
        <p:spPr>
          <a:xfrm>
            <a:off x="5388747" y="2436998"/>
            <a:ext cx="1331649" cy="1608302"/>
          </a:xfrm>
          <a:prstGeom prst="rect">
            <a:avLst/>
          </a:prstGeom>
          <a:noFill/>
        </p:spPr>
        <p:txBody>
          <a:bodyPr wrap="none" rtlCol="0">
            <a:prstTxWarp prst="textPlain">
              <a:avLst/>
            </a:prstTxWarp>
            <a:spAutoFit/>
          </a:bodyPr>
          <a:lstStyle/>
          <a:p>
            <a:r>
              <a:rPr lang="en-US" altLang="zh-CN" dirty="0">
                <a:solidFill>
                  <a:schemeClr val="accent1"/>
                </a:solidFill>
                <a:latin typeface="Impact" panose="020B0806030902050204" pitchFamily="34" charset="0"/>
                <a:ea typeface="微软雅黑" panose="020B0503020204020204" pitchFamily="34" charset="-122"/>
              </a:rPr>
              <a:t>/03</a:t>
            </a:r>
            <a:endParaRPr lang="zh-CN" altLang="en-US"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NJU Testing</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4" name="标题 3"/>
          <p:cNvSpPr>
            <a:spLocks noGrp="1"/>
          </p:cNvSpPr>
          <p:nvPr>
            <p:ph type="title"/>
          </p:nvPr>
        </p:nvSpPr>
        <p:spPr/>
        <p:txBody>
          <a:bodyPr/>
          <a:lstStyle/>
          <a:p>
            <a:r>
              <a:rPr lang="zh-CN" altLang="en-US" dirty="0"/>
              <a:t>工具</a:t>
            </a:r>
          </a:p>
        </p:txBody>
      </p:sp>
      <p:grpSp>
        <p:nvGrpSpPr>
          <p:cNvPr id="23" name="164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68950" y="1793541"/>
            <a:ext cx="9522039" cy="4283897"/>
            <a:chOff x="1368950" y="1793541"/>
            <a:chExt cx="9522039" cy="4283897"/>
          </a:xfrm>
        </p:grpSpPr>
        <p:grpSp>
          <p:nvGrpSpPr>
            <p:cNvPr id="24" name="îṡḷïḓe"/>
            <p:cNvGrpSpPr/>
            <p:nvPr/>
          </p:nvGrpSpPr>
          <p:grpSpPr>
            <a:xfrm>
              <a:off x="1368950" y="4392813"/>
              <a:ext cx="2407615" cy="962645"/>
              <a:chOff x="609599" y="3012455"/>
              <a:chExt cx="2407615" cy="962645"/>
            </a:xfrm>
          </p:grpSpPr>
          <p:sp>
            <p:nvSpPr>
              <p:cNvPr id="50" name="íṧ1îḋè"/>
              <p:cNvSpPr txBox="1"/>
              <p:nvPr/>
            </p:nvSpPr>
            <p:spPr>
              <a:xfrm>
                <a:off x="609599" y="3385544"/>
                <a:ext cx="2407615" cy="589556"/>
              </a:xfrm>
              <a:prstGeom prst="rect">
                <a:avLst/>
              </a:prstGeom>
              <a:noFill/>
            </p:spPr>
            <p:txBody>
              <a:bodyPr wrap="square" lIns="91440" tIns="45720" rIns="91440" bIns="45720" anchor="ctr" anchorCtr="0">
                <a:normAutofit/>
              </a:bodyPr>
              <a:lstStyle/>
              <a:p>
                <a:pPr algn="r" defTabSz="913765">
                  <a:lnSpc>
                    <a:spcPct val="120000"/>
                  </a:lnSpc>
                  <a:defRPr/>
                </a:pPr>
                <a:r>
                  <a:rPr lang="zh-CN" altLang="en-US" sz="1100" dirty="0">
                    <a:latin typeface="+mn-ea"/>
                  </a:rPr>
                  <a:t>存储表格信息</a:t>
                </a:r>
                <a:endParaRPr lang="en-US" altLang="zh-CN" sz="1100" dirty="0">
                  <a:latin typeface="+mn-ea"/>
                </a:endParaRPr>
              </a:p>
              <a:p>
                <a:pPr algn="r" defTabSz="913765">
                  <a:lnSpc>
                    <a:spcPct val="120000"/>
                  </a:lnSpc>
                  <a:defRPr/>
                </a:pPr>
                <a:r>
                  <a:rPr lang="zh-CN" altLang="en-US" sz="1100" dirty="0">
                    <a:latin typeface="+mn-ea"/>
                  </a:rPr>
                  <a:t>存储实体信息</a:t>
                </a:r>
                <a:endParaRPr lang="zh-CN" altLang="en-US" sz="1100" dirty="0"/>
              </a:p>
            </p:txBody>
          </p:sp>
          <p:sp>
            <p:nvSpPr>
              <p:cNvPr id="51" name="íṡḷiḓê"/>
              <p:cNvSpPr/>
              <p:nvPr/>
            </p:nvSpPr>
            <p:spPr>
              <a:xfrm>
                <a:off x="609599" y="3012455"/>
                <a:ext cx="2407615" cy="373089"/>
              </a:xfrm>
              <a:prstGeom prst="rect">
                <a:avLst/>
              </a:prstGeom>
            </p:spPr>
            <p:txBody>
              <a:bodyPr wrap="square" lIns="91440" tIns="45720" rIns="91440" bIns="45720">
                <a:normAutofit lnSpcReduction="10000"/>
              </a:bodyPr>
              <a:lstStyle/>
              <a:p>
                <a:pPr lvl="0" algn="r" defTabSz="913765">
                  <a:defRPr/>
                </a:pPr>
                <a:r>
                  <a:rPr lang="en-US" altLang="zh-CN" sz="2000" dirty="0">
                    <a:latin typeface="+mn-ea"/>
                  </a:rPr>
                  <a:t>MongoDB MySQL</a:t>
                </a:r>
                <a:endParaRPr lang="zh-CN" altLang="en-US" sz="2000" b="1" dirty="0"/>
              </a:p>
            </p:txBody>
          </p:sp>
        </p:grpSp>
        <p:grpSp>
          <p:nvGrpSpPr>
            <p:cNvPr id="25" name="iSľiḑê"/>
            <p:cNvGrpSpPr/>
            <p:nvPr/>
          </p:nvGrpSpPr>
          <p:grpSpPr>
            <a:xfrm>
              <a:off x="8433660" y="4392813"/>
              <a:ext cx="2457329" cy="962645"/>
              <a:chOff x="9029821" y="3012455"/>
              <a:chExt cx="2457329" cy="962645"/>
            </a:xfrm>
          </p:grpSpPr>
          <p:sp>
            <p:nvSpPr>
              <p:cNvPr id="48" name="ïş1iḑé"/>
              <p:cNvSpPr txBox="1"/>
              <p:nvPr/>
            </p:nvSpPr>
            <p:spPr>
              <a:xfrm>
                <a:off x="9029821" y="3385544"/>
                <a:ext cx="2457329" cy="589556"/>
              </a:xfrm>
              <a:prstGeom prst="rect">
                <a:avLst/>
              </a:prstGeom>
              <a:noFill/>
            </p:spPr>
            <p:txBody>
              <a:bodyPr wrap="square" lIns="91440" tIns="45720" rIns="91440" bIns="45720" anchor="ctr" anchorCtr="0">
                <a:normAutofit/>
              </a:bodyPr>
              <a:lstStyle/>
              <a:p>
                <a:pPr defTabSz="913765">
                  <a:lnSpc>
                    <a:spcPct val="120000"/>
                  </a:lnSpc>
                  <a:defRPr/>
                </a:pPr>
                <a:r>
                  <a:rPr lang="zh-CN" altLang="en-US" sz="1100" dirty="0"/>
                  <a:t>文档协同与制作</a:t>
                </a:r>
              </a:p>
            </p:txBody>
          </p:sp>
          <p:sp>
            <p:nvSpPr>
              <p:cNvPr id="49" name="iṧ1íḋé"/>
              <p:cNvSpPr/>
              <p:nvPr/>
            </p:nvSpPr>
            <p:spPr>
              <a:xfrm>
                <a:off x="9029821" y="3012455"/>
                <a:ext cx="2457329" cy="373089"/>
              </a:xfrm>
              <a:prstGeom prst="rect">
                <a:avLst/>
              </a:prstGeom>
            </p:spPr>
            <p:txBody>
              <a:bodyPr wrap="square" lIns="91440" tIns="45720" rIns="91440" bIns="45720">
                <a:normAutofit lnSpcReduction="10000"/>
              </a:bodyPr>
              <a:lstStyle/>
              <a:p>
                <a:pPr lvl="0" defTabSz="913765">
                  <a:defRPr/>
                </a:pPr>
                <a:r>
                  <a:rPr lang="zh-CN" altLang="en-US" sz="2000" b="1" dirty="0"/>
                  <a:t>飞书</a:t>
                </a:r>
              </a:p>
            </p:txBody>
          </p:sp>
        </p:grpSp>
        <p:grpSp>
          <p:nvGrpSpPr>
            <p:cNvPr id="26" name="iş1îḑé"/>
            <p:cNvGrpSpPr/>
            <p:nvPr/>
          </p:nvGrpSpPr>
          <p:grpSpPr>
            <a:xfrm>
              <a:off x="4250448" y="2373757"/>
              <a:ext cx="3904467" cy="3703681"/>
              <a:chOff x="3882406" y="907348"/>
              <a:chExt cx="4763194" cy="4518250"/>
            </a:xfrm>
          </p:grpSpPr>
          <p:sp>
            <p:nvSpPr>
              <p:cNvPr id="42" name="iṥļiḑè"/>
              <p:cNvSpPr/>
              <p:nvPr/>
            </p:nvSpPr>
            <p:spPr>
              <a:xfrm>
                <a:off x="7418780" y="4017012"/>
                <a:ext cx="1226820" cy="1057603"/>
              </a:xfrm>
              <a:prstGeom prst="triangl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3" name="ïşľidé"/>
              <p:cNvSpPr/>
              <p:nvPr/>
            </p:nvSpPr>
            <p:spPr>
              <a:xfrm>
                <a:off x="4847030" y="4017011"/>
                <a:ext cx="3185160" cy="1057603"/>
              </a:xfrm>
              <a:prstGeom prst="parallelogram">
                <a:avLst>
                  <a:gd name="adj" fmla="val 57722"/>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4" name="ïšľíḓé"/>
              <p:cNvSpPr/>
              <p:nvPr/>
            </p:nvSpPr>
            <p:spPr>
              <a:xfrm rot="7176267">
                <a:off x="3798188" y="4283776"/>
                <a:ext cx="1226040" cy="1057603"/>
              </a:xfrm>
              <a:prstGeom prst="triangle">
                <a:avLst/>
              </a:pr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5" name="ïSļîdè"/>
              <p:cNvSpPr/>
              <p:nvPr/>
            </p:nvSpPr>
            <p:spPr>
              <a:xfrm rot="7176267">
                <a:off x="3599284" y="2888630"/>
                <a:ext cx="3209239"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iṧ1ïďè"/>
              <p:cNvSpPr/>
              <p:nvPr/>
            </p:nvSpPr>
            <p:spPr>
              <a:xfrm rot="14409079">
                <a:off x="5375029" y="991566"/>
                <a:ext cx="1226040" cy="1057603"/>
              </a:xfrm>
              <a:prstGeom prst="triangl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7" name="ïSļîḑé"/>
              <p:cNvSpPr/>
              <p:nvPr/>
            </p:nvSpPr>
            <p:spPr>
              <a:xfrm rot="14409079">
                <a:off x="5188621" y="2372001"/>
                <a:ext cx="3183135" cy="1057603"/>
              </a:xfrm>
              <a:prstGeom prst="parallelogram">
                <a:avLst>
                  <a:gd name="adj" fmla="val 57327"/>
                </a:avLst>
              </a:prstGeom>
              <a:solidFill>
                <a:schemeClr val="tx2">
                  <a:lumMod val="20000"/>
                  <a:lumOff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sp>
          <p:nvSpPr>
            <p:cNvPr id="27" name="ïṡḷídé"/>
            <p:cNvSpPr/>
            <p:nvPr/>
          </p:nvSpPr>
          <p:spPr bwMode="auto">
            <a:xfrm>
              <a:off x="7428016" y="5329620"/>
              <a:ext cx="446169" cy="366714"/>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wrap="square" lIns="91440" tIns="45720" rIns="91440" bIns="45720" anchor="ctr">
              <a:normAutofit/>
            </a:bodyPr>
            <a:lstStyle/>
            <a:p>
              <a:pPr algn="ctr"/>
              <a:endParaRPr/>
            </a:p>
          </p:txBody>
        </p:sp>
        <p:sp>
          <p:nvSpPr>
            <p:cNvPr id="28" name="îṧḻídé"/>
            <p:cNvSpPr/>
            <p:nvPr/>
          </p:nvSpPr>
          <p:spPr bwMode="auto">
            <a:xfrm>
              <a:off x="5897308" y="2560660"/>
              <a:ext cx="401262" cy="400840"/>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wrap="square" lIns="91440" tIns="45720" rIns="91440" bIns="45720" anchor="ctr">
              <a:normAutofit/>
            </a:bodyPr>
            <a:lstStyle/>
            <a:p>
              <a:pPr algn="ctr"/>
              <a:endParaRPr/>
            </a:p>
          </p:txBody>
        </p:sp>
        <p:sp>
          <p:nvSpPr>
            <p:cNvPr id="29" name="iṥ1îḑe"/>
            <p:cNvSpPr/>
            <p:nvPr/>
          </p:nvSpPr>
          <p:spPr bwMode="auto">
            <a:xfrm>
              <a:off x="4367298" y="5329620"/>
              <a:ext cx="361663" cy="36099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wrap="square" lIns="91440" tIns="45720" rIns="91440" bIns="45720" anchor="ctr">
              <a:normAutofit lnSpcReduction="10000"/>
            </a:bodyPr>
            <a:lstStyle/>
            <a:p>
              <a:pPr algn="ctr"/>
              <a:endParaRPr/>
            </a:p>
          </p:txBody>
        </p:sp>
        <p:grpSp>
          <p:nvGrpSpPr>
            <p:cNvPr id="30" name="íṥḷïḑe"/>
            <p:cNvGrpSpPr/>
            <p:nvPr/>
          </p:nvGrpSpPr>
          <p:grpSpPr>
            <a:xfrm>
              <a:off x="7653845" y="3093177"/>
              <a:ext cx="2457329" cy="962645"/>
              <a:chOff x="9029821" y="3012455"/>
              <a:chExt cx="2457329" cy="962645"/>
            </a:xfrm>
          </p:grpSpPr>
          <p:sp>
            <p:nvSpPr>
              <p:cNvPr id="40" name="ïṩľiḓê"/>
              <p:cNvSpPr txBox="1"/>
              <p:nvPr/>
            </p:nvSpPr>
            <p:spPr>
              <a:xfrm>
                <a:off x="9029821" y="3385544"/>
                <a:ext cx="2457329" cy="589556"/>
              </a:xfrm>
              <a:prstGeom prst="rect">
                <a:avLst/>
              </a:prstGeom>
              <a:noFill/>
            </p:spPr>
            <p:txBody>
              <a:bodyPr wrap="square" lIns="91440" tIns="45720" rIns="91440" bIns="45720" anchor="ctr" anchorCtr="0">
                <a:normAutofit/>
              </a:bodyPr>
              <a:lstStyle/>
              <a:p>
                <a:pPr defTabSz="913765">
                  <a:lnSpc>
                    <a:spcPct val="120000"/>
                  </a:lnSpc>
                  <a:defRPr/>
                </a:pPr>
                <a:r>
                  <a:rPr lang="zh-CN" altLang="en-US" sz="1100" dirty="0">
                    <a:latin typeface="+mn-ea"/>
                  </a:rPr>
                  <a:t>管理依赖，自动化配置环境</a:t>
                </a:r>
                <a:endParaRPr lang="zh-CN" altLang="en-US" sz="1100" dirty="0"/>
              </a:p>
            </p:txBody>
          </p:sp>
          <p:sp>
            <p:nvSpPr>
              <p:cNvPr id="41" name="íş1ïde"/>
              <p:cNvSpPr/>
              <p:nvPr/>
            </p:nvSpPr>
            <p:spPr>
              <a:xfrm>
                <a:off x="9029821" y="3012455"/>
                <a:ext cx="2457329" cy="373089"/>
              </a:xfrm>
              <a:prstGeom prst="rect">
                <a:avLst/>
              </a:prstGeom>
            </p:spPr>
            <p:txBody>
              <a:bodyPr wrap="square" lIns="91440" tIns="45720" rIns="91440" bIns="45720">
                <a:normAutofit lnSpcReduction="10000"/>
              </a:bodyPr>
              <a:lstStyle/>
              <a:p>
                <a:pPr lvl="0" defTabSz="913765">
                  <a:defRPr/>
                </a:pPr>
                <a:r>
                  <a:rPr lang="en-US" altLang="zh-CN" sz="2000" dirty="0">
                    <a:latin typeface="+mn-ea"/>
                  </a:rPr>
                  <a:t>Maven</a:t>
                </a:r>
                <a:endParaRPr lang="zh-CN" altLang="en-US" sz="2000" b="1" dirty="0"/>
              </a:p>
            </p:txBody>
          </p:sp>
        </p:grpSp>
        <p:grpSp>
          <p:nvGrpSpPr>
            <p:cNvPr id="31" name="îšľïḋè"/>
            <p:cNvGrpSpPr/>
            <p:nvPr/>
          </p:nvGrpSpPr>
          <p:grpSpPr>
            <a:xfrm>
              <a:off x="6874030" y="1793541"/>
              <a:ext cx="2457329" cy="962645"/>
              <a:chOff x="9029821" y="3012455"/>
              <a:chExt cx="2457329" cy="962645"/>
            </a:xfrm>
          </p:grpSpPr>
          <p:sp>
            <p:nvSpPr>
              <p:cNvPr id="38" name="iślïḓè"/>
              <p:cNvSpPr txBox="1"/>
              <p:nvPr/>
            </p:nvSpPr>
            <p:spPr>
              <a:xfrm>
                <a:off x="9029821" y="3385544"/>
                <a:ext cx="2457329" cy="589556"/>
              </a:xfrm>
              <a:prstGeom prst="rect">
                <a:avLst/>
              </a:prstGeom>
              <a:noFill/>
            </p:spPr>
            <p:txBody>
              <a:bodyPr wrap="square" lIns="91440" tIns="45720" rIns="91440" bIns="45720" anchor="ctr" anchorCtr="0">
                <a:normAutofit/>
              </a:bodyPr>
              <a:lstStyle/>
              <a:p>
                <a:pPr defTabSz="913765">
                  <a:lnSpc>
                    <a:spcPct val="120000"/>
                  </a:lnSpc>
                  <a:defRPr/>
                </a:pPr>
                <a:r>
                  <a:rPr lang="zh-CN" altLang="en-US" sz="1100" dirty="0">
                    <a:latin typeface="+mn-ea"/>
                  </a:rPr>
                  <a:t>代码编写</a:t>
                </a:r>
                <a:endParaRPr lang="zh-CN" altLang="en-US" sz="1100" dirty="0"/>
              </a:p>
            </p:txBody>
          </p:sp>
          <p:sp>
            <p:nvSpPr>
              <p:cNvPr id="39" name="ïṩḻïdè"/>
              <p:cNvSpPr/>
              <p:nvPr/>
            </p:nvSpPr>
            <p:spPr>
              <a:xfrm>
                <a:off x="9029821" y="3012455"/>
                <a:ext cx="2457329" cy="373089"/>
              </a:xfrm>
              <a:prstGeom prst="rect">
                <a:avLst/>
              </a:prstGeom>
            </p:spPr>
            <p:txBody>
              <a:bodyPr wrap="square" lIns="91440" tIns="45720" rIns="91440" bIns="45720">
                <a:normAutofit lnSpcReduction="10000"/>
              </a:bodyPr>
              <a:lstStyle/>
              <a:p>
                <a:pPr lvl="0" defTabSz="913765">
                  <a:defRPr/>
                </a:pPr>
                <a:r>
                  <a:rPr lang="en-US" altLang="zh-CN" sz="2000" b="1" dirty="0"/>
                  <a:t>Idea</a:t>
                </a:r>
                <a:endParaRPr lang="zh-CN" altLang="en-US" sz="2000" b="1" dirty="0"/>
              </a:p>
            </p:txBody>
          </p:sp>
        </p:grpSp>
        <p:grpSp>
          <p:nvGrpSpPr>
            <p:cNvPr id="32" name="îṧļïḓè"/>
            <p:cNvGrpSpPr/>
            <p:nvPr/>
          </p:nvGrpSpPr>
          <p:grpSpPr>
            <a:xfrm>
              <a:off x="1987716" y="3093177"/>
              <a:ext cx="2407615" cy="962645"/>
              <a:chOff x="609599" y="3012455"/>
              <a:chExt cx="2407615" cy="962645"/>
            </a:xfrm>
          </p:grpSpPr>
          <p:sp>
            <p:nvSpPr>
              <p:cNvPr id="36" name="îšļíḓè"/>
              <p:cNvSpPr txBox="1"/>
              <p:nvPr/>
            </p:nvSpPr>
            <p:spPr>
              <a:xfrm>
                <a:off x="609599" y="3385544"/>
                <a:ext cx="2407615" cy="589556"/>
              </a:xfrm>
              <a:prstGeom prst="rect">
                <a:avLst/>
              </a:prstGeom>
              <a:noFill/>
            </p:spPr>
            <p:txBody>
              <a:bodyPr wrap="square" lIns="91440" tIns="45720" rIns="91440" bIns="45720" anchor="ctr" anchorCtr="0">
                <a:normAutofit/>
              </a:bodyPr>
              <a:lstStyle/>
              <a:p>
                <a:pPr algn="r" defTabSz="913765">
                  <a:lnSpc>
                    <a:spcPct val="120000"/>
                  </a:lnSpc>
                  <a:defRPr/>
                </a:pPr>
                <a:r>
                  <a:rPr lang="zh-CN" altLang="en-US" sz="1100" dirty="0">
                    <a:latin typeface="+mn-ea"/>
                  </a:rPr>
                  <a:t>团队协作，版本管理</a:t>
                </a:r>
                <a:endParaRPr lang="zh-CN" altLang="en-US" sz="1100" dirty="0"/>
              </a:p>
            </p:txBody>
          </p:sp>
          <p:sp>
            <p:nvSpPr>
              <p:cNvPr id="37" name="íṩļíḑe"/>
              <p:cNvSpPr/>
              <p:nvPr/>
            </p:nvSpPr>
            <p:spPr>
              <a:xfrm>
                <a:off x="609599" y="3012455"/>
                <a:ext cx="2407615" cy="373089"/>
              </a:xfrm>
              <a:prstGeom prst="rect">
                <a:avLst/>
              </a:prstGeom>
            </p:spPr>
            <p:txBody>
              <a:bodyPr wrap="square" lIns="91440" tIns="45720" rIns="91440" bIns="45720">
                <a:normAutofit lnSpcReduction="10000"/>
              </a:bodyPr>
              <a:lstStyle/>
              <a:p>
                <a:pPr lvl="0" algn="r" defTabSz="913765">
                  <a:defRPr/>
                </a:pPr>
                <a:r>
                  <a:rPr lang="en-US" altLang="zh-CN" sz="2000" dirty="0">
                    <a:latin typeface="+mn-ea"/>
                  </a:rPr>
                  <a:t>Git</a:t>
                </a:r>
                <a:endParaRPr lang="zh-CN" altLang="en-US" sz="2000" b="1" dirty="0"/>
              </a:p>
            </p:txBody>
          </p:sp>
        </p:grpSp>
        <p:grpSp>
          <p:nvGrpSpPr>
            <p:cNvPr id="33" name="îṥļîḍé"/>
            <p:cNvGrpSpPr/>
            <p:nvPr/>
          </p:nvGrpSpPr>
          <p:grpSpPr>
            <a:xfrm>
              <a:off x="2606482" y="1793541"/>
              <a:ext cx="2407615" cy="962645"/>
              <a:chOff x="609599" y="3012455"/>
              <a:chExt cx="2407615" cy="962645"/>
            </a:xfrm>
          </p:grpSpPr>
          <p:sp>
            <p:nvSpPr>
              <p:cNvPr id="34" name="iṣļïde"/>
              <p:cNvSpPr txBox="1"/>
              <p:nvPr/>
            </p:nvSpPr>
            <p:spPr>
              <a:xfrm>
                <a:off x="609599" y="3385544"/>
                <a:ext cx="2407615" cy="589556"/>
              </a:xfrm>
              <a:prstGeom prst="rect">
                <a:avLst/>
              </a:prstGeom>
              <a:noFill/>
            </p:spPr>
            <p:txBody>
              <a:bodyPr wrap="square" lIns="91440" tIns="45720" rIns="91440" bIns="45720" anchor="ctr" anchorCtr="0">
                <a:normAutofit/>
              </a:bodyPr>
              <a:lstStyle/>
              <a:p>
                <a:pPr algn="r" defTabSz="913765">
                  <a:lnSpc>
                    <a:spcPct val="120000"/>
                  </a:lnSpc>
                  <a:defRPr/>
                </a:pPr>
                <a:r>
                  <a:rPr lang="zh-CN" altLang="en-US" sz="1100" dirty="0">
                    <a:latin typeface="+mn-ea"/>
                  </a:rPr>
                  <a:t>与前端同步接口，并进行调试</a:t>
                </a:r>
                <a:endParaRPr lang="zh-CN" altLang="en-US" sz="1100" dirty="0"/>
              </a:p>
            </p:txBody>
          </p:sp>
          <p:sp>
            <p:nvSpPr>
              <p:cNvPr id="35" name="îŝḷïḋê"/>
              <p:cNvSpPr/>
              <p:nvPr/>
            </p:nvSpPr>
            <p:spPr>
              <a:xfrm>
                <a:off x="609599" y="3012455"/>
                <a:ext cx="2407615" cy="373089"/>
              </a:xfrm>
              <a:prstGeom prst="rect">
                <a:avLst/>
              </a:prstGeom>
            </p:spPr>
            <p:txBody>
              <a:bodyPr wrap="square" lIns="91440" tIns="45720" rIns="91440" bIns="45720">
                <a:normAutofit lnSpcReduction="10000"/>
              </a:bodyPr>
              <a:lstStyle/>
              <a:p>
                <a:pPr lvl="0" algn="r" defTabSz="913765">
                  <a:defRPr/>
                </a:pPr>
                <a:r>
                  <a:rPr lang="en-US" altLang="zh-CN" sz="2000" b="1" dirty="0" err="1"/>
                  <a:t>Apifox</a:t>
                </a:r>
                <a:endParaRPr lang="zh-CN" altLang="en-US" sz="2000" b="1" dirty="0"/>
              </a:p>
            </p:txBody>
          </p:sp>
        </p:grpSp>
      </p:grpSp>
    </p:spTree>
    <p:extLst>
      <p:ext uri="{BB962C8B-B14F-4D97-AF65-F5344CB8AC3E}">
        <p14:creationId xmlns:p14="http://schemas.microsoft.com/office/powerpoint/2010/main" val="268717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436998"/>
            <a:ext cx="4718822" cy="804151"/>
          </a:xfrm>
        </p:spPr>
        <p:txBody>
          <a:bodyPr/>
          <a:lstStyle/>
          <a:p>
            <a:pPr lvl="0"/>
            <a:r>
              <a:rPr lang="zh-CN" altLang="en-US" dirty="0"/>
              <a:t>工作量统计</a:t>
            </a:r>
          </a:p>
        </p:txBody>
      </p:sp>
      <p:sp>
        <p:nvSpPr>
          <p:cNvPr id="4" name="页脚占位符 3"/>
          <p:cNvSpPr>
            <a:spLocks noGrp="1"/>
          </p:cNvSpPr>
          <p:nvPr>
            <p:ph type="ftr" sz="quarter" idx="15"/>
          </p:nvPr>
        </p:nvSpPr>
        <p:spPr/>
        <p:txBody>
          <a:bodyPr/>
          <a:lstStyle/>
          <a:p>
            <a:r>
              <a:rPr lang="en-US" altLang="zh-CN"/>
              <a:t>NJU Testing</a:t>
            </a:r>
            <a:endParaRPr lang="zh-CN" altLang="en-US" dirty="0"/>
          </a:p>
        </p:txBody>
      </p:sp>
      <p:sp>
        <p:nvSpPr>
          <p:cNvPr id="5" name="灯片编号占位符 4"/>
          <p:cNvSpPr>
            <a:spLocks noGrp="1"/>
          </p:cNvSpPr>
          <p:nvPr>
            <p:ph type="sldNum" sz="quarter" idx="16"/>
          </p:nvPr>
        </p:nvSpPr>
        <p:spPr/>
        <p:txBody>
          <a:bodyPr/>
          <a:lstStyle/>
          <a:p>
            <a:fld id="{5DD3DB80-B894-403A-B48E-6FDC1A72010E}" type="slidenum">
              <a:rPr lang="zh-CN" altLang="en-US" smtClean="0"/>
              <a:t>14</a:t>
            </a:fld>
            <a:endParaRPr lang="zh-CN" altLang="en-US"/>
          </a:p>
        </p:txBody>
      </p:sp>
      <p:sp>
        <p:nvSpPr>
          <p:cNvPr id="6" name="文本框 5"/>
          <p:cNvSpPr txBox="1"/>
          <p:nvPr/>
        </p:nvSpPr>
        <p:spPr>
          <a:xfrm>
            <a:off x="5388747" y="2436998"/>
            <a:ext cx="1331649" cy="1608302"/>
          </a:xfrm>
          <a:prstGeom prst="rect">
            <a:avLst/>
          </a:prstGeom>
          <a:noFill/>
        </p:spPr>
        <p:txBody>
          <a:bodyPr wrap="none" rtlCol="0">
            <a:prstTxWarp prst="textPlain">
              <a:avLst/>
            </a:prstTxWarp>
            <a:spAutoFit/>
          </a:bodyPr>
          <a:lstStyle/>
          <a:p>
            <a:r>
              <a:rPr lang="en-US" altLang="zh-CN" dirty="0">
                <a:solidFill>
                  <a:schemeClr val="accent1"/>
                </a:solidFill>
                <a:latin typeface="Impact" panose="020B0806030902050204" pitchFamily="34" charset="0"/>
                <a:ea typeface="微软雅黑" panose="020B0503020204020204" pitchFamily="34" charset="-122"/>
              </a:rPr>
              <a:t>/04</a:t>
            </a:r>
            <a:endParaRPr lang="zh-CN" altLang="en-US"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工作量统计</a:t>
            </a:r>
          </a:p>
        </p:txBody>
      </p:sp>
      <p:sp>
        <p:nvSpPr>
          <p:cNvPr id="3" name="页脚占位符 2"/>
          <p:cNvSpPr>
            <a:spLocks noGrp="1"/>
          </p:cNvSpPr>
          <p:nvPr>
            <p:ph type="ftr" sz="quarter" idx="11"/>
          </p:nvPr>
        </p:nvSpPr>
        <p:spPr/>
        <p:txBody>
          <a:bodyPr/>
          <a:lstStyle/>
          <a:p>
            <a:r>
              <a:rPr lang="en-US" altLang="zh-CN"/>
              <a:t>NJU Testing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6" name="BackShape1"/>
          <p:cNvSpPr/>
          <p:nvPr/>
        </p:nvSpPr>
        <p:spPr bwMode="auto">
          <a:xfrm>
            <a:off x="750762" y="1728143"/>
            <a:ext cx="2092541" cy="1925528"/>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accent1">
              <a:lumMod val="100000"/>
            </a:schemeClr>
          </a:solidFill>
          <a:ln>
            <a:noFill/>
          </a:ln>
        </p:spPr>
        <p:txBody>
          <a:bodyPr anchor="ctr"/>
          <a:lstStyle/>
          <a:p>
            <a:pPr algn="ctr"/>
            <a:endParaRPr/>
          </a:p>
        </p:txBody>
      </p:sp>
      <p:sp>
        <p:nvSpPr>
          <p:cNvPr id="7" name="BackShape2"/>
          <p:cNvSpPr/>
          <p:nvPr/>
        </p:nvSpPr>
        <p:spPr>
          <a:xfrm>
            <a:off x="1232815" y="1976567"/>
            <a:ext cx="1128436" cy="1128436"/>
          </a:xfrm>
          <a:prstGeom prst="ellipse">
            <a:avLst/>
          </a:prstGeom>
          <a:noFill/>
          <a:ln w="114300" cmpd="thinThick">
            <a:solidFill>
              <a:schemeClr val="accent2">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ValueShape"/>
          <p:cNvSpPr/>
          <p:nvPr/>
        </p:nvSpPr>
        <p:spPr>
          <a:xfrm>
            <a:off x="1315040" y="2058792"/>
            <a:ext cx="963986" cy="963987"/>
          </a:xfrm>
          <a:prstGeom prst="pie">
            <a:avLst>
              <a:gd name="adj1" fmla="val 16200000"/>
              <a:gd name="adj2" fmla="val 1188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9" name="CustomText1"/>
          <p:cNvSpPr/>
          <p:nvPr/>
        </p:nvSpPr>
        <p:spPr>
          <a:xfrm>
            <a:off x="918108" y="4762853"/>
            <a:ext cx="1787145" cy="1038271"/>
          </a:xfrm>
          <a:prstGeom prst="rect">
            <a:avLst/>
          </a:prstGeom>
          <a:solidFill>
            <a:schemeClr val="bg1"/>
          </a:solidFill>
        </p:spPr>
        <p:txBody>
          <a:bodyPr wrap="none" lIns="0" tIns="0" rIns="0" bIns="0">
            <a:normAutofit/>
          </a:bodyPr>
          <a:lstStyle/>
          <a:p>
            <a:pPr algn="ctr"/>
            <a:r>
              <a:rPr lang="zh-CN" altLang="en-US" dirty="0"/>
              <a:t>公司管理</a:t>
            </a:r>
            <a:endParaRPr lang="en-US" altLang="zh-CN" dirty="0"/>
          </a:p>
          <a:p>
            <a:pPr algn="ctr"/>
            <a:r>
              <a:rPr lang="zh-CN" altLang="en-US" dirty="0"/>
              <a:t>测试方案管理</a:t>
            </a:r>
            <a:endParaRPr lang="en-US" altLang="zh-CN" dirty="0"/>
          </a:p>
          <a:p>
            <a:pPr algn="ctr"/>
            <a:r>
              <a:rPr lang="zh-CN" altLang="en-US" dirty="0"/>
              <a:t>相关测试</a:t>
            </a:r>
            <a:endParaRPr lang="en-US" altLang="zh-CN" dirty="0"/>
          </a:p>
        </p:txBody>
      </p:sp>
      <p:cxnSp>
        <p:nvCxnSpPr>
          <p:cNvPr id="10" name="LineShape"/>
          <p:cNvCxnSpPr/>
          <p:nvPr/>
        </p:nvCxnSpPr>
        <p:spPr>
          <a:xfrm flipH="1">
            <a:off x="944278" y="4682210"/>
            <a:ext cx="1750011" cy="0"/>
          </a:xfrm>
          <a:prstGeom prst="straightConnector1">
            <a:avLst/>
          </a:prstGeom>
          <a:noFill/>
          <a:ln w="12700" cap="flat" cmpd="sng">
            <a:solidFill>
              <a:srgbClr val="D8D8D8"/>
            </a:solidFill>
            <a:prstDash val="solid"/>
            <a:miter/>
            <a:headEnd type="none" w="med" len="med"/>
            <a:tailEnd type="none" w="med" len="med"/>
          </a:ln>
        </p:spPr>
      </p:cxnSp>
      <p:cxnSp>
        <p:nvCxnSpPr>
          <p:cNvPr id="11" name="LineShape"/>
          <p:cNvCxnSpPr/>
          <p:nvPr/>
        </p:nvCxnSpPr>
        <p:spPr>
          <a:xfrm flipH="1">
            <a:off x="944278" y="3851654"/>
            <a:ext cx="1750011" cy="0"/>
          </a:xfrm>
          <a:prstGeom prst="straightConnector1">
            <a:avLst/>
          </a:prstGeom>
          <a:noFill/>
          <a:ln w="12700" cap="flat" cmpd="sng">
            <a:solidFill>
              <a:srgbClr val="D8D8D8"/>
            </a:solidFill>
            <a:prstDash val="solid"/>
            <a:miter/>
            <a:headEnd type="none" w="med" len="med"/>
            <a:tailEnd type="none" w="med" len="med"/>
          </a:ln>
        </p:spPr>
      </p:cxnSp>
      <p:sp>
        <p:nvSpPr>
          <p:cNvPr id="12" name="ValueText"/>
          <p:cNvSpPr txBox="1"/>
          <p:nvPr/>
        </p:nvSpPr>
        <p:spPr>
          <a:xfrm>
            <a:off x="1088571" y="3944363"/>
            <a:ext cx="1616681" cy="645138"/>
          </a:xfrm>
          <a:prstGeom prst="rect">
            <a:avLst/>
          </a:prstGeom>
          <a:noFill/>
        </p:spPr>
        <p:txBody>
          <a:bodyPr wrap="none" lIns="0" tIns="0" rIns="0" bIns="0">
            <a:prstTxWarp prst="textPlain">
              <a:avLst/>
            </a:prstTxWarp>
            <a:normAutofit/>
          </a:bodyPr>
          <a:lstStyle/>
          <a:p>
            <a:r>
              <a:rPr lang="en-US" dirty="0">
                <a:solidFill>
                  <a:sysClr val="windowText" lastClr="000000"/>
                </a:solidFill>
                <a:latin typeface="Impact" panose="020B0806030902050204" pitchFamily="34" charset="0"/>
              </a:rPr>
              <a:t>2093</a:t>
            </a:r>
            <a:r>
              <a:rPr lang="zh-CN" altLang="en-US" dirty="0">
                <a:solidFill>
                  <a:sysClr val="windowText" lastClr="000000"/>
                </a:solidFill>
                <a:latin typeface="Impact" panose="020B0806030902050204" pitchFamily="34" charset="0"/>
              </a:rPr>
              <a:t>行</a:t>
            </a:r>
            <a:endParaRPr lang="en-US" dirty="0">
              <a:solidFill>
                <a:sysClr val="windowText" lastClr="000000"/>
              </a:solidFill>
              <a:latin typeface="Impact" panose="020B0806030902050204" pitchFamily="34" charset="0"/>
            </a:endParaRPr>
          </a:p>
        </p:txBody>
      </p:sp>
      <p:sp>
        <p:nvSpPr>
          <p:cNvPr id="14" name="BackShape1"/>
          <p:cNvSpPr/>
          <p:nvPr/>
        </p:nvSpPr>
        <p:spPr bwMode="auto">
          <a:xfrm>
            <a:off x="3616740" y="1728143"/>
            <a:ext cx="2092541" cy="1925528"/>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accent1">
              <a:lumMod val="100000"/>
            </a:schemeClr>
          </a:solidFill>
          <a:ln>
            <a:noFill/>
          </a:ln>
        </p:spPr>
        <p:txBody>
          <a:bodyPr anchor="ctr"/>
          <a:lstStyle/>
          <a:p>
            <a:pPr algn="ctr"/>
            <a:endParaRPr/>
          </a:p>
        </p:txBody>
      </p:sp>
      <p:sp>
        <p:nvSpPr>
          <p:cNvPr id="15" name="BackShape2"/>
          <p:cNvSpPr/>
          <p:nvPr/>
        </p:nvSpPr>
        <p:spPr>
          <a:xfrm>
            <a:off x="4098793" y="1976567"/>
            <a:ext cx="1128436" cy="1128436"/>
          </a:xfrm>
          <a:prstGeom prst="ellipse">
            <a:avLst/>
          </a:prstGeom>
          <a:noFill/>
          <a:ln w="114300" cmpd="thinThick">
            <a:solidFill>
              <a:schemeClr val="accent2">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ValueShape"/>
          <p:cNvSpPr/>
          <p:nvPr/>
        </p:nvSpPr>
        <p:spPr>
          <a:xfrm>
            <a:off x="4181018" y="2058792"/>
            <a:ext cx="963986" cy="963987"/>
          </a:xfrm>
          <a:prstGeom prst="pie">
            <a:avLst>
              <a:gd name="adj1" fmla="val 16200000"/>
              <a:gd name="adj2" fmla="val 1188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7" name="CustomText1"/>
          <p:cNvSpPr/>
          <p:nvPr/>
        </p:nvSpPr>
        <p:spPr>
          <a:xfrm>
            <a:off x="3784086" y="4762853"/>
            <a:ext cx="1787145" cy="457375"/>
          </a:xfrm>
          <a:prstGeom prst="rect">
            <a:avLst/>
          </a:prstGeom>
          <a:solidFill>
            <a:schemeClr val="bg1"/>
          </a:solidFill>
        </p:spPr>
        <p:txBody>
          <a:bodyPr wrap="none" lIns="0" tIns="0" rIns="0" bIns="0">
            <a:normAutofit fontScale="92500" lnSpcReduction="20000"/>
          </a:bodyPr>
          <a:lstStyle/>
          <a:p>
            <a:pPr algn="ctr"/>
            <a:r>
              <a:rPr lang="zh-CN" altLang="en-US" dirty="0"/>
              <a:t>需求规格说明书</a:t>
            </a:r>
            <a:endParaRPr lang="en-US" altLang="zh-CN" dirty="0"/>
          </a:p>
          <a:p>
            <a:pPr algn="ctr"/>
            <a:r>
              <a:rPr lang="en-US" altLang="zh-CN" dirty="0"/>
              <a:t>1-2</a:t>
            </a:r>
            <a:r>
              <a:rPr lang="zh-CN" altLang="en-US" dirty="0"/>
              <a:t>，</a:t>
            </a:r>
            <a:r>
              <a:rPr lang="en-US" altLang="zh-CN" dirty="0"/>
              <a:t>3.2.2.9-3.7</a:t>
            </a:r>
          </a:p>
        </p:txBody>
      </p:sp>
      <p:cxnSp>
        <p:nvCxnSpPr>
          <p:cNvPr id="18" name="LineShape"/>
          <p:cNvCxnSpPr/>
          <p:nvPr/>
        </p:nvCxnSpPr>
        <p:spPr>
          <a:xfrm flipH="1">
            <a:off x="3810256" y="4682210"/>
            <a:ext cx="1750011" cy="0"/>
          </a:xfrm>
          <a:prstGeom prst="straightConnector1">
            <a:avLst/>
          </a:prstGeom>
          <a:noFill/>
          <a:ln w="12700" cap="flat" cmpd="sng">
            <a:solidFill>
              <a:srgbClr val="D8D8D8"/>
            </a:solidFill>
            <a:prstDash val="solid"/>
            <a:miter/>
            <a:headEnd type="none" w="med" len="med"/>
            <a:tailEnd type="none" w="med" len="med"/>
          </a:ln>
        </p:spPr>
      </p:cxnSp>
      <p:cxnSp>
        <p:nvCxnSpPr>
          <p:cNvPr id="19" name="LineShape"/>
          <p:cNvCxnSpPr/>
          <p:nvPr/>
        </p:nvCxnSpPr>
        <p:spPr>
          <a:xfrm flipH="1">
            <a:off x="3810256" y="3851654"/>
            <a:ext cx="1750011" cy="0"/>
          </a:xfrm>
          <a:prstGeom prst="straightConnector1">
            <a:avLst/>
          </a:prstGeom>
          <a:noFill/>
          <a:ln w="12700" cap="flat" cmpd="sng">
            <a:solidFill>
              <a:srgbClr val="D8D8D8"/>
            </a:solidFill>
            <a:prstDash val="solid"/>
            <a:miter/>
            <a:headEnd type="none" w="med" len="med"/>
            <a:tailEnd type="none" w="med" len="med"/>
          </a:ln>
        </p:spPr>
      </p:cxnSp>
      <p:sp>
        <p:nvSpPr>
          <p:cNvPr id="20" name="ValueText"/>
          <p:cNvSpPr txBox="1"/>
          <p:nvPr/>
        </p:nvSpPr>
        <p:spPr>
          <a:xfrm>
            <a:off x="3976914" y="3944363"/>
            <a:ext cx="1451429" cy="645138"/>
          </a:xfrm>
          <a:prstGeom prst="rect">
            <a:avLst/>
          </a:prstGeom>
          <a:noFill/>
        </p:spPr>
        <p:txBody>
          <a:bodyPr wrap="none" lIns="0" tIns="0" rIns="0" bIns="0">
            <a:prstTxWarp prst="textPlain">
              <a:avLst/>
            </a:prstTxWarp>
            <a:normAutofit/>
          </a:bodyPr>
          <a:lstStyle/>
          <a:p>
            <a:r>
              <a:rPr lang="en-US" altLang="zh-CN" dirty="0">
                <a:solidFill>
                  <a:sysClr val="windowText" lastClr="000000"/>
                </a:solidFill>
                <a:latin typeface="Impact" panose="020B0806030902050204" pitchFamily="34" charset="0"/>
              </a:rPr>
              <a:t>9000</a:t>
            </a:r>
            <a:r>
              <a:rPr lang="zh-CN" altLang="en-US" dirty="0">
                <a:solidFill>
                  <a:sysClr val="windowText" lastClr="000000"/>
                </a:solidFill>
                <a:latin typeface="Impact" panose="020B0806030902050204" pitchFamily="34" charset="0"/>
              </a:rPr>
              <a:t>字</a:t>
            </a:r>
            <a:endParaRPr lang="en-US" altLang="zh-CN" dirty="0">
              <a:solidFill>
                <a:sysClr val="windowText" lastClr="000000"/>
              </a:solidFill>
              <a:latin typeface="Impact" panose="020B0806030902050204" pitchFamily="34" charset="0"/>
            </a:endParaRPr>
          </a:p>
        </p:txBody>
      </p:sp>
      <p:sp>
        <p:nvSpPr>
          <p:cNvPr id="22" name="BackShape1"/>
          <p:cNvSpPr/>
          <p:nvPr/>
        </p:nvSpPr>
        <p:spPr bwMode="auto">
          <a:xfrm>
            <a:off x="6482718" y="1728143"/>
            <a:ext cx="2092541" cy="1925528"/>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accent1">
              <a:lumMod val="100000"/>
            </a:schemeClr>
          </a:solidFill>
          <a:ln>
            <a:noFill/>
          </a:ln>
        </p:spPr>
        <p:txBody>
          <a:bodyPr anchor="ctr"/>
          <a:lstStyle/>
          <a:p>
            <a:pPr algn="ctr"/>
            <a:endParaRPr/>
          </a:p>
        </p:txBody>
      </p:sp>
      <p:sp>
        <p:nvSpPr>
          <p:cNvPr id="23" name="BackShape2"/>
          <p:cNvSpPr/>
          <p:nvPr/>
        </p:nvSpPr>
        <p:spPr>
          <a:xfrm>
            <a:off x="6964771" y="1976567"/>
            <a:ext cx="1128436" cy="1128436"/>
          </a:xfrm>
          <a:prstGeom prst="ellipse">
            <a:avLst/>
          </a:prstGeom>
          <a:noFill/>
          <a:ln w="114300" cmpd="thinThick">
            <a:solidFill>
              <a:schemeClr val="accent2">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ValueShape"/>
          <p:cNvSpPr/>
          <p:nvPr/>
        </p:nvSpPr>
        <p:spPr>
          <a:xfrm>
            <a:off x="7046996" y="2058792"/>
            <a:ext cx="963986" cy="963987"/>
          </a:xfrm>
          <a:prstGeom prst="pie">
            <a:avLst>
              <a:gd name="adj1" fmla="val 16200000"/>
              <a:gd name="adj2" fmla="val 1188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CustomText1"/>
          <p:cNvSpPr/>
          <p:nvPr/>
        </p:nvSpPr>
        <p:spPr>
          <a:xfrm>
            <a:off x="6650064" y="4762853"/>
            <a:ext cx="1787145" cy="367003"/>
          </a:xfrm>
          <a:prstGeom prst="rect">
            <a:avLst/>
          </a:prstGeom>
          <a:solidFill>
            <a:schemeClr val="bg1"/>
          </a:solidFill>
        </p:spPr>
        <p:txBody>
          <a:bodyPr wrap="none" lIns="0" tIns="0" rIns="0" bIns="0">
            <a:normAutofit/>
          </a:bodyPr>
          <a:lstStyle/>
          <a:p>
            <a:pPr algn="ctr"/>
            <a:r>
              <a:rPr lang="zh-CN" altLang="en-US" dirty="0"/>
              <a:t>角色菜单</a:t>
            </a:r>
            <a:endParaRPr lang="en-US" altLang="zh-CN" dirty="0"/>
          </a:p>
        </p:txBody>
      </p:sp>
      <p:cxnSp>
        <p:nvCxnSpPr>
          <p:cNvPr id="26" name="LineShape"/>
          <p:cNvCxnSpPr/>
          <p:nvPr/>
        </p:nvCxnSpPr>
        <p:spPr>
          <a:xfrm flipH="1">
            <a:off x="6676234" y="4682210"/>
            <a:ext cx="1750011" cy="0"/>
          </a:xfrm>
          <a:prstGeom prst="straightConnector1">
            <a:avLst/>
          </a:prstGeom>
          <a:noFill/>
          <a:ln w="12700" cap="flat" cmpd="sng">
            <a:solidFill>
              <a:srgbClr val="D8D8D8"/>
            </a:solidFill>
            <a:prstDash val="solid"/>
            <a:miter/>
            <a:headEnd type="none" w="med" len="med"/>
            <a:tailEnd type="none" w="med" len="med"/>
          </a:ln>
        </p:spPr>
      </p:cxnSp>
      <p:cxnSp>
        <p:nvCxnSpPr>
          <p:cNvPr id="27" name="LineShape"/>
          <p:cNvCxnSpPr/>
          <p:nvPr/>
        </p:nvCxnSpPr>
        <p:spPr>
          <a:xfrm flipH="1">
            <a:off x="6676234" y="3851654"/>
            <a:ext cx="1750011" cy="0"/>
          </a:xfrm>
          <a:prstGeom prst="straightConnector1">
            <a:avLst/>
          </a:prstGeom>
          <a:noFill/>
          <a:ln w="12700" cap="flat" cmpd="sng">
            <a:solidFill>
              <a:srgbClr val="D8D8D8"/>
            </a:solidFill>
            <a:prstDash val="solid"/>
            <a:miter/>
            <a:headEnd type="none" w="med" len="med"/>
            <a:tailEnd type="none" w="med" len="med"/>
          </a:ln>
        </p:spPr>
      </p:cxnSp>
      <p:sp>
        <p:nvSpPr>
          <p:cNvPr id="28" name="ValueText"/>
          <p:cNvSpPr txBox="1"/>
          <p:nvPr/>
        </p:nvSpPr>
        <p:spPr>
          <a:xfrm>
            <a:off x="6850742" y="3944363"/>
            <a:ext cx="1451429" cy="645138"/>
          </a:xfrm>
          <a:prstGeom prst="rect">
            <a:avLst/>
          </a:prstGeom>
          <a:noFill/>
        </p:spPr>
        <p:txBody>
          <a:bodyPr wrap="none" lIns="0" tIns="0" rIns="0" bIns="0">
            <a:prstTxWarp prst="textPlain">
              <a:avLst/>
            </a:prstTxWarp>
            <a:normAutofit/>
          </a:bodyPr>
          <a:lstStyle/>
          <a:p>
            <a:r>
              <a:rPr lang="en-US" dirty="0">
                <a:solidFill>
                  <a:sysClr val="windowText" lastClr="000000"/>
                </a:solidFill>
                <a:latin typeface="Impact" panose="020B0806030902050204" pitchFamily="34" charset="0"/>
              </a:rPr>
              <a:t>4000</a:t>
            </a:r>
            <a:r>
              <a:rPr lang="zh-CN" altLang="en-US" dirty="0">
                <a:solidFill>
                  <a:sysClr val="windowText" lastClr="000000"/>
                </a:solidFill>
                <a:latin typeface="Impact" panose="020B0806030902050204" pitchFamily="34" charset="0"/>
              </a:rPr>
              <a:t>字</a:t>
            </a:r>
            <a:endParaRPr lang="en-US" dirty="0">
              <a:solidFill>
                <a:sysClr val="windowText" lastClr="000000"/>
              </a:solidFill>
              <a:latin typeface="Impact" panose="020B0806030902050204" pitchFamily="34" charset="0"/>
            </a:endParaRPr>
          </a:p>
        </p:txBody>
      </p:sp>
      <p:sp>
        <p:nvSpPr>
          <p:cNvPr id="30" name="BackShape1"/>
          <p:cNvSpPr/>
          <p:nvPr/>
        </p:nvSpPr>
        <p:spPr bwMode="auto">
          <a:xfrm>
            <a:off x="9348697" y="1728143"/>
            <a:ext cx="2092541" cy="1925528"/>
          </a:xfrm>
          <a:custGeom>
            <a:avLst/>
            <a:gdLst>
              <a:gd name="connsiteX0" fmla="*/ 142875 w 338138"/>
              <a:gd name="connsiteY0" fmla="*/ 263525 h 311150"/>
              <a:gd name="connsiteX1" fmla="*/ 142875 w 338138"/>
              <a:gd name="connsiteY1" fmla="*/ 288925 h 311150"/>
              <a:gd name="connsiteX2" fmla="*/ 195263 w 338138"/>
              <a:gd name="connsiteY2" fmla="*/ 288925 h 311150"/>
              <a:gd name="connsiteX3" fmla="*/ 195263 w 338138"/>
              <a:gd name="connsiteY3" fmla="*/ 263525 h 311150"/>
              <a:gd name="connsiteX4" fmla="*/ 26180 w 338138"/>
              <a:gd name="connsiteY4" fmla="*/ 20637 h 311150"/>
              <a:gd name="connsiteX5" fmla="*/ 22225 w 338138"/>
              <a:gd name="connsiteY5" fmla="*/ 24578 h 311150"/>
              <a:gd name="connsiteX6" fmla="*/ 22225 w 338138"/>
              <a:gd name="connsiteY6" fmla="*/ 236046 h 311150"/>
              <a:gd name="connsiteX7" fmla="*/ 26180 w 338138"/>
              <a:gd name="connsiteY7" fmla="*/ 241300 h 311150"/>
              <a:gd name="connsiteX8" fmla="*/ 313546 w 338138"/>
              <a:gd name="connsiteY8" fmla="*/ 241300 h 311150"/>
              <a:gd name="connsiteX9" fmla="*/ 317500 w 338138"/>
              <a:gd name="connsiteY9" fmla="*/ 236046 h 311150"/>
              <a:gd name="connsiteX10" fmla="*/ 317500 w 338138"/>
              <a:gd name="connsiteY10" fmla="*/ 24578 h 311150"/>
              <a:gd name="connsiteX11" fmla="*/ 313546 w 338138"/>
              <a:gd name="connsiteY11" fmla="*/ 20637 h 311150"/>
              <a:gd name="connsiteX12" fmla="*/ 26180 w 338138"/>
              <a:gd name="connsiteY12" fmla="*/ 20637 h 311150"/>
              <a:gd name="connsiteX13" fmla="*/ 25096 w 338138"/>
              <a:gd name="connsiteY13" fmla="*/ 0 h 311150"/>
              <a:gd name="connsiteX14" fmla="*/ 313042 w 338138"/>
              <a:gd name="connsiteY14" fmla="*/ 0 h 311150"/>
              <a:gd name="connsiteX15" fmla="*/ 338138 w 338138"/>
              <a:gd name="connsiteY15" fmla="*/ 25050 h 311150"/>
              <a:gd name="connsiteX16" fmla="*/ 338138 w 338138"/>
              <a:gd name="connsiteY16" fmla="*/ 237318 h 311150"/>
              <a:gd name="connsiteX17" fmla="*/ 313042 w 338138"/>
              <a:gd name="connsiteY17" fmla="*/ 263687 h 311150"/>
              <a:gd name="connsiteX18" fmla="*/ 216620 w 338138"/>
              <a:gd name="connsiteY18" fmla="*/ 263687 h 311150"/>
              <a:gd name="connsiteX19" fmla="*/ 216620 w 338138"/>
              <a:gd name="connsiteY19" fmla="*/ 290055 h 311150"/>
              <a:gd name="connsiteX20" fmla="*/ 235112 w 338138"/>
              <a:gd name="connsiteY20" fmla="*/ 290055 h 311150"/>
              <a:gd name="connsiteX21" fmla="*/ 245679 w 338138"/>
              <a:gd name="connsiteY21" fmla="*/ 300603 h 311150"/>
              <a:gd name="connsiteX22" fmla="*/ 235112 w 338138"/>
              <a:gd name="connsiteY22" fmla="*/ 311150 h 311150"/>
              <a:gd name="connsiteX23" fmla="*/ 103027 w 338138"/>
              <a:gd name="connsiteY23" fmla="*/ 311150 h 311150"/>
              <a:gd name="connsiteX24" fmla="*/ 92460 w 338138"/>
              <a:gd name="connsiteY24" fmla="*/ 300603 h 311150"/>
              <a:gd name="connsiteX25" fmla="*/ 103027 w 338138"/>
              <a:gd name="connsiteY25" fmla="*/ 290055 h 311150"/>
              <a:gd name="connsiteX26" fmla="*/ 121519 w 338138"/>
              <a:gd name="connsiteY26" fmla="*/ 290055 h 311150"/>
              <a:gd name="connsiteX27" fmla="*/ 121519 w 338138"/>
              <a:gd name="connsiteY27" fmla="*/ 263687 h 311150"/>
              <a:gd name="connsiteX28" fmla="*/ 25096 w 338138"/>
              <a:gd name="connsiteY28" fmla="*/ 263687 h 311150"/>
              <a:gd name="connsiteX29" fmla="*/ 0 w 338138"/>
              <a:gd name="connsiteY29" fmla="*/ 237318 h 311150"/>
              <a:gd name="connsiteX30" fmla="*/ 0 w 338138"/>
              <a:gd name="connsiteY30" fmla="*/ 25050 h 311150"/>
              <a:gd name="connsiteX31" fmla="*/ 25096 w 338138"/>
              <a:gd name="connsiteY31"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8138" h="311150">
                <a:moveTo>
                  <a:pt x="142875" y="263525"/>
                </a:moveTo>
                <a:lnTo>
                  <a:pt x="142875" y="288925"/>
                </a:lnTo>
                <a:lnTo>
                  <a:pt x="195263" y="288925"/>
                </a:lnTo>
                <a:lnTo>
                  <a:pt x="195263" y="263525"/>
                </a:lnTo>
                <a:close/>
                <a:moveTo>
                  <a:pt x="26180" y="20637"/>
                </a:moveTo>
                <a:cubicBezTo>
                  <a:pt x="24862" y="20637"/>
                  <a:pt x="22225" y="23264"/>
                  <a:pt x="22225" y="24578"/>
                </a:cubicBezTo>
                <a:cubicBezTo>
                  <a:pt x="22225" y="24578"/>
                  <a:pt x="22225" y="24578"/>
                  <a:pt x="22225" y="236046"/>
                </a:cubicBezTo>
                <a:cubicBezTo>
                  <a:pt x="22225" y="238673"/>
                  <a:pt x="24862" y="241300"/>
                  <a:pt x="26180" y="241300"/>
                </a:cubicBezTo>
                <a:cubicBezTo>
                  <a:pt x="26180" y="241300"/>
                  <a:pt x="26180" y="241300"/>
                  <a:pt x="313546" y="241300"/>
                </a:cubicBezTo>
                <a:cubicBezTo>
                  <a:pt x="314864" y="241300"/>
                  <a:pt x="317500" y="238673"/>
                  <a:pt x="317500" y="236046"/>
                </a:cubicBezTo>
                <a:lnTo>
                  <a:pt x="317500" y="24578"/>
                </a:lnTo>
                <a:cubicBezTo>
                  <a:pt x="317500" y="23264"/>
                  <a:pt x="314864" y="20637"/>
                  <a:pt x="313546" y="20637"/>
                </a:cubicBezTo>
                <a:cubicBezTo>
                  <a:pt x="313546" y="20637"/>
                  <a:pt x="313546" y="20637"/>
                  <a:pt x="26180" y="20637"/>
                </a:cubicBezTo>
                <a:close/>
                <a:moveTo>
                  <a:pt x="25096" y="0"/>
                </a:moveTo>
                <a:cubicBezTo>
                  <a:pt x="25096" y="0"/>
                  <a:pt x="25096" y="0"/>
                  <a:pt x="313042" y="0"/>
                </a:cubicBezTo>
                <a:cubicBezTo>
                  <a:pt x="326251" y="0"/>
                  <a:pt x="338138" y="11866"/>
                  <a:pt x="338138" y="25050"/>
                </a:cubicBezTo>
                <a:cubicBezTo>
                  <a:pt x="338138" y="25050"/>
                  <a:pt x="338138" y="25050"/>
                  <a:pt x="338138" y="237318"/>
                </a:cubicBezTo>
                <a:cubicBezTo>
                  <a:pt x="338138" y="251821"/>
                  <a:pt x="326251" y="263687"/>
                  <a:pt x="313042" y="263687"/>
                </a:cubicBezTo>
                <a:cubicBezTo>
                  <a:pt x="313042" y="263687"/>
                  <a:pt x="313042" y="263687"/>
                  <a:pt x="216620" y="263687"/>
                </a:cubicBezTo>
                <a:cubicBezTo>
                  <a:pt x="216620" y="263687"/>
                  <a:pt x="216620" y="263687"/>
                  <a:pt x="216620" y="290055"/>
                </a:cubicBezTo>
                <a:cubicBezTo>
                  <a:pt x="216620" y="290055"/>
                  <a:pt x="216620" y="290055"/>
                  <a:pt x="235112" y="290055"/>
                </a:cubicBezTo>
                <a:cubicBezTo>
                  <a:pt x="240395" y="290055"/>
                  <a:pt x="245679" y="294011"/>
                  <a:pt x="245679" y="300603"/>
                </a:cubicBezTo>
                <a:cubicBezTo>
                  <a:pt x="245679" y="305877"/>
                  <a:pt x="240395" y="311150"/>
                  <a:pt x="235112" y="311150"/>
                </a:cubicBezTo>
                <a:cubicBezTo>
                  <a:pt x="235112" y="311150"/>
                  <a:pt x="235112" y="311150"/>
                  <a:pt x="103027" y="311150"/>
                </a:cubicBezTo>
                <a:cubicBezTo>
                  <a:pt x="97743" y="311150"/>
                  <a:pt x="92460" y="305877"/>
                  <a:pt x="92460" y="300603"/>
                </a:cubicBezTo>
                <a:cubicBezTo>
                  <a:pt x="92460" y="294011"/>
                  <a:pt x="97743" y="290055"/>
                  <a:pt x="103027" y="290055"/>
                </a:cubicBezTo>
                <a:cubicBezTo>
                  <a:pt x="103027" y="290055"/>
                  <a:pt x="103027" y="290055"/>
                  <a:pt x="121519" y="290055"/>
                </a:cubicBezTo>
                <a:cubicBezTo>
                  <a:pt x="121519" y="290055"/>
                  <a:pt x="121519" y="290055"/>
                  <a:pt x="121519" y="263687"/>
                </a:cubicBezTo>
                <a:cubicBezTo>
                  <a:pt x="121519" y="263687"/>
                  <a:pt x="121519" y="263687"/>
                  <a:pt x="25096" y="263687"/>
                </a:cubicBezTo>
                <a:cubicBezTo>
                  <a:pt x="11887" y="263687"/>
                  <a:pt x="0" y="251821"/>
                  <a:pt x="0" y="237318"/>
                </a:cubicBezTo>
                <a:cubicBezTo>
                  <a:pt x="0" y="237318"/>
                  <a:pt x="0" y="237318"/>
                  <a:pt x="0" y="25050"/>
                </a:cubicBezTo>
                <a:cubicBezTo>
                  <a:pt x="0" y="11866"/>
                  <a:pt x="11887" y="0"/>
                  <a:pt x="25096" y="0"/>
                </a:cubicBezTo>
                <a:close/>
              </a:path>
            </a:pathLst>
          </a:custGeom>
          <a:solidFill>
            <a:schemeClr val="accent1">
              <a:lumMod val="100000"/>
            </a:schemeClr>
          </a:solidFill>
          <a:ln>
            <a:noFill/>
          </a:ln>
        </p:spPr>
        <p:txBody>
          <a:bodyPr anchor="ctr"/>
          <a:lstStyle/>
          <a:p>
            <a:pPr algn="ctr"/>
            <a:endParaRPr/>
          </a:p>
        </p:txBody>
      </p:sp>
      <p:sp>
        <p:nvSpPr>
          <p:cNvPr id="31" name="BackShape2"/>
          <p:cNvSpPr/>
          <p:nvPr/>
        </p:nvSpPr>
        <p:spPr>
          <a:xfrm>
            <a:off x="9830750" y="1976567"/>
            <a:ext cx="1128436" cy="1128436"/>
          </a:xfrm>
          <a:prstGeom prst="ellipse">
            <a:avLst/>
          </a:prstGeom>
          <a:noFill/>
          <a:ln w="114300" cmpd="thinThick">
            <a:solidFill>
              <a:schemeClr val="accent2">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ValueShape"/>
          <p:cNvSpPr/>
          <p:nvPr/>
        </p:nvSpPr>
        <p:spPr>
          <a:xfrm>
            <a:off x="9912975" y="2058792"/>
            <a:ext cx="963986" cy="963987"/>
          </a:xfrm>
          <a:prstGeom prst="pie">
            <a:avLst>
              <a:gd name="adj1" fmla="val 16200000"/>
              <a:gd name="adj2" fmla="val 1188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3" name="CustomText1"/>
          <p:cNvSpPr/>
          <p:nvPr/>
        </p:nvSpPr>
        <p:spPr>
          <a:xfrm>
            <a:off x="9516043" y="4762853"/>
            <a:ext cx="1787145" cy="1038270"/>
          </a:xfrm>
          <a:prstGeom prst="rect">
            <a:avLst/>
          </a:prstGeom>
          <a:solidFill>
            <a:schemeClr val="bg1"/>
          </a:solidFill>
        </p:spPr>
        <p:txBody>
          <a:bodyPr wrap="none" lIns="0" tIns="0" rIns="0" bIns="0">
            <a:normAutofit/>
          </a:bodyPr>
          <a:lstStyle/>
          <a:p>
            <a:pPr algn="ctr"/>
            <a:r>
              <a:rPr lang="zh-CN" altLang="en-US" dirty="0"/>
              <a:t>功能流程图</a:t>
            </a:r>
            <a:endParaRPr lang="en-US" altLang="zh-CN" dirty="0"/>
          </a:p>
          <a:p>
            <a:pPr algn="ctr"/>
            <a:r>
              <a:rPr lang="zh-CN" altLang="en-US" dirty="0"/>
              <a:t>菜单组件</a:t>
            </a:r>
            <a:endParaRPr lang="en-US" altLang="zh-CN" dirty="0"/>
          </a:p>
        </p:txBody>
      </p:sp>
      <p:cxnSp>
        <p:nvCxnSpPr>
          <p:cNvPr id="34" name="LineShape"/>
          <p:cNvCxnSpPr/>
          <p:nvPr/>
        </p:nvCxnSpPr>
        <p:spPr>
          <a:xfrm flipH="1">
            <a:off x="9542213" y="4682210"/>
            <a:ext cx="1750011" cy="0"/>
          </a:xfrm>
          <a:prstGeom prst="straightConnector1">
            <a:avLst/>
          </a:prstGeom>
          <a:noFill/>
          <a:ln w="12700" cap="flat" cmpd="sng">
            <a:solidFill>
              <a:srgbClr val="D8D8D8"/>
            </a:solidFill>
            <a:prstDash val="solid"/>
            <a:miter/>
            <a:headEnd type="none" w="med" len="med"/>
            <a:tailEnd type="none" w="med" len="med"/>
          </a:ln>
        </p:spPr>
      </p:cxnSp>
      <p:cxnSp>
        <p:nvCxnSpPr>
          <p:cNvPr id="35" name="LineShape"/>
          <p:cNvCxnSpPr/>
          <p:nvPr/>
        </p:nvCxnSpPr>
        <p:spPr>
          <a:xfrm flipH="1">
            <a:off x="9542213" y="3851654"/>
            <a:ext cx="1750011" cy="0"/>
          </a:xfrm>
          <a:prstGeom prst="straightConnector1">
            <a:avLst/>
          </a:prstGeom>
          <a:noFill/>
          <a:ln w="12700" cap="flat" cmpd="sng">
            <a:solidFill>
              <a:srgbClr val="D8D8D8"/>
            </a:solidFill>
            <a:prstDash val="solid"/>
            <a:miter/>
            <a:headEnd type="none" w="med" len="med"/>
            <a:tailEnd type="none" w="med" len="med"/>
          </a:ln>
        </p:spPr>
      </p:cxnSp>
      <p:sp>
        <p:nvSpPr>
          <p:cNvPr id="36" name="ValueText"/>
          <p:cNvSpPr txBox="1"/>
          <p:nvPr/>
        </p:nvSpPr>
        <p:spPr>
          <a:xfrm>
            <a:off x="9542213" y="3944363"/>
            <a:ext cx="1750010" cy="645138"/>
          </a:xfrm>
          <a:prstGeom prst="rect">
            <a:avLst/>
          </a:prstGeom>
          <a:noFill/>
        </p:spPr>
        <p:txBody>
          <a:bodyPr wrap="none" lIns="0" tIns="0" rIns="0" bIns="0">
            <a:prstTxWarp prst="textPlain">
              <a:avLst/>
            </a:prstTxWarp>
            <a:normAutofit/>
          </a:bodyPr>
          <a:lstStyle/>
          <a:p>
            <a:r>
              <a:rPr lang="zh-CN" altLang="en-US" dirty="0">
                <a:solidFill>
                  <a:sysClr val="windowText" lastClr="000000"/>
                </a:solidFill>
                <a:latin typeface="Impact" panose="020B0806030902050204" pitchFamily="34" charset="0"/>
              </a:rPr>
              <a:t>好多图与菜单</a:t>
            </a:r>
            <a:endParaRPr lang="en-US" dirty="0">
              <a:solidFill>
                <a:sysClr val="windowText" lastClr="000000"/>
              </a:solidFill>
              <a:latin typeface="Impact" panose="020B0806030902050204" pitchFamily="34" charset="0"/>
            </a:endParaRPr>
          </a:p>
        </p:txBody>
      </p:sp>
    </p:spTree>
    <p:extLst>
      <p:ext uri="{BB962C8B-B14F-4D97-AF65-F5344CB8AC3E}">
        <p14:creationId xmlns:p14="http://schemas.microsoft.com/office/powerpoint/2010/main" val="163247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436998"/>
            <a:ext cx="4718822" cy="804151"/>
          </a:xfrm>
        </p:spPr>
        <p:txBody>
          <a:bodyPr/>
          <a:lstStyle/>
          <a:p>
            <a:r>
              <a:rPr lang="zh-CN" altLang="en-US" sz="1800" b="0" dirty="0"/>
              <a:t>心得体会</a:t>
            </a:r>
          </a:p>
        </p:txBody>
      </p:sp>
      <p:sp>
        <p:nvSpPr>
          <p:cNvPr id="3" name="文本占位符 2"/>
          <p:cNvSpPr>
            <a:spLocks noGrp="1"/>
          </p:cNvSpPr>
          <p:nvPr>
            <p:ph type="body" idx="1"/>
          </p:nvPr>
        </p:nvSpPr>
        <p:spPr>
          <a:xfrm>
            <a:off x="669925" y="3241149"/>
            <a:ext cx="4718822" cy="804151"/>
          </a:xfrm>
        </p:spPr>
        <p:txBody>
          <a:bodyPr/>
          <a:lstStyle/>
          <a:p>
            <a:r>
              <a:rPr lang="zh-CN" altLang="en-US" dirty="0"/>
              <a:t>经验总结与个人收获</a:t>
            </a:r>
            <a:endParaRPr lang="en-US" altLang="zh-CN" dirty="0"/>
          </a:p>
          <a:p>
            <a:endParaRPr lang="en-US" altLang="zh-CN" dirty="0"/>
          </a:p>
          <a:p>
            <a:endParaRPr lang="zh-CN" altLang="en-US" dirty="0"/>
          </a:p>
        </p:txBody>
      </p:sp>
      <p:sp>
        <p:nvSpPr>
          <p:cNvPr id="4" name="页脚占位符 3"/>
          <p:cNvSpPr>
            <a:spLocks noGrp="1"/>
          </p:cNvSpPr>
          <p:nvPr>
            <p:ph type="ftr" sz="quarter" idx="15"/>
          </p:nvPr>
        </p:nvSpPr>
        <p:spPr/>
        <p:txBody>
          <a:bodyPr/>
          <a:lstStyle/>
          <a:p>
            <a:r>
              <a:rPr lang="en-US" altLang="zh-CN"/>
              <a:t>NJU Testing</a:t>
            </a:r>
            <a:endParaRPr lang="zh-CN" altLang="en-US" dirty="0"/>
          </a:p>
        </p:txBody>
      </p:sp>
      <p:sp>
        <p:nvSpPr>
          <p:cNvPr id="5" name="灯片编号占位符 4"/>
          <p:cNvSpPr>
            <a:spLocks noGrp="1"/>
          </p:cNvSpPr>
          <p:nvPr>
            <p:ph type="sldNum" sz="quarter" idx="16"/>
          </p:nvPr>
        </p:nvSpPr>
        <p:spPr/>
        <p:txBody>
          <a:bodyPr/>
          <a:lstStyle/>
          <a:p>
            <a:fld id="{5DD3DB80-B894-403A-B48E-6FDC1A72010E}" type="slidenum">
              <a:rPr lang="zh-CN" altLang="en-US" smtClean="0"/>
              <a:t>16</a:t>
            </a:fld>
            <a:endParaRPr lang="zh-CN" altLang="en-US"/>
          </a:p>
        </p:txBody>
      </p:sp>
      <p:sp>
        <p:nvSpPr>
          <p:cNvPr id="6" name="文本框 5"/>
          <p:cNvSpPr txBox="1"/>
          <p:nvPr/>
        </p:nvSpPr>
        <p:spPr>
          <a:xfrm>
            <a:off x="5388747" y="2436998"/>
            <a:ext cx="1331649" cy="1608302"/>
          </a:xfrm>
          <a:prstGeom prst="rect">
            <a:avLst/>
          </a:prstGeom>
          <a:noFill/>
        </p:spPr>
        <p:txBody>
          <a:bodyPr wrap="none" rtlCol="0">
            <a:prstTxWarp prst="textPlain">
              <a:avLst/>
            </a:prstTxWarp>
            <a:spAutoFit/>
          </a:bodyPr>
          <a:lstStyle/>
          <a:p>
            <a:r>
              <a:rPr lang="en-US" altLang="zh-CN" dirty="0">
                <a:solidFill>
                  <a:schemeClr val="accent1"/>
                </a:solidFill>
                <a:latin typeface="Impact" panose="020B0806030902050204" pitchFamily="34" charset="0"/>
                <a:ea typeface="微软雅黑" panose="020B0503020204020204" pitchFamily="34" charset="-122"/>
              </a:rPr>
              <a:t>/05</a:t>
            </a:r>
            <a:endParaRPr lang="zh-CN" altLang="en-US"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NJU Testing</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t>17</a:t>
            </a:fld>
            <a:endParaRPr lang="zh-CN" altLang="en-US"/>
          </a:p>
        </p:txBody>
      </p:sp>
      <p:sp>
        <p:nvSpPr>
          <p:cNvPr id="4" name="标题 3"/>
          <p:cNvSpPr>
            <a:spLocks noGrp="1"/>
          </p:cNvSpPr>
          <p:nvPr>
            <p:ph type="title"/>
          </p:nvPr>
        </p:nvSpPr>
        <p:spPr/>
        <p:txBody>
          <a:bodyPr/>
          <a:lstStyle/>
          <a:p>
            <a:r>
              <a:rPr lang="zh-CN" altLang="en-US" dirty="0"/>
              <a:t>经验总结</a:t>
            </a:r>
          </a:p>
        </p:txBody>
      </p:sp>
      <p:sp>
        <p:nvSpPr>
          <p:cNvPr id="6" name="íṣliḓé">
            <a:extLst>
              <a:ext uri="{FF2B5EF4-FFF2-40B4-BE49-F238E27FC236}">
                <a16:creationId xmlns:a16="http://schemas.microsoft.com/office/drawing/2014/main" id="{D2C0C72F-BBE1-E97D-FADE-BBE5F2DA9C8C}"/>
              </a:ext>
            </a:extLst>
          </p:cNvPr>
          <p:cNvSpPr/>
          <p:nvPr/>
        </p:nvSpPr>
        <p:spPr bwMode="auto">
          <a:xfrm>
            <a:off x="669924" y="1073734"/>
            <a:ext cx="7761000" cy="1710000"/>
          </a:xfrm>
          <a:prstGeom prst="rect">
            <a:avLst/>
          </a:prstGeom>
          <a:blipFill>
            <a:blip r:embed="rId2"/>
            <a:stretch>
              <a:fillRect t="-78225" b="-7707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 name="文本框 4">
            <a:extLst>
              <a:ext uri="{FF2B5EF4-FFF2-40B4-BE49-F238E27FC236}">
                <a16:creationId xmlns:a16="http://schemas.microsoft.com/office/drawing/2014/main" id="{2E71DB9D-8FCD-A64A-D827-1DF9631EA5A8}"/>
              </a:ext>
            </a:extLst>
          </p:cNvPr>
          <p:cNvSpPr txBox="1"/>
          <p:nvPr/>
        </p:nvSpPr>
        <p:spPr>
          <a:xfrm>
            <a:off x="669922" y="4375408"/>
            <a:ext cx="7327447" cy="523220"/>
          </a:xfrm>
          <a:prstGeom prst="rect">
            <a:avLst/>
          </a:prstGeom>
          <a:noFill/>
        </p:spPr>
        <p:txBody>
          <a:bodyPr wrap="square" rtlCol="0">
            <a:spAutoFit/>
          </a:bodyPr>
          <a:lstStyle/>
          <a:p>
            <a:r>
              <a:rPr lang="zh-CN" altLang="en-US" sz="2800" dirty="0"/>
              <a:t>好的开始与正确的团队，是成功的三分之二。</a:t>
            </a:r>
            <a:endParaRPr lang="en-US" altLang="zh-CN" sz="2800" dirty="0"/>
          </a:p>
        </p:txBody>
      </p:sp>
      <p:sp>
        <p:nvSpPr>
          <p:cNvPr id="8" name="文本框 7">
            <a:extLst>
              <a:ext uri="{FF2B5EF4-FFF2-40B4-BE49-F238E27FC236}">
                <a16:creationId xmlns:a16="http://schemas.microsoft.com/office/drawing/2014/main" id="{8073BC90-0166-D365-7FA1-45C795CCFD0F}"/>
              </a:ext>
            </a:extLst>
          </p:cNvPr>
          <p:cNvSpPr txBox="1"/>
          <p:nvPr/>
        </p:nvSpPr>
        <p:spPr>
          <a:xfrm>
            <a:off x="669923" y="5261046"/>
            <a:ext cx="7327447" cy="523220"/>
          </a:xfrm>
          <a:prstGeom prst="rect">
            <a:avLst/>
          </a:prstGeom>
          <a:noFill/>
        </p:spPr>
        <p:txBody>
          <a:bodyPr wrap="square" rtlCol="0">
            <a:spAutoFit/>
          </a:bodyPr>
          <a:lstStyle/>
          <a:p>
            <a:r>
              <a:rPr lang="zh-CN" altLang="en-US" sz="2800" dirty="0"/>
              <a:t>剩下的，当然是大家的共同努力。</a:t>
            </a:r>
            <a:endParaRPr lang="en-US" altLang="zh-CN" sz="2800" dirty="0"/>
          </a:p>
        </p:txBody>
      </p:sp>
      <p:sp>
        <p:nvSpPr>
          <p:cNvPr id="10" name="文本框 9">
            <a:extLst>
              <a:ext uri="{FF2B5EF4-FFF2-40B4-BE49-F238E27FC236}">
                <a16:creationId xmlns:a16="http://schemas.microsoft.com/office/drawing/2014/main" id="{76B4DE28-6642-059C-82AA-C08C02947656}"/>
              </a:ext>
            </a:extLst>
          </p:cNvPr>
          <p:cNvSpPr txBox="1"/>
          <p:nvPr/>
        </p:nvSpPr>
        <p:spPr>
          <a:xfrm>
            <a:off x="669922" y="3248237"/>
            <a:ext cx="7109734" cy="954107"/>
          </a:xfrm>
          <a:prstGeom prst="rect">
            <a:avLst/>
          </a:prstGeom>
          <a:noFill/>
        </p:spPr>
        <p:txBody>
          <a:bodyPr wrap="square">
            <a:spAutoFit/>
          </a:bodyPr>
          <a:lstStyle/>
          <a:p>
            <a:r>
              <a:rPr lang="zh-CN" altLang="en-US" sz="2800" dirty="0"/>
              <a:t>”软件工程是提高质量提高效率的过程“</a:t>
            </a:r>
            <a:br>
              <a:rPr lang="zh-CN" altLang="en-US" sz="2800" dirty="0"/>
            </a:br>
            <a:endParaRPr lang="zh-CN" altLang="en-US" sz="2800" dirty="0"/>
          </a:p>
        </p:txBody>
      </p:sp>
    </p:spTree>
    <p:extLst>
      <p:ext uri="{BB962C8B-B14F-4D97-AF65-F5344CB8AC3E}">
        <p14:creationId xmlns:p14="http://schemas.microsoft.com/office/powerpoint/2010/main" val="13683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个人收获</a:t>
            </a:r>
          </a:p>
        </p:txBody>
      </p:sp>
      <p:sp>
        <p:nvSpPr>
          <p:cNvPr id="3" name="页脚占位符 2"/>
          <p:cNvSpPr>
            <a:spLocks noGrp="1"/>
          </p:cNvSpPr>
          <p:nvPr>
            <p:ph type="ftr" sz="quarter" idx="11"/>
          </p:nvPr>
        </p:nvSpPr>
        <p:spPr/>
        <p:txBody>
          <a:bodyPr/>
          <a:lstStyle/>
          <a:p>
            <a:r>
              <a:rPr lang="en-US" altLang="zh-CN"/>
              <a:t>NJU Testing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grpSp>
        <p:nvGrpSpPr>
          <p:cNvPr id="45" name="fed5a87b-04ad-4fae-93a8-1bbc37526f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759487" y="4497601"/>
            <a:ext cx="7761000" cy="2266992"/>
            <a:chOff x="3058774" y="944114"/>
            <a:chExt cx="7761000" cy="2259237"/>
          </a:xfrm>
        </p:grpSpPr>
        <p:sp>
          <p:nvSpPr>
            <p:cNvPr id="50" name="ïṥľiḑe"/>
            <p:cNvSpPr/>
            <p:nvPr/>
          </p:nvSpPr>
          <p:spPr bwMode="auto">
            <a:xfrm>
              <a:off x="3058774" y="944114"/>
              <a:ext cx="7761000" cy="1710000"/>
            </a:xfrm>
            <a:prstGeom prst="rect">
              <a:avLst/>
            </a:prstGeom>
            <a:blipFill>
              <a:blip r:embed="rId3"/>
              <a:stretch>
                <a:fillRect t="-102038" b="-100535"/>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2" name="ïṣlïḋè"/>
            <p:cNvSpPr/>
            <p:nvPr/>
          </p:nvSpPr>
          <p:spPr bwMode="auto">
            <a:xfrm>
              <a:off x="4580672" y="2834858"/>
              <a:ext cx="560577" cy="368493"/>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dirty="0"/>
            </a:p>
          </p:txBody>
        </p:sp>
        <p:sp>
          <p:nvSpPr>
            <p:cNvPr id="59" name="isľidê"/>
            <p:cNvSpPr/>
            <p:nvPr/>
          </p:nvSpPr>
          <p:spPr bwMode="auto">
            <a:xfrm>
              <a:off x="8690371" y="1179000"/>
              <a:ext cx="560577" cy="368493"/>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dirty="0"/>
            </a:p>
          </p:txBody>
        </p:sp>
      </p:grpSp>
      <p:sp>
        <p:nvSpPr>
          <p:cNvPr id="14" name="文本框 13">
            <a:extLst>
              <a:ext uri="{FF2B5EF4-FFF2-40B4-BE49-F238E27FC236}">
                <a16:creationId xmlns:a16="http://schemas.microsoft.com/office/drawing/2014/main" id="{DE4DC3A3-7A34-5D0A-FFDC-A68508502D64}"/>
              </a:ext>
            </a:extLst>
          </p:cNvPr>
          <p:cNvSpPr txBox="1"/>
          <p:nvPr/>
        </p:nvSpPr>
        <p:spPr>
          <a:xfrm>
            <a:off x="669924" y="1453915"/>
            <a:ext cx="9879679" cy="2862322"/>
          </a:xfrm>
          <a:prstGeom prst="rect">
            <a:avLst/>
          </a:prstGeom>
          <a:noFill/>
        </p:spPr>
        <p:txBody>
          <a:bodyPr wrap="square">
            <a:spAutoFit/>
          </a:bodyPr>
          <a:lstStyle/>
          <a:p>
            <a:r>
              <a:rPr lang="zh-CN" altLang="en-US" sz="1800" dirty="0"/>
              <a:t>      本次南大测试网站的项目是我大学以来第一次接触到的团队项目。从初期的需求分析，明确分工，逐步开发到最终看到网站成品的这一过程，我切身参与到了一个软件项目从立项到最终完成的整个过程，给我带来了全新的体验。</a:t>
            </a:r>
            <a:endParaRPr lang="en-US" altLang="zh-CN" sz="1800" dirty="0"/>
          </a:p>
          <a:p>
            <a:r>
              <a:rPr lang="en-US" altLang="zh-CN" dirty="0"/>
              <a:t>      </a:t>
            </a:r>
            <a:r>
              <a:rPr lang="zh-CN" altLang="en-US" sz="1800" dirty="0"/>
              <a:t>经过这一学期软工实验的学习，感觉到自己对软件工程的宏观认识太肤浅，可以说没有一个大局的理解。从这学期开始正式开始深入软件工程的方方面面同时也是计算机学习所必须的。软件工程里面包含的知识既有宏观的体系架构、也有微观的技术细节、还有工程管理和方法以及与经济学、心理学等的综合。软件工程关心软件产品的构建活动，围绕软件产品有客户的沟通，产品的策划与设计，编程人员的诸多因素</a:t>
            </a:r>
            <a:r>
              <a:rPr lang="en-US" altLang="zh-CN" sz="1800" dirty="0"/>
              <a:t>(</a:t>
            </a:r>
            <a:r>
              <a:rPr lang="zh-CN" altLang="en-US" sz="1800" dirty="0"/>
              <a:t>技术、合作、管理</a:t>
            </a:r>
            <a:r>
              <a:rPr lang="en-US" altLang="zh-CN" sz="1800" dirty="0"/>
              <a:t>)</a:t>
            </a:r>
            <a:r>
              <a:rPr lang="zh-CN" altLang="en-US" sz="1800" dirty="0"/>
              <a:t>，还有产品的维护等等。软件工程是一门综合性很强的学科，但是也是一门很有指导价值的学科，作为一个计算机学习者值得一辈子去学习和实践。</a:t>
            </a:r>
          </a:p>
        </p:txBody>
      </p:sp>
    </p:spTree>
    <p:extLst>
      <p:ext uri="{BB962C8B-B14F-4D97-AF65-F5344CB8AC3E}">
        <p14:creationId xmlns:p14="http://schemas.microsoft.com/office/powerpoint/2010/main" val="205160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结语</a:t>
            </a:r>
          </a:p>
        </p:txBody>
      </p:sp>
      <p:sp>
        <p:nvSpPr>
          <p:cNvPr id="3" name="页脚占位符 2"/>
          <p:cNvSpPr>
            <a:spLocks noGrp="1"/>
          </p:cNvSpPr>
          <p:nvPr>
            <p:ph type="ftr" sz="quarter" idx="11"/>
          </p:nvPr>
        </p:nvSpPr>
        <p:spPr/>
        <p:txBody>
          <a:bodyPr/>
          <a:lstStyle/>
          <a:p>
            <a:r>
              <a:rPr lang="en-US" altLang="zh-CN"/>
              <a:t>NJU Testing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a:p>
        </p:txBody>
      </p:sp>
      <p:grpSp>
        <p:nvGrpSpPr>
          <p:cNvPr id="45" name="fed5a87b-04ad-4fae-93a8-1bbc37526f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759487" y="4497601"/>
            <a:ext cx="7761000" cy="2266992"/>
            <a:chOff x="3058774" y="944114"/>
            <a:chExt cx="7761000" cy="2259237"/>
          </a:xfrm>
        </p:grpSpPr>
        <p:sp>
          <p:nvSpPr>
            <p:cNvPr id="50" name="ïṥľiḑe"/>
            <p:cNvSpPr/>
            <p:nvPr/>
          </p:nvSpPr>
          <p:spPr bwMode="auto">
            <a:xfrm>
              <a:off x="3058774" y="944114"/>
              <a:ext cx="7761000" cy="1710000"/>
            </a:xfrm>
            <a:prstGeom prst="rect">
              <a:avLst/>
            </a:prstGeom>
            <a:blipFill>
              <a:blip r:embed="rId3"/>
              <a:stretch>
                <a:fillRect t="-102038" b="-100535"/>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2" name="ïṣlïḋè"/>
            <p:cNvSpPr/>
            <p:nvPr/>
          </p:nvSpPr>
          <p:spPr bwMode="auto">
            <a:xfrm>
              <a:off x="4580672" y="2834858"/>
              <a:ext cx="560577" cy="368493"/>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dirty="0"/>
            </a:p>
          </p:txBody>
        </p:sp>
        <p:sp>
          <p:nvSpPr>
            <p:cNvPr id="59" name="isľidê"/>
            <p:cNvSpPr/>
            <p:nvPr/>
          </p:nvSpPr>
          <p:spPr bwMode="auto">
            <a:xfrm>
              <a:off x="8690371" y="1179000"/>
              <a:ext cx="560577" cy="368493"/>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endParaRPr dirty="0"/>
            </a:p>
          </p:txBody>
        </p:sp>
      </p:grpSp>
      <p:sp>
        <p:nvSpPr>
          <p:cNvPr id="14" name="文本框 13">
            <a:extLst>
              <a:ext uri="{FF2B5EF4-FFF2-40B4-BE49-F238E27FC236}">
                <a16:creationId xmlns:a16="http://schemas.microsoft.com/office/drawing/2014/main" id="{DE4DC3A3-7A34-5D0A-FFDC-A68508502D64}"/>
              </a:ext>
            </a:extLst>
          </p:cNvPr>
          <p:cNvSpPr txBox="1"/>
          <p:nvPr/>
        </p:nvSpPr>
        <p:spPr>
          <a:xfrm>
            <a:off x="669924" y="2162986"/>
            <a:ext cx="9879679" cy="1200329"/>
          </a:xfrm>
          <a:prstGeom prst="rect">
            <a:avLst/>
          </a:prstGeom>
          <a:noFill/>
        </p:spPr>
        <p:txBody>
          <a:bodyPr wrap="square">
            <a:spAutoFit/>
          </a:bodyPr>
          <a:lstStyle/>
          <a:p>
            <a:r>
              <a:rPr lang="zh-CN" altLang="en-US" sz="1800" dirty="0"/>
              <a:t>    在这学期的课程中我收获了许多，并且这种收获将持续有益于我将来的计算机学习。非常感谢项目开发过程中给予帮助的各位老师及助教，同样感谢同组的各位同学的积极合作与帮助。感谢你们。</a:t>
            </a:r>
            <a:endParaRPr lang="en-US" altLang="zh-CN" sz="1800" dirty="0"/>
          </a:p>
          <a:p>
            <a:endParaRPr lang="en-US" altLang="zh-CN" dirty="0"/>
          </a:p>
        </p:txBody>
      </p:sp>
    </p:spTree>
    <p:extLst>
      <p:ext uri="{BB962C8B-B14F-4D97-AF65-F5344CB8AC3E}">
        <p14:creationId xmlns:p14="http://schemas.microsoft.com/office/powerpoint/2010/main" val="425395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08d88193-e4ed-466c-8c16-919c5770a12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379887" y="1960700"/>
            <a:ext cx="9432226" cy="3165200"/>
            <a:chOff x="1379887" y="1960700"/>
            <a:chExt cx="9432226" cy="3165200"/>
          </a:xfrm>
        </p:grpSpPr>
        <p:grpSp>
          <p:nvGrpSpPr>
            <p:cNvPr id="21" name="ïṩlïḓè"/>
            <p:cNvGrpSpPr/>
            <p:nvPr/>
          </p:nvGrpSpPr>
          <p:grpSpPr>
            <a:xfrm>
              <a:off x="1379887" y="1960700"/>
              <a:ext cx="2735482" cy="1569660"/>
              <a:chOff x="1199456" y="1204010"/>
              <a:chExt cx="2735482" cy="1569660"/>
            </a:xfrm>
          </p:grpSpPr>
          <p:sp>
            <p:nvSpPr>
              <p:cNvPr id="52" name="ï$ḷîde"/>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3" name="ïŝḻîḓê"/>
              <p:cNvSpPr txBox="1"/>
              <p:nvPr/>
            </p:nvSpPr>
            <p:spPr>
              <a:xfrm>
                <a:off x="1559496" y="1204010"/>
                <a:ext cx="869149" cy="1569660"/>
              </a:xfrm>
              <a:prstGeom prst="rect">
                <a:avLst/>
              </a:prstGeom>
              <a:noFill/>
            </p:spPr>
            <p:txBody>
              <a:bodyPr wrap="square" lIns="91440" tIns="45720" rIns="91440" bIns="45720">
                <a:normAutofit/>
              </a:bodyPr>
              <a:lstStyle/>
              <a:p>
                <a:r>
                  <a:rPr lang="en-US" altLang="zh-CN" sz="9600" b="1" dirty="0">
                    <a:solidFill>
                      <a:schemeClr val="bg1"/>
                    </a:solidFill>
                  </a:rPr>
                  <a:t>1</a:t>
                </a:r>
              </a:p>
            </p:txBody>
          </p:sp>
          <p:grpSp>
            <p:nvGrpSpPr>
              <p:cNvPr id="54" name="îṣľîḑé"/>
              <p:cNvGrpSpPr/>
              <p:nvPr/>
            </p:nvGrpSpPr>
            <p:grpSpPr>
              <a:xfrm>
                <a:off x="1994070" y="1556792"/>
                <a:ext cx="1940868" cy="926443"/>
                <a:chOff x="1925286" y="1494446"/>
                <a:chExt cx="1940868" cy="926443"/>
              </a:xfrm>
            </p:grpSpPr>
            <p:sp>
              <p:nvSpPr>
                <p:cNvPr id="55" name="iśḷïḓe"/>
                <p:cNvSpPr/>
                <p:nvPr/>
              </p:nvSpPr>
              <p:spPr>
                <a:xfrm>
                  <a:off x="1925286" y="1494446"/>
                  <a:ext cx="1940868" cy="382013"/>
                </a:xfrm>
                <a:prstGeom prst="rect">
                  <a:avLst/>
                </a:prstGeom>
              </p:spPr>
              <p:txBody>
                <a:bodyPr wrap="square" lIns="91440" tIns="45720" rIns="91440" bIns="45720" anchor="b">
                  <a:normAutofit/>
                </a:bodyPr>
                <a:lstStyle/>
                <a:p>
                  <a:r>
                    <a:rPr lang="zh-CN" altLang="en-US" sz="1600" b="1" dirty="0">
                      <a:solidFill>
                        <a:schemeClr val="accent1"/>
                      </a:solidFill>
                    </a:rPr>
                    <a:t>前言</a:t>
                  </a:r>
                </a:p>
              </p:txBody>
            </p:sp>
            <p:sp>
              <p:nvSpPr>
                <p:cNvPr id="56" name="işḻîḑê"/>
                <p:cNvSpPr/>
                <p:nvPr/>
              </p:nvSpPr>
              <p:spPr>
                <a:xfrm>
                  <a:off x="1928598" y="1876459"/>
                  <a:ext cx="1935154" cy="544430"/>
                </a:xfrm>
                <a:prstGeom prst="rect">
                  <a:avLst/>
                </a:prstGeom>
              </p:spPr>
              <p:txBody>
                <a:bodyPr wrap="square" lIns="91440" tIns="45720" rIns="91440" bIns="45720">
                  <a:normAutofit/>
                </a:bodyPr>
                <a:lstStyle/>
                <a:p>
                  <a:pPr>
                    <a:lnSpc>
                      <a:spcPct val="120000"/>
                    </a:lnSpc>
                  </a:pPr>
                  <a:endParaRPr lang="zh-CN" altLang="en-US" sz="1100" dirty="0"/>
                </a:p>
              </p:txBody>
            </p:sp>
          </p:grpSp>
        </p:grpSp>
        <p:grpSp>
          <p:nvGrpSpPr>
            <p:cNvPr id="22" name="iśḷïḍè"/>
            <p:cNvGrpSpPr/>
            <p:nvPr/>
          </p:nvGrpSpPr>
          <p:grpSpPr>
            <a:xfrm>
              <a:off x="4548239" y="1960700"/>
              <a:ext cx="2735482" cy="1569660"/>
              <a:chOff x="1199456" y="1204010"/>
              <a:chExt cx="2735482" cy="1569660"/>
            </a:xfrm>
          </p:grpSpPr>
          <p:sp>
            <p:nvSpPr>
              <p:cNvPr id="47" name="ïšḷîďè"/>
              <p:cNvSpPr/>
              <p:nvPr/>
            </p:nvSpPr>
            <p:spPr>
              <a:xfrm>
                <a:off x="1199456" y="1556792"/>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8" name="iṥľiḑé"/>
              <p:cNvSpPr txBox="1"/>
              <p:nvPr/>
            </p:nvSpPr>
            <p:spPr>
              <a:xfrm>
                <a:off x="1562265" y="1204010"/>
                <a:ext cx="869149" cy="1569660"/>
              </a:xfrm>
              <a:prstGeom prst="rect">
                <a:avLst/>
              </a:prstGeom>
              <a:noFill/>
            </p:spPr>
            <p:txBody>
              <a:bodyPr wrap="square" lIns="91440" tIns="45720" rIns="91440" bIns="45720">
                <a:normAutofit/>
              </a:bodyPr>
              <a:lstStyle/>
              <a:p>
                <a:r>
                  <a:rPr lang="en-US" altLang="zh-CN" sz="9600" b="1" dirty="0">
                    <a:solidFill>
                      <a:schemeClr val="bg1"/>
                    </a:solidFill>
                  </a:rPr>
                  <a:t>2</a:t>
                </a:r>
              </a:p>
            </p:txBody>
          </p:sp>
          <p:grpSp>
            <p:nvGrpSpPr>
              <p:cNvPr id="49" name="iṥḷîḓê"/>
              <p:cNvGrpSpPr/>
              <p:nvPr/>
            </p:nvGrpSpPr>
            <p:grpSpPr>
              <a:xfrm>
                <a:off x="1994070" y="1556792"/>
                <a:ext cx="1940868" cy="926443"/>
                <a:chOff x="1925286" y="1494446"/>
                <a:chExt cx="1940868" cy="926443"/>
              </a:xfrm>
            </p:grpSpPr>
            <p:sp>
              <p:nvSpPr>
                <p:cNvPr id="50" name="î$ḷíde"/>
                <p:cNvSpPr/>
                <p:nvPr/>
              </p:nvSpPr>
              <p:spPr>
                <a:xfrm>
                  <a:off x="1925286" y="1494446"/>
                  <a:ext cx="1940868" cy="382013"/>
                </a:xfrm>
                <a:prstGeom prst="rect">
                  <a:avLst/>
                </a:prstGeom>
              </p:spPr>
              <p:txBody>
                <a:bodyPr wrap="square" lIns="91440" tIns="45720" rIns="91440" bIns="45720" anchor="b">
                  <a:normAutofit/>
                </a:bodyPr>
                <a:lstStyle/>
                <a:p>
                  <a:r>
                    <a:rPr lang="zh-CN" altLang="en-US" sz="1600" b="1" dirty="0"/>
                    <a:t>个人任务</a:t>
                  </a:r>
                </a:p>
              </p:txBody>
            </p:sp>
            <p:sp>
              <p:nvSpPr>
                <p:cNvPr id="51" name="i$1îḑè"/>
                <p:cNvSpPr/>
                <p:nvPr/>
              </p:nvSpPr>
              <p:spPr>
                <a:xfrm>
                  <a:off x="1928598" y="1876459"/>
                  <a:ext cx="1935154" cy="544430"/>
                </a:xfrm>
                <a:prstGeom prst="rect">
                  <a:avLst/>
                </a:prstGeom>
              </p:spPr>
              <p:txBody>
                <a:bodyPr wrap="square" lIns="91440" tIns="45720" rIns="91440" bIns="45720">
                  <a:normAutofit/>
                </a:bodyPr>
                <a:lstStyle/>
                <a:p>
                  <a:pPr>
                    <a:lnSpc>
                      <a:spcPct val="120000"/>
                    </a:lnSpc>
                  </a:pPr>
                  <a:endParaRPr lang="en-US" altLang="zh-CN" sz="1100" dirty="0"/>
                </a:p>
              </p:txBody>
            </p:sp>
          </p:grpSp>
        </p:grpSp>
        <p:grpSp>
          <p:nvGrpSpPr>
            <p:cNvPr id="23" name="išḻïḍè"/>
            <p:cNvGrpSpPr/>
            <p:nvPr/>
          </p:nvGrpSpPr>
          <p:grpSpPr>
            <a:xfrm>
              <a:off x="8076631" y="1960700"/>
              <a:ext cx="2735482" cy="1569660"/>
              <a:chOff x="1199456" y="1204010"/>
              <a:chExt cx="2735482" cy="1569660"/>
            </a:xfrm>
          </p:grpSpPr>
          <p:sp>
            <p:nvSpPr>
              <p:cNvPr id="42" name="íş1íḑè"/>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3" name="i$ḷîḓe"/>
              <p:cNvSpPr txBox="1"/>
              <p:nvPr/>
            </p:nvSpPr>
            <p:spPr>
              <a:xfrm>
                <a:off x="1559495" y="1204010"/>
                <a:ext cx="869149" cy="1569660"/>
              </a:xfrm>
              <a:prstGeom prst="rect">
                <a:avLst/>
              </a:prstGeom>
              <a:noFill/>
            </p:spPr>
            <p:txBody>
              <a:bodyPr wrap="square" lIns="91440" tIns="45720" rIns="91440" bIns="45720">
                <a:normAutofit/>
              </a:bodyPr>
              <a:lstStyle/>
              <a:p>
                <a:r>
                  <a:rPr lang="en-US" altLang="zh-CN" sz="9600" b="1">
                    <a:solidFill>
                      <a:schemeClr val="bg1"/>
                    </a:solidFill>
                  </a:rPr>
                  <a:t>3</a:t>
                </a:r>
                <a:endParaRPr lang="en-US" altLang="zh-CN" sz="9600" b="1" dirty="0">
                  <a:solidFill>
                    <a:schemeClr val="bg1"/>
                  </a:solidFill>
                </a:endParaRPr>
              </a:p>
            </p:txBody>
          </p:sp>
          <p:sp>
            <p:nvSpPr>
              <p:cNvPr id="45" name="iṡḷíḑe"/>
              <p:cNvSpPr/>
              <p:nvPr/>
            </p:nvSpPr>
            <p:spPr>
              <a:xfrm>
                <a:off x="1994070" y="1556792"/>
                <a:ext cx="1940868" cy="382013"/>
              </a:xfrm>
              <a:prstGeom prst="rect">
                <a:avLst/>
              </a:prstGeom>
            </p:spPr>
            <p:txBody>
              <a:bodyPr wrap="square" lIns="91440" tIns="45720" rIns="91440" bIns="45720" anchor="b">
                <a:normAutofit/>
              </a:bodyPr>
              <a:lstStyle/>
              <a:p>
                <a:r>
                  <a:rPr lang="zh-CN" altLang="en-US" sz="1600" b="1" dirty="0">
                    <a:solidFill>
                      <a:schemeClr val="accent1"/>
                    </a:solidFill>
                  </a:rPr>
                  <a:t>项目所用工具</a:t>
                </a:r>
              </a:p>
            </p:txBody>
          </p:sp>
        </p:grpSp>
        <p:grpSp>
          <p:nvGrpSpPr>
            <p:cNvPr id="24" name="ï$1íḍê"/>
            <p:cNvGrpSpPr/>
            <p:nvPr/>
          </p:nvGrpSpPr>
          <p:grpSpPr>
            <a:xfrm>
              <a:off x="1379887" y="3556240"/>
              <a:ext cx="2735482" cy="1569660"/>
              <a:chOff x="1199456" y="1204010"/>
              <a:chExt cx="2735482" cy="1569660"/>
            </a:xfrm>
          </p:grpSpPr>
          <p:sp>
            <p:nvSpPr>
              <p:cNvPr id="37" name="íṧḷïḑè"/>
              <p:cNvSpPr/>
              <p:nvPr/>
            </p:nvSpPr>
            <p:spPr>
              <a:xfrm>
                <a:off x="1199456" y="1556792"/>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8" name="ïśľíḋe"/>
              <p:cNvSpPr txBox="1"/>
              <p:nvPr/>
            </p:nvSpPr>
            <p:spPr>
              <a:xfrm>
                <a:off x="1533747" y="1204010"/>
                <a:ext cx="869149" cy="1569660"/>
              </a:xfrm>
              <a:prstGeom prst="rect">
                <a:avLst/>
              </a:prstGeom>
              <a:noFill/>
            </p:spPr>
            <p:txBody>
              <a:bodyPr wrap="square" lIns="91440" tIns="45720" rIns="91440" bIns="45720">
                <a:normAutofit/>
              </a:bodyPr>
              <a:lstStyle/>
              <a:p>
                <a:r>
                  <a:rPr lang="en-US" altLang="zh-CN" sz="9600" b="1">
                    <a:solidFill>
                      <a:schemeClr val="bg1"/>
                    </a:solidFill>
                  </a:rPr>
                  <a:t>4</a:t>
                </a:r>
                <a:endParaRPr lang="en-US" altLang="zh-CN" sz="9600" b="1" dirty="0">
                  <a:solidFill>
                    <a:schemeClr val="bg1"/>
                  </a:solidFill>
                </a:endParaRPr>
              </a:p>
            </p:txBody>
          </p:sp>
          <p:grpSp>
            <p:nvGrpSpPr>
              <p:cNvPr id="39" name="íşlîďé"/>
              <p:cNvGrpSpPr/>
              <p:nvPr/>
            </p:nvGrpSpPr>
            <p:grpSpPr>
              <a:xfrm>
                <a:off x="1994070" y="1556792"/>
                <a:ext cx="1940868" cy="926443"/>
                <a:chOff x="1925286" y="1494446"/>
                <a:chExt cx="1940868" cy="926443"/>
              </a:xfrm>
            </p:grpSpPr>
            <p:sp>
              <p:nvSpPr>
                <p:cNvPr id="40" name="íṥḻiḓè"/>
                <p:cNvSpPr/>
                <p:nvPr/>
              </p:nvSpPr>
              <p:spPr>
                <a:xfrm>
                  <a:off x="1925286" y="1494446"/>
                  <a:ext cx="1940868" cy="382013"/>
                </a:xfrm>
                <a:prstGeom prst="rect">
                  <a:avLst/>
                </a:prstGeom>
              </p:spPr>
              <p:txBody>
                <a:bodyPr wrap="square" lIns="91440" tIns="45720" rIns="91440" bIns="45720" anchor="b">
                  <a:normAutofit/>
                </a:bodyPr>
                <a:lstStyle/>
                <a:p>
                  <a:r>
                    <a:rPr lang="zh-CN" altLang="en-US" sz="1600" b="1" dirty="0"/>
                    <a:t>工作量统计</a:t>
                  </a:r>
                </a:p>
              </p:txBody>
            </p:sp>
            <p:sp>
              <p:nvSpPr>
                <p:cNvPr id="41" name="ïSľîdê"/>
                <p:cNvSpPr/>
                <p:nvPr/>
              </p:nvSpPr>
              <p:spPr>
                <a:xfrm>
                  <a:off x="1928598" y="1876459"/>
                  <a:ext cx="1935154" cy="544430"/>
                </a:xfrm>
                <a:prstGeom prst="rect">
                  <a:avLst/>
                </a:prstGeom>
              </p:spPr>
              <p:txBody>
                <a:bodyPr wrap="square" lIns="91440" tIns="45720" rIns="91440" bIns="45720">
                  <a:normAutofit/>
                </a:bodyPr>
                <a:lstStyle/>
                <a:p>
                  <a:pPr>
                    <a:lnSpc>
                      <a:spcPct val="120000"/>
                    </a:lnSpc>
                  </a:pPr>
                  <a:endParaRPr lang="zh-CN" altLang="en-US" sz="1100" dirty="0"/>
                </a:p>
              </p:txBody>
            </p:sp>
          </p:grpSp>
        </p:grpSp>
        <p:grpSp>
          <p:nvGrpSpPr>
            <p:cNvPr id="25" name="íṡliďê"/>
            <p:cNvGrpSpPr/>
            <p:nvPr/>
          </p:nvGrpSpPr>
          <p:grpSpPr>
            <a:xfrm>
              <a:off x="4545837" y="3530360"/>
              <a:ext cx="2735482" cy="1569660"/>
              <a:chOff x="1199456" y="1178130"/>
              <a:chExt cx="2735482" cy="1569660"/>
            </a:xfrm>
          </p:grpSpPr>
          <p:sp>
            <p:nvSpPr>
              <p:cNvPr id="32" name="íṣḷïdè"/>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3" name="îsḻîdê"/>
              <p:cNvSpPr txBox="1"/>
              <p:nvPr/>
            </p:nvSpPr>
            <p:spPr>
              <a:xfrm>
                <a:off x="1480228" y="1178130"/>
                <a:ext cx="869149" cy="1569660"/>
              </a:xfrm>
              <a:prstGeom prst="rect">
                <a:avLst/>
              </a:prstGeom>
              <a:noFill/>
            </p:spPr>
            <p:txBody>
              <a:bodyPr wrap="square" lIns="91440" tIns="45720" rIns="91440" bIns="45720">
                <a:normAutofit/>
              </a:bodyPr>
              <a:lstStyle/>
              <a:p>
                <a:r>
                  <a:rPr lang="en-US" altLang="zh-CN" sz="9600" b="1">
                    <a:solidFill>
                      <a:schemeClr val="bg1"/>
                    </a:solidFill>
                  </a:rPr>
                  <a:t>5</a:t>
                </a:r>
                <a:endParaRPr lang="en-US" altLang="zh-CN" sz="9600" b="1" dirty="0">
                  <a:solidFill>
                    <a:schemeClr val="bg1"/>
                  </a:solidFill>
                </a:endParaRPr>
              </a:p>
            </p:txBody>
          </p:sp>
          <p:grpSp>
            <p:nvGrpSpPr>
              <p:cNvPr id="34" name="îsḷíḓê"/>
              <p:cNvGrpSpPr/>
              <p:nvPr/>
            </p:nvGrpSpPr>
            <p:grpSpPr>
              <a:xfrm>
                <a:off x="1994070" y="1556792"/>
                <a:ext cx="1940868" cy="926443"/>
                <a:chOff x="1925286" y="1494446"/>
                <a:chExt cx="1940868" cy="926443"/>
              </a:xfrm>
            </p:grpSpPr>
            <p:sp>
              <p:nvSpPr>
                <p:cNvPr id="35" name="îṡļíďè"/>
                <p:cNvSpPr/>
                <p:nvPr/>
              </p:nvSpPr>
              <p:spPr>
                <a:xfrm>
                  <a:off x="1925286" y="1494446"/>
                  <a:ext cx="1940868" cy="382013"/>
                </a:xfrm>
                <a:prstGeom prst="rect">
                  <a:avLst/>
                </a:prstGeom>
              </p:spPr>
              <p:txBody>
                <a:bodyPr wrap="square" lIns="91440" tIns="45720" rIns="91440" bIns="45720" anchor="b">
                  <a:normAutofit/>
                </a:bodyPr>
                <a:lstStyle/>
                <a:p>
                  <a:r>
                    <a:rPr lang="zh-CN" altLang="en-US" sz="1600" b="1" dirty="0">
                      <a:solidFill>
                        <a:schemeClr val="accent1"/>
                      </a:solidFill>
                    </a:rPr>
                    <a:t>心得体会</a:t>
                  </a:r>
                </a:p>
              </p:txBody>
            </p:sp>
            <p:sp>
              <p:nvSpPr>
                <p:cNvPr id="36" name="ïṧ1îdê"/>
                <p:cNvSpPr/>
                <p:nvPr/>
              </p:nvSpPr>
              <p:spPr>
                <a:xfrm>
                  <a:off x="1928598" y="1876459"/>
                  <a:ext cx="1935154" cy="544430"/>
                </a:xfrm>
                <a:prstGeom prst="rect">
                  <a:avLst/>
                </a:prstGeom>
              </p:spPr>
              <p:txBody>
                <a:bodyPr wrap="square" lIns="91440" tIns="45720" rIns="91440" bIns="45720">
                  <a:normAutofit/>
                </a:bodyPr>
                <a:lstStyle/>
                <a:p>
                  <a:pPr>
                    <a:lnSpc>
                      <a:spcPct val="120000"/>
                    </a:lnSpc>
                  </a:pPr>
                  <a:endParaRPr lang="zh-CN" altLang="en-US" sz="1100" dirty="0"/>
                </a:p>
              </p:txBody>
            </p:sp>
          </p:grpSp>
        </p:grpSp>
        <p:sp>
          <p:nvSpPr>
            <p:cNvPr id="28" name="iṧḷiḑê"/>
            <p:cNvSpPr txBox="1"/>
            <p:nvPr/>
          </p:nvSpPr>
          <p:spPr>
            <a:xfrm>
              <a:off x="8383404" y="3530360"/>
              <a:ext cx="869149" cy="1569660"/>
            </a:xfrm>
            <a:prstGeom prst="rect">
              <a:avLst/>
            </a:prstGeom>
            <a:noFill/>
          </p:spPr>
          <p:txBody>
            <a:bodyPr wrap="square" lIns="91440" tIns="45720" rIns="91440" bIns="45720">
              <a:normAutofit/>
            </a:bodyPr>
            <a:lstStyle/>
            <a:p>
              <a:r>
                <a:rPr lang="en-US" altLang="zh-CN" sz="9600" b="1" dirty="0">
                  <a:solidFill>
                    <a:schemeClr val="bg1"/>
                  </a:solidFill>
                </a:rPr>
                <a:t>6</a:t>
              </a:r>
            </a:p>
          </p:txBody>
        </p:sp>
      </p:grpSp>
      <p:sp>
        <p:nvSpPr>
          <p:cNvPr id="59" name="îsḷiḑe"/>
          <p:cNvSpPr txBox="1"/>
          <p:nvPr/>
        </p:nvSpPr>
        <p:spPr bwMode="auto">
          <a:xfrm>
            <a:off x="4989309" y="1028700"/>
            <a:ext cx="2213383" cy="61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fontScale="925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p>
        </p:txBody>
      </p:sp>
      <p:sp>
        <p:nvSpPr>
          <p:cNvPr id="57" name="i$1îḑè">
            <a:extLst>
              <a:ext uri="{FF2B5EF4-FFF2-40B4-BE49-F238E27FC236}">
                <a16:creationId xmlns:a16="http://schemas.microsoft.com/office/drawing/2014/main" id="{367AAE93-742A-3ED1-B1F5-C1E83BE3716F}"/>
              </a:ext>
            </a:extLst>
          </p:cNvPr>
          <p:cNvSpPr/>
          <p:nvPr/>
        </p:nvSpPr>
        <p:spPr>
          <a:xfrm>
            <a:off x="1737525" y="2882509"/>
            <a:ext cx="1935154" cy="544430"/>
          </a:xfrm>
          <a:prstGeom prst="rect">
            <a:avLst/>
          </a:prstGeom>
        </p:spPr>
        <p:txBody>
          <a:bodyPr wrap="square" lIns="91440" tIns="45720" rIns="91440" bIns="45720">
            <a:normAutofit/>
          </a:bodyPr>
          <a:lstStyle/>
          <a:p>
            <a:pPr>
              <a:lnSpc>
                <a:spcPct val="120000"/>
              </a:lnSpc>
            </a:pPr>
            <a:r>
              <a:rPr lang="zh-CN" altLang="en-US" sz="1100" dirty="0"/>
              <a:t>、</a:t>
            </a:r>
            <a:endParaRPr lang="en-US" altLang="zh-CN"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9925" y="2126158"/>
            <a:ext cx="4683310" cy="1512395"/>
          </a:xfrm>
        </p:spPr>
        <p:txBody>
          <a:bodyPr>
            <a:normAutofit/>
          </a:bodyPr>
          <a:lstStyle/>
          <a:p>
            <a:r>
              <a:rPr lang="en-US" altLang="zh-CN" sz="8800" dirty="0">
                <a:solidFill>
                  <a:schemeClr val="accent1"/>
                </a:solidFill>
              </a:rPr>
              <a:t>Thanks.</a:t>
            </a:r>
            <a:endParaRPr lang="zh-CN" altLang="en-US" sz="8800" dirty="0">
              <a:solidFill>
                <a:schemeClr val="accent1"/>
              </a:solidFill>
            </a:endParaRPr>
          </a:p>
        </p:txBody>
      </p:sp>
      <p:sp>
        <p:nvSpPr>
          <p:cNvPr id="3" name="文本占位符 2"/>
          <p:cNvSpPr>
            <a:spLocks noGrp="1"/>
          </p:cNvSpPr>
          <p:nvPr>
            <p:ph type="body" sz="quarter" idx="17"/>
          </p:nvPr>
        </p:nvSpPr>
        <p:spPr/>
        <p:txBody>
          <a:bodyPr/>
          <a:lstStyle/>
          <a:p>
            <a:r>
              <a:rPr lang="en-US" altLang="zh-CN" dirty="0"/>
              <a:t>191220102	           </a:t>
            </a:r>
            <a:r>
              <a:rPr lang="zh-CN" altLang="en-US" dirty="0"/>
              <a:t>孙文戈</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436998"/>
            <a:ext cx="4718822" cy="804151"/>
          </a:xfrm>
        </p:spPr>
        <p:txBody>
          <a:bodyPr/>
          <a:lstStyle/>
          <a:p>
            <a:r>
              <a:rPr lang="zh-CN" altLang="en-US" dirty="0"/>
              <a:t>前言</a:t>
            </a:r>
            <a:endParaRPr lang="zh-CN" altLang="en-US" sz="1800" b="0" dirty="0"/>
          </a:p>
        </p:txBody>
      </p:sp>
      <p:sp>
        <p:nvSpPr>
          <p:cNvPr id="3" name="文本占位符 2"/>
          <p:cNvSpPr>
            <a:spLocks noGrp="1"/>
          </p:cNvSpPr>
          <p:nvPr>
            <p:ph type="body" idx="1"/>
          </p:nvPr>
        </p:nvSpPr>
        <p:spPr>
          <a:xfrm>
            <a:off x="669925" y="3241149"/>
            <a:ext cx="4718822" cy="804151"/>
          </a:xfrm>
        </p:spPr>
        <p:txBody>
          <a:bodyPr/>
          <a:lstStyle/>
          <a:p>
            <a:endParaRPr lang="en-US" altLang="zh-CN" dirty="0"/>
          </a:p>
          <a:p>
            <a:endParaRPr lang="zh-CN" altLang="en-US" dirty="0"/>
          </a:p>
        </p:txBody>
      </p:sp>
      <p:sp>
        <p:nvSpPr>
          <p:cNvPr id="4" name="页脚占位符 3"/>
          <p:cNvSpPr>
            <a:spLocks noGrp="1"/>
          </p:cNvSpPr>
          <p:nvPr>
            <p:ph type="ftr" sz="quarter" idx="15"/>
          </p:nvPr>
        </p:nvSpPr>
        <p:spPr/>
        <p:txBody>
          <a:bodyPr/>
          <a:lstStyle/>
          <a:p>
            <a:r>
              <a:rPr lang="en-US" altLang="zh-CN" sz="1400" dirty="0">
                <a:latin typeface="Avenir Next LT Pro Light" panose="020B0604020202020204" pitchFamily="34" charset="0"/>
              </a:rPr>
              <a:t>NJU Testing</a:t>
            </a:r>
          </a:p>
        </p:txBody>
      </p:sp>
      <p:sp>
        <p:nvSpPr>
          <p:cNvPr id="5" name="灯片编号占位符 4"/>
          <p:cNvSpPr>
            <a:spLocks noGrp="1"/>
          </p:cNvSpPr>
          <p:nvPr>
            <p:ph type="sldNum" sz="quarter" idx="16"/>
          </p:nvPr>
        </p:nvSpPr>
        <p:spPr/>
        <p:txBody>
          <a:bodyPr/>
          <a:lstStyle/>
          <a:p>
            <a:fld id="{5DD3DB80-B894-403A-B48E-6FDC1A72010E}" type="slidenum">
              <a:rPr lang="zh-CN" altLang="en-US" smtClean="0"/>
              <a:t>3</a:t>
            </a:fld>
            <a:endParaRPr lang="zh-CN" altLang="en-US"/>
          </a:p>
        </p:txBody>
      </p:sp>
      <p:sp>
        <p:nvSpPr>
          <p:cNvPr id="6" name="文本框 5"/>
          <p:cNvSpPr txBox="1"/>
          <p:nvPr/>
        </p:nvSpPr>
        <p:spPr>
          <a:xfrm>
            <a:off x="5388747" y="2436998"/>
            <a:ext cx="1331649" cy="1608302"/>
          </a:xfrm>
          <a:prstGeom prst="rect">
            <a:avLst/>
          </a:prstGeom>
          <a:noFill/>
        </p:spPr>
        <p:txBody>
          <a:bodyPr wrap="none" rtlCol="0">
            <a:prstTxWarp prst="textPlain">
              <a:avLst/>
            </a:prstTxWarp>
            <a:spAutoFit/>
          </a:bodyPr>
          <a:lstStyle/>
          <a:p>
            <a:r>
              <a:rPr lang="en-US" altLang="zh-CN" dirty="0">
                <a:solidFill>
                  <a:schemeClr val="accent1"/>
                </a:solidFill>
                <a:latin typeface="Impact" panose="020B0806030902050204" pitchFamily="34" charset="0"/>
                <a:ea typeface="微软雅黑" panose="020B0503020204020204" pitchFamily="34" charset="-122"/>
              </a:rPr>
              <a:t>/01</a:t>
            </a:r>
            <a:endParaRPr lang="zh-CN" altLang="en-US"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897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ïṩḻíḋè"/>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a:p>
          </p:txBody>
        </p:sp>
        <p:sp>
          <p:nvSpPr>
            <p:cNvPr id="7" name="îṥḷiḑe"/>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sp>
          <p:nvSpPr>
            <p:cNvPr id="14" name="î$ľîďe"/>
            <p:cNvSpPr txBox="1"/>
            <p:nvPr/>
          </p:nvSpPr>
          <p:spPr>
            <a:xfrm>
              <a:off x="6843523" y="2936511"/>
              <a:ext cx="4634833"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pPr marL="0" indent="0">
                <a:lnSpc>
                  <a:spcPct val="150000"/>
                </a:lnSpc>
                <a:buNone/>
              </a:pPr>
              <a:endParaRPr lang="en-US" altLang="zh-CN" dirty="0"/>
            </a:p>
          </p:txBody>
        </p:sp>
      </p:grpSp>
      <p:sp>
        <p:nvSpPr>
          <p:cNvPr id="2" name="页脚占位符 1"/>
          <p:cNvSpPr>
            <a:spLocks noGrp="1"/>
          </p:cNvSpPr>
          <p:nvPr>
            <p:ph type="ftr" sz="quarter" idx="11"/>
          </p:nvPr>
        </p:nvSpPr>
        <p:spPr/>
        <p:txBody>
          <a:bodyPr/>
          <a:lstStyle/>
          <a:p>
            <a:r>
              <a:rPr lang="en-US" altLang="zh-CN" sz="1000" dirty="0">
                <a:latin typeface="Avenir Next LT Pro Light" panose="020B0604020202020204" pitchFamily="34" charset="0"/>
              </a:rPr>
              <a:t>NJU Testing</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4" name="标题 3"/>
          <p:cNvSpPr>
            <a:spLocks noGrp="1"/>
          </p:cNvSpPr>
          <p:nvPr>
            <p:ph type="title"/>
          </p:nvPr>
        </p:nvSpPr>
        <p:spPr/>
        <p:txBody>
          <a:bodyPr/>
          <a:lstStyle/>
          <a:p>
            <a:r>
              <a:rPr lang="zh-CN" altLang="en-US" dirty="0">
                <a:solidFill>
                  <a:schemeClr val="bg1"/>
                </a:solidFill>
              </a:rPr>
              <a:t>项目伊始</a:t>
            </a:r>
          </a:p>
        </p:txBody>
      </p:sp>
      <p:pic>
        <p:nvPicPr>
          <p:cNvPr id="17" name="图片 16">
            <a:extLst>
              <a:ext uri="{FF2B5EF4-FFF2-40B4-BE49-F238E27FC236}">
                <a16:creationId xmlns:a16="http://schemas.microsoft.com/office/drawing/2014/main" id="{19621B64-0849-93CA-C93F-42ED2B11FB95}"/>
              </a:ext>
            </a:extLst>
          </p:cNvPr>
          <p:cNvPicPr>
            <a:picLocks noChangeAspect="1"/>
          </p:cNvPicPr>
          <p:nvPr/>
        </p:nvPicPr>
        <p:blipFill rotWithShape="1">
          <a:blip r:embed="rId3">
            <a:extLst>
              <a:ext uri="{28A0092B-C50C-407E-A947-70E740481C1C}">
                <a14:useLocalDpi xmlns:a14="http://schemas.microsoft.com/office/drawing/2010/main" val="0"/>
              </a:ext>
            </a:extLst>
          </a:blip>
          <a:srcRect r="132" b="69232"/>
          <a:stretch/>
        </p:blipFill>
        <p:spPr>
          <a:xfrm>
            <a:off x="887424" y="2853661"/>
            <a:ext cx="5320766" cy="1238747"/>
          </a:xfrm>
          <a:prstGeom prst="rect">
            <a:avLst/>
          </a:prstGeom>
        </p:spPr>
      </p:pic>
      <p:sp>
        <p:nvSpPr>
          <p:cNvPr id="19" name="矩形 18">
            <a:extLst>
              <a:ext uri="{FF2B5EF4-FFF2-40B4-BE49-F238E27FC236}">
                <a16:creationId xmlns:a16="http://schemas.microsoft.com/office/drawing/2014/main" id="{0C457974-8A1B-92DC-8CAB-ECBCCC245729}"/>
              </a:ext>
            </a:extLst>
          </p:cNvPr>
          <p:cNvSpPr/>
          <p:nvPr/>
        </p:nvSpPr>
        <p:spPr>
          <a:xfrm>
            <a:off x="2783861" y="3114379"/>
            <a:ext cx="3068093" cy="523220"/>
          </a:xfrm>
          <a:prstGeom prst="rect">
            <a:avLst/>
          </a:prstGeom>
          <a:noFill/>
        </p:spPr>
        <p:txBody>
          <a:bodyPr wrap="square" lIns="91440" tIns="45720" rIns="91440" bIns="45720">
            <a:spAutoFit/>
          </a:bodyPr>
          <a:lstStyle/>
          <a:p>
            <a:pPr algn="ctr"/>
            <a:r>
              <a:rPr lang="zh-CN" altLang="en-US" sz="2800" dirty="0">
                <a:ln w="0"/>
                <a:solidFill>
                  <a:srgbClr val="F68A00"/>
                </a:solidFill>
                <a:effectLst>
                  <a:outerShdw blurRad="38100" dist="25400" dir="5400000" algn="ctr" rotWithShape="0">
                    <a:srgbClr val="6E747A">
                      <a:alpha val="43000"/>
                    </a:srgbClr>
                  </a:outerShdw>
                </a:effectLst>
              </a:rPr>
              <a:t>我以为的软工实验</a:t>
            </a:r>
            <a:endParaRPr lang="zh-CN" altLang="en-US" sz="2800" b="0" cap="none" spc="0" dirty="0">
              <a:ln w="0"/>
              <a:solidFill>
                <a:srgbClr val="F68A00"/>
              </a:solidFill>
              <a:effectLst>
                <a:outerShdw blurRad="38100" dist="25400" dir="5400000" algn="ctr" rotWithShape="0">
                  <a:srgbClr val="6E747A">
                    <a:alpha val="43000"/>
                  </a:srgbClr>
                </a:outerShdw>
              </a:effectLst>
            </a:endParaRPr>
          </a:p>
        </p:txBody>
      </p:sp>
      <p:sp>
        <p:nvSpPr>
          <p:cNvPr id="23" name="íŝ1ídê">
            <a:extLst>
              <a:ext uri="{FF2B5EF4-FFF2-40B4-BE49-F238E27FC236}">
                <a16:creationId xmlns:a16="http://schemas.microsoft.com/office/drawing/2014/main" id="{20D4B94B-2FB1-712B-73BC-4EF770564574}"/>
              </a:ext>
            </a:extLst>
          </p:cNvPr>
          <p:cNvSpPr txBox="1"/>
          <p:nvPr/>
        </p:nvSpPr>
        <p:spPr>
          <a:xfrm>
            <a:off x="6628135" y="2403492"/>
            <a:ext cx="4634832" cy="1116561"/>
          </a:xfrm>
          <a:prstGeom prst="rect">
            <a:avLst/>
          </a:prstGeom>
          <a:noFill/>
        </p:spPr>
        <p:txBody>
          <a:bodyPr wrap="square" lIns="90000" tIns="46800" rIns="90000" bIns="46800" rtlCol="0">
            <a:normAutofit/>
          </a:bodyPr>
          <a:lstStyle/>
          <a:p>
            <a:pPr>
              <a:lnSpc>
                <a:spcPct val="150000"/>
              </a:lnSpc>
            </a:pPr>
            <a:endParaRPr lang="en-US" altLang="zh-CN" sz="1000" dirty="0"/>
          </a:p>
        </p:txBody>
      </p:sp>
      <p:sp>
        <p:nvSpPr>
          <p:cNvPr id="24" name="矩形 23">
            <a:extLst>
              <a:ext uri="{FF2B5EF4-FFF2-40B4-BE49-F238E27FC236}">
                <a16:creationId xmlns:a16="http://schemas.microsoft.com/office/drawing/2014/main" id="{810AF868-9993-A4E9-3DCB-08263A6A6831}"/>
              </a:ext>
            </a:extLst>
          </p:cNvPr>
          <p:cNvSpPr/>
          <p:nvPr/>
        </p:nvSpPr>
        <p:spPr>
          <a:xfrm>
            <a:off x="5997748" y="3459644"/>
            <a:ext cx="5564363" cy="584775"/>
          </a:xfrm>
          <a:prstGeom prst="rect">
            <a:avLst/>
          </a:prstGeom>
          <a:noFill/>
        </p:spPr>
        <p:txBody>
          <a:bodyPr wrap="square" lIns="91440" tIns="45720" rIns="91440" bIns="45720">
            <a:spAutoFit/>
          </a:bodyPr>
          <a:lstStyle/>
          <a:p>
            <a:pPr algn="ctr"/>
            <a:r>
              <a:rPr lang="en-US" altLang="zh-CN" sz="3200" dirty="0">
                <a:ln w="0"/>
                <a:solidFill>
                  <a:schemeClr val="accent1"/>
                </a:solidFill>
                <a:effectLst>
                  <a:outerShdw blurRad="38100" dist="25400" dir="5400000" algn="ctr" rotWithShape="0">
                    <a:srgbClr val="6E747A">
                      <a:alpha val="43000"/>
                    </a:srgbClr>
                  </a:outerShdw>
                </a:effectLst>
              </a:rPr>
              <a:t>《</a:t>
            </a:r>
            <a:r>
              <a:rPr lang="zh-CN" altLang="en-US" sz="3200" b="0" cap="none" spc="0" dirty="0">
                <a:ln w="0"/>
                <a:solidFill>
                  <a:schemeClr val="accent1"/>
                </a:solidFill>
                <a:effectLst>
                  <a:outerShdw blurRad="38100" dist="25400" dir="5400000" algn="ctr" rotWithShape="0">
                    <a:srgbClr val="6E747A">
                      <a:alpha val="43000"/>
                    </a:srgbClr>
                  </a:outerShdw>
                </a:effectLst>
              </a:rPr>
              <a:t>小组合作轻轻松松</a:t>
            </a:r>
            <a:r>
              <a:rPr lang="en-US" altLang="zh-CN" sz="3200" b="0" cap="none" spc="0" dirty="0">
                <a:ln w="0"/>
                <a:solidFill>
                  <a:schemeClr val="accent1"/>
                </a:solidFill>
                <a:effectLst>
                  <a:outerShdw blurRad="38100" dist="25400" dir="5400000" algn="ctr" rotWithShape="0">
                    <a:srgbClr val="6E747A">
                      <a:alpha val="43000"/>
                    </a:srgbClr>
                  </a:outerShdw>
                </a:effectLst>
              </a:rPr>
              <a:t>》</a:t>
            </a:r>
            <a:endParaRPr lang="zh-CN" altLang="en-US" sz="3200" b="0" cap="none" spc="0"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1897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ïṩḻíḋè"/>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a:p>
          </p:txBody>
        </p:sp>
        <p:sp>
          <p:nvSpPr>
            <p:cNvPr id="7" name="îṥḷiḑe"/>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ś1íḑé"/>
            <p:cNvGrpSpPr/>
            <p:nvPr/>
          </p:nvGrpSpPr>
          <p:grpSpPr>
            <a:xfrm>
              <a:off x="6490464" y="2936511"/>
              <a:ext cx="4987892" cy="1167489"/>
              <a:chOff x="1531605" y="3615410"/>
              <a:chExt cx="5788531" cy="1167489"/>
            </a:xfrm>
          </p:grpSpPr>
          <p:sp>
            <p:nvSpPr>
              <p:cNvPr id="14" name="î$ľîďe"/>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pPr marL="0" indent="0">
                  <a:lnSpc>
                    <a:spcPct val="150000"/>
                  </a:lnSpc>
                  <a:buNone/>
                </a:pPr>
                <a:endParaRPr lang="en-US" altLang="zh-CN" dirty="0"/>
              </a:p>
            </p:txBody>
          </p:sp>
          <p:sp>
            <p:nvSpPr>
              <p:cNvPr id="15" name="i$lïḍe"/>
              <p:cNvSpPr txBox="1"/>
              <p:nvPr/>
            </p:nvSpPr>
            <p:spPr>
              <a:xfrm>
                <a:off x="1531605" y="4039747"/>
                <a:ext cx="5698337" cy="743152"/>
              </a:xfrm>
              <a:prstGeom prst="rect">
                <a:avLst/>
              </a:prstGeom>
              <a:noFill/>
            </p:spPr>
            <p:txBody>
              <a:bodyPr wrap="square" rtlCol="0">
                <a:spAutoFit/>
              </a:bodyPr>
              <a:lstStyle/>
              <a:p>
                <a:pPr marL="0" indent="0">
                  <a:lnSpc>
                    <a:spcPct val="150000"/>
                  </a:lnSpc>
                  <a:buNone/>
                </a:pPr>
                <a:r>
                  <a:rPr lang="zh-CN" altLang="en-US" sz="3200" b="1" dirty="0">
                    <a:solidFill>
                      <a:schemeClr val="accent1"/>
                    </a:solidFill>
                    <a:sym typeface="+mn-ea"/>
                  </a:rPr>
                  <a:t>“好难的项目啊啊啊啊啊”</a:t>
                </a:r>
                <a:endParaRPr lang="en-US" altLang="zh-CN" sz="3200" b="1" dirty="0">
                  <a:solidFill>
                    <a:schemeClr val="accent1"/>
                  </a:solidFill>
                </a:endParaRPr>
              </a:p>
            </p:txBody>
          </p:sp>
        </p:grpSp>
      </p:grpSp>
      <p:sp>
        <p:nvSpPr>
          <p:cNvPr id="2" name="页脚占位符 1"/>
          <p:cNvSpPr>
            <a:spLocks noGrp="1"/>
          </p:cNvSpPr>
          <p:nvPr>
            <p:ph type="ftr" sz="quarter" idx="11"/>
          </p:nvPr>
        </p:nvSpPr>
        <p:spPr/>
        <p:txBody>
          <a:bodyPr/>
          <a:lstStyle/>
          <a:p>
            <a:r>
              <a:rPr lang="en-US" altLang="zh-CN" sz="1000" dirty="0">
                <a:latin typeface="Avenir Next LT Pro Light" panose="020B0604020202020204" pitchFamily="34" charset="0"/>
              </a:rPr>
              <a:t>NJU Testing</a:t>
            </a:r>
          </a:p>
        </p:txBody>
      </p:sp>
      <p:sp>
        <p:nvSpPr>
          <p:cNvPr id="3" name="灯片编号占位符 2"/>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4" name="标题 3"/>
          <p:cNvSpPr>
            <a:spLocks noGrp="1"/>
          </p:cNvSpPr>
          <p:nvPr>
            <p:ph type="title"/>
          </p:nvPr>
        </p:nvSpPr>
        <p:spPr/>
        <p:txBody>
          <a:bodyPr/>
          <a:lstStyle/>
          <a:p>
            <a:r>
              <a:rPr lang="zh-CN" altLang="en-US" dirty="0">
                <a:solidFill>
                  <a:schemeClr val="bg1"/>
                </a:solidFill>
              </a:rPr>
              <a:t>项目伊始</a:t>
            </a:r>
          </a:p>
        </p:txBody>
      </p:sp>
      <p:pic>
        <p:nvPicPr>
          <p:cNvPr id="17" name="图片 16">
            <a:extLst>
              <a:ext uri="{FF2B5EF4-FFF2-40B4-BE49-F238E27FC236}">
                <a16:creationId xmlns:a16="http://schemas.microsoft.com/office/drawing/2014/main" id="{19621B64-0849-93CA-C93F-42ED2B11F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24" y="2070510"/>
            <a:ext cx="5381970" cy="4066979"/>
          </a:xfrm>
          <a:prstGeom prst="rect">
            <a:avLst/>
          </a:prstGeom>
        </p:spPr>
      </p:pic>
      <p:sp>
        <p:nvSpPr>
          <p:cNvPr id="19" name="矩形 18">
            <a:extLst>
              <a:ext uri="{FF2B5EF4-FFF2-40B4-BE49-F238E27FC236}">
                <a16:creationId xmlns:a16="http://schemas.microsoft.com/office/drawing/2014/main" id="{0C457974-8A1B-92DC-8CAB-ECBCCC245729}"/>
              </a:ext>
            </a:extLst>
          </p:cNvPr>
          <p:cNvSpPr/>
          <p:nvPr/>
        </p:nvSpPr>
        <p:spPr>
          <a:xfrm>
            <a:off x="2434932" y="2413291"/>
            <a:ext cx="3068093" cy="523220"/>
          </a:xfrm>
          <a:prstGeom prst="rect">
            <a:avLst/>
          </a:prstGeom>
          <a:noFill/>
        </p:spPr>
        <p:txBody>
          <a:bodyPr wrap="square" lIns="91440" tIns="45720" rIns="91440" bIns="45720">
            <a:spAutoFit/>
          </a:bodyPr>
          <a:lstStyle/>
          <a:p>
            <a:pPr algn="ctr"/>
            <a:r>
              <a:rPr lang="zh-CN" altLang="en-US" sz="2800" dirty="0">
                <a:ln w="0"/>
                <a:solidFill>
                  <a:srgbClr val="F68A00"/>
                </a:solidFill>
                <a:effectLst>
                  <a:outerShdw blurRad="38100" dist="25400" dir="5400000" algn="ctr" rotWithShape="0">
                    <a:srgbClr val="6E747A">
                      <a:alpha val="43000"/>
                    </a:srgbClr>
                  </a:outerShdw>
                </a:effectLst>
              </a:rPr>
              <a:t>我以为的软工实验</a:t>
            </a:r>
            <a:endParaRPr lang="zh-CN" altLang="en-US" sz="2800" b="0" cap="none" spc="0" dirty="0">
              <a:ln w="0"/>
              <a:solidFill>
                <a:srgbClr val="F68A00"/>
              </a:solidFill>
              <a:effectLst>
                <a:outerShdw blurRad="38100" dist="25400" dir="5400000" algn="ctr" rotWithShape="0">
                  <a:srgbClr val="6E747A">
                    <a:alpha val="43000"/>
                  </a:srgbClr>
                </a:outerShdw>
              </a:effectLst>
            </a:endParaRPr>
          </a:p>
        </p:txBody>
      </p:sp>
      <p:sp>
        <p:nvSpPr>
          <p:cNvPr id="21" name="文本框 20">
            <a:extLst>
              <a:ext uri="{FF2B5EF4-FFF2-40B4-BE49-F238E27FC236}">
                <a16:creationId xmlns:a16="http://schemas.microsoft.com/office/drawing/2014/main" id="{D6D89098-A5B6-674C-1435-8C39EC592C14}"/>
              </a:ext>
            </a:extLst>
          </p:cNvPr>
          <p:cNvSpPr txBox="1"/>
          <p:nvPr/>
        </p:nvSpPr>
        <p:spPr>
          <a:xfrm>
            <a:off x="2740024" y="4363437"/>
            <a:ext cx="1986372" cy="523220"/>
          </a:xfrm>
          <a:prstGeom prst="rect">
            <a:avLst/>
          </a:prstGeom>
          <a:noFill/>
        </p:spPr>
        <p:txBody>
          <a:bodyPr wrap="square">
            <a:spAutoFit/>
          </a:bodyPr>
          <a:lstStyle/>
          <a:p>
            <a:pPr algn="ctr"/>
            <a:r>
              <a:rPr lang="zh-CN" altLang="en-US" sz="2800" dirty="0">
                <a:ln w="0"/>
                <a:solidFill>
                  <a:srgbClr val="F68A00"/>
                </a:solidFill>
                <a:effectLst>
                  <a:outerShdw blurRad="38100" dist="25400" dir="5400000" algn="ctr" rotWithShape="0">
                    <a:srgbClr val="6E747A">
                      <a:alpha val="43000"/>
                    </a:srgbClr>
                  </a:outerShdw>
                </a:effectLst>
              </a:rPr>
              <a:t>实际上的</a:t>
            </a:r>
            <a:endParaRPr lang="zh-CN" altLang="en-US" sz="2800" b="0" cap="none" spc="0" dirty="0">
              <a:ln w="0"/>
              <a:solidFill>
                <a:srgbClr val="F68A00"/>
              </a:solidFill>
              <a:effectLst>
                <a:outerShdw blurRad="38100" dist="25400" dir="5400000" algn="ctr" rotWithShape="0">
                  <a:srgbClr val="6E747A">
                    <a:alpha val="43000"/>
                  </a:srgbClr>
                </a:outerShdw>
              </a:effectLst>
            </a:endParaRPr>
          </a:p>
        </p:txBody>
      </p:sp>
      <p:sp>
        <p:nvSpPr>
          <p:cNvPr id="23" name="íŝ1ídê">
            <a:extLst>
              <a:ext uri="{FF2B5EF4-FFF2-40B4-BE49-F238E27FC236}">
                <a16:creationId xmlns:a16="http://schemas.microsoft.com/office/drawing/2014/main" id="{20D4B94B-2FB1-712B-73BC-4EF770564574}"/>
              </a:ext>
            </a:extLst>
          </p:cNvPr>
          <p:cNvSpPr txBox="1"/>
          <p:nvPr/>
        </p:nvSpPr>
        <p:spPr>
          <a:xfrm>
            <a:off x="6628135" y="2403492"/>
            <a:ext cx="4634832" cy="1116561"/>
          </a:xfrm>
          <a:prstGeom prst="rect">
            <a:avLst/>
          </a:prstGeom>
          <a:noFill/>
        </p:spPr>
        <p:txBody>
          <a:bodyPr wrap="square" lIns="90000" tIns="46800" rIns="90000" bIns="46800" rtlCol="0">
            <a:normAutofit/>
          </a:bodyPr>
          <a:lstStyle/>
          <a:p>
            <a:pPr>
              <a:lnSpc>
                <a:spcPct val="150000"/>
              </a:lnSpc>
            </a:pPr>
            <a:endParaRPr lang="en-US" altLang="zh-CN" sz="1000" dirty="0"/>
          </a:p>
        </p:txBody>
      </p:sp>
    </p:spTree>
    <p:extLst>
      <p:ext uri="{BB962C8B-B14F-4D97-AF65-F5344CB8AC3E}">
        <p14:creationId xmlns:p14="http://schemas.microsoft.com/office/powerpoint/2010/main" val="130283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2436998"/>
            <a:ext cx="4718822" cy="804151"/>
          </a:xfrm>
        </p:spPr>
        <p:txBody>
          <a:bodyPr/>
          <a:lstStyle/>
          <a:p>
            <a:r>
              <a:rPr lang="zh-CN" altLang="en-US" dirty="0"/>
              <a:t>个人任务</a:t>
            </a:r>
            <a:endParaRPr lang="zh-CN" altLang="en-US" sz="1800" b="0" dirty="0"/>
          </a:p>
        </p:txBody>
      </p:sp>
      <p:sp>
        <p:nvSpPr>
          <p:cNvPr id="3" name="文本占位符 2"/>
          <p:cNvSpPr>
            <a:spLocks noGrp="1"/>
          </p:cNvSpPr>
          <p:nvPr>
            <p:ph type="body" idx="1"/>
          </p:nvPr>
        </p:nvSpPr>
        <p:spPr>
          <a:xfrm>
            <a:off x="669925" y="3241149"/>
            <a:ext cx="4718822" cy="804151"/>
          </a:xfrm>
        </p:spPr>
        <p:txBody>
          <a:bodyPr>
            <a:normAutofit fontScale="92500" lnSpcReduction="10000"/>
          </a:bodyPr>
          <a:lstStyle/>
          <a:p>
            <a:r>
              <a:rPr lang="zh-CN" altLang="en-US" dirty="0"/>
              <a:t>一点点的划水</a:t>
            </a:r>
            <a:endParaRPr lang="en-US" altLang="zh-CN" dirty="0"/>
          </a:p>
          <a:p>
            <a:r>
              <a:rPr lang="zh-CN" altLang="en-US" dirty="0"/>
              <a:t>三点点的进步</a:t>
            </a:r>
            <a:endParaRPr lang="en-US" altLang="zh-CN" dirty="0"/>
          </a:p>
          <a:p>
            <a:r>
              <a:rPr lang="zh-CN" altLang="en-US" dirty="0"/>
              <a:t>六点点的合作</a:t>
            </a:r>
          </a:p>
        </p:txBody>
      </p:sp>
      <p:sp>
        <p:nvSpPr>
          <p:cNvPr id="4" name="页脚占位符 3"/>
          <p:cNvSpPr>
            <a:spLocks noGrp="1"/>
          </p:cNvSpPr>
          <p:nvPr>
            <p:ph type="ftr" sz="quarter" idx="15"/>
          </p:nvPr>
        </p:nvSpPr>
        <p:spPr/>
        <p:txBody>
          <a:bodyPr/>
          <a:lstStyle/>
          <a:p>
            <a:r>
              <a:rPr lang="en-US" altLang="zh-CN" dirty="0"/>
              <a:t>NJU Testing</a:t>
            </a:r>
          </a:p>
        </p:txBody>
      </p:sp>
      <p:sp>
        <p:nvSpPr>
          <p:cNvPr id="5" name="灯片编号占位符 4"/>
          <p:cNvSpPr>
            <a:spLocks noGrp="1"/>
          </p:cNvSpPr>
          <p:nvPr>
            <p:ph type="sldNum" sz="quarter" idx="16"/>
          </p:nvPr>
        </p:nvSpPr>
        <p:spPr/>
        <p:txBody>
          <a:bodyPr/>
          <a:lstStyle/>
          <a:p>
            <a:fld id="{5DD3DB80-B894-403A-B48E-6FDC1A72010E}" type="slidenum">
              <a:rPr lang="zh-CN" altLang="en-US" smtClean="0"/>
              <a:t>6</a:t>
            </a:fld>
            <a:endParaRPr lang="zh-CN" altLang="en-US"/>
          </a:p>
        </p:txBody>
      </p:sp>
      <p:sp>
        <p:nvSpPr>
          <p:cNvPr id="6" name="文本框 5"/>
          <p:cNvSpPr txBox="1"/>
          <p:nvPr/>
        </p:nvSpPr>
        <p:spPr>
          <a:xfrm>
            <a:off x="5388747" y="2436998"/>
            <a:ext cx="1331649" cy="1608302"/>
          </a:xfrm>
          <a:prstGeom prst="rect">
            <a:avLst/>
          </a:prstGeom>
          <a:noFill/>
        </p:spPr>
        <p:txBody>
          <a:bodyPr wrap="none" rtlCol="0">
            <a:prstTxWarp prst="textPlain">
              <a:avLst/>
            </a:prstTxWarp>
            <a:spAutoFit/>
          </a:bodyPr>
          <a:lstStyle/>
          <a:p>
            <a:r>
              <a:rPr lang="en-US" altLang="zh-CN" dirty="0">
                <a:solidFill>
                  <a:schemeClr val="accent1"/>
                </a:solidFill>
                <a:latin typeface="Impact" panose="020B0806030902050204" pitchFamily="34" charset="0"/>
                <a:ea typeface="微软雅黑" panose="020B0503020204020204" pitchFamily="34" charset="-122"/>
              </a:rPr>
              <a:t>/02</a:t>
            </a:r>
            <a:endParaRPr lang="zh-CN" altLang="en-US"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lstStyle/>
          <a:p>
            <a:r>
              <a:rPr lang="zh-CN" altLang="en-US" dirty="0"/>
              <a:t>主要任务</a:t>
            </a:r>
          </a:p>
        </p:txBody>
      </p:sp>
      <p:grpSp>
        <p:nvGrpSpPr>
          <p:cNvPr id="3" name="aaff3f1f-866f-4b06-b305-2dedac0399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1987" y="1261934"/>
            <a:ext cx="10858500" cy="4334131"/>
            <a:chOff x="660400" y="1165691"/>
            <a:chExt cx="10858500" cy="4334131"/>
          </a:xfrm>
        </p:grpSpPr>
        <p:cxnSp>
          <p:nvCxnSpPr>
            <p:cNvPr id="4" name="直接连接符 3"/>
            <p:cNvCxnSpPr>
              <a:stCxn id="22" idx="1"/>
            </p:cNvCxnSpPr>
            <p:nvPr/>
          </p:nvCxnSpPr>
          <p:spPr>
            <a:xfrm>
              <a:off x="7354774" y="2407436"/>
              <a:ext cx="4164126" cy="6293"/>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iṥļïḋe"/>
            <p:cNvSpPr/>
            <p:nvPr/>
          </p:nvSpPr>
          <p:spPr>
            <a:xfrm rot="2588825">
              <a:off x="4307930" y="1851863"/>
              <a:ext cx="3519280" cy="3519280"/>
            </a:xfrm>
            <a:prstGeom prst="chord">
              <a:avLst>
                <a:gd name="adj1" fmla="val 5518223"/>
                <a:gd name="adj2" fmla="val 16092163"/>
              </a:avLst>
            </a:prstGeom>
            <a:solidFill>
              <a:schemeClr val="accent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grpSp>
          <p:nvGrpSpPr>
            <p:cNvPr id="6" name="iṣḻïḑé"/>
            <p:cNvGrpSpPr/>
            <p:nvPr/>
          </p:nvGrpSpPr>
          <p:grpSpPr>
            <a:xfrm>
              <a:off x="4352090" y="1893257"/>
              <a:ext cx="3519280" cy="3519280"/>
              <a:chOff x="4352090" y="1893257"/>
              <a:chExt cx="3519280" cy="3519280"/>
            </a:xfrm>
          </p:grpSpPr>
          <p:sp>
            <p:nvSpPr>
              <p:cNvPr id="22" name="ïṡ1îḋè"/>
              <p:cNvSpPr/>
              <p:nvPr/>
            </p:nvSpPr>
            <p:spPr>
              <a:xfrm rot="2588825" flipH="1">
                <a:off x="4352090" y="1893257"/>
                <a:ext cx="3519280" cy="3519280"/>
              </a:xfrm>
              <a:prstGeom prst="chord">
                <a:avLst>
                  <a:gd name="adj1" fmla="val 5518223"/>
                  <a:gd name="adj2" fmla="val 16092163"/>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23" name="iṧlîde"/>
              <p:cNvSpPr/>
              <p:nvPr/>
            </p:nvSpPr>
            <p:spPr>
              <a:xfrm>
                <a:off x="5968829" y="3507265"/>
                <a:ext cx="1124563" cy="1124563"/>
              </a:xfrm>
              <a:prstGeom prst="ellipse">
                <a:avLst/>
              </a:prstGeom>
              <a:solidFill>
                <a:schemeClr val="accent2"/>
              </a:solidFill>
              <a:ln w="114300">
                <a:solidFill>
                  <a:schemeClr val="bg1"/>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24" name="iṣ1iḍe"/>
              <p:cNvSpPr/>
              <p:nvPr/>
            </p:nvSpPr>
            <p:spPr>
              <a:xfrm>
                <a:off x="5123206" y="2660330"/>
                <a:ext cx="1124563" cy="1124563"/>
              </a:xfrm>
              <a:prstGeom prst="ellipse">
                <a:avLst/>
              </a:prstGeom>
              <a:solidFill>
                <a:schemeClr val="accent1"/>
              </a:solidFill>
              <a:ln w="114300">
                <a:solidFill>
                  <a:schemeClr val="bg1"/>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25" name="îşḷide"/>
              <p:cNvSpPr/>
              <p:nvPr/>
            </p:nvSpPr>
            <p:spPr bwMode="auto">
              <a:xfrm>
                <a:off x="6309490" y="3856342"/>
                <a:ext cx="443240" cy="426410"/>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sp>
          <p:sp>
            <p:nvSpPr>
              <p:cNvPr id="26" name="ïšļiḍê"/>
              <p:cNvSpPr/>
              <p:nvPr/>
            </p:nvSpPr>
            <p:spPr bwMode="auto">
              <a:xfrm>
                <a:off x="5463870" y="3001409"/>
                <a:ext cx="443236" cy="4424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a:bodyPr>
              <a:lstStyle/>
              <a:p>
                <a:endParaRPr lang="zh-CN" altLang="en-US"/>
              </a:p>
            </p:txBody>
          </p:sp>
        </p:grpSp>
        <p:sp>
          <p:nvSpPr>
            <p:cNvPr id="7" name="íSlîḍè"/>
            <p:cNvSpPr/>
            <p:nvPr/>
          </p:nvSpPr>
          <p:spPr bwMode="auto">
            <a:xfrm>
              <a:off x="673100" y="1826857"/>
              <a:ext cx="4135438" cy="840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t>与测试中心老师、前端</a:t>
              </a:r>
              <a:r>
                <a:rPr lang="en-US" altLang="zh-CN" dirty="0"/>
                <a:t>E</a:t>
              </a:r>
              <a:r>
                <a:rPr lang="zh-CN" altLang="en-US" dirty="0"/>
                <a:t>组对接</a:t>
              </a:r>
              <a:endParaRPr lang="en-US" altLang="zh-CN" dirty="0"/>
            </a:p>
            <a:p>
              <a:pPr marL="171450" indent="-171450">
                <a:lnSpc>
                  <a:spcPct val="120000"/>
                </a:lnSpc>
                <a:buFont typeface="Arial" panose="020B0604020202020204" pitchFamily="34" charset="0"/>
                <a:buChar char="•"/>
              </a:pPr>
              <a:r>
                <a:rPr lang="zh-CN" altLang="en-US" dirty="0"/>
                <a:t>骚扰曹总</a:t>
              </a:r>
              <a:endParaRPr lang="en-US" altLang="zh-CN" dirty="0"/>
            </a:p>
          </p:txBody>
        </p:sp>
        <p:sp>
          <p:nvSpPr>
            <p:cNvPr id="8" name="îš1îḍé"/>
            <p:cNvSpPr txBox="1"/>
            <p:nvPr/>
          </p:nvSpPr>
          <p:spPr bwMode="auto">
            <a:xfrm>
              <a:off x="673100" y="1165691"/>
              <a:ext cx="3437173" cy="43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800" b="1" dirty="0"/>
                <a:t>产品经理</a:t>
              </a:r>
              <a:endParaRPr lang="en-US" altLang="zh-CN" sz="2800" b="1" dirty="0"/>
            </a:p>
          </p:txBody>
        </p:sp>
        <p:cxnSp>
          <p:nvCxnSpPr>
            <p:cNvPr id="9" name="直接连接符 8"/>
            <p:cNvCxnSpPr>
              <a:cxnSpLocks/>
            </p:cNvCxnSpPr>
            <p:nvPr/>
          </p:nvCxnSpPr>
          <p:spPr>
            <a:xfrm>
              <a:off x="716506" y="5497743"/>
              <a:ext cx="4160368" cy="207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íṩḷiďé"/>
            <p:cNvSpPr/>
            <p:nvPr/>
          </p:nvSpPr>
          <p:spPr bwMode="auto">
            <a:xfrm>
              <a:off x="673100" y="2867197"/>
              <a:ext cx="3437173" cy="103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t>项目需求分析</a:t>
              </a:r>
              <a:endParaRPr lang="en-US" altLang="zh-CN" dirty="0"/>
            </a:p>
            <a:p>
              <a:pPr marL="171450" indent="-171450">
                <a:lnSpc>
                  <a:spcPct val="120000"/>
                </a:lnSpc>
                <a:buFont typeface="Arial" panose="020B0604020202020204" pitchFamily="34" charset="0"/>
                <a:buChar char="•"/>
              </a:pPr>
              <a:r>
                <a:rPr lang="zh-CN" altLang="en-US" dirty="0"/>
                <a:t>业务流程调研</a:t>
              </a:r>
              <a:endParaRPr lang="en-US" altLang="zh-CN" dirty="0"/>
            </a:p>
          </p:txBody>
        </p:sp>
        <p:sp>
          <p:nvSpPr>
            <p:cNvPr id="11" name="íṧ1îḋè"/>
            <p:cNvSpPr/>
            <p:nvPr/>
          </p:nvSpPr>
          <p:spPr bwMode="auto">
            <a:xfrm>
              <a:off x="673099" y="3856342"/>
              <a:ext cx="3437173" cy="13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t>文档维护</a:t>
              </a:r>
              <a:endParaRPr lang="en-US" altLang="zh-CN" dirty="0"/>
            </a:p>
            <a:p>
              <a:pPr marL="628650" lvl="1" indent="-171450">
                <a:lnSpc>
                  <a:spcPct val="120000"/>
                </a:lnSpc>
                <a:buFont typeface="Arial" panose="020B0604020202020204" pitchFamily="34" charset="0"/>
                <a:buChar char="•"/>
              </a:pPr>
              <a:r>
                <a:rPr lang="zh-CN" altLang="en-US" sz="1600" dirty="0"/>
                <a:t>菜单组件的维护</a:t>
              </a:r>
              <a:endParaRPr lang="en-US" altLang="zh-CN" sz="1600" dirty="0"/>
            </a:p>
            <a:p>
              <a:pPr marL="628650" lvl="1" indent="-171450">
                <a:lnSpc>
                  <a:spcPct val="120000"/>
                </a:lnSpc>
                <a:buFont typeface="Arial" panose="020B0604020202020204" pitchFamily="34" charset="0"/>
                <a:buChar char="•"/>
              </a:pPr>
              <a:r>
                <a:rPr lang="zh-CN" altLang="en-US" sz="1600" dirty="0"/>
                <a:t>需求规格说明书</a:t>
              </a:r>
              <a:endParaRPr lang="en-US" altLang="zh-CN" sz="1600" dirty="0"/>
            </a:p>
            <a:p>
              <a:pPr marL="628650" lvl="1" indent="-171450">
                <a:lnSpc>
                  <a:spcPct val="120000"/>
                </a:lnSpc>
                <a:buFont typeface="Arial" panose="020B0604020202020204" pitchFamily="34" charset="0"/>
                <a:buChar char="•"/>
              </a:pPr>
              <a:r>
                <a:rPr lang="zh-CN" altLang="en-US" sz="1600" dirty="0"/>
                <a:t>单周工作日志总结</a:t>
              </a:r>
              <a:endParaRPr lang="en-US" altLang="zh-CN" sz="1600" dirty="0"/>
            </a:p>
          </p:txBody>
        </p:sp>
        <p:cxnSp>
          <p:nvCxnSpPr>
            <p:cNvPr id="12" name="直接连接符 11"/>
            <p:cNvCxnSpPr/>
            <p:nvPr/>
          </p:nvCxnSpPr>
          <p:spPr>
            <a:xfrm>
              <a:off x="660400" y="3779411"/>
              <a:ext cx="344987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60400" y="2709173"/>
              <a:ext cx="344987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íṧliďè"/>
            <p:cNvSpPr/>
            <p:nvPr/>
          </p:nvSpPr>
          <p:spPr bwMode="auto">
            <a:xfrm>
              <a:off x="8069781" y="2538929"/>
              <a:ext cx="3437173" cy="111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t>测试方案管理</a:t>
              </a:r>
              <a:endParaRPr lang="en-US" altLang="zh-CN" dirty="0"/>
            </a:p>
            <a:p>
              <a:pPr marL="628650" lvl="1" indent="-171450">
                <a:lnSpc>
                  <a:spcPct val="120000"/>
                </a:lnSpc>
                <a:buFont typeface="Arial" panose="020B0604020202020204" pitchFamily="34" charset="0"/>
                <a:buChar char="•"/>
              </a:pPr>
              <a:r>
                <a:rPr lang="zh-CN" altLang="en-US" sz="1300" dirty="0"/>
                <a:t>创建测试方案</a:t>
              </a:r>
              <a:endParaRPr lang="en-US" altLang="zh-CN" sz="1300" dirty="0"/>
            </a:p>
            <a:p>
              <a:pPr marL="628650" lvl="1" indent="-171450">
                <a:lnSpc>
                  <a:spcPct val="120000"/>
                </a:lnSpc>
                <a:buFont typeface="Arial" panose="020B0604020202020204" pitchFamily="34" charset="0"/>
                <a:buChar char="•"/>
              </a:pPr>
              <a:r>
                <a:rPr lang="zh-CN" altLang="en-US" sz="1300" dirty="0"/>
                <a:t>方案删改</a:t>
              </a:r>
              <a:endParaRPr lang="en-US" altLang="zh-CN" sz="1300" dirty="0"/>
            </a:p>
            <a:p>
              <a:pPr marL="628650" lvl="1" indent="-171450">
                <a:lnSpc>
                  <a:spcPct val="120000"/>
                </a:lnSpc>
                <a:buFont typeface="Arial" panose="020B0604020202020204" pitchFamily="34" charset="0"/>
                <a:buChar char="•"/>
              </a:pPr>
              <a:r>
                <a:rPr lang="zh-CN" altLang="en-US" sz="1300" dirty="0"/>
                <a:t>审核通过</a:t>
              </a:r>
              <a:r>
                <a:rPr lang="en-US" altLang="zh-CN" sz="1300" dirty="0"/>
                <a:t>/</a:t>
              </a:r>
              <a:r>
                <a:rPr lang="zh-CN" altLang="en-US" sz="1300" dirty="0"/>
                <a:t>未通过</a:t>
              </a:r>
              <a:endParaRPr lang="en-US" altLang="zh-CN" sz="1300" dirty="0"/>
            </a:p>
          </p:txBody>
        </p:sp>
        <p:sp>
          <p:nvSpPr>
            <p:cNvPr id="15" name="ïSlíḍe"/>
            <p:cNvSpPr txBox="1"/>
            <p:nvPr/>
          </p:nvSpPr>
          <p:spPr bwMode="auto">
            <a:xfrm>
              <a:off x="8069781" y="1877763"/>
              <a:ext cx="3437173" cy="43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2800" b="1" dirty="0"/>
                <a:t>码农</a:t>
              </a:r>
              <a:endParaRPr lang="en-US" altLang="zh-CN" sz="2800" b="1" dirty="0"/>
            </a:p>
          </p:txBody>
        </p:sp>
        <p:cxnSp>
          <p:nvCxnSpPr>
            <p:cNvPr id="16" name="直接连接符 15"/>
            <p:cNvCxnSpPr/>
            <p:nvPr/>
          </p:nvCxnSpPr>
          <p:spPr>
            <a:xfrm>
              <a:off x="5968829" y="5499822"/>
              <a:ext cx="55381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ïṩlïḓé"/>
            <p:cNvSpPr/>
            <p:nvPr/>
          </p:nvSpPr>
          <p:spPr bwMode="auto">
            <a:xfrm>
              <a:off x="8044352" y="3979389"/>
              <a:ext cx="3437173"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dirty="0"/>
                <a:t>公司管理</a:t>
              </a:r>
              <a:r>
                <a:rPr lang="en-US" altLang="zh-CN" dirty="0"/>
                <a:t>/</a:t>
              </a:r>
              <a:r>
                <a:rPr lang="zh-CN" altLang="en-US" dirty="0"/>
                <a:t>认证</a:t>
              </a:r>
              <a:endParaRPr lang="en-US" altLang="zh-CN" dirty="0"/>
            </a:p>
          </p:txBody>
        </p:sp>
        <p:sp>
          <p:nvSpPr>
            <p:cNvPr id="18" name="ï$ľiďé"/>
            <p:cNvSpPr/>
            <p:nvPr/>
          </p:nvSpPr>
          <p:spPr bwMode="auto">
            <a:xfrm>
              <a:off x="8078555" y="4729008"/>
              <a:ext cx="3437173" cy="69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sz="1900" dirty="0"/>
                <a:t>相关测试</a:t>
              </a:r>
              <a:endParaRPr lang="en-US" altLang="zh-CN" sz="1900" dirty="0"/>
            </a:p>
            <a:p>
              <a:pPr marL="628650" lvl="1" indent="-171450">
                <a:lnSpc>
                  <a:spcPct val="120000"/>
                </a:lnSpc>
                <a:buFont typeface="Arial" panose="020B0604020202020204" pitchFamily="34" charset="0"/>
                <a:buChar char="•"/>
              </a:pPr>
              <a:r>
                <a:rPr lang="zh-CN" altLang="en-US" sz="1500" dirty="0"/>
                <a:t>流程日志、权限菜单的单元测试</a:t>
              </a:r>
              <a:endParaRPr lang="en-US" altLang="zh-CN" sz="1500" dirty="0"/>
            </a:p>
          </p:txBody>
        </p:sp>
        <p:cxnSp>
          <p:nvCxnSpPr>
            <p:cNvPr id="19" name="直接连接符 18"/>
            <p:cNvCxnSpPr/>
            <p:nvPr/>
          </p:nvCxnSpPr>
          <p:spPr>
            <a:xfrm>
              <a:off x="7749487" y="4631828"/>
              <a:ext cx="376624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024867" y="3784893"/>
              <a:ext cx="344987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60400" y="1714249"/>
              <a:ext cx="5246706"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8" name="页脚占位符 27"/>
          <p:cNvSpPr>
            <a:spLocks noGrp="1"/>
          </p:cNvSpPr>
          <p:nvPr>
            <p:ph type="ftr" sz="quarter" idx="11"/>
          </p:nvPr>
        </p:nvSpPr>
        <p:spPr/>
        <p:txBody>
          <a:bodyPr/>
          <a:lstStyle/>
          <a:p>
            <a:r>
              <a:rPr lang="en-US" altLang="zh-CN" dirty="0"/>
              <a:t>NJU Testing</a:t>
            </a:r>
            <a:endParaRPr lang="zh-CN" altLang="en-US" dirty="0"/>
          </a:p>
        </p:txBody>
      </p:sp>
      <p:sp>
        <p:nvSpPr>
          <p:cNvPr id="29" name="灯片编号占位符 28"/>
          <p:cNvSpPr>
            <a:spLocks noGrp="1"/>
          </p:cNvSpPr>
          <p:nvPr>
            <p:ph type="sldNum" sz="quarter" idx="12"/>
          </p:nvPr>
        </p:nvSpPr>
        <p:spPr/>
        <p:txBody>
          <a:bodyPr/>
          <a:lstStyle/>
          <a:p>
            <a:fld id="{5DD3DB80-B894-403A-B48E-6FDC1A72010E}" type="slidenum">
              <a:rPr lang="zh-CN" altLang="en-US" smtClean="0"/>
              <a:t>7</a:t>
            </a:fld>
            <a:endParaRPr lang="zh-CN" altLang="en-US"/>
          </a:p>
        </p:txBody>
      </p:sp>
    </p:spTree>
    <p:extLst>
      <p:ext uri="{BB962C8B-B14F-4D97-AF65-F5344CB8AC3E}">
        <p14:creationId xmlns:p14="http://schemas.microsoft.com/office/powerpoint/2010/main" val="202086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对接</a:t>
            </a:r>
          </a:p>
        </p:txBody>
      </p:sp>
      <p:sp>
        <p:nvSpPr>
          <p:cNvPr id="3" name="页脚占位符 2"/>
          <p:cNvSpPr>
            <a:spLocks noGrp="1"/>
          </p:cNvSpPr>
          <p:nvPr>
            <p:ph type="ftr" sz="quarter" idx="11"/>
          </p:nvPr>
        </p:nvSpPr>
        <p:spPr/>
        <p:txBody>
          <a:bodyPr/>
          <a:lstStyle/>
          <a:p>
            <a:r>
              <a:rPr lang="en-US" altLang="zh-CN"/>
              <a:t>NJU Testing</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a:p>
        </p:txBody>
      </p:sp>
      <p:grpSp>
        <p:nvGrpSpPr>
          <p:cNvPr id="5" name="f6de5371-3f91-48f9-b5dc-e8829cad133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2060848"/>
            <a:ext cx="10850564" cy="1455613"/>
            <a:chOff x="669925" y="2060848"/>
            <a:chExt cx="10850564" cy="1455613"/>
          </a:xfrm>
        </p:grpSpPr>
        <p:sp>
          <p:nvSpPr>
            <p:cNvPr id="6" name="ïŝḷïḋé"/>
            <p:cNvSpPr/>
            <p:nvPr/>
          </p:nvSpPr>
          <p:spPr>
            <a:xfrm>
              <a:off x="669925" y="2060848"/>
              <a:ext cx="2173218" cy="38875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dirty="0">
                <a:solidFill>
                  <a:schemeClr val="tx1"/>
                </a:solidFill>
                <a:latin typeface="Impact" panose="020B0806030902050204" pitchFamily="34" charset="0"/>
              </a:endParaRPr>
            </a:p>
          </p:txBody>
        </p:sp>
        <p:sp>
          <p:nvSpPr>
            <p:cNvPr id="7" name="ïṩḻîḓè"/>
            <p:cNvSpPr/>
            <p:nvPr/>
          </p:nvSpPr>
          <p:spPr>
            <a:xfrm>
              <a:off x="2843142" y="2060848"/>
              <a:ext cx="2173218" cy="38875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dirty="0">
                <a:latin typeface="Impact" panose="020B0806030902050204" pitchFamily="34" charset="0"/>
              </a:endParaRPr>
            </a:p>
          </p:txBody>
        </p:sp>
        <p:sp>
          <p:nvSpPr>
            <p:cNvPr id="8" name="íS1îḍè"/>
            <p:cNvSpPr/>
            <p:nvPr/>
          </p:nvSpPr>
          <p:spPr>
            <a:xfrm>
              <a:off x="5000836" y="2060848"/>
              <a:ext cx="2173218" cy="38875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dirty="0">
                <a:solidFill>
                  <a:schemeClr val="tx1"/>
                </a:solidFill>
                <a:latin typeface="Impact" panose="020B0806030902050204" pitchFamily="34" charset="0"/>
              </a:endParaRPr>
            </a:p>
          </p:txBody>
        </p:sp>
        <p:sp>
          <p:nvSpPr>
            <p:cNvPr id="9" name="íṣ1îḑe"/>
            <p:cNvSpPr/>
            <p:nvPr/>
          </p:nvSpPr>
          <p:spPr>
            <a:xfrm>
              <a:off x="7174054" y="2060848"/>
              <a:ext cx="2173218" cy="38875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dirty="0">
                <a:latin typeface="Impact" panose="020B0806030902050204" pitchFamily="34" charset="0"/>
              </a:endParaRPr>
            </a:p>
          </p:txBody>
        </p:sp>
        <p:sp>
          <p:nvSpPr>
            <p:cNvPr id="10" name="ïśḻîḓè"/>
            <p:cNvSpPr/>
            <p:nvPr/>
          </p:nvSpPr>
          <p:spPr>
            <a:xfrm>
              <a:off x="9347271" y="2060848"/>
              <a:ext cx="2173218" cy="38875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600" dirty="0">
                <a:solidFill>
                  <a:schemeClr val="tx1"/>
                </a:solidFill>
                <a:latin typeface="Impact" panose="020B0806030902050204" pitchFamily="34" charset="0"/>
              </a:endParaRPr>
            </a:p>
          </p:txBody>
        </p:sp>
        <p:grpSp>
          <p:nvGrpSpPr>
            <p:cNvPr id="11" name="íṡliḍè"/>
            <p:cNvGrpSpPr/>
            <p:nvPr/>
          </p:nvGrpSpPr>
          <p:grpSpPr>
            <a:xfrm>
              <a:off x="1701294" y="2388518"/>
              <a:ext cx="110480" cy="1040481"/>
              <a:chOff x="6322659" y="3180606"/>
              <a:chExt cx="110480" cy="1040481"/>
            </a:xfrm>
          </p:grpSpPr>
          <p:sp>
            <p:nvSpPr>
              <p:cNvPr id="39" name="îşľîḍé"/>
              <p:cNvSpPr/>
              <p:nvPr/>
            </p:nvSpPr>
            <p:spPr bwMode="gray">
              <a:xfrm>
                <a:off x="6322659" y="3180606"/>
                <a:ext cx="110480" cy="107745"/>
              </a:xfrm>
              <a:prstGeom prst="ellipse">
                <a:avLst/>
              </a:prstGeom>
              <a:solidFill>
                <a:schemeClr val="accent1"/>
              </a:solidFill>
              <a:ln w="12700" algn="ctr">
                <a:solidFill>
                  <a:schemeClr val="bg1"/>
                </a:solidFill>
                <a:round/>
              </a:ln>
              <a:effectLst/>
            </p:spPr>
            <p:txBody>
              <a:bodyPr anchor="ctr"/>
              <a:lstStyle/>
              <a:p>
                <a:pPr algn="ctr"/>
                <a:endParaRPr/>
              </a:p>
            </p:txBody>
          </p:sp>
          <p:sp>
            <p:nvSpPr>
              <p:cNvPr id="40" name="íşlîďè"/>
              <p:cNvSpPr/>
              <p:nvPr/>
            </p:nvSpPr>
            <p:spPr bwMode="gray">
              <a:xfrm flipV="1">
                <a:off x="6377899" y="3272470"/>
                <a:ext cx="0" cy="948617"/>
              </a:xfrm>
              <a:prstGeom prst="line">
                <a:avLst/>
              </a:prstGeom>
              <a:noFill/>
              <a:ln w="19050">
                <a:solidFill>
                  <a:schemeClr val="accent1"/>
                </a:solidFill>
                <a:round/>
              </a:ln>
              <a:effectLst/>
            </p:spPr>
            <p:txBody>
              <a:bodyPr anchor="ctr"/>
              <a:lstStyle/>
              <a:p>
                <a:pPr algn="ctr"/>
                <a:endParaRPr/>
              </a:p>
            </p:txBody>
          </p:sp>
        </p:grpSp>
        <p:grpSp>
          <p:nvGrpSpPr>
            <p:cNvPr id="12" name="îṧlide"/>
            <p:cNvGrpSpPr/>
            <p:nvPr/>
          </p:nvGrpSpPr>
          <p:grpSpPr>
            <a:xfrm>
              <a:off x="3874511" y="2403510"/>
              <a:ext cx="110480" cy="1025489"/>
              <a:chOff x="4362933" y="3180606"/>
              <a:chExt cx="110480" cy="1025489"/>
            </a:xfrm>
          </p:grpSpPr>
          <p:sp>
            <p:nvSpPr>
              <p:cNvPr id="37" name="îśľiďê"/>
              <p:cNvSpPr/>
              <p:nvPr/>
            </p:nvSpPr>
            <p:spPr bwMode="gray">
              <a:xfrm>
                <a:off x="4362933" y="3180606"/>
                <a:ext cx="110480" cy="107745"/>
              </a:xfrm>
              <a:prstGeom prst="ellipse">
                <a:avLst/>
              </a:prstGeom>
              <a:solidFill>
                <a:schemeClr val="tx2"/>
              </a:solidFill>
              <a:ln w="12700" algn="ctr">
                <a:solidFill>
                  <a:schemeClr val="bg1"/>
                </a:solidFill>
                <a:round/>
              </a:ln>
              <a:effectLst/>
            </p:spPr>
            <p:txBody>
              <a:bodyPr anchor="ctr"/>
              <a:lstStyle/>
              <a:p>
                <a:pPr algn="ctr"/>
                <a:endParaRPr/>
              </a:p>
            </p:txBody>
          </p:sp>
          <p:sp>
            <p:nvSpPr>
              <p:cNvPr id="38" name="îṥlíḍe"/>
              <p:cNvSpPr/>
              <p:nvPr/>
            </p:nvSpPr>
            <p:spPr bwMode="gray">
              <a:xfrm flipV="1">
                <a:off x="4418172" y="3248780"/>
                <a:ext cx="1" cy="957315"/>
              </a:xfrm>
              <a:prstGeom prst="line">
                <a:avLst/>
              </a:prstGeom>
              <a:noFill/>
              <a:ln w="19050">
                <a:solidFill>
                  <a:schemeClr val="tx2"/>
                </a:solidFill>
                <a:round/>
              </a:ln>
              <a:effectLst/>
            </p:spPr>
            <p:txBody>
              <a:bodyPr anchor="ctr"/>
              <a:lstStyle/>
              <a:p>
                <a:pPr algn="ctr"/>
                <a:endParaRPr/>
              </a:p>
            </p:txBody>
          </p:sp>
        </p:grpSp>
        <p:grpSp>
          <p:nvGrpSpPr>
            <p:cNvPr id="13" name="îSḻíḍe"/>
            <p:cNvGrpSpPr/>
            <p:nvPr/>
          </p:nvGrpSpPr>
          <p:grpSpPr>
            <a:xfrm>
              <a:off x="6032205" y="2388518"/>
              <a:ext cx="110480" cy="1040481"/>
              <a:chOff x="6322659" y="3180606"/>
              <a:chExt cx="110480" cy="1040481"/>
            </a:xfrm>
          </p:grpSpPr>
          <p:sp>
            <p:nvSpPr>
              <p:cNvPr id="35" name="îś1îde"/>
              <p:cNvSpPr/>
              <p:nvPr/>
            </p:nvSpPr>
            <p:spPr bwMode="gray">
              <a:xfrm>
                <a:off x="6322659" y="3180606"/>
                <a:ext cx="110480" cy="107745"/>
              </a:xfrm>
              <a:prstGeom prst="ellipse">
                <a:avLst/>
              </a:prstGeom>
              <a:solidFill>
                <a:schemeClr val="accent1"/>
              </a:solidFill>
              <a:ln w="12700" algn="ctr">
                <a:solidFill>
                  <a:schemeClr val="bg1"/>
                </a:solidFill>
                <a:round/>
              </a:ln>
              <a:effectLst/>
            </p:spPr>
            <p:txBody>
              <a:bodyPr anchor="ctr"/>
              <a:lstStyle/>
              <a:p>
                <a:pPr algn="ctr"/>
                <a:endParaRPr/>
              </a:p>
            </p:txBody>
          </p:sp>
          <p:sp>
            <p:nvSpPr>
              <p:cNvPr id="36" name="îṡļîdé"/>
              <p:cNvSpPr/>
              <p:nvPr/>
            </p:nvSpPr>
            <p:spPr bwMode="gray">
              <a:xfrm flipV="1">
                <a:off x="6377899" y="3272470"/>
                <a:ext cx="0" cy="948617"/>
              </a:xfrm>
              <a:prstGeom prst="line">
                <a:avLst/>
              </a:prstGeom>
              <a:noFill/>
              <a:ln w="19050">
                <a:solidFill>
                  <a:schemeClr val="accent1"/>
                </a:solidFill>
                <a:round/>
              </a:ln>
              <a:effectLst/>
            </p:spPr>
            <p:txBody>
              <a:bodyPr anchor="ctr"/>
              <a:lstStyle/>
              <a:p>
                <a:pPr algn="ctr"/>
                <a:endParaRPr/>
              </a:p>
            </p:txBody>
          </p:sp>
        </p:grpSp>
        <p:grpSp>
          <p:nvGrpSpPr>
            <p:cNvPr id="14" name="ïṩḷidè"/>
            <p:cNvGrpSpPr/>
            <p:nvPr/>
          </p:nvGrpSpPr>
          <p:grpSpPr>
            <a:xfrm>
              <a:off x="8205423" y="2403510"/>
              <a:ext cx="110480" cy="1112951"/>
              <a:chOff x="4362933" y="3180606"/>
              <a:chExt cx="110480" cy="1112951"/>
            </a:xfrm>
          </p:grpSpPr>
          <p:sp>
            <p:nvSpPr>
              <p:cNvPr id="33" name="iṣļíḍè"/>
              <p:cNvSpPr/>
              <p:nvPr/>
            </p:nvSpPr>
            <p:spPr bwMode="gray">
              <a:xfrm>
                <a:off x="4362933" y="3180606"/>
                <a:ext cx="110480" cy="107745"/>
              </a:xfrm>
              <a:prstGeom prst="ellipse">
                <a:avLst/>
              </a:prstGeom>
              <a:solidFill>
                <a:schemeClr val="tx2"/>
              </a:solidFill>
              <a:ln w="12700" algn="ctr">
                <a:solidFill>
                  <a:schemeClr val="bg1"/>
                </a:solidFill>
                <a:round/>
              </a:ln>
              <a:effectLst/>
            </p:spPr>
            <p:txBody>
              <a:bodyPr anchor="ctr"/>
              <a:lstStyle/>
              <a:p>
                <a:pPr algn="ctr"/>
                <a:endParaRPr/>
              </a:p>
            </p:txBody>
          </p:sp>
          <p:sp>
            <p:nvSpPr>
              <p:cNvPr id="34" name="iṧḷîďè"/>
              <p:cNvSpPr/>
              <p:nvPr/>
            </p:nvSpPr>
            <p:spPr bwMode="gray">
              <a:xfrm flipV="1">
                <a:off x="4402650" y="3248779"/>
                <a:ext cx="15524" cy="1044778"/>
              </a:xfrm>
              <a:prstGeom prst="line">
                <a:avLst/>
              </a:prstGeom>
              <a:noFill/>
              <a:ln w="19050">
                <a:solidFill>
                  <a:schemeClr val="tx2"/>
                </a:solidFill>
                <a:round/>
              </a:ln>
              <a:effectLst/>
            </p:spPr>
            <p:txBody>
              <a:bodyPr anchor="ctr"/>
              <a:lstStyle/>
              <a:p>
                <a:pPr algn="ctr"/>
                <a:endParaRPr/>
              </a:p>
            </p:txBody>
          </p:sp>
        </p:grpSp>
        <p:grpSp>
          <p:nvGrpSpPr>
            <p:cNvPr id="15" name="íṡľîḓe"/>
            <p:cNvGrpSpPr/>
            <p:nvPr/>
          </p:nvGrpSpPr>
          <p:grpSpPr>
            <a:xfrm>
              <a:off x="10378640" y="2388518"/>
              <a:ext cx="110480" cy="1040481"/>
              <a:chOff x="6322659" y="3180606"/>
              <a:chExt cx="110480" cy="1040481"/>
            </a:xfrm>
          </p:grpSpPr>
          <p:sp>
            <p:nvSpPr>
              <p:cNvPr id="31" name="îŝľidè"/>
              <p:cNvSpPr/>
              <p:nvPr/>
            </p:nvSpPr>
            <p:spPr bwMode="gray">
              <a:xfrm>
                <a:off x="6322659" y="3180606"/>
                <a:ext cx="110480" cy="107745"/>
              </a:xfrm>
              <a:prstGeom prst="ellipse">
                <a:avLst/>
              </a:prstGeom>
              <a:solidFill>
                <a:schemeClr val="accent1"/>
              </a:solidFill>
              <a:ln w="12700" algn="ctr">
                <a:solidFill>
                  <a:schemeClr val="bg1"/>
                </a:solidFill>
                <a:round/>
              </a:ln>
              <a:effectLst/>
            </p:spPr>
            <p:txBody>
              <a:bodyPr anchor="ctr"/>
              <a:lstStyle/>
              <a:p>
                <a:pPr algn="ctr"/>
                <a:endParaRPr/>
              </a:p>
            </p:txBody>
          </p:sp>
          <p:sp>
            <p:nvSpPr>
              <p:cNvPr id="32" name="iSľíďe"/>
              <p:cNvSpPr/>
              <p:nvPr/>
            </p:nvSpPr>
            <p:spPr bwMode="gray">
              <a:xfrm flipV="1">
                <a:off x="6377899" y="3272470"/>
                <a:ext cx="0" cy="948617"/>
              </a:xfrm>
              <a:prstGeom prst="line">
                <a:avLst/>
              </a:prstGeom>
              <a:noFill/>
              <a:ln w="19050">
                <a:solidFill>
                  <a:schemeClr val="accent1"/>
                </a:solidFill>
                <a:round/>
              </a:ln>
              <a:effectLst/>
            </p:spPr>
            <p:txBody>
              <a:bodyPr anchor="ctr"/>
              <a:lstStyle/>
              <a:p>
                <a:pPr algn="ctr"/>
                <a:endParaRPr/>
              </a:p>
            </p:txBody>
          </p:sp>
        </p:grpSp>
      </p:grpSp>
      <p:pic>
        <p:nvPicPr>
          <p:cNvPr id="44" name="图片 43">
            <a:extLst>
              <a:ext uri="{FF2B5EF4-FFF2-40B4-BE49-F238E27FC236}">
                <a16:creationId xmlns:a16="http://schemas.microsoft.com/office/drawing/2014/main" id="{9B94E440-5038-0F12-D70D-F7394C400F71}"/>
              </a:ext>
            </a:extLst>
          </p:cNvPr>
          <p:cNvPicPr>
            <a:picLocks noChangeAspect="1"/>
          </p:cNvPicPr>
          <p:nvPr/>
        </p:nvPicPr>
        <p:blipFill>
          <a:blip r:embed="rId3"/>
          <a:stretch>
            <a:fillRect/>
          </a:stretch>
        </p:blipFill>
        <p:spPr>
          <a:xfrm>
            <a:off x="669924" y="3581312"/>
            <a:ext cx="2927236" cy="1754128"/>
          </a:xfrm>
          <a:prstGeom prst="rect">
            <a:avLst/>
          </a:prstGeom>
        </p:spPr>
      </p:pic>
      <p:pic>
        <p:nvPicPr>
          <p:cNvPr id="17" name="图片 16" descr="图形用户界面, 应用程序&#10;&#10;描述已自动生成">
            <a:extLst>
              <a:ext uri="{FF2B5EF4-FFF2-40B4-BE49-F238E27FC236}">
                <a16:creationId xmlns:a16="http://schemas.microsoft.com/office/drawing/2014/main" id="{537C70CD-CFAC-9136-B114-33C763358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814" y="3746890"/>
            <a:ext cx="4781570" cy="1152525"/>
          </a:xfrm>
          <a:prstGeom prst="rect">
            <a:avLst/>
          </a:prstGeom>
        </p:spPr>
      </p:pic>
      <p:pic>
        <p:nvPicPr>
          <p:cNvPr id="19" name="图片 18" descr="图形用户界面, 文本, 应用程序, 电子邮件&#10;&#10;描述已自动生成">
            <a:extLst>
              <a:ext uri="{FF2B5EF4-FFF2-40B4-BE49-F238E27FC236}">
                <a16:creationId xmlns:a16="http://schemas.microsoft.com/office/drawing/2014/main" id="{010D5892-6468-617A-714C-E24DB670D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1534" y="3503894"/>
            <a:ext cx="6419850" cy="2647950"/>
          </a:xfrm>
          <a:prstGeom prst="rect">
            <a:avLst/>
          </a:prstGeom>
        </p:spPr>
      </p:pic>
    </p:spTree>
    <p:extLst>
      <p:ext uri="{BB962C8B-B14F-4D97-AF65-F5344CB8AC3E}">
        <p14:creationId xmlns:p14="http://schemas.microsoft.com/office/powerpoint/2010/main" val="28331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NJU Testing</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4" name="标题 3"/>
          <p:cNvSpPr>
            <a:spLocks noGrp="1"/>
          </p:cNvSpPr>
          <p:nvPr>
            <p:ph type="title"/>
          </p:nvPr>
        </p:nvSpPr>
        <p:spPr/>
        <p:txBody>
          <a:bodyPr/>
          <a:lstStyle/>
          <a:p>
            <a:r>
              <a:rPr lang="zh-CN" altLang="en-US" dirty="0"/>
              <a:t>菜单组件维护</a:t>
            </a:r>
          </a:p>
        </p:txBody>
      </p:sp>
      <p:pic>
        <p:nvPicPr>
          <p:cNvPr id="6" name="图片 5">
            <a:extLst>
              <a:ext uri="{FF2B5EF4-FFF2-40B4-BE49-F238E27FC236}">
                <a16:creationId xmlns:a16="http://schemas.microsoft.com/office/drawing/2014/main" id="{920F08D8-1895-91E4-5EE8-54BF08875934}"/>
              </a:ext>
            </a:extLst>
          </p:cNvPr>
          <p:cNvPicPr>
            <a:picLocks noChangeAspect="1"/>
          </p:cNvPicPr>
          <p:nvPr/>
        </p:nvPicPr>
        <p:blipFill>
          <a:blip r:embed="rId2"/>
          <a:stretch>
            <a:fillRect/>
          </a:stretch>
        </p:blipFill>
        <p:spPr>
          <a:xfrm>
            <a:off x="456773" y="1384762"/>
            <a:ext cx="4909311" cy="4582801"/>
          </a:xfrm>
          <a:prstGeom prst="rect">
            <a:avLst/>
          </a:prstGeom>
        </p:spPr>
      </p:pic>
      <p:pic>
        <p:nvPicPr>
          <p:cNvPr id="8" name="图片 7">
            <a:extLst>
              <a:ext uri="{FF2B5EF4-FFF2-40B4-BE49-F238E27FC236}">
                <a16:creationId xmlns:a16="http://schemas.microsoft.com/office/drawing/2014/main" id="{86C588D5-B1C4-1228-6ACD-076A18CD50C2}"/>
              </a:ext>
            </a:extLst>
          </p:cNvPr>
          <p:cNvPicPr>
            <a:picLocks noChangeAspect="1"/>
          </p:cNvPicPr>
          <p:nvPr/>
        </p:nvPicPr>
        <p:blipFill>
          <a:blip r:embed="rId3"/>
          <a:stretch>
            <a:fillRect/>
          </a:stretch>
        </p:blipFill>
        <p:spPr>
          <a:xfrm>
            <a:off x="6667107" y="1769157"/>
            <a:ext cx="3655988" cy="4310455"/>
          </a:xfrm>
          <a:prstGeom prst="rect">
            <a:avLst/>
          </a:prstGeom>
        </p:spPr>
      </p:pic>
    </p:spTree>
    <p:extLst>
      <p:ext uri="{BB962C8B-B14F-4D97-AF65-F5344CB8AC3E}">
        <p14:creationId xmlns:p14="http://schemas.microsoft.com/office/powerpoint/2010/main" val="2508998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10.xml><?xml version="1.0" encoding="utf-8"?>
<p:tagLst xmlns:a="http://schemas.openxmlformats.org/drawingml/2006/main" xmlns:r="http://schemas.openxmlformats.org/officeDocument/2006/relationships" xmlns:p="http://schemas.openxmlformats.org/presentationml/2006/main">
  <p:tag name="ISLIDE.DIAGRAM" val="fed5a87b-04ad-4fae-93a8-1bbc37526f5f"/>
</p:tagLst>
</file>

<file path=ppt/tags/tag2.xml><?xml version="1.0" encoding="utf-8"?>
<p:tagLst xmlns:a="http://schemas.openxmlformats.org/drawingml/2006/main" xmlns:r="http://schemas.openxmlformats.org/officeDocument/2006/relationships" xmlns:p="http://schemas.openxmlformats.org/presentationml/2006/main">
  <p:tag name="ISLIDE.DIAGRAM" val="08d88193-e4ed-466c-8c16-919c5770a12f"/>
</p:tagLst>
</file>

<file path=ppt/tags/tag3.xml><?xml version="1.0" encoding="utf-8"?>
<p:tagLst xmlns:a="http://schemas.openxmlformats.org/drawingml/2006/main" xmlns:r="http://schemas.openxmlformats.org/officeDocument/2006/relationships" xmlns:p="http://schemas.openxmlformats.org/presentationml/2006/main">
  <p:tag name="ISLIDE.DIAGRAM" val="189703"/>
</p:tagLst>
</file>

<file path=ppt/tags/tag4.xml><?xml version="1.0" encoding="utf-8"?>
<p:tagLst xmlns:a="http://schemas.openxmlformats.org/drawingml/2006/main" xmlns:r="http://schemas.openxmlformats.org/officeDocument/2006/relationships" xmlns:p="http://schemas.openxmlformats.org/presentationml/2006/main">
  <p:tag name="ISLIDE.DIAGRAM" val="189703"/>
</p:tagLst>
</file>

<file path=ppt/tags/tag5.xml><?xml version="1.0" encoding="utf-8"?>
<p:tagLst xmlns:a="http://schemas.openxmlformats.org/drawingml/2006/main" xmlns:r="http://schemas.openxmlformats.org/officeDocument/2006/relationships" xmlns:p="http://schemas.openxmlformats.org/presentationml/2006/main">
  <p:tag name="ISLIDE.DIAGRAM" val="aaff3f1f-866f-4b06-b305-2dedac039977"/>
</p:tagLst>
</file>

<file path=ppt/tags/tag6.xml><?xml version="1.0" encoding="utf-8"?>
<p:tagLst xmlns:a="http://schemas.openxmlformats.org/drawingml/2006/main" xmlns:r="http://schemas.openxmlformats.org/officeDocument/2006/relationships" xmlns:p="http://schemas.openxmlformats.org/presentationml/2006/main">
  <p:tag name="ISLIDE.DIAGRAM" val="f6de5371-3f91-48f9-b5dc-e8829cad1339"/>
</p:tagLst>
</file>

<file path=ppt/tags/tag7.xml><?xml version="1.0" encoding="utf-8"?>
<p:tagLst xmlns:a="http://schemas.openxmlformats.org/drawingml/2006/main" xmlns:r="http://schemas.openxmlformats.org/officeDocument/2006/relationships" xmlns:p="http://schemas.openxmlformats.org/presentationml/2006/main">
  <p:tag name="ISLIDE.DIAGRAM" val="da19832c-061f-47c3-b88e-032bec2d52b0"/>
</p:tagLst>
</file>

<file path=ppt/tags/tag8.xml><?xml version="1.0" encoding="utf-8"?>
<p:tagLst xmlns:a="http://schemas.openxmlformats.org/drawingml/2006/main" xmlns:r="http://schemas.openxmlformats.org/officeDocument/2006/relationships" xmlns:p="http://schemas.openxmlformats.org/presentationml/2006/main">
  <p:tag name="ISLIDE.DIAGRAM" val="1648"/>
</p:tagLst>
</file>

<file path=ppt/tags/tag9.xml><?xml version="1.0" encoding="utf-8"?>
<p:tagLst xmlns:a="http://schemas.openxmlformats.org/drawingml/2006/main" xmlns:r="http://schemas.openxmlformats.org/officeDocument/2006/relationships" xmlns:p="http://schemas.openxmlformats.org/presentationml/2006/main">
  <p:tag name="ISLIDE.DIAGRAM" val="fed5a87b-04ad-4fae-93a8-1bbc37526f5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184</TotalTime>
  <Words>643</Words>
  <Application>Microsoft Office PowerPoint</Application>
  <PresentationFormat>宽屏</PresentationFormat>
  <Paragraphs>145</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微软雅黑</vt:lpstr>
      <vt:lpstr>Arial</vt:lpstr>
      <vt:lpstr>Avenir Next LT Pro Light</vt:lpstr>
      <vt:lpstr>Calibri</vt:lpstr>
      <vt:lpstr>Impact</vt:lpstr>
      <vt:lpstr>主题5</vt:lpstr>
      <vt:lpstr>南大测试</vt:lpstr>
      <vt:lpstr>PowerPoint 演示文稿</vt:lpstr>
      <vt:lpstr>前言</vt:lpstr>
      <vt:lpstr>项目伊始</vt:lpstr>
      <vt:lpstr>项目伊始</vt:lpstr>
      <vt:lpstr>个人任务</vt:lpstr>
      <vt:lpstr>主要任务</vt:lpstr>
      <vt:lpstr>对接</vt:lpstr>
      <vt:lpstr>菜单组件维护</vt:lpstr>
      <vt:lpstr>需求规格说明书（1-2，3.2.2.9-3.7）</vt:lpstr>
      <vt:lpstr>代码编写</vt:lpstr>
      <vt:lpstr>项目所用工具</vt:lpstr>
      <vt:lpstr>工具</vt:lpstr>
      <vt:lpstr>工作量统计</vt:lpstr>
      <vt:lpstr>工作量统计</vt:lpstr>
      <vt:lpstr>心得体会</vt:lpstr>
      <vt:lpstr>经验总结</vt:lpstr>
      <vt:lpstr>个人收获</vt:lpstr>
      <vt:lpstr>结语</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Sun Wenge</cp:lastModifiedBy>
  <cp:revision>31</cp:revision>
  <cp:lastPrinted>2017-08-08T16:00:00Z</cp:lastPrinted>
  <dcterms:created xsi:type="dcterms:W3CDTF">2017-08-08T16:00:00Z</dcterms:created>
  <dcterms:modified xsi:type="dcterms:W3CDTF">2022-07-04T05:21:31Z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01e08faf-6e1e-409e-a235-5427b80b2d27</vt:lpwstr>
  </property>
  <property fmtid="{D5CDD505-2E9C-101B-9397-08002B2CF9AE}" pid="3" name="KSORubyTemplateID">
    <vt:lpwstr>2</vt:lpwstr>
  </property>
  <property fmtid="{D5CDD505-2E9C-101B-9397-08002B2CF9AE}" pid="4" name="KSOProductBuildVer">
    <vt:lpwstr>2052-11.1.0.10938</vt:lpwstr>
  </property>
  <property fmtid="{D5CDD505-2E9C-101B-9397-08002B2CF9AE}" pid="5" name="ICV">
    <vt:lpwstr>9E5B8BCB08444B248D6334D0780D6AF7</vt:lpwstr>
  </property>
</Properties>
</file>