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8" r:id="rId4"/>
    <p:sldId id="258" r:id="rId5"/>
    <p:sldId id="264" r:id="rId6"/>
    <p:sldId id="282" r:id="rId7"/>
    <p:sldId id="292" r:id="rId8"/>
    <p:sldId id="283" r:id="rId9"/>
    <p:sldId id="284" r:id="rId10"/>
    <p:sldId id="285" r:id="rId11"/>
    <p:sldId id="286" r:id="rId12"/>
    <p:sldId id="266" r:id="rId13"/>
    <p:sldId id="288" r:id="rId14"/>
    <p:sldId id="287" r:id="rId15"/>
    <p:sldId id="289" r:id="rId16"/>
    <p:sldId id="290" r:id="rId17"/>
    <p:sldId id="279" r:id="rId18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6A41"/>
    <a:srgbClr val="6DA8CD"/>
    <a:srgbClr val="DE7F7E"/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108" y="294"/>
      </p:cViewPr>
      <p:guideLst>
        <p:guide orient="horz" pos="2092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4AA58-72FF-427F-B51D-D5ADB9A967C4}" type="datetimeFigureOut">
              <a:rPr lang="zh-CN" altLang="en-US" smtClean="0"/>
              <a:t>2022/7/4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A9100-AF2E-4982-89FC-58E029D7E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619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2022/7/4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2022/7/4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2022/7/4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2022/7/4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2022/7/4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87"/>
          <p:cNvPicPr>
            <a:picLocks noChangeAspect="1"/>
          </p:cNvPicPr>
          <p:nvPr/>
        </p:nvPicPr>
        <p:blipFill>
          <a:blip r:embed="rId2"/>
          <a:srcRect t="15126" r="18817" b="22544"/>
          <a:stretch>
            <a:fillRect/>
          </a:stretch>
        </p:blipFill>
        <p:spPr>
          <a:xfrm>
            <a:off x="217805" y="-102235"/>
            <a:ext cx="11974195" cy="70624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407748" y="1674674"/>
            <a:ext cx="51090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软件工程综合实验</a:t>
            </a:r>
            <a:endParaRPr lang="en-US" altLang="zh-CN" sz="4800" b="1" dirty="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  <a:p>
            <a:pPr algn="r"/>
            <a:r>
              <a:rPr lang="zh-CN" altLang="en-US" sz="4800" b="1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个人报告</a:t>
            </a:r>
          </a:p>
        </p:txBody>
      </p:sp>
      <p:sp>
        <p:nvSpPr>
          <p:cNvPr id="2" name="矩形 1"/>
          <p:cNvSpPr/>
          <p:nvPr/>
        </p:nvSpPr>
        <p:spPr>
          <a:xfrm>
            <a:off x="6604917" y="3613667"/>
            <a:ext cx="49119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cs typeface="+mn-ea"/>
                <a:sym typeface="+mn-lt"/>
              </a:rPr>
              <a:t>汇报时间：</a:t>
            </a:r>
            <a:r>
              <a:rPr lang="en-US" altLang="zh-CN" sz="2000" dirty="0">
                <a:cs typeface="+mn-ea"/>
                <a:sym typeface="+mn-lt"/>
              </a:rPr>
              <a:t>2022</a:t>
            </a:r>
            <a:r>
              <a:rPr lang="zh-CN" altLang="en-US" sz="2000" dirty="0">
                <a:cs typeface="+mn-ea"/>
                <a:sym typeface="+mn-lt"/>
              </a:rPr>
              <a:t>年</a:t>
            </a:r>
            <a:r>
              <a:rPr lang="en-US" altLang="zh-CN" sz="2000" dirty="0">
                <a:cs typeface="+mn-ea"/>
                <a:sym typeface="+mn-lt"/>
              </a:rPr>
              <a:t>6</a:t>
            </a:r>
            <a:r>
              <a:rPr lang="zh-CN" altLang="en-US" sz="2000" dirty="0">
                <a:cs typeface="+mn-ea"/>
                <a:sym typeface="+mn-lt"/>
              </a:rPr>
              <a:t>月      汇报人：秦嘉余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DE7F7E"/>
                </a:solidFill>
                <a:cs typeface="+mn-ea"/>
                <a:sym typeface="+mn-lt"/>
              </a:rPr>
              <a:t>运行环境</a:t>
            </a:r>
          </a:p>
        </p:txBody>
      </p:sp>
      <p:sp>
        <p:nvSpPr>
          <p:cNvPr id="20" name="矩形 19"/>
          <p:cNvSpPr/>
          <p:nvPr/>
        </p:nvSpPr>
        <p:spPr>
          <a:xfrm>
            <a:off x="567949" y="941724"/>
            <a:ext cx="4905375" cy="729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不要为了省事懒得编写脚本，一次编写，“终生受益”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  <a:p>
            <a:pPr marL="342900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使用能提升效率的工具，安装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zsh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，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oh-my-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zsh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，一系列插件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各种主题：愉悦心情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z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：</a:t>
            </a:r>
            <a:r>
              <a:rPr lang="zh-CN" altLang="en-US" dirty="0"/>
              <a:t>目录间快速跳转</a:t>
            </a:r>
            <a:endParaRPr lang="en-US" altLang="zh-CN" dirty="0"/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zsh</a:t>
            </a:r>
            <a:r>
              <a:rPr lang="en-US" altLang="zh-CN" dirty="0"/>
              <a:t>-syntax-highlighting</a:t>
            </a:r>
            <a:r>
              <a:rPr lang="zh-CN" altLang="en-US" dirty="0"/>
              <a:t>：语法高亮</a:t>
            </a:r>
            <a:endParaRPr lang="en-US" altLang="zh-CN" dirty="0"/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zsh</a:t>
            </a:r>
            <a:r>
              <a:rPr lang="en-US" altLang="zh-CN" dirty="0"/>
              <a:t>-autosuggestions</a:t>
            </a:r>
            <a:r>
              <a:rPr lang="zh-CN" altLang="en-US" dirty="0"/>
              <a:t>：自动提示输入过的命令</a:t>
            </a:r>
            <a:endParaRPr lang="en-US" altLang="zh-CN" dirty="0"/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使用自动化的工具：</a:t>
            </a:r>
            <a:r>
              <a:rPr lang="en-US" altLang="zh-CN" dirty="0"/>
              <a:t>Jenkins</a:t>
            </a:r>
            <a:r>
              <a:rPr lang="zh-CN" altLang="en-US" dirty="0"/>
              <a:t>，自动打包部署</a:t>
            </a:r>
            <a:endParaRPr lang="en-US" altLang="zh-CN" dirty="0"/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初次配置：好麻烦，宁愿自己打包也不用这个</a:t>
            </a:r>
            <a:endParaRPr lang="en-US" altLang="zh-CN" dirty="0"/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配置完成：真香</a:t>
            </a:r>
            <a:endParaRPr lang="en-US" altLang="zh-CN" dirty="0"/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  <a:p>
            <a:pPr marL="285750" indent="-28575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6800850" y="1778635"/>
            <a:ext cx="3714750" cy="3759200"/>
            <a:chOff x="10635" y="3356"/>
            <a:chExt cx="5850" cy="5920"/>
          </a:xfrm>
          <a:solidFill>
            <a:srgbClr val="6DA8CD"/>
          </a:solidFill>
        </p:grpSpPr>
        <p:sp>
          <p:nvSpPr>
            <p:cNvPr id="30" name="椭圆 29"/>
            <p:cNvSpPr/>
            <p:nvPr/>
          </p:nvSpPr>
          <p:spPr>
            <a:xfrm>
              <a:off x="10635" y="3356"/>
              <a:ext cx="5850" cy="54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同心圆 30"/>
            <p:cNvSpPr/>
            <p:nvPr/>
          </p:nvSpPr>
          <p:spPr>
            <a:xfrm>
              <a:off x="11122" y="3755"/>
              <a:ext cx="4875" cy="4676"/>
            </a:xfrm>
            <a:prstGeom prst="donut">
              <a:avLst>
                <a:gd name="adj" fmla="val 16415"/>
              </a:avLst>
            </a:prstGeom>
            <a:solidFill>
              <a:srgbClr val="DE7F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 flipV="1">
              <a:off x="13230" y="9262"/>
              <a:ext cx="0" cy="1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/>
        </p:nvGrpSpPr>
        <p:grpSpPr>
          <a:xfrm>
            <a:off x="8086090" y="2943860"/>
            <a:ext cx="1143635" cy="1146810"/>
            <a:chOff x="6895" y="4033"/>
            <a:chExt cx="768" cy="770"/>
          </a:xfrm>
          <a:solidFill>
            <a:schemeClr val="bg1"/>
          </a:solidFill>
        </p:grpSpPr>
        <p:sp>
          <p:nvSpPr>
            <p:cNvPr id="132" name="AutoShape 123"/>
            <p:cNvSpPr/>
            <p:nvPr/>
          </p:nvSpPr>
          <p:spPr bwMode="auto">
            <a:xfrm>
              <a:off x="6895" y="4033"/>
              <a:ext cx="768" cy="77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33" name="AutoShape 124"/>
            <p:cNvSpPr/>
            <p:nvPr/>
          </p:nvSpPr>
          <p:spPr bwMode="auto">
            <a:xfrm>
              <a:off x="7110" y="4248"/>
              <a:ext cx="338" cy="33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34" name="AutoShape 125"/>
            <p:cNvSpPr/>
            <p:nvPr/>
          </p:nvSpPr>
          <p:spPr bwMode="auto">
            <a:xfrm>
              <a:off x="7183" y="4318"/>
              <a:ext cx="192" cy="19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1868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DE7F7E"/>
                </a:solidFill>
                <a:cs typeface="+mn-ea"/>
                <a:sym typeface="+mn-lt"/>
              </a:rPr>
              <a:t>持续集成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5226775" y="2747645"/>
            <a:ext cx="1143635" cy="1146810"/>
            <a:chOff x="6895" y="4033"/>
            <a:chExt cx="768" cy="770"/>
          </a:xfrm>
          <a:solidFill>
            <a:schemeClr val="bg1"/>
          </a:solidFill>
        </p:grpSpPr>
        <p:sp>
          <p:nvSpPr>
            <p:cNvPr id="132" name="AutoShape 123"/>
            <p:cNvSpPr/>
            <p:nvPr/>
          </p:nvSpPr>
          <p:spPr bwMode="auto">
            <a:xfrm>
              <a:off x="6895" y="4033"/>
              <a:ext cx="768" cy="77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33" name="AutoShape 124"/>
            <p:cNvSpPr/>
            <p:nvPr/>
          </p:nvSpPr>
          <p:spPr bwMode="auto">
            <a:xfrm>
              <a:off x="7110" y="4248"/>
              <a:ext cx="338" cy="33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34" name="AutoShape 125"/>
            <p:cNvSpPr/>
            <p:nvPr/>
          </p:nvSpPr>
          <p:spPr bwMode="auto">
            <a:xfrm>
              <a:off x="7183" y="4318"/>
              <a:ext cx="192" cy="19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1C4B7FBA-EF4E-45CF-8F13-9BEA00D60B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182" y="1203834"/>
            <a:ext cx="4884456" cy="3849613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0D915D7C-C8AF-44B7-BA9D-3BB4FE54D03B}"/>
              </a:ext>
            </a:extLst>
          </p:cNvPr>
          <p:cNvSpPr/>
          <p:nvPr/>
        </p:nvSpPr>
        <p:spPr>
          <a:xfrm>
            <a:off x="6050252" y="2042346"/>
            <a:ext cx="4905375" cy="3411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可能避免了</a:t>
            </a:r>
            <a:r>
              <a:rPr lang="en-US" altLang="zh-CN" dirty="0"/>
              <a:t>100</a:t>
            </a:r>
            <a:r>
              <a:rPr lang="zh-CN" altLang="en-US" dirty="0"/>
              <a:t>多次手动打包部署，</a:t>
            </a:r>
            <a:r>
              <a:rPr lang="en-US" altLang="zh-CN" dirty="0"/>
              <a:t>500</a:t>
            </a:r>
            <a:r>
              <a:rPr lang="zh-CN" altLang="en-US" dirty="0"/>
              <a:t>次网页搜索，</a:t>
            </a:r>
            <a:r>
              <a:rPr lang="en-US" altLang="zh-CN" dirty="0"/>
              <a:t>2000</a:t>
            </a:r>
            <a:r>
              <a:rPr lang="zh-CN" altLang="en-US" dirty="0"/>
              <a:t>次手动输入命令</a:t>
            </a:r>
            <a:endParaRPr lang="en-US" altLang="zh-CN" dirty="0"/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邮件通知，随时查看部署状态</a:t>
            </a:r>
            <a:endParaRPr lang="en-US" altLang="zh-CN" dirty="0"/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具有时效性，代码编写完毕，立马可以上线，方便前端使用，大大提升对接效率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  <a:p>
            <a:pPr marL="285750" indent="-28575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5F99823-D597-46A4-B45B-8B5AA1D0EC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819" y="5085255"/>
            <a:ext cx="11647619" cy="1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975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DE7F7E"/>
                </a:solidFill>
                <a:cs typeface="+mn-ea"/>
                <a:sym typeface="+mn-lt"/>
              </a:rPr>
              <a:t>文档</a:t>
            </a:r>
          </a:p>
        </p:txBody>
      </p:sp>
      <p:pic>
        <p:nvPicPr>
          <p:cNvPr id="19" name="图片 18" descr="F:\图片赵春秋\摄图网-城市之巅.jpg摄图网-城市之巅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8350" y="1494790"/>
            <a:ext cx="4951730" cy="3301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矩形 19"/>
          <p:cNvSpPr/>
          <p:nvPr/>
        </p:nvSpPr>
        <p:spPr>
          <a:xfrm>
            <a:off x="6481445" y="1494155"/>
            <a:ext cx="5710555" cy="3301365"/>
          </a:xfrm>
          <a:prstGeom prst="rect">
            <a:avLst/>
          </a:prstGeom>
          <a:solidFill>
            <a:srgbClr val="DE7F7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6851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40195" y="1916481"/>
            <a:ext cx="5551805" cy="285360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文档</a:t>
            </a:r>
          </a:p>
          <a:p>
            <a:pPr marL="285750" indent="-2857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编写设计说明书（引言、关键技术部分）</a:t>
            </a:r>
          </a:p>
          <a:p>
            <a:pPr marL="285750" indent="-2857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编写项目研发报告（引言、总体设计、模块设计：基础信息子模块、用户子模块部分）</a:t>
            </a:r>
          </a:p>
          <a:p>
            <a:pPr marL="285750" indent="-2857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编写安装文档</a:t>
            </a:r>
          </a:p>
          <a:p>
            <a:pPr marL="285750" indent="-2857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生成代码说明文档</a:t>
            </a:r>
          </a:p>
          <a:p>
            <a:pPr marL="285750" indent="-2857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生成接口文档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3746D52-A696-46BD-812F-05E3B6E2A72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3942"/>
          <a:stretch/>
        </p:blipFill>
        <p:spPr>
          <a:xfrm>
            <a:off x="768350" y="1494156"/>
            <a:ext cx="5049492" cy="330136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DB45451-F22E-4F6D-BFAB-CDA04C406A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350" y="1497376"/>
            <a:ext cx="5049492" cy="329814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867F771-2013-43EB-BFDF-3BE38807341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21016"/>
          <a:stretch/>
        </p:blipFill>
        <p:spPr>
          <a:xfrm>
            <a:off x="768350" y="1494155"/>
            <a:ext cx="5032005" cy="329814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A0CD85B-DB67-437D-9953-CFC60F042E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6835" y="1494156"/>
            <a:ext cx="5075035" cy="329814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07DD460-3C99-4583-AAE6-DE559B7AED5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3108"/>
          <a:stretch/>
        </p:blipFill>
        <p:spPr>
          <a:xfrm>
            <a:off x="801469" y="1479056"/>
            <a:ext cx="5294531" cy="329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980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289"/>
          <p:cNvPicPr>
            <a:picLocks noChangeAspect="1"/>
          </p:cNvPicPr>
          <p:nvPr/>
        </p:nvPicPr>
        <p:blipFill>
          <a:blip r:embed="rId2"/>
          <a:srcRect l="4611" t="60000" r="15009" b="6690"/>
          <a:stretch>
            <a:fillRect/>
          </a:stretch>
        </p:blipFill>
        <p:spPr>
          <a:xfrm>
            <a:off x="-29210" y="0"/>
            <a:ext cx="12231370" cy="4057650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4646930" y="3745230"/>
            <a:ext cx="29019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EC6A41"/>
                </a:solidFill>
                <a:cs typeface="+mn-ea"/>
                <a:sym typeface="+mn-lt"/>
              </a:rPr>
              <a:t>PART 02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4614863" y="4592320"/>
            <a:ext cx="29660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EC6A41"/>
                </a:solidFill>
                <a:cs typeface="+mn-ea"/>
                <a:sym typeface="+mn-lt"/>
              </a:rPr>
              <a:t>代码统计</a:t>
            </a:r>
          </a:p>
        </p:txBody>
      </p:sp>
    </p:spTree>
    <p:extLst>
      <p:ext uri="{BB962C8B-B14F-4D97-AF65-F5344CB8AC3E}">
        <p14:creationId xmlns:p14="http://schemas.microsoft.com/office/powerpoint/2010/main" val="3306972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DE7F7E"/>
                </a:solidFill>
                <a:cs typeface="+mn-ea"/>
                <a:sym typeface="+mn-lt"/>
              </a:rPr>
              <a:t>统计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BFB40A1-4EC4-4CD0-BAE4-7C3B96435090}"/>
              </a:ext>
            </a:extLst>
          </p:cNvPr>
          <p:cNvSpPr/>
          <p:nvPr/>
        </p:nvSpPr>
        <p:spPr>
          <a:xfrm>
            <a:off x="680085" y="1010867"/>
            <a:ext cx="1125065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5C5C5C"/>
                </a:solidFill>
                <a:latin typeface="Consolas" panose="020B0609020204030204" pitchFamily="49" charset="0"/>
              </a:rPr>
              <a:t>git </a:t>
            </a:r>
            <a:r>
              <a:rPr lang="en-US" altLang="zh-CN" dirty="0">
                <a:solidFill>
                  <a:srgbClr val="C18401"/>
                </a:solidFill>
                <a:latin typeface="Consolas" panose="020B0609020204030204" pitchFamily="49" charset="0"/>
              </a:rPr>
              <a:t>log</a:t>
            </a:r>
            <a:r>
              <a:rPr lang="en-US" altLang="zh-CN" dirty="0">
                <a:solidFill>
                  <a:srgbClr val="5C5C5C"/>
                </a:solidFill>
                <a:latin typeface="Consolas" panose="020B0609020204030204" pitchFamily="49" charset="0"/>
              </a:rPr>
              <a:t> --format=</a:t>
            </a:r>
            <a:r>
              <a:rPr lang="en-US" altLang="zh-CN" dirty="0">
                <a:solidFill>
                  <a:srgbClr val="50A14F"/>
                </a:solidFill>
                <a:latin typeface="Consolas" panose="020B0609020204030204" pitchFamily="49" charset="0"/>
              </a:rPr>
              <a:t>'%</a:t>
            </a:r>
            <a:r>
              <a:rPr lang="en-US" altLang="zh-CN" dirty="0" err="1">
                <a:solidFill>
                  <a:srgbClr val="50A14F"/>
                </a:solidFill>
                <a:latin typeface="Consolas" panose="020B0609020204030204" pitchFamily="49" charset="0"/>
              </a:rPr>
              <a:t>aN</a:t>
            </a:r>
            <a:r>
              <a:rPr lang="en-US" altLang="zh-CN" dirty="0">
                <a:solidFill>
                  <a:srgbClr val="50A14F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>
                <a:solidFill>
                  <a:srgbClr val="5C5C5C"/>
                </a:solidFill>
                <a:latin typeface="Consolas" panose="020B0609020204030204" pitchFamily="49" charset="0"/>
              </a:rPr>
              <a:t> | sort -u | </a:t>
            </a:r>
            <a:r>
              <a:rPr lang="en-US" altLang="zh-CN" dirty="0">
                <a:solidFill>
                  <a:srgbClr val="A626A4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dirty="0">
                <a:solidFill>
                  <a:srgbClr val="5C5C5C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C18401"/>
                </a:solidFill>
                <a:latin typeface="Consolas" panose="020B0609020204030204" pitchFamily="49" charset="0"/>
              </a:rPr>
              <a:t>read</a:t>
            </a:r>
            <a:r>
              <a:rPr lang="en-US" altLang="zh-CN" dirty="0">
                <a:solidFill>
                  <a:srgbClr val="5C5C5C"/>
                </a:solidFill>
                <a:latin typeface="Consolas" panose="020B0609020204030204" pitchFamily="49" charset="0"/>
              </a:rPr>
              <a:t> name; </a:t>
            </a:r>
            <a:r>
              <a:rPr lang="en-US" altLang="zh-CN" dirty="0">
                <a:solidFill>
                  <a:srgbClr val="A626A4"/>
                </a:solidFill>
                <a:latin typeface="Consolas" panose="020B0609020204030204" pitchFamily="49" charset="0"/>
              </a:rPr>
              <a:t>do</a:t>
            </a:r>
            <a:r>
              <a:rPr lang="en-US" altLang="zh-CN" dirty="0">
                <a:solidFill>
                  <a:srgbClr val="5C5C5C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C18401"/>
                </a:solidFill>
                <a:latin typeface="Consolas" panose="020B0609020204030204" pitchFamily="49" charset="0"/>
              </a:rPr>
              <a:t>echo</a:t>
            </a:r>
            <a:r>
              <a:rPr lang="en-US" altLang="zh-CN" dirty="0">
                <a:solidFill>
                  <a:srgbClr val="5C5C5C"/>
                </a:solidFill>
                <a:latin typeface="Consolas" panose="020B0609020204030204" pitchFamily="49" charset="0"/>
              </a:rPr>
              <a:t> -</a:t>
            </a:r>
            <a:r>
              <a:rPr lang="en-US" altLang="zh-CN" dirty="0" err="1">
                <a:solidFill>
                  <a:srgbClr val="5C5C5C"/>
                </a:solidFill>
                <a:latin typeface="Consolas" panose="020B0609020204030204" pitchFamily="49" charset="0"/>
              </a:rPr>
              <a:t>en</a:t>
            </a:r>
            <a:r>
              <a:rPr lang="en-US" altLang="zh-CN" dirty="0">
                <a:solidFill>
                  <a:srgbClr val="5C5C5C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50A14F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986801"/>
                </a:solidFill>
                <a:latin typeface="Consolas" panose="020B0609020204030204" pitchFamily="49" charset="0"/>
              </a:rPr>
              <a:t>$name</a:t>
            </a:r>
            <a:r>
              <a:rPr lang="en-US" altLang="zh-CN" dirty="0">
                <a:solidFill>
                  <a:srgbClr val="50A14F"/>
                </a:solidFill>
                <a:latin typeface="Consolas" panose="020B0609020204030204" pitchFamily="49" charset="0"/>
              </a:rPr>
              <a:t>\t"</a:t>
            </a:r>
            <a:r>
              <a:rPr lang="en-US" altLang="zh-CN" dirty="0">
                <a:solidFill>
                  <a:srgbClr val="5C5C5C"/>
                </a:solidFill>
                <a:latin typeface="Consolas" panose="020B0609020204030204" pitchFamily="49" charset="0"/>
              </a:rPr>
              <a:t>; git </a:t>
            </a:r>
            <a:r>
              <a:rPr lang="en-US" altLang="zh-CN" dirty="0">
                <a:solidFill>
                  <a:srgbClr val="C18401"/>
                </a:solidFill>
                <a:latin typeface="Consolas" panose="020B0609020204030204" pitchFamily="49" charset="0"/>
              </a:rPr>
              <a:t>log</a:t>
            </a:r>
            <a:r>
              <a:rPr lang="en-US" altLang="zh-CN" dirty="0">
                <a:solidFill>
                  <a:srgbClr val="5C5C5C"/>
                </a:solidFill>
                <a:latin typeface="Consolas" panose="020B0609020204030204" pitchFamily="49" charset="0"/>
              </a:rPr>
              <a:t> --author=</a:t>
            </a:r>
            <a:r>
              <a:rPr lang="en-US" altLang="zh-CN" dirty="0">
                <a:solidFill>
                  <a:srgbClr val="50A14F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986801"/>
                </a:solidFill>
                <a:latin typeface="Consolas" panose="020B0609020204030204" pitchFamily="49" charset="0"/>
              </a:rPr>
              <a:t>$name</a:t>
            </a:r>
            <a:r>
              <a:rPr lang="en-US" altLang="zh-CN" dirty="0">
                <a:solidFill>
                  <a:srgbClr val="50A14F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5C5C5C"/>
                </a:solidFill>
                <a:latin typeface="Consolas" panose="020B0609020204030204" pitchFamily="49" charset="0"/>
              </a:rPr>
              <a:t> --pretty=</a:t>
            </a:r>
            <a:r>
              <a:rPr lang="en-US" altLang="zh-CN" dirty="0" err="1">
                <a:solidFill>
                  <a:srgbClr val="5C5C5C"/>
                </a:solidFill>
                <a:latin typeface="Consolas" panose="020B0609020204030204" pitchFamily="49" charset="0"/>
              </a:rPr>
              <a:t>tformat</a:t>
            </a:r>
            <a:r>
              <a:rPr lang="en-US" altLang="zh-CN" dirty="0">
                <a:solidFill>
                  <a:srgbClr val="5C5C5C"/>
                </a:solidFill>
                <a:latin typeface="Consolas" panose="020B0609020204030204" pitchFamily="49" charset="0"/>
              </a:rPr>
              <a:t>: --</a:t>
            </a:r>
            <a:r>
              <a:rPr lang="en-US" altLang="zh-CN" dirty="0" err="1">
                <a:solidFill>
                  <a:srgbClr val="5C5C5C"/>
                </a:solidFill>
                <a:latin typeface="Consolas" panose="020B0609020204030204" pitchFamily="49" charset="0"/>
              </a:rPr>
              <a:t>numstat</a:t>
            </a:r>
            <a:r>
              <a:rPr lang="en-US" altLang="zh-CN" dirty="0">
                <a:solidFill>
                  <a:srgbClr val="5C5C5C"/>
                </a:solidFill>
                <a:latin typeface="Consolas" panose="020B0609020204030204" pitchFamily="49" charset="0"/>
              </a:rPr>
              <a:t> --since=</a:t>
            </a:r>
            <a:r>
              <a:rPr lang="en-US" altLang="zh-CN" dirty="0">
                <a:solidFill>
                  <a:srgbClr val="50A14F"/>
                </a:solidFill>
                <a:latin typeface="Consolas" panose="020B0609020204030204" pitchFamily="49" charset="0"/>
              </a:rPr>
              <a:t>"2022-04-28"</a:t>
            </a:r>
            <a:r>
              <a:rPr lang="en-US" altLang="zh-CN" dirty="0">
                <a:solidFill>
                  <a:srgbClr val="5C5C5C"/>
                </a:solidFill>
                <a:latin typeface="Consolas" panose="020B0609020204030204" pitchFamily="49" charset="0"/>
              </a:rPr>
              <a:t> --before=</a:t>
            </a:r>
            <a:r>
              <a:rPr lang="en-US" altLang="zh-CN" dirty="0">
                <a:solidFill>
                  <a:srgbClr val="50A14F"/>
                </a:solidFill>
                <a:latin typeface="Consolas" panose="020B0609020204030204" pitchFamily="49" charset="0"/>
              </a:rPr>
              <a:t>"2022-07-14"</a:t>
            </a:r>
            <a:r>
              <a:rPr lang="en-US" altLang="zh-CN" dirty="0">
                <a:solidFill>
                  <a:srgbClr val="5C5C5C"/>
                </a:solidFill>
                <a:latin typeface="Consolas" panose="020B0609020204030204" pitchFamily="49" charset="0"/>
              </a:rPr>
              <a:t> -- </a:t>
            </a:r>
            <a:r>
              <a:rPr lang="en-US" altLang="zh-CN" dirty="0">
                <a:solidFill>
                  <a:srgbClr val="50A14F"/>
                </a:solidFill>
                <a:latin typeface="Consolas" panose="020B0609020204030204" pitchFamily="49" charset="0"/>
              </a:rPr>
              <a:t>'*.java'</a:t>
            </a:r>
            <a:r>
              <a:rPr lang="en-US" altLang="zh-CN" dirty="0">
                <a:solidFill>
                  <a:srgbClr val="5C5C5C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50A14F"/>
                </a:solidFill>
                <a:latin typeface="Consolas" panose="020B0609020204030204" pitchFamily="49" charset="0"/>
              </a:rPr>
              <a:t>'*.</a:t>
            </a:r>
            <a:r>
              <a:rPr lang="en-US" altLang="zh-CN" dirty="0" err="1">
                <a:solidFill>
                  <a:srgbClr val="50A14F"/>
                </a:solidFill>
                <a:latin typeface="Consolas" panose="020B0609020204030204" pitchFamily="49" charset="0"/>
              </a:rPr>
              <a:t>py</a:t>
            </a:r>
            <a:r>
              <a:rPr lang="en-US" altLang="zh-CN" dirty="0">
                <a:solidFill>
                  <a:srgbClr val="50A14F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>
                <a:solidFill>
                  <a:srgbClr val="5C5C5C"/>
                </a:solidFill>
                <a:latin typeface="Consolas" panose="020B0609020204030204" pitchFamily="49" charset="0"/>
              </a:rPr>
              <a:t>  | </a:t>
            </a:r>
            <a:r>
              <a:rPr lang="en-US" altLang="zh-CN" dirty="0" err="1">
                <a:solidFill>
                  <a:srgbClr val="5C5C5C"/>
                </a:solidFill>
                <a:latin typeface="Consolas" panose="020B0609020204030204" pitchFamily="49" charset="0"/>
              </a:rPr>
              <a:t>awk</a:t>
            </a:r>
            <a:r>
              <a:rPr lang="en-US" altLang="zh-CN" dirty="0">
                <a:solidFill>
                  <a:srgbClr val="5C5C5C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50A14F"/>
                </a:solidFill>
                <a:latin typeface="Consolas" panose="020B0609020204030204" pitchFamily="49" charset="0"/>
              </a:rPr>
              <a:t>'{ add += $1; subs += $2; loc += $1 - $2 } END { </a:t>
            </a:r>
            <a:r>
              <a:rPr lang="en-US" altLang="zh-CN" dirty="0" err="1">
                <a:solidFill>
                  <a:srgbClr val="50A14F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50A14F"/>
                </a:solidFill>
                <a:latin typeface="Consolas" panose="020B0609020204030204" pitchFamily="49" charset="0"/>
              </a:rPr>
              <a:t> "added lines: %s, removed lines: %s, total lines: %s\n", add, subs, loc }'</a:t>
            </a:r>
            <a:r>
              <a:rPr lang="en-US" altLang="zh-CN" dirty="0">
                <a:solidFill>
                  <a:srgbClr val="5C5C5C"/>
                </a:solidFill>
                <a:latin typeface="Consolas" panose="020B0609020204030204" pitchFamily="49" charset="0"/>
              </a:rPr>
              <a:t> -; </a:t>
            </a:r>
            <a:r>
              <a:rPr lang="en-US" altLang="zh-CN" dirty="0">
                <a:solidFill>
                  <a:srgbClr val="A626A4"/>
                </a:solidFill>
                <a:latin typeface="Consolas" panose="020B0609020204030204" pitchFamily="49" charset="0"/>
              </a:rPr>
              <a:t>done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8B150F2-336E-49A5-AF48-D33B0F4B40C0}"/>
              </a:ext>
            </a:extLst>
          </p:cNvPr>
          <p:cNvSpPr/>
          <p:nvPr/>
        </p:nvSpPr>
        <p:spPr>
          <a:xfrm>
            <a:off x="680085" y="2879282"/>
            <a:ext cx="5262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使用上述命令统计代码行数，只计入代码文件行数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09B989C-2422-48F8-9DC4-4993D909F6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084" y="3807901"/>
            <a:ext cx="9691605" cy="9237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2804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289"/>
          <p:cNvPicPr>
            <a:picLocks noChangeAspect="1"/>
          </p:cNvPicPr>
          <p:nvPr/>
        </p:nvPicPr>
        <p:blipFill>
          <a:blip r:embed="rId2"/>
          <a:srcRect l="4611" t="60000" r="15009" b="6690"/>
          <a:stretch>
            <a:fillRect/>
          </a:stretch>
        </p:blipFill>
        <p:spPr>
          <a:xfrm>
            <a:off x="-29210" y="0"/>
            <a:ext cx="12231370" cy="4057650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4646930" y="3745230"/>
            <a:ext cx="29019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EC6A41"/>
                </a:solidFill>
                <a:cs typeface="+mn-ea"/>
                <a:sym typeface="+mn-lt"/>
              </a:rPr>
              <a:t>PART 03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4614863" y="4592320"/>
            <a:ext cx="29660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EC6A41"/>
                </a:solidFill>
                <a:cs typeface="+mn-ea"/>
                <a:sym typeface="+mn-lt"/>
              </a:rPr>
              <a:t>个人感想</a:t>
            </a:r>
          </a:p>
        </p:txBody>
      </p:sp>
    </p:spTree>
    <p:extLst>
      <p:ext uri="{BB962C8B-B14F-4D97-AF65-F5344CB8AC3E}">
        <p14:creationId xmlns:p14="http://schemas.microsoft.com/office/powerpoint/2010/main" val="25187309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DE7F7E"/>
                </a:solidFill>
                <a:cs typeface="+mn-ea"/>
                <a:sym typeface="+mn-lt"/>
              </a:rPr>
              <a:t>个人感想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6FEE454-B065-499C-AEB7-8341039B1837}"/>
              </a:ext>
            </a:extLst>
          </p:cNvPr>
          <p:cNvSpPr/>
          <p:nvPr/>
        </p:nvSpPr>
        <p:spPr>
          <a:xfrm>
            <a:off x="666614" y="1228397"/>
            <a:ext cx="1085877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	本学期的软件工程实验是一次从零开始的完成项目的实践经历。从一个实际的需求开始，一步步开始构建需求文档，技术选型，设计数据表结构，编码，测试，文档编写，组内多人协作，前后端交流协作。以前没有完成这样的项目之前，认为软件开发只是单纯的编码，从这学期的课程实践中，发现其实每个软件的开始都经历着复杂的生命周期，每一个步骤都至关重要，发挥着不可替代的作用，需要认真对待。</a:t>
            </a:r>
          </a:p>
          <a:p>
            <a:r>
              <a:rPr lang="en-US" altLang="zh-CN" sz="2000" dirty="0"/>
              <a:t>	</a:t>
            </a:r>
            <a:r>
              <a:rPr lang="zh-CN" altLang="en-US" sz="2000" dirty="0"/>
              <a:t>团队协作也是项目中重要的一环，作为组长，如何协调组内分工，如何保证完成质量也是必须要关心的内容，必须熟悉每个组员的特点，技能掌握程度，才能更好的分配任务，保证任务完成度与完成质量。技术上，代码方面，从选择一个框架开始，阅读这个框架的文档，熟悉其使用的技术，一步一步完成代码的编写，不但了解了很多新的技术与工具，也锻炼了代码能力；系统方面，从</a:t>
            </a:r>
            <a:r>
              <a:rPr lang="en-US" altLang="zh-CN" sz="2000" dirty="0"/>
              <a:t>Linux</a:t>
            </a:r>
            <a:r>
              <a:rPr lang="zh-CN" altLang="en-US" sz="2000" dirty="0"/>
              <a:t>下安装环境，部署</a:t>
            </a:r>
            <a:r>
              <a:rPr lang="en-US" altLang="zh-CN" sz="2000" dirty="0"/>
              <a:t>Jenkins</a:t>
            </a:r>
            <a:r>
              <a:rPr lang="zh-CN" altLang="en-US" sz="2000" dirty="0"/>
              <a:t>实现持续集成，到线上环境出现问题进行排查，尽管遇到了很多困难，但最后都一一解决。</a:t>
            </a:r>
          </a:p>
          <a:p>
            <a:r>
              <a:rPr lang="zh-CN" altLang="en-US" sz="2000" dirty="0"/>
              <a:t>	感谢三位老师在课程中给予的帮助与指导，特别是曹老师平时的耐心指导与解疑，同时也感谢同组的每一位成员，在课程期间，大家都各尽其职、互相帮助，才能完成这次课程，最后感谢与我们对接的前端</a:t>
            </a:r>
            <a:r>
              <a:rPr lang="en-US" altLang="zh-CN" sz="2000" dirty="0"/>
              <a:t>E</a:t>
            </a:r>
            <a:r>
              <a:rPr lang="zh-CN" altLang="en-US" sz="2000" dirty="0"/>
              <a:t>组，感谢你们的支持与配合，才让项目可以顺利完成。</a:t>
            </a:r>
          </a:p>
        </p:txBody>
      </p:sp>
    </p:spTree>
    <p:extLst>
      <p:ext uri="{BB962C8B-B14F-4D97-AF65-F5344CB8AC3E}">
        <p14:creationId xmlns:p14="http://schemas.microsoft.com/office/powerpoint/2010/main" val="5663699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87"/>
          <p:cNvPicPr>
            <a:picLocks noChangeAspect="1"/>
          </p:cNvPicPr>
          <p:nvPr/>
        </p:nvPicPr>
        <p:blipFill>
          <a:blip r:embed="rId2"/>
          <a:srcRect t="15126" r="18027" b="22544"/>
          <a:stretch>
            <a:fillRect/>
          </a:stretch>
        </p:blipFill>
        <p:spPr>
          <a:xfrm flipH="1">
            <a:off x="0" y="0"/>
            <a:ext cx="6751955" cy="61245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181818" y="2554455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solidFill>
                  <a:srgbClr val="EC6A41"/>
                </a:solidFill>
                <a:cs typeface="+mn-ea"/>
                <a:sym typeface="+mn-lt"/>
              </a:rPr>
              <a:t>感谢观看</a:t>
            </a:r>
          </a:p>
        </p:txBody>
      </p:sp>
      <p:sp>
        <p:nvSpPr>
          <p:cNvPr id="3" name="矩形 2"/>
          <p:cNvSpPr/>
          <p:nvPr/>
        </p:nvSpPr>
        <p:spPr>
          <a:xfrm>
            <a:off x="6197046" y="4247181"/>
            <a:ext cx="47708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cs typeface="+mn-ea"/>
                <a:sym typeface="+mn-lt"/>
              </a:rPr>
              <a:t>汇报时间：</a:t>
            </a:r>
            <a:r>
              <a:rPr lang="en-US" altLang="zh-CN" sz="2000" dirty="0">
                <a:cs typeface="+mn-ea"/>
                <a:sym typeface="+mn-lt"/>
              </a:rPr>
              <a:t>2022</a:t>
            </a:r>
            <a:r>
              <a:rPr lang="zh-CN" altLang="en-US" sz="2000" dirty="0">
                <a:cs typeface="+mn-ea"/>
                <a:sym typeface="+mn-lt"/>
              </a:rPr>
              <a:t>年</a:t>
            </a:r>
            <a:r>
              <a:rPr lang="en-US" altLang="zh-CN" sz="2000" dirty="0">
                <a:cs typeface="+mn-ea"/>
                <a:sym typeface="+mn-lt"/>
              </a:rPr>
              <a:t>6</a:t>
            </a:r>
            <a:r>
              <a:rPr lang="zh-CN" altLang="en-US" sz="2000" dirty="0">
                <a:cs typeface="+mn-ea"/>
                <a:sym typeface="+mn-lt"/>
              </a:rPr>
              <a:t>月    汇报人：秦嘉余</a:t>
            </a:r>
          </a:p>
        </p:txBody>
      </p:sp>
    </p:spTree>
    <p:extLst>
      <p:ext uri="{BB962C8B-B14F-4D97-AF65-F5344CB8AC3E}">
        <p14:creationId xmlns:p14="http://schemas.microsoft.com/office/powerpoint/2010/main" val="5585899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289"/>
          <p:cNvPicPr>
            <a:picLocks noChangeAspect="1"/>
          </p:cNvPicPr>
          <p:nvPr/>
        </p:nvPicPr>
        <p:blipFill>
          <a:blip r:embed="rId2"/>
          <a:srcRect l="4611" t="60000" r="15009" b="6690"/>
          <a:stretch>
            <a:fillRect/>
          </a:stretch>
        </p:blipFill>
        <p:spPr>
          <a:xfrm flipV="1">
            <a:off x="-39370" y="3571875"/>
            <a:ext cx="12231370" cy="3286125"/>
          </a:xfrm>
          <a:prstGeom prst="rect">
            <a:avLst/>
          </a:prstGeom>
        </p:spPr>
      </p:pic>
      <p:sp>
        <p:nvSpPr>
          <p:cNvPr id="4" name="椭圆 1"/>
          <p:cNvSpPr>
            <a:spLocks noChangeArrowheads="1"/>
          </p:cNvSpPr>
          <p:nvPr/>
        </p:nvSpPr>
        <p:spPr bwMode="auto">
          <a:xfrm>
            <a:off x="972084" y="2701169"/>
            <a:ext cx="727831" cy="727831"/>
          </a:xfrm>
          <a:prstGeom prst="roundRect">
            <a:avLst/>
          </a:prstGeom>
          <a:solidFill>
            <a:srgbClr val="EC6A41"/>
          </a:solidFill>
          <a:ln w="19050"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rgbClr val="43A13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TextBox 32"/>
          <p:cNvSpPr txBox="1">
            <a:spLocks noChangeArrowheads="1"/>
          </p:cNvSpPr>
          <p:nvPr/>
        </p:nvSpPr>
        <p:spPr bwMode="auto">
          <a:xfrm>
            <a:off x="1035277" y="2779344"/>
            <a:ext cx="63991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</a:p>
        </p:txBody>
      </p:sp>
      <p:sp>
        <p:nvSpPr>
          <p:cNvPr id="27" name="TextBox 76"/>
          <p:cNvSpPr txBox="1"/>
          <p:nvPr/>
        </p:nvSpPr>
        <p:spPr>
          <a:xfrm>
            <a:off x="1887853" y="2887581"/>
            <a:ext cx="1586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B0F0"/>
                </a:solidFill>
                <a:cs typeface="+mn-ea"/>
                <a:sym typeface="+mn-lt"/>
              </a:rPr>
              <a:t>个人任务</a:t>
            </a:r>
          </a:p>
        </p:txBody>
      </p:sp>
      <p:sp>
        <p:nvSpPr>
          <p:cNvPr id="40" name="Text Box 3"/>
          <p:cNvSpPr>
            <a:spLocks noChangeArrowheads="1"/>
          </p:cNvSpPr>
          <p:nvPr/>
        </p:nvSpPr>
        <p:spPr bwMode="auto">
          <a:xfrm>
            <a:off x="5283388" y="617504"/>
            <a:ext cx="175118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4800" dirty="0">
                <a:solidFill>
                  <a:srgbClr val="EC6A41"/>
                </a:solidFill>
                <a:cs typeface="+mn-ea"/>
                <a:sym typeface="+mn-lt"/>
              </a:rPr>
              <a:t>目 录</a:t>
            </a:r>
          </a:p>
          <a:p>
            <a:pPr algn="ctr">
              <a:spcBef>
                <a:spcPct val="0"/>
              </a:spcBef>
            </a:pPr>
            <a:r>
              <a:rPr lang="en-US" altLang="zh-CN" sz="2400" dirty="0">
                <a:solidFill>
                  <a:srgbClr val="EC6A41"/>
                </a:solidFill>
                <a:cs typeface="+mn-ea"/>
                <a:sym typeface="+mn-lt"/>
              </a:rPr>
              <a:t>COMPANY</a:t>
            </a:r>
          </a:p>
        </p:txBody>
      </p:sp>
      <p:sp>
        <p:nvSpPr>
          <p:cNvPr id="22" name="TextBox 76"/>
          <p:cNvSpPr txBox="1"/>
          <p:nvPr/>
        </p:nvSpPr>
        <p:spPr>
          <a:xfrm>
            <a:off x="1887853" y="2880197"/>
            <a:ext cx="1586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EC6A41"/>
                </a:solidFill>
                <a:cs typeface="+mn-ea"/>
                <a:sym typeface="+mn-lt"/>
              </a:rPr>
              <a:t>个人任务</a:t>
            </a:r>
          </a:p>
        </p:txBody>
      </p:sp>
      <p:sp>
        <p:nvSpPr>
          <p:cNvPr id="25" name="椭圆 1">
            <a:extLst>
              <a:ext uri="{FF2B5EF4-FFF2-40B4-BE49-F238E27FC236}">
                <a16:creationId xmlns:a16="http://schemas.microsoft.com/office/drawing/2014/main" id="{8CCCAF3E-D575-4EF6-96A2-1D8DB79B4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0231" y="2708553"/>
            <a:ext cx="727831" cy="727831"/>
          </a:xfrm>
          <a:prstGeom prst="roundRect">
            <a:avLst/>
          </a:prstGeom>
          <a:solidFill>
            <a:srgbClr val="EC6A41"/>
          </a:solidFill>
          <a:ln w="19050"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rgbClr val="43A13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" name="TextBox 32">
            <a:extLst>
              <a:ext uri="{FF2B5EF4-FFF2-40B4-BE49-F238E27FC236}">
                <a16:creationId xmlns:a16="http://schemas.microsoft.com/office/drawing/2014/main" id="{9CD04C2C-B650-49F1-B592-BFBB1227F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3424" y="2786728"/>
            <a:ext cx="63991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</a:p>
        </p:txBody>
      </p:sp>
      <p:sp>
        <p:nvSpPr>
          <p:cNvPr id="30" name="TextBox 76">
            <a:extLst>
              <a:ext uri="{FF2B5EF4-FFF2-40B4-BE49-F238E27FC236}">
                <a16:creationId xmlns:a16="http://schemas.microsoft.com/office/drawing/2014/main" id="{5FBDE643-A4D8-44BA-8713-6366CB6D3735}"/>
              </a:ext>
            </a:extLst>
          </p:cNvPr>
          <p:cNvSpPr txBox="1"/>
          <p:nvPr/>
        </p:nvSpPr>
        <p:spPr>
          <a:xfrm>
            <a:off x="6096000" y="2894965"/>
            <a:ext cx="1586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B0F0"/>
                </a:solidFill>
                <a:cs typeface="+mn-ea"/>
                <a:sym typeface="+mn-lt"/>
              </a:rPr>
              <a:t>代码统计</a:t>
            </a:r>
          </a:p>
        </p:txBody>
      </p:sp>
      <p:sp>
        <p:nvSpPr>
          <p:cNvPr id="31" name="TextBox 76">
            <a:extLst>
              <a:ext uri="{FF2B5EF4-FFF2-40B4-BE49-F238E27FC236}">
                <a16:creationId xmlns:a16="http://schemas.microsoft.com/office/drawing/2014/main" id="{8B40564A-AF7A-4BD2-8D4F-DB9737C05758}"/>
              </a:ext>
            </a:extLst>
          </p:cNvPr>
          <p:cNvSpPr txBox="1"/>
          <p:nvPr/>
        </p:nvSpPr>
        <p:spPr>
          <a:xfrm>
            <a:off x="6095999" y="2880197"/>
            <a:ext cx="1586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EC6A41"/>
                </a:solidFill>
                <a:cs typeface="+mn-ea"/>
                <a:sym typeface="+mn-lt"/>
              </a:rPr>
              <a:t>代码统计</a:t>
            </a:r>
          </a:p>
        </p:txBody>
      </p:sp>
      <p:sp>
        <p:nvSpPr>
          <p:cNvPr id="32" name="椭圆 1">
            <a:extLst>
              <a:ext uri="{FF2B5EF4-FFF2-40B4-BE49-F238E27FC236}">
                <a16:creationId xmlns:a16="http://schemas.microsoft.com/office/drawing/2014/main" id="{CFBA706F-ABF1-4E31-A0A7-B284C3436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6914" y="2715937"/>
            <a:ext cx="727831" cy="727831"/>
          </a:xfrm>
          <a:prstGeom prst="roundRect">
            <a:avLst/>
          </a:prstGeom>
          <a:solidFill>
            <a:srgbClr val="EC6A41"/>
          </a:solidFill>
          <a:ln w="19050"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rgbClr val="43A13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5C6BBB7-73D0-4BCE-BB41-F2537C43F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0107" y="2794112"/>
            <a:ext cx="63991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</a:p>
        </p:txBody>
      </p:sp>
      <p:sp>
        <p:nvSpPr>
          <p:cNvPr id="41" name="TextBox 76">
            <a:extLst>
              <a:ext uri="{FF2B5EF4-FFF2-40B4-BE49-F238E27FC236}">
                <a16:creationId xmlns:a16="http://schemas.microsoft.com/office/drawing/2014/main" id="{7B3BB37D-C333-413D-B412-9CA4040B712C}"/>
              </a:ext>
            </a:extLst>
          </p:cNvPr>
          <p:cNvSpPr txBox="1"/>
          <p:nvPr/>
        </p:nvSpPr>
        <p:spPr>
          <a:xfrm>
            <a:off x="10052683" y="2902349"/>
            <a:ext cx="1586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B0F0"/>
                </a:solidFill>
                <a:cs typeface="+mn-ea"/>
                <a:sym typeface="+mn-lt"/>
              </a:rPr>
              <a:t>个人感想</a:t>
            </a:r>
          </a:p>
        </p:txBody>
      </p:sp>
      <p:sp>
        <p:nvSpPr>
          <p:cNvPr id="42" name="TextBox 76">
            <a:extLst>
              <a:ext uri="{FF2B5EF4-FFF2-40B4-BE49-F238E27FC236}">
                <a16:creationId xmlns:a16="http://schemas.microsoft.com/office/drawing/2014/main" id="{669E36BF-8E59-431F-ADAE-2E7B5DD73ACF}"/>
              </a:ext>
            </a:extLst>
          </p:cNvPr>
          <p:cNvSpPr txBox="1"/>
          <p:nvPr/>
        </p:nvSpPr>
        <p:spPr>
          <a:xfrm>
            <a:off x="10052683" y="2902710"/>
            <a:ext cx="1586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EC6A41"/>
                </a:solidFill>
                <a:cs typeface="+mn-ea"/>
                <a:sym typeface="+mn-lt"/>
              </a:rPr>
              <a:t>个人感想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289"/>
          <p:cNvPicPr>
            <a:picLocks noChangeAspect="1"/>
          </p:cNvPicPr>
          <p:nvPr/>
        </p:nvPicPr>
        <p:blipFill>
          <a:blip r:embed="rId2"/>
          <a:srcRect l="4611" t="60000" r="15009" b="6690"/>
          <a:stretch>
            <a:fillRect/>
          </a:stretch>
        </p:blipFill>
        <p:spPr>
          <a:xfrm>
            <a:off x="-29210" y="0"/>
            <a:ext cx="12231370" cy="4057650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4646930" y="3745230"/>
            <a:ext cx="29019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EC6A41"/>
                </a:solidFill>
                <a:cs typeface="+mn-ea"/>
                <a:sym typeface="+mn-lt"/>
              </a:rPr>
              <a:t>PART 01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4614863" y="4592320"/>
            <a:ext cx="29660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EC6A41"/>
                </a:solidFill>
                <a:cs typeface="+mn-ea"/>
                <a:sym typeface="+mn-lt"/>
              </a:rPr>
              <a:t>个人任务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DE7F7E"/>
                </a:solidFill>
                <a:cs typeface="+mn-ea"/>
                <a:sym typeface="+mn-lt"/>
              </a:rPr>
              <a:t>个人任务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1150620" y="1268730"/>
            <a:ext cx="1744029" cy="4370068"/>
            <a:chOff x="1595438" y="1219202"/>
            <a:chExt cx="2104056" cy="4419596"/>
          </a:xfrm>
          <a:solidFill>
            <a:srgbClr val="DE7F7E"/>
          </a:solidFill>
        </p:grpSpPr>
        <p:sp>
          <p:nvSpPr>
            <p:cNvPr id="37" name="任意多边形 36"/>
            <p:cNvSpPr/>
            <p:nvPr/>
          </p:nvSpPr>
          <p:spPr>
            <a:xfrm>
              <a:off x="1595438" y="1219202"/>
              <a:ext cx="2104056" cy="441959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0" y="0"/>
                  </a:lnTo>
                  <a:lnTo>
                    <a:pt x="10000" y="2000"/>
                  </a:lnTo>
                  <a:lnTo>
                    <a:pt x="10000" y="8000"/>
                  </a:lnTo>
                  <a:lnTo>
                    <a:pt x="0" y="1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cs typeface="+mn-ea"/>
                <a:sym typeface="+mn-lt"/>
              </a:endParaRPr>
            </a:p>
            <a:p>
              <a:pPr lvl="1"/>
              <a:endParaRPr lang="zh-CN" altLang="en-US" dirty="0">
                <a:cs typeface="+mn-ea"/>
                <a:sym typeface="+mn-lt"/>
              </a:endParaRPr>
            </a:p>
            <a:p>
              <a:pPr lvl="1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595439" y="2690336"/>
              <a:ext cx="2088355" cy="1213933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lvl="0" algn="l">
                <a:lnSpc>
                  <a:spcPct val="100000"/>
                </a:lnSpc>
              </a:pPr>
              <a:r>
                <a:rPr lang="zh-CN" altLang="en-US" b="1" kern="100" dirty="0">
                  <a:solidFill>
                    <a:schemeClr val="bg1"/>
                  </a:solidFill>
                  <a:cs typeface="+mn-ea"/>
                  <a:sym typeface="+mn-lt"/>
                </a:rPr>
                <a:t>担任组长</a:t>
              </a:r>
              <a:endParaRPr lang="en-US" altLang="zh-CN" b="1" kern="1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marL="285750" lvl="0" indent="-285750" algn="l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zh-CN" altLang="en-US" b="1" kern="100" dirty="0">
                  <a:solidFill>
                    <a:schemeClr val="bg1"/>
                  </a:solidFill>
                  <a:cs typeface="+mn-ea"/>
                  <a:sym typeface="+mn-lt"/>
                </a:rPr>
                <a:t>协调分工</a:t>
              </a:r>
              <a:endParaRPr lang="en-US" altLang="zh-CN" b="1" kern="1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marL="285750" lvl="0" indent="-285750" algn="l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zh-CN" altLang="en-US" b="1" kern="100" dirty="0">
                  <a:solidFill>
                    <a:schemeClr val="bg1"/>
                  </a:solidFill>
                  <a:cs typeface="+mn-ea"/>
                  <a:sym typeface="+mn-lt"/>
                </a:rPr>
                <a:t>负责对接</a:t>
              </a:r>
              <a:endParaRPr lang="en-US" altLang="zh-CN" b="1" kern="1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marL="285750" lvl="0" indent="-285750" algn="l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endParaRPr lang="en-US" altLang="zh-CN" b="1" kern="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657314" y="1270000"/>
            <a:ext cx="1744029" cy="4370068"/>
            <a:chOff x="5043972" y="1219202"/>
            <a:chExt cx="2104056" cy="4419596"/>
          </a:xfrm>
          <a:solidFill>
            <a:srgbClr val="6DA8CD"/>
          </a:solidFill>
        </p:grpSpPr>
        <p:sp>
          <p:nvSpPr>
            <p:cNvPr id="44" name="任意多边形 43"/>
            <p:cNvSpPr/>
            <p:nvPr/>
          </p:nvSpPr>
          <p:spPr>
            <a:xfrm>
              <a:off x="5043972" y="1219202"/>
              <a:ext cx="2104056" cy="441959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0" y="0"/>
                  </a:lnTo>
                  <a:lnTo>
                    <a:pt x="10000" y="2000"/>
                  </a:lnTo>
                  <a:lnTo>
                    <a:pt x="10000" y="8000"/>
                  </a:lnTo>
                  <a:lnTo>
                    <a:pt x="0" y="1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cs typeface="+mn-ea"/>
                <a:sym typeface="+mn-lt"/>
              </a:endParaRPr>
            </a:p>
            <a:p>
              <a:pPr lvl="1"/>
              <a:endParaRPr lang="zh-CN" altLang="en-US">
                <a:cs typeface="+mn-ea"/>
                <a:sym typeface="+mn-lt"/>
              </a:endParaRPr>
            </a:p>
            <a:p>
              <a:pPr lvl="1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5059673" y="2690336"/>
              <a:ext cx="2088355" cy="1213933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lvl="0" algn="l">
                <a:lnSpc>
                  <a:spcPct val="100000"/>
                </a:lnSpc>
              </a:pPr>
              <a:r>
                <a:rPr lang="zh-CN" altLang="en-US" b="1" kern="100" dirty="0">
                  <a:solidFill>
                    <a:schemeClr val="bg1"/>
                  </a:solidFill>
                  <a:cs typeface="+mn-ea"/>
                  <a:sym typeface="+mn-lt"/>
                </a:rPr>
                <a:t>技术</a:t>
              </a:r>
              <a:endParaRPr lang="en-US" altLang="zh-CN" b="1" kern="1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marL="285750" lvl="0" indent="-285750" algn="l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zh-CN" altLang="en-US" b="1" kern="100" dirty="0">
                  <a:solidFill>
                    <a:schemeClr val="bg1"/>
                  </a:solidFill>
                  <a:cs typeface="+mn-ea"/>
                  <a:sym typeface="+mn-lt"/>
                </a:rPr>
                <a:t>代码编写</a:t>
              </a:r>
              <a:endParaRPr lang="en-US" altLang="zh-CN" b="1" kern="1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marL="285750" lvl="0" indent="-285750" algn="l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zh-CN" altLang="en-US" b="1" kern="100" dirty="0">
                  <a:solidFill>
                    <a:schemeClr val="bg1"/>
                  </a:solidFill>
                  <a:cs typeface="+mn-ea"/>
                  <a:sym typeface="+mn-lt"/>
                </a:rPr>
                <a:t>数据库</a:t>
              </a:r>
              <a:endParaRPr lang="en-US" altLang="zh-CN" b="1" kern="1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marL="285750" lvl="0" indent="-285750" algn="l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endParaRPr lang="zh-CN" altLang="zh-CN" b="1" kern="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6164008" y="1268730"/>
            <a:ext cx="1744029" cy="4370068"/>
            <a:chOff x="8492507" y="1219202"/>
            <a:chExt cx="2104056" cy="4419596"/>
          </a:xfrm>
          <a:solidFill>
            <a:srgbClr val="DE7F7E"/>
          </a:solidFill>
        </p:grpSpPr>
        <p:sp>
          <p:nvSpPr>
            <p:cNvPr id="47" name="任意多边形 46"/>
            <p:cNvSpPr/>
            <p:nvPr/>
          </p:nvSpPr>
          <p:spPr>
            <a:xfrm>
              <a:off x="8492507" y="1219202"/>
              <a:ext cx="2104056" cy="441959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0" y="0"/>
                  </a:lnTo>
                  <a:lnTo>
                    <a:pt x="10000" y="2000"/>
                  </a:lnTo>
                  <a:lnTo>
                    <a:pt x="10000" y="8000"/>
                  </a:lnTo>
                  <a:lnTo>
                    <a:pt x="0" y="1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cs typeface="+mn-ea"/>
                <a:sym typeface="+mn-lt"/>
              </a:endParaRPr>
            </a:p>
            <a:p>
              <a:pPr lvl="1"/>
              <a:endParaRPr lang="zh-CN" altLang="en-US">
                <a:cs typeface="+mn-ea"/>
                <a:sym typeface="+mn-lt"/>
              </a:endParaRPr>
            </a:p>
            <a:p>
              <a:pPr lvl="1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8508208" y="2690336"/>
              <a:ext cx="2088355" cy="1213933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lvl="0" algn="l">
                <a:lnSpc>
                  <a:spcPct val="100000"/>
                </a:lnSpc>
              </a:pPr>
              <a:r>
                <a:rPr lang="zh-CN" altLang="en-US" b="1" kern="100" dirty="0">
                  <a:solidFill>
                    <a:schemeClr val="bg1"/>
                  </a:solidFill>
                  <a:cs typeface="+mn-ea"/>
                  <a:sym typeface="+mn-lt"/>
                </a:rPr>
                <a:t>系统</a:t>
              </a:r>
              <a:endParaRPr lang="en-US" altLang="zh-CN" b="1" kern="1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marL="285750" lvl="0" indent="-285750" algn="l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zh-CN" altLang="en-US" b="1" kern="100" dirty="0">
                  <a:solidFill>
                    <a:schemeClr val="bg1"/>
                  </a:solidFill>
                  <a:cs typeface="+mn-ea"/>
                  <a:sym typeface="+mn-lt"/>
                </a:rPr>
                <a:t>运行环境</a:t>
              </a:r>
              <a:endParaRPr lang="en-US" altLang="zh-CN" b="1" kern="1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b="1" kern="100" dirty="0">
                  <a:solidFill>
                    <a:schemeClr val="bg1"/>
                  </a:solidFill>
                  <a:cs typeface="+mn-ea"/>
                  <a:sym typeface="+mn-lt"/>
                </a:rPr>
                <a:t>持续集成</a:t>
              </a:r>
              <a:endParaRPr lang="en-US" altLang="zh-CN" b="1" kern="1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lvl="0" algn="l">
                <a:lnSpc>
                  <a:spcPct val="100000"/>
                </a:lnSpc>
              </a:pPr>
              <a:endParaRPr lang="zh-CN" altLang="zh-CN" b="1" kern="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7C78F20-BF8A-480A-AF59-2F5BEA3F314A}"/>
              </a:ext>
            </a:extLst>
          </p:cNvPr>
          <p:cNvGrpSpPr/>
          <p:nvPr/>
        </p:nvGrpSpPr>
        <p:grpSpPr>
          <a:xfrm>
            <a:off x="8670702" y="1268730"/>
            <a:ext cx="1744029" cy="4370068"/>
            <a:chOff x="5043972" y="1219202"/>
            <a:chExt cx="2104056" cy="4419596"/>
          </a:xfrm>
          <a:solidFill>
            <a:srgbClr val="6DA8CD"/>
          </a:solidFill>
        </p:grpSpPr>
        <p:sp>
          <p:nvSpPr>
            <p:cNvPr id="15" name="任意多边形 43">
              <a:extLst>
                <a:ext uri="{FF2B5EF4-FFF2-40B4-BE49-F238E27FC236}">
                  <a16:creationId xmlns:a16="http://schemas.microsoft.com/office/drawing/2014/main" id="{75ACE144-5070-4995-88A2-1BF7E92842AD}"/>
                </a:ext>
              </a:extLst>
            </p:cNvPr>
            <p:cNvSpPr/>
            <p:nvPr/>
          </p:nvSpPr>
          <p:spPr>
            <a:xfrm>
              <a:off x="5043972" y="1219202"/>
              <a:ext cx="2104056" cy="441959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0" y="0"/>
                  </a:lnTo>
                  <a:lnTo>
                    <a:pt x="10000" y="2000"/>
                  </a:lnTo>
                  <a:lnTo>
                    <a:pt x="10000" y="8000"/>
                  </a:lnTo>
                  <a:lnTo>
                    <a:pt x="0" y="1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cs typeface="+mn-ea"/>
                <a:sym typeface="+mn-lt"/>
              </a:endParaRPr>
            </a:p>
            <a:p>
              <a:pPr lvl="1"/>
              <a:endParaRPr lang="zh-CN" altLang="en-US">
                <a:cs typeface="+mn-ea"/>
                <a:sym typeface="+mn-lt"/>
              </a:endParaRPr>
            </a:p>
            <a:p>
              <a:pPr lvl="1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B7D694F-0B36-4C18-B5F0-46B130E8D947}"/>
                </a:ext>
              </a:extLst>
            </p:cNvPr>
            <p:cNvSpPr/>
            <p:nvPr/>
          </p:nvSpPr>
          <p:spPr>
            <a:xfrm>
              <a:off x="5059673" y="2690336"/>
              <a:ext cx="2088355" cy="65365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lvl="0" algn="l">
                <a:lnSpc>
                  <a:spcPct val="100000"/>
                </a:lnSpc>
              </a:pPr>
              <a:r>
                <a:rPr lang="zh-CN" altLang="en-US" b="1" kern="100" dirty="0">
                  <a:solidFill>
                    <a:schemeClr val="bg1"/>
                  </a:solidFill>
                  <a:cs typeface="+mn-ea"/>
                  <a:sym typeface="+mn-lt"/>
                </a:rPr>
                <a:t>文档</a:t>
              </a:r>
              <a:endParaRPr lang="en-US" altLang="zh-CN" b="1" kern="1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marL="285750" lvl="0" indent="-285750" algn="l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zh-CN" altLang="en-US" b="1" kern="100" dirty="0">
                  <a:solidFill>
                    <a:schemeClr val="bg1"/>
                  </a:solidFill>
                  <a:cs typeface="+mn-ea"/>
                  <a:sym typeface="+mn-lt"/>
                </a:rPr>
                <a:t>文档编写</a:t>
              </a:r>
              <a:endParaRPr lang="zh-CN" altLang="zh-CN" b="1" kern="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DE7F7E"/>
                </a:solidFill>
                <a:cs typeface="+mn-ea"/>
                <a:sym typeface="+mn-lt"/>
              </a:rPr>
              <a:t>协调分工</a:t>
            </a:r>
          </a:p>
        </p:txBody>
      </p:sp>
      <p:sp>
        <p:nvSpPr>
          <p:cNvPr id="4" name="Freeform 5"/>
          <p:cNvSpPr/>
          <p:nvPr/>
        </p:nvSpPr>
        <p:spPr bwMode="auto">
          <a:xfrm>
            <a:off x="6218238" y="3098800"/>
            <a:ext cx="1657350" cy="2333625"/>
          </a:xfrm>
          <a:custGeom>
            <a:avLst/>
            <a:gdLst>
              <a:gd name="T0" fmla="*/ 2147483647 w 1467"/>
              <a:gd name="T1" fmla="*/ 2147483647 h 2068"/>
              <a:gd name="T2" fmla="*/ 2147483647 w 1467"/>
              <a:gd name="T3" fmla="*/ 2147483647 h 2068"/>
              <a:gd name="T4" fmla="*/ 2147483647 w 1467"/>
              <a:gd name="T5" fmla="*/ 2147483647 h 2068"/>
              <a:gd name="T6" fmla="*/ 2147483647 w 1467"/>
              <a:gd name="T7" fmla="*/ 2147483647 h 2068"/>
              <a:gd name="T8" fmla="*/ 2147483647 w 1467"/>
              <a:gd name="T9" fmla="*/ 2147483647 h 2068"/>
              <a:gd name="T10" fmla="*/ 2147483647 w 1467"/>
              <a:gd name="T11" fmla="*/ 2147483647 h 2068"/>
              <a:gd name="T12" fmla="*/ 2147483647 w 1467"/>
              <a:gd name="T13" fmla="*/ 2147483647 h 2068"/>
              <a:gd name="T14" fmla="*/ 2147483647 w 1467"/>
              <a:gd name="T15" fmla="*/ 2147483647 h 2068"/>
              <a:gd name="T16" fmla="*/ 0 w 1467"/>
              <a:gd name="T17" fmla="*/ 0 h 2068"/>
              <a:gd name="T18" fmla="*/ 2147483647 w 1467"/>
              <a:gd name="T19" fmla="*/ 0 h 2068"/>
              <a:gd name="T20" fmla="*/ 2147483647 w 1467"/>
              <a:gd name="T21" fmla="*/ 2147483647 h 206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467" h="2068">
                <a:moveTo>
                  <a:pt x="1467" y="571"/>
                </a:moveTo>
                <a:cubicBezTo>
                  <a:pt x="1467" y="1909"/>
                  <a:pt x="1467" y="1909"/>
                  <a:pt x="1467" y="1909"/>
                </a:cubicBezTo>
                <a:cubicBezTo>
                  <a:pt x="1467" y="1996"/>
                  <a:pt x="1396" y="2068"/>
                  <a:pt x="1309" y="2068"/>
                </a:cubicBezTo>
                <a:cubicBezTo>
                  <a:pt x="724" y="2068"/>
                  <a:pt x="724" y="2068"/>
                  <a:pt x="724" y="2068"/>
                </a:cubicBezTo>
                <a:cubicBezTo>
                  <a:pt x="637" y="2068"/>
                  <a:pt x="566" y="1996"/>
                  <a:pt x="566" y="1909"/>
                </a:cubicBezTo>
                <a:cubicBezTo>
                  <a:pt x="566" y="571"/>
                  <a:pt x="566" y="571"/>
                  <a:pt x="566" y="571"/>
                </a:cubicBezTo>
                <a:cubicBezTo>
                  <a:pt x="566" y="568"/>
                  <a:pt x="566" y="565"/>
                  <a:pt x="566" y="562"/>
                </a:cubicBezTo>
                <a:cubicBezTo>
                  <a:pt x="556" y="262"/>
                  <a:pt x="311" y="19"/>
                  <a:pt x="3" y="1"/>
                </a:cubicBezTo>
                <a:cubicBezTo>
                  <a:pt x="2" y="1"/>
                  <a:pt x="1" y="0"/>
                  <a:pt x="0" y="0"/>
                </a:cubicBezTo>
                <a:cubicBezTo>
                  <a:pt x="896" y="0"/>
                  <a:pt x="896" y="0"/>
                  <a:pt x="896" y="0"/>
                </a:cubicBezTo>
                <a:cubicBezTo>
                  <a:pt x="1211" y="0"/>
                  <a:pt x="1467" y="256"/>
                  <a:pt x="1467" y="571"/>
                </a:cubicBezTo>
                <a:close/>
              </a:path>
            </a:pathLst>
          </a:custGeom>
          <a:solidFill>
            <a:srgbClr val="6DA8CD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5529263" y="2060575"/>
            <a:ext cx="2332037" cy="1655763"/>
          </a:xfrm>
          <a:custGeom>
            <a:avLst/>
            <a:gdLst>
              <a:gd name="T0" fmla="*/ 2147483647 w 2067"/>
              <a:gd name="T1" fmla="*/ 0 h 1468"/>
              <a:gd name="T2" fmla="*/ 2147483647 w 2067"/>
              <a:gd name="T3" fmla="*/ 0 h 1468"/>
              <a:gd name="T4" fmla="*/ 2147483647 w 2067"/>
              <a:gd name="T5" fmla="*/ 2147483647 h 1468"/>
              <a:gd name="T6" fmla="*/ 2147483647 w 2067"/>
              <a:gd name="T7" fmla="*/ 2147483647 h 1468"/>
              <a:gd name="T8" fmla="*/ 2147483647 w 2067"/>
              <a:gd name="T9" fmla="*/ 2147483647 h 1468"/>
              <a:gd name="T10" fmla="*/ 2147483647 w 2067"/>
              <a:gd name="T11" fmla="*/ 2147483647 h 1468"/>
              <a:gd name="T12" fmla="*/ 2147483647 w 2067"/>
              <a:gd name="T13" fmla="*/ 2147483647 h 1468"/>
              <a:gd name="T14" fmla="*/ 2147483647 w 2067"/>
              <a:gd name="T15" fmla="*/ 2147483647 h 1468"/>
              <a:gd name="T16" fmla="*/ 0 w 2067"/>
              <a:gd name="T17" fmla="*/ 2147483647 h 1468"/>
              <a:gd name="T18" fmla="*/ 0 w 2067"/>
              <a:gd name="T19" fmla="*/ 2147483647 h 1468"/>
              <a:gd name="T20" fmla="*/ 2147483647 w 2067"/>
              <a:gd name="T21" fmla="*/ 0 h 146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067" h="1468">
                <a:moveTo>
                  <a:pt x="571" y="0"/>
                </a:moveTo>
                <a:cubicBezTo>
                  <a:pt x="1909" y="0"/>
                  <a:pt x="1909" y="0"/>
                  <a:pt x="1909" y="0"/>
                </a:cubicBezTo>
                <a:cubicBezTo>
                  <a:pt x="1996" y="0"/>
                  <a:pt x="2067" y="71"/>
                  <a:pt x="2067" y="159"/>
                </a:cubicBezTo>
                <a:cubicBezTo>
                  <a:pt x="2067" y="743"/>
                  <a:pt x="2067" y="743"/>
                  <a:pt x="2067" y="743"/>
                </a:cubicBezTo>
                <a:cubicBezTo>
                  <a:pt x="2067" y="831"/>
                  <a:pt x="1996" y="902"/>
                  <a:pt x="1909" y="902"/>
                </a:cubicBezTo>
                <a:cubicBezTo>
                  <a:pt x="571" y="902"/>
                  <a:pt x="571" y="902"/>
                  <a:pt x="571" y="902"/>
                </a:cubicBezTo>
                <a:cubicBezTo>
                  <a:pt x="568" y="902"/>
                  <a:pt x="565" y="902"/>
                  <a:pt x="562" y="902"/>
                </a:cubicBezTo>
                <a:cubicBezTo>
                  <a:pt x="261" y="911"/>
                  <a:pt x="19" y="1156"/>
                  <a:pt x="1" y="1464"/>
                </a:cubicBezTo>
                <a:cubicBezTo>
                  <a:pt x="0" y="1465"/>
                  <a:pt x="0" y="1467"/>
                  <a:pt x="0" y="1468"/>
                </a:cubicBezTo>
                <a:cubicBezTo>
                  <a:pt x="0" y="571"/>
                  <a:pt x="0" y="571"/>
                  <a:pt x="0" y="571"/>
                </a:cubicBezTo>
                <a:cubicBezTo>
                  <a:pt x="0" y="256"/>
                  <a:pt x="256" y="0"/>
                  <a:pt x="571" y="0"/>
                </a:cubicBezTo>
                <a:close/>
              </a:path>
            </a:pathLst>
          </a:custGeom>
          <a:solidFill>
            <a:srgbClr val="DE7F7E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Freeform 7"/>
          <p:cNvSpPr/>
          <p:nvPr/>
        </p:nvSpPr>
        <p:spPr bwMode="auto">
          <a:xfrm>
            <a:off x="4487863" y="2074863"/>
            <a:ext cx="1657350" cy="2332037"/>
          </a:xfrm>
          <a:custGeom>
            <a:avLst/>
            <a:gdLst>
              <a:gd name="T0" fmla="*/ 0 w 1467"/>
              <a:gd name="T1" fmla="*/ 2147483647 h 2068"/>
              <a:gd name="T2" fmla="*/ 0 w 1467"/>
              <a:gd name="T3" fmla="*/ 2147483647 h 2068"/>
              <a:gd name="T4" fmla="*/ 2147483647 w 1467"/>
              <a:gd name="T5" fmla="*/ 0 h 2068"/>
              <a:gd name="T6" fmla="*/ 2147483647 w 1467"/>
              <a:gd name="T7" fmla="*/ 0 h 2068"/>
              <a:gd name="T8" fmla="*/ 2147483647 w 1467"/>
              <a:gd name="T9" fmla="*/ 2147483647 h 2068"/>
              <a:gd name="T10" fmla="*/ 2147483647 w 1467"/>
              <a:gd name="T11" fmla="*/ 2147483647 h 2068"/>
              <a:gd name="T12" fmla="*/ 2147483647 w 1467"/>
              <a:gd name="T13" fmla="*/ 2147483647 h 2068"/>
              <a:gd name="T14" fmla="*/ 2147483647 w 1467"/>
              <a:gd name="T15" fmla="*/ 2147483647 h 2068"/>
              <a:gd name="T16" fmla="*/ 2147483647 w 1467"/>
              <a:gd name="T17" fmla="*/ 2147483647 h 2068"/>
              <a:gd name="T18" fmla="*/ 2147483647 w 1467"/>
              <a:gd name="T19" fmla="*/ 2147483647 h 2068"/>
              <a:gd name="T20" fmla="*/ 0 w 1467"/>
              <a:gd name="T21" fmla="*/ 2147483647 h 206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467" h="2068">
                <a:moveTo>
                  <a:pt x="0" y="1497"/>
                </a:moveTo>
                <a:cubicBezTo>
                  <a:pt x="0" y="159"/>
                  <a:pt x="0" y="159"/>
                  <a:pt x="0" y="159"/>
                </a:cubicBezTo>
                <a:cubicBezTo>
                  <a:pt x="0" y="72"/>
                  <a:pt x="71" y="0"/>
                  <a:pt x="158" y="0"/>
                </a:cubicBezTo>
                <a:cubicBezTo>
                  <a:pt x="743" y="0"/>
                  <a:pt x="743" y="0"/>
                  <a:pt x="743" y="0"/>
                </a:cubicBezTo>
                <a:cubicBezTo>
                  <a:pt x="830" y="0"/>
                  <a:pt x="901" y="72"/>
                  <a:pt x="901" y="159"/>
                </a:cubicBezTo>
                <a:cubicBezTo>
                  <a:pt x="901" y="1497"/>
                  <a:pt x="901" y="1497"/>
                  <a:pt x="901" y="1497"/>
                </a:cubicBezTo>
                <a:cubicBezTo>
                  <a:pt x="901" y="1500"/>
                  <a:pt x="901" y="1503"/>
                  <a:pt x="902" y="1506"/>
                </a:cubicBezTo>
                <a:cubicBezTo>
                  <a:pt x="911" y="1806"/>
                  <a:pt x="1156" y="2049"/>
                  <a:pt x="1464" y="2067"/>
                </a:cubicBezTo>
                <a:cubicBezTo>
                  <a:pt x="1465" y="2067"/>
                  <a:pt x="1466" y="2068"/>
                  <a:pt x="1467" y="2068"/>
                </a:cubicBezTo>
                <a:cubicBezTo>
                  <a:pt x="571" y="2068"/>
                  <a:pt x="571" y="2068"/>
                  <a:pt x="571" y="2068"/>
                </a:cubicBezTo>
                <a:cubicBezTo>
                  <a:pt x="256" y="2068"/>
                  <a:pt x="0" y="1812"/>
                  <a:pt x="0" y="1497"/>
                </a:cubicBezTo>
                <a:close/>
              </a:path>
            </a:pathLst>
          </a:custGeom>
          <a:solidFill>
            <a:srgbClr val="6DA8CD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4503738" y="3790950"/>
            <a:ext cx="2333625" cy="1655763"/>
          </a:xfrm>
          <a:custGeom>
            <a:avLst/>
            <a:gdLst>
              <a:gd name="T0" fmla="*/ 2147483647 w 2068"/>
              <a:gd name="T1" fmla="*/ 2147483647 h 1468"/>
              <a:gd name="T2" fmla="*/ 2147483647 w 2068"/>
              <a:gd name="T3" fmla="*/ 2147483647 h 1468"/>
              <a:gd name="T4" fmla="*/ 0 w 2068"/>
              <a:gd name="T5" fmla="*/ 2147483647 h 1468"/>
              <a:gd name="T6" fmla="*/ 0 w 2068"/>
              <a:gd name="T7" fmla="*/ 2147483647 h 1468"/>
              <a:gd name="T8" fmla="*/ 2147483647 w 2068"/>
              <a:gd name="T9" fmla="*/ 2147483647 h 1468"/>
              <a:gd name="T10" fmla="*/ 2147483647 w 2068"/>
              <a:gd name="T11" fmla="*/ 2147483647 h 1468"/>
              <a:gd name="T12" fmla="*/ 2147483647 w 2068"/>
              <a:gd name="T13" fmla="*/ 2147483647 h 1468"/>
              <a:gd name="T14" fmla="*/ 2147483647 w 2068"/>
              <a:gd name="T15" fmla="*/ 2147483647 h 1468"/>
              <a:gd name="T16" fmla="*/ 2147483647 w 2068"/>
              <a:gd name="T17" fmla="*/ 0 h 1468"/>
              <a:gd name="T18" fmla="*/ 2147483647 w 2068"/>
              <a:gd name="T19" fmla="*/ 2147483647 h 1468"/>
              <a:gd name="T20" fmla="*/ 2147483647 w 2068"/>
              <a:gd name="T21" fmla="*/ 2147483647 h 146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068" h="1468">
                <a:moveTo>
                  <a:pt x="1497" y="1468"/>
                </a:moveTo>
                <a:cubicBezTo>
                  <a:pt x="158" y="1468"/>
                  <a:pt x="158" y="1468"/>
                  <a:pt x="158" y="1468"/>
                </a:cubicBezTo>
                <a:cubicBezTo>
                  <a:pt x="71" y="1468"/>
                  <a:pt x="0" y="1397"/>
                  <a:pt x="0" y="1309"/>
                </a:cubicBezTo>
                <a:cubicBezTo>
                  <a:pt x="0" y="725"/>
                  <a:pt x="0" y="725"/>
                  <a:pt x="0" y="725"/>
                </a:cubicBezTo>
                <a:cubicBezTo>
                  <a:pt x="0" y="637"/>
                  <a:pt x="71" y="566"/>
                  <a:pt x="158" y="566"/>
                </a:cubicBezTo>
                <a:cubicBezTo>
                  <a:pt x="1497" y="566"/>
                  <a:pt x="1497" y="566"/>
                  <a:pt x="1497" y="566"/>
                </a:cubicBezTo>
                <a:cubicBezTo>
                  <a:pt x="1500" y="566"/>
                  <a:pt x="1503" y="566"/>
                  <a:pt x="1506" y="566"/>
                </a:cubicBezTo>
                <a:cubicBezTo>
                  <a:pt x="1806" y="557"/>
                  <a:pt x="2049" y="312"/>
                  <a:pt x="2067" y="4"/>
                </a:cubicBezTo>
                <a:cubicBezTo>
                  <a:pt x="2067" y="3"/>
                  <a:pt x="2067" y="1"/>
                  <a:pt x="2068" y="0"/>
                </a:cubicBezTo>
                <a:cubicBezTo>
                  <a:pt x="2068" y="897"/>
                  <a:pt x="2068" y="897"/>
                  <a:pt x="2068" y="897"/>
                </a:cubicBezTo>
                <a:cubicBezTo>
                  <a:pt x="2068" y="1212"/>
                  <a:pt x="1811" y="1468"/>
                  <a:pt x="1497" y="1468"/>
                </a:cubicBezTo>
                <a:close/>
              </a:path>
            </a:pathLst>
          </a:custGeom>
          <a:solidFill>
            <a:srgbClr val="DE7F7E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24"/>
          <p:cNvSpPr>
            <a:spLocks noChangeArrowheads="1"/>
          </p:cNvSpPr>
          <p:nvPr/>
        </p:nvSpPr>
        <p:spPr bwMode="auto">
          <a:xfrm>
            <a:off x="4751388" y="2397125"/>
            <a:ext cx="5854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  <a:endParaRPr lang="zh-CN" altLang="en-US" sz="280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矩形 25"/>
          <p:cNvSpPr>
            <a:spLocks noChangeArrowheads="1"/>
          </p:cNvSpPr>
          <p:nvPr/>
        </p:nvSpPr>
        <p:spPr bwMode="auto">
          <a:xfrm>
            <a:off x="7185025" y="2314575"/>
            <a:ext cx="5854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  <a:endParaRPr lang="zh-CN" altLang="en-US" sz="280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矩形 26"/>
          <p:cNvSpPr>
            <a:spLocks noChangeArrowheads="1"/>
          </p:cNvSpPr>
          <p:nvPr/>
        </p:nvSpPr>
        <p:spPr bwMode="auto">
          <a:xfrm>
            <a:off x="7115175" y="4754563"/>
            <a:ext cx="5854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  <a:endParaRPr lang="zh-CN" altLang="en-US" sz="280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矩形 27"/>
          <p:cNvSpPr>
            <a:spLocks noChangeArrowheads="1"/>
          </p:cNvSpPr>
          <p:nvPr/>
        </p:nvSpPr>
        <p:spPr bwMode="auto">
          <a:xfrm>
            <a:off x="4708525" y="4675188"/>
            <a:ext cx="5854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04</a:t>
            </a:r>
            <a:endParaRPr lang="zh-CN" altLang="en-US" sz="280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TextBox 57"/>
          <p:cNvSpPr txBox="1"/>
          <p:nvPr/>
        </p:nvSpPr>
        <p:spPr bwMode="auto">
          <a:xfrm>
            <a:off x="1550988" y="2146300"/>
            <a:ext cx="2673350" cy="8530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kern="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组内主持每周会议，商讨工作内容</a:t>
            </a:r>
            <a:endParaRPr lang="en-US" altLang="zh-CN" sz="2000" kern="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TextBox 57"/>
          <p:cNvSpPr txBox="1"/>
          <p:nvPr/>
        </p:nvSpPr>
        <p:spPr bwMode="auto">
          <a:xfrm>
            <a:off x="8124825" y="2146300"/>
            <a:ext cx="2673350" cy="8530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kern="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每周例会，汇报每周进展</a:t>
            </a:r>
            <a:endParaRPr lang="zh-CN" altLang="zh-CN" sz="2000" kern="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TextBox 57"/>
          <p:cNvSpPr txBox="1"/>
          <p:nvPr/>
        </p:nvSpPr>
        <p:spPr bwMode="auto">
          <a:xfrm>
            <a:off x="1550988" y="4564063"/>
            <a:ext cx="2673350" cy="8530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审查代码，验收组内工作内容，</a:t>
            </a:r>
            <a:endParaRPr lang="zh-CN" altLang="zh-CN" sz="2000" kern="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TextBox 57"/>
          <p:cNvSpPr txBox="1"/>
          <p:nvPr/>
        </p:nvSpPr>
        <p:spPr bwMode="auto">
          <a:xfrm>
            <a:off x="8124825" y="4564063"/>
            <a:ext cx="2673350" cy="8530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000" kern="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分解任务内容，为组员分配具体工作</a:t>
            </a:r>
          </a:p>
        </p:txBody>
      </p:sp>
    </p:spTree>
    <p:extLst>
      <p:ext uri="{BB962C8B-B14F-4D97-AF65-F5344CB8AC3E}">
        <p14:creationId xmlns:p14="http://schemas.microsoft.com/office/powerpoint/2010/main" val="447103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DE7F7E"/>
                </a:solidFill>
                <a:cs typeface="+mn-ea"/>
                <a:sym typeface="+mn-lt"/>
              </a:rPr>
              <a:t>前后端组对接</a:t>
            </a:r>
          </a:p>
        </p:txBody>
      </p:sp>
      <p:sp>
        <p:nvSpPr>
          <p:cNvPr id="16" name="任意多边形 15"/>
          <p:cNvSpPr/>
          <p:nvPr/>
        </p:nvSpPr>
        <p:spPr>
          <a:xfrm rot="5400000">
            <a:off x="6560784" y="1018101"/>
            <a:ext cx="1557753" cy="2277385"/>
          </a:xfrm>
          <a:custGeom>
            <a:avLst/>
            <a:gdLst>
              <a:gd name="connsiteX0" fmla="*/ 0 w 1557753"/>
              <a:gd name="connsiteY0" fmla="*/ 936737 h 2277385"/>
              <a:gd name="connsiteX1" fmla="*/ 9646 w 1557753"/>
              <a:gd name="connsiteY1" fmla="*/ 901069 h 2277385"/>
              <a:gd name="connsiteX2" fmla="*/ 15362 w 1557753"/>
              <a:gd name="connsiteY2" fmla="*/ 894742 h 2277385"/>
              <a:gd name="connsiteX3" fmla="*/ 13409 w 1557753"/>
              <a:gd name="connsiteY3" fmla="*/ 894184 h 2277385"/>
              <a:gd name="connsiteX4" fmla="*/ 677067 w 1557753"/>
              <a:gd name="connsiteY4" fmla="*/ 40023 h 2277385"/>
              <a:gd name="connsiteX5" fmla="*/ 678024 w 1557753"/>
              <a:gd name="connsiteY5" fmla="*/ 41497 h 2277385"/>
              <a:gd name="connsiteX6" fmla="*/ 691263 w 1557753"/>
              <a:gd name="connsiteY6" fmla="*/ 26840 h 2277385"/>
              <a:gd name="connsiteX7" fmla="*/ 778061 w 1557753"/>
              <a:gd name="connsiteY7" fmla="*/ 0 h 2277385"/>
              <a:gd name="connsiteX8" fmla="*/ 864860 w 1557753"/>
              <a:gd name="connsiteY8" fmla="*/ 26840 h 2277385"/>
              <a:gd name="connsiteX9" fmla="*/ 878704 w 1557753"/>
              <a:gd name="connsiteY9" fmla="*/ 42168 h 2277385"/>
              <a:gd name="connsiteX10" fmla="*/ 880154 w 1557753"/>
              <a:gd name="connsiteY10" fmla="*/ 41436 h 2277385"/>
              <a:gd name="connsiteX11" fmla="*/ 1542082 w 1557753"/>
              <a:gd name="connsiteY11" fmla="*/ 893370 h 2277385"/>
              <a:gd name="connsiteX12" fmla="*/ 1541355 w 1557753"/>
              <a:gd name="connsiteY12" fmla="*/ 893594 h 2277385"/>
              <a:gd name="connsiteX13" fmla="*/ 1548106 w 1557753"/>
              <a:gd name="connsiteY13" fmla="*/ 901069 h 2277385"/>
              <a:gd name="connsiteX14" fmla="*/ 1557753 w 1557753"/>
              <a:gd name="connsiteY14" fmla="*/ 936737 h 2277385"/>
              <a:gd name="connsiteX15" fmla="*/ 1482782 w 1557753"/>
              <a:gd name="connsiteY15" fmla="*/ 1021169 h 2277385"/>
              <a:gd name="connsiteX16" fmla="*/ 1444460 w 1557753"/>
              <a:gd name="connsiteY16" fmla="*/ 1026944 h 2277385"/>
              <a:gd name="connsiteX17" fmla="*/ 1444118 w 1557753"/>
              <a:gd name="connsiteY17" fmla="*/ 1028369 h 2277385"/>
              <a:gd name="connsiteX18" fmla="*/ 1435006 w 1557753"/>
              <a:gd name="connsiteY18" fmla="*/ 1028369 h 2277385"/>
              <a:gd name="connsiteX19" fmla="*/ 1435002 w 1557753"/>
              <a:gd name="connsiteY19" fmla="*/ 1028369 h 2277385"/>
              <a:gd name="connsiteX20" fmla="*/ 1434998 w 1557753"/>
              <a:gd name="connsiteY20" fmla="*/ 1028369 h 2277385"/>
              <a:gd name="connsiteX21" fmla="*/ 1231107 w 1557753"/>
              <a:gd name="connsiteY21" fmla="*/ 1028369 h 2277385"/>
              <a:gd name="connsiteX22" fmla="*/ 1231107 w 1557753"/>
              <a:gd name="connsiteY22" fmla="*/ 2277385 h 2277385"/>
              <a:gd name="connsiteX23" fmla="*/ 326646 w 1557753"/>
              <a:gd name="connsiteY23" fmla="*/ 2277385 h 2277385"/>
              <a:gd name="connsiteX24" fmla="*/ 326646 w 1557753"/>
              <a:gd name="connsiteY24" fmla="*/ 1028369 h 2277385"/>
              <a:gd name="connsiteX25" fmla="*/ 122756 w 1557753"/>
              <a:gd name="connsiteY25" fmla="*/ 1028369 h 2277385"/>
              <a:gd name="connsiteX26" fmla="*/ 122751 w 1557753"/>
              <a:gd name="connsiteY26" fmla="*/ 1028369 h 2277385"/>
              <a:gd name="connsiteX27" fmla="*/ 122747 w 1557753"/>
              <a:gd name="connsiteY27" fmla="*/ 1028369 h 2277385"/>
              <a:gd name="connsiteX28" fmla="*/ 113310 w 1557753"/>
              <a:gd name="connsiteY28" fmla="*/ 1028369 h 2277385"/>
              <a:gd name="connsiteX29" fmla="*/ 113189 w 1557753"/>
              <a:gd name="connsiteY29" fmla="*/ 1026928 h 2277385"/>
              <a:gd name="connsiteX30" fmla="*/ 74971 w 1557753"/>
              <a:gd name="connsiteY30" fmla="*/ 1021169 h 2277385"/>
              <a:gd name="connsiteX31" fmla="*/ 0 w 1557753"/>
              <a:gd name="connsiteY31" fmla="*/ 936737 h 227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557753" h="2277385">
                <a:moveTo>
                  <a:pt x="0" y="936737"/>
                </a:moveTo>
                <a:cubicBezTo>
                  <a:pt x="0" y="924085"/>
                  <a:pt x="3434" y="912032"/>
                  <a:pt x="9646" y="901069"/>
                </a:cubicBezTo>
                <a:lnTo>
                  <a:pt x="15362" y="894742"/>
                </a:lnTo>
                <a:lnTo>
                  <a:pt x="13409" y="894184"/>
                </a:lnTo>
                <a:lnTo>
                  <a:pt x="677067" y="40023"/>
                </a:lnTo>
                <a:lnTo>
                  <a:pt x="678024" y="41497"/>
                </a:lnTo>
                <a:lnTo>
                  <a:pt x="691263" y="26840"/>
                </a:lnTo>
                <a:cubicBezTo>
                  <a:pt x="713476" y="10258"/>
                  <a:pt x="744164" y="0"/>
                  <a:pt x="778061" y="0"/>
                </a:cubicBezTo>
                <a:cubicBezTo>
                  <a:pt x="811958" y="0"/>
                  <a:pt x="842646" y="10258"/>
                  <a:pt x="864860" y="26840"/>
                </a:cubicBezTo>
                <a:lnTo>
                  <a:pt x="878704" y="42168"/>
                </a:lnTo>
                <a:lnTo>
                  <a:pt x="880154" y="41436"/>
                </a:lnTo>
                <a:lnTo>
                  <a:pt x="1542082" y="893370"/>
                </a:lnTo>
                <a:lnTo>
                  <a:pt x="1541355" y="893594"/>
                </a:lnTo>
                <a:lnTo>
                  <a:pt x="1548106" y="901069"/>
                </a:lnTo>
                <a:cubicBezTo>
                  <a:pt x="1554318" y="912032"/>
                  <a:pt x="1557753" y="924085"/>
                  <a:pt x="1557753" y="936737"/>
                </a:cubicBezTo>
                <a:cubicBezTo>
                  <a:pt x="1557753" y="974692"/>
                  <a:pt x="1526840" y="1007258"/>
                  <a:pt x="1482782" y="1021169"/>
                </a:cubicBezTo>
                <a:lnTo>
                  <a:pt x="1444460" y="1026944"/>
                </a:lnTo>
                <a:lnTo>
                  <a:pt x="1444118" y="1028369"/>
                </a:lnTo>
                <a:lnTo>
                  <a:pt x="1435006" y="1028369"/>
                </a:lnTo>
                <a:lnTo>
                  <a:pt x="1435002" y="1028369"/>
                </a:lnTo>
                <a:lnTo>
                  <a:pt x="1434998" y="1028369"/>
                </a:lnTo>
                <a:lnTo>
                  <a:pt x="1231107" y="1028369"/>
                </a:lnTo>
                <a:lnTo>
                  <a:pt x="1231107" y="2277385"/>
                </a:lnTo>
                <a:lnTo>
                  <a:pt x="326646" y="2277385"/>
                </a:lnTo>
                <a:lnTo>
                  <a:pt x="326646" y="1028369"/>
                </a:lnTo>
                <a:lnTo>
                  <a:pt x="122756" y="1028369"/>
                </a:lnTo>
                <a:lnTo>
                  <a:pt x="122751" y="1028369"/>
                </a:lnTo>
                <a:lnTo>
                  <a:pt x="122747" y="1028369"/>
                </a:lnTo>
                <a:lnTo>
                  <a:pt x="113310" y="1028369"/>
                </a:lnTo>
                <a:lnTo>
                  <a:pt x="113189" y="1026928"/>
                </a:lnTo>
                <a:lnTo>
                  <a:pt x="74971" y="1021169"/>
                </a:lnTo>
                <a:cubicBezTo>
                  <a:pt x="30913" y="1007258"/>
                  <a:pt x="0" y="974692"/>
                  <a:pt x="0" y="936737"/>
                </a:cubicBezTo>
                <a:close/>
              </a:path>
            </a:pathLst>
          </a:custGeom>
          <a:solidFill>
            <a:srgbClr val="DE7F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210907" y="1648961"/>
            <a:ext cx="10535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3819613" y="1407734"/>
            <a:ext cx="1557753" cy="2277385"/>
          </a:xfrm>
          <a:custGeom>
            <a:avLst/>
            <a:gdLst>
              <a:gd name="connsiteX0" fmla="*/ 0 w 1557753"/>
              <a:gd name="connsiteY0" fmla="*/ 936737 h 2277385"/>
              <a:gd name="connsiteX1" fmla="*/ 9646 w 1557753"/>
              <a:gd name="connsiteY1" fmla="*/ 901069 h 2277385"/>
              <a:gd name="connsiteX2" fmla="*/ 15362 w 1557753"/>
              <a:gd name="connsiteY2" fmla="*/ 894742 h 2277385"/>
              <a:gd name="connsiteX3" fmla="*/ 13409 w 1557753"/>
              <a:gd name="connsiteY3" fmla="*/ 894184 h 2277385"/>
              <a:gd name="connsiteX4" fmla="*/ 677067 w 1557753"/>
              <a:gd name="connsiteY4" fmla="*/ 40023 h 2277385"/>
              <a:gd name="connsiteX5" fmla="*/ 678024 w 1557753"/>
              <a:gd name="connsiteY5" fmla="*/ 41497 h 2277385"/>
              <a:gd name="connsiteX6" fmla="*/ 691263 w 1557753"/>
              <a:gd name="connsiteY6" fmla="*/ 26840 h 2277385"/>
              <a:gd name="connsiteX7" fmla="*/ 778061 w 1557753"/>
              <a:gd name="connsiteY7" fmla="*/ 0 h 2277385"/>
              <a:gd name="connsiteX8" fmla="*/ 864860 w 1557753"/>
              <a:gd name="connsiteY8" fmla="*/ 26840 h 2277385"/>
              <a:gd name="connsiteX9" fmla="*/ 878704 w 1557753"/>
              <a:gd name="connsiteY9" fmla="*/ 42168 h 2277385"/>
              <a:gd name="connsiteX10" fmla="*/ 880154 w 1557753"/>
              <a:gd name="connsiteY10" fmla="*/ 41436 h 2277385"/>
              <a:gd name="connsiteX11" fmla="*/ 1542082 w 1557753"/>
              <a:gd name="connsiteY11" fmla="*/ 893370 h 2277385"/>
              <a:gd name="connsiteX12" fmla="*/ 1541355 w 1557753"/>
              <a:gd name="connsiteY12" fmla="*/ 893594 h 2277385"/>
              <a:gd name="connsiteX13" fmla="*/ 1548106 w 1557753"/>
              <a:gd name="connsiteY13" fmla="*/ 901069 h 2277385"/>
              <a:gd name="connsiteX14" fmla="*/ 1557753 w 1557753"/>
              <a:gd name="connsiteY14" fmla="*/ 936737 h 2277385"/>
              <a:gd name="connsiteX15" fmla="*/ 1482782 w 1557753"/>
              <a:gd name="connsiteY15" fmla="*/ 1021169 h 2277385"/>
              <a:gd name="connsiteX16" fmla="*/ 1444460 w 1557753"/>
              <a:gd name="connsiteY16" fmla="*/ 1026944 h 2277385"/>
              <a:gd name="connsiteX17" fmla="*/ 1444118 w 1557753"/>
              <a:gd name="connsiteY17" fmla="*/ 1028369 h 2277385"/>
              <a:gd name="connsiteX18" fmla="*/ 1435006 w 1557753"/>
              <a:gd name="connsiteY18" fmla="*/ 1028369 h 2277385"/>
              <a:gd name="connsiteX19" fmla="*/ 1435002 w 1557753"/>
              <a:gd name="connsiteY19" fmla="*/ 1028369 h 2277385"/>
              <a:gd name="connsiteX20" fmla="*/ 1434998 w 1557753"/>
              <a:gd name="connsiteY20" fmla="*/ 1028369 h 2277385"/>
              <a:gd name="connsiteX21" fmla="*/ 1231107 w 1557753"/>
              <a:gd name="connsiteY21" fmla="*/ 1028369 h 2277385"/>
              <a:gd name="connsiteX22" fmla="*/ 1231107 w 1557753"/>
              <a:gd name="connsiteY22" fmla="*/ 2277385 h 2277385"/>
              <a:gd name="connsiteX23" fmla="*/ 326646 w 1557753"/>
              <a:gd name="connsiteY23" fmla="*/ 2277385 h 2277385"/>
              <a:gd name="connsiteX24" fmla="*/ 326646 w 1557753"/>
              <a:gd name="connsiteY24" fmla="*/ 1028369 h 2277385"/>
              <a:gd name="connsiteX25" fmla="*/ 122756 w 1557753"/>
              <a:gd name="connsiteY25" fmla="*/ 1028369 h 2277385"/>
              <a:gd name="connsiteX26" fmla="*/ 122751 w 1557753"/>
              <a:gd name="connsiteY26" fmla="*/ 1028369 h 2277385"/>
              <a:gd name="connsiteX27" fmla="*/ 122747 w 1557753"/>
              <a:gd name="connsiteY27" fmla="*/ 1028369 h 2277385"/>
              <a:gd name="connsiteX28" fmla="*/ 113310 w 1557753"/>
              <a:gd name="connsiteY28" fmla="*/ 1028369 h 2277385"/>
              <a:gd name="connsiteX29" fmla="*/ 113189 w 1557753"/>
              <a:gd name="connsiteY29" fmla="*/ 1026928 h 2277385"/>
              <a:gd name="connsiteX30" fmla="*/ 74971 w 1557753"/>
              <a:gd name="connsiteY30" fmla="*/ 1021169 h 2277385"/>
              <a:gd name="connsiteX31" fmla="*/ 0 w 1557753"/>
              <a:gd name="connsiteY31" fmla="*/ 936737 h 227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557753" h="2277385">
                <a:moveTo>
                  <a:pt x="0" y="936737"/>
                </a:moveTo>
                <a:cubicBezTo>
                  <a:pt x="0" y="924085"/>
                  <a:pt x="3434" y="912032"/>
                  <a:pt x="9646" y="901069"/>
                </a:cubicBezTo>
                <a:lnTo>
                  <a:pt x="15362" y="894742"/>
                </a:lnTo>
                <a:lnTo>
                  <a:pt x="13409" y="894184"/>
                </a:lnTo>
                <a:lnTo>
                  <a:pt x="677067" y="40023"/>
                </a:lnTo>
                <a:lnTo>
                  <a:pt x="678024" y="41497"/>
                </a:lnTo>
                <a:lnTo>
                  <a:pt x="691263" y="26840"/>
                </a:lnTo>
                <a:cubicBezTo>
                  <a:pt x="713476" y="10258"/>
                  <a:pt x="744164" y="0"/>
                  <a:pt x="778061" y="0"/>
                </a:cubicBezTo>
                <a:cubicBezTo>
                  <a:pt x="811958" y="0"/>
                  <a:pt x="842646" y="10258"/>
                  <a:pt x="864860" y="26840"/>
                </a:cubicBezTo>
                <a:lnTo>
                  <a:pt x="878704" y="42168"/>
                </a:lnTo>
                <a:lnTo>
                  <a:pt x="880154" y="41436"/>
                </a:lnTo>
                <a:lnTo>
                  <a:pt x="1542082" y="893370"/>
                </a:lnTo>
                <a:lnTo>
                  <a:pt x="1541355" y="893594"/>
                </a:lnTo>
                <a:lnTo>
                  <a:pt x="1548106" y="901069"/>
                </a:lnTo>
                <a:cubicBezTo>
                  <a:pt x="1554318" y="912032"/>
                  <a:pt x="1557753" y="924085"/>
                  <a:pt x="1557753" y="936737"/>
                </a:cubicBezTo>
                <a:cubicBezTo>
                  <a:pt x="1557753" y="974692"/>
                  <a:pt x="1526840" y="1007258"/>
                  <a:pt x="1482782" y="1021169"/>
                </a:cubicBezTo>
                <a:lnTo>
                  <a:pt x="1444460" y="1026944"/>
                </a:lnTo>
                <a:lnTo>
                  <a:pt x="1444118" y="1028369"/>
                </a:lnTo>
                <a:lnTo>
                  <a:pt x="1435006" y="1028369"/>
                </a:lnTo>
                <a:lnTo>
                  <a:pt x="1435002" y="1028369"/>
                </a:lnTo>
                <a:lnTo>
                  <a:pt x="1434998" y="1028369"/>
                </a:lnTo>
                <a:lnTo>
                  <a:pt x="1231107" y="1028369"/>
                </a:lnTo>
                <a:lnTo>
                  <a:pt x="1231107" y="2277385"/>
                </a:lnTo>
                <a:lnTo>
                  <a:pt x="326646" y="2277385"/>
                </a:lnTo>
                <a:lnTo>
                  <a:pt x="326646" y="1028369"/>
                </a:lnTo>
                <a:lnTo>
                  <a:pt x="122756" y="1028369"/>
                </a:lnTo>
                <a:lnTo>
                  <a:pt x="122751" y="1028369"/>
                </a:lnTo>
                <a:lnTo>
                  <a:pt x="122747" y="1028369"/>
                </a:lnTo>
                <a:lnTo>
                  <a:pt x="113310" y="1028369"/>
                </a:lnTo>
                <a:lnTo>
                  <a:pt x="113189" y="1026928"/>
                </a:lnTo>
                <a:lnTo>
                  <a:pt x="74971" y="1021169"/>
                </a:lnTo>
                <a:cubicBezTo>
                  <a:pt x="30913" y="1007258"/>
                  <a:pt x="0" y="974692"/>
                  <a:pt x="0" y="936737"/>
                </a:cubicBezTo>
                <a:close/>
              </a:path>
            </a:pathLst>
          </a:custGeom>
          <a:solidFill>
            <a:srgbClr val="6DA8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071715" y="2669456"/>
            <a:ext cx="10535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任意多边形 21"/>
          <p:cNvSpPr/>
          <p:nvPr/>
        </p:nvSpPr>
        <p:spPr>
          <a:xfrm rot="10800000">
            <a:off x="6920600" y="3838806"/>
            <a:ext cx="1557753" cy="2277385"/>
          </a:xfrm>
          <a:custGeom>
            <a:avLst/>
            <a:gdLst>
              <a:gd name="connsiteX0" fmla="*/ 0 w 1557753"/>
              <a:gd name="connsiteY0" fmla="*/ 936737 h 2277385"/>
              <a:gd name="connsiteX1" fmla="*/ 9646 w 1557753"/>
              <a:gd name="connsiteY1" fmla="*/ 901069 h 2277385"/>
              <a:gd name="connsiteX2" fmla="*/ 15362 w 1557753"/>
              <a:gd name="connsiteY2" fmla="*/ 894742 h 2277385"/>
              <a:gd name="connsiteX3" fmla="*/ 13409 w 1557753"/>
              <a:gd name="connsiteY3" fmla="*/ 894184 h 2277385"/>
              <a:gd name="connsiteX4" fmla="*/ 677067 w 1557753"/>
              <a:gd name="connsiteY4" fmla="*/ 40023 h 2277385"/>
              <a:gd name="connsiteX5" fmla="*/ 678024 w 1557753"/>
              <a:gd name="connsiteY5" fmla="*/ 41497 h 2277385"/>
              <a:gd name="connsiteX6" fmla="*/ 691263 w 1557753"/>
              <a:gd name="connsiteY6" fmla="*/ 26840 h 2277385"/>
              <a:gd name="connsiteX7" fmla="*/ 778061 w 1557753"/>
              <a:gd name="connsiteY7" fmla="*/ 0 h 2277385"/>
              <a:gd name="connsiteX8" fmla="*/ 864860 w 1557753"/>
              <a:gd name="connsiteY8" fmla="*/ 26840 h 2277385"/>
              <a:gd name="connsiteX9" fmla="*/ 878704 w 1557753"/>
              <a:gd name="connsiteY9" fmla="*/ 42168 h 2277385"/>
              <a:gd name="connsiteX10" fmla="*/ 880154 w 1557753"/>
              <a:gd name="connsiteY10" fmla="*/ 41436 h 2277385"/>
              <a:gd name="connsiteX11" fmla="*/ 1542082 w 1557753"/>
              <a:gd name="connsiteY11" fmla="*/ 893370 h 2277385"/>
              <a:gd name="connsiteX12" fmla="*/ 1541355 w 1557753"/>
              <a:gd name="connsiteY12" fmla="*/ 893594 h 2277385"/>
              <a:gd name="connsiteX13" fmla="*/ 1548106 w 1557753"/>
              <a:gd name="connsiteY13" fmla="*/ 901069 h 2277385"/>
              <a:gd name="connsiteX14" fmla="*/ 1557753 w 1557753"/>
              <a:gd name="connsiteY14" fmla="*/ 936737 h 2277385"/>
              <a:gd name="connsiteX15" fmla="*/ 1482782 w 1557753"/>
              <a:gd name="connsiteY15" fmla="*/ 1021169 h 2277385"/>
              <a:gd name="connsiteX16" fmla="*/ 1444460 w 1557753"/>
              <a:gd name="connsiteY16" fmla="*/ 1026944 h 2277385"/>
              <a:gd name="connsiteX17" fmla="*/ 1444118 w 1557753"/>
              <a:gd name="connsiteY17" fmla="*/ 1028369 h 2277385"/>
              <a:gd name="connsiteX18" fmla="*/ 1435006 w 1557753"/>
              <a:gd name="connsiteY18" fmla="*/ 1028369 h 2277385"/>
              <a:gd name="connsiteX19" fmla="*/ 1435002 w 1557753"/>
              <a:gd name="connsiteY19" fmla="*/ 1028369 h 2277385"/>
              <a:gd name="connsiteX20" fmla="*/ 1434998 w 1557753"/>
              <a:gd name="connsiteY20" fmla="*/ 1028369 h 2277385"/>
              <a:gd name="connsiteX21" fmla="*/ 1231107 w 1557753"/>
              <a:gd name="connsiteY21" fmla="*/ 1028369 h 2277385"/>
              <a:gd name="connsiteX22" fmla="*/ 1231107 w 1557753"/>
              <a:gd name="connsiteY22" fmla="*/ 2277385 h 2277385"/>
              <a:gd name="connsiteX23" fmla="*/ 326646 w 1557753"/>
              <a:gd name="connsiteY23" fmla="*/ 2277385 h 2277385"/>
              <a:gd name="connsiteX24" fmla="*/ 326646 w 1557753"/>
              <a:gd name="connsiteY24" fmla="*/ 1028369 h 2277385"/>
              <a:gd name="connsiteX25" fmla="*/ 122756 w 1557753"/>
              <a:gd name="connsiteY25" fmla="*/ 1028369 h 2277385"/>
              <a:gd name="connsiteX26" fmla="*/ 122751 w 1557753"/>
              <a:gd name="connsiteY26" fmla="*/ 1028369 h 2277385"/>
              <a:gd name="connsiteX27" fmla="*/ 122747 w 1557753"/>
              <a:gd name="connsiteY27" fmla="*/ 1028369 h 2277385"/>
              <a:gd name="connsiteX28" fmla="*/ 113310 w 1557753"/>
              <a:gd name="connsiteY28" fmla="*/ 1028369 h 2277385"/>
              <a:gd name="connsiteX29" fmla="*/ 113189 w 1557753"/>
              <a:gd name="connsiteY29" fmla="*/ 1026928 h 2277385"/>
              <a:gd name="connsiteX30" fmla="*/ 74971 w 1557753"/>
              <a:gd name="connsiteY30" fmla="*/ 1021169 h 2277385"/>
              <a:gd name="connsiteX31" fmla="*/ 0 w 1557753"/>
              <a:gd name="connsiteY31" fmla="*/ 936737 h 227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557753" h="2277385">
                <a:moveTo>
                  <a:pt x="0" y="936737"/>
                </a:moveTo>
                <a:cubicBezTo>
                  <a:pt x="0" y="924085"/>
                  <a:pt x="3434" y="912032"/>
                  <a:pt x="9646" y="901069"/>
                </a:cubicBezTo>
                <a:lnTo>
                  <a:pt x="15362" y="894742"/>
                </a:lnTo>
                <a:lnTo>
                  <a:pt x="13409" y="894184"/>
                </a:lnTo>
                <a:lnTo>
                  <a:pt x="677067" y="40023"/>
                </a:lnTo>
                <a:lnTo>
                  <a:pt x="678024" y="41497"/>
                </a:lnTo>
                <a:lnTo>
                  <a:pt x="691263" y="26840"/>
                </a:lnTo>
                <a:cubicBezTo>
                  <a:pt x="713476" y="10258"/>
                  <a:pt x="744164" y="0"/>
                  <a:pt x="778061" y="0"/>
                </a:cubicBezTo>
                <a:cubicBezTo>
                  <a:pt x="811958" y="0"/>
                  <a:pt x="842646" y="10258"/>
                  <a:pt x="864860" y="26840"/>
                </a:cubicBezTo>
                <a:lnTo>
                  <a:pt x="878704" y="42168"/>
                </a:lnTo>
                <a:lnTo>
                  <a:pt x="880154" y="41436"/>
                </a:lnTo>
                <a:lnTo>
                  <a:pt x="1542082" y="893370"/>
                </a:lnTo>
                <a:lnTo>
                  <a:pt x="1541355" y="893594"/>
                </a:lnTo>
                <a:lnTo>
                  <a:pt x="1548106" y="901069"/>
                </a:lnTo>
                <a:cubicBezTo>
                  <a:pt x="1554318" y="912032"/>
                  <a:pt x="1557753" y="924085"/>
                  <a:pt x="1557753" y="936737"/>
                </a:cubicBezTo>
                <a:cubicBezTo>
                  <a:pt x="1557753" y="974692"/>
                  <a:pt x="1526840" y="1007258"/>
                  <a:pt x="1482782" y="1021169"/>
                </a:cubicBezTo>
                <a:lnTo>
                  <a:pt x="1444460" y="1026944"/>
                </a:lnTo>
                <a:lnTo>
                  <a:pt x="1444118" y="1028369"/>
                </a:lnTo>
                <a:lnTo>
                  <a:pt x="1435006" y="1028369"/>
                </a:lnTo>
                <a:lnTo>
                  <a:pt x="1435002" y="1028369"/>
                </a:lnTo>
                <a:lnTo>
                  <a:pt x="1434998" y="1028369"/>
                </a:lnTo>
                <a:lnTo>
                  <a:pt x="1231107" y="1028369"/>
                </a:lnTo>
                <a:lnTo>
                  <a:pt x="1231107" y="2277385"/>
                </a:lnTo>
                <a:lnTo>
                  <a:pt x="326646" y="2277385"/>
                </a:lnTo>
                <a:lnTo>
                  <a:pt x="326646" y="1028369"/>
                </a:lnTo>
                <a:lnTo>
                  <a:pt x="122756" y="1028369"/>
                </a:lnTo>
                <a:lnTo>
                  <a:pt x="122751" y="1028369"/>
                </a:lnTo>
                <a:lnTo>
                  <a:pt x="122747" y="1028369"/>
                </a:lnTo>
                <a:lnTo>
                  <a:pt x="113310" y="1028369"/>
                </a:lnTo>
                <a:lnTo>
                  <a:pt x="113189" y="1026928"/>
                </a:lnTo>
                <a:lnTo>
                  <a:pt x="74971" y="1021169"/>
                </a:lnTo>
                <a:cubicBezTo>
                  <a:pt x="30913" y="1007258"/>
                  <a:pt x="0" y="974692"/>
                  <a:pt x="0" y="936737"/>
                </a:cubicBezTo>
                <a:close/>
              </a:path>
            </a:pathLst>
          </a:custGeom>
          <a:solidFill>
            <a:srgbClr val="6DA8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178489" y="3855835"/>
            <a:ext cx="10535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任意多边形 24"/>
          <p:cNvSpPr/>
          <p:nvPr/>
        </p:nvSpPr>
        <p:spPr>
          <a:xfrm rot="16200000">
            <a:off x="4179429" y="4206242"/>
            <a:ext cx="1557753" cy="2277385"/>
          </a:xfrm>
          <a:custGeom>
            <a:avLst/>
            <a:gdLst>
              <a:gd name="connsiteX0" fmla="*/ 0 w 1557753"/>
              <a:gd name="connsiteY0" fmla="*/ 936737 h 2277385"/>
              <a:gd name="connsiteX1" fmla="*/ 9646 w 1557753"/>
              <a:gd name="connsiteY1" fmla="*/ 901069 h 2277385"/>
              <a:gd name="connsiteX2" fmla="*/ 15362 w 1557753"/>
              <a:gd name="connsiteY2" fmla="*/ 894742 h 2277385"/>
              <a:gd name="connsiteX3" fmla="*/ 13409 w 1557753"/>
              <a:gd name="connsiteY3" fmla="*/ 894184 h 2277385"/>
              <a:gd name="connsiteX4" fmla="*/ 677067 w 1557753"/>
              <a:gd name="connsiteY4" fmla="*/ 40023 h 2277385"/>
              <a:gd name="connsiteX5" fmla="*/ 678024 w 1557753"/>
              <a:gd name="connsiteY5" fmla="*/ 41497 h 2277385"/>
              <a:gd name="connsiteX6" fmla="*/ 691263 w 1557753"/>
              <a:gd name="connsiteY6" fmla="*/ 26840 h 2277385"/>
              <a:gd name="connsiteX7" fmla="*/ 778061 w 1557753"/>
              <a:gd name="connsiteY7" fmla="*/ 0 h 2277385"/>
              <a:gd name="connsiteX8" fmla="*/ 864860 w 1557753"/>
              <a:gd name="connsiteY8" fmla="*/ 26840 h 2277385"/>
              <a:gd name="connsiteX9" fmla="*/ 878704 w 1557753"/>
              <a:gd name="connsiteY9" fmla="*/ 42168 h 2277385"/>
              <a:gd name="connsiteX10" fmla="*/ 880154 w 1557753"/>
              <a:gd name="connsiteY10" fmla="*/ 41436 h 2277385"/>
              <a:gd name="connsiteX11" fmla="*/ 1542082 w 1557753"/>
              <a:gd name="connsiteY11" fmla="*/ 893370 h 2277385"/>
              <a:gd name="connsiteX12" fmla="*/ 1541355 w 1557753"/>
              <a:gd name="connsiteY12" fmla="*/ 893594 h 2277385"/>
              <a:gd name="connsiteX13" fmla="*/ 1548106 w 1557753"/>
              <a:gd name="connsiteY13" fmla="*/ 901069 h 2277385"/>
              <a:gd name="connsiteX14" fmla="*/ 1557753 w 1557753"/>
              <a:gd name="connsiteY14" fmla="*/ 936737 h 2277385"/>
              <a:gd name="connsiteX15" fmla="*/ 1482782 w 1557753"/>
              <a:gd name="connsiteY15" fmla="*/ 1021169 h 2277385"/>
              <a:gd name="connsiteX16" fmla="*/ 1444460 w 1557753"/>
              <a:gd name="connsiteY16" fmla="*/ 1026944 h 2277385"/>
              <a:gd name="connsiteX17" fmla="*/ 1444118 w 1557753"/>
              <a:gd name="connsiteY17" fmla="*/ 1028369 h 2277385"/>
              <a:gd name="connsiteX18" fmla="*/ 1435006 w 1557753"/>
              <a:gd name="connsiteY18" fmla="*/ 1028369 h 2277385"/>
              <a:gd name="connsiteX19" fmla="*/ 1435002 w 1557753"/>
              <a:gd name="connsiteY19" fmla="*/ 1028369 h 2277385"/>
              <a:gd name="connsiteX20" fmla="*/ 1434998 w 1557753"/>
              <a:gd name="connsiteY20" fmla="*/ 1028369 h 2277385"/>
              <a:gd name="connsiteX21" fmla="*/ 1231107 w 1557753"/>
              <a:gd name="connsiteY21" fmla="*/ 1028369 h 2277385"/>
              <a:gd name="connsiteX22" fmla="*/ 1231107 w 1557753"/>
              <a:gd name="connsiteY22" fmla="*/ 2277385 h 2277385"/>
              <a:gd name="connsiteX23" fmla="*/ 326646 w 1557753"/>
              <a:gd name="connsiteY23" fmla="*/ 2277385 h 2277385"/>
              <a:gd name="connsiteX24" fmla="*/ 326646 w 1557753"/>
              <a:gd name="connsiteY24" fmla="*/ 1028369 h 2277385"/>
              <a:gd name="connsiteX25" fmla="*/ 122756 w 1557753"/>
              <a:gd name="connsiteY25" fmla="*/ 1028369 h 2277385"/>
              <a:gd name="connsiteX26" fmla="*/ 122751 w 1557753"/>
              <a:gd name="connsiteY26" fmla="*/ 1028369 h 2277385"/>
              <a:gd name="connsiteX27" fmla="*/ 122747 w 1557753"/>
              <a:gd name="connsiteY27" fmla="*/ 1028369 h 2277385"/>
              <a:gd name="connsiteX28" fmla="*/ 113310 w 1557753"/>
              <a:gd name="connsiteY28" fmla="*/ 1028369 h 2277385"/>
              <a:gd name="connsiteX29" fmla="*/ 113189 w 1557753"/>
              <a:gd name="connsiteY29" fmla="*/ 1026928 h 2277385"/>
              <a:gd name="connsiteX30" fmla="*/ 74971 w 1557753"/>
              <a:gd name="connsiteY30" fmla="*/ 1021169 h 2277385"/>
              <a:gd name="connsiteX31" fmla="*/ 0 w 1557753"/>
              <a:gd name="connsiteY31" fmla="*/ 936737 h 227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557753" h="2277385">
                <a:moveTo>
                  <a:pt x="0" y="936737"/>
                </a:moveTo>
                <a:cubicBezTo>
                  <a:pt x="0" y="924085"/>
                  <a:pt x="3434" y="912032"/>
                  <a:pt x="9646" y="901069"/>
                </a:cubicBezTo>
                <a:lnTo>
                  <a:pt x="15362" y="894742"/>
                </a:lnTo>
                <a:lnTo>
                  <a:pt x="13409" y="894184"/>
                </a:lnTo>
                <a:lnTo>
                  <a:pt x="677067" y="40023"/>
                </a:lnTo>
                <a:lnTo>
                  <a:pt x="678024" y="41497"/>
                </a:lnTo>
                <a:lnTo>
                  <a:pt x="691263" y="26840"/>
                </a:lnTo>
                <a:cubicBezTo>
                  <a:pt x="713476" y="10258"/>
                  <a:pt x="744164" y="0"/>
                  <a:pt x="778061" y="0"/>
                </a:cubicBezTo>
                <a:cubicBezTo>
                  <a:pt x="811958" y="0"/>
                  <a:pt x="842646" y="10258"/>
                  <a:pt x="864860" y="26840"/>
                </a:cubicBezTo>
                <a:lnTo>
                  <a:pt x="878704" y="42168"/>
                </a:lnTo>
                <a:lnTo>
                  <a:pt x="880154" y="41436"/>
                </a:lnTo>
                <a:lnTo>
                  <a:pt x="1542082" y="893370"/>
                </a:lnTo>
                <a:lnTo>
                  <a:pt x="1541355" y="893594"/>
                </a:lnTo>
                <a:lnTo>
                  <a:pt x="1548106" y="901069"/>
                </a:lnTo>
                <a:cubicBezTo>
                  <a:pt x="1554318" y="912032"/>
                  <a:pt x="1557753" y="924085"/>
                  <a:pt x="1557753" y="936737"/>
                </a:cubicBezTo>
                <a:cubicBezTo>
                  <a:pt x="1557753" y="974692"/>
                  <a:pt x="1526840" y="1007258"/>
                  <a:pt x="1482782" y="1021169"/>
                </a:cubicBezTo>
                <a:lnTo>
                  <a:pt x="1444460" y="1026944"/>
                </a:lnTo>
                <a:lnTo>
                  <a:pt x="1444118" y="1028369"/>
                </a:lnTo>
                <a:lnTo>
                  <a:pt x="1435006" y="1028369"/>
                </a:lnTo>
                <a:lnTo>
                  <a:pt x="1435002" y="1028369"/>
                </a:lnTo>
                <a:lnTo>
                  <a:pt x="1434998" y="1028369"/>
                </a:lnTo>
                <a:lnTo>
                  <a:pt x="1231107" y="1028369"/>
                </a:lnTo>
                <a:lnTo>
                  <a:pt x="1231107" y="2277385"/>
                </a:lnTo>
                <a:lnTo>
                  <a:pt x="326646" y="2277385"/>
                </a:lnTo>
                <a:lnTo>
                  <a:pt x="326646" y="1028369"/>
                </a:lnTo>
                <a:lnTo>
                  <a:pt x="122756" y="1028369"/>
                </a:lnTo>
                <a:lnTo>
                  <a:pt x="122751" y="1028369"/>
                </a:lnTo>
                <a:lnTo>
                  <a:pt x="122747" y="1028369"/>
                </a:lnTo>
                <a:lnTo>
                  <a:pt x="113310" y="1028369"/>
                </a:lnTo>
                <a:lnTo>
                  <a:pt x="113189" y="1026928"/>
                </a:lnTo>
                <a:lnTo>
                  <a:pt x="74971" y="1021169"/>
                </a:lnTo>
                <a:cubicBezTo>
                  <a:pt x="30913" y="1007258"/>
                  <a:pt x="0" y="974692"/>
                  <a:pt x="0" y="936737"/>
                </a:cubicBezTo>
                <a:close/>
              </a:path>
            </a:pathLst>
          </a:custGeom>
          <a:solidFill>
            <a:srgbClr val="DE7F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978184" y="4829482"/>
            <a:ext cx="10535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4" name="Freeform 271"/>
          <p:cNvSpPr>
            <a:spLocks noEditPoints="1"/>
          </p:cNvSpPr>
          <p:nvPr/>
        </p:nvSpPr>
        <p:spPr bwMode="auto">
          <a:xfrm>
            <a:off x="8639810" y="1955217"/>
            <a:ext cx="251351" cy="400829"/>
          </a:xfrm>
          <a:custGeom>
            <a:avLst/>
            <a:gdLst>
              <a:gd name="T0" fmla="*/ 146 w 168"/>
              <a:gd name="T1" fmla="*/ 163 h 268"/>
              <a:gd name="T2" fmla="*/ 124 w 168"/>
              <a:gd name="T3" fmla="*/ 149 h 268"/>
              <a:gd name="T4" fmla="*/ 153 w 168"/>
              <a:gd name="T5" fmla="*/ 76 h 268"/>
              <a:gd name="T6" fmla="*/ 84 w 168"/>
              <a:gd name="T7" fmla="*/ 0 h 268"/>
              <a:gd name="T8" fmla="*/ 16 w 168"/>
              <a:gd name="T9" fmla="*/ 76 h 268"/>
              <a:gd name="T10" fmla="*/ 44 w 168"/>
              <a:gd name="T11" fmla="*/ 149 h 268"/>
              <a:gd name="T12" fmla="*/ 23 w 168"/>
              <a:gd name="T13" fmla="*/ 163 h 268"/>
              <a:gd name="T14" fmla="*/ 0 w 168"/>
              <a:gd name="T15" fmla="*/ 206 h 268"/>
              <a:gd name="T16" fmla="*/ 84 w 168"/>
              <a:gd name="T17" fmla="*/ 268 h 268"/>
              <a:gd name="T18" fmla="*/ 168 w 168"/>
              <a:gd name="T19" fmla="*/ 206 h 268"/>
              <a:gd name="T20" fmla="*/ 146 w 168"/>
              <a:gd name="T21" fmla="*/ 163 h 268"/>
              <a:gd name="T22" fmla="*/ 37 w 168"/>
              <a:gd name="T23" fmla="*/ 76 h 268"/>
              <a:gd name="T24" fmla="*/ 84 w 168"/>
              <a:gd name="T25" fmla="*/ 21 h 268"/>
              <a:gd name="T26" fmla="*/ 131 w 168"/>
              <a:gd name="T27" fmla="*/ 76 h 268"/>
              <a:gd name="T28" fmla="*/ 84 w 168"/>
              <a:gd name="T29" fmla="*/ 144 h 268"/>
              <a:gd name="T30" fmla="*/ 37 w 168"/>
              <a:gd name="T31" fmla="*/ 76 h 268"/>
              <a:gd name="T32" fmla="*/ 84 w 168"/>
              <a:gd name="T33" fmla="*/ 246 h 268"/>
              <a:gd name="T34" fmla="*/ 22 w 168"/>
              <a:gd name="T35" fmla="*/ 206 h 268"/>
              <a:gd name="T36" fmla="*/ 33 w 168"/>
              <a:gd name="T37" fmla="*/ 182 h 268"/>
              <a:gd name="T38" fmla="*/ 63 w 168"/>
              <a:gd name="T39" fmla="*/ 162 h 268"/>
              <a:gd name="T40" fmla="*/ 84 w 168"/>
              <a:gd name="T41" fmla="*/ 166 h 268"/>
              <a:gd name="T42" fmla="*/ 106 w 168"/>
              <a:gd name="T43" fmla="*/ 162 h 268"/>
              <a:gd name="T44" fmla="*/ 135 w 168"/>
              <a:gd name="T45" fmla="*/ 182 h 268"/>
              <a:gd name="T46" fmla="*/ 147 w 168"/>
              <a:gd name="T47" fmla="*/ 206 h 268"/>
              <a:gd name="T48" fmla="*/ 84 w 168"/>
              <a:gd name="T49" fmla="*/ 246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68" h="268">
                <a:moveTo>
                  <a:pt x="146" y="163"/>
                </a:moveTo>
                <a:cubicBezTo>
                  <a:pt x="140" y="160"/>
                  <a:pt x="133" y="156"/>
                  <a:pt x="124" y="149"/>
                </a:cubicBezTo>
                <a:cubicBezTo>
                  <a:pt x="142" y="131"/>
                  <a:pt x="153" y="103"/>
                  <a:pt x="153" y="76"/>
                </a:cubicBezTo>
                <a:cubicBezTo>
                  <a:pt x="153" y="32"/>
                  <a:pt x="124" y="0"/>
                  <a:pt x="84" y="0"/>
                </a:cubicBezTo>
                <a:cubicBezTo>
                  <a:pt x="44" y="0"/>
                  <a:pt x="16" y="32"/>
                  <a:pt x="16" y="76"/>
                </a:cubicBezTo>
                <a:cubicBezTo>
                  <a:pt x="16" y="103"/>
                  <a:pt x="26" y="131"/>
                  <a:pt x="44" y="149"/>
                </a:cubicBezTo>
                <a:cubicBezTo>
                  <a:pt x="35" y="156"/>
                  <a:pt x="28" y="160"/>
                  <a:pt x="23" y="163"/>
                </a:cubicBezTo>
                <a:cubicBezTo>
                  <a:pt x="6" y="173"/>
                  <a:pt x="0" y="179"/>
                  <a:pt x="0" y="206"/>
                </a:cubicBezTo>
                <a:cubicBezTo>
                  <a:pt x="0" y="243"/>
                  <a:pt x="33" y="268"/>
                  <a:pt x="84" y="268"/>
                </a:cubicBezTo>
                <a:cubicBezTo>
                  <a:pt x="135" y="268"/>
                  <a:pt x="168" y="243"/>
                  <a:pt x="168" y="206"/>
                </a:cubicBezTo>
                <a:cubicBezTo>
                  <a:pt x="168" y="179"/>
                  <a:pt x="163" y="173"/>
                  <a:pt x="146" y="163"/>
                </a:cubicBezTo>
                <a:close/>
                <a:moveTo>
                  <a:pt x="37" y="76"/>
                </a:moveTo>
                <a:cubicBezTo>
                  <a:pt x="37" y="49"/>
                  <a:pt x="52" y="21"/>
                  <a:pt x="84" y="21"/>
                </a:cubicBezTo>
                <a:cubicBezTo>
                  <a:pt x="117" y="21"/>
                  <a:pt x="131" y="49"/>
                  <a:pt x="131" y="76"/>
                </a:cubicBezTo>
                <a:cubicBezTo>
                  <a:pt x="131" y="108"/>
                  <a:pt x="112" y="144"/>
                  <a:pt x="84" y="144"/>
                </a:cubicBezTo>
                <a:cubicBezTo>
                  <a:pt x="57" y="144"/>
                  <a:pt x="37" y="108"/>
                  <a:pt x="37" y="76"/>
                </a:cubicBezTo>
                <a:close/>
                <a:moveTo>
                  <a:pt x="84" y="246"/>
                </a:moveTo>
                <a:cubicBezTo>
                  <a:pt x="70" y="246"/>
                  <a:pt x="22" y="243"/>
                  <a:pt x="22" y="206"/>
                </a:cubicBezTo>
                <a:cubicBezTo>
                  <a:pt x="22" y="189"/>
                  <a:pt x="22" y="189"/>
                  <a:pt x="33" y="182"/>
                </a:cubicBezTo>
                <a:cubicBezTo>
                  <a:pt x="40" y="178"/>
                  <a:pt x="50" y="172"/>
                  <a:pt x="63" y="162"/>
                </a:cubicBezTo>
                <a:cubicBezTo>
                  <a:pt x="70" y="165"/>
                  <a:pt x="77" y="166"/>
                  <a:pt x="84" y="166"/>
                </a:cubicBezTo>
                <a:cubicBezTo>
                  <a:pt x="92" y="166"/>
                  <a:pt x="99" y="165"/>
                  <a:pt x="106" y="162"/>
                </a:cubicBezTo>
                <a:cubicBezTo>
                  <a:pt x="119" y="172"/>
                  <a:pt x="128" y="178"/>
                  <a:pt x="135" y="182"/>
                </a:cubicBezTo>
                <a:cubicBezTo>
                  <a:pt x="147" y="189"/>
                  <a:pt x="147" y="189"/>
                  <a:pt x="147" y="206"/>
                </a:cubicBezTo>
                <a:cubicBezTo>
                  <a:pt x="147" y="243"/>
                  <a:pt x="99" y="246"/>
                  <a:pt x="84" y="246"/>
                </a:cubicBezTo>
                <a:close/>
              </a:path>
            </a:pathLst>
          </a:custGeom>
          <a:solidFill>
            <a:srgbClr val="DE7F7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3483975" y="2594115"/>
            <a:ext cx="336686" cy="336686"/>
            <a:chOff x="5207806" y="4161042"/>
            <a:chExt cx="499165" cy="499165"/>
          </a:xfrm>
          <a:solidFill>
            <a:srgbClr val="6DA8CD"/>
          </a:solidFill>
        </p:grpSpPr>
        <p:sp>
          <p:nvSpPr>
            <p:cNvPr id="36" name="Freeform 228"/>
            <p:cNvSpPr>
              <a:spLocks noEditPoints="1"/>
            </p:cNvSpPr>
            <p:nvPr/>
          </p:nvSpPr>
          <p:spPr bwMode="auto">
            <a:xfrm>
              <a:off x="5207806" y="4161042"/>
              <a:ext cx="499165" cy="499165"/>
            </a:xfrm>
            <a:custGeom>
              <a:avLst/>
              <a:gdLst>
                <a:gd name="T0" fmla="*/ 225 w 236"/>
                <a:gd name="T1" fmla="*/ 204 h 236"/>
                <a:gd name="T2" fmla="*/ 173 w 236"/>
                <a:gd name="T3" fmla="*/ 151 h 236"/>
                <a:gd name="T4" fmla="*/ 191 w 236"/>
                <a:gd name="T5" fmla="*/ 95 h 236"/>
                <a:gd name="T6" fmla="*/ 96 w 236"/>
                <a:gd name="T7" fmla="*/ 0 h 236"/>
                <a:gd name="T8" fmla="*/ 0 w 236"/>
                <a:gd name="T9" fmla="*/ 95 h 236"/>
                <a:gd name="T10" fmla="*/ 96 w 236"/>
                <a:gd name="T11" fmla="*/ 190 h 236"/>
                <a:gd name="T12" fmla="*/ 152 w 236"/>
                <a:gd name="T13" fmla="*/ 172 h 236"/>
                <a:gd name="T14" fmla="*/ 205 w 236"/>
                <a:gd name="T15" fmla="*/ 225 h 236"/>
                <a:gd name="T16" fmla="*/ 230 w 236"/>
                <a:gd name="T17" fmla="*/ 230 h 236"/>
                <a:gd name="T18" fmla="*/ 225 w 236"/>
                <a:gd name="T19" fmla="*/ 204 h 236"/>
                <a:gd name="T20" fmla="*/ 95 w 236"/>
                <a:gd name="T21" fmla="*/ 168 h 236"/>
                <a:gd name="T22" fmla="*/ 67 w 236"/>
                <a:gd name="T23" fmla="*/ 162 h 236"/>
                <a:gd name="T24" fmla="*/ 43 w 236"/>
                <a:gd name="T25" fmla="*/ 146 h 236"/>
                <a:gd name="T26" fmla="*/ 21 w 236"/>
                <a:gd name="T27" fmla="*/ 93 h 236"/>
                <a:gd name="T28" fmla="*/ 95 w 236"/>
                <a:gd name="T29" fmla="*/ 20 h 236"/>
                <a:gd name="T30" fmla="*/ 146 w 236"/>
                <a:gd name="T31" fmla="*/ 41 h 236"/>
                <a:gd name="T32" fmla="*/ 168 w 236"/>
                <a:gd name="T33" fmla="*/ 93 h 236"/>
                <a:gd name="T34" fmla="*/ 152 w 236"/>
                <a:gd name="T35" fmla="*/ 139 h 236"/>
                <a:gd name="T36" fmla="*/ 146 w 236"/>
                <a:gd name="T37" fmla="*/ 146 h 236"/>
                <a:gd name="T38" fmla="*/ 140 w 236"/>
                <a:gd name="T39" fmla="*/ 151 h 236"/>
                <a:gd name="T40" fmla="*/ 95 w 236"/>
                <a:gd name="T41" fmla="*/ 168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6" h="236">
                  <a:moveTo>
                    <a:pt x="225" y="204"/>
                  </a:moveTo>
                  <a:cubicBezTo>
                    <a:pt x="173" y="151"/>
                    <a:pt x="173" y="151"/>
                    <a:pt x="173" y="151"/>
                  </a:cubicBezTo>
                  <a:cubicBezTo>
                    <a:pt x="184" y="136"/>
                    <a:pt x="191" y="116"/>
                    <a:pt x="191" y="95"/>
                  </a:cubicBezTo>
                  <a:cubicBezTo>
                    <a:pt x="191" y="43"/>
                    <a:pt x="148" y="0"/>
                    <a:pt x="96" y="0"/>
                  </a:cubicBezTo>
                  <a:cubicBezTo>
                    <a:pt x="43" y="0"/>
                    <a:pt x="0" y="43"/>
                    <a:pt x="0" y="95"/>
                  </a:cubicBezTo>
                  <a:cubicBezTo>
                    <a:pt x="0" y="148"/>
                    <a:pt x="43" y="190"/>
                    <a:pt x="96" y="190"/>
                  </a:cubicBezTo>
                  <a:cubicBezTo>
                    <a:pt x="117" y="190"/>
                    <a:pt x="136" y="184"/>
                    <a:pt x="152" y="172"/>
                  </a:cubicBezTo>
                  <a:cubicBezTo>
                    <a:pt x="205" y="225"/>
                    <a:pt x="205" y="225"/>
                    <a:pt x="205" y="225"/>
                  </a:cubicBezTo>
                  <a:cubicBezTo>
                    <a:pt x="213" y="233"/>
                    <a:pt x="225" y="236"/>
                    <a:pt x="230" y="230"/>
                  </a:cubicBezTo>
                  <a:cubicBezTo>
                    <a:pt x="236" y="224"/>
                    <a:pt x="234" y="213"/>
                    <a:pt x="225" y="204"/>
                  </a:cubicBezTo>
                  <a:close/>
                  <a:moveTo>
                    <a:pt x="95" y="168"/>
                  </a:moveTo>
                  <a:cubicBezTo>
                    <a:pt x="85" y="168"/>
                    <a:pt x="75" y="166"/>
                    <a:pt x="67" y="162"/>
                  </a:cubicBezTo>
                  <a:cubicBezTo>
                    <a:pt x="58" y="158"/>
                    <a:pt x="50" y="152"/>
                    <a:pt x="43" y="146"/>
                  </a:cubicBezTo>
                  <a:cubicBezTo>
                    <a:pt x="29" y="132"/>
                    <a:pt x="21" y="113"/>
                    <a:pt x="21" y="93"/>
                  </a:cubicBezTo>
                  <a:cubicBezTo>
                    <a:pt x="21" y="53"/>
                    <a:pt x="54" y="20"/>
                    <a:pt x="95" y="20"/>
                  </a:cubicBezTo>
                  <a:cubicBezTo>
                    <a:pt x="114" y="20"/>
                    <a:pt x="133" y="27"/>
                    <a:pt x="146" y="41"/>
                  </a:cubicBezTo>
                  <a:cubicBezTo>
                    <a:pt x="160" y="55"/>
                    <a:pt x="168" y="73"/>
                    <a:pt x="168" y="93"/>
                  </a:cubicBezTo>
                  <a:cubicBezTo>
                    <a:pt x="168" y="109"/>
                    <a:pt x="162" y="126"/>
                    <a:pt x="152" y="139"/>
                  </a:cubicBezTo>
                  <a:cubicBezTo>
                    <a:pt x="150" y="142"/>
                    <a:pt x="148" y="144"/>
                    <a:pt x="146" y="146"/>
                  </a:cubicBezTo>
                  <a:cubicBezTo>
                    <a:pt x="144" y="148"/>
                    <a:pt x="142" y="150"/>
                    <a:pt x="140" y="151"/>
                  </a:cubicBezTo>
                  <a:cubicBezTo>
                    <a:pt x="127" y="162"/>
                    <a:pt x="111" y="168"/>
                    <a:pt x="95" y="1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7" name="Freeform 229"/>
            <p:cNvSpPr/>
            <p:nvPr/>
          </p:nvSpPr>
          <p:spPr bwMode="auto">
            <a:xfrm>
              <a:off x="5284497" y="4232351"/>
              <a:ext cx="247564" cy="247564"/>
            </a:xfrm>
            <a:custGeom>
              <a:avLst/>
              <a:gdLst>
                <a:gd name="T0" fmla="*/ 100 w 117"/>
                <a:gd name="T1" fmla="*/ 17 h 117"/>
                <a:gd name="T2" fmla="*/ 59 w 117"/>
                <a:gd name="T3" fmla="*/ 0 h 117"/>
                <a:gd name="T4" fmla="*/ 0 w 117"/>
                <a:gd name="T5" fmla="*/ 59 h 117"/>
                <a:gd name="T6" fmla="*/ 17 w 117"/>
                <a:gd name="T7" fmla="*/ 100 h 117"/>
                <a:gd name="T8" fmla="*/ 59 w 117"/>
                <a:gd name="T9" fmla="*/ 117 h 117"/>
                <a:gd name="T10" fmla="*/ 100 w 117"/>
                <a:gd name="T11" fmla="*/ 100 h 117"/>
                <a:gd name="T12" fmla="*/ 117 w 117"/>
                <a:gd name="T13" fmla="*/ 59 h 117"/>
                <a:gd name="T14" fmla="*/ 100 w 117"/>
                <a:gd name="T15" fmla="*/ 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117">
                  <a:moveTo>
                    <a:pt x="100" y="17"/>
                  </a:moveTo>
                  <a:cubicBezTo>
                    <a:pt x="89" y="6"/>
                    <a:pt x="74" y="0"/>
                    <a:pt x="59" y="0"/>
                  </a:cubicBezTo>
                  <a:cubicBezTo>
                    <a:pt x="26" y="0"/>
                    <a:pt x="0" y="26"/>
                    <a:pt x="0" y="59"/>
                  </a:cubicBezTo>
                  <a:cubicBezTo>
                    <a:pt x="0" y="74"/>
                    <a:pt x="6" y="89"/>
                    <a:pt x="17" y="100"/>
                  </a:cubicBezTo>
                  <a:cubicBezTo>
                    <a:pt x="28" y="111"/>
                    <a:pt x="43" y="117"/>
                    <a:pt x="59" y="117"/>
                  </a:cubicBezTo>
                  <a:cubicBezTo>
                    <a:pt x="74" y="117"/>
                    <a:pt x="89" y="111"/>
                    <a:pt x="100" y="100"/>
                  </a:cubicBezTo>
                  <a:cubicBezTo>
                    <a:pt x="111" y="89"/>
                    <a:pt x="117" y="74"/>
                    <a:pt x="117" y="59"/>
                  </a:cubicBezTo>
                  <a:cubicBezTo>
                    <a:pt x="117" y="43"/>
                    <a:pt x="111" y="28"/>
                    <a:pt x="100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8659954" y="4218502"/>
            <a:ext cx="246469" cy="342276"/>
            <a:chOff x="8032306" y="5624901"/>
            <a:chExt cx="429201" cy="596039"/>
          </a:xfrm>
          <a:solidFill>
            <a:srgbClr val="6DA8CD"/>
          </a:solidFill>
        </p:grpSpPr>
        <p:sp>
          <p:nvSpPr>
            <p:cNvPr id="39" name="Freeform 276"/>
            <p:cNvSpPr/>
            <p:nvPr/>
          </p:nvSpPr>
          <p:spPr bwMode="auto">
            <a:xfrm>
              <a:off x="8032306" y="5715047"/>
              <a:ext cx="429201" cy="505893"/>
            </a:xfrm>
            <a:custGeom>
              <a:avLst/>
              <a:gdLst>
                <a:gd name="T0" fmla="*/ 166 w 203"/>
                <a:gd name="T1" fmla="*/ 0 h 239"/>
                <a:gd name="T2" fmla="*/ 166 w 203"/>
                <a:gd name="T3" fmla="*/ 22 h 239"/>
                <a:gd name="T4" fmla="*/ 181 w 203"/>
                <a:gd name="T5" fmla="*/ 37 h 239"/>
                <a:gd name="T6" fmla="*/ 181 w 203"/>
                <a:gd name="T7" fmla="*/ 203 h 239"/>
                <a:gd name="T8" fmla="*/ 166 w 203"/>
                <a:gd name="T9" fmla="*/ 218 h 239"/>
                <a:gd name="T10" fmla="*/ 36 w 203"/>
                <a:gd name="T11" fmla="*/ 218 h 239"/>
                <a:gd name="T12" fmla="*/ 22 w 203"/>
                <a:gd name="T13" fmla="*/ 203 h 239"/>
                <a:gd name="T14" fmla="*/ 22 w 203"/>
                <a:gd name="T15" fmla="*/ 37 h 239"/>
                <a:gd name="T16" fmla="*/ 36 w 203"/>
                <a:gd name="T17" fmla="*/ 22 h 239"/>
                <a:gd name="T18" fmla="*/ 36 w 203"/>
                <a:gd name="T19" fmla="*/ 0 h 239"/>
                <a:gd name="T20" fmla="*/ 0 w 203"/>
                <a:gd name="T21" fmla="*/ 37 h 239"/>
                <a:gd name="T22" fmla="*/ 0 w 203"/>
                <a:gd name="T23" fmla="*/ 203 h 239"/>
                <a:gd name="T24" fmla="*/ 36 w 203"/>
                <a:gd name="T25" fmla="*/ 239 h 239"/>
                <a:gd name="T26" fmla="*/ 166 w 203"/>
                <a:gd name="T27" fmla="*/ 239 h 239"/>
                <a:gd name="T28" fmla="*/ 203 w 203"/>
                <a:gd name="T29" fmla="*/ 203 h 239"/>
                <a:gd name="T30" fmla="*/ 203 w 203"/>
                <a:gd name="T31" fmla="*/ 37 h 239"/>
                <a:gd name="T32" fmla="*/ 166 w 203"/>
                <a:gd name="T33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3" h="239">
                  <a:moveTo>
                    <a:pt x="166" y="0"/>
                  </a:moveTo>
                  <a:cubicBezTo>
                    <a:pt x="166" y="22"/>
                    <a:pt x="166" y="22"/>
                    <a:pt x="166" y="22"/>
                  </a:cubicBezTo>
                  <a:cubicBezTo>
                    <a:pt x="174" y="22"/>
                    <a:pt x="181" y="29"/>
                    <a:pt x="181" y="37"/>
                  </a:cubicBezTo>
                  <a:cubicBezTo>
                    <a:pt x="181" y="203"/>
                    <a:pt x="181" y="203"/>
                    <a:pt x="181" y="203"/>
                  </a:cubicBezTo>
                  <a:cubicBezTo>
                    <a:pt x="181" y="211"/>
                    <a:pt x="174" y="218"/>
                    <a:pt x="166" y="218"/>
                  </a:cubicBezTo>
                  <a:cubicBezTo>
                    <a:pt x="36" y="218"/>
                    <a:pt x="36" y="218"/>
                    <a:pt x="36" y="218"/>
                  </a:cubicBezTo>
                  <a:cubicBezTo>
                    <a:pt x="28" y="218"/>
                    <a:pt x="22" y="211"/>
                    <a:pt x="22" y="203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2" y="29"/>
                    <a:pt x="28" y="22"/>
                    <a:pt x="36" y="22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7"/>
                    <a:pt x="0" y="37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0" y="223"/>
                    <a:pt x="16" y="239"/>
                    <a:pt x="36" y="239"/>
                  </a:cubicBezTo>
                  <a:cubicBezTo>
                    <a:pt x="166" y="239"/>
                    <a:pt x="166" y="239"/>
                    <a:pt x="166" y="239"/>
                  </a:cubicBezTo>
                  <a:cubicBezTo>
                    <a:pt x="186" y="239"/>
                    <a:pt x="203" y="223"/>
                    <a:pt x="203" y="203"/>
                  </a:cubicBezTo>
                  <a:cubicBezTo>
                    <a:pt x="203" y="37"/>
                    <a:pt x="203" y="37"/>
                    <a:pt x="203" y="37"/>
                  </a:cubicBezTo>
                  <a:cubicBezTo>
                    <a:pt x="203" y="17"/>
                    <a:pt x="186" y="0"/>
                    <a:pt x="1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0" name="Freeform 277"/>
            <p:cNvSpPr/>
            <p:nvPr/>
          </p:nvSpPr>
          <p:spPr bwMode="auto">
            <a:xfrm>
              <a:off x="8139943" y="5624901"/>
              <a:ext cx="213928" cy="137237"/>
            </a:xfrm>
            <a:custGeom>
              <a:avLst/>
              <a:gdLst>
                <a:gd name="T0" fmla="*/ 101 w 101"/>
                <a:gd name="T1" fmla="*/ 29 h 65"/>
                <a:gd name="T2" fmla="*/ 79 w 101"/>
                <a:gd name="T3" fmla="*/ 29 h 65"/>
                <a:gd name="T4" fmla="*/ 50 w 101"/>
                <a:gd name="T5" fmla="*/ 0 h 65"/>
                <a:gd name="T6" fmla="*/ 21 w 101"/>
                <a:gd name="T7" fmla="*/ 29 h 65"/>
                <a:gd name="T8" fmla="*/ 0 w 101"/>
                <a:gd name="T9" fmla="*/ 29 h 65"/>
                <a:gd name="T10" fmla="*/ 0 w 101"/>
                <a:gd name="T11" fmla="*/ 65 h 65"/>
                <a:gd name="T12" fmla="*/ 101 w 101"/>
                <a:gd name="T13" fmla="*/ 65 h 65"/>
                <a:gd name="T14" fmla="*/ 101 w 101"/>
                <a:gd name="T15" fmla="*/ 2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65">
                  <a:moveTo>
                    <a:pt x="101" y="29"/>
                  </a:moveTo>
                  <a:cubicBezTo>
                    <a:pt x="79" y="29"/>
                    <a:pt x="79" y="29"/>
                    <a:pt x="79" y="29"/>
                  </a:cubicBezTo>
                  <a:cubicBezTo>
                    <a:pt x="79" y="13"/>
                    <a:pt x="66" y="0"/>
                    <a:pt x="50" y="0"/>
                  </a:cubicBezTo>
                  <a:cubicBezTo>
                    <a:pt x="34" y="0"/>
                    <a:pt x="21" y="13"/>
                    <a:pt x="21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01" y="65"/>
                    <a:pt x="101" y="65"/>
                    <a:pt x="101" y="65"/>
                  </a:cubicBezTo>
                  <a:lnTo>
                    <a:pt x="101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1" name="Rectangle 278"/>
            <p:cNvSpPr>
              <a:spLocks noChangeArrowheads="1"/>
            </p:cNvSpPr>
            <p:nvPr/>
          </p:nvSpPr>
          <p:spPr bwMode="auto">
            <a:xfrm>
              <a:off x="8123797" y="5837484"/>
              <a:ext cx="244874" cy="32291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2" name="Rectangle 279"/>
            <p:cNvSpPr>
              <a:spLocks noChangeArrowheads="1"/>
            </p:cNvSpPr>
            <p:nvPr/>
          </p:nvSpPr>
          <p:spPr bwMode="auto">
            <a:xfrm>
              <a:off x="8123797" y="5914175"/>
              <a:ext cx="244874" cy="32291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3" name="Rectangle 280"/>
            <p:cNvSpPr>
              <a:spLocks noChangeArrowheads="1"/>
            </p:cNvSpPr>
            <p:nvPr/>
          </p:nvSpPr>
          <p:spPr bwMode="auto">
            <a:xfrm>
              <a:off x="8123797" y="5992211"/>
              <a:ext cx="244874" cy="296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4" name="Rectangle 281"/>
            <p:cNvSpPr>
              <a:spLocks noChangeArrowheads="1"/>
            </p:cNvSpPr>
            <p:nvPr/>
          </p:nvSpPr>
          <p:spPr bwMode="auto">
            <a:xfrm>
              <a:off x="8123797" y="6068903"/>
              <a:ext cx="244874" cy="296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3503788" y="4601819"/>
            <a:ext cx="357598" cy="243439"/>
            <a:chOff x="5129769" y="2718710"/>
            <a:chExt cx="636402" cy="433238"/>
          </a:xfrm>
          <a:solidFill>
            <a:srgbClr val="DE7F7E"/>
          </a:solidFill>
        </p:grpSpPr>
        <p:sp>
          <p:nvSpPr>
            <p:cNvPr id="46" name="Freeform 230"/>
            <p:cNvSpPr/>
            <p:nvPr/>
          </p:nvSpPr>
          <p:spPr bwMode="auto">
            <a:xfrm>
              <a:off x="5129769" y="2718710"/>
              <a:ext cx="491093" cy="392874"/>
            </a:xfrm>
            <a:custGeom>
              <a:avLst/>
              <a:gdLst>
                <a:gd name="T0" fmla="*/ 66 w 232"/>
                <a:gd name="T1" fmla="*/ 110 h 186"/>
                <a:gd name="T2" fmla="*/ 66 w 232"/>
                <a:gd name="T3" fmla="*/ 59 h 186"/>
                <a:gd name="T4" fmla="*/ 81 w 232"/>
                <a:gd name="T5" fmla="*/ 44 h 186"/>
                <a:gd name="T6" fmla="*/ 210 w 232"/>
                <a:gd name="T7" fmla="*/ 44 h 186"/>
                <a:gd name="T8" fmla="*/ 232 w 232"/>
                <a:gd name="T9" fmla="*/ 0 h 186"/>
                <a:gd name="T10" fmla="*/ 81 w 232"/>
                <a:gd name="T11" fmla="*/ 0 h 186"/>
                <a:gd name="T12" fmla="*/ 22 w 232"/>
                <a:gd name="T13" fmla="*/ 59 h 186"/>
                <a:gd name="T14" fmla="*/ 22 w 232"/>
                <a:gd name="T15" fmla="*/ 110 h 186"/>
                <a:gd name="T16" fmla="*/ 0 w 232"/>
                <a:gd name="T17" fmla="*/ 110 h 186"/>
                <a:gd name="T18" fmla="*/ 44 w 232"/>
                <a:gd name="T19" fmla="*/ 186 h 186"/>
                <a:gd name="T20" fmla="*/ 88 w 232"/>
                <a:gd name="T21" fmla="*/ 110 h 186"/>
                <a:gd name="T22" fmla="*/ 66 w 232"/>
                <a:gd name="T23" fmla="*/ 11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2" h="186">
                  <a:moveTo>
                    <a:pt x="66" y="110"/>
                  </a:moveTo>
                  <a:cubicBezTo>
                    <a:pt x="66" y="59"/>
                    <a:pt x="66" y="59"/>
                    <a:pt x="66" y="59"/>
                  </a:cubicBezTo>
                  <a:cubicBezTo>
                    <a:pt x="66" y="51"/>
                    <a:pt x="73" y="44"/>
                    <a:pt x="81" y="44"/>
                  </a:cubicBezTo>
                  <a:cubicBezTo>
                    <a:pt x="210" y="44"/>
                    <a:pt x="210" y="44"/>
                    <a:pt x="210" y="44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49" y="0"/>
                    <a:pt x="22" y="26"/>
                    <a:pt x="22" y="59"/>
                  </a:cubicBezTo>
                  <a:cubicBezTo>
                    <a:pt x="22" y="110"/>
                    <a:pt x="22" y="110"/>
                    <a:pt x="22" y="110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44" y="186"/>
                    <a:pt x="44" y="186"/>
                    <a:pt x="44" y="186"/>
                  </a:cubicBezTo>
                  <a:cubicBezTo>
                    <a:pt x="88" y="110"/>
                    <a:pt x="88" y="110"/>
                    <a:pt x="88" y="110"/>
                  </a:cubicBezTo>
                  <a:lnTo>
                    <a:pt x="66" y="1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7" name="Freeform 231"/>
            <p:cNvSpPr/>
            <p:nvPr/>
          </p:nvSpPr>
          <p:spPr bwMode="auto">
            <a:xfrm>
              <a:off x="5261624" y="2759074"/>
              <a:ext cx="504547" cy="392874"/>
            </a:xfrm>
            <a:custGeom>
              <a:avLst/>
              <a:gdLst>
                <a:gd name="T0" fmla="*/ 239 w 239"/>
                <a:gd name="T1" fmla="*/ 76 h 186"/>
                <a:gd name="T2" fmla="*/ 195 w 239"/>
                <a:gd name="T3" fmla="*/ 0 h 186"/>
                <a:gd name="T4" fmla="*/ 151 w 239"/>
                <a:gd name="T5" fmla="*/ 76 h 186"/>
                <a:gd name="T6" fmla="*/ 173 w 239"/>
                <a:gd name="T7" fmla="*/ 76 h 186"/>
                <a:gd name="T8" fmla="*/ 173 w 239"/>
                <a:gd name="T9" fmla="*/ 128 h 186"/>
                <a:gd name="T10" fmla="*/ 158 w 239"/>
                <a:gd name="T11" fmla="*/ 142 h 186"/>
                <a:gd name="T12" fmla="*/ 22 w 239"/>
                <a:gd name="T13" fmla="*/ 142 h 186"/>
                <a:gd name="T14" fmla="*/ 0 w 239"/>
                <a:gd name="T15" fmla="*/ 186 h 186"/>
                <a:gd name="T16" fmla="*/ 158 w 239"/>
                <a:gd name="T17" fmla="*/ 186 h 186"/>
                <a:gd name="T18" fmla="*/ 217 w 239"/>
                <a:gd name="T19" fmla="*/ 128 h 186"/>
                <a:gd name="T20" fmla="*/ 217 w 239"/>
                <a:gd name="T21" fmla="*/ 76 h 186"/>
                <a:gd name="T22" fmla="*/ 239 w 239"/>
                <a:gd name="T23" fmla="*/ 7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9" h="186">
                  <a:moveTo>
                    <a:pt x="239" y="76"/>
                  </a:moveTo>
                  <a:cubicBezTo>
                    <a:pt x="195" y="0"/>
                    <a:pt x="195" y="0"/>
                    <a:pt x="195" y="0"/>
                  </a:cubicBezTo>
                  <a:cubicBezTo>
                    <a:pt x="151" y="76"/>
                    <a:pt x="151" y="76"/>
                    <a:pt x="151" y="76"/>
                  </a:cubicBezTo>
                  <a:cubicBezTo>
                    <a:pt x="173" y="76"/>
                    <a:pt x="173" y="76"/>
                    <a:pt x="173" y="76"/>
                  </a:cubicBezTo>
                  <a:cubicBezTo>
                    <a:pt x="173" y="128"/>
                    <a:pt x="173" y="128"/>
                    <a:pt x="173" y="128"/>
                  </a:cubicBezTo>
                  <a:cubicBezTo>
                    <a:pt x="173" y="136"/>
                    <a:pt x="166" y="142"/>
                    <a:pt x="158" y="142"/>
                  </a:cubicBezTo>
                  <a:cubicBezTo>
                    <a:pt x="22" y="142"/>
                    <a:pt x="22" y="142"/>
                    <a:pt x="22" y="142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158" y="186"/>
                    <a:pt x="158" y="186"/>
                    <a:pt x="158" y="186"/>
                  </a:cubicBezTo>
                  <a:cubicBezTo>
                    <a:pt x="191" y="186"/>
                    <a:pt x="217" y="160"/>
                    <a:pt x="217" y="128"/>
                  </a:cubicBezTo>
                  <a:cubicBezTo>
                    <a:pt x="217" y="76"/>
                    <a:pt x="217" y="76"/>
                    <a:pt x="217" y="76"/>
                  </a:cubicBezTo>
                  <a:lnTo>
                    <a:pt x="239" y="7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8891161" y="2191674"/>
            <a:ext cx="2552809" cy="472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好像有点问题，这里没有说清楚什么情况，这个接口含义存在歧义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….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8891160" y="1896651"/>
            <a:ext cx="1280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交流使用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924430" y="2852449"/>
            <a:ext cx="2552809" cy="472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这么详细的接口文档，开箱即用，根本不需要对接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2045970" y="2557426"/>
            <a:ext cx="1431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提供接口文档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924430" y="4861338"/>
            <a:ext cx="2552809" cy="271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好了，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bug</a:t>
            </a: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改完了，现在不可能有问题了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282066" y="4566315"/>
            <a:ext cx="2195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修改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Bug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，再次循环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8891161" y="4446428"/>
            <a:ext cx="2552809" cy="671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肯定不是我的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bug</a:t>
            </a:r>
          </a:p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可能我的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bug</a:t>
            </a:r>
          </a:p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是我的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bug</a:t>
            </a:r>
            <a:endParaRPr lang="zh-CN" altLang="en-US" sz="10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8891161" y="4151405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发现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Bug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09675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DE7F7E"/>
                </a:solidFill>
                <a:cs typeface="+mn-ea"/>
                <a:sym typeface="+mn-lt"/>
              </a:rPr>
              <a:t>代码内容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6CB23B3-0867-415C-AF9F-9F3F291087D2}"/>
              </a:ext>
            </a:extLst>
          </p:cNvPr>
          <p:cNvSpPr txBox="1"/>
          <p:nvPr/>
        </p:nvSpPr>
        <p:spPr>
          <a:xfrm>
            <a:off x="680085" y="2396650"/>
            <a:ext cx="744664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使用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Spring Boot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框架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初期，准备自己从头开始搭建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技术调研后，选取了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ruoyi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-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vue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-pro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脚手架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整合了必要技术栈，省时省力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代码规范，易于编写与拓展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strike="sngStrike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示例代码多，易于模仿</a:t>
            </a:r>
            <a:endParaRPr lang="en-US" altLang="zh-CN" sz="2000" strike="sngStrike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…</a:t>
            </a:r>
          </a:p>
          <a:p>
            <a:pPr lvl="1"/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72DCDC0-29B7-40FB-8913-A2BA8980E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7710" y="1680765"/>
            <a:ext cx="6000000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534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DE7F7E"/>
                </a:solidFill>
                <a:cs typeface="+mn-ea"/>
                <a:sym typeface="+mn-lt"/>
              </a:rPr>
              <a:t>代码内容</a:t>
            </a:r>
          </a:p>
        </p:txBody>
      </p:sp>
      <p:sp>
        <p:nvSpPr>
          <p:cNvPr id="62" name="矩形 61"/>
          <p:cNvSpPr/>
          <p:nvPr/>
        </p:nvSpPr>
        <p:spPr>
          <a:xfrm>
            <a:off x="686028" y="1398950"/>
            <a:ext cx="2623230" cy="501650"/>
          </a:xfrm>
          <a:prstGeom prst="rect">
            <a:avLst/>
          </a:prstGeom>
          <a:solidFill>
            <a:srgbClr val="6DA8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用户管理</a:t>
            </a:r>
          </a:p>
        </p:txBody>
      </p:sp>
      <p:sp>
        <p:nvSpPr>
          <p:cNvPr id="63" name="矩形 62"/>
          <p:cNvSpPr/>
          <p:nvPr/>
        </p:nvSpPr>
        <p:spPr>
          <a:xfrm>
            <a:off x="686028" y="1900600"/>
            <a:ext cx="2623230" cy="1658937"/>
          </a:xfrm>
          <a:prstGeom prst="rect">
            <a:avLst/>
          </a:prstGeom>
          <a:solidFill>
            <a:srgbClr val="DE7F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130000"/>
              </a:lnSpc>
            </a:pPr>
            <a:r>
              <a:rPr lang="en-US" altLang="zh-CN" sz="1860" dirty="0">
                <a:solidFill>
                  <a:srgbClr val="43A13A"/>
                </a:solidFill>
                <a:cs typeface="+mn-ea"/>
                <a:sym typeface="+mn-lt"/>
              </a:rPr>
              <a:t>  </a:t>
            </a:r>
            <a:r>
              <a:rPr lang="zh-CN" altLang="en-US" sz="186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为系统提供用户支持，满足后台管理用户，对用户进行各种状态修改的需求</a:t>
            </a:r>
            <a:endParaRPr lang="zh-CN" altLang="zh-CN" sz="1860" kern="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80085" y="3759743"/>
            <a:ext cx="2623231" cy="501650"/>
          </a:xfrm>
          <a:prstGeom prst="rect">
            <a:avLst/>
          </a:prstGeom>
          <a:solidFill>
            <a:srgbClr val="DE7F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登录认证</a:t>
            </a:r>
          </a:p>
        </p:txBody>
      </p:sp>
      <p:sp>
        <p:nvSpPr>
          <p:cNvPr id="69" name="矩形 68"/>
          <p:cNvSpPr/>
          <p:nvPr/>
        </p:nvSpPr>
        <p:spPr>
          <a:xfrm>
            <a:off x="680085" y="4261393"/>
            <a:ext cx="2629174" cy="1658938"/>
          </a:xfrm>
          <a:prstGeom prst="rect">
            <a:avLst/>
          </a:prstGeom>
          <a:solidFill>
            <a:srgbClr val="6DA8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130000"/>
              </a:lnSpc>
            </a:pPr>
            <a:r>
              <a:rPr lang="en-US" altLang="zh-CN" sz="1860" dirty="0">
                <a:solidFill>
                  <a:srgbClr val="43A13A"/>
                </a:solidFill>
                <a:cs typeface="+mn-ea"/>
                <a:sym typeface="+mn-lt"/>
              </a:rPr>
              <a:t>  </a:t>
            </a:r>
            <a:r>
              <a:rPr lang="zh-CN" altLang="en-US" sz="186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提供多种登录方式，账号密码登录，手机号验证码登录等，提供注册，重置密码基础服务</a:t>
            </a:r>
            <a:endParaRPr lang="zh-CN" altLang="zh-CN" sz="1860" kern="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28FB08E-E585-4EF6-B239-7CA44376C929}"/>
              </a:ext>
            </a:extLst>
          </p:cNvPr>
          <p:cNvSpPr/>
          <p:nvPr/>
        </p:nvSpPr>
        <p:spPr>
          <a:xfrm>
            <a:off x="3465514" y="1398950"/>
            <a:ext cx="2623230" cy="501650"/>
          </a:xfrm>
          <a:prstGeom prst="rect">
            <a:avLst/>
          </a:prstGeom>
          <a:solidFill>
            <a:srgbClr val="6DA8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角色管理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B80A417-C096-4956-8F21-A438954D48DA}"/>
              </a:ext>
            </a:extLst>
          </p:cNvPr>
          <p:cNvSpPr/>
          <p:nvPr/>
        </p:nvSpPr>
        <p:spPr>
          <a:xfrm>
            <a:off x="3465514" y="1900600"/>
            <a:ext cx="2623230" cy="1658937"/>
          </a:xfrm>
          <a:prstGeom prst="rect">
            <a:avLst/>
          </a:prstGeom>
          <a:solidFill>
            <a:srgbClr val="DE7F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30000"/>
              </a:lnSpc>
            </a:pPr>
            <a:r>
              <a:rPr lang="en-US" altLang="zh-CN" sz="1860" dirty="0">
                <a:solidFill>
                  <a:srgbClr val="43A13A"/>
                </a:solidFill>
                <a:cs typeface="+mn-ea"/>
                <a:sym typeface="+mn-lt"/>
              </a:rPr>
              <a:t> </a:t>
            </a:r>
            <a:r>
              <a:rPr lang="zh-CN" altLang="en-US" sz="186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为系统提供角色支持，满足系统需要多角色完成不同任务的需求</a:t>
            </a:r>
            <a:endParaRPr lang="zh-CN" altLang="zh-CN" sz="1860" kern="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89AFDB4-A751-4F8B-A07F-6A81CC7B991B}"/>
              </a:ext>
            </a:extLst>
          </p:cNvPr>
          <p:cNvSpPr/>
          <p:nvPr/>
        </p:nvSpPr>
        <p:spPr>
          <a:xfrm>
            <a:off x="6245000" y="1397137"/>
            <a:ext cx="2623230" cy="501650"/>
          </a:xfrm>
          <a:prstGeom prst="rect">
            <a:avLst/>
          </a:prstGeom>
          <a:solidFill>
            <a:srgbClr val="6DA8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菜单管理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A2786C4-F9DD-4389-9477-F9EE8C6ACDBC}"/>
              </a:ext>
            </a:extLst>
          </p:cNvPr>
          <p:cNvSpPr/>
          <p:nvPr/>
        </p:nvSpPr>
        <p:spPr>
          <a:xfrm>
            <a:off x="6245000" y="1898787"/>
            <a:ext cx="2623230" cy="1658937"/>
          </a:xfrm>
          <a:prstGeom prst="rect">
            <a:avLst/>
          </a:prstGeom>
          <a:solidFill>
            <a:srgbClr val="DE7F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130000"/>
              </a:lnSpc>
            </a:pPr>
            <a:r>
              <a:rPr lang="zh-CN" altLang="en-US" sz="1860" kern="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为系统提供动态菜单支持，满足系统需要动态更改菜单以修改功能的需求</a:t>
            </a:r>
            <a:endParaRPr lang="zh-CN" altLang="zh-CN" sz="1860" kern="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5C5569A-618D-4DF1-8604-18DDF331AC7D}"/>
              </a:ext>
            </a:extLst>
          </p:cNvPr>
          <p:cNvSpPr/>
          <p:nvPr/>
        </p:nvSpPr>
        <p:spPr>
          <a:xfrm>
            <a:off x="9024486" y="1397137"/>
            <a:ext cx="2623230" cy="501650"/>
          </a:xfrm>
          <a:prstGeom prst="rect">
            <a:avLst/>
          </a:prstGeom>
          <a:solidFill>
            <a:srgbClr val="6DA8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权限管理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3B8121F-CE73-4174-9D27-D0A5A6DDDECC}"/>
              </a:ext>
            </a:extLst>
          </p:cNvPr>
          <p:cNvSpPr/>
          <p:nvPr/>
        </p:nvSpPr>
        <p:spPr>
          <a:xfrm>
            <a:off x="9024486" y="1898787"/>
            <a:ext cx="2623230" cy="1658937"/>
          </a:xfrm>
          <a:prstGeom prst="rect">
            <a:avLst/>
          </a:prstGeom>
          <a:solidFill>
            <a:srgbClr val="DE7F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130000"/>
              </a:lnSpc>
            </a:pPr>
            <a:r>
              <a:rPr lang="en-US" altLang="zh-CN" sz="1860" dirty="0">
                <a:solidFill>
                  <a:srgbClr val="43A13A"/>
                </a:solidFill>
                <a:cs typeface="+mn-ea"/>
                <a:sym typeface="+mn-lt"/>
              </a:rPr>
              <a:t>  </a:t>
            </a:r>
            <a:r>
              <a:rPr lang="zh-CN" altLang="en-US" sz="186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提供</a:t>
            </a:r>
            <a:r>
              <a:rPr lang="en-US" altLang="zh-CN" sz="186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RBAC</a:t>
            </a:r>
            <a:r>
              <a:rPr lang="zh-CN" altLang="en-US" sz="186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，用户</a:t>
            </a:r>
            <a:r>
              <a:rPr lang="en-US" altLang="zh-CN" sz="186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-</a:t>
            </a:r>
            <a:r>
              <a:rPr lang="zh-CN" altLang="en-US" sz="186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角色</a:t>
            </a:r>
            <a:r>
              <a:rPr lang="en-US" altLang="zh-CN" sz="186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-</a:t>
            </a:r>
            <a:r>
              <a:rPr lang="zh-CN" altLang="en-US" sz="186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权限控制，将三者结合，满足更多动态需求</a:t>
            </a:r>
            <a:endParaRPr lang="zh-CN" altLang="zh-CN" sz="1860" kern="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6E5C645-63C3-45E0-ACF0-506B9CD908A5}"/>
              </a:ext>
            </a:extLst>
          </p:cNvPr>
          <p:cNvSpPr/>
          <p:nvPr/>
        </p:nvSpPr>
        <p:spPr>
          <a:xfrm>
            <a:off x="3459570" y="3759743"/>
            <a:ext cx="2623231" cy="501650"/>
          </a:xfrm>
          <a:prstGeom prst="rect">
            <a:avLst/>
          </a:prstGeom>
          <a:solidFill>
            <a:srgbClr val="DE7F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个人信息管理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0BF7329-3023-496E-85B2-3F1CE43C74FB}"/>
              </a:ext>
            </a:extLst>
          </p:cNvPr>
          <p:cNvSpPr/>
          <p:nvPr/>
        </p:nvSpPr>
        <p:spPr>
          <a:xfrm>
            <a:off x="3459570" y="4261393"/>
            <a:ext cx="2629174" cy="1658938"/>
          </a:xfrm>
          <a:prstGeom prst="rect">
            <a:avLst/>
          </a:prstGeom>
          <a:solidFill>
            <a:srgbClr val="6DA8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130000"/>
              </a:lnSpc>
            </a:pPr>
            <a:r>
              <a:rPr lang="zh-CN" altLang="en-US" sz="1860" kern="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提供用户个人中心所需的接口，修改个人信息，重置密码等</a:t>
            </a:r>
            <a:endParaRPr lang="zh-CN" altLang="zh-CN" sz="1860" kern="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ABC95A3-25E0-4633-82C7-C1BA764100F9}"/>
              </a:ext>
            </a:extLst>
          </p:cNvPr>
          <p:cNvSpPr/>
          <p:nvPr/>
        </p:nvSpPr>
        <p:spPr>
          <a:xfrm>
            <a:off x="6233112" y="3759743"/>
            <a:ext cx="2623231" cy="501650"/>
          </a:xfrm>
          <a:prstGeom prst="rect">
            <a:avLst/>
          </a:prstGeom>
          <a:solidFill>
            <a:srgbClr val="DE7F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流程日志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8333341-F289-4B2C-8605-E3378AEB2981}"/>
              </a:ext>
            </a:extLst>
          </p:cNvPr>
          <p:cNvSpPr/>
          <p:nvPr/>
        </p:nvSpPr>
        <p:spPr>
          <a:xfrm>
            <a:off x="6233112" y="4261393"/>
            <a:ext cx="2629174" cy="1658938"/>
          </a:xfrm>
          <a:prstGeom prst="rect">
            <a:avLst/>
          </a:prstGeom>
          <a:solidFill>
            <a:srgbClr val="6DA8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130000"/>
              </a:lnSpc>
            </a:pPr>
            <a:r>
              <a:rPr lang="en-US" altLang="zh-CN" sz="1860" dirty="0">
                <a:solidFill>
                  <a:srgbClr val="43A13A"/>
                </a:solidFill>
                <a:cs typeface="+mn-ea"/>
                <a:sym typeface="+mn-lt"/>
              </a:rPr>
              <a:t>  </a:t>
            </a:r>
            <a:r>
              <a:rPr lang="zh-CN" altLang="en-US" sz="186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流程状态转变时，记录实时状态，作为历史信息供系统使用</a:t>
            </a:r>
            <a:endParaRPr lang="zh-CN" altLang="zh-CN" sz="1860" kern="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7E81941-EED4-4A96-9E22-2C9583A7E7BE}"/>
              </a:ext>
            </a:extLst>
          </p:cNvPr>
          <p:cNvSpPr/>
          <p:nvPr/>
        </p:nvSpPr>
        <p:spPr>
          <a:xfrm>
            <a:off x="9012597" y="3759743"/>
            <a:ext cx="2623231" cy="501650"/>
          </a:xfrm>
          <a:prstGeom prst="rect">
            <a:avLst/>
          </a:prstGeom>
          <a:solidFill>
            <a:srgbClr val="DE7F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文件存储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BC338E4-D785-4134-8E70-27CD06728AE9}"/>
              </a:ext>
            </a:extLst>
          </p:cNvPr>
          <p:cNvSpPr/>
          <p:nvPr/>
        </p:nvSpPr>
        <p:spPr>
          <a:xfrm>
            <a:off x="9012597" y="4261393"/>
            <a:ext cx="2629174" cy="1658938"/>
          </a:xfrm>
          <a:prstGeom prst="rect">
            <a:avLst/>
          </a:prstGeom>
          <a:solidFill>
            <a:srgbClr val="6DA8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130000"/>
              </a:lnSpc>
            </a:pPr>
            <a:r>
              <a:rPr lang="en-US" altLang="zh-CN" sz="1860" dirty="0">
                <a:solidFill>
                  <a:srgbClr val="43A13A"/>
                </a:solidFill>
                <a:cs typeface="+mn-ea"/>
                <a:sym typeface="+mn-lt"/>
              </a:rPr>
              <a:t>  </a:t>
            </a:r>
            <a:r>
              <a:rPr lang="zh-CN" altLang="en-US" sz="186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连入</a:t>
            </a:r>
            <a:r>
              <a:rPr lang="en-US" altLang="zh-CN" sz="1860" dirty="0" err="1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MinIO</a:t>
            </a:r>
            <a:r>
              <a:rPr lang="zh-CN" altLang="en-US" sz="186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，为系统提供文件系统支持，存储产生的二进制文件</a:t>
            </a:r>
            <a:endParaRPr lang="zh-CN" altLang="zh-CN" sz="1860" kern="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104172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DE7F7E"/>
                </a:solidFill>
                <a:cs typeface="+mn-ea"/>
                <a:sym typeface="+mn-lt"/>
              </a:rPr>
              <a:t>运行环境</a:t>
            </a:r>
          </a:p>
        </p:txBody>
      </p:sp>
      <p:sp>
        <p:nvSpPr>
          <p:cNvPr id="20" name="矩形 19"/>
          <p:cNvSpPr/>
          <p:nvPr/>
        </p:nvSpPr>
        <p:spPr>
          <a:xfrm>
            <a:off x="567949" y="911757"/>
            <a:ext cx="4905375" cy="56661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为项目提供运行环境：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  <a:p>
            <a:pPr marL="285750" indent="-28575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部署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MySQL</a:t>
            </a:r>
          </a:p>
          <a:p>
            <a:pPr marL="285750" indent="-28575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部署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MongoDB</a:t>
            </a:r>
          </a:p>
          <a:p>
            <a:pPr marL="285750" indent="-28575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部署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Redis</a:t>
            </a:r>
          </a:p>
          <a:p>
            <a:pPr marL="285750" indent="-28575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部署</a:t>
            </a:r>
            <a:r>
              <a:rPr lang="en-US" altLang="zh-CN" sz="1400" dirty="0" err="1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MinIO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  <a:p>
            <a:pPr marL="285750" indent="-28575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400" strike="sngStrike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运行</a:t>
            </a:r>
            <a:r>
              <a:rPr lang="en-US" altLang="zh-CN" sz="1400" strike="sngStrike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Clash</a:t>
            </a:r>
          </a:p>
          <a:p>
            <a:pPr marL="285750" indent="-28575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编译运行项目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服务器因为莫名原因关机了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…</a:t>
            </a: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我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Redis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放哪了，</a:t>
            </a:r>
            <a:r>
              <a:rPr lang="en-US" altLang="zh-CN" sz="1400" dirty="0" err="1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MinIO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怎么启动来着，查一查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部署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MySQL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部署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MongoDB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部署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Redis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部署</a:t>
            </a:r>
            <a:r>
              <a:rPr lang="en-US" altLang="zh-CN" sz="1400" dirty="0" err="1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MinIO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 strike="sngStrike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运行</a:t>
            </a:r>
            <a:r>
              <a:rPr lang="en-US" altLang="zh-CN" sz="1400" strike="sngStrike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Clash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xx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：项目更新了，重新打包运行一下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…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git pull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打包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结束原进程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运行</a:t>
            </a:r>
            <a:endParaRPr lang="en-US" altLang="zh-CN" sz="1400" strike="sngStrike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一次次的重复工作后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——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学会避免一些重复性的工作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6800850" y="1778635"/>
            <a:ext cx="3714750" cy="3759200"/>
            <a:chOff x="10635" y="3356"/>
            <a:chExt cx="5850" cy="5920"/>
          </a:xfrm>
          <a:solidFill>
            <a:srgbClr val="6DA8CD"/>
          </a:solidFill>
        </p:grpSpPr>
        <p:sp>
          <p:nvSpPr>
            <p:cNvPr id="30" name="椭圆 29"/>
            <p:cNvSpPr/>
            <p:nvPr/>
          </p:nvSpPr>
          <p:spPr>
            <a:xfrm>
              <a:off x="10635" y="3356"/>
              <a:ext cx="5850" cy="54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同心圆 30"/>
            <p:cNvSpPr/>
            <p:nvPr/>
          </p:nvSpPr>
          <p:spPr>
            <a:xfrm>
              <a:off x="11122" y="3755"/>
              <a:ext cx="4875" cy="4676"/>
            </a:xfrm>
            <a:prstGeom prst="donut">
              <a:avLst>
                <a:gd name="adj" fmla="val 16415"/>
              </a:avLst>
            </a:prstGeom>
            <a:solidFill>
              <a:srgbClr val="DE7F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 flipV="1">
              <a:off x="13230" y="9262"/>
              <a:ext cx="0" cy="1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/>
        </p:nvGrpSpPr>
        <p:grpSpPr>
          <a:xfrm>
            <a:off x="8086090" y="2943860"/>
            <a:ext cx="1143635" cy="1146810"/>
            <a:chOff x="6895" y="4033"/>
            <a:chExt cx="768" cy="770"/>
          </a:xfrm>
          <a:solidFill>
            <a:schemeClr val="bg1"/>
          </a:solidFill>
        </p:grpSpPr>
        <p:sp>
          <p:nvSpPr>
            <p:cNvPr id="132" name="AutoShape 123"/>
            <p:cNvSpPr/>
            <p:nvPr/>
          </p:nvSpPr>
          <p:spPr bwMode="auto">
            <a:xfrm>
              <a:off x="6895" y="4033"/>
              <a:ext cx="768" cy="77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33" name="AutoShape 124"/>
            <p:cNvSpPr/>
            <p:nvPr/>
          </p:nvSpPr>
          <p:spPr bwMode="auto">
            <a:xfrm>
              <a:off x="7110" y="4248"/>
              <a:ext cx="338" cy="33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34" name="AutoShape 125"/>
            <p:cNvSpPr/>
            <p:nvPr/>
          </p:nvSpPr>
          <p:spPr bwMode="auto">
            <a:xfrm>
              <a:off x="7183" y="4318"/>
              <a:ext cx="192" cy="19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64124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1177</Words>
  <Application>Microsoft Office PowerPoint</Application>
  <PresentationFormat>宽屏</PresentationFormat>
  <Paragraphs>141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宋体</vt:lpstr>
      <vt:lpstr>微软雅黑</vt:lpstr>
      <vt:lpstr>Arial</vt:lpstr>
      <vt:lpstr>Calibri</vt:lpstr>
      <vt:lpstr>Consolas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dc:description>http://www.ypppt.com/</dc:description>
  <cp:lastModifiedBy>MECHREVO</cp:lastModifiedBy>
  <cp:revision>239</cp:revision>
  <dcterms:created xsi:type="dcterms:W3CDTF">2017-06-21T03:03:20Z</dcterms:created>
  <dcterms:modified xsi:type="dcterms:W3CDTF">2022-07-04T10:57:15Z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