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1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šľïd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 dirty="0"/>
              <a:t>2022.6.6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菜单组件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41E3FE-D234-1C16-A73B-DD47390D5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19"/>
          <a:stretch/>
        </p:blipFill>
        <p:spPr>
          <a:xfrm>
            <a:off x="1149768" y="1344182"/>
            <a:ext cx="9447619" cy="5330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8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技术表格</a:t>
            </a:r>
            <a:r>
              <a:rPr lang="en-US" altLang="zh-CN"/>
              <a:t>json</a:t>
            </a:r>
            <a:r>
              <a:rPr lang="zh-CN" altLang="en-US"/>
              <a:t>模板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对技术表格进行抽象，前后端表格相关数据接口规范</a:t>
            </a:r>
            <a:endParaRPr lang="en-US" altLang="zh-CN" sz="2400" dirty="0"/>
          </a:p>
          <a:p>
            <a:r>
              <a:rPr lang="zh-CN" altLang="en-US" sz="2400" dirty="0"/>
              <a:t>为下一步编写</a:t>
            </a:r>
            <a:r>
              <a:rPr lang="en-US" altLang="zh-CN" sz="2400" dirty="0"/>
              <a:t>latex</a:t>
            </a:r>
            <a:r>
              <a:rPr lang="zh-CN" altLang="en-US" sz="2400" dirty="0"/>
              <a:t>模板提供支持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7B7B8-586E-2871-9140-684EAE69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68" y="1564273"/>
            <a:ext cx="2857143" cy="4676190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1F98EDA5-6248-4CEA-1950-BE5B87BE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028700"/>
            <a:ext cx="2333886" cy="578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3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技术表格</a:t>
            </a:r>
            <a:r>
              <a:rPr lang="en-US" altLang="zh-CN"/>
              <a:t>json</a:t>
            </a:r>
            <a:r>
              <a:rPr lang="zh-CN" altLang="en-US"/>
              <a:t>模板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对技术表格进行抽象，前后端表格相关数据接口规范</a:t>
            </a:r>
            <a:endParaRPr lang="en-US" altLang="zh-CN" sz="2400" dirty="0"/>
          </a:p>
          <a:p>
            <a:r>
              <a:rPr lang="zh-CN" altLang="en-US" sz="2400" dirty="0"/>
              <a:t>为下一步编写</a:t>
            </a:r>
            <a:r>
              <a:rPr lang="en-US" altLang="zh-CN" sz="2400" dirty="0"/>
              <a:t>latex</a:t>
            </a:r>
            <a:r>
              <a:rPr lang="zh-CN" altLang="en-US" sz="2400" dirty="0"/>
              <a:t>模板提供支持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7B7B8-586E-2871-9140-684EAE69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68" y="1564273"/>
            <a:ext cx="2857143" cy="4676190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1F98EDA5-6248-4CEA-1950-BE5B87BE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028700"/>
            <a:ext cx="2333886" cy="578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287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$ļiḋ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技术</a:t>
            </a:r>
            <a:endParaRPr lang="zh-CN" altLang="en-US" dirty="0"/>
          </a:p>
        </p:txBody>
      </p:sp>
      <p:sp>
        <p:nvSpPr>
          <p:cNvPr id="8" name="ïŝľîḓe">
            <a:extLst>
              <a:ext uri="{FF2B5EF4-FFF2-40B4-BE49-F238E27FC236}">
                <a16:creationId xmlns:a16="http://schemas.microsoft.com/office/drawing/2014/main" id="{0776016F-A0CB-E5B8-7235-002A6EC4BF62}"/>
              </a:ext>
            </a:extLst>
          </p:cNvPr>
          <p:cNvSpPr txBox="1"/>
          <p:nvPr/>
        </p:nvSpPr>
        <p:spPr>
          <a:xfrm>
            <a:off x="1428307" y="31045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系统架设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56AC0A-C877-CD9A-EA8E-6F5CB29D8037}"/>
              </a:ext>
            </a:extLst>
          </p:cNvPr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接入了</a:t>
            </a:r>
            <a:r>
              <a:rPr lang="en-US" altLang="zh-CN" sz="2400"/>
              <a:t>MySQL</a:t>
            </a:r>
            <a:r>
              <a:rPr lang="zh-CN" altLang="en-US" sz="2400"/>
              <a:t>云数据库，</a:t>
            </a:r>
            <a:r>
              <a:rPr lang="en-US" altLang="zh-CN" sz="2400"/>
              <a:t>MongoDB</a:t>
            </a:r>
            <a:r>
              <a:rPr lang="zh-CN" altLang="en-US" sz="2400"/>
              <a:t>云数据库</a:t>
            </a:r>
            <a:endParaRPr lang="en-US" altLang="zh-CN" sz="2400"/>
          </a:p>
          <a:p>
            <a:pPr lvl="1"/>
            <a:r>
              <a:rPr lang="zh-CN" altLang="en-US" sz="2400"/>
              <a:t>数据统一，无需频繁使用</a:t>
            </a:r>
            <a:r>
              <a:rPr lang="en-US" altLang="zh-CN" sz="2400"/>
              <a:t>sql</a:t>
            </a:r>
            <a:r>
              <a:rPr lang="zh-CN" altLang="en-US" sz="2400"/>
              <a:t>脚本基本更新数据库数</a:t>
            </a:r>
            <a:endParaRPr lang="en-US" altLang="zh-CN" sz="2400"/>
          </a:p>
          <a:p>
            <a:r>
              <a:rPr lang="zh-CN" altLang="en-US" sz="2400"/>
              <a:t>短信平台</a:t>
            </a:r>
            <a:endParaRPr lang="en-US" altLang="zh-CN" sz="2400"/>
          </a:p>
          <a:p>
            <a:pPr lvl="1"/>
            <a:r>
              <a:rPr lang="zh-CN" altLang="en-US" sz="2400"/>
              <a:t>验证码登录等</a:t>
            </a:r>
            <a:endParaRPr lang="en-US" altLang="zh-CN" sz="2400"/>
          </a:p>
          <a:p>
            <a:pPr lvl="1"/>
            <a:r>
              <a:rPr lang="zh-CN" altLang="en-US" sz="2400"/>
              <a:t>还未充值，暂时使用钉钉机器人辅助测试</a:t>
            </a:r>
            <a:endParaRPr lang="en-US" altLang="zh-CN" sz="2400"/>
          </a:p>
          <a:p>
            <a:r>
              <a:rPr lang="zh-CN" altLang="en-US" sz="2400"/>
              <a:t>文件配置，</a:t>
            </a:r>
            <a:r>
              <a:rPr lang="en-US" altLang="zh-CN" sz="2400"/>
              <a:t>Minio</a:t>
            </a:r>
          </a:p>
          <a:p>
            <a:pPr lvl="1"/>
            <a:r>
              <a:rPr lang="zh-CN" altLang="en-US" sz="2400"/>
              <a:t>本地测试，需要部署在云平台上？</a:t>
            </a:r>
            <a:endParaRPr lang="en-US" altLang="zh-CN" sz="2400"/>
          </a:p>
          <a:p>
            <a:pPr lvl="1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28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存入角色与菜单信息并分配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69B14-EFE9-752F-96BB-73B30BC8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45" y="1692240"/>
            <a:ext cx="4142857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A45862-54BA-B803-4F6C-663A8325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45" y="3918705"/>
            <a:ext cx="2533333" cy="1923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A8949-DEA4-9C80-603F-BD4F01919D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406"/>
          <a:stretch/>
        </p:blipFill>
        <p:spPr>
          <a:xfrm>
            <a:off x="7895565" y="492240"/>
            <a:ext cx="4142857" cy="60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00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编写相关接口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A54491-D06A-70D5-85C4-154B486D76A0}"/>
              </a:ext>
            </a:extLst>
          </p:cNvPr>
          <p:cNvSpPr txBox="1">
            <a:spLocks/>
          </p:cNvSpPr>
          <p:nvPr/>
        </p:nvSpPr>
        <p:spPr>
          <a:xfrm>
            <a:off x="997527" y="19812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认证</a:t>
            </a:r>
            <a:endParaRPr lang="en-US" altLang="zh-CN" sz="2000"/>
          </a:p>
          <a:p>
            <a:pPr lvl="1"/>
            <a:r>
              <a:rPr lang="zh-CN" altLang="en-US" sz="2000"/>
              <a:t>登录（账号密码，手机号密码，手机号验证码等）</a:t>
            </a:r>
            <a:endParaRPr lang="en-US" altLang="zh-CN" sz="2000"/>
          </a:p>
          <a:p>
            <a:pPr lvl="1"/>
            <a:r>
              <a:rPr lang="zh-CN" altLang="en-US" sz="2000"/>
              <a:t>重置密码，获取菜单</a:t>
            </a:r>
            <a:endParaRPr lang="en-US" altLang="zh-CN" sz="2000"/>
          </a:p>
          <a:p>
            <a:r>
              <a:rPr lang="zh-CN" altLang="en-US" sz="2000"/>
              <a:t>公司，公司客户关联：</a:t>
            </a:r>
            <a:endParaRPr lang="en-US" altLang="zh-CN" sz="2000"/>
          </a:p>
          <a:p>
            <a:pPr lvl="1"/>
            <a:r>
              <a:rPr lang="zh-CN" altLang="en-US" sz="2000"/>
              <a:t>后台：增删查改</a:t>
            </a:r>
            <a:endParaRPr lang="en-US" altLang="zh-CN" sz="2000"/>
          </a:p>
          <a:p>
            <a:pPr lvl="1"/>
            <a:r>
              <a:rPr lang="zh-CN" altLang="en-US" sz="2000"/>
              <a:t>前台：公司认证（升级为客户）</a:t>
            </a:r>
            <a:endParaRPr lang="en-US" altLang="zh-CN" sz="2000"/>
          </a:p>
          <a:p>
            <a:r>
              <a:rPr lang="zh-CN" altLang="en-US" sz="2000"/>
              <a:t>委托与流程</a:t>
            </a:r>
            <a:endParaRPr lang="en-US" altLang="zh-CN" sz="2000"/>
          </a:p>
          <a:p>
            <a:pPr lvl="2"/>
            <a:r>
              <a:rPr lang="zh-CN" altLang="en-US" sz="2000"/>
              <a:t>后台：增删查改</a:t>
            </a:r>
            <a:endParaRPr lang="en-US" altLang="zh-CN" sz="2000"/>
          </a:p>
          <a:p>
            <a:pPr lvl="2"/>
            <a:r>
              <a:rPr lang="zh-CN" altLang="en-US" sz="2000"/>
              <a:t>前台：创建委托申请，填写委托，查询委托等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9295D-4F12-66B4-5890-5F9CA828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71" y="1028541"/>
            <a:ext cx="2895238" cy="19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0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本周开发记录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16A68-2C84-81F1-87D5-102820A4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2385236"/>
            <a:ext cx="7590476" cy="28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3DC2CA-56CB-2281-5063-BCF6F4E8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473" y="0"/>
            <a:ext cx="2412185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C0D7F8-3612-5D26-E276-3B93B671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658" y="0"/>
            <a:ext cx="230134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71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ṩḻiḓ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25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A315-024E-7D13-7D74-2991BD983A70}"/>
              </a:ext>
            </a:extLst>
          </p:cNvPr>
          <p:cNvSpPr txBox="1"/>
          <p:nvPr/>
        </p:nvSpPr>
        <p:spPr>
          <a:xfrm>
            <a:off x="3380372" y="1073584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进度汇总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4.11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4.18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4.25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/>
              <a:t>5.30</a:t>
            </a:r>
            <a:endParaRPr lang="en-US" altLang="zh-CN" sz="2000" dirty="0"/>
          </a:p>
          <a:p>
            <a:pPr algn="l"/>
            <a:r>
              <a:rPr lang="zh-CN" altLang="en-US" sz="2000" dirty="0"/>
              <a:t>上周完成进度：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文档：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需求规格说明书（</a:t>
            </a:r>
            <a:r>
              <a:rPr lang="en-US" altLang="zh-CN" sz="2000" dirty="0"/>
              <a:t>V2.0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设计说明书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测试报告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项目研发报告</a:t>
            </a:r>
            <a:r>
              <a:rPr lang="en-US" altLang="zh-CN" sz="2000" dirty="0"/>
              <a:t>(</a:t>
            </a:r>
            <a:r>
              <a:rPr lang="zh-CN" altLang="en-US" sz="2000" dirty="0"/>
              <a:t>技术部分</a:t>
            </a:r>
            <a:r>
              <a:rPr lang="en-US" altLang="zh-CN" sz="2000" dirty="0"/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需求</a:t>
            </a:r>
            <a:endParaRPr lang="zh-CN" altLang="en-US" sz="3200" dirty="0"/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数据表（业务）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维护用户、角色、权限、委托、合同、样品、技术表格等数据的存储与映射关系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A3462-E042-4534-085A-33D0AC3F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0"/>
            <a:ext cx="59573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3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数据表（系统）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系统配置与后台管理相关，基本为框架自带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DBDD5-8301-D00D-6FA2-A4A6F545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5" y="2710236"/>
            <a:ext cx="8323809" cy="923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7A0EC7-6786-B3A1-5239-B9CEB7E7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11" y="3634046"/>
            <a:ext cx="8438095" cy="23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61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权限数据 </a:t>
            </a:r>
            <a:r>
              <a:rPr lang="en-US" altLang="zh-CN"/>
              <a:t>RBAC</a:t>
            </a:r>
            <a:r>
              <a:rPr lang="zh-CN" altLang="en-US"/>
              <a:t>模式进行权限管理</a:t>
            </a:r>
            <a:endParaRPr lang="en-US" altLang="zh-CN"/>
          </a:p>
          <a:p>
            <a:r>
              <a:rPr lang="zh-CN" altLang="en-US"/>
              <a:t>建立角色树、功能树</a:t>
            </a:r>
            <a:endParaRPr lang="en-US" altLang="zh-CN"/>
          </a:p>
          <a:p>
            <a:pPr lvl="1"/>
            <a:r>
              <a:rPr lang="zh-CN" altLang="en-US" sz="1800"/>
              <a:t>用户到角色树叶节点的多对多映射</a:t>
            </a:r>
            <a:endParaRPr lang="en-US" altLang="zh-CN" sz="1800"/>
          </a:p>
          <a:p>
            <a:pPr lvl="1"/>
            <a:r>
              <a:rPr lang="zh-CN" altLang="en-US" sz="1800"/>
              <a:t>角色树叶节点到功能树子树的多对多映射</a:t>
            </a:r>
            <a:endParaRPr lang="en-US" altLang="zh-CN" sz="1800"/>
          </a:p>
          <a:p>
            <a:pPr lvl="1"/>
            <a:r>
              <a:rPr lang="en-US" altLang="zh-CN" sz="1800"/>
              <a:t>user</a:t>
            </a:r>
            <a:r>
              <a:rPr lang="zh-CN" altLang="en-US" sz="1800"/>
              <a:t>：所有用户</a:t>
            </a:r>
            <a:endParaRPr lang="en-US" altLang="zh-CN" sz="1800"/>
          </a:p>
          <a:p>
            <a:pPr lvl="1"/>
            <a:r>
              <a:rPr lang="en-US" altLang="zh-CN" sz="1800"/>
              <a:t>role</a:t>
            </a:r>
            <a:r>
              <a:rPr lang="zh-CN" altLang="en-US" sz="1800"/>
              <a:t>：所有角色（树形结构）</a:t>
            </a:r>
            <a:endParaRPr lang="en-US" altLang="zh-CN" sz="1800"/>
          </a:p>
          <a:p>
            <a:pPr lvl="2"/>
            <a:r>
              <a:rPr lang="zh-CN" altLang="en-US" sz="1800"/>
              <a:t>查整体的角色树</a:t>
            </a:r>
            <a:endParaRPr lang="en-US" altLang="zh-CN" sz="1800"/>
          </a:p>
          <a:p>
            <a:pPr lvl="2"/>
            <a:r>
              <a:rPr lang="zh-CN" altLang="en-US" sz="1800"/>
              <a:t>根据具体数据请求更新数据表</a:t>
            </a:r>
            <a:endParaRPr lang="en-US" altLang="zh-CN" sz="1800"/>
          </a:p>
          <a:p>
            <a:pPr lvl="2"/>
            <a:r>
              <a:rPr lang="zh-CN" altLang="en-US" sz="1800"/>
              <a:t>根据用户查对应的角色树叶节点</a:t>
            </a:r>
            <a:endParaRPr lang="en-US" altLang="zh-CN" sz="1800"/>
          </a:p>
          <a:p>
            <a:pPr lvl="1"/>
            <a:r>
              <a:rPr lang="zh-CN" altLang="en-US" sz="1800"/>
              <a:t>维护</a:t>
            </a:r>
            <a:r>
              <a:rPr lang="en-US" altLang="zh-CN" sz="1800"/>
              <a:t>user-role</a:t>
            </a:r>
            <a:r>
              <a:rPr lang="zh-CN" altLang="en-US" sz="1800"/>
              <a:t>的映射</a:t>
            </a:r>
            <a:endParaRPr lang="en-US" altLang="zh-CN" sz="1800"/>
          </a:p>
          <a:p>
            <a:pPr lvl="1"/>
            <a:r>
              <a:rPr lang="en-US" altLang="zh-CN" sz="1800"/>
              <a:t>auth</a:t>
            </a:r>
            <a:r>
              <a:rPr lang="zh-CN" altLang="en-US" sz="1800"/>
              <a:t>：所有功能权限（树形结构，叶节点对应页面或接口，非叶节点对应菜单</a:t>
            </a:r>
            <a:endParaRPr lang="en-US" altLang="zh-CN" sz="1800"/>
          </a:p>
          <a:p>
            <a:pPr lvl="2"/>
            <a:r>
              <a:rPr lang="zh-CN" altLang="en-US" sz="1800"/>
              <a:t>查整体的功能树</a:t>
            </a:r>
            <a:endParaRPr lang="en-US" altLang="zh-CN" sz="1800"/>
          </a:p>
          <a:p>
            <a:pPr lvl="2"/>
            <a:r>
              <a:rPr lang="zh-CN" altLang="en-US" sz="1800"/>
              <a:t>根据角色查对应的功能树子树</a:t>
            </a:r>
            <a:endParaRPr lang="en-US" altLang="zh-CN" sz="1800"/>
          </a:p>
          <a:p>
            <a:pPr lvl="1"/>
            <a:r>
              <a:rPr lang="zh-CN" altLang="en-US" sz="1800"/>
              <a:t>维护</a:t>
            </a:r>
            <a:r>
              <a:rPr lang="en-US" altLang="zh-CN" sz="1800"/>
              <a:t>role-auth</a:t>
            </a:r>
            <a:r>
              <a:rPr lang="zh-CN" altLang="en-US" sz="1800"/>
              <a:t>的映射</a:t>
            </a:r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菜单数据格式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56D1F-179F-CE46-EB6F-A109C8DE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32" y="1225614"/>
            <a:ext cx="6874241" cy="54814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56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+mn-ea"/>
              </a:rPr>
              <a:t>认证和接口格式</a:t>
            </a:r>
            <a:endParaRPr lang="en-US" altLang="zh-CN" sz="2400">
              <a:latin typeface="+mn-ea"/>
            </a:endParaRPr>
          </a:p>
          <a:p>
            <a:pPr lvl="1"/>
            <a:r>
              <a:rPr lang="zh-CN" altLang="en-US" sz="2400">
                <a:latin typeface="+mn-ea"/>
              </a:rPr>
              <a:t>前端调⽤登录接⼝，使⽤账号密码获得到认证 </a:t>
            </a:r>
            <a:r>
              <a:rPr lang="en-US" altLang="zh-CN" sz="2400">
                <a:latin typeface="+mn-ea"/>
              </a:rPr>
              <a:t>Token</a:t>
            </a:r>
            <a:r>
              <a:rPr lang="zh-CN" altLang="en-US" sz="2400">
                <a:latin typeface="+mn-ea"/>
              </a:rPr>
              <a:t>。响应⽰例如下： 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1C4065-C0FB-8DD9-BD9A-663A42BD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26" y="2845459"/>
            <a:ext cx="8168576" cy="2445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9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认证和接口格式</a:t>
            </a:r>
            <a:endParaRPr lang="en-US" altLang="zh-CN" sz="2400"/>
          </a:p>
          <a:p>
            <a:pPr lvl="1"/>
            <a:r>
              <a:rPr lang="zh-CN" altLang="en-US" sz="2400"/>
              <a:t>前端调⽤其它接⼝，需要在请求头带上 </a:t>
            </a:r>
            <a:r>
              <a:rPr lang="en-US" altLang="zh-CN" sz="2400"/>
              <a:t>Token </a:t>
            </a:r>
            <a:r>
              <a:rPr lang="zh-CN" altLang="en-US" sz="2400"/>
              <a:t>进⾏访问。请求头格式如下：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4C548-497D-CD79-201A-68EB30D5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32" y="2801665"/>
            <a:ext cx="7620660" cy="37874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186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</TotalTime>
  <Words>467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Roboto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B组软件工程综合实验汇报</vt:lpstr>
      <vt:lpstr>PowerPoint 演示文稿</vt:lpstr>
      <vt:lpstr>需求</vt:lpstr>
      <vt:lpstr>数据表（业务）</vt:lpstr>
      <vt:lpstr>数据表（系统）</vt:lpstr>
      <vt:lpstr>BE组对接（4.29）</vt:lpstr>
      <vt:lpstr>BE组对接（4.29）</vt:lpstr>
      <vt:lpstr>BE组对接（4.29）</vt:lpstr>
      <vt:lpstr>BE组对接（4.29）</vt:lpstr>
      <vt:lpstr>菜单组件</vt:lpstr>
      <vt:lpstr>技术表格json模板</vt:lpstr>
      <vt:lpstr>技术表格json模板</vt:lpstr>
      <vt:lpstr>技术</vt:lpstr>
      <vt:lpstr>系统架设</vt:lpstr>
      <vt:lpstr>存入角色与菜单信息并分配</vt:lpstr>
      <vt:lpstr>编写相关接口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hp</cp:lastModifiedBy>
  <cp:revision>7</cp:revision>
  <cp:lastPrinted>2019-06-05T16:00:00Z</cp:lastPrinted>
  <dcterms:created xsi:type="dcterms:W3CDTF">2019-06-05T16:00:00Z</dcterms:created>
  <dcterms:modified xsi:type="dcterms:W3CDTF">2022-06-05T12:13:56Z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