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58" r:id="rId4"/>
    <p:sldId id="270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1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6182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2022/6/5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i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ļiḑ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îšľïd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îḋ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íś1ïḋe"/>
          <p:cNvSpPr>
            <a:spLocks noGrp="1"/>
          </p:cNvSpPr>
          <p:nvPr>
            <p:ph type="subTitle" idx="1"/>
          </p:nvPr>
        </p:nvSpPr>
        <p:spPr>
          <a:xfrm>
            <a:off x="929104" y="5633743"/>
            <a:ext cx="7958222" cy="558799"/>
          </a:xfrm>
        </p:spPr>
        <p:txBody>
          <a:bodyPr/>
          <a:lstStyle/>
          <a:p>
            <a:pPr lvl="0">
              <a:defRPr/>
            </a:pPr>
            <a:r>
              <a:rPr lang="en-US" altLang="zh-CN" spc="600">
                <a:solidFill>
                  <a:srgbClr val="D1E1EB"/>
                </a:solidFill>
              </a:rPr>
              <a:t>REPORT OF SOFTWARE ENGINEERING PROJECT</a:t>
            </a:r>
            <a:endParaRPr lang="en-US" altLang="zh-CN" spc="600" dirty="0">
              <a:solidFill>
                <a:srgbClr val="D1E1EB"/>
              </a:solidFill>
            </a:endParaRPr>
          </a:p>
        </p:txBody>
      </p:sp>
      <p:sp>
        <p:nvSpPr>
          <p:cNvPr id="4" name="iŝliďé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zh-CN" altLang="en-US" sz="4400" b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组软件工程综合实验汇报</a:t>
            </a: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işļîḋê"/>
          <p:cNvSpPr>
            <a:spLocks noGrp="1"/>
          </p:cNvSpPr>
          <p:nvPr>
            <p:ph type="body" sz="quarter" idx="10"/>
          </p:nvPr>
        </p:nvSpPr>
        <p:spPr>
          <a:xfrm>
            <a:off x="6321925" y="6176789"/>
            <a:ext cx="2565401" cy="245363"/>
          </a:xfrm>
        </p:spPr>
        <p:txBody>
          <a:bodyPr/>
          <a:lstStyle/>
          <a:p>
            <a:r>
              <a:rPr lang="en-US" altLang="zh-CN" sz="2000" dirty="0"/>
              <a:t>2022.6.6</a:t>
            </a: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菜单组件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41E3FE-D234-1C16-A73B-DD47390D5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19"/>
          <a:stretch/>
        </p:blipFill>
        <p:spPr>
          <a:xfrm>
            <a:off x="1149768" y="1344182"/>
            <a:ext cx="9447619" cy="5330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82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技术表格</a:t>
            </a:r>
            <a:r>
              <a:rPr lang="en-US" altLang="zh-CN"/>
              <a:t>json</a:t>
            </a:r>
            <a:r>
              <a:rPr lang="zh-CN" altLang="en-US"/>
              <a:t>模板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  <a:p>
            <a:r>
              <a:rPr lang="zh-CN" altLang="en-US" sz="2400" dirty="0"/>
              <a:t>为下一步编写</a:t>
            </a:r>
            <a:r>
              <a:rPr lang="en-US" altLang="zh-CN" sz="2400" dirty="0"/>
              <a:t>latex</a:t>
            </a:r>
            <a:r>
              <a:rPr lang="zh-CN" altLang="en-US" sz="2400" dirty="0"/>
              <a:t>模板提供支持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1238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技术表格</a:t>
            </a:r>
            <a:r>
              <a:rPr lang="en-US" altLang="zh-CN"/>
              <a:t>json</a:t>
            </a:r>
            <a:r>
              <a:rPr lang="zh-CN" altLang="en-US"/>
              <a:t>模板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BC9A7-0716-C435-7CBE-F8E2BAB954BC}"/>
              </a:ext>
            </a:extLst>
          </p:cNvPr>
          <p:cNvSpPr txBox="1">
            <a:spLocks/>
          </p:cNvSpPr>
          <p:nvPr/>
        </p:nvSpPr>
        <p:spPr>
          <a:xfrm>
            <a:off x="341051" y="116867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对技术表格进行抽象，前后端表格相关数据接口规范</a:t>
            </a:r>
            <a:endParaRPr lang="en-US" altLang="zh-CN" sz="2400" dirty="0"/>
          </a:p>
          <a:p>
            <a:r>
              <a:rPr lang="zh-CN" altLang="en-US" sz="2400" dirty="0"/>
              <a:t>为下一步编写</a:t>
            </a:r>
            <a:r>
              <a:rPr lang="en-US" altLang="zh-CN" sz="2400" dirty="0"/>
              <a:t>latex</a:t>
            </a:r>
            <a:r>
              <a:rPr lang="zh-CN" altLang="en-US" sz="2400" dirty="0"/>
              <a:t>模板提供支持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77B7B8-586E-2871-9140-684EAE692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68" y="1564273"/>
            <a:ext cx="2857143" cy="4676190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1F98EDA5-6248-4CEA-1950-BE5B87BE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028700"/>
            <a:ext cx="2333886" cy="578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287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í$ļiḋe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技术</a:t>
            </a:r>
            <a:endParaRPr lang="zh-CN" altLang="en-US" dirty="0"/>
          </a:p>
        </p:txBody>
      </p:sp>
      <p:sp>
        <p:nvSpPr>
          <p:cNvPr id="8" name="ïŝľîḓe">
            <a:extLst>
              <a:ext uri="{FF2B5EF4-FFF2-40B4-BE49-F238E27FC236}">
                <a16:creationId xmlns:a16="http://schemas.microsoft.com/office/drawing/2014/main" id="{0776016F-A0CB-E5B8-7235-002A6EC4BF62}"/>
              </a:ext>
            </a:extLst>
          </p:cNvPr>
          <p:cNvSpPr txBox="1"/>
          <p:nvPr/>
        </p:nvSpPr>
        <p:spPr>
          <a:xfrm>
            <a:off x="1428307" y="310459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系统架设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456AC0A-C877-CD9A-EA8E-6F5CB29D8037}"/>
              </a:ext>
            </a:extLst>
          </p:cNvPr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接入了</a:t>
            </a:r>
            <a:r>
              <a:rPr lang="en-US" altLang="zh-CN" sz="2400"/>
              <a:t>MySQL</a:t>
            </a:r>
            <a:r>
              <a:rPr lang="zh-CN" altLang="en-US" sz="2400"/>
              <a:t>云数据库，</a:t>
            </a:r>
            <a:r>
              <a:rPr lang="en-US" altLang="zh-CN" sz="2400"/>
              <a:t>MongoDB</a:t>
            </a:r>
            <a:r>
              <a:rPr lang="zh-CN" altLang="en-US" sz="2400"/>
              <a:t>云数据库</a:t>
            </a:r>
            <a:endParaRPr lang="en-US" altLang="zh-CN" sz="2400"/>
          </a:p>
          <a:p>
            <a:pPr lvl="1"/>
            <a:r>
              <a:rPr lang="zh-CN" altLang="en-US" sz="2400"/>
              <a:t>数据统一，无需频繁使用</a:t>
            </a:r>
            <a:r>
              <a:rPr lang="en-US" altLang="zh-CN" sz="2400"/>
              <a:t>sql</a:t>
            </a:r>
            <a:r>
              <a:rPr lang="zh-CN" altLang="en-US" sz="2400"/>
              <a:t>脚本基本更新数据库数</a:t>
            </a:r>
            <a:endParaRPr lang="en-US" altLang="zh-CN" sz="2400"/>
          </a:p>
          <a:p>
            <a:r>
              <a:rPr lang="zh-CN" altLang="en-US" sz="2400"/>
              <a:t>短信平台</a:t>
            </a:r>
            <a:endParaRPr lang="en-US" altLang="zh-CN" sz="2400"/>
          </a:p>
          <a:p>
            <a:pPr lvl="1"/>
            <a:r>
              <a:rPr lang="zh-CN" altLang="en-US" sz="2400"/>
              <a:t>验证码登录等</a:t>
            </a:r>
            <a:endParaRPr lang="en-US" altLang="zh-CN" sz="2400"/>
          </a:p>
          <a:p>
            <a:pPr lvl="1"/>
            <a:r>
              <a:rPr lang="zh-CN" altLang="en-US" sz="2400"/>
              <a:t>还未充值，暂时使用钉钉机器人辅助测试</a:t>
            </a:r>
            <a:endParaRPr lang="en-US" altLang="zh-CN" sz="2400"/>
          </a:p>
          <a:p>
            <a:r>
              <a:rPr lang="zh-CN" altLang="en-US" sz="2400"/>
              <a:t>文件配置，</a:t>
            </a:r>
            <a:r>
              <a:rPr lang="en-US" altLang="zh-CN" sz="2400"/>
              <a:t>Minio</a:t>
            </a:r>
          </a:p>
          <a:p>
            <a:pPr lvl="1"/>
            <a:r>
              <a:rPr lang="zh-CN" altLang="en-US" sz="2400"/>
              <a:t>本地测试，需要部署在云平台上？</a:t>
            </a:r>
            <a:endParaRPr lang="en-US" altLang="zh-CN" sz="2400"/>
          </a:p>
          <a:p>
            <a:pPr lvl="1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8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存入角色与菜单信息并分配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69B14-EFE9-752F-96BB-73B30BC87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45" y="1692240"/>
            <a:ext cx="4142857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A45862-54BA-B803-4F6C-663A8325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45" y="3918705"/>
            <a:ext cx="2533333" cy="1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A8949-DEA4-9C80-603F-BD4F01919D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406"/>
          <a:stretch/>
        </p:blipFill>
        <p:spPr>
          <a:xfrm>
            <a:off x="7895565" y="492240"/>
            <a:ext cx="4142857" cy="600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0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编写相关接口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A54491-D06A-70D5-85C4-154B486D76A0}"/>
              </a:ext>
            </a:extLst>
          </p:cNvPr>
          <p:cNvSpPr txBox="1">
            <a:spLocks/>
          </p:cNvSpPr>
          <p:nvPr/>
        </p:nvSpPr>
        <p:spPr>
          <a:xfrm>
            <a:off x="997527" y="1981200"/>
            <a:ext cx="10515600" cy="4351337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认证</a:t>
            </a:r>
            <a:endParaRPr lang="en-US" altLang="zh-CN" sz="2000"/>
          </a:p>
          <a:p>
            <a:pPr lvl="1"/>
            <a:r>
              <a:rPr lang="zh-CN" altLang="en-US" sz="2000"/>
              <a:t>登录（账号密码，手机号密码，手机号验证码等）</a:t>
            </a:r>
            <a:endParaRPr lang="en-US" altLang="zh-CN" sz="2000"/>
          </a:p>
          <a:p>
            <a:pPr lvl="1"/>
            <a:r>
              <a:rPr lang="zh-CN" altLang="en-US" sz="2000"/>
              <a:t>重置密码，获取菜单</a:t>
            </a:r>
            <a:endParaRPr lang="en-US" altLang="zh-CN" sz="2000"/>
          </a:p>
          <a:p>
            <a:r>
              <a:rPr lang="zh-CN" altLang="en-US" sz="2000"/>
              <a:t>公司，公司客户关联：</a:t>
            </a:r>
            <a:endParaRPr lang="en-US" altLang="zh-CN" sz="2000"/>
          </a:p>
          <a:p>
            <a:pPr lvl="1"/>
            <a:r>
              <a:rPr lang="zh-CN" altLang="en-US" sz="2000"/>
              <a:t>后台：增删查改</a:t>
            </a:r>
            <a:endParaRPr lang="en-US" altLang="zh-CN" sz="2000"/>
          </a:p>
          <a:p>
            <a:pPr lvl="1"/>
            <a:r>
              <a:rPr lang="zh-CN" altLang="en-US" sz="2000"/>
              <a:t>前台：公司认证（升级为客户）</a:t>
            </a:r>
            <a:endParaRPr lang="en-US" altLang="zh-CN" sz="2000"/>
          </a:p>
          <a:p>
            <a:r>
              <a:rPr lang="zh-CN" altLang="en-US" sz="2000"/>
              <a:t>委托与流程</a:t>
            </a:r>
            <a:endParaRPr lang="en-US" altLang="zh-CN" sz="2000"/>
          </a:p>
          <a:p>
            <a:pPr lvl="2"/>
            <a:r>
              <a:rPr lang="zh-CN" altLang="en-US" sz="2000"/>
              <a:t>后台：增删查改</a:t>
            </a:r>
            <a:endParaRPr lang="en-US" altLang="zh-CN" sz="2000"/>
          </a:p>
          <a:p>
            <a:pPr lvl="2"/>
            <a:r>
              <a:rPr lang="zh-CN" altLang="en-US" sz="2000"/>
              <a:t>前台：创建委托申请，填写委托，查询委托等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9295D-4F12-66B4-5890-5F9CA8289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71" y="1028541"/>
            <a:ext cx="2895238" cy="19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0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本周开发记录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16A68-2C84-81F1-87D5-102820A4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2385236"/>
            <a:ext cx="7590476" cy="28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3DC2CA-56CB-2281-5063-BCF6F4E8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473" y="0"/>
            <a:ext cx="2412185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C0D7F8-3612-5D26-E276-3B93B671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658" y="0"/>
            <a:ext cx="2301342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971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1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ṩḻiḓ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îşlîḍ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ṡ1íḍê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025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ṡ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ṣľîḓ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955709" cy="4083608"/>
            <a:chOff x="757282" y="1700808"/>
            <a:chExt cx="10955709" cy="4083608"/>
          </a:xfrm>
        </p:grpSpPr>
        <p:grpSp>
          <p:nvGrpSpPr>
            <p:cNvPr id="6" name="iṥlíd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955709" cy="4083608"/>
              <a:chOff x="1175743" y="1700808"/>
              <a:chExt cx="10529765" cy="4083608"/>
            </a:xfrm>
          </p:grpSpPr>
          <p:sp>
            <p:nvSpPr>
              <p:cNvPr id="7" name="iṩḻîḓ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4007213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ïś1idê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ïṣ1îḋê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ïṣ1íḍè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A315-024E-7D13-7D74-2991BD983A70}"/>
              </a:ext>
            </a:extLst>
          </p:cNvPr>
          <p:cNvSpPr txBox="1"/>
          <p:nvPr/>
        </p:nvSpPr>
        <p:spPr>
          <a:xfrm>
            <a:off x="3380372" y="1073584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/>
              <a:t>上周完成进度：</a:t>
            </a:r>
            <a:endParaRPr lang="en-US" altLang="zh-C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需求：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数据表定义与生成（用户、委托、合同、样品等）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与</a:t>
            </a:r>
            <a:r>
              <a:rPr lang="en-US" altLang="zh-CN" sz="2000"/>
              <a:t>E</a:t>
            </a:r>
            <a:r>
              <a:rPr lang="zh-CN" altLang="en-US" sz="2000"/>
              <a:t>组前端对接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altLang="zh-CN" sz="2000"/>
              <a:t>RBAC</a:t>
            </a:r>
            <a:r>
              <a:rPr lang="zh-CN" altLang="en-US" sz="2000"/>
              <a:t>模式进⾏权限管理 （用户</a:t>
            </a:r>
            <a:r>
              <a:rPr lang="en-US" altLang="zh-CN" sz="2000"/>
              <a:t>-</a:t>
            </a:r>
            <a:r>
              <a:rPr lang="zh-CN" altLang="en-US" sz="2000"/>
              <a:t>角色</a:t>
            </a:r>
            <a:r>
              <a:rPr lang="en-US" altLang="zh-CN" sz="2000"/>
              <a:t>-</a:t>
            </a:r>
            <a:r>
              <a:rPr lang="zh-CN" altLang="en-US" sz="2000"/>
              <a:t>权限）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菜单数据格式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认证和接口格式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菜单组件生成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菜单组件</a:t>
            </a:r>
            <a:r>
              <a:rPr lang="en-US" altLang="zh-CN" sz="2000"/>
              <a:t>1.1.md </a:t>
            </a:r>
            <a:r>
              <a:rPr lang="zh-CN" altLang="en-US" sz="2000"/>
              <a:t>（所有菜单组件）</a:t>
            </a:r>
            <a:endParaRPr lang="en-US" altLang="zh-CN" sz="200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角色菜单</a:t>
            </a:r>
            <a:r>
              <a:rPr lang="en-US" altLang="zh-CN" sz="2000"/>
              <a:t>.md </a:t>
            </a:r>
            <a:r>
              <a:rPr lang="zh-CN" altLang="en-US" sz="2000"/>
              <a:t>（不同角色对应的菜单）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技术表格</a:t>
            </a:r>
            <a:r>
              <a:rPr lang="en-US" altLang="zh-CN" sz="2000"/>
              <a:t>json</a:t>
            </a:r>
            <a:r>
              <a:rPr lang="zh-CN" altLang="en-US" sz="2000"/>
              <a:t>模板</a:t>
            </a:r>
            <a:endParaRPr lang="en-US" altLang="zh-C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技术：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系统架设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存入暂定角色与菜单信息</a:t>
            </a:r>
            <a:endParaRPr lang="en-US" altLang="zh-CN" sz="20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2000"/>
              <a:t>编写相关接口</a:t>
            </a:r>
            <a:endParaRPr lang="en-US" altLang="zh-CN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l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sľiḓé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需求</a:t>
            </a:r>
            <a:endParaRPr lang="zh-CN" altLang="en-US" sz="3200" dirty="0"/>
          </a:p>
        </p:txBody>
      </p:sp>
      <p:sp>
        <p:nvSpPr>
          <p:cNvPr id="9" name="ïŝľîḓ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数据表（业务）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维护用户、角色、权限、委托、合同、样品、技术表格等数据的存储与映射关系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4A3462-E042-4534-085A-33D0AC3F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08" y="0"/>
            <a:ext cx="5957318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数据表（系统）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2"/>
            <a:ext cx="4533900" cy="4514418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系统配置与后台管理相关，基本为框架自带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CDBDD5-8301-D00D-6FA2-A4A6F545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55" y="2710236"/>
            <a:ext cx="8323809" cy="923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7A0EC7-6786-B3A1-5239-B9CEB7E7A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1" y="3634046"/>
            <a:ext cx="8438095" cy="23619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6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权限数据 </a:t>
            </a:r>
            <a:r>
              <a:rPr lang="en-US" altLang="zh-CN"/>
              <a:t>RBAC</a:t>
            </a:r>
            <a:r>
              <a:rPr lang="zh-CN" altLang="en-US"/>
              <a:t>模式进行权限管理</a:t>
            </a:r>
            <a:endParaRPr lang="en-US" altLang="zh-CN"/>
          </a:p>
          <a:p>
            <a:r>
              <a:rPr lang="zh-CN" altLang="en-US"/>
              <a:t>建立角色树、功能树</a:t>
            </a:r>
            <a:endParaRPr lang="en-US" altLang="zh-CN"/>
          </a:p>
          <a:p>
            <a:pPr lvl="1"/>
            <a:r>
              <a:rPr lang="zh-CN" altLang="en-US" sz="1800"/>
              <a:t>用户到角色树叶节点的多对多映射</a:t>
            </a:r>
            <a:endParaRPr lang="en-US" altLang="zh-CN" sz="1800"/>
          </a:p>
          <a:p>
            <a:pPr lvl="1"/>
            <a:r>
              <a:rPr lang="zh-CN" altLang="en-US" sz="1800"/>
              <a:t>角色树叶节点到功能树子树的多对多映射</a:t>
            </a:r>
            <a:endParaRPr lang="en-US" altLang="zh-CN" sz="1800"/>
          </a:p>
          <a:p>
            <a:pPr lvl="1"/>
            <a:r>
              <a:rPr lang="en-US" altLang="zh-CN" sz="1800"/>
              <a:t>user</a:t>
            </a:r>
            <a:r>
              <a:rPr lang="zh-CN" altLang="en-US" sz="1800"/>
              <a:t>：所有用户</a:t>
            </a:r>
            <a:endParaRPr lang="en-US" altLang="zh-CN" sz="1800"/>
          </a:p>
          <a:p>
            <a:pPr lvl="1"/>
            <a:r>
              <a:rPr lang="en-US" altLang="zh-CN" sz="1800"/>
              <a:t>role</a:t>
            </a:r>
            <a:r>
              <a:rPr lang="zh-CN" altLang="en-US" sz="1800"/>
              <a:t>：所有角色（树形结构）</a:t>
            </a:r>
            <a:endParaRPr lang="en-US" altLang="zh-CN" sz="1800"/>
          </a:p>
          <a:p>
            <a:pPr lvl="2"/>
            <a:r>
              <a:rPr lang="zh-CN" altLang="en-US" sz="1800"/>
              <a:t>查整体的角色树</a:t>
            </a:r>
            <a:endParaRPr lang="en-US" altLang="zh-CN" sz="1800"/>
          </a:p>
          <a:p>
            <a:pPr lvl="2"/>
            <a:r>
              <a:rPr lang="zh-CN" altLang="en-US" sz="1800"/>
              <a:t>根据具体数据请求更新数据表</a:t>
            </a:r>
            <a:endParaRPr lang="en-US" altLang="zh-CN" sz="1800"/>
          </a:p>
          <a:p>
            <a:pPr lvl="2"/>
            <a:r>
              <a:rPr lang="zh-CN" altLang="en-US" sz="1800"/>
              <a:t>根据用户查对应的角色树叶节点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user-role</a:t>
            </a:r>
            <a:r>
              <a:rPr lang="zh-CN" altLang="en-US" sz="1800"/>
              <a:t>的映射</a:t>
            </a:r>
            <a:endParaRPr lang="en-US" altLang="zh-CN" sz="1800"/>
          </a:p>
          <a:p>
            <a:pPr lvl="1"/>
            <a:r>
              <a:rPr lang="en-US" altLang="zh-CN" sz="1800"/>
              <a:t>auth</a:t>
            </a:r>
            <a:r>
              <a:rPr lang="zh-CN" altLang="en-US" sz="1800"/>
              <a:t>：所有功能权限（树形结构，叶节点对应页面或接口，非叶节点对应菜单</a:t>
            </a:r>
            <a:endParaRPr lang="en-US" altLang="zh-CN" sz="1800"/>
          </a:p>
          <a:p>
            <a:pPr lvl="2"/>
            <a:r>
              <a:rPr lang="zh-CN" altLang="en-US" sz="1800"/>
              <a:t>查整体的功能树</a:t>
            </a:r>
            <a:endParaRPr lang="en-US" altLang="zh-CN" sz="1800"/>
          </a:p>
          <a:p>
            <a:pPr lvl="2"/>
            <a:r>
              <a:rPr lang="zh-CN" altLang="en-US" sz="1800"/>
              <a:t>根据角色查对应的功能树子树</a:t>
            </a:r>
            <a:endParaRPr lang="en-US" altLang="zh-CN" sz="1800"/>
          </a:p>
          <a:p>
            <a:pPr lvl="1"/>
            <a:r>
              <a:rPr lang="zh-CN" altLang="en-US" sz="1800"/>
              <a:t>维护</a:t>
            </a:r>
            <a:r>
              <a:rPr lang="en-US" altLang="zh-CN" sz="1800"/>
              <a:t>role-auth</a:t>
            </a:r>
            <a:r>
              <a:rPr lang="zh-CN" altLang="en-US" sz="1800"/>
              <a:t>的映射</a:t>
            </a:r>
            <a:endParaRPr lang="en-US" altLang="zh-CN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7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菜单数据格式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B56D1F-179F-CE46-EB6F-A109C8DE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32" y="1225614"/>
            <a:ext cx="6874241" cy="54814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56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+mn-ea"/>
              </a:rPr>
              <a:t>认证和接口格式</a:t>
            </a:r>
            <a:endParaRPr lang="en-US" altLang="zh-CN" sz="2400">
              <a:latin typeface="+mn-ea"/>
            </a:endParaRPr>
          </a:p>
          <a:p>
            <a:pPr lvl="1"/>
            <a:r>
              <a:rPr lang="zh-CN" altLang="en-US" sz="2400">
                <a:latin typeface="+mn-ea"/>
              </a:rPr>
              <a:t>前端调⽤登录接⼝，使⽤账号密码获得到认证 </a:t>
            </a:r>
            <a:r>
              <a:rPr lang="en-US" altLang="zh-CN" sz="2400">
                <a:latin typeface="+mn-ea"/>
              </a:rPr>
              <a:t>Token</a:t>
            </a:r>
            <a:r>
              <a:rPr lang="zh-CN" altLang="en-US" sz="2400">
                <a:latin typeface="+mn-ea"/>
              </a:rPr>
              <a:t>。响应⽰例如下：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1C4065-C0FB-8DD9-BD9A-663A42BD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26" y="2845459"/>
            <a:ext cx="8168576" cy="2445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89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1îḑ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</a:t>
            </a:r>
            <a:r>
              <a:rPr lang="zh-CN" altLang="en-US"/>
              <a:t>组对接（</a:t>
            </a:r>
            <a:r>
              <a:rPr lang="en-US" altLang="zh-CN"/>
              <a:t>4.29</a:t>
            </a:r>
            <a:r>
              <a:rPr lang="zh-CN" altLang="en-US"/>
              <a:t>）</a:t>
            </a:r>
          </a:p>
        </p:txBody>
      </p:sp>
      <p:sp>
        <p:nvSpPr>
          <p:cNvPr id="4" name="íṧḻíďè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9D1C6-38D8-F2AD-A240-8923B2DC2FF9}"/>
              </a:ext>
            </a:extLst>
          </p:cNvPr>
          <p:cNvSpPr txBox="1">
            <a:spLocks/>
          </p:cNvSpPr>
          <p:nvPr/>
        </p:nvSpPr>
        <p:spPr>
          <a:xfrm>
            <a:off x="473074" y="1377371"/>
            <a:ext cx="9221342" cy="486309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认证和接口格式</a:t>
            </a:r>
            <a:endParaRPr lang="en-US" altLang="zh-CN" sz="2400"/>
          </a:p>
          <a:p>
            <a:pPr lvl="1"/>
            <a:r>
              <a:rPr lang="zh-CN" altLang="en-US" sz="2400"/>
              <a:t>前端调⽤其它接⼝，需要在请求头带上 </a:t>
            </a:r>
            <a:r>
              <a:rPr lang="en-US" altLang="zh-CN" sz="2400"/>
              <a:t>Token </a:t>
            </a:r>
            <a:r>
              <a:rPr lang="zh-CN" altLang="en-US" sz="2400"/>
              <a:t>进⾏访问。请求头格式如下：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14C548-497D-CD79-201A-68EB30D5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32" y="2801665"/>
            <a:ext cx="7620660" cy="37874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186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28116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</TotalTime>
  <Words>520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Roboto</vt:lpstr>
      <vt:lpstr>等线</vt:lpstr>
      <vt:lpstr>宋体</vt:lpstr>
      <vt:lpstr>微软雅黑</vt:lpstr>
      <vt:lpstr>Arial</vt:lpstr>
      <vt:lpstr>Calibri</vt:lpstr>
      <vt:lpstr>Impact</vt:lpstr>
      <vt:lpstr>主题5</vt:lpstr>
      <vt:lpstr>think-cell Slide</vt:lpstr>
      <vt:lpstr>B组软件工程综合实验汇报</vt:lpstr>
      <vt:lpstr>PowerPoint 演示文稿</vt:lpstr>
      <vt:lpstr>需求</vt:lpstr>
      <vt:lpstr>数据表（业务）</vt:lpstr>
      <vt:lpstr>数据表（系统）</vt:lpstr>
      <vt:lpstr>BE组对接（4.29）</vt:lpstr>
      <vt:lpstr>BE组对接（4.29）</vt:lpstr>
      <vt:lpstr>BE组对接（4.29）</vt:lpstr>
      <vt:lpstr>BE组对接（4.29）</vt:lpstr>
      <vt:lpstr>菜单组件</vt:lpstr>
      <vt:lpstr>技术表格json模板</vt:lpstr>
      <vt:lpstr>技术表格json模板</vt:lpstr>
      <vt:lpstr>技术</vt:lpstr>
      <vt:lpstr>系统架设</vt:lpstr>
      <vt:lpstr>存入角色与菜单信息并分配</vt:lpstr>
      <vt:lpstr>编写相关接口</vt:lpstr>
      <vt:lpstr>本周开发记录</vt:lpstr>
      <vt:lpstr>Thanks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hp</cp:lastModifiedBy>
  <cp:revision>6</cp:revision>
  <cp:lastPrinted>2019-06-05T16:00:00Z</cp:lastPrinted>
  <dcterms:created xsi:type="dcterms:W3CDTF">2019-06-05T16:00:00Z</dcterms:created>
  <dcterms:modified xsi:type="dcterms:W3CDTF">2022-06-05T12:05:14Z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