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A00F-06BA-5B45-B076-7DB8B868C6E5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/ksen007/janala2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annotation: </a:t>
            </a:r>
            <a:r>
              <a:rPr lang="en-US" dirty="0" err="1" smtClean="0"/>
              <a:t>abstractXXX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API: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CATG.BeginScope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CATG.EndScope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CATG.abstractInt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CATG.abstractBool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long </a:t>
            </a:r>
            <a:r>
              <a:rPr lang="en-US" dirty="0" err="1">
                <a:solidFill>
                  <a:srgbClr val="FF0000"/>
                </a:solidFill>
              </a:rPr>
              <a:t>CATG.abstractLong</a:t>
            </a:r>
            <a:r>
              <a:rPr lang="en-US" dirty="0">
                <a:solidFill>
                  <a:srgbClr val="FF0000"/>
                </a:solidFill>
              </a:rPr>
              <a:t>(long x)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FF0000"/>
                </a:solidFill>
              </a:rPr>
              <a:t>CATG.abstractChar</a:t>
            </a:r>
            <a:r>
              <a:rPr lang="en-US" dirty="0">
                <a:solidFill>
                  <a:srgbClr val="FF0000"/>
                </a:solidFill>
              </a:rPr>
              <a:t>(char x)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 </a:t>
            </a:r>
            <a:r>
              <a:rPr lang="en-US" dirty="0" err="1">
                <a:solidFill>
                  <a:srgbClr val="FF0000"/>
                </a:solidFill>
              </a:rPr>
              <a:t>CATG.abstractByte</a:t>
            </a:r>
            <a:r>
              <a:rPr lang="en-US" dirty="0">
                <a:solidFill>
                  <a:srgbClr val="FF0000"/>
                </a:solidFill>
              </a:rPr>
              <a:t>(byte x)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 </a:t>
            </a:r>
            <a:r>
              <a:rPr lang="en-US" dirty="0" err="1">
                <a:solidFill>
                  <a:srgbClr val="FF0000"/>
                </a:solidFill>
              </a:rPr>
              <a:t>CATG.abstractShort</a:t>
            </a:r>
            <a:r>
              <a:rPr lang="en-US" dirty="0">
                <a:solidFill>
                  <a:srgbClr val="FF0000"/>
                </a:solidFill>
              </a:rPr>
              <a:t>(short x)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CATG.abstractString</a:t>
            </a:r>
            <a:r>
              <a:rPr lang="en-US" dirty="0">
                <a:solidFill>
                  <a:srgbClr val="FF0000"/>
                </a:solidFill>
              </a:rPr>
              <a:t>(String 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See for examples:</a:t>
            </a:r>
          </a:p>
          <a:p>
            <a:r>
              <a:rPr lang="en-US" dirty="0" err="1"/>
              <a:t>src</a:t>
            </a:r>
            <a:r>
              <a:rPr lang="en-US" dirty="0"/>
              <a:t>/tests/AbstractionTest1.java</a:t>
            </a:r>
          </a:p>
          <a:p>
            <a:r>
              <a:rPr lang="en-US" dirty="0" err="1" smtClean="0"/>
              <a:t>src</a:t>
            </a:r>
            <a:r>
              <a:rPr lang="en-US" dirty="0"/>
              <a:t>/tests/AbstractionTest2.java</a:t>
            </a:r>
          </a:p>
          <a:p>
            <a:r>
              <a:rPr lang="en-US" dirty="0" err="1"/>
              <a:t>src</a:t>
            </a:r>
            <a:r>
              <a:rPr lang="en-US" dirty="0"/>
              <a:t>/tests/ManyColumnsRecords2.java</a:t>
            </a:r>
          </a:p>
        </p:txBody>
      </p:sp>
    </p:spTree>
    <p:extLst>
      <p:ext uri="{BB962C8B-B14F-4D97-AF65-F5344CB8AC3E}">
        <p14:creationId xmlns:p14="http://schemas.microsoft.com/office/powerpoint/2010/main" val="176509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annotation: abstract 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Annotate a code block, say x = foo(), to be abstract as follows:</a:t>
            </a:r>
          </a:p>
          <a:p>
            <a:pPr marL="1257300" lvl="3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CATG.BeginScope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</a:p>
          <a:p>
            <a:pPr marL="1257300" lvl="3" indent="0">
              <a:buNone/>
            </a:pPr>
            <a:r>
              <a:rPr lang="en-US" sz="1800" dirty="0" smtClean="0"/>
              <a:t>x = foo();</a:t>
            </a:r>
          </a:p>
          <a:p>
            <a:pPr marL="1257300" lvl="3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CATG.EndScope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</a:p>
          <a:p>
            <a:pPr marL="1257300" lvl="3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 = </a:t>
            </a:r>
            <a:r>
              <a:rPr lang="en-US" sz="1800" dirty="0" err="1" smtClean="0">
                <a:solidFill>
                  <a:srgbClr val="FF0000"/>
                </a:solidFill>
              </a:rPr>
              <a:t>CATG.abstractInt</a:t>
            </a:r>
            <a:r>
              <a:rPr lang="en-US" sz="1800" dirty="0" smtClean="0">
                <a:solidFill>
                  <a:srgbClr val="FF0000"/>
                </a:solidFill>
              </a:rPr>
              <a:t>(x);</a:t>
            </a:r>
          </a:p>
          <a:p>
            <a:r>
              <a:rPr lang="en-US" sz="2400" dirty="0" smtClean="0"/>
              <a:t>Surround the code block with </a:t>
            </a:r>
            <a:r>
              <a:rPr lang="en-US" sz="2400" dirty="0" err="1" smtClean="0"/>
              <a:t>CATG.BeginScope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CATG.EndScope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Any variable that is written (or computed) by the code block is then abstracted by using </a:t>
            </a:r>
            <a:r>
              <a:rPr lang="en-US" sz="2400" dirty="0" err="1" smtClean="0"/>
              <a:t>CATG.abstractXXX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An abstract block can be nested within other abstract blocks</a:t>
            </a:r>
            <a:endParaRPr lang="en-US" sz="2400" dirty="0"/>
          </a:p>
          <a:p>
            <a:pPr marL="1257300" lvl="3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2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82496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public class AbstractionTest2 {</a:t>
            </a:r>
          </a:p>
          <a:p>
            <a:pPr marL="0" indent="0">
              <a:buNone/>
            </a:pPr>
            <a:r>
              <a:rPr lang="en-US" sz="800" dirty="0"/>
              <a:t>    public static </a:t>
            </a:r>
            <a:r>
              <a:rPr lang="en-US" sz="800" dirty="0" err="1"/>
              <a:t>boolean</a:t>
            </a:r>
            <a:r>
              <a:rPr lang="en-US" sz="800" dirty="0"/>
              <a:t> foo(){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err="1">
                <a:solidFill>
                  <a:srgbClr val="FF0000"/>
                </a:solidFill>
              </a:rPr>
              <a:t>CATG.BeginScope</a:t>
            </a:r>
            <a:r>
              <a:rPr lang="en-US" sz="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boolean</a:t>
            </a:r>
            <a:r>
              <a:rPr lang="en-US" sz="800" dirty="0"/>
              <a:t> ret;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x = </a:t>
            </a:r>
            <a:r>
              <a:rPr lang="en-US" sz="800" dirty="0" err="1"/>
              <a:t>CATG.readInt</a:t>
            </a:r>
            <a:r>
              <a:rPr lang="en-US" sz="800" dirty="0"/>
              <a:t>(0);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y = </a:t>
            </a:r>
            <a:r>
              <a:rPr lang="en-US" sz="800" dirty="0" err="1"/>
              <a:t>CATG.readInt</a:t>
            </a:r>
            <a:r>
              <a:rPr lang="en-US" sz="800" dirty="0"/>
              <a:t>(0);</a:t>
            </a:r>
          </a:p>
          <a:p>
            <a:pPr marL="0" indent="0">
              <a:buNone/>
            </a:pPr>
            <a:r>
              <a:rPr lang="en-US" sz="800" dirty="0" smtClean="0"/>
              <a:t>       if </a:t>
            </a:r>
            <a:r>
              <a:rPr lang="en-US" sz="800" dirty="0"/>
              <a:t>(x == 100 &amp;&amp; y == 200) {</a:t>
            </a:r>
          </a:p>
          <a:p>
            <a:pPr marL="0" indent="0">
              <a:buNone/>
            </a:pPr>
            <a:r>
              <a:rPr lang="en-US" sz="800" dirty="0"/>
              <a:t>            ret = true;</a:t>
            </a:r>
          </a:p>
          <a:p>
            <a:pPr marL="0" indent="0">
              <a:buNone/>
            </a:pPr>
            <a:r>
              <a:rPr lang="en-US" sz="800" dirty="0"/>
              <a:t>        } else {</a:t>
            </a:r>
          </a:p>
          <a:p>
            <a:pPr marL="0" indent="0">
              <a:buNone/>
            </a:pPr>
            <a:r>
              <a:rPr lang="en-US" sz="800" dirty="0"/>
              <a:t>            ret = false;</a:t>
            </a:r>
          </a:p>
          <a:p>
            <a:pPr marL="0" indent="0">
              <a:buNone/>
            </a:pPr>
            <a:r>
              <a:rPr lang="en-US" sz="800" dirty="0"/>
              <a:t>        }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err="1">
                <a:solidFill>
                  <a:srgbClr val="FF0000"/>
                </a:solidFill>
              </a:rPr>
              <a:t>CATG.EndScope</a:t>
            </a:r>
            <a:r>
              <a:rPr lang="en-US" sz="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ret = </a:t>
            </a:r>
            <a:r>
              <a:rPr lang="en-US" sz="800" dirty="0" err="1">
                <a:solidFill>
                  <a:srgbClr val="FF0000"/>
                </a:solidFill>
              </a:rPr>
              <a:t>CATG.abstractBool</a:t>
            </a:r>
            <a:r>
              <a:rPr lang="en-US" sz="800" dirty="0">
                <a:solidFill>
                  <a:srgbClr val="FF0000"/>
                </a:solidFill>
              </a:rPr>
              <a:t>(ret);</a:t>
            </a:r>
          </a:p>
          <a:p>
            <a:pPr marL="0" indent="0">
              <a:buNone/>
            </a:pPr>
            <a:r>
              <a:rPr lang="en-US" sz="800" dirty="0" smtClean="0"/>
              <a:t>        return </a:t>
            </a:r>
            <a:r>
              <a:rPr lang="en-US" sz="800" dirty="0"/>
              <a:t>ret;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public static void main(String[] </a:t>
            </a:r>
            <a:r>
              <a:rPr lang="en-US" sz="800" dirty="0" err="1"/>
              <a:t>args</a:t>
            </a:r>
            <a:r>
              <a:rPr lang="en-US" sz="800" dirty="0"/>
              <a:t>){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sum = 0;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err="1">
                <a:solidFill>
                  <a:srgbClr val="FF0000"/>
                </a:solidFill>
              </a:rPr>
              <a:t>CATG.BeginScope</a:t>
            </a:r>
            <a:r>
              <a:rPr lang="en-US" sz="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00" dirty="0"/>
              <a:t>        if (foo()) sum++;</a:t>
            </a:r>
          </a:p>
          <a:p>
            <a:pPr marL="0" indent="0">
              <a:buNone/>
            </a:pPr>
            <a:r>
              <a:rPr lang="en-US" sz="800" dirty="0"/>
              <a:t>        if (foo()) sum++;</a:t>
            </a:r>
          </a:p>
          <a:p>
            <a:pPr marL="0" indent="0">
              <a:buNone/>
            </a:pPr>
            <a:r>
              <a:rPr lang="en-US" sz="800" dirty="0"/>
              <a:t>        if (foo()) sum++;</a:t>
            </a:r>
          </a:p>
          <a:p>
            <a:pPr marL="0" indent="0">
              <a:buNone/>
            </a:pPr>
            <a:r>
              <a:rPr lang="en-US" sz="800" dirty="0"/>
              <a:t>        if (foo()) sum++;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err="1">
                <a:solidFill>
                  <a:srgbClr val="FF0000"/>
                </a:solidFill>
              </a:rPr>
              <a:t>CATG.EndScope</a:t>
            </a:r>
            <a:r>
              <a:rPr lang="en-US" sz="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F0000"/>
                </a:solidFill>
              </a:rPr>
              <a:t>        sum = </a:t>
            </a:r>
            <a:r>
              <a:rPr lang="en-US" sz="800" dirty="0" err="1">
                <a:solidFill>
                  <a:srgbClr val="FF0000"/>
                </a:solidFill>
              </a:rPr>
              <a:t>CATG.abstractInt</a:t>
            </a:r>
            <a:r>
              <a:rPr lang="en-US" sz="800" dirty="0">
                <a:solidFill>
                  <a:srgbClr val="FF0000"/>
                </a:solidFill>
              </a:rPr>
              <a:t>(sum);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smtClean="0"/>
              <a:t>        if </a:t>
            </a:r>
            <a:r>
              <a:rPr lang="en-US" sz="800" dirty="0"/>
              <a:t>(sum &gt; 2)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System.out.println</a:t>
            </a:r>
            <a:r>
              <a:rPr lang="en-US" sz="800" dirty="0"/>
              <a:t>("sum &gt; 2");</a:t>
            </a:r>
          </a:p>
          <a:p>
            <a:pPr marL="0" indent="0">
              <a:buNone/>
            </a:pPr>
            <a:r>
              <a:rPr lang="en-US" sz="800" dirty="0"/>
              <a:t>        } else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System.out.println</a:t>
            </a:r>
            <a:r>
              <a:rPr lang="en-US" sz="800" dirty="0"/>
              <a:t>("sum &lt; 2");</a:t>
            </a:r>
          </a:p>
          <a:p>
            <a:pPr marL="0" indent="0">
              <a:buNone/>
            </a:pPr>
            <a:r>
              <a:rPr lang="en-US" sz="800" dirty="0"/>
              <a:t>        }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r>
              <a:rPr lang="en-US" sz="800" dirty="0"/>
              <a:t>}</a:t>
            </a: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</a:t>
            </a:r>
            <a:r>
              <a:rPr lang="en-US" dirty="0" err="1"/>
              <a:t>concolic</a:t>
            </a:r>
            <a:r>
              <a:rPr lang="en-US" dirty="0"/>
              <a:t> testing explores 3</a:t>
            </a:r>
            <a:r>
              <a:rPr lang="en-US" baseline="30000" dirty="0"/>
              <a:t>4</a:t>
            </a:r>
            <a:r>
              <a:rPr lang="en-US" dirty="0"/>
              <a:t> = 81 paths</a:t>
            </a:r>
          </a:p>
          <a:p>
            <a:pPr lvl="1"/>
            <a:r>
              <a:rPr lang="en-US" dirty="0"/>
              <a:t>foo has 3 paths</a:t>
            </a:r>
          </a:p>
          <a:p>
            <a:pPr lvl="1"/>
            <a:r>
              <a:rPr lang="en-US" dirty="0"/>
              <a:t>foo is called 4 times</a:t>
            </a:r>
          </a:p>
          <a:p>
            <a:pPr lvl="1"/>
            <a:r>
              <a:rPr lang="en-US" dirty="0"/>
              <a:t>exponential blow-up</a:t>
            </a:r>
          </a:p>
          <a:p>
            <a:r>
              <a:rPr lang="en-US" dirty="0" smtClean="0"/>
              <a:t>Code with data </a:t>
            </a:r>
            <a:r>
              <a:rPr lang="en-US" dirty="0"/>
              <a:t>annotation explores </a:t>
            </a:r>
            <a:r>
              <a:rPr lang="en-US" dirty="0" smtClean="0"/>
              <a:t>13 paths</a:t>
            </a:r>
          </a:p>
          <a:p>
            <a:r>
              <a:rPr lang="en-US" dirty="0" smtClean="0"/>
              <a:t>Gives full coverage as original code</a:t>
            </a:r>
          </a:p>
          <a:p>
            <a:pPr lvl="1"/>
            <a:r>
              <a:rPr lang="en-US" dirty="0" err="1" smtClean="0"/>
              <a:t>assertIfPossible</a:t>
            </a:r>
            <a:r>
              <a:rPr lang="en-US" dirty="0" smtClean="0"/>
              <a:t> may miss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annotation: </a:t>
            </a:r>
            <a:br>
              <a:rPr lang="en-US" dirty="0" smtClean="0"/>
            </a:br>
            <a:r>
              <a:rPr lang="en-US" dirty="0" smtClean="0"/>
              <a:t>exploration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explore the function under test using </a:t>
            </a:r>
            <a:r>
              <a:rPr lang="en-US" dirty="0" err="1"/>
              <a:t>concolic</a:t>
            </a:r>
            <a:r>
              <a:rPr lang="en-US" dirty="0"/>
              <a:t> testing, </a:t>
            </a:r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exploring the block of code enclosed within </a:t>
            </a:r>
            <a:r>
              <a:rPr lang="en-US" dirty="0" err="1"/>
              <a:t>CATG.BeginScope</a:t>
            </a:r>
            <a:r>
              <a:rPr lang="en-US" dirty="0"/>
              <a:t>() and </a:t>
            </a:r>
            <a:r>
              <a:rPr lang="en-US" dirty="0" err="1"/>
              <a:t>CATG.EndScope</a:t>
            </a:r>
            <a:r>
              <a:rPr lang="en-US" dirty="0"/>
              <a:t>() (which we will call abstract blocks) </a:t>
            </a:r>
            <a:endParaRPr lang="en-US" dirty="0" smtClean="0"/>
          </a:p>
          <a:p>
            <a:pPr lvl="1"/>
            <a:r>
              <a:rPr lang="en-US" dirty="0" smtClean="0"/>
              <a:t>replace </a:t>
            </a:r>
            <a:r>
              <a:rPr lang="en-US" dirty="0"/>
              <a:t>each variable x with an unconstrained input if we call x = </a:t>
            </a:r>
            <a:r>
              <a:rPr lang="en-US" dirty="0" err="1"/>
              <a:t>CATG.abstractXXX</a:t>
            </a:r>
            <a:r>
              <a:rPr lang="en-US" dirty="0"/>
              <a:t>(x) after a </a:t>
            </a:r>
            <a:r>
              <a:rPr lang="en-US" dirty="0" err="1"/>
              <a:t>CATG.EndScope</a:t>
            </a:r>
            <a:r>
              <a:rPr lang="en-US" dirty="0"/>
              <a:t>(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creates an abstraction of the program: by ignoring </a:t>
            </a:r>
            <a:r>
              <a:rPr lang="en-US" dirty="0" smtClean="0"/>
              <a:t>paths </a:t>
            </a:r>
            <a:r>
              <a:rPr lang="en-US" dirty="0"/>
              <a:t>in the abstract blocks of code, we may generate paths that are not concretely realizable. </a:t>
            </a:r>
            <a:endParaRPr lang="en-US" dirty="0" smtClean="0"/>
          </a:p>
          <a:p>
            <a:r>
              <a:rPr lang="en-US" dirty="0" smtClean="0"/>
              <a:t>Abstraction </a:t>
            </a:r>
            <a:r>
              <a:rPr lang="en-US" dirty="0"/>
              <a:t>reduces the complexity of </a:t>
            </a:r>
            <a:r>
              <a:rPr lang="en-US" dirty="0" err="1"/>
              <a:t>interprocedural</a:t>
            </a:r>
            <a:r>
              <a:rPr lang="en-US" dirty="0"/>
              <a:t> path exploration to </a:t>
            </a:r>
            <a:r>
              <a:rPr lang="en-US" dirty="0" err="1"/>
              <a:t>intraprocedural</a:t>
            </a:r>
            <a:r>
              <a:rPr lang="en-US" dirty="0"/>
              <a:t> path </a:t>
            </a:r>
            <a:r>
              <a:rPr lang="en-US" dirty="0" smtClean="0"/>
              <a:t>exploration </a:t>
            </a:r>
          </a:p>
          <a:p>
            <a:r>
              <a:rPr lang="en-US" dirty="0" err="1" smtClean="0"/>
              <a:t>concolic</a:t>
            </a:r>
            <a:r>
              <a:rPr lang="en-US" dirty="0" smtClean="0"/>
              <a:t> testing finds an abstract path PI in the abstract program</a:t>
            </a:r>
          </a:p>
          <a:p>
            <a:r>
              <a:rPr lang="en-US" dirty="0" smtClean="0"/>
              <a:t>Given a </a:t>
            </a:r>
            <a:r>
              <a:rPr lang="en-US" dirty="0"/>
              <a:t>path PI in the abstraction,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perform path refinement, that is, expand the ignored abstract blocks along the path to get a concretely realizable path whose projection on the function under test is </a:t>
            </a:r>
            <a:r>
              <a:rPr lang="en-US" dirty="0" smtClean="0"/>
              <a:t>PI </a:t>
            </a:r>
          </a:p>
          <a:p>
            <a:r>
              <a:rPr lang="en-US" dirty="0" smtClean="0"/>
              <a:t>Path </a:t>
            </a:r>
            <a:r>
              <a:rPr lang="en-US" dirty="0"/>
              <a:t>refinement performs a backtracking search over the path PI, </a:t>
            </a:r>
            <a:endParaRPr lang="en-US" dirty="0" smtClean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concrete paths through each abstract code </a:t>
            </a:r>
            <a:r>
              <a:rPr lang="en-US" dirty="0" smtClean="0"/>
              <a:t>blocks </a:t>
            </a:r>
            <a:r>
              <a:rPr lang="en-US" dirty="0"/>
              <a:t>that can be stitched </a:t>
            </a:r>
            <a:r>
              <a:rPr lang="en-US" dirty="0" smtClean="0"/>
              <a:t>together </a:t>
            </a:r>
          </a:p>
          <a:p>
            <a:r>
              <a:rPr lang="en-US" dirty="0" smtClean="0"/>
              <a:t>Refinement </a:t>
            </a:r>
            <a:r>
              <a:rPr lang="en-US" dirty="0"/>
              <a:t>recursively invokes the </a:t>
            </a:r>
            <a:r>
              <a:rPr lang="en-US" dirty="0" err="1"/>
              <a:t>AbstractRefineStrategy.java</a:t>
            </a:r>
            <a:r>
              <a:rPr lang="en-US" dirty="0"/>
              <a:t> algorithm, expanding ignored abstract code blocks along the </a:t>
            </a:r>
            <a:r>
              <a:rPr lang="en-US" dirty="0" smtClean="0"/>
              <a:t>path </a:t>
            </a:r>
          </a:p>
          <a:p>
            <a:r>
              <a:rPr lang="en-US" dirty="0" smtClean="0"/>
              <a:t>Paths </a:t>
            </a:r>
            <a:r>
              <a:rPr lang="en-US" dirty="0"/>
              <a:t>inside the nested abstract code blocks </a:t>
            </a:r>
            <a:r>
              <a:rPr lang="en-US" dirty="0" smtClean="0"/>
              <a:t>are expanded on demand to get a concretely realizable path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only explore relevant parts of the program path </a:t>
            </a:r>
            <a:r>
              <a:rPr lang="en-US" dirty="0" smtClean="0"/>
              <a:t>space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significantly prunes our search while retaining the relative soundness and completeness of </a:t>
            </a:r>
            <a:r>
              <a:rPr lang="en-US" dirty="0" err="1"/>
              <a:t>concolic</a:t>
            </a:r>
            <a:r>
              <a:rPr lang="en-US" dirty="0"/>
              <a:t> </a:t>
            </a: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Improvement of CATG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Improved performance of CATG by at least 2X</a:t>
            </a:r>
          </a:p>
          <a:p>
            <a:pPr lvl="1"/>
            <a:r>
              <a:rPr lang="en-US" dirty="0" smtClean="0"/>
              <a:t>Previously each test generation execution of CATG had two phases</a:t>
            </a:r>
          </a:p>
          <a:p>
            <a:pPr lvl="2"/>
            <a:r>
              <a:rPr lang="en-US" dirty="0" smtClean="0"/>
              <a:t>Recording of all instructions executed on a concrete test input</a:t>
            </a:r>
          </a:p>
          <a:p>
            <a:pPr lvl="2"/>
            <a:r>
              <a:rPr lang="en-US" dirty="0" smtClean="0"/>
              <a:t>Replay and reinterpret logged instructions in a second execution</a:t>
            </a:r>
          </a:p>
          <a:p>
            <a:pPr lvl="2"/>
            <a:r>
              <a:rPr lang="en-US" dirty="0" smtClean="0"/>
              <a:t>This was done because certain class information were not available during recording</a:t>
            </a:r>
          </a:p>
          <a:p>
            <a:pPr lvl="1"/>
            <a:r>
              <a:rPr lang="en-US" dirty="0" smtClean="0"/>
              <a:t>CATG now generates a test input in a single phase</a:t>
            </a:r>
          </a:p>
          <a:p>
            <a:pPr lvl="2"/>
            <a:r>
              <a:rPr lang="en-US" dirty="0" smtClean="0"/>
              <a:t>No separate record and replay phases</a:t>
            </a:r>
          </a:p>
          <a:p>
            <a:pPr lvl="2"/>
            <a:r>
              <a:rPr lang="en-US" dirty="0" err="1" smtClean="0"/>
              <a:t>Concolic</a:t>
            </a:r>
            <a:r>
              <a:rPr lang="en-US" dirty="0" smtClean="0"/>
              <a:t> testing takes place during normal execution of a program</a:t>
            </a:r>
          </a:p>
          <a:p>
            <a:pPr lvl="2"/>
            <a:r>
              <a:rPr lang="en-US" dirty="0" smtClean="0"/>
              <a:t>Handled missing class information by modifying instrumentation and by populating class information on demand</a:t>
            </a:r>
          </a:p>
          <a:p>
            <a:pPr lvl="1"/>
            <a:r>
              <a:rPr lang="en-US" dirty="0" smtClean="0"/>
              <a:t>Single phase </a:t>
            </a:r>
            <a:r>
              <a:rPr lang="en-US" dirty="0" err="1" smtClean="0"/>
              <a:t>concolic</a:t>
            </a:r>
            <a:r>
              <a:rPr lang="en-US" dirty="0" smtClean="0"/>
              <a:t> testing is necessary in future if we want to avoid restarting JVM for each test execution</a:t>
            </a:r>
          </a:p>
          <a:p>
            <a:pPr lvl="2"/>
            <a:r>
              <a:rPr lang="en-US" dirty="0" smtClean="0"/>
              <a:t>Avoiding JVM restart should give another 5X-100X speedup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8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“Branch Prediction Failure”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CATG used to restart the entire test generation process whenever there was a “branch prediction failure” warning, i.e. </a:t>
            </a:r>
            <a:r>
              <a:rPr lang="en-US" dirty="0" err="1" smtClean="0"/>
              <a:t>concolic</a:t>
            </a:r>
            <a:r>
              <a:rPr lang="en-US" dirty="0" smtClean="0"/>
              <a:t> testing is not taking the expected path on a generated input</a:t>
            </a:r>
          </a:p>
          <a:p>
            <a:r>
              <a:rPr lang="en-US" dirty="0" smtClean="0"/>
              <a:t>Created some adverse side-effects in data annotation</a:t>
            </a:r>
          </a:p>
          <a:p>
            <a:pPr lvl="1"/>
            <a:r>
              <a:rPr lang="en-US" dirty="0" smtClean="0"/>
              <a:t>In data annotation, it is common to get “branch prediction failure” warning</a:t>
            </a:r>
          </a:p>
          <a:p>
            <a:r>
              <a:rPr lang="en-US" dirty="0" smtClean="0"/>
              <a:t>Modified CATG so that “branch prediction failure” state is handled properly</a:t>
            </a:r>
          </a:p>
          <a:p>
            <a:pPr lvl="1"/>
            <a:r>
              <a:rPr lang="en-US" dirty="0" smtClean="0"/>
              <a:t>Backtrack to the parent branch instead of restart if a “branch prediction failure” happens at a branch</a:t>
            </a:r>
          </a:p>
          <a:p>
            <a:pPr lvl="1"/>
            <a:r>
              <a:rPr lang="en-US" dirty="0" smtClean="0"/>
              <a:t>Data annotation should now work as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scripts for CATG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Replaced non-portable shell scripts of CATG with portable python scripts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concolic.py</a:t>
            </a:r>
            <a:r>
              <a:rPr lang="en-US" dirty="0" smtClean="0"/>
              <a:t> gives the usage documentation of the 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</a:t>
            </a:r>
            <a:r>
              <a:rPr lang="en-US" dirty="0"/>
              <a:t>data annotation to handle cases where value passed to a </a:t>
            </a:r>
            <a:r>
              <a:rPr lang="en-US" dirty="0" err="1"/>
              <a:t>CATG.abstractXXX</a:t>
            </a:r>
            <a:r>
              <a:rPr lang="en-US" dirty="0"/>
              <a:t>(v) could be symbolic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Avoid </a:t>
            </a:r>
            <a:r>
              <a:rPr lang="en-US" dirty="0"/>
              <a:t>restarting JVM for each test input.  This will take considerable effort, but it could speedup CATG by a factor of 5X </a:t>
            </a:r>
            <a:r>
              <a:rPr lang="en-US" dirty="0" smtClean="0"/>
              <a:t>– 100X.</a:t>
            </a:r>
          </a:p>
          <a:p>
            <a:r>
              <a:rPr lang="en-US" dirty="0" smtClean="0"/>
              <a:t>Once evaluation results of annotation mechanism are available, write a paper on the annotation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03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54" y="3296735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“input”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54" y="1432218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Class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000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janala.instrument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Instruments Java class files on the fly and links </a:t>
            </a:r>
            <a:r>
              <a:rPr lang="en-US" sz="1600" dirty="0" err="1" smtClean="0"/>
              <a:t>janala.logger.DJVM</a:t>
            </a:r>
            <a:r>
              <a:rPr lang="en-US" sz="1600" dirty="0" smtClean="0"/>
              <a:t> class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102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janala.logger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Generates a log of instructions executed and values read from local variables and heap locations.</a:t>
            </a:r>
          </a:p>
          <a:p>
            <a:pPr algn="ctr"/>
            <a:r>
              <a:rPr lang="en-US" sz="1600" dirty="0" smtClean="0"/>
              <a:t>Stores in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92045" y="1377113"/>
            <a:ext cx="2014459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janala.interpreters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Reads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 to perform </a:t>
            </a:r>
            <a:r>
              <a:rPr lang="en-US" sz="1600" dirty="0" err="1" smtClean="0"/>
              <a:t>concolic</a:t>
            </a:r>
            <a:r>
              <a:rPr lang="en-US" sz="1600" dirty="0" smtClean="0"/>
              <a:t> execution and generate path constraints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3351" y="4679790"/>
            <a:ext cx="410682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janala.solvers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Maintains path history, i.e. sequence of branches being executed, in file “history”.  Uses a solver (e.g. </a:t>
            </a:r>
            <a:r>
              <a:rPr lang="en-US" sz="1600" dirty="0" err="1" smtClean="0"/>
              <a:t>ChocoSolver</a:t>
            </a:r>
            <a:r>
              <a:rPr lang="en-US" sz="1600" dirty="0" smtClean="0"/>
              <a:t> or </a:t>
            </a:r>
            <a:r>
              <a:rPr lang="en-US" sz="1600" dirty="0" err="1" smtClean="0"/>
              <a:t>YicesSolver</a:t>
            </a:r>
            <a:r>
              <a:rPr lang="en-US" sz="1600" dirty="0" smtClean="0"/>
              <a:t>) to generate new inputs (i.e. generates the file “input”)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036646" y="2903717"/>
            <a:ext cx="304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6187666" y="2900607"/>
            <a:ext cx="304379" cy="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3"/>
          </p:cNvCxnSpPr>
          <p:nvPr/>
        </p:nvCxnSpPr>
        <p:spPr>
          <a:xfrm rot="5400000">
            <a:off x="6667910" y="4756366"/>
            <a:ext cx="1163630" cy="4991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1"/>
            <a:endCxn id="4" idx="2"/>
          </p:cNvCxnSpPr>
          <p:nvPr/>
        </p:nvCxnSpPr>
        <p:spPr>
          <a:xfrm rot="10800000">
            <a:off x="885897" y="3943067"/>
            <a:ext cx="2007454" cy="16446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7" idx="1"/>
          </p:cNvCxnSpPr>
          <p:nvPr/>
        </p:nvCxnSpPr>
        <p:spPr>
          <a:xfrm rot="16200000" flipH="1">
            <a:off x="1125369" y="1839077"/>
            <a:ext cx="82516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7" idx="1"/>
          </p:cNvCxnSpPr>
          <p:nvPr/>
        </p:nvCxnSpPr>
        <p:spPr>
          <a:xfrm rot="5400000" flipH="1" flipV="1">
            <a:off x="1341444" y="2448170"/>
            <a:ext cx="39301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045" y="2559593"/>
            <a:ext cx="9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765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smtClean="0"/>
              <a:t>Handles </a:t>
            </a:r>
            <a:r>
              <a:rPr lang="en-US" sz="1800" dirty="0" smtClean="0"/>
              <a:t>integral types (</a:t>
            </a:r>
            <a:r>
              <a:rPr lang="en-US" sz="1800" dirty="0" err="1" smtClean="0"/>
              <a:t>int</a:t>
            </a:r>
            <a:r>
              <a:rPr lang="en-US" sz="1800" dirty="0" smtClean="0"/>
              <a:t>, char,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, byte, short, long)</a:t>
            </a:r>
          </a:p>
          <a:p>
            <a:r>
              <a:rPr lang="en-US" sz="1800" dirty="0" smtClean="0"/>
              <a:t>Handles all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 (~200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except TABLESWITCH, LOOKUPSWITCH, and MULTIANEWARRAY) </a:t>
            </a:r>
          </a:p>
          <a:p>
            <a:r>
              <a:rPr lang="en-US" sz="1800" dirty="0" smtClean="0"/>
              <a:t>Handles Exceptions (~ 43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and </a:t>
            </a:r>
            <a:r>
              <a:rPr lang="en-US" sz="1800" dirty="0" err="1" smtClean="0"/>
              <a:t>uninstrumented</a:t>
            </a:r>
            <a:r>
              <a:rPr lang="en-US" sz="1800" dirty="0" smtClean="0"/>
              <a:t> methods robustly</a:t>
            </a:r>
          </a:p>
          <a:p>
            <a:r>
              <a:rPr lang="en-US" sz="1800" dirty="0" smtClean="0"/>
              <a:t>Handle String equals.</a:t>
            </a:r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janala.solvers.Solver</a:t>
            </a:r>
            <a:r>
              <a:rPr lang="en-US" sz="1800" dirty="0" smtClean="0"/>
              <a:t> to implement custom solvers</a:t>
            </a:r>
          </a:p>
          <a:p>
            <a:pPr lvl="1"/>
            <a:r>
              <a:rPr lang="en-US" sz="1400" dirty="0" err="1" smtClean="0"/>
              <a:t>Yices</a:t>
            </a:r>
            <a:r>
              <a:rPr lang="en-US" sz="1400" dirty="0" smtClean="0"/>
              <a:t> is much more faster than </a:t>
            </a:r>
            <a:r>
              <a:rPr lang="en-US" sz="1400" dirty="0" err="1" smtClean="0"/>
              <a:t>ChocoSolver</a:t>
            </a:r>
            <a:endParaRPr lang="en-US" sz="1400" dirty="0" smtClean="0"/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janala.solvers.Strategy</a:t>
            </a:r>
            <a:r>
              <a:rPr lang="en-US" sz="1800" dirty="0" smtClean="0"/>
              <a:t> to implement custom search strategies</a:t>
            </a:r>
          </a:p>
          <a:p>
            <a:r>
              <a:rPr lang="en-US" sz="1800" dirty="0" err="1" smtClean="0"/>
              <a:t>database.table</a:t>
            </a:r>
            <a:r>
              <a:rPr lang="en-US" sz="1800" dirty="0" smtClean="0"/>
              <a:t>.* has libraries for modeling SQL queries and creating symbolic databases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0819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7273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dirty="0">
                <a:latin typeface="Garamond" charset="0"/>
              </a:rPr>
              <a:t>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>
                <a:latin typeface="Comic Sans MS" charset="0"/>
              </a:rPr>
              <a:t>Path Space of a Large Program is Huge</a:t>
            </a:r>
            <a:endParaRPr lang="en-US" sz="2100">
              <a:solidFill>
                <a:srgbClr val="FF0000"/>
              </a:solidFill>
              <a:latin typeface="Comic Sans MS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Comic Sans MS" charset="0"/>
              </a:rPr>
              <a:t>Path Explosion Problem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838200" y="1981200"/>
            <a:ext cx="3505200" cy="403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5105400" y="1828800"/>
            <a:ext cx="2667000" cy="914400"/>
            <a:chOff x="2736" y="2928"/>
            <a:chExt cx="1680" cy="576"/>
          </a:xfrm>
        </p:grpSpPr>
        <p:sp>
          <p:nvSpPr>
            <p:cNvPr id="32774" name="AutoShape 7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Entire Computation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96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563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dirty="0">
                <a:latin typeface="Garamond" charset="0"/>
              </a:rPr>
              <a:t>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>
                <a:latin typeface="Comic Sans MS" charset="0"/>
              </a:rPr>
              <a:t>Path Space of a Large Program is Huge</a:t>
            </a:r>
            <a:endParaRPr lang="en-US" sz="2100">
              <a:solidFill>
                <a:srgbClr val="FF0000"/>
              </a:solidFill>
              <a:latin typeface="Comic Sans MS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Comic Sans MS" charset="0"/>
              </a:rPr>
              <a:t>Path Explosion Problem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838200" y="1981200"/>
            <a:ext cx="3505200" cy="403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1676400" y="5334000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4343400" y="4648200"/>
            <a:ext cx="2667000" cy="914400"/>
            <a:chOff x="2736" y="2928"/>
            <a:chExt cx="1680" cy="576"/>
          </a:xfrm>
        </p:grpSpPr>
        <p:sp>
          <p:nvSpPr>
            <p:cNvPr id="33803" name="AutoShape 8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Explored by  Concolic Testing</a:t>
              </a:r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5105400" y="1828800"/>
            <a:ext cx="2667000" cy="914400"/>
            <a:chOff x="2736" y="2928"/>
            <a:chExt cx="1680" cy="576"/>
          </a:xfrm>
        </p:grpSpPr>
        <p:sp>
          <p:nvSpPr>
            <p:cNvPr id="33801" name="AutoShape 11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2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Entire Computation Tree</a:t>
              </a:r>
            </a:p>
          </p:txBody>
        </p:sp>
      </p:grpSp>
      <p:sp>
        <p:nvSpPr>
          <p:cNvPr id="33800" name="Line 13"/>
          <p:cNvSpPr>
            <a:spLocks noChangeShapeType="1"/>
          </p:cNvSpPr>
          <p:nvPr/>
        </p:nvSpPr>
        <p:spPr bwMode="auto">
          <a:xfrm flipH="1">
            <a:off x="2057400" y="1981200"/>
            <a:ext cx="533400" cy="34290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Depth-First Search is not effective in quickly generating tests</a:t>
            </a:r>
          </a:p>
          <a:p>
            <a:pPr lvl="1"/>
            <a:r>
              <a:rPr lang="en-US" dirty="0" smtClean="0"/>
              <a:t>exponential blow-up in search space</a:t>
            </a:r>
          </a:p>
          <a:p>
            <a:r>
              <a:rPr lang="en-US" dirty="0" smtClean="0"/>
              <a:t>Various heuristics to guide search</a:t>
            </a:r>
          </a:p>
          <a:p>
            <a:pPr lvl="1"/>
            <a:r>
              <a:rPr lang="en-US" dirty="0" smtClean="0"/>
              <a:t>Control flow graph based</a:t>
            </a:r>
          </a:p>
          <a:p>
            <a:pPr lvl="1"/>
            <a:r>
              <a:rPr lang="en-US" dirty="0" smtClean="0"/>
              <a:t>Data slicing based</a:t>
            </a:r>
          </a:p>
          <a:p>
            <a:pPr lvl="1"/>
            <a:r>
              <a:rPr lang="en-US" dirty="0" smtClean="0"/>
              <a:t>Summary based</a:t>
            </a:r>
          </a:p>
          <a:p>
            <a:r>
              <a:rPr lang="en-US" dirty="0" smtClean="0"/>
              <a:t>None seems to work well for initial database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understands the code</a:t>
            </a:r>
          </a:p>
          <a:p>
            <a:pPr lvl="1"/>
            <a:r>
              <a:rPr lang="en-US" dirty="0" smtClean="0"/>
              <a:t>user can guide us how to search effectively</a:t>
            </a:r>
          </a:p>
          <a:p>
            <a:r>
              <a:rPr lang="en-US" dirty="0" smtClean="0"/>
              <a:t>Goal: provide a simple to use annotation mechanism so that user can guide search by annotating code</a:t>
            </a:r>
          </a:p>
          <a:p>
            <a:pPr lvl="1"/>
            <a:r>
              <a:rPr lang="en-US" dirty="0" smtClean="0"/>
              <a:t>Number of annotations should be minimal</a:t>
            </a:r>
          </a:p>
          <a:p>
            <a:pPr lvl="1"/>
            <a:r>
              <a:rPr lang="en-US" dirty="0" smtClean="0"/>
              <a:t>Annotations should be easy to understand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Control Annotation</a:t>
            </a:r>
          </a:p>
          <a:p>
            <a:pPr lvl="1"/>
            <a:r>
              <a:rPr lang="en-US" dirty="0" smtClean="0"/>
              <a:t>Data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Annotation: </a:t>
            </a:r>
            <a:r>
              <a:rPr lang="en-US" dirty="0" err="1" smtClean="0"/>
              <a:t>assertIfPossible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CATG.assertIfPossible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pathId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predicate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function can be inserted throughout the code under test</a:t>
            </a:r>
            <a:endParaRPr lang="en-US" dirty="0"/>
          </a:p>
          <a:p>
            <a:r>
              <a:rPr lang="en-US" dirty="0" smtClean="0"/>
              <a:t>CATG </a:t>
            </a:r>
            <a:r>
              <a:rPr lang="en-US" dirty="0"/>
              <a:t>will try to take paths such that "predicate" passed as second argument of any </a:t>
            </a:r>
            <a:r>
              <a:rPr lang="en-US" dirty="0" err="1"/>
              <a:t>assertIfPossible</a:t>
            </a:r>
            <a:r>
              <a:rPr lang="en-US" dirty="0"/>
              <a:t> along the path evaluates to true.  </a:t>
            </a:r>
            <a:endParaRPr lang="en-US" dirty="0" smtClean="0"/>
          </a:p>
          <a:p>
            <a:r>
              <a:rPr lang="en-US" dirty="0" err="1" smtClean="0"/>
              <a:t>assertIfPossibles</a:t>
            </a:r>
            <a:r>
              <a:rPr lang="en-US" dirty="0" smtClean="0"/>
              <a:t> </a:t>
            </a:r>
            <a:r>
              <a:rPr lang="en-US" dirty="0"/>
              <a:t>whose "</a:t>
            </a:r>
            <a:r>
              <a:rPr lang="en-US" dirty="0" err="1"/>
              <a:t>pathId"s</a:t>
            </a:r>
            <a:r>
              <a:rPr lang="en-US" dirty="0"/>
              <a:t> are not equal to </a:t>
            </a:r>
            <a:r>
              <a:rPr lang="en-US" dirty="0" err="1"/>
              <a:t>catg.pathId</a:t>
            </a:r>
            <a:r>
              <a:rPr lang="en-US" dirty="0"/>
              <a:t> in </a:t>
            </a:r>
            <a:r>
              <a:rPr lang="en-US" dirty="0" err="1"/>
              <a:t>catg.conf</a:t>
            </a:r>
            <a:r>
              <a:rPr lang="en-US" dirty="0"/>
              <a:t> are ignored along the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Enables to insert different sets of independent annotations</a:t>
            </a:r>
          </a:p>
          <a:p>
            <a:pPr lvl="1"/>
            <a:r>
              <a:rPr lang="en-US" dirty="0" smtClean="0"/>
              <a:t>A set of annotations with common “</a:t>
            </a:r>
            <a:r>
              <a:rPr lang="en-US" dirty="0" err="1" smtClean="0"/>
              <a:t>pathId</a:t>
            </a:r>
            <a:r>
              <a:rPr lang="en-US" dirty="0" smtClean="0"/>
              <a:t>” can be activated by setting  </a:t>
            </a:r>
            <a:r>
              <a:rPr lang="en-US" dirty="0" err="1" smtClean="0"/>
              <a:t>catg.pathId</a:t>
            </a:r>
            <a:r>
              <a:rPr lang="en-US" dirty="0" smtClean="0"/>
              <a:t> in </a:t>
            </a:r>
            <a:r>
              <a:rPr lang="en-US" dirty="0" err="1" smtClean="0"/>
              <a:t>catg.conf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src</a:t>
            </a:r>
            <a:r>
              <a:rPr lang="en-US" dirty="0" smtClean="0"/>
              <a:t>/tests/DTEST1 </a:t>
            </a:r>
            <a:r>
              <a:rPr lang="en-US" dirty="0"/>
              <a:t>and </a:t>
            </a:r>
            <a:r>
              <a:rPr lang="en-US" dirty="0" err="1" smtClean="0"/>
              <a:t>src</a:t>
            </a:r>
            <a:r>
              <a:rPr lang="en-US" dirty="0" smtClean="0"/>
              <a:t>/tests/</a:t>
            </a:r>
            <a:r>
              <a:rPr lang="en-US" dirty="0" err="1" smtClean="0"/>
              <a:t>ManyColumnsOrRecords</a:t>
            </a:r>
            <a:r>
              <a:rPr lang="en-US" dirty="0" smtClean="0"/>
              <a:t> </a:t>
            </a:r>
            <a:r>
              <a:rPr lang="en-US" dirty="0"/>
              <a:t>for examples.   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before returning "ret" from any where clause, you can insert </a:t>
            </a:r>
            <a:r>
              <a:rPr lang="en-US" dirty="0" err="1"/>
              <a:t>CATG.assertIfPossible</a:t>
            </a:r>
            <a:r>
              <a:rPr lang="en-US" dirty="0"/>
              <a:t>(1,ret).  This will force Where clause to return true.</a:t>
            </a:r>
          </a:p>
        </p:txBody>
      </p:sp>
    </p:spTree>
    <p:extLst>
      <p:ext uri="{BB962C8B-B14F-4D97-AF65-F5344CB8AC3E}">
        <p14:creationId xmlns:p14="http://schemas.microsoft.com/office/powerpoint/2010/main" val="176520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assertIfPossible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AssertIfPossibleTest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</a:t>
            </a:r>
            <a:r>
              <a:rPr lang="en-US" dirty="0" err="1"/>
              <a:t>boolean</a:t>
            </a:r>
            <a:r>
              <a:rPr lang="en-US" dirty="0"/>
              <a:t> foo(){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ret;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CATG.readInt</a:t>
            </a:r>
            <a:r>
              <a:rPr lang="en-US" dirty="0"/>
              <a:t>(0);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y = </a:t>
            </a:r>
            <a:r>
              <a:rPr lang="en-US" dirty="0" err="1"/>
              <a:t>CATG.readInt</a:t>
            </a:r>
            <a:r>
              <a:rPr lang="en-US" dirty="0"/>
              <a:t>(</a:t>
            </a:r>
            <a:r>
              <a:rPr lang="en-US" dirty="0" smtClean="0"/>
              <a:t>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/>
              <a:t>(x == 100 &amp;&amp; y == 200) {</a:t>
            </a:r>
          </a:p>
          <a:p>
            <a:pPr marL="0" indent="0">
              <a:buNone/>
            </a:pPr>
            <a:r>
              <a:rPr lang="en-US" dirty="0"/>
              <a:t>            ret = true;</a:t>
            </a:r>
          </a:p>
          <a:p>
            <a:pPr marL="0" indent="0">
              <a:buNone/>
            </a:pPr>
            <a:r>
              <a:rPr lang="en-US" dirty="0"/>
              <a:t>        } else {</a:t>
            </a:r>
          </a:p>
          <a:p>
            <a:pPr marL="0" indent="0">
              <a:buNone/>
            </a:pPr>
            <a:r>
              <a:rPr lang="en-US" dirty="0"/>
              <a:t>            ret =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CATG.assertIfPossible</a:t>
            </a:r>
            <a:r>
              <a:rPr lang="en-US" dirty="0">
                <a:solidFill>
                  <a:srgbClr val="FF0000"/>
                </a:solidFill>
              </a:rPr>
              <a:t>(1, ret);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/>
              <a:t>ret;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(foo()) sum++;</a:t>
            </a:r>
          </a:p>
          <a:p>
            <a:pPr marL="0" indent="0">
              <a:buNone/>
            </a:pPr>
            <a:r>
              <a:rPr lang="en-US" dirty="0"/>
              <a:t>        if (foo()) sum++;</a:t>
            </a:r>
          </a:p>
          <a:p>
            <a:pPr marL="0" indent="0">
              <a:buNone/>
            </a:pPr>
            <a:r>
              <a:rPr lang="en-US" dirty="0"/>
              <a:t>        if (foo()) sum++;</a:t>
            </a:r>
          </a:p>
          <a:p>
            <a:pPr marL="0" indent="0">
              <a:buNone/>
            </a:pPr>
            <a:r>
              <a:rPr lang="en-US" dirty="0"/>
              <a:t>        if (foo()) sum++;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if </a:t>
            </a:r>
            <a:r>
              <a:rPr lang="en-US" dirty="0"/>
              <a:t>(sum &gt; 2)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("sum &gt; 2");</a:t>
            </a:r>
          </a:p>
          <a:p>
            <a:pPr marL="0" indent="0">
              <a:buNone/>
            </a:pPr>
            <a:r>
              <a:rPr lang="en-US" dirty="0"/>
              <a:t>        } 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("sum &lt; 2");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concolic</a:t>
            </a:r>
            <a:r>
              <a:rPr lang="en-US" dirty="0" smtClean="0"/>
              <a:t> testing explores </a:t>
            </a:r>
            <a:r>
              <a:rPr lang="en-US" dirty="0" smtClean="0">
                <a:latin typeface="Calibri"/>
              </a:rPr>
              <a:t>3</a:t>
            </a:r>
            <a:r>
              <a:rPr lang="en-US" baseline="30000" dirty="0" smtClean="0">
                <a:latin typeface="Calibri"/>
              </a:rPr>
              <a:t>4</a:t>
            </a:r>
            <a:r>
              <a:rPr lang="en-US" dirty="0" smtClean="0"/>
              <a:t> = 81 paths</a:t>
            </a:r>
          </a:p>
          <a:p>
            <a:pPr lvl="1"/>
            <a:r>
              <a:rPr lang="en-US" dirty="0" smtClean="0"/>
              <a:t>foo has 3 paths</a:t>
            </a:r>
          </a:p>
          <a:p>
            <a:pPr lvl="1"/>
            <a:r>
              <a:rPr lang="en-US" dirty="0" smtClean="0"/>
              <a:t>foo is called 4 times</a:t>
            </a:r>
          </a:p>
          <a:p>
            <a:pPr lvl="1"/>
            <a:r>
              <a:rPr lang="en-US" dirty="0" smtClean="0"/>
              <a:t>exponential blow-up</a:t>
            </a:r>
          </a:p>
          <a:p>
            <a:r>
              <a:rPr lang="en-US" dirty="0" smtClean="0"/>
              <a:t>Single control annotation explores 9 paths</a:t>
            </a:r>
          </a:p>
          <a:p>
            <a:pPr lvl="1"/>
            <a:r>
              <a:rPr lang="en-US" dirty="0" smtClean="0"/>
              <a:t>1 + 4*(3-1)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1528</Words>
  <Application>Microsoft Macintosh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Concolic Testing</vt:lpstr>
      <vt:lpstr>Architecture</vt:lpstr>
      <vt:lpstr>Details</vt:lpstr>
      <vt:lpstr>Limitations</vt:lpstr>
      <vt:lpstr>Limitations</vt:lpstr>
      <vt:lpstr>Limitations</vt:lpstr>
      <vt:lpstr>Annotations</vt:lpstr>
      <vt:lpstr>Control Annotation: assertIfPossible</vt:lpstr>
      <vt:lpstr>assertIfPossible: Example</vt:lpstr>
      <vt:lpstr>Data annotation: abstractXXX()</vt:lpstr>
      <vt:lpstr>Data annotation: abstract code block</vt:lpstr>
      <vt:lpstr>Data annotation: example</vt:lpstr>
      <vt:lpstr>Data annotation:  exploration algorithm</vt:lpstr>
      <vt:lpstr>Performance Improvement of CATG</vt:lpstr>
      <vt:lpstr>Handling “Branch Prediction Failure”</vt:lpstr>
      <vt:lpstr>Python scripts for CATG</vt:lpstr>
      <vt:lpstr>Future Work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Concolic Testing</dc:title>
  <dc:creator>Koushik Sen</dc:creator>
  <cp:lastModifiedBy>Koushik Sen</cp:lastModifiedBy>
  <cp:revision>41</cp:revision>
  <dcterms:created xsi:type="dcterms:W3CDTF">2012-06-26T20:33:43Z</dcterms:created>
  <dcterms:modified xsi:type="dcterms:W3CDTF">2014-03-14T21:08:23Z</dcterms:modified>
</cp:coreProperties>
</file>