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7" r:id="rId3"/>
  </p:sldIdLst>
  <p:sldSz cx="21388388" cy="30275213"/>
  <p:notesSz cx="6858000" cy="9144000"/>
  <p:defaultText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53">
          <p15:clr>
            <a:srgbClr val="A4A3A4"/>
          </p15:clr>
        </p15:guide>
        <p15:guide id="2" orient="horz" pos="265">
          <p15:clr>
            <a:srgbClr val="A4A3A4"/>
          </p15:clr>
        </p15:guide>
        <p15:guide id="3" orient="horz" pos="18541">
          <p15:clr>
            <a:srgbClr val="A4A3A4"/>
          </p15:clr>
        </p15:guide>
        <p15:guide id="4" orient="horz">
          <p15:clr>
            <a:srgbClr val="A4A3A4"/>
          </p15:clr>
        </p15:guide>
        <p15:guide id="5" pos="1319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20D5E"/>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98" autoAdjust="0"/>
    <p:restoredTop sz="94666" autoAdjust="0"/>
  </p:normalViewPr>
  <p:slideViewPr>
    <p:cSldViewPr snapToGrid="0" snapToObjects="1" showGuides="1">
      <p:cViewPr varScale="1">
        <p:scale>
          <a:sx n="16" d="100"/>
          <a:sy n="16" d="100"/>
        </p:scale>
        <p:origin x="2784" y="120"/>
      </p:cViewPr>
      <p:guideLst>
        <p:guide orient="horz" pos="3053"/>
        <p:guide orient="horz" pos="265"/>
        <p:guide orient="horz" pos="18541"/>
        <p:guide orient="horz"/>
        <p:guide pos="1319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5/13/2018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5/13/2018</a:t>
            </a:fld>
            <a:endParaRPr lang="en-US" dirty="0"/>
          </a:p>
        </p:txBody>
      </p:sp>
      <p:sp>
        <p:nvSpPr>
          <p:cNvPr id="4" name="Slide Image Placeholder 3"/>
          <p:cNvSpPr>
            <a:spLocks noGrp="1" noRot="1" noChangeAspect="1"/>
          </p:cNvSpPr>
          <p:nvPr>
            <p:ph type="sldImg" idx="2"/>
          </p:nvPr>
        </p:nvSpPr>
        <p:spPr>
          <a:xfrm>
            <a:off x="2217738" y="685800"/>
            <a:ext cx="242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3038715" rtl="0" eaLnBrk="1" latinLnBrk="0" hangingPunct="1">
      <a:defRPr sz="4100" kern="1200">
        <a:solidFill>
          <a:schemeClr val="tx1"/>
        </a:solidFill>
        <a:latin typeface="+mn-lt"/>
        <a:ea typeface="+mn-ea"/>
        <a:cs typeface="+mn-cs"/>
      </a:defRPr>
    </a:lvl1pPr>
    <a:lvl2pPr marL="1519358" algn="l" defTabSz="3038715" rtl="0" eaLnBrk="1" latinLnBrk="0" hangingPunct="1">
      <a:defRPr sz="4100" kern="1200">
        <a:solidFill>
          <a:schemeClr val="tx1"/>
        </a:solidFill>
        <a:latin typeface="+mn-lt"/>
        <a:ea typeface="+mn-ea"/>
        <a:cs typeface="+mn-cs"/>
      </a:defRPr>
    </a:lvl2pPr>
    <a:lvl3pPr marL="3038715" algn="l" defTabSz="3038715" rtl="0" eaLnBrk="1" latinLnBrk="0" hangingPunct="1">
      <a:defRPr sz="4100" kern="1200">
        <a:solidFill>
          <a:schemeClr val="tx1"/>
        </a:solidFill>
        <a:latin typeface="+mn-lt"/>
        <a:ea typeface="+mn-ea"/>
        <a:cs typeface="+mn-cs"/>
      </a:defRPr>
    </a:lvl3pPr>
    <a:lvl4pPr marL="4558071" algn="l" defTabSz="3038715" rtl="0" eaLnBrk="1" latinLnBrk="0" hangingPunct="1">
      <a:defRPr sz="4100" kern="1200">
        <a:solidFill>
          <a:schemeClr val="tx1"/>
        </a:solidFill>
        <a:latin typeface="+mn-lt"/>
        <a:ea typeface="+mn-ea"/>
        <a:cs typeface="+mn-cs"/>
      </a:defRPr>
    </a:lvl4pPr>
    <a:lvl5pPr marL="6077429" algn="l" defTabSz="3038715" rtl="0" eaLnBrk="1" latinLnBrk="0" hangingPunct="1">
      <a:defRPr sz="4100" kern="1200">
        <a:solidFill>
          <a:schemeClr val="tx1"/>
        </a:solidFill>
        <a:latin typeface="+mn-lt"/>
        <a:ea typeface="+mn-ea"/>
        <a:cs typeface="+mn-cs"/>
      </a:defRPr>
    </a:lvl5pPr>
    <a:lvl6pPr marL="7596786" algn="l" defTabSz="3038715" rtl="0" eaLnBrk="1" latinLnBrk="0" hangingPunct="1">
      <a:defRPr sz="4100" kern="1200">
        <a:solidFill>
          <a:schemeClr val="tx1"/>
        </a:solidFill>
        <a:latin typeface="+mn-lt"/>
        <a:ea typeface="+mn-ea"/>
        <a:cs typeface="+mn-cs"/>
      </a:defRPr>
    </a:lvl6pPr>
    <a:lvl7pPr marL="9116145" algn="l" defTabSz="3038715" rtl="0" eaLnBrk="1" latinLnBrk="0" hangingPunct="1">
      <a:defRPr sz="4100" kern="1200">
        <a:solidFill>
          <a:schemeClr val="tx1"/>
        </a:solidFill>
        <a:latin typeface="+mn-lt"/>
        <a:ea typeface="+mn-ea"/>
        <a:cs typeface="+mn-cs"/>
      </a:defRPr>
    </a:lvl7pPr>
    <a:lvl8pPr marL="10635501" algn="l" defTabSz="3038715" rtl="0" eaLnBrk="1" latinLnBrk="0" hangingPunct="1">
      <a:defRPr sz="4100" kern="1200">
        <a:solidFill>
          <a:schemeClr val="tx1"/>
        </a:solidFill>
        <a:latin typeface="+mn-lt"/>
        <a:ea typeface="+mn-ea"/>
        <a:cs typeface="+mn-cs"/>
      </a:defRPr>
    </a:lvl8pPr>
    <a:lvl9pPr marL="12154859" algn="l" defTabSz="3038715" rtl="0" eaLnBrk="1" latinLnBrk="0" hangingPunct="1">
      <a:defRPr sz="4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183462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0616" y="5365571"/>
            <a:ext cx="10101856"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49463" y="4842926"/>
            <a:ext cx="1009388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49461" y="13071318"/>
            <a:ext cx="1009634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0846594" y="4842926"/>
            <a:ext cx="1009375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0846594" y="5365571"/>
            <a:ext cx="10093752"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0846595" y="13087287"/>
            <a:ext cx="10090978"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0842726" y="13648379"/>
            <a:ext cx="10094847"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0854419" y="23617471"/>
            <a:ext cx="10085926"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0846595" y="24192709"/>
            <a:ext cx="1009097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0616" y="13633726"/>
            <a:ext cx="1010272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2890078" y="3554249"/>
            <a:ext cx="15608232" cy="769233"/>
          </a:xfrm>
          <a:prstGeom prst="rect">
            <a:avLst/>
          </a:prstGeom>
        </p:spPr>
        <p:txBody>
          <a:bodyPr lIns="54681" tIns="27341" rIns="54681" bIns="27341">
            <a:normAutofit/>
          </a:bodyPr>
          <a:lstStyle>
            <a:lvl1pPr marL="0" indent="0" algn="ctr">
              <a:buFontTx/>
              <a:buNone/>
              <a:defRPr sz="4300">
                <a:solidFill>
                  <a:schemeClr val="bg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affiliations</a:t>
            </a:r>
          </a:p>
        </p:txBody>
      </p:sp>
      <p:sp>
        <p:nvSpPr>
          <p:cNvPr id="79" name="Text Placeholder 76"/>
          <p:cNvSpPr>
            <a:spLocks noGrp="1"/>
          </p:cNvSpPr>
          <p:nvPr>
            <p:ph type="body" sz="quarter" idx="151" hasCustomPrompt="1"/>
          </p:nvPr>
        </p:nvSpPr>
        <p:spPr>
          <a:xfrm>
            <a:off x="2890078" y="2235565"/>
            <a:ext cx="15608232" cy="1318684"/>
          </a:xfrm>
          <a:prstGeom prst="rect">
            <a:avLst/>
          </a:prstGeom>
        </p:spPr>
        <p:txBody>
          <a:bodyPr lIns="54681" tIns="27341" rIns="54681" bIns="27341" anchor="t" anchorCtr="1">
            <a:normAutofit/>
          </a:bodyPr>
          <a:lstStyle>
            <a:lvl1pPr marL="0" indent="0" algn="ctr">
              <a:buFontTx/>
              <a:buNone/>
              <a:defRPr sz="6900">
                <a:solidFill>
                  <a:schemeClr val="bg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authors</a:t>
            </a:r>
          </a:p>
        </p:txBody>
      </p:sp>
      <p:sp>
        <p:nvSpPr>
          <p:cNvPr id="80" name="Text Placeholder 76"/>
          <p:cNvSpPr>
            <a:spLocks noGrp="1"/>
          </p:cNvSpPr>
          <p:nvPr>
            <p:ph type="body" sz="quarter" idx="153" hasCustomPrompt="1"/>
          </p:nvPr>
        </p:nvSpPr>
        <p:spPr>
          <a:xfrm>
            <a:off x="2890078" y="348658"/>
            <a:ext cx="15608232" cy="1886907"/>
          </a:xfrm>
          <a:prstGeom prst="rect">
            <a:avLst/>
          </a:prstGeom>
        </p:spPr>
        <p:txBody>
          <a:bodyPr lIns="54681" tIns="27341" rIns="54681" bIns="27341" anchor="t" anchorCtr="1">
            <a:normAutofit/>
          </a:bodyPr>
          <a:lstStyle>
            <a:lvl1pPr marL="0" indent="0" algn="ctr">
              <a:buFontTx/>
              <a:buNone/>
              <a:defRPr sz="9900" b="1">
                <a:solidFill>
                  <a:schemeClr val="bg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0616" y="5404020"/>
            <a:ext cx="4900732"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449463" y="4842926"/>
            <a:ext cx="4896865" cy="553829"/>
          </a:xfrm>
          <a:prstGeom prst="rect">
            <a:avLst/>
          </a:prstGeom>
          <a:noFill/>
        </p:spPr>
        <p:txBody>
          <a:bodyPr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add) ABSTRACT</a:t>
            </a:r>
          </a:p>
        </p:txBody>
      </p:sp>
      <p:sp>
        <p:nvSpPr>
          <p:cNvPr id="19" name="Text Placeholder 3"/>
          <p:cNvSpPr>
            <a:spLocks noGrp="1"/>
          </p:cNvSpPr>
          <p:nvPr>
            <p:ph type="body" sz="quarter" idx="19" hasCustomPrompt="1"/>
          </p:nvPr>
        </p:nvSpPr>
        <p:spPr>
          <a:xfrm>
            <a:off x="439841" y="13602881"/>
            <a:ext cx="4901505"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449461" y="13071318"/>
            <a:ext cx="4897637"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5646479" y="5396720"/>
            <a:ext cx="10096977"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5646481" y="4842926"/>
            <a:ext cx="10096977"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5646481" y="19943639"/>
            <a:ext cx="10096977"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5646481" y="19382548"/>
            <a:ext cx="10096977"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16044385" y="4842926"/>
            <a:ext cx="489595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16044385" y="5404020"/>
            <a:ext cx="4895959"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16041612" y="13126708"/>
            <a:ext cx="489595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16073011" y="13687799"/>
            <a:ext cx="4860425"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16044385" y="24050024"/>
            <a:ext cx="4895959" cy="553829"/>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add)  CONTACT</a:t>
            </a:r>
          </a:p>
        </p:txBody>
      </p:sp>
      <p:sp>
        <p:nvSpPr>
          <p:cNvPr id="30" name="Text Placeholder 3"/>
          <p:cNvSpPr>
            <a:spLocks noGrp="1"/>
          </p:cNvSpPr>
          <p:nvPr>
            <p:ph type="body" sz="quarter" idx="30" hasCustomPrompt="1"/>
          </p:nvPr>
        </p:nvSpPr>
        <p:spPr>
          <a:xfrm>
            <a:off x="16035023" y="24659708"/>
            <a:ext cx="4898411" cy="634878"/>
          </a:xfrm>
          <a:prstGeom prst="rect">
            <a:avLst/>
          </a:prstGeom>
        </p:spPr>
        <p:txBody>
          <a:bodyPr wrap="square" lIns="158267" tIns="158267" rIns="158267" bIns="158267">
            <a:spAutoFit/>
          </a:bodyPr>
          <a:lstStyle>
            <a:lvl1pPr marL="47625" indent="-47625">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Enter your text here</a:t>
            </a:r>
          </a:p>
        </p:txBody>
      </p:sp>
      <p:sp>
        <p:nvSpPr>
          <p:cNvPr id="84" name="Text Placeholder 76"/>
          <p:cNvSpPr>
            <a:spLocks noGrp="1"/>
          </p:cNvSpPr>
          <p:nvPr>
            <p:ph type="body" sz="quarter" idx="150" hasCustomPrompt="1"/>
          </p:nvPr>
        </p:nvSpPr>
        <p:spPr>
          <a:xfrm>
            <a:off x="2890078" y="3554249"/>
            <a:ext cx="15608232" cy="769233"/>
          </a:xfrm>
          <a:prstGeom prst="rect">
            <a:avLst/>
          </a:prstGeom>
        </p:spPr>
        <p:txBody>
          <a:bodyPr lIns="54681" tIns="27341" rIns="54681" bIns="27341">
            <a:normAutofit/>
          </a:bodyPr>
          <a:lstStyle>
            <a:lvl1pPr marL="0" indent="0" algn="ctr">
              <a:buFontTx/>
              <a:buNone/>
              <a:defRPr sz="4300">
                <a:solidFill>
                  <a:schemeClr val="bg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affiliations</a:t>
            </a:r>
          </a:p>
        </p:txBody>
      </p:sp>
      <p:sp>
        <p:nvSpPr>
          <p:cNvPr id="85" name="Text Placeholder 76"/>
          <p:cNvSpPr>
            <a:spLocks noGrp="1"/>
          </p:cNvSpPr>
          <p:nvPr>
            <p:ph type="body" sz="quarter" idx="151" hasCustomPrompt="1"/>
          </p:nvPr>
        </p:nvSpPr>
        <p:spPr>
          <a:xfrm>
            <a:off x="2890078" y="2235565"/>
            <a:ext cx="15608232" cy="1318684"/>
          </a:xfrm>
          <a:prstGeom prst="rect">
            <a:avLst/>
          </a:prstGeom>
        </p:spPr>
        <p:txBody>
          <a:bodyPr lIns="54681" tIns="27341" rIns="54681" bIns="27341" anchor="t" anchorCtr="1">
            <a:normAutofit/>
          </a:bodyPr>
          <a:lstStyle>
            <a:lvl1pPr marL="0" indent="0" algn="ctr">
              <a:buFontTx/>
              <a:buNone/>
              <a:defRPr sz="6900">
                <a:solidFill>
                  <a:schemeClr val="bg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authors</a:t>
            </a:r>
          </a:p>
        </p:txBody>
      </p:sp>
      <p:sp>
        <p:nvSpPr>
          <p:cNvPr id="86" name="Text Placeholder 76"/>
          <p:cNvSpPr>
            <a:spLocks noGrp="1"/>
          </p:cNvSpPr>
          <p:nvPr>
            <p:ph type="body" sz="quarter" idx="178" hasCustomPrompt="1"/>
          </p:nvPr>
        </p:nvSpPr>
        <p:spPr>
          <a:xfrm>
            <a:off x="2890078" y="348658"/>
            <a:ext cx="15608232" cy="1886907"/>
          </a:xfrm>
          <a:prstGeom prst="rect">
            <a:avLst/>
          </a:prstGeom>
        </p:spPr>
        <p:txBody>
          <a:bodyPr lIns="54681" tIns="27341" rIns="54681" bIns="27341" anchor="t" anchorCtr="1">
            <a:normAutofit/>
          </a:bodyPr>
          <a:lstStyle>
            <a:lvl1pPr marL="0" indent="0" algn="ctr">
              <a:buFontTx/>
              <a:buNone/>
              <a:defRPr sz="9900" b="1">
                <a:solidFill>
                  <a:schemeClr val="bg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2.vml"/><Relationship Id="rId7" Type="http://schemas.openxmlformats.org/officeDocument/2006/relationships/image" Target="../media/image8.png"/><Relationship Id="rId12" Type="http://schemas.openxmlformats.org/officeDocument/2006/relationships/oleObject" Target="../embeddings/oleObject7.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2.xml"/><Relationship Id="rId16" Type="http://schemas.openxmlformats.org/officeDocument/2006/relationships/image" Target="../media/image4.wmf"/><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8.bin"/><Relationship Id="rId10" Type="http://schemas.openxmlformats.org/officeDocument/2006/relationships/oleObject" Target="../embeddings/oleObject6.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21388388" cy="4415135"/>
          </a:xfrm>
          <a:prstGeom prst="rect">
            <a:avLst/>
          </a:prstGeom>
          <a:solidFill>
            <a:schemeClr val="accent5">
              <a:lumMod val="75000"/>
            </a:schemeClr>
          </a:solidFill>
          <a:ln w="9525">
            <a:solidFill>
              <a:schemeClr val="tx1"/>
            </a:solidFill>
            <a:miter lim="800000"/>
            <a:headEnd/>
            <a:tailEnd/>
          </a:ln>
          <a:effectLst/>
        </p:spPr>
        <p:txBody>
          <a:bodyPr wrap="none" lIns="63307" tIns="31653" rIns="63307" bIns="31653" anchor="ctr"/>
          <a:lstStyle/>
          <a:p>
            <a:pPr>
              <a:defRPr/>
            </a:pPr>
            <a:endParaRPr lang="en-US" dirty="0"/>
          </a:p>
        </p:txBody>
      </p:sp>
      <p:sp>
        <p:nvSpPr>
          <p:cNvPr id="9" name="Rectangle 9"/>
          <p:cNvSpPr>
            <a:spLocks noChangeArrowheads="1"/>
          </p:cNvSpPr>
          <p:nvPr/>
        </p:nvSpPr>
        <p:spPr bwMode="auto">
          <a:xfrm>
            <a:off x="0" y="4419518"/>
            <a:ext cx="21388388" cy="140162"/>
          </a:xfrm>
          <a:prstGeom prst="rect">
            <a:avLst/>
          </a:prstGeom>
          <a:solidFill>
            <a:schemeClr val="accent5">
              <a:lumMod val="50000"/>
            </a:schemeClr>
          </a:solidFill>
          <a:ln w="152400">
            <a:noFill/>
            <a:miter lim="800000"/>
            <a:headEnd/>
            <a:tailEnd/>
          </a:ln>
          <a:effectLst/>
        </p:spPr>
        <p:txBody>
          <a:bodyPr wrap="none" lIns="63307" tIns="31653" rIns="63307" bIns="31653" anchor="ctr"/>
          <a:lstStyle/>
          <a:p>
            <a:pPr>
              <a:defRPr/>
            </a:pPr>
            <a:endParaRPr lang="en-US" dirty="0"/>
          </a:p>
        </p:txBody>
      </p:sp>
      <p:sp>
        <p:nvSpPr>
          <p:cNvPr id="16" name="Rectangle 33"/>
          <p:cNvSpPr>
            <a:spLocks noChangeArrowheads="1"/>
          </p:cNvSpPr>
          <p:nvPr/>
        </p:nvSpPr>
        <p:spPr bwMode="auto">
          <a:xfrm>
            <a:off x="448263" y="4830140"/>
            <a:ext cx="10096204" cy="24598611"/>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63307" tIns="31653" rIns="63307" bIns="31653" anchor="ctr"/>
          <a:lstStyle/>
          <a:p>
            <a:pPr>
              <a:defRPr/>
            </a:pPr>
            <a:endParaRPr lang="en-US" dirty="0"/>
          </a:p>
        </p:txBody>
      </p:sp>
      <p:sp>
        <p:nvSpPr>
          <p:cNvPr id="21" name="Rectangle 33"/>
          <p:cNvSpPr>
            <a:spLocks noChangeArrowheads="1"/>
          </p:cNvSpPr>
          <p:nvPr userDrawn="1"/>
        </p:nvSpPr>
        <p:spPr bwMode="auto">
          <a:xfrm>
            <a:off x="10843922" y="4830140"/>
            <a:ext cx="10096204" cy="24598611"/>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63307" tIns="31653" rIns="63307" bIns="31653" anchor="ctr"/>
          <a:lstStyle/>
          <a:p>
            <a:pPr>
              <a:defRPr/>
            </a:pPr>
            <a:endParaRPr lang="en-US" dirty="0"/>
          </a:p>
        </p:txBody>
      </p:sp>
      <p:grpSp>
        <p:nvGrpSpPr>
          <p:cNvPr id="23" name="Group 22"/>
          <p:cNvGrpSpPr/>
          <p:nvPr userDrawn="1"/>
        </p:nvGrpSpPr>
        <p:grpSpPr>
          <a:xfrm>
            <a:off x="-12658121" y="-48126"/>
            <a:ext cx="12259293" cy="30323340"/>
            <a:chOff x="-11225189" y="0"/>
            <a:chExt cx="11018865" cy="27255145"/>
          </a:xfrm>
        </p:grpSpPr>
        <p:sp>
          <p:nvSpPr>
            <p:cNvPr id="24" name="Rectangle 23"/>
            <p:cNvSpPr/>
            <p:nvPr/>
          </p:nvSpPr>
          <p:spPr>
            <a:xfrm>
              <a:off x="-11216136" y="0"/>
              <a:ext cx="11009812" cy="2725514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an</a:t>
              </a:r>
              <a:r>
                <a:rPr lang="en-US" sz="2800" i="0" baseline="0" dirty="0">
                  <a:latin typeface="Trebuchet MS" pitchFamily="34" charset="0"/>
                </a:rPr>
                <a:t> A1</a:t>
              </a:r>
              <a:r>
                <a:rPr lang="en-US" sz="2800" i="0" dirty="0">
                  <a:latin typeface="Trebuchet MS" pitchFamily="34" charset="0"/>
                </a:rPr>
                <a:t>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2527300" indent="-650875" algn="l" defTabSz="850900">
                <a:tabLst/>
              </a:pPr>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25" name="Straight Connector 24"/>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4"/>
            <a:stretch>
              <a:fillRect/>
            </a:stretch>
          </p:blipFill>
          <p:spPr>
            <a:xfrm>
              <a:off x="-10479105" y="8732868"/>
              <a:ext cx="1597666" cy="1201935"/>
            </a:xfrm>
            <a:prstGeom prst="rect">
              <a:avLst/>
            </a:prstGeom>
          </p:spPr>
        </p:pic>
        <p:pic>
          <p:nvPicPr>
            <p:cNvPr id="30" name="Picture 29"/>
            <p:cNvPicPr>
              <a:picLocks noChangeAspect="1"/>
            </p:cNvPicPr>
            <p:nvPr userDrawn="1"/>
          </p:nvPicPr>
          <p:blipFill>
            <a:blip r:embed="rId5"/>
            <a:stretch>
              <a:fillRect/>
            </a:stretch>
          </p:blipFill>
          <p:spPr>
            <a:xfrm>
              <a:off x="-10732765" y="13076183"/>
              <a:ext cx="9986808" cy="1053596"/>
            </a:xfrm>
            <a:prstGeom prst="rect">
              <a:avLst/>
            </a:prstGeom>
          </p:spPr>
        </p:pic>
        <p:grpSp>
          <p:nvGrpSpPr>
            <p:cNvPr id="32" name="Group 31"/>
            <p:cNvGrpSpPr/>
            <p:nvPr userDrawn="1"/>
          </p:nvGrpSpPr>
          <p:grpSpPr>
            <a:xfrm>
              <a:off x="-9744993" y="19604585"/>
              <a:ext cx="7531182" cy="2120441"/>
              <a:chOff x="-4470427" y="9208123"/>
              <a:chExt cx="3470785" cy="974221"/>
            </a:xfrm>
          </p:grpSpPr>
          <p:grpSp>
            <p:nvGrpSpPr>
              <p:cNvPr id="46" name="Group 45"/>
              <p:cNvGrpSpPr/>
              <p:nvPr userDrawn="1"/>
            </p:nvGrpSpPr>
            <p:grpSpPr>
              <a:xfrm>
                <a:off x="-2783495" y="9252356"/>
                <a:ext cx="624431" cy="898923"/>
                <a:chOff x="-3958697" y="8525819"/>
                <a:chExt cx="779338" cy="1288150"/>
              </a:xfrm>
            </p:grpSpPr>
            <p:pic>
              <p:nvPicPr>
                <p:cNvPr id="52" name="Picture 51"/>
                <p:cNvPicPr>
                  <a:picLocks noChangeAspect="1"/>
                </p:cNvPicPr>
                <p:nvPr userDrawn="1"/>
              </p:nvPicPr>
              <p:blipFill>
                <a:blip r:embed="rId6"/>
                <a:stretch>
                  <a:fillRect/>
                </a:stretch>
              </p:blipFill>
              <p:spPr>
                <a:xfrm>
                  <a:off x="-3948160" y="8525819"/>
                  <a:ext cx="768801" cy="1090857"/>
                </a:xfrm>
                <a:prstGeom prst="rect">
                  <a:avLst/>
                </a:prstGeom>
              </p:spPr>
            </p:pic>
            <p:sp>
              <p:nvSpPr>
                <p:cNvPr id="53" name="TextBox 52"/>
                <p:cNvSpPr txBox="1"/>
                <p:nvPr userDrawn="1"/>
              </p:nvSpPr>
              <p:spPr>
                <a:xfrm>
                  <a:off x="-3958697" y="9522560"/>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a:solidFill>
                        <a:schemeClr val="tx1"/>
                      </a:solidFill>
                    </a:rPr>
                    <a:t>ORIGINAL</a:t>
                  </a:r>
                </a:p>
              </p:txBody>
            </p:sp>
          </p:grpSp>
          <p:grpSp>
            <p:nvGrpSpPr>
              <p:cNvPr id="47" name="Group 46"/>
              <p:cNvGrpSpPr/>
              <p:nvPr userDrawn="1"/>
            </p:nvGrpSpPr>
            <p:grpSpPr>
              <a:xfrm>
                <a:off x="-2033159" y="9252361"/>
                <a:ext cx="1033517" cy="898915"/>
                <a:chOff x="-2921738" y="8714808"/>
                <a:chExt cx="1420279" cy="1235304"/>
              </a:xfrm>
            </p:grpSpPr>
            <p:pic>
              <p:nvPicPr>
                <p:cNvPr id="50" name="Picture 49"/>
                <p:cNvPicPr>
                  <a:picLocks noChangeAspect="1"/>
                </p:cNvPicPr>
                <p:nvPr userDrawn="1"/>
              </p:nvPicPr>
              <p:blipFill>
                <a:blip r:embed="rId6"/>
                <a:stretch>
                  <a:fillRect/>
                </a:stretch>
              </p:blipFill>
              <p:spPr>
                <a:xfrm>
                  <a:off x="-2921738" y="8714808"/>
                  <a:ext cx="1420279" cy="1029694"/>
                </a:xfrm>
                <a:prstGeom prst="rect">
                  <a:avLst/>
                </a:prstGeom>
              </p:spPr>
            </p:pic>
            <p:sp>
              <p:nvSpPr>
                <p:cNvPr id="51" name="TextBox 50"/>
                <p:cNvSpPr txBox="1"/>
                <p:nvPr userDrawn="1"/>
              </p:nvSpPr>
              <p:spPr>
                <a:xfrm>
                  <a:off x="-2918991" y="9670656"/>
                  <a:ext cx="1417532" cy="279456"/>
                </a:xfrm>
                <a:prstGeom prst="rect">
                  <a:avLst/>
                </a:prstGeom>
                <a:solidFill>
                  <a:srgbClr val="FF0000"/>
                </a:solidFill>
              </p:spPr>
              <p:txBody>
                <a:bodyPr wrap="square" lIns="457200" tIns="91440" rIns="457200" bIns="91440" rtlCol="0">
                  <a:spAutoFit/>
                </a:bodyPr>
                <a:lstStyle/>
                <a:p>
                  <a:pPr algn="ctr"/>
                  <a:r>
                    <a:rPr lang="en-US" sz="2000" b="1" dirty="0">
                      <a:solidFill>
                        <a:schemeClr val="bg1"/>
                      </a:solidFill>
                    </a:rPr>
                    <a:t>DISTORTED</a:t>
                  </a:r>
                  <a:endParaRPr lang="en-US" sz="9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9208123"/>
                <a:ext cx="1098742" cy="847761"/>
              </a:xfrm>
              <a:prstGeom prst="rect">
                <a:avLst/>
              </a:prstGeom>
            </p:spPr>
          </p:pic>
          <p:sp>
            <p:nvSpPr>
              <p:cNvPr id="49" name="TextBox 48"/>
              <p:cNvSpPr txBox="1"/>
              <p:nvPr userDrawn="1"/>
            </p:nvSpPr>
            <p:spPr>
              <a:xfrm>
                <a:off x="-4440600" y="9857111"/>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7" name="Group 36"/>
            <p:cNvGrpSpPr/>
            <p:nvPr userDrawn="1"/>
          </p:nvGrpSpPr>
          <p:grpSpPr>
            <a:xfrm>
              <a:off x="-10409330" y="23738192"/>
              <a:ext cx="9344084" cy="2453251"/>
              <a:chOff x="-4759852" y="10890293"/>
              <a:chExt cx="4306270" cy="1127128"/>
            </a:xfrm>
          </p:grpSpPr>
          <p:graphicFrame>
            <p:nvGraphicFramePr>
              <p:cNvPr id="38" name="Object 37"/>
              <p:cNvGraphicFramePr>
                <a:graphicFrameLocks noChangeAspect="1"/>
              </p:cNvGraphicFramePr>
              <p:nvPr userDrawn="1">
                <p:extLst>
                  <p:ext uri="{D42A27DB-BD31-4B8C-83A1-F6EECF244321}">
                    <p14:modId xmlns:p14="http://schemas.microsoft.com/office/powerpoint/2010/main" val="4230719275"/>
                  </p:ext>
                </p:extLst>
              </p:nvPr>
            </p:nvGraphicFramePr>
            <p:xfrm>
              <a:off x="-4533347" y="10890299"/>
              <a:ext cx="1828800" cy="1117600"/>
            </p:xfrm>
            <a:graphic>
              <a:graphicData uri="http://schemas.openxmlformats.org/presentationml/2006/ole">
                <mc:AlternateContent xmlns:mc="http://schemas.openxmlformats.org/markup-compatibility/2006">
                  <mc:Choice xmlns:v="urn:schemas-microsoft-com:vml" Requires="v">
                    <p:oleObj spid="_x0000_s1066"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0890299"/>
                            <a:ext cx="1828800" cy="1117600"/>
                          </a:xfrm>
                          <a:prstGeom prst="rect">
                            <a:avLst/>
                          </a:prstGeom>
                        </p:spPr>
                      </p:pic>
                    </p:oleObj>
                  </mc:Fallback>
                </mc:AlternateContent>
              </a:graphicData>
            </a:graphic>
          </p:graphicFrame>
          <p:graphicFrame>
            <p:nvGraphicFramePr>
              <p:cNvPr id="39" name="Object 38"/>
              <p:cNvGraphicFramePr>
                <a:graphicFrameLocks noChangeAspect="1"/>
              </p:cNvGraphicFramePr>
              <p:nvPr userDrawn="1">
                <p:extLst>
                  <p:ext uri="{D42A27DB-BD31-4B8C-83A1-F6EECF244321}">
                    <p14:modId xmlns:p14="http://schemas.microsoft.com/office/powerpoint/2010/main" val="252377615"/>
                  </p:ext>
                </p:extLst>
              </p:nvPr>
            </p:nvGraphicFramePr>
            <p:xfrm>
              <a:off x="-2456641" y="10893992"/>
              <a:ext cx="1828800" cy="1117600"/>
            </p:xfrm>
            <a:graphic>
              <a:graphicData uri="http://schemas.openxmlformats.org/presentationml/2006/ole">
                <mc:AlternateContent xmlns:mc="http://schemas.openxmlformats.org/markup-compatibility/2006">
                  <mc:Choice xmlns:v="urn:schemas-microsoft-com:vml" Requires="v">
                    <p:oleObj spid="_x0000_s1067"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0893992"/>
                            <a:ext cx="1828800" cy="1117600"/>
                          </a:xfrm>
                          <a:prstGeom prst="rect">
                            <a:avLst/>
                          </a:prstGeom>
                        </p:spPr>
                      </p:pic>
                    </p:oleObj>
                  </mc:Fallback>
                </mc:AlternateContent>
              </a:graphicData>
            </a:graphic>
          </p:graphicFrame>
          <p:sp>
            <p:nvSpPr>
              <p:cNvPr id="41" name="TextBox 40"/>
              <p:cNvSpPr txBox="1"/>
              <p:nvPr userDrawn="1"/>
            </p:nvSpPr>
            <p:spPr>
              <a:xfrm rot="16200000">
                <a:off x="-5235785" y="11366226"/>
                <a:ext cx="1117601" cy="165735"/>
              </a:xfrm>
              <a:prstGeom prst="rect">
                <a:avLst/>
              </a:prstGeom>
              <a:noFill/>
            </p:spPr>
            <p:txBody>
              <a:bodyPr wrap="square" lIns="91440" tIns="91440" rIns="91440" bIns="0" rtlCol="0">
                <a:spAutoFit/>
              </a:bodyPr>
              <a:lstStyle/>
              <a:p>
                <a:pPr algn="ctr"/>
                <a:r>
                  <a:rPr lang="en-US" sz="2000" dirty="0">
                    <a:solidFill>
                      <a:srgbClr val="92D050"/>
                    </a:solidFill>
                  </a:rPr>
                  <a:t>Good</a:t>
                </a:r>
                <a:r>
                  <a:rPr lang="en-US" sz="2000" baseline="0" dirty="0">
                    <a:solidFill>
                      <a:srgbClr val="92D050"/>
                    </a:solidFill>
                  </a:rPr>
                  <a:t> </a:t>
                </a:r>
                <a:r>
                  <a:rPr lang="en-US" sz="2000" baseline="0" dirty="0">
                    <a:solidFill>
                      <a:schemeClr val="bg1"/>
                    </a:solidFill>
                  </a:rPr>
                  <a:t>printing quality</a:t>
                </a:r>
                <a:endParaRPr lang="en-US" sz="2000" dirty="0">
                  <a:solidFill>
                    <a:schemeClr val="bg1"/>
                  </a:solidFill>
                </a:endParaRPr>
              </a:p>
            </p:txBody>
          </p:sp>
          <p:sp>
            <p:nvSpPr>
              <p:cNvPr id="45" name="TextBox 44"/>
              <p:cNvSpPr txBox="1"/>
              <p:nvPr userDrawn="1"/>
            </p:nvSpPr>
            <p:spPr>
              <a:xfrm rot="16200000">
                <a:off x="-1095250" y="11375753"/>
                <a:ext cx="1117601" cy="165735"/>
              </a:xfrm>
              <a:prstGeom prst="rect">
                <a:avLst/>
              </a:prstGeom>
              <a:noFill/>
            </p:spPr>
            <p:txBody>
              <a:bodyPr wrap="square" lIns="91440" tIns="91440" rIns="91440" bIns="0" rtlCol="0">
                <a:spAutoFit/>
              </a:bodyPr>
              <a:lstStyle/>
              <a:p>
                <a:pPr algn="ctr"/>
                <a:r>
                  <a:rPr lang="en-US" sz="2000" dirty="0">
                    <a:solidFill>
                      <a:srgbClr val="FF0000"/>
                    </a:solidFill>
                  </a:rPr>
                  <a:t>Bad </a:t>
                </a:r>
                <a:r>
                  <a:rPr lang="en-US" sz="2000" dirty="0">
                    <a:solidFill>
                      <a:schemeClr val="bg1"/>
                    </a:solidFill>
                  </a:rPr>
                  <a:t>printing quality</a:t>
                </a:r>
              </a:p>
            </p:txBody>
          </p:sp>
        </p:grpSp>
      </p:grpSp>
      <p:grpSp>
        <p:nvGrpSpPr>
          <p:cNvPr id="54" name="Group 53"/>
          <p:cNvGrpSpPr/>
          <p:nvPr userDrawn="1"/>
        </p:nvGrpSpPr>
        <p:grpSpPr>
          <a:xfrm>
            <a:off x="21787216" y="1"/>
            <a:ext cx="12284832" cy="30275214"/>
            <a:chOff x="44157839" y="-55064"/>
            <a:chExt cx="11062139" cy="27261962"/>
          </a:xfrm>
        </p:grpSpPr>
        <p:sp>
          <p:nvSpPr>
            <p:cNvPr id="55" name="Rectangle 54"/>
            <p:cNvSpPr/>
            <p:nvPr userDrawn="1"/>
          </p:nvSpPr>
          <p:spPr>
            <a:xfrm>
              <a:off x="44157839" y="-55064"/>
              <a:ext cx="11062139" cy="2726196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429000"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b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2000250"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3965641253"/>
                </p:ext>
              </p:extLst>
            </p:nvPr>
          </p:nvGraphicFramePr>
          <p:xfrm>
            <a:off x="46871237" y="3286607"/>
            <a:ext cx="5586150" cy="2063772"/>
          </p:xfrm>
          <a:graphic>
            <a:graphicData uri="http://schemas.openxmlformats.org/presentationml/2006/ole">
              <mc:AlternateContent xmlns:mc="http://schemas.openxmlformats.org/markup-compatibility/2006">
                <mc:Choice xmlns:v="urn:schemas-microsoft-com:vml" Requires="v">
                  <p:oleObj spid="_x0000_s1068"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871237" y="3286607"/>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487207" y="7579895"/>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1049445924"/>
                </p:ext>
              </p:extLst>
            </p:nvPr>
          </p:nvGraphicFramePr>
          <p:xfrm>
            <a:off x="44629619" y="11328671"/>
            <a:ext cx="1482266" cy="992162"/>
          </p:xfrm>
          <a:graphic>
            <a:graphicData uri="http://schemas.openxmlformats.org/presentationml/2006/ole">
              <mc:AlternateContent xmlns:mc="http://schemas.openxmlformats.org/markup-compatibility/2006">
                <mc:Choice xmlns:v="urn:schemas-microsoft-com:vml" Requires="v">
                  <p:oleObj spid="_x0000_s1069"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1328671"/>
                          <a:ext cx="1482266" cy="992162"/>
                        </a:xfrm>
                        <a:prstGeom prst="rect">
                          <a:avLst/>
                        </a:prstGeom>
                      </p:spPr>
                    </p:pic>
                  </p:oleObj>
                </mc:Fallback>
              </mc:AlternateContent>
            </a:graphicData>
          </a:graphic>
        </p:graphicFrame>
        <p:grpSp>
          <p:nvGrpSpPr>
            <p:cNvPr id="59" name="Group 58"/>
            <p:cNvGrpSpPr/>
            <p:nvPr userDrawn="1"/>
          </p:nvGrpSpPr>
          <p:grpSpPr>
            <a:xfrm>
              <a:off x="44487207" y="23850394"/>
              <a:ext cx="10354213" cy="1265612"/>
              <a:chOff x="44200453" y="23567551"/>
              <a:chExt cx="9771399" cy="1090622"/>
            </a:xfrm>
          </p:grpSpPr>
          <p:sp>
            <p:nvSpPr>
              <p:cNvPr id="61" name="Rounded Rectangle 60"/>
              <p:cNvSpPr/>
              <p:nvPr userDrawn="1"/>
            </p:nvSpPr>
            <p:spPr>
              <a:xfrm>
                <a:off x="44200453" y="23567551"/>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3665884"/>
                <a:ext cx="914401" cy="914399"/>
              </a:xfrm>
              <a:prstGeom prst="rect">
                <a:avLst/>
              </a:prstGeom>
              <a:noFill/>
              <a:ln>
                <a:noFill/>
              </a:ln>
            </p:spPr>
          </p:pic>
          <p:sp>
            <p:nvSpPr>
              <p:cNvPr id="63" name="TextBox 62"/>
              <p:cNvSpPr txBox="1"/>
              <p:nvPr userDrawn="1"/>
            </p:nvSpPr>
            <p:spPr>
              <a:xfrm>
                <a:off x="45300663" y="2375747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487207" y="25568742"/>
              <a:ext cx="6870215" cy="1260334"/>
            </a:xfrm>
            <a:prstGeom prst="rect">
              <a:avLst/>
            </a:prstGeom>
            <a:noFill/>
          </p:spPr>
          <p:txBody>
            <a:bodyPr wrap="square" lIns="65304" tIns="32651" rIns="65304" bIns="32651" rtlCol="0">
              <a:spAutoFit/>
            </a:bodyPr>
            <a:lstStyle/>
            <a:p>
              <a:pPr marL="400050" indent="-400050">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        </a:t>
              </a:r>
            </a:p>
            <a:p>
              <a:pPr marL="400050" indent="0">
                <a:lnSpc>
                  <a:spcPts val="2600"/>
                </a:lnSpc>
              </a:pPr>
              <a:r>
                <a:rPr lang="en-US" sz="2400" baseline="0" dirty="0">
                  <a:solidFill>
                    <a:schemeClr val="bg1"/>
                  </a:solidFill>
                </a:rPr>
                <a:t>Berkeley CA </a:t>
              </a:r>
              <a:r>
                <a:rPr lang="en-US" sz="2000" baseline="0" dirty="0">
                  <a:solidFill>
                    <a:schemeClr val="bg1"/>
                  </a:solidFill>
                </a:rPr>
                <a:t>94710</a:t>
              </a:r>
              <a:br>
                <a:rPr lang="en-US" sz="2400" baseline="0" dirty="0">
                  <a:solidFill>
                    <a:schemeClr val="bg1"/>
                  </a:solidFill>
                </a:rPr>
              </a:br>
              <a:r>
                <a:rPr lang="en-US" sz="2400" b="1" baseline="0" dirty="0">
                  <a:solidFill>
                    <a:srgbClr val="FFFF00"/>
                  </a:solidFill>
                </a:rPr>
                <a:t>posterpresenter@gmail.com</a:t>
              </a:r>
              <a:endParaRPr lang="en-US" sz="2800" b="1" dirty="0">
                <a:solidFill>
                  <a:srgbClr val="FFFF00"/>
                </a:solidFill>
              </a:endParaRPr>
            </a:p>
          </p:txBody>
        </p:sp>
      </p:grpSp>
      <p:sp>
        <p:nvSpPr>
          <p:cNvPr id="36" name="Text Box 14"/>
          <p:cNvSpPr txBox="1">
            <a:spLocks noChangeArrowheads="1"/>
          </p:cNvSpPr>
          <p:nvPr userDrawn="1"/>
        </p:nvSpPr>
        <p:spPr bwMode="auto">
          <a:xfrm>
            <a:off x="1011866" y="29670236"/>
            <a:ext cx="2736269" cy="283084"/>
          </a:xfrm>
          <a:prstGeom prst="rect">
            <a:avLst/>
          </a:prstGeom>
          <a:noFill/>
          <a:ln w="9525">
            <a:noFill/>
            <a:miter lim="800000"/>
            <a:headEnd/>
            <a:tailEnd/>
          </a:ln>
          <a:effectLst/>
        </p:spPr>
        <p:txBody>
          <a:bodyPr wrap="square" lIns="63187" tIns="31588" rIns="63187" bIns="31588">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9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21388388" cy="4415135"/>
          </a:xfrm>
          <a:prstGeom prst="rect">
            <a:avLst/>
          </a:prstGeom>
          <a:solidFill>
            <a:schemeClr val="accent5">
              <a:lumMod val="75000"/>
            </a:schemeClr>
          </a:solidFill>
          <a:ln w="9525">
            <a:solidFill>
              <a:schemeClr val="tx1"/>
            </a:solidFill>
            <a:miter lim="800000"/>
            <a:headEnd/>
            <a:tailEnd/>
          </a:ln>
          <a:effectLst/>
        </p:spPr>
        <p:txBody>
          <a:bodyPr wrap="none" lIns="63307" tIns="31653" rIns="63307" bIns="31653" anchor="ctr"/>
          <a:lstStyle/>
          <a:p>
            <a:pPr>
              <a:defRPr/>
            </a:pPr>
            <a:endParaRPr lang="en-US" dirty="0"/>
          </a:p>
        </p:txBody>
      </p:sp>
      <p:sp>
        <p:nvSpPr>
          <p:cNvPr id="8" name="Rectangle 33"/>
          <p:cNvSpPr>
            <a:spLocks noChangeArrowheads="1"/>
          </p:cNvSpPr>
          <p:nvPr/>
        </p:nvSpPr>
        <p:spPr bwMode="auto">
          <a:xfrm>
            <a:off x="445592" y="4835626"/>
            <a:ext cx="20494884" cy="24598611"/>
          </a:xfrm>
          <a:prstGeom prst="roundRect">
            <a:avLst>
              <a:gd name="adj" fmla="val 2277"/>
            </a:avLst>
          </a:prstGeom>
          <a:gradFill flip="none" rotWithShape="1">
            <a:gsLst>
              <a:gs pos="0">
                <a:srgbClr val="CDD2DE"/>
              </a:gs>
              <a:gs pos="0">
                <a:srgbClr val="CDD2DE"/>
              </a:gs>
              <a:gs pos="100000">
                <a:srgbClr val="F3F5FA"/>
              </a:gs>
            </a:gsLst>
            <a:lin ang="16200000" scaled="1"/>
            <a:tileRect/>
          </a:gradFill>
          <a:ln w="9525">
            <a:solidFill>
              <a:schemeClr val="tx2"/>
            </a:solidFill>
            <a:miter lim="800000"/>
            <a:headEnd/>
            <a:tailEnd/>
          </a:ln>
          <a:effectLst/>
        </p:spPr>
        <p:txBody>
          <a:bodyPr wrap="none" lIns="63307" tIns="31653" rIns="63307" bIns="31653" anchor="ctr"/>
          <a:lstStyle/>
          <a:p>
            <a:pPr>
              <a:defRPr/>
            </a:pPr>
            <a:endParaRPr lang="en-US" dirty="0"/>
          </a:p>
        </p:txBody>
      </p:sp>
      <p:sp>
        <p:nvSpPr>
          <p:cNvPr id="9" name="Rectangle 9"/>
          <p:cNvSpPr>
            <a:spLocks noChangeArrowheads="1"/>
          </p:cNvSpPr>
          <p:nvPr/>
        </p:nvSpPr>
        <p:spPr bwMode="auto">
          <a:xfrm>
            <a:off x="0" y="4419518"/>
            <a:ext cx="21388388" cy="140162"/>
          </a:xfrm>
          <a:prstGeom prst="rect">
            <a:avLst/>
          </a:prstGeom>
          <a:solidFill>
            <a:schemeClr val="accent5">
              <a:lumMod val="50000"/>
            </a:schemeClr>
          </a:solidFill>
          <a:ln w="152400">
            <a:noFill/>
            <a:miter lim="800000"/>
            <a:headEnd/>
            <a:tailEnd/>
          </a:ln>
          <a:effectLst/>
        </p:spPr>
        <p:txBody>
          <a:bodyPr wrap="none" lIns="63307" tIns="31653" rIns="63307" bIns="31653" anchor="ctr"/>
          <a:lstStyle/>
          <a:p>
            <a:pPr>
              <a:defRPr/>
            </a:pPr>
            <a:endParaRPr lang="en-US" dirty="0"/>
          </a:p>
        </p:txBody>
      </p:sp>
      <p:grpSp>
        <p:nvGrpSpPr>
          <p:cNvPr id="22" name="Group 21"/>
          <p:cNvGrpSpPr/>
          <p:nvPr userDrawn="1"/>
        </p:nvGrpSpPr>
        <p:grpSpPr>
          <a:xfrm>
            <a:off x="-12658121" y="-48126"/>
            <a:ext cx="12259293" cy="30323340"/>
            <a:chOff x="-11225189" y="0"/>
            <a:chExt cx="11018865" cy="27255145"/>
          </a:xfrm>
        </p:grpSpPr>
        <p:sp>
          <p:nvSpPr>
            <p:cNvPr id="23" name="Rectangle 22"/>
            <p:cNvSpPr/>
            <p:nvPr/>
          </p:nvSpPr>
          <p:spPr>
            <a:xfrm>
              <a:off x="-11216136" y="0"/>
              <a:ext cx="11009812" cy="2725514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an</a:t>
              </a:r>
              <a:r>
                <a:rPr lang="en-US" sz="2800" i="0" baseline="0" dirty="0">
                  <a:latin typeface="Trebuchet MS" pitchFamily="34" charset="0"/>
                </a:rPr>
                <a:t> A1</a:t>
              </a:r>
              <a:r>
                <a:rPr lang="en-US" sz="2800" i="0" dirty="0">
                  <a:latin typeface="Trebuchet MS" pitchFamily="34" charset="0"/>
                </a:rPr>
                <a:t>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2527300" indent="-650875" algn="l" defTabSz="850900">
                <a:tabLst/>
              </a:pPr>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24" name="Straight Connector 23"/>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userDrawn="1"/>
          </p:nvPicPr>
          <p:blipFill>
            <a:blip r:embed="rId4"/>
            <a:stretch>
              <a:fillRect/>
            </a:stretch>
          </p:blipFill>
          <p:spPr>
            <a:xfrm>
              <a:off x="-10479105" y="8732868"/>
              <a:ext cx="1597666" cy="1201935"/>
            </a:xfrm>
            <a:prstGeom prst="rect">
              <a:avLst/>
            </a:prstGeom>
          </p:spPr>
        </p:pic>
        <p:pic>
          <p:nvPicPr>
            <p:cNvPr id="28" name="Picture 27"/>
            <p:cNvPicPr>
              <a:picLocks noChangeAspect="1"/>
            </p:cNvPicPr>
            <p:nvPr userDrawn="1"/>
          </p:nvPicPr>
          <p:blipFill>
            <a:blip r:embed="rId5"/>
            <a:stretch>
              <a:fillRect/>
            </a:stretch>
          </p:blipFill>
          <p:spPr>
            <a:xfrm>
              <a:off x="-10732765" y="13076183"/>
              <a:ext cx="9986808" cy="1053596"/>
            </a:xfrm>
            <a:prstGeom prst="rect">
              <a:avLst/>
            </a:prstGeom>
          </p:spPr>
        </p:pic>
        <p:grpSp>
          <p:nvGrpSpPr>
            <p:cNvPr id="29" name="Group 28"/>
            <p:cNvGrpSpPr/>
            <p:nvPr userDrawn="1"/>
          </p:nvGrpSpPr>
          <p:grpSpPr>
            <a:xfrm>
              <a:off x="-9744993" y="19604585"/>
              <a:ext cx="7531182" cy="2120441"/>
              <a:chOff x="-4470427" y="9208123"/>
              <a:chExt cx="3470785" cy="974221"/>
            </a:xfrm>
          </p:grpSpPr>
          <p:grpSp>
            <p:nvGrpSpPr>
              <p:cNvPr id="35" name="Group 34"/>
              <p:cNvGrpSpPr/>
              <p:nvPr userDrawn="1"/>
            </p:nvGrpSpPr>
            <p:grpSpPr>
              <a:xfrm>
                <a:off x="-2783495" y="9252356"/>
                <a:ext cx="624431" cy="898923"/>
                <a:chOff x="-3958697" y="8525819"/>
                <a:chExt cx="779338" cy="1288150"/>
              </a:xfrm>
            </p:grpSpPr>
            <p:pic>
              <p:nvPicPr>
                <p:cNvPr id="55" name="Picture 54"/>
                <p:cNvPicPr>
                  <a:picLocks noChangeAspect="1"/>
                </p:cNvPicPr>
                <p:nvPr userDrawn="1"/>
              </p:nvPicPr>
              <p:blipFill>
                <a:blip r:embed="rId6"/>
                <a:stretch>
                  <a:fillRect/>
                </a:stretch>
              </p:blipFill>
              <p:spPr>
                <a:xfrm>
                  <a:off x="-3948160" y="8525819"/>
                  <a:ext cx="768801" cy="1090857"/>
                </a:xfrm>
                <a:prstGeom prst="rect">
                  <a:avLst/>
                </a:prstGeom>
              </p:spPr>
            </p:pic>
            <p:sp>
              <p:nvSpPr>
                <p:cNvPr id="56" name="TextBox 55"/>
                <p:cNvSpPr txBox="1"/>
                <p:nvPr userDrawn="1"/>
              </p:nvSpPr>
              <p:spPr>
                <a:xfrm>
                  <a:off x="-3958697" y="9522560"/>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a:solidFill>
                        <a:schemeClr val="tx1"/>
                      </a:solidFill>
                    </a:rPr>
                    <a:t>ORIGINAL</a:t>
                  </a:r>
                </a:p>
              </p:txBody>
            </p:sp>
          </p:grpSp>
          <p:grpSp>
            <p:nvGrpSpPr>
              <p:cNvPr id="45" name="Group 44"/>
              <p:cNvGrpSpPr/>
              <p:nvPr userDrawn="1"/>
            </p:nvGrpSpPr>
            <p:grpSpPr>
              <a:xfrm>
                <a:off x="-2033159" y="9252361"/>
                <a:ext cx="1033517" cy="898915"/>
                <a:chOff x="-2921738" y="8714808"/>
                <a:chExt cx="1420279" cy="1235304"/>
              </a:xfrm>
            </p:grpSpPr>
            <p:pic>
              <p:nvPicPr>
                <p:cNvPr id="51" name="Picture 50"/>
                <p:cNvPicPr>
                  <a:picLocks noChangeAspect="1"/>
                </p:cNvPicPr>
                <p:nvPr userDrawn="1"/>
              </p:nvPicPr>
              <p:blipFill>
                <a:blip r:embed="rId6"/>
                <a:stretch>
                  <a:fillRect/>
                </a:stretch>
              </p:blipFill>
              <p:spPr>
                <a:xfrm>
                  <a:off x="-2921738" y="8714808"/>
                  <a:ext cx="1420279" cy="1029694"/>
                </a:xfrm>
                <a:prstGeom prst="rect">
                  <a:avLst/>
                </a:prstGeom>
              </p:spPr>
            </p:pic>
            <p:sp>
              <p:nvSpPr>
                <p:cNvPr id="52" name="TextBox 51"/>
                <p:cNvSpPr txBox="1"/>
                <p:nvPr userDrawn="1"/>
              </p:nvSpPr>
              <p:spPr>
                <a:xfrm>
                  <a:off x="-2918991" y="9670656"/>
                  <a:ext cx="1417532" cy="279456"/>
                </a:xfrm>
                <a:prstGeom prst="rect">
                  <a:avLst/>
                </a:prstGeom>
                <a:solidFill>
                  <a:srgbClr val="FF0000"/>
                </a:solidFill>
              </p:spPr>
              <p:txBody>
                <a:bodyPr wrap="square" lIns="457200" tIns="91440" rIns="457200" bIns="91440" rtlCol="0">
                  <a:spAutoFit/>
                </a:bodyPr>
                <a:lstStyle/>
                <a:p>
                  <a:pPr algn="ctr"/>
                  <a:r>
                    <a:rPr lang="en-US" sz="2000" b="1" dirty="0">
                      <a:solidFill>
                        <a:schemeClr val="bg1"/>
                      </a:solidFill>
                    </a:rPr>
                    <a:t>DISTORTED</a:t>
                  </a:r>
                  <a:endParaRPr lang="en-US" sz="9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9208123"/>
                <a:ext cx="1098742" cy="847761"/>
              </a:xfrm>
              <a:prstGeom prst="rect">
                <a:avLst/>
              </a:prstGeom>
            </p:spPr>
          </p:pic>
          <p:sp>
            <p:nvSpPr>
              <p:cNvPr id="50" name="TextBox 49"/>
              <p:cNvSpPr txBox="1"/>
              <p:nvPr userDrawn="1"/>
            </p:nvSpPr>
            <p:spPr>
              <a:xfrm>
                <a:off x="-4440600" y="9857111"/>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0" name="Group 29"/>
            <p:cNvGrpSpPr/>
            <p:nvPr userDrawn="1"/>
          </p:nvGrpSpPr>
          <p:grpSpPr>
            <a:xfrm>
              <a:off x="-10409330" y="23738192"/>
              <a:ext cx="9344084" cy="2453251"/>
              <a:chOff x="-4759852" y="10890293"/>
              <a:chExt cx="4306270" cy="1127128"/>
            </a:xfrm>
          </p:grpSpPr>
          <p:graphicFrame>
            <p:nvGraphicFramePr>
              <p:cNvPr id="31" name="Object 30"/>
              <p:cNvGraphicFramePr>
                <a:graphicFrameLocks noChangeAspect="1"/>
              </p:cNvGraphicFramePr>
              <p:nvPr userDrawn="1">
                <p:extLst>
                  <p:ext uri="{D42A27DB-BD31-4B8C-83A1-F6EECF244321}">
                    <p14:modId xmlns:p14="http://schemas.microsoft.com/office/powerpoint/2010/main" val="780725776"/>
                  </p:ext>
                </p:extLst>
              </p:nvPr>
            </p:nvGraphicFramePr>
            <p:xfrm>
              <a:off x="-4533347" y="10890299"/>
              <a:ext cx="1828800" cy="1117600"/>
            </p:xfrm>
            <a:graphic>
              <a:graphicData uri="http://schemas.openxmlformats.org/presentationml/2006/ole">
                <mc:AlternateContent xmlns:mc="http://schemas.openxmlformats.org/markup-compatibility/2006">
                  <mc:Choice xmlns:v="urn:schemas-microsoft-com:vml" Requires="v">
                    <p:oleObj spid="_x0000_s2090"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0890299"/>
                            <a:ext cx="1828800" cy="1117600"/>
                          </a:xfrm>
                          <a:prstGeom prst="rect">
                            <a:avLst/>
                          </a:prstGeom>
                        </p:spPr>
                      </p:pic>
                    </p:oleObj>
                  </mc:Fallback>
                </mc:AlternateContent>
              </a:graphicData>
            </a:graphic>
          </p:graphicFrame>
          <p:graphicFrame>
            <p:nvGraphicFramePr>
              <p:cNvPr id="32" name="Object 31"/>
              <p:cNvGraphicFramePr>
                <a:graphicFrameLocks noChangeAspect="1"/>
              </p:cNvGraphicFramePr>
              <p:nvPr userDrawn="1">
                <p:extLst>
                  <p:ext uri="{D42A27DB-BD31-4B8C-83A1-F6EECF244321}">
                    <p14:modId xmlns:p14="http://schemas.microsoft.com/office/powerpoint/2010/main" val="1253610385"/>
                  </p:ext>
                </p:extLst>
              </p:nvPr>
            </p:nvGraphicFramePr>
            <p:xfrm>
              <a:off x="-2456641" y="10893992"/>
              <a:ext cx="1828800" cy="1117600"/>
            </p:xfrm>
            <a:graphic>
              <a:graphicData uri="http://schemas.openxmlformats.org/presentationml/2006/ole">
                <mc:AlternateContent xmlns:mc="http://schemas.openxmlformats.org/markup-compatibility/2006">
                  <mc:Choice xmlns:v="urn:schemas-microsoft-com:vml" Requires="v">
                    <p:oleObj spid="_x0000_s2091"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0893992"/>
                            <a:ext cx="1828800" cy="1117600"/>
                          </a:xfrm>
                          <a:prstGeom prst="rect">
                            <a:avLst/>
                          </a:prstGeom>
                        </p:spPr>
                      </p:pic>
                    </p:oleObj>
                  </mc:Fallback>
                </mc:AlternateContent>
              </a:graphicData>
            </a:graphic>
          </p:graphicFrame>
          <p:sp>
            <p:nvSpPr>
              <p:cNvPr id="33" name="TextBox 32"/>
              <p:cNvSpPr txBox="1"/>
              <p:nvPr userDrawn="1"/>
            </p:nvSpPr>
            <p:spPr>
              <a:xfrm rot="16200000">
                <a:off x="-5235785" y="11366226"/>
                <a:ext cx="1117601" cy="165735"/>
              </a:xfrm>
              <a:prstGeom prst="rect">
                <a:avLst/>
              </a:prstGeom>
              <a:noFill/>
            </p:spPr>
            <p:txBody>
              <a:bodyPr wrap="square" lIns="91440" tIns="91440" rIns="91440" bIns="0" rtlCol="0">
                <a:spAutoFit/>
              </a:bodyPr>
              <a:lstStyle/>
              <a:p>
                <a:pPr algn="ctr"/>
                <a:r>
                  <a:rPr lang="en-US" sz="2000" dirty="0">
                    <a:solidFill>
                      <a:srgbClr val="92D050"/>
                    </a:solidFill>
                  </a:rPr>
                  <a:t>Good</a:t>
                </a:r>
                <a:r>
                  <a:rPr lang="en-US" sz="2000" baseline="0" dirty="0">
                    <a:solidFill>
                      <a:srgbClr val="92D050"/>
                    </a:solidFill>
                  </a:rPr>
                  <a:t> </a:t>
                </a:r>
                <a:r>
                  <a:rPr lang="en-US" sz="2000" baseline="0" dirty="0">
                    <a:solidFill>
                      <a:schemeClr val="bg1"/>
                    </a:solidFill>
                  </a:rPr>
                  <a:t>printing quality</a:t>
                </a:r>
                <a:endParaRPr lang="en-US" sz="2000" dirty="0">
                  <a:solidFill>
                    <a:schemeClr val="bg1"/>
                  </a:solidFill>
                </a:endParaRPr>
              </a:p>
            </p:txBody>
          </p:sp>
          <p:sp>
            <p:nvSpPr>
              <p:cNvPr id="34" name="TextBox 33"/>
              <p:cNvSpPr txBox="1"/>
              <p:nvPr userDrawn="1"/>
            </p:nvSpPr>
            <p:spPr>
              <a:xfrm rot="16200000">
                <a:off x="-1095250" y="11375753"/>
                <a:ext cx="1117601" cy="165735"/>
              </a:xfrm>
              <a:prstGeom prst="rect">
                <a:avLst/>
              </a:prstGeom>
              <a:noFill/>
            </p:spPr>
            <p:txBody>
              <a:bodyPr wrap="square" lIns="91440" tIns="91440" rIns="91440" bIns="0" rtlCol="0">
                <a:spAutoFit/>
              </a:bodyPr>
              <a:lstStyle/>
              <a:p>
                <a:pPr algn="ctr"/>
                <a:r>
                  <a:rPr lang="en-US" sz="2000" dirty="0">
                    <a:solidFill>
                      <a:srgbClr val="FF0000"/>
                    </a:solidFill>
                  </a:rPr>
                  <a:t>Bad </a:t>
                </a:r>
                <a:r>
                  <a:rPr lang="en-US" sz="2000" dirty="0">
                    <a:solidFill>
                      <a:schemeClr val="bg1"/>
                    </a:solidFill>
                  </a:rPr>
                  <a:t>printing quality</a:t>
                </a:r>
              </a:p>
            </p:txBody>
          </p:sp>
        </p:grpSp>
      </p:grpSp>
      <p:grpSp>
        <p:nvGrpSpPr>
          <p:cNvPr id="57" name="Group 56"/>
          <p:cNvGrpSpPr/>
          <p:nvPr userDrawn="1"/>
        </p:nvGrpSpPr>
        <p:grpSpPr>
          <a:xfrm>
            <a:off x="21787216" y="1"/>
            <a:ext cx="12284832" cy="30275214"/>
            <a:chOff x="44157839" y="-55064"/>
            <a:chExt cx="11062139" cy="27261962"/>
          </a:xfrm>
        </p:grpSpPr>
        <p:sp>
          <p:nvSpPr>
            <p:cNvPr id="58" name="Rectangle 57"/>
            <p:cNvSpPr/>
            <p:nvPr userDrawn="1"/>
          </p:nvSpPr>
          <p:spPr>
            <a:xfrm>
              <a:off x="44157839" y="-55064"/>
              <a:ext cx="11062139" cy="2726196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429000"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b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2000250"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p:txBody>
        </p:sp>
        <p:graphicFrame>
          <p:nvGraphicFramePr>
            <p:cNvPr id="59" name="Object 58"/>
            <p:cNvGraphicFramePr>
              <a:graphicFrameLocks noChangeAspect="1"/>
            </p:cNvGraphicFramePr>
            <p:nvPr userDrawn="1">
              <p:extLst>
                <p:ext uri="{D42A27DB-BD31-4B8C-83A1-F6EECF244321}">
                  <p14:modId xmlns:p14="http://schemas.microsoft.com/office/powerpoint/2010/main" val="1425904806"/>
                </p:ext>
              </p:extLst>
            </p:nvPr>
          </p:nvGraphicFramePr>
          <p:xfrm>
            <a:off x="46871237" y="3286607"/>
            <a:ext cx="5586150" cy="2063772"/>
          </p:xfrm>
          <a:graphic>
            <a:graphicData uri="http://schemas.openxmlformats.org/presentationml/2006/ole">
              <mc:AlternateContent xmlns:mc="http://schemas.openxmlformats.org/markup-compatibility/2006">
                <mc:Choice xmlns:v="urn:schemas-microsoft-com:vml" Requires="v">
                  <p:oleObj spid="_x0000_s2092"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871237" y="3286607"/>
                          <a:ext cx="5586150" cy="2063772"/>
                        </a:xfrm>
                        <a:prstGeom prst="rect">
                          <a:avLst/>
                        </a:prstGeom>
                      </p:spPr>
                    </p:pic>
                  </p:oleObj>
                </mc:Fallback>
              </mc:AlternateContent>
            </a:graphicData>
          </a:graphic>
        </p:graphicFrame>
        <p:pic>
          <p:nvPicPr>
            <p:cNvPr id="60" name="Picture 59"/>
            <p:cNvPicPr>
              <a:picLocks noChangeAspect="1"/>
            </p:cNvPicPr>
            <p:nvPr userDrawn="1"/>
          </p:nvPicPr>
          <p:blipFill>
            <a:blip r:embed="rId14"/>
            <a:stretch>
              <a:fillRect/>
            </a:stretch>
          </p:blipFill>
          <p:spPr>
            <a:xfrm>
              <a:off x="44487207" y="7579895"/>
              <a:ext cx="2969584" cy="1370577"/>
            </a:xfrm>
            <a:prstGeom prst="rect">
              <a:avLst/>
            </a:prstGeom>
            <a:ln>
              <a:noFill/>
            </a:ln>
          </p:spPr>
        </p:pic>
        <p:graphicFrame>
          <p:nvGraphicFramePr>
            <p:cNvPr id="61" name="Object 60"/>
            <p:cNvGraphicFramePr>
              <a:graphicFrameLocks noChangeAspect="1"/>
            </p:cNvGraphicFramePr>
            <p:nvPr userDrawn="1">
              <p:extLst>
                <p:ext uri="{D42A27DB-BD31-4B8C-83A1-F6EECF244321}">
                  <p14:modId xmlns:p14="http://schemas.microsoft.com/office/powerpoint/2010/main" val="3407085520"/>
                </p:ext>
              </p:extLst>
            </p:nvPr>
          </p:nvGraphicFramePr>
          <p:xfrm>
            <a:off x="44629619" y="11328671"/>
            <a:ext cx="1482266" cy="992162"/>
          </p:xfrm>
          <a:graphic>
            <a:graphicData uri="http://schemas.openxmlformats.org/presentationml/2006/ole">
              <mc:AlternateContent xmlns:mc="http://schemas.openxmlformats.org/markup-compatibility/2006">
                <mc:Choice xmlns:v="urn:schemas-microsoft-com:vml" Requires="v">
                  <p:oleObj spid="_x0000_s2093"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1328671"/>
                          <a:ext cx="1482266" cy="992162"/>
                        </a:xfrm>
                        <a:prstGeom prst="rect">
                          <a:avLst/>
                        </a:prstGeom>
                      </p:spPr>
                    </p:pic>
                  </p:oleObj>
                </mc:Fallback>
              </mc:AlternateContent>
            </a:graphicData>
          </a:graphic>
        </p:graphicFrame>
        <p:grpSp>
          <p:nvGrpSpPr>
            <p:cNvPr id="62" name="Group 61"/>
            <p:cNvGrpSpPr/>
            <p:nvPr userDrawn="1"/>
          </p:nvGrpSpPr>
          <p:grpSpPr>
            <a:xfrm>
              <a:off x="44487207" y="23850394"/>
              <a:ext cx="10354213" cy="1265612"/>
              <a:chOff x="44200453" y="23567551"/>
              <a:chExt cx="9771399" cy="1090622"/>
            </a:xfrm>
          </p:grpSpPr>
          <p:sp>
            <p:nvSpPr>
              <p:cNvPr id="64" name="Rounded Rectangle 63"/>
              <p:cNvSpPr/>
              <p:nvPr userDrawn="1"/>
            </p:nvSpPr>
            <p:spPr>
              <a:xfrm>
                <a:off x="44200453" y="23567551"/>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3665884"/>
                <a:ext cx="914401" cy="914399"/>
              </a:xfrm>
              <a:prstGeom prst="rect">
                <a:avLst/>
              </a:prstGeom>
              <a:noFill/>
              <a:ln>
                <a:noFill/>
              </a:ln>
            </p:spPr>
          </p:pic>
          <p:sp>
            <p:nvSpPr>
              <p:cNvPr id="66" name="TextBox 65"/>
              <p:cNvSpPr txBox="1"/>
              <p:nvPr userDrawn="1"/>
            </p:nvSpPr>
            <p:spPr>
              <a:xfrm>
                <a:off x="45300663" y="2375747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36" name="TextBox 35"/>
          <p:cNvSpPr txBox="1"/>
          <p:nvPr userDrawn="1"/>
        </p:nvSpPr>
        <p:spPr>
          <a:xfrm>
            <a:off x="22152989" y="28455994"/>
            <a:ext cx="7629577" cy="1399638"/>
          </a:xfrm>
          <a:prstGeom prst="rect">
            <a:avLst/>
          </a:prstGeom>
          <a:noFill/>
        </p:spPr>
        <p:txBody>
          <a:bodyPr wrap="square" lIns="65304" tIns="32651" rIns="65304" bIns="32651" rtlCol="0">
            <a:spAutoFit/>
          </a:bodyPr>
          <a:lstStyle/>
          <a:p>
            <a:pPr marL="400050" indent="-400050">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        </a:t>
            </a:r>
          </a:p>
          <a:p>
            <a:pPr marL="400050" indent="0">
              <a:lnSpc>
                <a:spcPts val="2600"/>
              </a:lnSpc>
            </a:pPr>
            <a:r>
              <a:rPr lang="en-US" sz="2400" baseline="0" dirty="0">
                <a:solidFill>
                  <a:schemeClr val="bg1"/>
                </a:solidFill>
              </a:rPr>
              <a:t>Berkeley CA </a:t>
            </a:r>
            <a:r>
              <a:rPr lang="en-US" sz="2000" baseline="0" dirty="0">
                <a:solidFill>
                  <a:schemeClr val="bg1"/>
                </a:solidFill>
              </a:rPr>
              <a:t>94710</a:t>
            </a:r>
            <a:br>
              <a:rPr lang="en-US" sz="2400" baseline="0" dirty="0">
                <a:solidFill>
                  <a:schemeClr val="bg1"/>
                </a:solidFill>
              </a:rPr>
            </a:br>
            <a:r>
              <a:rPr lang="en-US" sz="2400" b="1" baseline="0" dirty="0">
                <a:solidFill>
                  <a:srgbClr val="FFFF00"/>
                </a:solidFill>
              </a:rPr>
              <a:t>posterpresenter@gmail.com</a:t>
            </a:r>
            <a:endParaRPr lang="en-US" sz="2800" b="1" dirty="0">
              <a:solidFill>
                <a:srgbClr val="FFFF00"/>
              </a:solidFill>
            </a:endParaRPr>
          </a:p>
        </p:txBody>
      </p:sp>
      <p:sp>
        <p:nvSpPr>
          <p:cNvPr id="37" name="Text Box 14"/>
          <p:cNvSpPr txBox="1">
            <a:spLocks noChangeArrowheads="1"/>
          </p:cNvSpPr>
          <p:nvPr userDrawn="1"/>
        </p:nvSpPr>
        <p:spPr bwMode="auto">
          <a:xfrm>
            <a:off x="1011866" y="29670236"/>
            <a:ext cx="2736269" cy="283084"/>
          </a:xfrm>
          <a:prstGeom prst="rect">
            <a:avLst/>
          </a:prstGeom>
          <a:noFill/>
          <a:ln w="9525">
            <a:noFill/>
            <a:miter lim="800000"/>
            <a:headEnd/>
            <a:tailEnd/>
          </a:ln>
          <a:effectLst/>
        </p:spPr>
        <p:txBody>
          <a:bodyPr wrap="square" lIns="63187" tIns="31588" rIns="63187" bIns="31588">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9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0"/>
              </a:schemeClr>
            </a:gs>
            <a:gs pos="50000">
              <a:schemeClr val="accent5">
                <a:lumMod val="60000"/>
                <a:lumOff val="40000"/>
              </a:schemeClr>
            </a:gs>
            <a:gs pos="100000">
              <a:schemeClr val="accent5">
                <a:lumMod val="20000"/>
                <a:lumOff val="80000"/>
              </a:schemeClr>
            </a:gs>
          </a:gsLst>
          <a:lin ang="16200000" scaled="1"/>
        </a:gradFill>
        <a:effectLst/>
      </p:bgPr>
    </p:bg>
    <p:spTree>
      <p:nvGrpSpPr>
        <p:cNvPr id="1" name=""/>
        <p:cNvGrpSpPr/>
        <p:nvPr/>
      </p:nvGrpSpPr>
      <p:grpSpPr>
        <a:xfrm>
          <a:off x="0" y="0"/>
          <a:ext cx="0" cy="0"/>
          <a:chOff x="0" y="0"/>
          <a:chExt cx="0" cy="0"/>
        </a:xfrm>
      </p:grpSpPr>
      <p:sp>
        <p:nvSpPr>
          <p:cNvPr id="232" name="Text Placeholder 231"/>
          <p:cNvSpPr>
            <a:spLocks noGrp="1"/>
          </p:cNvSpPr>
          <p:nvPr>
            <p:ph type="body" sz="quarter" idx="10"/>
          </p:nvPr>
        </p:nvSpPr>
        <p:spPr>
          <a:xfrm>
            <a:off x="440616" y="5365571"/>
            <a:ext cx="10101856" cy="1920063"/>
          </a:xfrm>
        </p:spPr>
        <p:txBody>
          <a:bodyPr/>
          <a:lstStyle/>
          <a:p>
            <a:r>
              <a:rPr lang="zh-CN" altLang="en-US" dirty="0"/>
              <a:t>随着比特币为主的加密货币的火爆，区块链，这个起源于</a:t>
            </a:r>
            <a:r>
              <a:rPr lang="en-US" altLang="zh-CN" dirty="0"/>
              <a:t>2008</a:t>
            </a:r>
            <a:r>
              <a:rPr lang="zh-CN" altLang="en-US" dirty="0"/>
              <a:t>年，据信由中本聪发明的技术越来越受到相关从业者甚至普通民众的关注，其不可修改、可验证、自信任的特点使得它给数据存储的交换带来了一个新的思路。</a:t>
            </a:r>
            <a:r>
              <a:rPr lang="en-US" altLang="zh-CN" dirty="0" err="1"/>
              <a:t>ChainStore</a:t>
            </a:r>
            <a:r>
              <a:rPr lang="zh-CN" altLang="en-US" dirty="0"/>
              <a:t>就是一个使用区块链作为存储数据的管理方式的分布式存储系统，其通过区块链保证了数据的安全和不可修改特性。</a:t>
            </a:r>
            <a:endParaRPr lang="en-US" dirty="0"/>
          </a:p>
          <a:p>
            <a:endParaRPr lang="en-US" dirty="0"/>
          </a:p>
        </p:txBody>
      </p:sp>
      <p:sp>
        <p:nvSpPr>
          <p:cNvPr id="233" name="Text Placeholder 232"/>
          <p:cNvSpPr>
            <a:spLocks noGrp="1"/>
          </p:cNvSpPr>
          <p:nvPr>
            <p:ph type="body" sz="quarter" idx="11"/>
          </p:nvPr>
        </p:nvSpPr>
        <p:spPr/>
        <p:txBody>
          <a:bodyPr/>
          <a:lstStyle/>
          <a:p>
            <a:r>
              <a:rPr lang="zh-CN" altLang="en-US" dirty="0"/>
              <a:t>系统简介和目标</a:t>
            </a:r>
            <a:endParaRPr lang="en-US" dirty="0"/>
          </a:p>
        </p:txBody>
      </p:sp>
      <p:sp>
        <p:nvSpPr>
          <p:cNvPr id="236" name="Text Placeholder 235"/>
          <p:cNvSpPr>
            <a:spLocks noGrp="1"/>
          </p:cNvSpPr>
          <p:nvPr>
            <p:ph type="body" sz="quarter" idx="20"/>
          </p:nvPr>
        </p:nvSpPr>
        <p:spPr>
          <a:xfrm>
            <a:off x="440616" y="7483502"/>
            <a:ext cx="10096349" cy="566030"/>
          </a:xfrm>
        </p:spPr>
        <p:txBody>
          <a:bodyPr/>
          <a:lstStyle/>
          <a:p>
            <a:r>
              <a:rPr lang="zh-CN" altLang="en-US" dirty="0"/>
              <a:t>系统工作原理</a:t>
            </a:r>
            <a:endParaRPr lang="en-US" dirty="0"/>
          </a:p>
        </p:txBody>
      </p:sp>
      <p:sp>
        <p:nvSpPr>
          <p:cNvPr id="237" name="Text Placeholder 236"/>
          <p:cNvSpPr>
            <a:spLocks noGrp="1"/>
          </p:cNvSpPr>
          <p:nvPr>
            <p:ph type="body" sz="quarter" idx="25"/>
          </p:nvPr>
        </p:nvSpPr>
        <p:spPr/>
        <p:txBody>
          <a:bodyPr/>
          <a:lstStyle/>
          <a:p>
            <a:endParaRPr lang="en-US"/>
          </a:p>
        </p:txBody>
      </p:sp>
      <p:sp>
        <p:nvSpPr>
          <p:cNvPr id="238" name="Text Placeholder 237"/>
          <p:cNvSpPr>
            <a:spLocks noGrp="1"/>
          </p:cNvSpPr>
          <p:nvPr>
            <p:ph type="body" sz="quarter" idx="26"/>
          </p:nvPr>
        </p:nvSpPr>
        <p:spPr/>
        <p:txBody>
          <a:bodyPr/>
          <a:lstStyle/>
          <a:p>
            <a:endParaRPr lang="en-US"/>
          </a:p>
        </p:txBody>
      </p:sp>
      <p:sp>
        <p:nvSpPr>
          <p:cNvPr id="239" name="Text Placeholder 238"/>
          <p:cNvSpPr>
            <a:spLocks noGrp="1"/>
          </p:cNvSpPr>
          <p:nvPr>
            <p:ph type="body" sz="quarter" idx="27"/>
          </p:nvPr>
        </p:nvSpPr>
        <p:spPr/>
        <p:txBody>
          <a:bodyPr/>
          <a:lstStyle/>
          <a:p>
            <a:endParaRPr lang="en-US"/>
          </a:p>
        </p:txBody>
      </p:sp>
      <p:sp>
        <p:nvSpPr>
          <p:cNvPr id="240" name="Text Placeholder 239"/>
          <p:cNvSpPr>
            <a:spLocks noGrp="1"/>
          </p:cNvSpPr>
          <p:nvPr>
            <p:ph type="body" sz="quarter" idx="28"/>
          </p:nvPr>
        </p:nvSpPr>
        <p:spPr/>
        <p:txBody>
          <a:bodyPr/>
          <a:lstStyle/>
          <a:p>
            <a:endParaRPr lang="en-US"/>
          </a:p>
        </p:txBody>
      </p:sp>
      <p:sp>
        <p:nvSpPr>
          <p:cNvPr id="241" name="Text Placeholder 240"/>
          <p:cNvSpPr>
            <a:spLocks noGrp="1"/>
          </p:cNvSpPr>
          <p:nvPr>
            <p:ph type="body" sz="quarter" idx="29"/>
          </p:nvPr>
        </p:nvSpPr>
        <p:spPr/>
        <p:txBody>
          <a:bodyPr/>
          <a:lstStyle/>
          <a:p>
            <a:endParaRPr lang="en-US"/>
          </a:p>
        </p:txBody>
      </p:sp>
      <p:sp>
        <p:nvSpPr>
          <p:cNvPr id="242" name="Text Placeholder 241"/>
          <p:cNvSpPr>
            <a:spLocks noGrp="1"/>
          </p:cNvSpPr>
          <p:nvPr>
            <p:ph type="body" sz="quarter" idx="30"/>
          </p:nvPr>
        </p:nvSpPr>
        <p:spPr/>
        <p:txBody>
          <a:bodyPr/>
          <a:lstStyle/>
          <a:p>
            <a:endParaRPr lang="en-US"/>
          </a:p>
        </p:txBody>
      </p:sp>
      <p:sp>
        <p:nvSpPr>
          <p:cNvPr id="244" name="Text Placeholder 243"/>
          <p:cNvSpPr>
            <a:spLocks noGrp="1"/>
          </p:cNvSpPr>
          <p:nvPr>
            <p:ph type="body" sz="quarter" idx="96"/>
          </p:nvPr>
        </p:nvSpPr>
        <p:spPr>
          <a:xfrm>
            <a:off x="449463" y="8141429"/>
            <a:ext cx="10102728" cy="8998924"/>
          </a:xfrm>
        </p:spPr>
        <p:txBody>
          <a:bodyPr/>
          <a:lstStyle/>
          <a:p>
            <a:r>
              <a:rPr lang="zh-CN" altLang="en-US"/>
              <a:t>系统由三个部分组成：主机，存储和矿机。</a:t>
            </a:r>
            <a:endParaRPr lang="en-US" altLang="zh-CN" dirty="0"/>
          </a:p>
          <a:p>
            <a:endParaRPr lang="en-US" altLang="zh-CN" dirty="0"/>
          </a:p>
          <a:p>
            <a:r>
              <a:rPr lang="zh-CN" altLang="en-US" dirty="0"/>
              <a:t>系统启动时，主机首先启动。存储和矿机在主机启动后，向主机注册自己的角色。主机将会记录下注册的存储和矿机，并维护它们的状态。</a:t>
            </a:r>
          </a:p>
          <a:p>
            <a:br>
              <a:rPr lang="zh-CN" altLang="en-US" dirty="0"/>
            </a:br>
            <a:r>
              <a:rPr lang="zh-CN" altLang="en-US" dirty="0"/>
              <a:t>每一个存储都包含有一条完整的链。每隔一段时间，主机将会要求存储检查自己的链的可用性。正在检查自己数据可用性的存储机进入“</a:t>
            </a:r>
            <a:r>
              <a:rPr lang="zh-CN" altLang="en-US" b="1" dirty="0"/>
              <a:t>验证</a:t>
            </a:r>
            <a:r>
              <a:rPr lang="en-US" altLang="zh-CN" b="1" dirty="0"/>
              <a:t>(Checking)</a:t>
            </a:r>
            <a:r>
              <a:rPr lang="zh-CN" altLang="en-US" dirty="0"/>
              <a:t>”状态。若存储检查自己的链信息可用，那么存储将恢复到“</a:t>
            </a:r>
            <a:r>
              <a:rPr lang="zh-CN" altLang="en-US" b="1" dirty="0"/>
              <a:t>有效</a:t>
            </a:r>
            <a:r>
              <a:rPr lang="en-US" altLang="zh-CN" b="1" dirty="0"/>
              <a:t>(Valid)</a:t>
            </a:r>
            <a:r>
              <a:rPr lang="zh-CN" altLang="en-US" dirty="0"/>
              <a:t>”状态；若不可用，存储机将报告主机自己的数据已经损坏，并给出不可用的起初区块编号，并进入“</a:t>
            </a:r>
            <a:r>
              <a:rPr lang="zh-CN" altLang="en-US" b="1" dirty="0"/>
              <a:t>无效</a:t>
            </a:r>
            <a:r>
              <a:rPr lang="en-US" altLang="zh-CN" b="1" dirty="0"/>
              <a:t>(Invalid)</a:t>
            </a:r>
            <a:r>
              <a:rPr lang="zh-CN" altLang="en-US" dirty="0"/>
              <a:t>”状态。主机收到存储机的数据不可用信息时，将会安排另一台处于“</a:t>
            </a:r>
            <a:r>
              <a:rPr lang="zh-CN" altLang="en-US" b="1" dirty="0"/>
              <a:t>有效</a:t>
            </a:r>
            <a:r>
              <a:rPr lang="en-US" altLang="zh-CN" b="1" dirty="0"/>
              <a:t>(Valid)</a:t>
            </a:r>
            <a:r>
              <a:rPr lang="zh-CN" altLang="en-US" dirty="0"/>
              <a:t>”状态的存储机将正常存储的数据中，从不可用区块开始的所有的数据，发送给处于“</a:t>
            </a:r>
            <a:r>
              <a:rPr lang="zh-CN" altLang="en-US" b="1" dirty="0"/>
              <a:t>无效</a:t>
            </a:r>
            <a:r>
              <a:rPr lang="en-US" altLang="zh-CN" b="1" dirty="0"/>
              <a:t>(Invalid)</a:t>
            </a:r>
            <a:r>
              <a:rPr lang="zh-CN" altLang="en-US" dirty="0"/>
              <a:t>”状态的主机，发送数据的主机进入“</a:t>
            </a:r>
            <a:r>
              <a:rPr lang="zh-CN" altLang="en-US" b="1" dirty="0"/>
              <a:t>发</a:t>
            </a:r>
            <a:r>
              <a:rPr lang="en-US" altLang="zh-CN" b="1" dirty="0"/>
              <a:t>(Send)</a:t>
            </a:r>
            <a:r>
              <a:rPr lang="zh-CN" altLang="en-US" dirty="0"/>
              <a:t>”状态，接受数据的主机进入“</a:t>
            </a:r>
            <a:r>
              <a:rPr lang="zh-CN" altLang="en-US" b="1" dirty="0"/>
              <a:t>收</a:t>
            </a:r>
            <a:r>
              <a:rPr lang="en-US" altLang="zh-CN" b="1" dirty="0"/>
              <a:t>(Receiving)</a:t>
            </a:r>
            <a:r>
              <a:rPr lang="zh-CN" altLang="en-US" dirty="0"/>
              <a:t>”状态。发送和接受结束之后，将会通知主机发送</a:t>
            </a:r>
            <a:r>
              <a:rPr lang="en-US" altLang="zh-CN" dirty="0"/>
              <a:t>/</a:t>
            </a:r>
            <a:r>
              <a:rPr lang="zh-CN" altLang="en-US" dirty="0"/>
              <a:t>接受结束。接受者接受结束后，将自己缓冲区里的数据加入链，检查自己是否为最新数据；若不是，重新进入无效状态；若是，则进入有效状态。</a:t>
            </a:r>
          </a:p>
          <a:p>
            <a:br>
              <a:rPr lang="zh-CN" altLang="en-US" dirty="0"/>
            </a:br>
            <a:r>
              <a:rPr lang="zh-CN" altLang="en-US" dirty="0"/>
              <a:t>当系统收到外界增加信息的请求时，主机首先将数据加入自己的缓冲区，并将数据将会存入的区块号和偏移返回外界。待缓冲区中的内容大小达到一个阈值时，主机将现有内容添加进一个区块，并要求矿机计算这个区块的</a:t>
            </a:r>
            <a:r>
              <a:rPr lang="en-US" altLang="zh-CN" dirty="0"/>
              <a:t>hash</a:t>
            </a:r>
            <a:r>
              <a:rPr lang="zh-CN" altLang="en-US" dirty="0"/>
              <a:t>值。计算结束过后，区块可用，主机将新区块发送给系统中所有存储机（包括处于收</a:t>
            </a:r>
            <a:r>
              <a:rPr lang="en-US" altLang="zh-CN" dirty="0"/>
              <a:t>/</a:t>
            </a:r>
            <a:r>
              <a:rPr lang="zh-CN" altLang="en-US" dirty="0"/>
              <a:t>发</a:t>
            </a:r>
            <a:r>
              <a:rPr lang="en-US" altLang="zh-CN" dirty="0"/>
              <a:t>/</a:t>
            </a:r>
            <a:r>
              <a:rPr lang="zh-CN" altLang="en-US" dirty="0"/>
              <a:t>无效状态的存储机）。存储机将区块存入缓冲区，并适时（立刻或者接受</a:t>
            </a:r>
            <a:r>
              <a:rPr lang="en-US" altLang="zh-CN" dirty="0"/>
              <a:t>/</a:t>
            </a:r>
            <a:r>
              <a:rPr lang="zh-CN" altLang="en-US" dirty="0"/>
              <a:t>发送结束后）将区块加入自己的数据中。</a:t>
            </a:r>
          </a:p>
          <a:p>
            <a:br>
              <a:rPr lang="zh-CN" altLang="en-US" dirty="0"/>
            </a:br>
            <a:r>
              <a:rPr lang="zh-CN" altLang="en-US" dirty="0"/>
              <a:t>当系统收到外界查询数据的请求时，主机将会收到查询的区块号和偏移。主机首先检查自己的缓冲区是否保存对应信息，若有，直接返回信息；若没有（即区块已经加入存储系统），则选择一个处于“</a:t>
            </a:r>
            <a:r>
              <a:rPr lang="zh-CN" altLang="en-US" b="1" dirty="0"/>
              <a:t>有效</a:t>
            </a:r>
            <a:r>
              <a:rPr lang="en-US" altLang="zh-CN" b="1" dirty="0"/>
              <a:t>(Valid)</a:t>
            </a:r>
            <a:r>
              <a:rPr lang="zh-CN" altLang="en-US" dirty="0"/>
              <a:t>”状态的存储机，要求它返回区块号和偏移所对应的信息。</a:t>
            </a:r>
          </a:p>
          <a:p>
            <a:endParaRPr lang="en-US" dirty="0"/>
          </a:p>
        </p:txBody>
      </p:sp>
      <p:sp>
        <p:nvSpPr>
          <p:cNvPr id="281" name="Text Placeholder 280"/>
          <p:cNvSpPr>
            <a:spLocks noGrp="1"/>
          </p:cNvSpPr>
          <p:nvPr>
            <p:ph type="body" sz="quarter" idx="150"/>
          </p:nvPr>
        </p:nvSpPr>
        <p:spPr/>
        <p:txBody>
          <a:bodyPr/>
          <a:lstStyle/>
          <a:p>
            <a:endParaRPr lang="en-US" dirty="0"/>
          </a:p>
        </p:txBody>
      </p:sp>
      <p:sp>
        <p:nvSpPr>
          <p:cNvPr id="282" name="Text Placeholder 281"/>
          <p:cNvSpPr>
            <a:spLocks noGrp="1"/>
          </p:cNvSpPr>
          <p:nvPr>
            <p:ph type="body" sz="quarter" idx="151"/>
          </p:nvPr>
        </p:nvSpPr>
        <p:spPr>
          <a:xfrm>
            <a:off x="2890078" y="2075726"/>
            <a:ext cx="15608232" cy="1318684"/>
          </a:xfrm>
        </p:spPr>
        <p:txBody>
          <a:bodyPr/>
          <a:lstStyle/>
          <a:p>
            <a:r>
              <a:rPr lang="zh-CN" altLang="en-US" dirty="0"/>
              <a:t>陈俊达 张凌哲 王瑞华 高毓彬</a:t>
            </a:r>
            <a:endParaRPr lang="en-US" dirty="0"/>
          </a:p>
        </p:txBody>
      </p:sp>
      <p:sp>
        <p:nvSpPr>
          <p:cNvPr id="283" name="Text Placeholder 282"/>
          <p:cNvSpPr>
            <a:spLocks noGrp="1"/>
          </p:cNvSpPr>
          <p:nvPr>
            <p:ph type="body" sz="quarter" idx="153"/>
          </p:nvPr>
        </p:nvSpPr>
        <p:spPr>
          <a:xfrm>
            <a:off x="1233715" y="700619"/>
            <a:ext cx="19550742" cy="1567228"/>
          </a:xfrm>
        </p:spPr>
        <p:txBody>
          <a:bodyPr>
            <a:normAutofit fontScale="70000" lnSpcReduction="20000"/>
          </a:bodyPr>
          <a:lstStyle/>
          <a:p>
            <a:r>
              <a:rPr lang="en-US" b="1" dirty="0" err="1"/>
              <a:t>ChainStore</a:t>
            </a:r>
            <a:r>
              <a:rPr lang="en-US" b="1" dirty="0"/>
              <a:t>：</a:t>
            </a:r>
            <a:r>
              <a:rPr lang="zh-CN" altLang="en-US" b="1" dirty="0"/>
              <a:t>一个基于区块链的分布式存储系统</a:t>
            </a:r>
            <a:endParaRPr lang="en-US" b="1" dirty="0"/>
          </a:p>
        </p:txBody>
      </p:sp>
      <p:pic>
        <p:nvPicPr>
          <p:cNvPr id="6" name="图片 5">
            <a:extLst>
              <a:ext uri="{FF2B5EF4-FFF2-40B4-BE49-F238E27FC236}">
                <a16:creationId xmlns:a16="http://schemas.microsoft.com/office/drawing/2014/main" id="{E7E45FE0-C070-2841-AEDC-7D29A76EB845}"/>
              </a:ext>
            </a:extLst>
          </p:cNvPr>
          <p:cNvPicPr>
            <a:picLocks noChangeAspect="1"/>
          </p:cNvPicPr>
          <p:nvPr/>
        </p:nvPicPr>
        <p:blipFill>
          <a:blip r:embed="rId3"/>
          <a:stretch>
            <a:fillRect/>
          </a:stretch>
        </p:blipFill>
        <p:spPr>
          <a:xfrm>
            <a:off x="19261173" y="27336547"/>
            <a:ext cx="1676400" cy="2095500"/>
          </a:xfrm>
          <a:prstGeom prst="rect">
            <a:avLst/>
          </a:prstGeom>
        </p:spPr>
      </p:pic>
    </p:spTree>
    <p:extLst>
      <p:ext uri="{BB962C8B-B14F-4D97-AF65-F5344CB8AC3E}">
        <p14:creationId xmlns:p14="http://schemas.microsoft.com/office/powerpoint/2010/main" val="3742088974"/>
      </p:ext>
    </p:extLst>
  </p:cSld>
  <p:clrMapOvr>
    <a:masterClrMapping/>
  </p:clrMapOvr>
</p:sld>
</file>

<file path=ppt/theme/theme1.xml><?xml version="1.0" encoding="utf-8"?>
<a:theme xmlns:a="http://schemas.openxmlformats.org/drawingml/2006/main" name="PosterPresentations.com-100CMx140CM">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120</TotalTime>
  <Words>178</Words>
  <Application>Microsoft Office PowerPoint</Application>
  <PresentationFormat>自定义</PresentationFormat>
  <Paragraphs>12</Paragraphs>
  <Slides>1</Slides>
  <Notes>1</Notes>
  <HiddenSlides>0</HiddenSlides>
  <MMClips>0</MMClips>
  <ScaleCrop>false</ScaleCrop>
  <HeadingPairs>
    <vt:vector size="8" baseType="variant">
      <vt:variant>
        <vt:lpstr>已用的字体</vt:lpstr>
      </vt:variant>
      <vt:variant>
        <vt:i4>5</vt:i4>
      </vt:variant>
      <vt:variant>
        <vt:lpstr>主题</vt:lpstr>
      </vt:variant>
      <vt:variant>
        <vt:i4>2</vt:i4>
      </vt:variant>
      <vt:variant>
        <vt:lpstr>嵌入 OLE 服务器</vt:lpstr>
      </vt:variant>
      <vt:variant>
        <vt:i4>1</vt:i4>
      </vt:variant>
      <vt:variant>
        <vt:lpstr>幻灯片标题</vt:lpstr>
      </vt:variant>
      <vt:variant>
        <vt:i4>1</vt:i4>
      </vt:variant>
    </vt:vector>
  </HeadingPairs>
  <TitlesOfParts>
    <vt:vector size="9" baseType="lpstr">
      <vt:lpstr>宋体</vt:lpstr>
      <vt:lpstr>Arial</vt:lpstr>
      <vt:lpstr>Calibri</vt:lpstr>
      <vt:lpstr>Times New Roman</vt:lpstr>
      <vt:lpstr>Trebuchet MS</vt:lpstr>
      <vt:lpstr>PosterPresentations.com-100CMx140CM</vt:lpstr>
      <vt:lpstr>Classic - Wide Center</vt:lpstr>
      <vt:lpstr>Image</vt:lpstr>
      <vt:lpstr>PowerPoint 演示文稿</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俊达 陈</cp:lastModifiedBy>
  <cp:revision>29</cp:revision>
  <dcterms:created xsi:type="dcterms:W3CDTF">2012-02-10T00:21:22Z</dcterms:created>
  <dcterms:modified xsi:type="dcterms:W3CDTF">2018-05-13T07:42:25Z</dcterms:modified>
</cp:coreProperties>
</file>