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75"/>
  </p:notesMasterIdLst>
  <p:handoutMasterIdLst>
    <p:handoutMasterId r:id="rId76"/>
  </p:handoutMasterIdLst>
  <p:sldIdLst>
    <p:sldId id="256" r:id="rId2"/>
    <p:sldId id="337" r:id="rId3"/>
    <p:sldId id="368" r:id="rId4"/>
    <p:sldId id="369" r:id="rId5"/>
    <p:sldId id="370" r:id="rId6"/>
    <p:sldId id="372" r:id="rId7"/>
    <p:sldId id="393" r:id="rId8"/>
    <p:sldId id="415" r:id="rId9"/>
    <p:sldId id="416" r:id="rId10"/>
    <p:sldId id="417" r:id="rId11"/>
    <p:sldId id="373" r:id="rId12"/>
    <p:sldId id="391" r:id="rId13"/>
    <p:sldId id="374" r:id="rId14"/>
    <p:sldId id="375" r:id="rId15"/>
    <p:sldId id="340" r:id="rId16"/>
    <p:sldId id="341" r:id="rId17"/>
    <p:sldId id="342" r:id="rId18"/>
    <p:sldId id="343" r:id="rId19"/>
    <p:sldId id="392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94" r:id="rId30"/>
    <p:sldId id="398" r:id="rId31"/>
    <p:sldId id="399" r:id="rId32"/>
    <p:sldId id="400" r:id="rId33"/>
    <p:sldId id="401" r:id="rId34"/>
    <p:sldId id="402" r:id="rId35"/>
    <p:sldId id="403" r:id="rId36"/>
    <p:sldId id="404" r:id="rId37"/>
    <p:sldId id="405" r:id="rId38"/>
    <p:sldId id="406" r:id="rId39"/>
    <p:sldId id="407" r:id="rId40"/>
    <p:sldId id="408" r:id="rId41"/>
    <p:sldId id="409" r:id="rId42"/>
    <p:sldId id="410" r:id="rId43"/>
    <p:sldId id="411" r:id="rId44"/>
    <p:sldId id="412" r:id="rId45"/>
    <p:sldId id="413" r:id="rId46"/>
    <p:sldId id="385" r:id="rId47"/>
    <p:sldId id="386" r:id="rId48"/>
    <p:sldId id="387" r:id="rId49"/>
    <p:sldId id="388" r:id="rId50"/>
    <p:sldId id="389" r:id="rId51"/>
    <p:sldId id="390" r:id="rId52"/>
    <p:sldId id="376" r:id="rId53"/>
    <p:sldId id="360" r:id="rId54"/>
    <p:sldId id="361" r:id="rId55"/>
    <p:sldId id="362" r:id="rId56"/>
    <p:sldId id="363" r:id="rId57"/>
    <p:sldId id="364" r:id="rId58"/>
    <p:sldId id="377" r:id="rId59"/>
    <p:sldId id="365" r:id="rId60"/>
    <p:sldId id="366" r:id="rId61"/>
    <p:sldId id="367" r:id="rId62"/>
    <p:sldId id="414" r:id="rId63"/>
    <p:sldId id="378" r:id="rId64"/>
    <p:sldId id="333" r:id="rId65"/>
    <p:sldId id="379" r:id="rId66"/>
    <p:sldId id="382" r:id="rId67"/>
    <p:sldId id="380" r:id="rId68"/>
    <p:sldId id="418" r:id="rId69"/>
    <p:sldId id="381" r:id="rId70"/>
    <p:sldId id="419" r:id="rId71"/>
    <p:sldId id="384" r:id="rId72"/>
    <p:sldId id="383" r:id="rId73"/>
    <p:sldId id="288" r:id="rId74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B2B2B2"/>
    <a:srgbClr val="0000FF"/>
    <a:srgbClr val="3399FF"/>
    <a:srgbClr val="FFFFCC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4" autoAdjust="0"/>
    <p:restoredTop sz="75395" autoAdjust="0"/>
  </p:normalViewPr>
  <p:slideViewPr>
    <p:cSldViewPr>
      <p:cViewPr varScale="1">
        <p:scale>
          <a:sx n="80" d="100"/>
          <a:sy n="80" d="100"/>
        </p:scale>
        <p:origin x="1086" y="51"/>
      </p:cViewPr>
      <p:guideLst>
        <p:guide orient="horz" pos="2160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84" tIns="49492" rIns="98984" bIns="49492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84" tIns="49492" rIns="98984" bIns="49492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84" tIns="49492" rIns="98984" bIns="49492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84" tIns="49492" rIns="98984" bIns="49492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7D28CD07-4FE3-44F8-BBC6-71AAA6D668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1809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6T01:23:11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0 4607 0 0,'0'0'102'0'0,"0"0"20"0"0,0 0 6 0 0,-2 0-21 0 0,-4 1 606 0 0,1-1 0 0 0,-1 1 0 0 0,1 1 0 0 0,-1-1 1 0 0,1 1-1 0 0,-4 1-713 0 0,7-2 1329 0 0,-17 4-756 0 0,-18 16-573 0 0,31-17 47 0 0,4-1 68 0 0,-1-1 0 0 0,0 0-1 0 0,0 0 1 0 0,0 0 0 0 0,0 0 0 0 0,0-1-1 0 0,0 1 1 0 0,-1-1 0 0 0,1 0 0 0 0,0 1 0 0 0,-1-2-1 0 0,0 1-114 0 0,3 0 38 0 0,0-1 1 0 0,0 0-1 0 0,0 1 0 0 0,-1-1 0 0 0,1 1 0 0 0,0-1 0 0 0,0 1 0 0 0,0 0 1 0 0,0 0-1 0 0,0-1 0 0 0,0 1 0 0 0,0 0 0 0 0,1 0 0 0 0,-1 0 0 0 0,0 0 1 0 0,0 0-39 0 0,-13 21-24 0 0,7-10 45 0 0,-4 3-21 0 0,1 0 0 0 0,0 0 0 0 0,2 2 0 0 0,-2 2 0 0 0,6-8 0 0 0,0 0 0 0 0,0 1 0 0 0,1-1 0 0 0,1 1 0 0 0,0 0 0 0 0,-1 10 0 0 0,-2 44 0 0 0,2-3 0 0 0,3-48 0 0 0,0 10 0 0 0,1 0 0 0 0,1 3 0 0 0,0-10 0 0 0,-2 0 0 0 0,0 11 0 0 0,-1-15 0 0 0,1 0 0 0 0,1 0 0 0 0,0 0 0 0 0,1 0 0 0 0,0 0 0 0 0,35 158 0 0 0,-32-156 106 0 0,-1-1 0 0 0,2 0 0 0 0,3 7-106 0 0,0 0 613 0 0,0-4-444 0 0,1 0 0 0 0,1 0 1 0 0,0-1-1 0 0,2 0 0 0 0,-1-1 0 0 0,15 12-169 0 0,3 7 102 0 0,-12-19-102 0 0,21 16 0 0 0,-32-25 0 0 0,-2 2 0 0 0,-2-2-678 0 0,-2-6-2856 0 0,-1-1-1238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6T01:23:12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4607 0 0,'0'0'102'0'0,"0"0"20"0"0,0 0 6 0 0,0 1-21 0 0,1 5-14 0 0,0-5 278 0 0,-1-1 117 0 0,0 0 21 0 0,0 0-66 0 0,3 2-267 0 0,-3-1-177 0 0,0 0 1 0 0,0 0-1 0 0,1 0 0 0 0,-1 0 1 0 0,1 0-1 0 0,-1 0 0 0 0,1 0 1 0 0,-1 0-1 0 0,1 0 0 0 0,-1 0 1 0 0,1-1-1 0 0,0 1 0 0 0,0 0 1 0 0,-1-1-1 0 0,1 1 0 0 0,1 0 1 0 0,-2 0 0 0 0,1 0 0 0 0,0 0 0 0 0,-1-1 0 0 0,1 1 0 0 0,0 0 0 0 0,-1-1 0 0 0,1 1 0 0 0,0 0 0 0 0,0-1 0 0 0,0 1 0 0 0,0-1 0 0 0,0 1 0 0 0,0-1 0 0 0,0 0 0 0 0,-1 1 0 0 0,1-1 0 0 0,0 0 0 0 0,1 1 0 0 0,2 0 0 0 0,1 3 45 0 0,1 0-1 0 0,-1 0 0 0 0,0 0 0 0 0,-1 1 1 0 0,1 0-1 0 0,-1 0 0 0 0,0 0 1 0 0,0 1-1 0 0,-1-1 0 0 0,3 4-44 0 0,-3-4 252 0 0,0-1 1 0 0,0 1-1 0 0,1-1 0 0 0,0 0 1 0 0,0 0-253 0 0,12 13 327 0 0,-4-1-345 0 0,4 5 500 0 0,0 1 1 0 0,6 13-483 0 0,28 48 1080 0 0,8 15-112 0 0,-50-80-769 0 0,0 1-1 0 0,-1 0 1 0 0,0 0 0 0 0,-2 1-1 0 0,-1-1 1 0 0,3 18-199 0 0,-1 26-75 0 0,-1 34 75 0 0,-4-63 512 0 0,-3 1 0 0 0,-1-1 0 0 0,-1 1 0 0 0,-5 11-512 0 0,-5 13 1024 0 0,-2-1 0 0 0,-4 4-1024 0 0,0-6 0 0 0,-2 0 0 0 0,-3-2 0 0 0,-25 42 0 0 0,46-90-219 0 0,0-1 0 0 0,0 1 0 0 0,-1-1 0 0 0,-4 4 219 0 0,8-8-508 0 0,1-1-140 0 0,0 0-572 0 0,-3 1-253 0 0,-11 4-51 0 0,10-4-11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6T01:23:13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41 6447 0 0,'5'-21'306'0'0,"-4"19"-129"0"0,-2 0-20 0 0,-4-1 5313 0 0,2 1-5231 0 0,0 0 0 0 0,0 1 1 0 0,0-1-1 0 0,0 1 1 0 0,0 0-1 0 0,0 0 0 0 0,0 0 1 0 0,-1 0-1 0 0,-1 0-239 0 0,0 1 189 0 0,0 0 0 0 0,0 0 0 0 0,0 1 0 0 0,-1-1 1 0 0,1 1-1 0 0,0 0 0 0 0,0 0 0 0 0,0 1 0 0 0,0 0 0 0 0,1 0 0 0 0,-1 0 0 0 0,0 0 0 0 0,1 1 0 0 0,-4 2-189 0 0,-3 2-3 0 0,1 2 1 0 0,0-1-1 0 0,1 1 0 0 0,-1 0 1 0 0,2 1-1 0 0,-1 0 0 0 0,1 1 3 0 0,-18 27 556 0 0,-6 15-556 0 0,20-34 411 0 0,-2 6-119 0 0,1 1 0 0 0,1 0 0 0 0,2 1 0 0 0,-3 11-292 0 0,-26 112-51 0 0,30-109 51 0 0,3 0 0 0 0,0 0 0 0 0,3 7 0 0 0,2-25 0 0 0,1 0 0 0 0,1 0 0 0 0,2 0 0 0 0,0 0 0 0 0,1 0 0 0 0,5 11 0 0 0,2-1 0 0 0,1 0 0 0 0,2-1 0 0 0,8 13 0 0 0,55 89 0 0 0,-51-90 0 0 0,-18-31 0 0 0,5 9 0 0 0,15 19 0 0 0,-22-33 0 0 0,1-1 0 0 0,0 1 0 0 0,0-1 0 0 0,1 0 0 0 0,-1-1 0 0 0,8 4 0 0 0,23 13-567 0 0,30 13 567 0 0,-4-3-1942 0 0,-22-9-4197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16T01:23:14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 41 6447 0 0,'12'-19'142'0'0,"-10"15"22"0"0,-2 4 13 0 0,-1 2-20 0 0,1-2-156 0 0,0 0-1 0 0,0 0 1 0 0,0 1 0 0 0,0-1-1 0 0,0 0 1 0 0,-1 0-1 0 0,1 1 1 0 0,0-1-1 0 0,0 0 1 0 0,0 0-1 0 0,-1 0 1 0 0,1 1-1 0 0,0-1 1 0 0,0 0 0 0 0,-1 0-1 0 0,1 0 1 0 0,0 0-1 0 0,0 0 1 0 0,-1 1-1 0 0,1-1 1 0 0,0 0-1 0 0,0 0 1 0 0,-1 0-1 0 0,1 0 1 0 0,0 0-1 0 0,-1 0 1 0 0,1 0 0 0 0,0 0-1 0 0,0 0 1 0 0,-1 0-1 0 0,1 0 1 0 0,0 0-1 0 0,-1 0 1 0 0,1 0-1 0 0,0 0 1 0 0,0 0-1 0 0,-1-1 1 0 0,1 1 0 0 0,0 0-1 0 0,0 0 1 0 0,-1 0-1 0 0,1 0 1 0 0,0-1-1 0 0,0 1 1 0 0,-1 0-1 0 0,1 0 1 0 0,0 0-1 0 0,0-1 1 0 0,0 1 0 0 0,0 0-1 0 0,-1 0 1 0 0,1-1-1 0 0,0 1 1 0 0,0 0-1 0 0,0 0 1 0 0,0-1-1 0 0,0 1 1 0 0,0 0-1 0 0,0-1 0 0 0,-2 0 136 0 0,1 0-1 0 0,0 0 1 0 0,0 0-1 0 0,-1 0 1 0 0,1 0-1 0 0,0 1 1 0 0,-1-1-1 0 0,1 0 0 0 0,-1 1 1 0 0,1-1-1 0 0,-1 1 1 0 0,1-1-1 0 0,-2 1-135 0 0,-12-7 1743 0 0,14 6-1231 0 0,1 1 0 0 0,0 0 0 0 0,0 0 0 0 0,0 0-69 0 0,-1 2-365 0 0,1-1 1 0 0,0 0-1 0 0,0 1 0 0 0,0-1 0 0 0,1 0 1 0 0,-1 1-1 0 0,0-1 0 0 0,0 0 1 0 0,1 1-1 0 0,-1-1 0 0 0,1 0 0 0 0,-1 0 1 0 0,1 1-1 0 0,0-1-78 0 0,23 47 480 0 0,-11-22-161 0 0,0 0-1 0 0,1 10-318 0 0,23 58 1440 0 0,-21-47-1072 0 0,8 24-128 0 0,-14-36-247 0 0,-2-4 34 0 0,0 0-1 0 0,-2 0 0 0 0,0 11-26 0 0,-5-27 273 0 0,5 47 1228 0 0,-3 56-1501 0 0,-4-98 162 0 0,-1 0 0 0 0,-1 0-1 0 0,0 0 1 0 0,-1 0 0 0 0,-2 0 0 0 0,0-1 0 0 0,-7 17-162 0 0,-60 118 1097 0 0,-12 8-1097 0 0,39-83 951 0 0,-4-1 1 0 0,-51 59-952 0 0,86-119 154 0 0,-1 0 0 0 0,-18 16-154 0 0,25-27-404 0 0,0 1-1 0 0,-1-1 1 0 0,0-1-1 0 0,0 0 1 0 0,-1 0 0 0 0,0-1-1 0 0,-5 1 405 0 0,-27 8-1514 0 0,3-6-20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84" tIns="49492" rIns="98984" bIns="49492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84" tIns="49492" rIns="98984" bIns="49492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84" tIns="49492" rIns="98984" bIns="494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5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84" tIns="49492" rIns="98984" bIns="49492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84" tIns="49492" rIns="98984" bIns="49492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55005EB4-2F1C-4071-85FD-B78A96A506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57680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7%A9%80%E7%A5%9E%E6%98%9F" TargetMode="External"/><Relationship Id="rId13" Type="http://schemas.openxmlformats.org/officeDocument/2006/relationships/hyperlink" Target="http://zh.wikipedia.org/wiki/%E5%B0%8F%E8%A1%8C%E6%98%9F90482" TargetMode="External"/><Relationship Id="rId3" Type="http://schemas.openxmlformats.org/officeDocument/2006/relationships/hyperlink" Target="http://baike.baidu.com/view/263898.htm" TargetMode="External"/><Relationship Id="rId7" Type="http://schemas.openxmlformats.org/officeDocument/2006/relationships/hyperlink" Target="http://zh.wikipedia.org/wiki/%E5%86%A5%E7%8E%8B%E6%98%9F" TargetMode="External"/><Relationship Id="rId12" Type="http://schemas.openxmlformats.org/officeDocument/2006/relationships/hyperlink" Target="http://zh.wikipedia.org/wiki/%E5%B0%8F%E8%A1%8C%E6%98%9F90377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8%A1%8C%E6%98%9F%E5%AE%9A%E7%BE%A9" TargetMode="External"/><Relationship Id="rId11" Type="http://schemas.openxmlformats.org/officeDocument/2006/relationships/hyperlink" Target="http://zh.wikipedia.org/wiki/%E5%A4%AA%E9%99%BD%E7%B3%BB" TargetMode="External"/><Relationship Id="rId5" Type="http://schemas.openxmlformats.org/officeDocument/2006/relationships/hyperlink" Target="http://zh.wikipedia.org/wiki/%E5%9C%8B%E9%9A%9B%E5%A4%A9%E6%96%87%E8%81%AF%E5%90%88%E6%9C%83" TargetMode="External"/><Relationship Id="rId10" Type="http://schemas.openxmlformats.org/officeDocument/2006/relationships/hyperlink" Target="http://zh.wikipedia.org/wiki/%E7%9F%AE%E8%A1%8C%E6%98%9F" TargetMode="External"/><Relationship Id="rId4" Type="http://schemas.openxmlformats.org/officeDocument/2006/relationships/hyperlink" Target="http://baike.baidu.com/view/5866076.htm" TargetMode="External"/><Relationship Id="rId9" Type="http://schemas.openxmlformats.org/officeDocument/2006/relationships/hyperlink" Target="http://zh.wikipedia.org/wiki/%E9%AC%A9%E7%A5%9E%E6%98%9F" TargetMode="External"/><Relationship Id="rId14" Type="http://schemas.openxmlformats.org/officeDocument/2006/relationships/hyperlink" Target="http://zh.wikipedia.org/wiki/%E5%B0%8F%E8%A1%8C%E6%98%9F50000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49308F0A-A3EC-40E3-832E-67C5ECA04038}" type="slidenum">
              <a:rPr lang="en-US" altLang="zh-CN" sz="1300" smtClean="0"/>
              <a:pPr eaLnBrk="1" hangingPunct="1"/>
              <a:t>1</a:t>
            </a:fld>
            <a:endParaRPr lang="en-US" altLang="zh-CN" sz="13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4273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FC81D9D1-4796-4401-80AB-314C83A691A5}" type="slidenum">
              <a:rPr lang="en-US" altLang="zh-CN" sz="1300" smtClean="0"/>
              <a:pPr eaLnBrk="1" hangingPunct="1"/>
              <a:t>15</a:t>
            </a:fld>
            <a:endParaRPr lang="en-US" altLang="zh-CN" sz="13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原型：实际对象、系统或者过程</a:t>
            </a:r>
          </a:p>
          <a:p>
            <a:pPr eaLnBrk="1" hangingPunct="1"/>
            <a:r>
              <a:rPr lang="zh-CN" altLang="en-US"/>
              <a:t>实物模型：强调外观上像</a:t>
            </a:r>
          </a:p>
          <a:p>
            <a:pPr eaLnBrk="1" hangingPunct="1"/>
            <a:r>
              <a:rPr lang="zh-CN" altLang="en-US"/>
              <a:t>物理模型：物理原理相似</a:t>
            </a:r>
          </a:p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5227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A6385ED6-B6E1-48E8-9115-EF332BB0BDA1}" type="slidenum">
              <a:rPr lang="en-US" altLang="zh-CN" sz="1300" smtClean="0"/>
              <a:pPr eaLnBrk="1" hangingPunct="1"/>
              <a:t>18</a:t>
            </a:fld>
            <a:endParaRPr lang="en-US" altLang="zh-CN" sz="13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数学工具：数字、字母和其他数学符号。</a:t>
            </a:r>
          </a:p>
          <a:p>
            <a:pPr eaLnBrk="1" hangingPunct="1"/>
            <a:r>
              <a:rPr lang="zh-CN" altLang="en-US"/>
              <a:t>数学结果：数学公式、图形、算法</a:t>
            </a:r>
          </a:p>
          <a:p>
            <a:pPr eaLnBrk="1" hangingPunct="1"/>
            <a:r>
              <a:rPr lang="zh-CN" altLang="en-US"/>
              <a:t>目的：描述实际对象内在的数量规律</a:t>
            </a:r>
          </a:p>
        </p:txBody>
      </p:sp>
    </p:spTree>
    <p:extLst>
      <p:ext uri="{BB962C8B-B14F-4D97-AF65-F5344CB8AC3E}">
        <p14:creationId xmlns:p14="http://schemas.microsoft.com/office/powerpoint/2010/main" val="3288898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海王星在</a:t>
            </a:r>
            <a:r>
              <a:rPr lang="en-US" altLang="zh-CN" dirty="0"/>
              <a:t>1846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23</a:t>
            </a:r>
            <a:r>
              <a:rPr lang="zh-CN" altLang="en-US" dirty="0"/>
              <a:t>日被发现，是唯一利用数学预测而非有计划的观测发现的行星。天文学家利用天王星轨道的</a:t>
            </a:r>
            <a:r>
              <a:rPr lang="zh-CN" altLang="en-US" dirty="0">
                <a:hlinkClick r:id="rId3"/>
              </a:rPr>
              <a:t>摄动</a:t>
            </a:r>
            <a:r>
              <a:rPr lang="zh-CN" altLang="en-US" dirty="0"/>
              <a:t>推测出海王星的存在与可能的位置。迄今只有</a:t>
            </a:r>
            <a:r>
              <a:rPr lang="zh-CN" altLang="en-US" dirty="0">
                <a:hlinkClick r:id="rId4"/>
              </a:rPr>
              <a:t>航海家</a:t>
            </a:r>
            <a:r>
              <a:rPr lang="en-US" altLang="zh-CN" dirty="0">
                <a:hlinkClick r:id="rId4"/>
              </a:rPr>
              <a:t>2</a:t>
            </a:r>
            <a:r>
              <a:rPr lang="zh-CN" altLang="en-US" dirty="0">
                <a:hlinkClick r:id="rId4"/>
              </a:rPr>
              <a:t>号</a:t>
            </a:r>
            <a:r>
              <a:rPr lang="zh-CN" altLang="en-US" dirty="0"/>
              <a:t>曾经在</a:t>
            </a:r>
            <a:r>
              <a:rPr lang="en-US" altLang="zh-CN" dirty="0"/>
              <a:t>1989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日拜访过海王星。 </a:t>
            </a:r>
          </a:p>
          <a:p>
            <a:endParaRPr lang="zh-CN" altLang="en-US" dirty="0"/>
          </a:p>
          <a:p>
            <a:r>
              <a:rPr lang="zh-CN" altLang="en-US" dirty="0"/>
              <a:t>在</a:t>
            </a:r>
            <a:r>
              <a:rPr lang="en-US" altLang="zh-CN" dirty="0"/>
              <a:t>2006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24</a:t>
            </a:r>
            <a:r>
              <a:rPr lang="zh-CN" altLang="en-US" dirty="0"/>
              <a:t>日，</a:t>
            </a:r>
            <a:r>
              <a:rPr lang="zh-CN" altLang="en-US" dirty="0">
                <a:hlinkClick r:id="rId5" tooltip="国际天文联合会"/>
              </a:rPr>
              <a:t>国际天文联合会</a:t>
            </a:r>
            <a:r>
              <a:rPr lang="zh-CN" altLang="en-US" dirty="0"/>
              <a:t>重新定义</a:t>
            </a:r>
            <a:r>
              <a:rPr lang="zh-CN" altLang="en-US" dirty="0">
                <a:hlinkClick r:id="rId6" tooltip="行星定义"/>
              </a:rPr>
              <a:t>行星</a:t>
            </a:r>
            <a:r>
              <a:rPr lang="zh-CN" altLang="en-US" dirty="0"/>
              <a:t>这个名词，首次将</a:t>
            </a:r>
            <a:r>
              <a:rPr lang="zh-CN" altLang="en-US" dirty="0">
                <a:hlinkClick r:id="rId7" tooltip="冥王星"/>
              </a:rPr>
              <a:t>冥王星</a:t>
            </a:r>
            <a:r>
              <a:rPr lang="zh-CN" altLang="en-US" dirty="0"/>
              <a:t>排除在大行星外，并将</a:t>
            </a:r>
            <a:r>
              <a:rPr lang="zh-CN" altLang="en-US" dirty="0">
                <a:hlinkClick r:id="rId7" tooltip="冥王星"/>
              </a:rPr>
              <a:t>冥王星</a:t>
            </a:r>
            <a:r>
              <a:rPr lang="zh-CN" altLang="en-US" dirty="0"/>
              <a:t>、</a:t>
            </a:r>
            <a:r>
              <a:rPr lang="zh-CN" altLang="en-US" dirty="0">
                <a:hlinkClick r:id="rId8" tooltip="谷神星"/>
              </a:rPr>
              <a:t>谷神星</a:t>
            </a:r>
            <a:r>
              <a:rPr lang="zh-CN" altLang="en-US" dirty="0"/>
              <a:t>和</a:t>
            </a:r>
            <a:r>
              <a:rPr lang="zh-CN" altLang="en-US" dirty="0">
                <a:hlinkClick r:id="rId9" tooltip="阋神星"/>
              </a:rPr>
              <a:t>阋神星</a:t>
            </a:r>
            <a:r>
              <a:rPr lang="zh-CN" altLang="en-US" dirty="0"/>
              <a:t>组成新的分类：</a:t>
            </a:r>
            <a:r>
              <a:rPr lang="zh-CN" altLang="en-US" dirty="0">
                <a:hlinkClick r:id="rId10" tooltip="矮行星"/>
              </a:rPr>
              <a:t>矮行星</a:t>
            </a:r>
            <a:r>
              <a:rPr lang="zh-CN" altLang="en-US" dirty="0"/>
              <a:t>。</a:t>
            </a:r>
            <a:r>
              <a:rPr lang="en-US" altLang="zh-CN" dirty="0">
                <a:hlinkClick r:id="rId11"/>
              </a:rPr>
              <a:t>[2]</a:t>
            </a:r>
            <a:r>
              <a:rPr lang="en-US" altLang="zh-CN" dirty="0"/>
              <a:t> </a:t>
            </a:r>
            <a:r>
              <a:rPr lang="zh-CN" altLang="en-US" dirty="0"/>
              <a:t>矮行星不需要将邻近轨道附近的小天体清除掉，其他可能成为矮行星的天体还有</a:t>
            </a:r>
            <a:r>
              <a:rPr lang="zh-CN" altLang="en-US" dirty="0">
                <a:hlinkClick r:id="rId12" tooltip="小行星90377"/>
              </a:rPr>
              <a:t>塞德娜</a:t>
            </a:r>
            <a:r>
              <a:rPr lang="zh-CN" altLang="en-US" dirty="0"/>
              <a:t>、</a:t>
            </a:r>
            <a:r>
              <a:rPr lang="zh-CN" altLang="en-US" dirty="0">
                <a:hlinkClick r:id="rId13" tooltip="小行星90482"/>
              </a:rPr>
              <a:t>厄耳枯斯</a:t>
            </a:r>
            <a:r>
              <a:rPr lang="zh-CN" altLang="en-US" dirty="0"/>
              <a:t>、和</a:t>
            </a:r>
            <a:r>
              <a:rPr lang="zh-CN" altLang="en-US" dirty="0">
                <a:hlinkClick r:id="rId14" tooltip="小行星50000"/>
              </a:rPr>
              <a:t>创神星</a:t>
            </a:r>
            <a:r>
              <a:rPr lang="zh-CN" altLang="en-US" dirty="0"/>
              <a:t>。从第一次发现的</a:t>
            </a:r>
            <a:r>
              <a:rPr lang="en-US" altLang="zh-CN" dirty="0"/>
              <a:t>1930</a:t>
            </a:r>
            <a:r>
              <a:rPr lang="zh-CN" altLang="en-US" dirty="0"/>
              <a:t>年直至</a:t>
            </a:r>
            <a:r>
              <a:rPr lang="en-US" altLang="zh-CN" dirty="0"/>
              <a:t>2006</a:t>
            </a:r>
            <a:r>
              <a:rPr lang="zh-CN" altLang="en-US" dirty="0"/>
              <a:t>年，冥王星被当成太阳系的第九颗行星。但是在</a:t>
            </a:r>
            <a:r>
              <a:rPr lang="en-US" altLang="zh-CN" dirty="0"/>
              <a:t>20</a:t>
            </a:r>
            <a:r>
              <a:rPr lang="zh-CN" altLang="en-US" dirty="0"/>
              <a:t>世纪末期和</a:t>
            </a:r>
            <a:r>
              <a:rPr lang="en-US" altLang="zh-CN" dirty="0"/>
              <a:t>21</a:t>
            </a:r>
            <a:r>
              <a:rPr lang="zh-CN" altLang="en-US" dirty="0"/>
              <a:t>世纪初，许多与冥王星大小相似的天体在太阳系内陆续被发现，特别是</a:t>
            </a:r>
            <a:r>
              <a:rPr lang="zh-CN" altLang="en-US" dirty="0">
                <a:hlinkClick r:id="rId9" tooltip="阋神星"/>
              </a:rPr>
              <a:t>阋神星</a:t>
            </a:r>
            <a:r>
              <a:rPr lang="zh-CN" altLang="en-US" dirty="0"/>
              <a:t>更明确的被指出比冥王星大。 </a:t>
            </a:r>
          </a:p>
        </p:txBody>
      </p:sp>
    </p:spTree>
    <p:extLst>
      <p:ext uri="{BB962C8B-B14F-4D97-AF65-F5344CB8AC3E}">
        <p14:creationId xmlns:p14="http://schemas.microsoft.com/office/powerpoint/2010/main" val="748572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55AE405-CA56-4A4C-97F9-8BCC95090306}" type="slidenum">
              <a:rPr lang="en-US" altLang="zh-CN" sz="1300" smtClean="0"/>
              <a:pPr eaLnBrk="1" hangingPunct="1"/>
              <a:t>20</a:t>
            </a:fld>
            <a:endParaRPr lang="en-US" altLang="zh-CN" sz="13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）计算机的出现使得原来即使有数学模型也无法求解的变成了可能：大型水坝的应力计算、中长期天气预报、</a:t>
            </a:r>
            <a:r>
              <a:rPr lang="en-US" altLang="zh-CN"/>
              <a:t>CAD</a:t>
            </a:r>
          </a:p>
          <a:p>
            <a:pPr eaLnBrk="1" hangingPunct="1"/>
            <a:r>
              <a:rPr lang="en-US" altLang="zh-CN"/>
              <a:t>(2) </a:t>
            </a:r>
            <a:r>
              <a:rPr lang="zh-CN" altLang="en-US"/>
              <a:t>数学建模和计算机图形学的结合：人脸自动的跟踪和识别、表情的识别、工程图纸的自动识别</a:t>
            </a:r>
          </a:p>
          <a:p>
            <a:pPr eaLnBrk="1" hangingPunct="1"/>
            <a:r>
              <a:rPr lang="zh-CN" altLang="en-US"/>
              <a:t>    数学建模和网络的结合：</a:t>
            </a:r>
          </a:p>
          <a:p>
            <a:pPr eaLnBrk="1" hangingPunct="1"/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 计量经济学、数学生态学、人口控制论</a:t>
            </a:r>
          </a:p>
        </p:txBody>
      </p:sp>
    </p:spTree>
    <p:extLst>
      <p:ext uri="{BB962C8B-B14F-4D97-AF65-F5344CB8AC3E}">
        <p14:creationId xmlns:p14="http://schemas.microsoft.com/office/powerpoint/2010/main" val="272734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63973E7-5743-47BF-B976-97DE0B2AF27A}" type="slidenum">
              <a:rPr lang="en-US" altLang="zh-CN" sz="1300" smtClean="0"/>
              <a:pPr eaLnBrk="1" hangingPunct="1"/>
              <a:t>21</a:t>
            </a:fld>
            <a:endParaRPr lang="en-US" altLang="zh-CN" sz="13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）分析和设计：药物浓度在人体内的变化规律、设计新型机翼</a:t>
            </a:r>
          </a:p>
          <a:p>
            <a:pPr eaLnBrk="1" hangingPunct="1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）预报与决策：天气预报、人口预报、经济增长预报、</a:t>
            </a:r>
            <a:r>
              <a:rPr lang="en-US" altLang="zh-CN"/>
              <a:t>911</a:t>
            </a:r>
          </a:p>
          <a:p>
            <a:pPr eaLnBrk="1" hangingPunct="1"/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）控制与优化：零件参数设计、汽车外型设计</a:t>
            </a:r>
          </a:p>
          <a:p>
            <a:pPr eaLnBrk="1" hangingPunct="1"/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）规划与管理：生成计划、资源配置、运输网络规划</a:t>
            </a:r>
          </a:p>
        </p:txBody>
      </p:sp>
    </p:spTree>
    <p:extLst>
      <p:ext uri="{BB962C8B-B14F-4D97-AF65-F5344CB8AC3E}">
        <p14:creationId xmlns:p14="http://schemas.microsoft.com/office/powerpoint/2010/main" val="1550756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440825BE-5E97-4345-80A3-0882BBEC250E}" type="slidenum">
              <a:rPr lang="en-US" altLang="zh-CN" sz="1300" smtClean="0"/>
              <a:pPr eaLnBrk="1" hangingPunct="1"/>
              <a:t>64</a:t>
            </a:fld>
            <a:endParaRPr lang="en-US" altLang="zh-CN" sz="13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2823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01CD8D3-77CC-4281-A1E5-A770DC695DF5}" type="slidenum">
              <a:rPr lang="en-US" altLang="zh-CN" sz="1300" smtClean="0"/>
              <a:pPr eaLnBrk="1" hangingPunct="1"/>
              <a:t>73</a:t>
            </a:fld>
            <a:endParaRPr lang="en-US" altLang="zh-CN" sz="13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3583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oleObject" Target="../embeddings/oleObject40.bin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oleObject" Target="../embeddings/oleObject44.bin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oleObject" Target="../embeddings/oleObject48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6.bin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oleObject" Target="../embeddings/oleObject8.bin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oleObject" Target="../embeddings/oleObject12.bin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oleObject" Target="../embeddings/oleObject16.bin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oleObject" Target="../embeddings/oleObject20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oleObject" Target="../embeddings/oleObject24.bin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oleObject" Target="../embeddings/oleObject28.bin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oleObject" Target="../embeddings/oleObject32.bin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oleObject" Target="../embeddings/oleObject36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bri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33375"/>
            <a:ext cx="920750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18"/>
          <p:cNvSpPr>
            <a:spLocks/>
          </p:cNvSpPr>
          <p:nvPr userDrawn="1"/>
        </p:nvSpPr>
        <p:spPr bwMode="gray">
          <a:xfrm>
            <a:off x="685800" y="5562600"/>
            <a:ext cx="7653338" cy="485775"/>
          </a:xfrm>
          <a:custGeom>
            <a:avLst/>
            <a:gdLst>
              <a:gd name="T0" fmla="*/ 560286265 w 4128"/>
              <a:gd name="T1" fmla="*/ 205697824 h 479"/>
              <a:gd name="T2" fmla="*/ 2147483647 w 4128"/>
              <a:gd name="T3" fmla="*/ 205697824 h 479"/>
              <a:gd name="T4" fmla="*/ 2147483647 w 4128"/>
              <a:gd name="T5" fmla="*/ 441221624 h 479"/>
              <a:gd name="T6" fmla="*/ 0 w 4128"/>
              <a:gd name="T7" fmla="*/ 453563757 h 479"/>
              <a:gd name="T8" fmla="*/ 560286265 w 4128"/>
              <a:gd name="T9" fmla="*/ 205697824 h 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rgbClr val="008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6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246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5E907A1-3E1A-435B-8E96-377B15B654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915069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4"/>
          <p:cNvGraphicFramePr>
            <a:graphicFrameLocks noChangeAspect="1"/>
          </p:cNvGraphicFramePr>
          <p:nvPr userDrawn="1"/>
        </p:nvGraphicFramePr>
        <p:xfrm>
          <a:off x="952500" y="6070600"/>
          <a:ext cx="6477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26" name="位图图像" r:id="rId3" imgW="647619" imgH="781159" progId="Paint.Picture">
                  <p:embed/>
                </p:oleObj>
              </mc:Choice>
              <mc:Fallback>
                <p:oleObj name="位图图像" r:id="rId3" imgW="647619" imgH="78115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6070600"/>
                        <a:ext cx="6477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5"/>
          <p:cNvGraphicFramePr>
            <a:graphicFrameLocks noChangeAspect="1"/>
          </p:cNvGraphicFramePr>
          <p:nvPr userDrawn="1"/>
        </p:nvGraphicFramePr>
        <p:xfrm>
          <a:off x="2916238" y="6015038"/>
          <a:ext cx="5619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27" name="位图图像" r:id="rId5" imgW="561905" imgH="819048" progId="Paint.Picture">
                  <p:embed/>
                </p:oleObj>
              </mc:Choice>
              <mc:Fallback>
                <p:oleObj name="位图图像" r:id="rId5" imgW="561905" imgH="81904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6015038"/>
                        <a:ext cx="56197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6"/>
          <p:cNvGraphicFramePr>
            <a:graphicFrameLocks noChangeAspect="1"/>
          </p:cNvGraphicFramePr>
          <p:nvPr userDrawn="1"/>
        </p:nvGraphicFramePr>
        <p:xfrm>
          <a:off x="5724525" y="6194425"/>
          <a:ext cx="6000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28" name="位图图像" r:id="rId7" imgW="600159" imgH="657317" progId="Paint.Picture">
                  <p:embed/>
                </p:oleObj>
              </mc:Choice>
              <mc:Fallback>
                <p:oleObj name="位图图像" r:id="rId7" imgW="600159" imgH="65731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6194425"/>
                        <a:ext cx="600075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7"/>
          <p:cNvGraphicFramePr>
            <a:graphicFrameLocks noChangeAspect="1"/>
          </p:cNvGraphicFramePr>
          <p:nvPr userDrawn="1"/>
        </p:nvGraphicFramePr>
        <p:xfrm>
          <a:off x="8388350" y="6108700"/>
          <a:ext cx="4953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29" name="位图图像" r:id="rId9" imgW="495369" imgH="743054" progId="Paint.Picture">
                  <p:embed/>
                </p:oleObj>
              </mc:Choice>
              <mc:Fallback>
                <p:oleObj name="位图图像" r:id="rId9" imgW="495369" imgH="74305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8350" y="6108700"/>
                        <a:ext cx="4953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B31BE-E152-4D69-84B4-D15C72D4E8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470827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4"/>
          <p:cNvGraphicFramePr>
            <a:graphicFrameLocks noChangeAspect="1"/>
          </p:cNvGraphicFramePr>
          <p:nvPr userDrawn="1"/>
        </p:nvGraphicFramePr>
        <p:xfrm>
          <a:off x="952500" y="6070600"/>
          <a:ext cx="6477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50" name="位图图像" r:id="rId3" imgW="647619" imgH="781159" progId="Paint.Picture">
                  <p:embed/>
                </p:oleObj>
              </mc:Choice>
              <mc:Fallback>
                <p:oleObj name="位图图像" r:id="rId3" imgW="647619" imgH="78115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6070600"/>
                        <a:ext cx="6477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5"/>
          <p:cNvGraphicFramePr>
            <a:graphicFrameLocks noChangeAspect="1"/>
          </p:cNvGraphicFramePr>
          <p:nvPr userDrawn="1"/>
        </p:nvGraphicFramePr>
        <p:xfrm>
          <a:off x="2916238" y="6015038"/>
          <a:ext cx="5619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51" name="位图图像" r:id="rId5" imgW="561905" imgH="819048" progId="Paint.Picture">
                  <p:embed/>
                </p:oleObj>
              </mc:Choice>
              <mc:Fallback>
                <p:oleObj name="位图图像" r:id="rId5" imgW="561905" imgH="81904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6015038"/>
                        <a:ext cx="56197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6"/>
          <p:cNvGraphicFramePr>
            <a:graphicFrameLocks noChangeAspect="1"/>
          </p:cNvGraphicFramePr>
          <p:nvPr userDrawn="1"/>
        </p:nvGraphicFramePr>
        <p:xfrm>
          <a:off x="5724525" y="6194425"/>
          <a:ext cx="6000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52" name="位图图像" r:id="rId7" imgW="600159" imgH="657317" progId="Paint.Picture">
                  <p:embed/>
                </p:oleObj>
              </mc:Choice>
              <mc:Fallback>
                <p:oleObj name="位图图像" r:id="rId7" imgW="600159" imgH="65731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6194425"/>
                        <a:ext cx="600075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7"/>
          <p:cNvGraphicFramePr>
            <a:graphicFrameLocks noChangeAspect="1"/>
          </p:cNvGraphicFramePr>
          <p:nvPr userDrawn="1"/>
        </p:nvGraphicFramePr>
        <p:xfrm>
          <a:off x="8388350" y="6108700"/>
          <a:ext cx="4953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53" name="位图图像" r:id="rId9" imgW="495369" imgH="743054" progId="Paint.Picture">
                  <p:embed/>
                </p:oleObj>
              </mc:Choice>
              <mc:Fallback>
                <p:oleObj name="位图图像" r:id="rId9" imgW="495369" imgH="74305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8350" y="6108700"/>
                        <a:ext cx="4953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5CBF2-B947-4DAB-B1B5-9E3CF1E9EF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24146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4"/>
          <p:cNvGraphicFramePr>
            <a:graphicFrameLocks noChangeAspect="1"/>
          </p:cNvGraphicFramePr>
          <p:nvPr userDrawn="1"/>
        </p:nvGraphicFramePr>
        <p:xfrm>
          <a:off x="952500" y="6070600"/>
          <a:ext cx="6477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74" name="位图图像" r:id="rId3" imgW="647619" imgH="781159" progId="Paint.Picture">
                  <p:embed/>
                </p:oleObj>
              </mc:Choice>
              <mc:Fallback>
                <p:oleObj name="位图图像" r:id="rId3" imgW="647619" imgH="78115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6070600"/>
                        <a:ext cx="6477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5"/>
          <p:cNvGraphicFramePr>
            <a:graphicFrameLocks noChangeAspect="1"/>
          </p:cNvGraphicFramePr>
          <p:nvPr userDrawn="1"/>
        </p:nvGraphicFramePr>
        <p:xfrm>
          <a:off x="2916238" y="6015038"/>
          <a:ext cx="5619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75" name="位图图像" r:id="rId5" imgW="561905" imgH="819048" progId="Paint.Picture">
                  <p:embed/>
                </p:oleObj>
              </mc:Choice>
              <mc:Fallback>
                <p:oleObj name="位图图像" r:id="rId5" imgW="561905" imgH="81904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6015038"/>
                        <a:ext cx="56197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6"/>
          <p:cNvGraphicFramePr>
            <a:graphicFrameLocks noChangeAspect="1"/>
          </p:cNvGraphicFramePr>
          <p:nvPr userDrawn="1"/>
        </p:nvGraphicFramePr>
        <p:xfrm>
          <a:off x="5724525" y="6194425"/>
          <a:ext cx="6000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76" name="位图图像" r:id="rId7" imgW="600159" imgH="657317" progId="Paint.Picture">
                  <p:embed/>
                </p:oleObj>
              </mc:Choice>
              <mc:Fallback>
                <p:oleObj name="位图图像" r:id="rId7" imgW="600159" imgH="65731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6194425"/>
                        <a:ext cx="600075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7"/>
          <p:cNvGraphicFramePr>
            <a:graphicFrameLocks noChangeAspect="1"/>
          </p:cNvGraphicFramePr>
          <p:nvPr userDrawn="1"/>
        </p:nvGraphicFramePr>
        <p:xfrm>
          <a:off x="8388350" y="6108700"/>
          <a:ext cx="4953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77" name="位图图像" r:id="rId9" imgW="495369" imgH="743054" progId="Paint.Picture">
                  <p:embed/>
                </p:oleObj>
              </mc:Choice>
              <mc:Fallback>
                <p:oleObj name="位图图像" r:id="rId9" imgW="495369" imgH="74305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8350" y="6108700"/>
                        <a:ext cx="4953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617538"/>
            <a:ext cx="7804150" cy="5514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2B547-3559-426C-A2A7-2283FAF167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783737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4"/>
          <p:cNvGraphicFramePr>
            <a:graphicFrameLocks noChangeAspect="1"/>
          </p:cNvGraphicFramePr>
          <p:nvPr userDrawn="1"/>
        </p:nvGraphicFramePr>
        <p:xfrm>
          <a:off x="952500" y="6070600"/>
          <a:ext cx="6477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34" name="位图图像" r:id="rId3" imgW="647619" imgH="781159" progId="Paint.Picture">
                  <p:embed/>
                </p:oleObj>
              </mc:Choice>
              <mc:Fallback>
                <p:oleObj name="位图图像" r:id="rId3" imgW="647619" imgH="78115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6070600"/>
                        <a:ext cx="6477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5"/>
          <p:cNvGraphicFramePr>
            <a:graphicFrameLocks noChangeAspect="1"/>
          </p:cNvGraphicFramePr>
          <p:nvPr userDrawn="1"/>
        </p:nvGraphicFramePr>
        <p:xfrm>
          <a:off x="2916238" y="6015038"/>
          <a:ext cx="5619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35" name="位图图像" r:id="rId5" imgW="561905" imgH="819048" progId="Paint.Picture">
                  <p:embed/>
                </p:oleObj>
              </mc:Choice>
              <mc:Fallback>
                <p:oleObj name="位图图像" r:id="rId5" imgW="561905" imgH="81904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6015038"/>
                        <a:ext cx="56197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6"/>
          <p:cNvGraphicFramePr>
            <a:graphicFrameLocks noChangeAspect="1"/>
          </p:cNvGraphicFramePr>
          <p:nvPr userDrawn="1"/>
        </p:nvGraphicFramePr>
        <p:xfrm>
          <a:off x="5724525" y="6194425"/>
          <a:ext cx="6000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36" name="位图图像" r:id="rId7" imgW="600159" imgH="657317" progId="Paint.Picture">
                  <p:embed/>
                </p:oleObj>
              </mc:Choice>
              <mc:Fallback>
                <p:oleObj name="位图图像" r:id="rId7" imgW="600159" imgH="65731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6194425"/>
                        <a:ext cx="600075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7"/>
          <p:cNvGraphicFramePr>
            <a:graphicFrameLocks noChangeAspect="1"/>
          </p:cNvGraphicFramePr>
          <p:nvPr userDrawn="1"/>
        </p:nvGraphicFramePr>
        <p:xfrm>
          <a:off x="8388350" y="6108700"/>
          <a:ext cx="4953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37" name="位图图像" r:id="rId9" imgW="495369" imgH="743054" progId="Paint.Picture">
                  <p:embed/>
                </p:oleObj>
              </mc:Choice>
              <mc:Fallback>
                <p:oleObj name="位图图像" r:id="rId9" imgW="495369" imgH="74305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8350" y="6108700"/>
                        <a:ext cx="4953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FCE90-1D25-434D-A137-080D48A054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266970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4"/>
          <p:cNvGraphicFramePr>
            <a:graphicFrameLocks noChangeAspect="1"/>
          </p:cNvGraphicFramePr>
          <p:nvPr userDrawn="1"/>
        </p:nvGraphicFramePr>
        <p:xfrm>
          <a:off x="952500" y="6070600"/>
          <a:ext cx="6477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58" name="位图图像" r:id="rId3" imgW="647619" imgH="781159" progId="Paint.Picture">
                  <p:embed/>
                </p:oleObj>
              </mc:Choice>
              <mc:Fallback>
                <p:oleObj name="位图图像" r:id="rId3" imgW="647619" imgH="78115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6070600"/>
                        <a:ext cx="6477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5"/>
          <p:cNvGraphicFramePr>
            <a:graphicFrameLocks noChangeAspect="1"/>
          </p:cNvGraphicFramePr>
          <p:nvPr userDrawn="1"/>
        </p:nvGraphicFramePr>
        <p:xfrm>
          <a:off x="2916238" y="6015038"/>
          <a:ext cx="5619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59" name="位图图像" r:id="rId5" imgW="561905" imgH="819048" progId="Paint.Picture">
                  <p:embed/>
                </p:oleObj>
              </mc:Choice>
              <mc:Fallback>
                <p:oleObj name="位图图像" r:id="rId5" imgW="561905" imgH="81904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6015038"/>
                        <a:ext cx="56197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6"/>
          <p:cNvGraphicFramePr>
            <a:graphicFrameLocks noChangeAspect="1"/>
          </p:cNvGraphicFramePr>
          <p:nvPr userDrawn="1"/>
        </p:nvGraphicFramePr>
        <p:xfrm>
          <a:off x="5724525" y="6194425"/>
          <a:ext cx="6000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60" name="位图图像" r:id="rId7" imgW="600159" imgH="657317" progId="Paint.Picture">
                  <p:embed/>
                </p:oleObj>
              </mc:Choice>
              <mc:Fallback>
                <p:oleObj name="位图图像" r:id="rId7" imgW="600159" imgH="65731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6194425"/>
                        <a:ext cx="600075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7"/>
          <p:cNvGraphicFramePr>
            <a:graphicFrameLocks noChangeAspect="1"/>
          </p:cNvGraphicFramePr>
          <p:nvPr userDrawn="1"/>
        </p:nvGraphicFramePr>
        <p:xfrm>
          <a:off x="8388350" y="6108700"/>
          <a:ext cx="4953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61" name="位图图像" r:id="rId9" imgW="495369" imgH="743054" progId="Paint.Picture">
                  <p:embed/>
                </p:oleObj>
              </mc:Choice>
              <mc:Fallback>
                <p:oleObj name="位图图像" r:id="rId9" imgW="495369" imgH="74305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8350" y="6108700"/>
                        <a:ext cx="4953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8E541-4350-41E3-891B-238A8F7EFA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76348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4"/>
          <p:cNvGraphicFramePr>
            <a:graphicFrameLocks noChangeAspect="1"/>
          </p:cNvGraphicFramePr>
          <p:nvPr userDrawn="1"/>
        </p:nvGraphicFramePr>
        <p:xfrm>
          <a:off x="952500" y="6070600"/>
          <a:ext cx="6477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82" name="位图图像" r:id="rId3" imgW="647619" imgH="781159" progId="Paint.Picture">
                  <p:embed/>
                </p:oleObj>
              </mc:Choice>
              <mc:Fallback>
                <p:oleObj name="位图图像" r:id="rId3" imgW="647619" imgH="78115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6070600"/>
                        <a:ext cx="6477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5"/>
          <p:cNvGraphicFramePr>
            <a:graphicFrameLocks noChangeAspect="1"/>
          </p:cNvGraphicFramePr>
          <p:nvPr userDrawn="1"/>
        </p:nvGraphicFramePr>
        <p:xfrm>
          <a:off x="2916238" y="6015038"/>
          <a:ext cx="5619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83" name="位图图像" r:id="rId5" imgW="561905" imgH="819048" progId="Paint.Picture">
                  <p:embed/>
                </p:oleObj>
              </mc:Choice>
              <mc:Fallback>
                <p:oleObj name="位图图像" r:id="rId5" imgW="561905" imgH="81904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6015038"/>
                        <a:ext cx="56197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6"/>
          <p:cNvGraphicFramePr>
            <a:graphicFrameLocks noChangeAspect="1"/>
          </p:cNvGraphicFramePr>
          <p:nvPr userDrawn="1"/>
        </p:nvGraphicFramePr>
        <p:xfrm>
          <a:off x="5724525" y="6194425"/>
          <a:ext cx="6000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84" name="位图图像" r:id="rId7" imgW="600159" imgH="657317" progId="Paint.Picture">
                  <p:embed/>
                </p:oleObj>
              </mc:Choice>
              <mc:Fallback>
                <p:oleObj name="位图图像" r:id="rId7" imgW="600159" imgH="65731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6194425"/>
                        <a:ext cx="600075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7"/>
          <p:cNvGraphicFramePr>
            <a:graphicFrameLocks noChangeAspect="1"/>
          </p:cNvGraphicFramePr>
          <p:nvPr userDrawn="1"/>
        </p:nvGraphicFramePr>
        <p:xfrm>
          <a:off x="8388350" y="6108700"/>
          <a:ext cx="4953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85" name="位图图像" r:id="rId9" imgW="495369" imgH="743054" progId="Paint.Picture">
                  <p:embed/>
                </p:oleObj>
              </mc:Choice>
              <mc:Fallback>
                <p:oleObj name="位图图像" r:id="rId9" imgW="495369" imgH="74305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8350" y="6108700"/>
                        <a:ext cx="4953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B0638-E9AA-4F44-83C9-615DA88A49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568264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14"/>
          <p:cNvGraphicFramePr>
            <a:graphicFrameLocks noChangeAspect="1"/>
          </p:cNvGraphicFramePr>
          <p:nvPr userDrawn="1"/>
        </p:nvGraphicFramePr>
        <p:xfrm>
          <a:off x="952500" y="6070600"/>
          <a:ext cx="6477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06" name="位图图像" r:id="rId3" imgW="647619" imgH="781159" progId="Paint.Picture">
                  <p:embed/>
                </p:oleObj>
              </mc:Choice>
              <mc:Fallback>
                <p:oleObj name="位图图像" r:id="rId3" imgW="647619" imgH="78115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6070600"/>
                        <a:ext cx="6477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5"/>
          <p:cNvGraphicFramePr>
            <a:graphicFrameLocks noChangeAspect="1"/>
          </p:cNvGraphicFramePr>
          <p:nvPr userDrawn="1"/>
        </p:nvGraphicFramePr>
        <p:xfrm>
          <a:off x="2916238" y="6015038"/>
          <a:ext cx="5619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07" name="位图图像" r:id="rId5" imgW="561905" imgH="819048" progId="Paint.Picture">
                  <p:embed/>
                </p:oleObj>
              </mc:Choice>
              <mc:Fallback>
                <p:oleObj name="位图图像" r:id="rId5" imgW="561905" imgH="81904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6015038"/>
                        <a:ext cx="56197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6"/>
          <p:cNvGraphicFramePr>
            <a:graphicFrameLocks noChangeAspect="1"/>
          </p:cNvGraphicFramePr>
          <p:nvPr userDrawn="1"/>
        </p:nvGraphicFramePr>
        <p:xfrm>
          <a:off x="5724525" y="6194425"/>
          <a:ext cx="6000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08" name="位图图像" r:id="rId7" imgW="600159" imgH="657317" progId="Paint.Picture">
                  <p:embed/>
                </p:oleObj>
              </mc:Choice>
              <mc:Fallback>
                <p:oleObj name="位图图像" r:id="rId7" imgW="600159" imgH="65731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6194425"/>
                        <a:ext cx="600075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7"/>
          <p:cNvGraphicFramePr>
            <a:graphicFrameLocks noChangeAspect="1"/>
          </p:cNvGraphicFramePr>
          <p:nvPr userDrawn="1"/>
        </p:nvGraphicFramePr>
        <p:xfrm>
          <a:off x="8388350" y="6108700"/>
          <a:ext cx="4953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09" name="位图图像" r:id="rId9" imgW="495369" imgH="743054" progId="Paint.Picture">
                  <p:embed/>
                </p:oleObj>
              </mc:Choice>
              <mc:Fallback>
                <p:oleObj name="位图图像" r:id="rId9" imgW="495369" imgH="74305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8350" y="6108700"/>
                        <a:ext cx="4953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B9B61-F18C-4F11-B41E-98A4414F2B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593140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4"/>
          <p:cNvGraphicFramePr>
            <a:graphicFrameLocks noChangeAspect="1"/>
          </p:cNvGraphicFramePr>
          <p:nvPr userDrawn="1"/>
        </p:nvGraphicFramePr>
        <p:xfrm>
          <a:off x="952500" y="6070600"/>
          <a:ext cx="6477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0" name="位图图像" r:id="rId3" imgW="647619" imgH="781159" progId="Paint.Picture">
                  <p:embed/>
                </p:oleObj>
              </mc:Choice>
              <mc:Fallback>
                <p:oleObj name="位图图像" r:id="rId3" imgW="647619" imgH="78115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6070600"/>
                        <a:ext cx="6477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5"/>
          <p:cNvGraphicFramePr>
            <a:graphicFrameLocks noChangeAspect="1"/>
          </p:cNvGraphicFramePr>
          <p:nvPr userDrawn="1"/>
        </p:nvGraphicFramePr>
        <p:xfrm>
          <a:off x="2916238" y="6015038"/>
          <a:ext cx="5619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1" name="位图图像" r:id="rId5" imgW="561905" imgH="819048" progId="Paint.Picture">
                  <p:embed/>
                </p:oleObj>
              </mc:Choice>
              <mc:Fallback>
                <p:oleObj name="位图图像" r:id="rId5" imgW="561905" imgH="81904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6015038"/>
                        <a:ext cx="56197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6"/>
          <p:cNvGraphicFramePr>
            <a:graphicFrameLocks noChangeAspect="1"/>
          </p:cNvGraphicFramePr>
          <p:nvPr userDrawn="1"/>
        </p:nvGraphicFramePr>
        <p:xfrm>
          <a:off x="5724525" y="6194425"/>
          <a:ext cx="6000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2" name="位图图像" r:id="rId7" imgW="600159" imgH="657317" progId="Paint.Picture">
                  <p:embed/>
                </p:oleObj>
              </mc:Choice>
              <mc:Fallback>
                <p:oleObj name="位图图像" r:id="rId7" imgW="600159" imgH="65731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6194425"/>
                        <a:ext cx="600075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7"/>
          <p:cNvGraphicFramePr>
            <a:graphicFrameLocks noChangeAspect="1"/>
          </p:cNvGraphicFramePr>
          <p:nvPr userDrawn="1"/>
        </p:nvGraphicFramePr>
        <p:xfrm>
          <a:off x="8388350" y="6108700"/>
          <a:ext cx="4953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3" name="位图图像" r:id="rId9" imgW="495369" imgH="743054" progId="Paint.Picture">
                  <p:embed/>
                </p:oleObj>
              </mc:Choice>
              <mc:Fallback>
                <p:oleObj name="位图图像" r:id="rId9" imgW="495369" imgH="74305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8350" y="6108700"/>
                        <a:ext cx="4953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C9532-03AD-4079-94AF-CDAD5D4D55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112833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4"/>
          <p:cNvGraphicFramePr>
            <a:graphicFrameLocks noChangeAspect="1"/>
          </p:cNvGraphicFramePr>
          <p:nvPr userDrawn="1"/>
        </p:nvGraphicFramePr>
        <p:xfrm>
          <a:off x="952500" y="6070600"/>
          <a:ext cx="6477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54" name="位图图像" r:id="rId3" imgW="647619" imgH="781159" progId="Paint.Picture">
                  <p:embed/>
                </p:oleObj>
              </mc:Choice>
              <mc:Fallback>
                <p:oleObj name="位图图像" r:id="rId3" imgW="647619" imgH="78115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6070600"/>
                        <a:ext cx="6477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5"/>
          <p:cNvGraphicFramePr>
            <a:graphicFrameLocks noChangeAspect="1"/>
          </p:cNvGraphicFramePr>
          <p:nvPr userDrawn="1"/>
        </p:nvGraphicFramePr>
        <p:xfrm>
          <a:off x="2916238" y="6015038"/>
          <a:ext cx="5619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55" name="位图图像" r:id="rId5" imgW="561905" imgH="819048" progId="Paint.Picture">
                  <p:embed/>
                </p:oleObj>
              </mc:Choice>
              <mc:Fallback>
                <p:oleObj name="位图图像" r:id="rId5" imgW="561905" imgH="81904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6015038"/>
                        <a:ext cx="56197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6"/>
          <p:cNvGraphicFramePr>
            <a:graphicFrameLocks noChangeAspect="1"/>
          </p:cNvGraphicFramePr>
          <p:nvPr userDrawn="1"/>
        </p:nvGraphicFramePr>
        <p:xfrm>
          <a:off x="5724525" y="6194425"/>
          <a:ext cx="6000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56" name="位图图像" r:id="rId7" imgW="600159" imgH="657317" progId="Paint.Picture">
                  <p:embed/>
                </p:oleObj>
              </mc:Choice>
              <mc:Fallback>
                <p:oleObj name="位图图像" r:id="rId7" imgW="600159" imgH="65731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6194425"/>
                        <a:ext cx="600075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7"/>
          <p:cNvGraphicFramePr>
            <a:graphicFrameLocks noChangeAspect="1"/>
          </p:cNvGraphicFramePr>
          <p:nvPr userDrawn="1"/>
        </p:nvGraphicFramePr>
        <p:xfrm>
          <a:off x="8388350" y="6108700"/>
          <a:ext cx="4953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57" name="位图图像" r:id="rId9" imgW="495369" imgH="743054" progId="Paint.Picture">
                  <p:embed/>
                </p:oleObj>
              </mc:Choice>
              <mc:Fallback>
                <p:oleObj name="位图图像" r:id="rId9" imgW="495369" imgH="74305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8350" y="6108700"/>
                        <a:ext cx="4953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ADF93-7EF8-42B1-BC7B-F58BF99EED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610953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4"/>
          <p:cNvGraphicFramePr>
            <a:graphicFrameLocks noChangeAspect="1"/>
          </p:cNvGraphicFramePr>
          <p:nvPr userDrawn="1"/>
        </p:nvGraphicFramePr>
        <p:xfrm>
          <a:off x="952500" y="6070600"/>
          <a:ext cx="6477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78" name="位图图像" r:id="rId3" imgW="647619" imgH="781159" progId="Paint.Picture">
                  <p:embed/>
                </p:oleObj>
              </mc:Choice>
              <mc:Fallback>
                <p:oleObj name="位图图像" r:id="rId3" imgW="647619" imgH="78115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6070600"/>
                        <a:ext cx="6477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5"/>
          <p:cNvGraphicFramePr>
            <a:graphicFrameLocks noChangeAspect="1"/>
          </p:cNvGraphicFramePr>
          <p:nvPr userDrawn="1"/>
        </p:nvGraphicFramePr>
        <p:xfrm>
          <a:off x="2916238" y="6015038"/>
          <a:ext cx="5619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79" name="位图图像" r:id="rId5" imgW="561905" imgH="819048" progId="Paint.Picture">
                  <p:embed/>
                </p:oleObj>
              </mc:Choice>
              <mc:Fallback>
                <p:oleObj name="位图图像" r:id="rId5" imgW="561905" imgH="81904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6015038"/>
                        <a:ext cx="56197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6"/>
          <p:cNvGraphicFramePr>
            <a:graphicFrameLocks noChangeAspect="1"/>
          </p:cNvGraphicFramePr>
          <p:nvPr userDrawn="1"/>
        </p:nvGraphicFramePr>
        <p:xfrm>
          <a:off x="5724525" y="6194425"/>
          <a:ext cx="6000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80" name="位图图像" r:id="rId7" imgW="600159" imgH="657317" progId="Paint.Picture">
                  <p:embed/>
                </p:oleObj>
              </mc:Choice>
              <mc:Fallback>
                <p:oleObj name="位图图像" r:id="rId7" imgW="600159" imgH="65731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6194425"/>
                        <a:ext cx="600075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7"/>
          <p:cNvGraphicFramePr>
            <a:graphicFrameLocks noChangeAspect="1"/>
          </p:cNvGraphicFramePr>
          <p:nvPr userDrawn="1"/>
        </p:nvGraphicFramePr>
        <p:xfrm>
          <a:off x="8388350" y="6108700"/>
          <a:ext cx="4953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81" name="位图图像" r:id="rId9" imgW="495369" imgH="743054" progId="Paint.Picture">
                  <p:embed/>
                </p:oleObj>
              </mc:Choice>
              <mc:Fallback>
                <p:oleObj name="位图图像" r:id="rId9" imgW="495369" imgH="74305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8350" y="6108700"/>
                        <a:ext cx="4953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744E3-F428-46F9-8401-04F4B232E1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479004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4"/>
          <p:cNvGraphicFramePr>
            <a:graphicFrameLocks noChangeAspect="1"/>
          </p:cNvGraphicFramePr>
          <p:nvPr userDrawn="1"/>
        </p:nvGraphicFramePr>
        <p:xfrm>
          <a:off x="952500" y="6070600"/>
          <a:ext cx="6477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02" name="位图图像" r:id="rId3" imgW="647619" imgH="781159" progId="Paint.Picture">
                  <p:embed/>
                </p:oleObj>
              </mc:Choice>
              <mc:Fallback>
                <p:oleObj name="位图图像" r:id="rId3" imgW="647619" imgH="78115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6070600"/>
                        <a:ext cx="6477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5"/>
          <p:cNvGraphicFramePr>
            <a:graphicFrameLocks noChangeAspect="1"/>
          </p:cNvGraphicFramePr>
          <p:nvPr userDrawn="1"/>
        </p:nvGraphicFramePr>
        <p:xfrm>
          <a:off x="2916238" y="6015038"/>
          <a:ext cx="5619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03" name="位图图像" r:id="rId5" imgW="561905" imgH="819048" progId="Paint.Picture">
                  <p:embed/>
                </p:oleObj>
              </mc:Choice>
              <mc:Fallback>
                <p:oleObj name="位图图像" r:id="rId5" imgW="561905" imgH="81904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6015038"/>
                        <a:ext cx="56197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6"/>
          <p:cNvGraphicFramePr>
            <a:graphicFrameLocks noChangeAspect="1"/>
          </p:cNvGraphicFramePr>
          <p:nvPr userDrawn="1"/>
        </p:nvGraphicFramePr>
        <p:xfrm>
          <a:off x="5724525" y="6194425"/>
          <a:ext cx="6000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04" name="位图图像" r:id="rId7" imgW="600159" imgH="657317" progId="Paint.Picture">
                  <p:embed/>
                </p:oleObj>
              </mc:Choice>
              <mc:Fallback>
                <p:oleObj name="位图图像" r:id="rId7" imgW="600159" imgH="65731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6194425"/>
                        <a:ext cx="600075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7"/>
          <p:cNvGraphicFramePr>
            <a:graphicFrameLocks noChangeAspect="1"/>
          </p:cNvGraphicFramePr>
          <p:nvPr userDrawn="1"/>
        </p:nvGraphicFramePr>
        <p:xfrm>
          <a:off x="8388350" y="6108700"/>
          <a:ext cx="4953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05" name="位图图像" r:id="rId9" imgW="495369" imgH="743054" progId="Paint.Picture">
                  <p:embed/>
                </p:oleObj>
              </mc:Choice>
              <mc:Fallback>
                <p:oleObj name="位图图像" r:id="rId9" imgW="495369" imgH="74305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8350" y="6108700"/>
                        <a:ext cx="4953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1932F6-3907-4F51-AEAC-AF6D69047B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664315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4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3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236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36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36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8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FDA5DF5E-F0C5-4522-BA9E-4837051BBD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aphicFrame>
        <p:nvGraphicFramePr>
          <p:cNvPr id="1031" name="Object 14"/>
          <p:cNvGraphicFramePr>
            <a:graphicFrameLocks noChangeAspect="1"/>
          </p:cNvGraphicFramePr>
          <p:nvPr userDrawn="1"/>
        </p:nvGraphicFramePr>
        <p:xfrm>
          <a:off x="952500" y="6070600"/>
          <a:ext cx="6477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" name="位图图像" r:id="rId15" imgW="647619" imgH="781159" progId="Paint.Picture">
                  <p:embed/>
                </p:oleObj>
              </mc:Choice>
              <mc:Fallback>
                <p:oleObj name="位图图像" r:id="rId15" imgW="647619" imgH="781159" progId="Paint.Picture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6070600"/>
                        <a:ext cx="6477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15"/>
          <p:cNvGraphicFramePr>
            <a:graphicFrameLocks noChangeAspect="1"/>
          </p:cNvGraphicFramePr>
          <p:nvPr userDrawn="1"/>
        </p:nvGraphicFramePr>
        <p:xfrm>
          <a:off x="2916238" y="6015038"/>
          <a:ext cx="5619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" name="位图图像" r:id="rId17" imgW="561905" imgH="819048" progId="Paint.Picture">
                  <p:embed/>
                </p:oleObj>
              </mc:Choice>
              <mc:Fallback>
                <p:oleObj name="位图图像" r:id="rId17" imgW="561905" imgH="819048" progId="Paint.Picture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6015038"/>
                        <a:ext cx="56197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" name="Object 16"/>
          <p:cNvGraphicFramePr>
            <a:graphicFrameLocks noChangeAspect="1"/>
          </p:cNvGraphicFramePr>
          <p:nvPr userDrawn="1"/>
        </p:nvGraphicFramePr>
        <p:xfrm>
          <a:off x="5724525" y="6194425"/>
          <a:ext cx="6000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" name="位图图像" r:id="rId19" imgW="600159" imgH="657317" progId="Paint.Picture">
                  <p:embed/>
                </p:oleObj>
              </mc:Choice>
              <mc:Fallback>
                <p:oleObj name="位图图像" r:id="rId19" imgW="600159" imgH="657317" progId="Paint.Picture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6194425"/>
                        <a:ext cx="600075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" name="Object 17"/>
          <p:cNvGraphicFramePr>
            <a:graphicFrameLocks noChangeAspect="1"/>
          </p:cNvGraphicFramePr>
          <p:nvPr userDrawn="1"/>
        </p:nvGraphicFramePr>
        <p:xfrm>
          <a:off x="8388350" y="6108700"/>
          <a:ext cx="4953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" name="位图图像" r:id="rId21" imgW="495369" imgH="743054" progId="Paint.Picture">
                  <p:embed/>
                </p:oleObj>
              </mc:Choice>
              <mc:Fallback>
                <p:oleObj name="位图图像" r:id="rId21" imgW="495369" imgH="743054" progId="Paint.Picture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8350" y="6108700"/>
                        <a:ext cx="4953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jpeg"/><Relationship Id="rId7" Type="http://schemas.openxmlformats.org/officeDocument/2006/relationships/image" Target="../media/image18.jpeg"/><Relationship Id="rId2" Type="http://schemas.openxmlformats.org/officeDocument/2006/relationships/hyperlink" Target="http://www.amazon.cn/gp/product/images/B002LE7E66/ref=dp_image_z_0?ie=UTF8&amp;s=books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hyperlink" Target="http://www.amazon.cn/gp/product/images/B002AVVQOG/ref=dp_image_z_0?ie=UTF8&amp;s=book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mailto:zhouyuming@nju.edu.cn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49.bin"/><Relationship Id="rId4" Type="http://schemas.openxmlformats.org/officeDocument/2006/relationships/audio" Target="../media/audio1.wav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24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pzj.com/lieqiretu/19285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33.png"/><Relationship Id="rId4" Type="http://schemas.openxmlformats.org/officeDocument/2006/relationships/customXml" Target="../ink/ink2.xml"/><Relationship Id="rId9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54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54.png"/><Relationship Id="rId4" Type="http://schemas.openxmlformats.org/officeDocument/2006/relationships/image" Target="../media/image53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55.png"/><Relationship Id="rId4" Type="http://schemas.openxmlformats.org/officeDocument/2006/relationships/image" Target="../media/image53.wmf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530475" y="476250"/>
            <a:ext cx="6002338" cy="7207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4000" b="1">
                <a:solidFill>
                  <a:srgbClr val="B2B2B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计算机数学建模</a:t>
            </a:r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1042988" y="2197100"/>
            <a:ext cx="7345362" cy="1303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zh-CN" altLang="en-US" sz="54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リュウミンL-KL"/>
              </a:rPr>
              <a:t>第一讲</a:t>
            </a:r>
            <a:r>
              <a:rPr lang="ja-JP" altLang="en-US" sz="54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リュウミンL-KL"/>
              </a:rPr>
              <a:t> </a:t>
            </a:r>
            <a:r>
              <a:rPr lang="zh-CN" altLang="en-US" sz="54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リュウミンL-KL"/>
              </a:rPr>
              <a:t>建立数学模型</a:t>
            </a:r>
            <a:r>
              <a:rPr lang="ja-JP" altLang="en-US" sz="54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リュウミンL-KL"/>
              </a:rPr>
              <a:t> </a:t>
            </a:r>
          </a:p>
        </p:txBody>
      </p:sp>
      <p:sp>
        <p:nvSpPr>
          <p:cNvPr id="14340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1484313" y="4868863"/>
            <a:ext cx="6400800" cy="1870075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 sz="2800">
                <a:ea typeface="楷体_GB2312" pitchFamily="49" charset="-122"/>
              </a:rPr>
              <a:t>周毓明</a:t>
            </a:r>
          </a:p>
          <a:p>
            <a:pPr eaLnBrk="1" hangingPunct="1"/>
            <a:endParaRPr lang="zh-CN" altLang="en-US" sz="280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/>
            <a:r>
              <a:rPr lang="zh-CN" altLang="en-US" sz="2800">
                <a:ea typeface="楷体_GB2312" pitchFamily="49" charset="-122"/>
              </a:rPr>
              <a:t>南京大学计算机科学与技术系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ADF93-7EF8-42B1-BC7B-F58BF99EEDAC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>
            <a:off x="827088" y="908050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5C0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34925" y="404813"/>
            <a:ext cx="936625" cy="863600"/>
            <a:chOff x="249" y="2568"/>
            <a:chExt cx="590" cy="544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249" y="2614"/>
              <a:ext cx="362" cy="362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431" y="2750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477" y="2568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066800" y="85725"/>
            <a:ext cx="7877175" cy="606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黑体" pitchFamily="49" charset="-122"/>
              </a:rPr>
              <a:t>课程内容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12360" y="2284417"/>
            <a:ext cx="55399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4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拓宽视野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7642" y="2284417"/>
            <a:ext cx="55399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4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不同方向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1799774" y="1700808"/>
            <a:ext cx="5724554" cy="4176464"/>
            <a:chOff x="2231822" y="2060848"/>
            <a:chExt cx="4696516" cy="3488207"/>
          </a:xfrm>
        </p:grpSpPr>
        <p:grpSp>
          <p:nvGrpSpPr>
            <p:cNvPr id="9" name="组合 8"/>
            <p:cNvGrpSpPr/>
            <p:nvPr/>
          </p:nvGrpSpPr>
          <p:grpSpPr>
            <a:xfrm>
              <a:off x="2231822" y="2060848"/>
              <a:ext cx="4696516" cy="3488207"/>
              <a:chOff x="2231822" y="2317281"/>
              <a:chExt cx="4696516" cy="3488207"/>
            </a:xfrm>
          </p:grpSpPr>
          <p:pic>
            <p:nvPicPr>
              <p:cNvPr id="10" name="Picture 1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1822" y="2317281"/>
                <a:ext cx="2283877" cy="1687783"/>
              </a:xfrm>
              <a:prstGeom prst="rect">
                <a:avLst/>
              </a:prstGeom>
              <a:noFill/>
              <a:ln w="9525" algn="ctr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" name="Picture 1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1822" y="4117705"/>
                <a:ext cx="2283877" cy="1687783"/>
              </a:xfrm>
              <a:prstGeom prst="rect">
                <a:avLst/>
              </a:prstGeom>
              <a:noFill/>
              <a:ln w="9525" algn="ctr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" name="Picture 1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4008" y="4117704"/>
                <a:ext cx="2284330" cy="1687784"/>
              </a:xfrm>
              <a:prstGeom prst="rect">
                <a:avLst/>
              </a:prstGeom>
              <a:noFill/>
              <a:ln w="9525" algn="ctr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" name="Picture 16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3415" y="2317281"/>
                <a:ext cx="2274923" cy="1687783"/>
              </a:xfrm>
              <a:prstGeom prst="rect">
                <a:avLst/>
              </a:prstGeom>
              <a:noFill/>
              <a:ln w="9525" algn="ctr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6" name="组合 15"/>
            <p:cNvGrpSpPr/>
            <p:nvPr/>
          </p:nvGrpSpPr>
          <p:grpSpPr>
            <a:xfrm>
              <a:off x="2717871" y="2519685"/>
              <a:ext cx="3724419" cy="2277128"/>
              <a:chOff x="2741202" y="2776118"/>
              <a:chExt cx="3724419" cy="2277128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2741202" y="2776118"/>
                <a:ext cx="1280621" cy="40011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华文彩云" pitchFamily="2" charset="-122"/>
                    <a:ea typeface="华文彩云" pitchFamily="2" charset="-122"/>
                  </a:rPr>
                  <a:t>图像处理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185000" y="2776118"/>
                <a:ext cx="1280621" cy="40011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华文彩云" pitchFamily="2" charset="-122"/>
                    <a:ea typeface="华文彩云" pitchFamily="2" charset="-122"/>
                  </a:rPr>
                  <a:t>机器学习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741202" y="4653136"/>
                <a:ext cx="1280621" cy="40011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华文彩云" pitchFamily="2" charset="-122"/>
                    <a:ea typeface="华文彩云" pitchFamily="2" charset="-122"/>
                  </a:rPr>
                  <a:t>程序分析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185000" y="4653136"/>
                <a:ext cx="1280621" cy="40011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华文彩云" pitchFamily="2" charset="-122"/>
                    <a:ea typeface="华文彩云" pitchFamily="2" charset="-122"/>
                  </a:rPr>
                  <a:t>分布计算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741100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8674B1A9-1C63-4298-9F96-C3DACC5ADB42}" type="slidenum">
              <a:rPr kumimoji="0" lang="en-US" altLang="zh-CN" sz="1400" smtClean="0"/>
              <a:pPr eaLnBrk="1" hangingPunct="1"/>
              <a:t>11</a:t>
            </a:fld>
            <a:endParaRPr kumimoji="0" lang="en-US" altLang="zh-CN" sz="1400"/>
          </a:p>
        </p:txBody>
      </p:sp>
      <p:sp>
        <p:nvSpPr>
          <p:cNvPr id="21507" name="Line 4"/>
          <p:cNvSpPr>
            <a:spLocks noChangeShapeType="1"/>
          </p:cNvSpPr>
          <p:nvPr/>
        </p:nvSpPr>
        <p:spPr bwMode="auto">
          <a:xfrm>
            <a:off x="468313" y="908050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5C0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1508" name="Group 5"/>
          <p:cNvGrpSpPr>
            <a:grpSpLocks/>
          </p:cNvGrpSpPr>
          <p:nvPr/>
        </p:nvGrpSpPr>
        <p:grpSpPr bwMode="auto">
          <a:xfrm>
            <a:off x="34925" y="404813"/>
            <a:ext cx="936625" cy="863600"/>
            <a:chOff x="249" y="2568"/>
            <a:chExt cx="590" cy="544"/>
          </a:xfrm>
        </p:grpSpPr>
        <p:sp>
          <p:nvSpPr>
            <p:cNvPr id="21522" name="Oval 6"/>
            <p:cNvSpPr>
              <a:spLocks noChangeArrowheads="1"/>
            </p:cNvSpPr>
            <p:nvPr/>
          </p:nvSpPr>
          <p:spPr bwMode="auto">
            <a:xfrm>
              <a:off x="249" y="2614"/>
              <a:ext cx="362" cy="362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3" name="Oval 7"/>
            <p:cNvSpPr>
              <a:spLocks noChangeArrowheads="1"/>
            </p:cNvSpPr>
            <p:nvPr/>
          </p:nvSpPr>
          <p:spPr bwMode="auto">
            <a:xfrm>
              <a:off x="431" y="2750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4" name="Oval 8"/>
            <p:cNvSpPr>
              <a:spLocks noChangeArrowheads="1"/>
            </p:cNvSpPr>
            <p:nvPr/>
          </p:nvSpPr>
          <p:spPr bwMode="auto">
            <a:xfrm>
              <a:off x="477" y="2568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70409" name="Rectangle 9"/>
          <p:cNvSpPr>
            <a:spLocks noChangeArrowheads="1"/>
          </p:cNvSpPr>
          <p:nvPr/>
        </p:nvSpPr>
        <p:spPr bwMode="auto">
          <a:xfrm>
            <a:off x="1066800" y="85725"/>
            <a:ext cx="7877175" cy="606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黑体" pitchFamily="49" charset="-122"/>
              </a:rPr>
              <a:t>参考资料</a:t>
            </a:r>
          </a:p>
        </p:txBody>
      </p:sp>
      <p:sp>
        <p:nvSpPr>
          <p:cNvPr id="870411" name="Rectangle 11"/>
          <p:cNvSpPr>
            <a:spLocks noChangeArrowheads="1"/>
          </p:cNvSpPr>
          <p:nvPr/>
        </p:nvSpPr>
        <p:spPr bwMode="auto">
          <a:xfrm>
            <a:off x="631825" y="2419350"/>
            <a:ext cx="8001000" cy="10810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F.R. Giordano, M.D. Weir, W.P. Fox. 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 first course in mathematical modeling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, Fourth Edition. 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叶其孝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姜启源译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数学建模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机械工业出版社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, 2009.</a:t>
            </a:r>
          </a:p>
        </p:txBody>
      </p:sp>
      <p:sp>
        <p:nvSpPr>
          <p:cNvPr id="21511" name="Rectangle 18"/>
          <p:cNvSpPr>
            <a:spLocks noChangeArrowheads="1"/>
          </p:cNvSpPr>
          <p:nvPr/>
        </p:nvSpPr>
        <p:spPr bwMode="auto">
          <a:xfrm>
            <a:off x="641350" y="1447800"/>
            <a:ext cx="8001000" cy="828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>
                <a:latin typeface="Times New Roman" pitchFamily="18" charset="0"/>
                <a:cs typeface="Times New Roman" pitchFamily="18" charset="0"/>
              </a:rPr>
              <a:t>姜启源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谢金星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叶俊编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数学模型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第四版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高等教育出版社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, 2011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CA" altLang="ja-JP">
                <a:latin typeface="Times New Roman" pitchFamily="18" charset="0"/>
                <a:ea typeface="MS PGothic" pitchFamily="34" charset="-128"/>
              </a:rPr>
              <a:t> </a:t>
            </a:r>
            <a:r>
              <a:rPr lang="en-CA" altLang="ja-JP">
                <a:solidFill>
                  <a:schemeClr val="hlink"/>
                </a:solidFill>
                <a:latin typeface="Times New Roman" pitchFamily="18" charset="0"/>
                <a:ea typeface="MS PGothic" pitchFamily="34" charset="-128"/>
              </a:rPr>
              <a:t>(Required)</a:t>
            </a:r>
            <a:endParaRPr lang="en-US" altLang="zh-CN">
              <a:solidFill>
                <a:schemeClr val="hlink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1512" name="Rectangle 19"/>
          <p:cNvSpPr>
            <a:spLocks noChangeArrowheads="1"/>
          </p:cNvSpPr>
          <p:nvPr/>
        </p:nvSpPr>
        <p:spPr bwMode="auto">
          <a:xfrm>
            <a:off x="0" y="2606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513" name="Rectangle 21"/>
          <p:cNvSpPr>
            <a:spLocks noChangeArrowheads="1"/>
          </p:cNvSpPr>
          <p:nvPr/>
        </p:nvSpPr>
        <p:spPr bwMode="auto">
          <a:xfrm>
            <a:off x="0" y="2606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70423" name="Rectangle 23"/>
          <p:cNvSpPr>
            <a:spLocks noChangeArrowheads="1"/>
          </p:cNvSpPr>
          <p:nvPr/>
        </p:nvSpPr>
        <p:spPr bwMode="auto">
          <a:xfrm>
            <a:off x="631825" y="3717925"/>
            <a:ext cx="8043863" cy="12239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M.M. Meerschaert. 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Mathematical modeling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, third Edition. 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刘来福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杨淳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黄海洋译，数学建模方法与分析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机械工业出版社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, 2009.</a:t>
            </a:r>
          </a:p>
        </p:txBody>
      </p:sp>
      <p:sp>
        <p:nvSpPr>
          <p:cNvPr id="870426" name="Rectangle 26"/>
          <p:cNvSpPr>
            <a:spLocks noChangeArrowheads="1"/>
          </p:cNvSpPr>
          <p:nvPr/>
        </p:nvSpPr>
        <p:spPr bwMode="auto">
          <a:xfrm>
            <a:off x="631825" y="5013325"/>
            <a:ext cx="8001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>
                <a:latin typeface="Times New Roman" pitchFamily="18" charset="0"/>
                <a:cs typeface="Times New Roman" pitchFamily="18" charset="0"/>
              </a:rPr>
              <a:t>赵静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但琦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数学建模与数学实验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高等教育出版社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, 2008</a:t>
            </a:r>
          </a:p>
        </p:txBody>
      </p:sp>
      <p:sp>
        <p:nvSpPr>
          <p:cNvPr id="870428" name="Rectangle 28"/>
          <p:cNvSpPr>
            <a:spLocks noChangeArrowheads="1"/>
          </p:cNvSpPr>
          <p:nvPr/>
        </p:nvSpPr>
        <p:spPr bwMode="auto">
          <a:xfrm>
            <a:off x="631825" y="5622925"/>
            <a:ext cx="8001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>
                <a:latin typeface="Times New Roman" pitchFamily="18" charset="0"/>
                <a:cs typeface="Times New Roman" pitchFamily="18" charset="0"/>
              </a:rPr>
              <a:t>谢金星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薛毅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优化建模与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LINDO/LINGO</a:t>
            </a: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软件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清华大学出版社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, 2005.</a:t>
            </a:r>
          </a:p>
        </p:txBody>
      </p:sp>
      <p:pic>
        <p:nvPicPr>
          <p:cNvPr id="870433" name="Picture 33" descr="数学建模(原书第4版)(附赠光盘1张)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052513"/>
            <a:ext cx="4760912" cy="476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34" name="Picture 34" descr="数学建模方法与分析(原书第3版)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196975"/>
            <a:ext cx="4760913" cy="476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36" name="Picture 36" descr="数学建模与数学实验(第3版)(附光盘1片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268413"/>
            <a:ext cx="4752975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37" name="Picture 37" descr="41mQe7UX4T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052513"/>
            <a:ext cx="47625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40" name="Picture 4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0" r="10001"/>
          <a:stretch>
            <a:fillRect/>
          </a:stretch>
        </p:blipFill>
        <p:spPr bwMode="auto">
          <a:xfrm>
            <a:off x="3059113" y="1412875"/>
            <a:ext cx="3482975" cy="446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04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704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8704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87042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500"/>
                                        <p:tgtEl>
                                          <p:spTgt spid="8704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8704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704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87042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704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11" grpId="0" animBg="1" autoUpdateAnimBg="0"/>
      <p:bldP spid="870423" grpId="0" animBg="1" autoUpdateAnimBg="0"/>
      <p:bldP spid="870426" grpId="0" animBg="1" autoUpdateAnimBg="0"/>
      <p:bldP spid="870428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2D87AA21-4C8E-4D64-980B-A3F66273B9D1}" type="slidenum">
              <a:rPr kumimoji="0" lang="en-US" altLang="zh-CN" sz="1400" smtClean="0"/>
              <a:pPr eaLnBrk="1" hangingPunct="1"/>
              <a:t>12</a:t>
            </a:fld>
            <a:endParaRPr kumimoji="0" lang="en-US" altLang="zh-CN" sz="1400"/>
          </a:p>
        </p:txBody>
      </p:sp>
      <p:sp>
        <p:nvSpPr>
          <p:cNvPr id="22531" name="Line 4"/>
          <p:cNvSpPr>
            <a:spLocks noChangeShapeType="1"/>
          </p:cNvSpPr>
          <p:nvPr/>
        </p:nvSpPr>
        <p:spPr bwMode="auto">
          <a:xfrm>
            <a:off x="468313" y="908050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5C0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2532" name="Group 5"/>
          <p:cNvGrpSpPr>
            <a:grpSpLocks/>
          </p:cNvGrpSpPr>
          <p:nvPr/>
        </p:nvGrpSpPr>
        <p:grpSpPr bwMode="auto">
          <a:xfrm>
            <a:off x="34925" y="404813"/>
            <a:ext cx="936625" cy="863600"/>
            <a:chOff x="249" y="2568"/>
            <a:chExt cx="590" cy="544"/>
          </a:xfrm>
        </p:grpSpPr>
        <p:sp>
          <p:nvSpPr>
            <p:cNvPr id="22536" name="Oval 6"/>
            <p:cNvSpPr>
              <a:spLocks noChangeArrowheads="1"/>
            </p:cNvSpPr>
            <p:nvPr/>
          </p:nvSpPr>
          <p:spPr bwMode="auto">
            <a:xfrm>
              <a:off x="249" y="2614"/>
              <a:ext cx="362" cy="362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7" name="Oval 7"/>
            <p:cNvSpPr>
              <a:spLocks noChangeArrowheads="1"/>
            </p:cNvSpPr>
            <p:nvPr/>
          </p:nvSpPr>
          <p:spPr bwMode="auto">
            <a:xfrm>
              <a:off x="431" y="2750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8" name="Oval 8"/>
            <p:cNvSpPr>
              <a:spLocks noChangeArrowheads="1"/>
            </p:cNvSpPr>
            <p:nvPr/>
          </p:nvSpPr>
          <p:spPr bwMode="auto">
            <a:xfrm>
              <a:off x="477" y="2568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4201" name="Rectangle 9"/>
          <p:cNvSpPr>
            <a:spLocks noChangeArrowheads="1"/>
          </p:cNvSpPr>
          <p:nvPr/>
        </p:nvSpPr>
        <p:spPr bwMode="auto">
          <a:xfrm>
            <a:off x="1066800" y="85725"/>
            <a:ext cx="7877175" cy="606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黑体" pitchFamily="49" charset="-122"/>
              </a:rPr>
              <a:t>参考资料</a:t>
            </a:r>
          </a:p>
        </p:txBody>
      </p:sp>
      <p:sp>
        <p:nvSpPr>
          <p:cNvPr id="22534" name="Rectangle 11"/>
          <p:cNvSpPr>
            <a:spLocks noChangeArrowheads="1"/>
          </p:cNvSpPr>
          <p:nvPr/>
        </p:nvSpPr>
        <p:spPr bwMode="auto">
          <a:xfrm>
            <a:off x="611188" y="1412875"/>
            <a:ext cx="8034337" cy="1476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b="1" dirty="0">
                <a:latin typeface="Times New Roman" pitchFamily="18" charset="0"/>
                <a:ea typeface="MS PGothic" pitchFamily="34" charset="-128"/>
              </a:rPr>
              <a:t>课程微信群</a:t>
            </a:r>
            <a:endParaRPr lang="en-US" altLang="zh-CN" dirty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2535" name="Rectangle 12"/>
          <p:cNvSpPr>
            <a:spLocks noChangeArrowheads="1"/>
          </p:cNvSpPr>
          <p:nvPr/>
        </p:nvSpPr>
        <p:spPr bwMode="auto">
          <a:xfrm>
            <a:off x="539750" y="3213100"/>
            <a:ext cx="8135938" cy="20875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b="1" dirty="0">
                <a:latin typeface="Times New Roman" pitchFamily="18" charset="0"/>
                <a:ea typeface="MS PGothic" pitchFamily="34" charset="-128"/>
              </a:rPr>
              <a:t>我的联系方式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  <a:ea typeface="MS PGothic" pitchFamily="34" charset="-128"/>
              </a:rPr>
              <a:t>     办公室：计算机系楼</a:t>
            </a:r>
            <a:r>
              <a:rPr lang="en-US" altLang="zh-CN" dirty="0">
                <a:latin typeface="Times New Roman" pitchFamily="18" charset="0"/>
                <a:ea typeface="MS PGothic" pitchFamily="34" charset="-128"/>
              </a:rPr>
              <a:t>703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MS PGothic" pitchFamily="34" charset="-128"/>
              </a:rPr>
              <a:t>     </a:t>
            </a:r>
            <a:r>
              <a:rPr lang="zh-CN" altLang="en-US" dirty="0">
                <a:latin typeface="Times New Roman" pitchFamily="18" charset="0"/>
              </a:rPr>
              <a:t>电话</a:t>
            </a:r>
            <a:r>
              <a:rPr lang="en-US" altLang="zh-CN" dirty="0">
                <a:latin typeface="Times New Roman" pitchFamily="18" charset="0"/>
              </a:rPr>
              <a:t>: 89682450</a:t>
            </a:r>
            <a:r>
              <a:rPr lang="en-US" altLang="zh-CN" dirty="0">
                <a:latin typeface="Times New Roman" pitchFamily="18" charset="0"/>
                <a:ea typeface="MS PGothic" pitchFamily="34" charset="-128"/>
              </a:rPr>
              <a:t>             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MS PGothic" pitchFamily="34" charset="-128"/>
              </a:rPr>
              <a:t>     </a:t>
            </a:r>
            <a:r>
              <a:rPr lang="zh-CN" altLang="en-US" dirty="0">
                <a:latin typeface="Times New Roman" pitchFamily="18" charset="0"/>
                <a:ea typeface="MS PGothic" pitchFamily="34" charset="-128"/>
              </a:rPr>
              <a:t>邮箱：</a:t>
            </a:r>
            <a:r>
              <a:rPr lang="en-US" altLang="zh-CN" dirty="0">
                <a:latin typeface="Times New Roman" pitchFamily="18" charset="0"/>
                <a:ea typeface="MS PGothic" pitchFamily="34" charset="-128"/>
                <a:hlinkClick r:id="rId2"/>
              </a:rPr>
              <a:t>zhouyuming@nju.edu.cn</a:t>
            </a:r>
            <a:r>
              <a:rPr lang="en-US" altLang="zh-CN" dirty="0">
                <a:latin typeface="Times New Roman" pitchFamily="18" charset="0"/>
                <a:ea typeface="MS PGothic" pitchFamily="34" charset="-128"/>
              </a:rPr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359" y="999930"/>
            <a:ext cx="3256715" cy="481270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E04A19C5-0D19-42F7-9CE2-DDD213F80E29}" type="slidenum">
              <a:rPr kumimoji="0" lang="en-US" altLang="zh-CN" sz="1400" smtClean="0"/>
              <a:pPr eaLnBrk="1" hangingPunct="1"/>
              <a:t>13</a:t>
            </a:fld>
            <a:endParaRPr kumimoji="0" lang="en-US" altLang="zh-CN" sz="1400"/>
          </a:p>
        </p:txBody>
      </p:sp>
      <p:sp>
        <p:nvSpPr>
          <p:cNvPr id="23555" name="Line 4"/>
          <p:cNvSpPr>
            <a:spLocks noChangeShapeType="1"/>
          </p:cNvSpPr>
          <p:nvPr/>
        </p:nvSpPr>
        <p:spPr bwMode="auto">
          <a:xfrm>
            <a:off x="468313" y="908050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5C0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3556" name="Group 5"/>
          <p:cNvGrpSpPr>
            <a:grpSpLocks/>
          </p:cNvGrpSpPr>
          <p:nvPr/>
        </p:nvGrpSpPr>
        <p:grpSpPr bwMode="auto">
          <a:xfrm>
            <a:off x="34925" y="404813"/>
            <a:ext cx="936625" cy="863600"/>
            <a:chOff x="249" y="2568"/>
            <a:chExt cx="590" cy="544"/>
          </a:xfrm>
        </p:grpSpPr>
        <p:sp>
          <p:nvSpPr>
            <p:cNvPr id="23563" name="Oval 6"/>
            <p:cNvSpPr>
              <a:spLocks noChangeArrowheads="1"/>
            </p:cNvSpPr>
            <p:nvPr/>
          </p:nvSpPr>
          <p:spPr bwMode="auto">
            <a:xfrm>
              <a:off x="249" y="2614"/>
              <a:ext cx="362" cy="362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4" name="Oval 7"/>
            <p:cNvSpPr>
              <a:spLocks noChangeArrowheads="1"/>
            </p:cNvSpPr>
            <p:nvPr/>
          </p:nvSpPr>
          <p:spPr bwMode="auto">
            <a:xfrm>
              <a:off x="431" y="2750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5" name="Oval 8"/>
            <p:cNvSpPr>
              <a:spLocks noChangeArrowheads="1"/>
            </p:cNvSpPr>
            <p:nvPr/>
          </p:nvSpPr>
          <p:spPr bwMode="auto">
            <a:xfrm>
              <a:off x="477" y="2568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79625" name="Rectangle 9"/>
          <p:cNvSpPr>
            <a:spLocks noChangeArrowheads="1"/>
          </p:cNvSpPr>
          <p:nvPr/>
        </p:nvSpPr>
        <p:spPr bwMode="auto">
          <a:xfrm>
            <a:off x="1066800" y="85725"/>
            <a:ext cx="7877175" cy="606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黑体" pitchFamily="49" charset="-122"/>
              </a:rPr>
              <a:t>致谢</a:t>
            </a:r>
          </a:p>
        </p:txBody>
      </p:sp>
      <p:sp>
        <p:nvSpPr>
          <p:cNvPr id="23558" name="Rectangle 10"/>
          <p:cNvSpPr>
            <a:spLocks noChangeArrowheads="1"/>
          </p:cNvSpPr>
          <p:nvPr/>
        </p:nvSpPr>
        <p:spPr bwMode="auto">
          <a:xfrm>
            <a:off x="539750" y="2166938"/>
            <a:ext cx="8353425" cy="5413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>
                <a:latin typeface="Times New Roman" pitchFamily="18" charset="0"/>
                <a:cs typeface="Times New Roman" pitchFamily="18" charset="0"/>
              </a:rPr>
              <a:t>姜启源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谢金星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叶俊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数学模型电子教案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修订版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清华大学</a:t>
            </a:r>
            <a:endParaRPr lang="zh-CN" altLang="en-US">
              <a:solidFill>
                <a:schemeClr val="hlink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3559" name="Text Box 11"/>
          <p:cNvSpPr txBox="1">
            <a:spLocks noChangeArrowheads="1"/>
          </p:cNvSpPr>
          <p:nvPr/>
        </p:nvSpPr>
        <p:spPr bwMode="auto">
          <a:xfrm>
            <a:off x="519113" y="1458913"/>
            <a:ext cx="4473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本课件使用了如下来源的材料：</a:t>
            </a:r>
          </a:p>
        </p:txBody>
      </p:sp>
      <p:sp>
        <p:nvSpPr>
          <p:cNvPr id="23560" name="Rectangle 12"/>
          <p:cNvSpPr>
            <a:spLocks noChangeArrowheads="1"/>
          </p:cNvSpPr>
          <p:nvPr/>
        </p:nvSpPr>
        <p:spPr bwMode="auto">
          <a:xfrm>
            <a:off x="539750" y="2887663"/>
            <a:ext cx="8353425" cy="5413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>
                <a:latin typeface="Times New Roman" pitchFamily="18" charset="0"/>
                <a:cs typeface="Times New Roman" pitchFamily="18" charset="0"/>
              </a:rPr>
              <a:t>浙江大学数学建模基地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数学模型概论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>
              <a:solidFill>
                <a:schemeClr val="hlink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3561" name="Rectangle 13"/>
          <p:cNvSpPr>
            <a:spLocks noChangeArrowheads="1"/>
          </p:cNvSpPr>
          <p:nvPr/>
        </p:nvSpPr>
        <p:spPr bwMode="auto">
          <a:xfrm>
            <a:off x="539750" y="3608388"/>
            <a:ext cx="8353425" cy="5413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>
                <a:latin typeface="Times New Roman" pitchFamily="18" charset="0"/>
                <a:cs typeface="Times New Roman" pitchFamily="18" charset="0"/>
              </a:rPr>
              <a:t>刘利刚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数学模型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浙江大学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3562" name="Rectangle 14"/>
          <p:cNvSpPr>
            <a:spLocks noChangeArrowheads="1"/>
          </p:cNvSpPr>
          <p:nvPr/>
        </p:nvSpPr>
        <p:spPr bwMode="auto">
          <a:xfrm>
            <a:off x="539750" y="4256088"/>
            <a:ext cx="8353425" cy="5413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…</a:t>
            </a:r>
            <a:endParaRPr lang="en-US" altLang="zh-CN">
              <a:latin typeface="Times New Roman" pitchFamily="18" charset="0"/>
              <a:ea typeface="MS PGothic" pitchFamily="34" charset="-128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2E8D6B66-2DA5-48FE-99ED-ECBE2873F7C1}" type="slidenum">
              <a:rPr kumimoji="0" lang="en-US" altLang="zh-CN" sz="1400" smtClean="0"/>
              <a:pPr eaLnBrk="1" hangingPunct="1"/>
              <a:t>14</a:t>
            </a:fld>
            <a:endParaRPr kumimoji="0" lang="en-US" altLang="zh-CN" sz="1400"/>
          </a:p>
        </p:txBody>
      </p:sp>
      <p:sp>
        <p:nvSpPr>
          <p:cNvPr id="24579" name="Line 4"/>
          <p:cNvSpPr>
            <a:spLocks noChangeShapeType="1"/>
          </p:cNvSpPr>
          <p:nvPr/>
        </p:nvSpPr>
        <p:spPr bwMode="auto">
          <a:xfrm>
            <a:off x="339725" y="2667000"/>
            <a:ext cx="8642350" cy="0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0645" name="Rectangle 5"/>
          <p:cNvSpPr>
            <a:spLocks noChangeArrowheads="1"/>
          </p:cNvSpPr>
          <p:nvPr/>
        </p:nvSpPr>
        <p:spPr bwMode="auto">
          <a:xfrm>
            <a:off x="468313" y="1268413"/>
            <a:ext cx="8077200" cy="126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45000"/>
              </a:lnSpc>
              <a:defRPr/>
            </a:pPr>
            <a:r>
              <a:rPr lang="en-US" altLang="zh-CN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40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基本概念</a:t>
            </a:r>
            <a:endParaRPr lang="zh-CN" altLang="en-US" sz="400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3355975" y="2935288"/>
            <a:ext cx="2944813" cy="17891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32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数学模型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32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数学建模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32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建模示例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513472E9-2BFA-484D-B360-E722A710A11C}" type="slidenum">
              <a:rPr kumimoji="0" lang="en-US" altLang="zh-CN" sz="1400" smtClean="0"/>
              <a:pPr eaLnBrk="1" hangingPunct="1"/>
              <a:t>15</a:t>
            </a:fld>
            <a:endParaRPr kumimoji="0" lang="en-US" altLang="zh-CN" sz="1400"/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76200" y="1828800"/>
            <a:ext cx="6019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1" algn="ctr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玩具、照片、飞机、火箭模型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…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…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34563" name="Rectangle 3"/>
          <p:cNvSpPr>
            <a:spLocks noChangeArrowheads="1"/>
          </p:cNvSpPr>
          <p:nvPr/>
        </p:nvSpPr>
        <p:spPr bwMode="auto">
          <a:xfrm>
            <a:off x="6400800" y="1828800"/>
            <a:ext cx="2133600" cy="6096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~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实物模型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34564" name="Rectangle 4"/>
          <p:cNvSpPr>
            <a:spLocks noChangeArrowheads="1"/>
          </p:cNvSpPr>
          <p:nvPr/>
        </p:nvSpPr>
        <p:spPr bwMode="auto">
          <a:xfrm>
            <a:off x="228600" y="2743200"/>
            <a:ext cx="609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00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水箱中的舰艇、风洞中的飞机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…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…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34565" name="Rectangle 5"/>
          <p:cNvSpPr>
            <a:spLocks noChangeArrowheads="1"/>
          </p:cNvSpPr>
          <p:nvPr/>
        </p:nvSpPr>
        <p:spPr bwMode="auto">
          <a:xfrm>
            <a:off x="6324600" y="2743200"/>
            <a:ext cx="2286000" cy="6096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~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物理模型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34566" name="Rectangle 6"/>
          <p:cNvSpPr>
            <a:spLocks noChangeArrowheads="1"/>
          </p:cNvSpPr>
          <p:nvPr/>
        </p:nvSpPr>
        <p:spPr bwMode="auto">
          <a:xfrm>
            <a:off x="152400" y="3657600"/>
            <a:ext cx="5867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CC"/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地图、电路图、分子结构图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…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…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34567" name="Rectangle 7"/>
          <p:cNvSpPr>
            <a:spLocks noChangeArrowheads="1"/>
          </p:cNvSpPr>
          <p:nvPr/>
        </p:nvSpPr>
        <p:spPr bwMode="auto">
          <a:xfrm>
            <a:off x="6324600" y="3657600"/>
            <a:ext cx="2209800" cy="6096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~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符号模型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34568" name="Rectangle 8"/>
          <p:cNvSpPr>
            <a:spLocks noChangeArrowheads="1"/>
          </p:cNvSpPr>
          <p:nvPr/>
        </p:nvSpPr>
        <p:spPr bwMode="auto">
          <a:xfrm>
            <a:off x="304800" y="4495800"/>
            <a:ext cx="8305800" cy="1143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模型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是为了一定目的，对客观事物的一部分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进行简缩、抽象、提炼出来的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原型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的替代物</a:t>
            </a:r>
          </a:p>
        </p:txBody>
      </p:sp>
      <p:sp>
        <p:nvSpPr>
          <p:cNvPr id="834569" name="Rectangle 9"/>
          <p:cNvSpPr>
            <a:spLocks noChangeArrowheads="1"/>
          </p:cNvSpPr>
          <p:nvPr/>
        </p:nvSpPr>
        <p:spPr bwMode="auto">
          <a:xfrm>
            <a:off x="228600" y="5715000"/>
            <a:ext cx="8534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CC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模型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集中反映了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原型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中人们需要的那一部分特征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1627188" y="1122363"/>
            <a:ext cx="3592512" cy="6508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>
                <a:latin typeface="宋体" pitchFamily="2" charset="-122"/>
              </a:rPr>
              <a:t>我们常见的模型</a:t>
            </a:r>
          </a:p>
        </p:txBody>
      </p:sp>
      <p:graphicFrame>
        <p:nvGraphicFramePr>
          <p:cNvPr id="25612" name="Object 12"/>
          <p:cNvGraphicFramePr>
            <a:graphicFrameLocks noChangeAspect="1"/>
          </p:cNvGraphicFramePr>
          <p:nvPr/>
        </p:nvGraphicFramePr>
        <p:xfrm>
          <a:off x="6948488" y="896938"/>
          <a:ext cx="15113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1" name="Clip" r:id="rId5" imgW="5318125" imgH="3086100" progId="MS_ClipArt_Gallery.2">
                  <p:embed/>
                </p:oleObj>
              </mc:Choice>
              <mc:Fallback>
                <p:oleObj name="Clip" r:id="rId5" imgW="5318125" imgH="3086100" progId="MS_ClipArt_Gallery.2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896938"/>
                        <a:ext cx="15113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468313" y="908050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5C0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5614" name="Group 14"/>
          <p:cNvGrpSpPr>
            <a:grpSpLocks/>
          </p:cNvGrpSpPr>
          <p:nvPr/>
        </p:nvGrpSpPr>
        <p:grpSpPr bwMode="auto">
          <a:xfrm>
            <a:off x="34925" y="404813"/>
            <a:ext cx="936625" cy="863600"/>
            <a:chOff x="249" y="2568"/>
            <a:chExt cx="590" cy="544"/>
          </a:xfrm>
        </p:grpSpPr>
        <p:sp>
          <p:nvSpPr>
            <p:cNvPr id="25619" name="Oval 15"/>
            <p:cNvSpPr>
              <a:spLocks noChangeArrowheads="1"/>
            </p:cNvSpPr>
            <p:nvPr/>
          </p:nvSpPr>
          <p:spPr bwMode="auto">
            <a:xfrm>
              <a:off x="249" y="2614"/>
              <a:ext cx="362" cy="362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0" name="Oval 16"/>
            <p:cNvSpPr>
              <a:spLocks noChangeArrowheads="1"/>
            </p:cNvSpPr>
            <p:nvPr/>
          </p:nvSpPr>
          <p:spPr bwMode="auto">
            <a:xfrm>
              <a:off x="431" y="2750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1" name="Oval 17"/>
            <p:cNvSpPr>
              <a:spLocks noChangeArrowheads="1"/>
            </p:cNvSpPr>
            <p:nvPr/>
          </p:nvSpPr>
          <p:spPr bwMode="auto">
            <a:xfrm>
              <a:off x="477" y="2568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34578" name="Rectangle 18"/>
          <p:cNvSpPr>
            <a:spLocks noChangeArrowheads="1"/>
          </p:cNvSpPr>
          <p:nvPr/>
        </p:nvSpPr>
        <p:spPr bwMode="auto">
          <a:xfrm>
            <a:off x="1066800" y="85725"/>
            <a:ext cx="7877175" cy="606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黑体" pitchFamily="49" charset="-122"/>
              </a:rPr>
              <a:t>数学模型</a:t>
            </a:r>
          </a:p>
        </p:txBody>
      </p:sp>
      <p:pic>
        <p:nvPicPr>
          <p:cNvPr id="834579" name="Picture 19" descr="inv077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575" y="4364038"/>
            <a:ext cx="1841500" cy="2449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4580" name="Picture 20" descr="picasso_dorra_maa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4359275"/>
            <a:ext cx="1995487" cy="2425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18" name="Text Box 21"/>
          <p:cNvSpPr txBox="1">
            <a:spLocks noChangeArrowheads="1"/>
          </p:cNvSpPr>
          <p:nvPr/>
        </p:nvSpPr>
        <p:spPr bwMode="auto">
          <a:xfrm>
            <a:off x="4140200" y="188913"/>
            <a:ext cx="445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一千个读者就有一千个哈姆雷特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3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3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83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3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83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200"/>
                                        <p:tgtEl>
                                          <p:spTgt spid="8345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76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83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3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3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563" grpId="0" animBg="1" autoUpdateAnimBg="0"/>
      <p:bldP spid="834564" grpId="0" autoUpdateAnimBg="0"/>
      <p:bldP spid="834565" grpId="0" animBg="1" autoUpdateAnimBg="0"/>
      <p:bldP spid="834566" grpId="0" autoUpdateAnimBg="0"/>
      <p:bldP spid="834567" grpId="0" animBg="1" autoUpdateAnimBg="0"/>
      <p:bldP spid="834568" grpId="0" animBg="1" autoUpdateAnimBg="0"/>
      <p:bldP spid="83456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2845E5F1-1BA6-45D3-83DF-66B9B9A3B2DF}" type="slidenum">
              <a:rPr kumimoji="0" lang="en-US" altLang="zh-CN" sz="1400" smtClean="0"/>
              <a:pPr eaLnBrk="1" hangingPunct="1"/>
              <a:t>16</a:t>
            </a:fld>
            <a:endParaRPr kumimoji="0" lang="en-US" altLang="zh-CN" sz="1400"/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76200" y="1331913"/>
            <a:ext cx="7239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>
                <a:latin typeface="宋体" pitchFamily="2" charset="-122"/>
              </a:rPr>
              <a:t>你碰到过的数学模型</a:t>
            </a:r>
            <a:r>
              <a:rPr lang="en-US" altLang="zh-CN" sz="3200" b="1">
                <a:latin typeface="Times New Roman" pitchFamily="18" charset="0"/>
              </a:rPr>
              <a:t>——</a:t>
            </a:r>
            <a:r>
              <a:rPr lang="en-US" altLang="zh-CN" sz="3200" b="1">
                <a:solidFill>
                  <a:srgbClr val="FF3300"/>
                </a:solidFill>
                <a:latin typeface="宋体" pitchFamily="2" charset="-122"/>
              </a:rPr>
              <a:t>“</a:t>
            </a:r>
            <a:r>
              <a:rPr lang="zh-CN" altLang="en-US" sz="3200" b="1">
                <a:solidFill>
                  <a:srgbClr val="FF3300"/>
                </a:solidFill>
                <a:latin typeface="宋体" pitchFamily="2" charset="-122"/>
              </a:rPr>
              <a:t>航行问题”</a:t>
            </a:r>
            <a:endParaRPr lang="zh-CN" altLang="en-US" sz="3200" b="1">
              <a:latin typeface="宋体" pitchFamily="2" charset="-122"/>
            </a:endParaRPr>
          </a:p>
        </p:txBody>
      </p:sp>
      <p:graphicFrame>
        <p:nvGraphicFramePr>
          <p:cNvPr id="26628" name="Object 3"/>
          <p:cNvGraphicFramePr>
            <a:graphicFrameLocks noChangeAspect="1"/>
          </p:cNvGraphicFramePr>
          <p:nvPr/>
        </p:nvGraphicFramePr>
        <p:xfrm>
          <a:off x="7956550" y="1027113"/>
          <a:ext cx="9588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9" name="Clip" r:id="rId3" imgW="2903538" imgH="3048000" progId="MS_ClipArt_Gallery.2">
                  <p:embed/>
                </p:oleObj>
              </mc:Choice>
              <mc:Fallback>
                <p:oleObj name="Clip" r:id="rId3" imgW="2903538" imgH="304800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1027113"/>
                        <a:ext cx="958850" cy="10668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5588" name="Rectangle 4"/>
          <p:cNvSpPr>
            <a:spLocks noChangeArrowheads="1"/>
          </p:cNvSpPr>
          <p:nvPr/>
        </p:nvSpPr>
        <p:spPr bwMode="auto">
          <a:xfrm>
            <a:off x="533400" y="3541713"/>
            <a:ext cx="8077200" cy="6096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用 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表示船速，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y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表示水速，列出方程：</a:t>
            </a:r>
          </a:p>
        </p:txBody>
      </p:sp>
      <p:graphicFrame>
        <p:nvGraphicFramePr>
          <p:cNvPr id="835589" name="Object 5"/>
          <p:cNvGraphicFramePr>
            <a:graphicFrameLocks noChangeAspect="1"/>
          </p:cNvGraphicFramePr>
          <p:nvPr/>
        </p:nvGraphicFramePr>
        <p:xfrm>
          <a:off x="457200" y="4291013"/>
          <a:ext cx="5341938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0" name="公式" r:id="rId5" imgW="1358900" imgH="520700" progId="Equation.3">
                  <p:embed/>
                </p:oleObj>
              </mc:Choice>
              <mc:Fallback>
                <p:oleObj name="公式" r:id="rId5" imgW="1358900" imgH="520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291013"/>
                        <a:ext cx="5341938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5590" name="Rectangle 6"/>
          <p:cNvSpPr>
            <a:spLocks noChangeArrowheads="1"/>
          </p:cNvSpPr>
          <p:nvPr/>
        </p:nvSpPr>
        <p:spPr bwMode="auto">
          <a:xfrm>
            <a:off x="2438400" y="5827713"/>
            <a:ext cx="4267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答：船速每小时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千米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小时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35591" name="Text Box 7"/>
          <p:cNvSpPr txBox="1">
            <a:spLocks noChangeArrowheads="1"/>
          </p:cNvSpPr>
          <p:nvPr/>
        </p:nvSpPr>
        <p:spPr bwMode="auto">
          <a:xfrm>
            <a:off x="71438" y="2246313"/>
            <a:ext cx="8964612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甲乙两地相距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750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千米，船从甲到乙顺水航行需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30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小时，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从乙到甲逆水航行需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50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小时，问船的速度是多少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?</a:t>
            </a:r>
          </a:p>
        </p:txBody>
      </p:sp>
      <p:sp>
        <p:nvSpPr>
          <p:cNvPr id="835592" name="Rectangle 8"/>
          <p:cNvSpPr>
            <a:spLocks noChangeArrowheads="1"/>
          </p:cNvSpPr>
          <p:nvPr/>
        </p:nvSpPr>
        <p:spPr bwMode="auto">
          <a:xfrm>
            <a:off x="7239000" y="4227513"/>
            <a:ext cx="1371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=20</a:t>
            </a:r>
          </a:p>
          <a:p>
            <a:pPr algn="ctr"/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y 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=5</a:t>
            </a:r>
          </a:p>
        </p:txBody>
      </p:sp>
      <p:grpSp>
        <p:nvGrpSpPr>
          <p:cNvPr id="835593" name="Group 9"/>
          <p:cNvGrpSpPr>
            <a:grpSpLocks/>
          </p:cNvGrpSpPr>
          <p:nvPr/>
        </p:nvGrpSpPr>
        <p:grpSpPr bwMode="auto">
          <a:xfrm>
            <a:off x="6096000" y="4532313"/>
            <a:ext cx="1066800" cy="1019175"/>
            <a:chOff x="3888" y="2622"/>
            <a:chExt cx="672" cy="642"/>
          </a:xfrm>
        </p:grpSpPr>
        <p:sp>
          <p:nvSpPr>
            <p:cNvPr id="26641" name="Text Box 10"/>
            <p:cNvSpPr txBox="1">
              <a:spLocks noChangeArrowheads="1"/>
            </p:cNvSpPr>
            <p:nvPr/>
          </p:nvSpPr>
          <p:spPr bwMode="auto">
            <a:xfrm>
              <a:off x="3888" y="2937"/>
              <a:ext cx="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求解</a:t>
              </a:r>
            </a:p>
          </p:txBody>
        </p:sp>
        <p:sp>
          <p:nvSpPr>
            <p:cNvPr id="26642" name="AutoShape 11"/>
            <p:cNvSpPr>
              <a:spLocks noChangeArrowheads="1"/>
            </p:cNvSpPr>
            <p:nvPr/>
          </p:nvSpPr>
          <p:spPr bwMode="auto">
            <a:xfrm>
              <a:off x="3984" y="2622"/>
              <a:ext cx="384" cy="306"/>
            </a:xfrm>
            <a:prstGeom prst="rightArrow">
              <a:avLst>
                <a:gd name="adj1" fmla="val 50000"/>
                <a:gd name="adj2" fmla="val 3137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635" name="Line 12"/>
          <p:cNvSpPr>
            <a:spLocks noChangeShapeType="1"/>
          </p:cNvSpPr>
          <p:nvPr/>
        </p:nvSpPr>
        <p:spPr bwMode="auto">
          <a:xfrm>
            <a:off x="468313" y="908050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5C0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6636" name="Group 13"/>
          <p:cNvGrpSpPr>
            <a:grpSpLocks/>
          </p:cNvGrpSpPr>
          <p:nvPr/>
        </p:nvGrpSpPr>
        <p:grpSpPr bwMode="auto">
          <a:xfrm>
            <a:off x="34925" y="404813"/>
            <a:ext cx="936625" cy="863600"/>
            <a:chOff x="249" y="2568"/>
            <a:chExt cx="590" cy="544"/>
          </a:xfrm>
        </p:grpSpPr>
        <p:sp>
          <p:nvSpPr>
            <p:cNvPr id="26638" name="Oval 14"/>
            <p:cNvSpPr>
              <a:spLocks noChangeArrowheads="1"/>
            </p:cNvSpPr>
            <p:nvPr/>
          </p:nvSpPr>
          <p:spPr bwMode="auto">
            <a:xfrm>
              <a:off x="249" y="2614"/>
              <a:ext cx="362" cy="362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9" name="Oval 15"/>
            <p:cNvSpPr>
              <a:spLocks noChangeArrowheads="1"/>
            </p:cNvSpPr>
            <p:nvPr/>
          </p:nvSpPr>
          <p:spPr bwMode="auto">
            <a:xfrm>
              <a:off x="431" y="2750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0" name="Oval 16"/>
            <p:cNvSpPr>
              <a:spLocks noChangeArrowheads="1"/>
            </p:cNvSpPr>
            <p:nvPr/>
          </p:nvSpPr>
          <p:spPr bwMode="auto">
            <a:xfrm>
              <a:off x="477" y="2568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35601" name="Rectangle 17"/>
          <p:cNvSpPr>
            <a:spLocks noChangeArrowheads="1"/>
          </p:cNvSpPr>
          <p:nvPr/>
        </p:nvSpPr>
        <p:spPr bwMode="auto">
          <a:xfrm>
            <a:off x="1066800" y="85725"/>
            <a:ext cx="7877175" cy="606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黑体" pitchFamily="49" charset="-122"/>
              </a:rPr>
              <a:t>数学建模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3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3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3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500"/>
                                        <p:tgtEl>
                                          <p:spTgt spid="83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9" dur="500"/>
                                        <p:tgtEl>
                                          <p:spTgt spid="83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5588" grpId="0" animBg="1" autoUpdateAnimBg="0"/>
      <p:bldP spid="835590" grpId="0" autoUpdateAnimBg="0"/>
      <p:bldP spid="835591" grpId="0" autoUpdateAnimBg="0"/>
      <p:bldP spid="83559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28E6567B-A0F0-4EF8-A2F0-0C4233F719C9}" type="slidenum">
              <a:rPr kumimoji="0" lang="en-US" altLang="zh-CN" sz="1400" smtClean="0"/>
              <a:pPr eaLnBrk="1" hangingPunct="1"/>
              <a:t>17</a:t>
            </a:fld>
            <a:endParaRPr kumimoji="0" lang="en-US" altLang="zh-CN" sz="1400"/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1066800" y="1125538"/>
            <a:ext cx="7162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航行问题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建立数学模型的基本步骤</a:t>
            </a:r>
            <a:endParaRPr lang="zh-CN" altLang="en-US" b="1">
              <a:latin typeface="Times New Roman" pitchFamily="18" charset="0"/>
            </a:endParaRPr>
          </a:p>
        </p:txBody>
      </p:sp>
      <p:sp>
        <p:nvSpPr>
          <p:cNvPr id="836611" name="Rectangle 3"/>
          <p:cNvSpPr>
            <a:spLocks noChangeArrowheads="1"/>
          </p:cNvSpPr>
          <p:nvPr/>
        </p:nvSpPr>
        <p:spPr bwMode="auto">
          <a:xfrm>
            <a:off x="914400" y="2192338"/>
            <a:ext cx="7391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Char char="•"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作出简化假设（船速、水速为常数）；</a:t>
            </a:r>
          </a:p>
        </p:txBody>
      </p:sp>
      <p:sp>
        <p:nvSpPr>
          <p:cNvPr id="836612" name="Rectangle 4"/>
          <p:cNvSpPr>
            <a:spLocks noChangeArrowheads="1"/>
          </p:cNvSpPr>
          <p:nvPr/>
        </p:nvSpPr>
        <p:spPr bwMode="auto">
          <a:xfrm>
            <a:off x="914400" y="2954338"/>
            <a:ext cx="7391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Char char="•"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用符号表示有关量（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x, y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表示船速和水速）；</a:t>
            </a:r>
          </a:p>
        </p:txBody>
      </p:sp>
      <p:sp>
        <p:nvSpPr>
          <p:cNvPr id="836613" name="Rectangle 5"/>
          <p:cNvSpPr>
            <a:spLocks noChangeArrowheads="1"/>
          </p:cNvSpPr>
          <p:nvPr/>
        </p:nvSpPr>
        <p:spPr bwMode="auto">
          <a:xfrm>
            <a:off x="914400" y="3792538"/>
            <a:ext cx="7315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用物理定律（匀速运动的距离等于速度乘以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时间）列出数学式子（二元一次方程）；</a:t>
            </a:r>
          </a:p>
        </p:txBody>
      </p:sp>
      <p:sp>
        <p:nvSpPr>
          <p:cNvPr id="836614" name="Rectangle 6"/>
          <p:cNvSpPr>
            <a:spLocks noChangeArrowheads="1"/>
          </p:cNvSpPr>
          <p:nvPr/>
        </p:nvSpPr>
        <p:spPr bwMode="auto">
          <a:xfrm>
            <a:off x="914400" y="5087938"/>
            <a:ext cx="7010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Char char="•"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求解得到数学解答（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=20,  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=5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）；</a:t>
            </a:r>
          </a:p>
        </p:txBody>
      </p:sp>
      <p:sp>
        <p:nvSpPr>
          <p:cNvPr id="836615" name="Rectangle 7"/>
          <p:cNvSpPr>
            <a:spLocks noChangeArrowheads="1"/>
          </p:cNvSpPr>
          <p:nvPr/>
        </p:nvSpPr>
        <p:spPr bwMode="auto">
          <a:xfrm>
            <a:off x="914400" y="5805488"/>
            <a:ext cx="7010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Char char="•"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回答原问题（船速每小时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千米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小时）。</a:t>
            </a:r>
          </a:p>
        </p:txBody>
      </p:sp>
      <p:sp>
        <p:nvSpPr>
          <p:cNvPr id="27657" name="Line 8"/>
          <p:cNvSpPr>
            <a:spLocks noChangeShapeType="1"/>
          </p:cNvSpPr>
          <p:nvPr/>
        </p:nvSpPr>
        <p:spPr bwMode="auto">
          <a:xfrm>
            <a:off x="468313" y="908050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5C0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7658" name="Group 9"/>
          <p:cNvGrpSpPr>
            <a:grpSpLocks/>
          </p:cNvGrpSpPr>
          <p:nvPr/>
        </p:nvGrpSpPr>
        <p:grpSpPr bwMode="auto">
          <a:xfrm>
            <a:off x="34925" y="404813"/>
            <a:ext cx="936625" cy="863600"/>
            <a:chOff x="249" y="2568"/>
            <a:chExt cx="590" cy="544"/>
          </a:xfrm>
        </p:grpSpPr>
        <p:sp>
          <p:nvSpPr>
            <p:cNvPr id="27660" name="Oval 10"/>
            <p:cNvSpPr>
              <a:spLocks noChangeArrowheads="1"/>
            </p:cNvSpPr>
            <p:nvPr/>
          </p:nvSpPr>
          <p:spPr bwMode="auto">
            <a:xfrm>
              <a:off x="249" y="2614"/>
              <a:ext cx="362" cy="362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1" name="Oval 11"/>
            <p:cNvSpPr>
              <a:spLocks noChangeArrowheads="1"/>
            </p:cNvSpPr>
            <p:nvPr/>
          </p:nvSpPr>
          <p:spPr bwMode="auto">
            <a:xfrm>
              <a:off x="431" y="2750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2" name="Oval 12"/>
            <p:cNvSpPr>
              <a:spLocks noChangeArrowheads="1"/>
            </p:cNvSpPr>
            <p:nvPr/>
          </p:nvSpPr>
          <p:spPr bwMode="auto">
            <a:xfrm>
              <a:off x="477" y="2568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36621" name="Rectangle 13"/>
          <p:cNvSpPr>
            <a:spLocks noChangeArrowheads="1"/>
          </p:cNvSpPr>
          <p:nvPr/>
        </p:nvSpPr>
        <p:spPr bwMode="auto">
          <a:xfrm>
            <a:off x="1066800" y="85725"/>
            <a:ext cx="7877175" cy="606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黑体" pitchFamily="49" charset="-122"/>
              </a:rPr>
              <a:t>数学建模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3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83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3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3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3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6611" grpId="0" animBg="1" autoUpdateAnimBg="0"/>
      <p:bldP spid="836612" grpId="0" animBg="1" autoUpdateAnimBg="0"/>
      <p:bldP spid="836613" grpId="0" animBg="1" autoUpdateAnimBg="0"/>
      <p:bldP spid="836614" grpId="0" animBg="1" autoUpdateAnimBg="0"/>
      <p:bldP spid="836615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96BAD6CE-0270-4EAE-8340-C16C1FB26EC9}" type="slidenum">
              <a:rPr kumimoji="0" lang="en-US" altLang="zh-CN" sz="1400" smtClean="0"/>
              <a:pPr eaLnBrk="1" hangingPunct="1"/>
              <a:t>18</a:t>
            </a:fld>
            <a:endParaRPr kumimoji="0" lang="en-US" altLang="zh-CN" sz="1400"/>
          </a:p>
        </p:txBody>
      </p:sp>
      <p:sp>
        <p:nvSpPr>
          <p:cNvPr id="837635" name="Rectangle 3"/>
          <p:cNvSpPr>
            <a:spLocks noChangeArrowheads="1"/>
          </p:cNvSpPr>
          <p:nvPr/>
        </p:nvSpPr>
        <p:spPr bwMode="auto">
          <a:xfrm>
            <a:off x="755650" y="2420938"/>
            <a:ext cx="7272338" cy="165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宋体" pitchFamily="2" charset="-122"/>
                <a:ea typeface="楷体_GB2312" pitchFamily="49" charset="-122"/>
              </a:rPr>
              <a:t>对于一个</a:t>
            </a:r>
            <a:r>
              <a:rPr lang="zh-CN" altLang="en-US" sz="2800" b="1">
                <a:solidFill>
                  <a:srgbClr val="FF3300"/>
                </a:solidFill>
                <a:latin typeface="宋体" pitchFamily="2" charset="-122"/>
                <a:ea typeface="楷体_GB2312" pitchFamily="49" charset="-122"/>
              </a:rPr>
              <a:t>现实对象</a:t>
            </a:r>
            <a:r>
              <a:rPr lang="zh-CN" altLang="en-US" sz="2800" b="1">
                <a:latin typeface="宋体" pitchFamily="2" charset="-122"/>
                <a:ea typeface="楷体_GB2312" pitchFamily="49" charset="-122"/>
              </a:rPr>
              <a:t>，为了一个</a:t>
            </a:r>
            <a:r>
              <a:rPr lang="zh-CN" altLang="en-US" sz="2800" b="1">
                <a:solidFill>
                  <a:srgbClr val="FF3300"/>
                </a:solidFill>
                <a:latin typeface="宋体" pitchFamily="2" charset="-122"/>
                <a:ea typeface="楷体_GB2312" pitchFamily="49" charset="-122"/>
              </a:rPr>
              <a:t>特定目的</a:t>
            </a:r>
            <a:r>
              <a:rPr lang="zh-CN" altLang="en-US" sz="2800" b="1">
                <a:latin typeface="宋体" pitchFamily="2" charset="-122"/>
                <a:ea typeface="楷体_GB2312" pitchFamily="49" charset="-122"/>
              </a:rPr>
              <a:t>，</a:t>
            </a:r>
          </a:p>
          <a:p>
            <a:pPr>
              <a:lnSpc>
                <a:spcPct val="130000"/>
              </a:lnSpc>
            </a:pPr>
            <a:r>
              <a:rPr lang="zh-CN" altLang="en-US" sz="2800" b="1">
                <a:latin typeface="宋体" pitchFamily="2" charset="-122"/>
                <a:ea typeface="楷体_GB2312" pitchFamily="49" charset="-122"/>
              </a:rPr>
              <a:t>根据其</a:t>
            </a:r>
            <a:r>
              <a:rPr lang="zh-CN" altLang="en-US" sz="2800" b="1">
                <a:solidFill>
                  <a:srgbClr val="FF3300"/>
                </a:solidFill>
                <a:latin typeface="宋体" pitchFamily="2" charset="-122"/>
                <a:ea typeface="楷体_GB2312" pitchFamily="49" charset="-122"/>
              </a:rPr>
              <a:t>内在规律</a:t>
            </a:r>
            <a:r>
              <a:rPr lang="zh-CN" altLang="en-US" sz="2800" b="1">
                <a:latin typeface="宋体" pitchFamily="2" charset="-122"/>
                <a:ea typeface="楷体_GB2312" pitchFamily="49" charset="-122"/>
              </a:rPr>
              <a:t>，作出必要的</a:t>
            </a:r>
            <a:r>
              <a:rPr lang="zh-CN" altLang="en-US" sz="2800" b="1">
                <a:solidFill>
                  <a:srgbClr val="FF3300"/>
                </a:solidFill>
                <a:latin typeface="宋体" pitchFamily="2" charset="-122"/>
                <a:ea typeface="楷体_GB2312" pitchFamily="49" charset="-122"/>
              </a:rPr>
              <a:t>简化假设</a:t>
            </a:r>
            <a:r>
              <a:rPr lang="zh-CN" altLang="en-US" sz="2800" b="1">
                <a:latin typeface="宋体" pitchFamily="2" charset="-122"/>
                <a:ea typeface="楷体_GB2312" pitchFamily="49" charset="-122"/>
              </a:rPr>
              <a:t>，</a:t>
            </a:r>
          </a:p>
          <a:p>
            <a:pPr>
              <a:lnSpc>
                <a:spcPct val="130000"/>
              </a:lnSpc>
            </a:pPr>
            <a:r>
              <a:rPr lang="zh-CN" altLang="en-US" sz="2800" b="1">
                <a:latin typeface="宋体" pitchFamily="2" charset="-122"/>
                <a:ea typeface="楷体_GB2312" pitchFamily="49" charset="-122"/>
              </a:rPr>
              <a:t>运用适当的</a:t>
            </a:r>
            <a:r>
              <a:rPr lang="zh-CN" altLang="en-US" sz="2800" b="1">
                <a:solidFill>
                  <a:srgbClr val="FF3300"/>
                </a:solidFill>
                <a:latin typeface="宋体" pitchFamily="2" charset="-122"/>
                <a:ea typeface="楷体_GB2312" pitchFamily="49" charset="-122"/>
              </a:rPr>
              <a:t>数学工具</a:t>
            </a:r>
            <a:r>
              <a:rPr lang="zh-CN" altLang="en-US" sz="2800" b="1">
                <a:latin typeface="宋体" pitchFamily="2" charset="-122"/>
                <a:ea typeface="楷体_GB2312" pitchFamily="49" charset="-122"/>
              </a:rPr>
              <a:t>，得到的一个</a:t>
            </a:r>
            <a:r>
              <a:rPr lang="zh-CN" altLang="en-US" sz="2800" b="1">
                <a:solidFill>
                  <a:srgbClr val="FF3300"/>
                </a:solidFill>
                <a:latin typeface="宋体" pitchFamily="2" charset="-122"/>
                <a:ea typeface="楷体_GB2312" pitchFamily="49" charset="-122"/>
              </a:rPr>
              <a:t>数学结构</a:t>
            </a:r>
            <a:r>
              <a:rPr lang="zh-CN" altLang="en-US" sz="2800" b="1">
                <a:latin typeface="宋体" pitchFamily="2" charset="-122"/>
                <a:ea typeface="楷体_GB2312" pitchFamily="49" charset="-122"/>
              </a:rPr>
              <a:t>。</a:t>
            </a:r>
            <a:endParaRPr lang="zh-CN" altLang="en-US" sz="2800" b="1">
              <a:latin typeface="隶书" pitchFamily="49" charset="-122"/>
              <a:ea typeface="楷体_GB2312" pitchFamily="49" charset="-122"/>
            </a:endParaRPr>
          </a:p>
        </p:txBody>
      </p:sp>
      <p:sp>
        <p:nvSpPr>
          <p:cNvPr id="837636" name="Rectangle 4"/>
          <p:cNvSpPr>
            <a:spLocks noChangeArrowheads="1"/>
          </p:cNvSpPr>
          <p:nvPr/>
        </p:nvSpPr>
        <p:spPr bwMode="auto">
          <a:xfrm>
            <a:off x="2195513" y="4365625"/>
            <a:ext cx="5773737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30000"/>
              </a:lnSpc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建立数学模型的全过程</a:t>
            </a:r>
          </a:p>
          <a:p>
            <a:pPr algn="ctr">
              <a:lnSpc>
                <a:spcPct val="130000"/>
              </a:lnSpc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（包括表述、求解、解释、检验等）</a:t>
            </a:r>
          </a:p>
        </p:txBody>
      </p:sp>
      <p:sp>
        <p:nvSpPr>
          <p:cNvPr id="837637" name="Text Box 5"/>
          <p:cNvSpPr txBox="1">
            <a:spLocks noChangeArrowheads="1"/>
          </p:cNvSpPr>
          <p:nvPr/>
        </p:nvSpPr>
        <p:spPr bwMode="auto">
          <a:xfrm>
            <a:off x="755650" y="1700213"/>
            <a:ext cx="2016125" cy="579437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数学模型</a:t>
            </a:r>
          </a:p>
        </p:txBody>
      </p:sp>
      <p:sp>
        <p:nvSpPr>
          <p:cNvPr id="837638" name="Text Box 6"/>
          <p:cNvSpPr txBox="1">
            <a:spLocks noChangeArrowheads="1"/>
          </p:cNvSpPr>
          <p:nvPr/>
        </p:nvSpPr>
        <p:spPr bwMode="auto">
          <a:xfrm>
            <a:off x="827088" y="4437063"/>
            <a:ext cx="1008062" cy="1066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数学建模</a:t>
            </a:r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468313" y="908050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5C0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8680" name="Group 8"/>
          <p:cNvGrpSpPr>
            <a:grpSpLocks/>
          </p:cNvGrpSpPr>
          <p:nvPr/>
        </p:nvGrpSpPr>
        <p:grpSpPr bwMode="auto">
          <a:xfrm>
            <a:off x="34925" y="404813"/>
            <a:ext cx="936625" cy="863600"/>
            <a:chOff x="249" y="2568"/>
            <a:chExt cx="590" cy="544"/>
          </a:xfrm>
        </p:grpSpPr>
        <p:sp>
          <p:nvSpPr>
            <p:cNvPr id="28684" name="Oval 9"/>
            <p:cNvSpPr>
              <a:spLocks noChangeArrowheads="1"/>
            </p:cNvSpPr>
            <p:nvPr/>
          </p:nvSpPr>
          <p:spPr bwMode="auto">
            <a:xfrm>
              <a:off x="249" y="2614"/>
              <a:ext cx="362" cy="362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5" name="Oval 10"/>
            <p:cNvSpPr>
              <a:spLocks noChangeArrowheads="1"/>
            </p:cNvSpPr>
            <p:nvPr/>
          </p:nvSpPr>
          <p:spPr bwMode="auto">
            <a:xfrm>
              <a:off x="431" y="2750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6" name="Oval 11"/>
            <p:cNvSpPr>
              <a:spLocks noChangeArrowheads="1"/>
            </p:cNvSpPr>
            <p:nvPr/>
          </p:nvSpPr>
          <p:spPr bwMode="auto">
            <a:xfrm>
              <a:off x="477" y="2568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37644" name="Rectangle 12"/>
          <p:cNvSpPr>
            <a:spLocks noChangeArrowheads="1"/>
          </p:cNvSpPr>
          <p:nvPr/>
        </p:nvSpPr>
        <p:spPr bwMode="auto">
          <a:xfrm>
            <a:off x="1066800" y="85725"/>
            <a:ext cx="7877175" cy="606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黑体" pitchFamily="49" charset="-122"/>
              </a:rPr>
              <a:t>数学建模</a:t>
            </a:r>
          </a:p>
        </p:txBody>
      </p:sp>
      <p:sp>
        <p:nvSpPr>
          <p:cNvPr id="837645" name="Text Box 13"/>
          <p:cNvSpPr txBox="1">
            <a:spLocks noChangeArrowheads="1"/>
          </p:cNvSpPr>
          <p:nvPr/>
        </p:nvSpPr>
        <p:spPr bwMode="auto">
          <a:xfrm>
            <a:off x="755650" y="5876925"/>
            <a:ext cx="4824413" cy="57943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计算机模拟：如兵棋推演</a:t>
            </a:r>
          </a:p>
        </p:txBody>
      </p:sp>
      <p:pic>
        <p:nvPicPr>
          <p:cNvPr id="837649" name="Picture 17" descr="12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60350"/>
            <a:ext cx="3400425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7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7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7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7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300"/>
                                        <p:tgtEl>
                                          <p:spTgt spid="83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3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7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7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37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7635" grpId="0" animBg="1" autoUpdateAnimBg="0"/>
      <p:bldP spid="837636" grpId="0" animBg="1" autoUpdateAnimBg="0"/>
      <p:bldP spid="837637" grpId="0" animBg="1"/>
      <p:bldP spid="837638" grpId="0" animBg="1"/>
      <p:bldP spid="8376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AD2ECB84-C02D-42D1-B4E0-01B87F1857FF}" type="slidenum">
              <a:rPr kumimoji="0" lang="en-US" altLang="zh-CN" sz="1400" smtClean="0"/>
              <a:pPr eaLnBrk="1" hangingPunct="1"/>
              <a:t>19</a:t>
            </a:fld>
            <a:endParaRPr kumimoji="0" lang="en-US" altLang="zh-CN" sz="1400"/>
          </a:p>
        </p:txBody>
      </p:sp>
      <p:pic>
        <p:nvPicPr>
          <p:cNvPr id="29699" name="Picture 5" descr="012000000078801148978727470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0"/>
            <a:ext cx="6408738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ext Box 6"/>
          <p:cNvSpPr txBox="1">
            <a:spLocks noChangeArrowheads="1"/>
          </p:cNvSpPr>
          <p:nvPr/>
        </p:nvSpPr>
        <p:spPr bwMode="auto">
          <a:xfrm>
            <a:off x="4859338" y="5084763"/>
            <a:ext cx="262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海王星的发现过程</a:t>
            </a:r>
          </a:p>
        </p:txBody>
      </p:sp>
      <p:pic>
        <p:nvPicPr>
          <p:cNvPr id="29701" name="Picture 10" descr="get?name=T1lmZHB5Yv1RCvBVdK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292600"/>
            <a:ext cx="239077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A059F93F-B473-42EA-9C53-7F81C25FC324}" type="slidenum">
              <a:rPr kumimoji="0" lang="en-US" altLang="zh-CN" sz="1400" smtClean="0"/>
              <a:pPr eaLnBrk="1" hangingPunct="1"/>
              <a:t>2</a:t>
            </a:fld>
            <a:endParaRPr kumimoji="0" lang="en-US" altLang="zh-CN" sz="1400"/>
          </a:p>
        </p:txBody>
      </p:sp>
      <p:sp>
        <p:nvSpPr>
          <p:cNvPr id="15363" name="Line 4"/>
          <p:cNvSpPr>
            <a:spLocks noChangeShapeType="1"/>
          </p:cNvSpPr>
          <p:nvPr/>
        </p:nvSpPr>
        <p:spPr bwMode="auto">
          <a:xfrm>
            <a:off x="827088" y="981075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5C0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5364" name="Group 5"/>
          <p:cNvGrpSpPr>
            <a:grpSpLocks/>
          </p:cNvGrpSpPr>
          <p:nvPr/>
        </p:nvGrpSpPr>
        <p:grpSpPr bwMode="auto">
          <a:xfrm>
            <a:off x="34925" y="477838"/>
            <a:ext cx="936625" cy="863600"/>
            <a:chOff x="249" y="2568"/>
            <a:chExt cx="590" cy="544"/>
          </a:xfrm>
        </p:grpSpPr>
        <p:sp>
          <p:nvSpPr>
            <p:cNvPr id="15367" name="Oval 6"/>
            <p:cNvSpPr>
              <a:spLocks noChangeArrowheads="1"/>
            </p:cNvSpPr>
            <p:nvPr/>
          </p:nvSpPr>
          <p:spPr bwMode="auto">
            <a:xfrm>
              <a:off x="249" y="2614"/>
              <a:ext cx="362" cy="362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8" name="Oval 7"/>
            <p:cNvSpPr>
              <a:spLocks noChangeArrowheads="1"/>
            </p:cNvSpPr>
            <p:nvPr/>
          </p:nvSpPr>
          <p:spPr bwMode="auto">
            <a:xfrm>
              <a:off x="431" y="2750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9" name="Oval 8"/>
            <p:cNvSpPr>
              <a:spLocks noChangeArrowheads="1"/>
            </p:cNvSpPr>
            <p:nvPr/>
          </p:nvSpPr>
          <p:spPr bwMode="auto">
            <a:xfrm>
              <a:off x="477" y="2568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32521" name="Rectangle 9"/>
          <p:cNvSpPr>
            <a:spLocks noChangeArrowheads="1"/>
          </p:cNvSpPr>
          <p:nvPr/>
        </p:nvSpPr>
        <p:spPr bwMode="auto">
          <a:xfrm>
            <a:off x="1066800" y="80963"/>
            <a:ext cx="5715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4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黑体" pitchFamily="49" charset="-122"/>
              </a:rPr>
              <a:t>课程内容</a:t>
            </a:r>
            <a:endParaRPr lang="zh-CN" altLang="en-US" sz="4400">
              <a:solidFill>
                <a:srgbClr val="0000FF"/>
              </a:solidFill>
              <a:latin typeface="Comic Sans MS" pitchFamily="66" charset="0"/>
              <a:ea typeface="黑体" pitchFamily="49" charset="-122"/>
            </a:endParaRPr>
          </a:p>
        </p:txBody>
      </p:sp>
      <p:sp>
        <p:nvSpPr>
          <p:cNvPr id="832522" name="Rectangle 10"/>
          <p:cNvSpPr>
            <a:spLocks noChangeArrowheads="1"/>
          </p:cNvSpPr>
          <p:nvPr/>
        </p:nvSpPr>
        <p:spPr bwMode="auto">
          <a:xfrm>
            <a:off x="900113" y="1557338"/>
            <a:ext cx="7920037" cy="3527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>
              <a:lnSpc>
                <a:spcPct val="125000"/>
              </a:lnSpc>
              <a:spcBef>
                <a:spcPct val="20000"/>
              </a:spcBef>
              <a:buClr>
                <a:srgbClr val="0000FF"/>
              </a:buClr>
              <a:buFont typeface="Wingdings 3" pitchFamily="18" charset="2"/>
              <a:buAutoNum type="arabicPeriod"/>
              <a:defRPr/>
            </a:pPr>
            <a:r>
              <a:rPr lang="zh-CN" altLang="en-CA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课程概述</a:t>
            </a:r>
          </a:p>
          <a:p>
            <a:pPr marL="609600" indent="-609600">
              <a:lnSpc>
                <a:spcPct val="125000"/>
              </a:lnSpc>
              <a:spcBef>
                <a:spcPct val="20000"/>
              </a:spcBef>
              <a:buClr>
                <a:srgbClr val="0000FF"/>
              </a:buClr>
              <a:buFont typeface="Wingdings 3" pitchFamily="18" charset="2"/>
              <a:buAutoNum type="arabicPeriod"/>
              <a:defRPr/>
            </a:pP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基本概念</a:t>
            </a:r>
          </a:p>
          <a:p>
            <a:pPr marL="609600" indent="-609600">
              <a:lnSpc>
                <a:spcPct val="125000"/>
              </a:lnSpc>
              <a:spcBef>
                <a:spcPct val="20000"/>
              </a:spcBef>
              <a:buClr>
                <a:srgbClr val="0000FF"/>
              </a:buClr>
              <a:buFont typeface="Wingdings 3" pitchFamily="18" charset="2"/>
              <a:buAutoNum type="arabicPeriod"/>
              <a:defRPr/>
            </a:pPr>
            <a:r>
              <a:rPr lang="zh-CN" altLang="en-CA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建模步骤</a:t>
            </a:r>
            <a:r>
              <a:rPr lang="ja-JP" altLang="en-CA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36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609600" indent="-609600">
              <a:lnSpc>
                <a:spcPct val="125000"/>
              </a:lnSpc>
              <a:spcBef>
                <a:spcPct val="20000"/>
              </a:spcBef>
              <a:buClr>
                <a:srgbClr val="0000FF"/>
              </a:buClr>
              <a:buFont typeface="Wingdings 3" pitchFamily="18" charset="2"/>
              <a:buAutoNum type="arabicPeriod"/>
              <a:defRPr/>
            </a:pPr>
            <a:r>
              <a:rPr lang="zh-CN" altLang="en-CA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模型分类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868636B6-B9E5-481A-86AE-EFA252D19FA8}" type="slidenum">
              <a:rPr kumimoji="0" lang="en-US" altLang="zh-CN" sz="1400" smtClean="0"/>
              <a:pPr eaLnBrk="1" hangingPunct="1"/>
              <a:t>20</a:t>
            </a:fld>
            <a:endParaRPr kumimoji="0" lang="en-US" altLang="zh-CN" sz="1400"/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1676400" y="1103313"/>
            <a:ext cx="5715000" cy="4540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重要意义</a:t>
            </a:r>
          </a:p>
        </p:txBody>
      </p:sp>
      <p:sp>
        <p:nvSpPr>
          <p:cNvPr id="838659" name="Rectangle 3"/>
          <p:cNvSpPr>
            <a:spLocks noChangeArrowheads="1"/>
          </p:cNvSpPr>
          <p:nvPr/>
        </p:nvSpPr>
        <p:spPr bwMode="auto">
          <a:xfrm>
            <a:off x="533400" y="1720850"/>
            <a:ext cx="6019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Char char="•"/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电子计算机的出现及飞速发展；</a:t>
            </a:r>
          </a:p>
        </p:txBody>
      </p:sp>
      <p:sp>
        <p:nvSpPr>
          <p:cNvPr id="838660" name="Rectangle 4"/>
          <p:cNvSpPr>
            <a:spLocks noChangeArrowheads="1"/>
          </p:cNvSpPr>
          <p:nvPr/>
        </p:nvSpPr>
        <p:spPr bwMode="auto">
          <a:xfrm>
            <a:off x="533400" y="2482850"/>
            <a:ext cx="8001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Char char="•"/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数学以空前的广度和深度向一切领域渗透。</a:t>
            </a:r>
          </a:p>
        </p:txBody>
      </p:sp>
      <p:sp>
        <p:nvSpPr>
          <p:cNvPr id="838661" name="Rectangle 5"/>
          <p:cNvSpPr>
            <a:spLocks noChangeArrowheads="1"/>
          </p:cNvSpPr>
          <p:nvPr/>
        </p:nvSpPr>
        <p:spPr bwMode="auto">
          <a:xfrm>
            <a:off x="228600" y="3244850"/>
            <a:ext cx="8458200" cy="1219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数学建模作为用数学方法解决实际问题的第一步，</a:t>
            </a:r>
          </a:p>
          <a:p>
            <a:pPr algn="ctr">
              <a:lnSpc>
                <a:spcPct val="12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越来越受到人们的重视。</a:t>
            </a:r>
          </a:p>
        </p:txBody>
      </p:sp>
      <p:sp>
        <p:nvSpPr>
          <p:cNvPr id="838662" name="Rectangle 6"/>
          <p:cNvSpPr>
            <a:spLocks noChangeArrowheads="1"/>
          </p:cNvSpPr>
          <p:nvPr/>
        </p:nvSpPr>
        <p:spPr bwMode="auto">
          <a:xfrm>
            <a:off x="152400" y="4540250"/>
            <a:ext cx="845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Char char="•"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在一般工程技术领域数学建模仍然大有用武之地；</a:t>
            </a:r>
          </a:p>
        </p:txBody>
      </p:sp>
      <p:sp>
        <p:nvSpPr>
          <p:cNvPr id="838663" name="Rectangle 7"/>
          <p:cNvSpPr>
            <a:spLocks noChangeArrowheads="1"/>
          </p:cNvSpPr>
          <p:nvPr/>
        </p:nvSpPr>
        <p:spPr bwMode="auto">
          <a:xfrm>
            <a:off x="152400" y="5226050"/>
            <a:ext cx="8458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Char char="•"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在高新技术领域数学建模几乎是必不可少的工具；</a:t>
            </a:r>
          </a:p>
        </p:txBody>
      </p:sp>
      <p:sp>
        <p:nvSpPr>
          <p:cNvPr id="838664" name="Rectangle 8"/>
          <p:cNvSpPr>
            <a:spLocks noChangeArrowheads="1"/>
          </p:cNvSpPr>
          <p:nvPr/>
        </p:nvSpPr>
        <p:spPr bwMode="auto">
          <a:xfrm>
            <a:off x="304800" y="5835650"/>
            <a:ext cx="883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Char char="•"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数学进入一些新领域，为数学建模开辟了许多处女地。</a:t>
            </a:r>
          </a:p>
        </p:txBody>
      </p:sp>
      <p:sp>
        <p:nvSpPr>
          <p:cNvPr id="30730" name="Line 15"/>
          <p:cNvSpPr>
            <a:spLocks noChangeShapeType="1"/>
          </p:cNvSpPr>
          <p:nvPr/>
        </p:nvSpPr>
        <p:spPr bwMode="auto">
          <a:xfrm>
            <a:off x="468313" y="908050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5C0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0731" name="Group 16"/>
          <p:cNvGrpSpPr>
            <a:grpSpLocks/>
          </p:cNvGrpSpPr>
          <p:nvPr/>
        </p:nvGrpSpPr>
        <p:grpSpPr bwMode="auto">
          <a:xfrm>
            <a:off x="34925" y="404813"/>
            <a:ext cx="936625" cy="863600"/>
            <a:chOff x="249" y="2568"/>
            <a:chExt cx="590" cy="544"/>
          </a:xfrm>
        </p:grpSpPr>
        <p:sp>
          <p:nvSpPr>
            <p:cNvPr id="30735" name="Oval 17"/>
            <p:cNvSpPr>
              <a:spLocks noChangeArrowheads="1"/>
            </p:cNvSpPr>
            <p:nvPr/>
          </p:nvSpPr>
          <p:spPr bwMode="auto">
            <a:xfrm>
              <a:off x="249" y="2614"/>
              <a:ext cx="362" cy="362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6" name="Oval 18"/>
            <p:cNvSpPr>
              <a:spLocks noChangeArrowheads="1"/>
            </p:cNvSpPr>
            <p:nvPr/>
          </p:nvSpPr>
          <p:spPr bwMode="auto">
            <a:xfrm>
              <a:off x="431" y="2750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7" name="Oval 19"/>
            <p:cNvSpPr>
              <a:spLocks noChangeArrowheads="1"/>
            </p:cNvSpPr>
            <p:nvPr/>
          </p:nvSpPr>
          <p:spPr bwMode="auto">
            <a:xfrm>
              <a:off x="477" y="2568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38676" name="Rectangle 20"/>
          <p:cNvSpPr>
            <a:spLocks noChangeArrowheads="1"/>
          </p:cNvSpPr>
          <p:nvPr/>
        </p:nvSpPr>
        <p:spPr bwMode="auto">
          <a:xfrm>
            <a:off x="1066800" y="85725"/>
            <a:ext cx="7877175" cy="606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黑体" pitchFamily="49" charset="-122"/>
              </a:rPr>
              <a:t>数学建模</a:t>
            </a:r>
          </a:p>
        </p:txBody>
      </p:sp>
      <p:pic>
        <p:nvPicPr>
          <p:cNvPr id="838682" name="Picture 26" descr="十大最酷机器人 好实用啊！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1916832"/>
            <a:ext cx="3330575" cy="365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21" descr="http://img4.imgtn.bdimg.com/it/u=1587389785,1649235267&amp;fm=21&amp;gp=0.jpg"/>
          <p:cNvSpPr>
            <a:spLocks noChangeAspect="1" noChangeArrowheads="1"/>
          </p:cNvSpPr>
          <p:nvPr/>
        </p:nvSpPr>
        <p:spPr bwMode="auto">
          <a:xfrm>
            <a:off x="187325" y="-1825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42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258" y="1916832"/>
            <a:ext cx="3612568" cy="36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83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3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3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38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38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38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38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3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83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8659" grpId="0" autoUpdateAnimBg="0"/>
      <p:bldP spid="838660" grpId="0" autoUpdateAnimBg="0"/>
      <p:bldP spid="838661" grpId="0" animBg="1" autoUpdateAnimBg="0"/>
      <p:bldP spid="838662" grpId="0" autoUpdateAnimBg="0"/>
      <p:bldP spid="838663" grpId="0" autoUpdateAnimBg="0"/>
      <p:bldP spid="83866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140E06B-1845-46A3-959E-D0B38465173F}" type="slidenum">
              <a:rPr kumimoji="0" lang="en-US" altLang="zh-CN" sz="1400" smtClean="0"/>
              <a:pPr eaLnBrk="1" hangingPunct="1"/>
              <a:t>21</a:t>
            </a:fld>
            <a:endParaRPr kumimoji="0" lang="en-US" altLang="zh-CN" sz="1400"/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1752600" y="958850"/>
            <a:ext cx="5943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数学建模的具体应用</a:t>
            </a:r>
          </a:p>
        </p:txBody>
      </p:sp>
      <p:sp>
        <p:nvSpPr>
          <p:cNvPr id="839683" name="Rectangle 3"/>
          <p:cNvSpPr>
            <a:spLocks noChangeArrowheads="1"/>
          </p:cNvSpPr>
          <p:nvPr/>
        </p:nvSpPr>
        <p:spPr bwMode="auto">
          <a:xfrm>
            <a:off x="762000" y="2178050"/>
            <a:ext cx="25146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Char char="•"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分析与设计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39684" name="Rectangle 4"/>
          <p:cNvSpPr>
            <a:spLocks noChangeArrowheads="1"/>
          </p:cNvSpPr>
          <p:nvPr/>
        </p:nvSpPr>
        <p:spPr bwMode="auto">
          <a:xfrm>
            <a:off x="5638800" y="2254250"/>
            <a:ext cx="25146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Char char="•"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预报与决策</a:t>
            </a:r>
          </a:p>
        </p:txBody>
      </p:sp>
      <p:sp>
        <p:nvSpPr>
          <p:cNvPr id="839685" name="Rectangle 5"/>
          <p:cNvSpPr>
            <a:spLocks noChangeArrowheads="1"/>
          </p:cNvSpPr>
          <p:nvPr/>
        </p:nvSpPr>
        <p:spPr bwMode="auto">
          <a:xfrm>
            <a:off x="762000" y="3321050"/>
            <a:ext cx="25146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Char char="•"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控制与优化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39686" name="Rectangle 6"/>
          <p:cNvSpPr>
            <a:spLocks noChangeArrowheads="1"/>
          </p:cNvSpPr>
          <p:nvPr/>
        </p:nvSpPr>
        <p:spPr bwMode="auto">
          <a:xfrm>
            <a:off x="5638800" y="3321050"/>
            <a:ext cx="2438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Char char="•"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规划与管理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39687" name="Rectangle 7"/>
          <p:cNvSpPr>
            <a:spLocks noChangeArrowheads="1"/>
          </p:cNvSpPr>
          <p:nvPr/>
        </p:nvSpPr>
        <p:spPr bwMode="auto">
          <a:xfrm>
            <a:off x="914400" y="4616450"/>
            <a:ext cx="2209800" cy="609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数学建模</a:t>
            </a:r>
          </a:p>
        </p:txBody>
      </p:sp>
      <p:sp>
        <p:nvSpPr>
          <p:cNvPr id="839688" name="Rectangle 8"/>
          <p:cNvSpPr>
            <a:spLocks noChangeArrowheads="1"/>
          </p:cNvSpPr>
          <p:nvPr/>
        </p:nvSpPr>
        <p:spPr bwMode="auto">
          <a:xfrm>
            <a:off x="5638800" y="4616450"/>
            <a:ext cx="2362200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计算机技术</a:t>
            </a:r>
          </a:p>
        </p:txBody>
      </p:sp>
      <p:sp>
        <p:nvSpPr>
          <p:cNvPr id="839689" name="Rectangle 9"/>
          <p:cNvSpPr>
            <a:spLocks noChangeArrowheads="1"/>
          </p:cNvSpPr>
          <p:nvPr/>
        </p:nvSpPr>
        <p:spPr bwMode="auto">
          <a:xfrm>
            <a:off x="3200400" y="5911850"/>
            <a:ext cx="2362200" cy="685800"/>
          </a:xfrm>
          <a:prstGeom prst="rect">
            <a:avLst/>
          </a:prstGeom>
          <a:gradFill rotWithShape="0">
            <a:gsLst>
              <a:gs pos="0">
                <a:srgbClr val="00CCFF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知识经济</a:t>
            </a:r>
            <a:endParaRPr lang="zh-CN" altLang="en-US" sz="320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839690" name="Group 10"/>
          <p:cNvGrpSpPr>
            <a:grpSpLocks/>
          </p:cNvGrpSpPr>
          <p:nvPr/>
        </p:nvGrpSpPr>
        <p:grpSpPr bwMode="auto">
          <a:xfrm>
            <a:off x="1905000" y="5226050"/>
            <a:ext cx="4953000" cy="990600"/>
            <a:chOff x="1200" y="3072"/>
            <a:chExt cx="3120" cy="624"/>
          </a:xfrm>
        </p:grpSpPr>
        <p:grpSp>
          <p:nvGrpSpPr>
            <p:cNvPr id="31765" name="Group 11"/>
            <p:cNvGrpSpPr>
              <a:grpSpLocks/>
            </p:cNvGrpSpPr>
            <p:nvPr/>
          </p:nvGrpSpPr>
          <p:grpSpPr bwMode="auto">
            <a:xfrm>
              <a:off x="1200" y="3072"/>
              <a:ext cx="816" cy="624"/>
              <a:chOff x="1200" y="3072"/>
              <a:chExt cx="816" cy="624"/>
            </a:xfrm>
          </p:grpSpPr>
          <p:sp>
            <p:nvSpPr>
              <p:cNvPr id="31769" name="Line 12"/>
              <p:cNvSpPr>
                <a:spLocks noChangeShapeType="1"/>
              </p:cNvSpPr>
              <p:nvPr/>
            </p:nvSpPr>
            <p:spPr bwMode="auto">
              <a:xfrm>
                <a:off x="1200" y="3072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70" name="Line 13"/>
              <p:cNvSpPr>
                <a:spLocks noChangeShapeType="1"/>
              </p:cNvSpPr>
              <p:nvPr/>
            </p:nvSpPr>
            <p:spPr bwMode="auto">
              <a:xfrm>
                <a:off x="1200" y="369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766" name="Group 14"/>
            <p:cNvGrpSpPr>
              <a:grpSpLocks/>
            </p:cNvGrpSpPr>
            <p:nvPr/>
          </p:nvGrpSpPr>
          <p:grpSpPr bwMode="auto">
            <a:xfrm>
              <a:off x="3504" y="3072"/>
              <a:ext cx="816" cy="624"/>
              <a:chOff x="3504" y="3072"/>
              <a:chExt cx="816" cy="624"/>
            </a:xfrm>
          </p:grpSpPr>
          <p:sp>
            <p:nvSpPr>
              <p:cNvPr id="31767" name="Line 15"/>
              <p:cNvSpPr>
                <a:spLocks noChangeShapeType="1"/>
              </p:cNvSpPr>
              <p:nvPr/>
            </p:nvSpPr>
            <p:spPr bwMode="auto">
              <a:xfrm>
                <a:off x="4320" y="3072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68" name="Line 16"/>
              <p:cNvSpPr>
                <a:spLocks noChangeShapeType="1"/>
              </p:cNvSpPr>
              <p:nvPr/>
            </p:nvSpPr>
            <p:spPr bwMode="auto">
              <a:xfrm flipH="1">
                <a:off x="3504" y="369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839697" name="Group 17"/>
          <p:cNvGrpSpPr>
            <a:grpSpLocks/>
          </p:cNvGrpSpPr>
          <p:nvPr/>
        </p:nvGrpSpPr>
        <p:grpSpPr bwMode="auto">
          <a:xfrm>
            <a:off x="3124200" y="4311650"/>
            <a:ext cx="2514600" cy="609600"/>
            <a:chOff x="1968" y="2496"/>
            <a:chExt cx="1584" cy="384"/>
          </a:xfrm>
        </p:grpSpPr>
        <p:sp>
          <p:nvSpPr>
            <p:cNvPr id="31763" name="Line 18"/>
            <p:cNvSpPr>
              <a:spLocks noChangeShapeType="1"/>
            </p:cNvSpPr>
            <p:nvPr/>
          </p:nvSpPr>
          <p:spPr bwMode="auto">
            <a:xfrm>
              <a:off x="1968" y="2880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4" name="Rectangle 19"/>
            <p:cNvSpPr>
              <a:spLocks noChangeArrowheads="1"/>
            </p:cNvSpPr>
            <p:nvPr/>
          </p:nvSpPr>
          <p:spPr bwMode="auto">
            <a:xfrm>
              <a:off x="2208" y="2496"/>
              <a:ext cx="1104" cy="336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如虎添翼</a:t>
              </a:r>
              <a:endParaRPr lang="zh-CN" altLang="en-US" sz="280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31757" name="Line 20"/>
          <p:cNvSpPr>
            <a:spLocks noChangeShapeType="1"/>
          </p:cNvSpPr>
          <p:nvPr/>
        </p:nvSpPr>
        <p:spPr bwMode="auto">
          <a:xfrm>
            <a:off x="468313" y="908050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5C0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1758" name="Group 21"/>
          <p:cNvGrpSpPr>
            <a:grpSpLocks/>
          </p:cNvGrpSpPr>
          <p:nvPr/>
        </p:nvGrpSpPr>
        <p:grpSpPr bwMode="auto">
          <a:xfrm>
            <a:off x="34925" y="404813"/>
            <a:ext cx="936625" cy="863600"/>
            <a:chOff x="249" y="2568"/>
            <a:chExt cx="590" cy="544"/>
          </a:xfrm>
        </p:grpSpPr>
        <p:sp>
          <p:nvSpPr>
            <p:cNvPr id="31760" name="Oval 22"/>
            <p:cNvSpPr>
              <a:spLocks noChangeArrowheads="1"/>
            </p:cNvSpPr>
            <p:nvPr/>
          </p:nvSpPr>
          <p:spPr bwMode="auto">
            <a:xfrm>
              <a:off x="249" y="2614"/>
              <a:ext cx="362" cy="362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1" name="Oval 23"/>
            <p:cNvSpPr>
              <a:spLocks noChangeArrowheads="1"/>
            </p:cNvSpPr>
            <p:nvPr/>
          </p:nvSpPr>
          <p:spPr bwMode="auto">
            <a:xfrm>
              <a:off x="431" y="2750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2" name="Oval 24"/>
            <p:cNvSpPr>
              <a:spLocks noChangeArrowheads="1"/>
            </p:cNvSpPr>
            <p:nvPr/>
          </p:nvSpPr>
          <p:spPr bwMode="auto">
            <a:xfrm>
              <a:off x="477" y="2568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39705" name="Rectangle 25"/>
          <p:cNvSpPr>
            <a:spLocks noChangeArrowheads="1"/>
          </p:cNvSpPr>
          <p:nvPr/>
        </p:nvSpPr>
        <p:spPr bwMode="auto">
          <a:xfrm>
            <a:off x="1066800" y="85725"/>
            <a:ext cx="7877175" cy="606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黑体" pitchFamily="49" charset="-122"/>
              </a:rPr>
              <a:t>数学建模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3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3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3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3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3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3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3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2" dur="500"/>
                                        <p:tgtEl>
                                          <p:spTgt spid="83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83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683" grpId="0" animBg="1" autoUpdateAnimBg="0"/>
      <p:bldP spid="839684" grpId="0" animBg="1" autoUpdateAnimBg="0"/>
      <p:bldP spid="839685" grpId="0" animBg="1" autoUpdateAnimBg="0"/>
      <p:bldP spid="839686" grpId="0" animBg="1" autoUpdateAnimBg="0"/>
      <p:bldP spid="839687" grpId="0" animBg="1" autoUpdateAnimBg="0"/>
      <p:bldP spid="839688" grpId="0" animBg="1" autoUpdateAnimBg="0"/>
      <p:bldP spid="839689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0D208549-F9E5-43A5-A91C-AF89EF6B09FD}" type="slidenum">
              <a:rPr kumimoji="0" lang="en-US" altLang="zh-CN" sz="1400" smtClean="0"/>
              <a:pPr eaLnBrk="1" hangingPunct="1"/>
              <a:t>22</a:t>
            </a:fld>
            <a:endParaRPr kumimoji="0" lang="en-US" altLang="zh-CN" sz="1400"/>
          </a:p>
        </p:txBody>
      </p:sp>
      <p:sp>
        <p:nvSpPr>
          <p:cNvPr id="840707" name="Text Box 3"/>
          <p:cNvSpPr txBox="1">
            <a:spLocks noChangeArrowheads="1"/>
          </p:cNvSpPr>
          <p:nvPr/>
        </p:nvSpPr>
        <p:spPr bwMode="auto">
          <a:xfrm>
            <a:off x="533400" y="1557338"/>
            <a:ext cx="7062788" cy="57943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(1)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椅子能在不平的地面上放稳吗</a:t>
            </a:r>
          </a:p>
        </p:txBody>
      </p:sp>
      <p:sp>
        <p:nvSpPr>
          <p:cNvPr id="840708" name="Text Box 4"/>
          <p:cNvSpPr txBox="1">
            <a:spLocks noChangeArrowheads="1"/>
          </p:cNvSpPr>
          <p:nvPr/>
        </p:nvSpPr>
        <p:spPr bwMode="auto">
          <a:xfrm>
            <a:off x="228600" y="2413000"/>
            <a:ext cx="1828800" cy="579438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问题分析</a:t>
            </a:r>
          </a:p>
        </p:txBody>
      </p:sp>
      <p:sp>
        <p:nvSpPr>
          <p:cNvPr id="840709" name="Text Box 5"/>
          <p:cNvSpPr txBox="1">
            <a:spLocks noChangeArrowheads="1"/>
          </p:cNvSpPr>
          <p:nvPr/>
        </p:nvSpPr>
        <p:spPr bwMode="auto">
          <a:xfrm>
            <a:off x="381000" y="3602038"/>
            <a:ext cx="665163" cy="2041525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模型假设</a:t>
            </a:r>
          </a:p>
        </p:txBody>
      </p:sp>
      <p:sp>
        <p:nvSpPr>
          <p:cNvPr id="840710" name="Text Box 6"/>
          <p:cNvSpPr txBox="1">
            <a:spLocks noChangeArrowheads="1"/>
          </p:cNvSpPr>
          <p:nvPr/>
        </p:nvSpPr>
        <p:spPr bwMode="auto">
          <a:xfrm>
            <a:off x="2209800" y="241300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</a:rPr>
              <a:t>通常 </a:t>
            </a:r>
            <a:r>
              <a:rPr lang="en-US" altLang="zh-CN" sz="2800" b="1">
                <a:latin typeface="Times New Roman" pitchFamily="18" charset="0"/>
              </a:rPr>
              <a:t>~ </a:t>
            </a:r>
            <a:r>
              <a:rPr lang="zh-CN" altLang="en-US" sz="2800" b="1">
                <a:latin typeface="Times New Roman" pitchFamily="18" charset="0"/>
              </a:rPr>
              <a:t>三只脚着地</a:t>
            </a:r>
          </a:p>
        </p:txBody>
      </p:sp>
      <p:sp>
        <p:nvSpPr>
          <p:cNvPr id="840711" name="Text Box 7"/>
          <p:cNvSpPr txBox="1">
            <a:spLocks noChangeArrowheads="1"/>
          </p:cNvSpPr>
          <p:nvPr/>
        </p:nvSpPr>
        <p:spPr bwMode="auto">
          <a:xfrm>
            <a:off x="5562600" y="241300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放稳 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</a:rPr>
              <a:t>~ 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四只脚着地</a:t>
            </a:r>
          </a:p>
        </p:txBody>
      </p:sp>
      <p:sp>
        <p:nvSpPr>
          <p:cNvPr id="840712" name="Text Box 8"/>
          <p:cNvSpPr txBox="1">
            <a:spLocks noChangeArrowheads="1"/>
          </p:cNvSpPr>
          <p:nvPr/>
        </p:nvSpPr>
        <p:spPr bwMode="auto">
          <a:xfrm>
            <a:off x="1524000" y="3324225"/>
            <a:ext cx="68580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74638" indent="-274638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四条腿一样长，椅脚与地面点接触，四脚连线 呈正方形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;</a:t>
            </a:r>
          </a:p>
        </p:txBody>
      </p:sp>
      <p:sp>
        <p:nvSpPr>
          <p:cNvPr id="840713" name="Text Box 9"/>
          <p:cNvSpPr txBox="1">
            <a:spLocks noChangeArrowheads="1"/>
          </p:cNvSpPr>
          <p:nvPr/>
        </p:nvSpPr>
        <p:spPr bwMode="auto">
          <a:xfrm>
            <a:off x="1524000" y="4364038"/>
            <a:ext cx="69342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地面高度连续变化，可视为数学上的连续曲面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;</a:t>
            </a:r>
          </a:p>
        </p:txBody>
      </p:sp>
      <p:sp>
        <p:nvSpPr>
          <p:cNvPr id="840714" name="Text Box 10"/>
          <p:cNvSpPr txBox="1">
            <a:spLocks noChangeArrowheads="1"/>
          </p:cNvSpPr>
          <p:nvPr/>
        </p:nvSpPr>
        <p:spPr bwMode="auto">
          <a:xfrm>
            <a:off x="1524000" y="5084763"/>
            <a:ext cx="68580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74638" indent="-274638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地面相对平坦，使椅子在任意位置至少三只脚同时着地。</a:t>
            </a:r>
          </a:p>
        </p:txBody>
      </p:sp>
      <p:graphicFrame>
        <p:nvGraphicFramePr>
          <p:cNvPr id="32779" name="Object 11"/>
          <p:cNvGraphicFramePr>
            <a:graphicFrameLocks noChangeAspect="1"/>
          </p:cNvGraphicFramePr>
          <p:nvPr/>
        </p:nvGraphicFramePr>
        <p:xfrm>
          <a:off x="7696200" y="1035050"/>
          <a:ext cx="9906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5" name="Clip" r:id="rId3" imgW="761744" imgH="677808" progId="MS_ClipArt_Gallery.2">
                  <p:embed/>
                </p:oleObj>
              </mc:Choice>
              <mc:Fallback>
                <p:oleObj name="Clip" r:id="rId3" imgW="761744" imgH="677808" progId="MS_ClipArt_Gallery.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1035050"/>
                        <a:ext cx="99060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0" name="Line 12"/>
          <p:cNvSpPr>
            <a:spLocks noChangeShapeType="1"/>
          </p:cNvSpPr>
          <p:nvPr/>
        </p:nvSpPr>
        <p:spPr bwMode="auto">
          <a:xfrm>
            <a:off x="468313" y="908050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5C0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2781" name="Group 13"/>
          <p:cNvGrpSpPr>
            <a:grpSpLocks/>
          </p:cNvGrpSpPr>
          <p:nvPr/>
        </p:nvGrpSpPr>
        <p:grpSpPr bwMode="auto">
          <a:xfrm>
            <a:off x="34925" y="404813"/>
            <a:ext cx="936625" cy="863600"/>
            <a:chOff x="249" y="2568"/>
            <a:chExt cx="590" cy="544"/>
          </a:xfrm>
        </p:grpSpPr>
        <p:sp>
          <p:nvSpPr>
            <p:cNvPr id="32783" name="Oval 14"/>
            <p:cNvSpPr>
              <a:spLocks noChangeArrowheads="1"/>
            </p:cNvSpPr>
            <p:nvPr/>
          </p:nvSpPr>
          <p:spPr bwMode="auto">
            <a:xfrm>
              <a:off x="249" y="2614"/>
              <a:ext cx="362" cy="362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4" name="Oval 15"/>
            <p:cNvSpPr>
              <a:spLocks noChangeArrowheads="1"/>
            </p:cNvSpPr>
            <p:nvPr/>
          </p:nvSpPr>
          <p:spPr bwMode="auto">
            <a:xfrm>
              <a:off x="431" y="2750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5" name="Oval 16"/>
            <p:cNvSpPr>
              <a:spLocks noChangeArrowheads="1"/>
            </p:cNvSpPr>
            <p:nvPr/>
          </p:nvSpPr>
          <p:spPr bwMode="auto">
            <a:xfrm>
              <a:off x="477" y="2568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40721" name="Rectangle 17"/>
          <p:cNvSpPr>
            <a:spLocks noChangeArrowheads="1"/>
          </p:cNvSpPr>
          <p:nvPr/>
        </p:nvSpPr>
        <p:spPr bwMode="auto">
          <a:xfrm>
            <a:off x="1066800" y="85725"/>
            <a:ext cx="7877175" cy="606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黑体" pitchFamily="49" charset="-122"/>
              </a:rPr>
              <a:t>建模示例</a:t>
            </a:r>
            <a:r>
              <a:rPr lang="en-US" altLang="zh-CN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黑体" pitchFamily="49" charset="-122"/>
              </a:rPr>
              <a:t>1</a:t>
            </a: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黑体" pitchFamily="49" charset="-122"/>
              </a:rPr>
              <a:t>：椅子问题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40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4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84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84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2" dur="500"/>
                                        <p:tgtEl>
                                          <p:spTgt spid="84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84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707" grpId="0" animBg="1" autoUpdateAnimBg="0"/>
      <p:bldP spid="840708" grpId="0" animBg="1" autoUpdateAnimBg="0"/>
      <p:bldP spid="840709" grpId="0" animBg="1" autoUpdateAnimBg="0"/>
      <p:bldP spid="840710" grpId="0" autoUpdateAnimBg="0"/>
      <p:bldP spid="840711" grpId="0" autoUpdateAnimBg="0"/>
      <p:bldP spid="840712" grpId="0" autoUpdateAnimBg="0"/>
      <p:bldP spid="840713" grpId="0" autoUpdateAnimBg="0"/>
      <p:bldP spid="84071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6243776E-2E78-4918-A2FB-ACFA7AF93FFA}" type="slidenum">
              <a:rPr kumimoji="0" lang="en-US" altLang="zh-CN" sz="1400" smtClean="0"/>
              <a:pPr eaLnBrk="1" hangingPunct="1"/>
              <a:t>23</a:t>
            </a:fld>
            <a:endParaRPr kumimoji="0" lang="en-US" altLang="zh-CN" sz="1400"/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3243263" y="1062038"/>
            <a:ext cx="1905000" cy="4572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模型构建</a:t>
            </a:r>
          </a:p>
        </p:txBody>
      </p:sp>
      <p:sp>
        <p:nvSpPr>
          <p:cNvPr id="841731" name="Text Box 3"/>
          <p:cNvSpPr txBox="1">
            <a:spLocks noChangeArrowheads="1"/>
          </p:cNvSpPr>
          <p:nvPr/>
        </p:nvSpPr>
        <p:spPr bwMode="auto">
          <a:xfrm>
            <a:off x="304800" y="1655763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用数学语言把椅子位置和四只脚着地的关系表示出来</a:t>
            </a:r>
          </a:p>
        </p:txBody>
      </p:sp>
      <p:sp>
        <p:nvSpPr>
          <p:cNvPr id="841732" name="Text Box 4"/>
          <p:cNvSpPr txBox="1">
            <a:spLocks noChangeArrowheads="1"/>
          </p:cNvSpPr>
          <p:nvPr/>
        </p:nvSpPr>
        <p:spPr bwMode="auto">
          <a:xfrm>
            <a:off x="228600" y="2251075"/>
            <a:ext cx="19812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椅子位置</a:t>
            </a:r>
          </a:p>
        </p:txBody>
      </p:sp>
      <p:sp>
        <p:nvSpPr>
          <p:cNvPr id="841733" name="Text Box 5"/>
          <p:cNvSpPr txBox="1">
            <a:spLocks noChangeArrowheads="1"/>
          </p:cNvSpPr>
          <p:nvPr/>
        </p:nvSpPr>
        <p:spPr bwMode="auto">
          <a:xfrm>
            <a:off x="2362200" y="2251075"/>
            <a:ext cx="510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利用正方形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椅脚连线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的对称性</a:t>
            </a:r>
          </a:p>
        </p:txBody>
      </p:sp>
      <p:grpSp>
        <p:nvGrpSpPr>
          <p:cNvPr id="841734" name="Group 6"/>
          <p:cNvGrpSpPr>
            <a:grpSpLocks/>
          </p:cNvGrpSpPr>
          <p:nvPr/>
        </p:nvGrpSpPr>
        <p:grpSpPr bwMode="auto">
          <a:xfrm>
            <a:off x="5715000" y="2565400"/>
            <a:ext cx="3657600" cy="2895600"/>
            <a:chOff x="3312" y="1344"/>
            <a:chExt cx="2304" cy="1824"/>
          </a:xfrm>
        </p:grpSpPr>
        <p:sp>
          <p:nvSpPr>
            <p:cNvPr id="33831" name="Line 7"/>
            <p:cNvSpPr>
              <a:spLocks noChangeShapeType="1"/>
            </p:cNvSpPr>
            <p:nvPr/>
          </p:nvSpPr>
          <p:spPr bwMode="auto">
            <a:xfrm>
              <a:off x="3312" y="2256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2" name="Line 8"/>
            <p:cNvSpPr>
              <a:spLocks noChangeShapeType="1"/>
            </p:cNvSpPr>
            <p:nvPr/>
          </p:nvSpPr>
          <p:spPr bwMode="auto">
            <a:xfrm>
              <a:off x="4320" y="1344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3" name="Line 9"/>
            <p:cNvSpPr>
              <a:spLocks noChangeShapeType="1"/>
            </p:cNvSpPr>
            <p:nvPr/>
          </p:nvSpPr>
          <p:spPr bwMode="auto">
            <a:xfrm>
              <a:off x="4320" y="1536"/>
              <a:ext cx="768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4" name="Line 10"/>
            <p:cNvSpPr>
              <a:spLocks noChangeShapeType="1"/>
            </p:cNvSpPr>
            <p:nvPr/>
          </p:nvSpPr>
          <p:spPr bwMode="auto">
            <a:xfrm flipH="1">
              <a:off x="3600" y="1536"/>
              <a:ext cx="72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5" name="Line 11"/>
            <p:cNvSpPr>
              <a:spLocks noChangeShapeType="1"/>
            </p:cNvSpPr>
            <p:nvPr/>
          </p:nvSpPr>
          <p:spPr bwMode="auto">
            <a:xfrm>
              <a:off x="3600" y="2256"/>
              <a:ext cx="72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6" name="Line 12"/>
            <p:cNvSpPr>
              <a:spLocks noChangeShapeType="1"/>
            </p:cNvSpPr>
            <p:nvPr/>
          </p:nvSpPr>
          <p:spPr bwMode="auto">
            <a:xfrm flipV="1">
              <a:off x="4320" y="2256"/>
              <a:ext cx="768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7" name="Text Box 13"/>
            <p:cNvSpPr txBox="1">
              <a:spLocks noChangeArrowheads="1"/>
            </p:cNvSpPr>
            <p:nvPr/>
          </p:nvSpPr>
          <p:spPr bwMode="auto">
            <a:xfrm>
              <a:off x="5328" y="2217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latin typeface="Times New Roman" pitchFamily="18" charset="0"/>
                </a:rPr>
                <a:t>x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33838" name="Text Box 14"/>
            <p:cNvSpPr txBox="1">
              <a:spLocks noChangeArrowheads="1"/>
            </p:cNvSpPr>
            <p:nvPr/>
          </p:nvSpPr>
          <p:spPr bwMode="auto">
            <a:xfrm>
              <a:off x="4320" y="134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3839" name="Text Box 15"/>
            <p:cNvSpPr txBox="1">
              <a:spLocks noChangeArrowheads="1"/>
            </p:cNvSpPr>
            <p:nvPr/>
          </p:nvSpPr>
          <p:spPr bwMode="auto">
            <a:xfrm>
              <a:off x="4992" y="19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3840" name="Text Box 16"/>
            <p:cNvSpPr txBox="1">
              <a:spLocks noChangeArrowheads="1"/>
            </p:cNvSpPr>
            <p:nvPr/>
          </p:nvSpPr>
          <p:spPr bwMode="auto">
            <a:xfrm>
              <a:off x="4320" y="288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33841" name="Text Box 17"/>
            <p:cNvSpPr txBox="1">
              <a:spLocks noChangeArrowheads="1"/>
            </p:cNvSpPr>
            <p:nvPr/>
          </p:nvSpPr>
          <p:spPr bwMode="auto">
            <a:xfrm>
              <a:off x="3408" y="20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3842" name="Text Box 18"/>
            <p:cNvSpPr txBox="1">
              <a:spLocks noChangeArrowheads="1"/>
            </p:cNvSpPr>
            <p:nvPr/>
          </p:nvSpPr>
          <p:spPr bwMode="auto">
            <a:xfrm>
              <a:off x="4128" y="22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O</a:t>
              </a:r>
            </a:p>
          </p:txBody>
        </p:sp>
      </p:grpSp>
      <p:grpSp>
        <p:nvGrpSpPr>
          <p:cNvPr id="841747" name="Group 19"/>
          <p:cNvGrpSpPr>
            <a:grpSpLocks/>
          </p:cNvGrpSpPr>
          <p:nvPr/>
        </p:nvGrpSpPr>
        <p:grpSpPr bwMode="auto">
          <a:xfrm>
            <a:off x="6019800" y="2641600"/>
            <a:ext cx="3124200" cy="2590800"/>
            <a:chOff x="3792" y="1392"/>
            <a:chExt cx="1968" cy="1632"/>
          </a:xfrm>
        </p:grpSpPr>
        <p:grpSp>
          <p:nvGrpSpPr>
            <p:cNvPr id="33820" name="Group 20"/>
            <p:cNvGrpSpPr>
              <a:grpSpLocks/>
            </p:cNvGrpSpPr>
            <p:nvPr/>
          </p:nvGrpSpPr>
          <p:grpSpPr bwMode="auto">
            <a:xfrm>
              <a:off x="3792" y="1392"/>
              <a:ext cx="1728" cy="1632"/>
              <a:chOff x="3792" y="1392"/>
              <a:chExt cx="1728" cy="1632"/>
            </a:xfrm>
          </p:grpSpPr>
          <p:sp>
            <p:nvSpPr>
              <p:cNvPr id="33822" name="Line 21"/>
              <p:cNvSpPr>
                <a:spLocks noChangeShapeType="1"/>
              </p:cNvSpPr>
              <p:nvPr/>
            </p:nvSpPr>
            <p:spPr bwMode="auto">
              <a:xfrm flipV="1">
                <a:off x="3792" y="1728"/>
                <a:ext cx="1632" cy="105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3" name="Line 22"/>
              <p:cNvSpPr>
                <a:spLocks noChangeShapeType="1"/>
              </p:cNvSpPr>
              <p:nvPr/>
            </p:nvSpPr>
            <p:spPr bwMode="auto">
              <a:xfrm>
                <a:off x="4128" y="1536"/>
                <a:ext cx="1008" cy="1488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4" name="Line 23"/>
              <p:cNvSpPr>
                <a:spLocks noChangeShapeType="1"/>
              </p:cNvSpPr>
              <p:nvPr/>
            </p:nvSpPr>
            <p:spPr bwMode="auto">
              <a:xfrm>
                <a:off x="4176" y="1632"/>
                <a:ext cx="1104" cy="19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5" name="Line 24"/>
              <p:cNvSpPr>
                <a:spLocks noChangeShapeType="1"/>
              </p:cNvSpPr>
              <p:nvPr/>
            </p:nvSpPr>
            <p:spPr bwMode="auto">
              <a:xfrm>
                <a:off x="3936" y="2688"/>
                <a:ext cx="1104" cy="19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6" name="Line 25"/>
              <p:cNvSpPr>
                <a:spLocks noChangeShapeType="1"/>
              </p:cNvSpPr>
              <p:nvPr/>
            </p:nvSpPr>
            <p:spPr bwMode="auto">
              <a:xfrm flipH="1">
                <a:off x="3936" y="1632"/>
                <a:ext cx="240" cy="105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7" name="Line 26"/>
              <p:cNvSpPr>
                <a:spLocks noChangeShapeType="1"/>
              </p:cNvSpPr>
              <p:nvPr/>
            </p:nvSpPr>
            <p:spPr bwMode="auto">
              <a:xfrm flipH="1">
                <a:off x="5040" y="1824"/>
                <a:ext cx="240" cy="105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8" name="Text Box 27"/>
              <p:cNvSpPr txBox="1">
                <a:spLocks noChangeArrowheads="1"/>
              </p:cNvSpPr>
              <p:nvPr/>
            </p:nvSpPr>
            <p:spPr bwMode="auto">
              <a:xfrm>
                <a:off x="5040" y="2736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  <a:latin typeface="Times New Roman" pitchFamily="18" charset="0"/>
                  </a:rPr>
                  <a:t>D´</a:t>
                </a:r>
              </a:p>
            </p:txBody>
          </p:sp>
          <p:sp>
            <p:nvSpPr>
              <p:cNvPr id="33829" name="Text Box 28"/>
              <p:cNvSpPr txBox="1">
                <a:spLocks noChangeArrowheads="1"/>
              </p:cNvSpPr>
              <p:nvPr/>
            </p:nvSpPr>
            <p:spPr bwMode="auto">
              <a:xfrm>
                <a:off x="3792" y="2688"/>
                <a:ext cx="6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  <a:latin typeface="Times New Roman" pitchFamily="18" charset="0"/>
                  </a:rPr>
                  <a:t>C ´</a:t>
                </a:r>
              </a:p>
            </p:txBody>
          </p:sp>
          <p:sp>
            <p:nvSpPr>
              <p:cNvPr id="33830" name="Text Box 29"/>
              <p:cNvSpPr txBox="1">
                <a:spLocks noChangeArrowheads="1"/>
              </p:cNvSpPr>
              <p:nvPr/>
            </p:nvSpPr>
            <p:spPr bwMode="auto">
              <a:xfrm>
                <a:off x="4128" y="1392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  <a:latin typeface="Times New Roman" pitchFamily="18" charset="0"/>
                  </a:rPr>
                  <a:t>B </a:t>
                </a:r>
                <a:r>
                  <a:rPr lang="en-US" altLang="zh-CN">
                    <a:solidFill>
                      <a:srgbClr val="FF3300"/>
                    </a:solidFill>
                    <a:latin typeface="Times New Roman" pitchFamily="18" charset="0"/>
                  </a:rPr>
                  <a:t>´</a:t>
                </a:r>
              </a:p>
            </p:txBody>
          </p:sp>
        </p:grpSp>
        <p:sp>
          <p:nvSpPr>
            <p:cNvPr id="33821" name="Text Box 30"/>
            <p:cNvSpPr txBox="1">
              <a:spLocks noChangeArrowheads="1"/>
            </p:cNvSpPr>
            <p:nvPr/>
          </p:nvSpPr>
          <p:spPr bwMode="auto">
            <a:xfrm>
              <a:off x="5136" y="1488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itchFamily="18" charset="0"/>
                </a:rPr>
                <a:t>A </a:t>
              </a:r>
              <a:r>
                <a:rPr lang="en-US" altLang="zh-CN">
                  <a:solidFill>
                    <a:srgbClr val="FF3300"/>
                  </a:solidFill>
                  <a:latin typeface="Times New Roman" pitchFamily="18" charset="0"/>
                </a:rPr>
                <a:t>´</a:t>
              </a:r>
            </a:p>
          </p:txBody>
        </p:sp>
      </p:grpSp>
      <p:sp>
        <p:nvSpPr>
          <p:cNvPr id="841759" name="Text Box 31"/>
          <p:cNvSpPr txBox="1">
            <a:spLocks noChangeArrowheads="1"/>
          </p:cNvSpPr>
          <p:nvPr/>
        </p:nvSpPr>
        <p:spPr bwMode="auto">
          <a:xfrm>
            <a:off x="228600" y="2827338"/>
            <a:ext cx="617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用</a:t>
            </a:r>
            <a:r>
              <a:rPr lang="zh-CN" altLang="en-US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</a:t>
            </a:r>
            <a:r>
              <a:rPr lang="en-US" altLang="zh-CN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</a:t>
            </a:r>
            <a:r>
              <a:rPr lang="zh-CN" altLang="en-US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对角线与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轴的夹角</a:t>
            </a:r>
            <a:r>
              <a:rPr lang="en-US" altLang="zh-CN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表示椅子位置</a:t>
            </a:r>
            <a:endParaRPr lang="zh-CN" altLang="en-US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41760" name="Text Box 32"/>
          <p:cNvSpPr txBox="1">
            <a:spLocks noChangeArrowheads="1"/>
          </p:cNvSpPr>
          <p:nvPr/>
        </p:nvSpPr>
        <p:spPr bwMode="auto">
          <a:xfrm>
            <a:off x="228600" y="3327400"/>
            <a:ext cx="22860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四只脚着地</a:t>
            </a:r>
          </a:p>
        </p:txBody>
      </p:sp>
      <p:sp>
        <p:nvSpPr>
          <p:cNvPr id="841761" name="Text Box 33"/>
          <p:cNvSpPr txBox="1">
            <a:spLocks noChangeArrowheads="1"/>
          </p:cNvSpPr>
          <p:nvPr/>
        </p:nvSpPr>
        <p:spPr bwMode="auto">
          <a:xfrm>
            <a:off x="2590800" y="3860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距离是</a:t>
            </a:r>
            <a:r>
              <a:rPr lang="zh-CN" altLang="en-US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</a:t>
            </a:r>
            <a:r>
              <a:rPr lang="zh-CN" altLang="en-US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的函数</a:t>
            </a:r>
          </a:p>
        </p:txBody>
      </p:sp>
      <p:sp>
        <p:nvSpPr>
          <p:cNvPr id="841762" name="Text Box 34"/>
          <p:cNvSpPr txBox="1">
            <a:spLocks noChangeArrowheads="1"/>
          </p:cNvSpPr>
          <p:nvPr/>
        </p:nvSpPr>
        <p:spPr bwMode="auto">
          <a:xfrm>
            <a:off x="228600" y="4341813"/>
            <a:ext cx="1752600" cy="82232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四个距离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四只脚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841763" name="Text Box 35"/>
          <p:cNvSpPr txBox="1">
            <a:spLocks noChangeArrowheads="1"/>
          </p:cNvSpPr>
          <p:nvPr/>
        </p:nvSpPr>
        <p:spPr bwMode="auto">
          <a:xfrm>
            <a:off x="457200" y="5765800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A,C </a:t>
            </a:r>
            <a:r>
              <a:rPr lang="zh-CN" altLang="zh-CN" b="1">
                <a:latin typeface="Times New Roman" pitchFamily="18" charset="0"/>
                <a:ea typeface="楷体_GB2312" pitchFamily="49" charset="-122"/>
              </a:rPr>
              <a:t>两脚与地面距离之和</a:t>
            </a:r>
            <a:r>
              <a:rPr lang="zh-CN" altLang="zh-CN" b="1">
                <a:latin typeface="Times New Roman" pitchFamily="18" charset="0"/>
              </a:rPr>
              <a:t> ~ </a:t>
            </a:r>
            <a:r>
              <a:rPr lang="en-US" altLang="zh-CN" b="1" i="1">
                <a:latin typeface="Times New Roman" pitchFamily="18" charset="0"/>
              </a:rPr>
              <a:t>f</a:t>
            </a:r>
            <a:r>
              <a:rPr lang="en-US" altLang="zh-CN" b="1">
                <a:latin typeface="Times New Roman" pitchFamily="18" charset="0"/>
              </a:rPr>
              <a:t>(</a:t>
            </a:r>
            <a:r>
              <a:rPr lang="en-US" altLang="zh-CN" b="1" i="1"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altLang="zh-CN" b="1">
                <a:latin typeface="Times New Roman" pitchFamily="18" charset="0"/>
              </a:rPr>
              <a:t>)</a:t>
            </a:r>
          </a:p>
        </p:txBody>
      </p:sp>
      <p:sp>
        <p:nvSpPr>
          <p:cNvPr id="841764" name="Text Box 36"/>
          <p:cNvSpPr txBox="1">
            <a:spLocks noChangeArrowheads="1"/>
          </p:cNvSpPr>
          <p:nvPr/>
        </p:nvSpPr>
        <p:spPr bwMode="auto">
          <a:xfrm>
            <a:off x="457200" y="6211888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B,D </a:t>
            </a:r>
            <a:r>
              <a:rPr lang="zh-CN" altLang="zh-CN" b="1">
                <a:latin typeface="Times New Roman" pitchFamily="18" charset="0"/>
                <a:ea typeface="楷体_GB2312" pitchFamily="49" charset="-122"/>
              </a:rPr>
              <a:t>两脚与地面距离之和</a:t>
            </a:r>
            <a:r>
              <a:rPr lang="zh-CN" altLang="zh-CN" b="1">
                <a:latin typeface="Times New Roman" pitchFamily="18" charset="0"/>
              </a:rPr>
              <a:t> ~ </a:t>
            </a:r>
            <a:r>
              <a:rPr lang="en-US" altLang="zh-CN" b="1" i="1">
                <a:latin typeface="Times New Roman" pitchFamily="18" charset="0"/>
              </a:rPr>
              <a:t>g</a:t>
            </a:r>
            <a:r>
              <a:rPr lang="en-US" altLang="zh-CN" b="1">
                <a:latin typeface="Times New Roman" pitchFamily="18" charset="0"/>
              </a:rPr>
              <a:t>(</a:t>
            </a:r>
            <a:r>
              <a:rPr lang="en-US" altLang="zh-CN" b="1" i="1"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altLang="zh-CN" b="1">
                <a:latin typeface="Times New Roman" pitchFamily="18" charset="0"/>
              </a:rPr>
              <a:t>)</a:t>
            </a:r>
          </a:p>
        </p:txBody>
      </p:sp>
      <p:sp>
        <p:nvSpPr>
          <p:cNvPr id="841765" name="Text Box 37"/>
          <p:cNvSpPr txBox="1">
            <a:spLocks noChangeArrowheads="1"/>
          </p:cNvSpPr>
          <p:nvPr/>
        </p:nvSpPr>
        <p:spPr bwMode="auto">
          <a:xfrm>
            <a:off x="3886200" y="4470400"/>
            <a:ext cx="178435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两个距离</a:t>
            </a:r>
          </a:p>
        </p:txBody>
      </p:sp>
      <p:sp>
        <p:nvSpPr>
          <p:cNvPr id="841766" name="Text Box 38"/>
          <p:cNvSpPr txBox="1">
            <a:spLocks noChangeArrowheads="1"/>
          </p:cNvSpPr>
          <p:nvPr/>
        </p:nvSpPr>
        <p:spPr bwMode="auto">
          <a:xfrm>
            <a:off x="7596188" y="357346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>
                <a:latin typeface="Times New Roman" pitchFamily="18" charset="0"/>
                <a:sym typeface="Symbol" pitchFamily="18" charset="2"/>
              </a:rPr>
              <a:t></a:t>
            </a:r>
            <a:endParaRPr lang="en-US" altLang="zh-CN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841767" name="Text Box 39"/>
          <p:cNvSpPr txBox="1">
            <a:spLocks noChangeArrowheads="1"/>
          </p:cNvSpPr>
          <p:nvPr/>
        </p:nvSpPr>
        <p:spPr bwMode="auto">
          <a:xfrm>
            <a:off x="2514600" y="33274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椅脚与地面距离为零</a:t>
            </a:r>
          </a:p>
        </p:txBody>
      </p:sp>
      <p:sp>
        <p:nvSpPr>
          <p:cNvPr id="841768" name="Text Box 40"/>
          <p:cNvSpPr txBox="1">
            <a:spLocks noChangeArrowheads="1"/>
          </p:cNvSpPr>
          <p:nvPr/>
        </p:nvSpPr>
        <p:spPr bwMode="auto">
          <a:xfrm>
            <a:off x="6248400" y="5689600"/>
            <a:ext cx="2286000" cy="93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正方形</a:t>
            </a: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ABCD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绕</a:t>
            </a: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O</a:t>
            </a:r>
            <a:r>
              <a:rPr lang="zh-CN" altLang="zh-CN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点旋转</a:t>
            </a:r>
            <a:endParaRPr lang="zh-CN" altLang="en-US" b="1">
              <a:solidFill>
                <a:srgbClr val="FF33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841769" name="Group 41"/>
          <p:cNvGrpSpPr>
            <a:grpSpLocks/>
          </p:cNvGrpSpPr>
          <p:nvPr/>
        </p:nvGrpSpPr>
        <p:grpSpPr bwMode="auto">
          <a:xfrm>
            <a:off x="2209800" y="4546600"/>
            <a:ext cx="1295400" cy="1050925"/>
            <a:chOff x="1392" y="2592"/>
            <a:chExt cx="816" cy="662"/>
          </a:xfrm>
        </p:grpSpPr>
        <p:sp>
          <p:nvSpPr>
            <p:cNvPr id="33818" name="Text Box 42"/>
            <p:cNvSpPr txBox="1">
              <a:spLocks noChangeArrowheads="1"/>
            </p:cNvSpPr>
            <p:nvPr/>
          </p:nvSpPr>
          <p:spPr bwMode="auto">
            <a:xfrm>
              <a:off x="1392" y="2736"/>
              <a:ext cx="816" cy="51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Times New Roman" pitchFamily="18" charset="0"/>
                  <a:ea typeface="楷体_GB2312" pitchFamily="49" charset="-122"/>
                </a:rPr>
                <a:t>正方形对称性</a:t>
              </a:r>
            </a:p>
          </p:txBody>
        </p:sp>
        <p:sp>
          <p:nvSpPr>
            <p:cNvPr id="33819" name="AutoShape 43"/>
            <p:cNvSpPr>
              <a:spLocks noChangeArrowheads="1"/>
            </p:cNvSpPr>
            <p:nvPr/>
          </p:nvSpPr>
          <p:spPr bwMode="auto">
            <a:xfrm>
              <a:off x="1488" y="2592"/>
              <a:ext cx="615" cy="144"/>
            </a:xfrm>
            <a:prstGeom prst="rightArrow">
              <a:avLst>
                <a:gd name="adj1" fmla="val 50000"/>
                <a:gd name="adj2" fmla="val 106771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812" name="Line 44"/>
          <p:cNvSpPr>
            <a:spLocks noChangeShapeType="1"/>
          </p:cNvSpPr>
          <p:nvPr/>
        </p:nvSpPr>
        <p:spPr bwMode="auto">
          <a:xfrm>
            <a:off x="468313" y="908050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5C0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3813" name="Group 45"/>
          <p:cNvGrpSpPr>
            <a:grpSpLocks/>
          </p:cNvGrpSpPr>
          <p:nvPr/>
        </p:nvGrpSpPr>
        <p:grpSpPr bwMode="auto">
          <a:xfrm>
            <a:off x="34925" y="404813"/>
            <a:ext cx="936625" cy="863600"/>
            <a:chOff x="249" y="2568"/>
            <a:chExt cx="590" cy="544"/>
          </a:xfrm>
        </p:grpSpPr>
        <p:sp>
          <p:nvSpPr>
            <p:cNvPr id="33815" name="Oval 46"/>
            <p:cNvSpPr>
              <a:spLocks noChangeArrowheads="1"/>
            </p:cNvSpPr>
            <p:nvPr/>
          </p:nvSpPr>
          <p:spPr bwMode="auto">
            <a:xfrm>
              <a:off x="249" y="2614"/>
              <a:ext cx="362" cy="362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6" name="Oval 47"/>
            <p:cNvSpPr>
              <a:spLocks noChangeArrowheads="1"/>
            </p:cNvSpPr>
            <p:nvPr/>
          </p:nvSpPr>
          <p:spPr bwMode="auto">
            <a:xfrm>
              <a:off x="431" y="2750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7" name="Oval 48"/>
            <p:cNvSpPr>
              <a:spLocks noChangeArrowheads="1"/>
            </p:cNvSpPr>
            <p:nvPr/>
          </p:nvSpPr>
          <p:spPr bwMode="auto">
            <a:xfrm>
              <a:off x="477" y="2568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41777" name="Rectangle 49"/>
          <p:cNvSpPr>
            <a:spLocks noChangeArrowheads="1"/>
          </p:cNvSpPr>
          <p:nvPr/>
        </p:nvSpPr>
        <p:spPr bwMode="auto">
          <a:xfrm>
            <a:off x="1066800" y="85725"/>
            <a:ext cx="7877175" cy="606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建模示例</a:t>
            </a:r>
            <a:r>
              <a:rPr lang="en-US" altLang="zh-CN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：椅子问题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4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4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84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4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4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84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84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4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84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84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84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84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84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9" dur="500"/>
                                        <p:tgtEl>
                                          <p:spTgt spid="84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1731" grpId="0" autoUpdateAnimBg="0"/>
      <p:bldP spid="841732" grpId="0" animBg="1" autoUpdateAnimBg="0"/>
      <p:bldP spid="841733" grpId="0" autoUpdateAnimBg="0"/>
      <p:bldP spid="841759" grpId="0" autoUpdateAnimBg="0"/>
      <p:bldP spid="841760" grpId="0" animBg="1" autoUpdateAnimBg="0"/>
      <p:bldP spid="841761" grpId="0" autoUpdateAnimBg="0"/>
      <p:bldP spid="841762" grpId="0" animBg="1" autoUpdateAnimBg="0"/>
      <p:bldP spid="841763" grpId="0" autoUpdateAnimBg="0"/>
      <p:bldP spid="841764" grpId="0" autoUpdateAnimBg="0"/>
      <p:bldP spid="841765" grpId="0" animBg="1" autoUpdateAnimBg="0"/>
      <p:bldP spid="841766" grpId="0" autoUpdateAnimBg="0"/>
      <p:bldP spid="841767" grpId="0" autoUpdateAnimBg="0"/>
      <p:bldP spid="84176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5E29065-3169-4167-ABFB-382C68CE9EB9}" type="slidenum">
              <a:rPr kumimoji="0" lang="en-US" altLang="zh-CN" sz="1400" smtClean="0"/>
              <a:pPr eaLnBrk="1" hangingPunct="1"/>
              <a:t>24</a:t>
            </a:fld>
            <a:endParaRPr kumimoji="0" lang="en-US" altLang="zh-CN" sz="1400"/>
          </a:p>
        </p:txBody>
      </p:sp>
      <p:sp>
        <p:nvSpPr>
          <p:cNvPr id="842754" name="Text Box 2"/>
          <p:cNvSpPr txBox="1">
            <a:spLocks noChangeArrowheads="1"/>
          </p:cNvSpPr>
          <p:nvPr/>
        </p:nvSpPr>
        <p:spPr bwMode="auto">
          <a:xfrm>
            <a:off x="228600" y="1801813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用数学语言把椅子位置和四只脚着地的关系表示出来</a:t>
            </a:r>
          </a:p>
        </p:txBody>
      </p:sp>
      <p:sp>
        <p:nvSpPr>
          <p:cNvPr id="842755" name="Text Box 3"/>
          <p:cNvSpPr txBox="1">
            <a:spLocks noChangeArrowheads="1"/>
          </p:cNvSpPr>
          <p:nvPr/>
        </p:nvSpPr>
        <p:spPr bwMode="auto">
          <a:xfrm>
            <a:off x="4724400" y="2549525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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) , 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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zh-CN" b="1">
                <a:latin typeface="Times New Roman" pitchFamily="18" charset="0"/>
                <a:ea typeface="楷体_GB2312" pitchFamily="49" charset="-122"/>
              </a:rPr>
              <a:t>是</a:t>
            </a:r>
            <a:r>
              <a:rPr lang="zh-CN" altLang="en-US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连续函数</a:t>
            </a:r>
          </a:p>
        </p:txBody>
      </p:sp>
      <p:sp>
        <p:nvSpPr>
          <p:cNvPr id="842756" name="Text Box 4"/>
          <p:cNvSpPr txBox="1">
            <a:spLocks noChangeArrowheads="1"/>
          </p:cNvSpPr>
          <p:nvPr/>
        </p:nvSpPr>
        <p:spPr bwMode="auto">
          <a:xfrm>
            <a:off x="4724400" y="3260725"/>
            <a:ext cx="32004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对任意</a:t>
            </a:r>
            <a:r>
              <a:rPr lang="zh-CN" altLang="en-US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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,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</a:rPr>
              <a:t> f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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), 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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至少一个为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842757" name="Text Box 5"/>
          <p:cNvSpPr txBox="1">
            <a:spLocks noChangeArrowheads="1"/>
          </p:cNvSpPr>
          <p:nvPr/>
        </p:nvSpPr>
        <p:spPr bwMode="auto">
          <a:xfrm>
            <a:off x="914400" y="4606925"/>
            <a:ext cx="1066800" cy="8223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数学问题</a:t>
            </a:r>
          </a:p>
        </p:txBody>
      </p:sp>
      <p:sp>
        <p:nvSpPr>
          <p:cNvPr id="842758" name="Text Box 6"/>
          <p:cNvSpPr txBox="1">
            <a:spLocks noChangeArrowheads="1"/>
          </p:cNvSpPr>
          <p:nvPr/>
        </p:nvSpPr>
        <p:spPr bwMode="auto">
          <a:xfrm>
            <a:off x="2209800" y="4606925"/>
            <a:ext cx="56388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FF"/>
                    </a:gs>
                    <a:gs pos="100000">
                      <a:srgbClr val="FFFF99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已知： 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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) , 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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zh-CN" b="1">
                <a:latin typeface="Times New Roman" pitchFamily="18" charset="0"/>
                <a:ea typeface="楷体_GB2312" pitchFamily="49" charset="-122"/>
              </a:rPr>
              <a:t>是</a:t>
            </a:r>
            <a:r>
              <a:rPr lang="zh-CN" altLang="en-US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连续函数 </a:t>
            </a:r>
            <a:r>
              <a:rPr lang="en-US" altLang="zh-CN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          </a:t>
            </a:r>
            <a:r>
              <a:rPr lang="zh-CN" altLang="en-US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对任意</a:t>
            </a:r>
            <a:r>
              <a:rPr lang="zh-CN" altLang="en-US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</a:t>
            </a:r>
            <a:r>
              <a:rPr lang="zh-CN" altLang="en-US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  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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) • 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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)=0 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            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且 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)=0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， 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) &gt; 0. 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证明：存在</a:t>
            </a:r>
            <a:r>
              <a:rPr lang="zh-CN" altLang="en-US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</a:t>
            </a:r>
            <a:r>
              <a:rPr lang="en-US" altLang="zh-CN" b="1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0</a:t>
            </a:r>
            <a:r>
              <a:rPr lang="zh-CN" altLang="en-US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，使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</a:t>
            </a:r>
            <a:r>
              <a:rPr lang="en-US" altLang="zh-CN" b="1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) = 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</a:rPr>
              <a:t>g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</a:t>
            </a:r>
            <a:r>
              <a:rPr lang="en-US" altLang="zh-CN" b="1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) = 0.</a:t>
            </a:r>
          </a:p>
        </p:txBody>
      </p:sp>
      <p:sp>
        <p:nvSpPr>
          <p:cNvPr id="34824" name="Text Box 7"/>
          <p:cNvSpPr txBox="1">
            <a:spLocks noChangeArrowheads="1"/>
          </p:cNvSpPr>
          <p:nvPr/>
        </p:nvSpPr>
        <p:spPr bwMode="auto">
          <a:xfrm>
            <a:off x="3419475" y="1268413"/>
            <a:ext cx="1905000" cy="4572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模型构建</a:t>
            </a:r>
          </a:p>
        </p:txBody>
      </p:sp>
      <p:sp>
        <p:nvSpPr>
          <p:cNvPr id="842760" name="Text Box 8"/>
          <p:cNvSpPr txBox="1">
            <a:spLocks noChangeArrowheads="1"/>
          </p:cNvSpPr>
          <p:nvPr/>
        </p:nvSpPr>
        <p:spPr bwMode="auto">
          <a:xfrm>
            <a:off x="990600" y="2549525"/>
            <a:ext cx="2743200" cy="53022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地面为连续曲面</a:t>
            </a:r>
          </a:p>
        </p:txBody>
      </p:sp>
      <p:sp>
        <p:nvSpPr>
          <p:cNvPr id="842761" name="Text Box 9"/>
          <p:cNvSpPr txBox="1">
            <a:spLocks noChangeArrowheads="1"/>
          </p:cNvSpPr>
          <p:nvPr/>
        </p:nvSpPr>
        <p:spPr bwMode="auto">
          <a:xfrm>
            <a:off x="914400" y="3311525"/>
            <a:ext cx="2895600" cy="9683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椅子在任意位置至少三只脚着地</a:t>
            </a:r>
          </a:p>
        </p:txBody>
      </p:sp>
      <p:sp>
        <p:nvSpPr>
          <p:cNvPr id="842762" name="AutoShape 10"/>
          <p:cNvSpPr>
            <a:spLocks noChangeArrowheads="1"/>
          </p:cNvSpPr>
          <p:nvPr/>
        </p:nvSpPr>
        <p:spPr bwMode="auto">
          <a:xfrm>
            <a:off x="4114800" y="2625725"/>
            <a:ext cx="304800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2763" name="AutoShape 11"/>
          <p:cNvSpPr>
            <a:spLocks noChangeArrowheads="1"/>
          </p:cNvSpPr>
          <p:nvPr/>
        </p:nvSpPr>
        <p:spPr bwMode="auto">
          <a:xfrm>
            <a:off x="4114800" y="3540125"/>
            <a:ext cx="304800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9" name="Line 12"/>
          <p:cNvSpPr>
            <a:spLocks noChangeShapeType="1"/>
          </p:cNvSpPr>
          <p:nvPr/>
        </p:nvSpPr>
        <p:spPr bwMode="auto">
          <a:xfrm>
            <a:off x="468313" y="908050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5C0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4830" name="Group 13"/>
          <p:cNvGrpSpPr>
            <a:grpSpLocks/>
          </p:cNvGrpSpPr>
          <p:nvPr/>
        </p:nvGrpSpPr>
        <p:grpSpPr bwMode="auto">
          <a:xfrm>
            <a:off x="34925" y="404813"/>
            <a:ext cx="936625" cy="863600"/>
            <a:chOff x="249" y="2568"/>
            <a:chExt cx="590" cy="544"/>
          </a:xfrm>
        </p:grpSpPr>
        <p:sp>
          <p:nvSpPr>
            <p:cNvPr id="34832" name="Oval 14"/>
            <p:cNvSpPr>
              <a:spLocks noChangeArrowheads="1"/>
            </p:cNvSpPr>
            <p:nvPr/>
          </p:nvSpPr>
          <p:spPr bwMode="auto">
            <a:xfrm>
              <a:off x="249" y="2614"/>
              <a:ext cx="362" cy="362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3" name="Oval 15"/>
            <p:cNvSpPr>
              <a:spLocks noChangeArrowheads="1"/>
            </p:cNvSpPr>
            <p:nvPr/>
          </p:nvSpPr>
          <p:spPr bwMode="auto">
            <a:xfrm>
              <a:off x="431" y="2750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4" name="Oval 16"/>
            <p:cNvSpPr>
              <a:spLocks noChangeArrowheads="1"/>
            </p:cNvSpPr>
            <p:nvPr/>
          </p:nvSpPr>
          <p:spPr bwMode="auto">
            <a:xfrm>
              <a:off x="477" y="2568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42769" name="Rectangle 17"/>
          <p:cNvSpPr>
            <a:spLocks noChangeArrowheads="1"/>
          </p:cNvSpPr>
          <p:nvPr/>
        </p:nvSpPr>
        <p:spPr bwMode="auto">
          <a:xfrm>
            <a:off x="1066800" y="85725"/>
            <a:ext cx="7877175" cy="606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建模示例</a:t>
            </a:r>
            <a:r>
              <a:rPr lang="en-US" altLang="zh-CN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：椅子问题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0" dur="500"/>
                                        <p:tgtEl>
                                          <p:spTgt spid="84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84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4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84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42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42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42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42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100"/>
                                        <p:tgtEl>
                                          <p:spTgt spid="84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2754" grpId="0" autoUpdateAnimBg="0"/>
      <p:bldP spid="842755" grpId="0" autoUpdateAnimBg="0"/>
      <p:bldP spid="842756" grpId="0" autoUpdateAnimBg="0"/>
      <p:bldP spid="842757" grpId="0" animBg="1" autoUpdateAnimBg="0"/>
      <p:bldP spid="842758" grpId="0" autoUpdateAnimBg="0"/>
      <p:bldP spid="842760" grpId="0" animBg="1" autoUpdateAnimBg="0"/>
      <p:bldP spid="842761" grpId="0" animBg="1" autoUpdateAnimBg="0"/>
      <p:bldP spid="842762" grpId="0" animBg="1"/>
      <p:bldP spid="84276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26AFA93-1A34-48DD-B0D2-CE0A430FB652}" type="slidenum">
              <a:rPr kumimoji="0" lang="en-US" altLang="zh-CN" sz="1400" smtClean="0"/>
              <a:pPr eaLnBrk="1" hangingPunct="1"/>
              <a:t>25</a:t>
            </a:fld>
            <a:endParaRPr kumimoji="0" lang="en-US" altLang="zh-CN" sz="1400"/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3895725" y="1049338"/>
            <a:ext cx="1828800" cy="579437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模型求解</a:t>
            </a:r>
          </a:p>
        </p:txBody>
      </p:sp>
      <p:sp>
        <p:nvSpPr>
          <p:cNvPr id="843779" name="Text Box 3"/>
          <p:cNvSpPr txBox="1">
            <a:spLocks noChangeArrowheads="1"/>
          </p:cNvSpPr>
          <p:nvPr/>
        </p:nvSpPr>
        <p:spPr bwMode="auto">
          <a:xfrm>
            <a:off x="609600" y="1685925"/>
            <a:ext cx="5257800" cy="51911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给出一种简单、粗糙的证明方法</a:t>
            </a:r>
          </a:p>
        </p:txBody>
      </p:sp>
      <p:sp>
        <p:nvSpPr>
          <p:cNvPr id="843780" name="Text Box 4"/>
          <p:cNvSpPr txBox="1">
            <a:spLocks noChangeArrowheads="1"/>
          </p:cNvSpPr>
          <p:nvPr/>
        </p:nvSpPr>
        <p:spPr bwMode="auto">
          <a:xfrm>
            <a:off x="685800" y="2116138"/>
            <a:ext cx="7467600" cy="294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将椅子</a:t>
            </a:r>
            <a:r>
              <a:rPr lang="zh-CN" altLang="zh-CN" b="1">
                <a:latin typeface="楷体_GB2312" pitchFamily="49" charset="-122"/>
                <a:ea typeface="楷体_GB2312" pitchFamily="49" charset="-122"/>
              </a:rPr>
              <a:t>旋转90</a:t>
            </a:r>
            <a:r>
              <a:rPr lang="zh-CN" altLang="zh-CN" b="1" baseline="30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zh-CN" b="1">
                <a:latin typeface="楷体_GB2312" pitchFamily="49" charset="-122"/>
                <a:ea typeface="楷体_GB2312" pitchFamily="49" charset="-122"/>
              </a:rPr>
              <a:t>，对角线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AC</a:t>
            </a:r>
            <a:r>
              <a:rPr lang="zh-CN" altLang="zh-CN" b="1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BD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互换。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由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)=0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 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 &gt; 0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，知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/2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)=0 , 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/2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)&gt;0.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令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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)= 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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–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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), </a:t>
            </a:r>
            <a:r>
              <a:rPr lang="zh-CN" altLang="zh-CN" b="1"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(0)&gt;0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/2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)&lt;0.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由 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f, g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的连续性知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为连续函数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 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据连续函数的基本性质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必存在</a:t>
            </a:r>
            <a:r>
              <a:rPr lang="zh-CN" altLang="en-US" b="1" i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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0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使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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)=0,  </a:t>
            </a:r>
            <a:r>
              <a:rPr lang="zh-CN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即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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 = 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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 .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因为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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 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•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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)=0,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所以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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 = 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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 = 0.</a:t>
            </a:r>
          </a:p>
        </p:txBody>
      </p:sp>
      <p:sp>
        <p:nvSpPr>
          <p:cNvPr id="843781" name="Text Box 5"/>
          <p:cNvSpPr txBox="1">
            <a:spLocks noChangeArrowheads="1"/>
          </p:cNvSpPr>
          <p:nvPr/>
        </p:nvSpPr>
        <p:spPr bwMode="auto">
          <a:xfrm>
            <a:off x="609600" y="5316538"/>
            <a:ext cx="2286000" cy="579437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评注和思考</a:t>
            </a:r>
          </a:p>
        </p:txBody>
      </p:sp>
      <p:sp>
        <p:nvSpPr>
          <p:cNvPr id="843782" name="Text Box 6"/>
          <p:cNvSpPr txBox="1">
            <a:spLocks noChangeArrowheads="1"/>
          </p:cNvSpPr>
          <p:nvPr/>
        </p:nvSpPr>
        <p:spPr bwMode="auto">
          <a:xfrm>
            <a:off x="3048000" y="5392738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建模的关键 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~</a:t>
            </a:r>
            <a:endParaRPr lang="en-US" altLang="zh-CN" sz="2800" b="1">
              <a:solidFill>
                <a:srgbClr val="FF33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43783" name="Text Box 7"/>
          <p:cNvSpPr txBox="1">
            <a:spLocks noChangeArrowheads="1"/>
          </p:cNvSpPr>
          <p:nvPr/>
        </p:nvSpPr>
        <p:spPr bwMode="auto">
          <a:xfrm>
            <a:off x="609600" y="6078538"/>
            <a:ext cx="41148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假设条件的本质与非本质 </a:t>
            </a:r>
          </a:p>
        </p:txBody>
      </p:sp>
      <p:sp>
        <p:nvSpPr>
          <p:cNvPr id="843784" name="Text Box 8"/>
          <p:cNvSpPr txBox="1">
            <a:spLocks noChangeArrowheads="1"/>
          </p:cNvSpPr>
          <p:nvPr/>
        </p:nvSpPr>
        <p:spPr bwMode="auto">
          <a:xfrm>
            <a:off x="4953000" y="6078538"/>
            <a:ext cx="419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考察四脚呈长方形的椅子</a:t>
            </a:r>
          </a:p>
        </p:txBody>
      </p:sp>
      <p:sp>
        <p:nvSpPr>
          <p:cNvPr id="843785" name="Text Box 9"/>
          <p:cNvSpPr txBox="1">
            <a:spLocks noChangeArrowheads="1"/>
          </p:cNvSpPr>
          <p:nvPr/>
        </p:nvSpPr>
        <p:spPr bwMode="auto">
          <a:xfrm>
            <a:off x="5410200" y="5392738"/>
            <a:ext cx="3429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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和 </a:t>
            </a:r>
            <a:r>
              <a:rPr lang="en-US" altLang="zh-CN" sz="2800" b="1" i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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), </a:t>
            </a:r>
            <a:r>
              <a:rPr lang="en-US" altLang="zh-CN" sz="2800" b="1" i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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的确定</a:t>
            </a:r>
          </a:p>
        </p:txBody>
      </p:sp>
      <p:graphicFrame>
        <p:nvGraphicFramePr>
          <p:cNvPr id="35851" name="Object 10"/>
          <p:cNvGraphicFramePr>
            <a:graphicFrameLocks noChangeAspect="1"/>
          </p:cNvGraphicFramePr>
          <p:nvPr/>
        </p:nvGraphicFramePr>
        <p:xfrm>
          <a:off x="7848600" y="973138"/>
          <a:ext cx="76200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7" name="Clip" r:id="rId3" imgW="761744" imgH="677808" progId="MS_ClipArt_Gallery.2">
                  <p:embed/>
                </p:oleObj>
              </mc:Choice>
              <mc:Fallback>
                <p:oleObj name="Clip" r:id="rId3" imgW="761744" imgH="677808" progId="MS_ClipArt_Gallery.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973138"/>
                        <a:ext cx="762000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2" name="Line 11"/>
          <p:cNvSpPr>
            <a:spLocks noChangeShapeType="1"/>
          </p:cNvSpPr>
          <p:nvPr/>
        </p:nvSpPr>
        <p:spPr bwMode="auto">
          <a:xfrm>
            <a:off x="468313" y="908050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5C0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5853" name="Group 12"/>
          <p:cNvGrpSpPr>
            <a:grpSpLocks/>
          </p:cNvGrpSpPr>
          <p:nvPr/>
        </p:nvGrpSpPr>
        <p:grpSpPr bwMode="auto">
          <a:xfrm>
            <a:off x="34925" y="404813"/>
            <a:ext cx="936625" cy="863600"/>
            <a:chOff x="249" y="2568"/>
            <a:chExt cx="590" cy="544"/>
          </a:xfrm>
        </p:grpSpPr>
        <p:sp>
          <p:nvSpPr>
            <p:cNvPr id="35855" name="Oval 13"/>
            <p:cNvSpPr>
              <a:spLocks noChangeArrowheads="1"/>
            </p:cNvSpPr>
            <p:nvPr/>
          </p:nvSpPr>
          <p:spPr bwMode="auto">
            <a:xfrm>
              <a:off x="249" y="2614"/>
              <a:ext cx="362" cy="362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6" name="Oval 14"/>
            <p:cNvSpPr>
              <a:spLocks noChangeArrowheads="1"/>
            </p:cNvSpPr>
            <p:nvPr/>
          </p:nvSpPr>
          <p:spPr bwMode="auto">
            <a:xfrm>
              <a:off x="431" y="2750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7" name="Oval 15"/>
            <p:cNvSpPr>
              <a:spLocks noChangeArrowheads="1"/>
            </p:cNvSpPr>
            <p:nvPr/>
          </p:nvSpPr>
          <p:spPr bwMode="auto">
            <a:xfrm>
              <a:off x="477" y="2568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43792" name="Rectangle 16"/>
          <p:cNvSpPr>
            <a:spLocks noChangeArrowheads="1"/>
          </p:cNvSpPr>
          <p:nvPr/>
        </p:nvSpPr>
        <p:spPr bwMode="auto">
          <a:xfrm>
            <a:off x="1066800" y="85725"/>
            <a:ext cx="7877175" cy="606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建模示例</a:t>
            </a:r>
            <a:r>
              <a:rPr lang="en-US" altLang="zh-CN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：椅子问题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3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3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43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43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43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43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4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43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4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4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3779" grpId="0" animBg="1" autoUpdateAnimBg="0"/>
      <p:bldP spid="843780" grpId="0" build="p" autoUpdateAnimBg="0"/>
      <p:bldP spid="843781" grpId="0" animBg="1" autoUpdateAnimBg="0"/>
      <p:bldP spid="843782" grpId="0" autoUpdateAnimBg="0"/>
      <p:bldP spid="843783" grpId="0" animBg="1" autoUpdateAnimBg="0"/>
      <p:bldP spid="843784" grpId="0" autoUpdateAnimBg="0"/>
      <p:bldP spid="84378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86E9E850-50CE-44FA-8687-1C72553A8009}" type="slidenum">
              <a:rPr kumimoji="0" lang="en-US" altLang="zh-CN" sz="1400" smtClean="0"/>
              <a:pPr eaLnBrk="1" hangingPunct="1"/>
              <a:t>26</a:t>
            </a:fld>
            <a:endParaRPr kumimoji="0" lang="en-US" altLang="zh-CN" sz="1400"/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250825" y="1458913"/>
            <a:ext cx="5122863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）商人们怎样安全过河</a:t>
            </a:r>
          </a:p>
        </p:txBody>
      </p:sp>
      <p:sp>
        <p:nvSpPr>
          <p:cNvPr id="844803" name="Text Box 3"/>
          <p:cNvSpPr txBox="1">
            <a:spLocks noChangeArrowheads="1"/>
          </p:cNvSpPr>
          <p:nvPr/>
        </p:nvSpPr>
        <p:spPr bwMode="auto">
          <a:xfrm>
            <a:off x="468313" y="1989138"/>
            <a:ext cx="2819400" cy="4572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问题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智力游戏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844804" name="Text Box 4"/>
          <p:cNvSpPr txBox="1">
            <a:spLocks noChangeArrowheads="1"/>
          </p:cNvSpPr>
          <p:nvPr/>
        </p:nvSpPr>
        <p:spPr bwMode="auto">
          <a:xfrm>
            <a:off x="5638800" y="3487738"/>
            <a:ext cx="25146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    3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名商人</a:t>
            </a:r>
            <a:endParaRPr lang="zh-CN" altLang="en-US" b="1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    </a:t>
            </a:r>
            <a:r>
              <a:rPr lang="en-US" altLang="zh-CN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3</a:t>
            </a:r>
            <a:r>
              <a:rPr lang="zh-CN" altLang="en-US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名随从</a:t>
            </a:r>
          </a:p>
        </p:txBody>
      </p:sp>
      <p:sp>
        <p:nvSpPr>
          <p:cNvPr id="844805" name="Text Box 5"/>
          <p:cNvSpPr txBox="1">
            <a:spLocks noChangeArrowheads="1"/>
          </p:cNvSpPr>
          <p:nvPr/>
        </p:nvSpPr>
        <p:spPr bwMode="auto">
          <a:xfrm>
            <a:off x="388938" y="2454275"/>
            <a:ext cx="40386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随从们密约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在河的任一岸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一旦随从的人数比商人多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就杀人越货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844806" name="Text Box 6"/>
          <p:cNvSpPr txBox="1">
            <a:spLocks noChangeArrowheads="1"/>
          </p:cNvSpPr>
          <p:nvPr/>
        </p:nvSpPr>
        <p:spPr bwMode="auto">
          <a:xfrm>
            <a:off x="381000" y="3756025"/>
            <a:ext cx="48768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但是乘船渡河的方案由商人决定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.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商人们怎样才能安全过河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?</a:t>
            </a:r>
          </a:p>
        </p:txBody>
      </p:sp>
      <p:sp>
        <p:nvSpPr>
          <p:cNvPr id="844807" name="Text Box 7"/>
          <p:cNvSpPr txBox="1">
            <a:spLocks noChangeArrowheads="1"/>
          </p:cNvSpPr>
          <p:nvPr/>
        </p:nvSpPr>
        <p:spPr bwMode="auto">
          <a:xfrm>
            <a:off x="381000" y="4916488"/>
            <a:ext cx="1752600" cy="4572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问题分析</a:t>
            </a:r>
          </a:p>
        </p:txBody>
      </p:sp>
      <p:sp>
        <p:nvSpPr>
          <p:cNvPr id="844808" name="Text Box 8"/>
          <p:cNvSpPr txBox="1">
            <a:spLocks noChangeArrowheads="1"/>
          </p:cNvSpPr>
          <p:nvPr/>
        </p:nvSpPr>
        <p:spPr bwMode="auto">
          <a:xfrm>
            <a:off x="2743200" y="4916488"/>
            <a:ext cx="2362200" cy="457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多步决策过程</a:t>
            </a:r>
          </a:p>
        </p:txBody>
      </p:sp>
      <p:sp>
        <p:nvSpPr>
          <p:cNvPr id="844809" name="Text Box 9"/>
          <p:cNvSpPr txBox="1">
            <a:spLocks noChangeArrowheads="1"/>
          </p:cNvSpPr>
          <p:nvPr/>
        </p:nvSpPr>
        <p:spPr bwMode="auto">
          <a:xfrm>
            <a:off x="381000" y="5419725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决策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~ 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每一步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此岸到彼岸或彼岸到此岸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船上的人员</a:t>
            </a:r>
          </a:p>
        </p:txBody>
      </p:sp>
      <p:sp>
        <p:nvSpPr>
          <p:cNvPr id="844810" name="Text Box 10"/>
          <p:cNvSpPr txBox="1">
            <a:spLocks noChangeArrowheads="1"/>
          </p:cNvSpPr>
          <p:nvPr/>
        </p:nvSpPr>
        <p:spPr bwMode="auto">
          <a:xfrm>
            <a:off x="381000" y="5773738"/>
            <a:ext cx="83820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FFCC"/>
                    </a:gs>
                    <a:gs pos="100000">
                      <a:srgbClr val="FFFF99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要求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~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在安全的前提下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两岸的随从数不比商人多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),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经有限步使全体人员过河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grpSp>
        <p:nvGrpSpPr>
          <p:cNvPr id="844811" name="Group 11"/>
          <p:cNvGrpSpPr>
            <a:grpSpLocks/>
          </p:cNvGrpSpPr>
          <p:nvPr/>
        </p:nvGrpSpPr>
        <p:grpSpPr bwMode="auto">
          <a:xfrm>
            <a:off x="5143500" y="1354138"/>
            <a:ext cx="4000500" cy="2111375"/>
            <a:chOff x="3240" y="576"/>
            <a:chExt cx="2520" cy="1330"/>
          </a:xfrm>
        </p:grpSpPr>
        <p:sp>
          <p:nvSpPr>
            <p:cNvPr id="36883" name="Freeform 12"/>
            <p:cNvSpPr>
              <a:spLocks/>
            </p:cNvSpPr>
            <p:nvPr/>
          </p:nvSpPr>
          <p:spPr bwMode="auto">
            <a:xfrm>
              <a:off x="3249" y="576"/>
              <a:ext cx="2007" cy="490"/>
            </a:xfrm>
            <a:custGeom>
              <a:avLst/>
              <a:gdLst>
                <a:gd name="T0" fmla="*/ 27 w 2007"/>
                <a:gd name="T1" fmla="*/ 226 h 490"/>
                <a:gd name="T2" fmla="*/ 111 w 2007"/>
                <a:gd name="T3" fmla="*/ 166 h 490"/>
                <a:gd name="T4" fmla="*/ 147 w 2007"/>
                <a:gd name="T5" fmla="*/ 130 h 490"/>
                <a:gd name="T6" fmla="*/ 231 w 2007"/>
                <a:gd name="T7" fmla="*/ 94 h 490"/>
                <a:gd name="T8" fmla="*/ 447 w 2007"/>
                <a:gd name="T9" fmla="*/ 10 h 490"/>
                <a:gd name="T10" fmla="*/ 915 w 2007"/>
                <a:gd name="T11" fmla="*/ 106 h 490"/>
                <a:gd name="T12" fmla="*/ 1131 w 2007"/>
                <a:gd name="T13" fmla="*/ 286 h 490"/>
                <a:gd name="T14" fmla="*/ 1275 w 2007"/>
                <a:gd name="T15" fmla="*/ 370 h 490"/>
                <a:gd name="T16" fmla="*/ 1311 w 2007"/>
                <a:gd name="T17" fmla="*/ 394 h 490"/>
                <a:gd name="T18" fmla="*/ 1371 w 2007"/>
                <a:gd name="T19" fmla="*/ 406 h 490"/>
                <a:gd name="T20" fmla="*/ 1455 w 2007"/>
                <a:gd name="T21" fmla="*/ 442 h 490"/>
                <a:gd name="T22" fmla="*/ 1647 w 2007"/>
                <a:gd name="T23" fmla="*/ 490 h 490"/>
                <a:gd name="T24" fmla="*/ 1935 w 2007"/>
                <a:gd name="T25" fmla="*/ 478 h 490"/>
                <a:gd name="T26" fmla="*/ 2007 w 2007"/>
                <a:gd name="T27" fmla="*/ 454 h 49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007" h="490">
                  <a:moveTo>
                    <a:pt x="27" y="226"/>
                  </a:moveTo>
                  <a:cubicBezTo>
                    <a:pt x="121" y="132"/>
                    <a:pt x="0" y="245"/>
                    <a:pt x="111" y="166"/>
                  </a:cubicBezTo>
                  <a:cubicBezTo>
                    <a:pt x="125" y="156"/>
                    <a:pt x="133" y="139"/>
                    <a:pt x="147" y="130"/>
                  </a:cubicBezTo>
                  <a:cubicBezTo>
                    <a:pt x="172" y="113"/>
                    <a:pt x="205" y="109"/>
                    <a:pt x="231" y="94"/>
                  </a:cubicBezTo>
                  <a:cubicBezTo>
                    <a:pt x="300" y="54"/>
                    <a:pt x="368" y="26"/>
                    <a:pt x="447" y="10"/>
                  </a:cubicBezTo>
                  <a:cubicBezTo>
                    <a:pt x="666" y="19"/>
                    <a:pt x="756" y="0"/>
                    <a:pt x="915" y="106"/>
                  </a:cubicBezTo>
                  <a:cubicBezTo>
                    <a:pt x="965" y="181"/>
                    <a:pt x="1056" y="236"/>
                    <a:pt x="1131" y="286"/>
                  </a:cubicBezTo>
                  <a:cubicBezTo>
                    <a:pt x="1179" y="318"/>
                    <a:pt x="1224" y="345"/>
                    <a:pt x="1275" y="370"/>
                  </a:cubicBezTo>
                  <a:cubicBezTo>
                    <a:pt x="1288" y="376"/>
                    <a:pt x="1297" y="389"/>
                    <a:pt x="1311" y="394"/>
                  </a:cubicBezTo>
                  <a:cubicBezTo>
                    <a:pt x="1330" y="401"/>
                    <a:pt x="1351" y="401"/>
                    <a:pt x="1371" y="406"/>
                  </a:cubicBezTo>
                  <a:cubicBezTo>
                    <a:pt x="1431" y="421"/>
                    <a:pt x="1386" y="416"/>
                    <a:pt x="1455" y="442"/>
                  </a:cubicBezTo>
                  <a:cubicBezTo>
                    <a:pt x="1516" y="465"/>
                    <a:pt x="1584" y="477"/>
                    <a:pt x="1647" y="490"/>
                  </a:cubicBezTo>
                  <a:cubicBezTo>
                    <a:pt x="1743" y="486"/>
                    <a:pt x="1839" y="488"/>
                    <a:pt x="1935" y="478"/>
                  </a:cubicBezTo>
                  <a:cubicBezTo>
                    <a:pt x="1960" y="475"/>
                    <a:pt x="2007" y="454"/>
                    <a:pt x="2007" y="45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4" name="Freeform 13"/>
            <p:cNvSpPr>
              <a:spLocks/>
            </p:cNvSpPr>
            <p:nvPr/>
          </p:nvSpPr>
          <p:spPr bwMode="auto">
            <a:xfrm>
              <a:off x="3240" y="1416"/>
              <a:ext cx="1956" cy="490"/>
            </a:xfrm>
            <a:custGeom>
              <a:avLst/>
              <a:gdLst>
                <a:gd name="T0" fmla="*/ 0 w 1956"/>
                <a:gd name="T1" fmla="*/ 142 h 490"/>
                <a:gd name="T2" fmla="*/ 288 w 1956"/>
                <a:gd name="T3" fmla="*/ 10 h 490"/>
                <a:gd name="T4" fmla="*/ 708 w 1956"/>
                <a:gd name="T5" fmla="*/ 58 h 490"/>
                <a:gd name="T6" fmla="*/ 852 w 1956"/>
                <a:gd name="T7" fmla="*/ 154 h 490"/>
                <a:gd name="T8" fmla="*/ 1032 w 1956"/>
                <a:gd name="T9" fmla="*/ 274 h 490"/>
                <a:gd name="T10" fmla="*/ 1104 w 1956"/>
                <a:gd name="T11" fmla="*/ 322 h 490"/>
                <a:gd name="T12" fmla="*/ 1284 w 1956"/>
                <a:gd name="T13" fmla="*/ 394 h 490"/>
                <a:gd name="T14" fmla="*/ 1500 w 1956"/>
                <a:gd name="T15" fmla="*/ 466 h 490"/>
                <a:gd name="T16" fmla="*/ 1572 w 1956"/>
                <a:gd name="T17" fmla="*/ 490 h 490"/>
                <a:gd name="T18" fmla="*/ 1920 w 1956"/>
                <a:gd name="T19" fmla="*/ 478 h 490"/>
                <a:gd name="T20" fmla="*/ 1956 w 1956"/>
                <a:gd name="T21" fmla="*/ 466 h 49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956" h="490">
                  <a:moveTo>
                    <a:pt x="0" y="142"/>
                  </a:moveTo>
                  <a:cubicBezTo>
                    <a:pt x="106" y="71"/>
                    <a:pt x="160" y="36"/>
                    <a:pt x="288" y="10"/>
                  </a:cubicBezTo>
                  <a:cubicBezTo>
                    <a:pt x="850" y="30"/>
                    <a:pt x="476" y="0"/>
                    <a:pt x="708" y="58"/>
                  </a:cubicBezTo>
                  <a:cubicBezTo>
                    <a:pt x="751" y="101"/>
                    <a:pt x="799" y="119"/>
                    <a:pt x="852" y="154"/>
                  </a:cubicBezTo>
                  <a:cubicBezTo>
                    <a:pt x="912" y="194"/>
                    <a:pt x="972" y="234"/>
                    <a:pt x="1032" y="274"/>
                  </a:cubicBezTo>
                  <a:cubicBezTo>
                    <a:pt x="1056" y="290"/>
                    <a:pt x="1077" y="313"/>
                    <a:pt x="1104" y="322"/>
                  </a:cubicBezTo>
                  <a:cubicBezTo>
                    <a:pt x="1164" y="342"/>
                    <a:pt x="1227" y="368"/>
                    <a:pt x="1284" y="394"/>
                  </a:cubicBezTo>
                  <a:cubicBezTo>
                    <a:pt x="1440" y="465"/>
                    <a:pt x="1318" y="430"/>
                    <a:pt x="1500" y="466"/>
                  </a:cubicBezTo>
                  <a:cubicBezTo>
                    <a:pt x="1525" y="471"/>
                    <a:pt x="1572" y="490"/>
                    <a:pt x="1572" y="490"/>
                  </a:cubicBezTo>
                  <a:cubicBezTo>
                    <a:pt x="1688" y="486"/>
                    <a:pt x="1804" y="485"/>
                    <a:pt x="1920" y="478"/>
                  </a:cubicBezTo>
                  <a:cubicBezTo>
                    <a:pt x="1933" y="477"/>
                    <a:pt x="1956" y="466"/>
                    <a:pt x="1956" y="466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5" name="Line 14"/>
            <p:cNvSpPr>
              <a:spLocks noChangeShapeType="1"/>
            </p:cNvSpPr>
            <p:nvPr/>
          </p:nvSpPr>
          <p:spPr bwMode="auto">
            <a:xfrm flipV="1">
              <a:off x="3984" y="81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6" name="Text Box 15"/>
            <p:cNvSpPr txBox="1">
              <a:spLocks noChangeArrowheads="1"/>
            </p:cNvSpPr>
            <p:nvPr/>
          </p:nvSpPr>
          <p:spPr bwMode="auto">
            <a:xfrm>
              <a:off x="3312" y="99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Times New Roman" pitchFamily="18" charset="0"/>
                  <a:ea typeface="楷体_GB2312" pitchFamily="49" charset="-122"/>
                </a:rPr>
                <a:t>河</a:t>
              </a:r>
            </a:p>
          </p:txBody>
        </p:sp>
        <p:sp>
          <p:nvSpPr>
            <p:cNvPr id="36887" name="Text Box 16"/>
            <p:cNvSpPr txBox="1">
              <a:spLocks noChangeArrowheads="1"/>
            </p:cNvSpPr>
            <p:nvPr/>
          </p:nvSpPr>
          <p:spPr bwMode="auto">
            <a:xfrm>
              <a:off x="4128" y="1161"/>
              <a:ext cx="16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Times New Roman" pitchFamily="18" charset="0"/>
                  <a:ea typeface="楷体_GB2312" pitchFamily="49" charset="-122"/>
                </a:rPr>
                <a:t>小船</a:t>
              </a:r>
              <a:r>
                <a:rPr lang="en-US" altLang="zh-CN" b="1">
                  <a:latin typeface="Times New Roman" pitchFamily="18" charset="0"/>
                  <a:ea typeface="楷体_GB2312" pitchFamily="49" charset="-122"/>
                </a:rPr>
                <a:t>(</a:t>
              </a:r>
              <a:r>
                <a:rPr lang="zh-CN" altLang="en-US" b="1">
                  <a:latin typeface="Times New Roman" pitchFamily="18" charset="0"/>
                  <a:ea typeface="楷体_GB2312" pitchFamily="49" charset="-122"/>
                </a:rPr>
                <a:t>至多</a:t>
              </a:r>
              <a:r>
                <a:rPr lang="en-US" altLang="zh-CN" b="1">
                  <a:latin typeface="Times New Roman" pitchFamily="18" charset="0"/>
                  <a:ea typeface="楷体_GB2312" pitchFamily="49" charset="-122"/>
                </a:rPr>
                <a:t>2</a:t>
              </a:r>
              <a:r>
                <a:rPr lang="zh-CN" altLang="en-US" b="1">
                  <a:latin typeface="Times New Roman" pitchFamily="18" charset="0"/>
                  <a:ea typeface="楷体_GB2312" pitchFamily="49" charset="-122"/>
                </a:rPr>
                <a:t>人</a:t>
              </a:r>
              <a:r>
                <a:rPr lang="en-US" altLang="zh-CN" b="1">
                  <a:latin typeface="Times New Roman" pitchFamily="18" charset="0"/>
                  <a:ea typeface="楷体_GB2312" pitchFamily="49" charset="-122"/>
                </a:rPr>
                <a:t>)</a:t>
              </a:r>
            </a:p>
          </p:txBody>
        </p:sp>
        <p:grpSp>
          <p:nvGrpSpPr>
            <p:cNvPr id="36888" name="Group 17"/>
            <p:cNvGrpSpPr>
              <a:grpSpLocks/>
            </p:cNvGrpSpPr>
            <p:nvPr/>
          </p:nvGrpSpPr>
          <p:grpSpPr bwMode="auto">
            <a:xfrm>
              <a:off x="3936" y="1104"/>
              <a:ext cx="120" cy="336"/>
              <a:chOff x="3732" y="816"/>
              <a:chExt cx="120" cy="336"/>
            </a:xfrm>
          </p:grpSpPr>
          <p:sp>
            <p:nvSpPr>
              <p:cNvPr id="36889" name="Freeform 18"/>
              <p:cNvSpPr>
                <a:spLocks/>
              </p:cNvSpPr>
              <p:nvPr/>
            </p:nvSpPr>
            <p:spPr bwMode="auto">
              <a:xfrm>
                <a:off x="3732" y="816"/>
                <a:ext cx="60" cy="336"/>
              </a:xfrm>
              <a:custGeom>
                <a:avLst/>
                <a:gdLst>
                  <a:gd name="T0" fmla="*/ 60 w 60"/>
                  <a:gd name="T1" fmla="*/ 0 h 336"/>
                  <a:gd name="T2" fmla="*/ 12 w 60"/>
                  <a:gd name="T3" fmla="*/ 96 h 336"/>
                  <a:gd name="T4" fmla="*/ 0 w 60"/>
                  <a:gd name="T5" fmla="*/ 168 h 336"/>
                  <a:gd name="T6" fmla="*/ 12 w 60"/>
                  <a:gd name="T7" fmla="*/ 240 h 336"/>
                  <a:gd name="T8" fmla="*/ 60 w 60"/>
                  <a:gd name="T9" fmla="*/ 336 h 3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0" h="336">
                    <a:moveTo>
                      <a:pt x="60" y="0"/>
                    </a:moveTo>
                    <a:cubicBezTo>
                      <a:pt x="52" y="16"/>
                      <a:pt x="22" y="68"/>
                      <a:pt x="12" y="96"/>
                    </a:cubicBezTo>
                    <a:cubicBezTo>
                      <a:pt x="2" y="124"/>
                      <a:pt x="0" y="144"/>
                      <a:pt x="0" y="168"/>
                    </a:cubicBezTo>
                    <a:cubicBezTo>
                      <a:pt x="0" y="192"/>
                      <a:pt x="2" y="212"/>
                      <a:pt x="12" y="240"/>
                    </a:cubicBezTo>
                    <a:cubicBezTo>
                      <a:pt x="22" y="268"/>
                      <a:pt x="50" y="316"/>
                      <a:pt x="60" y="336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0" name="Freeform 19"/>
              <p:cNvSpPr>
                <a:spLocks/>
              </p:cNvSpPr>
              <p:nvPr/>
            </p:nvSpPr>
            <p:spPr bwMode="auto">
              <a:xfrm flipH="1" flipV="1">
                <a:off x="3792" y="816"/>
                <a:ext cx="60" cy="336"/>
              </a:xfrm>
              <a:custGeom>
                <a:avLst/>
                <a:gdLst>
                  <a:gd name="T0" fmla="*/ 60 w 60"/>
                  <a:gd name="T1" fmla="*/ 0 h 336"/>
                  <a:gd name="T2" fmla="*/ 12 w 60"/>
                  <a:gd name="T3" fmla="*/ 96 h 336"/>
                  <a:gd name="T4" fmla="*/ 0 w 60"/>
                  <a:gd name="T5" fmla="*/ 168 h 336"/>
                  <a:gd name="T6" fmla="*/ 12 w 60"/>
                  <a:gd name="T7" fmla="*/ 240 h 336"/>
                  <a:gd name="T8" fmla="*/ 60 w 60"/>
                  <a:gd name="T9" fmla="*/ 336 h 3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0" h="336">
                    <a:moveTo>
                      <a:pt x="60" y="0"/>
                    </a:moveTo>
                    <a:cubicBezTo>
                      <a:pt x="52" y="16"/>
                      <a:pt x="22" y="68"/>
                      <a:pt x="12" y="96"/>
                    </a:cubicBezTo>
                    <a:cubicBezTo>
                      <a:pt x="2" y="124"/>
                      <a:pt x="0" y="144"/>
                      <a:pt x="0" y="168"/>
                    </a:cubicBezTo>
                    <a:cubicBezTo>
                      <a:pt x="0" y="192"/>
                      <a:pt x="2" y="212"/>
                      <a:pt x="12" y="240"/>
                    </a:cubicBezTo>
                    <a:cubicBezTo>
                      <a:pt x="22" y="268"/>
                      <a:pt x="50" y="316"/>
                      <a:pt x="60" y="336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6877" name="Line 20"/>
          <p:cNvSpPr>
            <a:spLocks noChangeShapeType="1"/>
          </p:cNvSpPr>
          <p:nvPr/>
        </p:nvSpPr>
        <p:spPr bwMode="auto">
          <a:xfrm>
            <a:off x="468313" y="908050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5C0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6878" name="Group 21"/>
          <p:cNvGrpSpPr>
            <a:grpSpLocks/>
          </p:cNvGrpSpPr>
          <p:nvPr/>
        </p:nvGrpSpPr>
        <p:grpSpPr bwMode="auto">
          <a:xfrm>
            <a:off x="34925" y="404813"/>
            <a:ext cx="936625" cy="863600"/>
            <a:chOff x="249" y="2568"/>
            <a:chExt cx="590" cy="544"/>
          </a:xfrm>
        </p:grpSpPr>
        <p:sp>
          <p:nvSpPr>
            <p:cNvPr id="36880" name="Oval 22"/>
            <p:cNvSpPr>
              <a:spLocks noChangeArrowheads="1"/>
            </p:cNvSpPr>
            <p:nvPr/>
          </p:nvSpPr>
          <p:spPr bwMode="auto">
            <a:xfrm>
              <a:off x="249" y="2614"/>
              <a:ext cx="362" cy="362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1" name="Oval 23"/>
            <p:cNvSpPr>
              <a:spLocks noChangeArrowheads="1"/>
            </p:cNvSpPr>
            <p:nvPr/>
          </p:nvSpPr>
          <p:spPr bwMode="auto">
            <a:xfrm>
              <a:off x="431" y="2750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2" name="Oval 24"/>
            <p:cNvSpPr>
              <a:spLocks noChangeArrowheads="1"/>
            </p:cNvSpPr>
            <p:nvPr/>
          </p:nvSpPr>
          <p:spPr bwMode="auto">
            <a:xfrm>
              <a:off x="477" y="2568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44825" name="Rectangle 25"/>
          <p:cNvSpPr>
            <a:spLocks noChangeArrowheads="1"/>
          </p:cNvSpPr>
          <p:nvPr/>
        </p:nvSpPr>
        <p:spPr bwMode="auto">
          <a:xfrm>
            <a:off x="1066800" y="85725"/>
            <a:ext cx="7877175" cy="606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建模示例</a:t>
            </a:r>
            <a:r>
              <a:rPr lang="en-US" altLang="zh-CN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：过河问题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44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500"/>
                                        <p:tgtEl>
                                          <p:spTgt spid="84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4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3" dur="500"/>
                                        <p:tgtEl>
                                          <p:spTgt spid="84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44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44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4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3" dur="500"/>
                                        <p:tgtEl>
                                          <p:spTgt spid="844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803" grpId="0" animBg="1" autoUpdateAnimBg="0"/>
      <p:bldP spid="844804" grpId="0" autoUpdateAnimBg="0"/>
      <p:bldP spid="844805" grpId="0" animBg="1" autoUpdateAnimBg="0"/>
      <p:bldP spid="844806" grpId="0" animBg="1" autoUpdateAnimBg="0"/>
      <p:bldP spid="844807" grpId="0" animBg="1" autoUpdateAnimBg="0"/>
      <p:bldP spid="844808" grpId="0" animBg="1" autoUpdateAnimBg="0"/>
      <p:bldP spid="844809" grpId="0" animBg="1" autoUpdateAnimBg="0"/>
      <p:bldP spid="844810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242E55A7-F327-42DA-979A-1C66B3FADC2F}" type="slidenum">
              <a:rPr kumimoji="0" lang="en-US" altLang="zh-CN" sz="1400" smtClean="0"/>
              <a:pPr eaLnBrk="1" hangingPunct="1"/>
              <a:t>27</a:t>
            </a:fld>
            <a:endParaRPr kumimoji="0" lang="en-US" altLang="zh-CN" sz="1400"/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3563938" y="1100138"/>
            <a:ext cx="1981200" cy="4572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模型构建</a:t>
            </a:r>
          </a:p>
        </p:txBody>
      </p:sp>
      <p:sp>
        <p:nvSpPr>
          <p:cNvPr id="845827" name="Text Box 3"/>
          <p:cNvSpPr txBox="1">
            <a:spLocks noChangeArrowheads="1"/>
          </p:cNvSpPr>
          <p:nvPr/>
        </p:nvSpPr>
        <p:spPr bwMode="auto">
          <a:xfrm>
            <a:off x="685800" y="1501775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b="1" i="1" baseline="-25000"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~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第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次渡河前此岸的商人数</a:t>
            </a:r>
          </a:p>
        </p:txBody>
      </p:sp>
      <p:sp>
        <p:nvSpPr>
          <p:cNvPr id="845828" name="Text Box 4"/>
          <p:cNvSpPr txBox="1">
            <a:spLocks noChangeArrowheads="1"/>
          </p:cNvSpPr>
          <p:nvPr/>
        </p:nvSpPr>
        <p:spPr bwMode="auto">
          <a:xfrm>
            <a:off x="685800" y="2035175"/>
            <a:ext cx="502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en-US" altLang="zh-CN" b="1" i="1" baseline="-25000"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~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第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次渡河前此岸的随从数</a:t>
            </a:r>
          </a:p>
        </p:txBody>
      </p:sp>
      <p:sp>
        <p:nvSpPr>
          <p:cNvPr id="845829" name="Text Box 5"/>
          <p:cNvSpPr txBox="1">
            <a:spLocks noChangeArrowheads="1"/>
          </p:cNvSpPr>
          <p:nvPr/>
        </p:nvSpPr>
        <p:spPr bwMode="auto">
          <a:xfrm>
            <a:off x="6019800" y="1425575"/>
            <a:ext cx="23622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b="1" i="1" baseline="-25000"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</a:rPr>
              <a:t>, y</a:t>
            </a:r>
            <a:r>
              <a:rPr lang="en-US" altLang="zh-CN" b="1" i="1" baseline="-25000"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=0,1,2,3;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=1,2,</a:t>
            </a:r>
            <a:r>
              <a:rPr lang="en-US" altLang="zh-CN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 </a:t>
            </a:r>
          </a:p>
        </p:txBody>
      </p:sp>
      <p:sp>
        <p:nvSpPr>
          <p:cNvPr id="845830" name="Text Box 6"/>
          <p:cNvSpPr txBox="1">
            <a:spLocks noChangeArrowheads="1"/>
          </p:cNvSpPr>
          <p:nvPr/>
        </p:nvSpPr>
        <p:spPr bwMode="auto">
          <a:xfrm>
            <a:off x="685800" y="2608263"/>
            <a:ext cx="38862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en-US" altLang="zh-CN" b="1" i="1" baseline="-25000"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=(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b="1" i="1" baseline="-25000">
                <a:latin typeface="Times New Roman" pitchFamily="18" charset="0"/>
                <a:ea typeface="楷体_GB2312" pitchFamily="49" charset="-122"/>
              </a:rPr>
              <a:t>k 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</a:rPr>
              <a:t>, y</a:t>
            </a:r>
            <a:r>
              <a:rPr lang="en-US" altLang="zh-CN" b="1" i="1" baseline="-25000"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)~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过程的状态</a:t>
            </a:r>
            <a:endParaRPr lang="zh-CN" altLang="en-US" b="1" baseline="-250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45831" name="Text Box 7"/>
          <p:cNvSpPr txBox="1">
            <a:spLocks noChangeArrowheads="1"/>
          </p:cNvSpPr>
          <p:nvPr/>
        </p:nvSpPr>
        <p:spPr bwMode="auto">
          <a:xfrm>
            <a:off x="685800" y="3030538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S={(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b="1" i="1" baseline="-2500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</a:rPr>
              <a:t>, y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en-US" altLang="zh-CN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 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=0, 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y</a:t>
            </a:r>
            <a:r>
              <a:rPr lang="en-US" altLang="zh-CN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=0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,1,2,3; 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=3, 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y</a:t>
            </a:r>
            <a:r>
              <a:rPr lang="en-US" altLang="zh-CN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=0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,1,2,3; 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=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=1,2}</a:t>
            </a:r>
          </a:p>
        </p:txBody>
      </p:sp>
      <p:sp>
        <p:nvSpPr>
          <p:cNvPr id="845832" name="Text Box 8"/>
          <p:cNvSpPr txBox="1">
            <a:spLocks noChangeArrowheads="1"/>
          </p:cNvSpPr>
          <p:nvPr/>
        </p:nvSpPr>
        <p:spPr bwMode="auto">
          <a:xfrm>
            <a:off x="5410200" y="268446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S ~ </a:t>
            </a:r>
            <a:r>
              <a:rPr lang="zh-CN" altLang="zh-CN" b="1">
                <a:latin typeface="Times New Roman" pitchFamily="18" charset="0"/>
                <a:ea typeface="楷体_GB2312" pitchFamily="49" charset="-122"/>
              </a:rPr>
              <a:t>允许状态集合</a:t>
            </a:r>
            <a:endParaRPr lang="zh-CN" altLang="en-US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45833" name="Text Box 9"/>
          <p:cNvSpPr txBox="1">
            <a:spLocks noChangeArrowheads="1"/>
          </p:cNvSpPr>
          <p:nvPr/>
        </p:nvSpPr>
        <p:spPr bwMode="auto">
          <a:xfrm>
            <a:off x="685800" y="3640138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>
                <a:latin typeface="Times New Roman" pitchFamily="18" charset="0"/>
                <a:ea typeface="楷体_GB2312" pitchFamily="49" charset="-122"/>
              </a:rPr>
              <a:t>u</a:t>
            </a:r>
            <a:r>
              <a:rPr lang="en-US" altLang="zh-CN" b="1" i="1" baseline="-25000"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~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第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次渡船上的商人数</a:t>
            </a:r>
          </a:p>
        </p:txBody>
      </p:sp>
      <p:sp>
        <p:nvSpPr>
          <p:cNvPr id="845834" name="Text Box 10"/>
          <p:cNvSpPr txBox="1">
            <a:spLocks noChangeArrowheads="1"/>
          </p:cNvSpPr>
          <p:nvPr/>
        </p:nvSpPr>
        <p:spPr bwMode="auto">
          <a:xfrm>
            <a:off x="685800" y="4249738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b="1" i="1" baseline="-25000"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~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第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次渡船上的随从数</a:t>
            </a:r>
          </a:p>
        </p:txBody>
      </p:sp>
      <p:sp>
        <p:nvSpPr>
          <p:cNvPr id="845835" name="Text Box 11"/>
          <p:cNvSpPr txBox="1">
            <a:spLocks noChangeArrowheads="1"/>
          </p:cNvSpPr>
          <p:nvPr/>
        </p:nvSpPr>
        <p:spPr bwMode="auto">
          <a:xfrm>
            <a:off x="685800" y="4797425"/>
            <a:ext cx="26670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>
                <a:latin typeface="Times New Roman" pitchFamily="18" charset="0"/>
                <a:ea typeface="楷体_GB2312" pitchFamily="49" charset="-122"/>
              </a:rPr>
              <a:t>d</a:t>
            </a:r>
            <a:r>
              <a:rPr lang="en-US" altLang="zh-CN" b="1" i="1" baseline="-25000"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=(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</a:rPr>
              <a:t>u</a:t>
            </a:r>
            <a:r>
              <a:rPr lang="en-US" altLang="zh-CN" b="1" i="1" baseline="-25000">
                <a:latin typeface="Times New Roman" pitchFamily="18" charset="0"/>
                <a:ea typeface="楷体_GB2312" pitchFamily="49" charset="-122"/>
              </a:rPr>
              <a:t>k 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</a:rPr>
              <a:t>, v</a:t>
            </a:r>
            <a:r>
              <a:rPr lang="en-US" altLang="zh-CN" b="1" i="1" baseline="-25000"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)~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决策</a:t>
            </a:r>
          </a:p>
        </p:txBody>
      </p:sp>
      <p:sp>
        <p:nvSpPr>
          <p:cNvPr id="845836" name="Text Box 12"/>
          <p:cNvSpPr txBox="1">
            <a:spLocks noChangeArrowheads="1"/>
          </p:cNvSpPr>
          <p:nvPr/>
        </p:nvSpPr>
        <p:spPr bwMode="auto">
          <a:xfrm>
            <a:off x="3352800" y="4783138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D={(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</a:rPr>
              <a:t>u</a:t>
            </a:r>
            <a:r>
              <a:rPr lang="en-US" altLang="zh-CN" b="1" i="1" baseline="-2500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</a:rPr>
              <a:t>, v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en-US" altLang="zh-CN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 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u+v</a:t>
            </a:r>
            <a:r>
              <a:rPr lang="en-US" altLang="zh-CN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=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1, 2} ~</a:t>
            </a:r>
            <a:r>
              <a:rPr lang="zh-CN" altLang="zh-CN" b="1">
                <a:latin typeface="Times New Roman" pitchFamily="18" charset="0"/>
                <a:ea typeface="楷体_GB2312" pitchFamily="49" charset="-122"/>
              </a:rPr>
              <a:t>允许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决策</a:t>
            </a:r>
            <a:r>
              <a:rPr lang="zh-CN" altLang="zh-CN" b="1">
                <a:latin typeface="Times New Roman" pitchFamily="18" charset="0"/>
                <a:ea typeface="楷体_GB2312" pitchFamily="49" charset="-122"/>
              </a:rPr>
              <a:t>集合</a:t>
            </a:r>
            <a:endParaRPr lang="zh-CN" altLang="en-US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45837" name="Text Box 13"/>
          <p:cNvSpPr txBox="1">
            <a:spLocks noChangeArrowheads="1"/>
          </p:cNvSpPr>
          <p:nvPr/>
        </p:nvSpPr>
        <p:spPr bwMode="auto">
          <a:xfrm>
            <a:off x="5943600" y="3640138"/>
            <a:ext cx="23622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>
                <a:latin typeface="Times New Roman" pitchFamily="18" charset="0"/>
                <a:ea typeface="楷体_GB2312" pitchFamily="49" charset="-122"/>
              </a:rPr>
              <a:t>u</a:t>
            </a:r>
            <a:r>
              <a:rPr lang="en-US" altLang="zh-CN" b="1" i="1" baseline="-25000"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</a:rPr>
              <a:t>, v</a:t>
            </a:r>
            <a:r>
              <a:rPr lang="en-US" altLang="zh-CN" b="1" i="1" baseline="-25000"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=0,1,2;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i="1">
                <a:latin typeface="Times New Roman" pitchFamily="18" charset="0"/>
                <a:ea typeface="楷体_GB2312" pitchFamily="49" charset="-122"/>
              </a:rPr>
              <a:t> k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=1,2,</a:t>
            </a:r>
            <a:r>
              <a:rPr lang="en-US" altLang="zh-CN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 </a:t>
            </a:r>
          </a:p>
        </p:txBody>
      </p:sp>
      <p:sp>
        <p:nvSpPr>
          <p:cNvPr id="845838" name="Text Box 14"/>
          <p:cNvSpPr txBox="1">
            <a:spLocks noChangeArrowheads="1"/>
          </p:cNvSpPr>
          <p:nvPr/>
        </p:nvSpPr>
        <p:spPr bwMode="auto">
          <a:xfrm>
            <a:off x="685800" y="5316538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en-US" altLang="zh-CN" b="1" i="1" baseline="-25000"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en-US" altLang="zh-CN" b="1" baseline="-25000">
                <a:latin typeface="Times New Roman" pitchFamily="18" charset="0"/>
                <a:ea typeface="楷体_GB2312" pitchFamily="49" charset="-122"/>
              </a:rPr>
              <a:t>+1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=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en-US" altLang="zh-CN" b="1" i="1" baseline="-25000"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          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</a:rPr>
              <a:t>d</a:t>
            </a:r>
            <a:r>
              <a:rPr lang="en-US" altLang="zh-CN" b="1" i="1" baseline="-25000">
                <a:latin typeface="Times New Roman" pitchFamily="18" charset="0"/>
                <a:ea typeface="楷体_GB2312" pitchFamily="49" charset="-122"/>
              </a:rPr>
              <a:t>k </a:t>
            </a:r>
            <a:endParaRPr lang="en-US" altLang="zh-CN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45839" name="Text Box 15"/>
          <p:cNvSpPr txBox="1">
            <a:spLocks noChangeArrowheads="1"/>
          </p:cNvSpPr>
          <p:nvPr/>
        </p:nvSpPr>
        <p:spPr bwMode="auto">
          <a:xfrm>
            <a:off x="1600200" y="5316538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+(-1)</a:t>
            </a:r>
            <a:r>
              <a:rPr lang="en-US" altLang="zh-CN" b="1" i="1" baseline="30000">
                <a:latin typeface="Times New Roman" pitchFamily="18" charset="0"/>
                <a:ea typeface="楷体_GB2312" pitchFamily="49" charset="-122"/>
              </a:rPr>
              <a:t>k</a:t>
            </a:r>
            <a:endParaRPr lang="en-US" altLang="zh-CN" b="1" baseline="-250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45840" name="Text Box 16"/>
          <p:cNvSpPr txBox="1">
            <a:spLocks noChangeArrowheads="1"/>
          </p:cNvSpPr>
          <p:nvPr/>
        </p:nvSpPr>
        <p:spPr bwMode="auto">
          <a:xfrm>
            <a:off x="5943600" y="5316538"/>
            <a:ext cx="22098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~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状态转移律</a:t>
            </a:r>
          </a:p>
        </p:txBody>
      </p:sp>
      <p:sp>
        <p:nvSpPr>
          <p:cNvPr id="845841" name="Text Box 17"/>
          <p:cNvSpPr txBox="1">
            <a:spLocks noChangeArrowheads="1"/>
          </p:cNvSpPr>
          <p:nvPr/>
        </p:nvSpPr>
        <p:spPr bwMode="auto">
          <a:xfrm>
            <a:off x="2743200" y="5773738"/>
            <a:ext cx="5562600" cy="96837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求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</a:rPr>
              <a:t>d</a:t>
            </a:r>
            <a:r>
              <a:rPr lang="en-US" altLang="zh-CN" b="1" i="1" baseline="-25000"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en-US" altLang="zh-CN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D(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=1,2, </a:t>
            </a:r>
            <a:r>
              <a:rPr lang="en-US" altLang="zh-CN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n), </a:t>
            </a:r>
            <a:r>
              <a:rPr lang="zh-CN" altLang="en-US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使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en-US" altLang="zh-CN" b="1" i="1" baseline="-25000"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en-US" altLang="zh-CN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>
                <a:latin typeface="Times New Roman" pitchFamily="18" charset="0"/>
                <a:ea typeface="楷体_GB2312" pitchFamily="49" charset="-122"/>
                <a:sym typeface="SymbolProp BT" pitchFamily="2" charset="2"/>
              </a:rPr>
              <a:t>S, </a:t>
            </a:r>
            <a:r>
              <a:rPr lang="zh-CN" altLang="zh-CN" b="1">
                <a:latin typeface="Times New Roman" pitchFamily="18" charset="0"/>
                <a:ea typeface="楷体_GB2312" pitchFamily="49" charset="-122"/>
                <a:sym typeface="SymbolProp BT" pitchFamily="2" charset="2"/>
              </a:rPr>
              <a:t>并</a:t>
            </a:r>
            <a:r>
              <a:rPr lang="zh-CN" altLang="en-US" b="1">
                <a:latin typeface="Times New Roman" pitchFamily="18" charset="0"/>
                <a:ea typeface="楷体_GB2312" pitchFamily="49" charset="-122"/>
                <a:sym typeface="SymbolProp BT" pitchFamily="2" charset="2"/>
              </a:rPr>
              <a:t>按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转移律</a:t>
            </a:r>
            <a:r>
              <a:rPr lang="zh-CN" altLang="en-US" b="1">
                <a:latin typeface="Times New Roman" pitchFamily="18" charset="0"/>
                <a:ea typeface="楷体_GB2312" pitchFamily="49" charset="-122"/>
                <a:sym typeface="SymbolProp BT" pitchFamily="2" charset="2"/>
              </a:rPr>
              <a:t>由 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  <a:sym typeface="SymbolProp BT" pitchFamily="2" charset="2"/>
              </a:rPr>
              <a:t>s</a:t>
            </a:r>
            <a:r>
              <a:rPr lang="en-US" altLang="zh-CN" b="1" baseline="-25000">
                <a:latin typeface="Times New Roman" pitchFamily="18" charset="0"/>
                <a:ea typeface="楷体_GB2312" pitchFamily="49" charset="-122"/>
                <a:sym typeface="SymbolProp BT" pitchFamily="2" charset="2"/>
              </a:rPr>
              <a:t>1</a:t>
            </a:r>
            <a:r>
              <a:rPr lang="en-US" altLang="zh-CN" b="1">
                <a:latin typeface="Times New Roman" pitchFamily="18" charset="0"/>
                <a:ea typeface="楷体_GB2312" pitchFamily="49" charset="-122"/>
                <a:sym typeface="SymbolProp BT" pitchFamily="2" charset="2"/>
              </a:rPr>
              <a:t>=(3,3)</a:t>
            </a:r>
            <a:r>
              <a:rPr lang="zh-CN" altLang="en-US" b="1">
                <a:latin typeface="Times New Roman" pitchFamily="18" charset="0"/>
                <a:ea typeface="楷体_GB2312" pitchFamily="49" charset="-122"/>
                <a:sym typeface="SymbolProp BT" pitchFamily="2" charset="2"/>
              </a:rPr>
              <a:t>到达 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  <a:sym typeface="SymbolProp BT" pitchFamily="2" charset="2"/>
              </a:rPr>
              <a:t>s</a:t>
            </a:r>
            <a:r>
              <a:rPr lang="en-US" altLang="zh-CN" b="1" i="1" baseline="-25000">
                <a:latin typeface="Times New Roman" pitchFamily="18" charset="0"/>
                <a:ea typeface="楷体_GB2312" pitchFamily="49" charset="-122"/>
                <a:sym typeface="SymbolProp BT" pitchFamily="2" charset="2"/>
              </a:rPr>
              <a:t>n</a:t>
            </a:r>
            <a:r>
              <a:rPr lang="en-US" altLang="zh-CN" b="1" baseline="-25000">
                <a:latin typeface="Times New Roman" pitchFamily="18" charset="0"/>
                <a:ea typeface="楷体_GB2312" pitchFamily="49" charset="-122"/>
                <a:sym typeface="SymbolProp BT" pitchFamily="2" charset="2"/>
              </a:rPr>
              <a:t>+1</a:t>
            </a:r>
            <a:r>
              <a:rPr lang="en-US" altLang="zh-CN" b="1">
                <a:latin typeface="Times New Roman" pitchFamily="18" charset="0"/>
                <a:ea typeface="楷体_GB2312" pitchFamily="49" charset="-122"/>
                <a:sym typeface="SymbolProp BT" pitchFamily="2" charset="2"/>
              </a:rPr>
              <a:t>=(0,0).</a:t>
            </a:r>
          </a:p>
        </p:txBody>
      </p:sp>
      <p:sp>
        <p:nvSpPr>
          <p:cNvPr id="845842" name="Text Box 18"/>
          <p:cNvSpPr txBox="1">
            <a:spLocks noChangeArrowheads="1"/>
          </p:cNvSpPr>
          <p:nvPr/>
        </p:nvSpPr>
        <p:spPr bwMode="auto">
          <a:xfrm>
            <a:off x="685800" y="5849938"/>
            <a:ext cx="1752600" cy="8223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多步决策问题</a:t>
            </a:r>
          </a:p>
        </p:txBody>
      </p:sp>
      <p:sp>
        <p:nvSpPr>
          <p:cNvPr id="37908" name="Line 19"/>
          <p:cNvSpPr>
            <a:spLocks noChangeShapeType="1"/>
          </p:cNvSpPr>
          <p:nvPr/>
        </p:nvSpPr>
        <p:spPr bwMode="auto">
          <a:xfrm>
            <a:off x="468313" y="908050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5C0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7909" name="Group 20"/>
          <p:cNvGrpSpPr>
            <a:grpSpLocks/>
          </p:cNvGrpSpPr>
          <p:nvPr/>
        </p:nvGrpSpPr>
        <p:grpSpPr bwMode="auto">
          <a:xfrm>
            <a:off x="34925" y="404813"/>
            <a:ext cx="936625" cy="863600"/>
            <a:chOff x="249" y="2568"/>
            <a:chExt cx="590" cy="544"/>
          </a:xfrm>
        </p:grpSpPr>
        <p:sp>
          <p:nvSpPr>
            <p:cNvPr id="37911" name="Oval 21"/>
            <p:cNvSpPr>
              <a:spLocks noChangeArrowheads="1"/>
            </p:cNvSpPr>
            <p:nvPr/>
          </p:nvSpPr>
          <p:spPr bwMode="auto">
            <a:xfrm>
              <a:off x="249" y="2614"/>
              <a:ext cx="362" cy="362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2" name="Oval 22"/>
            <p:cNvSpPr>
              <a:spLocks noChangeArrowheads="1"/>
            </p:cNvSpPr>
            <p:nvPr/>
          </p:nvSpPr>
          <p:spPr bwMode="auto">
            <a:xfrm>
              <a:off x="431" y="2750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3" name="Oval 23"/>
            <p:cNvSpPr>
              <a:spLocks noChangeArrowheads="1"/>
            </p:cNvSpPr>
            <p:nvPr/>
          </p:nvSpPr>
          <p:spPr bwMode="auto">
            <a:xfrm>
              <a:off x="477" y="2568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45848" name="Rectangle 24"/>
          <p:cNvSpPr>
            <a:spLocks noChangeArrowheads="1"/>
          </p:cNvSpPr>
          <p:nvPr/>
        </p:nvSpPr>
        <p:spPr bwMode="auto">
          <a:xfrm>
            <a:off x="1066800" y="85725"/>
            <a:ext cx="7877175" cy="606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建模示例</a:t>
            </a:r>
            <a:r>
              <a:rPr lang="en-US" altLang="zh-CN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：过河问题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A1FDE0F6-A182-465B-8A86-E800F7088351}"/>
                  </a:ext>
                </a:extLst>
              </p14:cNvPr>
              <p14:cNvContentPartPr/>
              <p14:nvPr/>
            </p14:nvContentPartPr>
            <p14:xfrm>
              <a:off x="2026918" y="3130551"/>
              <a:ext cx="99720" cy="4150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A1FDE0F6-A182-465B-8A86-E800F70883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8278" y="3121551"/>
                <a:ext cx="117360" cy="43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C0915F43-9553-4E9E-B66E-A433FF25AEF8}"/>
              </a:ext>
            </a:extLst>
          </p:cNvPr>
          <p:cNvGrpSpPr/>
          <p:nvPr/>
        </p:nvGrpSpPr>
        <p:grpSpPr>
          <a:xfrm>
            <a:off x="5762638" y="3089511"/>
            <a:ext cx="359640" cy="541800"/>
            <a:chOff x="5762638" y="3089511"/>
            <a:chExt cx="359640" cy="54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DFEE1D21-522C-42BA-9C3B-5D9122ECA56A}"/>
                    </a:ext>
                  </a:extLst>
                </p14:cNvPr>
                <p14:cNvContentPartPr/>
                <p14:nvPr/>
              </p14:nvContentPartPr>
              <p14:xfrm>
                <a:off x="5762638" y="3089511"/>
                <a:ext cx="128160" cy="49932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DFEE1D21-522C-42BA-9C3B-5D9122ECA56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53998" y="3080871"/>
                  <a:ext cx="14580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1BFC2593-4486-48F7-8A40-EB9879E37C6B}"/>
                    </a:ext>
                  </a:extLst>
                </p14:cNvPr>
                <p14:cNvContentPartPr/>
                <p14:nvPr/>
              </p14:nvContentPartPr>
              <p14:xfrm>
                <a:off x="5941918" y="3124791"/>
                <a:ext cx="180360" cy="50652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1BFC2593-4486-48F7-8A40-EB9879E37C6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33278" y="3115791"/>
                  <a:ext cx="198000" cy="52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905467E7-542E-4097-8D45-A201C636F7AF}"/>
                  </a:ext>
                </a:extLst>
              </p14:cNvPr>
              <p14:cNvContentPartPr/>
              <p14:nvPr/>
            </p14:nvContentPartPr>
            <p14:xfrm>
              <a:off x="6750838" y="3067551"/>
              <a:ext cx="226080" cy="59832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905467E7-542E-4097-8D45-A201C636F7A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42198" y="3058551"/>
                <a:ext cx="243720" cy="615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45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4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4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4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45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4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4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845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845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84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845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845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45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45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45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45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845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1" dur="500"/>
                                        <p:tgtEl>
                                          <p:spTgt spid="84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5827" grpId="0" autoUpdateAnimBg="0"/>
      <p:bldP spid="845828" grpId="0" autoUpdateAnimBg="0"/>
      <p:bldP spid="845829" grpId="0" autoUpdateAnimBg="0"/>
      <p:bldP spid="845830" grpId="0" animBg="1" autoUpdateAnimBg="0"/>
      <p:bldP spid="845831" grpId="0" autoUpdateAnimBg="0"/>
      <p:bldP spid="845832" grpId="0" autoUpdateAnimBg="0"/>
      <p:bldP spid="845833" grpId="0" autoUpdateAnimBg="0"/>
      <p:bldP spid="845834" grpId="0" autoUpdateAnimBg="0"/>
      <p:bldP spid="845835" grpId="0" animBg="1" autoUpdateAnimBg="0"/>
      <p:bldP spid="845836" grpId="0" autoUpdateAnimBg="0"/>
      <p:bldP spid="845837" grpId="0" autoUpdateAnimBg="0"/>
      <p:bldP spid="845838" grpId="0" autoUpdateAnimBg="0"/>
      <p:bldP spid="845839" grpId="0" autoUpdateAnimBg="0"/>
      <p:bldP spid="845840" grpId="0" animBg="1" autoUpdateAnimBg="0"/>
      <p:bldP spid="845841" grpId="0" animBg="1" autoUpdateAnimBg="0"/>
      <p:bldP spid="845842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69659663-8361-4F0C-9623-6CD36BF0D719}" type="slidenum">
              <a:rPr kumimoji="0" lang="en-US" altLang="zh-CN" sz="1400" smtClean="0"/>
              <a:pPr eaLnBrk="1" hangingPunct="1"/>
              <a:t>28</a:t>
            </a:fld>
            <a:endParaRPr kumimoji="0" lang="en-US" altLang="zh-CN" sz="1400"/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2771775" y="981075"/>
            <a:ext cx="1828800" cy="4572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模型求解</a:t>
            </a:r>
          </a:p>
        </p:txBody>
      </p:sp>
      <p:grpSp>
        <p:nvGrpSpPr>
          <p:cNvPr id="846851" name="Group 3"/>
          <p:cNvGrpSpPr>
            <a:grpSpLocks/>
          </p:cNvGrpSpPr>
          <p:nvPr/>
        </p:nvGrpSpPr>
        <p:grpSpPr bwMode="auto">
          <a:xfrm>
            <a:off x="4953000" y="2170113"/>
            <a:ext cx="3733800" cy="3962400"/>
            <a:chOff x="3120" y="1392"/>
            <a:chExt cx="2352" cy="2496"/>
          </a:xfrm>
        </p:grpSpPr>
        <p:sp>
          <p:nvSpPr>
            <p:cNvPr id="38986" name="Line 4"/>
            <p:cNvSpPr>
              <a:spLocks noChangeShapeType="1"/>
            </p:cNvSpPr>
            <p:nvPr/>
          </p:nvSpPr>
          <p:spPr bwMode="auto">
            <a:xfrm>
              <a:off x="3312" y="1968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87" name="Line 5"/>
            <p:cNvSpPr>
              <a:spLocks noChangeShapeType="1"/>
            </p:cNvSpPr>
            <p:nvPr/>
          </p:nvSpPr>
          <p:spPr bwMode="auto">
            <a:xfrm>
              <a:off x="3312" y="1584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88" name="Line 6"/>
            <p:cNvSpPr>
              <a:spLocks noChangeShapeType="1"/>
            </p:cNvSpPr>
            <p:nvPr/>
          </p:nvSpPr>
          <p:spPr bwMode="auto">
            <a:xfrm>
              <a:off x="3312" y="2544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89" name="Line 7"/>
            <p:cNvSpPr>
              <a:spLocks noChangeShapeType="1"/>
            </p:cNvSpPr>
            <p:nvPr/>
          </p:nvSpPr>
          <p:spPr bwMode="auto">
            <a:xfrm>
              <a:off x="3312" y="3120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90" name="Line 8"/>
            <p:cNvSpPr>
              <a:spLocks noChangeShapeType="1"/>
            </p:cNvSpPr>
            <p:nvPr/>
          </p:nvSpPr>
          <p:spPr bwMode="auto">
            <a:xfrm>
              <a:off x="3312" y="3648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91" name="Line 9"/>
            <p:cNvSpPr>
              <a:spLocks noChangeShapeType="1"/>
            </p:cNvSpPr>
            <p:nvPr/>
          </p:nvSpPr>
          <p:spPr bwMode="auto">
            <a:xfrm>
              <a:off x="3888" y="1968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92" name="Line 10"/>
            <p:cNvSpPr>
              <a:spLocks noChangeShapeType="1"/>
            </p:cNvSpPr>
            <p:nvPr/>
          </p:nvSpPr>
          <p:spPr bwMode="auto">
            <a:xfrm>
              <a:off x="4464" y="1968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93" name="Line 11"/>
            <p:cNvSpPr>
              <a:spLocks noChangeShapeType="1"/>
            </p:cNvSpPr>
            <p:nvPr/>
          </p:nvSpPr>
          <p:spPr bwMode="auto">
            <a:xfrm>
              <a:off x="5040" y="1968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94" name="Text Box 12"/>
            <p:cNvSpPr txBox="1">
              <a:spLocks noChangeArrowheads="1"/>
            </p:cNvSpPr>
            <p:nvPr/>
          </p:nvSpPr>
          <p:spPr bwMode="auto">
            <a:xfrm>
              <a:off x="5280" y="3600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楷体_GB2312" pitchFamily="49" charset="-122"/>
                </a:rPr>
                <a:t>x</a:t>
              </a:r>
              <a:endParaRPr lang="en-US" altLang="zh-CN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8995" name="Text Box 13"/>
            <p:cNvSpPr txBox="1">
              <a:spLocks noChangeArrowheads="1"/>
            </p:cNvSpPr>
            <p:nvPr/>
          </p:nvSpPr>
          <p:spPr bwMode="auto">
            <a:xfrm>
              <a:off x="3312" y="139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楷体_GB2312" pitchFamily="49" charset="-122"/>
                </a:rPr>
                <a:t>y</a:t>
              </a:r>
              <a:endParaRPr lang="en-US" altLang="zh-CN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8996" name="Text Box 14"/>
            <p:cNvSpPr txBox="1">
              <a:spLocks noChangeArrowheads="1"/>
            </p:cNvSpPr>
            <p:nvPr/>
          </p:nvSpPr>
          <p:spPr bwMode="auto">
            <a:xfrm>
              <a:off x="3120" y="182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>
                  <a:latin typeface="Times New Roman" pitchFamily="18" charset="0"/>
                  <a:ea typeface="楷体_GB2312" pitchFamily="49" charset="-122"/>
                </a:rPr>
                <a:t>3</a:t>
              </a:r>
              <a:endParaRPr lang="en-US" altLang="zh-CN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8997" name="Text Box 15"/>
            <p:cNvSpPr txBox="1">
              <a:spLocks noChangeArrowheads="1"/>
            </p:cNvSpPr>
            <p:nvPr/>
          </p:nvSpPr>
          <p:spPr bwMode="auto">
            <a:xfrm>
              <a:off x="494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>
                  <a:latin typeface="Times New Roman" pitchFamily="18" charset="0"/>
                  <a:ea typeface="楷体_GB2312" pitchFamily="49" charset="-122"/>
                </a:rPr>
                <a:t>3</a:t>
              </a:r>
              <a:endParaRPr lang="en-US" altLang="zh-CN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8998" name="Text Box 16"/>
            <p:cNvSpPr txBox="1">
              <a:spLocks noChangeArrowheads="1"/>
            </p:cNvSpPr>
            <p:nvPr/>
          </p:nvSpPr>
          <p:spPr bwMode="auto">
            <a:xfrm>
              <a:off x="436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>
                  <a:latin typeface="Times New Roman" pitchFamily="18" charset="0"/>
                  <a:ea typeface="楷体_GB2312" pitchFamily="49" charset="-122"/>
                </a:rPr>
                <a:t>2</a:t>
              </a:r>
              <a:endParaRPr lang="en-US" altLang="zh-CN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8999" name="Text Box 17"/>
            <p:cNvSpPr txBox="1">
              <a:spLocks noChangeArrowheads="1"/>
            </p:cNvSpPr>
            <p:nvPr/>
          </p:nvSpPr>
          <p:spPr bwMode="auto">
            <a:xfrm>
              <a:off x="3120" y="24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>
                  <a:latin typeface="Times New Roman" pitchFamily="18" charset="0"/>
                  <a:ea typeface="楷体_GB2312" pitchFamily="49" charset="-122"/>
                </a:rPr>
                <a:t>2</a:t>
              </a:r>
              <a:endParaRPr lang="en-US" altLang="zh-CN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9000" name="Text Box 18"/>
            <p:cNvSpPr txBox="1">
              <a:spLocks noChangeArrowheads="1"/>
            </p:cNvSpPr>
            <p:nvPr/>
          </p:nvSpPr>
          <p:spPr bwMode="auto">
            <a:xfrm>
              <a:off x="3120" y="297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>
                  <a:latin typeface="Times New Roman" pitchFamily="18" charset="0"/>
                  <a:ea typeface="楷体_GB2312" pitchFamily="49" charset="-122"/>
                </a:rPr>
                <a:t>1</a:t>
              </a:r>
              <a:endParaRPr lang="en-US" altLang="zh-CN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9001" name="Text Box 19"/>
            <p:cNvSpPr txBox="1">
              <a:spLocks noChangeArrowheads="1"/>
            </p:cNvSpPr>
            <p:nvPr/>
          </p:nvSpPr>
          <p:spPr bwMode="auto">
            <a:xfrm>
              <a:off x="379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>
                  <a:latin typeface="Times New Roman" pitchFamily="18" charset="0"/>
                  <a:ea typeface="楷体_GB2312" pitchFamily="49" charset="-122"/>
                </a:rPr>
                <a:t>1</a:t>
              </a:r>
              <a:endParaRPr lang="en-US" altLang="zh-CN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9002" name="Text Box 20"/>
            <p:cNvSpPr txBox="1">
              <a:spLocks noChangeArrowheads="1"/>
            </p:cNvSpPr>
            <p:nvPr/>
          </p:nvSpPr>
          <p:spPr bwMode="auto">
            <a:xfrm>
              <a:off x="3120" y="355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>
                  <a:latin typeface="Times New Roman" pitchFamily="18" charset="0"/>
                  <a:ea typeface="楷体_GB2312" pitchFamily="49" charset="-122"/>
                </a:rPr>
                <a:t>0</a:t>
              </a:r>
              <a:endParaRPr lang="en-US" altLang="zh-CN" b="1"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846869" name="Text Box 21"/>
          <p:cNvSpPr txBox="1">
            <a:spLocks noChangeArrowheads="1"/>
          </p:cNvSpPr>
          <p:nvPr/>
        </p:nvSpPr>
        <p:spPr bwMode="auto">
          <a:xfrm>
            <a:off x="381000" y="1560513"/>
            <a:ext cx="34290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穷举法 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~  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编程上机</a:t>
            </a:r>
          </a:p>
        </p:txBody>
      </p:sp>
      <p:sp>
        <p:nvSpPr>
          <p:cNvPr id="846870" name="Text Box 22"/>
          <p:cNvSpPr txBox="1">
            <a:spLocks noChangeArrowheads="1"/>
          </p:cNvSpPr>
          <p:nvPr/>
        </p:nvSpPr>
        <p:spPr bwMode="auto">
          <a:xfrm>
            <a:off x="381000" y="2093913"/>
            <a:ext cx="16764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图解法</a:t>
            </a:r>
          </a:p>
        </p:txBody>
      </p:sp>
      <p:sp>
        <p:nvSpPr>
          <p:cNvPr id="38919" name="Text Box 23"/>
          <p:cNvSpPr txBox="1">
            <a:spLocks noChangeArrowheads="1"/>
          </p:cNvSpPr>
          <p:nvPr/>
        </p:nvSpPr>
        <p:spPr bwMode="auto">
          <a:xfrm>
            <a:off x="1066800" y="293211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b="1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846872" name="Group 24"/>
          <p:cNvGrpSpPr>
            <a:grpSpLocks/>
          </p:cNvGrpSpPr>
          <p:nvPr/>
        </p:nvGrpSpPr>
        <p:grpSpPr bwMode="auto">
          <a:xfrm>
            <a:off x="5181600" y="3008313"/>
            <a:ext cx="2895600" cy="2819400"/>
            <a:chOff x="3264" y="1584"/>
            <a:chExt cx="1824" cy="1776"/>
          </a:xfrm>
        </p:grpSpPr>
        <p:sp>
          <p:nvSpPr>
            <p:cNvPr id="38976" name="Oval 25"/>
            <p:cNvSpPr>
              <a:spLocks noChangeArrowheads="1"/>
            </p:cNvSpPr>
            <p:nvPr/>
          </p:nvSpPr>
          <p:spPr bwMode="auto">
            <a:xfrm>
              <a:off x="3840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77" name="Oval 26"/>
            <p:cNvSpPr>
              <a:spLocks noChangeArrowheads="1"/>
            </p:cNvSpPr>
            <p:nvPr/>
          </p:nvSpPr>
          <p:spPr bwMode="auto">
            <a:xfrm>
              <a:off x="4416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78" name="Oval 27"/>
            <p:cNvSpPr>
              <a:spLocks noChangeArrowheads="1"/>
            </p:cNvSpPr>
            <p:nvPr/>
          </p:nvSpPr>
          <p:spPr bwMode="auto">
            <a:xfrm>
              <a:off x="3264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79" name="Oval 28"/>
            <p:cNvSpPr>
              <a:spLocks noChangeArrowheads="1"/>
            </p:cNvSpPr>
            <p:nvPr/>
          </p:nvSpPr>
          <p:spPr bwMode="auto">
            <a:xfrm>
              <a:off x="3264" y="32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80" name="Oval 29"/>
            <p:cNvSpPr>
              <a:spLocks noChangeArrowheads="1"/>
            </p:cNvSpPr>
            <p:nvPr/>
          </p:nvSpPr>
          <p:spPr bwMode="auto">
            <a:xfrm>
              <a:off x="4992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81" name="Oval 30"/>
            <p:cNvSpPr>
              <a:spLocks noChangeArrowheads="1"/>
            </p:cNvSpPr>
            <p:nvPr/>
          </p:nvSpPr>
          <p:spPr bwMode="auto">
            <a:xfrm>
              <a:off x="4992" y="32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82" name="Oval 31"/>
            <p:cNvSpPr>
              <a:spLocks noChangeArrowheads="1"/>
            </p:cNvSpPr>
            <p:nvPr/>
          </p:nvSpPr>
          <p:spPr bwMode="auto">
            <a:xfrm>
              <a:off x="4992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83" name="Oval 32"/>
            <p:cNvSpPr>
              <a:spLocks noChangeArrowheads="1"/>
            </p:cNvSpPr>
            <p:nvPr/>
          </p:nvSpPr>
          <p:spPr bwMode="auto">
            <a:xfrm>
              <a:off x="4992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84" name="Oval 33"/>
            <p:cNvSpPr>
              <a:spLocks noChangeArrowheads="1"/>
            </p:cNvSpPr>
            <p:nvPr/>
          </p:nvSpPr>
          <p:spPr bwMode="auto">
            <a:xfrm>
              <a:off x="3264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85" name="Oval 34"/>
            <p:cNvSpPr>
              <a:spLocks noChangeArrowheads="1"/>
            </p:cNvSpPr>
            <p:nvPr/>
          </p:nvSpPr>
          <p:spPr bwMode="auto">
            <a:xfrm>
              <a:off x="3264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46883" name="Text Box 35"/>
          <p:cNvSpPr txBox="1">
            <a:spLocks noChangeArrowheads="1"/>
          </p:cNvSpPr>
          <p:nvPr/>
        </p:nvSpPr>
        <p:spPr bwMode="auto">
          <a:xfrm>
            <a:off x="381000" y="2627313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Times New Roman" pitchFamily="18" charset="0"/>
                <a:ea typeface="楷体_GB2312" pitchFamily="49" charset="-122"/>
                <a:sym typeface="SymbolProp BT" pitchFamily="2" charset="2"/>
              </a:rPr>
              <a:t>状态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  <a:sym typeface="SymbolProp BT" pitchFamily="2" charset="2"/>
              </a:rPr>
              <a:t>s</a:t>
            </a:r>
            <a:r>
              <a:rPr lang="en-US" altLang="zh-CN" b="1">
                <a:latin typeface="Times New Roman" pitchFamily="18" charset="0"/>
                <a:ea typeface="楷体_GB2312" pitchFamily="49" charset="-122"/>
                <a:sym typeface="SymbolProp BT" pitchFamily="2" charset="2"/>
              </a:rPr>
              <a:t>=(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  <a:sym typeface="SymbolProp BT" pitchFamily="2" charset="2"/>
              </a:rPr>
              <a:t>x,y</a:t>
            </a:r>
            <a:r>
              <a:rPr lang="en-US" altLang="zh-CN" b="1">
                <a:latin typeface="Times New Roman" pitchFamily="18" charset="0"/>
                <a:ea typeface="楷体_GB2312" pitchFamily="49" charset="-122"/>
                <a:sym typeface="SymbolProp BT" pitchFamily="2" charset="2"/>
              </a:rPr>
              <a:t>) ~ 16</a:t>
            </a:r>
            <a:r>
              <a:rPr lang="zh-CN" altLang="en-US" b="1">
                <a:latin typeface="Times New Roman" pitchFamily="18" charset="0"/>
                <a:ea typeface="楷体_GB2312" pitchFamily="49" charset="-122"/>
                <a:sym typeface="SymbolProp BT" pitchFamily="2" charset="2"/>
              </a:rPr>
              <a:t>个格点</a:t>
            </a:r>
          </a:p>
        </p:txBody>
      </p:sp>
      <p:grpSp>
        <p:nvGrpSpPr>
          <p:cNvPr id="846884" name="Group 36"/>
          <p:cNvGrpSpPr>
            <a:grpSpLocks/>
          </p:cNvGrpSpPr>
          <p:nvPr/>
        </p:nvGrpSpPr>
        <p:grpSpPr bwMode="auto">
          <a:xfrm>
            <a:off x="2051050" y="3259138"/>
            <a:ext cx="2133600" cy="457200"/>
            <a:chOff x="1296" y="1824"/>
            <a:chExt cx="1344" cy="288"/>
          </a:xfrm>
        </p:grpSpPr>
        <p:sp>
          <p:nvSpPr>
            <p:cNvPr id="38974" name="Text Box 37"/>
            <p:cNvSpPr txBox="1">
              <a:spLocks noChangeArrowheads="1"/>
            </p:cNvSpPr>
            <p:nvPr/>
          </p:nvSpPr>
          <p:spPr bwMode="auto">
            <a:xfrm>
              <a:off x="1296" y="1824"/>
              <a:ext cx="13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  <a:ea typeface="楷体_GB2312" pitchFamily="49" charset="-122"/>
                </a:rPr>
                <a:t> ~ 10</a:t>
              </a:r>
              <a:r>
                <a:rPr lang="zh-CN" altLang="en-US" b="1">
                  <a:latin typeface="Times New Roman" pitchFamily="18" charset="0"/>
                  <a:ea typeface="楷体_GB2312" pitchFamily="49" charset="-122"/>
                </a:rPr>
                <a:t>个      点</a:t>
              </a:r>
            </a:p>
          </p:txBody>
        </p:sp>
        <p:sp>
          <p:nvSpPr>
            <p:cNvPr id="38975" name="Oval 38"/>
            <p:cNvSpPr>
              <a:spLocks noChangeArrowheads="1"/>
            </p:cNvSpPr>
            <p:nvPr/>
          </p:nvSpPr>
          <p:spPr bwMode="auto">
            <a:xfrm>
              <a:off x="2064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46887" name="Text Box 39"/>
          <p:cNvSpPr txBox="1">
            <a:spLocks noChangeArrowheads="1"/>
          </p:cNvSpPr>
          <p:nvPr/>
        </p:nvSpPr>
        <p:spPr bwMode="auto">
          <a:xfrm>
            <a:off x="381000" y="3719513"/>
            <a:ext cx="40386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允许决策 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~ 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移动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或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格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; 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奇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左下移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; 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偶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右上移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846888" name="Text Box 40"/>
          <p:cNvSpPr txBox="1">
            <a:spLocks noChangeArrowheads="1"/>
          </p:cNvSpPr>
          <p:nvPr/>
        </p:nvSpPr>
        <p:spPr bwMode="auto">
          <a:xfrm>
            <a:off x="7924800" y="2565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en-US" altLang="zh-CN" b="1" baseline="-25000">
                <a:latin typeface="Times New Roman" pitchFamily="18" charset="0"/>
                <a:ea typeface="楷体_GB2312" pitchFamily="49" charset="-122"/>
              </a:rPr>
              <a:t>1</a:t>
            </a:r>
            <a:endParaRPr lang="en-US" altLang="zh-CN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46889" name="Text Box 41"/>
          <p:cNvSpPr txBox="1">
            <a:spLocks noChangeArrowheads="1"/>
          </p:cNvSpPr>
          <p:nvPr/>
        </p:nvSpPr>
        <p:spPr bwMode="auto">
          <a:xfrm>
            <a:off x="5105400" y="5751513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en-US" altLang="zh-CN" b="1" i="1" baseline="-25000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b="1" baseline="-25000">
                <a:latin typeface="Times New Roman" pitchFamily="18" charset="0"/>
                <a:ea typeface="楷体_GB2312" pitchFamily="49" charset="-122"/>
              </a:rPr>
              <a:t>+1</a:t>
            </a:r>
            <a:endParaRPr lang="en-US" altLang="zh-CN" b="1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846890" name="Group 42"/>
          <p:cNvGrpSpPr>
            <a:grpSpLocks/>
          </p:cNvGrpSpPr>
          <p:nvPr/>
        </p:nvGrpSpPr>
        <p:grpSpPr bwMode="auto">
          <a:xfrm>
            <a:off x="4570413" y="3159125"/>
            <a:ext cx="381000" cy="1676400"/>
            <a:chOff x="2879" y="1679"/>
            <a:chExt cx="240" cy="1056"/>
          </a:xfrm>
        </p:grpSpPr>
        <p:sp>
          <p:nvSpPr>
            <p:cNvPr id="38972" name="Arc 43"/>
            <p:cNvSpPr>
              <a:spLocks/>
            </p:cNvSpPr>
            <p:nvPr/>
          </p:nvSpPr>
          <p:spPr bwMode="auto">
            <a:xfrm rot="16200000" flipH="1">
              <a:off x="2735" y="2351"/>
              <a:ext cx="528" cy="240"/>
            </a:xfrm>
            <a:custGeom>
              <a:avLst/>
              <a:gdLst>
                <a:gd name="T0" fmla="*/ 0 w 21600"/>
                <a:gd name="T1" fmla="*/ 0 h 21600"/>
                <a:gd name="T2" fmla="*/ 13 w 21600"/>
                <a:gd name="T3" fmla="*/ 3 h 21600"/>
                <a:gd name="T4" fmla="*/ 0 w 21600"/>
                <a:gd name="T5" fmla="*/ 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73" name="Arc 44"/>
            <p:cNvSpPr>
              <a:spLocks/>
            </p:cNvSpPr>
            <p:nvPr/>
          </p:nvSpPr>
          <p:spPr bwMode="auto">
            <a:xfrm rot="-5400000">
              <a:off x="2735" y="1823"/>
              <a:ext cx="528" cy="240"/>
            </a:xfrm>
            <a:custGeom>
              <a:avLst/>
              <a:gdLst>
                <a:gd name="T0" fmla="*/ 0 w 21600"/>
                <a:gd name="T1" fmla="*/ 0 h 21600"/>
                <a:gd name="T2" fmla="*/ 13 w 21600"/>
                <a:gd name="T3" fmla="*/ 3 h 21600"/>
                <a:gd name="T4" fmla="*/ 0 w 21600"/>
                <a:gd name="T5" fmla="*/ 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46893" name="Group 45"/>
          <p:cNvGrpSpPr>
            <a:grpSpLocks/>
          </p:cNvGrpSpPr>
          <p:nvPr/>
        </p:nvGrpSpPr>
        <p:grpSpPr bwMode="auto">
          <a:xfrm flipH="1">
            <a:off x="8153400" y="3998913"/>
            <a:ext cx="381000" cy="1676400"/>
            <a:chOff x="2879" y="1679"/>
            <a:chExt cx="240" cy="1056"/>
          </a:xfrm>
        </p:grpSpPr>
        <p:sp>
          <p:nvSpPr>
            <p:cNvPr id="38970" name="Arc 46"/>
            <p:cNvSpPr>
              <a:spLocks/>
            </p:cNvSpPr>
            <p:nvPr/>
          </p:nvSpPr>
          <p:spPr bwMode="auto">
            <a:xfrm rot="16200000" flipH="1">
              <a:off x="2735" y="2351"/>
              <a:ext cx="528" cy="240"/>
            </a:xfrm>
            <a:custGeom>
              <a:avLst/>
              <a:gdLst>
                <a:gd name="T0" fmla="*/ 0 w 21600"/>
                <a:gd name="T1" fmla="*/ 0 h 21600"/>
                <a:gd name="T2" fmla="*/ 13 w 21600"/>
                <a:gd name="T3" fmla="*/ 3 h 21600"/>
                <a:gd name="T4" fmla="*/ 0 w 21600"/>
                <a:gd name="T5" fmla="*/ 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71" name="Arc 47"/>
            <p:cNvSpPr>
              <a:spLocks/>
            </p:cNvSpPr>
            <p:nvPr/>
          </p:nvSpPr>
          <p:spPr bwMode="auto">
            <a:xfrm rot="-5400000">
              <a:off x="2735" y="1823"/>
              <a:ext cx="528" cy="240"/>
            </a:xfrm>
            <a:custGeom>
              <a:avLst/>
              <a:gdLst>
                <a:gd name="T0" fmla="*/ 0 w 21600"/>
                <a:gd name="T1" fmla="*/ 0 h 21600"/>
                <a:gd name="T2" fmla="*/ 13 w 21600"/>
                <a:gd name="T3" fmla="*/ 3 h 21600"/>
                <a:gd name="T4" fmla="*/ 0 w 21600"/>
                <a:gd name="T5" fmla="*/ 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46896" name="Group 48"/>
          <p:cNvGrpSpPr>
            <a:grpSpLocks/>
          </p:cNvGrpSpPr>
          <p:nvPr/>
        </p:nvGrpSpPr>
        <p:grpSpPr bwMode="auto">
          <a:xfrm rot="16200000" flipV="1">
            <a:off x="6896100" y="4418013"/>
            <a:ext cx="381000" cy="1676400"/>
            <a:chOff x="2879" y="1679"/>
            <a:chExt cx="240" cy="1056"/>
          </a:xfrm>
        </p:grpSpPr>
        <p:sp>
          <p:nvSpPr>
            <p:cNvPr id="38968" name="Arc 49"/>
            <p:cNvSpPr>
              <a:spLocks/>
            </p:cNvSpPr>
            <p:nvPr/>
          </p:nvSpPr>
          <p:spPr bwMode="auto">
            <a:xfrm rot="16200000" flipH="1">
              <a:off x="2735" y="2351"/>
              <a:ext cx="528" cy="240"/>
            </a:xfrm>
            <a:custGeom>
              <a:avLst/>
              <a:gdLst>
                <a:gd name="T0" fmla="*/ 0 w 21600"/>
                <a:gd name="T1" fmla="*/ 0 h 21600"/>
                <a:gd name="T2" fmla="*/ 13 w 21600"/>
                <a:gd name="T3" fmla="*/ 3 h 21600"/>
                <a:gd name="T4" fmla="*/ 0 w 21600"/>
                <a:gd name="T5" fmla="*/ 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69" name="Arc 50"/>
            <p:cNvSpPr>
              <a:spLocks/>
            </p:cNvSpPr>
            <p:nvPr/>
          </p:nvSpPr>
          <p:spPr bwMode="auto">
            <a:xfrm rot="-5400000">
              <a:off x="2735" y="1823"/>
              <a:ext cx="528" cy="240"/>
            </a:xfrm>
            <a:custGeom>
              <a:avLst/>
              <a:gdLst>
                <a:gd name="T0" fmla="*/ 0 w 21600"/>
                <a:gd name="T1" fmla="*/ 0 h 21600"/>
                <a:gd name="T2" fmla="*/ 13 w 21600"/>
                <a:gd name="T3" fmla="*/ 3 h 21600"/>
                <a:gd name="T4" fmla="*/ 0 w 21600"/>
                <a:gd name="T5" fmla="*/ 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46899" name="Group 51"/>
          <p:cNvGrpSpPr>
            <a:grpSpLocks/>
          </p:cNvGrpSpPr>
          <p:nvPr/>
        </p:nvGrpSpPr>
        <p:grpSpPr bwMode="auto">
          <a:xfrm>
            <a:off x="5410200" y="4075113"/>
            <a:ext cx="228600" cy="762000"/>
            <a:chOff x="768" y="3216"/>
            <a:chExt cx="144" cy="480"/>
          </a:xfrm>
        </p:grpSpPr>
        <p:sp>
          <p:nvSpPr>
            <p:cNvPr id="38966" name="Arc 52"/>
            <p:cNvSpPr>
              <a:spLocks/>
            </p:cNvSpPr>
            <p:nvPr/>
          </p:nvSpPr>
          <p:spPr bwMode="auto">
            <a:xfrm flipV="1">
              <a:off x="768" y="3456"/>
              <a:ext cx="144" cy="240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3 h 21600"/>
                <a:gd name="T4" fmla="*/ 0 w 21600"/>
                <a:gd name="T5" fmla="*/ 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67" name="Arc 53"/>
            <p:cNvSpPr>
              <a:spLocks/>
            </p:cNvSpPr>
            <p:nvPr/>
          </p:nvSpPr>
          <p:spPr bwMode="auto">
            <a:xfrm>
              <a:off x="768" y="3216"/>
              <a:ext cx="144" cy="240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3 h 21600"/>
                <a:gd name="T4" fmla="*/ 0 w 21600"/>
                <a:gd name="T5" fmla="*/ 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46902" name="Group 54"/>
          <p:cNvGrpSpPr>
            <a:grpSpLocks/>
          </p:cNvGrpSpPr>
          <p:nvPr/>
        </p:nvGrpSpPr>
        <p:grpSpPr bwMode="auto">
          <a:xfrm>
            <a:off x="5410200" y="3160713"/>
            <a:ext cx="228600" cy="762000"/>
            <a:chOff x="768" y="3216"/>
            <a:chExt cx="144" cy="480"/>
          </a:xfrm>
        </p:grpSpPr>
        <p:sp>
          <p:nvSpPr>
            <p:cNvPr id="38964" name="Arc 55"/>
            <p:cNvSpPr>
              <a:spLocks/>
            </p:cNvSpPr>
            <p:nvPr/>
          </p:nvSpPr>
          <p:spPr bwMode="auto">
            <a:xfrm flipV="1">
              <a:off x="768" y="3456"/>
              <a:ext cx="144" cy="240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3 h 21600"/>
                <a:gd name="T4" fmla="*/ 0 w 21600"/>
                <a:gd name="T5" fmla="*/ 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65" name="Arc 56"/>
            <p:cNvSpPr>
              <a:spLocks/>
            </p:cNvSpPr>
            <p:nvPr/>
          </p:nvSpPr>
          <p:spPr bwMode="auto">
            <a:xfrm>
              <a:off x="768" y="3216"/>
              <a:ext cx="144" cy="240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3 h 21600"/>
                <a:gd name="T4" fmla="*/ 0 w 21600"/>
                <a:gd name="T5" fmla="*/ 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46905" name="Group 57"/>
          <p:cNvGrpSpPr>
            <a:grpSpLocks/>
          </p:cNvGrpSpPr>
          <p:nvPr/>
        </p:nvGrpSpPr>
        <p:grpSpPr bwMode="auto">
          <a:xfrm flipH="1">
            <a:off x="7620000" y="4075113"/>
            <a:ext cx="228600" cy="762000"/>
            <a:chOff x="768" y="3216"/>
            <a:chExt cx="144" cy="480"/>
          </a:xfrm>
        </p:grpSpPr>
        <p:sp>
          <p:nvSpPr>
            <p:cNvPr id="38962" name="Arc 58"/>
            <p:cNvSpPr>
              <a:spLocks/>
            </p:cNvSpPr>
            <p:nvPr/>
          </p:nvSpPr>
          <p:spPr bwMode="auto">
            <a:xfrm flipV="1">
              <a:off x="768" y="3456"/>
              <a:ext cx="144" cy="240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3 h 21600"/>
                <a:gd name="T4" fmla="*/ 0 w 21600"/>
                <a:gd name="T5" fmla="*/ 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63" name="Arc 59"/>
            <p:cNvSpPr>
              <a:spLocks/>
            </p:cNvSpPr>
            <p:nvPr/>
          </p:nvSpPr>
          <p:spPr bwMode="auto">
            <a:xfrm>
              <a:off x="768" y="3216"/>
              <a:ext cx="144" cy="240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3 h 21600"/>
                <a:gd name="T4" fmla="*/ 0 w 21600"/>
                <a:gd name="T5" fmla="*/ 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46908" name="Group 60"/>
          <p:cNvGrpSpPr>
            <a:grpSpLocks/>
          </p:cNvGrpSpPr>
          <p:nvPr/>
        </p:nvGrpSpPr>
        <p:grpSpPr bwMode="auto">
          <a:xfrm flipH="1">
            <a:off x="7696200" y="4989513"/>
            <a:ext cx="228600" cy="762000"/>
            <a:chOff x="768" y="3216"/>
            <a:chExt cx="144" cy="480"/>
          </a:xfrm>
        </p:grpSpPr>
        <p:sp>
          <p:nvSpPr>
            <p:cNvPr id="38960" name="Arc 61"/>
            <p:cNvSpPr>
              <a:spLocks/>
            </p:cNvSpPr>
            <p:nvPr/>
          </p:nvSpPr>
          <p:spPr bwMode="auto">
            <a:xfrm flipV="1">
              <a:off x="768" y="3456"/>
              <a:ext cx="144" cy="240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3 h 21600"/>
                <a:gd name="T4" fmla="*/ 0 w 21600"/>
                <a:gd name="T5" fmla="*/ 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61" name="Arc 62"/>
            <p:cNvSpPr>
              <a:spLocks/>
            </p:cNvSpPr>
            <p:nvPr/>
          </p:nvSpPr>
          <p:spPr bwMode="auto">
            <a:xfrm>
              <a:off x="768" y="3216"/>
              <a:ext cx="144" cy="240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3 h 21600"/>
                <a:gd name="T4" fmla="*/ 0 w 21600"/>
                <a:gd name="T5" fmla="*/ 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46911" name="Line 63"/>
          <p:cNvSpPr>
            <a:spLocks noChangeShapeType="1"/>
          </p:cNvSpPr>
          <p:nvPr/>
        </p:nvSpPr>
        <p:spPr bwMode="auto">
          <a:xfrm flipV="1">
            <a:off x="6324600" y="4075113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46912" name="Group 64"/>
          <p:cNvGrpSpPr>
            <a:grpSpLocks/>
          </p:cNvGrpSpPr>
          <p:nvPr/>
        </p:nvGrpSpPr>
        <p:grpSpPr bwMode="auto">
          <a:xfrm rot="-5400000" flipH="1" flipV="1">
            <a:off x="5981700" y="2817813"/>
            <a:ext cx="381000" cy="1676400"/>
            <a:chOff x="2879" y="1679"/>
            <a:chExt cx="240" cy="1056"/>
          </a:xfrm>
        </p:grpSpPr>
        <p:sp>
          <p:nvSpPr>
            <p:cNvPr id="38958" name="Arc 65"/>
            <p:cNvSpPr>
              <a:spLocks/>
            </p:cNvSpPr>
            <p:nvPr/>
          </p:nvSpPr>
          <p:spPr bwMode="auto">
            <a:xfrm rot="16200000" flipH="1">
              <a:off x="2735" y="2351"/>
              <a:ext cx="528" cy="240"/>
            </a:xfrm>
            <a:custGeom>
              <a:avLst/>
              <a:gdLst>
                <a:gd name="T0" fmla="*/ 0 w 21600"/>
                <a:gd name="T1" fmla="*/ 0 h 21600"/>
                <a:gd name="T2" fmla="*/ 13 w 21600"/>
                <a:gd name="T3" fmla="*/ 3 h 21600"/>
                <a:gd name="T4" fmla="*/ 0 w 21600"/>
                <a:gd name="T5" fmla="*/ 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9" name="Arc 66"/>
            <p:cNvSpPr>
              <a:spLocks/>
            </p:cNvSpPr>
            <p:nvPr/>
          </p:nvSpPr>
          <p:spPr bwMode="auto">
            <a:xfrm rot="-5400000">
              <a:off x="2735" y="1823"/>
              <a:ext cx="528" cy="240"/>
            </a:xfrm>
            <a:custGeom>
              <a:avLst/>
              <a:gdLst>
                <a:gd name="T0" fmla="*/ 0 w 21600"/>
                <a:gd name="T1" fmla="*/ 0 h 21600"/>
                <a:gd name="T2" fmla="*/ 13 w 21600"/>
                <a:gd name="T3" fmla="*/ 3 h 21600"/>
                <a:gd name="T4" fmla="*/ 0 w 21600"/>
                <a:gd name="T5" fmla="*/ 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46915" name="Text Box 67"/>
          <p:cNvSpPr txBox="1">
            <a:spLocks noChangeArrowheads="1"/>
          </p:cNvSpPr>
          <p:nvPr/>
        </p:nvSpPr>
        <p:spPr bwMode="auto">
          <a:xfrm>
            <a:off x="76200" y="4913313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>
                <a:latin typeface="Times New Roman" pitchFamily="18" charset="0"/>
                <a:ea typeface="楷体_GB2312" pitchFamily="49" charset="-122"/>
              </a:rPr>
              <a:t>d</a:t>
            </a:r>
            <a:r>
              <a:rPr lang="en-US" altLang="zh-CN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</a:t>
            </a:r>
            <a:r>
              <a:rPr lang="zh-CN" altLang="en-US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d</a:t>
            </a:r>
            <a:r>
              <a:rPr lang="en-US" altLang="zh-CN" b="1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11</a:t>
            </a:r>
            <a:r>
              <a:rPr lang="zh-CN" altLang="en-US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给出安全渡河方案</a:t>
            </a:r>
          </a:p>
        </p:txBody>
      </p:sp>
      <p:sp>
        <p:nvSpPr>
          <p:cNvPr id="38936" name="Text Box 68"/>
          <p:cNvSpPr txBox="1">
            <a:spLocks noChangeArrowheads="1"/>
          </p:cNvSpPr>
          <p:nvPr/>
        </p:nvSpPr>
        <p:spPr bwMode="auto">
          <a:xfrm>
            <a:off x="228600" y="6208713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46917" name="Text Box 69"/>
          <p:cNvSpPr txBox="1">
            <a:spLocks noChangeArrowheads="1"/>
          </p:cNvSpPr>
          <p:nvPr/>
        </p:nvSpPr>
        <p:spPr bwMode="auto">
          <a:xfrm>
            <a:off x="457200" y="5599113"/>
            <a:ext cx="2286000" cy="4572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评注和思考</a:t>
            </a:r>
          </a:p>
        </p:txBody>
      </p:sp>
      <p:sp>
        <p:nvSpPr>
          <p:cNvPr id="846918" name="Text Box 70"/>
          <p:cNvSpPr txBox="1">
            <a:spLocks noChangeArrowheads="1"/>
          </p:cNvSpPr>
          <p:nvPr/>
        </p:nvSpPr>
        <p:spPr bwMode="auto">
          <a:xfrm>
            <a:off x="228600" y="6284913"/>
            <a:ext cx="35814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规格化方法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易于推广</a:t>
            </a:r>
          </a:p>
        </p:txBody>
      </p:sp>
      <p:sp>
        <p:nvSpPr>
          <p:cNvPr id="846919" name="Text Box 71"/>
          <p:cNvSpPr txBox="1">
            <a:spLocks noChangeArrowheads="1"/>
          </p:cNvSpPr>
          <p:nvPr/>
        </p:nvSpPr>
        <p:spPr bwMode="auto">
          <a:xfrm>
            <a:off x="4038600" y="6284913"/>
            <a:ext cx="502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考虑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4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名商人各带一随从的情况</a:t>
            </a:r>
          </a:p>
        </p:txBody>
      </p:sp>
      <p:grpSp>
        <p:nvGrpSpPr>
          <p:cNvPr id="846920" name="Group 72"/>
          <p:cNvGrpSpPr>
            <a:grpSpLocks/>
          </p:cNvGrpSpPr>
          <p:nvPr/>
        </p:nvGrpSpPr>
        <p:grpSpPr bwMode="auto">
          <a:xfrm>
            <a:off x="8153400" y="3160713"/>
            <a:ext cx="762000" cy="1676400"/>
            <a:chOff x="5136" y="1680"/>
            <a:chExt cx="480" cy="1056"/>
          </a:xfrm>
        </p:grpSpPr>
        <p:grpSp>
          <p:nvGrpSpPr>
            <p:cNvPr id="38954" name="Group 73"/>
            <p:cNvGrpSpPr>
              <a:grpSpLocks/>
            </p:cNvGrpSpPr>
            <p:nvPr/>
          </p:nvGrpSpPr>
          <p:grpSpPr bwMode="auto">
            <a:xfrm flipH="1">
              <a:off x="5136" y="1680"/>
              <a:ext cx="240" cy="1056"/>
              <a:chOff x="2879" y="1679"/>
              <a:chExt cx="240" cy="1056"/>
            </a:xfrm>
          </p:grpSpPr>
          <p:sp>
            <p:nvSpPr>
              <p:cNvPr id="38956" name="Arc 74"/>
              <p:cNvSpPr>
                <a:spLocks/>
              </p:cNvSpPr>
              <p:nvPr/>
            </p:nvSpPr>
            <p:spPr bwMode="auto">
              <a:xfrm rot="16200000" flipH="1">
                <a:off x="2735" y="2351"/>
                <a:ext cx="528" cy="240"/>
              </a:xfrm>
              <a:custGeom>
                <a:avLst/>
                <a:gdLst>
                  <a:gd name="T0" fmla="*/ 0 w 21600"/>
                  <a:gd name="T1" fmla="*/ 0 h 21600"/>
                  <a:gd name="T2" fmla="*/ 13 w 21600"/>
                  <a:gd name="T3" fmla="*/ 3 h 21600"/>
                  <a:gd name="T4" fmla="*/ 0 w 21600"/>
                  <a:gd name="T5" fmla="*/ 3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57" name="Arc 75"/>
              <p:cNvSpPr>
                <a:spLocks/>
              </p:cNvSpPr>
              <p:nvPr/>
            </p:nvSpPr>
            <p:spPr bwMode="auto">
              <a:xfrm rot="-5400000">
                <a:off x="2735" y="1823"/>
                <a:ext cx="528" cy="240"/>
              </a:xfrm>
              <a:custGeom>
                <a:avLst/>
                <a:gdLst>
                  <a:gd name="T0" fmla="*/ 0 w 21600"/>
                  <a:gd name="T1" fmla="*/ 0 h 21600"/>
                  <a:gd name="T2" fmla="*/ 13 w 21600"/>
                  <a:gd name="T3" fmla="*/ 3 h 21600"/>
                  <a:gd name="T4" fmla="*/ 0 w 21600"/>
                  <a:gd name="T5" fmla="*/ 3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8955" name="Text Box 76"/>
            <p:cNvSpPr txBox="1">
              <a:spLocks noChangeArrowheads="1"/>
            </p:cNvSpPr>
            <p:nvPr/>
          </p:nvSpPr>
          <p:spPr bwMode="auto">
            <a:xfrm>
              <a:off x="5328" y="19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楷体_GB2312" pitchFamily="49" charset="-122"/>
                </a:rPr>
                <a:t>d</a:t>
              </a:r>
              <a:r>
                <a:rPr lang="en-US" altLang="zh-CN" b="1" baseline="-25000">
                  <a:latin typeface="Times New Roman" pitchFamily="18" charset="0"/>
                  <a:ea typeface="楷体_GB2312" pitchFamily="49" charset="-122"/>
                </a:rPr>
                <a:t>1</a:t>
              </a:r>
              <a:endParaRPr lang="en-US" altLang="zh-CN" b="1"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846925" name="Group 77"/>
          <p:cNvGrpSpPr>
            <a:grpSpLocks/>
          </p:cNvGrpSpPr>
          <p:nvPr/>
        </p:nvGrpSpPr>
        <p:grpSpPr bwMode="auto">
          <a:xfrm>
            <a:off x="4648200" y="4075113"/>
            <a:ext cx="609600" cy="1676400"/>
            <a:chOff x="2928" y="2256"/>
            <a:chExt cx="384" cy="1056"/>
          </a:xfrm>
        </p:grpSpPr>
        <p:grpSp>
          <p:nvGrpSpPr>
            <p:cNvPr id="38950" name="Group 78"/>
            <p:cNvGrpSpPr>
              <a:grpSpLocks/>
            </p:cNvGrpSpPr>
            <p:nvPr/>
          </p:nvGrpSpPr>
          <p:grpSpPr bwMode="auto">
            <a:xfrm>
              <a:off x="2928" y="2256"/>
              <a:ext cx="240" cy="1056"/>
              <a:chOff x="2879" y="1679"/>
              <a:chExt cx="240" cy="1056"/>
            </a:xfrm>
          </p:grpSpPr>
          <p:sp>
            <p:nvSpPr>
              <p:cNvPr id="38952" name="Arc 79"/>
              <p:cNvSpPr>
                <a:spLocks/>
              </p:cNvSpPr>
              <p:nvPr/>
            </p:nvSpPr>
            <p:spPr bwMode="auto">
              <a:xfrm rot="16200000" flipH="1">
                <a:off x="2735" y="2351"/>
                <a:ext cx="528" cy="240"/>
              </a:xfrm>
              <a:custGeom>
                <a:avLst/>
                <a:gdLst>
                  <a:gd name="T0" fmla="*/ 0 w 21600"/>
                  <a:gd name="T1" fmla="*/ 0 h 21600"/>
                  <a:gd name="T2" fmla="*/ 13 w 21600"/>
                  <a:gd name="T3" fmla="*/ 3 h 21600"/>
                  <a:gd name="T4" fmla="*/ 0 w 21600"/>
                  <a:gd name="T5" fmla="*/ 3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53" name="Arc 80"/>
              <p:cNvSpPr>
                <a:spLocks/>
              </p:cNvSpPr>
              <p:nvPr/>
            </p:nvSpPr>
            <p:spPr bwMode="auto">
              <a:xfrm rot="-5400000">
                <a:off x="2735" y="1823"/>
                <a:ext cx="528" cy="240"/>
              </a:xfrm>
              <a:custGeom>
                <a:avLst/>
                <a:gdLst>
                  <a:gd name="T0" fmla="*/ 0 w 21600"/>
                  <a:gd name="T1" fmla="*/ 0 h 21600"/>
                  <a:gd name="T2" fmla="*/ 13 w 21600"/>
                  <a:gd name="T3" fmla="*/ 3 h 21600"/>
                  <a:gd name="T4" fmla="*/ 0 w 21600"/>
                  <a:gd name="T5" fmla="*/ 3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8951" name="Text Box 81"/>
            <p:cNvSpPr txBox="1">
              <a:spLocks noChangeArrowheads="1"/>
            </p:cNvSpPr>
            <p:nvPr/>
          </p:nvSpPr>
          <p:spPr bwMode="auto">
            <a:xfrm>
              <a:off x="2928" y="283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楷体_GB2312" pitchFamily="49" charset="-122"/>
                </a:rPr>
                <a:t>d</a:t>
              </a:r>
              <a:r>
                <a:rPr lang="en-US" altLang="zh-CN" b="1" baseline="-25000">
                  <a:latin typeface="Times New Roman" pitchFamily="18" charset="0"/>
                  <a:ea typeface="楷体_GB2312" pitchFamily="49" charset="-122"/>
                </a:rPr>
                <a:t>11</a:t>
              </a:r>
              <a:endParaRPr lang="en-US" altLang="zh-CN" b="1"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846930" name="Text Box 82"/>
          <p:cNvSpPr txBox="1">
            <a:spLocks noChangeArrowheads="1"/>
          </p:cNvSpPr>
          <p:nvPr/>
        </p:nvSpPr>
        <p:spPr bwMode="auto">
          <a:xfrm>
            <a:off x="381000" y="3236913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允许状态</a:t>
            </a:r>
          </a:p>
        </p:txBody>
      </p:sp>
      <p:sp>
        <p:nvSpPr>
          <p:cNvPr id="846931" name="Text Box 83"/>
          <p:cNvSpPr txBox="1">
            <a:spLocks noChangeArrowheads="1"/>
          </p:cNvSpPr>
          <p:nvPr/>
        </p:nvSpPr>
        <p:spPr bwMode="auto">
          <a:xfrm>
            <a:off x="5029200" y="1009650"/>
            <a:ext cx="40386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S={(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b="1" i="1" baseline="-2500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</a:rPr>
              <a:t>, y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en-US" altLang="zh-CN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 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=0, 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y</a:t>
            </a:r>
            <a:r>
              <a:rPr lang="en-US" altLang="zh-CN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=0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,1,2,3;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=3, 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y</a:t>
            </a:r>
            <a:r>
              <a:rPr lang="en-US" altLang="zh-CN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=0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,1,2,3; 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</a:rPr>
              <a:t>x=y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=1,2}</a:t>
            </a:r>
          </a:p>
        </p:txBody>
      </p:sp>
      <p:sp>
        <p:nvSpPr>
          <p:cNvPr id="38944" name="Line 84"/>
          <p:cNvSpPr>
            <a:spLocks noChangeShapeType="1"/>
          </p:cNvSpPr>
          <p:nvPr/>
        </p:nvSpPr>
        <p:spPr bwMode="auto">
          <a:xfrm>
            <a:off x="468313" y="908050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5C0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8945" name="Group 85"/>
          <p:cNvGrpSpPr>
            <a:grpSpLocks/>
          </p:cNvGrpSpPr>
          <p:nvPr/>
        </p:nvGrpSpPr>
        <p:grpSpPr bwMode="auto">
          <a:xfrm>
            <a:off x="34925" y="404813"/>
            <a:ext cx="936625" cy="863600"/>
            <a:chOff x="249" y="2568"/>
            <a:chExt cx="590" cy="544"/>
          </a:xfrm>
        </p:grpSpPr>
        <p:sp>
          <p:nvSpPr>
            <p:cNvPr id="38947" name="Oval 86"/>
            <p:cNvSpPr>
              <a:spLocks noChangeArrowheads="1"/>
            </p:cNvSpPr>
            <p:nvPr/>
          </p:nvSpPr>
          <p:spPr bwMode="auto">
            <a:xfrm>
              <a:off x="249" y="2614"/>
              <a:ext cx="362" cy="362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8" name="Oval 87"/>
            <p:cNvSpPr>
              <a:spLocks noChangeArrowheads="1"/>
            </p:cNvSpPr>
            <p:nvPr/>
          </p:nvSpPr>
          <p:spPr bwMode="auto">
            <a:xfrm>
              <a:off x="431" y="2750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9" name="Oval 88"/>
            <p:cNvSpPr>
              <a:spLocks noChangeArrowheads="1"/>
            </p:cNvSpPr>
            <p:nvPr/>
          </p:nvSpPr>
          <p:spPr bwMode="auto">
            <a:xfrm>
              <a:off x="477" y="2568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46937" name="Rectangle 89"/>
          <p:cNvSpPr>
            <a:spLocks noChangeArrowheads="1"/>
          </p:cNvSpPr>
          <p:nvPr/>
        </p:nvSpPr>
        <p:spPr bwMode="auto">
          <a:xfrm>
            <a:off x="1066800" y="85725"/>
            <a:ext cx="7877175" cy="606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建模示例</a:t>
            </a:r>
            <a:r>
              <a:rPr lang="en-US" altLang="zh-CN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：过河问题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84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4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4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4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84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4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84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84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84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84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500"/>
                                        <p:tgtEl>
                                          <p:spTgt spid="84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46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46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46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46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46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46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46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46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84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84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3" dur="500"/>
                                        <p:tgtEl>
                                          <p:spTgt spid="84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8" dur="500"/>
                                        <p:tgtEl>
                                          <p:spTgt spid="84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7" dur="500"/>
                                        <p:tgtEl>
                                          <p:spTgt spid="84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2" dur="500"/>
                                        <p:tgtEl>
                                          <p:spTgt spid="84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6869" grpId="0" animBg="1" autoUpdateAnimBg="0"/>
      <p:bldP spid="846870" grpId="0" animBg="1" autoUpdateAnimBg="0"/>
      <p:bldP spid="846883" grpId="0" autoUpdateAnimBg="0"/>
      <p:bldP spid="846887" grpId="0" autoUpdateAnimBg="0"/>
      <p:bldP spid="846888" grpId="0" autoUpdateAnimBg="0"/>
      <p:bldP spid="846889" grpId="0" autoUpdateAnimBg="0"/>
      <p:bldP spid="846911" grpId="0" animBg="1"/>
      <p:bldP spid="846915" grpId="0" autoUpdateAnimBg="0"/>
      <p:bldP spid="846917" grpId="0" animBg="1" autoUpdateAnimBg="0"/>
      <p:bldP spid="846918" grpId="0" animBg="1" autoUpdateAnimBg="0"/>
      <p:bldP spid="846919" grpId="0" autoUpdateAnimBg="0"/>
      <p:bldP spid="846930" grpId="0" autoUpdateAnimBg="0"/>
      <p:bldP spid="84693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Text Box 18"/>
          <p:cNvSpPr txBox="1">
            <a:spLocks noChangeArrowheads="1"/>
          </p:cNvSpPr>
          <p:nvPr/>
        </p:nvSpPr>
        <p:spPr bwMode="auto">
          <a:xfrm>
            <a:off x="395288" y="1397000"/>
            <a:ext cx="5145087" cy="5191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(3) 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缺陷语句定位</a:t>
            </a:r>
          </a:p>
        </p:txBody>
      </p:sp>
      <p:sp>
        <p:nvSpPr>
          <p:cNvPr id="97285" name="Line 19"/>
          <p:cNvSpPr>
            <a:spLocks noChangeShapeType="1"/>
          </p:cNvSpPr>
          <p:nvPr/>
        </p:nvSpPr>
        <p:spPr bwMode="auto">
          <a:xfrm>
            <a:off x="468313" y="908050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5C0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97286" name="Group 20"/>
          <p:cNvGrpSpPr>
            <a:grpSpLocks/>
          </p:cNvGrpSpPr>
          <p:nvPr/>
        </p:nvGrpSpPr>
        <p:grpSpPr bwMode="auto">
          <a:xfrm>
            <a:off x="34925" y="404813"/>
            <a:ext cx="936625" cy="863600"/>
            <a:chOff x="249" y="2568"/>
            <a:chExt cx="590" cy="544"/>
          </a:xfrm>
        </p:grpSpPr>
        <p:sp>
          <p:nvSpPr>
            <p:cNvPr id="97287" name="Oval 21"/>
            <p:cNvSpPr>
              <a:spLocks noChangeArrowheads="1"/>
            </p:cNvSpPr>
            <p:nvPr/>
          </p:nvSpPr>
          <p:spPr bwMode="auto">
            <a:xfrm>
              <a:off x="249" y="2614"/>
              <a:ext cx="362" cy="362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88" name="Oval 22"/>
            <p:cNvSpPr>
              <a:spLocks noChangeArrowheads="1"/>
            </p:cNvSpPr>
            <p:nvPr/>
          </p:nvSpPr>
          <p:spPr bwMode="auto">
            <a:xfrm>
              <a:off x="431" y="2750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89" name="Oval 23"/>
            <p:cNvSpPr>
              <a:spLocks noChangeArrowheads="1"/>
            </p:cNvSpPr>
            <p:nvPr/>
          </p:nvSpPr>
          <p:spPr bwMode="auto">
            <a:xfrm>
              <a:off x="477" y="2568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98072" name="Rectangle 24"/>
          <p:cNvSpPr>
            <a:spLocks noChangeArrowheads="1"/>
          </p:cNvSpPr>
          <p:nvPr/>
        </p:nvSpPr>
        <p:spPr bwMode="auto">
          <a:xfrm>
            <a:off x="1066800" y="85725"/>
            <a:ext cx="7877175" cy="606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建模示例</a:t>
            </a:r>
            <a:r>
              <a:rPr lang="en-US" altLang="zh-CN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3</a:t>
            </a: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：缺陷定位</a:t>
            </a:r>
          </a:p>
        </p:txBody>
      </p:sp>
      <p:sp>
        <p:nvSpPr>
          <p:cNvPr id="97291" name="Rectangle 11"/>
          <p:cNvSpPr>
            <a:spLocks noChangeArrowheads="1"/>
          </p:cNvSpPr>
          <p:nvPr/>
        </p:nvSpPr>
        <p:spPr bwMode="auto">
          <a:xfrm>
            <a:off x="304800" y="2209800"/>
            <a:ext cx="84582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lnSpc>
                <a:spcPct val="130000"/>
              </a:lnSpc>
              <a:spcBef>
                <a:spcPct val="5000"/>
              </a:spcBef>
              <a:spcAft>
                <a:spcPct val="3000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3200">
                <a:latin typeface="Times New Roman" pitchFamily="18" charset="0"/>
              </a:rPr>
              <a:t>       给定一个有</a:t>
            </a:r>
            <a:r>
              <a:rPr lang="en-US" altLang="zh-CN" sz="3200">
                <a:latin typeface="Times New Roman" pitchFamily="18" charset="0"/>
              </a:rPr>
              <a:t>bug</a:t>
            </a:r>
            <a:r>
              <a:rPr lang="zh-CN" altLang="en-US" sz="3200">
                <a:latin typeface="Times New Roman" pitchFamily="18" charset="0"/>
              </a:rPr>
              <a:t>的程序和一批测试用例。当这些测试用例在程序上执行时，有些测试用例</a:t>
            </a:r>
            <a:r>
              <a:rPr lang="en-US" altLang="zh-CN" sz="3200">
                <a:latin typeface="Times New Roman" pitchFamily="18" charset="0"/>
              </a:rPr>
              <a:t>passed</a:t>
            </a:r>
            <a:r>
              <a:rPr lang="zh-CN" altLang="en-US" sz="3200">
                <a:latin typeface="Times New Roman" pitchFamily="18" charset="0"/>
              </a:rPr>
              <a:t>，有些测试用例</a:t>
            </a:r>
            <a:r>
              <a:rPr lang="en-US" altLang="zh-CN" sz="3200">
                <a:latin typeface="Times New Roman" pitchFamily="18" charset="0"/>
              </a:rPr>
              <a:t>failed</a:t>
            </a:r>
            <a:r>
              <a:rPr lang="zh-CN" altLang="en-US" sz="3200">
                <a:latin typeface="Times New Roman" pitchFamily="18" charset="0"/>
              </a:rPr>
              <a:t>。</a:t>
            </a:r>
            <a:r>
              <a:rPr lang="zh-CN" altLang="en-US" sz="3200">
                <a:solidFill>
                  <a:srgbClr val="0000FF"/>
                </a:solidFill>
                <a:latin typeface="Times New Roman" pitchFamily="18" charset="0"/>
              </a:rPr>
              <a:t>如何仅通过程序结构信息和测试用例的执行信息自动识别出有</a:t>
            </a:r>
            <a:r>
              <a:rPr lang="en-US" altLang="zh-CN" sz="3200">
                <a:solidFill>
                  <a:srgbClr val="0000FF"/>
                </a:solidFill>
                <a:latin typeface="Times New Roman" pitchFamily="18" charset="0"/>
              </a:rPr>
              <a:t>bug</a:t>
            </a:r>
            <a:r>
              <a:rPr lang="zh-CN" altLang="en-US" sz="3200">
                <a:solidFill>
                  <a:srgbClr val="0000FF"/>
                </a:solidFill>
                <a:latin typeface="Times New Roman" pitchFamily="18" charset="0"/>
              </a:rPr>
              <a:t>的语句？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78CBE5B7-1F3D-43DF-B9DD-9CE3AE5B528B}" type="slidenum">
              <a:rPr kumimoji="0" lang="en-US" altLang="zh-CN" sz="1400" smtClean="0"/>
              <a:pPr eaLnBrk="1" hangingPunct="1"/>
              <a:t>3</a:t>
            </a:fld>
            <a:endParaRPr kumimoji="0" lang="en-US" altLang="zh-CN" sz="1400"/>
          </a:p>
        </p:txBody>
      </p:sp>
      <p:sp>
        <p:nvSpPr>
          <p:cNvPr id="16387" name="Line 4"/>
          <p:cNvSpPr>
            <a:spLocks noChangeShapeType="1"/>
          </p:cNvSpPr>
          <p:nvPr/>
        </p:nvSpPr>
        <p:spPr bwMode="auto">
          <a:xfrm>
            <a:off x="339725" y="2667000"/>
            <a:ext cx="8642350" cy="0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4261" name="Rectangle 5"/>
          <p:cNvSpPr>
            <a:spLocks noChangeArrowheads="1"/>
          </p:cNvSpPr>
          <p:nvPr/>
        </p:nvSpPr>
        <p:spPr bwMode="auto">
          <a:xfrm>
            <a:off x="468313" y="1268413"/>
            <a:ext cx="8077200" cy="126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45000"/>
              </a:lnSpc>
              <a:defRPr/>
            </a:pPr>
            <a:r>
              <a:rPr lang="en-US" altLang="zh-CN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40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课程概述</a:t>
            </a:r>
            <a:endParaRPr lang="zh-CN" altLang="en-US" sz="400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3355975" y="2935288"/>
            <a:ext cx="2944813" cy="2438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32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成绩计算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32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课程目标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32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课程内容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32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参考资料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508" name="Group 132"/>
          <p:cNvGraphicFramePr>
            <a:graphicFrameLocks noGrp="1"/>
          </p:cNvGraphicFramePr>
          <p:nvPr/>
        </p:nvGraphicFramePr>
        <p:xfrm>
          <a:off x="381000" y="404813"/>
          <a:ext cx="8382000" cy="6243830"/>
        </p:xfrm>
        <a:graphic>
          <a:graphicData uri="http://schemas.openxmlformats.org/drawingml/2006/table">
            <a:tbl>
              <a:tblPr/>
              <a:tblGrid>
                <a:gridCol w="433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39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   </a:t>
                      </a: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mid()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     int x,y,z,m;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3, 3, 5</a:t>
                      </a: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1:  read(x, y, z);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2:  m = z;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3:  if (y&lt;z)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4:      if (x&lt;y)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5:          m = y;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6:      else if (x&lt;z)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7:          m = y;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8: else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9:      if (x&gt;y)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10:         m = y;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11:     else if (x&gt;z)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12:         m = x;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13:  print(m);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 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02" name="Group 2"/>
          <p:cNvGraphicFramePr>
            <a:graphicFrameLocks noGrp="1"/>
          </p:cNvGraphicFramePr>
          <p:nvPr/>
        </p:nvGraphicFramePr>
        <p:xfrm>
          <a:off x="381000" y="425450"/>
          <a:ext cx="8382000" cy="6243830"/>
        </p:xfrm>
        <a:graphic>
          <a:graphicData uri="http://schemas.openxmlformats.org/drawingml/2006/table">
            <a:tbl>
              <a:tblPr/>
              <a:tblGrid>
                <a:gridCol w="433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19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   </a:t>
                      </a: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mid()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     int x,y,z,m;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3, 3, 5</a:t>
                      </a: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1:  read(x, y, z);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2:  m = z;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3:  if (y&lt;z)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4:      if (x&lt;y)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5:          m = y;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6:      else if (x&lt;z)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7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:         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m = y;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8: else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9:      if (x&gt;y)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10:         m = y;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11:     else if (x&gt;z)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12:         m = x;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13:  print(m);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 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426" name="Group 2"/>
          <p:cNvGraphicFramePr>
            <a:graphicFrameLocks noGrp="1"/>
          </p:cNvGraphicFramePr>
          <p:nvPr/>
        </p:nvGraphicFramePr>
        <p:xfrm>
          <a:off x="381000" y="425450"/>
          <a:ext cx="8382000" cy="6243830"/>
        </p:xfrm>
        <a:graphic>
          <a:graphicData uri="http://schemas.openxmlformats.org/drawingml/2006/table">
            <a:tbl>
              <a:tblPr/>
              <a:tblGrid>
                <a:gridCol w="433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19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   </a:t>
                      </a: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mid()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     int x,y,z,m;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3, 3, 5</a:t>
                      </a: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1:  read(x, y, z);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2:  m = z;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3:  if (y&lt;z)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4:      if (x&lt;y)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5:          m = y;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6:      else if (x&lt;z)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7:          m = y;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8: else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9:      if (x&gt;y)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10:         m = y;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11:     else if (x&gt;z)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12:         m = x;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13:  print(m);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 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0" name="Group 2"/>
          <p:cNvGraphicFramePr>
            <a:graphicFrameLocks noGrp="1"/>
          </p:cNvGraphicFramePr>
          <p:nvPr/>
        </p:nvGraphicFramePr>
        <p:xfrm>
          <a:off x="381000" y="425450"/>
          <a:ext cx="8382000" cy="6243830"/>
        </p:xfrm>
        <a:graphic>
          <a:graphicData uri="http://schemas.openxmlformats.org/drawingml/2006/table">
            <a:tbl>
              <a:tblPr/>
              <a:tblGrid>
                <a:gridCol w="433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19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   </a:t>
                      </a: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mid()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     int x,y,z,m;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3, 3, 5</a:t>
                      </a: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1:  read(x, y, z);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2:  m = z;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3:  if (y&lt;z)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4:      if (x&lt;y)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5:          m = y;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6:      else if (x&lt;z)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7:          m = y;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8: else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9:      if (x&gt;y)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10:         m = y;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11:     else if (x&gt;z)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12:         m = x;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13:  print(m);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 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474" name="Group 2"/>
          <p:cNvGraphicFramePr>
            <a:graphicFrameLocks noGrp="1"/>
          </p:cNvGraphicFramePr>
          <p:nvPr/>
        </p:nvGraphicFramePr>
        <p:xfrm>
          <a:off x="381000" y="425450"/>
          <a:ext cx="8382000" cy="6243830"/>
        </p:xfrm>
        <a:graphic>
          <a:graphicData uri="http://schemas.openxmlformats.org/drawingml/2006/table">
            <a:tbl>
              <a:tblPr/>
              <a:tblGrid>
                <a:gridCol w="433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19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   </a:t>
                      </a: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mid()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     int x,y,z,m;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3, 3, 5</a:t>
                      </a: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1:  read(x, y, z);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2:  m = z;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3:  if (y&lt;z)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4:      if (x&lt;y)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5:          m = y;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6:      else if (x&lt;z)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7:          m = y;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8: else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9:      if (x&gt;y)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10:         m = y;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11:     else if (x&gt;z)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12:         m = x;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13:  print(m);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 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498" name="Group 2"/>
          <p:cNvGraphicFramePr>
            <a:graphicFrameLocks noGrp="1"/>
          </p:cNvGraphicFramePr>
          <p:nvPr/>
        </p:nvGraphicFramePr>
        <p:xfrm>
          <a:off x="381000" y="425450"/>
          <a:ext cx="8382000" cy="6243830"/>
        </p:xfrm>
        <a:graphic>
          <a:graphicData uri="http://schemas.openxmlformats.org/drawingml/2006/table">
            <a:tbl>
              <a:tblPr/>
              <a:tblGrid>
                <a:gridCol w="433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19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   </a:t>
                      </a: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mid()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     int x,y,z,m;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3, 3, 5</a:t>
                      </a: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1:  read(x, y, z);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2:  m = z;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3:  if (y&lt;z)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4:      if (x&lt;y)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5:          m = y;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6:      else if (x&lt;z)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7:          m = y;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8: else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9:      if (x&gt;y)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10:         m = y;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11:     else if (x&gt;z)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12:         m = x;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13:  print(m);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 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22" name="Group 2"/>
          <p:cNvGraphicFramePr>
            <a:graphicFrameLocks noGrp="1"/>
          </p:cNvGraphicFramePr>
          <p:nvPr/>
        </p:nvGraphicFramePr>
        <p:xfrm>
          <a:off x="395288" y="404813"/>
          <a:ext cx="8382000" cy="6243830"/>
        </p:xfrm>
        <a:graphic>
          <a:graphicData uri="http://schemas.openxmlformats.org/drawingml/2006/table">
            <a:tbl>
              <a:tblPr/>
              <a:tblGrid>
                <a:gridCol w="433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19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   </a:t>
                      </a: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mid()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     int x,y,z,m;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3, 3, 5</a:t>
                      </a: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1:  read(x, y, z);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2:  m = z;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3:  if (y&lt;z)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4:      if (x&lt;y)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5:          m = y;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6:      else if (x&lt;z)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7:          m = y;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8: else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9:      if (x&gt;y)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10:         m = y;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11:     else if (x&gt;z)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12:         m = x;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13:  print(m);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 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46" name="Group 2"/>
          <p:cNvGraphicFramePr>
            <a:graphicFrameLocks noGrp="1"/>
          </p:cNvGraphicFramePr>
          <p:nvPr/>
        </p:nvGraphicFramePr>
        <p:xfrm>
          <a:off x="381000" y="425450"/>
          <a:ext cx="8382000" cy="6243830"/>
        </p:xfrm>
        <a:graphic>
          <a:graphicData uri="http://schemas.openxmlformats.org/drawingml/2006/table">
            <a:tbl>
              <a:tblPr/>
              <a:tblGrid>
                <a:gridCol w="433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19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   </a:t>
                      </a: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mid()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     int x,y,z,m;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3, 3, 5</a:t>
                      </a: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1:  read(x, y, z);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2:  m = z;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3:  if (y&lt;z)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4:      if (x&lt;y)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5:          m = y;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6:      else if (x&lt;z)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7:          m = y;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8: else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9:      if (x&gt;y)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10:         m = y;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11:     else if (x&gt;z)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12:         m = x;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13:  print(m);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 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70" name="Group 2"/>
          <p:cNvGraphicFramePr>
            <a:graphicFrameLocks noGrp="1"/>
          </p:cNvGraphicFramePr>
          <p:nvPr/>
        </p:nvGraphicFramePr>
        <p:xfrm>
          <a:off x="381000" y="425450"/>
          <a:ext cx="8382000" cy="6243830"/>
        </p:xfrm>
        <a:graphic>
          <a:graphicData uri="http://schemas.openxmlformats.org/drawingml/2006/table">
            <a:tbl>
              <a:tblPr/>
              <a:tblGrid>
                <a:gridCol w="433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19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   </a:t>
                      </a: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mid()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     int x,y,z,m;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3, 3, 5</a:t>
                      </a: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1:  read(x, y, z);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2:  m = z;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3:  if (y&lt;z)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4:      if (x&lt;y)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5:          m = y;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6:      else if (x&lt;z)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7:          m = y;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8: else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9:      if (x&gt;y)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10:         m = y;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11:     else if (x&gt;z)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12:         m = x;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13:  print(m);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 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725" name="Group 133"/>
          <p:cNvGraphicFramePr>
            <a:graphicFrameLocks noGrp="1"/>
          </p:cNvGraphicFramePr>
          <p:nvPr/>
        </p:nvGraphicFramePr>
        <p:xfrm>
          <a:off x="381000" y="425450"/>
          <a:ext cx="8382000" cy="6243830"/>
        </p:xfrm>
        <a:graphic>
          <a:graphicData uri="http://schemas.openxmlformats.org/drawingml/2006/table">
            <a:tbl>
              <a:tblPr/>
              <a:tblGrid>
                <a:gridCol w="433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19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   </a:t>
                      </a: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mid()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     int x,y,z,m;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3, 3, 5</a:t>
                      </a: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1, 2, 3</a:t>
                      </a: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3, 2, 1</a:t>
                      </a: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5, 5, 5</a:t>
                      </a: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5, 3, 4</a:t>
                      </a: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2, 1, 3</a:t>
                      </a: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1:  read(x, y, z);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2:  m = z;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3:  if (y&lt;z)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4:      if (x&lt;y)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5:          m = y;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6:      else if (x&lt;z)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7:          m = y; //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m =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8: else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9:      if (x&gt;y)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10:         m = y;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11:     else if (x&gt;z)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12:         m = x;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13:  print(m);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 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B9AA5BF-9F21-40EF-BDDB-71123F7AD42D}" type="slidenum">
              <a:rPr kumimoji="0" lang="en-US" altLang="zh-CN" sz="1400" smtClean="0"/>
              <a:pPr eaLnBrk="1" hangingPunct="1"/>
              <a:t>4</a:t>
            </a:fld>
            <a:endParaRPr kumimoji="0" lang="en-US" altLang="zh-CN" sz="1400"/>
          </a:p>
        </p:txBody>
      </p:sp>
      <p:sp>
        <p:nvSpPr>
          <p:cNvPr id="17411" name="Line 4"/>
          <p:cNvSpPr>
            <a:spLocks noChangeShapeType="1"/>
          </p:cNvSpPr>
          <p:nvPr/>
        </p:nvSpPr>
        <p:spPr bwMode="auto">
          <a:xfrm>
            <a:off x="827088" y="908050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5C0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7412" name="Group 5"/>
          <p:cNvGrpSpPr>
            <a:grpSpLocks/>
          </p:cNvGrpSpPr>
          <p:nvPr/>
        </p:nvGrpSpPr>
        <p:grpSpPr bwMode="auto">
          <a:xfrm>
            <a:off x="34925" y="404813"/>
            <a:ext cx="936625" cy="863600"/>
            <a:chOff x="249" y="2568"/>
            <a:chExt cx="590" cy="544"/>
          </a:xfrm>
        </p:grpSpPr>
        <p:sp>
          <p:nvSpPr>
            <p:cNvPr id="17415" name="Oval 6"/>
            <p:cNvSpPr>
              <a:spLocks noChangeArrowheads="1"/>
            </p:cNvSpPr>
            <p:nvPr/>
          </p:nvSpPr>
          <p:spPr bwMode="auto">
            <a:xfrm>
              <a:off x="249" y="2614"/>
              <a:ext cx="362" cy="362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6" name="Oval 7"/>
            <p:cNvSpPr>
              <a:spLocks noChangeArrowheads="1"/>
            </p:cNvSpPr>
            <p:nvPr/>
          </p:nvSpPr>
          <p:spPr bwMode="auto">
            <a:xfrm>
              <a:off x="431" y="2750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7" name="Oval 8"/>
            <p:cNvSpPr>
              <a:spLocks noChangeArrowheads="1"/>
            </p:cNvSpPr>
            <p:nvPr/>
          </p:nvSpPr>
          <p:spPr bwMode="auto">
            <a:xfrm>
              <a:off x="477" y="2568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65289" name="Rectangle 9"/>
          <p:cNvSpPr>
            <a:spLocks noChangeArrowheads="1"/>
          </p:cNvSpPr>
          <p:nvPr/>
        </p:nvSpPr>
        <p:spPr bwMode="auto">
          <a:xfrm>
            <a:off x="1066800" y="85725"/>
            <a:ext cx="7877175" cy="606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黑体" pitchFamily="49" charset="-122"/>
              </a:rPr>
              <a:t>成绩计算</a:t>
            </a:r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685800" y="1517650"/>
            <a:ext cx="7989888" cy="5151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大作业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:</a:t>
            </a:r>
            <a:r>
              <a:rPr lang="en-US" altLang="zh-CN" sz="32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3200" b="1" dirty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60%</a:t>
            </a:r>
            <a:r>
              <a:rPr lang="en-US" altLang="zh-CN" sz="32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marL="1257300" lvl="1" indent="-4572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AutoNum type="circleNumDbPlain"/>
            </a:pPr>
            <a:r>
              <a:rPr lang="en-US" altLang="zh-CN" sz="32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8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选一个题目，进行数学建模，提交符合要求的建模论文 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或者</a:t>
            </a:r>
          </a:p>
          <a:p>
            <a:pPr marL="1257300" lvl="1" indent="-4572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AutoNum type="circleNumDbPlain"/>
            </a:pPr>
            <a:r>
              <a:rPr lang="zh-CN" altLang="en-US" sz="28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写一篇综述论文，对数学建模在计算机科学中的应用进行介绍和分析</a:t>
            </a:r>
          </a:p>
          <a:p>
            <a:pPr marL="609600" indent="-609600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到课情况  </a:t>
            </a:r>
            <a:r>
              <a:rPr lang="en-US" altLang="zh-CN" sz="3200" b="1" dirty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40%</a:t>
            </a:r>
            <a:endParaRPr lang="zh-CN" altLang="en-US" sz="2800" dirty="0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0" y="1371600"/>
            <a:ext cx="3276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基本方法</a:t>
            </a:r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685800" y="2286000"/>
            <a:ext cx="7696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spcAft>
                <a:spcPct val="30000"/>
              </a:spcAft>
              <a:buClr>
                <a:schemeClr val="folHlink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</a:rPr>
              <a:t>构造执行频谱矩阵</a:t>
            </a:r>
          </a:p>
          <a:p>
            <a:pPr marL="742950" lvl="1" indent="-285750" eaLnBrk="0" hangingPunct="0">
              <a:spcBef>
                <a:spcPct val="20000"/>
              </a:spcBef>
              <a:spcAft>
                <a:spcPct val="10000"/>
              </a:spcAft>
              <a:buClr>
                <a:schemeClr val="hlink"/>
              </a:buClr>
              <a:buFont typeface="Wingdings" pitchFamily="2" charset="2"/>
              <a:buChar char="n"/>
            </a:pPr>
            <a:r>
              <a:rPr lang="zh-CN" altLang="en-US" sz="2000">
                <a:latin typeface="Times New Roman" pitchFamily="18" charset="0"/>
              </a:rPr>
              <a:t>行</a:t>
            </a:r>
            <a:r>
              <a:rPr lang="en-US" altLang="zh-CN" sz="2000">
                <a:latin typeface="Times New Roman" pitchFamily="18" charset="0"/>
              </a:rPr>
              <a:t>: </a:t>
            </a:r>
            <a:r>
              <a:rPr lang="zh-CN" altLang="en-US" sz="2000">
                <a:latin typeface="Times New Roman" pitchFamily="18" charset="0"/>
              </a:rPr>
              <a:t>语句</a:t>
            </a:r>
          </a:p>
          <a:p>
            <a:pPr marL="742950" lvl="1" indent="-285750" eaLnBrk="0" hangingPunct="0">
              <a:spcBef>
                <a:spcPct val="20000"/>
              </a:spcBef>
              <a:spcAft>
                <a:spcPct val="10000"/>
              </a:spcAft>
              <a:buClr>
                <a:schemeClr val="hlink"/>
              </a:buClr>
              <a:buFont typeface="Wingdings" pitchFamily="2" charset="2"/>
              <a:buChar char="n"/>
            </a:pPr>
            <a:r>
              <a:rPr lang="zh-CN" altLang="en-US" sz="2000">
                <a:latin typeface="Times New Roman" pitchFamily="18" charset="0"/>
              </a:rPr>
              <a:t>列</a:t>
            </a:r>
            <a:r>
              <a:rPr lang="en-US" altLang="zh-CN" sz="2000">
                <a:latin typeface="Times New Roman" pitchFamily="18" charset="0"/>
              </a:rPr>
              <a:t>: </a:t>
            </a:r>
            <a:r>
              <a:rPr lang="zh-CN" altLang="en-US" sz="2000">
                <a:latin typeface="Times New Roman" pitchFamily="18" charset="0"/>
              </a:rPr>
              <a:t>测试用例</a:t>
            </a:r>
          </a:p>
          <a:p>
            <a:pPr marL="742950" lvl="1" indent="-285750" eaLnBrk="0" hangingPunct="0">
              <a:spcBef>
                <a:spcPct val="20000"/>
              </a:spcBef>
              <a:spcAft>
                <a:spcPct val="10000"/>
              </a:spcAft>
              <a:buClr>
                <a:schemeClr val="hlink"/>
              </a:buClr>
              <a:buFont typeface="Wingdings" pitchFamily="2" charset="2"/>
              <a:buChar char="n"/>
            </a:pPr>
            <a:r>
              <a:rPr lang="zh-CN" altLang="en-US" sz="2000">
                <a:latin typeface="Times New Roman" pitchFamily="18" charset="0"/>
              </a:rPr>
              <a:t>值</a:t>
            </a:r>
            <a:r>
              <a:rPr lang="en-US" altLang="zh-CN" sz="2000">
                <a:latin typeface="Times New Roman" pitchFamily="18" charset="0"/>
              </a:rPr>
              <a:t>: </a:t>
            </a:r>
            <a:r>
              <a:rPr lang="zh-CN" altLang="en-US" sz="2000">
                <a:latin typeface="Times New Roman" pitchFamily="18" charset="0"/>
              </a:rPr>
              <a:t>测试用例执行时是否覆盖到了该语句</a:t>
            </a:r>
          </a:p>
          <a:p>
            <a:pPr marL="342900" indent="-342900" eaLnBrk="0" hangingPunct="0">
              <a:spcBef>
                <a:spcPct val="40000"/>
              </a:spcBef>
              <a:buClr>
                <a:schemeClr val="folHlink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</a:rPr>
              <a:t>利用各种方法计算语句的可疑程度</a:t>
            </a:r>
          </a:p>
          <a:p>
            <a:pPr marL="742950" lvl="1" indent="-285750" eaLnBrk="0" hangingPunct="0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</a:pPr>
            <a:r>
              <a:rPr lang="zh-CN" altLang="en-US" sz="2000">
                <a:latin typeface="Times New Roman" pitchFamily="18" charset="0"/>
              </a:rPr>
              <a:t>被越多的</a:t>
            </a:r>
            <a:r>
              <a:rPr lang="en-US" altLang="zh-CN" sz="2000">
                <a:latin typeface="Times New Roman" pitchFamily="18" charset="0"/>
              </a:rPr>
              <a:t>passing</a:t>
            </a:r>
            <a:r>
              <a:rPr lang="zh-CN" altLang="en-US" sz="2000">
                <a:latin typeface="Times New Roman" pitchFamily="18" charset="0"/>
              </a:rPr>
              <a:t>测试用例执行，越不可能有</a:t>
            </a:r>
            <a:r>
              <a:rPr lang="en-US" altLang="zh-CN" sz="2000">
                <a:latin typeface="Times New Roman" pitchFamily="18" charset="0"/>
              </a:rPr>
              <a:t>bug</a:t>
            </a:r>
          </a:p>
          <a:p>
            <a:pPr marL="742950" lvl="1" indent="-285750" eaLnBrk="0" hangingPunct="0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</a:pPr>
            <a:r>
              <a:rPr lang="zh-CN" altLang="en-US" sz="2000">
                <a:latin typeface="Times New Roman" pitchFamily="18" charset="0"/>
              </a:rPr>
              <a:t>被越多的</a:t>
            </a:r>
            <a:r>
              <a:rPr lang="en-US" altLang="zh-CN" sz="2000">
                <a:latin typeface="Times New Roman" pitchFamily="18" charset="0"/>
              </a:rPr>
              <a:t>failing</a:t>
            </a:r>
            <a:r>
              <a:rPr lang="zh-CN" altLang="en-US" sz="2000">
                <a:latin typeface="Times New Roman" pitchFamily="18" charset="0"/>
              </a:rPr>
              <a:t>测试用例执行，越有可能包含</a:t>
            </a:r>
            <a:r>
              <a:rPr lang="en-US" altLang="zh-CN" sz="2000">
                <a:latin typeface="Times New Roman" pitchFamily="18" charset="0"/>
              </a:rPr>
              <a:t>bug</a:t>
            </a:r>
          </a:p>
          <a:p>
            <a:pPr marL="742950" lvl="1" indent="-285750" eaLnBrk="0" hangingPunct="0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</a:pPr>
            <a:r>
              <a:rPr lang="en-US" altLang="zh-CN" sz="2000">
                <a:latin typeface="Tahoma"/>
              </a:rPr>
              <a:t>…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111622" name="Line 19"/>
          <p:cNvSpPr>
            <a:spLocks noChangeShapeType="1"/>
          </p:cNvSpPr>
          <p:nvPr/>
        </p:nvSpPr>
        <p:spPr bwMode="auto">
          <a:xfrm>
            <a:off x="468313" y="908050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5C0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11623" name="Group 20"/>
          <p:cNvGrpSpPr>
            <a:grpSpLocks/>
          </p:cNvGrpSpPr>
          <p:nvPr/>
        </p:nvGrpSpPr>
        <p:grpSpPr bwMode="auto">
          <a:xfrm>
            <a:off x="34925" y="404813"/>
            <a:ext cx="936625" cy="863600"/>
            <a:chOff x="249" y="2568"/>
            <a:chExt cx="590" cy="544"/>
          </a:xfrm>
        </p:grpSpPr>
        <p:sp>
          <p:nvSpPr>
            <p:cNvPr id="111624" name="Oval 21"/>
            <p:cNvSpPr>
              <a:spLocks noChangeArrowheads="1"/>
            </p:cNvSpPr>
            <p:nvPr/>
          </p:nvSpPr>
          <p:spPr bwMode="auto">
            <a:xfrm>
              <a:off x="249" y="2614"/>
              <a:ext cx="362" cy="362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25" name="Oval 22"/>
            <p:cNvSpPr>
              <a:spLocks noChangeArrowheads="1"/>
            </p:cNvSpPr>
            <p:nvPr/>
          </p:nvSpPr>
          <p:spPr bwMode="auto">
            <a:xfrm>
              <a:off x="431" y="2750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26" name="Oval 23"/>
            <p:cNvSpPr>
              <a:spLocks noChangeArrowheads="1"/>
            </p:cNvSpPr>
            <p:nvPr/>
          </p:nvSpPr>
          <p:spPr bwMode="auto">
            <a:xfrm>
              <a:off x="477" y="2568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98072" name="Rectangle 24"/>
          <p:cNvSpPr>
            <a:spLocks noChangeArrowheads="1"/>
          </p:cNvSpPr>
          <p:nvPr/>
        </p:nvSpPr>
        <p:spPr bwMode="auto">
          <a:xfrm>
            <a:off x="1066800" y="85725"/>
            <a:ext cx="7877175" cy="606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建模示例</a:t>
            </a:r>
            <a:r>
              <a:rPr lang="en-US" altLang="zh-CN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3</a:t>
            </a: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：缺陷定位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0" y="1371600"/>
            <a:ext cx="5791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  语句可疑度度量示例</a:t>
            </a:r>
          </a:p>
        </p:txBody>
      </p:sp>
      <p:pic>
        <p:nvPicPr>
          <p:cNvPr id="1126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818063"/>
            <a:ext cx="5338762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28863"/>
            <a:ext cx="5008563" cy="66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4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88" y="3109913"/>
            <a:ext cx="525621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4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910013"/>
            <a:ext cx="68199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49" name="Line 19"/>
          <p:cNvSpPr>
            <a:spLocks noChangeShapeType="1"/>
          </p:cNvSpPr>
          <p:nvPr/>
        </p:nvSpPr>
        <p:spPr bwMode="auto">
          <a:xfrm>
            <a:off x="468313" y="908050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5C0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12650" name="Group 20"/>
          <p:cNvGrpSpPr>
            <a:grpSpLocks/>
          </p:cNvGrpSpPr>
          <p:nvPr/>
        </p:nvGrpSpPr>
        <p:grpSpPr bwMode="auto">
          <a:xfrm>
            <a:off x="34925" y="404813"/>
            <a:ext cx="936625" cy="863600"/>
            <a:chOff x="249" y="2568"/>
            <a:chExt cx="590" cy="544"/>
          </a:xfrm>
        </p:grpSpPr>
        <p:sp>
          <p:nvSpPr>
            <p:cNvPr id="112651" name="Oval 21"/>
            <p:cNvSpPr>
              <a:spLocks noChangeArrowheads="1"/>
            </p:cNvSpPr>
            <p:nvPr/>
          </p:nvSpPr>
          <p:spPr bwMode="auto">
            <a:xfrm>
              <a:off x="249" y="2614"/>
              <a:ext cx="362" cy="362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52" name="Oval 22"/>
            <p:cNvSpPr>
              <a:spLocks noChangeArrowheads="1"/>
            </p:cNvSpPr>
            <p:nvPr/>
          </p:nvSpPr>
          <p:spPr bwMode="auto">
            <a:xfrm>
              <a:off x="431" y="2750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53" name="Oval 23"/>
            <p:cNvSpPr>
              <a:spLocks noChangeArrowheads="1"/>
            </p:cNvSpPr>
            <p:nvPr/>
          </p:nvSpPr>
          <p:spPr bwMode="auto">
            <a:xfrm>
              <a:off x="477" y="2568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98072" name="Rectangle 24"/>
          <p:cNvSpPr>
            <a:spLocks noChangeArrowheads="1"/>
          </p:cNvSpPr>
          <p:nvPr/>
        </p:nvSpPr>
        <p:spPr bwMode="auto">
          <a:xfrm>
            <a:off x="1066800" y="85725"/>
            <a:ext cx="7877175" cy="606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建模示例</a:t>
            </a:r>
            <a:r>
              <a:rPr lang="en-US" altLang="zh-CN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3</a:t>
            </a: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：缺陷定位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8888413" cy="479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304800" y="4495800"/>
            <a:ext cx="8610600" cy="217488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0" y="1219200"/>
            <a:ext cx="5791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语句可疑度度量示例</a:t>
            </a:r>
          </a:p>
        </p:txBody>
      </p:sp>
      <p:sp>
        <p:nvSpPr>
          <p:cNvPr id="113671" name="Line 19"/>
          <p:cNvSpPr>
            <a:spLocks noChangeShapeType="1"/>
          </p:cNvSpPr>
          <p:nvPr/>
        </p:nvSpPr>
        <p:spPr bwMode="auto">
          <a:xfrm>
            <a:off x="468313" y="908050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5C0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13672" name="Group 20"/>
          <p:cNvGrpSpPr>
            <a:grpSpLocks/>
          </p:cNvGrpSpPr>
          <p:nvPr/>
        </p:nvGrpSpPr>
        <p:grpSpPr bwMode="auto">
          <a:xfrm>
            <a:off x="34925" y="404813"/>
            <a:ext cx="936625" cy="863600"/>
            <a:chOff x="249" y="2568"/>
            <a:chExt cx="590" cy="544"/>
          </a:xfrm>
        </p:grpSpPr>
        <p:sp>
          <p:nvSpPr>
            <p:cNvPr id="113673" name="Oval 21"/>
            <p:cNvSpPr>
              <a:spLocks noChangeArrowheads="1"/>
            </p:cNvSpPr>
            <p:nvPr/>
          </p:nvSpPr>
          <p:spPr bwMode="auto">
            <a:xfrm>
              <a:off x="249" y="2614"/>
              <a:ext cx="362" cy="362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74" name="Oval 22"/>
            <p:cNvSpPr>
              <a:spLocks noChangeArrowheads="1"/>
            </p:cNvSpPr>
            <p:nvPr/>
          </p:nvSpPr>
          <p:spPr bwMode="auto">
            <a:xfrm>
              <a:off x="431" y="2750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75" name="Oval 23"/>
            <p:cNvSpPr>
              <a:spLocks noChangeArrowheads="1"/>
            </p:cNvSpPr>
            <p:nvPr/>
          </p:nvSpPr>
          <p:spPr bwMode="auto">
            <a:xfrm>
              <a:off x="477" y="2568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98072" name="Rectangle 24"/>
          <p:cNvSpPr>
            <a:spLocks noChangeArrowheads="1"/>
          </p:cNvSpPr>
          <p:nvPr/>
        </p:nvSpPr>
        <p:spPr bwMode="auto">
          <a:xfrm>
            <a:off x="1066800" y="85725"/>
            <a:ext cx="7877175" cy="606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建模示例</a:t>
            </a:r>
            <a:r>
              <a:rPr lang="en-US" altLang="zh-CN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3</a:t>
            </a: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：缺陷定位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0" y="1371600"/>
            <a:ext cx="5791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工具支持</a:t>
            </a:r>
          </a:p>
        </p:txBody>
      </p:sp>
      <p:pic>
        <p:nvPicPr>
          <p:cNvPr id="114693" name="Picture 5" descr="ss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349500"/>
            <a:ext cx="5976937" cy="342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6934200" y="1844675"/>
            <a:ext cx="2027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 rtl="1"/>
            <a:r>
              <a:rPr kumimoji="0" lang="en-US" sz="1800">
                <a:cs typeface="Arial" pitchFamily="34" charset="0"/>
              </a:rPr>
              <a:t>Mary Jean Harrold</a:t>
            </a:r>
            <a:r>
              <a:rPr kumimoji="0" lang="he-IL" altLang="zh-CN" sz="1800">
                <a:cs typeface="Arial" pitchFamily="34" charset="0"/>
              </a:rPr>
              <a:t> </a:t>
            </a:r>
          </a:p>
        </p:txBody>
      </p:sp>
      <p:sp>
        <p:nvSpPr>
          <p:cNvPr id="114696" name="Line 19"/>
          <p:cNvSpPr>
            <a:spLocks noChangeShapeType="1"/>
          </p:cNvSpPr>
          <p:nvPr/>
        </p:nvSpPr>
        <p:spPr bwMode="auto">
          <a:xfrm>
            <a:off x="468313" y="908050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5C0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14697" name="Group 20"/>
          <p:cNvGrpSpPr>
            <a:grpSpLocks/>
          </p:cNvGrpSpPr>
          <p:nvPr/>
        </p:nvGrpSpPr>
        <p:grpSpPr bwMode="auto">
          <a:xfrm>
            <a:off x="34925" y="404813"/>
            <a:ext cx="936625" cy="863600"/>
            <a:chOff x="249" y="2568"/>
            <a:chExt cx="590" cy="544"/>
          </a:xfrm>
        </p:grpSpPr>
        <p:sp>
          <p:nvSpPr>
            <p:cNvPr id="114698" name="Oval 21"/>
            <p:cNvSpPr>
              <a:spLocks noChangeArrowheads="1"/>
            </p:cNvSpPr>
            <p:nvPr/>
          </p:nvSpPr>
          <p:spPr bwMode="auto">
            <a:xfrm>
              <a:off x="249" y="2614"/>
              <a:ext cx="362" cy="362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699" name="Oval 22"/>
            <p:cNvSpPr>
              <a:spLocks noChangeArrowheads="1"/>
            </p:cNvSpPr>
            <p:nvPr/>
          </p:nvSpPr>
          <p:spPr bwMode="auto">
            <a:xfrm>
              <a:off x="431" y="2750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00" name="Oval 23"/>
            <p:cNvSpPr>
              <a:spLocks noChangeArrowheads="1"/>
            </p:cNvSpPr>
            <p:nvPr/>
          </p:nvSpPr>
          <p:spPr bwMode="auto">
            <a:xfrm>
              <a:off x="477" y="2568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98072" name="Rectangle 24"/>
          <p:cNvSpPr>
            <a:spLocks noChangeArrowheads="1"/>
          </p:cNvSpPr>
          <p:nvPr/>
        </p:nvSpPr>
        <p:spPr bwMode="auto">
          <a:xfrm>
            <a:off x="1066800" y="85725"/>
            <a:ext cx="7877175" cy="606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建模示例</a:t>
            </a:r>
            <a:r>
              <a:rPr lang="en-US" altLang="zh-CN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3</a:t>
            </a: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：缺陷定位</a:t>
            </a:r>
          </a:p>
        </p:txBody>
      </p:sp>
      <p:pic>
        <p:nvPicPr>
          <p:cNvPr id="114694" name="Picture 6" descr="mj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325" y="0"/>
            <a:ext cx="1609725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714" name="Group 2"/>
          <p:cNvGraphicFramePr>
            <a:graphicFrameLocks noGrp="1"/>
          </p:cNvGraphicFramePr>
          <p:nvPr/>
        </p:nvGraphicFramePr>
        <p:xfrm>
          <a:off x="838200" y="1524000"/>
          <a:ext cx="7772400" cy="4840732"/>
        </p:xfrm>
        <a:graphic>
          <a:graphicData uri="http://schemas.openxmlformats.org/drawingml/2006/table">
            <a:tbl>
              <a:tblPr/>
              <a:tblGrid>
                <a:gridCol w="401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  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mid()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    int x,y,z,m;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3,3,5</a:t>
                      </a: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1,2,3</a:t>
                      </a: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3,2,1</a:t>
                      </a: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5,5,5</a:t>
                      </a: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5,3,4</a:t>
                      </a: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2,1,3</a:t>
                      </a:r>
                    </a:p>
                  </a:txBody>
                  <a:tcPr vert="ea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1:  read(x,y,z);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2:  m=z;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3:  if(y&lt;z)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4:      if(x&lt;y)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5:          m=y;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6:      elseif(x&lt;z)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7:          m=y;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8:   else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9:      if(x&gt;y)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10:         m=y;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11:     elseif(x&gt;z)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12:         m=x;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13:  print(m);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  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15846" name="Line 19"/>
          <p:cNvSpPr>
            <a:spLocks noChangeShapeType="1"/>
          </p:cNvSpPr>
          <p:nvPr/>
        </p:nvSpPr>
        <p:spPr bwMode="auto">
          <a:xfrm>
            <a:off x="468313" y="908050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5C0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15847" name="Group 20"/>
          <p:cNvGrpSpPr>
            <a:grpSpLocks/>
          </p:cNvGrpSpPr>
          <p:nvPr/>
        </p:nvGrpSpPr>
        <p:grpSpPr bwMode="auto">
          <a:xfrm>
            <a:off x="34925" y="404813"/>
            <a:ext cx="936625" cy="863600"/>
            <a:chOff x="249" y="2568"/>
            <a:chExt cx="590" cy="544"/>
          </a:xfrm>
        </p:grpSpPr>
        <p:sp>
          <p:nvSpPr>
            <p:cNvPr id="115848" name="Oval 21"/>
            <p:cNvSpPr>
              <a:spLocks noChangeArrowheads="1"/>
            </p:cNvSpPr>
            <p:nvPr/>
          </p:nvSpPr>
          <p:spPr bwMode="auto">
            <a:xfrm>
              <a:off x="249" y="2614"/>
              <a:ext cx="362" cy="362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849" name="Oval 22"/>
            <p:cNvSpPr>
              <a:spLocks noChangeArrowheads="1"/>
            </p:cNvSpPr>
            <p:nvPr/>
          </p:nvSpPr>
          <p:spPr bwMode="auto">
            <a:xfrm>
              <a:off x="431" y="2750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850" name="Oval 23"/>
            <p:cNvSpPr>
              <a:spLocks noChangeArrowheads="1"/>
            </p:cNvSpPr>
            <p:nvPr/>
          </p:nvSpPr>
          <p:spPr bwMode="auto">
            <a:xfrm>
              <a:off x="477" y="2568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98072" name="Rectangle 24"/>
          <p:cNvSpPr>
            <a:spLocks noChangeArrowheads="1"/>
          </p:cNvSpPr>
          <p:nvPr/>
        </p:nvSpPr>
        <p:spPr bwMode="auto">
          <a:xfrm>
            <a:off x="1066800" y="85725"/>
            <a:ext cx="7877175" cy="606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建模示例</a:t>
            </a:r>
            <a:r>
              <a:rPr lang="en-US" altLang="zh-CN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3</a:t>
            </a: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：缺陷定位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76200" y="1371600"/>
            <a:ext cx="3276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实验结果</a:t>
            </a:r>
          </a:p>
        </p:txBody>
      </p:sp>
      <p:pic>
        <p:nvPicPr>
          <p:cNvPr id="1167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525" y="838200"/>
            <a:ext cx="507047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7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1440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304800" y="2438400"/>
            <a:ext cx="31718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zh-CN">
                <a:latin typeface="Verdana" pitchFamily="34" charset="0"/>
              </a:rPr>
              <a:t>R. Santelices et al. </a:t>
            </a:r>
          </a:p>
          <a:p>
            <a:pPr>
              <a:lnSpc>
                <a:spcPct val="125000"/>
              </a:lnSpc>
            </a:pPr>
            <a:r>
              <a:rPr kumimoji="0" lang="en-US" altLang="zh-CN">
                <a:latin typeface="Verdana" pitchFamily="34" charset="0"/>
              </a:rPr>
              <a:t>ICSE 2009</a:t>
            </a:r>
          </a:p>
        </p:txBody>
      </p:sp>
      <p:sp>
        <p:nvSpPr>
          <p:cNvPr id="116744" name="Line 19"/>
          <p:cNvSpPr>
            <a:spLocks noChangeShapeType="1"/>
          </p:cNvSpPr>
          <p:nvPr/>
        </p:nvSpPr>
        <p:spPr bwMode="auto">
          <a:xfrm>
            <a:off x="468313" y="908050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5C0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16745" name="Group 20"/>
          <p:cNvGrpSpPr>
            <a:grpSpLocks/>
          </p:cNvGrpSpPr>
          <p:nvPr/>
        </p:nvGrpSpPr>
        <p:grpSpPr bwMode="auto">
          <a:xfrm>
            <a:off x="34925" y="404813"/>
            <a:ext cx="936625" cy="863600"/>
            <a:chOff x="249" y="2568"/>
            <a:chExt cx="590" cy="544"/>
          </a:xfrm>
        </p:grpSpPr>
        <p:sp>
          <p:nvSpPr>
            <p:cNvPr id="116746" name="Oval 21"/>
            <p:cNvSpPr>
              <a:spLocks noChangeArrowheads="1"/>
            </p:cNvSpPr>
            <p:nvPr/>
          </p:nvSpPr>
          <p:spPr bwMode="auto">
            <a:xfrm>
              <a:off x="249" y="2614"/>
              <a:ext cx="362" cy="362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47" name="Oval 22"/>
            <p:cNvSpPr>
              <a:spLocks noChangeArrowheads="1"/>
            </p:cNvSpPr>
            <p:nvPr/>
          </p:nvSpPr>
          <p:spPr bwMode="auto">
            <a:xfrm>
              <a:off x="431" y="2750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48" name="Oval 23"/>
            <p:cNvSpPr>
              <a:spLocks noChangeArrowheads="1"/>
            </p:cNvSpPr>
            <p:nvPr/>
          </p:nvSpPr>
          <p:spPr bwMode="auto">
            <a:xfrm>
              <a:off x="477" y="2568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98072" name="Rectangle 24"/>
          <p:cNvSpPr>
            <a:spLocks noChangeArrowheads="1"/>
          </p:cNvSpPr>
          <p:nvPr/>
        </p:nvSpPr>
        <p:spPr bwMode="auto">
          <a:xfrm>
            <a:off x="1066800" y="85725"/>
            <a:ext cx="7877175" cy="606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建模示例</a:t>
            </a:r>
            <a:r>
              <a:rPr lang="en-US" altLang="zh-CN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3</a:t>
            </a: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：缺陷定位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31E94D6-DCB2-4EA9-8B67-49EC80520953}" type="slidenum">
              <a:rPr kumimoji="0" lang="en-US" altLang="zh-CN" sz="1400" smtClean="0"/>
              <a:pPr eaLnBrk="1" hangingPunct="1"/>
              <a:t>46</a:t>
            </a:fld>
            <a:endParaRPr kumimoji="0" lang="en-US" altLang="zh-CN" sz="1400"/>
          </a:p>
        </p:txBody>
      </p:sp>
      <p:sp>
        <p:nvSpPr>
          <p:cNvPr id="47107" name="Text Box 18"/>
          <p:cNvSpPr txBox="1">
            <a:spLocks noChangeArrowheads="1"/>
          </p:cNvSpPr>
          <p:nvPr/>
        </p:nvSpPr>
        <p:spPr bwMode="auto">
          <a:xfrm>
            <a:off x="395288" y="1397000"/>
            <a:ext cx="5145087" cy="5191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(4) 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软件系统规模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(SLOC)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预测</a:t>
            </a:r>
          </a:p>
        </p:txBody>
      </p:sp>
      <p:sp>
        <p:nvSpPr>
          <p:cNvPr id="47108" name="Line 19"/>
          <p:cNvSpPr>
            <a:spLocks noChangeShapeType="1"/>
          </p:cNvSpPr>
          <p:nvPr/>
        </p:nvSpPr>
        <p:spPr bwMode="auto">
          <a:xfrm>
            <a:off x="468313" y="908050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5C0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7109" name="Group 20"/>
          <p:cNvGrpSpPr>
            <a:grpSpLocks/>
          </p:cNvGrpSpPr>
          <p:nvPr/>
        </p:nvGrpSpPr>
        <p:grpSpPr bwMode="auto">
          <a:xfrm>
            <a:off x="34925" y="404813"/>
            <a:ext cx="936625" cy="863600"/>
            <a:chOff x="249" y="2568"/>
            <a:chExt cx="590" cy="544"/>
          </a:xfrm>
        </p:grpSpPr>
        <p:sp>
          <p:nvSpPr>
            <p:cNvPr id="47114" name="Oval 21"/>
            <p:cNvSpPr>
              <a:spLocks noChangeArrowheads="1"/>
            </p:cNvSpPr>
            <p:nvPr/>
          </p:nvSpPr>
          <p:spPr bwMode="auto">
            <a:xfrm>
              <a:off x="249" y="2614"/>
              <a:ext cx="362" cy="362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5" name="Oval 22"/>
            <p:cNvSpPr>
              <a:spLocks noChangeArrowheads="1"/>
            </p:cNvSpPr>
            <p:nvPr/>
          </p:nvSpPr>
          <p:spPr bwMode="auto">
            <a:xfrm>
              <a:off x="431" y="2750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6" name="Oval 23"/>
            <p:cNvSpPr>
              <a:spLocks noChangeArrowheads="1"/>
            </p:cNvSpPr>
            <p:nvPr/>
          </p:nvSpPr>
          <p:spPr bwMode="auto">
            <a:xfrm>
              <a:off x="477" y="2568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98072" name="Rectangle 24"/>
          <p:cNvSpPr>
            <a:spLocks noChangeArrowheads="1"/>
          </p:cNvSpPr>
          <p:nvPr/>
        </p:nvSpPr>
        <p:spPr bwMode="auto">
          <a:xfrm>
            <a:off x="1066800" y="85725"/>
            <a:ext cx="7877175" cy="606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建模示例</a:t>
            </a:r>
            <a:r>
              <a:rPr lang="en-US" altLang="zh-CN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：规模预测</a:t>
            </a:r>
          </a:p>
        </p:txBody>
      </p:sp>
      <p:pic>
        <p:nvPicPr>
          <p:cNvPr id="47111" name="Picture 26" descr="0_1288239644Fu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349500"/>
            <a:ext cx="5040313" cy="305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2" name="Text Box 29"/>
          <p:cNvSpPr txBox="1">
            <a:spLocks noChangeArrowheads="1"/>
          </p:cNvSpPr>
          <p:nvPr/>
        </p:nvSpPr>
        <p:spPr bwMode="auto">
          <a:xfrm>
            <a:off x="5724525" y="2852738"/>
            <a:ext cx="3168650" cy="256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 b="1"/>
              <a:t>软件系统的分析做好后，</a:t>
            </a:r>
            <a:r>
              <a:rPr lang="zh-CN" altLang="en-US" b="1">
                <a:solidFill>
                  <a:schemeClr val="hlink"/>
                </a:solidFill>
              </a:rPr>
              <a:t>经理想知道系统的规模有多大</a:t>
            </a:r>
            <a:r>
              <a:rPr lang="zh-CN" altLang="en-US" b="1"/>
              <a:t>，以便</a:t>
            </a:r>
            <a:r>
              <a:rPr lang="en-US" altLang="zh-CN" b="1"/>
              <a:t>(1) </a:t>
            </a:r>
            <a:r>
              <a:rPr lang="zh-CN" altLang="en-US" b="1"/>
              <a:t>估算开发工作量</a:t>
            </a:r>
          </a:p>
          <a:p>
            <a:pPr eaLnBrk="1" hangingPunct="1">
              <a:lnSpc>
                <a:spcPct val="135000"/>
              </a:lnSpc>
            </a:pPr>
            <a:r>
              <a:rPr lang="en-US" altLang="zh-CN" b="1"/>
              <a:t>(2) </a:t>
            </a:r>
            <a:r>
              <a:rPr lang="zh-CN" altLang="en-US" b="1"/>
              <a:t>进行进度控制</a:t>
            </a:r>
          </a:p>
        </p:txBody>
      </p:sp>
      <p:sp>
        <p:nvSpPr>
          <p:cNvPr id="47113" name="Text Box 30"/>
          <p:cNvSpPr txBox="1">
            <a:spLocks noChangeArrowheads="1"/>
          </p:cNvSpPr>
          <p:nvPr/>
        </p:nvSpPr>
        <p:spPr bwMode="auto">
          <a:xfrm>
            <a:off x="6300788" y="2251075"/>
            <a:ext cx="1728787" cy="4572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背景介绍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7408DE09-3F09-46C3-BACB-DDE5FFA4B558}" type="slidenum">
              <a:rPr kumimoji="0" lang="en-US" altLang="zh-CN" sz="1400" smtClean="0"/>
              <a:pPr eaLnBrk="1" hangingPunct="1"/>
              <a:t>47</a:t>
            </a:fld>
            <a:endParaRPr kumimoji="0" lang="en-US" altLang="zh-CN" sz="1400"/>
          </a:p>
        </p:txBody>
      </p:sp>
      <p:sp>
        <p:nvSpPr>
          <p:cNvPr id="48131" name="Line 4"/>
          <p:cNvSpPr>
            <a:spLocks noChangeShapeType="1"/>
          </p:cNvSpPr>
          <p:nvPr/>
        </p:nvSpPr>
        <p:spPr bwMode="auto">
          <a:xfrm>
            <a:off x="468313" y="908050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5C0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8132" name="Group 5"/>
          <p:cNvGrpSpPr>
            <a:grpSpLocks/>
          </p:cNvGrpSpPr>
          <p:nvPr/>
        </p:nvGrpSpPr>
        <p:grpSpPr bwMode="auto">
          <a:xfrm>
            <a:off x="34925" y="404813"/>
            <a:ext cx="936625" cy="863600"/>
            <a:chOff x="249" y="2568"/>
            <a:chExt cx="590" cy="544"/>
          </a:xfrm>
        </p:grpSpPr>
        <p:sp>
          <p:nvSpPr>
            <p:cNvPr id="48137" name="Oval 6"/>
            <p:cNvSpPr>
              <a:spLocks noChangeArrowheads="1"/>
            </p:cNvSpPr>
            <p:nvPr/>
          </p:nvSpPr>
          <p:spPr bwMode="auto">
            <a:xfrm>
              <a:off x="249" y="2614"/>
              <a:ext cx="362" cy="362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8" name="Oval 7"/>
            <p:cNvSpPr>
              <a:spLocks noChangeArrowheads="1"/>
            </p:cNvSpPr>
            <p:nvPr/>
          </p:nvSpPr>
          <p:spPr bwMode="auto">
            <a:xfrm>
              <a:off x="431" y="2750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9" name="Oval 8"/>
            <p:cNvSpPr>
              <a:spLocks noChangeArrowheads="1"/>
            </p:cNvSpPr>
            <p:nvPr/>
          </p:nvSpPr>
          <p:spPr bwMode="auto">
            <a:xfrm>
              <a:off x="477" y="2568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99081" name="Rectangle 9"/>
          <p:cNvSpPr>
            <a:spLocks noChangeArrowheads="1"/>
          </p:cNvSpPr>
          <p:nvPr/>
        </p:nvSpPr>
        <p:spPr bwMode="auto">
          <a:xfrm>
            <a:off x="1066800" y="85725"/>
            <a:ext cx="7877175" cy="606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建模示例</a:t>
            </a:r>
            <a:r>
              <a:rPr lang="en-US" altLang="zh-CN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：规模预测</a:t>
            </a:r>
          </a:p>
        </p:txBody>
      </p:sp>
      <p:sp>
        <p:nvSpPr>
          <p:cNvPr id="48134" name="Text Box 10"/>
          <p:cNvSpPr txBox="1">
            <a:spLocks noChangeArrowheads="1"/>
          </p:cNvSpPr>
          <p:nvPr/>
        </p:nvSpPr>
        <p:spPr bwMode="auto">
          <a:xfrm>
            <a:off x="250825" y="1747838"/>
            <a:ext cx="665163" cy="2041525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问题分析</a:t>
            </a:r>
          </a:p>
        </p:txBody>
      </p:sp>
      <p:sp>
        <p:nvSpPr>
          <p:cNvPr id="48135" name="Text Box 11"/>
          <p:cNvSpPr txBox="1">
            <a:spLocks noChangeArrowheads="1"/>
          </p:cNvSpPr>
          <p:nvPr/>
        </p:nvSpPr>
        <p:spPr bwMode="auto">
          <a:xfrm>
            <a:off x="1187450" y="1557338"/>
            <a:ext cx="6480175" cy="115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74638" indent="-274638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给定系统的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UML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类图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可以从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UML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类图上收集如下结构度量信息</a:t>
            </a:r>
          </a:p>
        </p:txBody>
      </p:sp>
      <p:pic>
        <p:nvPicPr>
          <p:cNvPr id="4813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924175"/>
            <a:ext cx="6408738" cy="343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C2E646FA-8706-48D7-877B-2E12FEE1D5A1}" type="slidenum">
              <a:rPr kumimoji="0" lang="en-US" altLang="zh-CN" sz="1400" smtClean="0"/>
              <a:pPr eaLnBrk="1" hangingPunct="1"/>
              <a:t>48</a:t>
            </a:fld>
            <a:endParaRPr kumimoji="0" lang="en-US" altLang="zh-CN" sz="1400"/>
          </a:p>
        </p:txBody>
      </p:sp>
      <p:sp>
        <p:nvSpPr>
          <p:cNvPr id="49155" name="Line 4"/>
          <p:cNvSpPr>
            <a:spLocks noChangeShapeType="1"/>
          </p:cNvSpPr>
          <p:nvPr/>
        </p:nvSpPr>
        <p:spPr bwMode="auto">
          <a:xfrm>
            <a:off x="468313" y="908050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5C0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9156" name="Group 5"/>
          <p:cNvGrpSpPr>
            <a:grpSpLocks/>
          </p:cNvGrpSpPr>
          <p:nvPr/>
        </p:nvGrpSpPr>
        <p:grpSpPr bwMode="auto">
          <a:xfrm>
            <a:off x="34925" y="404813"/>
            <a:ext cx="936625" cy="863600"/>
            <a:chOff x="249" y="2568"/>
            <a:chExt cx="590" cy="544"/>
          </a:xfrm>
        </p:grpSpPr>
        <p:sp>
          <p:nvSpPr>
            <p:cNvPr id="49161" name="Oval 6"/>
            <p:cNvSpPr>
              <a:spLocks noChangeArrowheads="1"/>
            </p:cNvSpPr>
            <p:nvPr/>
          </p:nvSpPr>
          <p:spPr bwMode="auto">
            <a:xfrm>
              <a:off x="249" y="2614"/>
              <a:ext cx="362" cy="362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2" name="Oval 7"/>
            <p:cNvSpPr>
              <a:spLocks noChangeArrowheads="1"/>
            </p:cNvSpPr>
            <p:nvPr/>
          </p:nvSpPr>
          <p:spPr bwMode="auto">
            <a:xfrm>
              <a:off x="431" y="2750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3" name="Oval 8"/>
            <p:cNvSpPr>
              <a:spLocks noChangeArrowheads="1"/>
            </p:cNvSpPr>
            <p:nvPr/>
          </p:nvSpPr>
          <p:spPr bwMode="auto">
            <a:xfrm>
              <a:off x="477" y="2568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0105" name="Rectangle 9"/>
          <p:cNvSpPr>
            <a:spLocks noChangeArrowheads="1"/>
          </p:cNvSpPr>
          <p:nvPr/>
        </p:nvSpPr>
        <p:spPr bwMode="auto">
          <a:xfrm>
            <a:off x="1066800" y="85725"/>
            <a:ext cx="7877175" cy="606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建模示例</a:t>
            </a:r>
            <a:r>
              <a:rPr lang="en-US" altLang="zh-CN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：规模预测</a:t>
            </a:r>
          </a:p>
        </p:txBody>
      </p:sp>
      <p:sp>
        <p:nvSpPr>
          <p:cNvPr id="49158" name="Text Box 10"/>
          <p:cNvSpPr txBox="1">
            <a:spLocks noChangeArrowheads="1"/>
          </p:cNvSpPr>
          <p:nvPr/>
        </p:nvSpPr>
        <p:spPr bwMode="auto">
          <a:xfrm>
            <a:off x="250825" y="1601788"/>
            <a:ext cx="665163" cy="2041525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模型假设</a:t>
            </a:r>
          </a:p>
        </p:txBody>
      </p:sp>
      <p:sp>
        <p:nvSpPr>
          <p:cNvPr id="49159" name="Text Box 11"/>
          <p:cNvSpPr txBox="1">
            <a:spLocks noChangeArrowheads="1"/>
          </p:cNvSpPr>
          <p:nvPr/>
        </p:nvSpPr>
        <p:spPr bwMode="auto">
          <a:xfrm>
            <a:off x="1187450" y="1412875"/>
            <a:ext cx="7056438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74638" indent="-274638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系统的规模用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SLOC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来计算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UML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类图上的结构度量与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SLOC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呈线性关系</a:t>
            </a:r>
          </a:p>
        </p:txBody>
      </p:sp>
      <p:pic>
        <p:nvPicPr>
          <p:cNvPr id="4916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781300"/>
            <a:ext cx="74517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67C6CF06-149A-4652-8C29-6D2571C37221}" type="slidenum">
              <a:rPr kumimoji="0" lang="en-US" altLang="zh-CN" sz="1400" smtClean="0"/>
              <a:pPr eaLnBrk="1" hangingPunct="1"/>
              <a:t>49</a:t>
            </a:fld>
            <a:endParaRPr kumimoji="0" lang="en-US" altLang="zh-CN" sz="1400"/>
          </a:p>
        </p:txBody>
      </p:sp>
      <p:sp>
        <p:nvSpPr>
          <p:cNvPr id="50179" name="Line 4"/>
          <p:cNvSpPr>
            <a:spLocks noChangeShapeType="1"/>
          </p:cNvSpPr>
          <p:nvPr/>
        </p:nvSpPr>
        <p:spPr bwMode="auto">
          <a:xfrm>
            <a:off x="468313" y="908050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5C0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0180" name="Group 5"/>
          <p:cNvGrpSpPr>
            <a:grpSpLocks/>
          </p:cNvGrpSpPr>
          <p:nvPr/>
        </p:nvGrpSpPr>
        <p:grpSpPr bwMode="auto">
          <a:xfrm>
            <a:off x="34925" y="404813"/>
            <a:ext cx="936625" cy="863600"/>
            <a:chOff x="249" y="2568"/>
            <a:chExt cx="590" cy="544"/>
          </a:xfrm>
        </p:grpSpPr>
        <p:sp>
          <p:nvSpPr>
            <p:cNvPr id="50185" name="Oval 6"/>
            <p:cNvSpPr>
              <a:spLocks noChangeArrowheads="1"/>
            </p:cNvSpPr>
            <p:nvPr/>
          </p:nvSpPr>
          <p:spPr bwMode="auto">
            <a:xfrm>
              <a:off x="249" y="2614"/>
              <a:ext cx="362" cy="362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6" name="Oval 7"/>
            <p:cNvSpPr>
              <a:spLocks noChangeArrowheads="1"/>
            </p:cNvSpPr>
            <p:nvPr/>
          </p:nvSpPr>
          <p:spPr bwMode="auto">
            <a:xfrm>
              <a:off x="431" y="2750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7" name="Oval 8"/>
            <p:cNvSpPr>
              <a:spLocks noChangeArrowheads="1"/>
            </p:cNvSpPr>
            <p:nvPr/>
          </p:nvSpPr>
          <p:spPr bwMode="auto">
            <a:xfrm>
              <a:off x="477" y="2568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1129" name="Rectangle 9"/>
          <p:cNvSpPr>
            <a:spLocks noChangeArrowheads="1"/>
          </p:cNvSpPr>
          <p:nvPr/>
        </p:nvSpPr>
        <p:spPr bwMode="auto">
          <a:xfrm>
            <a:off x="1066800" y="85725"/>
            <a:ext cx="7877175" cy="606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建模示例</a:t>
            </a:r>
            <a:r>
              <a:rPr lang="en-US" altLang="zh-CN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：规模预测</a:t>
            </a:r>
          </a:p>
        </p:txBody>
      </p:sp>
      <p:sp>
        <p:nvSpPr>
          <p:cNvPr id="50182" name="Text Box 10"/>
          <p:cNvSpPr txBox="1">
            <a:spLocks noChangeArrowheads="1"/>
          </p:cNvSpPr>
          <p:nvPr/>
        </p:nvSpPr>
        <p:spPr bwMode="auto">
          <a:xfrm>
            <a:off x="250825" y="1601788"/>
            <a:ext cx="665163" cy="3503612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模型构建与求解</a:t>
            </a:r>
          </a:p>
        </p:txBody>
      </p:sp>
      <p:sp>
        <p:nvSpPr>
          <p:cNvPr id="50183" name="Text Box 11"/>
          <p:cNvSpPr txBox="1">
            <a:spLocks noChangeArrowheads="1"/>
          </p:cNvSpPr>
          <p:nvPr/>
        </p:nvSpPr>
        <p:spPr bwMode="auto">
          <a:xfrm>
            <a:off x="1187450" y="1412875"/>
            <a:ext cx="7345363" cy="239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74638" indent="-274638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从</a:t>
            </a:r>
            <a:r>
              <a:rPr lang="en-US" altLang="zh-CN" b="1"/>
              <a:t>sourceforge.net</a:t>
            </a:r>
            <a:r>
              <a:rPr lang="zh-CN" altLang="en-US" b="1"/>
              <a:t>下载</a:t>
            </a:r>
            <a:r>
              <a:rPr lang="en-US" altLang="zh-CN" b="1"/>
              <a:t>100</a:t>
            </a:r>
            <a:r>
              <a:rPr lang="zh-CN" altLang="en-US" b="1"/>
              <a:t>个开源系统源码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zh-CN" altLang="en-US" b="1"/>
              <a:t>利用工具逆向恢复</a:t>
            </a:r>
            <a:r>
              <a:rPr lang="en-US" altLang="zh-CN" b="1"/>
              <a:t>UML</a:t>
            </a:r>
            <a:r>
              <a:rPr lang="zh-CN" altLang="en-US" b="1"/>
              <a:t>类图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zh-CN" altLang="en-US" b="1"/>
              <a:t>收集结构度量信息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zh-CN" altLang="en-US" b="1"/>
              <a:t>建立线性回归模型</a:t>
            </a:r>
            <a:r>
              <a:rPr lang="en-US" altLang="zh-CN" b="1"/>
              <a:t>(Weka)</a:t>
            </a:r>
            <a:endParaRPr lang="en-US" altLang="zh-CN" b="1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5018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860800"/>
            <a:ext cx="7848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C38D4A7-89F4-42A6-81E3-B8C801D41D96}" type="slidenum">
              <a:rPr kumimoji="0" lang="en-US" altLang="zh-CN" sz="1400" smtClean="0"/>
              <a:pPr eaLnBrk="1" hangingPunct="1"/>
              <a:t>5</a:t>
            </a:fld>
            <a:endParaRPr kumimoji="0" lang="en-US" altLang="zh-CN" sz="1400"/>
          </a:p>
        </p:txBody>
      </p:sp>
      <p:sp>
        <p:nvSpPr>
          <p:cNvPr id="19459" name="Line 4"/>
          <p:cNvSpPr>
            <a:spLocks noChangeShapeType="1"/>
          </p:cNvSpPr>
          <p:nvPr/>
        </p:nvSpPr>
        <p:spPr bwMode="auto">
          <a:xfrm>
            <a:off x="827088" y="908050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5C0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9460" name="Group 5"/>
          <p:cNvGrpSpPr>
            <a:grpSpLocks/>
          </p:cNvGrpSpPr>
          <p:nvPr/>
        </p:nvGrpSpPr>
        <p:grpSpPr bwMode="auto">
          <a:xfrm>
            <a:off x="34925" y="404813"/>
            <a:ext cx="936625" cy="863600"/>
            <a:chOff x="249" y="2568"/>
            <a:chExt cx="590" cy="544"/>
          </a:xfrm>
        </p:grpSpPr>
        <p:sp>
          <p:nvSpPr>
            <p:cNvPr id="19463" name="Oval 6"/>
            <p:cNvSpPr>
              <a:spLocks noChangeArrowheads="1"/>
            </p:cNvSpPr>
            <p:nvPr/>
          </p:nvSpPr>
          <p:spPr bwMode="auto">
            <a:xfrm>
              <a:off x="249" y="2614"/>
              <a:ext cx="362" cy="362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4" name="Oval 7"/>
            <p:cNvSpPr>
              <a:spLocks noChangeArrowheads="1"/>
            </p:cNvSpPr>
            <p:nvPr/>
          </p:nvSpPr>
          <p:spPr bwMode="auto">
            <a:xfrm>
              <a:off x="431" y="2750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5" name="Oval 8"/>
            <p:cNvSpPr>
              <a:spLocks noChangeArrowheads="1"/>
            </p:cNvSpPr>
            <p:nvPr/>
          </p:nvSpPr>
          <p:spPr bwMode="auto">
            <a:xfrm>
              <a:off x="477" y="2568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66313" name="Rectangle 9"/>
          <p:cNvSpPr>
            <a:spLocks noChangeArrowheads="1"/>
          </p:cNvSpPr>
          <p:nvPr/>
        </p:nvSpPr>
        <p:spPr bwMode="auto">
          <a:xfrm>
            <a:off x="1066800" y="85725"/>
            <a:ext cx="7877175" cy="606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黑体" pitchFamily="49" charset="-122"/>
              </a:rPr>
              <a:t>课程目标</a:t>
            </a:r>
          </a:p>
        </p:txBody>
      </p:sp>
      <p:sp>
        <p:nvSpPr>
          <p:cNvPr id="19462" name="Rectangle 10"/>
          <p:cNvSpPr>
            <a:spLocks noChangeArrowheads="1"/>
          </p:cNvSpPr>
          <p:nvPr/>
        </p:nvSpPr>
        <p:spPr bwMode="auto">
          <a:xfrm>
            <a:off x="685800" y="1517650"/>
            <a:ext cx="7702550" cy="47196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掌握数学建模的基本方法</a:t>
            </a:r>
          </a:p>
          <a:p>
            <a:pPr marL="852488" lvl="1" indent="-52388">
              <a:spcBef>
                <a:spcPct val="5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简单优化、线性规划、图论模型、统计回归</a:t>
            </a:r>
          </a:p>
          <a:p>
            <a:pPr marL="852488" lvl="1" indent="-52388">
              <a:spcBef>
                <a:spcPct val="5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层次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/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网络分析法、马尔科夫、微分方程、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…</a:t>
            </a:r>
          </a:p>
          <a:p>
            <a:pPr marL="609600" indent="-609600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能够建立解决实际问题的数学模型</a:t>
            </a:r>
          </a:p>
          <a:p>
            <a:pPr marL="609600" indent="-609600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能够熟练使用计算机求解数学模型</a:t>
            </a:r>
          </a:p>
          <a:p>
            <a:pPr marL="852488" lvl="1" indent="-52388">
              <a:spcBef>
                <a:spcPct val="5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R, 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Matlab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SPSS, LINGO,…</a:t>
            </a:r>
          </a:p>
          <a:p>
            <a:pPr marL="609600" indent="-609600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能够撰写符合要求的数学建模论文</a:t>
            </a:r>
          </a:p>
          <a:p>
            <a:pPr marL="852488" lvl="1" indent="-52388">
              <a:spcBef>
                <a:spcPct val="5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Word, Latex, Origin, 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Smartdraw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,…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2E88F74E-1152-4C0B-AB43-22195F763135}" type="slidenum">
              <a:rPr kumimoji="0" lang="en-US" altLang="zh-CN" sz="1400" smtClean="0"/>
              <a:pPr eaLnBrk="1" hangingPunct="1"/>
              <a:t>50</a:t>
            </a:fld>
            <a:endParaRPr kumimoji="0" lang="en-US" altLang="zh-CN" sz="1400"/>
          </a:p>
        </p:txBody>
      </p:sp>
      <p:pic>
        <p:nvPicPr>
          <p:cNvPr id="5120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357563"/>
            <a:ext cx="3168650" cy="161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04" name="Line 4"/>
          <p:cNvSpPr>
            <a:spLocks noChangeShapeType="1"/>
          </p:cNvSpPr>
          <p:nvPr/>
        </p:nvSpPr>
        <p:spPr bwMode="auto">
          <a:xfrm>
            <a:off x="468313" y="908050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5C0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1205" name="Group 5"/>
          <p:cNvGrpSpPr>
            <a:grpSpLocks/>
          </p:cNvGrpSpPr>
          <p:nvPr/>
        </p:nvGrpSpPr>
        <p:grpSpPr bwMode="auto">
          <a:xfrm>
            <a:off x="34925" y="404813"/>
            <a:ext cx="936625" cy="863600"/>
            <a:chOff x="249" y="2568"/>
            <a:chExt cx="590" cy="544"/>
          </a:xfrm>
        </p:grpSpPr>
        <p:sp>
          <p:nvSpPr>
            <p:cNvPr id="51213" name="Oval 6"/>
            <p:cNvSpPr>
              <a:spLocks noChangeArrowheads="1"/>
            </p:cNvSpPr>
            <p:nvPr/>
          </p:nvSpPr>
          <p:spPr bwMode="auto">
            <a:xfrm>
              <a:off x="249" y="2614"/>
              <a:ext cx="362" cy="362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4" name="Oval 7"/>
            <p:cNvSpPr>
              <a:spLocks noChangeArrowheads="1"/>
            </p:cNvSpPr>
            <p:nvPr/>
          </p:nvSpPr>
          <p:spPr bwMode="auto">
            <a:xfrm>
              <a:off x="431" y="2750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5" name="Oval 8"/>
            <p:cNvSpPr>
              <a:spLocks noChangeArrowheads="1"/>
            </p:cNvSpPr>
            <p:nvPr/>
          </p:nvSpPr>
          <p:spPr bwMode="auto">
            <a:xfrm>
              <a:off x="477" y="2568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2153" name="Rectangle 9"/>
          <p:cNvSpPr>
            <a:spLocks noChangeArrowheads="1"/>
          </p:cNvSpPr>
          <p:nvPr/>
        </p:nvSpPr>
        <p:spPr bwMode="auto">
          <a:xfrm>
            <a:off x="1066800" y="85725"/>
            <a:ext cx="7877175" cy="606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建模示例</a:t>
            </a:r>
            <a:r>
              <a:rPr lang="en-US" altLang="zh-CN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：规模预测</a:t>
            </a:r>
          </a:p>
        </p:txBody>
      </p:sp>
      <p:sp>
        <p:nvSpPr>
          <p:cNvPr id="51207" name="Text Box 10"/>
          <p:cNvSpPr txBox="1">
            <a:spLocks noChangeArrowheads="1"/>
          </p:cNvSpPr>
          <p:nvPr/>
        </p:nvSpPr>
        <p:spPr bwMode="auto">
          <a:xfrm>
            <a:off x="250825" y="1601788"/>
            <a:ext cx="665163" cy="2041525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模型评价</a:t>
            </a:r>
          </a:p>
        </p:txBody>
      </p:sp>
      <p:sp>
        <p:nvSpPr>
          <p:cNvPr id="51208" name="Text Box 11"/>
          <p:cNvSpPr txBox="1">
            <a:spLocks noChangeArrowheads="1"/>
          </p:cNvSpPr>
          <p:nvPr/>
        </p:nvSpPr>
        <p:spPr bwMode="auto">
          <a:xfrm>
            <a:off x="1187450" y="1412875"/>
            <a:ext cx="7956550" cy="158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74638" indent="-274638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10-fold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交叉验证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将数据集分成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份，轮流将其中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份做训练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份做测试，然后将所有的测试结果合并在一起评价模型的性能</a:t>
            </a:r>
          </a:p>
        </p:txBody>
      </p:sp>
      <p:sp>
        <p:nvSpPr>
          <p:cNvPr id="51209" name="Rectangle 14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210" name="Object 13"/>
          <p:cNvGraphicFramePr>
            <a:graphicFrameLocks noChangeAspect="1"/>
          </p:cNvGraphicFramePr>
          <p:nvPr/>
        </p:nvGraphicFramePr>
        <p:xfrm>
          <a:off x="4614863" y="3573463"/>
          <a:ext cx="387191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5" name="Equation" r:id="rId4" imgW="1675673" imgH="393529" progId="Equation.DSMT4">
                  <p:embed/>
                </p:oleObj>
              </mc:Choice>
              <mc:Fallback>
                <p:oleObj name="Equation" r:id="rId4" imgW="1675673" imgH="393529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4863" y="3573463"/>
                        <a:ext cx="3871912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1" name="Text Box 15"/>
          <p:cNvSpPr txBox="1">
            <a:spLocks noChangeArrowheads="1"/>
          </p:cNvSpPr>
          <p:nvPr/>
        </p:nvSpPr>
        <p:spPr bwMode="auto">
          <a:xfrm>
            <a:off x="1187450" y="5241925"/>
            <a:ext cx="6526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FF"/>
                </a:solidFill>
              </a:rPr>
              <a:t>MMRE = 0.228               Pred(0.25) = 0.60</a:t>
            </a:r>
          </a:p>
        </p:txBody>
      </p:sp>
      <p:sp>
        <p:nvSpPr>
          <p:cNvPr id="51212" name="Text Box 16"/>
          <p:cNvSpPr txBox="1">
            <a:spLocks noChangeArrowheads="1"/>
          </p:cNvSpPr>
          <p:nvPr/>
        </p:nvSpPr>
        <p:spPr bwMode="auto">
          <a:xfrm>
            <a:off x="2843213" y="5876925"/>
            <a:ext cx="3841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hlink"/>
                </a:solidFill>
              </a:rPr>
              <a:t>按软件工程标准，相当准确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A496D1E8-E801-4C66-A910-2F3319F0F093}" type="slidenum">
              <a:rPr kumimoji="0" lang="en-US" altLang="zh-CN" sz="1400" smtClean="0"/>
              <a:pPr eaLnBrk="1" hangingPunct="1"/>
              <a:t>51</a:t>
            </a:fld>
            <a:endParaRPr kumimoji="0" lang="en-US" altLang="zh-CN" sz="1400"/>
          </a:p>
        </p:txBody>
      </p:sp>
      <p:sp>
        <p:nvSpPr>
          <p:cNvPr id="52227" name="Text Box 4"/>
          <p:cNvSpPr txBox="1">
            <a:spLocks noChangeArrowheads="1"/>
          </p:cNvSpPr>
          <p:nvPr/>
        </p:nvSpPr>
        <p:spPr bwMode="auto">
          <a:xfrm>
            <a:off x="250825" y="1601788"/>
            <a:ext cx="665163" cy="2041525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模型检验</a:t>
            </a:r>
          </a:p>
        </p:txBody>
      </p:sp>
      <p:sp>
        <p:nvSpPr>
          <p:cNvPr id="52228" name="Line 5"/>
          <p:cNvSpPr>
            <a:spLocks noChangeShapeType="1"/>
          </p:cNvSpPr>
          <p:nvPr/>
        </p:nvSpPr>
        <p:spPr bwMode="auto">
          <a:xfrm>
            <a:off x="468313" y="908050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5C0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2229" name="Group 6"/>
          <p:cNvGrpSpPr>
            <a:grpSpLocks/>
          </p:cNvGrpSpPr>
          <p:nvPr/>
        </p:nvGrpSpPr>
        <p:grpSpPr bwMode="auto">
          <a:xfrm>
            <a:off x="34925" y="404813"/>
            <a:ext cx="936625" cy="863600"/>
            <a:chOff x="249" y="2568"/>
            <a:chExt cx="590" cy="544"/>
          </a:xfrm>
        </p:grpSpPr>
        <p:sp>
          <p:nvSpPr>
            <p:cNvPr id="52235" name="Oval 7"/>
            <p:cNvSpPr>
              <a:spLocks noChangeArrowheads="1"/>
            </p:cNvSpPr>
            <p:nvPr/>
          </p:nvSpPr>
          <p:spPr bwMode="auto">
            <a:xfrm>
              <a:off x="249" y="2614"/>
              <a:ext cx="362" cy="362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6" name="Oval 8"/>
            <p:cNvSpPr>
              <a:spLocks noChangeArrowheads="1"/>
            </p:cNvSpPr>
            <p:nvPr/>
          </p:nvSpPr>
          <p:spPr bwMode="auto">
            <a:xfrm>
              <a:off x="431" y="2750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7" name="Oval 9"/>
            <p:cNvSpPr>
              <a:spLocks noChangeArrowheads="1"/>
            </p:cNvSpPr>
            <p:nvPr/>
          </p:nvSpPr>
          <p:spPr bwMode="auto">
            <a:xfrm>
              <a:off x="477" y="2568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3178" name="Rectangle 10"/>
          <p:cNvSpPr>
            <a:spLocks noChangeArrowheads="1"/>
          </p:cNvSpPr>
          <p:nvPr/>
        </p:nvSpPr>
        <p:spPr bwMode="auto">
          <a:xfrm>
            <a:off x="1066800" y="85725"/>
            <a:ext cx="7877175" cy="606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建模示例</a:t>
            </a:r>
            <a:r>
              <a:rPr lang="en-US" altLang="zh-CN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：规模预测</a:t>
            </a:r>
          </a:p>
        </p:txBody>
      </p:sp>
      <p:sp>
        <p:nvSpPr>
          <p:cNvPr id="52231" name="Text Box 11"/>
          <p:cNvSpPr txBox="1">
            <a:spLocks noChangeArrowheads="1"/>
          </p:cNvSpPr>
          <p:nvPr/>
        </p:nvSpPr>
        <p:spPr bwMode="auto">
          <a:xfrm>
            <a:off x="1187450" y="1412875"/>
            <a:ext cx="7632700" cy="239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74638" indent="-274638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跨版本验证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从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sourceforge.net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下载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100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个新版本的源码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逆向恢复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UML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类图，得到新版本上的结构度量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利用老版本上得到的方程进行预测，与实际结果比较</a:t>
            </a:r>
          </a:p>
        </p:txBody>
      </p:sp>
      <p:pic>
        <p:nvPicPr>
          <p:cNvPr id="5223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076700"/>
            <a:ext cx="7848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33" name="Text Box 13"/>
          <p:cNvSpPr txBox="1">
            <a:spLocks noChangeArrowheads="1"/>
          </p:cNvSpPr>
          <p:nvPr/>
        </p:nvSpPr>
        <p:spPr bwMode="auto">
          <a:xfrm>
            <a:off x="1187450" y="5084763"/>
            <a:ext cx="6526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FF"/>
                </a:solidFill>
              </a:rPr>
              <a:t>MMRE = 0.207               Pred(0.25) = 0.65</a:t>
            </a:r>
          </a:p>
        </p:txBody>
      </p:sp>
      <p:sp>
        <p:nvSpPr>
          <p:cNvPr id="52234" name="Text Box 14"/>
          <p:cNvSpPr txBox="1">
            <a:spLocks noChangeArrowheads="1"/>
          </p:cNvSpPr>
          <p:nvPr/>
        </p:nvSpPr>
        <p:spPr bwMode="auto">
          <a:xfrm>
            <a:off x="2843213" y="5719763"/>
            <a:ext cx="3841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hlink"/>
                </a:solidFill>
              </a:rPr>
              <a:t>按软件工程标准，相当准确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8FB5376-CFCC-41DB-9EB8-96EAD5393BC8}" type="slidenum">
              <a:rPr kumimoji="0" lang="en-US" altLang="zh-CN" sz="1400" smtClean="0"/>
              <a:pPr eaLnBrk="1" hangingPunct="1"/>
              <a:t>52</a:t>
            </a:fld>
            <a:endParaRPr kumimoji="0" lang="en-US" altLang="zh-CN" sz="1400"/>
          </a:p>
        </p:txBody>
      </p:sp>
      <p:sp>
        <p:nvSpPr>
          <p:cNvPr id="53251" name="Line 4"/>
          <p:cNvSpPr>
            <a:spLocks noChangeShapeType="1"/>
          </p:cNvSpPr>
          <p:nvPr/>
        </p:nvSpPr>
        <p:spPr bwMode="auto">
          <a:xfrm>
            <a:off x="339725" y="2667000"/>
            <a:ext cx="8642350" cy="0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2693" name="Rectangle 5"/>
          <p:cNvSpPr>
            <a:spLocks noChangeArrowheads="1"/>
          </p:cNvSpPr>
          <p:nvPr/>
        </p:nvSpPr>
        <p:spPr bwMode="auto">
          <a:xfrm>
            <a:off x="468313" y="1268413"/>
            <a:ext cx="8077200" cy="126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45000"/>
              </a:lnSpc>
              <a:defRPr/>
            </a:pPr>
            <a:r>
              <a:rPr lang="en-US" altLang="zh-CN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40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建模步骤</a:t>
            </a:r>
            <a:endParaRPr lang="zh-CN" altLang="en-US" sz="400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AF3AC4A7-E649-447D-B003-B590BDB6A03C}" type="slidenum">
              <a:rPr kumimoji="0" lang="en-US" altLang="zh-CN" sz="1400" smtClean="0"/>
              <a:pPr eaLnBrk="1" hangingPunct="1"/>
              <a:t>53</a:t>
            </a:fld>
            <a:endParaRPr kumimoji="0" lang="en-US" altLang="zh-CN" sz="1400"/>
          </a:p>
        </p:txBody>
      </p:sp>
      <p:sp>
        <p:nvSpPr>
          <p:cNvPr id="855042" name="Rectangle 2"/>
          <p:cNvSpPr>
            <a:spLocks noChangeArrowheads="1"/>
          </p:cNvSpPr>
          <p:nvPr/>
        </p:nvSpPr>
        <p:spPr bwMode="auto">
          <a:xfrm>
            <a:off x="3132138" y="1196975"/>
            <a:ext cx="3810000" cy="533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数学建模的基本方法</a:t>
            </a:r>
          </a:p>
        </p:txBody>
      </p:sp>
      <p:sp>
        <p:nvSpPr>
          <p:cNvPr id="855043" name="Rectangle 3"/>
          <p:cNvSpPr>
            <a:spLocks noChangeArrowheads="1"/>
          </p:cNvSpPr>
          <p:nvPr/>
        </p:nvSpPr>
        <p:spPr bwMode="auto">
          <a:xfrm>
            <a:off x="228600" y="1905000"/>
            <a:ext cx="1752600" cy="6096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Char char="•"/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机理分析</a:t>
            </a:r>
          </a:p>
        </p:txBody>
      </p:sp>
      <p:sp>
        <p:nvSpPr>
          <p:cNvPr id="855044" name="Rectangle 4"/>
          <p:cNvSpPr>
            <a:spLocks noChangeArrowheads="1"/>
          </p:cNvSpPr>
          <p:nvPr/>
        </p:nvSpPr>
        <p:spPr bwMode="auto">
          <a:xfrm>
            <a:off x="228600" y="2971800"/>
            <a:ext cx="1828800" cy="6096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Char char="•"/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测试分析</a:t>
            </a:r>
          </a:p>
        </p:txBody>
      </p:sp>
      <p:sp>
        <p:nvSpPr>
          <p:cNvPr id="855045" name="Rectangle 5"/>
          <p:cNvSpPr>
            <a:spLocks noChangeArrowheads="1"/>
          </p:cNvSpPr>
          <p:nvPr/>
        </p:nvSpPr>
        <p:spPr bwMode="auto">
          <a:xfrm>
            <a:off x="2286000" y="1828800"/>
            <a:ext cx="6324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根据对客观事物特性的认识，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找出反映内部机理的数量规律</a:t>
            </a:r>
          </a:p>
        </p:txBody>
      </p:sp>
      <p:sp>
        <p:nvSpPr>
          <p:cNvPr id="855046" name="Rectangle 6"/>
          <p:cNvSpPr>
            <a:spLocks noChangeArrowheads="1"/>
          </p:cNvSpPr>
          <p:nvPr/>
        </p:nvSpPr>
        <p:spPr bwMode="auto">
          <a:xfrm>
            <a:off x="2286000" y="2895600"/>
            <a:ext cx="6324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将对象看作“黑箱”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通过对量测数据的</a:t>
            </a:r>
          </a:p>
          <a:p>
            <a:pPr algn="ctr">
              <a:lnSpc>
                <a:spcPct val="120000"/>
              </a:lnSpc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统计分析，找出与数据拟合最好的模型</a:t>
            </a:r>
          </a:p>
        </p:txBody>
      </p:sp>
      <p:sp>
        <p:nvSpPr>
          <p:cNvPr id="855047" name="Rectangle 7"/>
          <p:cNvSpPr>
            <a:spLocks noChangeArrowheads="1"/>
          </p:cNvSpPr>
          <p:nvPr/>
        </p:nvSpPr>
        <p:spPr bwMode="auto">
          <a:xfrm>
            <a:off x="533400" y="5257800"/>
            <a:ext cx="8001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00"/>
                    </a:gs>
                    <a:gs pos="100000">
                      <a:srgbClr val="FFCC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机理分析没有统一的方法，主要通过实例研究 </a:t>
            </a:r>
          </a:p>
          <a:p>
            <a:pPr algn="ctr">
              <a:lnSpc>
                <a:spcPct val="120000"/>
              </a:lnSpc>
            </a:pP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(Case Studies)</a:t>
            </a:r>
            <a:r>
              <a:rPr lang="zh-CN" altLang="zh-CN" sz="2800" b="1">
                <a:latin typeface="Times New Roman" pitchFamily="18" charset="0"/>
                <a:ea typeface="楷体_GB2312" pitchFamily="49" charset="-122"/>
              </a:rPr>
              <a:t>来学习。以下建模主要指机理分析。</a:t>
            </a:r>
            <a:endParaRPr lang="zh-CN" altLang="en-US" sz="2800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55048" name="Rectangle 8"/>
          <p:cNvSpPr>
            <a:spLocks noChangeArrowheads="1"/>
          </p:cNvSpPr>
          <p:nvPr/>
        </p:nvSpPr>
        <p:spPr bwMode="auto">
          <a:xfrm>
            <a:off x="228600" y="4114800"/>
            <a:ext cx="1676400" cy="6858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Char char="•"/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二者结合</a:t>
            </a:r>
          </a:p>
        </p:txBody>
      </p:sp>
      <p:sp>
        <p:nvSpPr>
          <p:cNvPr id="855049" name="Rectangle 9"/>
          <p:cNvSpPr>
            <a:spLocks noChangeArrowheads="1"/>
          </p:cNvSpPr>
          <p:nvPr/>
        </p:nvSpPr>
        <p:spPr bwMode="auto">
          <a:xfrm>
            <a:off x="2209800" y="4114800"/>
            <a:ext cx="6400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用机理分析建立模型结构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用测试分析确定模型参数</a:t>
            </a:r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468313" y="908050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5C0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4284" name="Group 12"/>
          <p:cNvGrpSpPr>
            <a:grpSpLocks/>
          </p:cNvGrpSpPr>
          <p:nvPr/>
        </p:nvGrpSpPr>
        <p:grpSpPr bwMode="auto">
          <a:xfrm>
            <a:off x="34925" y="404813"/>
            <a:ext cx="936625" cy="863600"/>
            <a:chOff x="249" y="2568"/>
            <a:chExt cx="590" cy="544"/>
          </a:xfrm>
        </p:grpSpPr>
        <p:sp>
          <p:nvSpPr>
            <p:cNvPr id="54286" name="Oval 13"/>
            <p:cNvSpPr>
              <a:spLocks noChangeArrowheads="1"/>
            </p:cNvSpPr>
            <p:nvPr/>
          </p:nvSpPr>
          <p:spPr bwMode="auto">
            <a:xfrm>
              <a:off x="249" y="2614"/>
              <a:ext cx="362" cy="362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7" name="Oval 14"/>
            <p:cNvSpPr>
              <a:spLocks noChangeArrowheads="1"/>
            </p:cNvSpPr>
            <p:nvPr/>
          </p:nvSpPr>
          <p:spPr bwMode="auto">
            <a:xfrm>
              <a:off x="431" y="2750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8" name="Oval 15"/>
            <p:cNvSpPr>
              <a:spLocks noChangeArrowheads="1"/>
            </p:cNvSpPr>
            <p:nvPr/>
          </p:nvSpPr>
          <p:spPr bwMode="auto">
            <a:xfrm>
              <a:off x="477" y="2568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55056" name="Rectangle 16"/>
          <p:cNvSpPr>
            <a:spLocks noChangeArrowheads="1"/>
          </p:cNvSpPr>
          <p:nvPr/>
        </p:nvSpPr>
        <p:spPr bwMode="auto">
          <a:xfrm>
            <a:off x="1066800" y="85725"/>
            <a:ext cx="7877175" cy="606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建模步骤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" dur="500"/>
                                        <p:tgtEl>
                                          <p:spTgt spid="85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5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85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85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5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855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85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042" grpId="0" animBg="1" autoUpdateAnimBg="0"/>
      <p:bldP spid="855043" grpId="0" animBg="1" autoUpdateAnimBg="0"/>
      <p:bldP spid="855044" grpId="0" animBg="1" autoUpdateAnimBg="0"/>
      <p:bldP spid="855045" grpId="0" autoUpdateAnimBg="0"/>
      <p:bldP spid="855046" grpId="0" autoUpdateAnimBg="0"/>
      <p:bldP spid="855047" grpId="0" autoUpdateAnimBg="0"/>
      <p:bldP spid="855048" grpId="0" animBg="1" autoUpdateAnimBg="0"/>
      <p:bldP spid="855049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AC757FC6-5BD7-4804-9BCE-E3BDCB9B2E2F}" type="slidenum">
              <a:rPr kumimoji="0" lang="en-US" altLang="zh-CN" sz="1400" smtClean="0"/>
              <a:pPr eaLnBrk="1" hangingPunct="1"/>
              <a:t>54</a:t>
            </a:fld>
            <a:endParaRPr kumimoji="0" lang="en-US" altLang="zh-CN" sz="1400"/>
          </a:p>
        </p:txBody>
      </p:sp>
      <p:sp>
        <p:nvSpPr>
          <p:cNvPr id="55299" name="Rectangle 2"/>
          <p:cNvSpPr>
            <a:spLocks noChangeArrowheads="1"/>
          </p:cNvSpPr>
          <p:nvPr/>
        </p:nvSpPr>
        <p:spPr bwMode="auto">
          <a:xfrm>
            <a:off x="2133600" y="1014413"/>
            <a:ext cx="4641850" cy="6858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数学建模的一般步骤</a:t>
            </a:r>
          </a:p>
        </p:txBody>
      </p:sp>
      <p:grpSp>
        <p:nvGrpSpPr>
          <p:cNvPr id="856067" name="Group 3"/>
          <p:cNvGrpSpPr>
            <a:grpSpLocks/>
          </p:cNvGrpSpPr>
          <p:nvPr/>
        </p:nvGrpSpPr>
        <p:grpSpPr bwMode="auto">
          <a:xfrm>
            <a:off x="1295400" y="1885950"/>
            <a:ext cx="6829425" cy="2911475"/>
            <a:chOff x="1266" y="950"/>
            <a:chExt cx="4302" cy="1834"/>
          </a:xfrm>
        </p:grpSpPr>
        <p:sp>
          <p:nvSpPr>
            <p:cNvPr id="55313" name="Text Box 4"/>
            <p:cNvSpPr txBox="1">
              <a:spLocks noChangeArrowheads="1"/>
            </p:cNvSpPr>
            <p:nvPr/>
          </p:nvSpPr>
          <p:spPr bwMode="auto">
            <a:xfrm>
              <a:off x="1266" y="960"/>
              <a:ext cx="1086" cy="346"/>
            </a:xfrm>
            <a:prstGeom prst="rect">
              <a:avLst/>
            </a:prstGeom>
            <a:gradFill rotWithShape="0">
              <a:gsLst>
                <a:gs pos="0">
                  <a:srgbClr val="FFCCFF"/>
                </a:gs>
                <a:gs pos="100000">
                  <a:srgbClr val="FFFF99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2800" b="1">
                  <a:latin typeface="Times New Roman" pitchFamily="18" charset="0"/>
                  <a:ea typeface="楷体_GB2312" pitchFamily="49" charset="-122"/>
                </a:rPr>
                <a:t>模型准备</a:t>
              </a:r>
            </a:p>
          </p:txBody>
        </p:sp>
        <p:sp>
          <p:nvSpPr>
            <p:cNvPr id="55314" name="Line 5"/>
            <p:cNvSpPr>
              <a:spLocks noChangeShapeType="1"/>
            </p:cNvSpPr>
            <p:nvPr/>
          </p:nvSpPr>
          <p:spPr bwMode="auto">
            <a:xfrm>
              <a:off x="3984" y="1104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5" name="Line 6"/>
            <p:cNvSpPr>
              <a:spLocks noChangeShapeType="1"/>
            </p:cNvSpPr>
            <p:nvPr/>
          </p:nvSpPr>
          <p:spPr bwMode="auto">
            <a:xfrm>
              <a:off x="4992" y="1296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6" name="Line 7"/>
            <p:cNvSpPr>
              <a:spLocks noChangeShapeType="1"/>
            </p:cNvSpPr>
            <p:nvPr/>
          </p:nvSpPr>
          <p:spPr bwMode="auto">
            <a:xfrm flipH="1">
              <a:off x="3984" y="1872"/>
              <a:ext cx="4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7" name="Line 8"/>
            <p:cNvSpPr>
              <a:spLocks noChangeShapeType="1"/>
            </p:cNvSpPr>
            <p:nvPr/>
          </p:nvSpPr>
          <p:spPr bwMode="auto">
            <a:xfrm flipH="1" flipV="1">
              <a:off x="2352" y="1872"/>
              <a:ext cx="5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8" name="Line 9"/>
            <p:cNvSpPr>
              <a:spLocks noChangeShapeType="1"/>
            </p:cNvSpPr>
            <p:nvPr/>
          </p:nvSpPr>
          <p:spPr bwMode="auto">
            <a:xfrm>
              <a:off x="1776" y="2074"/>
              <a:ext cx="0" cy="3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9" name="Line 10"/>
            <p:cNvSpPr>
              <a:spLocks noChangeShapeType="1"/>
            </p:cNvSpPr>
            <p:nvPr/>
          </p:nvSpPr>
          <p:spPr bwMode="auto">
            <a:xfrm flipV="1">
              <a:off x="2352" y="1296"/>
              <a:ext cx="528" cy="4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0" name="Text Box 11"/>
            <p:cNvSpPr txBox="1">
              <a:spLocks noChangeArrowheads="1"/>
            </p:cNvSpPr>
            <p:nvPr/>
          </p:nvSpPr>
          <p:spPr bwMode="auto">
            <a:xfrm>
              <a:off x="2898" y="950"/>
              <a:ext cx="1086" cy="346"/>
            </a:xfrm>
            <a:prstGeom prst="rect">
              <a:avLst/>
            </a:prstGeom>
            <a:gradFill rotWithShape="0">
              <a:gsLst>
                <a:gs pos="0">
                  <a:srgbClr val="FFCCFF"/>
                </a:gs>
                <a:gs pos="100000">
                  <a:srgbClr val="FFFF99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2800" b="1">
                  <a:latin typeface="Times New Roman" pitchFamily="18" charset="0"/>
                  <a:ea typeface="楷体_GB2312" pitchFamily="49" charset="-122"/>
                </a:rPr>
                <a:t>模型假设</a:t>
              </a:r>
            </a:p>
          </p:txBody>
        </p:sp>
        <p:sp>
          <p:nvSpPr>
            <p:cNvPr id="55321" name="Line 12"/>
            <p:cNvSpPr>
              <a:spLocks noChangeShapeType="1"/>
            </p:cNvSpPr>
            <p:nvPr/>
          </p:nvSpPr>
          <p:spPr bwMode="auto">
            <a:xfrm>
              <a:off x="2352" y="110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2" name="Text Box 13"/>
            <p:cNvSpPr txBox="1">
              <a:spLocks noChangeArrowheads="1"/>
            </p:cNvSpPr>
            <p:nvPr/>
          </p:nvSpPr>
          <p:spPr bwMode="auto">
            <a:xfrm>
              <a:off x="4482" y="950"/>
              <a:ext cx="1086" cy="346"/>
            </a:xfrm>
            <a:prstGeom prst="rect">
              <a:avLst/>
            </a:prstGeom>
            <a:gradFill rotWithShape="0">
              <a:gsLst>
                <a:gs pos="0">
                  <a:srgbClr val="FFCCFF"/>
                </a:gs>
                <a:gs pos="100000">
                  <a:srgbClr val="FFFF99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2800" b="1">
                  <a:latin typeface="Times New Roman" pitchFamily="18" charset="0"/>
                  <a:ea typeface="楷体_GB2312" pitchFamily="49" charset="-122"/>
                </a:rPr>
                <a:t>模型构建</a:t>
              </a:r>
            </a:p>
          </p:txBody>
        </p:sp>
        <p:sp>
          <p:nvSpPr>
            <p:cNvPr id="55323" name="Text Box 14"/>
            <p:cNvSpPr txBox="1">
              <a:spLocks noChangeArrowheads="1"/>
            </p:cNvSpPr>
            <p:nvPr/>
          </p:nvSpPr>
          <p:spPr bwMode="auto">
            <a:xfrm>
              <a:off x="4482" y="1680"/>
              <a:ext cx="1086" cy="346"/>
            </a:xfrm>
            <a:prstGeom prst="rect">
              <a:avLst/>
            </a:prstGeom>
            <a:gradFill rotWithShape="0">
              <a:gsLst>
                <a:gs pos="0">
                  <a:srgbClr val="FFCCFF"/>
                </a:gs>
                <a:gs pos="100000">
                  <a:srgbClr val="FFFF99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2800" b="1">
                  <a:latin typeface="Times New Roman" pitchFamily="18" charset="0"/>
                  <a:ea typeface="楷体_GB2312" pitchFamily="49" charset="-122"/>
                </a:rPr>
                <a:t>模型求解</a:t>
              </a:r>
            </a:p>
          </p:txBody>
        </p:sp>
        <p:sp>
          <p:nvSpPr>
            <p:cNvPr id="55324" name="Text Box 15"/>
            <p:cNvSpPr txBox="1">
              <a:spLocks noChangeArrowheads="1"/>
            </p:cNvSpPr>
            <p:nvPr/>
          </p:nvSpPr>
          <p:spPr bwMode="auto">
            <a:xfrm>
              <a:off x="2898" y="1680"/>
              <a:ext cx="1086" cy="346"/>
            </a:xfrm>
            <a:prstGeom prst="rect">
              <a:avLst/>
            </a:prstGeom>
            <a:gradFill rotWithShape="0">
              <a:gsLst>
                <a:gs pos="0">
                  <a:srgbClr val="FFCCFF"/>
                </a:gs>
                <a:gs pos="100000">
                  <a:srgbClr val="FFFF99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2800" b="1">
                  <a:latin typeface="Times New Roman" pitchFamily="18" charset="0"/>
                  <a:ea typeface="楷体_GB2312" pitchFamily="49" charset="-122"/>
                </a:rPr>
                <a:t>模型分析</a:t>
              </a:r>
            </a:p>
          </p:txBody>
        </p:sp>
        <p:sp>
          <p:nvSpPr>
            <p:cNvPr id="55325" name="Text Box 16"/>
            <p:cNvSpPr txBox="1">
              <a:spLocks noChangeArrowheads="1"/>
            </p:cNvSpPr>
            <p:nvPr/>
          </p:nvSpPr>
          <p:spPr bwMode="auto">
            <a:xfrm>
              <a:off x="1266" y="1718"/>
              <a:ext cx="1086" cy="346"/>
            </a:xfrm>
            <a:prstGeom prst="rect">
              <a:avLst/>
            </a:prstGeom>
            <a:gradFill rotWithShape="0">
              <a:gsLst>
                <a:gs pos="0">
                  <a:srgbClr val="FFCCFF"/>
                </a:gs>
                <a:gs pos="100000">
                  <a:srgbClr val="FFFF99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2800" b="1">
                  <a:latin typeface="Times New Roman" pitchFamily="18" charset="0"/>
                  <a:ea typeface="楷体_GB2312" pitchFamily="49" charset="-122"/>
                </a:rPr>
                <a:t>模型检验</a:t>
              </a:r>
            </a:p>
          </p:txBody>
        </p:sp>
        <p:sp>
          <p:nvSpPr>
            <p:cNvPr id="55326" name="Text Box 17"/>
            <p:cNvSpPr txBox="1">
              <a:spLocks noChangeArrowheads="1"/>
            </p:cNvSpPr>
            <p:nvPr/>
          </p:nvSpPr>
          <p:spPr bwMode="auto">
            <a:xfrm>
              <a:off x="1266" y="2438"/>
              <a:ext cx="1086" cy="346"/>
            </a:xfrm>
            <a:prstGeom prst="rect">
              <a:avLst/>
            </a:prstGeom>
            <a:gradFill rotWithShape="0">
              <a:gsLst>
                <a:gs pos="0">
                  <a:srgbClr val="FFCCFF"/>
                </a:gs>
                <a:gs pos="100000">
                  <a:srgbClr val="FFFF99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2800" b="1">
                  <a:latin typeface="Times New Roman" pitchFamily="18" charset="0"/>
                  <a:ea typeface="楷体_GB2312" pitchFamily="49" charset="-122"/>
                </a:rPr>
                <a:t>模型应用</a:t>
              </a:r>
            </a:p>
          </p:txBody>
        </p:sp>
      </p:grpSp>
      <p:sp>
        <p:nvSpPr>
          <p:cNvPr id="856082" name="Rectangle 18"/>
          <p:cNvSpPr>
            <a:spLocks noChangeArrowheads="1"/>
          </p:cNvSpPr>
          <p:nvPr/>
        </p:nvSpPr>
        <p:spPr bwMode="auto">
          <a:xfrm>
            <a:off x="762000" y="4772025"/>
            <a:ext cx="609600" cy="1752600"/>
          </a:xfrm>
          <a:prstGeom prst="rect">
            <a:avLst/>
          </a:prstGeom>
          <a:gradFill rotWithShape="0">
            <a:gsLst>
              <a:gs pos="0">
                <a:srgbClr val="FF99CC"/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模</a:t>
            </a:r>
          </a:p>
          <a:p>
            <a:pPr algn="ctr"/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型</a:t>
            </a:r>
          </a:p>
          <a:p>
            <a:pPr algn="ctr"/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准</a:t>
            </a:r>
          </a:p>
          <a:p>
            <a:pPr algn="ctr"/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备</a:t>
            </a:r>
          </a:p>
        </p:txBody>
      </p:sp>
      <p:sp>
        <p:nvSpPr>
          <p:cNvPr id="856083" name="Rectangle 19"/>
          <p:cNvSpPr>
            <a:spLocks noChangeArrowheads="1"/>
          </p:cNvSpPr>
          <p:nvPr/>
        </p:nvSpPr>
        <p:spPr bwMode="auto">
          <a:xfrm>
            <a:off x="1828800" y="4924425"/>
            <a:ext cx="2286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了解实际背景</a:t>
            </a:r>
          </a:p>
        </p:txBody>
      </p:sp>
      <p:sp>
        <p:nvSpPr>
          <p:cNvPr id="856084" name="Rectangle 20"/>
          <p:cNvSpPr>
            <a:spLocks noChangeArrowheads="1"/>
          </p:cNvSpPr>
          <p:nvPr/>
        </p:nvSpPr>
        <p:spPr bwMode="auto">
          <a:xfrm>
            <a:off x="4495800" y="4924425"/>
            <a:ext cx="2286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明确建模目的</a:t>
            </a:r>
          </a:p>
        </p:txBody>
      </p:sp>
      <p:sp>
        <p:nvSpPr>
          <p:cNvPr id="856085" name="Rectangle 21"/>
          <p:cNvSpPr>
            <a:spLocks noChangeArrowheads="1"/>
          </p:cNvSpPr>
          <p:nvPr/>
        </p:nvSpPr>
        <p:spPr bwMode="auto">
          <a:xfrm>
            <a:off x="1828800" y="5838825"/>
            <a:ext cx="2286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搜集有关信息</a:t>
            </a:r>
          </a:p>
        </p:txBody>
      </p:sp>
      <p:sp>
        <p:nvSpPr>
          <p:cNvPr id="856086" name="Rectangle 22"/>
          <p:cNvSpPr>
            <a:spLocks noChangeArrowheads="1"/>
          </p:cNvSpPr>
          <p:nvPr/>
        </p:nvSpPr>
        <p:spPr bwMode="auto">
          <a:xfrm>
            <a:off x="4419600" y="5838825"/>
            <a:ext cx="2286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掌握对象特征</a:t>
            </a:r>
          </a:p>
        </p:txBody>
      </p:sp>
      <p:sp>
        <p:nvSpPr>
          <p:cNvPr id="856087" name="Rectangle 23"/>
          <p:cNvSpPr>
            <a:spLocks noChangeArrowheads="1"/>
          </p:cNvSpPr>
          <p:nvPr/>
        </p:nvSpPr>
        <p:spPr bwMode="auto">
          <a:xfrm>
            <a:off x="7162800" y="4848225"/>
            <a:ext cx="1524000" cy="1676400"/>
          </a:xfrm>
          <a:prstGeom prst="rect">
            <a:avLst/>
          </a:prstGeom>
          <a:gradFill rotWithShape="0">
            <a:gsLst>
              <a:gs pos="0">
                <a:srgbClr val="FFFF99"/>
              </a:gs>
              <a:gs pos="100000">
                <a:srgbClr val="FF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形成一个</a:t>
            </a:r>
          </a:p>
          <a:p>
            <a:pPr algn="ctr">
              <a:lnSpc>
                <a:spcPct val="120000"/>
              </a:lnSpc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比较清晰</a:t>
            </a:r>
          </a:p>
          <a:p>
            <a:pPr algn="ctr">
              <a:lnSpc>
                <a:spcPct val="120000"/>
              </a:lnSpc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的‘问题’</a:t>
            </a:r>
          </a:p>
        </p:txBody>
      </p:sp>
      <p:sp>
        <p:nvSpPr>
          <p:cNvPr id="55307" name="Line 24"/>
          <p:cNvSpPr>
            <a:spLocks noChangeShapeType="1"/>
          </p:cNvSpPr>
          <p:nvPr/>
        </p:nvSpPr>
        <p:spPr bwMode="auto">
          <a:xfrm>
            <a:off x="468313" y="908050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5C0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5308" name="Group 25"/>
          <p:cNvGrpSpPr>
            <a:grpSpLocks/>
          </p:cNvGrpSpPr>
          <p:nvPr/>
        </p:nvGrpSpPr>
        <p:grpSpPr bwMode="auto">
          <a:xfrm>
            <a:off x="34925" y="404813"/>
            <a:ext cx="936625" cy="863600"/>
            <a:chOff x="249" y="2568"/>
            <a:chExt cx="590" cy="544"/>
          </a:xfrm>
        </p:grpSpPr>
        <p:sp>
          <p:nvSpPr>
            <p:cNvPr id="55310" name="Oval 26"/>
            <p:cNvSpPr>
              <a:spLocks noChangeArrowheads="1"/>
            </p:cNvSpPr>
            <p:nvPr/>
          </p:nvSpPr>
          <p:spPr bwMode="auto">
            <a:xfrm>
              <a:off x="249" y="2614"/>
              <a:ext cx="362" cy="362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1" name="Oval 27"/>
            <p:cNvSpPr>
              <a:spLocks noChangeArrowheads="1"/>
            </p:cNvSpPr>
            <p:nvPr/>
          </p:nvSpPr>
          <p:spPr bwMode="auto">
            <a:xfrm>
              <a:off x="431" y="2750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2" name="Oval 28"/>
            <p:cNvSpPr>
              <a:spLocks noChangeArrowheads="1"/>
            </p:cNvSpPr>
            <p:nvPr/>
          </p:nvSpPr>
          <p:spPr bwMode="auto">
            <a:xfrm>
              <a:off x="477" y="2568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56093" name="Rectangle 29"/>
          <p:cNvSpPr>
            <a:spLocks noChangeArrowheads="1"/>
          </p:cNvSpPr>
          <p:nvPr/>
        </p:nvSpPr>
        <p:spPr bwMode="auto">
          <a:xfrm>
            <a:off x="1066800" y="85725"/>
            <a:ext cx="7877175" cy="606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建模步骤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5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5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85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5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1" dur="500"/>
                                        <p:tgtEl>
                                          <p:spTgt spid="85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500"/>
                                        <p:tgtEl>
                                          <p:spTgt spid="85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6082" grpId="0" animBg="1" autoUpdateAnimBg="0"/>
      <p:bldP spid="856083" grpId="0"/>
      <p:bldP spid="856084" grpId="0"/>
      <p:bldP spid="856085" grpId="0"/>
      <p:bldP spid="856086" grpId="0"/>
      <p:bldP spid="856087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57E36A73-66FA-4C75-A0D5-5BF97B637F04}" type="slidenum">
              <a:rPr kumimoji="0" lang="en-US" altLang="zh-CN" sz="1400" smtClean="0"/>
              <a:pPr eaLnBrk="1" hangingPunct="1"/>
              <a:t>55</a:t>
            </a:fld>
            <a:endParaRPr kumimoji="0" lang="en-US" altLang="zh-CN" sz="1400"/>
          </a:p>
        </p:txBody>
      </p:sp>
      <p:sp>
        <p:nvSpPr>
          <p:cNvPr id="857090" name="Rectangle 2"/>
          <p:cNvSpPr>
            <a:spLocks noChangeArrowheads="1"/>
          </p:cNvSpPr>
          <p:nvPr/>
        </p:nvSpPr>
        <p:spPr bwMode="auto">
          <a:xfrm>
            <a:off x="1295400" y="2016125"/>
            <a:ext cx="609600" cy="1828800"/>
          </a:xfrm>
          <a:prstGeom prst="rect">
            <a:avLst/>
          </a:prstGeom>
          <a:gradFill rotWithShape="0">
            <a:gsLst>
              <a:gs pos="0">
                <a:srgbClr val="FF99CC"/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模</a:t>
            </a:r>
          </a:p>
          <a:p>
            <a:pPr algn="ctr"/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型</a:t>
            </a:r>
          </a:p>
          <a:p>
            <a:pPr algn="ctr"/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假</a:t>
            </a:r>
          </a:p>
          <a:p>
            <a:pPr algn="ctr"/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设</a:t>
            </a:r>
          </a:p>
        </p:txBody>
      </p:sp>
      <p:sp>
        <p:nvSpPr>
          <p:cNvPr id="857091" name="Rectangle 3"/>
          <p:cNvSpPr>
            <a:spLocks noChangeArrowheads="1"/>
          </p:cNvSpPr>
          <p:nvPr/>
        </p:nvSpPr>
        <p:spPr bwMode="auto">
          <a:xfrm>
            <a:off x="2514600" y="2016125"/>
            <a:ext cx="4343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针对问题特点和建模目的</a:t>
            </a:r>
          </a:p>
        </p:txBody>
      </p:sp>
      <p:sp>
        <p:nvSpPr>
          <p:cNvPr id="857092" name="Rectangle 4"/>
          <p:cNvSpPr>
            <a:spLocks noChangeArrowheads="1"/>
          </p:cNvSpPr>
          <p:nvPr/>
        </p:nvSpPr>
        <p:spPr bwMode="auto">
          <a:xfrm>
            <a:off x="3810000" y="2778125"/>
            <a:ext cx="4724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作出合理的、简化的假设</a:t>
            </a:r>
          </a:p>
        </p:txBody>
      </p:sp>
      <p:sp>
        <p:nvSpPr>
          <p:cNvPr id="857093" name="Rectangle 5"/>
          <p:cNvSpPr>
            <a:spLocks noChangeArrowheads="1"/>
          </p:cNvSpPr>
          <p:nvPr/>
        </p:nvSpPr>
        <p:spPr bwMode="auto">
          <a:xfrm>
            <a:off x="2362200" y="3540125"/>
            <a:ext cx="4724400" cy="60960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在合理与简化之间作出折中</a:t>
            </a:r>
          </a:p>
        </p:txBody>
      </p:sp>
      <p:sp>
        <p:nvSpPr>
          <p:cNvPr id="857094" name="Rectangle 6"/>
          <p:cNvSpPr>
            <a:spLocks noChangeArrowheads="1"/>
          </p:cNvSpPr>
          <p:nvPr/>
        </p:nvSpPr>
        <p:spPr bwMode="auto">
          <a:xfrm>
            <a:off x="1295400" y="4532313"/>
            <a:ext cx="609600" cy="2057400"/>
          </a:xfrm>
          <a:prstGeom prst="rect">
            <a:avLst/>
          </a:prstGeom>
          <a:gradFill rotWithShape="0">
            <a:gsLst>
              <a:gs pos="0">
                <a:srgbClr val="FF99CC"/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模</a:t>
            </a:r>
          </a:p>
          <a:p>
            <a:pPr algn="ctr"/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型</a:t>
            </a:r>
          </a:p>
          <a:p>
            <a:pPr algn="ctr"/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构</a:t>
            </a:r>
          </a:p>
          <a:p>
            <a:pPr algn="ctr"/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建</a:t>
            </a:r>
          </a:p>
        </p:txBody>
      </p:sp>
      <p:sp>
        <p:nvSpPr>
          <p:cNvPr id="857095" name="Rectangle 7"/>
          <p:cNvSpPr>
            <a:spLocks noChangeArrowheads="1"/>
          </p:cNvSpPr>
          <p:nvPr/>
        </p:nvSpPr>
        <p:spPr bwMode="auto">
          <a:xfrm>
            <a:off x="3048000" y="4227513"/>
            <a:ext cx="4800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用数学的语言、符号描述问题</a:t>
            </a:r>
          </a:p>
        </p:txBody>
      </p:sp>
      <p:sp>
        <p:nvSpPr>
          <p:cNvPr id="857096" name="Rectangle 8"/>
          <p:cNvSpPr>
            <a:spLocks noChangeArrowheads="1"/>
          </p:cNvSpPr>
          <p:nvPr/>
        </p:nvSpPr>
        <p:spPr bwMode="auto">
          <a:xfrm>
            <a:off x="2514600" y="5218113"/>
            <a:ext cx="2286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发挥想像力</a:t>
            </a:r>
          </a:p>
        </p:txBody>
      </p:sp>
      <p:sp>
        <p:nvSpPr>
          <p:cNvPr id="857097" name="Rectangle 9"/>
          <p:cNvSpPr>
            <a:spLocks noChangeArrowheads="1"/>
          </p:cNvSpPr>
          <p:nvPr/>
        </p:nvSpPr>
        <p:spPr bwMode="auto">
          <a:xfrm>
            <a:off x="6019800" y="5218113"/>
            <a:ext cx="2286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使用类比法</a:t>
            </a:r>
          </a:p>
        </p:txBody>
      </p:sp>
      <p:sp>
        <p:nvSpPr>
          <p:cNvPr id="857098" name="Rectangle 10"/>
          <p:cNvSpPr>
            <a:spLocks noChangeArrowheads="1"/>
          </p:cNvSpPr>
          <p:nvPr/>
        </p:nvSpPr>
        <p:spPr bwMode="auto">
          <a:xfrm>
            <a:off x="3124200" y="6132513"/>
            <a:ext cx="4114800" cy="6096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尽量采用简单的数学工具</a:t>
            </a:r>
          </a:p>
        </p:txBody>
      </p:sp>
      <p:sp>
        <p:nvSpPr>
          <p:cNvPr id="56332" name="Rectangle 11"/>
          <p:cNvSpPr>
            <a:spLocks noChangeArrowheads="1"/>
          </p:cNvSpPr>
          <p:nvPr/>
        </p:nvSpPr>
        <p:spPr bwMode="auto">
          <a:xfrm>
            <a:off x="2139950" y="1177925"/>
            <a:ext cx="4641850" cy="6858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数学建模的一般步骤</a:t>
            </a:r>
          </a:p>
        </p:txBody>
      </p:sp>
      <p:sp>
        <p:nvSpPr>
          <p:cNvPr id="56333" name="Line 12"/>
          <p:cNvSpPr>
            <a:spLocks noChangeShapeType="1"/>
          </p:cNvSpPr>
          <p:nvPr/>
        </p:nvSpPr>
        <p:spPr bwMode="auto">
          <a:xfrm>
            <a:off x="468313" y="908050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5C0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6334" name="Group 13"/>
          <p:cNvGrpSpPr>
            <a:grpSpLocks/>
          </p:cNvGrpSpPr>
          <p:nvPr/>
        </p:nvGrpSpPr>
        <p:grpSpPr bwMode="auto">
          <a:xfrm>
            <a:off x="34925" y="404813"/>
            <a:ext cx="936625" cy="863600"/>
            <a:chOff x="249" y="2568"/>
            <a:chExt cx="590" cy="544"/>
          </a:xfrm>
        </p:grpSpPr>
        <p:sp>
          <p:nvSpPr>
            <p:cNvPr id="56336" name="Oval 14"/>
            <p:cNvSpPr>
              <a:spLocks noChangeArrowheads="1"/>
            </p:cNvSpPr>
            <p:nvPr/>
          </p:nvSpPr>
          <p:spPr bwMode="auto">
            <a:xfrm>
              <a:off x="249" y="2614"/>
              <a:ext cx="362" cy="362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7" name="Oval 15"/>
            <p:cNvSpPr>
              <a:spLocks noChangeArrowheads="1"/>
            </p:cNvSpPr>
            <p:nvPr/>
          </p:nvSpPr>
          <p:spPr bwMode="auto">
            <a:xfrm>
              <a:off x="431" y="2750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8" name="Oval 16"/>
            <p:cNvSpPr>
              <a:spLocks noChangeArrowheads="1"/>
            </p:cNvSpPr>
            <p:nvPr/>
          </p:nvSpPr>
          <p:spPr bwMode="auto">
            <a:xfrm>
              <a:off x="477" y="2568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57105" name="Rectangle 17"/>
          <p:cNvSpPr>
            <a:spLocks noChangeArrowheads="1"/>
          </p:cNvSpPr>
          <p:nvPr/>
        </p:nvSpPr>
        <p:spPr bwMode="auto">
          <a:xfrm>
            <a:off x="1066800" y="85725"/>
            <a:ext cx="7877175" cy="606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建模步骤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" dur="500"/>
                                        <p:tgtEl>
                                          <p:spTgt spid="85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5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5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5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85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857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857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7090" grpId="0" animBg="1" autoUpdateAnimBg="0"/>
      <p:bldP spid="857091" grpId="0"/>
      <p:bldP spid="857092" grpId="0"/>
      <p:bldP spid="857093" grpId="0" animBg="1" autoUpdateAnimBg="0"/>
      <p:bldP spid="857094" grpId="0" animBg="1" autoUpdateAnimBg="0"/>
      <p:bldP spid="857095" grpId="0"/>
      <p:bldP spid="857096" grpId="0"/>
      <p:bldP spid="857097" grpId="0"/>
      <p:bldP spid="857098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633CA753-8E53-4B90-B179-927815222E03}" type="slidenum">
              <a:rPr kumimoji="0" lang="en-US" altLang="zh-CN" sz="1400" smtClean="0"/>
              <a:pPr eaLnBrk="1" hangingPunct="1"/>
              <a:t>56</a:t>
            </a:fld>
            <a:endParaRPr kumimoji="0" lang="en-US" altLang="zh-CN" sz="1400"/>
          </a:p>
        </p:txBody>
      </p:sp>
      <p:sp>
        <p:nvSpPr>
          <p:cNvPr id="858114" name="Rectangle 2"/>
          <p:cNvSpPr>
            <a:spLocks noChangeArrowheads="1"/>
          </p:cNvSpPr>
          <p:nvPr/>
        </p:nvSpPr>
        <p:spPr bwMode="auto">
          <a:xfrm>
            <a:off x="1295400" y="1941513"/>
            <a:ext cx="914400" cy="1066800"/>
          </a:xfrm>
          <a:prstGeom prst="rect">
            <a:avLst/>
          </a:prstGeom>
          <a:gradFill rotWithShape="0">
            <a:gsLst>
              <a:gs pos="0">
                <a:srgbClr val="FF99CC"/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模型</a:t>
            </a:r>
          </a:p>
          <a:p>
            <a:pPr algn="ctr"/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求解</a:t>
            </a:r>
          </a:p>
        </p:txBody>
      </p:sp>
      <p:sp>
        <p:nvSpPr>
          <p:cNvPr id="858115" name="Rectangle 3"/>
          <p:cNvSpPr>
            <a:spLocks noChangeArrowheads="1"/>
          </p:cNvSpPr>
          <p:nvPr/>
        </p:nvSpPr>
        <p:spPr bwMode="auto">
          <a:xfrm>
            <a:off x="2667000" y="2170113"/>
            <a:ext cx="5562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各种数学方法、软件和计算机技术</a:t>
            </a:r>
          </a:p>
        </p:txBody>
      </p:sp>
      <p:sp>
        <p:nvSpPr>
          <p:cNvPr id="858116" name="Rectangle 4"/>
          <p:cNvSpPr>
            <a:spLocks noChangeArrowheads="1"/>
          </p:cNvSpPr>
          <p:nvPr/>
        </p:nvSpPr>
        <p:spPr bwMode="auto">
          <a:xfrm>
            <a:off x="2667000" y="3313113"/>
            <a:ext cx="5486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如结果的误差分析、统计分析、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模型对数据的稳定性分析</a:t>
            </a:r>
          </a:p>
        </p:txBody>
      </p:sp>
      <p:sp>
        <p:nvSpPr>
          <p:cNvPr id="858117" name="Rectangle 5"/>
          <p:cNvSpPr>
            <a:spLocks noChangeArrowheads="1"/>
          </p:cNvSpPr>
          <p:nvPr/>
        </p:nvSpPr>
        <p:spPr bwMode="auto">
          <a:xfrm>
            <a:off x="1295400" y="3313113"/>
            <a:ext cx="914400" cy="1066800"/>
          </a:xfrm>
          <a:prstGeom prst="rect">
            <a:avLst/>
          </a:prstGeom>
          <a:gradFill rotWithShape="0">
            <a:gsLst>
              <a:gs pos="0">
                <a:srgbClr val="FF99CC"/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模型</a:t>
            </a:r>
          </a:p>
          <a:p>
            <a:pPr algn="ctr"/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分析</a:t>
            </a:r>
          </a:p>
        </p:txBody>
      </p:sp>
      <p:sp>
        <p:nvSpPr>
          <p:cNvPr id="858118" name="Rectangle 6"/>
          <p:cNvSpPr>
            <a:spLocks noChangeArrowheads="1"/>
          </p:cNvSpPr>
          <p:nvPr/>
        </p:nvSpPr>
        <p:spPr bwMode="auto">
          <a:xfrm>
            <a:off x="1295400" y="4760913"/>
            <a:ext cx="914400" cy="1066800"/>
          </a:xfrm>
          <a:prstGeom prst="rect">
            <a:avLst/>
          </a:prstGeom>
          <a:gradFill rotWithShape="0">
            <a:gsLst>
              <a:gs pos="0">
                <a:srgbClr val="FF99CC"/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模型</a:t>
            </a:r>
          </a:p>
          <a:p>
            <a:pPr algn="ctr"/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检验</a:t>
            </a:r>
          </a:p>
        </p:txBody>
      </p:sp>
      <p:sp>
        <p:nvSpPr>
          <p:cNvPr id="858119" name="Rectangle 7"/>
          <p:cNvSpPr>
            <a:spLocks noChangeArrowheads="1"/>
          </p:cNvSpPr>
          <p:nvPr/>
        </p:nvSpPr>
        <p:spPr bwMode="auto">
          <a:xfrm>
            <a:off x="2743200" y="4760913"/>
            <a:ext cx="5410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与实际现象、数据比较，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检验模型的合理性、适用性</a:t>
            </a:r>
          </a:p>
        </p:txBody>
      </p:sp>
      <p:sp>
        <p:nvSpPr>
          <p:cNvPr id="858120" name="Rectangle 8"/>
          <p:cNvSpPr>
            <a:spLocks noChangeArrowheads="1"/>
          </p:cNvSpPr>
          <p:nvPr/>
        </p:nvSpPr>
        <p:spPr bwMode="auto">
          <a:xfrm>
            <a:off x="1295400" y="6132513"/>
            <a:ext cx="1981200" cy="609600"/>
          </a:xfrm>
          <a:prstGeom prst="rect">
            <a:avLst/>
          </a:prstGeom>
          <a:gradFill rotWithShape="0">
            <a:gsLst>
              <a:gs pos="0">
                <a:srgbClr val="FF99CC"/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模型应用</a:t>
            </a:r>
          </a:p>
        </p:txBody>
      </p:sp>
      <p:sp>
        <p:nvSpPr>
          <p:cNvPr id="57354" name="Rectangle 9"/>
          <p:cNvSpPr>
            <a:spLocks noChangeArrowheads="1"/>
          </p:cNvSpPr>
          <p:nvPr/>
        </p:nvSpPr>
        <p:spPr bwMode="auto">
          <a:xfrm>
            <a:off x="2133600" y="1103313"/>
            <a:ext cx="4641850" cy="6858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数学建模的一般步骤</a:t>
            </a:r>
          </a:p>
        </p:txBody>
      </p:sp>
      <p:sp>
        <p:nvSpPr>
          <p:cNvPr id="57355" name="Line 10"/>
          <p:cNvSpPr>
            <a:spLocks noChangeShapeType="1"/>
          </p:cNvSpPr>
          <p:nvPr/>
        </p:nvSpPr>
        <p:spPr bwMode="auto">
          <a:xfrm>
            <a:off x="468313" y="908050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5C0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7356" name="Group 11"/>
          <p:cNvGrpSpPr>
            <a:grpSpLocks/>
          </p:cNvGrpSpPr>
          <p:nvPr/>
        </p:nvGrpSpPr>
        <p:grpSpPr bwMode="auto">
          <a:xfrm>
            <a:off x="34925" y="404813"/>
            <a:ext cx="936625" cy="863600"/>
            <a:chOff x="249" y="2568"/>
            <a:chExt cx="590" cy="544"/>
          </a:xfrm>
        </p:grpSpPr>
        <p:sp>
          <p:nvSpPr>
            <p:cNvPr id="57358" name="Oval 12"/>
            <p:cNvSpPr>
              <a:spLocks noChangeArrowheads="1"/>
            </p:cNvSpPr>
            <p:nvPr/>
          </p:nvSpPr>
          <p:spPr bwMode="auto">
            <a:xfrm>
              <a:off x="249" y="2614"/>
              <a:ext cx="362" cy="362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9" name="Oval 13"/>
            <p:cNvSpPr>
              <a:spLocks noChangeArrowheads="1"/>
            </p:cNvSpPr>
            <p:nvPr/>
          </p:nvSpPr>
          <p:spPr bwMode="auto">
            <a:xfrm>
              <a:off x="431" y="2750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0" name="Oval 14"/>
            <p:cNvSpPr>
              <a:spLocks noChangeArrowheads="1"/>
            </p:cNvSpPr>
            <p:nvPr/>
          </p:nvSpPr>
          <p:spPr bwMode="auto">
            <a:xfrm>
              <a:off x="477" y="2568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58127" name="Rectangle 15"/>
          <p:cNvSpPr>
            <a:spLocks noChangeArrowheads="1"/>
          </p:cNvSpPr>
          <p:nvPr/>
        </p:nvSpPr>
        <p:spPr bwMode="auto">
          <a:xfrm>
            <a:off x="1066800" y="85725"/>
            <a:ext cx="7877175" cy="606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建模步骤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" dur="500"/>
                                        <p:tgtEl>
                                          <p:spTgt spid="85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85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85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8114" grpId="0" animBg="1" autoUpdateAnimBg="0"/>
      <p:bldP spid="858115" grpId="0" animBg="1" autoUpdateAnimBg="0"/>
      <p:bldP spid="858116" grpId="0" animBg="1" autoUpdateAnimBg="0"/>
      <p:bldP spid="858117" grpId="0" animBg="1" autoUpdateAnimBg="0"/>
      <p:bldP spid="858118" grpId="0" animBg="1" autoUpdateAnimBg="0"/>
      <p:bldP spid="858119" grpId="0" animBg="1" autoUpdateAnimBg="0"/>
      <p:bldP spid="858120" grpId="0" animBg="1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4DF5BCCC-B8E2-45A9-B6B2-94DC752ABC1A}" type="slidenum">
              <a:rPr kumimoji="0" lang="en-US" altLang="zh-CN" sz="1400" smtClean="0"/>
              <a:pPr eaLnBrk="1" hangingPunct="1"/>
              <a:t>57</a:t>
            </a:fld>
            <a:endParaRPr kumimoji="0" lang="en-US" altLang="zh-CN" sz="1400"/>
          </a:p>
        </p:txBody>
      </p:sp>
      <p:sp>
        <p:nvSpPr>
          <p:cNvPr id="58371" name="Text Box 2"/>
          <p:cNvSpPr txBox="1">
            <a:spLocks noChangeArrowheads="1"/>
          </p:cNvSpPr>
          <p:nvPr/>
        </p:nvSpPr>
        <p:spPr bwMode="auto">
          <a:xfrm>
            <a:off x="2209800" y="977900"/>
            <a:ext cx="3962400" cy="57943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数学建模的全过程</a:t>
            </a:r>
          </a:p>
        </p:txBody>
      </p:sp>
      <p:sp>
        <p:nvSpPr>
          <p:cNvPr id="859139" name="Rectangle 3"/>
          <p:cNvSpPr>
            <a:spLocks noChangeArrowheads="1"/>
          </p:cNvSpPr>
          <p:nvPr/>
        </p:nvSpPr>
        <p:spPr bwMode="auto">
          <a:xfrm>
            <a:off x="1600200" y="1662113"/>
            <a:ext cx="2209800" cy="7620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现实对象的信息</a:t>
            </a:r>
          </a:p>
        </p:txBody>
      </p:sp>
      <p:sp>
        <p:nvSpPr>
          <p:cNvPr id="859140" name="Rectangle 4"/>
          <p:cNvSpPr>
            <a:spLocks noChangeArrowheads="1"/>
          </p:cNvSpPr>
          <p:nvPr/>
        </p:nvSpPr>
        <p:spPr bwMode="auto">
          <a:xfrm>
            <a:off x="5638800" y="1662113"/>
            <a:ext cx="2209800" cy="762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数学模型</a:t>
            </a:r>
          </a:p>
        </p:txBody>
      </p:sp>
      <p:sp>
        <p:nvSpPr>
          <p:cNvPr id="859141" name="Rectangle 5"/>
          <p:cNvSpPr>
            <a:spLocks noChangeArrowheads="1"/>
          </p:cNvSpPr>
          <p:nvPr/>
        </p:nvSpPr>
        <p:spPr bwMode="auto">
          <a:xfrm>
            <a:off x="1600200" y="3095625"/>
            <a:ext cx="2209800" cy="7620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现实对象的解答</a:t>
            </a:r>
          </a:p>
        </p:txBody>
      </p:sp>
      <p:sp>
        <p:nvSpPr>
          <p:cNvPr id="859142" name="Rectangle 6"/>
          <p:cNvSpPr>
            <a:spLocks noChangeArrowheads="1"/>
          </p:cNvSpPr>
          <p:nvPr/>
        </p:nvSpPr>
        <p:spPr bwMode="auto">
          <a:xfrm>
            <a:off x="5562600" y="3095625"/>
            <a:ext cx="2209800" cy="762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数学模型的解答</a:t>
            </a:r>
          </a:p>
        </p:txBody>
      </p:sp>
      <p:grpSp>
        <p:nvGrpSpPr>
          <p:cNvPr id="859143" name="Group 7"/>
          <p:cNvGrpSpPr>
            <a:grpSpLocks/>
          </p:cNvGrpSpPr>
          <p:nvPr/>
        </p:nvGrpSpPr>
        <p:grpSpPr bwMode="auto">
          <a:xfrm>
            <a:off x="3810000" y="1585913"/>
            <a:ext cx="1828800" cy="457200"/>
            <a:chOff x="2400" y="576"/>
            <a:chExt cx="1152" cy="288"/>
          </a:xfrm>
        </p:grpSpPr>
        <p:sp>
          <p:nvSpPr>
            <p:cNvPr id="58411" name="Line 8"/>
            <p:cNvSpPr>
              <a:spLocks noChangeShapeType="1"/>
            </p:cNvSpPr>
            <p:nvPr/>
          </p:nvSpPr>
          <p:spPr bwMode="auto">
            <a:xfrm>
              <a:off x="2400" y="864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12" name="Text Box 9"/>
            <p:cNvSpPr txBox="1">
              <a:spLocks noChangeArrowheads="1"/>
            </p:cNvSpPr>
            <p:nvPr/>
          </p:nvSpPr>
          <p:spPr bwMode="auto">
            <a:xfrm>
              <a:off x="2688" y="576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Times New Roman" pitchFamily="18" charset="0"/>
                  <a:ea typeface="楷体_GB2312" pitchFamily="49" charset="-122"/>
                </a:rPr>
                <a:t>表述</a:t>
              </a:r>
            </a:p>
          </p:txBody>
        </p:sp>
      </p:grpSp>
      <p:grpSp>
        <p:nvGrpSpPr>
          <p:cNvPr id="859146" name="Group 10"/>
          <p:cNvGrpSpPr>
            <a:grpSpLocks/>
          </p:cNvGrpSpPr>
          <p:nvPr/>
        </p:nvGrpSpPr>
        <p:grpSpPr bwMode="auto">
          <a:xfrm>
            <a:off x="5867400" y="2409825"/>
            <a:ext cx="838200" cy="685800"/>
            <a:chOff x="3696" y="1104"/>
            <a:chExt cx="528" cy="576"/>
          </a:xfrm>
        </p:grpSpPr>
        <p:sp>
          <p:nvSpPr>
            <p:cNvPr id="58409" name="Line 11"/>
            <p:cNvSpPr>
              <a:spLocks noChangeShapeType="1"/>
            </p:cNvSpPr>
            <p:nvPr/>
          </p:nvSpPr>
          <p:spPr bwMode="auto">
            <a:xfrm>
              <a:off x="4224" y="110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10" name="Text Box 12"/>
            <p:cNvSpPr txBox="1">
              <a:spLocks noChangeArrowheads="1"/>
            </p:cNvSpPr>
            <p:nvPr/>
          </p:nvSpPr>
          <p:spPr bwMode="auto">
            <a:xfrm>
              <a:off x="3696" y="1248"/>
              <a:ext cx="528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Times New Roman" pitchFamily="18" charset="0"/>
                  <a:ea typeface="楷体_GB2312" pitchFamily="49" charset="-122"/>
                </a:rPr>
                <a:t>求解</a:t>
              </a:r>
            </a:p>
          </p:txBody>
        </p:sp>
      </p:grpSp>
      <p:grpSp>
        <p:nvGrpSpPr>
          <p:cNvPr id="859149" name="Group 13"/>
          <p:cNvGrpSpPr>
            <a:grpSpLocks/>
          </p:cNvGrpSpPr>
          <p:nvPr/>
        </p:nvGrpSpPr>
        <p:grpSpPr bwMode="auto">
          <a:xfrm>
            <a:off x="3810000" y="3476625"/>
            <a:ext cx="1752600" cy="457200"/>
            <a:chOff x="2400" y="1920"/>
            <a:chExt cx="1104" cy="288"/>
          </a:xfrm>
        </p:grpSpPr>
        <p:sp>
          <p:nvSpPr>
            <p:cNvPr id="58407" name="Line 14"/>
            <p:cNvSpPr>
              <a:spLocks noChangeShapeType="1"/>
            </p:cNvSpPr>
            <p:nvPr/>
          </p:nvSpPr>
          <p:spPr bwMode="auto">
            <a:xfrm flipH="1">
              <a:off x="2400" y="19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08" name="Text Box 15"/>
            <p:cNvSpPr txBox="1">
              <a:spLocks noChangeArrowheads="1"/>
            </p:cNvSpPr>
            <p:nvPr/>
          </p:nvSpPr>
          <p:spPr bwMode="auto">
            <a:xfrm>
              <a:off x="2736" y="192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Times New Roman" pitchFamily="18" charset="0"/>
                  <a:ea typeface="楷体_GB2312" pitchFamily="49" charset="-122"/>
                </a:rPr>
                <a:t>解释</a:t>
              </a:r>
            </a:p>
          </p:txBody>
        </p:sp>
      </p:grpSp>
      <p:grpSp>
        <p:nvGrpSpPr>
          <p:cNvPr id="859152" name="Group 16"/>
          <p:cNvGrpSpPr>
            <a:grpSpLocks/>
          </p:cNvGrpSpPr>
          <p:nvPr/>
        </p:nvGrpSpPr>
        <p:grpSpPr bwMode="auto">
          <a:xfrm>
            <a:off x="1905000" y="2409825"/>
            <a:ext cx="990600" cy="685800"/>
            <a:chOff x="1200" y="1104"/>
            <a:chExt cx="528" cy="576"/>
          </a:xfrm>
        </p:grpSpPr>
        <p:sp>
          <p:nvSpPr>
            <p:cNvPr id="58405" name="Line 17"/>
            <p:cNvSpPr>
              <a:spLocks noChangeShapeType="1"/>
            </p:cNvSpPr>
            <p:nvPr/>
          </p:nvSpPr>
          <p:spPr bwMode="auto">
            <a:xfrm flipV="1">
              <a:off x="1680" y="110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06" name="Text Box 18"/>
            <p:cNvSpPr txBox="1">
              <a:spLocks noChangeArrowheads="1"/>
            </p:cNvSpPr>
            <p:nvPr/>
          </p:nvSpPr>
          <p:spPr bwMode="auto">
            <a:xfrm>
              <a:off x="1200" y="1248"/>
              <a:ext cx="528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Times New Roman" pitchFamily="18" charset="0"/>
                  <a:ea typeface="楷体_GB2312" pitchFamily="49" charset="-122"/>
                </a:rPr>
                <a:t>验证</a:t>
              </a:r>
            </a:p>
          </p:txBody>
        </p:sp>
      </p:grpSp>
      <p:sp>
        <p:nvSpPr>
          <p:cNvPr id="859155" name="Text Box 19"/>
          <p:cNvSpPr txBox="1">
            <a:spLocks noChangeArrowheads="1"/>
          </p:cNvSpPr>
          <p:nvPr/>
        </p:nvSpPr>
        <p:spPr bwMode="auto">
          <a:xfrm>
            <a:off x="4114800" y="2043113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归纳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859156" name="Text Box 20"/>
          <p:cNvSpPr txBox="1">
            <a:spLocks noChangeArrowheads="1"/>
          </p:cNvSpPr>
          <p:nvPr/>
        </p:nvSpPr>
        <p:spPr bwMode="auto">
          <a:xfrm>
            <a:off x="6629400" y="2471738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演绎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859157" name="Text Box 21"/>
          <p:cNvSpPr txBox="1">
            <a:spLocks noChangeArrowheads="1"/>
          </p:cNvSpPr>
          <p:nvPr/>
        </p:nvSpPr>
        <p:spPr bwMode="auto">
          <a:xfrm>
            <a:off x="304800" y="4044950"/>
            <a:ext cx="1066800" cy="5191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表述</a:t>
            </a:r>
          </a:p>
        </p:txBody>
      </p:sp>
      <p:sp>
        <p:nvSpPr>
          <p:cNvPr id="859158" name="Text Box 22"/>
          <p:cNvSpPr txBox="1">
            <a:spLocks noChangeArrowheads="1"/>
          </p:cNvSpPr>
          <p:nvPr/>
        </p:nvSpPr>
        <p:spPr bwMode="auto">
          <a:xfrm>
            <a:off x="304800" y="4578350"/>
            <a:ext cx="10668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求解</a:t>
            </a:r>
          </a:p>
        </p:txBody>
      </p:sp>
      <p:sp>
        <p:nvSpPr>
          <p:cNvPr id="859159" name="Text Box 23"/>
          <p:cNvSpPr txBox="1">
            <a:spLocks noChangeArrowheads="1"/>
          </p:cNvSpPr>
          <p:nvPr/>
        </p:nvSpPr>
        <p:spPr bwMode="auto">
          <a:xfrm>
            <a:off x="304800" y="5126038"/>
            <a:ext cx="1066800" cy="519112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解释</a:t>
            </a:r>
          </a:p>
        </p:txBody>
      </p:sp>
      <p:sp>
        <p:nvSpPr>
          <p:cNvPr id="859160" name="Text Box 24"/>
          <p:cNvSpPr txBox="1">
            <a:spLocks noChangeArrowheads="1"/>
          </p:cNvSpPr>
          <p:nvPr/>
        </p:nvSpPr>
        <p:spPr bwMode="auto">
          <a:xfrm>
            <a:off x="304800" y="5721350"/>
            <a:ext cx="1066800" cy="519113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验证</a:t>
            </a:r>
          </a:p>
        </p:txBody>
      </p:sp>
      <p:sp>
        <p:nvSpPr>
          <p:cNvPr id="859161" name="Text Box 25"/>
          <p:cNvSpPr txBox="1">
            <a:spLocks noChangeArrowheads="1"/>
          </p:cNvSpPr>
          <p:nvPr/>
        </p:nvSpPr>
        <p:spPr bwMode="auto">
          <a:xfrm>
            <a:off x="1547813" y="4044950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根据建模目的和信息将实际问题“翻译”成数学问题</a:t>
            </a:r>
          </a:p>
        </p:txBody>
      </p:sp>
      <p:sp>
        <p:nvSpPr>
          <p:cNvPr id="859162" name="Text Box 26"/>
          <p:cNvSpPr txBox="1">
            <a:spLocks noChangeArrowheads="1"/>
          </p:cNvSpPr>
          <p:nvPr/>
        </p:nvSpPr>
        <p:spPr bwMode="auto">
          <a:xfrm>
            <a:off x="1524000" y="4578350"/>
            <a:ext cx="693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选择适当的数学方法求得数学模型的解答</a:t>
            </a:r>
          </a:p>
        </p:txBody>
      </p:sp>
      <p:sp>
        <p:nvSpPr>
          <p:cNvPr id="859163" name="Text Box 27"/>
          <p:cNvSpPr txBox="1">
            <a:spLocks noChangeArrowheads="1"/>
          </p:cNvSpPr>
          <p:nvPr/>
        </p:nvSpPr>
        <p:spPr bwMode="auto">
          <a:xfrm>
            <a:off x="1524000" y="5126038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将数学语言表述的解答“翻译”回实际对象</a:t>
            </a:r>
          </a:p>
        </p:txBody>
      </p:sp>
      <p:sp>
        <p:nvSpPr>
          <p:cNvPr id="859164" name="Text Box 28"/>
          <p:cNvSpPr txBox="1">
            <a:spLocks noChangeArrowheads="1"/>
          </p:cNvSpPr>
          <p:nvPr/>
        </p:nvSpPr>
        <p:spPr bwMode="auto">
          <a:xfrm>
            <a:off x="1524000" y="5721350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用现实对象的信息检验得到的解答</a:t>
            </a:r>
          </a:p>
        </p:txBody>
      </p:sp>
      <p:sp>
        <p:nvSpPr>
          <p:cNvPr id="859165" name="Text Box 29"/>
          <p:cNvSpPr txBox="1">
            <a:spLocks noChangeArrowheads="1"/>
          </p:cNvSpPr>
          <p:nvPr/>
        </p:nvSpPr>
        <p:spPr bwMode="auto">
          <a:xfrm>
            <a:off x="2286000" y="625475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实践</a:t>
            </a:r>
          </a:p>
        </p:txBody>
      </p:sp>
      <p:sp>
        <p:nvSpPr>
          <p:cNvPr id="859166" name="Text Box 30"/>
          <p:cNvSpPr txBox="1">
            <a:spLocks noChangeArrowheads="1"/>
          </p:cNvSpPr>
          <p:nvPr/>
        </p:nvSpPr>
        <p:spPr bwMode="auto">
          <a:xfrm>
            <a:off x="609600" y="1800225"/>
            <a:ext cx="533400" cy="15621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现实世界</a:t>
            </a:r>
          </a:p>
        </p:txBody>
      </p:sp>
      <p:sp>
        <p:nvSpPr>
          <p:cNvPr id="859167" name="Text Box 31"/>
          <p:cNvSpPr txBox="1">
            <a:spLocks noChangeArrowheads="1"/>
          </p:cNvSpPr>
          <p:nvPr/>
        </p:nvSpPr>
        <p:spPr bwMode="auto">
          <a:xfrm>
            <a:off x="8229600" y="1800225"/>
            <a:ext cx="609600" cy="15621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数学世界</a:t>
            </a:r>
          </a:p>
        </p:txBody>
      </p:sp>
      <p:grpSp>
        <p:nvGrpSpPr>
          <p:cNvPr id="859168" name="Group 32"/>
          <p:cNvGrpSpPr>
            <a:grpSpLocks/>
          </p:cNvGrpSpPr>
          <p:nvPr/>
        </p:nvGrpSpPr>
        <p:grpSpPr bwMode="auto">
          <a:xfrm>
            <a:off x="3352800" y="6254750"/>
            <a:ext cx="1295400" cy="519113"/>
            <a:chOff x="1536" y="3936"/>
            <a:chExt cx="816" cy="327"/>
          </a:xfrm>
        </p:grpSpPr>
        <p:sp>
          <p:nvSpPr>
            <p:cNvPr id="58403" name="Text Box 33"/>
            <p:cNvSpPr txBox="1">
              <a:spLocks noChangeArrowheads="1"/>
            </p:cNvSpPr>
            <p:nvPr/>
          </p:nvSpPr>
          <p:spPr bwMode="auto">
            <a:xfrm>
              <a:off x="1776" y="3936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  <a:ea typeface="楷体_GB2312" pitchFamily="49" charset="-122"/>
                </a:rPr>
                <a:t>理论</a:t>
              </a:r>
            </a:p>
          </p:txBody>
        </p:sp>
        <p:sp>
          <p:nvSpPr>
            <p:cNvPr id="58404" name="AutoShape 34"/>
            <p:cNvSpPr>
              <a:spLocks noChangeArrowheads="1"/>
            </p:cNvSpPr>
            <p:nvPr/>
          </p:nvSpPr>
          <p:spPr bwMode="auto">
            <a:xfrm>
              <a:off x="1536" y="4032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59171" name="Group 35"/>
          <p:cNvGrpSpPr>
            <a:grpSpLocks/>
          </p:cNvGrpSpPr>
          <p:nvPr/>
        </p:nvGrpSpPr>
        <p:grpSpPr bwMode="auto">
          <a:xfrm>
            <a:off x="4724400" y="6254750"/>
            <a:ext cx="1447800" cy="519113"/>
            <a:chOff x="2400" y="3936"/>
            <a:chExt cx="912" cy="327"/>
          </a:xfrm>
        </p:grpSpPr>
        <p:sp>
          <p:nvSpPr>
            <p:cNvPr id="58401" name="Text Box 36"/>
            <p:cNvSpPr txBox="1">
              <a:spLocks noChangeArrowheads="1"/>
            </p:cNvSpPr>
            <p:nvPr/>
          </p:nvSpPr>
          <p:spPr bwMode="auto">
            <a:xfrm>
              <a:off x="2736" y="3936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  <a:ea typeface="楷体_GB2312" pitchFamily="49" charset="-122"/>
                </a:rPr>
                <a:t>实践</a:t>
              </a:r>
            </a:p>
          </p:txBody>
        </p:sp>
        <p:sp>
          <p:nvSpPr>
            <p:cNvPr id="58402" name="AutoShape 37"/>
            <p:cNvSpPr>
              <a:spLocks noChangeArrowheads="1"/>
            </p:cNvSpPr>
            <p:nvPr/>
          </p:nvSpPr>
          <p:spPr bwMode="auto">
            <a:xfrm>
              <a:off x="2400" y="4032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8395" name="Line 38"/>
          <p:cNvSpPr>
            <a:spLocks noChangeShapeType="1"/>
          </p:cNvSpPr>
          <p:nvPr/>
        </p:nvSpPr>
        <p:spPr bwMode="auto">
          <a:xfrm>
            <a:off x="468313" y="908050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5C0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8396" name="Group 39"/>
          <p:cNvGrpSpPr>
            <a:grpSpLocks/>
          </p:cNvGrpSpPr>
          <p:nvPr/>
        </p:nvGrpSpPr>
        <p:grpSpPr bwMode="auto">
          <a:xfrm>
            <a:off x="34925" y="404813"/>
            <a:ext cx="936625" cy="863600"/>
            <a:chOff x="249" y="2568"/>
            <a:chExt cx="590" cy="544"/>
          </a:xfrm>
        </p:grpSpPr>
        <p:sp>
          <p:nvSpPr>
            <p:cNvPr id="58398" name="Oval 40"/>
            <p:cNvSpPr>
              <a:spLocks noChangeArrowheads="1"/>
            </p:cNvSpPr>
            <p:nvPr/>
          </p:nvSpPr>
          <p:spPr bwMode="auto">
            <a:xfrm>
              <a:off x="249" y="2614"/>
              <a:ext cx="362" cy="362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9" name="Oval 41"/>
            <p:cNvSpPr>
              <a:spLocks noChangeArrowheads="1"/>
            </p:cNvSpPr>
            <p:nvPr/>
          </p:nvSpPr>
          <p:spPr bwMode="auto">
            <a:xfrm>
              <a:off x="431" y="2750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00" name="Oval 42"/>
            <p:cNvSpPr>
              <a:spLocks noChangeArrowheads="1"/>
            </p:cNvSpPr>
            <p:nvPr/>
          </p:nvSpPr>
          <p:spPr bwMode="auto">
            <a:xfrm>
              <a:off x="477" y="2568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59179" name="Rectangle 43"/>
          <p:cNvSpPr>
            <a:spLocks noChangeArrowheads="1"/>
          </p:cNvSpPr>
          <p:nvPr/>
        </p:nvSpPr>
        <p:spPr bwMode="auto">
          <a:xfrm>
            <a:off x="1066800" y="85725"/>
            <a:ext cx="7877175" cy="606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建模步骤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5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5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6" dur="500"/>
                                        <p:tgtEl>
                                          <p:spTgt spid="85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5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5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59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59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5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500"/>
                                        <p:tgtEl>
                                          <p:spTgt spid="85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859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85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5" dur="500"/>
                                        <p:tgtEl>
                                          <p:spTgt spid="85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859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85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85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9" dur="500"/>
                                        <p:tgtEl>
                                          <p:spTgt spid="85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4" dur="500"/>
                                        <p:tgtEl>
                                          <p:spTgt spid="85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85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85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9139" grpId="0" animBg="1" autoUpdateAnimBg="0"/>
      <p:bldP spid="859140" grpId="0" animBg="1" autoUpdateAnimBg="0"/>
      <p:bldP spid="859141" grpId="0" animBg="1" autoUpdateAnimBg="0"/>
      <p:bldP spid="859142" grpId="0" animBg="1" autoUpdateAnimBg="0"/>
      <p:bldP spid="859155" grpId="0" autoUpdateAnimBg="0"/>
      <p:bldP spid="859156" grpId="0" autoUpdateAnimBg="0"/>
      <p:bldP spid="859157" grpId="0" animBg="1" autoUpdateAnimBg="0"/>
      <p:bldP spid="859158" grpId="0" animBg="1" autoUpdateAnimBg="0"/>
      <p:bldP spid="859159" grpId="0" animBg="1" autoUpdateAnimBg="0"/>
      <p:bldP spid="859160" grpId="0" animBg="1" autoUpdateAnimBg="0"/>
      <p:bldP spid="859161" grpId="0" autoUpdateAnimBg="0"/>
      <p:bldP spid="859162" grpId="0" autoUpdateAnimBg="0"/>
      <p:bldP spid="859163" grpId="0" autoUpdateAnimBg="0"/>
      <p:bldP spid="859164" grpId="0" autoUpdateAnimBg="0"/>
      <p:bldP spid="859165" grpId="0" autoUpdateAnimBg="0"/>
      <p:bldP spid="859166" grpId="0" animBg="1" autoUpdateAnimBg="0"/>
      <p:bldP spid="859167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572FA344-C04F-4802-8003-0263A77E3DEF}" type="slidenum">
              <a:rPr kumimoji="0" lang="en-US" altLang="zh-CN" sz="1400" smtClean="0"/>
              <a:pPr eaLnBrk="1" hangingPunct="1"/>
              <a:t>58</a:t>
            </a:fld>
            <a:endParaRPr kumimoji="0" lang="en-US" altLang="zh-CN" sz="1400"/>
          </a:p>
        </p:txBody>
      </p:sp>
      <p:sp>
        <p:nvSpPr>
          <p:cNvPr id="59395" name="Line 4"/>
          <p:cNvSpPr>
            <a:spLocks noChangeShapeType="1"/>
          </p:cNvSpPr>
          <p:nvPr/>
        </p:nvSpPr>
        <p:spPr bwMode="auto">
          <a:xfrm>
            <a:off x="339725" y="2667000"/>
            <a:ext cx="8642350" cy="0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3717" name="Rectangle 5"/>
          <p:cNvSpPr>
            <a:spLocks noChangeArrowheads="1"/>
          </p:cNvSpPr>
          <p:nvPr/>
        </p:nvSpPr>
        <p:spPr bwMode="auto">
          <a:xfrm>
            <a:off x="468313" y="1268413"/>
            <a:ext cx="8077200" cy="126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45000"/>
              </a:lnSpc>
              <a:defRPr/>
            </a:pPr>
            <a:r>
              <a:rPr lang="en-US" altLang="zh-CN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4.</a:t>
            </a:r>
            <a:r>
              <a:rPr lang="zh-CN" altLang="en-US" sz="40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模型分类</a:t>
            </a:r>
            <a:endParaRPr lang="zh-CN" altLang="en-US" sz="400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021A338B-B88D-4DE5-817F-7D4A3B38B3F7}" type="slidenum">
              <a:rPr kumimoji="0" lang="en-US" altLang="zh-CN" sz="1400" smtClean="0"/>
              <a:pPr eaLnBrk="1" hangingPunct="1"/>
              <a:t>59</a:t>
            </a:fld>
            <a:endParaRPr kumimoji="0" lang="en-US" altLang="zh-CN" sz="1400"/>
          </a:p>
        </p:txBody>
      </p:sp>
      <p:sp>
        <p:nvSpPr>
          <p:cNvPr id="860163" name="Text Box 3"/>
          <p:cNvSpPr txBox="1">
            <a:spLocks noChangeArrowheads="1"/>
          </p:cNvSpPr>
          <p:nvPr/>
        </p:nvSpPr>
        <p:spPr bwMode="auto">
          <a:xfrm>
            <a:off x="812800" y="2514600"/>
            <a:ext cx="3756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模型的逼真性和可行性</a:t>
            </a:r>
          </a:p>
        </p:txBody>
      </p:sp>
      <p:sp>
        <p:nvSpPr>
          <p:cNvPr id="860164" name="Text Box 4"/>
          <p:cNvSpPr txBox="1">
            <a:spLocks noChangeArrowheads="1"/>
          </p:cNvSpPr>
          <p:nvPr/>
        </p:nvSpPr>
        <p:spPr bwMode="auto">
          <a:xfrm>
            <a:off x="1244600" y="3443288"/>
            <a:ext cx="233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模型的渐进性</a:t>
            </a:r>
          </a:p>
        </p:txBody>
      </p:sp>
      <p:sp>
        <p:nvSpPr>
          <p:cNvPr id="860165" name="Text Box 5"/>
          <p:cNvSpPr txBox="1">
            <a:spLocks noChangeArrowheads="1"/>
          </p:cNvSpPr>
          <p:nvPr/>
        </p:nvSpPr>
        <p:spPr bwMode="auto">
          <a:xfrm>
            <a:off x="1244600" y="4343400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模型的强健性</a:t>
            </a:r>
          </a:p>
        </p:txBody>
      </p:sp>
      <p:sp>
        <p:nvSpPr>
          <p:cNvPr id="860166" name="Text Box 6"/>
          <p:cNvSpPr txBox="1">
            <a:spLocks noChangeArrowheads="1"/>
          </p:cNvSpPr>
          <p:nvPr/>
        </p:nvSpPr>
        <p:spPr bwMode="auto">
          <a:xfrm>
            <a:off x="1219200" y="5272088"/>
            <a:ext cx="2684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模型的可转移性</a:t>
            </a:r>
          </a:p>
        </p:txBody>
      </p:sp>
      <p:sp>
        <p:nvSpPr>
          <p:cNvPr id="860167" name="Text Box 7"/>
          <p:cNvSpPr txBox="1">
            <a:spLocks noChangeArrowheads="1"/>
          </p:cNvSpPr>
          <p:nvPr/>
        </p:nvSpPr>
        <p:spPr bwMode="auto">
          <a:xfrm>
            <a:off x="5156200" y="2528888"/>
            <a:ext cx="2684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模型的非预制性</a:t>
            </a:r>
          </a:p>
        </p:txBody>
      </p:sp>
      <p:sp>
        <p:nvSpPr>
          <p:cNvPr id="860168" name="Text Box 8"/>
          <p:cNvSpPr txBox="1">
            <a:spLocks noChangeArrowheads="1"/>
          </p:cNvSpPr>
          <p:nvPr/>
        </p:nvSpPr>
        <p:spPr bwMode="auto">
          <a:xfrm>
            <a:off x="5156200" y="3443288"/>
            <a:ext cx="2327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模型的条理性</a:t>
            </a:r>
          </a:p>
        </p:txBody>
      </p:sp>
      <p:sp>
        <p:nvSpPr>
          <p:cNvPr id="860169" name="Text Box 9"/>
          <p:cNvSpPr txBox="1">
            <a:spLocks noChangeArrowheads="1"/>
          </p:cNvSpPr>
          <p:nvPr/>
        </p:nvSpPr>
        <p:spPr bwMode="auto">
          <a:xfrm>
            <a:off x="5181600" y="4357688"/>
            <a:ext cx="2327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模型的技艺性</a:t>
            </a:r>
          </a:p>
        </p:txBody>
      </p:sp>
      <p:sp>
        <p:nvSpPr>
          <p:cNvPr id="860170" name="Text Box 10"/>
          <p:cNvSpPr txBox="1">
            <a:spLocks noChangeArrowheads="1"/>
          </p:cNvSpPr>
          <p:nvPr/>
        </p:nvSpPr>
        <p:spPr bwMode="auto">
          <a:xfrm>
            <a:off x="5181600" y="5272088"/>
            <a:ext cx="2327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模型的局限性</a:t>
            </a:r>
          </a:p>
        </p:txBody>
      </p:sp>
      <p:sp>
        <p:nvSpPr>
          <p:cNvPr id="860172" name="Text Box 12"/>
          <p:cNvSpPr txBox="1">
            <a:spLocks noChangeArrowheads="1"/>
          </p:cNvSpPr>
          <p:nvPr/>
        </p:nvSpPr>
        <p:spPr bwMode="auto">
          <a:xfrm>
            <a:off x="2743200" y="1524000"/>
            <a:ext cx="4038600" cy="57943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   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数学模型的特点</a:t>
            </a:r>
          </a:p>
        </p:txBody>
      </p:sp>
      <p:sp>
        <p:nvSpPr>
          <p:cNvPr id="60428" name="Line 13"/>
          <p:cNvSpPr>
            <a:spLocks noChangeShapeType="1"/>
          </p:cNvSpPr>
          <p:nvPr/>
        </p:nvSpPr>
        <p:spPr bwMode="auto">
          <a:xfrm>
            <a:off x="468313" y="908050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5C0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0429" name="Group 14"/>
          <p:cNvGrpSpPr>
            <a:grpSpLocks/>
          </p:cNvGrpSpPr>
          <p:nvPr/>
        </p:nvGrpSpPr>
        <p:grpSpPr bwMode="auto">
          <a:xfrm>
            <a:off x="34925" y="404813"/>
            <a:ext cx="936625" cy="863600"/>
            <a:chOff x="249" y="2568"/>
            <a:chExt cx="590" cy="544"/>
          </a:xfrm>
        </p:grpSpPr>
        <p:sp>
          <p:nvSpPr>
            <p:cNvPr id="60431" name="Oval 15"/>
            <p:cNvSpPr>
              <a:spLocks noChangeArrowheads="1"/>
            </p:cNvSpPr>
            <p:nvPr/>
          </p:nvSpPr>
          <p:spPr bwMode="auto">
            <a:xfrm>
              <a:off x="249" y="2614"/>
              <a:ext cx="362" cy="362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2" name="Oval 16"/>
            <p:cNvSpPr>
              <a:spLocks noChangeArrowheads="1"/>
            </p:cNvSpPr>
            <p:nvPr/>
          </p:nvSpPr>
          <p:spPr bwMode="auto">
            <a:xfrm>
              <a:off x="431" y="2750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3" name="Oval 17"/>
            <p:cNvSpPr>
              <a:spLocks noChangeArrowheads="1"/>
            </p:cNvSpPr>
            <p:nvPr/>
          </p:nvSpPr>
          <p:spPr bwMode="auto">
            <a:xfrm>
              <a:off x="477" y="2568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60178" name="Rectangle 18"/>
          <p:cNvSpPr>
            <a:spLocks noChangeArrowheads="1"/>
          </p:cNvSpPr>
          <p:nvPr/>
        </p:nvSpPr>
        <p:spPr bwMode="auto">
          <a:xfrm>
            <a:off x="1066800" y="85725"/>
            <a:ext cx="7877175" cy="606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模型分类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6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86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6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6" dur="500"/>
                                        <p:tgtEl>
                                          <p:spTgt spid="86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86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860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860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86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63" grpId="0"/>
      <p:bldP spid="860164" grpId="0"/>
      <p:bldP spid="860165" grpId="0"/>
      <p:bldP spid="860166" grpId="0"/>
      <p:bldP spid="860167" grpId="0"/>
      <p:bldP spid="860168" grpId="0"/>
      <p:bldP spid="860169" grpId="0"/>
      <p:bldP spid="860170" grpId="0"/>
      <p:bldP spid="86017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7BCBAC55-BC63-4028-8A89-305955D78876}" type="slidenum">
              <a:rPr kumimoji="0" lang="en-US" altLang="zh-CN" sz="1400" smtClean="0"/>
              <a:pPr eaLnBrk="1" hangingPunct="1"/>
              <a:t>6</a:t>
            </a:fld>
            <a:endParaRPr kumimoji="0" lang="en-US" altLang="zh-CN" sz="1400"/>
          </a:p>
        </p:txBody>
      </p:sp>
      <p:sp>
        <p:nvSpPr>
          <p:cNvPr id="20483" name="Line 4"/>
          <p:cNvSpPr>
            <a:spLocks noChangeShapeType="1"/>
          </p:cNvSpPr>
          <p:nvPr/>
        </p:nvSpPr>
        <p:spPr bwMode="auto">
          <a:xfrm>
            <a:off x="827088" y="908050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5C0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0484" name="Group 5"/>
          <p:cNvGrpSpPr>
            <a:grpSpLocks/>
          </p:cNvGrpSpPr>
          <p:nvPr/>
        </p:nvGrpSpPr>
        <p:grpSpPr bwMode="auto">
          <a:xfrm>
            <a:off x="34925" y="404813"/>
            <a:ext cx="936625" cy="863600"/>
            <a:chOff x="249" y="2568"/>
            <a:chExt cx="590" cy="544"/>
          </a:xfrm>
        </p:grpSpPr>
        <p:sp>
          <p:nvSpPr>
            <p:cNvPr id="20487" name="Oval 6"/>
            <p:cNvSpPr>
              <a:spLocks noChangeArrowheads="1"/>
            </p:cNvSpPr>
            <p:nvPr/>
          </p:nvSpPr>
          <p:spPr bwMode="auto">
            <a:xfrm>
              <a:off x="249" y="2614"/>
              <a:ext cx="362" cy="362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8" name="Oval 7"/>
            <p:cNvSpPr>
              <a:spLocks noChangeArrowheads="1"/>
            </p:cNvSpPr>
            <p:nvPr/>
          </p:nvSpPr>
          <p:spPr bwMode="auto">
            <a:xfrm>
              <a:off x="431" y="2750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9" name="Oval 8"/>
            <p:cNvSpPr>
              <a:spLocks noChangeArrowheads="1"/>
            </p:cNvSpPr>
            <p:nvPr/>
          </p:nvSpPr>
          <p:spPr bwMode="auto">
            <a:xfrm>
              <a:off x="477" y="2568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69385" name="Rectangle 9"/>
          <p:cNvSpPr>
            <a:spLocks noChangeArrowheads="1"/>
          </p:cNvSpPr>
          <p:nvPr/>
        </p:nvSpPr>
        <p:spPr bwMode="auto">
          <a:xfrm>
            <a:off x="1066800" y="85725"/>
            <a:ext cx="7877175" cy="606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黑体" pitchFamily="49" charset="-122"/>
              </a:rPr>
              <a:t>课程内容</a:t>
            </a:r>
          </a:p>
        </p:txBody>
      </p:sp>
      <p:sp>
        <p:nvSpPr>
          <p:cNvPr id="20486" name="Rectangle 11"/>
          <p:cNvSpPr>
            <a:spLocks noChangeArrowheads="1"/>
          </p:cNvSpPr>
          <p:nvPr/>
        </p:nvSpPr>
        <p:spPr bwMode="auto">
          <a:xfrm>
            <a:off x="685800" y="1517650"/>
            <a:ext cx="8062913" cy="49355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>
              <a:spcBef>
                <a:spcPct val="25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简单优化专题</a:t>
            </a:r>
          </a:p>
          <a:p>
            <a:pPr marL="852488" lvl="1" indent="-52388">
              <a:spcBef>
                <a:spcPct val="25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第</a:t>
            </a:r>
            <a:r>
              <a:rPr lang="en-US" altLang="zh-CN" sz="20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章：初等模型 </a:t>
            </a:r>
            <a:r>
              <a:rPr lang="en-US" altLang="zh-CN" sz="20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+ 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第</a:t>
            </a:r>
            <a:r>
              <a:rPr lang="en-US" altLang="zh-CN" sz="20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章：简单的优化模型</a:t>
            </a:r>
          </a:p>
          <a:p>
            <a:pPr marL="609600" indent="-609600">
              <a:spcBef>
                <a:spcPct val="25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线性规划专题</a:t>
            </a:r>
          </a:p>
          <a:p>
            <a:pPr marL="852488" lvl="1" indent="-52388">
              <a:spcBef>
                <a:spcPct val="25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第</a:t>
            </a:r>
            <a:r>
              <a:rPr lang="en-US" altLang="zh-CN" sz="20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章：数学规划模型</a:t>
            </a:r>
            <a:r>
              <a:rPr lang="en-US" altLang="zh-CN" sz="20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+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第</a:t>
            </a:r>
            <a:r>
              <a:rPr lang="en-US" altLang="zh-CN" sz="20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12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章：动态优化模型</a:t>
            </a:r>
          </a:p>
          <a:p>
            <a:pPr marL="609600" indent="-609600">
              <a:spcBef>
                <a:spcPct val="25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图论模型专题</a:t>
            </a:r>
          </a:p>
          <a:p>
            <a:pPr marL="852488" lvl="1" indent="-52388">
              <a:spcBef>
                <a:spcPct val="25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附加资料</a:t>
            </a:r>
          </a:p>
          <a:p>
            <a:pPr marL="609600" indent="-609600">
              <a:spcBef>
                <a:spcPct val="25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统计回归专题</a:t>
            </a:r>
          </a:p>
          <a:p>
            <a:pPr marL="852488" lvl="1" indent="-52388">
              <a:spcBef>
                <a:spcPct val="25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第</a:t>
            </a:r>
            <a:r>
              <a:rPr lang="en-US" altLang="zh-CN" sz="20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章：统计回归模型</a:t>
            </a:r>
          </a:p>
          <a:p>
            <a:pPr marL="609600" indent="-609600">
              <a:spcBef>
                <a:spcPct val="25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层次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/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网络分析法专题</a:t>
            </a:r>
          </a:p>
          <a:p>
            <a:pPr marL="852488" lvl="1" indent="-52388">
              <a:spcBef>
                <a:spcPct val="25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第</a:t>
            </a:r>
            <a:r>
              <a:rPr lang="en-US" altLang="zh-CN" sz="20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8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章：离散模型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7D7B8BE0-313C-4B39-A89D-13245E30E3FE}" type="slidenum">
              <a:rPr kumimoji="0" lang="en-US" altLang="zh-CN" sz="1400" smtClean="0"/>
              <a:pPr eaLnBrk="1" hangingPunct="1"/>
              <a:t>60</a:t>
            </a:fld>
            <a:endParaRPr kumimoji="0" lang="en-US" altLang="zh-CN" sz="1400"/>
          </a:p>
        </p:txBody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2667000" y="1277938"/>
            <a:ext cx="3505200" cy="57943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数学模型的分类</a:t>
            </a:r>
          </a:p>
        </p:txBody>
      </p:sp>
      <p:sp>
        <p:nvSpPr>
          <p:cNvPr id="861187" name="Text Box 3"/>
          <p:cNvSpPr txBox="1">
            <a:spLocks noChangeArrowheads="1"/>
          </p:cNvSpPr>
          <p:nvPr/>
        </p:nvSpPr>
        <p:spPr bwMode="auto">
          <a:xfrm>
            <a:off x="457200" y="2116138"/>
            <a:ext cx="1752600" cy="519112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应用领域</a:t>
            </a:r>
          </a:p>
        </p:txBody>
      </p:sp>
      <p:sp>
        <p:nvSpPr>
          <p:cNvPr id="861188" name="Text Box 4"/>
          <p:cNvSpPr txBox="1">
            <a:spLocks noChangeArrowheads="1"/>
          </p:cNvSpPr>
          <p:nvPr/>
        </p:nvSpPr>
        <p:spPr bwMode="auto">
          <a:xfrm>
            <a:off x="2438400" y="2116138"/>
            <a:ext cx="548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人口、交通、经济、生态 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… …</a:t>
            </a:r>
          </a:p>
        </p:txBody>
      </p:sp>
      <p:sp>
        <p:nvSpPr>
          <p:cNvPr id="861189" name="Text Box 5"/>
          <p:cNvSpPr txBox="1">
            <a:spLocks noChangeArrowheads="1"/>
          </p:cNvSpPr>
          <p:nvPr/>
        </p:nvSpPr>
        <p:spPr bwMode="auto">
          <a:xfrm>
            <a:off x="457200" y="2968625"/>
            <a:ext cx="1752600" cy="519113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数学方法</a:t>
            </a:r>
          </a:p>
        </p:txBody>
      </p:sp>
      <p:sp>
        <p:nvSpPr>
          <p:cNvPr id="861190" name="Text Box 6"/>
          <p:cNvSpPr txBox="1">
            <a:spLocks noChangeArrowheads="1"/>
          </p:cNvSpPr>
          <p:nvPr/>
        </p:nvSpPr>
        <p:spPr bwMode="auto">
          <a:xfrm>
            <a:off x="2438400" y="2968625"/>
            <a:ext cx="670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初等数学、微分方程、规划、统计 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… …</a:t>
            </a:r>
          </a:p>
        </p:txBody>
      </p:sp>
      <p:sp>
        <p:nvSpPr>
          <p:cNvPr id="861191" name="Text Box 7"/>
          <p:cNvSpPr txBox="1">
            <a:spLocks noChangeArrowheads="1"/>
          </p:cNvSpPr>
          <p:nvPr/>
        </p:nvSpPr>
        <p:spPr bwMode="auto">
          <a:xfrm>
            <a:off x="457200" y="3806825"/>
            <a:ext cx="1752600" cy="519113"/>
          </a:xfrm>
          <a:prstGeom prst="rect">
            <a:avLst/>
          </a:pr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表现特性</a:t>
            </a:r>
          </a:p>
        </p:txBody>
      </p:sp>
      <p:sp>
        <p:nvSpPr>
          <p:cNvPr id="861192" name="Text Box 8"/>
          <p:cNvSpPr txBox="1">
            <a:spLocks noChangeArrowheads="1"/>
          </p:cNvSpPr>
          <p:nvPr/>
        </p:nvSpPr>
        <p:spPr bwMode="auto">
          <a:xfrm>
            <a:off x="2514600" y="5240338"/>
            <a:ext cx="617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描述、优化、预报、决策 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… …</a:t>
            </a:r>
          </a:p>
        </p:txBody>
      </p:sp>
      <p:sp>
        <p:nvSpPr>
          <p:cNvPr id="861193" name="Text Box 9"/>
          <p:cNvSpPr txBox="1">
            <a:spLocks noChangeArrowheads="1"/>
          </p:cNvSpPr>
          <p:nvPr/>
        </p:nvSpPr>
        <p:spPr bwMode="auto">
          <a:xfrm>
            <a:off x="457200" y="5164138"/>
            <a:ext cx="1752600" cy="519112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建模目的</a:t>
            </a:r>
          </a:p>
        </p:txBody>
      </p:sp>
      <p:sp>
        <p:nvSpPr>
          <p:cNvPr id="861194" name="Text Box 10"/>
          <p:cNvSpPr txBox="1">
            <a:spLocks noChangeArrowheads="1"/>
          </p:cNvSpPr>
          <p:nvPr/>
        </p:nvSpPr>
        <p:spPr bwMode="auto">
          <a:xfrm>
            <a:off x="457200" y="6078538"/>
            <a:ext cx="1752600" cy="519112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了解程度</a:t>
            </a:r>
          </a:p>
        </p:txBody>
      </p:sp>
      <p:sp>
        <p:nvSpPr>
          <p:cNvPr id="861195" name="Text Box 11"/>
          <p:cNvSpPr txBox="1">
            <a:spLocks noChangeArrowheads="1"/>
          </p:cNvSpPr>
          <p:nvPr/>
        </p:nvSpPr>
        <p:spPr bwMode="auto">
          <a:xfrm>
            <a:off x="2667000" y="607853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白箱</a:t>
            </a:r>
          </a:p>
        </p:txBody>
      </p:sp>
      <p:sp>
        <p:nvSpPr>
          <p:cNvPr id="861196" name="Text Box 12"/>
          <p:cNvSpPr txBox="1">
            <a:spLocks noChangeArrowheads="1"/>
          </p:cNvSpPr>
          <p:nvPr/>
        </p:nvSpPr>
        <p:spPr bwMode="auto">
          <a:xfrm>
            <a:off x="4343400" y="607853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灰箱</a:t>
            </a:r>
          </a:p>
        </p:txBody>
      </p:sp>
      <p:sp>
        <p:nvSpPr>
          <p:cNvPr id="861197" name="Text Box 13"/>
          <p:cNvSpPr txBox="1">
            <a:spLocks noChangeArrowheads="1"/>
          </p:cNvSpPr>
          <p:nvPr/>
        </p:nvSpPr>
        <p:spPr bwMode="auto">
          <a:xfrm>
            <a:off x="6019800" y="607853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黑箱</a:t>
            </a:r>
          </a:p>
        </p:txBody>
      </p:sp>
      <p:sp>
        <p:nvSpPr>
          <p:cNvPr id="861198" name="Text Box 14"/>
          <p:cNvSpPr txBox="1">
            <a:spLocks noChangeArrowheads="1"/>
          </p:cNvSpPr>
          <p:nvPr/>
        </p:nvSpPr>
        <p:spPr bwMode="auto">
          <a:xfrm>
            <a:off x="2514600" y="3792538"/>
            <a:ext cx="198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确定和随机</a:t>
            </a:r>
          </a:p>
        </p:txBody>
      </p:sp>
      <p:sp>
        <p:nvSpPr>
          <p:cNvPr id="861199" name="Text Box 15"/>
          <p:cNvSpPr txBox="1">
            <a:spLocks noChangeArrowheads="1"/>
          </p:cNvSpPr>
          <p:nvPr/>
        </p:nvSpPr>
        <p:spPr bwMode="auto">
          <a:xfrm>
            <a:off x="5562600" y="3806825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静态和动态</a:t>
            </a:r>
          </a:p>
        </p:txBody>
      </p:sp>
      <p:sp>
        <p:nvSpPr>
          <p:cNvPr id="861200" name="Text Box 16"/>
          <p:cNvSpPr txBox="1">
            <a:spLocks noChangeArrowheads="1"/>
          </p:cNvSpPr>
          <p:nvPr/>
        </p:nvSpPr>
        <p:spPr bwMode="auto">
          <a:xfrm>
            <a:off x="5562600" y="4554538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线性和非线性</a:t>
            </a:r>
          </a:p>
        </p:txBody>
      </p:sp>
      <p:sp>
        <p:nvSpPr>
          <p:cNvPr id="861201" name="Text Box 17"/>
          <p:cNvSpPr txBox="1">
            <a:spLocks noChangeArrowheads="1"/>
          </p:cNvSpPr>
          <p:nvPr/>
        </p:nvSpPr>
        <p:spPr bwMode="auto">
          <a:xfrm>
            <a:off x="2514600" y="4478338"/>
            <a:ext cx="198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离散和连续</a:t>
            </a:r>
          </a:p>
        </p:txBody>
      </p:sp>
      <p:sp>
        <p:nvSpPr>
          <p:cNvPr id="61459" name="Line 18"/>
          <p:cNvSpPr>
            <a:spLocks noChangeShapeType="1"/>
          </p:cNvSpPr>
          <p:nvPr/>
        </p:nvSpPr>
        <p:spPr bwMode="auto">
          <a:xfrm>
            <a:off x="468313" y="908050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5C0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1460" name="Group 19"/>
          <p:cNvGrpSpPr>
            <a:grpSpLocks/>
          </p:cNvGrpSpPr>
          <p:nvPr/>
        </p:nvGrpSpPr>
        <p:grpSpPr bwMode="auto">
          <a:xfrm>
            <a:off x="34925" y="404813"/>
            <a:ext cx="936625" cy="863600"/>
            <a:chOff x="249" y="2568"/>
            <a:chExt cx="590" cy="544"/>
          </a:xfrm>
        </p:grpSpPr>
        <p:sp>
          <p:nvSpPr>
            <p:cNvPr id="61462" name="Oval 20"/>
            <p:cNvSpPr>
              <a:spLocks noChangeArrowheads="1"/>
            </p:cNvSpPr>
            <p:nvPr/>
          </p:nvSpPr>
          <p:spPr bwMode="auto">
            <a:xfrm>
              <a:off x="249" y="2614"/>
              <a:ext cx="362" cy="362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3" name="Oval 21"/>
            <p:cNvSpPr>
              <a:spLocks noChangeArrowheads="1"/>
            </p:cNvSpPr>
            <p:nvPr/>
          </p:nvSpPr>
          <p:spPr bwMode="auto">
            <a:xfrm>
              <a:off x="431" y="2750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4" name="Oval 22"/>
            <p:cNvSpPr>
              <a:spLocks noChangeArrowheads="1"/>
            </p:cNvSpPr>
            <p:nvPr/>
          </p:nvSpPr>
          <p:spPr bwMode="auto">
            <a:xfrm>
              <a:off x="477" y="2568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61207" name="Rectangle 23"/>
          <p:cNvSpPr>
            <a:spLocks noChangeArrowheads="1"/>
          </p:cNvSpPr>
          <p:nvPr/>
        </p:nvSpPr>
        <p:spPr bwMode="auto">
          <a:xfrm>
            <a:off x="1066800" y="85725"/>
            <a:ext cx="7877175" cy="606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模型分类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86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6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6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6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6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6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6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6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6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1187" grpId="0" animBg="1" autoUpdateAnimBg="0"/>
      <p:bldP spid="861188" grpId="0" autoUpdateAnimBg="0"/>
      <p:bldP spid="861189" grpId="0" animBg="1" autoUpdateAnimBg="0"/>
      <p:bldP spid="861190" grpId="0" autoUpdateAnimBg="0"/>
      <p:bldP spid="861191" grpId="0" animBg="1" autoUpdateAnimBg="0"/>
      <p:bldP spid="861192" grpId="0" autoUpdateAnimBg="0"/>
      <p:bldP spid="861193" grpId="0" animBg="1" autoUpdateAnimBg="0"/>
      <p:bldP spid="861194" grpId="0" animBg="1" autoUpdateAnimBg="0"/>
      <p:bldP spid="861195" grpId="0" autoUpdateAnimBg="0"/>
      <p:bldP spid="861196" grpId="0" autoUpdateAnimBg="0"/>
      <p:bldP spid="861197" grpId="0" autoUpdateAnimBg="0"/>
      <p:bldP spid="861198" grpId="0" autoUpdateAnimBg="0"/>
      <p:bldP spid="861199" grpId="0" autoUpdateAnimBg="0"/>
      <p:bldP spid="861200" grpId="0" autoUpdateAnimBg="0"/>
      <p:bldP spid="861201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C7D4D6AC-E799-4ED3-9B84-C32154C14F9F}" type="slidenum">
              <a:rPr kumimoji="0" lang="en-US" altLang="zh-CN" sz="1400" smtClean="0"/>
              <a:pPr eaLnBrk="1" hangingPunct="1"/>
              <a:t>61</a:t>
            </a:fld>
            <a:endParaRPr kumimoji="0" lang="en-US" altLang="zh-CN" sz="1400"/>
          </a:p>
        </p:txBody>
      </p:sp>
      <p:sp>
        <p:nvSpPr>
          <p:cNvPr id="62467" name="Rectangle 2"/>
          <p:cNvSpPr>
            <a:spLocks noChangeArrowheads="1"/>
          </p:cNvSpPr>
          <p:nvPr/>
        </p:nvSpPr>
        <p:spPr bwMode="auto">
          <a:xfrm>
            <a:off x="1981200" y="1303338"/>
            <a:ext cx="5181600" cy="685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怎样学习数学建模</a:t>
            </a:r>
          </a:p>
        </p:txBody>
      </p:sp>
      <p:sp>
        <p:nvSpPr>
          <p:cNvPr id="862211" name="Rectangle 3"/>
          <p:cNvSpPr>
            <a:spLocks noChangeArrowheads="1"/>
          </p:cNvSpPr>
          <p:nvPr/>
        </p:nvSpPr>
        <p:spPr bwMode="auto">
          <a:xfrm>
            <a:off x="609600" y="1973263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数学建模与其说是一门技术，不如说是一门艺术</a:t>
            </a:r>
          </a:p>
        </p:txBody>
      </p:sp>
      <p:sp>
        <p:nvSpPr>
          <p:cNvPr id="862212" name="Rectangle 4"/>
          <p:cNvSpPr>
            <a:spLocks noChangeArrowheads="1"/>
          </p:cNvSpPr>
          <p:nvPr/>
        </p:nvSpPr>
        <p:spPr bwMode="auto">
          <a:xfrm>
            <a:off x="304800" y="2887663"/>
            <a:ext cx="3048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latin typeface="Times New Roman" pitchFamily="18" charset="0"/>
              </a:rPr>
              <a:t>技术大致有章可循</a:t>
            </a:r>
          </a:p>
        </p:txBody>
      </p:sp>
      <p:sp>
        <p:nvSpPr>
          <p:cNvPr id="862213" name="Rectangle 5"/>
          <p:cNvSpPr>
            <a:spLocks noChangeArrowheads="1"/>
          </p:cNvSpPr>
          <p:nvPr/>
        </p:nvSpPr>
        <p:spPr bwMode="auto">
          <a:xfrm>
            <a:off x="3657600" y="2887663"/>
            <a:ext cx="5029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latin typeface="Times New Roman" pitchFamily="18" charset="0"/>
              </a:rPr>
              <a:t>艺术无法归纳成普遍适用的准则</a:t>
            </a:r>
          </a:p>
        </p:txBody>
      </p:sp>
      <p:sp>
        <p:nvSpPr>
          <p:cNvPr id="862214" name="Rectangle 6"/>
          <p:cNvSpPr>
            <a:spLocks noChangeArrowheads="1"/>
          </p:cNvSpPr>
          <p:nvPr/>
        </p:nvSpPr>
        <p:spPr bwMode="auto">
          <a:xfrm>
            <a:off x="1143000" y="3581400"/>
            <a:ext cx="1676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latin typeface="Times New Roman" pitchFamily="18" charset="0"/>
              </a:rPr>
              <a:t>想像力</a:t>
            </a:r>
          </a:p>
        </p:txBody>
      </p:sp>
      <p:sp>
        <p:nvSpPr>
          <p:cNvPr id="862215" name="Rectangle 7"/>
          <p:cNvSpPr>
            <a:spLocks noChangeArrowheads="1"/>
          </p:cNvSpPr>
          <p:nvPr/>
        </p:nvSpPr>
        <p:spPr bwMode="auto">
          <a:xfrm>
            <a:off x="3505200" y="3581400"/>
            <a:ext cx="1676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latin typeface="Times New Roman" pitchFamily="18" charset="0"/>
              </a:rPr>
              <a:t>洞察力</a:t>
            </a:r>
          </a:p>
        </p:txBody>
      </p:sp>
      <p:sp>
        <p:nvSpPr>
          <p:cNvPr id="862216" name="Rectangle 8"/>
          <p:cNvSpPr>
            <a:spLocks noChangeArrowheads="1"/>
          </p:cNvSpPr>
          <p:nvPr/>
        </p:nvSpPr>
        <p:spPr bwMode="auto">
          <a:xfrm>
            <a:off x="5791200" y="3581400"/>
            <a:ext cx="1676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latin typeface="Times New Roman" pitchFamily="18" charset="0"/>
              </a:rPr>
              <a:t>判断力</a:t>
            </a:r>
          </a:p>
        </p:txBody>
      </p:sp>
      <p:sp>
        <p:nvSpPr>
          <p:cNvPr id="862217" name="Rectangle 9"/>
          <p:cNvSpPr>
            <a:spLocks noChangeArrowheads="1"/>
          </p:cNvSpPr>
          <p:nvPr/>
        </p:nvSpPr>
        <p:spPr bwMode="auto">
          <a:xfrm>
            <a:off x="685800" y="4419600"/>
            <a:ext cx="7848600" cy="762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Char char="•"/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学习、分析、评价、改进别人作过的模型</a:t>
            </a:r>
          </a:p>
        </p:txBody>
      </p:sp>
      <p:sp>
        <p:nvSpPr>
          <p:cNvPr id="862218" name="Rectangle 10"/>
          <p:cNvSpPr>
            <a:spLocks noChangeArrowheads="1"/>
          </p:cNvSpPr>
          <p:nvPr/>
        </p:nvSpPr>
        <p:spPr bwMode="auto">
          <a:xfrm>
            <a:off x="685800" y="5410200"/>
            <a:ext cx="7773988" cy="6858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Char char="•"/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亲自动手，认真作几个实际题目</a:t>
            </a:r>
          </a:p>
        </p:txBody>
      </p:sp>
      <p:sp>
        <p:nvSpPr>
          <p:cNvPr id="62476" name="Line 11"/>
          <p:cNvSpPr>
            <a:spLocks noChangeShapeType="1"/>
          </p:cNvSpPr>
          <p:nvPr/>
        </p:nvSpPr>
        <p:spPr bwMode="auto">
          <a:xfrm>
            <a:off x="468313" y="908050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5C0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2477" name="Group 12"/>
          <p:cNvGrpSpPr>
            <a:grpSpLocks/>
          </p:cNvGrpSpPr>
          <p:nvPr/>
        </p:nvGrpSpPr>
        <p:grpSpPr bwMode="auto">
          <a:xfrm>
            <a:off x="34925" y="404813"/>
            <a:ext cx="936625" cy="863600"/>
            <a:chOff x="249" y="2568"/>
            <a:chExt cx="590" cy="544"/>
          </a:xfrm>
        </p:grpSpPr>
        <p:sp>
          <p:nvSpPr>
            <p:cNvPr id="62479" name="Oval 13"/>
            <p:cNvSpPr>
              <a:spLocks noChangeArrowheads="1"/>
            </p:cNvSpPr>
            <p:nvPr/>
          </p:nvSpPr>
          <p:spPr bwMode="auto">
            <a:xfrm>
              <a:off x="249" y="2614"/>
              <a:ext cx="362" cy="362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0" name="Oval 14"/>
            <p:cNvSpPr>
              <a:spLocks noChangeArrowheads="1"/>
            </p:cNvSpPr>
            <p:nvPr/>
          </p:nvSpPr>
          <p:spPr bwMode="auto">
            <a:xfrm>
              <a:off x="431" y="2750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1" name="Oval 15"/>
            <p:cNvSpPr>
              <a:spLocks noChangeArrowheads="1"/>
            </p:cNvSpPr>
            <p:nvPr/>
          </p:nvSpPr>
          <p:spPr bwMode="auto">
            <a:xfrm>
              <a:off x="477" y="2568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62224" name="Rectangle 16"/>
          <p:cNvSpPr>
            <a:spLocks noChangeArrowheads="1"/>
          </p:cNvSpPr>
          <p:nvPr/>
        </p:nvSpPr>
        <p:spPr bwMode="auto">
          <a:xfrm>
            <a:off x="1066800" y="85725"/>
            <a:ext cx="7877175" cy="606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模型分类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6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6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6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6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2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62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62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2211" grpId="0" autoUpdateAnimBg="0"/>
      <p:bldP spid="862212" grpId="0" autoUpdateAnimBg="0"/>
      <p:bldP spid="862213" grpId="0" autoUpdateAnimBg="0"/>
      <p:bldP spid="862214" grpId="0" autoUpdateAnimBg="0"/>
      <p:bldP spid="862215" grpId="0" autoUpdateAnimBg="0"/>
      <p:bldP spid="862216" grpId="0" autoUpdateAnimBg="0"/>
      <p:bldP spid="862217" grpId="0" animBg="1" autoUpdateAnimBg="0"/>
      <p:bldP spid="862218" grpId="0" animBg="1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C83CACD3-3F9E-4261-8760-B507AE27A8CF}" type="slidenum">
              <a:rPr kumimoji="0" lang="en-US" altLang="zh-CN" sz="1400" smtClean="0"/>
              <a:pPr eaLnBrk="1" hangingPunct="1"/>
              <a:t>63</a:t>
            </a:fld>
            <a:endParaRPr kumimoji="0" lang="en-US" altLang="zh-CN" sz="1400"/>
          </a:p>
        </p:txBody>
      </p:sp>
      <p:sp>
        <p:nvSpPr>
          <p:cNvPr id="63491" name="Line 4"/>
          <p:cNvSpPr>
            <a:spLocks noChangeShapeType="1"/>
          </p:cNvSpPr>
          <p:nvPr/>
        </p:nvSpPr>
        <p:spPr bwMode="auto">
          <a:xfrm>
            <a:off x="339725" y="2667000"/>
            <a:ext cx="8642350" cy="0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492" name="Rectangle 5"/>
          <p:cNvSpPr>
            <a:spLocks noChangeArrowheads="1"/>
          </p:cNvSpPr>
          <p:nvPr/>
        </p:nvSpPr>
        <p:spPr bwMode="auto">
          <a:xfrm>
            <a:off x="468313" y="1268413"/>
            <a:ext cx="8077200" cy="126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45000"/>
              </a:lnSpc>
            </a:pPr>
            <a:r>
              <a:rPr lang="zh-CN" altLang="en-US" sz="40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附录：工具</a:t>
            </a:r>
            <a:endParaRPr lang="zh-CN" altLang="en-US" sz="400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0B3CABD-ABAA-4304-99DE-A286A2B77A10}" type="slidenum">
              <a:rPr kumimoji="0" lang="en-US" altLang="zh-CN" sz="1400" smtClean="0"/>
              <a:pPr eaLnBrk="1" hangingPunct="1"/>
              <a:t>64</a:t>
            </a:fld>
            <a:endParaRPr kumimoji="0" lang="en-US" altLang="zh-CN" sz="1400"/>
          </a:p>
        </p:txBody>
      </p:sp>
      <p:sp>
        <p:nvSpPr>
          <p:cNvPr id="735239" name="Rectangle 1031"/>
          <p:cNvSpPr>
            <a:spLocks noChangeArrowheads="1"/>
          </p:cNvSpPr>
          <p:nvPr/>
        </p:nvSpPr>
        <p:spPr bwMode="auto">
          <a:xfrm>
            <a:off x="1266825" y="76200"/>
            <a:ext cx="7877175" cy="698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黑体" pitchFamily="49" charset="-122"/>
              </a:rPr>
              <a:t>工具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：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LINGO</a:t>
            </a:r>
          </a:p>
        </p:txBody>
      </p:sp>
      <p:sp>
        <p:nvSpPr>
          <p:cNvPr id="64516" name="Line 1032"/>
          <p:cNvSpPr>
            <a:spLocks noChangeShapeType="1"/>
          </p:cNvSpPr>
          <p:nvPr/>
        </p:nvSpPr>
        <p:spPr bwMode="auto">
          <a:xfrm>
            <a:off x="1027113" y="847725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5C0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6451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152525"/>
            <a:ext cx="7632700" cy="544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4518" name="Group 1027"/>
          <p:cNvGrpSpPr>
            <a:grpSpLocks/>
          </p:cNvGrpSpPr>
          <p:nvPr/>
        </p:nvGrpSpPr>
        <p:grpSpPr bwMode="auto">
          <a:xfrm>
            <a:off x="234950" y="344488"/>
            <a:ext cx="936625" cy="863600"/>
            <a:chOff x="249" y="2568"/>
            <a:chExt cx="590" cy="544"/>
          </a:xfrm>
        </p:grpSpPr>
        <p:sp>
          <p:nvSpPr>
            <p:cNvPr id="64519" name="Oval 1028"/>
            <p:cNvSpPr>
              <a:spLocks noChangeArrowheads="1"/>
            </p:cNvSpPr>
            <p:nvPr/>
          </p:nvSpPr>
          <p:spPr bwMode="auto">
            <a:xfrm>
              <a:off x="249" y="2614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rgbClr val="1C1C1C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0" name="Oval 1029"/>
            <p:cNvSpPr>
              <a:spLocks noChangeArrowheads="1"/>
            </p:cNvSpPr>
            <p:nvPr/>
          </p:nvSpPr>
          <p:spPr bwMode="auto">
            <a:xfrm>
              <a:off x="431" y="2750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CC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rgbClr val="1C1C1C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1" name="Oval 1030"/>
            <p:cNvSpPr>
              <a:spLocks noChangeArrowheads="1"/>
            </p:cNvSpPr>
            <p:nvPr/>
          </p:nvSpPr>
          <p:spPr bwMode="auto">
            <a:xfrm>
              <a:off x="477" y="2568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F01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rgbClr val="1C1C1C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47AE2F8C-4117-4DA3-BC1F-62A019CB1D73}" type="slidenum">
              <a:rPr kumimoji="0" lang="en-US" altLang="zh-CN" sz="1400" smtClean="0"/>
              <a:pPr eaLnBrk="1" hangingPunct="1"/>
              <a:t>65</a:t>
            </a:fld>
            <a:endParaRPr kumimoji="0" lang="en-US" altLang="zh-CN" sz="1400"/>
          </a:p>
        </p:txBody>
      </p:sp>
      <p:sp>
        <p:nvSpPr>
          <p:cNvPr id="885768" name="Rectangle 8"/>
          <p:cNvSpPr>
            <a:spLocks noChangeArrowheads="1"/>
          </p:cNvSpPr>
          <p:nvPr/>
        </p:nvSpPr>
        <p:spPr bwMode="auto">
          <a:xfrm>
            <a:off x="1066800" y="44450"/>
            <a:ext cx="7877175" cy="698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黑体" pitchFamily="49" charset="-122"/>
              </a:rPr>
              <a:t>工具</a:t>
            </a:r>
            <a:r>
              <a:rPr lang="zh-CN" altLang="en-US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：</a:t>
            </a:r>
            <a:r>
              <a:rPr lang="en-US" altLang="zh-CN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SPSS (PASW)</a:t>
            </a:r>
          </a:p>
        </p:txBody>
      </p:sp>
      <p:sp>
        <p:nvSpPr>
          <p:cNvPr id="65540" name="Line 9"/>
          <p:cNvSpPr>
            <a:spLocks noChangeShapeType="1"/>
          </p:cNvSpPr>
          <p:nvPr/>
        </p:nvSpPr>
        <p:spPr bwMode="auto">
          <a:xfrm>
            <a:off x="827088" y="815975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5C0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5541" name="Group 4"/>
          <p:cNvGrpSpPr>
            <a:grpSpLocks/>
          </p:cNvGrpSpPr>
          <p:nvPr/>
        </p:nvGrpSpPr>
        <p:grpSpPr bwMode="auto">
          <a:xfrm>
            <a:off x="34925" y="312738"/>
            <a:ext cx="936625" cy="863600"/>
            <a:chOff x="249" y="2568"/>
            <a:chExt cx="590" cy="544"/>
          </a:xfrm>
        </p:grpSpPr>
        <p:sp>
          <p:nvSpPr>
            <p:cNvPr id="65543" name="Oval 5"/>
            <p:cNvSpPr>
              <a:spLocks noChangeArrowheads="1"/>
            </p:cNvSpPr>
            <p:nvPr/>
          </p:nvSpPr>
          <p:spPr bwMode="auto">
            <a:xfrm>
              <a:off x="249" y="2614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rgbClr val="1C1C1C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4" name="Oval 6"/>
            <p:cNvSpPr>
              <a:spLocks noChangeArrowheads="1"/>
            </p:cNvSpPr>
            <p:nvPr/>
          </p:nvSpPr>
          <p:spPr bwMode="auto">
            <a:xfrm>
              <a:off x="431" y="2750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CC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rgbClr val="1C1C1C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5" name="Oval 7"/>
            <p:cNvSpPr>
              <a:spLocks noChangeArrowheads="1"/>
            </p:cNvSpPr>
            <p:nvPr/>
          </p:nvSpPr>
          <p:spPr bwMode="auto">
            <a:xfrm>
              <a:off x="477" y="2568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F01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rgbClr val="1C1C1C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65542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981075"/>
            <a:ext cx="5505450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6332CE86-E4F0-4AE3-94AC-26725C4C6CC4}" type="slidenum">
              <a:rPr kumimoji="0" lang="en-US" altLang="zh-CN" sz="1400" smtClean="0"/>
              <a:pPr eaLnBrk="1" hangingPunct="1"/>
              <a:t>66</a:t>
            </a:fld>
            <a:endParaRPr kumimoji="0" lang="en-US" altLang="zh-CN" sz="1400"/>
          </a:p>
        </p:txBody>
      </p:sp>
      <p:sp>
        <p:nvSpPr>
          <p:cNvPr id="888836" name="Rectangle 4"/>
          <p:cNvSpPr>
            <a:spLocks noChangeArrowheads="1"/>
          </p:cNvSpPr>
          <p:nvPr/>
        </p:nvSpPr>
        <p:spPr bwMode="auto">
          <a:xfrm>
            <a:off x="1066800" y="44450"/>
            <a:ext cx="7877175" cy="698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黑体" pitchFamily="49" charset="-122"/>
              </a:rPr>
              <a:t>工具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：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SPSS</a:t>
            </a:r>
          </a:p>
        </p:txBody>
      </p:sp>
      <p:sp>
        <p:nvSpPr>
          <p:cNvPr id="66564" name="Line 5"/>
          <p:cNvSpPr>
            <a:spLocks noChangeShapeType="1"/>
          </p:cNvSpPr>
          <p:nvPr/>
        </p:nvSpPr>
        <p:spPr bwMode="auto">
          <a:xfrm>
            <a:off x="827088" y="815975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5C0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6565" name="Group 6"/>
          <p:cNvGrpSpPr>
            <a:grpSpLocks/>
          </p:cNvGrpSpPr>
          <p:nvPr/>
        </p:nvGrpSpPr>
        <p:grpSpPr bwMode="auto">
          <a:xfrm>
            <a:off x="34925" y="312738"/>
            <a:ext cx="936625" cy="863600"/>
            <a:chOff x="249" y="2568"/>
            <a:chExt cx="590" cy="544"/>
          </a:xfrm>
        </p:grpSpPr>
        <p:sp>
          <p:nvSpPr>
            <p:cNvPr id="66570" name="Oval 7"/>
            <p:cNvSpPr>
              <a:spLocks noChangeArrowheads="1"/>
            </p:cNvSpPr>
            <p:nvPr/>
          </p:nvSpPr>
          <p:spPr bwMode="auto">
            <a:xfrm>
              <a:off x="249" y="2614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rgbClr val="1C1C1C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1" name="Oval 8"/>
            <p:cNvSpPr>
              <a:spLocks noChangeArrowheads="1"/>
            </p:cNvSpPr>
            <p:nvPr/>
          </p:nvSpPr>
          <p:spPr bwMode="auto">
            <a:xfrm>
              <a:off x="431" y="2750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CC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rgbClr val="1C1C1C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2" name="Oval 9"/>
            <p:cNvSpPr>
              <a:spLocks noChangeArrowheads="1"/>
            </p:cNvSpPr>
            <p:nvPr/>
          </p:nvSpPr>
          <p:spPr bwMode="auto">
            <a:xfrm>
              <a:off x="477" y="2568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F01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rgbClr val="1C1C1C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6566" name="Object 10"/>
          <p:cNvGraphicFramePr>
            <a:graphicFrameLocks noChangeAspect="1"/>
          </p:cNvGraphicFramePr>
          <p:nvPr/>
        </p:nvGraphicFramePr>
        <p:xfrm>
          <a:off x="5076825" y="1412875"/>
          <a:ext cx="3527425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2" name="文档" r:id="rId3" imgW="1400556" imgH="633984" progId="Word.Document.8">
                  <p:embed/>
                </p:oleObj>
              </mc:Choice>
              <mc:Fallback>
                <p:oleObj name="文档" r:id="rId3" imgW="1400556" imgH="633984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412875"/>
                        <a:ext cx="3527425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FFFF"/>
                                </a:gs>
                                <a:gs pos="100000">
                                  <a:schemeClr val="bg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7" name="Text Box 13"/>
          <p:cNvSpPr txBox="1">
            <a:spLocks noChangeArrowheads="1"/>
          </p:cNvSpPr>
          <p:nvPr/>
        </p:nvSpPr>
        <p:spPr bwMode="auto">
          <a:xfrm>
            <a:off x="4984750" y="3178175"/>
            <a:ext cx="3403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非线性回归求解</a:t>
            </a:r>
          </a:p>
          <a:p>
            <a:pPr eaLnBrk="1" hangingPunct="1"/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 i="1" baseline="-25000">
                <a:latin typeface="Times New Roman" pitchFamily="18" charset="0"/>
              </a:rPr>
              <a:t>m</a:t>
            </a:r>
            <a:r>
              <a:rPr lang="en-US" altLang="zh-CN">
                <a:latin typeface="Times New Roman" pitchFamily="18" charset="0"/>
              </a:rPr>
              <a:t> = 312.658</a:t>
            </a:r>
          </a:p>
          <a:p>
            <a:pPr eaLnBrk="1" hangingPunct="1"/>
            <a:r>
              <a:rPr lang="en-US" altLang="zh-CN">
                <a:latin typeface="Times New Roman" pitchFamily="18" charset="0"/>
              </a:rPr>
              <a:t>r = 0.280</a:t>
            </a:r>
          </a:p>
        </p:txBody>
      </p:sp>
      <p:sp>
        <p:nvSpPr>
          <p:cNvPr id="66568" name="Rectangle 15"/>
          <p:cNvSpPr>
            <a:spLocks noChangeArrowheads="1"/>
          </p:cNvSpPr>
          <p:nvPr/>
        </p:nvSpPr>
        <p:spPr bwMode="auto">
          <a:xfrm>
            <a:off x="5003800" y="4868863"/>
            <a:ext cx="2971800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>
                <a:solidFill>
                  <a:schemeClr val="hlink"/>
                </a:solidFill>
              </a:rPr>
              <a:t>线性回归方法求解</a:t>
            </a:r>
            <a:endParaRPr lang="zh-CN" altLang="en-US" i="1">
              <a:solidFill>
                <a:schemeClr val="hlink"/>
              </a:solidFill>
              <a:latin typeface="Times New Roman" pitchFamily="18" charset="0"/>
            </a:endParaRPr>
          </a:p>
          <a:p>
            <a:r>
              <a:rPr lang="en-US" altLang="zh-CN" i="1">
                <a:solidFill>
                  <a:schemeClr val="hlink"/>
                </a:solidFill>
                <a:latin typeface="Times New Roman" pitchFamily="18" charset="0"/>
              </a:rPr>
              <a:t>x</a:t>
            </a:r>
            <a:r>
              <a:rPr lang="en-US" altLang="zh-CN" i="1" baseline="-25000">
                <a:solidFill>
                  <a:schemeClr val="hlink"/>
                </a:solidFill>
                <a:latin typeface="Times New Roman" pitchFamily="18" charset="0"/>
              </a:rPr>
              <a:t>m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=392.0886</a:t>
            </a:r>
          </a:p>
          <a:p>
            <a:r>
              <a:rPr lang="en-US" altLang="zh-CN" i="1">
                <a:solidFill>
                  <a:schemeClr val="hlink"/>
                </a:solidFill>
              </a:rPr>
              <a:t>r</a:t>
            </a:r>
            <a:r>
              <a:rPr lang="en-US" altLang="zh-CN">
                <a:solidFill>
                  <a:schemeClr val="hlink"/>
                </a:solidFill>
              </a:rPr>
              <a:t>=0.2557</a:t>
            </a:r>
          </a:p>
        </p:txBody>
      </p:sp>
      <p:pic>
        <p:nvPicPr>
          <p:cNvPr id="66569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268413"/>
            <a:ext cx="409575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94EE1B03-414D-4394-9366-572BE86B6A4D}" type="slidenum">
              <a:rPr kumimoji="0" lang="en-US" altLang="zh-CN" sz="1400" smtClean="0"/>
              <a:pPr eaLnBrk="1" hangingPunct="1"/>
              <a:t>67</a:t>
            </a:fld>
            <a:endParaRPr kumimoji="0" lang="en-US" altLang="zh-CN" sz="1400"/>
          </a:p>
        </p:txBody>
      </p:sp>
      <p:sp>
        <p:nvSpPr>
          <p:cNvPr id="886792" name="Rectangle 8"/>
          <p:cNvSpPr>
            <a:spLocks noChangeArrowheads="1"/>
          </p:cNvSpPr>
          <p:nvPr/>
        </p:nvSpPr>
        <p:spPr bwMode="auto">
          <a:xfrm>
            <a:off x="1066800" y="65088"/>
            <a:ext cx="7877175" cy="698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黑体" pitchFamily="49" charset="-122"/>
              </a:rPr>
              <a:t>工具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：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R</a:t>
            </a:r>
          </a:p>
        </p:txBody>
      </p:sp>
      <p:sp>
        <p:nvSpPr>
          <p:cNvPr id="67588" name="Line 9"/>
          <p:cNvSpPr>
            <a:spLocks noChangeShapeType="1"/>
          </p:cNvSpPr>
          <p:nvPr/>
        </p:nvSpPr>
        <p:spPr bwMode="auto">
          <a:xfrm>
            <a:off x="827088" y="836613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5C0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7589" name="Group 4"/>
          <p:cNvGrpSpPr>
            <a:grpSpLocks/>
          </p:cNvGrpSpPr>
          <p:nvPr/>
        </p:nvGrpSpPr>
        <p:grpSpPr bwMode="auto">
          <a:xfrm>
            <a:off x="34925" y="333375"/>
            <a:ext cx="936625" cy="863600"/>
            <a:chOff x="249" y="2568"/>
            <a:chExt cx="590" cy="544"/>
          </a:xfrm>
        </p:grpSpPr>
        <p:sp>
          <p:nvSpPr>
            <p:cNvPr id="67593" name="Oval 5"/>
            <p:cNvSpPr>
              <a:spLocks noChangeArrowheads="1"/>
            </p:cNvSpPr>
            <p:nvPr/>
          </p:nvSpPr>
          <p:spPr bwMode="auto">
            <a:xfrm>
              <a:off x="249" y="2614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rgbClr val="1C1C1C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4" name="Oval 6"/>
            <p:cNvSpPr>
              <a:spLocks noChangeArrowheads="1"/>
            </p:cNvSpPr>
            <p:nvPr/>
          </p:nvSpPr>
          <p:spPr bwMode="auto">
            <a:xfrm>
              <a:off x="431" y="2750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CC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rgbClr val="1C1C1C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5" name="Oval 7"/>
            <p:cNvSpPr>
              <a:spLocks noChangeArrowheads="1"/>
            </p:cNvSpPr>
            <p:nvPr/>
          </p:nvSpPr>
          <p:spPr bwMode="auto">
            <a:xfrm>
              <a:off x="477" y="2568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F01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rgbClr val="1C1C1C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7590" name="Object 11"/>
          <p:cNvGraphicFramePr>
            <a:graphicFrameLocks noChangeAspect="1"/>
          </p:cNvGraphicFramePr>
          <p:nvPr/>
        </p:nvGraphicFramePr>
        <p:xfrm>
          <a:off x="6300788" y="1412875"/>
          <a:ext cx="2808287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5" name="文档" r:id="rId3" imgW="1400556" imgH="633984" progId="Word.Document.8">
                  <p:embed/>
                </p:oleObj>
              </mc:Choice>
              <mc:Fallback>
                <p:oleObj name="文档" r:id="rId3" imgW="1400556" imgH="633984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1412875"/>
                        <a:ext cx="2808287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FFFF"/>
                                </a:gs>
                                <a:gs pos="100000">
                                  <a:schemeClr val="bg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1" name="Text Box 13"/>
          <p:cNvSpPr txBox="1">
            <a:spLocks noChangeArrowheads="1"/>
          </p:cNvSpPr>
          <p:nvPr/>
        </p:nvSpPr>
        <p:spPr bwMode="auto">
          <a:xfrm>
            <a:off x="6208713" y="3178175"/>
            <a:ext cx="268446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非线性回归求解</a:t>
            </a:r>
          </a:p>
          <a:p>
            <a:pPr eaLnBrk="1" hangingPunct="1"/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 i="1" baseline="-25000">
                <a:latin typeface="Times New Roman" pitchFamily="18" charset="0"/>
              </a:rPr>
              <a:t>m</a:t>
            </a:r>
            <a:r>
              <a:rPr lang="en-US" altLang="zh-CN">
                <a:latin typeface="Times New Roman" pitchFamily="18" charset="0"/>
              </a:rPr>
              <a:t> = 312.658</a:t>
            </a:r>
          </a:p>
          <a:p>
            <a:pPr eaLnBrk="1" hangingPunct="1"/>
            <a:r>
              <a:rPr lang="en-US" altLang="zh-CN">
                <a:latin typeface="Times New Roman" pitchFamily="18" charset="0"/>
              </a:rPr>
              <a:t>r = 0.280</a:t>
            </a:r>
          </a:p>
        </p:txBody>
      </p:sp>
      <p:pic>
        <p:nvPicPr>
          <p:cNvPr id="67592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484313"/>
            <a:ext cx="5905500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ADF93-7EF8-42B1-BC7B-F58BF99EEDAC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066800" y="65088"/>
            <a:ext cx="7877175" cy="698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黑体" pitchFamily="49" charset="-122"/>
              </a:rPr>
              <a:t>工具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：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R</a:t>
            </a:r>
          </a:p>
        </p:txBody>
      </p:sp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27088" y="836613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5C0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4925" y="333375"/>
            <a:ext cx="936625" cy="863600"/>
            <a:chOff x="249" y="2568"/>
            <a:chExt cx="590" cy="54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249" y="2614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rgbClr val="1C1C1C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31" y="2750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CC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rgbClr val="1C1C1C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77" y="2568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F01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rgbClr val="1C1C1C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150498" cy="3991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3705323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E86C9328-892E-40CE-8F40-99A7B16C7B65}" type="slidenum">
              <a:rPr kumimoji="0" lang="en-US" altLang="zh-CN" sz="1400" smtClean="0"/>
              <a:pPr eaLnBrk="1" hangingPunct="1"/>
              <a:t>69</a:t>
            </a:fld>
            <a:endParaRPr kumimoji="0" lang="en-US" altLang="zh-CN" sz="1400"/>
          </a:p>
        </p:txBody>
      </p:sp>
      <p:sp>
        <p:nvSpPr>
          <p:cNvPr id="887816" name="Rectangle 8"/>
          <p:cNvSpPr>
            <a:spLocks noChangeArrowheads="1"/>
          </p:cNvSpPr>
          <p:nvPr/>
        </p:nvSpPr>
        <p:spPr bwMode="auto">
          <a:xfrm>
            <a:off x="1066800" y="115888"/>
            <a:ext cx="7877175" cy="698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黑体" pitchFamily="49" charset="-122"/>
              </a:rPr>
              <a:t>工具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：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Origin</a:t>
            </a:r>
          </a:p>
        </p:txBody>
      </p:sp>
      <p:sp>
        <p:nvSpPr>
          <p:cNvPr id="68612" name="Line 9"/>
          <p:cNvSpPr>
            <a:spLocks noChangeShapeType="1"/>
          </p:cNvSpPr>
          <p:nvPr/>
        </p:nvSpPr>
        <p:spPr bwMode="auto">
          <a:xfrm>
            <a:off x="827088" y="887413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5C0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8613" name="Group 4"/>
          <p:cNvGrpSpPr>
            <a:grpSpLocks/>
          </p:cNvGrpSpPr>
          <p:nvPr/>
        </p:nvGrpSpPr>
        <p:grpSpPr bwMode="auto">
          <a:xfrm>
            <a:off x="34925" y="384175"/>
            <a:ext cx="936625" cy="863600"/>
            <a:chOff x="249" y="2568"/>
            <a:chExt cx="590" cy="544"/>
          </a:xfrm>
        </p:grpSpPr>
        <p:sp>
          <p:nvSpPr>
            <p:cNvPr id="68615" name="Oval 5"/>
            <p:cNvSpPr>
              <a:spLocks noChangeArrowheads="1"/>
            </p:cNvSpPr>
            <p:nvPr/>
          </p:nvSpPr>
          <p:spPr bwMode="auto">
            <a:xfrm>
              <a:off x="249" y="2614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rgbClr val="1C1C1C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6" name="Oval 6"/>
            <p:cNvSpPr>
              <a:spLocks noChangeArrowheads="1"/>
            </p:cNvSpPr>
            <p:nvPr/>
          </p:nvSpPr>
          <p:spPr bwMode="auto">
            <a:xfrm>
              <a:off x="431" y="2750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CC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rgbClr val="1C1C1C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7" name="Oval 7"/>
            <p:cNvSpPr>
              <a:spLocks noChangeArrowheads="1"/>
            </p:cNvSpPr>
            <p:nvPr/>
          </p:nvSpPr>
          <p:spPr bwMode="auto">
            <a:xfrm>
              <a:off x="477" y="2568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F01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rgbClr val="1C1C1C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6861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1412875"/>
            <a:ext cx="625792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灯片编号占位符 3"/>
          <p:cNvSpPr txBox="1">
            <a:spLocks noGrp="1"/>
          </p:cNvSpPr>
          <p:nvPr/>
        </p:nvSpPr>
        <p:spPr bwMode="auto">
          <a:xfrm>
            <a:off x="6248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D9BC71EC-9EC3-436F-A129-7A12C4A8BC61}" type="slidenum">
              <a:rPr kumimoji="0" lang="en-US" altLang="zh-CN" sz="1400"/>
              <a:pPr algn="r" eaLnBrk="1" hangingPunct="1"/>
              <a:t>7</a:t>
            </a:fld>
            <a:endParaRPr kumimoji="0" lang="en-US" altLang="zh-CN" sz="1400"/>
          </a:p>
        </p:txBody>
      </p:sp>
      <p:sp>
        <p:nvSpPr>
          <p:cNvPr id="96261" name="Line 4"/>
          <p:cNvSpPr>
            <a:spLocks noChangeShapeType="1"/>
          </p:cNvSpPr>
          <p:nvPr/>
        </p:nvSpPr>
        <p:spPr bwMode="auto">
          <a:xfrm>
            <a:off x="827088" y="908050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5C0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96262" name="Group 5"/>
          <p:cNvGrpSpPr>
            <a:grpSpLocks/>
          </p:cNvGrpSpPr>
          <p:nvPr/>
        </p:nvGrpSpPr>
        <p:grpSpPr bwMode="auto">
          <a:xfrm>
            <a:off x="34925" y="404813"/>
            <a:ext cx="936625" cy="863600"/>
            <a:chOff x="249" y="2568"/>
            <a:chExt cx="590" cy="544"/>
          </a:xfrm>
        </p:grpSpPr>
        <p:sp>
          <p:nvSpPr>
            <p:cNvPr id="96263" name="Oval 6"/>
            <p:cNvSpPr>
              <a:spLocks noChangeArrowheads="1"/>
            </p:cNvSpPr>
            <p:nvPr/>
          </p:nvSpPr>
          <p:spPr bwMode="auto">
            <a:xfrm>
              <a:off x="249" y="2614"/>
              <a:ext cx="362" cy="362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64" name="Oval 7"/>
            <p:cNvSpPr>
              <a:spLocks noChangeArrowheads="1"/>
            </p:cNvSpPr>
            <p:nvPr/>
          </p:nvSpPr>
          <p:spPr bwMode="auto">
            <a:xfrm>
              <a:off x="431" y="2750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65" name="Oval 8"/>
            <p:cNvSpPr>
              <a:spLocks noChangeArrowheads="1"/>
            </p:cNvSpPr>
            <p:nvPr/>
          </p:nvSpPr>
          <p:spPr bwMode="auto">
            <a:xfrm>
              <a:off x="477" y="2568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69385" name="Rectangle 9"/>
          <p:cNvSpPr>
            <a:spLocks noChangeArrowheads="1"/>
          </p:cNvSpPr>
          <p:nvPr/>
        </p:nvSpPr>
        <p:spPr bwMode="auto">
          <a:xfrm>
            <a:off x="1066800" y="85725"/>
            <a:ext cx="7877175" cy="606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黑体" pitchFamily="49" charset="-122"/>
              </a:rPr>
              <a:t>课程内容</a:t>
            </a:r>
          </a:p>
        </p:txBody>
      </p:sp>
      <p:sp>
        <p:nvSpPr>
          <p:cNvPr id="96267" name="Rectangle 11"/>
          <p:cNvSpPr>
            <a:spLocks noChangeArrowheads="1"/>
          </p:cNvSpPr>
          <p:nvPr/>
        </p:nvSpPr>
        <p:spPr bwMode="auto">
          <a:xfrm>
            <a:off x="685800" y="1517650"/>
            <a:ext cx="8062913" cy="49355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>
              <a:spcBef>
                <a:spcPct val="25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马尔科夫模型专题</a:t>
            </a:r>
          </a:p>
          <a:p>
            <a:pPr marL="852488" lvl="1" indent="-52388">
              <a:spcBef>
                <a:spcPct val="25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第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12</a:t>
            </a:r>
            <a:r>
              <a:rPr lang="zh-CN" altLang="en-US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章：马氏链模型</a:t>
            </a:r>
          </a:p>
          <a:p>
            <a:pPr marL="609600" indent="-609600">
              <a:spcBef>
                <a:spcPct val="25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微分方程模型专题</a:t>
            </a:r>
          </a:p>
          <a:p>
            <a:pPr marL="852488" lvl="1" indent="-52388">
              <a:spcBef>
                <a:spcPct val="25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第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5</a:t>
            </a:r>
            <a:r>
              <a:rPr lang="zh-CN" altLang="en-US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章：微分方程模型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+</a:t>
            </a:r>
            <a:r>
              <a:rPr lang="zh-CN" altLang="en-US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第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</a:t>
            </a:r>
            <a:r>
              <a:rPr lang="zh-CN" altLang="en-US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章：差分模型 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+</a:t>
            </a:r>
            <a:r>
              <a:rPr lang="zh-CN" altLang="en-US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第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7</a:t>
            </a:r>
            <a:r>
              <a:rPr lang="zh-CN" altLang="en-US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章：稳定性模型</a:t>
            </a:r>
          </a:p>
          <a:p>
            <a:pPr marL="609600" indent="-609600">
              <a:spcBef>
                <a:spcPct val="25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智能计算专题</a:t>
            </a:r>
          </a:p>
          <a:p>
            <a:pPr marL="852488" lvl="1" indent="-52388">
              <a:spcBef>
                <a:spcPct val="25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附加资料</a:t>
            </a:r>
          </a:p>
          <a:p>
            <a:pPr marL="609600" indent="-609600">
              <a:spcBef>
                <a:spcPct val="25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傅里叶变换专题</a:t>
            </a:r>
          </a:p>
          <a:p>
            <a:pPr marL="852488" lvl="1" indent="-52388">
              <a:spcBef>
                <a:spcPct val="25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附加资料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609600" indent="-609600">
              <a:spcBef>
                <a:spcPct val="25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小波分析专题</a:t>
            </a:r>
          </a:p>
          <a:p>
            <a:pPr marL="852488" lvl="1" indent="-52388">
              <a:spcBef>
                <a:spcPct val="25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附加资料</a:t>
            </a:r>
          </a:p>
          <a:p>
            <a:pPr marL="609600" indent="-609600">
              <a:spcBef>
                <a:spcPct val="25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博弈论专题</a:t>
            </a:r>
            <a:endParaRPr lang="zh-CN" altLang="en-US" sz="20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ADF93-7EF8-42B1-BC7B-F58BF99EEDAC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066800" y="115888"/>
            <a:ext cx="7877175" cy="698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黑体" pitchFamily="49" charset="-122"/>
              </a:rPr>
              <a:t>工具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：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Origin</a:t>
            </a:r>
          </a:p>
        </p:txBody>
      </p:sp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27088" y="887413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5C0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4925" y="384175"/>
            <a:ext cx="936625" cy="863600"/>
            <a:chOff x="249" y="2568"/>
            <a:chExt cx="590" cy="54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249" y="2614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rgbClr val="1C1C1C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31" y="2750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CC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rgbClr val="1C1C1C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77" y="2568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F01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rgbClr val="1C1C1C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9" name="图片 8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1" t="4523" r="8516" b="7123"/>
          <a:stretch/>
        </p:blipFill>
        <p:spPr bwMode="auto">
          <a:xfrm>
            <a:off x="1403648" y="1440279"/>
            <a:ext cx="5797634" cy="41833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88699997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2800668F-FB58-475C-B7ED-E74C4DCB9287}" type="slidenum">
              <a:rPr kumimoji="0" lang="en-US" altLang="zh-CN" sz="1400" smtClean="0"/>
              <a:pPr eaLnBrk="1" hangingPunct="1"/>
              <a:t>71</a:t>
            </a:fld>
            <a:endParaRPr kumimoji="0" lang="en-US" altLang="zh-CN" sz="1400"/>
          </a:p>
        </p:txBody>
      </p:sp>
      <p:sp>
        <p:nvSpPr>
          <p:cNvPr id="69635" name="Line 4"/>
          <p:cNvSpPr>
            <a:spLocks noChangeShapeType="1"/>
          </p:cNvSpPr>
          <p:nvPr/>
        </p:nvSpPr>
        <p:spPr bwMode="auto">
          <a:xfrm>
            <a:off x="1027113" y="847725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5C0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9636" name="Group 5"/>
          <p:cNvGrpSpPr>
            <a:grpSpLocks/>
          </p:cNvGrpSpPr>
          <p:nvPr/>
        </p:nvGrpSpPr>
        <p:grpSpPr bwMode="auto">
          <a:xfrm>
            <a:off x="234950" y="344488"/>
            <a:ext cx="936625" cy="863600"/>
            <a:chOff x="249" y="2568"/>
            <a:chExt cx="590" cy="544"/>
          </a:xfrm>
        </p:grpSpPr>
        <p:sp>
          <p:nvSpPr>
            <p:cNvPr id="69639" name="Oval 6"/>
            <p:cNvSpPr>
              <a:spLocks noChangeArrowheads="1"/>
            </p:cNvSpPr>
            <p:nvPr/>
          </p:nvSpPr>
          <p:spPr bwMode="auto">
            <a:xfrm>
              <a:off x="249" y="2614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rgbClr val="1C1C1C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0" name="Oval 7"/>
            <p:cNvSpPr>
              <a:spLocks noChangeArrowheads="1"/>
            </p:cNvSpPr>
            <p:nvPr/>
          </p:nvSpPr>
          <p:spPr bwMode="auto">
            <a:xfrm>
              <a:off x="431" y="2750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CC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rgbClr val="1C1C1C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1" name="Oval 8"/>
            <p:cNvSpPr>
              <a:spLocks noChangeArrowheads="1"/>
            </p:cNvSpPr>
            <p:nvPr/>
          </p:nvSpPr>
          <p:spPr bwMode="auto">
            <a:xfrm>
              <a:off x="477" y="2568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F01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rgbClr val="1C1C1C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97033" name="Rectangle 9"/>
          <p:cNvSpPr>
            <a:spLocks noChangeArrowheads="1"/>
          </p:cNvSpPr>
          <p:nvPr/>
        </p:nvSpPr>
        <p:spPr bwMode="auto">
          <a:xfrm>
            <a:off x="1266825" y="76200"/>
            <a:ext cx="7877175" cy="698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4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MS PGothic" pitchFamily="34" charset="-128"/>
              </a:rPr>
              <a:t>小结</a:t>
            </a:r>
          </a:p>
        </p:txBody>
      </p:sp>
      <p:sp>
        <p:nvSpPr>
          <p:cNvPr id="897034" name="Rectangle 10"/>
          <p:cNvSpPr>
            <a:spLocks noChangeArrowheads="1"/>
          </p:cNvSpPr>
          <p:nvPr/>
        </p:nvSpPr>
        <p:spPr bwMode="auto">
          <a:xfrm>
            <a:off x="838200" y="1752600"/>
            <a:ext cx="8001000" cy="36210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4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什么是数学模型？</a:t>
            </a:r>
          </a:p>
          <a:p>
            <a:pPr marL="342900" indent="-342900">
              <a:lnSpc>
                <a:spcPct val="14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什么是数学建模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? </a:t>
            </a:r>
          </a:p>
          <a:p>
            <a:pPr marL="342900" indent="-342900">
              <a:lnSpc>
                <a:spcPct val="14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怎样进行数学建模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?</a:t>
            </a:r>
          </a:p>
          <a:p>
            <a:pPr marL="342900" indent="-342900">
              <a:lnSpc>
                <a:spcPct val="14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数学模型的类型？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7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7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7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7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97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97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97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97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034" grpId="0" build="p" autoUpdateAnimBg="0" advAuto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CC0E237C-495E-453E-8D48-9C35CE8610D5}" type="slidenum">
              <a:rPr kumimoji="0" lang="en-US" altLang="zh-CN" sz="1400" smtClean="0"/>
              <a:pPr eaLnBrk="1" hangingPunct="1"/>
              <a:t>72</a:t>
            </a:fld>
            <a:endParaRPr kumimoji="0" lang="en-US" altLang="zh-CN" sz="1400"/>
          </a:p>
        </p:txBody>
      </p:sp>
      <p:sp>
        <p:nvSpPr>
          <p:cNvPr id="70659" name="Line 4"/>
          <p:cNvSpPr>
            <a:spLocks noChangeShapeType="1"/>
          </p:cNvSpPr>
          <p:nvPr/>
        </p:nvSpPr>
        <p:spPr bwMode="auto">
          <a:xfrm>
            <a:off x="1027113" y="847725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5C0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0660" name="Group 5"/>
          <p:cNvGrpSpPr>
            <a:grpSpLocks/>
          </p:cNvGrpSpPr>
          <p:nvPr/>
        </p:nvGrpSpPr>
        <p:grpSpPr bwMode="auto">
          <a:xfrm>
            <a:off x="234950" y="344488"/>
            <a:ext cx="936625" cy="863600"/>
            <a:chOff x="249" y="2568"/>
            <a:chExt cx="590" cy="544"/>
          </a:xfrm>
        </p:grpSpPr>
        <p:sp>
          <p:nvSpPr>
            <p:cNvPr id="70663" name="Oval 6"/>
            <p:cNvSpPr>
              <a:spLocks noChangeArrowheads="1"/>
            </p:cNvSpPr>
            <p:nvPr/>
          </p:nvSpPr>
          <p:spPr bwMode="auto">
            <a:xfrm>
              <a:off x="249" y="2614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rgbClr val="1C1C1C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4" name="Oval 7"/>
            <p:cNvSpPr>
              <a:spLocks noChangeArrowheads="1"/>
            </p:cNvSpPr>
            <p:nvPr/>
          </p:nvSpPr>
          <p:spPr bwMode="auto">
            <a:xfrm>
              <a:off x="431" y="2750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CC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rgbClr val="1C1C1C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5" name="Oval 8"/>
            <p:cNvSpPr>
              <a:spLocks noChangeArrowheads="1"/>
            </p:cNvSpPr>
            <p:nvPr/>
          </p:nvSpPr>
          <p:spPr bwMode="auto">
            <a:xfrm>
              <a:off x="477" y="2568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F01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rgbClr val="1C1C1C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96009" name="Rectangle 9"/>
          <p:cNvSpPr>
            <a:spLocks noChangeArrowheads="1"/>
          </p:cNvSpPr>
          <p:nvPr/>
        </p:nvSpPr>
        <p:spPr bwMode="auto">
          <a:xfrm>
            <a:off x="1266825" y="76200"/>
            <a:ext cx="7877175" cy="698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4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MS PGothic" pitchFamily="34" charset="-128"/>
              </a:rPr>
              <a:t>思考题</a:t>
            </a:r>
          </a:p>
        </p:txBody>
      </p:sp>
      <p:sp>
        <p:nvSpPr>
          <p:cNvPr id="896010" name="Rectangle 10"/>
          <p:cNvSpPr>
            <a:spLocks noChangeArrowheads="1"/>
          </p:cNvSpPr>
          <p:nvPr/>
        </p:nvSpPr>
        <p:spPr bwMode="auto">
          <a:xfrm>
            <a:off x="539750" y="1341438"/>
            <a:ext cx="8001000" cy="36210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>
              <a:lnSpc>
                <a:spcPct val="145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AutoNum type="arabicPeriod"/>
            </a:pP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Google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是怎样实现准确的信息搜索的？</a:t>
            </a:r>
          </a:p>
          <a:p>
            <a:pPr marL="609600" indent="-609600">
              <a:lnSpc>
                <a:spcPct val="145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AutoNum type="arabicPeriod"/>
            </a:pP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如何知道软件系统中还有多少个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bug?</a:t>
            </a:r>
          </a:p>
          <a:p>
            <a:pPr marL="609600" indent="-609600">
              <a:lnSpc>
                <a:spcPct val="145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AutoNum type="arabicPeriod"/>
            </a:pP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开源项目的存活期是多长？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6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6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6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6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96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96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6010" grpId="0" build="p" autoUpdateAnimBg="0" advAuto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47C82B20-B53E-4169-8386-CAD9FBCA601C}" type="slidenum">
              <a:rPr kumimoji="0" lang="en-US" altLang="zh-CN" sz="1400" smtClean="0"/>
              <a:pPr eaLnBrk="1" hangingPunct="1"/>
              <a:t>73</a:t>
            </a:fld>
            <a:endParaRPr kumimoji="0" lang="en-US" altLang="zh-CN" sz="1400"/>
          </a:p>
        </p:txBody>
      </p:sp>
      <p:sp>
        <p:nvSpPr>
          <p:cNvPr id="680968" name="Text Box 8"/>
          <p:cNvSpPr txBox="1">
            <a:spLocks noChangeArrowheads="1"/>
          </p:cNvSpPr>
          <p:nvPr/>
        </p:nvSpPr>
        <p:spPr bwMode="auto">
          <a:xfrm>
            <a:off x="381000" y="228600"/>
            <a:ext cx="838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kumimoji="0" lang="en-US" altLang="zh-CN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MS PGothic" pitchFamily="34" charset="-128"/>
              </a:rPr>
              <a:t>Thanks for your time and attention!</a:t>
            </a:r>
          </a:p>
        </p:txBody>
      </p:sp>
      <p:pic>
        <p:nvPicPr>
          <p:cNvPr id="71684" name="Picture 27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0113" y="1628775"/>
            <a:ext cx="7343775" cy="5002213"/>
          </a:xfrm>
          <a:noFill/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ADF93-7EF8-42B1-BC7B-F58BF99EEDAC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1187624" y="1628800"/>
            <a:ext cx="6696094" cy="4680520"/>
            <a:chOff x="611882" y="2032543"/>
            <a:chExt cx="6696094" cy="4680520"/>
          </a:xfrm>
        </p:grpSpPr>
        <p:sp>
          <p:nvSpPr>
            <p:cNvPr id="4" name="Rectangle 11"/>
            <p:cNvSpPr>
              <a:spLocks noChangeArrowheads="1"/>
            </p:cNvSpPr>
            <p:nvPr/>
          </p:nvSpPr>
          <p:spPr bwMode="auto">
            <a:xfrm>
              <a:off x="611882" y="2032543"/>
              <a:ext cx="2952006" cy="468052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25000"/>
                </a:spcBef>
                <a:buClr>
                  <a:srgbClr val="0000FF"/>
                </a:buClr>
                <a:buSzPct val="70000"/>
              </a:pPr>
              <a:r>
                <a:rPr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按专题组织</a:t>
              </a:r>
            </a:p>
            <a:p>
              <a:pPr marL="800100" indent="-457200" algn="l" eaLnBrk="0" hangingPunct="0">
                <a:spcBef>
                  <a:spcPct val="25000"/>
                </a:spcBef>
                <a:buFont typeface="Wingdings" pitchFamily="2" charset="2"/>
                <a:buChar char="l"/>
              </a:pPr>
              <a:r>
                <a:rPr lang="zh-CN" altLang="en-US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简单优化</a:t>
              </a:r>
              <a:endParaRPr lang="en-US" altLang="zh-CN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endParaRPr>
            </a:p>
            <a:p>
              <a:pPr marL="800100" indent="-457200" algn="l" eaLnBrk="0" hangingPunct="0">
                <a:spcBef>
                  <a:spcPct val="25000"/>
                </a:spcBef>
                <a:buFont typeface="Wingdings" pitchFamily="2" charset="2"/>
                <a:buChar char="l"/>
              </a:pPr>
              <a:r>
                <a:rPr lang="zh-CN" altLang="en-US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数学规划</a:t>
              </a:r>
              <a:endParaRPr lang="en-US" altLang="zh-CN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endParaRPr>
            </a:p>
            <a:p>
              <a:pPr marL="800100" indent="-457200" algn="l" eaLnBrk="0" hangingPunct="0">
                <a:spcBef>
                  <a:spcPct val="25000"/>
                </a:spcBef>
                <a:buFont typeface="Wingdings" pitchFamily="2" charset="2"/>
                <a:buChar char="l"/>
              </a:pPr>
              <a:r>
                <a:rPr lang="zh-CN" altLang="en-US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图论模型</a:t>
              </a:r>
              <a:endParaRPr lang="en-US" altLang="zh-CN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endParaRPr>
            </a:p>
            <a:p>
              <a:pPr marL="800100" indent="-457200" algn="l" eaLnBrk="0" hangingPunct="0">
                <a:spcBef>
                  <a:spcPct val="25000"/>
                </a:spcBef>
                <a:buFont typeface="Wingdings" pitchFamily="2" charset="2"/>
                <a:buChar char="l"/>
              </a:pPr>
              <a:r>
                <a:rPr lang="zh-CN" altLang="en-US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统计回归</a:t>
              </a:r>
              <a:endParaRPr lang="en-US" altLang="zh-CN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endParaRPr>
            </a:p>
            <a:p>
              <a:pPr marL="800100" indent="-457200" algn="l" eaLnBrk="0" hangingPunct="0">
                <a:spcBef>
                  <a:spcPct val="25000"/>
                </a:spcBef>
                <a:buFont typeface="Wingdings" pitchFamily="2" charset="2"/>
                <a:buChar char="l"/>
              </a:pPr>
              <a:r>
                <a:rPr lang="zh-CN" altLang="en-US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层次分析法</a:t>
              </a:r>
              <a:endParaRPr lang="en-US" altLang="zh-CN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endParaRPr>
            </a:p>
            <a:p>
              <a:pPr marL="800100" indent="-457200" algn="l" eaLnBrk="0" hangingPunct="0">
                <a:spcBef>
                  <a:spcPct val="25000"/>
                </a:spcBef>
                <a:buFont typeface="Wingdings" pitchFamily="2" charset="2"/>
                <a:buChar char="l"/>
              </a:pPr>
              <a:r>
                <a:rPr lang="zh-CN" altLang="en-US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马尔科夫模型</a:t>
              </a:r>
              <a:endParaRPr lang="en-US" altLang="zh-CN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endParaRPr>
            </a:p>
            <a:p>
              <a:pPr marL="800100" indent="-457200" algn="l" eaLnBrk="0" hangingPunct="0">
                <a:spcBef>
                  <a:spcPct val="25000"/>
                </a:spcBef>
                <a:buFont typeface="Wingdings" pitchFamily="2" charset="2"/>
                <a:buChar char="l"/>
              </a:pPr>
              <a:r>
                <a:rPr lang="zh-CN" altLang="en-US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微分方程模型</a:t>
              </a:r>
              <a:endParaRPr lang="en-US" altLang="zh-CN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endParaRPr>
            </a:p>
            <a:p>
              <a:pPr marL="800100" indent="-457200" algn="l" eaLnBrk="0" hangingPunct="0">
                <a:spcBef>
                  <a:spcPct val="25000"/>
                </a:spcBef>
                <a:buFont typeface="Wingdings" pitchFamily="2" charset="2"/>
                <a:buChar char="l"/>
              </a:pPr>
              <a:r>
                <a:rPr lang="zh-CN" altLang="en-US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智能计算模型</a:t>
              </a:r>
              <a:endParaRPr lang="en-US" altLang="zh-CN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endParaRPr>
            </a:p>
            <a:p>
              <a:pPr marL="800100" indent="-457200" algn="l" eaLnBrk="0" hangingPunct="0">
                <a:spcBef>
                  <a:spcPct val="25000"/>
                </a:spcBef>
                <a:buFont typeface="Wingdings" pitchFamily="2" charset="2"/>
                <a:buChar char="l"/>
              </a:pPr>
              <a:r>
                <a:rPr lang="zh-CN" altLang="en-US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傅里叶变换</a:t>
              </a:r>
              <a:endParaRPr lang="zh-CN" altLang="en-US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5" name="Text Box 14"/>
            <p:cNvSpPr txBox="1">
              <a:spLocks noChangeArrowheads="1"/>
            </p:cNvSpPr>
            <p:nvPr/>
          </p:nvSpPr>
          <p:spPr bwMode="auto">
            <a:xfrm>
              <a:off x="4355976" y="2032576"/>
              <a:ext cx="2952000" cy="3556800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FF0000"/>
                  </a:solidFill>
                  <a:ea typeface="黑体" pitchFamily="49" charset="-122"/>
                </a:rPr>
                <a:t>基本模型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800" b="1" dirty="0">
                  <a:solidFill>
                    <a:srgbClr val="FF0000"/>
                  </a:solidFill>
                  <a:ea typeface="黑体" pitchFamily="49" charset="-122"/>
                </a:rPr>
                <a:t>+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FF0000"/>
                  </a:solidFill>
                  <a:ea typeface="黑体" pitchFamily="49" charset="-122"/>
                </a:rPr>
                <a:t>案例分析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800" b="1" dirty="0">
                  <a:solidFill>
                    <a:srgbClr val="FF0000"/>
                  </a:solidFill>
                  <a:ea typeface="黑体" pitchFamily="49" charset="-122"/>
                </a:rPr>
                <a:t>+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</a:rPr>
                <a:t>计算机</a:t>
              </a:r>
              <a:r>
                <a:rPr lang="zh-CN" altLang="en-US" sz="2800" b="1" dirty="0">
                  <a:solidFill>
                    <a:srgbClr val="FF0000"/>
                  </a:solidFill>
                  <a:ea typeface="黑体" pitchFamily="49" charset="-122"/>
                </a:rPr>
                <a:t>典型应用</a:t>
              </a:r>
            </a:p>
          </p:txBody>
        </p:sp>
        <p:sp>
          <p:nvSpPr>
            <p:cNvPr id="6" name="燕尾形 5"/>
            <p:cNvSpPr/>
            <p:nvPr/>
          </p:nvSpPr>
          <p:spPr bwMode="auto">
            <a:xfrm>
              <a:off x="3599892" y="3221783"/>
              <a:ext cx="720080" cy="1178387"/>
            </a:xfrm>
            <a:prstGeom prst="chevron">
              <a:avLst/>
            </a:prstGeom>
            <a:solidFill>
              <a:srgbClr val="3366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194466" y="1945307"/>
            <a:ext cx="55399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4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突出应用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536" y="1945307"/>
            <a:ext cx="55399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常用模型</a:t>
            </a: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827088" y="908050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5C0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34925" y="404813"/>
            <a:ext cx="936625" cy="863600"/>
            <a:chOff x="249" y="2568"/>
            <a:chExt cx="590" cy="544"/>
          </a:xfrm>
        </p:grpSpPr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249" y="2614"/>
              <a:ext cx="362" cy="362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431" y="2750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477" y="2568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1066800" y="85725"/>
            <a:ext cx="7877175" cy="606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黑体" pitchFamily="49" charset="-122"/>
              </a:rPr>
              <a:t>课程内容</a:t>
            </a:r>
          </a:p>
        </p:txBody>
      </p:sp>
    </p:spTree>
    <p:extLst>
      <p:ext uri="{BB962C8B-B14F-4D97-AF65-F5344CB8AC3E}">
        <p14:creationId xmlns:p14="http://schemas.microsoft.com/office/powerpoint/2010/main" val="329464792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ADF93-7EF8-42B1-BC7B-F58BF99EEDAC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23850" y="1628800"/>
            <a:ext cx="8135938" cy="5032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 algn="l" eaLnBrk="0" hangingPunct="0">
              <a:spcBef>
                <a:spcPct val="25000"/>
              </a:spcBef>
              <a:buClr>
                <a:srgbClr val="0000FF"/>
              </a:buClr>
              <a:buSzPct val="70000"/>
              <a:buFont typeface="Wingdings" pitchFamily="2" charset="2"/>
              <a:buChar char="n"/>
            </a:pPr>
            <a:r>
              <a:rPr lang="zh-CN" altLang="en-US" sz="2400" b="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每个专题结构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         </a:t>
            </a: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1700237"/>
            <a:ext cx="2016125" cy="158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468313" y="3788742"/>
            <a:ext cx="8351837" cy="1871662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3419475" y="1700237"/>
            <a:ext cx="2232025" cy="1655763"/>
          </a:xfrm>
          <a:prstGeom prst="rect">
            <a:avLst/>
          </a:prstGeom>
          <a:noFill/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16"/>
          <p:cNvSpPr>
            <a:spLocks noChangeArrowheads="1"/>
          </p:cNvSpPr>
          <p:nvPr/>
        </p:nvSpPr>
        <p:spPr bwMode="auto">
          <a:xfrm>
            <a:off x="4284663" y="3356694"/>
            <a:ext cx="574675" cy="360362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8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906" y="1721518"/>
            <a:ext cx="2315369" cy="1546525"/>
          </a:xfrm>
          <a:prstGeom prst="rect">
            <a:avLst/>
          </a:prstGeom>
          <a:noFill/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3932684"/>
            <a:ext cx="2232247" cy="15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FF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64467"/>
            <a:ext cx="2226338" cy="1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FF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917121"/>
            <a:ext cx="1871118" cy="1527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FF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876256" y="4148782"/>
            <a:ext cx="1280621" cy="40011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彩云" pitchFamily="2" charset="-122"/>
                <a:ea typeface="华文彩云" pitchFamily="2" charset="-122"/>
              </a:rPr>
              <a:t>软件工程</a:t>
            </a:r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827088" y="908050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5C0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4" name="Group 5"/>
          <p:cNvGrpSpPr>
            <a:grpSpLocks/>
          </p:cNvGrpSpPr>
          <p:nvPr/>
        </p:nvGrpSpPr>
        <p:grpSpPr bwMode="auto">
          <a:xfrm>
            <a:off x="34925" y="404813"/>
            <a:ext cx="936625" cy="863600"/>
            <a:chOff x="249" y="2568"/>
            <a:chExt cx="590" cy="544"/>
          </a:xfrm>
        </p:grpSpPr>
        <p:sp>
          <p:nvSpPr>
            <p:cNvPr id="15" name="Oval 6"/>
            <p:cNvSpPr>
              <a:spLocks noChangeArrowheads="1"/>
            </p:cNvSpPr>
            <p:nvPr/>
          </p:nvSpPr>
          <p:spPr bwMode="auto">
            <a:xfrm>
              <a:off x="249" y="2614"/>
              <a:ext cx="362" cy="362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7"/>
            <p:cNvSpPr>
              <a:spLocks noChangeArrowheads="1"/>
            </p:cNvSpPr>
            <p:nvPr/>
          </p:nvSpPr>
          <p:spPr bwMode="auto">
            <a:xfrm>
              <a:off x="431" y="2750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8"/>
            <p:cNvSpPr>
              <a:spLocks noChangeArrowheads="1"/>
            </p:cNvSpPr>
            <p:nvPr/>
          </p:nvSpPr>
          <p:spPr bwMode="auto">
            <a:xfrm>
              <a:off x="477" y="2568"/>
              <a:ext cx="362" cy="36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1066800" y="85725"/>
            <a:ext cx="7877175" cy="606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黑体" pitchFamily="49" charset="-122"/>
              </a:rPr>
              <a:t>课程内容</a:t>
            </a:r>
          </a:p>
        </p:txBody>
      </p:sp>
    </p:spTree>
    <p:extLst>
      <p:ext uri="{BB962C8B-B14F-4D97-AF65-F5344CB8AC3E}">
        <p14:creationId xmlns:p14="http://schemas.microsoft.com/office/powerpoint/2010/main" val="62308725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Designs\Blends.pot</Template>
  <TotalTime>599801</TotalTime>
  <Words>4809</Words>
  <Application>Microsoft Office PowerPoint</Application>
  <PresentationFormat>全屏显示(4:3)</PresentationFormat>
  <Paragraphs>893</Paragraphs>
  <Slides>73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73</vt:i4>
      </vt:variant>
    </vt:vector>
  </HeadingPairs>
  <TitlesOfParts>
    <vt:vector size="91" baseType="lpstr">
      <vt:lpstr>黑体</vt:lpstr>
      <vt:lpstr>华文彩云</vt:lpstr>
      <vt:lpstr>楷体_GB2312</vt:lpstr>
      <vt:lpstr>隶书</vt:lpstr>
      <vt:lpstr>宋体</vt:lpstr>
      <vt:lpstr>Comic Sans MS</vt:lpstr>
      <vt:lpstr>Courier New</vt:lpstr>
      <vt:lpstr>Tahoma</vt:lpstr>
      <vt:lpstr>Times New Roman</vt:lpstr>
      <vt:lpstr>Verdana</vt:lpstr>
      <vt:lpstr>Wingdings</vt:lpstr>
      <vt:lpstr>Wingdings 3</vt:lpstr>
      <vt:lpstr>Blends</vt:lpstr>
      <vt:lpstr>位图图像</vt:lpstr>
      <vt:lpstr>Clip</vt:lpstr>
      <vt:lpstr>公式</vt:lpstr>
      <vt:lpstr>Equation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j2mv9-jyyq6-jm44k-qmyth-8rb2w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J2MV9-JYYQ6-JM44K-QMYTH-8RB2W</dc:creator>
  <cp:lastModifiedBy>刘 扬</cp:lastModifiedBy>
  <cp:revision>1115</cp:revision>
  <dcterms:created xsi:type="dcterms:W3CDTF">2003-09-11T07:27:57Z</dcterms:created>
  <dcterms:modified xsi:type="dcterms:W3CDTF">2020-01-16T01:29:23Z</dcterms:modified>
</cp:coreProperties>
</file>