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86"/>
  </p:notesMasterIdLst>
  <p:handoutMasterIdLst>
    <p:handoutMasterId r:id="rId87"/>
  </p:handoutMasterIdLst>
  <p:sldIdLst>
    <p:sldId id="256" r:id="rId2"/>
    <p:sldId id="731" r:id="rId3"/>
    <p:sldId id="722" r:id="rId4"/>
    <p:sldId id="674" r:id="rId5"/>
    <p:sldId id="769" r:id="rId6"/>
    <p:sldId id="725" r:id="rId7"/>
    <p:sldId id="745" r:id="rId8"/>
    <p:sldId id="746" r:id="rId9"/>
    <p:sldId id="747" r:id="rId10"/>
    <p:sldId id="748" r:id="rId11"/>
    <p:sldId id="749" r:id="rId12"/>
    <p:sldId id="750" r:id="rId13"/>
    <p:sldId id="751" r:id="rId14"/>
    <p:sldId id="752" r:id="rId15"/>
    <p:sldId id="753" r:id="rId16"/>
    <p:sldId id="754" r:id="rId17"/>
    <p:sldId id="755" r:id="rId18"/>
    <p:sldId id="756" r:id="rId19"/>
    <p:sldId id="757" r:id="rId20"/>
    <p:sldId id="758" r:id="rId21"/>
    <p:sldId id="759" r:id="rId22"/>
    <p:sldId id="760" r:id="rId23"/>
    <p:sldId id="761" r:id="rId24"/>
    <p:sldId id="762" r:id="rId25"/>
    <p:sldId id="763" r:id="rId26"/>
    <p:sldId id="764" r:id="rId27"/>
    <p:sldId id="765" r:id="rId28"/>
    <p:sldId id="766" r:id="rId29"/>
    <p:sldId id="767" r:id="rId30"/>
    <p:sldId id="770" r:id="rId31"/>
    <p:sldId id="771" r:id="rId32"/>
    <p:sldId id="772" r:id="rId33"/>
    <p:sldId id="773" r:id="rId34"/>
    <p:sldId id="774" r:id="rId35"/>
    <p:sldId id="775" r:id="rId36"/>
    <p:sldId id="776" r:id="rId37"/>
    <p:sldId id="777" r:id="rId38"/>
    <p:sldId id="768" r:id="rId39"/>
    <p:sldId id="778" r:id="rId40"/>
    <p:sldId id="779" r:id="rId41"/>
    <p:sldId id="780" r:id="rId42"/>
    <p:sldId id="781" r:id="rId43"/>
    <p:sldId id="782" r:id="rId44"/>
    <p:sldId id="744" r:id="rId45"/>
    <p:sldId id="783" r:id="rId46"/>
    <p:sldId id="784" r:id="rId47"/>
    <p:sldId id="785" r:id="rId48"/>
    <p:sldId id="786" r:id="rId49"/>
    <p:sldId id="787" r:id="rId50"/>
    <p:sldId id="788" r:id="rId51"/>
    <p:sldId id="789" r:id="rId52"/>
    <p:sldId id="790" r:id="rId53"/>
    <p:sldId id="791" r:id="rId54"/>
    <p:sldId id="792" r:id="rId55"/>
    <p:sldId id="793" r:id="rId56"/>
    <p:sldId id="794" r:id="rId57"/>
    <p:sldId id="795" r:id="rId58"/>
    <p:sldId id="810" r:id="rId59"/>
    <p:sldId id="796" r:id="rId60"/>
    <p:sldId id="797" r:id="rId61"/>
    <p:sldId id="798" r:id="rId62"/>
    <p:sldId id="799" r:id="rId63"/>
    <p:sldId id="800" r:id="rId64"/>
    <p:sldId id="801" r:id="rId65"/>
    <p:sldId id="802" r:id="rId66"/>
    <p:sldId id="803" r:id="rId67"/>
    <p:sldId id="811" r:id="rId68"/>
    <p:sldId id="812" r:id="rId69"/>
    <p:sldId id="815" r:id="rId70"/>
    <p:sldId id="804" r:id="rId71"/>
    <p:sldId id="805" r:id="rId72"/>
    <p:sldId id="813" r:id="rId73"/>
    <p:sldId id="814" r:id="rId74"/>
    <p:sldId id="807" r:id="rId75"/>
    <p:sldId id="808" r:id="rId76"/>
    <p:sldId id="809" r:id="rId77"/>
    <p:sldId id="677" r:id="rId78"/>
    <p:sldId id="692" r:id="rId79"/>
    <p:sldId id="741" r:id="rId80"/>
    <p:sldId id="742" r:id="rId81"/>
    <p:sldId id="743" r:id="rId82"/>
    <p:sldId id="816" r:id="rId83"/>
    <p:sldId id="719" r:id="rId84"/>
    <p:sldId id="698" r:id="rId85"/>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33CC"/>
    <a:srgbClr val="B2B2B2"/>
    <a:srgbClr val="0000FF"/>
    <a:srgbClr val="3399FF"/>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4202" autoAdjust="0"/>
  </p:normalViewPr>
  <p:slideViewPr>
    <p:cSldViewPr>
      <p:cViewPr varScale="1">
        <p:scale>
          <a:sx n="75" d="100"/>
          <a:sy n="75" d="100"/>
        </p:scale>
        <p:origin x="1666" y="53"/>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3" Type="http://schemas.openxmlformats.org/officeDocument/2006/relationships/image" Target="../media/image97.wmf"/><Relationship Id="rId7" Type="http://schemas.openxmlformats.org/officeDocument/2006/relationships/image" Target="../media/image101.wmf"/><Relationship Id="rId12" Type="http://schemas.openxmlformats.org/officeDocument/2006/relationships/image" Target="../media/image106.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8.wmf"/><Relationship Id="rId1"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113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t" anchorCtr="0" compatLnSpc="1">
            <a:prstTxWarp prst="textNoShape">
              <a:avLst/>
            </a:prstTxWarp>
          </a:bodyPr>
          <a:lstStyle>
            <a:lvl1pPr defTabSz="990600">
              <a:defRPr sz="1300" b="0"/>
            </a:lvl1pPr>
          </a:lstStyle>
          <a:p>
            <a:endParaRPr lang="en-US" altLang="zh-CN"/>
          </a:p>
        </p:txBody>
      </p:sp>
      <p:sp>
        <p:nvSpPr>
          <p:cNvPr id="731139"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t" anchorCtr="0" compatLnSpc="1">
            <a:prstTxWarp prst="textNoShape">
              <a:avLst/>
            </a:prstTxWarp>
          </a:bodyPr>
          <a:lstStyle>
            <a:lvl1pPr algn="r" defTabSz="990600">
              <a:defRPr sz="1300" b="0"/>
            </a:lvl1pPr>
          </a:lstStyle>
          <a:p>
            <a:endParaRPr lang="en-US" altLang="zh-CN"/>
          </a:p>
        </p:txBody>
      </p:sp>
      <p:sp>
        <p:nvSpPr>
          <p:cNvPr id="731140"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b" anchorCtr="0" compatLnSpc="1">
            <a:prstTxWarp prst="textNoShape">
              <a:avLst/>
            </a:prstTxWarp>
          </a:bodyPr>
          <a:lstStyle>
            <a:lvl1pPr defTabSz="990600">
              <a:defRPr sz="1300" b="0"/>
            </a:lvl1pPr>
          </a:lstStyle>
          <a:p>
            <a:endParaRPr lang="en-US" altLang="zh-CN"/>
          </a:p>
        </p:txBody>
      </p:sp>
      <p:sp>
        <p:nvSpPr>
          <p:cNvPr id="731141"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b" anchorCtr="0" compatLnSpc="1">
            <a:prstTxWarp prst="textNoShape">
              <a:avLst/>
            </a:prstTxWarp>
          </a:bodyPr>
          <a:lstStyle>
            <a:lvl1pPr algn="r" defTabSz="990600">
              <a:defRPr sz="1300" b="0"/>
            </a:lvl1pPr>
          </a:lstStyle>
          <a:p>
            <a:fld id="{9754E327-DF66-4471-AB23-3E190AFA7D76}" type="slidenum">
              <a:rPr lang="en-US" altLang="zh-CN"/>
              <a:pPr/>
              <a:t>‹#›</a:t>
            </a:fld>
            <a:endParaRPr lang="en-US" altLang="zh-CN"/>
          </a:p>
        </p:txBody>
      </p:sp>
    </p:spTree>
    <p:extLst>
      <p:ext uri="{BB962C8B-B14F-4D97-AF65-F5344CB8AC3E}">
        <p14:creationId xmlns:p14="http://schemas.microsoft.com/office/powerpoint/2010/main" val="3341554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024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t" anchorCtr="0" compatLnSpc="1">
            <a:prstTxWarp prst="textNoShape">
              <a:avLst/>
            </a:prstTxWarp>
          </a:bodyPr>
          <a:lstStyle>
            <a:lvl1pPr defTabSz="990600">
              <a:defRPr sz="1300" b="0"/>
            </a:lvl1pPr>
          </a:lstStyle>
          <a:p>
            <a:endParaRPr lang="en-US" altLang="zh-CN"/>
          </a:p>
        </p:txBody>
      </p:sp>
      <p:sp>
        <p:nvSpPr>
          <p:cNvPr id="650243"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t" anchorCtr="0" compatLnSpc="1">
            <a:prstTxWarp prst="textNoShape">
              <a:avLst/>
            </a:prstTxWarp>
          </a:bodyPr>
          <a:lstStyle>
            <a:lvl1pPr algn="r" defTabSz="990600">
              <a:defRPr sz="1300" b="0"/>
            </a:lvl1pPr>
          </a:lstStyle>
          <a:p>
            <a:endParaRPr lang="en-US" altLang="zh-CN"/>
          </a:p>
        </p:txBody>
      </p:sp>
      <p:sp>
        <p:nvSpPr>
          <p:cNvPr id="65024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0245"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0246"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b" anchorCtr="0" compatLnSpc="1">
            <a:prstTxWarp prst="textNoShape">
              <a:avLst/>
            </a:prstTxWarp>
          </a:bodyPr>
          <a:lstStyle>
            <a:lvl1pPr defTabSz="990600">
              <a:defRPr sz="1300" b="0"/>
            </a:lvl1pPr>
          </a:lstStyle>
          <a:p>
            <a:endParaRPr lang="en-US" altLang="zh-CN"/>
          </a:p>
        </p:txBody>
      </p:sp>
      <p:sp>
        <p:nvSpPr>
          <p:cNvPr id="650247"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84" tIns="49492" rIns="98984" bIns="49492" numCol="1" anchor="b" anchorCtr="0" compatLnSpc="1">
            <a:prstTxWarp prst="textNoShape">
              <a:avLst/>
            </a:prstTxWarp>
          </a:bodyPr>
          <a:lstStyle>
            <a:lvl1pPr algn="r" defTabSz="990600">
              <a:defRPr sz="1300" b="0"/>
            </a:lvl1pPr>
          </a:lstStyle>
          <a:p>
            <a:fld id="{A94350BF-BDDF-4563-8584-A3B65CF70E00}" type="slidenum">
              <a:rPr lang="en-US" altLang="zh-CN"/>
              <a:pPr/>
              <a:t>‹#›</a:t>
            </a:fld>
            <a:endParaRPr lang="en-US" altLang="zh-CN"/>
          </a:p>
        </p:txBody>
      </p:sp>
    </p:spTree>
    <p:extLst>
      <p:ext uri="{BB962C8B-B14F-4D97-AF65-F5344CB8AC3E}">
        <p14:creationId xmlns:p14="http://schemas.microsoft.com/office/powerpoint/2010/main" val="5666790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BE34669-4CDF-4CFD-BC5B-23760E888647}" type="slidenum">
              <a:rPr lang="en-US" altLang="zh-CN"/>
              <a:pPr/>
              <a:t>1</a:t>
            </a:fld>
            <a:endParaRPr lang="en-US" altLang="zh-CN"/>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89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B32BF03-41BF-44FB-A82C-84328777CA49}" type="slidenum">
              <a:rPr lang="en-US" altLang="zh-CN"/>
              <a:pPr/>
              <a:t>84</a:t>
            </a:fld>
            <a:endParaRPr lang="en-US" altLang="zh-CN"/>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6236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24652"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6246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246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246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246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F6F3D9E-F657-4BD0-A76F-1218D8D90CD8}" type="slidenum">
              <a:rPr lang="en-US" altLang="zh-CN"/>
              <a:pPr/>
              <a:t>‹#›</a:t>
            </a:fld>
            <a:endParaRPr lang="en-US" altLang="zh-CN"/>
          </a:p>
        </p:txBody>
      </p:sp>
      <p:pic>
        <p:nvPicPr>
          <p:cNvPr id="624657" name="Picture 17" descr="bri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47813" y="333375"/>
            <a:ext cx="920750" cy="1412875"/>
          </a:xfrm>
          <a:prstGeom prst="rect">
            <a:avLst/>
          </a:prstGeom>
          <a:noFill/>
          <a:extLst>
            <a:ext uri="{909E8E84-426E-40DD-AFC4-6F175D3DCCD1}">
              <a14:hiddenFill xmlns:a14="http://schemas.microsoft.com/office/drawing/2010/main">
                <a:solidFill>
                  <a:srgbClr val="FFFFFF"/>
                </a:solidFill>
              </a14:hiddenFill>
            </a:ext>
          </a:extLst>
        </p:spPr>
      </p:pic>
      <p:sp>
        <p:nvSpPr>
          <p:cNvPr id="624658" name="Freeform 18"/>
          <p:cNvSpPr>
            <a:spLocks/>
          </p:cNvSpPr>
          <p:nvPr userDrawn="1"/>
        </p:nvSpPr>
        <p:spPr bwMode="gray">
          <a:xfrm>
            <a:off x="685800" y="5562600"/>
            <a:ext cx="7653338"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rgbClr val="008000">
              <a:alpha val="50000"/>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D8A14A3-2952-4D11-95F0-D4C819243089}" type="slidenum">
              <a:rPr lang="en-US" altLang="zh-CN"/>
              <a:pPr/>
              <a:t>‹#›</a:t>
            </a:fld>
            <a:endParaRPr lang="en-US" altLang="zh-CN"/>
          </a:p>
        </p:txBody>
      </p:sp>
    </p:spTree>
    <p:extLst>
      <p:ext uri="{BB962C8B-B14F-4D97-AF65-F5344CB8AC3E}">
        <p14:creationId xmlns:p14="http://schemas.microsoft.com/office/powerpoint/2010/main" val="11968727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52204D-5CDB-40CE-B6F2-AD8F90F93801}" type="slidenum">
              <a:rPr lang="en-US" altLang="zh-CN"/>
              <a:pPr/>
              <a:t>‹#›</a:t>
            </a:fld>
            <a:endParaRPr lang="en-US" altLang="zh-CN"/>
          </a:p>
        </p:txBody>
      </p:sp>
    </p:spTree>
    <p:extLst>
      <p:ext uri="{BB962C8B-B14F-4D97-AF65-F5344CB8AC3E}">
        <p14:creationId xmlns:p14="http://schemas.microsoft.com/office/powerpoint/2010/main" val="38826534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248400" y="6324600"/>
            <a:ext cx="1905000" cy="457200"/>
          </a:xfrm>
        </p:spPr>
        <p:txBody>
          <a:bodyPr/>
          <a:lstStyle>
            <a:lvl1pPr>
              <a:defRPr/>
            </a:lvl1pPr>
          </a:lstStyle>
          <a:p>
            <a:fld id="{39303A61-59BE-4FF3-8100-EA042F42C51B}" type="slidenum">
              <a:rPr lang="en-US" altLang="zh-CN"/>
              <a:pPr/>
              <a:t>‹#›</a:t>
            </a:fld>
            <a:endParaRPr lang="en-US" altLang="zh-CN"/>
          </a:p>
        </p:txBody>
      </p:sp>
    </p:spTree>
    <p:extLst>
      <p:ext uri="{BB962C8B-B14F-4D97-AF65-F5344CB8AC3E}">
        <p14:creationId xmlns:p14="http://schemas.microsoft.com/office/powerpoint/2010/main" val="14124558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735DC1-9207-4CF7-8BB7-CC427075C4F4}" type="slidenum">
              <a:rPr lang="en-US" altLang="zh-CN"/>
              <a:pPr/>
              <a:t>‹#›</a:t>
            </a:fld>
            <a:endParaRPr lang="en-US" altLang="zh-CN"/>
          </a:p>
        </p:txBody>
      </p:sp>
    </p:spTree>
    <p:extLst>
      <p:ext uri="{BB962C8B-B14F-4D97-AF65-F5344CB8AC3E}">
        <p14:creationId xmlns:p14="http://schemas.microsoft.com/office/powerpoint/2010/main" val="28328026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A0C23B-7660-4F93-AB14-0C7A6C11D883}" type="slidenum">
              <a:rPr lang="en-US" altLang="zh-CN"/>
              <a:pPr/>
              <a:t>‹#›</a:t>
            </a:fld>
            <a:endParaRPr lang="en-US" altLang="zh-CN"/>
          </a:p>
        </p:txBody>
      </p:sp>
    </p:spTree>
    <p:extLst>
      <p:ext uri="{BB962C8B-B14F-4D97-AF65-F5344CB8AC3E}">
        <p14:creationId xmlns:p14="http://schemas.microsoft.com/office/powerpoint/2010/main" val="792281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DF5ACAB-8583-4F8F-BAFA-5AEDD39551F0}" type="slidenum">
              <a:rPr lang="en-US" altLang="zh-CN"/>
              <a:pPr/>
              <a:t>‹#›</a:t>
            </a:fld>
            <a:endParaRPr lang="en-US" altLang="zh-CN"/>
          </a:p>
        </p:txBody>
      </p:sp>
    </p:spTree>
    <p:extLst>
      <p:ext uri="{BB962C8B-B14F-4D97-AF65-F5344CB8AC3E}">
        <p14:creationId xmlns:p14="http://schemas.microsoft.com/office/powerpoint/2010/main" val="16841892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D909EF7-6E1C-4D34-9DCD-CA809B4FC0EC}" type="slidenum">
              <a:rPr lang="en-US" altLang="zh-CN"/>
              <a:pPr/>
              <a:t>‹#›</a:t>
            </a:fld>
            <a:endParaRPr lang="en-US" altLang="zh-CN"/>
          </a:p>
        </p:txBody>
      </p:sp>
    </p:spTree>
    <p:extLst>
      <p:ext uri="{BB962C8B-B14F-4D97-AF65-F5344CB8AC3E}">
        <p14:creationId xmlns:p14="http://schemas.microsoft.com/office/powerpoint/2010/main" val="28101526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131AC2F-EE56-45D2-9930-E3282189CA6E}" type="slidenum">
              <a:rPr lang="en-US" altLang="zh-CN"/>
              <a:pPr/>
              <a:t>‹#›</a:t>
            </a:fld>
            <a:endParaRPr lang="en-US" altLang="zh-CN"/>
          </a:p>
        </p:txBody>
      </p:sp>
    </p:spTree>
    <p:extLst>
      <p:ext uri="{BB962C8B-B14F-4D97-AF65-F5344CB8AC3E}">
        <p14:creationId xmlns:p14="http://schemas.microsoft.com/office/powerpoint/2010/main" val="9666394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48028E4-10DD-4766-B956-2BBD9B5FC7C6}" type="slidenum">
              <a:rPr lang="en-US" altLang="zh-CN"/>
              <a:pPr/>
              <a:t>‹#›</a:t>
            </a:fld>
            <a:endParaRPr lang="en-US" altLang="zh-CN"/>
          </a:p>
        </p:txBody>
      </p:sp>
    </p:spTree>
    <p:extLst>
      <p:ext uri="{BB962C8B-B14F-4D97-AF65-F5344CB8AC3E}">
        <p14:creationId xmlns:p14="http://schemas.microsoft.com/office/powerpoint/2010/main" val="38070760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4A5A9A5-A03B-4A11-8353-8A2BD8B52FDE}" type="slidenum">
              <a:rPr lang="en-US" altLang="zh-CN"/>
              <a:pPr/>
              <a:t>‹#›</a:t>
            </a:fld>
            <a:endParaRPr lang="en-US" altLang="zh-CN"/>
          </a:p>
        </p:txBody>
      </p:sp>
    </p:spTree>
    <p:extLst>
      <p:ext uri="{BB962C8B-B14F-4D97-AF65-F5344CB8AC3E}">
        <p14:creationId xmlns:p14="http://schemas.microsoft.com/office/powerpoint/2010/main" val="69985611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A1720C-5EE3-406E-96A4-4A26B2D258BD}" type="slidenum">
              <a:rPr lang="en-US" altLang="zh-CN"/>
              <a:pPr/>
              <a:t>‹#›</a:t>
            </a:fld>
            <a:endParaRPr lang="en-US" altLang="zh-CN"/>
          </a:p>
        </p:txBody>
      </p:sp>
    </p:spTree>
    <p:extLst>
      <p:ext uri="{BB962C8B-B14F-4D97-AF65-F5344CB8AC3E}">
        <p14:creationId xmlns:p14="http://schemas.microsoft.com/office/powerpoint/2010/main" val="31693761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oleObject" Target="../embeddings/oleObject4.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625"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236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2362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0"/>
            </a:lvl1pPr>
          </a:lstStyle>
          <a:p>
            <a:endParaRPr lang="en-US" altLang="zh-CN"/>
          </a:p>
        </p:txBody>
      </p:sp>
      <p:sp>
        <p:nvSpPr>
          <p:cNvPr id="62362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b="0"/>
            </a:lvl1pPr>
          </a:lstStyle>
          <a:p>
            <a:endParaRPr lang="en-US" altLang="zh-CN"/>
          </a:p>
        </p:txBody>
      </p:sp>
      <p:sp>
        <p:nvSpPr>
          <p:cNvPr id="623629" name="Rectangle 13"/>
          <p:cNvSpPr>
            <a:spLocks noGrp="1" noChangeArrowheads="1"/>
          </p:cNvSpPr>
          <p:nvPr>
            <p:ph type="sldNum" sz="quarter" idx="4"/>
          </p:nvPr>
        </p:nvSpPr>
        <p:spPr bwMode="auto">
          <a:xfrm>
            <a:off x="6248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lvl1pPr>
          </a:lstStyle>
          <a:p>
            <a:fld id="{69B8EE67-C810-4523-939A-DDC33B064B76}" type="slidenum">
              <a:rPr lang="en-US" altLang="zh-CN"/>
              <a:pPr/>
              <a:t>‹#›</a:t>
            </a:fld>
            <a:endParaRPr lang="en-US" altLang="zh-CN"/>
          </a:p>
        </p:txBody>
      </p:sp>
      <p:graphicFrame>
        <p:nvGraphicFramePr>
          <p:cNvPr id="623630" name="Object 14"/>
          <p:cNvGraphicFramePr>
            <a:graphicFrameLocks noChangeAspect="1"/>
          </p:cNvGraphicFramePr>
          <p:nvPr userDrawn="1"/>
        </p:nvGraphicFramePr>
        <p:xfrm>
          <a:off x="952500" y="6070600"/>
          <a:ext cx="647700" cy="781050"/>
        </p:xfrm>
        <a:graphic>
          <a:graphicData uri="http://schemas.openxmlformats.org/presentationml/2006/ole">
            <mc:AlternateContent xmlns:mc="http://schemas.openxmlformats.org/markup-compatibility/2006">
              <mc:Choice xmlns:v="urn:schemas-microsoft-com:vml" Requires="v">
                <p:oleObj spid="_x0000_s623662" name="位图图像" r:id="rId15" imgW="647619" imgH="781159" progId="Paint.Picture">
                  <p:embed/>
                </p:oleObj>
              </mc:Choice>
              <mc:Fallback>
                <p:oleObj name="位图图像" r:id="rId15" imgW="647619" imgH="781159" progId="Paint.Picture">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500" y="6070600"/>
                        <a:ext cx="6477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3631" name="Object 15"/>
          <p:cNvGraphicFramePr>
            <a:graphicFrameLocks noChangeAspect="1"/>
          </p:cNvGraphicFramePr>
          <p:nvPr userDrawn="1"/>
        </p:nvGraphicFramePr>
        <p:xfrm>
          <a:off x="2916238" y="6015038"/>
          <a:ext cx="561975" cy="819150"/>
        </p:xfrm>
        <a:graphic>
          <a:graphicData uri="http://schemas.openxmlformats.org/presentationml/2006/ole">
            <mc:AlternateContent xmlns:mc="http://schemas.openxmlformats.org/markup-compatibility/2006">
              <mc:Choice xmlns:v="urn:schemas-microsoft-com:vml" Requires="v">
                <p:oleObj spid="_x0000_s623663" name="位图图像" r:id="rId17" imgW="561905" imgH="819048" progId="Paint.Picture">
                  <p:embed/>
                </p:oleObj>
              </mc:Choice>
              <mc:Fallback>
                <p:oleObj name="位图图像" r:id="rId17" imgW="561905" imgH="819048" progId="Paint.Picture">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6238" y="6015038"/>
                        <a:ext cx="5619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3632" name="Object 16"/>
          <p:cNvGraphicFramePr>
            <a:graphicFrameLocks noChangeAspect="1"/>
          </p:cNvGraphicFramePr>
          <p:nvPr userDrawn="1"/>
        </p:nvGraphicFramePr>
        <p:xfrm>
          <a:off x="5724525" y="6194425"/>
          <a:ext cx="600075" cy="657225"/>
        </p:xfrm>
        <a:graphic>
          <a:graphicData uri="http://schemas.openxmlformats.org/presentationml/2006/ole">
            <mc:AlternateContent xmlns:mc="http://schemas.openxmlformats.org/markup-compatibility/2006">
              <mc:Choice xmlns:v="urn:schemas-microsoft-com:vml" Requires="v">
                <p:oleObj spid="_x0000_s623664" name="位图图像" r:id="rId19" imgW="600159" imgH="657317" progId="Paint.Picture">
                  <p:embed/>
                </p:oleObj>
              </mc:Choice>
              <mc:Fallback>
                <p:oleObj name="位图图像" r:id="rId19" imgW="600159" imgH="657317" progId="Paint.Picture">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4525" y="6194425"/>
                        <a:ext cx="600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3633" name="Object 17"/>
          <p:cNvGraphicFramePr>
            <a:graphicFrameLocks noChangeAspect="1"/>
          </p:cNvGraphicFramePr>
          <p:nvPr userDrawn="1"/>
        </p:nvGraphicFramePr>
        <p:xfrm>
          <a:off x="8388350" y="6108700"/>
          <a:ext cx="495300" cy="742950"/>
        </p:xfrm>
        <a:graphic>
          <a:graphicData uri="http://schemas.openxmlformats.org/presentationml/2006/ole">
            <mc:AlternateContent xmlns:mc="http://schemas.openxmlformats.org/markup-compatibility/2006">
              <mc:Choice xmlns:v="urn:schemas-microsoft-com:vml" Requires="v">
                <p:oleObj spid="_x0000_s623665" name="位图图像" r:id="rId21" imgW="495369" imgH="743054" progId="Paint.Picture">
                  <p:embed/>
                </p:oleObj>
              </mc:Choice>
              <mc:Fallback>
                <p:oleObj name="位图图像" r:id="rId21" imgW="495369" imgH="743054" progId="Paint.Picture">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8350" y="6108700"/>
                        <a:ext cx="495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pitchFamily="2" charset="-122"/>
        </a:defRPr>
      </a:lvl2pPr>
      <a:lvl3pPr algn="l" rtl="0" fontAlgn="base">
        <a:spcBef>
          <a:spcPct val="0"/>
        </a:spcBef>
        <a:spcAft>
          <a:spcPct val="0"/>
        </a:spcAft>
        <a:defRPr kumimoji="1" sz="4400">
          <a:solidFill>
            <a:schemeClr val="tx2"/>
          </a:solidFill>
          <a:latin typeface="Tahoma" pitchFamily="34" charset="0"/>
          <a:ea typeface="宋体" pitchFamily="2" charset="-122"/>
        </a:defRPr>
      </a:lvl3pPr>
      <a:lvl4pPr algn="l" rtl="0" fontAlgn="base">
        <a:spcBef>
          <a:spcPct val="0"/>
        </a:spcBef>
        <a:spcAft>
          <a:spcPct val="0"/>
        </a:spcAft>
        <a:defRPr kumimoji="1" sz="4400">
          <a:solidFill>
            <a:schemeClr val="tx2"/>
          </a:solidFill>
          <a:latin typeface="Tahoma" pitchFamily="34" charset="0"/>
          <a:ea typeface="宋体" pitchFamily="2" charset="-122"/>
        </a:defRPr>
      </a:lvl4pPr>
      <a:lvl5pPr algn="l" rtl="0" fontAlgn="base">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 Id="rId1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8.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41.wmf"/><Relationship Id="rId4"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4.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4.bin"/><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0.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5.bin"/><Relationship Id="rId21" Type="http://schemas.openxmlformats.org/officeDocument/2006/relationships/oleObject" Target="../embeddings/oleObject54.bin"/><Relationship Id="rId7" Type="http://schemas.openxmlformats.org/officeDocument/2006/relationships/oleObject" Target="../embeddings/oleObject47.bin"/><Relationship Id="rId12" Type="http://schemas.openxmlformats.org/officeDocument/2006/relationships/image" Target="../media/image55.wmf"/><Relationship Id="rId17" Type="http://schemas.openxmlformats.org/officeDocument/2006/relationships/oleObject" Target="../embeddings/oleObject52.bin"/><Relationship Id="rId25"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9.wmf"/><Relationship Id="rId1" Type="http://schemas.openxmlformats.org/officeDocument/2006/relationships/vmlDrawing" Target="../drawings/vmlDrawing17.vml"/><Relationship Id="rId6" Type="http://schemas.openxmlformats.org/officeDocument/2006/relationships/image" Target="../media/image52.wmf"/><Relationship Id="rId11" Type="http://schemas.openxmlformats.org/officeDocument/2006/relationships/oleObject" Target="../embeddings/oleObject49.bin"/><Relationship Id="rId24" Type="http://schemas.openxmlformats.org/officeDocument/2006/relationships/image" Target="../media/image61.wmf"/><Relationship Id="rId5" Type="http://schemas.openxmlformats.org/officeDocument/2006/relationships/oleObject" Target="../embeddings/oleObject46.bin"/><Relationship Id="rId15" Type="http://schemas.openxmlformats.org/officeDocument/2006/relationships/oleObject" Target="../embeddings/oleObject51.bin"/><Relationship Id="rId23" Type="http://schemas.openxmlformats.org/officeDocument/2006/relationships/oleObject" Target="../embeddings/oleObject55.bin"/><Relationship Id="rId10" Type="http://schemas.openxmlformats.org/officeDocument/2006/relationships/image" Target="../media/image54.wmf"/><Relationship Id="rId19" Type="http://schemas.openxmlformats.org/officeDocument/2006/relationships/oleObject" Target="../embeddings/oleObject53.bin"/><Relationship Id="rId4" Type="http://schemas.openxmlformats.org/officeDocument/2006/relationships/image" Target="../media/image51.wmf"/><Relationship Id="rId9" Type="http://schemas.openxmlformats.org/officeDocument/2006/relationships/oleObject" Target="../embeddings/oleObject48.bin"/><Relationship Id="rId14" Type="http://schemas.openxmlformats.org/officeDocument/2006/relationships/image" Target="../media/image56.wmf"/><Relationship Id="rId22" Type="http://schemas.openxmlformats.org/officeDocument/2006/relationships/image" Target="../media/image6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4.wmf"/><Relationship Id="rId5" Type="http://schemas.openxmlformats.org/officeDocument/2006/relationships/oleObject" Target="../embeddings/oleObject5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1.wmf"/><Relationship Id="rId5" Type="http://schemas.openxmlformats.org/officeDocument/2006/relationships/oleObject" Target="../embeddings/oleObject65.bin"/><Relationship Id="rId4" Type="http://schemas.openxmlformats.org/officeDocument/2006/relationships/image" Target="../media/image70.wmf"/></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73.wmf"/><Relationship Id="rId4" Type="http://schemas.openxmlformats.org/officeDocument/2006/relationships/oleObject" Target="../embeddings/oleObject67.bin"/></Relationships>
</file>

<file path=ppt/slides/_rels/slide38.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3.bin"/><Relationship Id="rId18" Type="http://schemas.openxmlformats.org/officeDocument/2006/relationships/image" Target="../media/image82.w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79.wmf"/><Relationship Id="rId17"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22.vml"/><Relationship Id="rId6" Type="http://schemas.openxmlformats.org/officeDocument/2006/relationships/image" Target="../media/image76.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8.wmf"/><Relationship Id="rId19" Type="http://schemas.openxmlformats.org/officeDocument/2006/relationships/oleObject" Target="../embeddings/oleObject76.bin"/><Relationship Id="rId4" Type="http://schemas.openxmlformats.org/officeDocument/2006/relationships/image" Target="../media/image75.wmf"/><Relationship Id="rId9" Type="http://schemas.openxmlformats.org/officeDocument/2006/relationships/oleObject" Target="../embeddings/oleObject71.bin"/><Relationship Id="rId14" Type="http://schemas.openxmlformats.org/officeDocument/2006/relationships/image" Target="../media/image80.wmf"/><Relationship Id="rId22" Type="http://schemas.openxmlformats.org/officeDocument/2006/relationships/image" Target="../media/image84.wmf"/></Relationships>
</file>

<file path=ppt/slides/_rels/slide39.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6.wmf"/><Relationship Id="rId5" Type="http://schemas.openxmlformats.org/officeDocument/2006/relationships/oleObject" Target="../embeddings/oleObject79.bin"/><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2.wmf"/><Relationship Id="rId2" Type="http://schemas.openxmlformats.org/officeDocument/2006/relationships/slideLayout" Target="../slideLayouts/slideLayout7.xml"/><Relationship Id="rId16" Type="http://schemas.openxmlformats.org/officeDocument/2006/relationships/image" Target="../media/image94.wmf"/><Relationship Id="rId1" Type="http://schemas.openxmlformats.org/officeDocument/2006/relationships/vmlDrawing" Target="../drawings/vmlDrawing24.vml"/><Relationship Id="rId6" Type="http://schemas.openxmlformats.org/officeDocument/2006/relationships/image" Target="../media/image8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4.bin"/><Relationship Id="rId14" Type="http://schemas.openxmlformats.org/officeDocument/2006/relationships/image" Target="../media/image93.wmf"/></Relationships>
</file>

<file path=ppt/slides/_rels/slide41.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3.bin"/><Relationship Id="rId18" Type="http://schemas.openxmlformats.org/officeDocument/2006/relationships/image" Target="../media/image102.wmf"/><Relationship Id="rId26" Type="http://schemas.openxmlformats.org/officeDocument/2006/relationships/image" Target="../media/image106.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99.wmf"/><Relationship Id="rId17" Type="http://schemas.openxmlformats.org/officeDocument/2006/relationships/oleObject" Target="../embeddings/oleObject95.bin"/><Relationship Id="rId25"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25.vml"/><Relationship Id="rId6" Type="http://schemas.openxmlformats.org/officeDocument/2006/relationships/image" Target="../media/image96.wmf"/><Relationship Id="rId11" Type="http://schemas.openxmlformats.org/officeDocument/2006/relationships/oleObject" Target="../embeddings/oleObject92.bin"/><Relationship Id="rId24" Type="http://schemas.openxmlformats.org/officeDocument/2006/relationships/image" Target="../media/image105.wmf"/><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98.bin"/><Relationship Id="rId28" Type="http://schemas.openxmlformats.org/officeDocument/2006/relationships/image" Target="../media/image107.wmf"/><Relationship Id="rId10" Type="http://schemas.openxmlformats.org/officeDocument/2006/relationships/image" Target="../media/image98.wmf"/><Relationship Id="rId19" Type="http://schemas.openxmlformats.org/officeDocument/2006/relationships/oleObject" Target="../embeddings/oleObject96.bin"/><Relationship Id="rId4" Type="http://schemas.openxmlformats.org/officeDocument/2006/relationships/image" Target="../media/image95.wmf"/><Relationship Id="rId9" Type="http://schemas.openxmlformats.org/officeDocument/2006/relationships/oleObject" Target="../embeddings/oleObject91.bin"/><Relationship Id="rId14" Type="http://schemas.openxmlformats.org/officeDocument/2006/relationships/image" Target="../media/image100.wmf"/><Relationship Id="rId22" Type="http://schemas.openxmlformats.org/officeDocument/2006/relationships/image" Target="../media/image104.wmf"/><Relationship Id="rId27" Type="http://schemas.openxmlformats.org/officeDocument/2006/relationships/oleObject" Target="../embeddings/oleObject100.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9.wmf"/><Relationship Id="rId5" Type="http://schemas.openxmlformats.org/officeDocument/2006/relationships/oleObject" Target="../embeddings/oleObject102.bin"/><Relationship Id="rId4" Type="http://schemas.openxmlformats.org/officeDocument/2006/relationships/image" Target="../media/image108.wmf"/></Relationships>
</file>

<file path=ppt/slides/_rels/slide4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12.wmf"/><Relationship Id="rId5" Type="http://schemas.openxmlformats.org/officeDocument/2006/relationships/oleObject" Target="../embeddings/oleObject104.bin"/><Relationship Id="rId4" Type="http://schemas.openxmlformats.org/officeDocument/2006/relationships/image" Target="../media/image11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4.wmf"/><Relationship Id="rId5" Type="http://schemas.openxmlformats.org/officeDocument/2006/relationships/oleObject" Target="../embeddings/oleObject106.bin"/><Relationship Id="rId4" Type="http://schemas.openxmlformats.org/officeDocument/2006/relationships/image" Target="../media/image1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6.wmf"/><Relationship Id="rId5" Type="http://schemas.openxmlformats.org/officeDocument/2006/relationships/oleObject" Target="../embeddings/oleObject108.bin"/><Relationship Id="rId4" Type="http://schemas.openxmlformats.org/officeDocument/2006/relationships/image" Target="../media/image11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8.wmf"/><Relationship Id="rId5" Type="http://schemas.openxmlformats.org/officeDocument/2006/relationships/oleObject" Target="../embeddings/oleObject110.bin"/><Relationship Id="rId4" Type="http://schemas.openxmlformats.org/officeDocument/2006/relationships/image" Target="../media/image11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20.wmf"/><Relationship Id="rId5" Type="http://schemas.openxmlformats.org/officeDocument/2006/relationships/oleObject" Target="../embeddings/oleObject112.bin"/><Relationship Id="rId4" Type="http://schemas.openxmlformats.org/officeDocument/2006/relationships/image" Target="../media/image119.wmf"/></Relationships>
</file>

<file path=ppt/slides/_rels/slide5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3.wmf"/><Relationship Id="rId5" Type="http://schemas.openxmlformats.org/officeDocument/2006/relationships/oleObject" Target="../embeddings/oleObject114.bin"/><Relationship Id="rId4" Type="http://schemas.openxmlformats.org/officeDocument/2006/relationships/image" Target="../media/image12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25.wmf"/><Relationship Id="rId5" Type="http://schemas.openxmlformats.org/officeDocument/2006/relationships/oleObject" Target="../embeddings/oleObject116.bin"/><Relationship Id="rId4" Type="http://schemas.openxmlformats.org/officeDocument/2006/relationships/image" Target="../media/image12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27.wmf"/><Relationship Id="rId5" Type="http://schemas.openxmlformats.org/officeDocument/2006/relationships/oleObject" Target="../embeddings/oleObject118.bin"/><Relationship Id="rId4" Type="http://schemas.openxmlformats.org/officeDocument/2006/relationships/image" Target="../media/image126.wmf"/></Relationships>
</file>

<file path=ppt/slides/_rels/slide5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9.wmf"/><Relationship Id="rId5" Type="http://schemas.openxmlformats.org/officeDocument/2006/relationships/oleObject" Target="../embeddings/oleObject120.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22.bin"/></Relationships>
</file>

<file path=ppt/slides/_rels/slide5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8.wmf"/><Relationship Id="rId5" Type="http://schemas.openxmlformats.org/officeDocument/2006/relationships/oleObject" Target="../embeddings/oleObject124.bin"/><Relationship Id="rId4" Type="http://schemas.openxmlformats.org/officeDocument/2006/relationships/image" Target="../media/image13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34.wmf"/><Relationship Id="rId5" Type="http://schemas.openxmlformats.org/officeDocument/2006/relationships/oleObject" Target="../embeddings/oleObject127.bin"/><Relationship Id="rId4" Type="http://schemas.openxmlformats.org/officeDocument/2006/relationships/image" Target="../media/image133.wmf"/></Relationships>
</file>

<file path=ppt/slides/_rels/slide61.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37.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jpeg"/><Relationship Id="rId1" Type="http://schemas.openxmlformats.org/officeDocument/2006/relationships/slideLayout" Target="../slideLayouts/slideLayout7.xml"/><Relationship Id="rId5" Type="http://schemas.openxmlformats.org/officeDocument/2006/relationships/image" Target="../media/image142.png"/><Relationship Id="rId4" Type="http://schemas.openxmlformats.org/officeDocument/2006/relationships/image" Target="../media/image141.jpeg"/></Relationships>
</file>

<file path=ppt/slides/_rels/slide6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jpeg"/><Relationship Id="rId1" Type="http://schemas.openxmlformats.org/officeDocument/2006/relationships/slideLayout" Target="../slideLayouts/slideLayout7.xml"/><Relationship Id="rId5" Type="http://schemas.openxmlformats.org/officeDocument/2006/relationships/image" Target="../media/image142.png"/><Relationship Id="rId4" Type="http://schemas.openxmlformats.org/officeDocument/2006/relationships/image" Target="../media/image141.jpeg"/></Relationships>
</file>

<file path=ppt/slides/_rels/slide6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0.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57.pn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43.png"/></Relationships>
</file>

<file path=ppt/slides/_rels/slide7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7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 Id="rId4" Type="http://schemas.openxmlformats.org/officeDocument/2006/relationships/image" Target="../media/image165.png"/></Relationships>
</file>

<file path=ppt/slides/_rels/slide7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8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7.xml"/><Relationship Id="rId4" Type="http://schemas.openxmlformats.org/officeDocument/2006/relationships/image" Target="../media/image174.png"/></Relationships>
</file>

<file path=ppt/slides/_rels/slide82.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7.xml"/><Relationship Id="rId4" Type="http://schemas.openxmlformats.org/officeDocument/2006/relationships/image" Target="../media/image17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ChangeArrowheads="1"/>
          </p:cNvSpPr>
          <p:nvPr/>
        </p:nvSpPr>
        <p:spPr bwMode="auto">
          <a:xfrm>
            <a:off x="2530475" y="476250"/>
            <a:ext cx="6002338" cy="720725"/>
          </a:xfrm>
          <a:prstGeom prst="rect">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000">
                <a:solidFill>
                  <a:srgbClr val="B2B2B2"/>
                </a:solidFill>
                <a:effectLst>
                  <a:outerShdw blurRad="38100" dist="38100" dir="2700000" algn="tl">
                    <a:srgbClr val="C0C0C0"/>
                  </a:outerShdw>
                </a:effectLst>
                <a:latin typeface="Comic Sans MS" pitchFamily="66" charset="0"/>
              </a:rPr>
              <a:t>Mathematical modeling</a:t>
            </a:r>
          </a:p>
        </p:txBody>
      </p:sp>
      <p:sp>
        <p:nvSpPr>
          <p:cNvPr id="2053" name="Rectangle 5"/>
          <p:cNvSpPr>
            <a:spLocks noChangeArrowheads="1"/>
          </p:cNvSpPr>
          <p:nvPr/>
        </p:nvSpPr>
        <p:spPr bwMode="auto">
          <a:xfrm>
            <a:off x="395288" y="2197100"/>
            <a:ext cx="8353425" cy="1303338"/>
          </a:xfrm>
          <a:prstGeom prst="rect">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120000"/>
              </a:lnSpc>
            </a:pPr>
            <a:r>
              <a:rPr lang="zh-CN" altLang="en-US" sz="5400">
                <a:solidFill>
                  <a:srgbClr val="0000FF"/>
                </a:solidFill>
                <a:latin typeface="黑体" pitchFamily="49" charset="-122"/>
                <a:ea typeface="黑体" pitchFamily="49" charset="-122"/>
                <a:cs typeface="リュウミンL-KL"/>
              </a:rPr>
              <a:t>第十五讲 </a:t>
            </a:r>
            <a:r>
              <a:rPr lang="zh-CN" altLang="en-US" sz="5400">
                <a:solidFill>
                  <a:schemeClr val="hlink"/>
                </a:solidFill>
                <a:latin typeface="黑体" pitchFamily="49" charset="-122"/>
                <a:ea typeface="黑体" pitchFamily="49" charset="-122"/>
                <a:cs typeface="リュウミンL-KL"/>
              </a:rPr>
              <a:t>智能计算模型</a:t>
            </a:r>
            <a:r>
              <a:rPr lang="en-US" altLang="zh-CN" sz="5400">
                <a:solidFill>
                  <a:schemeClr val="hlink"/>
                </a:solidFill>
                <a:latin typeface="黑体" pitchFamily="49" charset="-122"/>
                <a:ea typeface="黑体" pitchFamily="49" charset="-122"/>
                <a:cs typeface="リュウミンL-KL"/>
              </a:rPr>
              <a:t>(2)</a:t>
            </a:r>
            <a:endParaRPr lang="en-US" altLang="ja-JP" sz="5400">
              <a:solidFill>
                <a:schemeClr val="hlink"/>
              </a:solidFill>
              <a:latin typeface="黑体" pitchFamily="49" charset="-122"/>
              <a:ea typeface="黑体" pitchFamily="49" charset="-122"/>
              <a:cs typeface="リュウミンL-KL"/>
            </a:endParaRPr>
          </a:p>
        </p:txBody>
      </p:sp>
      <p:sp>
        <p:nvSpPr>
          <p:cNvPr id="2062" name="Rectangle 14"/>
          <p:cNvSpPr>
            <a:spLocks noGrp="1" noChangeArrowheads="1"/>
          </p:cNvSpPr>
          <p:nvPr>
            <p:ph type="subTitle" idx="1"/>
          </p:nvPr>
        </p:nvSpPr>
        <p:spPr>
          <a:xfrm>
            <a:off x="1484313" y="4438650"/>
            <a:ext cx="6400800" cy="2159000"/>
          </a:xfrm>
          <a:noFill/>
          <a:ln/>
        </p:spPr>
        <p:txBody>
          <a:bodyPr lIns="92075" tIns="46038" rIns="92075" bIns="46038" anchor="ctr"/>
          <a:lstStyle/>
          <a:p>
            <a:r>
              <a:rPr lang="zh-CN" altLang="en-US" sz="2800">
                <a:ea typeface="楷体_GB2312" pitchFamily="49" charset="-122"/>
              </a:rPr>
              <a:t>周毓明</a:t>
            </a:r>
          </a:p>
          <a:p>
            <a:r>
              <a:rPr lang="en-US" altLang="zh-CN" sz="2800">
                <a:latin typeface="Times New Roman" pitchFamily="18" charset="0"/>
                <a:ea typeface="楷体_GB2312" pitchFamily="49" charset="-122"/>
              </a:rPr>
              <a:t>zhouyuming@nju.edu.cn</a:t>
            </a:r>
          </a:p>
          <a:p>
            <a:endParaRPr lang="en-US" altLang="zh-CN" sz="2800">
              <a:solidFill>
                <a:srgbClr val="0000FF"/>
              </a:solidFill>
              <a:latin typeface="Times New Roman" pitchFamily="18" charset="0"/>
              <a:ea typeface="楷体_GB2312" pitchFamily="49" charset="-122"/>
            </a:endParaRPr>
          </a:p>
          <a:p>
            <a:r>
              <a:rPr lang="zh-CN" altLang="en-US" sz="2800">
                <a:ea typeface="楷体_GB2312" pitchFamily="49" charset="-122"/>
              </a:rPr>
              <a:t>南京大学计算机科学与技术系</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9E21D10-8CC1-4B81-A7EC-640C622073FF}" type="slidenum">
              <a:rPr lang="en-US" altLang="zh-CN"/>
              <a:pPr/>
              <a:t>10</a:t>
            </a:fld>
            <a:endParaRPr lang="en-US" altLang="zh-CN"/>
          </a:p>
        </p:txBody>
      </p:sp>
      <p:sp>
        <p:nvSpPr>
          <p:cNvPr id="109570" name="Rectangle 2"/>
          <p:cNvSpPr>
            <a:spLocks noChangeArrowheads="1"/>
          </p:cNvSpPr>
          <p:nvPr/>
        </p:nvSpPr>
        <p:spPr bwMode="auto">
          <a:xfrm>
            <a:off x="457200" y="3470275"/>
            <a:ext cx="83820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定义</a:t>
            </a:r>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是论域，记</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上的模糊集的全集为</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即  </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称</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为</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上的</a:t>
            </a:r>
            <a:r>
              <a:rPr lang="zh-CN" altLang="en-US" sz="2800">
                <a:solidFill>
                  <a:srgbClr val="FF0000"/>
                </a:solidFill>
                <a:latin typeface="Times New Roman" pitchFamily="18" charset="0"/>
                <a:ea typeface="楷体_GB2312" pitchFamily="49" charset="-122"/>
              </a:rPr>
              <a:t>模糊幂集</a:t>
            </a:r>
            <a:r>
              <a:rPr lang="zh-CN" altLang="en-US" sz="2800">
                <a:latin typeface="Times New Roman" pitchFamily="18" charset="0"/>
                <a:ea typeface="楷体_GB2312" pitchFamily="49" charset="-122"/>
              </a:rPr>
              <a:t>。</a:t>
            </a:r>
          </a:p>
        </p:txBody>
      </p:sp>
      <p:sp>
        <p:nvSpPr>
          <p:cNvPr id="129434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
        <p:nvSpPr>
          <p:cNvPr id="12943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09576" name="Object 8"/>
          <p:cNvGraphicFramePr>
            <a:graphicFrameLocks noChangeAspect="1"/>
          </p:cNvGraphicFramePr>
          <p:nvPr/>
        </p:nvGraphicFramePr>
        <p:xfrm>
          <a:off x="2700338" y="4076700"/>
          <a:ext cx="3671887" cy="539750"/>
        </p:xfrm>
        <a:graphic>
          <a:graphicData uri="http://schemas.openxmlformats.org/presentationml/2006/ole">
            <mc:AlternateContent xmlns:mc="http://schemas.openxmlformats.org/markup-compatibility/2006">
              <mc:Choice xmlns:v="urn:schemas-microsoft-com:vml" Requires="v">
                <p:oleObj spid="_x0000_s1294353" name="公式" r:id="rId3" imgW="1663560" imgH="241200" progId="Equation.3">
                  <p:embed/>
                </p:oleObj>
              </mc:Choice>
              <mc:Fallback>
                <p:oleObj name="公式" r:id="rId3" imgW="1663560" imgH="24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076700"/>
                        <a:ext cx="36718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7" name="Rectangle 9"/>
          <p:cNvSpPr>
            <a:spLocks noChangeArrowheads="1"/>
          </p:cNvSpPr>
          <p:nvPr/>
        </p:nvSpPr>
        <p:spPr bwMode="auto">
          <a:xfrm>
            <a:off x="577850" y="1042988"/>
            <a:ext cx="795496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pP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论域</a:t>
            </a:r>
            <a:r>
              <a:rPr lang="en-US" altLang="zh-CN" sz="2800" i="1">
                <a:latin typeface="Times New Roman" pitchFamily="18" charset="0"/>
                <a:ea typeface="楷体_GB2312" pitchFamily="49" charset="-122"/>
                <a:sym typeface="Symbol" pitchFamily="18" charset="2"/>
              </a:rPr>
              <a:t>U</a:t>
            </a:r>
            <a:r>
              <a:rPr lang="zh-CN" altLang="en-US" sz="2800">
                <a:latin typeface="Times New Roman" pitchFamily="18" charset="0"/>
                <a:ea typeface="楷体_GB2312" pitchFamily="49" charset="-122"/>
                <a:sym typeface="Symbol" pitchFamily="18" charset="2"/>
              </a:rPr>
              <a:t>上的模糊集</a:t>
            </a:r>
            <a:r>
              <a:rPr lang="en-US" altLang="zh-CN" sz="2800" i="1">
                <a:latin typeface="Times New Roman" pitchFamily="18" charset="0"/>
                <a:ea typeface="楷体_GB2312" pitchFamily="49" charset="-122"/>
                <a:sym typeface="Symbol" pitchFamily="18" charset="2"/>
              </a:rPr>
              <a:t>A</a:t>
            </a:r>
            <a:r>
              <a:rPr lang="zh-CN" altLang="en-US" sz="2800">
                <a:latin typeface="Times New Roman" pitchFamily="18" charset="0"/>
                <a:ea typeface="楷体_GB2312" pitchFamily="49" charset="-122"/>
                <a:sym typeface="Symbol" pitchFamily="18" charset="2"/>
              </a:rPr>
              <a:t>由隶属函数来</a:t>
            </a: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sym typeface="Symbol" pitchFamily="18" charset="2"/>
              </a:rPr>
              <a:t>表征， </a:t>
            </a:r>
          </a:p>
          <a:p>
            <a:pPr>
              <a:lnSpc>
                <a:spcPct val="130000"/>
              </a:lnSpc>
            </a:pP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sym typeface="Symbol" pitchFamily="18" charset="2"/>
              </a:rPr>
              <a:t>的大小反映了</a:t>
            </a:r>
            <a:r>
              <a:rPr lang="en-US" altLang="zh-CN" sz="2800" i="1">
                <a:latin typeface="Times New Roman" pitchFamily="18" charset="0"/>
                <a:ea typeface="楷体_GB2312" pitchFamily="49" charset="-122"/>
                <a:sym typeface="Symbol" pitchFamily="18" charset="2"/>
              </a:rPr>
              <a:t>u</a:t>
            </a:r>
            <a:r>
              <a:rPr lang="zh-CN" altLang="en-US" sz="2800">
                <a:latin typeface="Times New Roman" pitchFamily="18" charset="0"/>
                <a:ea typeface="楷体_GB2312" pitchFamily="49" charset="-122"/>
                <a:sym typeface="Symbol" pitchFamily="18" charset="2"/>
              </a:rPr>
              <a:t>对于模糊子集的从属程度。</a:t>
            </a:r>
          </a:p>
          <a:p>
            <a:pPr>
              <a:lnSpc>
                <a:spcPct val="130000"/>
              </a:lnSpc>
            </a:pPr>
            <a:r>
              <a:rPr lang="zh-CN" altLang="en-US" sz="2800">
                <a:latin typeface="Times New Roman" pitchFamily="18" charset="0"/>
                <a:ea typeface="楷体_GB2312" pitchFamily="49" charset="-122"/>
                <a:sym typeface="Symbol" pitchFamily="18" charset="2"/>
              </a:rPr>
              <a:t>模糊子集完全由隶属函数来描述。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9576"/>
                                        </p:tgtEl>
                                        <p:attrNameLst>
                                          <p:attrName>style.visibility</p:attrName>
                                        </p:attrNameLst>
                                      </p:cBhvr>
                                      <p:to>
                                        <p:strVal val="visible"/>
                                      </p:to>
                                    </p:set>
                                    <p:animEffect transition="in" filter="wipe(left)">
                                      <p:cBhvr>
                                        <p:cTn id="11" dur="500"/>
                                        <p:tgtEl>
                                          <p:spTgt spid="1095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9570">
                                            <p:txEl>
                                              <p:pRg st="2" end="2"/>
                                            </p:txEl>
                                          </p:spTgt>
                                        </p:tgtEl>
                                        <p:attrNameLst>
                                          <p:attrName>style.visibility</p:attrName>
                                        </p:attrNameLst>
                                      </p:cBhvr>
                                      <p:to>
                                        <p:strVal val="visible"/>
                                      </p:to>
                                    </p:set>
                                    <p:animEffect transition="in" filter="wipe(left)">
                                      <p:cBhvr>
                                        <p:cTn id="16" dur="500"/>
                                        <p:tgtEl>
                                          <p:spTgt spid="1095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7E99BACE-AB21-4FCA-857F-529BDA9919F4}" type="slidenum">
              <a:rPr lang="en-US" altLang="zh-CN"/>
              <a:pPr/>
              <a:t>11</a:t>
            </a:fld>
            <a:endParaRPr lang="en-US" altLang="zh-CN"/>
          </a:p>
        </p:txBody>
      </p:sp>
      <p:sp>
        <p:nvSpPr>
          <p:cNvPr id="1295364" name="Rectangle 2"/>
          <p:cNvSpPr>
            <a:spLocks noChangeArrowheads="1"/>
          </p:cNvSpPr>
          <p:nvPr/>
        </p:nvSpPr>
        <p:spPr bwMode="auto">
          <a:xfrm>
            <a:off x="533400" y="692150"/>
            <a:ext cx="41830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a:solidFill>
                  <a:srgbClr val="006666"/>
                </a:solidFill>
                <a:ea typeface="楷体_GB2312" pitchFamily="49" charset="-122"/>
              </a:rPr>
              <a:t>   </a:t>
            </a:r>
            <a:r>
              <a:rPr lang="zh-CN" altLang="en-US" sz="3200">
                <a:solidFill>
                  <a:srgbClr val="006666"/>
                </a:solidFill>
                <a:ea typeface="楷体_GB2312" pitchFamily="49" charset="-122"/>
              </a:rPr>
              <a:t>模糊集表示法</a:t>
            </a:r>
          </a:p>
        </p:txBody>
      </p:sp>
      <p:sp>
        <p:nvSpPr>
          <p:cNvPr id="110595" name="Rectangle 3"/>
          <p:cNvSpPr>
            <a:spLocks noChangeArrowheads="1"/>
          </p:cNvSpPr>
          <p:nvPr/>
        </p:nvSpPr>
        <p:spPr bwMode="auto">
          <a:xfrm>
            <a:off x="588963" y="1104900"/>
            <a:ext cx="80867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Clr>
                <a:schemeClr val="folHlink"/>
              </a:buClr>
              <a:buSzPct val="60000"/>
              <a:buFont typeface="Wingdings" pitchFamily="2" charset="2"/>
              <a:buNone/>
            </a:pPr>
            <a:r>
              <a:rPr lang="en-US" altLang="zh-CN">
                <a:ea typeface="楷体_GB2312" pitchFamily="49" charset="-122"/>
              </a:rPr>
              <a:t> </a:t>
            </a:r>
            <a:r>
              <a:rPr lang="zh-CN" altLang="en-US">
                <a:ea typeface="楷体_GB2312" pitchFamily="49" charset="-122"/>
              </a:rPr>
              <a:t>模糊集合有以下的表示法：</a:t>
            </a:r>
            <a:endParaRPr lang="zh-CN" altLang="en-US">
              <a:latin typeface="楷体_GB2312" pitchFamily="49" charset="-122"/>
              <a:ea typeface="楷体_GB2312" pitchFamily="49" charset="-122"/>
            </a:endParaRPr>
          </a:p>
          <a:p>
            <a:pPr marL="609600" indent="-609600">
              <a:spcBef>
                <a:spcPct val="20000"/>
              </a:spcBef>
              <a:buClr>
                <a:schemeClr val="folHlink"/>
              </a:buClr>
              <a:buSzPct val="60000"/>
              <a:buFont typeface="Wingdings" pitchFamily="2" charset="2"/>
              <a:buNone/>
            </a:pPr>
            <a:r>
              <a:rPr lang="zh-CN" altLang="en-US">
                <a:solidFill>
                  <a:schemeClr val="hlink"/>
                </a:solidFill>
                <a:latin typeface="Times New Roman" pitchFamily="18" charset="0"/>
                <a:ea typeface="楷体_GB2312" pitchFamily="49" charset="-122"/>
              </a:rPr>
              <a:t>   </a:t>
            </a:r>
            <a:r>
              <a:rPr lang="en-US" altLang="zh-CN">
                <a:solidFill>
                  <a:schemeClr val="hlink"/>
                </a:solidFill>
                <a:latin typeface="Times New Roman" pitchFamily="18" charset="0"/>
                <a:ea typeface="楷体_GB2312" pitchFamily="49" charset="-122"/>
              </a:rPr>
              <a:t>(1)</a:t>
            </a:r>
            <a:r>
              <a:rPr lang="zh-CN" altLang="en-US">
                <a:solidFill>
                  <a:schemeClr val="hlink"/>
                </a:solidFill>
                <a:ea typeface="楷体_GB2312" pitchFamily="49" charset="-122"/>
              </a:rPr>
              <a:t>序偶表示法</a:t>
            </a:r>
            <a:r>
              <a:rPr lang="zh-CN" altLang="en-US">
                <a:solidFill>
                  <a:schemeClr val="hlink"/>
                </a:solidFill>
              </a:rPr>
              <a:t>：</a:t>
            </a:r>
            <a:endParaRPr lang="zh-CN" altLang="en-US">
              <a:solidFill>
                <a:schemeClr val="hlink"/>
              </a:solidFill>
              <a:ea typeface="楷体_GB2312" pitchFamily="49" charset="-122"/>
            </a:endParaRPr>
          </a:p>
          <a:p>
            <a:pPr marL="609600" indent="-609600">
              <a:lnSpc>
                <a:spcPct val="80000"/>
              </a:lnSpc>
              <a:spcBef>
                <a:spcPct val="20000"/>
              </a:spcBef>
              <a:buClr>
                <a:schemeClr val="folHlink"/>
              </a:buClr>
              <a:buSzPct val="60000"/>
              <a:buFont typeface="Wingdings" pitchFamily="2" charset="2"/>
              <a:buNone/>
            </a:pPr>
            <a:r>
              <a:rPr lang="zh-CN" altLang="en-US" sz="900" b="0">
                <a:latin typeface="楷体_GB2312" pitchFamily="49" charset="-122"/>
                <a:ea typeface="楷体_GB2312" pitchFamily="49" charset="-122"/>
              </a:rPr>
              <a:t>     </a:t>
            </a:r>
          </a:p>
        </p:txBody>
      </p:sp>
      <p:graphicFrame>
        <p:nvGraphicFramePr>
          <p:cNvPr id="110600" name="Object 8"/>
          <p:cNvGraphicFramePr>
            <a:graphicFrameLocks noChangeAspect="1"/>
          </p:cNvGraphicFramePr>
          <p:nvPr/>
        </p:nvGraphicFramePr>
        <p:xfrm>
          <a:off x="3419475" y="1836738"/>
          <a:ext cx="2736850" cy="492125"/>
        </p:xfrm>
        <a:graphic>
          <a:graphicData uri="http://schemas.openxmlformats.org/presentationml/2006/ole">
            <mc:AlternateContent xmlns:mc="http://schemas.openxmlformats.org/markup-compatibility/2006">
              <mc:Choice xmlns:v="urn:schemas-microsoft-com:vml" Requires="v">
                <p:oleObj spid="_x0000_s1295425" name="公式" r:id="rId3" imgW="1358640" imgH="241200" progId="Equation.3">
                  <p:embed/>
                </p:oleObj>
              </mc:Choice>
              <mc:Fallback>
                <p:oleObj name="公式" r:id="rId3" imgW="1358640" imgH="24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836738"/>
                        <a:ext cx="273685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5371" name="Rectangle 9"/>
          <p:cNvSpPr>
            <a:spLocks noChangeArrowheads="1"/>
          </p:cNvSpPr>
          <p:nvPr/>
        </p:nvSpPr>
        <p:spPr bwMode="auto">
          <a:xfrm>
            <a:off x="0" y="30638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pSp>
        <p:nvGrpSpPr>
          <p:cNvPr id="2" name="Group 10"/>
          <p:cNvGrpSpPr>
            <a:grpSpLocks/>
          </p:cNvGrpSpPr>
          <p:nvPr/>
        </p:nvGrpSpPr>
        <p:grpSpPr bwMode="auto">
          <a:xfrm>
            <a:off x="755650" y="2473325"/>
            <a:ext cx="7313613" cy="457200"/>
            <a:chOff x="476" y="1616"/>
            <a:chExt cx="4607" cy="288"/>
          </a:xfrm>
        </p:grpSpPr>
        <p:sp>
          <p:nvSpPr>
            <p:cNvPr id="1295373" name="Rectangle 11"/>
            <p:cNvSpPr>
              <a:spLocks noChangeArrowheads="1"/>
            </p:cNvSpPr>
            <p:nvPr/>
          </p:nvSpPr>
          <p:spPr bwMode="auto">
            <a:xfrm>
              <a:off x="476" y="1616"/>
              <a:ext cx="4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a:solidFill>
                    <a:schemeClr val="hlink"/>
                  </a:solidFill>
                  <a:latin typeface="Times New Roman" pitchFamily="18" charset="0"/>
                  <a:ea typeface="楷体_GB2312" pitchFamily="49" charset="-122"/>
                </a:rPr>
                <a:t>(2)Zadeh</a:t>
              </a:r>
              <a:r>
                <a:rPr kumimoji="0" lang="zh-CN" altLang="en-US">
                  <a:solidFill>
                    <a:schemeClr val="hlink"/>
                  </a:solidFill>
                  <a:latin typeface="楷体_GB2312" pitchFamily="49" charset="-122"/>
                  <a:ea typeface="楷体_GB2312" pitchFamily="49" charset="-122"/>
                </a:rPr>
                <a:t>表示法：</a:t>
              </a:r>
              <a:r>
                <a:rPr kumimoji="0" lang="zh-CN" altLang="en-US">
                  <a:latin typeface="楷体_GB2312" pitchFamily="49" charset="-122"/>
                  <a:ea typeface="楷体_GB2312" pitchFamily="49" charset="-122"/>
                </a:rPr>
                <a:t>若  是有限集或可数集，可表示为</a:t>
              </a:r>
              <a:r>
                <a:rPr kumimoji="0" lang="zh-CN" altLang="en-US" b="0">
                  <a:latin typeface="楷体_GB2312" pitchFamily="49" charset="-122"/>
                  <a:ea typeface="楷体_GB2312" pitchFamily="49" charset="-122"/>
                </a:rPr>
                <a:t> </a:t>
              </a:r>
            </a:p>
          </p:txBody>
        </p:sp>
        <p:graphicFrame>
          <p:nvGraphicFramePr>
            <p:cNvPr id="1295374" name="Object 12"/>
            <p:cNvGraphicFramePr>
              <a:graphicFrameLocks noChangeAspect="1"/>
            </p:cNvGraphicFramePr>
            <p:nvPr/>
          </p:nvGraphicFramePr>
          <p:xfrm>
            <a:off x="2277" y="1634"/>
            <a:ext cx="213" cy="238"/>
          </p:xfrm>
          <a:graphic>
            <a:graphicData uri="http://schemas.openxmlformats.org/presentationml/2006/ole">
              <mc:AlternateContent xmlns:mc="http://schemas.openxmlformats.org/markup-compatibility/2006">
                <mc:Choice xmlns:v="urn:schemas-microsoft-com:vml" Requires="v">
                  <p:oleObj spid="_x0000_s1295426" name="公式" r:id="rId5" imgW="164880" imgH="177480" progId="Equation.3">
                    <p:embed/>
                  </p:oleObj>
                </mc:Choice>
                <mc:Fallback>
                  <p:oleObj name="公式" r:id="rId5" imgW="164880" imgH="1774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 y="1634"/>
                          <a:ext cx="213"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95375" name="Rectangle 13"/>
          <p:cNvSpPr>
            <a:spLocks noChangeArrowheads="1"/>
          </p:cNvSpPr>
          <p:nvPr/>
        </p:nvSpPr>
        <p:spPr bwMode="auto">
          <a:xfrm>
            <a:off x="0" y="3025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10606" name="Object 14"/>
          <p:cNvGraphicFramePr>
            <a:graphicFrameLocks noChangeAspect="1"/>
          </p:cNvGraphicFramePr>
          <p:nvPr/>
        </p:nvGraphicFramePr>
        <p:xfrm>
          <a:off x="3371850" y="3052763"/>
          <a:ext cx="2352675" cy="557212"/>
        </p:xfrm>
        <a:graphic>
          <a:graphicData uri="http://schemas.openxmlformats.org/presentationml/2006/ole">
            <mc:AlternateContent xmlns:mc="http://schemas.openxmlformats.org/markup-compatibility/2006">
              <mc:Choice xmlns:v="urn:schemas-microsoft-com:vml" Requires="v">
                <p:oleObj spid="_x0000_s1295427" name="公式" r:id="rId7" imgW="1079280" imgH="253800" progId="Equation.3">
                  <p:embed/>
                </p:oleObj>
              </mc:Choice>
              <mc:Fallback>
                <p:oleObj name="公式" r:id="rId7" imgW="1079280" imgH="2538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1850" y="3052763"/>
                        <a:ext cx="23526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5"/>
          <p:cNvGrpSpPr>
            <a:grpSpLocks/>
          </p:cNvGrpSpPr>
          <p:nvPr/>
        </p:nvGrpSpPr>
        <p:grpSpPr bwMode="auto">
          <a:xfrm>
            <a:off x="1476375" y="3768725"/>
            <a:ext cx="4603750" cy="501650"/>
            <a:chOff x="930" y="2462"/>
            <a:chExt cx="2900" cy="316"/>
          </a:xfrm>
        </p:grpSpPr>
        <p:sp>
          <p:nvSpPr>
            <p:cNvPr id="1295378" name="Rectangle 16"/>
            <p:cNvSpPr>
              <a:spLocks noChangeArrowheads="1"/>
            </p:cNvSpPr>
            <p:nvPr/>
          </p:nvSpPr>
          <p:spPr bwMode="auto">
            <a:xfrm>
              <a:off x="930" y="2462"/>
              <a:ext cx="29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a:latin typeface="楷体_GB2312" pitchFamily="49" charset="-122"/>
                  <a:ea typeface="楷体_GB2312" pitchFamily="49" charset="-122"/>
                  <a:cs typeface="Times New Roman" pitchFamily="18" charset="0"/>
                </a:rPr>
                <a:t>若  是无限不可数集，可表示为 </a:t>
              </a:r>
            </a:p>
          </p:txBody>
        </p:sp>
        <p:graphicFrame>
          <p:nvGraphicFramePr>
            <p:cNvPr id="1295379" name="Object 17"/>
            <p:cNvGraphicFramePr>
              <a:graphicFrameLocks noChangeAspect="1"/>
            </p:cNvGraphicFramePr>
            <p:nvPr/>
          </p:nvGraphicFramePr>
          <p:xfrm>
            <a:off x="1172" y="2494"/>
            <a:ext cx="255" cy="284"/>
          </p:xfrm>
          <a:graphic>
            <a:graphicData uri="http://schemas.openxmlformats.org/presentationml/2006/ole">
              <mc:AlternateContent xmlns:mc="http://schemas.openxmlformats.org/markup-compatibility/2006">
                <mc:Choice xmlns:v="urn:schemas-microsoft-com:vml" Requires="v">
                  <p:oleObj spid="_x0000_s1295428" name="公式" r:id="rId9" imgW="164880" imgH="177480" progId="Equation.3">
                    <p:embed/>
                  </p:oleObj>
                </mc:Choice>
                <mc:Fallback>
                  <p:oleObj name="公式" r:id="rId9" imgW="164880" imgH="1774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2" y="2494"/>
                          <a:ext cx="25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0610" name="Object 18"/>
          <p:cNvGraphicFramePr>
            <a:graphicFrameLocks noChangeAspect="1"/>
          </p:cNvGraphicFramePr>
          <p:nvPr/>
        </p:nvGraphicFramePr>
        <p:xfrm>
          <a:off x="3419475" y="4297363"/>
          <a:ext cx="1998663" cy="638175"/>
        </p:xfrm>
        <a:graphic>
          <a:graphicData uri="http://schemas.openxmlformats.org/presentationml/2006/ole">
            <mc:AlternateContent xmlns:mc="http://schemas.openxmlformats.org/markup-compatibility/2006">
              <mc:Choice xmlns:v="urn:schemas-microsoft-com:vml" Requires="v">
                <p:oleObj spid="_x0000_s1295429" name="公式" r:id="rId11" imgW="901440" imgH="291960" progId="Equation.3">
                  <p:embed/>
                </p:oleObj>
              </mc:Choice>
              <mc:Fallback>
                <p:oleObj name="公式" r:id="rId11" imgW="901440" imgH="29196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4297363"/>
                        <a:ext cx="1998663"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11" name="Rectangle 19"/>
          <p:cNvSpPr>
            <a:spLocks noChangeArrowheads="1"/>
          </p:cNvSpPr>
          <p:nvPr/>
        </p:nvSpPr>
        <p:spPr bwMode="auto">
          <a:xfrm>
            <a:off x="900113" y="5118100"/>
            <a:ext cx="236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en-US" altLang="zh-CN">
                <a:solidFill>
                  <a:schemeClr val="hlink"/>
                </a:solidFill>
                <a:latin typeface="Times New Roman" pitchFamily="18" charset="0"/>
                <a:ea typeface="楷体_GB2312" pitchFamily="49" charset="-122"/>
                <a:cs typeface="Times New Roman" pitchFamily="18" charset="0"/>
              </a:rPr>
              <a:t>(3)</a:t>
            </a:r>
            <a:r>
              <a:rPr kumimoji="0" lang="zh-CN" altLang="en-US">
                <a:solidFill>
                  <a:schemeClr val="hlink"/>
                </a:solidFill>
                <a:latin typeface="楷体_GB2312" pitchFamily="49" charset="-122"/>
                <a:ea typeface="楷体_GB2312" pitchFamily="49" charset="-122"/>
                <a:cs typeface="Times New Roman" pitchFamily="18" charset="0"/>
              </a:rPr>
              <a:t>模糊向量法：</a:t>
            </a:r>
          </a:p>
        </p:txBody>
      </p:sp>
      <p:graphicFrame>
        <p:nvGraphicFramePr>
          <p:cNvPr id="110612" name="Object 20"/>
          <p:cNvGraphicFramePr>
            <a:graphicFrameLocks noChangeAspect="1"/>
          </p:cNvGraphicFramePr>
          <p:nvPr/>
        </p:nvGraphicFramePr>
        <p:xfrm>
          <a:off x="3203575" y="5568950"/>
          <a:ext cx="4273550" cy="533400"/>
        </p:xfrm>
        <a:graphic>
          <a:graphicData uri="http://schemas.openxmlformats.org/presentationml/2006/ole">
            <mc:AlternateContent xmlns:mc="http://schemas.openxmlformats.org/markup-compatibility/2006">
              <mc:Choice xmlns:v="urn:schemas-microsoft-com:vml" Requires="v">
                <p:oleObj spid="_x0000_s1295430" name="公式" r:id="rId13" imgW="1828800" imgH="228600" progId="Equation.3">
                  <p:embed/>
                </p:oleObj>
              </mc:Choice>
              <mc:Fallback>
                <p:oleObj name="公式" r:id="rId13" imgW="1828800" imgH="2286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575" y="5568950"/>
                        <a:ext cx="42735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F4D87C8-4CDC-45A9-A9B9-482A420BE4C8}" type="slidenum">
              <a:rPr lang="en-US" altLang="zh-CN"/>
              <a:pPr/>
              <a:t>12</a:t>
            </a:fld>
            <a:endParaRPr lang="en-US" altLang="zh-CN"/>
          </a:p>
        </p:txBody>
      </p:sp>
      <p:sp>
        <p:nvSpPr>
          <p:cNvPr id="111618" name="Rectangle 2"/>
          <p:cNvSpPr>
            <a:spLocks noRot="1" noChangeArrowheads="1"/>
          </p:cNvSpPr>
          <p:nvPr/>
        </p:nvSpPr>
        <p:spPr bwMode="auto">
          <a:xfrm>
            <a:off x="588963" y="1614488"/>
            <a:ext cx="80867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40000"/>
              </a:lnSpc>
              <a:spcBef>
                <a:spcPct val="20000"/>
              </a:spcBef>
            </a:pPr>
            <a:r>
              <a:rPr kumimoji="0" lang="zh-CN" altLang="en-US" sz="2800">
                <a:latin typeface="楷体_GB2312" pitchFamily="49" charset="-122"/>
                <a:ea typeface="楷体_GB2312" pitchFamily="49" charset="-122"/>
              </a:rPr>
              <a:t>例</a:t>
            </a:r>
            <a:r>
              <a:rPr kumimoji="0" lang="en-US" altLang="zh-CN" sz="2800">
                <a:latin typeface="Times New Roman" pitchFamily="18" charset="0"/>
                <a:ea typeface="楷体_GB2312" pitchFamily="49" charset="-122"/>
              </a:rPr>
              <a:t>4</a:t>
            </a:r>
            <a:r>
              <a:rPr kumimoji="0" lang="en-US" altLang="zh-CN" sz="2800">
                <a:latin typeface="楷体_GB2312" pitchFamily="49" charset="-122"/>
                <a:ea typeface="楷体_GB2312" pitchFamily="49" charset="-122"/>
              </a:rPr>
              <a:t> </a:t>
            </a:r>
            <a:r>
              <a:rPr kumimoji="0" lang="zh-CN" altLang="en-US" sz="2800">
                <a:latin typeface="Times New Roman" pitchFamily="18" charset="0"/>
                <a:ea typeface="楷体_GB2312" pitchFamily="49" charset="-122"/>
              </a:rPr>
              <a:t>设</a:t>
            </a:r>
            <a:r>
              <a:rPr kumimoji="0" lang="en-US" altLang="zh-CN" sz="2800" i="1">
                <a:latin typeface="Times New Roman" pitchFamily="18" charset="0"/>
                <a:ea typeface="楷体_GB2312" pitchFamily="49" charset="-122"/>
              </a:rPr>
              <a:t>U</a:t>
            </a:r>
            <a:r>
              <a:rPr kumimoji="0" lang="en-US" altLang="zh-CN" sz="2800">
                <a:latin typeface="Times New Roman" pitchFamily="18" charset="0"/>
                <a:ea typeface="楷体_GB2312" pitchFamily="49" charset="-122"/>
              </a:rPr>
              <a:t>={1,2,3,4,5,6}, </a:t>
            </a:r>
            <a:r>
              <a:rPr kumimoji="0" lang="en-US" altLang="zh-CN" sz="2800" i="1">
                <a:latin typeface="Times New Roman" pitchFamily="18" charset="0"/>
                <a:ea typeface="楷体_GB2312" pitchFamily="49" charset="-122"/>
              </a:rPr>
              <a:t>A</a:t>
            </a:r>
            <a:r>
              <a:rPr kumimoji="0" lang="zh-CN" altLang="en-US" sz="2800">
                <a:latin typeface="Times New Roman" pitchFamily="18" charset="0"/>
                <a:ea typeface="楷体_GB2312" pitchFamily="49" charset="-122"/>
              </a:rPr>
              <a:t>表示“靠近</a:t>
            </a:r>
            <a:r>
              <a:rPr kumimoji="0" lang="en-US" altLang="zh-CN" sz="2800">
                <a:latin typeface="Times New Roman" pitchFamily="18" charset="0"/>
                <a:ea typeface="楷体_GB2312" pitchFamily="49" charset="-122"/>
              </a:rPr>
              <a:t>4”</a:t>
            </a:r>
            <a:r>
              <a:rPr kumimoji="0" lang="zh-CN" altLang="en-US" sz="2800">
                <a:latin typeface="Times New Roman" pitchFamily="18" charset="0"/>
                <a:ea typeface="楷体_GB2312" pitchFamily="49" charset="-122"/>
              </a:rPr>
              <a:t>的数，则</a:t>
            </a:r>
          </a:p>
          <a:p>
            <a:pPr marL="609600" indent="-609600">
              <a:lnSpc>
                <a:spcPct val="140000"/>
              </a:lnSpc>
              <a:spcBef>
                <a:spcPct val="20000"/>
              </a:spcBef>
            </a:pPr>
            <a:r>
              <a:rPr kumimoji="0" lang="zh-CN" altLang="en-US"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sym typeface="Symbol" pitchFamily="18" charset="2"/>
              </a:rPr>
              <a:t></a:t>
            </a:r>
            <a:r>
              <a:rPr kumimoji="0" lang="en-US" altLang="zh-CN" sz="2800">
                <a:solidFill>
                  <a:srgbClr val="080922"/>
                </a:solidFill>
                <a:latin typeface="Edwardian Script ITC" pitchFamily="66" charset="0"/>
                <a:ea typeface="楷体_GB2312" pitchFamily="49" charset="-122"/>
              </a:rPr>
              <a:t>F</a:t>
            </a:r>
            <a:r>
              <a:rPr kumimoji="0" lang="en-US" altLang="zh-CN"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U</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，各数属于</a:t>
            </a:r>
            <a:r>
              <a:rPr kumimoji="0" lang="en-US" altLang="zh-CN" sz="2800" i="1">
                <a:latin typeface="Times New Roman" pitchFamily="18" charset="0"/>
                <a:ea typeface="楷体_GB2312" pitchFamily="49" charset="-122"/>
              </a:rPr>
              <a:t>A</a:t>
            </a:r>
            <a:r>
              <a:rPr kumimoji="0" lang="zh-CN" altLang="en-US" sz="2800">
                <a:latin typeface="Times New Roman" pitchFamily="18" charset="0"/>
                <a:ea typeface="楷体_GB2312" pitchFamily="49" charset="-122"/>
              </a:rPr>
              <a:t>的程度</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u</a:t>
            </a:r>
            <a:r>
              <a:rPr kumimoji="0" lang="en-US" altLang="zh-CN" sz="2800" baseline="-25000">
                <a:latin typeface="Times New Roman" pitchFamily="18" charset="0"/>
                <a:ea typeface="楷体_GB2312" pitchFamily="49" charset="-122"/>
              </a:rPr>
              <a:t>i</a:t>
            </a:r>
            <a:r>
              <a:rPr kumimoji="0" lang="en-US" altLang="zh-CN" sz="2800">
                <a:latin typeface="Times New Roman" pitchFamily="18" charset="0"/>
                <a:ea typeface="楷体_GB2312" pitchFamily="49" charset="-122"/>
              </a:rPr>
              <a:t>) </a:t>
            </a:r>
            <a:r>
              <a:rPr kumimoji="0" lang="zh-CN" altLang="en-US" sz="2800">
                <a:latin typeface="Times New Roman" pitchFamily="18" charset="0"/>
                <a:ea typeface="楷体_GB2312" pitchFamily="49" charset="-122"/>
              </a:rPr>
              <a:t>如表</a:t>
            </a:r>
            <a:r>
              <a:rPr kumimoji="0" lang="zh-CN" altLang="en-US" sz="2800">
                <a:latin typeface="Times New Roman" pitchFamily="18" charset="0"/>
              </a:rPr>
              <a:t>。</a:t>
            </a:r>
            <a:r>
              <a:rPr kumimoji="0" lang="zh-CN" altLang="en-US" sz="2800" b="0">
                <a:latin typeface="楷体_GB2312" pitchFamily="49" charset="-122"/>
                <a:ea typeface="楷体_GB2312" pitchFamily="49" charset="-122"/>
              </a:rPr>
              <a:t>     </a:t>
            </a:r>
          </a:p>
        </p:txBody>
      </p:sp>
      <p:sp>
        <p:nvSpPr>
          <p:cNvPr id="1296389" name="Rectangle 3"/>
          <p:cNvSpPr>
            <a:spLocks noRot="1" noChangeArrowheads="1"/>
          </p:cNvSpPr>
          <p:nvPr/>
        </p:nvSpPr>
        <p:spPr bwMode="auto">
          <a:xfrm>
            <a:off x="395288" y="942975"/>
            <a:ext cx="369411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0" lang="en-US" altLang="zh-CN" sz="3200">
                <a:solidFill>
                  <a:srgbClr val="006666"/>
                </a:solidFill>
                <a:latin typeface="Arial" pitchFamily="34" charset="0"/>
                <a:ea typeface="楷体_GB2312" pitchFamily="49" charset="-122"/>
              </a:rPr>
              <a:t>   </a:t>
            </a:r>
            <a:r>
              <a:rPr kumimoji="0" lang="zh-CN" altLang="en-US" sz="2800">
                <a:solidFill>
                  <a:srgbClr val="006666"/>
                </a:solidFill>
                <a:latin typeface="Arial" pitchFamily="34" charset="0"/>
                <a:ea typeface="楷体_GB2312" pitchFamily="49" charset="-122"/>
              </a:rPr>
              <a:t>模糊集举例</a:t>
            </a:r>
          </a:p>
        </p:txBody>
      </p:sp>
      <p:graphicFrame>
        <p:nvGraphicFramePr>
          <p:cNvPr id="111620" name="Group 4"/>
          <p:cNvGraphicFramePr>
            <a:graphicFrameLocks noGrp="1"/>
          </p:cNvGraphicFramePr>
          <p:nvPr/>
        </p:nvGraphicFramePr>
        <p:xfrm>
          <a:off x="1979613" y="3414713"/>
          <a:ext cx="5761037" cy="1512888"/>
        </p:xfrm>
        <a:graphic>
          <a:graphicData uri="http://schemas.openxmlformats.org/drawingml/2006/table">
            <a:tbl>
              <a:tblPr/>
              <a:tblGrid>
                <a:gridCol w="823912"/>
                <a:gridCol w="822325"/>
                <a:gridCol w="820738"/>
                <a:gridCol w="827087"/>
                <a:gridCol w="820738"/>
                <a:gridCol w="822325"/>
                <a:gridCol w="823912"/>
              </a:tblGrid>
              <a:tr h="757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1" u="none" strike="noStrike" cap="none" normalizeH="0" baseline="0" smtClean="0">
                          <a:ln>
                            <a:noFill/>
                          </a:ln>
                          <a:solidFill>
                            <a:schemeClr val="tx1"/>
                          </a:solidFill>
                          <a:effectLst/>
                          <a:latin typeface="Times New Roman" pitchFamily="18" charset="0"/>
                          <a:ea typeface="宋体" pitchFamily="2" charset="-122"/>
                        </a:rPr>
                        <a:t>  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5</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6</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smtClean="0">
                          <a:ln>
                            <a:noFill/>
                          </a:ln>
                          <a:solidFill>
                            <a:schemeClr val="tx1"/>
                          </a:solidFill>
                          <a:effectLst/>
                          <a:latin typeface="Times New Roman" pitchFamily="18" charset="0"/>
                          <a:ea typeface="宋体" pitchFamily="2" charset="-122"/>
                        </a:rPr>
                        <a:t>u</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0.2</a:t>
                      </a:r>
                      <a:endParaRPr kumimoji="1"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46" name="Rectangle 30"/>
          <p:cNvSpPr>
            <a:spLocks noChangeArrowheads="1"/>
          </p:cNvSpPr>
          <p:nvPr/>
        </p:nvSpPr>
        <p:spPr bwMode="auto">
          <a:xfrm>
            <a:off x="34925" y="5143500"/>
            <a:ext cx="6192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楷体_GB2312" pitchFamily="49" charset="-122"/>
                <a:ea typeface="楷体_GB2312" pitchFamily="49" charset="-122"/>
              </a:rPr>
              <a:t>则</a:t>
            </a:r>
            <a:r>
              <a:rPr kumimoji="0" lang="en-US" altLang="zh-CN" sz="2800" i="1">
                <a:latin typeface="Times New Roman" pitchFamily="18" charset="0"/>
                <a:ea typeface="楷体_GB2312" pitchFamily="49" charset="-122"/>
              </a:rPr>
              <a:t>A</a:t>
            </a:r>
            <a:r>
              <a:rPr kumimoji="0" lang="zh-CN" altLang="en-US" sz="2800">
                <a:latin typeface="楷体_GB2312" pitchFamily="49" charset="-122"/>
                <a:ea typeface="楷体_GB2312" pitchFamily="49" charset="-122"/>
              </a:rPr>
              <a:t>可用不同方式表示如下：</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FCCBBD74-E7ED-41C7-93CD-5D683CAC05C0}" type="slidenum">
              <a:rPr lang="en-US" altLang="zh-CN"/>
              <a:pPr/>
              <a:t>13</a:t>
            </a:fld>
            <a:endParaRPr lang="en-US" altLang="zh-CN"/>
          </a:p>
        </p:txBody>
      </p:sp>
      <p:sp>
        <p:nvSpPr>
          <p:cNvPr id="112642" name="Rectangle 2"/>
          <p:cNvSpPr>
            <a:spLocks noChangeArrowheads="1"/>
          </p:cNvSpPr>
          <p:nvPr/>
        </p:nvSpPr>
        <p:spPr bwMode="auto">
          <a:xfrm>
            <a:off x="650875" y="3213100"/>
            <a:ext cx="2232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a:solidFill>
                  <a:srgbClr val="FF0000"/>
                </a:solidFill>
                <a:latin typeface="Times New Roman" pitchFamily="18" charset="0"/>
                <a:ea typeface="楷体_GB2312" pitchFamily="49" charset="-122"/>
              </a:rPr>
              <a:t>(2)Zadeh</a:t>
            </a:r>
            <a:r>
              <a:rPr kumimoji="0" lang="zh-CN" altLang="en-US" sz="2800">
                <a:solidFill>
                  <a:srgbClr val="FF0000"/>
                </a:solidFill>
                <a:latin typeface="Times New Roman" pitchFamily="18" charset="0"/>
                <a:ea typeface="楷体_GB2312" pitchFamily="49" charset="-122"/>
              </a:rPr>
              <a:t>法</a:t>
            </a:r>
            <a:r>
              <a:rPr kumimoji="0" lang="zh-CN" altLang="en-US" sz="2800">
                <a:solidFill>
                  <a:srgbClr val="FF0000"/>
                </a:solidFill>
                <a:latin typeface="楷体_GB2312" pitchFamily="49" charset="-122"/>
                <a:ea typeface="楷体_GB2312" pitchFamily="49" charset="-122"/>
              </a:rPr>
              <a:t>：</a:t>
            </a:r>
          </a:p>
        </p:txBody>
      </p:sp>
      <p:graphicFrame>
        <p:nvGraphicFramePr>
          <p:cNvPr id="112643" name="Object 3"/>
          <p:cNvGraphicFramePr>
            <a:graphicFrameLocks noChangeAspect="1"/>
          </p:cNvGraphicFramePr>
          <p:nvPr/>
        </p:nvGraphicFramePr>
        <p:xfrm>
          <a:off x="3059113" y="3605213"/>
          <a:ext cx="4321175" cy="1682750"/>
        </p:xfrm>
        <a:graphic>
          <a:graphicData uri="http://schemas.openxmlformats.org/presentationml/2006/ole">
            <mc:AlternateContent xmlns:mc="http://schemas.openxmlformats.org/markup-compatibility/2006">
              <mc:Choice xmlns:v="urn:schemas-microsoft-com:vml" Requires="v">
                <p:oleObj spid="_x0000_s1297440" name="公式" r:id="rId3" imgW="2070000" imgH="812520" progId="Equation.3">
                  <p:embed/>
                </p:oleObj>
              </mc:Choice>
              <mc:Fallback>
                <p:oleObj name="公式" r:id="rId3" imgW="2070000" imgH="8125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605213"/>
                        <a:ext cx="4321175"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4" name="Rectangle 4"/>
          <p:cNvSpPr>
            <a:spLocks noChangeArrowheads="1"/>
          </p:cNvSpPr>
          <p:nvPr/>
        </p:nvSpPr>
        <p:spPr bwMode="auto">
          <a:xfrm>
            <a:off x="684213" y="563245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800">
                <a:solidFill>
                  <a:srgbClr val="FF0000"/>
                </a:solidFill>
                <a:latin typeface="Times New Roman" pitchFamily="18" charset="0"/>
                <a:ea typeface="楷体_GB2312" pitchFamily="49" charset="-122"/>
              </a:rPr>
              <a:t>(3) </a:t>
            </a:r>
            <a:r>
              <a:rPr kumimoji="0" lang="zh-CN" altLang="en-US" sz="2800">
                <a:solidFill>
                  <a:srgbClr val="FF0000"/>
                </a:solidFill>
                <a:latin typeface="Times New Roman" pitchFamily="18" charset="0"/>
                <a:ea typeface="楷体_GB2312" pitchFamily="49" charset="-122"/>
              </a:rPr>
              <a:t>向量法：</a:t>
            </a:r>
            <a:r>
              <a:rPr kumimoji="0" lang="zh-CN" altLang="en-US"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=(0, 0.2, 0.8, 1, 0.8, 0.2)</a:t>
            </a:r>
          </a:p>
        </p:txBody>
      </p:sp>
      <p:sp>
        <p:nvSpPr>
          <p:cNvPr id="112645" name="Rectangle 5"/>
          <p:cNvSpPr>
            <a:spLocks noChangeArrowheads="1"/>
          </p:cNvSpPr>
          <p:nvPr/>
        </p:nvSpPr>
        <p:spPr bwMode="auto">
          <a:xfrm>
            <a:off x="684213" y="333375"/>
            <a:ext cx="2016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a:solidFill>
                  <a:srgbClr val="FF0000"/>
                </a:solidFill>
                <a:latin typeface="Times New Roman" pitchFamily="18" charset="0"/>
                <a:ea typeface="楷体_GB2312" pitchFamily="49" charset="-122"/>
              </a:rPr>
              <a:t>(1)</a:t>
            </a:r>
            <a:r>
              <a:rPr kumimoji="0" lang="zh-CN" altLang="en-US" sz="2800">
                <a:solidFill>
                  <a:srgbClr val="FF0000"/>
                </a:solidFill>
                <a:latin typeface="Times New Roman" pitchFamily="18" charset="0"/>
                <a:ea typeface="楷体_GB2312" pitchFamily="49" charset="-122"/>
              </a:rPr>
              <a:t>序偶法</a:t>
            </a:r>
            <a:r>
              <a:rPr kumimoji="0" lang="zh-CN" altLang="en-US" sz="2800">
                <a:solidFill>
                  <a:srgbClr val="FF0000"/>
                </a:solidFill>
                <a:latin typeface="楷体_GB2312" pitchFamily="49" charset="-122"/>
                <a:ea typeface="楷体_GB2312" pitchFamily="49" charset="-122"/>
              </a:rPr>
              <a:t>：</a:t>
            </a:r>
          </a:p>
        </p:txBody>
      </p:sp>
      <p:sp>
        <p:nvSpPr>
          <p:cNvPr id="112646" name="Rectangle 6"/>
          <p:cNvSpPr>
            <a:spLocks noChangeArrowheads="1"/>
          </p:cNvSpPr>
          <p:nvPr/>
        </p:nvSpPr>
        <p:spPr bwMode="auto">
          <a:xfrm>
            <a:off x="827088" y="1628775"/>
            <a:ext cx="4249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楷体_GB2312" pitchFamily="49" charset="-122"/>
                <a:ea typeface="楷体_GB2312" pitchFamily="49" charset="-122"/>
              </a:rPr>
              <a:t>或舍弃隶属度为</a:t>
            </a:r>
            <a:r>
              <a:rPr kumimoji="0" lang="en-US" altLang="zh-CN" sz="2800">
                <a:latin typeface="楷体_GB2312" pitchFamily="49" charset="-122"/>
                <a:ea typeface="楷体_GB2312" pitchFamily="49" charset="-122"/>
              </a:rPr>
              <a:t>0</a:t>
            </a:r>
            <a:r>
              <a:rPr kumimoji="0" lang="zh-CN" altLang="en-US" sz="2800">
                <a:latin typeface="楷体_GB2312" pitchFamily="49" charset="-122"/>
                <a:ea typeface="楷体_GB2312" pitchFamily="49" charset="-122"/>
              </a:rPr>
              <a:t>的项</a:t>
            </a:r>
            <a:r>
              <a:rPr kumimoji="0" lang="en-US" altLang="zh-CN" sz="2800">
                <a:latin typeface="楷体_GB2312" pitchFamily="49" charset="-122"/>
                <a:ea typeface="楷体_GB2312" pitchFamily="49" charset="-122"/>
              </a:rPr>
              <a:t>,</a:t>
            </a:r>
            <a:r>
              <a:rPr kumimoji="0" lang="zh-CN" altLang="en-US" sz="2800">
                <a:latin typeface="楷体_GB2312" pitchFamily="49" charset="-122"/>
                <a:ea typeface="楷体_GB2312" pitchFamily="49" charset="-122"/>
              </a:rPr>
              <a:t>记为</a:t>
            </a:r>
          </a:p>
        </p:txBody>
      </p:sp>
      <p:graphicFrame>
        <p:nvGraphicFramePr>
          <p:cNvPr id="112647" name="Object 7"/>
          <p:cNvGraphicFramePr>
            <a:graphicFrameLocks noChangeAspect="1"/>
          </p:cNvGraphicFramePr>
          <p:nvPr/>
        </p:nvGraphicFramePr>
        <p:xfrm>
          <a:off x="1547813" y="1270000"/>
          <a:ext cx="6659562" cy="442913"/>
        </p:xfrm>
        <a:graphic>
          <a:graphicData uri="http://schemas.openxmlformats.org/presentationml/2006/ole">
            <mc:AlternateContent xmlns:mc="http://schemas.openxmlformats.org/markup-compatibility/2006">
              <mc:Choice xmlns:v="urn:schemas-microsoft-com:vml" Requires="v">
                <p:oleObj spid="_x0000_s1297441" name="公式" r:id="rId5" imgW="3009600" imgH="203040" progId="Equation.3">
                  <p:embed/>
                </p:oleObj>
              </mc:Choice>
              <mc:Fallback>
                <p:oleObj name="公式" r:id="rId5" imgW="300960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270000"/>
                        <a:ext cx="6659562"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8" name="Object 8"/>
          <p:cNvGraphicFramePr>
            <a:graphicFrameLocks noChangeAspect="1"/>
          </p:cNvGraphicFramePr>
          <p:nvPr/>
        </p:nvGraphicFramePr>
        <p:xfrm>
          <a:off x="1835150" y="2665413"/>
          <a:ext cx="5942013" cy="447675"/>
        </p:xfrm>
        <a:graphic>
          <a:graphicData uri="http://schemas.openxmlformats.org/presentationml/2006/ole">
            <mc:AlternateContent xmlns:mc="http://schemas.openxmlformats.org/markup-compatibility/2006">
              <mc:Choice xmlns:v="urn:schemas-microsoft-com:vml" Requires="v">
                <p:oleObj spid="_x0000_s1297442" name="公式" r:id="rId7" imgW="2654280" imgH="203040" progId="Equation.3">
                  <p:embed/>
                </p:oleObj>
              </mc:Choice>
              <mc:Fallback>
                <p:oleObj name="公式" r:id="rId7" imgW="265428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665413"/>
                        <a:ext cx="594201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animEffect transition="in" filter="wipe(left)">
                                      <p:cBhvr>
                                        <p:cTn id="7" dur="500"/>
                                        <p:tgtEl>
                                          <p:spTgt spid="1126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wipe(left)">
                                      <p:cBhvr>
                                        <p:cTn id="12" dur="500"/>
                                        <p:tgtEl>
                                          <p:spTgt spid="11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wipe(left)">
                                      <p:cBhvr>
                                        <p:cTn id="1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90D6E252-9876-4BDC-B578-6C041BCC42ED}" type="slidenum">
              <a:rPr lang="en-US" altLang="zh-CN"/>
              <a:pPr/>
              <a:t>14</a:t>
            </a:fld>
            <a:endParaRPr lang="en-US" altLang="zh-CN"/>
          </a:p>
        </p:txBody>
      </p:sp>
      <p:sp>
        <p:nvSpPr>
          <p:cNvPr id="113666" name="Rectangle 2"/>
          <p:cNvSpPr>
            <a:spLocks noChangeArrowheads="1"/>
          </p:cNvSpPr>
          <p:nvPr/>
        </p:nvSpPr>
        <p:spPr bwMode="auto">
          <a:xfrm>
            <a:off x="517525" y="188913"/>
            <a:ext cx="80867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sz="2800" b="0"/>
              <a:t> </a:t>
            </a:r>
            <a:endParaRPr lang="en-US" altLang="zh-CN" sz="2800">
              <a:latin typeface="Times New Roman" pitchFamily="18" charset="0"/>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例</a:t>
            </a:r>
            <a:r>
              <a:rPr lang="en-US" altLang="zh-CN" sz="2800">
                <a:latin typeface="Times New Roman" pitchFamily="18" charset="0"/>
                <a:ea typeface="楷体_GB2312" pitchFamily="49" charset="-122"/>
              </a:rPr>
              <a:t>5 </a:t>
            </a:r>
            <a:r>
              <a:rPr lang="zh-CN" altLang="en-US" sz="2800">
                <a:latin typeface="Times New Roman" pitchFamily="18" charset="0"/>
                <a:ea typeface="楷体_GB2312" pitchFamily="49" charset="-122"/>
              </a:rPr>
              <a:t>设论域为实数域</a:t>
            </a:r>
            <a:r>
              <a:rPr lang="en-US" altLang="zh-CN" sz="2800" i="1">
                <a:latin typeface="Times New Roman" pitchFamily="18" charset="0"/>
                <a:ea typeface="楷体_GB2312" pitchFamily="49" charset="-122"/>
              </a:rPr>
              <a:t>R</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表示“靠近</a:t>
            </a:r>
            <a:r>
              <a:rPr lang="en-US" altLang="zh-CN" sz="2800">
                <a:latin typeface="Times New Roman" pitchFamily="18" charset="0"/>
                <a:ea typeface="楷体_GB2312" pitchFamily="49" charset="-122"/>
              </a:rPr>
              <a:t>4</a:t>
            </a:r>
            <a:r>
              <a:rPr lang="zh-CN" altLang="en-US" sz="2800">
                <a:latin typeface="Times New Roman" pitchFamily="18" charset="0"/>
                <a:ea typeface="楷体_GB2312" pitchFamily="49" charset="-122"/>
              </a:rPr>
              <a:t>的数集”</a:t>
            </a:r>
            <a:r>
              <a:rPr lang="zh-CN" altLang="en-US" sz="2800">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zh-CN" altLang="zh-CN" sz="2800">
                <a:latin typeface="Times New Roman" pitchFamily="18" charset="0"/>
                <a:ea typeface="楷体_GB2312" pitchFamily="49" charset="-122"/>
              </a:rPr>
              <a:t>则</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i="1">
                <a:latin typeface="Times New Roman" pitchFamily="18" charset="0"/>
                <a:ea typeface="楷体_GB2312" pitchFamily="49" charset="-122"/>
              </a:rPr>
              <a:t>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R</a:t>
            </a:r>
            <a:r>
              <a:rPr lang="en-US" altLang="zh-CN" sz="2800">
                <a:latin typeface="Times New Roman" pitchFamily="18" charset="0"/>
                <a:ea typeface="楷体_GB2312" pitchFamily="49" charset="-122"/>
              </a:rPr>
              <a:t>)</a:t>
            </a:r>
            <a:r>
              <a:rPr lang="zh-CN" altLang="zh-CN" sz="2800">
                <a:latin typeface="Times New Roman" pitchFamily="18" charset="0"/>
                <a:ea typeface="楷体_GB2312" pitchFamily="49" charset="-122"/>
              </a:rPr>
              <a:t> ，它的隶属函数是</a:t>
            </a:r>
            <a:endParaRPr lang="zh-CN" altLang="en-US" sz="2800">
              <a:latin typeface="Times New Roman" pitchFamily="18" charset="0"/>
              <a:ea typeface="楷体_GB2312" pitchFamily="49" charset="-122"/>
            </a:endParaRPr>
          </a:p>
        </p:txBody>
      </p:sp>
      <p:sp>
        <p:nvSpPr>
          <p:cNvPr id="1298437" name="Rectangle 3"/>
          <p:cNvSpPr>
            <a:spLocks noChangeArrowheads="1"/>
          </p:cNvSpPr>
          <p:nvPr/>
        </p:nvSpPr>
        <p:spPr bwMode="auto">
          <a:xfrm>
            <a:off x="4479925" y="26701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Arial" pitchFamily="34" charset="0"/>
            </a:endParaRPr>
          </a:p>
        </p:txBody>
      </p:sp>
      <p:graphicFrame>
        <p:nvGraphicFramePr>
          <p:cNvPr id="113669" name="Object 5"/>
          <p:cNvGraphicFramePr>
            <a:graphicFrameLocks noChangeAspect="1"/>
          </p:cNvGraphicFramePr>
          <p:nvPr/>
        </p:nvGraphicFramePr>
        <p:xfrm>
          <a:off x="2771775" y="1917700"/>
          <a:ext cx="4038600" cy="1033463"/>
        </p:xfrm>
        <a:graphic>
          <a:graphicData uri="http://schemas.openxmlformats.org/presentationml/2006/ole">
            <mc:AlternateContent xmlns:mc="http://schemas.openxmlformats.org/markup-compatibility/2006">
              <mc:Choice xmlns:v="urn:schemas-microsoft-com:vml" Requires="v">
                <p:oleObj spid="_x0000_s1298460" name="公式" r:id="rId3" imgW="1968480" imgH="507960" progId="Equation.3">
                  <p:embed/>
                </p:oleObj>
              </mc:Choice>
              <mc:Fallback>
                <p:oleObj name="公式" r:id="rId3" imgW="1968480" imgH="507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917700"/>
                        <a:ext cx="4038600"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900113" y="3162300"/>
            <a:ext cx="4756150" cy="519113"/>
            <a:chOff x="567" y="2037"/>
            <a:chExt cx="2996" cy="327"/>
          </a:xfrm>
        </p:grpSpPr>
        <p:sp>
          <p:nvSpPr>
            <p:cNvPr id="1298442" name="Rectangle 8"/>
            <p:cNvSpPr>
              <a:spLocks noChangeArrowheads="1"/>
            </p:cNvSpPr>
            <p:nvPr/>
          </p:nvSpPr>
          <p:spPr bwMode="auto">
            <a:xfrm>
              <a:off x="567" y="2037"/>
              <a:ext cx="29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sz="2800">
                  <a:latin typeface="Arial" pitchFamily="34" charset="0"/>
                  <a:ea typeface="楷体_GB2312" pitchFamily="49" charset="-122"/>
                </a:rPr>
                <a:t>参数                </a:t>
              </a:r>
              <a:r>
                <a:rPr kumimoji="0" lang="zh-CN" altLang="en-US" sz="2800">
                  <a:latin typeface="Times New Roman" pitchFamily="18" charset="0"/>
                  <a:ea typeface="楷体_GB2312" pitchFamily="49" charset="-122"/>
                </a:rPr>
                <a:t>，参见图</a:t>
              </a:r>
              <a:r>
                <a:rPr kumimoji="0" lang="en-US" altLang="zh-CN" sz="2800">
                  <a:latin typeface="Times New Roman" pitchFamily="18" charset="0"/>
                  <a:ea typeface="楷体_GB2312" pitchFamily="49" charset="-122"/>
                </a:rPr>
                <a:t>1.1</a:t>
              </a:r>
              <a:r>
                <a:rPr kumimoji="0" lang="zh-CN" altLang="en-US" sz="2800">
                  <a:latin typeface="Times New Roman" pitchFamily="18" charset="0"/>
                  <a:ea typeface="楷体_GB2312" pitchFamily="49" charset="-122"/>
                </a:rPr>
                <a:t>。</a:t>
              </a:r>
              <a:r>
                <a:rPr kumimoji="0" lang="zh-CN" altLang="en-US" sz="1800" b="0">
                  <a:latin typeface="Arial" pitchFamily="34" charset="0"/>
                </a:rPr>
                <a:t> </a:t>
              </a:r>
            </a:p>
          </p:txBody>
        </p:sp>
        <p:graphicFrame>
          <p:nvGraphicFramePr>
            <p:cNvPr id="1298443" name="Object 9"/>
            <p:cNvGraphicFramePr>
              <a:graphicFrameLocks noChangeAspect="1"/>
            </p:cNvGraphicFramePr>
            <p:nvPr/>
          </p:nvGraphicFramePr>
          <p:xfrm>
            <a:off x="1066" y="2085"/>
            <a:ext cx="1024" cy="264"/>
          </p:xfrm>
          <a:graphic>
            <a:graphicData uri="http://schemas.openxmlformats.org/presentationml/2006/ole">
              <mc:AlternateContent xmlns:mc="http://schemas.openxmlformats.org/markup-compatibility/2006">
                <mc:Choice xmlns:v="urn:schemas-microsoft-com:vml" Requires="v">
                  <p:oleObj spid="_x0000_s1298461" name="公式" r:id="rId5" imgW="774360" imgH="203040" progId="Equation.3">
                    <p:embed/>
                  </p:oleObj>
                </mc:Choice>
                <mc:Fallback>
                  <p:oleObj name="公式" r:id="rId5" imgW="77436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2085"/>
                          <a:ext cx="102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13674" name="Picture 10" descr="1-1"/>
          <p:cNvPicPr>
            <a:picLocks noChangeAspect="1" noChangeArrowheads="1"/>
          </p:cNvPicPr>
          <p:nvPr/>
        </p:nvPicPr>
        <p:blipFill>
          <a:blip r:embed="rId7">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2771775" y="3644900"/>
            <a:ext cx="3673475"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5" name="Rectangle 11"/>
          <p:cNvSpPr>
            <a:spLocks noChangeArrowheads="1"/>
          </p:cNvSpPr>
          <p:nvPr/>
        </p:nvSpPr>
        <p:spPr bwMode="auto">
          <a:xfrm>
            <a:off x="4140200" y="6096000"/>
            <a:ext cx="700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sz="1800">
                <a:latin typeface="Times New Roman" pitchFamily="18" charset="0"/>
                <a:ea typeface="楷体_GB2312" pitchFamily="49" charset="-122"/>
              </a:rPr>
              <a:t>图</a:t>
            </a:r>
            <a:r>
              <a:rPr kumimoji="0" lang="en-US" altLang="zh-CN" sz="1800">
                <a:latin typeface="Times New Roman" pitchFamily="18" charset="0"/>
                <a:ea typeface="楷体_GB2312" pitchFamily="49" charset="-122"/>
              </a:rPr>
              <a:t>1.1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75"/>
                                        </p:tgtEl>
                                        <p:attrNameLst>
                                          <p:attrName>style.visibility</p:attrName>
                                        </p:attrNameLst>
                                      </p:cBhvr>
                                      <p:to>
                                        <p:strVal val="visible"/>
                                      </p:to>
                                    </p:set>
                                    <p:animEffect transition="in" filter="dissolve">
                                      <p:cBhvr>
                                        <p:cTn id="7" dur="500"/>
                                        <p:tgtEl>
                                          <p:spTgt spid="113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9F713E0-1B10-4519-8890-1921EC1FA039}" type="slidenum">
              <a:rPr lang="en-US" altLang="zh-CN"/>
              <a:pPr/>
              <a:t>15</a:t>
            </a:fld>
            <a:endParaRPr lang="en-US" altLang="zh-CN"/>
          </a:p>
        </p:txBody>
      </p:sp>
      <p:sp>
        <p:nvSpPr>
          <p:cNvPr id="1299460" name="Rectangle 2"/>
          <p:cNvSpPr>
            <a:spLocks noChangeArrowheads="1"/>
          </p:cNvSpPr>
          <p:nvPr/>
        </p:nvSpPr>
        <p:spPr bwMode="auto">
          <a:xfrm>
            <a:off x="395288" y="908050"/>
            <a:ext cx="8172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kumimoji="0" lang="zh-CN" altLang="en-US" sz="2800">
                <a:latin typeface="Times New Roman" pitchFamily="18" charset="0"/>
                <a:ea typeface="楷体_GB2312" pitchFamily="49" charset="-122"/>
              </a:rPr>
              <a:t>例</a:t>
            </a:r>
            <a:r>
              <a:rPr kumimoji="0" lang="en-US" altLang="zh-CN" sz="2800">
                <a:latin typeface="Times New Roman" pitchFamily="18" charset="0"/>
                <a:ea typeface="楷体_GB2312" pitchFamily="49" charset="-122"/>
              </a:rPr>
              <a:t>6  </a:t>
            </a:r>
            <a:r>
              <a:rPr kumimoji="0" lang="zh-CN" altLang="en-US" sz="2800">
                <a:latin typeface="Times New Roman" pitchFamily="18" charset="0"/>
                <a:ea typeface="楷体_GB2312" pitchFamily="49" charset="-122"/>
              </a:rPr>
              <a:t>以人的年龄为论域</a:t>
            </a:r>
            <a:r>
              <a:rPr kumimoji="0" lang="en-US" altLang="zh-CN" sz="2800" i="1">
                <a:latin typeface="Times New Roman" pitchFamily="18" charset="0"/>
                <a:ea typeface="楷体_GB2312" pitchFamily="49" charset="-122"/>
              </a:rPr>
              <a:t>U</a:t>
            </a:r>
            <a:r>
              <a:rPr kumimoji="0" lang="en-US" altLang="zh-CN" sz="2800">
                <a:latin typeface="Times New Roman" pitchFamily="18" charset="0"/>
                <a:ea typeface="楷体_GB2312" pitchFamily="49" charset="-122"/>
              </a:rPr>
              <a:t>=[0,100],</a:t>
            </a:r>
            <a:r>
              <a:rPr kumimoji="0" lang="zh-CN" altLang="en-US" sz="2800">
                <a:latin typeface="Times New Roman" pitchFamily="18" charset="0"/>
                <a:ea typeface="楷体_GB2312" pitchFamily="49" charset="-122"/>
              </a:rPr>
              <a:t>则“年老”和“年轻”</a:t>
            </a:r>
          </a:p>
          <a:p>
            <a:pPr>
              <a:lnSpc>
                <a:spcPct val="120000"/>
              </a:lnSpc>
            </a:pPr>
            <a:r>
              <a:rPr kumimoji="0" lang="zh-CN" altLang="en-US" sz="2800">
                <a:latin typeface="Times New Roman" pitchFamily="18" charset="0"/>
                <a:ea typeface="楷体_GB2312" pitchFamily="49" charset="-122"/>
              </a:rPr>
              <a:t>  可表示为</a:t>
            </a:r>
            <a:r>
              <a:rPr kumimoji="0" lang="en-US" altLang="zh-CN" sz="2800" i="1">
                <a:latin typeface="Times New Roman" pitchFamily="18" charset="0"/>
                <a:ea typeface="楷体_GB2312" pitchFamily="49" charset="-122"/>
              </a:rPr>
              <a:t>U</a:t>
            </a:r>
            <a:r>
              <a:rPr kumimoji="0" lang="zh-CN" altLang="en-US" sz="2800">
                <a:latin typeface="Times New Roman" pitchFamily="18" charset="0"/>
                <a:ea typeface="楷体_GB2312" pitchFamily="49" charset="-122"/>
              </a:rPr>
              <a:t>上的模糊集</a:t>
            </a:r>
            <a:r>
              <a:rPr kumimoji="0" lang="en-US" altLang="zh-CN" sz="2800" i="1">
                <a:latin typeface="Times New Roman" pitchFamily="18" charset="0"/>
                <a:ea typeface="楷体_GB2312" pitchFamily="49" charset="-122"/>
              </a:rPr>
              <a:t>A</a:t>
            </a:r>
            <a:r>
              <a:rPr kumimoji="0" lang="zh-CN" altLang="en-US" sz="2800">
                <a:latin typeface="Times New Roman" pitchFamily="18" charset="0"/>
                <a:ea typeface="楷体_GB2312" pitchFamily="49" charset="-122"/>
              </a:rPr>
              <a:t>和</a:t>
            </a:r>
            <a:r>
              <a:rPr kumimoji="0" lang="en-US" altLang="zh-CN" sz="2800" i="1">
                <a:latin typeface="Times New Roman" pitchFamily="18" charset="0"/>
                <a:ea typeface="楷体_GB2312" pitchFamily="49" charset="-122"/>
              </a:rPr>
              <a:t>B</a:t>
            </a:r>
            <a:r>
              <a:rPr kumimoji="0" lang="en-US" altLang="zh-CN" sz="2800">
                <a:latin typeface="Times New Roman" pitchFamily="18" charset="0"/>
                <a:ea typeface="楷体_GB2312" pitchFamily="49" charset="-122"/>
              </a:rPr>
              <a:t>, </a:t>
            </a:r>
            <a:r>
              <a:rPr kumimoji="0" lang="zh-CN" altLang="en-US" sz="2800">
                <a:latin typeface="Times New Roman" pitchFamily="18" charset="0"/>
                <a:ea typeface="楷体_GB2312" pitchFamily="49" charset="-122"/>
              </a:rPr>
              <a:t>隶属函数分别为：</a:t>
            </a:r>
          </a:p>
        </p:txBody>
      </p:sp>
      <p:graphicFrame>
        <p:nvGraphicFramePr>
          <p:cNvPr id="1299461" name="Object 3"/>
          <p:cNvGraphicFramePr>
            <a:graphicFrameLocks noChangeAspect="1"/>
          </p:cNvGraphicFramePr>
          <p:nvPr/>
        </p:nvGraphicFramePr>
        <p:xfrm>
          <a:off x="1835150" y="2273300"/>
          <a:ext cx="4967288" cy="1273175"/>
        </p:xfrm>
        <a:graphic>
          <a:graphicData uri="http://schemas.openxmlformats.org/presentationml/2006/ole">
            <mc:AlternateContent xmlns:mc="http://schemas.openxmlformats.org/markup-compatibility/2006">
              <mc:Choice xmlns:v="urn:schemas-microsoft-com:vml" Requires="v">
                <p:oleObj spid="_x0000_s1299478" name="公式" r:id="rId3" imgW="2565360" imgH="660240" progId="Equation.3">
                  <p:embed/>
                </p:oleObj>
              </mc:Choice>
              <mc:Fallback>
                <p:oleObj name="公式" r:id="rId3" imgW="2565360" imgH="660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73300"/>
                        <a:ext cx="4967288"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9462" name="Object 4"/>
          <p:cNvGraphicFramePr>
            <a:graphicFrameLocks noChangeAspect="1"/>
          </p:cNvGraphicFramePr>
          <p:nvPr/>
        </p:nvGraphicFramePr>
        <p:xfrm>
          <a:off x="1835150" y="3784600"/>
          <a:ext cx="5184775" cy="1314450"/>
        </p:xfrm>
        <a:graphic>
          <a:graphicData uri="http://schemas.openxmlformats.org/presentationml/2006/ole">
            <mc:AlternateContent xmlns:mc="http://schemas.openxmlformats.org/markup-compatibility/2006">
              <mc:Choice xmlns:v="urn:schemas-microsoft-com:vml" Requires="v">
                <p:oleObj spid="_x0000_s1299479" name="公式" r:id="rId5" imgW="2590560" imgH="660240" progId="Equation.3">
                  <p:embed/>
                </p:oleObj>
              </mc:Choice>
              <mc:Fallback>
                <p:oleObj name="公式" r:id="rId5" imgW="2590560" imgH="660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784600"/>
                        <a:ext cx="5184775"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5F9DA69B-ADBC-408D-93BC-A8C7F9BDBBC3}" type="slidenum">
              <a:rPr lang="en-US" altLang="zh-CN"/>
              <a:pPr/>
              <a:t>16</a:t>
            </a:fld>
            <a:endParaRPr lang="en-US" altLang="zh-CN"/>
          </a:p>
        </p:txBody>
      </p:sp>
      <p:sp>
        <p:nvSpPr>
          <p:cNvPr id="115714" name="Rectangle 2"/>
          <p:cNvSpPr>
            <a:spLocks noChangeArrowheads="1"/>
          </p:cNvSpPr>
          <p:nvPr/>
        </p:nvSpPr>
        <p:spPr bwMode="auto">
          <a:xfrm>
            <a:off x="2767013" y="3411538"/>
            <a:ext cx="349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CN" altLang="en-US" sz="1800">
                <a:latin typeface="Times New Roman" pitchFamily="18" charset="0"/>
                <a:ea typeface="楷体_GB2312" pitchFamily="49" charset="-122"/>
              </a:rPr>
              <a:t>图</a:t>
            </a:r>
            <a:r>
              <a:rPr kumimoji="0" lang="en-US" altLang="zh-CN" sz="1800">
                <a:latin typeface="Times New Roman" pitchFamily="18" charset="0"/>
                <a:ea typeface="楷体_GB2312" pitchFamily="49" charset="-122"/>
              </a:rPr>
              <a:t>1.2 “</a:t>
            </a:r>
            <a:r>
              <a:rPr kumimoji="0" lang="zh-CN" altLang="en-US" sz="1800">
                <a:latin typeface="Times New Roman" pitchFamily="18" charset="0"/>
                <a:ea typeface="楷体_GB2312" pitchFamily="49" charset="-122"/>
              </a:rPr>
              <a:t>年轻”、“年老”隶属度曲线</a:t>
            </a:r>
          </a:p>
        </p:txBody>
      </p:sp>
      <p:pic>
        <p:nvPicPr>
          <p:cNvPr id="115715" name="Picture 3" descr="1-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836613"/>
            <a:ext cx="568960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Rectangle 4"/>
          <p:cNvSpPr>
            <a:spLocks noChangeArrowheads="1"/>
          </p:cNvSpPr>
          <p:nvPr/>
        </p:nvSpPr>
        <p:spPr bwMode="auto">
          <a:xfrm>
            <a:off x="461963" y="4256088"/>
            <a:ext cx="794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en-US" altLang="zh-CN" i="1">
                <a:latin typeface="Times New Roman" pitchFamily="18" charset="0"/>
                <a:ea typeface="楷体_GB2312" pitchFamily="49" charset="-122"/>
              </a:rPr>
              <a:t>B</a:t>
            </a:r>
            <a:r>
              <a:rPr kumimoji="0" lang="en-US" altLang="zh-CN">
                <a:latin typeface="Times New Roman" pitchFamily="18" charset="0"/>
                <a:ea typeface="楷体_GB2312" pitchFamily="49" charset="-122"/>
              </a:rPr>
              <a:t>(26)=0.962, </a:t>
            </a:r>
            <a:r>
              <a:rPr kumimoji="0" lang="en-US" altLang="zh-CN" i="1">
                <a:latin typeface="Times New Roman" pitchFamily="18" charset="0"/>
                <a:ea typeface="楷体_GB2312" pitchFamily="49" charset="-122"/>
              </a:rPr>
              <a:t>B</a:t>
            </a:r>
            <a:r>
              <a:rPr kumimoji="0" lang="en-US" altLang="zh-CN">
                <a:latin typeface="Times New Roman" pitchFamily="18" charset="0"/>
                <a:ea typeface="楷体_GB2312" pitchFamily="49" charset="-122"/>
              </a:rPr>
              <a:t>(30)=0.5, </a:t>
            </a:r>
            <a:r>
              <a:rPr kumimoji="0" lang="en-US" altLang="zh-CN" i="1">
                <a:latin typeface="Times New Roman" pitchFamily="18" charset="0"/>
                <a:ea typeface="楷体_GB2312" pitchFamily="49" charset="-122"/>
              </a:rPr>
              <a:t>B</a:t>
            </a:r>
            <a:r>
              <a:rPr kumimoji="0" lang="en-US" altLang="zh-CN">
                <a:latin typeface="Times New Roman" pitchFamily="18" charset="0"/>
                <a:ea typeface="楷体_GB2312" pitchFamily="49" charset="-122"/>
              </a:rPr>
              <a:t>(35)=0.2, </a:t>
            </a:r>
            <a:r>
              <a:rPr kumimoji="0" lang="en-US" altLang="zh-CN" i="1">
                <a:latin typeface="Times New Roman" pitchFamily="18" charset="0"/>
                <a:ea typeface="楷体_GB2312" pitchFamily="49" charset="-122"/>
              </a:rPr>
              <a:t>B</a:t>
            </a:r>
            <a:r>
              <a:rPr kumimoji="0" lang="en-US" altLang="zh-CN">
                <a:latin typeface="Times New Roman" pitchFamily="18" charset="0"/>
                <a:ea typeface="楷体_GB2312" pitchFamily="49" charset="-122"/>
              </a:rPr>
              <a:t>(40)=0.1, </a:t>
            </a:r>
            <a:r>
              <a:rPr kumimoji="0" lang="en-US" altLang="zh-CN" i="1">
                <a:latin typeface="Times New Roman" pitchFamily="18" charset="0"/>
                <a:ea typeface="楷体_GB2312" pitchFamily="49" charset="-122"/>
              </a:rPr>
              <a:t>B</a:t>
            </a:r>
            <a:r>
              <a:rPr kumimoji="0" lang="en-US" altLang="zh-CN">
                <a:latin typeface="Times New Roman" pitchFamily="18" charset="0"/>
                <a:ea typeface="楷体_GB2312" pitchFamily="49" charset="-122"/>
              </a:rPr>
              <a:t>(45) </a:t>
            </a:r>
            <a:r>
              <a:rPr kumimoji="0" lang="en-US" altLang="zh-CN">
                <a:latin typeface="Arial" pitchFamily="34" charset="0"/>
              </a:rPr>
              <a:t>≈ </a:t>
            </a:r>
            <a:r>
              <a:rPr kumimoji="0" lang="en-US" altLang="zh-CN">
                <a:latin typeface="Times New Roman" pitchFamily="18" charset="0"/>
                <a:ea typeface="楷体_GB2312" pitchFamily="49" charset="-122"/>
                <a:cs typeface="Times New Roman" pitchFamily="18" charset="0"/>
              </a:rPr>
              <a:t>0.06,</a:t>
            </a:r>
          </a:p>
        </p:txBody>
      </p:sp>
      <p:sp>
        <p:nvSpPr>
          <p:cNvPr id="115717" name="Rectangle 5"/>
          <p:cNvSpPr>
            <a:spLocks noChangeArrowheads="1"/>
          </p:cNvSpPr>
          <p:nvPr/>
        </p:nvSpPr>
        <p:spPr bwMode="auto">
          <a:xfrm>
            <a:off x="471488" y="5121275"/>
            <a:ext cx="793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en-US" altLang="zh-CN" i="1">
                <a:latin typeface="Times New Roman" pitchFamily="18" charset="0"/>
              </a:rPr>
              <a:t>A</a:t>
            </a:r>
            <a:r>
              <a:rPr kumimoji="0" lang="en-US" altLang="zh-CN">
                <a:latin typeface="Times New Roman" pitchFamily="18" charset="0"/>
              </a:rPr>
              <a:t>(55)=0.5, </a:t>
            </a:r>
            <a:r>
              <a:rPr kumimoji="0" lang="en-US" altLang="zh-CN" i="1">
                <a:latin typeface="Times New Roman" pitchFamily="18" charset="0"/>
              </a:rPr>
              <a:t>A</a:t>
            </a:r>
            <a:r>
              <a:rPr kumimoji="0" lang="en-US" altLang="zh-CN">
                <a:latin typeface="Times New Roman" pitchFamily="18" charset="0"/>
              </a:rPr>
              <a:t>(51)=0.038, </a:t>
            </a:r>
            <a:r>
              <a:rPr kumimoji="0" lang="en-US" altLang="zh-CN" i="1">
                <a:latin typeface="Times New Roman" pitchFamily="18" charset="0"/>
              </a:rPr>
              <a:t>A</a:t>
            </a:r>
            <a:r>
              <a:rPr kumimoji="0" lang="en-US" altLang="zh-CN">
                <a:latin typeface="Times New Roman" pitchFamily="18" charset="0"/>
              </a:rPr>
              <a:t>(60)=0.67, </a:t>
            </a:r>
            <a:r>
              <a:rPr kumimoji="0" lang="en-US" altLang="zh-CN" i="1">
                <a:latin typeface="Times New Roman" pitchFamily="18" charset="0"/>
              </a:rPr>
              <a:t>A</a:t>
            </a:r>
            <a:r>
              <a:rPr kumimoji="0" lang="en-US" altLang="zh-CN">
                <a:latin typeface="Times New Roman" pitchFamily="18" charset="0"/>
              </a:rPr>
              <a:t>(65)=0.9, </a:t>
            </a:r>
            <a:r>
              <a:rPr kumimoji="0" lang="en-US" altLang="zh-CN" i="1">
                <a:latin typeface="Times New Roman" pitchFamily="18" charset="0"/>
              </a:rPr>
              <a:t>A</a:t>
            </a:r>
            <a:r>
              <a:rPr kumimoji="0" lang="en-US" altLang="zh-CN">
                <a:latin typeface="Times New Roman" pitchFamily="18" charset="0"/>
              </a:rPr>
              <a:t>(70) ≈0.94</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CE2E5299-DF7E-4895-9897-69224B41E65E}" type="slidenum">
              <a:rPr lang="en-US" altLang="zh-CN"/>
              <a:pPr/>
              <a:t>17</a:t>
            </a:fld>
            <a:endParaRPr lang="en-US" altLang="zh-CN"/>
          </a:p>
        </p:txBody>
      </p:sp>
      <p:sp>
        <p:nvSpPr>
          <p:cNvPr id="116739" name="Rectangle 3"/>
          <p:cNvSpPr>
            <a:spLocks noChangeArrowheads="1"/>
          </p:cNvSpPr>
          <p:nvPr/>
        </p:nvSpPr>
        <p:spPr bwMode="auto">
          <a:xfrm>
            <a:off x="468313" y="704850"/>
            <a:ext cx="7632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0" lang="zh-CN" altLang="en-US">
                <a:latin typeface="Times New Roman" pitchFamily="18" charset="0"/>
                <a:ea typeface="楷体_GB2312" pitchFamily="49" charset="-122"/>
              </a:rPr>
              <a:t>例</a:t>
            </a:r>
            <a:r>
              <a:rPr kumimoji="0" lang="en-US" altLang="zh-CN">
                <a:latin typeface="Times New Roman" pitchFamily="18" charset="0"/>
                <a:ea typeface="楷体_GB2312" pitchFamily="49" charset="-122"/>
              </a:rPr>
              <a:t>7  </a:t>
            </a:r>
            <a:r>
              <a:rPr kumimoji="0" lang="zh-CN" altLang="en-US">
                <a:latin typeface="Times New Roman" pitchFamily="18" charset="0"/>
                <a:ea typeface="楷体_GB2312" pitchFamily="49" charset="-122"/>
              </a:rPr>
              <a:t>设</a:t>
            </a:r>
            <a:r>
              <a:rPr kumimoji="0" lang="en-US" altLang="zh-CN" i="1">
                <a:latin typeface="Times New Roman" pitchFamily="18" charset="0"/>
                <a:ea typeface="楷体_GB2312" pitchFamily="49" charset="-122"/>
              </a:rPr>
              <a:t>X</a:t>
            </a:r>
            <a:r>
              <a:rPr kumimoji="0" lang="zh-CN" altLang="en-US">
                <a:latin typeface="Times New Roman" pitchFamily="18" charset="0"/>
                <a:ea typeface="楷体_GB2312" pitchFamily="49" charset="-122"/>
              </a:rPr>
              <a:t>是所有人的集合</a:t>
            </a:r>
            <a:r>
              <a:rPr kumimoji="0" lang="zh-CN" altLang="en-US">
                <a:latin typeface="Times New Roman" pitchFamily="18" charset="0"/>
              </a:rPr>
              <a:t>，</a:t>
            </a:r>
          </a:p>
          <a:p>
            <a:r>
              <a:rPr kumimoji="0" lang="zh-CN" altLang="en-US">
                <a:latin typeface="Times New Roman" pitchFamily="18" charset="0"/>
              </a:rPr>
              <a:t>       “</a:t>
            </a:r>
            <a:r>
              <a:rPr kumimoji="0" lang="en-US" altLang="zh-CN">
                <a:latin typeface="Times New Roman" pitchFamily="18" charset="0"/>
              </a:rPr>
              <a:t>height”</a:t>
            </a:r>
            <a:r>
              <a:rPr kumimoji="0" lang="zh-CN" altLang="en-US">
                <a:latin typeface="Times New Roman" pitchFamily="18" charset="0"/>
              </a:rPr>
              <a:t>＝｛ </a:t>
            </a:r>
            <a:r>
              <a:rPr kumimoji="0" lang="en-US" altLang="zh-CN">
                <a:latin typeface="Times New Roman" pitchFamily="18" charset="0"/>
              </a:rPr>
              <a:t>tall men</a:t>
            </a:r>
            <a:r>
              <a:rPr kumimoji="0" lang="zh-CN" altLang="en-US">
                <a:latin typeface="Times New Roman" pitchFamily="18" charset="0"/>
              </a:rPr>
              <a:t>、</a:t>
            </a:r>
            <a:r>
              <a:rPr kumimoji="0" lang="en-US" altLang="zh-CN">
                <a:latin typeface="Times New Roman" pitchFamily="18" charset="0"/>
              </a:rPr>
              <a:t>medium men</a:t>
            </a:r>
            <a:r>
              <a:rPr kumimoji="0" lang="zh-CN" altLang="en-US">
                <a:latin typeface="Times New Roman" pitchFamily="18" charset="0"/>
              </a:rPr>
              <a:t>、</a:t>
            </a:r>
            <a:r>
              <a:rPr kumimoji="0" lang="en-US" altLang="zh-CN">
                <a:latin typeface="Times New Roman" pitchFamily="18" charset="0"/>
              </a:rPr>
              <a:t>short men</a:t>
            </a:r>
            <a:r>
              <a:rPr kumimoji="0" lang="zh-CN" altLang="en-US">
                <a:latin typeface="Times New Roman" pitchFamily="18" charset="0"/>
              </a:rPr>
              <a:t>｝</a:t>
            </a:r>
            <a:r>
              <a:rPr kumimoji="0" lang="zh-CN" altLang="en-US" b="0">
                <a:latin typeface="Times New Roman" pitchFamily="18" charset="0"/>
              </a:rPr>
              <a:t>  </a:t>
            </a:r>
          </a:p>
        </p:txBody>
      </p:sp>
      <p:sp>
        <p:nvSpPr>
          <p:cNvPr id="116740" name="Rectangle 4"/>
          <p:cNvSpPr>
            <a:spLocks noChangeArrowheads="1"/>
          </p:cNvSpPr>
          <p:nvPr/>
        </p:nvSpPr>
        <p:spPr bwMode="auto">
          <a:xfrm>
            <a:off x="323850" y="1517650"/>
            <a:ext cx="51847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a:latin typeface="Arial" pitchFamily="34" charset="0"/>
                <a:ea typeface="楷体_GB2312" pitchFamily="49" charset="-122"/>
              </a:rPr>
              <a:t>对不同的人有不同的含义。</a:t>
            </a:r>
            <a:endParaRPr kumimoji="0" lang="zh-CN" altLang="en-US">
              <a:latin typeface="楷体_GB2312" pitchFamily="49" charset="-122"/>
              <a:ea typeface="楷体_GB2312" pitchFamily="49" charset="-122"/>
            </a:endParaRPr>
          </a:p>
        </p:txBody>
      </p:sp>
      <p:sp>
        <p:nvSpPr>
          <p:cNvPr id="116741" name="Rectangle 5"/>
          <p:cNvSpPr>
            <a:spLocks noChangeArrowheads="1"/>
          </p:cNvSpPr>
          <p:nvPr/>
        </p:nvSpPr>
        <p:spPr bwMode="auto">
          <a:xfrm>
            <a:off x="396875" y="2000250"/>
            <a:ext cx="84963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a:latin typeface="Arial" pitchFamily="34" charset="0"/>
                <a:ea typeface="楷体_GB2312" pitchFamily="49" charset="-122"/>
              </a:rPr>
              <a:t>下图</a:t>
            </a:r>
            <a:r>
              <a:rPr kumimoji="0" lang="zh-CN" altLang="en-US">
                <a:latin typeface="楷体_GB2312" pitchFamily="49" charset="-122"/>
                <a:ea typeface="楷体_GB2312" pitchFamily="49" charset="-122"/>
              </a:rPr>
              <a:t>给出了普通人和篮球队员身高的两个模糊集合</a:t>
            </a:r>
            <a:r>
              <a:rPr kumimoji="0" lang="zh-CN" altLang="en-US" b="0">
                <a:latin typeface="Arial" pitchFamily="34" charset="0"/>
              </a:rPr>
              <a:t> </a:t>
            </a:r>
            <a:r>
              <a:rPr kumimoji="0" lang="zh-CN" altLang="en-US" b="0">
                <a:latin typeface="Arial" pitchFamily="34" charset="0"/>
                <a:ea typeface="楷体_GB2312" pitchFamily="49" charset="-122"/>
              </a:rPr>
              <a:t>。</a:t>
            </a:r>
          </a:p>
        </p:txBody>
      </p:sp>
      <p:pic>
        <p:nvPicPr>
          <p:cNvPr id="116742" name="Picture 6" descr="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3288" y="2819400"/>
            <a:ext cx="748982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Rectangle 7"/>
          <p:cNvSpPr>
            <a:spLocks noChangeArrowheads="1"/>
          </p:cNvSpPr>
          <p:nvPr/>
        </p:nvSpPr>
        <p:spPr bwMode="auto">
          <a:xfrm>
            <a:off x="1525588" y="5816600"/>
            <a:ext cx="5849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1588" algn="ctr"/>
            <a:r>
              <a:rPr kumimoji="0" lang="zh-CN" altLang="en-US" sz="1800">
                <a:latin typeface="Times New Roman" pitchFamily="18" charset="0"/>
                <a:ea typeface="楷体_GB2312" pitchFamily="49" charset="-122"/>
              </a:rPr>
              <a:t>图</a:t>
            </a:r>
            <a:r>
              <a:rPr kumimoji="0" lang="en-US" altLang="zh-CN" sz="1800">
                <a:latin typeface="Times New Roman" pitchFamily="18" charset="0"/>
                <a:ea typeface="楷体_GB2312" pitchFamily="49" charset="-122"/>
              </a:rPr>
              <a:t>1.3 “height”</a:t>
            </a:r>
            <a:r>
              <a:rPr kumimoji="0" lang="zh-CN" altLang="en-US" sz="1800">
                <a:latin typeface="Times New Roman" pitchFamily="18" charset="0"/>
                <a:ea typeface="楷体_GB2312" pitchFamily="49" charset="-122"/>
              </a:rPr>
              <a:t>＝｛ </a:t>
            </a:r>
            <a:r>
              <a:rPr kumimoji="0" lang="en-US" altLang="zh-CN" sz="1800">
                <a:latin typeface="Times New Roman" pitchFamily="18" charset="0"/>
                <a:ea typeface="楷体_GB2312" pitchFamily="49" charset="-122"/>
              </a:rPr>
              <a:t>tall men</a:t>
            </a:r>
            <a:r>
              <a:rPr kumimoji="0" lang="zh-CN" altLang="en-US" sz="1800">
                <a:latin typeface="Times New Roman" pitchFamily="18" charset="0"/>
                <a:ea typeface="楷体_GB2312" pitchFamily="49" charset="-122"/>
              </a:rPr>
              <a:t>、</a:t>
            </a:r>
            <a:r>
              <a:rPr kumimoji="0" lang="en-US" altLang="zh-CN" sz="1800">
                <a:latin typeface="Times New Roman" pitchFamily="18" charset="0"/>
                <a:ea typeface="楷体_GB2312" pitchFamily="49" charset="-122"/>
              </a:rPr>
              <a:t>medium men</a:t>
            </a:r>
            <a:r>
              <a:rPr kumimoji="0" lang="zh-CN" altLang="en-US" sz="1800">
                <a:latin typeface="Times New Roman" pitchFamily="18" charset="0"/>
                <a:ea typeface="楷体_GB2312" pitchFamily="49" charset="-122"/>
              </a:rPr>
              <a:t>、</a:t>
            </a:r>
            <a:r>
              <a:rPr kumimoji="0" lang="en-US" altLang="zh-CN" sz="1800">
                <a:latin typeface="Times New Roman" pitchFamily="18" charset="0"/>
                <a:ea typeface="楷体_GB2312" pitchFamily="49" charset="-122"/>
              </a:rPr>
              <a:t>short men</a:t>
            </a:r>
            <a:r>
              <a:rPr kumimoji="0" lang="zh-CN" altLang="en-US" sz="1800">
                <a:latin typeface="Times New Roman" pitchFamily="18" charset="0"/>
                <a:ea typeface="楷体_GB2312" pitchFamily="49" charset="-122"/>
              </a:rPr>
              <a:t>｝</a:t>
            </a:r>
            <a:endParaRPr kumimoji="0" lang="zh-CN" altLang="en-US" sz="1800" b="0">
              <a:latin typeface="Times New Roman" pitchFamily="18" charset="0"/>
              <a:ea typeface="楷体_GB2312" pitchFamily="49" charset="-122"/>
            </a:endParaRPr>
          </a:p>
          <a:p>
            <a:pPr indent="1588" algn="ctr"/>
            <a:r>
              <a:rPr kumimoji="0" lang="en-US" altLang="zh-CN" sz="1800">
                <a:latin typeface="Times New Roman" pitchFamily="18" charset="0"/>
                <a:ea typeface="楷体_GB2312" pitchFamily="49" charset="-122"/>
              </a:rPr>
              <a:t>(a) </a:t>
            </a:r>
            <a:r>
              <a:rPr kumimoji="0" lang="zh-CN" altLang="en-US" sz="1800">
                <a:latin typeface="Times New Roman" pitchFamily="18" charset="0"/>
                <a:ea typeface="楷体_GB2312" pitchFamily="49" charset="-122"/>
              </a:rPr>
              <a:t>普通人的隶属函数 </a:t>
            </a:r>
            <a:r>
              <a:rPr kumimoji="0" lang="en-US" altLang="zh-CN" sz="1800">
                <a:latin typeface="Times New Roman" pitchFamily="18" charset="0"/>
                <a:ea typeface="楷体_GB2312" pitchFamily="49" charset="-122"/>
              </a:rPr>
              <a:t>(b)</a:t>
            </a:r>
            <a:r>
              <a:rPr kumimoji="0" lang="zh-CN" altLang="en-US" sz="1800">
                <a:latin typeface="Times New Roman" pitchFamily="18" charset="0"/>
                <a:ea typeface="楷体_GB2312" pitchFamily="49" charset="-122"/>
              </a:rPr>
              <a:t>篮球队员的隶属函数</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E7B33D1-FB61-46FD-920E-D82CBD2E6DC9}" type="slidenum">
              <a:rPr lang="en-US" altLang="zh-CN"/>
              <a:pPr/>
              <a:t>18</a:t>
            </a:fld>
            <a:endParaRPr lang="en-US" altLang="zh-CN"/>
          </a:p>
        </p:txBody>
      </p:sp>
      <p:sp>
        <p:nvSpPr>
          <p:cNvPr id="1302532" name="Rectangle 2"/>
          <p:cNvSpPr>
            <a:spLocks noChangeArrowheads="1"/>
          </p:cNvSpPr>
          <p:nvPr/>
        </p:nvSpPr>
        <p:spPr bwMode="auto">
          <a:xfrm>
            <a:off x="468313" y="1062038"/>
            <a:ext cx="7272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a:solidFill>
                  <a:srgbClr val="CC0000"/>
                </a:solidFill>
                <a:latin typeface="楷体_GB2312" pitchFamily="49" charset="-122"/>
                <a:ea typeface="楷体_GB2312" pitchFamily="49" charset="-122"/>
              </a:rPr>
              <a:t>模糊集的运算</a:t>
            </a:r>
            <a:endParaRPr lang="zh-CN" altLang="en-US" sz="4000">
              <a:solidFill>
                <a:srgbClr val="CC0000"/>
              </a:solidFill>
              <a:latin typeface="Times New Roman" pitchFamily="18" charset="0"/>
            </a:endParaRPr>
          </a:p>
        </p:txBody>
      </p:sp>
      <p:sp>
        <p:nvSpPr>
          <p:cNvPr id="1302533" name="Rectangle 3"/>
          <p:cNvSpPr>
            <a:spLocks noChangeArrowheads="1"/>
          </p:cNvSpPr>
          <p:nvPr/>
        </p:nvSpPr>
        <p:spPr bwMode="auto">
          <a:xfrm>
            <a:off x="1589088" y="2709863"/>
            <a:ext cx="638016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40000"/>
              </a:lnSpc>
              <a:spcBef>
                <a:spcPct val="20000"/>
              </a:spcBef>
              <a:buClr>
                <a:schemeClr val="folHlink"/>
              </a:buClr>
              <a:buSzPct val="60000"/>
              <a:buFont typeface="Wingdings" pitchFamily="2" charset="2"/>
              <a:buChar char="n"/>
            </a:pPr>
            <a:r>
              <a:rPr lang="zh-CN" altLang="en-US" sz="3200">
                <a:ea typeface="楷体_GB2312" pitchFamily="49" charset="-122"/>
              </a:rPr>
              <a:t>模糊集的包含和相等关系</a:t>
            </a:r>
          </a:p>
          <a:p>
            <a:pPr marL="342900" indent="-342900">
              <a:lnSpc>
                <a:spcPct val="140000"/>
              </a:lnSpc>
              <a:spcBef>
                <a:spcPct val="20000"/>
              </a:spcBef>
              <a:buClr>
                <a:schemeClr val="folHlink"/>
              </a:buClr>
              <a:buSzPct val="60000"/>
              <a:buFont typeface="Wingdings" pitchFamily="2" charset="2"/>
              <a:buChar char="n"/>
            </a:pPr>
            <a:r>
              <a:rPr lang="zh-CN" altLang="en-US" sz="3200">
                <a:ea typeface="楷体_GB2312" pitchFamily="49" charset="-122"/>
              </a:rPr>
              <a:t>模糊集的并、交、补运算</a:t>
            </a:r>
          </a:p>
          <a:p>
            <a:pPr marL="342900" indent="-342900">
              <a:lnSpc>
                <a:spcPct val="140000"/>
              </a:lnSpc>
              <a:spcBef>
                <a:spcPct val="20000"/>
              </a:spcBef>
              <a:buClr>
                <a:schemeClr val="folHlink"/>
              </a:buClr>
              <a:buSzPct val="60000"/>
              <a:buFont typeface="Wingdings" pitchFamily="2" charset="2"/>
              <a:buChar char="n"/>
            </a:pPr>
            <a:r>
              <a:rPr lang="zh-CN" altLang="en-US" sz="3200">
                <a:ea typeface="楷体_GB2312" pitchFamily="49" charset="-122"/>
              </a:rPr>
              <a:t>模糊集运算的基本性质</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34EF1C6-FF14-40DE-BA7A-DE6637FA2B1B}" type="slidenum">
              <a:rPr lang="en-US" altLang="zh-CN"/>
              <a:pPr/>
              <a:t>19</a:t>
            </a:fld>
            <a:endParaRPr lang="en-US" altLang="zh-CN"/>
          </a:p>
        </p:txBody>
      </p:sp>
      <p:sp>
        <p:nvSpPr>
          <p:cNvPr id="1303556" name="Rectangle 2"/>
          <p:cNvSpPr>
            <a:spLocks noChangeArrowheads="1"/>
          </p:cNvSpPr>
          <p:nvPr/>
        </p:nvSpPr>
        <p:spPr bwMode="auto">
          <a:xfrm>
            <a:off x="533400" y="765175"/>
            <a:ext cx="8229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b="0">
                <a:solidFill>
                  <a:schemeClr val="tx2"/>
                </a:solidFill>
                <a:ea typeface="楷体_GB2312" pitchFamily="49" charset="-122"/>
              </a:rPr>
              <a:t>  </a:t>
            </a:r>
            <a:r>
              <a:rPr lang="zh-CN" altLang="en-US" sz="3200">
                <a:solidFill>
                  <a:srgbClr val="006666"/>
                </a:solidFill>
                <a:ea typeface="楷体_GB2312" pitchFamily="49" charset="-122"/>
              </a:rPr>
              <a:t>模糊子集的包含和相等关系</a:t>
            </a:r>
          </a:p>
        </p:txBody>
      </p:sp>
      <p:sp>
        <p:nvSpPr>
          <p:cNvPr id="118787" name="Rectangle 3"/>
          <p:cNvSpPr>
            <a:spLocks noChangeArrowheads="1"/>
          </p:cNvSpPr>
          <p:nvPr/>
        </p:nvSpPr>
        <p:spPr bwMode="auto">
          <a:xfrm>
            <a:off x="949325" y="1182688"/>
            <a:ext cx="743902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folHlink"/>
              </a:buClr>
              <a:buSzPct val="60000"/>
              <a:buFont typeface="Wingdings" pitchFamily="2" charset="2"/>
              <a:buNone/>
            </a:pPr>
            <a:r>
              <a:rPr lang="zh-CN" altLang="en-US">
                <a:latin typeface="Times New Roman" pitchFamily="18" charset="0"/>
                <a:ea typeface="楷体_GB2312" pitchFamily="49" charset="-122"/>
              </a:rPr>
              <a:t>定义</a:t>
            </a:r>
            <a:r>
              <a:rPr lang="en-US" altLang="zh-CN">
                <a:latin typeface="Times New Roman" pitchFamily="18" charset="0"/>
                <a:ea typeface="楷体_GB2312" pitchFamily="49" charset="-122"/>
              </a:rPr>
              <a:t>1   </a:t>
            </a:r>
            <a:r>
              <a:rPr lang="zh-CN" altLang="en-US">
                <a:latin typeface="Times New Roman" pitchFamily="18" charset="0"/>
                <a:ea typeface="楷体_GB2312" pitchFamily="49" charset="-122"/>
              </a:rPr>
              <a:t>设</a:t>
            </a:r>
            <a:r>
              <a:rPr lang="en-US" altLang="zh-CN" i="1">
                <a:latin typeface="Times New Roman" pitchFamily="18" charset="0"/>
                <a:ea typeface="楷体_GB2312" pitchFamily="49" charset="-122"/>
              </a:rPr>
              <a:t>A</a:t>
            </a:r>
            <a:r>
              <a:rPr lang="zh-CN" altLang="en-US" i="1">
                <a:latin typeface="Times New Roman" pitchFamily="18" charset="0"/>
                <a:ea typeface="楷体_GB2312" pitchFamily="49" charset="-122"/>
              </a:rPr>
              <a:t>、</a:t>
            </a:r>
            <a:r>
              <a:rPr lang="en-US" altLang="zh-CN" i="1">
                <a:latin typeface="Times New Roman" pitchFamily="18" charset="0"/>
                <a:ea typeface="楷体_GB2312" pitchFamily="49" charset="-122"/>
              </a:rPr>
              <a:t>B</a:t>
            </a:r>
            <a:r>
              <a:rPr lang="en-US" altLang="zh-CN">
                <a:latin typeface="Times New Roman" pitchFamily="18" charset="0"/>
                <a:ea typeface="楷体_GB2312" pitchFamily="49" charset="-122"/>
                <a:sym typeface="Symbol" pitchFamily="18" charset="2"/>
              </a:rPr>
              <a:t></a:t>
            </a:r>
            <a:r>
              <a:rPr lang="en-US" altLang="zh-CN">
                <a:solidFill>
                  <a:srgbClr val="080922"/>
                </a:solidFill>
                <a:latin typeface="Edwardian Script ITC" pitchFamily="66" charset="0"/>
                <a:ea typeface="楷体_GB2312" pitchFamily="49" charset="-122"/>
              </a:rPr>
              <a:t>F</a:t>
            </a:r>
            <a:r>
              <a:rPr lang="en-US" altLang="zh-CN">
                <a:latin typeface="Times New Roman" pitchFamily="18" charset="0"/>
                <a:ea typeface="楷体_GB2312" pitchFamily="49" charset="-122"/>
              </a:rPr>
              <a:t> (</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若</a:t>
            </a:r>
            <a:r>
              <a:rPr lang="zh-CN" altLang="en-US">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en-US" altLang="zh-CN" i="1">
                <a:latin typeface="Times New Roman" pitchFamily="18" charset="0"/>
                <a:ea typeface="楷体_GB2312" pitchFamily="49" charset="-122"/>
              </a:rPr>
              <a:t> A </a:t>
            </a:r>
            <a:r>
              <a:rPr lang="en-US" altLang="zh-CN">
                <a:latin typeface="Times New Roman" pitchFamily="18" charset="0"/>
                <a:ea typeface="楷体_GB2312" pitchFamily="49" charset="-122"/>
              </a:rPr>
              <a:t>(</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en-US" altLang="zh-CN">
                <a:latin typeface="Times New Roman" pitchFamily="18" charset="0"/>
                <a:ea typeface="楷体_GB2312" pitchFamily="49" charset="-122"/>
                <a:cs typeface="Times New Roman" pitchFamily="18" charset="0"/>
              </a:rPr>
              <a:t>≤ </a:t>
            </a:r>
            <a:r>
              <a:rPr lang="en-US" altLang="zh-CN" i="1">
                <a:latin typeface="Times New Roman" pitchFamily="18" charset="0"/>
                <a:ea typeface="楷体_GB2312" pitchFamily="49" charset="-122"/>
              </a:rPr>
              <a:t>B </a:t>
            </a:r>
            <a:r>
              <a:rPr lang="en-US" altLang="zh-CN">
                <a:latin typeface="Times New Roman" pitchFamily="18" charset="0"/>
                <a:ea typeface="楷体_GB2312" pitchFamily="49" charset="-122"/>
              </a:rPr>
              <a:t>(</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则称</a:t>
            </a:r>
            <a:r>
              <a:rPr lang="en-US" altLang="zh-CN" i="1">
                <a:latin typeface="Times New Roman" pitchFamily="18" charset="0"/>
                <a:ea typeface="楷体_GB2312" pitchFamily="49" charset="-122"/>
              </a:rPr>
              <a:t>B</a:t>
            </a:r>
            <a:r>
              <a:rPr lang="zh-CN" altLang="en-US">
                <a:latin typeface="Times New Roman" pitchFamily="18" charset="0"/>
                <a:ea typeface="楷体_GB2312" pitchFamily="49" charset="-122"/>
              </a:rPr>
              <a:t>包含</a:t>
            </a:r>
            <a:r>
              <a:rPr lang="en-US" altLang="zh-CN" i="1">
                <a:latin typeface="Times New Roman" pitchFamily="18" charset="0"/>
                <a:ea typeface="楷体_GB2312" pitchFamily="49" charset="-122"/>
              </a:rPr>
              <a:t>A</a:t>
            </a:r>
            <a:r>
              <a:rPr lang="zh-CN" altLang="en-US">
                <a:latin typeface="Times New Roman" pitchFamily="18" charset="0"/>
                <a:ea typeface="楷体_GB2312" pitchFamily="49" charset="-122"/>
              </a:rPr>
              <a:t>，记为</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a:t>
            </a:r>
            <a:r>
              <a:rPr lang="en-US" altLang="zh-CN">
                <a:latin typeface="Times New Roman" pitchFamily="18" charset="0"/>
                <a:ea typeface="楷体_GB2312" pitchFamily="49" charset="-122"/>
              </a:rPr>
              <a:t> </a:t>
            </a:r>
          </a:p>
          <a:p>
            <a:pPr marL="342900" indent="-342900">
              <a:lnSpc>
                <a:spcPct val="110000"/>
              </a:lnSpc>
              <a:spcBef>
                <a:spcPct val="20000"/>
              </a:spcBef>
              <a:buClr>
                <a:schemeClr val="folHlink"/>
              </a:buClr>
              <a:buSzPct val="60000"/>
              <a:buFont typeface="Wingdings" pitchFamily="2" charset="2"/>
              <a:buNone/>
            </a:pP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如果</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a:t>
            </a:r>
            <a:r>
              <a:rPr lang="zh-CN" altLang="en-US">
                <a:latin typeface="Times New Roman" pitchFamily="18" charset="0"/>
                <a:ea typeface="楷体_GB2312" pitchFamily="49" charset="-122"/>
              </a:rPr>
              <a:t>且</a:t>
            </a:r>
            <a:r>
              <a:rPr lang="en-US" altLang="zh-CN" i="1">
                <a:latin typeface="Times New Roman" pitchFamily="18" charset="0"/>
                <a:ea typeface="楷体_GB2312" pitchFamily="49" charset="-122"/>
              </a:rPr>
              <a:t>B</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则称</a:t>
            </a:r>
            <a:r>
              <a:rPr lang="en-US" altLang="zh-CN" i="1">
                <a:latin typeface="Times New Roman" pitchFamily="18" charset="0"/>
                <a:ea typeface="楷体_GB2312" pitchFamily="49" charset="-122"/>
              </a:rPr>
              <a:t>A</a:t>
            </a:r>
            <a:r>
              <a:rPr lang="zh-CN" altLang="en-US">
                <a:latin typeface="Times New Roman" pitchFamily="18" charset="0"/>
                <a:ea typeface="楷体_GB2312" pitchFamily="49" charset="-122"/>
              </a:rPr>
              <a:t>与</a:t>
            </a:r>
            <a:r>
              <a:rPr lang="en-US" altLang="zh-CN" i="1">
                <a:latin typeface="Times New Roman" pitchFamily="18" charset="0"/>
                <a:ea typeface="楷体_GB2312" pitchFamily="49" charset="-122"/>
              </a:rPr>
              <a:t>B</a:t>
            </a:r>
            <a:r>
              <a:rPr lang="zh-CN" altLang="en-US">
                <a:latin typeface="Times New Roman" pitchFamily="18" charset="0"/>
                <a:ea typeface="楷体_GB2312" pitchFamily="49" charset="-122"/>
              </a:rPr>
              <a:t>相等</a:t>
            </a: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记作</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a:t>
            </a:r>
            <a:r>
              <a:rPr lang="en-US" altLang="zh-CN" sz="2800">
                <a:latin typeface="Times New Roman" pitchFamily="18" charset="0"/>
              </a:rPr>
              <a:t> .</a:t>
            </a:r>
          </a:p>
          <a:p>
            <a:pPr marL="342900" indent="-342900">
              <a:lnSpc>
                <a:spcPct val="110000"/>
              </a:lnSpc>
              <a:spcBef>
                <a:spcPct val="20000"/>
              </a:spcBef>
              <a:buClr>
                <a:schemeClr val="folHlink"/>
              </a:buClr>
              <a:buSzPct val="70000"/>
              <a:buFont typeface="Wingdings" pitchFamily="2" charset="2"/>
              <a:buChar char="n"/>
            </a:pPr>
            <a:r>
              <a:rPr lang="zh-CN" altLang="en-US">
                <a:latin typeface="Times New Roman" pitchFamily="18" charset="0"/>
                <a:ea typeface="楷体_GB2312" pitchFamily="49" charset="-122"/>
              </a:rPr>
              <a:t>包含关系“</a:t>
            </a:r>
            <a:r>
              <a:rPr lang="zh-CN" altLang="en-US">
                <a:latin typeface="Times New Roman" pitchFamily="18" charset="0"/>
                <a:ea typeface="楷体_GB2312" pitchFamily="49" charset="-122"/>
                <a:sym typeface="Symbol" pitchFamily="18" charset="2"/>
              </a:rPr>
              <a:t></a:t>
            </a:r>
            <a:r>
              <a:rPr lang="zh-CN" altLang="en-US">
                <a:latin typeface="Times New Roman" pitchFamily="18" charset="0"/>
                <a:ea typeface="楷体_GB2312" pitchFamily="49" charset="-122"/>
              </a:rPr>
              <a:t>”是模糊幂集</a:t>
            </a:r>
            <a:r>
              <a:rPr lang="en-US" altLang="zh-CN">
                <a:solidFill>
                  <a:srgbClr val="080922"/>
                </a:solidFill>
                <a:latin typeface="Edwardian Script ITC" pitchFamily="66" charset="0"/>
                <a:ea typeface="楷体_GB2312" pitchFamily="49" charset="-122"/>
              </a:rPr>
              <a:t>F</a:t>
            </a:r>
            <a:r>
              <a:rPr lang="en-US" altLang="zh-CN">
                <a:latin typeface="Times New Roman" pitchFamily="18" charset="0"/>
                <a:ea typeface="楷体_GB2312" pitchFamily="49" charset="-122"/>
              </a:rPr>
              <a:t> (</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上的二元关系，具有如下性质：</a:t>
            </a:r>
          </a:p>
          <a:p>
            <a:pPr marL="342900" indent="-342900">
              <a:lnSpc>
                <a:spcPct val="110000"/>
              </a:lnSpc>
              <a:spcBef>
                <a:spcPct val="20000"/>
              </a:spcBef>
              <a:buClr>
                <a:schemeClr val="folHlink"/>
              </a:buClr>
              <a:buSzPct val="70000"/>
              <a:buFont typeface="Wingdings" pitchFamily="2" charset="2"/>
              <a:buNone/>
            </a:pPr>
            <a:r>
              <a:rPr lang="zh-CN" altLang="en-US">
                <a:latin typeface="Times New Roman" pitchFamily="18" charset="0"/>
                <a:ea typeface="楷体_GB2312" pitchFamily="49" charset="-122"/>
              </a:rPr>
              <a:t>      </a:t>
            </a:r>
            <a:r>
              <a:rPr lang="en-US" altLang="zh-CN">
                <a:latin typeface="Times New Roman" pitchFamily="18" charset="0"/>
                <a:ea typeface="楷体_GB2312" pitchFamily="49" charset="-122"/>
              </a:rPr>
              <a:t>(1)</a:t>
            </a:r>
            <a:r>
              <a:rPr lang="zh-CN" altLang="en-US">
                <a:latin typeface="Times New Roman" pitchFamily="18" charset="0"/>
                <a:ea typeface="楷体_GB2312" pitchFamily="49" charset="-122"/>
              </a:rPr>
              <a:t>自反性</a:t>
            </a:r>
            <a:r>
              <a:rPr lang="zh-CN" altLang="en-US" sz="2800">
                <a:latin typeface="Times New Roman" pitchFamily="18" charset="0"/>
              </a:rPr>
              <a:t>： </a:t>
            </a:r>
            <a:r>
              <a:rPr lang="zh-CN" altLang="en-US">
                <a:latin typeface="Times New Roman" pitchFamily="18" charset="0"/>
                <a:ea typeface="楷体_GB2312" pitchFamily="49" charset="-122"/>
                <a:sym typeface="Symbol" pitchFamily="18" charset="2"/>
              </a:rPr>
              <a:t></a:t>
            </a:r>
            <a:r>
              <a:rPr lang="zh-CN" altLang="en-US" sz="2800">
                <a:latin typeface="Times New Roman" pitchFamily="18" charset="0"/>
              </a:rPr>
              <a:t> </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a:solidFill>
                  <a:srgbClr val="080922"/>
                </a:solidFill>
                <a:latin typeface="Edwardian Script ITC" pitchFamily="66" charset="0"/>
                <a:ea typeface="楷体_GB2312" pitchFamily="49" charset="-122"/>
              </a:rPr>
              <a:t>F</a:t>
            </a:r>
            <a:r>
              <a:rPr lang="en-US" altLang="zh-CN">
                <a:latin typeface="Times New Roman" pitchFamily="18" charset="0"/>
                <a:ea typeface="楷体_GB2312" pitchFamily="49" charset="-122"/>
              </a:rPr>
              <a:t> (</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en-US" altLang="zh-CN" sz="2800">
                <a:latin typeface="Times New Roman" pitchFamily="18" charset="0"/>
              </a:rPr>
              <a:t> </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rPr>
              <a:t> </a:t>
            </a:r>
            <a:endParaRPr lang="en-US" altLang="zh-CN" sz="2800">
              <a:latin typeface="Times New Roman" pitchFamily="18" charset="0"/>
            </a:endParaRPr>
          </a:p>
          <a:p>
            <a:pPr marL="342900" indent="-342900">
              <a:lnSpc>
                <a:spcPct val="110000"/>
              </a:lnSpc>
              <a:spcBef>
                <a:spcPct val="20000"/>
              </a:spcBef>
              <a:buClr>
                <a:schemeClr val="folHlink"/>
              </a:buClr>
              <a:buSzPct val="70000"/>
              <a:buFont typeface="Wingdings" pitchFamily="2" charset="2"/>
              <a:buNone/>
            </a:pPr>
            <a:r>
              <a:rPr lang="en-US" altLang="zh-CN">
                <a:latin typeface="Times New Roman" pitchFamily="18" charset="0"/>
              </a:rPr>
              <a:t>      (2)</a:t>
            </a:r>
            <a:r>
              <a:rPr lang="zh-CN" altLang="en-US">
                <a:latin typeface="Times New Roman" pitchFamily="18" charset="0"/>
                <a:ea typeface="楷体_GB2312" pitchFamily="49" charset="-122"/>
              </a:rPr>
              <a:t>反对称性： </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 B</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A, </a:t>
            </a:r>
            <a:r>
              <a:rPr lang="zh-CN" altLang="en-US">
                <a:latin typeface="Times New Roman" pitchFamily="18" charset="0"/>
                <a:ea typeface="楷体_GB2312" pitchFamily="49" charset="-122"/>
              </a:rPr>
              <a:t>则</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a:t>
            </a:r>
            <a:endParaRPr lang="en-US" altLang="zh-CN">
              <a:latin typeface="Times New Roman" pitchFamily="18" charset="0"/>
              <a:ea typeface="楷体_GB2312" pitchFamily="49" charset="-122"/>
            </a:endParaRPr>
          </a:p>
          <a:p>
            <a:pPr marL="342900" indent="-342900">
              <a:lnSpc>
                <a:spcPct val="110000"/>
              </a:lnSpc>
              <a:spcBef>
                <a:spcPct val="20000"/>
              </a:spcBef>
              <a:buClr>
                <a:schemeClr val="folHlink"/>
              </a:buClr>
              <a:buSzPct val="70000"/>
              <a:buFont typeface="Wingdings" pitchFamily="2" charset="2"/>
              <a:buNone/>
            </a:pPr>
            <a:r>
              <a:rPr lang="en-US" altLang="zh-CN">
                <a:latin typeface="Times New Roman" pitchFamily="18" charset="0"/>
                <a:ea typeface="楷体_GB2312" pitchFamily="49" charset="-122"/>
              </a:rPr>
              <a:t>      </a:t>
            </a:r>
            <a:r>
              <a:rPr lang="en-US" altLang="zh-CN">
                <a:latin typeface="Times New Roman" pitchFamily="18" charset="0"/>
              </a:rPr>
              <a:t>(3)</a:t>
            </a:r>
            <a:r>
              <a:rPr lang="zh-CN" altLang="en-US">
                <a:latin typeface="Times New Roman" pitchFamily="18" charset="0"/>
                <a:ea typeface="楷体_GB2312" pitchFamily="49" charset="-122"/>
              </a:rPr>
              <a:t>传递性：</a:t>
            </a:r>
            <a:r>
              <a:rPr lang="zh-CN" altLang="en-US" sz="2800">
                <a:latin typeface="Times New Roman" pitchFamily="18" charset="0"/>
              </a:rPr>
              <a:t> </a:t>
            </a:r>
            <a:r>
              <a:rPr lang="zh-CN" altLang="en-US">
                <a:latin typeface="Times New Roman" pitchFamily="18" charset="0"/>
                <a:ea typeface="楷体_GB2312" pitchFamily="49" charset="-122"/>
              </a:rPr>
              <a:t>若</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B, B</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C,</a:t>
            </a:r>
            <a:r>
              <a:rPr lang="zh-CN" altLang="en-US">
                <a:latin typeface="Times New Roman" pitchFamily="18" charset="0"/>
                <a:ea typeface="楷体_GB2312" pitchFamily="49" charset="-122"/>
              </a:rPr>
              <a:t>则</a:t>
            </a:r>
            <a:r>
              <a:rPr lang="en-US" altLang="zh-CN" i="1">
                <a:latin typeface="Times New Roman" pitchFamily="18" charset="0"/>
                <a:ea typeface="楷体_GB2312" pitchFamily="49" charset="-122"/>
              </a:rPr>
              <a:t>A</a:t>
            </a:r>
            <a:r>
              <a:rPr lang="en-US" altLang="zh-CN">
                <a:latin typeface="Times New Roman" pitchFamily="18" charset="0"/>
                <a:ea typeface="楷体_GB2312" pitchFamily="49" charset="-122"/>
                <a:sym typeface="Symbol" pitchFamily="18" charset="2"/>
              </a:rPr>
              <a:t></a:t>
            </a:r>
            <a:r>
              <a:rPr lang="en-US" altLang="zh-CN" i="1">
                <a:latin typeface="Times New Roman" pitchFamily="18" charset="0"/>
                <a:ea typeface="楷体_GB2312" pitchFamily="49" charset="-122"/>
              </a:rPr>
              <a:t>C</a:t>
            </a:r>
          </a:p>
          <a:p>
            <a:pPr marL="342900" indent="-342900">
              <a:lnSpc>
                <a:spcPct val="110000"/>
              </a:lnSpc>
              <a:spcBef>
                <a:spcPct val="20000"/>
              </a:spcBef>
              <a:buClr>
                <a:schemeClr val="folHlink"/>
              </a:buClr>
              <a:buSzPct val="70000"/>
              <a:buFont typeface="Wingdings" pitchFamily="2" charset="2"/>
              <a:buNone/>
            </a:pP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因此</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a:t>
            </a:r>
            <a:r>
              <a:rPr lang="en-US" altLang="zh-CN">
                <a:solidFill>
                  <a:srgbClr val="080922"/>
                </a:solidFill>
                <a:latin typeface="Edwardian Script ITC" pitchFamily="66" charset="0"/>
                <a:ea typeface="楷体_GB2312" pitchFamily="49" charset="-122"/>
              </a:rPr>
              <a:t>F</a:t>
            </a:r>
            <a:r>
              <a:rPr lang="en-US" altLang="zh-CN">
                <a:latin typeface="Times New Roman" pitchFamily="18" charset="0"/>
                <a:ea typeface="楷体_GB2312" pitchFamily="49" charset="-122"/>
              </a:rPr>
              <a:t> (</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en-US" altLang="zh-CN" sz="2800">
                <a:latin typeface="Times New Roman" pitchFamily="18" charset="0"/>
              </a:rPr>
              <a:t> </a:t>
            </a:r>
            <a:r>
              <a:rPr lang="en-US" altLang="zh-CN">
                <a:latin typeface="Times New Roman" pitchFamily="18" charset="0"/>
                <a:ea typeface="楷体_GB2312" pitchFamily="49" charset="-122"/>
                <a:sym typeface="Symbol" pitchFamily="18" charset="2"/>
              </a:rPr>
              <a:t></a:t>
            </a:r>
            <a:r>
              <a:rPr lang="zh-CN" altLang="en-US">
                <a:latin typeface="Times New Roman" pitchFamily="18" charset="0"/>
                <a:ea typeface="楷体_GB2312" pitchFamily="49" charset="-122"/>
                <a:sym typeface="Symbol" pitchFamily="18" charset="2"/>
              </a:rPr>
              <a:t>）</a:t>
            </a:r>
            <a:r>
              <a:rPr lang="zh-CN" altLang="en-US">
                <a:latin typeface="Times New Roman" pitchFamily="18" charset="0"/>
                <a:ea typeface="楷体_GB2312" pitchFamily="49" charset="-122"/>
              </a:rPr>
              <a:t>是偏序集。</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C560E5A-AF88-4C14-BD29-F52ADC0FBCF4}" type="slidenum">
              <a:rPr lang="en-US" altLang="zh-CN"/>
              <a:pPr/>
              <a:t>2</a:t>
            </a:fld>
            <a:endParaRPr lang="en-US" altLang="zh-CN"/>
          </a:p>
        </p:txBody>
      </p:sp>
      <p:sp>
        <p:nvSpPr>
          <p:cNvPr id="1276933" name="Rectangle 5"/>
          <p:cNvSpPr>
            <a:spLocks noChangeArrowheads="1"/>
          </p:cNvSpPr>
          <p:nvPr/>
        </p:nvSpPr>
        <p:spPr bwMode="auto">
          <a:xfrm>
            <a:off x="323850" y="1989138"/>
            <a:ext cx="3030538" cy="343376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60000"/>
              </a:spcBef>
              <a:buClr>
                <a:schemeClr val="folHlink"/>
              </a:buClr>
              <a:buSzPct val="60000"/>
              <a:buFont typeface="Wingdings" pitchFamily="2" charset="2"/>
              <a:buChar char="n"/>
            </a:pPr>
            <a:r>
              <a:rPr lang="zh-CN" altLang="en-US" sz="2800"/>
              <a:t>人工神经网络</a:t>
            </a:r>
          </a:p>
          <a:p>
            <a:pPr marL="342900" indent="-342900">
              <a:spcBef>
                <a:spcPct val="60000"/>
              </a:spcBef>
              <a:buClr>
                <a:schemeClr val="folHlink"/>
              </a:buClr>
              <a:buSzPct val="60000"/>
              <a:buFont typeface="Wingdings" pitchFamily="2" charset="2"/>
              <a:buNone/>
            </a:pPr>
            <a:endParaRPr lang="zh-CN" altLang="en-US" sz="2800">
              <a:solidFill>
                <a:srgbClr val="0000FF"/>
              </a:solidFill>
            </a:endParaRPr>
          </a:p>
          <a:p>
            <a:pPr marL="342900" indent="-342900">
              <a:spcBef>
                <a:spcPct val="60000"/>
              </a:spcBef>
              <a:buClr>
                <a:schemeClr val="folHlink"/>
              </a:buClr>
              <a:buSzPct val="60000"/>
              <a:buFont typeface="Wingdings" pitchFamily="2" charset="2"/>
              <a:buNone/>
            </a:pPr>
            <a:endParaRPr lang="zh-CN" altLang="en-US" sz="2800">
              <a:solidFill>
                <a:srgbClr val="0000FF"/>
              </a:solidFill>
            </a:endParaRPr>
          </a:p>
          <a:p>
            <a:pPr marL="342900" indent="-342900">
              <a:spcBef>
                <a:spcPct val="60000"/>
              </a:spcBef>
              <a:buClr>
                <a:schemeClr val="folHlink"/>
              </a:buClr>
              <a:buSzPct val="60000"/>
              <a:buFont typeface="Wingdings" pitchFamily="2" charset="2"/>
              <a:buChar char="n"/>
            </a:pPr>
            <a:r>
              <a:rPr lang="zh-CN" altLang="en-US" sz="6000">
                <a:solidFill>
                  <a:srgbClr val="0000FF"/>
                </a:solidFill>
              </a:rPr>
              <a:t>模糊集</a:t>
            </a:r>
          </a:p>
          <a:p>
            <a:pPr marL="342900" indent="-342900">
              <a:spcBef>
                <a:spcPct val="60000"/>
              </a:spcBef>
              <a:buClr>
                <a:schemeClr val="folHlink"/>
              </a:buClr>
              <a:buSzPct val="60000"/>
              <a:buFont typeface="Wingdings" pitchFamily="2" charset="2"/>
              <a:buChar char="n"/>
            </a:pPr>
            <a:r>
              <a:rPr lang="zh-CN" altLang="en-US" sz="2800">
                <a:solidFill>
                  <a:srgbClr val="0000FF"/>
                </a:solidFill>
              </a:rPr>
              <a:t>粗糙集</a:t>
            </a:r>
          </a:p>
        </p:txBody>
      </p:sp>
      <p:grpSp>
        <p:nvGrpSpPr>
          <p:cNvPr id="1276934" name="Group 6"/>
          <p:cNvGrpSpPr>
            <a:grpSpLocks/>
          </p:cNvGrpSpPr>
          <p:nvPr/>
        </p:nvGrpSpPr>
        <p:grpSpPr bwMode="auto">
          <a:xfrm>
            <a:off x="3635375" y="1868488"/>
            <a:ext cx="5329238" cy="4800600"/>
            <a:chOff x="2403" y="754"/>
            <a:chExt cx="3357" cy="3024"/>
          </a:xfrm>
        </p:grpSpPr>
        <p:sp>
          <p:nvSpPr>
            <p:cNvPr id="1276935" name="Rectangle 7"/>
            <p:cNvSpPr>
              <a:spLocks noChangeArrowheads="1"/>
            </p:cNvSpPr>
            <p:nvPr/>
          </p:nvSpPr>
          <p:spPr bwMode="auto">
            <a:xfrm>
              <a:off x="2403" y="754"/>
              <a:ext cx="1679" cy="30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60000"/>
                </a:spcBef>
                <a:buClr>
                  <a:schemeClr val="folHlink"/>
                </a:buClr>
                <a:buSzPct val="60000"/>
                <a:buFont typeface="Wingdings" pitchFamily="2" charset="2"/>
                <a:buChar char="n"/>
              </a:pPr>
              <a:r>
                <a:rPr lang="zh-CN" altLang="en-US" sz="2800">
                  <a:solidFill>
                    <a:srgbClr val="FF0000"/>
                  </a:solidFill>
                </a:rPr>
                <a:t>遗传算法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模拟退火</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禁忌搜索</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演化算法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启发式算法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鱼群算法</a:t>
              </a:r>
              <a:endParaRPr lang="zh-CN" altLang="en-US" sz="2800"/>
            </a:p>
          </p:txBody>
        </p:sp>
        <p:sp>
          <p:nvSpPr>
            <p:cNvPr id="1276936" name="Rectangle 8"/>
            <p:cNvSpPr>
              <a:spLocks noChangeArrowheads="1"/>
            </p:cNvSpPr>
            <p:nvPr/>
          </p:nvSpPr>
          <p:spPr bwMode="auto">
            <a:xfrm>
              <a:off x="4081" y="764"/>
              <a:ext cx="1679" cy="243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60000"/>
                </a:spcBef>
                <a:buClr>
                  <a:schemeClr val="folHlink"/>
                </a:buClr>
                <a:buSzPct val="60000"/>
                <a:buFont typeface="Wingdings" pitchFamily="2" charset="2"/>
                <a:buChar char="n"/>
              </a:pPr>
              <a:r>
                <a:rPr lang="zh-CN" altLang="en-US" sz="2800">
                  <a:solidFill>
                    <a:srgbClr val="FF0000"/>
                  </a:solidFill>
                </a:rPr>
                <a:t>粒子群算法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蜜蜂算法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细菌算法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猫群算法</a:t>
              </a:r>
            </a:p>
            <a:p>
              <a:pPr marL="342900" indent="-342900">
                <a:spcBef>
                  <a:spcPct val="60000"/>
                </a:spcBef>
                <a:buClr>
                  <a:schemeClr val="folHlink"/>
                </a:buClr>
                <a:buSzPct val="60000"/>
                <a:buFont typeface="Wingdings" pitchFamily="2" charset="2"/>
                <a:buChar char="n"/>
              </a:pPr>
              <a:r>
                <a:rPr lang="zh-CN" altLang="en-US" sz="2800">
                  <a:solidFill>
                    <a:srgbClr val="FF0000"/>
                  </a:solidFill>
                </a:rPr>
                <a:t>蚁群算法</a:t>
              </a:r>
            </a:p>
            <a:p>
              <a:pPr marL="342900" indent="-342900">
                <a:spcBef>
                  <a:spcPct val="60000"/>
                </a:spcBef>
                <a:buClr>
                  <a:schemeClr val="folHlink"/>
                </a:buClr>
                <a:buSzPct val="60000"/>
                <a:buFont typeface="Wingdings" pitchFamily="2" charset="2"/>
                <a:buChar char="n"/>
              </a:pPr>
              <a:r>
                <a:rPr lang="en-US" altLang="zh-CN" sz="2800">
                  <a:solidFill>
                    <a:srgbClr val="FF0000"/>
                  </a:solidFill>
                  <a:latin typeface="Times New Roman"/>
                </a:rPr>
                <a:t>…</a:t>
              </a:r>
              <a:endParaRPr lang="en-US" altLang="zh-CN" sz="2800">
                <a:solidFill>
                  <a:srgbClr val="FF0000"/>
                </a:solidFill>
              </a:endParaRPr>
            </a:p>
          </p:txBody>
        </p:sp>
      </p:grpSp>
      <p:sp>
        <p:nvSpPr>
          <p:cNvPr id="1276938" name="Oval 10"/>
          <p:cNvSpPr>
            <a:spLocks noChangeArrowheads="1"/>
          </p:cNvSpPr>
          <p:nvPr/>
        </p:nvSpPr>
        <p:spPr bwMode="auto">
          <a:xfrm>
            <a:off x="323850" y="4078288"/>
            <a:ext cx="3024188" cy="1655762"/>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6939" name="Rectangle 11"/>
          <p:cNvSpPr>
            <a:spLocks noChangeArrowheads="1"/>
          </p:cNvSpPr>
          <p:nvPr/>
        </p:nvSpPr>
        <p:spPr bwMode="auto">
          <a:xfrm>
            <a:off x="684213" y="260350"/>
            <a:ext cx="7772400" cy="838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800">
                <a:solidFill>
                  <a:srgbClr val="0000FF"/>
                </a:solidFill>
                <a:latin typeface="Times New Roman" pitchFamily="18" charset="0"/>
                <a:ea typeface="楷体" pitchFamily="49" charset="-122"/>
                <a:cs typeface="Times New Roman" pitchFamily="18" charset="0"/>
              </a:rPr>
              <a:t>CI:</a:t>
            </a:r>
            <a:r>
              <a:rPr lang="zh-CN" altLang="en-US" sz="4800">
                <a:solidFill>
                  <a:srgbClr val="0000FF"/>
                </a:solidFill>
                <a:latin typeface="Times New Roman" pitchFamily="18" charset="0"/>
                <a:ea typeface="楷体" pitchFamily="49" charset="-122"/>
                <a:cs typeface="Times New Roman" pitchFamily="18" charset="0"/>
              </a:rPr>
              <a:t>人工智能的分支</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CFB5E2B0-FE73-44F8-862F-F691F2007F60}" type="slidenum">
              <a:rPr lang="en-US" altLang="zh-CN"/>
              <a:pPr/>
              <a:t>20</a:t>
            </a:fld>
            <a:endParaRPr lang="en-US" altLang="zh-CN"/>
          </a:p>
        </p:txBody>
      </p:sp>
      <p:sp>
        <p:nvSpPr>
          <p:cNvPr id="1304580" name="Rectangle 2"/>
          <p:cNvSpPr>
            <a:spLocks noChangeArrowheads="1"/>
          </p:cNvSpPr>
          <p:nvPr/>
        </p:nvSpPr>
        <p:spPr bwMode="auto">
          <a:xfrm>
            <a:off x="533400" y="692150"/>
            <a:ext cx="82296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200">
                <a:solidFill>
                  <a:srgbClr val="006666"/>
                </a:solidFill>
                <a:ea typeface="楷体_GB2312" pitchFamily="49" charset="-122"/>
              </a:rPr>
              <a:t>    </a:t>
            </a:r>
            <a:r>
              <a:rPr lang="zh-CN" altLang="en-US" sz="3200">
                <a:solidFill>
                  <a:srgbClr val="006666"/>
                </a:solidFill>
                <a:ea typeface="楷体_GB2312" pitchFamily="49" charset="-122"/>
              </a:rPr>
              <a:t>模糊子集的并、交、补运算</a:t>
            </a:r>
          </a:p>
        </p:txBody>
      </p:sp>
      <p:sp>
        <p:nvSpPr>
          <p:cNvPr id="119811" name="Rectangle 3"/>
          <p:cNvSpPr>
            <a:spLocks noChangeArrowheads="1"/>
          </p:cNvSpPr>
          <p:nvPr/>
        </p:nvSpPr>
        <p:spPr bwMode="auto">
          <a:xfrm>
            <a:off x="301625" y="936625"/>
            <a:ext cx="85407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Clr>
                <a:schemeClr val="folHlink"/>
              </a:buClr>
              <a:buSzPct val="60000"/>
              <a:buFont typeface="Wingdings" pitchFamily="2" charset="2"/>
              <a:buChar char="n"/>
            </a:pPr>
            <a:r>
              <a:rPr lang="zh-CN" altLang="en-US" sz="2800">
                <a:latin typeface="Times New Roman" pitchFamily="18" charset="0"/>
                <a:ea typeface="楷体_GB2312" pitchFamily="49" charset="-122"/>
              </a:rPr>
              <a:t>定义</a:t>
            </a:r>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zh-CN" altLang="en-US" sz="2800" i="1">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分别称运算</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B</a:t>
            </a:r>
            <a:r>
              <a:rPr lang="zh-CN" altLang="en-US" sz="2800" i="1">
                <a:latin typeface="Times New Roman" pitchFamily="18" charset="0"/>
                <a:ea typeface="楷体_GB2312" pitchFamily="49" charset="-122"/>
              </a:rPr>
              <a:t>、 </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为</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与</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a:t>
            </a:r>
            <a:r>
              <a:rPr lang="zh-CN" altLang="en-US" sz="2800">
                <a:solidFill>
                  <a:srgbClr val="FF0000"/>
                </a:solidFill>
                <a:latin typeface="Times New Roman" pitchFamily="18" charset="0"/>
                <a:ea typeface="楷体_GB2312" pitchFamily="49" charset="-122"/>
              </a:rPr>
              <a:t>并集</a:t>
            </a:r>
            <a:r>
              <a:rPr lang="zh-CN" altLang="en-US" sz="2800">
                <a:latin typeface="Times New Roman" pitchFamily="18" charset="0"/>
                <a:ea typeface="楷体_GB2312" pitchFamily="49" charset="-122"/>
              </a:rPr>
              <a:t>，</a:t>
            </a:r>
            <a:r>
              <a:rPr lang="zh-CN" altLang="en-US" sz="2800">
                <a:solidFill>
                  <a:srgbClr val="FF0000"/>
                </a:solidFill>
                <a:latin typeface="Times New Roman" pitchFamily="18" charset="0"/>
                <a:ea typeface="楷体_GB2312" pitchFamily="49" charset="-122"/>
              </a:rPr>
              <a:t>交集</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i="1" baseline="30000">
                <a:latin typeface="Times New Roman" pitchFamily="18" charset="0"/>
                <a:ea typeface="楷体_GB2312" pitchFamily="49" charset="-122"/>
              </a:rPr>
              <a:t>C</a:t>
            </a:r>
            <a:r>
              <a:rPr lang="zh-CN" altLang="en-US" sz="2800">
                <a:latin typeface="Times New Roman" pitchFamily="18" charset="0"/>
                <a:ea typeface="楷体_GB2312" pitchFamily="49" charset="-122"/>
              </a:rPr>
              <a:t>称为</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的</a:t>
            </a:r>
            <a:r>
              <a:rPr lang="zh-CN" altLang="en-US" sz="2800">
                <a:solidFill>
                  <a:srgbClr val="FF0000"/>
                </a:solidFill>
                <a:latin typeface="Times New Roman" pitchFamily="18" charset="0"/>
                <a:ea typeface="楷体_GB2312" pitchFamily="49" charset="-122"/>
              </a:rPr>
              <a:t>补集</a:t>
            </a:r>
            <a:r>
              <a:rPr lang="zh-CN" altLang="en-US" sz="2800">
                <a:latin typeface="Times New Roman" pitchFamily="18" charset="0"/>
                <a:ea typeface="楷体_GB2312" pitchFamily="49" charset="-122"/>
              </a:rPr>
              <a:t>，也称为</a:t>
            </a:r>
            <a:r>
              <a:rPr lang="zh-CN" altLang="en-US" sz="2800">
                <a:solidFill>
                  <a:srgbClr val="FF0000"/>
                </a:solidFill>
                <a:latin typeface="Times New Roman" pitchFamily="18" charset="0"/>
                <a:ea typeface="楷体_GB2312" pitchFamily="49" charset="-122"/>
              </a:rPr>
              <a:t>余集</a:t>
            </a:r>
            <a:r>
              <a:rPr lang="zh-CN" altLang="en-US" sz="2800">
                <a:latin typeface="Times New Roman" pitchFamily="18" charset="0"/>
                <a:ea typeface="楷体_GB2312" pitchFamily="49" charset="-122"/>
              </a:rPr>
              <a:t>。它们的隶属函数分别为：</a:t>
            </a:r>
          </a:p>
        </p:txBody>
      </p:sp>
      <p:sp>
        <p:nvSpPr>
          <p:cNvPr id="1304583" name="Rectangle 5"/>
          <p:cNvSpPr>
            <a:spLocks noChangeArrowheads="1"/>
          </p:cNvSpPr>
          <p:nvPr/>
        </p:nvSpPr>
        <p:spPr bwMode="auto">
          <a:xfrm>
            <a:off x="0" y="25288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
        <p:nvSpPr>
          <p:cNvPr id="1304584" name="Rectangle 6"/>
          <p:cNvSpPr>
            <a:spLocks noChangeArrowheads="1"/>
          </p:cNvSpPr>
          <p:nvPr/>
        </p:nvSpPr>
        <p:spPr bwMode="auto">
          <a:xfrm>
            <a:off x="1476375" y="4567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CN" altLang="zh-CN" sz="1800">
              <a:latin typeface="Arial" pitchFamily="34" charset="0"/>
            </a:endParaRPr>
          </a:p>
        </p:txBody>
      </p:sp>
      <p:sp>
        <p:nvSpPr>
          <p:cNvPr id="119815" name="Rectangle 7"/>
          <p:cNvSpPr>
            <a:spLocks noChangeArrowheads="1"/>
          </p:cNvSpPr>
          <p:nvPr/>
        </p:nvSpPr>
        <p:spPr bwMode="auto">
          <a:xfrm>
            <a:off x="611188" y="3990975"/>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Times New Roman" pitchFamily="18" charset="0"/>
                <a:ea typeface="楷体_GB2312" pitchFamily="49" charset="-122"/>
              </a:rPr>
              <a:t>任给</a:t>
            </a:r>
            <a:r>
              <a:rPr kumimoji="0" lang="en-US" altLang="zh-CN" sz="2800" i="1">
                <a:latin typeface="Times New Roman" pitchFamily="18" charset="0"/>
              </a:rPr>
              <a:t>A</a:t>
            </a:r>
            <a:r>
              <a:rPr kumimoji="0" lang="en-US" altLang="zh-CN" sz="2800">
                <a:latin typeface="Times New Roman" pitchFamily="18" charset="0"/>
              </a:rPr>
              <a:t>(</a:t>
            </a:r>
            <a:r>
              <a:rPr kumimoji="0" lang="en-US" altLang="zh-CN" sz="2800" i="1">
                <a:latin typeface="Times New Roman" pitchFamily="18" charset="0"/>
              </a:rPr>
              <a:t>u</a:t>
            </a:r>
            <a:r>
              <a:rPr kumimoji="0" lang="en-US" altLang="zh-CN" sz="2800">
                <a:latin typeface="Times New Roman" pitchFamily="18" charset="0"/>
              </a:rPr>
              <a:t>)=</a:t>
            </a:r>
            <a:r>
              <a:rPr kumimoji="0" lang="en-US" altLang="zh-CN" sz="2800" i="1">
                <a:latin typeface="Times New Roman" pitchFamily="18" charset="0"/>
              </a:rPr>
              <a:t>a </a:t>
            </a:r>
            <a:r>
              <a:rPr kumimoji="0" lang="en-US" altLang="zh-CN" sz="2800">
                <a:latin typeface="Times New Roman" pitchFamily="18" charset="0"/>
                <a:sym typeface="Symbol" pitchFamily="18" charset="2"/>
              </a:rPr>
              <a:t>[</a:t>
            </a:r>
            <a:r>
              <a:rPr kumimoji="0" lang="en-US" altLang="zh-CN" sz="2800">
                <a:latin typeface="Times New Roman" pitchFamily="18" charset="0"/>
              </a:rPr>
              <a:t>0,1], </a:t>
            </a:r>
            <a:r>
              <a:rPr kumimoji="0" lang="en-US" altLang="zh-CN" sz="2800" i="1">
                <a:latin typeface="Times New Roman" pitchFamily="18" charset="0"/>
              </a:rPr>
              <a:t>B</a:t>
            </a:r>
            <a:r>
              <a:rPr kumimoji="0" lang="en-US" altLang="zh-CN" sz="2800">
                <a:latin typeface="Times New Roman" pitchFamily="18" charset="0"/>
              </a:rPr>
              <a:t>(</a:t>
            </a:r>
            <a:r>
              <a:rPr kumimoji="0" lang="en-US" altLang="zh-CN" sz="2800" i="1">
                <a:latin typeface="Times New Roman" pitchFamily="18" charset="0"/>
              </a:rPr>
              <a:t>u</a:t>
            </a:r>
            <a:r>
              <a:rPr kumimoji="0" lang="en-US" altLang="zh-CN" sz="2800">
                <a:latin typeface="Times New Roman" pitchFamily="18" charset="0"/>
              </a:rPr>
              <a:t>)=</a:t>
            </a:r>
            <a:r>
              <a:rPr kumimoji="0" lang="en-US" altLang="zh-CN" sz="2800" i="1">
                <a:latin typeface="Times New Roman" pitchFamily="18" charset="0"/>
              </a:rPr>
              <a:t>b </a:t>
            </a:r>
            <a:r>
              <a:rPr kumimoji="0" lang="en-US" altLang="zh-CN" sz="2800">
                <a:latin typeface="Times New Roman" pitchFamily="18" charset="0"/>
                <a:sym typeface="Symbol" pitchFamily="18" charset="2"/>
              </a:rPr>
              <a:t>[</a:t>
            </a:r>
            <a:r>
              <a:rPr kumimoji="0" lang="en-US" altLang="zh-CN" sz="2800">
                <a:latin typeface="Times New Roman" pitchFamily="18" charset="0"/>
              </a:rPr>
              <a:t>0,1],</a:t>
            </a:r>
            <a:r>
              <a:rPr kumimoji="0" lang="zh-CN" altLang="en-US" sz="2800">
                <a:latin typeface="Times New Roman" pitchFamily="18" charset="0"/>
                <a:ea typeface="楷体_GB2312" pitchFamily="49" charset="-122"/>
              </a:rPr>
              <a:t>由于</a:t>
            </a:r>
            <a:r>
              <a:rPr kumimoji="0" lang="en-US" altLang="zh-CN" sz="2800">
                <a:latin typeface="Times New Roman" pitchFamily="18" charset="0"/>
              </a:rPr>
              <a:t>0≤</a:t>
            </a:r>
            <a:r>
              <a:rPr kumimoji="0" lang="en-US" altLang="zh-CN" sz="2800" i="1">
                <a:latin typeface="Times New Roman" pitchFamily="18" charset="0"/>
              </a:rPr>
              <a:t>a</a:t>
            </a:r>
            <a:r>
              <a:rPr kumimoji="0" lang="en-US" altLang="zh-CN" sz="2800">
                <a:latin typeface="Times New Roman" pitchFamily="18" charset="0"/>
                <a:sym typeface="Symbol" pitchFamily="18" charset="2"/>
              </a:rPr>
              <a:t></a:t>
            </a:r>
            <a:r>
              <a:rPr kumimoji="0" lang="en-US" altLang="zh-CN" sz="2800" i="1">
                <a:latin typeface="Times New Roman" pitchFamily="18" charset="0"/>
                <a:sym typeface="Symbol" pitchFamily="18" charset="2"/>
              </a:rPr>
              <a:t>b </a:t>
            </a:r>
            <a:r>
              <a:rPr kumimoji="0" lang="en-US" altLang="zh-CN" sz="2800">
                <a:latin typeface="Times New Roman" pitchFamily="18" charset="0"/>
              </a:rPr>
              <a:t>≤1</a:t>
            </a:r>
          </a:p>
        </p:txBody>
      </p:sp>
      <p:sp>
        <p:nvSpPr>
          <p:cNvPr id="119816" name="Rectangle 8"/>
          <p:cNvSpPr>
            <a:spLocks noChangeArrowheads="1"/>
          </p:cNvSpPr>
          <p:nvPr/>
        </p:nvSpPr>
        <p:spPr bwMode="auto">
          <a:xfrm>
            <a:off x="754063" y="4803775"/>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800">
                <a:latin typeface="Times New Roman" pitchFamily="18" charset="0"/>
              </a:rPr>
              <a:t> 0≤</a:t>
            </a:r>
            <a:r>
              <a:rPr kumimoji="0" lang="en-US" altLang="zh-CN" sz="2800" i="1">
                <a:latin typeface="Times New Roman" pitchFamily="18" charset="0"/>
              </a:rPr>
              <a:t>a</a:t>
            </a:r>
            <a:r>
              <a:rPr kumimoji="0" lang="en-US" altLang="zh-CN" sz="2800">
                <a:latin typeface="Times New Roman" pitchFamily="18" charset="0"/>
                <a:sym typeface="Symbol" pitchFamily="18" charset="2"/>
              </a:rPr>
              <a:t> </a:t>
            </a:r>
            <a:r>
              <a:rPr kumimoji="0" lang="en-US" altLang="zh-CN" sz="2800" i="1">
                <a:latin typeface="Times New Roman" pitchFamily="18" charset="0"/>
                <a:sym typeface="Symbol" pitchFamily="18" charset="2"/>
              </a:rPr>
              <a:t>b</a:t>
            </a:r>
            <a:r>
              <a:rPr kumimoji="0" lang="en-US" altLang="zh-CN" sz="2800">
                <a:latin typeface="Times New Roman" pitchFamily="18" charset="0"/>
              </a:rPr>
              <a:t>≤1, 0≤1-</a:t>
            </a:r>
            <a:r>
              <a:rPr kumimoji="0" lang="en-US" altLang="zh-CN" sz="2800" i="1">
                <a:latin typeface="Times New Roman" pitchFamily="18" charset="0"/>
              </a:rPr>
              <a:t>a</a:t>
            </a:r>
            <a:r>
              <a:rPr kumimoji="0" lang="en-US" altLang="zh-CN" sz="2800">
                <a:latin typeface="Times New Roman" pitchFamily="18" charset="0"/>
              </a:rPr>
              <a:t> ≤1</a:t>
            </a:r>
            <a:r>
              <a:rPr kumimoji="0" lang="en-US" altLang="zh-CN" sz="1800">
                <a:latin typeface="Times New Roman" pitchFamily="18" charset="0"/>
              </a:rPr>
              <a:t> </a:t>
            </a:r>
            <a:r>
              <a:rPr kumimoji="0" lang="zh-CN" altLang="en-US" sz="2800">
                <a:latin typeface="Times New Roman" pitchFamily="18" charset="0"/>
              </a:rPr>
              <a:t>，</a:t>
            </a:r>
            <a:r>
              <a:rPr kumimoji="0" lang="zh-CN" altLang="en-US" sz="2800">
                <a:latin typeface="Times New Roman" pitchFamily="18" charset="0"/>
                <a:ea typeface="楷体_GB2312" pitchFamily="49" charset="-122"/>
              </a:rPr>
              <a:t>故对</a:t>
            </a:r>
            <a:r>
              <a:rPr kumimoji="0" lang="en-US" altLang="zh-CN" sz="2800" i="1">
                <a:latin typeface="Times New Roman" pitchFamily="18" charset="0"/>
              </a:rPr>
              <a:t>A</a:t>
            </a:r>
            <a:r>
              <a:rPr kumimoji="0" lang="zh-CN" altLang="en-US" sz="2800" i="1">
                <a:latin typeface="Times New Roman" pitchFamily="18" charset="0"/>
              </a:rPr>
              <a:t>、</a:t>
            </a:r>
            <a:r>
              <a:rPr kumimoji="0" lang="en-US" altLang="zh-CN" sz="2800" i="1">
                <a:latin typeface="Times New Roman" pitchFamily="18" charset="0"/>
              </a:rPr>
              <a:t>B</a:t>
            </a:r>
            <a:r>
              <a:rPr kumimoji="0" lang="en-US" altLang="zh-CN" sz="2800">
                <a:solidFill>
                  <a:srgbClr val="080922"/>
                </a:solidFill>
                <a:latin typeface="Edwardian Script ITC" pitchFamily="66" charset="0"/>
                <a:ea typeface="楷体_GB2312" pitchFamily="49" charset="-122"/>
                <a:sym typeface="Symbol" pitchFamily="18" charset="2"/>
              </a:rPr>
              <a:t></a:t>
            </a:r>
            <a:r>
              <a:rPr kumimoji="0" lang="en-US" altLang="zh-CN" sz="2800">
                <a:solidFill>
                  <a:srgbClr val="080922"/>
                </a:solidFill>
                <a:latin typeface="Edwardian Script ITC" pitchFamily="66" charset="0"/>
                <a:ea typeface="楷体_GB2312" pitchFamily="49" charset="-122"/>
              </a:rPr>
              <a:t>F</a:t>
            </a:r>
            <a:r>
              <a:rPr kumimoji="0" lang="en-US" altLang="zh-CN" sz="1800" b="0">
                <a:latin typeface="Times New Roman" pitchFamily="18" charset="0"/>
              </a:rPr>
              <a:t> </a:t>
            </a:r>
            <a:r>
              <a:rPr kumimoji="0" lang="en-US" altLang="zh-CN" sz="2800">
                <a:latin typeface="Times New Roman" pitchFamily="18" charset="0"/>
              </a:rPr>
              <a:t>(</a:t>
            </a:r>
            <a:r>
              <a:rPr kumimoji="0" lang="en-US" altLang="zh-CN" sz="2800" i="1">
                <a:latin typeface="Times New Roman" pitchFamily="18" charset="0"/>
              </a:rPr>
              <a:t>U</a:t>
            </a:r>
            <a:r>
              <a:rPr kumimoji="0" lang="en-US" altLang="zh-CN" sz="2800">
                <a:latin typeface="Times New Roman" pitchFamily="18" charset="0"/>
              </a:rPr>
              <a:t>), </a:t>
            </a:r>
            <a:r>
              <a:rPr kumimoji="0" lang="zh-CN" altLang="en-US" sz="2800">
                <a:latin typeface="Times New Roman" pitchFamily="18" charset="0"/>
                <a:ea typeface="楷体_GB2312" pitchFamily="49" charset="-122"/>
              </a:rPr>
              <a:t>有</a:t>
            </a:r>
          </a:p>
        </p:txBody>
      </p:sp>
      <p:sp>
        <p:nvSpPr>
          <p:cNvPr id="119817" name="Rectangle 9"/>
          <p:cNvSpPr>
            <a:spLocks noChangeArrowheads="1"/>
          </p:cNvSpPr>
          <p:nvPr/>
        </p:nvSpPr>
        <p:spPr bwMode="auto">
          <a:xfrm>
            <a:off x="468313" y="5235575"/>
            <a:ext cx="5399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i="1">
                <a:latin typeface="Times New Roman" pitchFamily="18" charset="0"/>
              </a:rPr>
              <a:t>A</a:t>
            </a:r>
            <a:r>
              <a:rPr kumimoji="0" lang="en-US" altLang="zh-CN" sz="2800">
                <a:latin typeface="Times New Roman" pitchFamily="18" charset="0"/>
                <a:sym typeface="Symbol" pitchFamily="18" charset="2"/>
              </a:rPr>
              <a:t></a:t>
            </a:r>
            <a:r>
              <a:rPr kumimoji="0" lang="en-US" altLang="zh-CN" sz="2800" i="1">
                <a:latin typeface="Times New Roman" pitchFamily="18" charset="0"/>
              </a:rPr>
              <a:t>B</a:t>
            </a:r>
            <a:r>
              <a:rPr kumimoji="0" lang="zh-CN" altLang="en-US" sz="2800" i="1">
                <a:latin typeface="Times New Roman" pitchFamily="18" charset="0"/>
              </a:rPr>
              <a:t>、 </a:t>
            </a:r>
            <a:r>
              <a:rPr kumimoji="0" lang="en-US" altLang="zh-CN" sz="2800" i="1">
                <a:latin typeface="Times New Roman" pitchFamily="18" charset="0"/>
              </a:rPr>
              <a:t>A</a:t>
            </a:r>
            <a:r>
              <a:rPr kumimoji="0" lang="en-US" altLang="zh-CN" sz="2800">
                <a:latin typeface="Times New Roman" pitchFamily="18" charset="0"/>
                <a:sym typeface="Symbol" pitchFamily="18" charset="2"/>
              </a:rPr>
              <a:t></a:t>
            </a:r>
            <a:r>
              <a:rPr kumimoji="0" lang="en-US" altLang="zh-CN" sz="2800" i="1">
                <a:latin typeface="Times New Roman" pitchFamily="18" charset="0"/>
              </a:rPr>
              <a:t>B</a:t>
            </a:r>
            <a:r>
              <a:rPr kumimoji="0" lang="en-US" altLang="zh-CN" sz="2800">
                <a:latin typeface="Times New Roman" pitchFamily="18" charset="0"/>
              </a:rPr>
              <a:t> </a:t>
            </a:r>
            <a:r>
              <a:rPr kumimoji="0" lang="zh-CN" altLang="en-US" sz="2800">
                <a:latin typeface="Times New Roman" pitchFamily="18" charset="0"/>
              </a:rPr>
              <a:t>， </a:t>
            </a:r>
            <a:r>
              <a:rPr kumimoji="0" lang="en-US" altLang="zh-CN" sz="2800" i="1">
                <a:latin typeface="Times New Roman" pitchFamily="18" charset="0"/>
              </a:rPr>
              <a:t>A</a:t>
            </a:r>
            <a:r>
              <a:rPr kumimoji="0" lang="en-US" altLang="zh-CN" sz="2800" i="1" baseline="30000">
                <a:latin typeface="Times New Roman" pitchFamily="18" charset="0"/>
              </a:rPr>
              <a:t>C</a:t>
            </a:r>
            <a:r>
              <a:rPr kumimoji="0" lang="en-US" altLang="zh-CN" sz="2800">
                <a:latin typeface="Times New Roman" pitchFamily="18" charset="0"/>
              </a:rPr>
              <a:t> </a:t>
            </a:r>
            <a:r>
              <a:rPr kumimoji="0" lang="en-US" altLang="zh-CN" sz="2800">
                <a:latin typeface="Times New Roman" pitchFamily="18" charset="0"/>
                <a:sym typeface="Symbol" pitchFamily="18" charset="2"/>
              </a:rPr>
              <a:t> </a:t>
            </a:r>
            <a:r>
              <a:rPr kumimoji="0" lang="en-US" altLang="zh-CN" sz="2800">
                <a:solidFill>
                  <a:srgbClr val="080922"/>
                </a:solidFill>
                <a:latin typeface="Edwardian Script ITC" pitchFamily="66" charset="0"/>
                <a:ea typeface="楷体_GB2312" pitchFamily="49" charset="-122"/>
              </a:rPr>
              <a:t>F </a:t>
            </a:r>
            <a:r>
              <a:rPr kumimoji="0" lang="en-US" altLang="zh-CN" sz="2800">
                <a:latin typeface="Times New Roman" pitchFamily="18" charset="0"/>
              </a:rPr>
              <a:t>(</a:t>
            </a:r>
            <a:r>
              <a:rPr kumimoji="0" lang="en-US" altLang="zh-CN" sz="2800" i="1">
                <a:latin typeface="Times New Roman" pitchFamily="18" charset="0"/>
              </a:rPr>
              <a:t>U</a:t>
            </a:r>
            <a:r>
              <a:rPr kumimoji="0" lang="en-US" altLang="zh-CN" sz="2800">
                <a:latin typeface="Times New Roman" pitchFamily="18" charset="0"/>
              </a:rPr>
              <a:t>).</a:t>
            </a:r>
          </a:p>
        </p:txBody>
      </p:sp>
      <p:sp>
        <p:nvSpPr>
          <p:cNvPr id="1304588" name="Rectangle 10"/>
          <p:cNvSpPr>
            <a:spLocks noChangeArrowheads="1"/>
          </p:cNvSpPr>
          <p:nvPr/>
        </p:nvSpPr>
        <p:spPr bwMode="auto">
          <a:xfrm>
            <a:off x="0" y="25288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19819" name="Object 11"/>
          <p:cNvGraphicFramePr>
            <a:graphicFrameLocks noChangeAspect="1"/>
          </p:cNvGraphicFramePr>
          <p:nvPr/>
        </p:nvGraphicFramePr>
        <p:xfrm>
          <a:off x="1476375" y="2622550"/>
          <a:ext cx="6265863" cy="1517650"/>
        </p:xfrm>
        <a:graphic>
          <a:graphicData uri="http://schemas.openxmlformats.org/presentationml/2006/ole">
            <mc:AlternateContent xmlns:mc="http://schemas.openxmlformats.org/markup-compatibility/2006">
              <mc:Choice xmlns:v="urn:schemas-microsoft-com:vml" Requires="v">
                <p:oleObj spid="_x0000_s1304597" name="公式" r:id="rId3" imgW="2831760" imgH="685800" progId="Equation.3">
                  <p:embed/>
                </p:oleObj>
              </mc:Choice>
              <mc:Fallback>
                <p:oleObj name="公式" r:id="rId3" imgW="2831760" imgH="685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622550"/>
                        <a:ext cx="6265863"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wipe(left)">
                                      <p:cBhvr>
                                        <p:cTn id="7" dur="500"/>
                                        <p:tgtEl>
                                          <p:spTgt spid="119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6">
                                            <p:txEl>
                                              <p:pRg st="0" end="0"/>
                                            </p:txEl>
                                          </p:spTgt>
                                        </p:tgtEl>
                                        <p:attrNameLst>
                                          <p:attrName>style.visibility</p:attrName>
                                        </p:attrNameLst>
                                      </p:cBhvr>
                                      <p:to>
                                        <p:strVal val="visible"/>
                                      </p:to>
                                    </p:set>
                                    <p:animEffect transition="in" filter="wipe(left)">
                                      <p:cBhvr>
                                        <p:cTn id="12" dur="500"/>
                                        <p:tgtEl>
                                          <p:spTgt spid="119816">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9817"/>
                                        </p:tgtEl>
                                        <p:attrNameLst>
                                          <p:attrName>style.visibility</p:attrName>
                                        </p:attrNameLst>
                                      </p:cBhvr>
                                      <p:to>
                                        <p:strVal val="visible"/>
                                      </p:to>
                                    </p:set>
                                    <p:animEffect transition="in" filter="wipe(left)">
                                      <p:cBhvr>
                                        <p:cTn id="16" dur="500"/>
                                        <p:tgtEl>
                                          <p:spTgt spid="11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P spid="1198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883CE19-2C2D-4301-B801-E41B29F1692B}" type="slidenum">
              <a:rPr lang="en-US" altLang="zh-CN"/>
              <a:pPr/>
              <a:t>21</a:t>
            </a:fld>
            <a:endParaRPr lang="en-US" altLang="zh-CN"/>
          </a:p>
        </p:txBody>
      </p:sp>
      <p:sp>
        <p:nvSpPr>
          <p:cNvPr id="1305604" name="Rectangle 2"/>
          <p:cNvSpPr>
            <a:spLocks noChangeArrowheads="1"/>
          </p:cNvSpPr>
          <p:nvPr/>
        </p:nvSpPr>
        <p:spPr bwMode="auto">
          <a:xfrm>
            <a:off x="457200" y="1609725"/>
            <a:ext cx="8382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sz="2800" b="0">
                <a:ea typeface="楷体_GB2312" pitchFamily="49" charset="-122"/>
              </a:rPr>
              <a:t>  </a:t>
            </a:r>
            <a:endParaRPr lang="en-US" altLang="zh-CN" sz="3200" b="0"/>
          </a:p>
        </p:txBody>
      </p:sp>
      <p:pic>
        <p:nvPicPr>
          <p:cNvPr id="1305605" name="Picture 3" descr="1-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 y="549275"/>
            <a:ext cx="6913563"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5606" name="Rectangle 4"/>
          <p:cNvSpPr>
            <a:spLocks noChangeArrowheads="1"/>
          </p:cNvSpPr>
          <p:nvPr/>
        </p:nvSpPr>
        <p:spPr bwMode="auto">
          <a:xfrm>
            <a:off x="2444750" y="5799138"/>
            <a:ext cx="401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CN" altLang="en-US" sz="1800">
                <a:latin typeface="Times New Roman" pitchFamily="18" charset="0"/>
                <a:ea typeface="楷体_GB2312" pitchFamily="49" charset="-122"/>
              </a:rPr>
              <a:t>图</a:t>
            </a:r>
            <a:r>
              <a:rPr kumimoji="0" lang="en-US" altLang="zh-CN" sz="1800">
                <a:latin typeface="Times New Roman" pitchFamily="18" charset="0"/>
                <a:ea typeface="楷体_GB2312" pitchFamily="49" charset="-122"/>
              </a:rPr>
              <a:t>1.4  </a:t>
            </a:r>
            <a:r>
              <a:rPr kumimoji="0" lang="zh-CN" altLang="en-US" sz="1800">
                <a:latin typeface="Times New Roman" pitchFamily="18" charset="0"/>
                <a:ea typeface="楷体_GB2312" pitchFamily="49" charset="-122"/>
              </a:rPr>
              <a:t>模糊集的包含、并、交、补运算</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BB1B7F7B-5FEE-4DF0-85E6-B994B3375089}" type="slidenum">
              <a:rPr lang="en-US" altLang="zh-CN"/>
              <a:pPr/>
              <a:t>22</a:t>
            </a:fld>
            <a:endParaRPr lang="en-US" altLang="zh-CN"/>
          </a:p>
        </p:txBody>
      </p:sp>
      <p:sp>
        <p:nvSpPr>
          <p:cNvPr id="121858" name="Rectangle 2"/>
          <p:cNvSpPr>
            <a:spLocks noChangeArrowheads="1"/>
          </p:cNvSpPr>
          <p:nvPr/>
        </p:nvSpPr>
        <p:spPr bwMode="auto">
          <a:xfrm>
            <a:off x="519113" y="657225"/>
            <a:ext cx="83740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楷体_GB2312" pitchFamily="49" charset="-122"/>
                <a:ea typeface="楷体_GB2312" pitchFamily="49" charset="-122"/>
              </a:rPr>
              <a:t>例</a:t>
            </a: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设</a:t>
            </a:r>
            <a:r>
              <a:rPr lang="zh-CN" altLang="en-US" sz="2800"/>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1</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2</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3</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cs typeface="Times New Roman" pitchFamily="18" charset="0"/>
              </a:rPr>
              <a:t>,</a:t>
            </a:r>
            <a:r>
              <a:rPr lang="en-US" altLang="zh-CN" sz="2800" baseline="30000">
                <a:latin typeface="Times New Roman" pitchFamily="18" charset="0"/>
                <a:ea typeface="楷体_GB2312" pitchFamily="49" charset="-122"/>
                <a:cs typeface="Times New Roman" pitchFamily="18" charset="0"/>
              </a:rPr>
              <a:t> </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4</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5</a:t>
            </a:r>
            <a:r>
              <a:rPr lang="en-US" altLang="zh-CN" sz="2800">
                <a:latin typeface="Times New Roman" pitchFamily="18" charset="0"/>
                <a:ea typeface="楷体_GB2312" pitchFamily="49" charset="-122"/>
              </a:rPr>
              <a:t>}</a:t>
            </a:r>
          </a:p>
          <a:p>
            <a:pPr marL="342900" indent="-342900">
              <a:spcBef>
                <a:spcPct val="20000"/>
              </a:spcBef>
              <a:buClr>
                <a:schemeClr val="folHlink"/>
              </a:buClr>
              <a:buSzPct val="60000"/>
              <a:buFont typeface="Wingdings" pitchFamily="2" charset="2"/>
              <a:buChar char="n"/>
            </a:pPr>
            <a:endParaRPr lang="en-US" altLang="zh-CN"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en-US" altLang="zh-CN"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求</a:t>
            </a:r>
            <a:r>
              <a:rPr lang="en-US" altLang="zh-CN" sz="2800" i="1">
                <a:latin typeface="Times New Roman" pitchFamily="18" charset="0"/>
              </a:rPr>
              <a:t>A</a:t>
            </a:r>
            <a:r>
              <a:rPr lang="en-US" altLang="zh-CN" sz="2800">
                <a:latin typeface="Times New Roman" pitchFamily="18" charset="0"/>
                <a:sym typeface="Symbol" pitchFamily="18" charset="2"/>
              </a:rPr>
              <a:t></a:t>
            </a:r>
            <a:r>
              <a:rPr lang="en-US" altLang="zh-CN" sz="2800" i="1">
                <a:latin typeface="Times New Roman" pitchFamily="18" charset="0"/>
              </a:rPr>
              <a:t>B</a:t>
            </a:r>
            <a:r>
              <a:rPr lang="zh-CN" altLang="en-US" sz="2800" i="1">
                <a:latin typeface="Times New Roman" pitchFamily="18" charset="0"/>
              </a:rPr>
              <a:t>、 </a:t>
            </a:r>
            <a:r>
              <a:rPr lang="en-US" altLang="zh-CN" sz="2800" i="1">
                <a:latin typeface="Times New Roman" pitchFamily="18" charset="0"/>
              </a:rPr>
              <a:t>A</a:t>
            </a:r>
            <a:r>
              <a:rPr lang="en-US" altLang="zh-CN" sz="2800">
                <a:latin typeface="Times New Roman" pitchFamily="18" charset="0"/>
                <a:sym typeface="Symbol" pitchFamily="18" charset="2"/>
              </a:rPr>
              <a:t></a:t>
            </a:r>
            <a:r>
              <a:rPr lang="en-US" altLang="zh-CN" sz="2800" i="1">
                <a:latin typeface="Times New Roman" pitchFamily="18" charset="0"/>
              </a:rPr>
              <a:t>B</a:t>
            </a:r>
            <a:r>
              <a:rPr lang="en-US" altLang="zh-CN" sz="2800">
                <a:latin typeface="Times New Roman" pitchFamily="18" charset="0"/>
              </a:rPr>
              <a:t> </a:t>
            </a:r>
            <a:r>
              <a:rPr lang="zh-CN" altLang="en-US" sz="2800">
                <a:latin typeface="Times New Roman" pitchFamily="18" charset="0"/>
              </a:rPr>
              <a:t>， </a:t>
            </a:r>
            <a:r>
              <a:rPr lang="en-US" altLang="zh-CN" sz="2800" i="1">
                <a:latin typeface="Times New Roman" pitchFamily="18" charset="0"/>
              </a:rPr>
              <a:t>A</a:t>
            </a:r>
            <a:r>
              <a:rPr lang="en-US" altLang="zh-CN" sz="2800" i="1" baseline="30000">
                <a:latin typeface="Times New Roman" pitchFamily="18" charset="0"/>
              </a:rPr>
              <a:t>C</a:t>
            </a:r>
            <a:r>
              <a:rPr lang="en-US" altLang="zh-CN" sz="2800"/>
              <a:t> </a:t>
            </a:r>
          </a:p>
          <a:p>
            <a:pPr marL="342900" indent="-342900">
              <a:spcBef>
                <a:spcPct val="20000"/>
              </a:spcBef>
              <a:buClr>
                <a:schemeClr val="folHlink"/>
              </a:buClr>
              <a:buSzPct val="60000"/>
              <a:buFont typeface="Wingdings" pitchFamily="2" charset="2"/>
              <a:buNone/>
            </a:pPr>
            <a:r>
              <a:rPr lang="en-US" altLang="zh-CN" sz="2800">
                <a:ea typeface="楷体_GB2312" pitchFamily="49" charset="-122"/>
              </a:rPr>
              <a:t>  </a:t>
            </a:r>
            <a:r>
              <a:rPr lang="zh-CN" altLang="en-US" sz="2800">
                <a:ea typeface="楷体_GB2312" pitchFamily="49" charset="-122"/>
              </a:rPr>
              <a:t>解：</a:t>
            </a: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en-US" altLang="zh-CN" sz="2800" b="0">
              <a:latin typeface="Times New Roman" pitchFamily="18" charset="0"/>
              <a:ea typeface="楷体_GB2312" pitchFamily="49" charset="-122"/>
            </a:endParaRPr>
          </a:p>
        </p:txBody>
      </p:sp>
      <p:graphicFrame>
        <p:nvGraphicFramePr>
          <p:cNvPr id="121859" name="Object 3"/>
          <p:cNvGraphicFramePr>
            <a:graphicFrameLocks noChangeAspect="1"/>
          </p:cNvGraphicFramePr>
          <p:nvPr/>
        </p:nvGraphicFramePr>
        <p:xfrm>
          <a:off x="2376488" y="4095750"/>
          <a:ext cx="1058862" cy="817563"/>
        </p:xfrm>
        <a:graphic>
          <a:graphicData uri="http://schemas.openxmlformats.org/presentationml/2006/ole">
            <mc:AlternateContent xmlns:mc="http://schemas.openxmlformats.org/markup-compatibility/2006">
              <mc:Choice xmlns:v="urn:schemas-microsoft-com:vml" Requires="v">
                <p:oleObj spid="_x0000_s1306672" name="Equation" r:id="rId3" imgW="583920" imgH="431640" progId="Equation.DSMT4">
                  <p:embed/>
                </p:oleObj>
              </mc:Choice>
              <mc:Fallback>
                <p:oleObj name="Equation" r:id="rId3" imgW="58392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4095750"/>
                        <a:ext cx="10588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6630" name="Rectangle 4"/>
          <p:cNvSpPr>
            <a:spLocks noChangeArrowheads="1"/>
          </p:cNvSpPr>
          <p:nvPr/>
        </p:nvSpPr>
        <p:spPr bwMode="auto">
          <a:xfrm>
            <a:off x="0" y="-1460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21862" name="Object 6"/>
          <p:cNvGraphicFramePr>
            <a:graphicFrameLocks noChangeAspect="1"/>
          </p:cNvGraphicFramePr>
          <p:nvPr/>
        </p:nvGraphicFramePr>
        <p:xfrm>
          <a:off x="1177925" y="4186238"/>
          <a:ext cx="1085850" cy="396875"/>
        </p:xfrm>
        <a:graphic>
          <a:graphicData uri="http://schemas.openxmlformats.org/presentationml/2006/ole">
            <mc:AlternateContent xmlns:mc="http://schemas.openxmlformats.org/markup-compatibility/2006">
              <mc:Choice xmlns:v="urn:schemas-microsoft-com:vml" Requires="v">
                <p:oleObj spid="_x0000_s1306673" name="Equation" r:id="rId5" imgW="520560" imgH="190440" progId="Equation.DSMT4">
                  <p:embed/>
                </p:oleObj>
              </mc:Choice>
              <mc:Fallback>
                <p:oleObj name="Equation" r:id="rId5" imgW="520560" imgH="1904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7925" y="4186238"/>
                        <a:ext cx="10858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3" name="Object 7"/>
          <p:cNvGraphicFramePr>
            <a:graphicFrameLocks noChangeAspect="1"/>
          </p:cNvGraphicFramePr>
          <p:nvPr/>
        </p:nvGraphicFramePr>
        <p:xfrm>
          <a:off x="3508375" y="4095750"/>
          <a:ext cx="4178300" cy="801688"/>
        </p:xfrm>
        <a:graphic>
          <a:graphicData uri="http://schemas.openxmlformats.org/presentationml/2006/ole">
            <mc:AlternateContent xmlns:mc="http://schemas.openxmlformats.org/markup-compatibility/2006">
              <mc:Choice xmlns:v="urn:schemas-microsoft-com:vml" Requires="v">
                <p:oleObj spid="_x0000_s1306674" name="Equation" r:id="rId7" imgW="2349360" imgH="431640" progId="Equation.DSMT4">
                  <p:embed/>
                </p:oleObj>
              </mc:Choice>
              <mc:Fallback>
                <p:oleObj name="Equation" r:id="rId7" imgW="2349360" imgH="431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75" y="4095750"/>
                        <a:ext cx="4178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4" name="Object 8"/>
          <p:cNvGraphicFramePr>
            <a:graphicFrameLocks noChangeAspect="1"/>
          </p:cNvGraphicFramePr>
          <p:nvPr/>
        </p:nvGraphicFramePr>
        <p:xfrm>
          <a:off x="1970088" y="4833938"/>
          <a:ext cx="3548062" cy="900112"/>
        </p:xfrm>
        <a:graphic>
          <a:graphicData uri="http://schemas.openxmlformats.org/presentationml/2006/ole">
            <mc:AlternateContent xmlns:mc="http://schemas.openxmlformats.org/markup-compatibility/2006">
              <mc:Choice xmlns:v="urn:schemas-microsoft-com:vml" Requires="v">
                <p:oleObj spid="_x0000_s1306675" name="Equation" r:id="rId9" imgW="1701720" imgH="431640" progId="Equation.DSMT4">
                  <p:embed/>
                </p:oleObj>
              </mc:Choice>
              <mc:Fallback>
                <p:oleObj name="Equation" r:id="rId9" imgW="1701720" imgH="4316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0088" y="4833938"/>
                        <a:ext cx="354806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5" name="AutoShape 9"/>
          <p:cNvSpPr>
            <a:spLocks noChangeArrowheads="1"/>
          </p:cNvSpPr>
          <p:nvPr/>
        </p:nvSpPr>
        <p:spPr bwMode="auto">
          <a:xfrm>
            <a:off x="2906713" y="3033713"/>
            <a:ext cx="1584325" cy="609600"/>
          </a:xfrm>
          <a:prstGeom prst="wedgeRoundRectCallout">
            <a:avLst>
              <a:gd name="adj1" fmla="val -47194"/>
              <a:gd name="adj2" fmla="val 120574"/>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0" lang="en-US" altLang="zh-CN" sz="1800" b="0" i="1">
                <a:latin typeface="Times New Roman" pitchFamily="18" charset="0"/>
              </a:rPr>
              <a:t>A</a:t>
            </a:r>
            <a:r>
              <a:rPr kumimoji="0" lang="en-US" altLang="zh-CN" sz="1800" b="0">
                <a:latin typeface="Arial" pitchFamily="34" charset="0"/>
              </a:rPr>
              <a:t>(</a:t>
            </a:r>
            <a:r>
              <a:rPr kumimoji="0" lang="en-US" altLang="zh-CN" sz="1800" b="0" i="1">
                <a:latin typeface="Times New Roman" pitchFamily="18" charset="0"/>
              </a:rPr>
              <a:t>u</a:t>
            </a:r>
            <a:r>
              <a:rPr kumimoji="0" lang="en-US" altLang="zh-CN" sz="1800" b="0" baseline="-25000">
                <a:latin typeface="Arial" pitchFamily="34" charset="0"/>
              </a:rPr>
              <a:t>1</a:t>
            </a:r>
            <a:r>
              <a:rPr kumimoji="0" lang="en-US" altLang="zh-CN" sz="1800" b="0">
                <a:latin typeface="Arial" pitchFamily="34" charset="0"/>
              </a:rPr>
              <a:t>)</a:t>
            </a:r>
            <a:r>
              <a:rPr kumimoji="0" lang="en-US" altLang="zh-CN" sz="1800" b="0">
                <a:latin typeface="Arial" pitchFamily="34" charset="0"/>
                <a:sym typeface="Symbol" pitchFamily="18" charset="2"/>
              </a:rPr>
              <a:t></a:t>
            </a:r>
            <a:r>
              <a:rPr kumimoji="0" lang="en-US" altLang="zh-CN" sz="1800" b="0" i="1">
                <a:latin typeface="Times New Roman" pitchFamily="18" charset="0"/>
              </a:rPr>
              <a:t>B</a:t>
            </a:r>
            <a:r>
              <a:rPr kumimoji="0" lang="en-US" altLang="zh-CN" sz="1800" b="0">
                <a:latin typeface="Arial" pitchFamily="34" charset="0"/>
              </a:rPr>
              <a:t>(</a:t>
            </a:r>
            <a:r>
              <a:rPr kumimoji="0" lang="en-US" altLang="zh-CN" sz="1800" b="0" i="1">
                <a:latin typeface="Times New Roman" pitchFamily="18" charset="0"/>
              </a:rPr>
              <a:t>u</a:t>
            </a:r>
            <a:r>
              <a:rPr kumimoji="0" lang="en-US" altLang="zh-CN" sz="1800" b="0" baseline="-25000">
                <a:latin typeface="Arial" pitchFamily="34" charset="0"/>
              </a:rPr>
              <a:t>1</a:t>
            </a:r>
            <a:r>
              <a:rPr kumimoji="0" lang="en-US" altLang="zh-CN" sz="1800" b="0">
                <a:latin typeface="Arial" pitchFamily="34" charset="0"/>
              </a:rPr>
              <a:t>)</a:t>
            </a:r>
          </a:p>
        </p:txBody>
      </p:sp>
      <p:graphicFrame>
        <p:nvGraphicFramePr>
          <p:cNvPr id="121867" name="Object 11"/>
          <p:cNvGraphicFramePr>
            <a:graphicFrameLocks noChangeAspect="1"/>
          </p:cNvGraphicFramePr>
          <p:nvPr/>
        </p:nvGraphicFramePr>
        <p:xfrm>
          <a:off x="1187450" y="1520825"/>
          <a:ext cx="7019925" cy="971550"/>
        </p:xfrm>
        <a:graphic>
          <a:graphicData uri="http://schemas.openxmlformats.org/presentationml/2006/ole">
            <mc:AlternateContent xmlns:mc="http://schemas.openxmlformats.org/markup-compatibility/2006">
              <mc:Choice xmlns:v="urn:schemas-microsoft-com:vml" Requires="v">
                <p:oleObj spid="_x0000_s1306676" name="公式" r:id="rId11" imgW="3187440" imgH="444240" progId="Equation.3">
                  <p:embed/>
                </p:oleObj>
              </mc:Choice>
              <mc:Fallback>
                <p:oleObj name="公式" r:id="rId11" imgW="3187440" imgH="4442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1520825"/>
                        <a:ext cx="701992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858">
                                            <p:txEl>
                                              <p:pRg st="5" end="5"/>
                                            </p:txEl>
                                          </p:spTgt>
                                        </p:tgtEl>
                                        <p:attrNameLst>
                                          <p:attrName>style.visibility</p:attrName>
                                        </p:attrNameLst>
                                      </p:cBhvr>
                                      <p:to>
                                        <p:strVal val="visible"/>
                                      </p:to>
                                    </p:set>
                                    <p:animEffect transition="in" filter="wipe(left)">
                                      <p:cBhvr>
                                        <p:cTn id="7" dur="1000"/>
                                        <p:tgtEl>
                                          <p:spTgt spid="121858">
                                            <p:txEl>
                                              <p:pRg st="5" end="5"/>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21862"/>
                                        </p:tgtEl>
                                        <p:attrNameLst>
                                          <p:attrName>style.visibility</p:attrName>
                                        </p:attrNameLst>
                                      </p:cBhvr>
                                      <p:to>
                                        <p:strVal val="visible"/>
                                      </p:to>
                                    </p:set>
                                    <p:animEffect transition="in" filter="wipe(left)">
                                      <p:cBhvr>
                                        <p:cTn id="11" dur="1000"/>
                                        <p:tgtEl>
                                          <p:spTgt spid="121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1859"/>
                                        </p:tgtEl>
                                        <p:attrNameLst>
                                          <p:attrName>style.visibility</p:attrName>
                                        </p:attrNameLst>
                                      </p:cBhvr>
                                      <p:to>
                                        <p:strVal val="visible"/>
                                      </p:to>
                                    </p:set>
                                    <p:animEffect transition="in" filter="wipe(left)">
                                      <p:cBhvr>
                                        <p:cTn id="16" dur="1000"/>
                                        <p:tgtEl>
                                          <p:spTgt spid="1218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21865"/>
                                        </p:tgtEl>
                                        <p:attrNameLst>
                                          <p:attrName>style.visibility</p:attrName>
                                        </p:attrNameLst>
                                      </p:cBhvr>
                                      <p:to>
                                        <p:strVal val="visible"/>
                                      </p:to>
                                    </p:set>
                                    <p:anim calcmode="lin" valueType="num">
                                      <p:cBhvr>
                                        <p:cTn id="21" dur="1000" fill="hold"/>
                                        <p:tgtEl>
                                          <p:spTgt spid="121865"/>
                                        </p:tgtEl>
                                        <p:attrNameLst>
                                          <p:attrName>ppt_w</p:attrName>
                                        </p:attrNameLst>
                                      </p:cBhvr>
                                      <p:tavLst>
                                        <p:tav tm="0">
                                          <p:val>
                                            <p:strVal val="#ppt_w*0.70"/>
                                          </p:val>
                                        </p:tav>
                                        <p:tav tm="100000">
                                          <p:val>
                                            <p:strVal val="#ppt_w"/>
                                          </p:val>
                                        </p:tav>
                                      </p:tavLst>
                                    </p:anim>
                                    <p:anim calcmode="lin" valueType="num">
                                      <p:cBhvr>
                                        <p:cTn id="22" dur="1000" fill="hold"/>
                                        <p:tgtEl>
                                          <p:spTgt spid="121865"/>
                                        </p:tgtEl>
                                        <p:attrNameLst>
                                          <p:attrName>ppt_h</p:attrName>
                                        </p:attrNameLst>
                                      </p:cBhvr>
                                      <p:tavLst>
                                        <p:tav tm="0">
                                          <p:val>
                                            <p:strVal val="#ppt_h"/>
                                          </p:val>
                                        </p:tav>
                                        <p:tav tm="100000">
                                          <p:val>
                                            <p:strVal val="#ppt_h"/>
                                          </p:val>
                                        </p:tav>
                                      </p:tavLst>
                                    </p:anim>
                                    <p:animEffect transition="in" filter="fade">
                                      <p:cBhvr>
                                        <p:cTn id="23" dur="1000"/>
                                        <p:tgtEl>
                                          <p:spTgt spid="1218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21863"/>
                                        </p:tgtEl>
                                        <p:attrNameLst>
                                          <p:attrName>style.visibility</p:attrName>
                                        </p:attrNameLst>
                                      </p:cBhvr>
                                      <p:to>
                                        <p:strVal val="visible"/>
                                      </p:to>
                                    </p:set>
                                    <p:animEffect transition="in" filter="wipe(left)">
                                      <p:cBhvr>
                                        <p:cTn id="28" dur="1000"/>
                                        <p:tgtEl>
                                          <p:spTgt spid="1218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21864"/>
                                        </p:tgtEl>
                                        <p:attrNameLst>
                                          <p:attrName>style.visibility</p:attrName>
                                        </p:attrNameLst>
                                      </p:cBhvr>
                                      <p:to>
                                        <p:strVal val="visible"/>
                                      </p:to>
                                    </p:set>
                                    <p:animEffect transition="in" filter="wipe(left)">
                                      <p:cBhvr>
                                        <p:cTn id="33" dur="10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C1C1AE35-47EC-44EF-A8B4-F3C6D2CC47A1}" type="slidenum">
              <a:rPr lang="en-US" altLang="zh-CN"/>
              <a:pPr/>
              <a:t>23</a:t>
            </a:fld>
            <a:endParaRPr lang="en-US" altLang="zh-CN"/>
          </a:p>
        </p:txBody>
      </p:sp>
      <p:sp>
        <p:nvSpPr>
          <p:cNvPr id="1307652" name="Rectangle 2"/>
          <p:cNvSpPr>
            <a:spLocks noChangeArrowheads="1"/>
          </p:cNvSpPr>
          <p:nvPr/>
        </p:nvSpPr>
        <p:spPr bwMode="auto">
          <a:xfrm>
            <a:off x="301625" y="993775"/>
            <a:ext cx="85407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sz="3200" b="0"/>
              <a:t> </a:t>
            </a:r>
          </a:p>
        </p:txBody>
      </p:sp>
      <p:sp>
        <p:nvSpPr>
          <p:cNvPr id="1307653" name="Rectangle 3"/>
          <p:cNvSpPr>
            <a:spLocks noChangeArrowheads="1"/>
          </p:cNvSpPr>
          <p:nvPr/>
        </p:nvSpPr>
        <p:spPr bwMode="auto">
          <a:xfrm>
            <a:off x="0" y="19367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22884" name="Object 4"/>
          <p:cNvGraphicFramePr>
            <a:graphicFrameLocks noChangeAspect="1"/>
          </p:cNvGraphicFramePr>
          <p:nvPr/>
        </p:nvGraphicFramePr>
        <p:xfrm>
          <a:off x="755650" y="981075"/>
          <a:ext cx="6769100" cy="1757363"/>
        </p:xfrm>
        <a:graphic>
          <a:graphicData uri="http://schemas.openxmlformats.org/presentationml/2006/ole">
            <mc:AlternateContent xmlns:mc="http://schemas.openxmlformats.org/markup-compatibility/2006">
              <mc:Choice xmlns:v="urn:schemas-microsoft-com:vml" Requires="v">
                <p:oleObj spid="_x0000_s1307674" name="Equation" r:id="rId3" imgW="3429000" imgH="888840" progId="Equation.DSMT4">
                  <p:embed/>
                </p:oleObj>
              </mc:Choice>
              <mc:Fallback>
                <p:oleObj name="Equation" r:id="rId3" imgW="342900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981075"/>
                        <a:ext cx="6769100" cy="175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5" name="AutoShape 5"/>
          <p:cNvSpPr>
            <a:spLocks noChangeArrowheads="1"/>
          </p:cNvSpPr>
          <p:nvPr/>
        </p:nvSpPr>
        <p:spPr bwMode="auto">
          <a:xfrm>
            <a:off x="-252413" y="1570038"/>
            <a:ext cx="2124076" cy="647700"/>
          </a:xfrm>
          <a:prstGeom prst="wedgeEllipseCallout">
            <a:avLst>
              <a:gd name="adj1" fmla="val 62704"/>
              <a:gd name="adj2" fmla="val -85296"/>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0" lang="en-US" altLang="zh-CN" sz="1800" i="1">
                <a:latin typeface="Times New Roman" pitchFamily="18" charset="0"/>
              </a:rPr>
              <a:t>A</a:t>
            </a:r>
            <a:r>
              <a:rPr kumimoji="0" lang="en-US" altLang="zh-CN" sz="1800">
                <a:latin typeface="Times New Roman" pitchFamily="18" charset="0"/>
              </a:rPr>
              <a:t>(</a:t>
            </a:r>
            <a:r>
              <a:rPr kumimoji="0" lang="en-US" altLang="zh-CN" sz="1800" i="1">
                <a:latin typeface="Times New Roman" pitchFamily="18" charset="0"/>
              </a:rPr>
              <a:t>u</a:t>
            </a:r>
            <a:r>
              <a:rPr kumimoji="0" lang="en-US" altLang="zh-CN" sz="1800" baseline="-25000">
                <a:latin typeface="Times New Roman" pitchFamily="18" charset="0"/>
              </a:rPr>
              <a:t>1</a:t>
            </a:r>
            <a:r>
              <a:rPr kumimoji="0" lang="en-US" altLang="zh-CN" sz="1800">
                <a:latin typeface="Times New Roman" pitchFamily="18" charset="0"/>
              </a:rPr>
              <a:t>)</a:t>
            </a:r>
            <a:r>
              <a:rPr kumimoji="0" lang="en-US" altLang="zh-CN" sz="1800">
                <a:latin typeface="Times New Roman" pitchFamily="18" charset="0"/>
                <a:sym typeface="Symbol" pitchFamily="18" charset="2"/>
              </a:rPr>
              <a:t></a:t>
            </a:r>
            <a:r>
              <a:rPr kumimoji="0" lang="en-US" altLang="zh-CN" sz="1800" i="1">
                <a:latin typeface="Times New Roman" pitchFamily="18" charset="0"/>
              </a:rPr>
              <a:t>B</a:t>
            </a:r>
            <a:r>
              <a:rPr kumimoji="0" lang="en-US" altLang="zh-CN" sz="1800">
                <a:latin typeface="Times New Roman" pitchFamily="18" charset="0"/>
              </a:rPr>
              <a:t>(</a:t>
            </a:r>
            <a:r>
              <a:rPr kumimoji="0" lang="en-US" altLang="zh-CN" sz="1800" i="1">
                <a:latin typeface="Times New Roman" pitchFamily="18" charset="0"/>
              </a:rPr>
              <a:t>u</a:t>
            </a:r>
            <a:r>
              <a:rPr kumimoji="0" lang="en-US" altLang="zh-CN" sz="1800" baseline="-25000">
                <a:latin typeface="Times New Roman" pitchFamily="18" charset="0"/>
              </a:rPr>
              <a:t>1</a:t>
            </a:r>
            <a:r>
              <a:rPr kumimoji="0" lang="en-US" altLang="zh-CN" sz="1800">
                <a:latin typeface="Times New Roman" pitchFamily="18" charset="0"/>
              </a:rPr>
              <a:t>)</a:t>
            </a:r>
            <a:endParaRPr kumimoji="0" lang="en-US" altLang="zh-CN" sz="1800" b="0">
              <a:latin typeface="Arial" pitchFamily="34" charset="0"/>
            </a:endParaRPr>
          </a:p>
        </p:txBody>
      </p:sp>
      <p:sp>
        <p:nvSpPr>
          <p:cNvPr id="1307656" name="Rectangle 6"/>
          <p:cNvSpPr>
            <a:spLocks noChangeArrowheads="1"/>
          </p:cNvSpPr>
          <p:nvPr/>
        </p:nvSpPr>
        <p:spPr bwMode="auto">
          <a:xfrm>
            <a:off x="0" y="23844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22887" name="Object 7"/>
          <p:cNvGraphicFramePr>
            <a:graphicFrameLocks noChangeAspect="1"/>
          </p:cNvGraphicFramePr>
          <p:nvPr/>
        </p:nvGraphicFramePr>
        <p:xfrm>
          <a:off x="754063" y="3081338"/>
          <a:ext cx="7273925" cy="1920875"/>
        </p:xfrm>
        <a:graphic>
          <a:graphicData uri="http://schemas.openxmlformats.org/presentationml/2006/ole">
            <mc:AlternateContent xmlns:mc="http://schemas.openxmlformats.org/markup-compatibility/2006">
              <mc:Choice xmlns:v="urn:schemas-microsoft-com:vml" Requires="v">
                <p:oleObj spid="_x0000_s1307675" name="Equation" r:id="rId5" imgW="3352800" imgH="889000" progId="Equation.DSMT4">
                  <p:embed/>
                </p:oleObj>
              </mc:Choice>
              <mc:Fallback>
                <p:oleObj name="Equation" r:id="rId5" imgW="3352800" imgH="889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63" y="3081338"/>
                        <a:ext cx="7273925"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8" name="AutoShape 8"/>
          <p:cNvSpPr>
            <a:spLocks noChangeArrowheads="1"/>
          </p:cNvSpPr>
          <p:nvPr/>
        </p:nvSpPr>
        <p:spPr bwMode="auto">
          <a:xfrm>
            <a:off x="7378700" y="1930400"/>
            <a:ext cx="1657350" cy="609600"/>
          </a:xfrm>
          <a:prstGeom prst="wedgeRectCallout">
            <a:avLst>
              <a:gd name="adj1" fmla="val -94542"/>
              <a:gd name="adj2" fmla="val 17968"/>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0" lang="zh-CN" altLang="en-US" sz="1800">
                <a:latin typeface="Arial" pitchFamily="34" charset="0"/>
                <a:ea typeface="楷体_GB2312" pitchFamily="49" charset="-122"/>
              </a:rPr>
              <a:t>隶属度为零的项省略</a:t>
            </a:r>
          </a:p>
        </p:txBody>
      </p:sp>
      <p:sp>
        <p:nvSpPr>
          <p:cNvPr id="122889" name="AutoShape 9"/>
          <p:cNvSpPr>
            <a:spLocks noChangeArrowheads="1"/>
          </p:cNvSpPr>
          <p:nvPr/>
        </p:nvSpPr>
        <p:spPr bwMode="auto">
          <a:xfrm>
            <a:off x="7380288" y="3009900"/>
            <a:ext cx="1368425" cy="609600"/>
          </a:xfrm>
          <a:prstGeom prst="wedgeEllipseCallout">
            <a:avLst>
              <a:gd name="adj1" fmla="val -128769"/>
              <a:gd name="adj2" fmla="val 13023"/>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0" lang="en-US" altLang="zh-CN" sz="2000">
                <a:latin typeface="Times New Roman" pitchFamily="18" charset="0"/>
              </a:rPr>
              <a:t>1-</a:t>
            </a:r>
            <a:r>
              <a:rPr kumimoji="0" lang="en-US" altLang="zh-CN" sz="2000" i="1">
                <a:latin typeface="Times New Roman" pitchFamily="18" charset="0"/>
              </a:rPr>
              <a:t>A</a:t>
            </a:r>
            <a:r>
              <a:rPr kumimoji="0" lang="en-US" altLang="zh-CN" sz="2000">
                <a:latin typeface="Times New Roman" pitchFamily="18" charset="0"/>
              </a:rPr>
              <a:t>(</a:t>
            </a:r>
            <a:r>
              <a:rPr kumimoji="0" lang="en-US" altLang="zh-CN" sz="2000" i="1">
                <a:latin typeface="Times New Roman" pitchFamily="18" charset="0"/>
              </a:rPr>
              <a:t>u</a:t>
            </a:r>
            <a:r>
              <a:rPr kumimoji="0" lang="en-US" altLang="zh-CN" sz="2000" baseline="-25000">
                <a:latin typeface="Times New Roman" pitchFamily="18" charset="0"/>
              </a:rPr>
              <a:t>5</a:t>
            </a:r>
            <a:r>
              <a:rPr kumimoji="0" lang="en-US" altLang="zh-CN" sz="20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1000" fill="hold"/>
                                        <p:tgtEl>
                                          <p:spTgt spid="122885"/>
                                        </p:tgtEl>
                                        <p:attrNameLst>
                                          <p:attrName>ppt_w</p:attrName>
                                        </p:attrNameLst>
                                      </p:cBhvr>
                                      <p:tavLst>
                                        <p:tav tm="0">
                                          <p:val>
                                            <p:strVal val="#ppt_w*0.70"/>
                                          </p:val>
                                        </p:tav>
                                        <p:tav tm="100000">
                                          <p:val>
                                            <p:strVal val="#ppt_w"/>
                                          </p:val>
                                        </p:tav>
                                      </p:tavLst>
                                    </p:anim>
                                    <p:anim calcmode="lin" valueType="num">
                                      <p:cBhvr>
                                        <p:cTn id="8" dur="1000" fill="hold"/>
                                        <p:tgtEl>
                                          <p:spTgt spid="122885"/>
                                        </p:tgtEl>
                                        <p:attrNameLst>
                                          <p:attrName>ppt_h</p:attrName>
                                        </p:attrNameLst>
                                      </p:cBhvr>
                                      <p:tavLst>
                                        <p:tav tm="0">
                                          <p:val>
                                            <p:strVal val="#ppt_h"/>
                                          </p:val>
                                        </p:tav>
                                        <p:tav tm="100000">
                                          <p:val>
                                            <p:strVal val="#ppt_h"/>
                                          </p:val>
                                        </p:tav>
                                      </p:tavLst>
                                    </p:anim>
                                    <p:animEffect transition="in" filter="fade">
                                      <p:cBhvr>
                                        <p:cTn id="9" dur="1000"/>
                                        <p:tgtEl>
                                          <p:spTgt spid="1228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2888"/>
                                        </p:tgtEl>
                                        <p:attrNameLst>
                                          <p:attrName>style.visibility</p:attrName>
                                        </p:attrNameLst>
                                      </p:cBhvr>
                                      <p:to>
                                        <p:strVal val="visible"/>
                                      </p:to>
                                    </p:set>
                                    <p:anim calcmode="lin" valueType="num">
                                      <p:cBhvr>
                                        <p:cTn id="14" dur="1000" fill="hold"/>
                                        <p:tgtEl>
                                          <p:spTgt spid="122888"/>
                                        </p:tgtEl>
                                        <p:attrNameLst>
                                          <p:attrName>ppt_w</p:attrName>
                                        </p:attrNameLst>
                                      </p:cBhvr>
                                      <p:tavLst>
                                        <p:tav tm="0">
                                          <p:val>
                                            <p:strVal val="#ppt_w*0.70"/>
                                          </p:val>
                                        </p:tav>
                                        <p:tav tm="100000">
                                          <p:val>
                                            <p:strVal val="#ppt_w"/>
                                          </p:val>
                                        </p:tav>
                                      </p:tavLst>
                                    </p:anim>
                                    <p:anim calcmode="lin" valueType="num">
                                      <p:cBhvr>
                                        <p:cTn id="15" dur="1000" fill="hold"/>
                                        <p:tgtEl>
                                          <p:spTgt spid="122888"/>
                                        </p:tgtEl>
                                        <p:attrNameLst>
                                          <p:attrName>ppt_h</p:attrName>
                                        </p:attrNameLst>
                                      </p:cBhvr>
                                      <p:tavLst>
                                        <p:tav tm="0">
                                          <p:val>
                                            <p:strVal val="#ppt_h"/>
                                          </p:val>
                                        </p:tav>
                                        <p:tav tm="100000">
                                          <p:val>
                                            <p:strVal val="#ppt_h"/>
                                          </p:val>
                                        </p:tav>
                                      </p:tavLst>
                                    </p:anim>
                                    <p:animEffect transition="in" filter="fade">
                                      <p:cBhvr>
                                        <p:cTn id="16" dur="1000"/>
                                        <p:tgtEl>
                                          <p:spTgt spid="1228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2887"/>
                                        </p:tgtEl>
                                        <p:attrNameLst>
                                          <p:attrName>style.visibility</p:attrName>
                                        </p:attrNameLst>
                                      </p:cBhvr>
                                      <p:to>
                                        <p:strVal val="visible"/>
                                      </p:to>
                                    </p:set>
                                    <p:animEffect transition="in" filter="wipe(left)">
                                      <p:cBhvr>
                                        <p:cTn id="21" dur="1000"/>
                                        <p:tgtEl>
                                          <p:spTgt spid="1228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122889"/>
                                        </p:tgtEl>
                                        <p:attrNameLst>
                                          <p:attrName>style.visibility</p:attrName>
                                        </p:attrNameLst>
                                      </p:cBhvr>
                                      <p:to>
                                        <p:strVal val="visible"/>
                                      </p:to>
                                    </p:set>
                                    <p:anim calcmode="lin" valueType="num">
                                      <p:cBhvr>
                                        <p:cTn id="26" dur="1000" fill="hold"/>
                                        <p:tgtEl>
                                          <p:spTgt spid="122889"/>
                                        </p:tgtEl>
                                        <p:attrNameLst>
                                          <p:attrName>ppt_w</p:attrName>
                                        </p:attrNameLst>
                                      </p:cBhvr>
                                      <p:tavLst>
                                        <p:tav tm="0">
                                          <p:val>
                                            <p:fltVal val="0"/>
                                          </p:val>
                                        </p:tav>
                                        <p:tav tm="100000">
                                          <p:val>
                                            <p:strVal val="#ppt_w"/>
                                          </p:val>
                                        </p:tav>
                                      </p:tavLst>
                                    </p:anim>
                                    <p:anim calcmode="lin" valueType="num">
                                      <p:cBhvr>
                                        <p:cTn id="27" dur="1000" fill="hold"/>
                                        <p:tgtEl>
                                          <p:spTgt spid="1228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8" grpId="0" animBg="1"/>
      <p:bldP spid="1228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045A563-A91F-4625-A84A-7528F5DD173E}" type="slidenum">
              <a:rPr lang="en-US" altLang="zh-CN"/>
              <a:pPr/>
              <a:t>24</a:t>
            </a:fld>
            <a:endParaRPr lang="en-US" altLang="zh-CN"/>
          </a:p>
        </p:txBody>
      </p:sp>
      <p:sp>
        <p:nvSpPr>
          <p:cNvPr id="123906" name="Rectangle 2"/>
          <p:cNvSpPr>
            <a:spLocks noChangeArrowheads="1"/>
          </p:cNvSpPr>
          <p:nvPr/>
        </p:nvSpPr>
        <p:spPr bwMode="auto">
          <a:xfrm>
            <a:off x="323850" y="476250"/>
            <a:ext cx="854075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zh-CN" altLang="en-US" sz="2800">
                <a:ea typeface="楷体_GB2312" pitchFamily="49" charset="-122"/>
              </a:rPr>
              <a:t>一般地，模糊集</a:t>
            </a:r>
            <a:r>
              <a:rPr lang="en-US" altLang="zh-CN" sz="2800" i="1">
                <a:latin typeface="Times New Roman" pitchFamily="18" charset="0"/>
                <a:ea typeface="楷体_GB2312" pitchFamily="49" charset="-122"/>
              </a:rPr>
              <a:t>A</a:t>
            </a:r>
            <a:r>
              <a:rPr lang="zh-CN" altLang="en-US" sz="2800">
                <a:ea typeface="楷体_GB2312" pitchFamily="49" charset="-122"/>
              </a:rPr>
              <a:t>与</a:t>
            </a:r>
            <a:r>
              <a:rPr lang="en-US" altLang="zh-CN" sz="2800" i="1">
                <a:latin typeface="Times New Roman" pitchFamily="18" charset="0"/>
                <a:ea typeface="楷体_GB2312" pitchFamily="49" charset="-122"/>
              </a:rPr>
              <a:t>B</a:t>
            </a:r>
            <a:r>
              <a:rPr lang="zh-CN" altLang="en-US" sz="2800">
                <a:ea typeface="楷体_GB2312" pitchFamily="49" charset="-122"/>
              </a:rPr>
              <a:t>的并、交和补运算，</a:t>
            </a:r>
            <a:r>
              <a:rPr lang="zh-CN" altLang="en-US" sz="2800">
                <a:latin typeface="楷体_GB2312" pitchFamily="49" charset="-122"/>
                <a:ea typeface="楷体_GB2312" pitchFamily="49" charset="-122"/>
              </a:rPr>
              <a:t>按论域</a:t>
            </a:r>
            <a:r>
              <a:rPr lang="en-US" altLang="zh-CN" sz="2800" i="1">
                <a:latin typeface="Times New Roman" pitchFamily="18" charset="0"/>
                <a:ea typeface="楷体_GB2312" pitchFamily="49" charset="-122"/>
              </a:rPr>
              <a:t>U</a:t>
            </a:r>
            <a:r>
              <a:rPr lang="zh-CN" altLang="en-US" sz="2800">
                <a:latin typeface="楷体_GB2312" pitchFamily="49" charset="-122"/>
                <a:ea typeface="楷体_GB2312" pitchFamily="49" charset="-122"/>
              </a:rPr>
              <a:t>为</a:t>
            </a: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有限和无限分为两种情况：</a:t>
            </a: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设有限论域</a:t>
            </a:r>
            <a:r>
              <a:rPr lang="en-US" altLang="zh-CN" sz="2800" i="1">
                <a:latin typeface="Times New Roman" pitchFamily="18" charset="0"/>
                <a:ea typeface="楷体_GB2312" pitchFamily="49" charset="-122"/>
              </a:rPr>
              <a:t>U</a:t>
            </a:r>
            <a:r>
              <a:rPr lang="en-US" altLang="zh-CN" sz="2800">
                <a:latin typeface="楷体_GB2312" pitchFamily="49" charset="-122"/>
                <a:ea typeface="楷体_GB2312" pitchFamily="49" charset="-122"/>
              </a:rPr>
              <a:t>=</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1</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2</a:t>
            </a:r>
            <a:r>
              <a:rPr lang="en-US" altLang="zh-CN" sz="2800">
                <a:latin typeface="Times New Roman" pitchFamily="18" charset="0"/>
                <a:ea typeface="楷体_GB2312" pitchFamily="49" charset="-122"/>
              </a:rPr>
              <a:t>,</a:t>
            </a:r>
            <a:r>
              <a:rPr lang="en-US" altLang="zh-CN" sz="2800" baseline="300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zh-CN" altLang="en-US" sz="2800">
                <a:ea typeface="楷体_GB2312" pitchFamily="49" charset="-122"/>
              </a:rPr>
              <a:t>且模糊集</a:t>
            </a:r>
            <a:r>
              <a:rPr lang="zh-CN" altLang="en-US" sz="3200"/>
              <a:t> </a:t>
            </a:r>
          </a:p>
          <a:p>
            <a:pPr marL="342900" indent="-342900">
              <a:spcBef>
                <a:spcPct val="20000"/>
              </a:spcBef>
              <a:buClr>
                <a:schemeClr val="folHlink"/>
              </a:buClr>
              <a:buSzPct val="60000"/>
              <a:buFont typeface="Wingdings" pitchFamily="2" charset="2"/>
              <a:buNone/>
            </a:pPr>
            <a:r>
              <a:rPr lang="zh-CN" altLang="en-US" sz="3200"/>
              <a:t>    </a:t>
            </a:r>
            <a:r>
              <a:rPr lang="zh-CN" altLang="en-US" sz="2800">
                <a:latin typeface="楷体_GB2312" pitchFamily="49" charset="-122"/>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则</a:t>
            </a:r>
          </a:p>
        </p:txBody>
      </p:sp>
      <p:graphicFrame>
        <p:nvGraphicFramePr>
          <p:cNvPr id="123908" name="Object 4"/>
          <p:cNvGraphicFramePr>
            <a:graphicFrameLocks noChangeAspect="1"/>
          </p:cNvGraphicFramePr>
          <p:nvPr/>
        </p:nvGraphicFramePr>
        <p:xfrm>
          <a:off x="2484438" y="2211388"/>
          <a:ext cx="3816350" cy="928687"/>
        </p:xfrm>
        <a:graphic>
          <a:graphicData uri="http://schemas.openxmlformats.org/presentationml/2006/ole">
            <mc:AlternateContent xmlns:mc="http://schemas.openxmlformats.org/markup-compatibility/2006">
              <mc:Choice xmlns:v="urn:schemas-microsoft-com:vml" Requires="v">
                <p:oleObj spid="_x0000_s1308711" name="Equation" r:id="rId3" imgW="1841500" imgH="444500" progId="Equation.DSMT4">
                  <p:embed/>
                </p:oleObj>
              </mc:Choice>
              <mc:Fallback>
                <p:oleObj name="Equation" r:id="rId3" imgW="1841500" imgH="444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211388"/>
                        <a:ext cx="381635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9" name="Object 5"/>
          <p:cNvGraphicFramePr>
            <a:graphicFrameLocks noChangeAspect="1"/>
          </p:cNvGraphicFramePr>
          <p:nvPr/>
        </p:nvGraphicFramePr>
        <p:xfrm>
          <a:off x="2916238" y="3427413"/>
          <a:ext cx="3529012" cy="919162"/>
        </p:xfrm>
        <a:graphic>
          <a:graphicData uri="http://schemas.openxmlformats.org/presentationml/2006/ole">
            <mc:AlternateContent xmlns:mc="http://schemas.openxmlformats.org/markup-compatibility/2006">
              <mc:Choice xmlns:v="urn:schemas-microsoft-com:vml" Requires="v">
                <p:oleObj spid="_x0000_s1308712" name="Equation" r:id="rId5" imgW="1701720" imgH="444240" progId="Equation.DSMT4">
                  <p:embed/>
                </p:oleObj>
              </mc:Choice>
              <mc:Fallback>
                <p:oleObj name="Equation" r:id="rId5" imgW="1701720" imgH="444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427413"/>
                        <a:ext cx="3529012"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0" name="Object 6"/>
          <p:cNvGraphicFramePr>
            <a:graphicFrameLocks noChangeAspect="1"/>
          </p:cNvGraphicFramePr>
          <p:nvPr/>
        </p:nvGraphicFramePr>
        <p:xfrm>
          <a:off x="2627313" y="4292600"/>
          <a:ext cx="3529012" cy="919163"/>
        </p:xfrm>
        <a:graphic>
          <a:graphicData uri="http://schemas.openxmlformats.org/presentationml/2006/ole">
            <mc:AlternateContent xmlns:mc="http://schemas.openxmlformats.org/markup-compatibility/2006">
              <mc:Choice xmlns:v="urn:schemas-microsoft-com:vml" Requires="v">
                <p:oleObj spid="_x0000_s1308713" name="Equation" r:id="rId7" imgW="1701720" imgH="444240" progId="Equation.DSMT4">
                  <p:embed/>
                </p:oleObj>
              </mc:Choice>
              <mc:Fallback>
                <p:oleObj name="Equation" r:id="rId7" imgW="1701720" imgH="4442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292600"/>
                        <a:ext cx="3529012"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8681" name="Rectangle 7"/>
          <p:cNvSpPr>
            <a:spLocks noChangeArrowheads="1"/>
          </p:cNvSpPr>
          <p:nvPr/>
        </p:nvSpPr>
        <p:spPr bwMode="auto">
          <a:xfrm>
            <a:off x="0" y="27336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23912" name="Object 8"/>
          <p:cNvGraphicFramePr>
            <a:graphicFrameLocks noChangeAspect="1"/>
          </p:cNvGraphicFramePr>
          <p:nvPr/>
        </p:nvGraphicFramePr>
        <p:xfrm>
          <a:off x="3203575" y="5284788"/>
          <a:ext cx="2447925" cy="982662"/>
        </p:xfrm>
        <a:graphic>
          <a:graphicData uri="http://schemas.openxmlformats.org/presentationml/2006/ole">
            <mc:AlternateContent xmlns:mc="http://schemas.openxmlformats.org/markup-compatibility/2006">
              <mc:Choice xmlns:v="urn:schemas-microsoft-com:vml" Requires="v">
                <p:oleObj spid="_x0000_s1308714" name="Equation" r:id="rId9" imgW="1117115" imgH="444307" progId="Equation.DSMT4">
                  <p:embed/>
                </p:oleObj>
              </mc:Choice>
              <mc:Fallback>
                <p:oleObj name="Equation" r:id="rId9" imgW="1117115" imgH="444307"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5284788"/>
                        <a:ext cx="2447925"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9AAB869-C3E7-4D35-81D2-AE5F57A60D30}" type="slidenum">
              <a:rPr lang="en-US" altLang="zh-CN"/>
              <a:pPr/>
              <a:t>25</a:t>
            </a:fld>
            <a:endParaRPr lang="en-US" altLang="zh-CN"/>
          </a:p>
        </p:txBody>
      </p:sp>
      <p:sp>
        <p:nvSpPr>
          <p:cNvPr id="124930" name="Rectangle 2"/>
          <p:cNvSpPr>
            <a:spLocks noChangeArrowheads="1"/>
          </p:cNvSpPr>
          <p:nvPr/>
        </p:nvSpPr>
        <p:spPr bwMode="auto">
          <a:xfrm>
            <a:off x="806450" y="776288"/>
            <a:ext cx="67183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sz="2800">
                <a:latin typeface="Times New Roman" pitchFamily="18" charset="0"/>
              </a:rPr>
              <a:t>(2)</a:t>
            </a:r>
            <a:r>
              <a:rPr lang="zh-CN" altLang="en-US" sz="2800">
                <a:latin typeface="Times New Roman" pitchFamily="18" charset="0"/>
                <a:ea typeface="楷体_GB2312" pitchFamily="49" charset="-122"/>
              </a:rPr>
              <a:t>设无限论域</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，且模糊集</a:t>
            </a: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则 </a:t>
            </a:r>
          </a:p>
        </p:txBody>
      </p:sp>
      <p:graphicFrame>
        <p:nvGraphicFramePr>
          <p:cNvPr id="124932" name="Object 4"/>
          <p:cNvGraphicFramePr>
            <a:graphicFrameLocks noChangeAspect="1"/>
          </p:cNvGraphicFramePr>
          <p:nvPr/>
        </p:nvGraphicFramePr>
        <p:xfrm>
          <a:off x="2627313" y="1495425"/>
          <a:ext cx="3816350" cy="969963"/>
        </p:xfrm>
        <a:graphic>
          <a:graphicData uri="http://schemas.openxmlformats.org/presentationml/2006/ole">
            <mc:AlternateContent xmlns:mc="http://schemas.openxmlformats.org/markup-compatibility/2006">
              <mc:Choice xmlns:v="urn:schemas-microsoft-com:vml" Requires="v">
                <p:oleObj spid="_x0000_s1309726" name="Equation" r:id="rId3" imgW="1764534" imgH="444307" progId="Equation.DSMT4">
                  <p:embed/>
                </p:oleObj>
              </mc:Choice>
              <mc:Fallback>
                <p:oleObj name="Equation" r:id="rId3" imgW="1764534"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495425"/>
                        <a:ext cx="3816350"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4" name="Object 6"/>
          <p:cNvGraphicFramePr>
            <a:graphicFrameLocks noChangeAspect="1"/>
          </p:cNvGraphicFramePr>
          <p:nvPr/>
        </p:nvGraphicFramePr>
        <p:xfrm>
          <a:off x="2916238" y="2922588"/>
          <a:ext cx="3527425" cy="1906587"/>
        </p:xfrm>
        <a:graphic>
          <a:graphicData uri="http://schemas.openxmlformats.org/presentationml/2006/ole">
            <mc:AlternateContent xmlns:mc="http://schemas.openxmlformats.org/markup-compatibility/2006">
              <mc:Choice xmlns:v="urn:schemas-microsoft-com:vml" Requires="v">
                <p:oleObj spid="_x0000_s1309727" name="Equation" r:id="rId5" imgW="1638300" imgH="889000" progId="Equation.DSMT4">
                  <p:embed/>
                </p:oleObj>
              </mc:Choice>
              <mc:Fallback>
                <p:oleObj name="Equation" r:id="rId5" imgW="1638300" imgH="889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922588"/>
                        <a:ext cx="3527425" cy="190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5" name="Object 7"/>
          <p:cNvGraphicFramePr>
            <a:graphicFrameLocks noChangeAspect="1"/>
          </p:cNvGraphicFramePr>
          <p:nvPr/>
        </p:nvGraphicFramePr>
        <p:xfrm>
          <a:off x="3206750" y="4883150"/>
          <a:ext cx="2590800" cy="1076325"/>
        </p:xfrm>
        <a:graphic>
          <a:graphicData uri="http://schemas.openxmlformats.org/presentationml/2006/ole">
            <mc:AlternateContent xmlns:mc="http://schemas.openxmlformats.org/markup-compatibility/2006">
              <mc:Choice xmlns:v="urn:schemas-microsoft-com:vml" Requires="v">
                <p:oleObj spid="_x0000_s1309728" name="Equation" r:id="rId7" imgW="1079032" imgH="444307" progId="Equation.DSMT4">
                  <p:embed/>
                </p:oleObj>
              </mc:Choice>
              <mc:Fallback>
                <p:oleObj name="Equation" r:id="rId7" imgW="1079032" imgH="44430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750" y="4883150"/>
                        <a:ext cx="259080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D3F55D3-CEFC-4BEE-8C0D-DD55B8AF86D5}" type="slidenum">
              <a:rPr lang="en-US" altLang="zh-CN"/>
              <a:pPr/>
              <a:t>26</a:t>
            </a:fld>
            <a:endParaRPr lang="en-US" altLang="zh-CN"/>
          </a:p>
        </p:txBody>
      </p:sp>
      <p:sp>
        <p:nvSpPr>
          <p:cNvPr id="125954" name="Rectangle 2"/>
          <p:cNvSpPr>
            <a:spLocks noChangeArrowheads="1"/>
          </p:cNvSpPr>
          <p:nvPr/>
        </p:nvSpPr>
        <p:spPr bwMode="auto">
          <a:xfrm>
            <a:off x="517525" y="692150"/>
            <a:ext cx="779938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Char char="n"/>
            </a:pPr>
            <a:r>
              <a:rPr lang="zh-CN" altLang="en-US" sz="2800">
                <a:latin typeface="楷体_GB2312" pitchFamily="49" charset="-122"/>
                <a:ea typeface="楷体_GB2312" pitchFamily="49" charset="-122"/>
              </a:rPr>
              <a:t>例</a:t>
            </a: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设模糊集</a:t>
            </a:r>
            <a:r>
              <a:rPr lang="en-US" altLang="zh-CN" sz="2800" i="1">
                <a:latin typeface="Times New Roman" pitchFamily="18" charset="0"/>
                <a:ea typeface="楷体_GB2312" pitchFamily="49" charset="-122"/>
              </a:rPr>
              <a:t>A</a:t>
            </a:r>
            <a:r>
              <a:rPr lang="zh-CN" altLang="en-US" sz="2800">
                <a:latin typeface="楷体_GB2312" pitchFamily="49" charset="-122"/>
                <a:ea typeface="楷体_GB2312" pitchFamily="49" charset="-122"/>
              </a:rPr>
              <a:t>和</a:t>
            </a:r>
            <a:r>
              <a:rPr lang="en-US" altLang="zh-CN" sz="2800" i="1">
                <a:latin typeface="Times New Roman" pitchFamily="18" charset="0"/>
                <a:ea typeface="楷体_GB2312" pitchFamily="49" charset="-122"/>
              </a:rPr>
              <a:t>B</a:t>
            </a:r>
            <a:r>
              <a:rPr lang="zh-CN" altLang="en-US" sz="2800">
                <a:latin typeface="楷体_GB2312" pitchFamily="49" charset="-122"/>
                <a:ea typeface="楷体_GB2312" pitchFamily="49" charset="-122"/>
              </a:rPr>
              <a:t>分别表示</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年老</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和</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年轻</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，隶属函数分别为：</a:t>
            </a:r>
          </a:p>
          <a:p>
            <a:pPr marL="342900" indent="-342900">
              <a:lnSpc>
                <a:spcPct val="90000"/>
              </a:lnSpc>
              <a:spcBef>
                <a:spcPct val="20000"/>
              </a:spcBef>
              <a:buClr>
                <a:schemeClr val="folHlink"/>
              </a:buClr>
              <a:buSzPct val="60000"/>
              <a:buFont typeface="Wingdings" pitchFamily="2" charset="2"/>
              <a:buChar char="n"/>
            </a:pPr>
            <a:endParaRPr lang="zh-CN" altLang="en-US" sz="2800">
              <a:latin typeface="楷体_GB2312" pitchFamily="49" charset="-122"/>
              <a:ea typeface="楷体_GB2312" pitchFamily="49" charset="-122"/>
            </a:endParaRPr>
          </a:p>
          <a:p>
            <a:pPr marL="342900" indent="-342900">
              <a:lnSpc>
                <a:spcPct val="90000"/>
              </a:lnSpc>
              <a:spcBef>
                <a:spcPct val="20000"/>
              </a:spcBef>
              <a:buClr>
                <a:schemeClr val="folHlink"/>
              </a:buClr>
              <a:buSzPct val="60000"/>
              <a:buFont typeface="Wingdings" pitchFamily="2" charset="2"/>
              <a:buChar char="n"/>
            </a:pPr>
            <a:endParaRPr lang="zh-CN" altLang="en-US" sz="2800">
              <a:latin typeface="楷体_GB2312" pitchFamily="49" charset="-122"/>
              <a:ea typeface="楷体_GB2312" pitchFamily="49" charset="-122"/>
            </a:endParaRPr>
          </a:p>
          <a:p>
            <a:pPr marL="342900" indent="-342900">
              <a:lnSpc>
                <a:spcPct val="90000"/>
              </a:lnSpc>
              <a:spcBef>
                <a:spcPct val="20000"/>
              </a:spcBef>
              <a:buClr>
                <a:schemeClr val="folHlink"/>
              </a:buClr>
              <a:buSzPct val="60000"/>
              <a:buFont typeface="Wingdings" pitchFamily="2" charset="2"/>
              <a:buChar char="n"/>
            </a:pPr>
            <a:endParaRPr lang="zh-CN" altLang="en-US" sz="2800">
              <a:latin typeface="楷体_GB2312" pitchFamily="49" charset="-122"/>
              <a:ea typeface="楷体_GB2312" pitchFamily="49" charset="-122"/>
            </a:endParaRPr>
          </a:p>
          <a:p>
            <a:pPr marL="342900" indent="-342900">
              <a:lnSpc>
                <a:spcPct val="90000"/>
              </a:lnSpc>
              <a:spcBef>
                <a:spcPct val="20000"/>
              </a:spcBef>
              <a:buClr>
                <a:schemeClr val="folHlink"/>
              </a:buClr>
              <a:buSzPct val="60000"/>
              <a:buFont typeface="Wingdings" pitchFamily="2" charset="2"/>
              <a:buChar char="n"/>
            </a:pPr>
            <a:endParaRPr lang="zh-CN" altLang="en-US" sz="2800">
              <a:latin typeface="楷体_GB2312" pitchFamily="49" charset="-122"/>
              <a:ea typeface="楷体_GB2312" pitchFamily="49" charset="-122"/>
            </a:endParaRPr>
          </a:p>
          <a:p>
            <a:pPr marL="342900" indent="-342900">
              <a:lnSpc>
                <a:spcPct val="90000"/>
              </a:lnSpc>
              <a:spcBef>
                <a:spcPct val="20000"/>
              </a:spcBef>
              <a:buClr>
                <a:schemeClr val="folHlink"/>
              </a:buClr>
              <a:buSzPct val="60000"/>
              <a:buFont typeface="Wingdings" pitchFamily="2" charset="2"/>
              <a:buChar char="n"/>
            </a:pPr>
            <a:endParaRPr lang="zh-CN" altLang="en-US" sz="2800">
              <a:latin typeface="楷体_GB2312" pitchFamily="49" charset="-122"/>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求</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rPr>
              <a:t>B</a:t>
            </a:r>
            <a:r>
              <a:rPr lang="zh-CN" altLang="en-US" i="1">
                <a:latin typeface="Times New Roman" pitchFamily="18" charset="0"/>
              </a:rPr>
              <a:t>、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rPr>
              <a:t>B</a:t>
            </a:r>
            <a:r>
              <a:rPr lang="en-US" altLang="zh-CN">
                <a:latin typeface="Times New Roman" pitchFamily="18" charset="0"/>
              </a:rPr>
              <a:t> </a:t>
            </a:r>
            <a:r>
              <a:rPr lang="zh-CN" altLang="en-US">
                <a:latin typeface="Times New Roman" pitchFamily="18" charset="0"/>
              </a:rPr>
              <a:t>， </a:t>
            </a:r>
            <a:r>
              <a:rPr lang="en-US" altLang="zh-CN" i="1">
                <a:latin typeface="Times New Roman" pitchFamily="18" charset="0"/>
                <a:hlinkClick r:id="rId3" action="ppaction://hlinksldjump"/>
              </a:rPr>
              <a:t>A</a:t>
            </a:r>
            <a:r>
              <a:rPr lang="en-US" altLang="zh-CN" i="1" baseline="30000">
                <a:latin typeface="Times New Roman" pitchFamily="18" charset="0"/>
                <a:hlinkClick r:id="rId3" action="ppaction://hlinksldjump"/>
              </a:rPr>
              <a:t>C</a:t>
            </a:r>
            <a:r>
              <a:rPr lang="en-US" altLang="zh-CN" sz="2800">
                <a:hlinkClick r:id="rId3" action="ppaction://hlinksldjump"/>
              </a:rPr>
              <a:t> </a:t>
            </a:r>
            <a:endParaRPr lang="en-US" altLang="zh-CN" sz="2800"/>
          </a:p>
          <a:p>
            <a:pPr marL="342900" indent="-342900">
              <a:lnSpc>
                <a:spcPct val="90000"/>
              </a:lnSpc>
              <a:spcBef>
                <a:spcPct val="20000"/>
              </a:spcBef>
              <a:buClr>
                <a:schemeClr val="folHlink"/>
              </a:buClr>
              <a:buSzPct val="60000"/>
              <a:buFont typeface="Wingdings" pitchFamily="2" charset="2"/>
              <a:buNone/>
            </a:pPr>
            <a:endParaRPr lang="en-US" altLang="zh-CN" sz="2800">
              <a:latin typeface="楷体_GB2312" pitchFamily="49" charset="-122"/>
              <a:ea typeface="楷体_GB2312" pitchFamily="49" charset="-122"/>
            </a:endParaRPr>
          </a:p>
        </p:txBody>
      </p:sp>
      <p:graphicFrame>
        <p:nvGraphicFramePr>
          <p:cNvPr id="125956" name="Object 4"/>
          <p:cNvGraphicFramePr>
            <a:graphicFrameLocks noChangeAspect="1"/>
          </p:cNvGraphicFramePr>
          <p:nvPr/>
        </p:nvGraphicFramePr>
        <p:xfrm>
          <a:off x="1908175" y="1773238"/>
          <a:ext cx="4997450" cy="1409700"/>
        </p:xfrm>
        <a:graphic>
          <a:graphicData uri="http://schemas.openxmlformats.org/presentationml/2006/ole">
            <mc:AlternateContent xmlns:mc="http://schemas.openxmlformats.org/markup-compatibility/2006">
              <mc:Choice xmlns:v="urn:schemas-microsoft-com:vml" Requires="v">
                <p:oleObj spid="_x0000_s1310741" name="Equation" r:id="rId4" imgW="2552700" imgH="660400" progId="Equation.DSMT4">
                  <p:embed/>
                </p:oleObj>
              </mc:Choice>
              <mc:Fallback>
                <p:oleObj name="Equation" r:id="rId4" imgW="2552700" imgH="660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773238"/>
                        <a:ext cx="4997450"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7" name="Object 5"/>
          <p:cNvGraphicFramePr>
            <a:graphicFrameLocks noChangeAspect="1"/>
          </p:cNvGraphicFramePr>
          <p:nvPr/>
        </p:nvGraphicFramePr>
        <p:xfrm>
          <a:off x="1908175" y="3284538"/>
          <a:ext cx="4932363" cy="1374775"/>
        </p:xfrm>
        <a:graphic>
          <a:graphicData uri="http://schemas.openxmlformats.org/presentationml/2006/ole">
            <mc:AlternateContent xmlns:mc="http://schemas.openxmlformats.org/markup-compatibility/2006">
              <mc:Choice xmlns:v="urn:schemas-microsoft-com:vml" Requires="v">
                <p:oleObj spid="_x0000_s1310742" name="Equation" r:id="rId6" imgW="2578100" imgH="660400" progId="Equation.DSMT4">
                  <p:embed/>
                </p:oleObj>
              </mc:Choice>
              <mc:Fallback>
                <p:oleObj name="Equation" r:id="rId6" imgW="2578100" imgH="660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284538"/>
                        <a:ext cx="4932363"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F858039F-F0DD-418C-874A-5085008EA518}" type="slidenum">
              <a:rPr lang="en-US" altLang="zh-CN"/>
              <a:pPr/>
              <a:t>27</a:t>
            </a:fld>
            <a:endParaRPr lang="en-US" altLang="zh-CN"/>
          </a:p>
        </p:txBody>
      </p:sp>
      <p:sp>
        <p:nvSpPr>
          <p:cNvPr id="126978" name="Rectangle 2"/>
          <p:cNvSpPr>
            <a:spLocks noChangeArrowheads="1"/>
          </p:cNvSpPr>
          <p:nvPr/>
        </p:nvSpPr>
        <p:spPr bwMode="auto">
          <a:xfrm>
            <a:off x="301625" y="404813"/>
            <a:ext cx="837406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en-US" altLang="zh-CN" sz="2800" b="0"/>
              <a:t> </a:t>
            </a:r>
            <a:r>
              <a:rPr lang="zh-CN" altLang="en-US">
                <a:latin typeface="楷体_GB2312" pitchFamily="49" charset="-122"/>
                <a:ea typeface="楷体_GB2312" pitchFamily="49" charset="-122"/>
              </a:rPr>
              <a:t>解</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令</a:t>
            </a:r>
            <a:r>
              <a:rPr lang="en-US" altLang="zh-CN" i="1">
                <a:latin typeface="Times New Roman" pitchFamily="18" charset="0"/>
              </a:rPr>
              <a:t>u</a:t>
            </a:r>
            <a:r>
              <a:rPr lang="en-US" altLang="zh-CN" i="1" baseline="30000">
                <a:latin typeface="Times New Roman" pitchFamily="18" charset="0"/>
              </a:rPr>
              <a:t>*</a:t>
            </a:r>
            <a:r>
              <a:rPr lang="zh-CN" altLang="en-US">
                <a:latin typeface="楷体_GB2312" pitchFamily="49" charset="-122"/>
                <a:ea typeface="楷体_GB2312" pitchFamily="49" charset="-122"/>
              </a:rPr>
              <a:t>为曲线</a:t>
            </a:r>
            <a:r>
              <a:rPr lang="en-US" altLang="zh-CN" i="1">
                <a:latin typeface="Times New Roman" pitchFamily="18" charset="0"/>
              </a:rPr>
              <a:t>A </a:t>
            </a:r>
            <a:r>
              <a:rPr lang="en-US" altLang="zh-CN">
                <a:latin typeface="Times New Roman" pitchFamily="18" charset="0"/>
              </a:rPr>
              <a:t>(</a:t>
            </a:r>
            <a:r>
              <a:rPr lang="en-US" altLang="zh-CN" i="1">
                <a:latin typeface="Times New Roman" pitchFamily="18" charset="0"/>
              </a:rPr>
              <a:t>u</a:t>
            </a:r>
            <a:r>
              <a:rPr lang="en-US" altLang="zh-CN">
                <a:latin typeface="Times New Roman" pitchFamily="18" charset="0"/>
              </a:rPr>
              <a:t>)</a:t>
            </a:r>
            <a:r>
              <a:rPr lang="zh-CN" altLang="en-US">
                <a:latin typeface="楷体_GB2312" pitchFamily="49" charset="-122"/>
                <a:ea typeface="楷体_GB2312" pitchFamily="49" charset="-122"/>
              </a:rPr>
              <a:t>与</a:t>
            </a:r>
            <a:r>
              <a:rPr lang="en-US" altLang="zh-CN" i="1">
                <a:latin typeface="Times New Roman" pitchFamily="18" charset="0"/>
                <a:ea typeface="楷体_GB2312" pitchFamily="49" charset="-122"/>
              </a:rPr>
              <a:t>B </a:t>
            </a:r>
            <a:r>
              <a:rPr lang="en-US" altLang="zh-CN">
                <a:latin typeface="Times New Roman" pitchFamily="18" charset="0"/>
                <a:ea typeface="楷体_GB2312" pitchFamily="49" charset="-122"/>
              </a:rPr>
              <a:t>(</a:t>
            </a:r>
            <a:r>
              <a:rPr lang="en-US" altLang="zh-CN" i="1">
                <a:latin typeface="Times New Roman" pitchFamily="18" charset="0"/>
                <a:ea typeface="楷体_GB2312" pitchFamily="49" charset="-122"/>
              </a:rPr>
              <a:t>u</a:t>
            </a:r>
            <a:r>
              <a:rPr lang="en-US" altLang="zh-CN">
                <a:latin typeface="Times New Roman" pitchFamily="18" charset="0"/>
                <a:ea typeface="楷体_GB2312" pitchFamily="49" charset="-122"/>
              </a:rPr>
              <a:t>)</a:t>
            </a:r>
            <a:r>
              <a:rPr lang="zh-CN" altLang="en-US">
                <a:latin typeface="楷体_GB2312" pitchFamily="49" charset="-122"/>
                <a:ea typeface="楷体_GB2312" pitchFamily="49" charset="-122"/>
              </a:rPr>
              <a:t>的交点坐标。</a:t>
            </a:r>
            <a:r>
              <a:rPr lang="zh-CN" altLang="en-US" b="0">
                <a:latin typeface="楷体_GB2312" pitchFamily="49" charset="-122"/>
                <a:ea typeface="楷体_GB2312" pitchFamily="49" charset="-122"/>
              </a:rPr>
              <a:t> </a:t>
            </a:r>
          </a:p>
        </p:txBody>
      </p:sp>
      <p:graphicFrame>
        <p:nvGraphicFramePr>
          <p:cNvPr id="126979" name="Object 3"/>
          <p:cNvGraphicFramePr>
            <a:graphicFrameLocks noChangeAspect="1"/>
          </p:cNvGraphicFramePr>
          <p:nvPr/>
        </p:nvGraphicFramePr>
        <p:xfrm>
          <a:off x="2103438" y="1782763"/>
          <a:ext cx="6432550" cy="1227137"/>
        </p:xfrm>
        <a:graphic>
          <a:graphicData uri="http://schemas.openxmlformats.org/presentationml/2006/ole">
            <mc:AlternateContent xmlns:mc="http://schemas.openxmlformats.org/markup-compatibility/2006">
              <mc:Choice xmlns:v="urn:schemas-microsoft-com:vml" Requires="v">
                <p:oleObj spid="_x0000_s1311790" name="Equation" r:id="rId3" imgW="3403440" imgH="622080" progId="Equation.DSMT4">
                  <p:embed/>
                </p:oleObj>
              </mc:Choice>
              <mc:Fallback>
                <p:oleObj name="Equation" r:id="rId3" imgW="3403440" imgH="6220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438" y="1782763"/>
                        <a:ext cx="643255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1" name="Object 5"/>
          <p:cNvGraphicFramePr>
            <a:graphicFrameLocks noChangeAspect="1"/>
          </p:cNvGraphicFramePr>
          <p:nvPr/>
        </p:nvGraphicFramePr>
        <p:xfrm>
          <a:off x="1258888" y="1123950"/>
          <a:ext cx="2647950" cy="792163"/>
        </p:xfrm>
        <a:graphic>
          <a:graphicData uri="http://schemas.openxmlformats.org/presentationml/2006/ole">
            <mc:AlternateContent xmlns:mc="http://schemas.openxmlformats.org/markup-compatibility/2006">
              <mc:Choice xmlns:v="urn:schemas-microsoft-com:vml" Requires="v">
                <p:oleObj spid="_x0000_s1311791" name="Equation" r:id="rId5" imgW="1485720" imgH="444240" progId="Equation.DSMT4">
                  <p:embed/>
                </p:oleObj>
              </mc:Choice>
              <mc:Fallback>
                <p:oleObj name="Equation" r:id="rId5" imgW="1485720" imgH="444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123950"/>
                        <a:ext cx="264795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2" name="Object 6"/>
          <p:cNvGraphicFramePr>
            <a:graphicFrameLocks noChangeAspect="1"/>
          </p:cNvGraphicFramePr>
          <p:nvPr/>
        </p:nvGraphicFramePr>
        <p:xfrm>
          <a:off x="1468438" y="3062288"/>
          <a:ext cx="2614612" cy="815975"/>
        </p:xfrm>
        <a:graphic>
          <a:graphicData uri="http://schemas.openxmlformats.org/presentationml/2006/ole">
            <mc:AlternateContent xmlns:mc="http://schemas.openxmlformats.org/markup-compatibility/2006">
              <mc:Choice xmlns:v="urn:schemas-microsoft-com:vml" Requires="v">
                <p:oleObj spid="_x0000_s1311792" name="Equation" r:id="rId7" imgW="1485720" imgH="444240" progId="Equation.DSMT4">
                  <p:embed/>
                </p:oleObj>
              </mc:Choice>
              <mc:Fallback>
                <p:oleObj name="Equation" r:id="rId7" imgW="1485720" imgH="4442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8438" y="3062288"/>
                        <a:ext cx="261461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3" name="Object 7"/>
          <p:cNvGraphicFramePr>
            <a:graphicFrameLocks noChangeAspect="1"/>
          </p:cNvGraphicFramePr>
          <p:nvPr/>
        </p:nvGraphicFramePr>
        <p:xfrm>
          <a:off x="1979613" y="3860800"/>
          <a:ext cx="5092700" cy="1109663"/>
        </p:xfrm>
        <a:graphic>
          <a:graphicData uri="http://schemas.openxmlformats.org/presentationml/2006/ole">
            <mc:AlternateContent xmlns:mc="http://schemas.openxmlformats.org/markup-compatibility/2006">
              <mc:Choice xmlns:v="urn:schemas-microsoft-com:vml" Requires="v">
                <p:oleObj spid="_x0000_s1311793" name="Equation" r:id="rId9" imgW="2857320" imgH="622080" progId="Equation.DSMT4">
                  <p:embed/>
                </p:oleObj>
              </mc:Choice>
              <mc:Fallback>
                <p:oleObj name="Equation" r:id="rId9" imgW="2857320" imgH="6220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860800"/>
                        <a:ext cx="509270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ChangeAspect="1"/>
          </p:cNvGraphicFramePr>
          <p:nvPr/>
        </p:nvGraphicFramePr>
        <p:xfrm>
          <a:off x="1403350" y="4940300"/>
          <a:ext cx="5792788" cy="1109663"/>
        </p:xfrm>
        <a:graphic>
          <a:graphicData uri="http://schemas.openxmlformats.org/presentationml/2006/ole">
            <mc:AlternateContent xmlns:mc="http://schemas.openxmlformats.org/markup-compatibility/2006">
              <mc:Choice xmlns:v="urn:schemas-microsoft-com:vml" Requires="v">
                <p:oleObj spid="_x0000_s1311794" name="Equation" r:id="rId11" imgW="3251160" imgH="622080" progId="Equation.DSMT4">
                  <p:embed/>
                </p:oleObj>
              </mc:Choice>
              <mc:Fallback>
                <p:oleObj name="Equation" r:id="rId11" imgW="3251160" imgH="62208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4940300"/>
                        <a:ext cx="5792788"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wipe(left)">
                                      <p:cBhvr>
                                        <p:cTn id="7" dur="1000"/>
                                        <p:tgtEl>
                                          <p:spTgt spid="1269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3"/>
                                        </p:tgtEl>
                                        <p:attrNameLst>
                                          <p:attrName>style.visibility</p:attrName>
                                        </p:attrNameLst>
                                      </p:cBhvr>
                                      <p:to>
                                        <p:strVal val="visible"/>
                                      </p:to>
                                    </p:set>
                                    <p:animEffect transition="in" filter="wipe(left)">
                                      <p:cBhvr>
                                        <p:cTn id="12" dur="1000"/>
                                        <p:tgtEl>
                                          <p:spTgt spid="126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4"/>
                                        </p:tgtEl>
                                        <p:attrNameLst>
                                          <p:attrName>style.visibility</p:attrName>
                                        </p:attrNameLst>
                                      </p:cBhvr>
                                      <p:to>
                                        <p:strVal val="visible"/>
                                      </p:to>
                                    </p:set>
                                    <p:animEffect transition="in" filter="wipe(left)">
                                      <p:cBhvr>
                                        <p:cTn id="17" dur="10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E62EA92-7A51-4BDB-9630-054FFE08FF5A}" type="slidenum">
              <a:rPr lang="en-US" altLang="zh-CN"/>
              <a:pPr/>
              <a:t>28</a:t>
            </a:fld>
            <a:endParaRPr lang="en-US" altLang="zh-CN"/>
          </a:p>
        </p:txBody>
      </p:sp>
      <p:sp>
        <p:nvSpPr>
          <p:cNvPr id="128002" name="Rectangle 2"/>
          <p:cNvSpPr>
            <a:spLocks noChangeArrowheads="1"/>
          </p:cNvSpPr>
          <p:nvPr/>
        </p:nvSpPr>
        <p:spPr bwMode="auto">
          <a:xfrm>
            <a:off x="301625" y="333375"/>
            <a:ext cx="854075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楷体_GB2312" pitchFamily="49" charset="-122"/>
                <a:ea typeface="楷体_GB2312" pitchFamily="49" charset="-122"/>
              </a:rPr>
              <a:t>例</a:t>
            </a:r>
            <a:r>
              <a:rPr lang="en-US" altLang="zh-CN" sz="2800">
                <a:latin typeface="Times New Roman" pitchFamily="18" charset="0"/>
                <a:ea typeface="楷体_GB2312" pitchFamily="49" charset="-122"/>
              </a:rPr>
              <a:t>3</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设论域</a:t>
            </a:r>
            <a:r>
              <a:rPr lang="en-US" altLang="zh-CN" sz="2800" i="1">
                <a:latin typeface="Times New Roman" pitchFamily="18" charset="0"/>
                <a:ea typeface="楷体_GB2312" pitchFamily="49" charset="-122"/>
              </a:rPr>
              <a:t>X</a:t>
            </a:r>
            <a:r>
              <a:rPr lang="zh-CN" altLang="en-US" sz="2800">
                <a:latin typeface="楷体_GB2312" pitchFamily="49" charset="-122"/>
                <a:ea typeface="楷体_GB2312" pitchFamily="49" charset="-122"/>
              </a:rPr>
              <a:t>为实数域，</a:t>
            </a:r>
            <a:r>
              <a:rPr lang="en-US" altLang="zh-CN" sz="2800" i="1">
                <a:latin typeface="Times New Roman" pitchFamily="18" charset="0"/>
                <a:ea typeface="楷体_GB2312" pitchFamily="49" charset="-122"/>
              </a:rPr>
              <a:t>x</a:t>
            </a:r>
            <a:r>
              <a:rPr lang="en-US" altLang="zh-CN" sz="2800">
                <a:latin typeface="楷体_GB2312" pitchFamily="49" charset="-122"/>
                <a:ea typeface="楷体_GB2312" pitchFamily="49" charset="-122"/>
                <a:sym typeface="Symbol" pitchFamily="18" charset="2"/>
              </a:rPr>
              <a:t></a:t>
            </a:r>
            <a:r>
              <a:rPr lang="en-US" altLang="zh-CN" sz="2800" i="1">
                <a:latin typeface="Times New Roman" pitchFamily="18" charset="0"/>
                <a:ea typeface="楷体_GB2312" pitchFamily="49" charset="-122"/>
              </a:rPr>
              <a:t>X</a:t>
            </a:r>
            <a:r>
              <a:rPr lang="zh-CN" altLang="en-US" sz="2800">
                <a:latin typeface="楷体_GB2312" pitchFamily="49" charset="-122"/>
                <a:ea typeface="楷体_GB2312" pitchFamily="49" charset="-122"/>
              </a:rPr>
              <a:t>为正实数，且</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0</a:t>
            </a:r>
            <a:r>
              <a:rPr lang="en-US" altLang="zh-CN" sz="2800">
                <a:latin typeface="楷体_GB2312" pitchFamily="49" charset="-122"/>
                <a:ea typeface="楷体_GB2312" pitchFamily="49" charset="-122"/>
              </a:rPr>
              <a:t>≤</a:t>
            </a:r>
            <a:r>
              <a:rPr lang="en-US" altLang="zh-CN" sz="2800" i="1">
                <a:latin typeface="Times New Roman" pitchFamily="18" charset="0"/>
                <a:ea typeface="楷体_GB2312" pitchFamily="49" charset="-122"/>
              </a:rPr>
              <a:t>x</a:t>
            </a:r>
            <a:r>
              <a:rPr lang="en-US" altLang="zh-CN" sz="2800">
                <a:latin typeface="楷体_GB2312" pitchFamily="49" charset="-122"/>
                <a:ea typeface="楷体_GB2312" pitchFamily="49" charset="-122"/>
              </a:rPr>
              <a:t>≤</a:t>
            </a:r>
            <a:r>
              <a:rPr lang="en-US" altLang="zh-CN" sz="2800">
                <a:latin typeface="Times New Roman" pitchFamily="18" charset="0"/>
                <a:ea typeface="楷体_GB2312" pitchFamily="49" charset="-122"/>
              </a:rPr>
              <a:t>1</a:t>
            </a:r>
            <a:r>
              <a:rPr lang="zh-CN" altLang="en-US" sz="2800"/>
              <a:t>。</a:t>
            </a:r>
            <a:r>
              <a:rPr lang="zh-CN" altLang="en-US" sz="2800">
                <a:latin typeface="楷体_GB2312" pitchFamily="49" charset="-122"/>
                <a:ea typeface="楷体_GB2312" pitchFamily="49" charset="-122"/>
              </a:rPr>
              <a:t>考虑</a:t>
            </a:r>
            <a:r>
              <a:rPr lang="en-US" altLang="zh-CN" sz="2800" i="1">
                <a:latin typeface="Times New Roman" pitchFamily="18" charset="0"/>
                <a:ea typeface="楷体_GB2312" pitchFamily="49" charset="-122"/>
              </a:rPr>
              <a:t>X</a:t>
            </a:r>
            <a:r>
              <a:rPr lang="zh-CN" altLang="en-US" sz="2800">
                <a:latin typeface="楷体_GB2312" pitchFamily="49" charset="-122"/>
                <a:ea typeface="楷体_GB2312" pitchFamily="49" charset="-122"/>
              </a:rPr>
              <a:t>上的两个模糊集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zh-CN" altLang="en-US" sz="2800">
                <a:latin typeface="楷体_GB2312" pitchFamily="49" charset="-122"/>
                <a:ea typeface="楷体_GB2312" pitchFamily="49" charset="-122"/>
              </a:rPr>
              <a:t>远远大于</a:t>
            </a:r>
            <a:r>
              <a:rPr lang="en-US" altLang="zh-CN" sz="2800">
                <a:latin typeface="Times New Roman" pitchFamily="18" charset="0"/>
                <a:ea typeface="楷体_GB2312" pitchFamily="49" charset="-122"/>
              </a:rPr>
              <a:t>0.5”</a:t>
            </a:r>
          </a:p>
          <a:p>
            <a:pPr marL="342900" indent="-342900">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r>
              <a:rPr lang="zh-CN" altLang="en-US" sz="2800">
                <a:latin typeface="楷体_GB2312" pitchFamily="49" charset="-122"/>
                <a:ea typeface="楷体_GB2312" pitchFamily="49" charset="-122"/>
              </a:rPr>
              <a:t>和</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zh-CN" altLang="en-US" sz="2800">
                <a:latin typeface="楷体_GB2312" pitchFamily="49" charset="-122"/>
                <a:ea typeface="楷体_GB2312" pitchFamily="49" charset="-122"/>
              </a:rPr>
              <a:t>大约等于</a:t>
            </a:r>
            <a:r>
              <a:rPr lang="en-US" altLang="zh-CN" sz="2800">
                <a:latin typeface="Times New Roman" pitchFamily="18" charset="0"/>
                <a:ea typeface="楷体_GB2312" pitchFamily="49" charset="-122"/>
              </a:rPr>
              <a:t>0.707”</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zh-CN" altLang="en-US" sz="2800">
                <a:latin typeface="楷体_GB2312" pitchFamily="49" charset="-122"/>
                <a:ea typeface="楷体_GB2312" pitchFamily="49" charset="-122"/>
              </a:rPr>
              <a:t>和</a:t>
            </a:r>
            <a:r>
              <a:rPr lang="en-US" altLang="zh-CN" sz="2800" i="1">
                <a:latin typeface="Times New Roman" pitchFamily="18" charset="0"/>
                <a:ea typeface="楷体_GB2312" pitchFamily="49" charset="-122"/>
              </a:rPr>
              <a:t>B</a:t>
            </a:r>
            <a:r>
              <a:rPr lang="zh-CN" altLang="en-US" sz="2800">
                <a:latin typeface="楷体_GB2312" pitchFamily="49" charset="-122"/>
                <a:ea typeface="楷体_GB2312" pitchFamily="49" charset="-122"/>
              </a:rPr>
              <a:t>的隶属函数定义为：</a:t>
            </a:r>
          </a:p>
          <a:p>
            <a:pPr marL="342900" indent="-342900">
              <a:lnSpc>
                <a:spcPct val="80000"/>
              </a:lnSpc>
              <a:spcBef>
                <a:spcPct val="20000"/>
              </a:spcBef>
              <a:buClr>
                <a:schemeClr val="folHlink"/>
              </a:buClr>
              <a:buSzPct val="60000"/>
              <a:buFont typeface="Wingdings" pitchFamily="2" charset="2"/>
              <a:buNone/>
            </a:pPr>
            <a:endParaRPr lang="zh-CN" altLang="en-US">
              <a:latin typeface="楷体_GB2312" pitchFamily="49" charset="-122"/>
              <a:ea typeface="楷体_GB2312" pitchFamily="49" charset="-122"/>
            </a:endParaRPr>
          </a:p>
          <a:p>
            <a:pPr marL="342900" indent="-342900">
              <a:lnSpc>
                <a:spcPct val="80000"/>
              </a:lnSpc>
              <a:spcBef>
                <a:spcPct val="20000"/>
              </a:spcBef>
              <a:buClr>
                <a:schemeClr val="folHlink"/>
              </a:buClr>
              <a:buSzPct val="60000"/>
              <a:buFont typeface="Wingdings" pitchFamily="2" charset="2"/>
              <a:buNone/>
            </a:pPr>
            <a:endParaRPr lang="zh-CN" altLang="en-US">
              <a:latin typeface="楷体_GB2312" pitchFamily="49" charset="-122"/>
              <a:ea typeface="楷体_GB2312" pitchFamily="49" charset="-122"/>
            </a:endParaRPr>
          </a:p>
          <a:p>
            <a:pPr marL="342900" indent="-342900">
              <a:lnSpc>
                <a:spcPct val="80000"/>
              </a:lnSpc>
              <a:spcBef>
                <a:spcPct val="20000"/>
              </a:spcBef>
              <a:buClr>
                <a:schemeClr val="folHlink"/>
              </a:buClr>
              <a:buSzPct val="60000"/>
              <a:buFont typeface="Wingdings" pitchFamily="2" charset="2"/>
              <a:buNone/>
            </a:pPr>
            <a:endParaRPr lang="zh-CN" altLang="en-US">
              <a:latin typeface="楷体_GB2312" pitchFamily="49" charset="-122"/>
              <a:ea typeface="楷体_GB2312" pitchFamily="49" charset="-122"/>
            </a:endParaRPr>
          </a:p>
          <a:p>
            <a:pPr marL="342900" indent="-342900">
              <a:lnSpc>
                <a:spcPct val="80000"/>
              </a:lnSpc>
              <a:spcBef>
                <a:spcPct val="20000"/>
              </a:spcBef>
              <a:buClr>
                <a:schemeClr val="folHlink"/>
              </a:buClr>
              <a:buSzPct val="60000"/>
              <a:buFont typeface="Wingdings" pitchFamily="2" charset="2"/>
              <a:buNone/>
            </a:pPr>
            <a:endParaRPr lang="zh-CN" altLang="en-US">
              <a:latin typeface="楷体_GB2312" pitchFamily="49" charset="-122"/>
              <a:ea typeface="楷体_GB2312" pitchFamily="49" charset="-122"/>
            </a:endParaRPr>
          </a:p>
          <a:p>
            <a:pPr marL="342900" indent="-342900">
              <a:lnSpc>
                <a:spcPct val="8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lnSpc>
                <a:spcPct val="8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lnSpc>
                <a:spcPct val="8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lnSpc>
                <a:spcPct val="80000"/>
              </a:lnSpc>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观察图</a:t>
            </a:r>
            <a:r>
              <a:rPr lang="en-US" altLang="zh-CN" sz="2800">
                <a:latin typeface="楷体_GB2312" pitchFamily="49" charset="-122"/>
                <a:ea typeface="楷体_GB2312" pitchFamily="49" charset="-122"/>
              </a:rPr>
              <a:t>1.5(d),</a:t>
            </a:r>
            <a:r>
              <a:rPr lang="zh-CN" altLang="en-US" sz="2800">
                <a:latin typeface="楷体_GB2312" pitchFamily="49" charset="-122"/>
                <a:ea typeface="楷体_GB2312" pitchFamily="49" charset="-122"/>
              </a:rPr>
              <a:t>由于点</a:t>
            </a:r>
            <a:r>
              <a:rPr lang="en-US" altLang="zh-CN" i="1">
                <a:latin typeface="Times New Roman" pitchFamily="18" charset="0"/>
                <a:ea typeface="楷体_GB2312" pitchFamily="49" charset="-122"/>
              </a:rPr>
              <a:t>x</a:t>
            </a:r>
            <a:r>
              <a:rPr lang="en-US" altLang="zh-CN">
                <a:latin typeface="Times New Roman" pitchFamily="18" charset="0"/>
                <a:ea typeface="楷体_GB2312" pitchFamily="49" charset="-122"/>
              </a:rPr>
              <a:t>=0.5</a:t>
            </a:r>
            <a:r>
              <a:rPr lang="zh-CN" altLang="en-US" sz="2800">
                <a:latin typeface="楷体_GB2312" pitchFamily="49" charset="-122"/>
                <a:ea typeface="楷体_GB2312" pitchFamily="49" charset="-122"/>
              </a:rPr>
              <a:t>属于</a:t>
            </a:r>
            <a:r>
              <a:rPr lang="en-US" altLang="zh-CN" i="1">
                <a:latin typeface="Times New Roman" pitchFamily="18" charset="0"/>
                <a:ea typeface="楷体_GB2312" pitchFamily="49" charset="-122"/>
              </a:rPr>
              <a:t>B</a:t>
            </a:r>
            <a:r>
              <a:rPr lang="zh-CN" altLang="en-US" sz="2800">
                <a:latin typeface="楷体_GB2312" pitchFamily="49" charset="-122"/>
                <a:ea typeface="楷体_GB2312" pitchFamily="49" charset="-122"/>
              </a:rPr>
              <a:t>和</a:t>
            </a:r>
            <a:r>
              <a:rPr lang="en-US" altLang="zh-CN" i="1">
                <a:latin typeface="Times New Roman" pitchFamily="18" charset="0"/>
                <a:ea typeface="楷体_GB2312" pitchFamily="49" charset="-122"/>
              </a:rPr>
              <a:t>B</a:t>
            </a:r>
            <a:r>
              <a:rPr lang="en-US" altLang="zh-CN" i="1" baseline="30000">
                <a:latin typeface="Times New Roman" pitchFamily="18" charset="0"/>
                <a:ea typeface="楷体_GB2312" pitchFamily="49" charset="-122"/>
              </a:rPr>
              <a:t>C</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的隶属度不同，因此模糊集的互补律运算不成立。</a:t>
            </a:r>
            <a:r>
              <a:rPr lang="zh-CN" altLang="en-US">
                <a:latin typeface="楷体_GB2312" pitchFamily="49" charset="-122"/>
                <a:ea typeface="楷体_GB2312" pitchFamily="49" charset="-122"/>
              </a:rPr>
              <a:t> </a:t>
            </a:r>
          </a:p>
          <a:p>
            <a:pPr marL="342900" indent="-342900">
              <a:lnSpc>
                <a:spcPct val="80000"/>
              </a:lnSpc>
              <a:spcBef>
                <a:spcPct val="20000"/>
              </a:spcBef>
              <a:buClr>
                <a:schemeClr val="folHlink"/>
              </a:buClr>
              <a:buSzPct val="60000"/>
              <a:buFont typeface="Wingdings" pitchFamily="2" charset="2"/>
              <a:buNone/>
            </a:pPr>
            <a:r>
              <a:rPr lang="zh-CN" altLang="en-US">
                <a:latin typeface="楷体_GB2312" pitchFamily="49" charset="-122"/>
                <a:ea typeface="楷体_GB2312" pitchFamily="49" charset="-122"/>
              </a:rPr>
              <a:t>        </a:t>
            </a:r>
          </a:p>
        </p:txBody>
      </p:sp>
      <p:graphicFrame>
        <p:nvGraphicFramePr>
          <p:cNvPr id="128004" name="Object 4"/>
          <p:cNvGraphicFramePr>
            <a:graphicFrameLocks noChangeAspect="1"/>
          </p:cNvGraphicFramePr>
          <p:nvPr/>
        </p:nvGraphicFramePr>
        <p:xfrm>
          <a:off x="1692275" y="2178050"/>
          <a:ext cx="5329238" cy="1370013"/>
        </p:xfrm>
        <a:graphic>
          <a:graphicData uri="http://schemas.openxmlformats.org/presentationml/2006/ole">
            <mc:AlternateContent xmlns:mc="http://schemas.openxmlformats.org/markup-compatibility/2006">
              <mc:Choice xmlns:v="urn:schemas-microsoft-com:vml" Requires="v">
                <p:oleObj spid="_x0000_s1312790" name="Equation" r:id="rId3" imgW="2667000" imgH="685800" progId="Equation.DSMT4">
                  <p:embed/>
                </p:oleObj>
              </mc:Choice>
              <mc:Fallback>
                <p:oleObj name="Equation" r:id="rId3" imgW="2667000" imgH="685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178050"/>
                        <a:ext cx="5329238"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2774" name="Rectangle 5"/>
          <p:cNvSpPr>
            <a:spLocks noChangeArrowheads="1"/>
          </p:cNvSpPr>
          <p:nvPr/>
        </p:nvSpPr>
        <p:spPr bwMode="auto">
          <a:xfrm>
            <a:off x="0" y="29337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28006" name="Object 6"/>
          <p:cNvGraphicFramePr>
            <a:graphicFrameLocks noChangeAspect="1"/>
          </p:cNvGraphicFramePr>
          <p:nvPr/>
        </p:nvGraphicFramePr>
        <p:xfrm>
          <a:off x="1908175" y="3770313"/>
          <a:ext cx="5256213" cy="942975"/>
        </p:xfrm>
        <a:graphic>
          <a:graphicData uri="http://schemas.openxmlformats.org/presentationml/2006/ole">
            <mc:AlternateContent xmlns:mc="http://schemas.openxmlformats.org/markup-compatibility/2006">
              <mc:Choice xmlns:v="urn:schemas-microsoft-com:vml" Requires="v">
                <p:oleObj spid="_x0000_s1312791" name="Equation" r:id="rId5" imgW="2387600" imgH="431800" progId="Equation.DSMT4">
                  <p:embed/>
                </p:oleObj>
              </mc:Choice>
              <mc:Fallback>
                <p:oleObj name="Equation" r:id="rId5" imgW="2387600"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770313"/>
                        <a:ext cx="525621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905788-C8DD-470D-ABEA-CEB61BD46154}" type="slidenum">
              <a:rPr lang="en-US" altLang="zh-CN"/>
              <a:pPr/>
              <a:t>29</a:t>
            </a:fld>
            <a:endParaRPr lang="en-US" altLang="zh-CN"/>
          </a:p>
        </p:txBody>
      </p:sp>
      <p:pic>
        <p:nvPicPr>
          <p:cNvPr id="1313796" name="Picture 2" descr="1-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333375"/>
            <a:ext cx="727392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3797" name="Rectangle 3"/>
          <p:cNvSpPr>
            <a:spLocks noChangeArrowheads="1"/>
          </p:cNvSpPr>
          <p:nvPr/>
        </p:nvSpPr>
        <p:spPr bwMode="auto">
          <a:xfrm>
            <a:off x="3995738" y="6237288"/>
            <a:ext cx="1008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0" lang="zh-CN" altLang="en-US" sz="1800">
                <a:latin typeface="Arial" pitchFamily="34" charset="0"/>
              </a:rPr>
              <a:t>图</a:t>
            </a:r>
            <a:r>
              <a:rPr kumimoji="0" lang="en-US" altLang="zh-CN" sz="1800">
                <a:latin typeface="Arial" pitchFamily="34" charset="0"/>
              </a:rPr>
              <a:t>1.5</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810BC25-130F-47CD-B359-2D5D95F82E44}" type="slidenum">
              <a:rPr lang="en-US" altLang="zh-CN"/>
              <a:pPr/>
              <a:t>3</a:t>
            </a:fld>
            <a:endParaRPr lang="en-US" altLang="zh-CN"/>
          </a:p>
        </p:txBody>
      </p:sp>
      <p:sp>
        <p:nvSpPr>
          <p:cNvPr id="1267716" name="Line 4"/>
          <p:cNvSpPr>
            <a:spLocks noChangeShapeType="1"/>
          </p:cNvSpPr>
          <p:nvPr/>
        </p:nvSpPr>
        <p:spPr bwMode="auto">
          <a:xfrm>
            <a:off x="827088" y="9810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67717" name="Group 5"/>
          <p:cNvGrpSpPr>
            <a:grpSpLocks/>
          </p:cNvGrpSpPr>
          <p:nvPr/>
        </p:nvGrpSpPr>
        <p:grpSpPr bwMode="auto">
          <a:xfrm>
            <a:off x="34925" y="477838"/>
            <a:ext cx="936625" cy="863600"/>
            <a:chOff x="249" y="2568"/>
            <a:chExt cx="590" cy="544"/>
          </a:xfrm>
        </p:grpSpPr>
        <p:sp>
          <p:nvSpPr>
            <p:cNvPr id="1267718" name="Oval 6"/>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67719" name="Oval 7"/>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67720" name="Oval 8"/>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67721" name="Rectangle 9"/>
          <p:cNvSpPr>
            <a:spLocks noChangeArrowheads="1"/>
          </p:cNvSpPr>
          <p:nvPr/>
        </p:nvSpPr>
        <p:spPr bwMode="auto">
          <a:xfrm>
            <a:off x="1066800" y="80963"/>
            <a:ext cx="5715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400">
                <a:solidFill>
                  <a:srgbClr val="0000FF"/>
                </a:solidFill>
                <a:effectLst>
                  <a:outerShdw blurRad="38100" dist="38100" dir="2700000" algn="tl">
                    <a:srgbClr val="C0C0C0"/>
                  </a:outerShdw>
                </a:effectLst>
                <a:latin typeface="Comic Sans MS" pitchFamily="66" charset="0"/>
                <a:ea typeface="黑体" pitchFamily="49" charset="-122"/>
              </a:rPr>
              <a:t>课程内容</a:t>
            </a:r>
            <a:endParaRPr lang="zh-CN" altLang="en-US" sz="4400" b="0">
              <a:solidFill>
                <a:srgbClr val="0000FF"/>
              </a:solidFill>
              <a:latin typeface="Comic Sans MS" pitchFamily="66" charset="0"/>
              <a:ea typeface="黑体" pitchFamily="49" charset="-122"/>
            </a:endParaRPr>
          </a:p>
        </p:txBody>
      </p:sp>
      <p:sp>
        <p:nvSpPr>
          <p:cNvPr id="1267722" name="Rectangle 10"/>
          <p:cNvSpPr>
            <a:spLocks noChangeArrowheads="1"/>
          </p:cNvSpPr>
          <p:nvPr/>
        </p:nvSpPr>
        <p:spPr bwMode="auto">
          <a:xfrm>
            <a:off x="900113" y="1557338"/>
            <a:ext cx="7632700" cy="2592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25000"/>
              </a:lnSpc>
              <a:spcBef>
                <a:spcPct val="20000"/>
              </a:spcBef>
              <a:buClr>
                <a:srgbClr val="0000FF"/>
              </a:buClr>
              <a:buFont typeface="Wingdings 3" pitchFamily="18" charset="2"/>
              <a:buAutoNum type="arabicPeriod"/>
            </a:pPr>
            <a:r>
              <a:rPr lang="zh-CN" altLang="en-CA" sz="3600">
                <a:effectLst>
                  <a:outerShdw blurRad="38100" dist="38100" dir="2700000" algn="tl">
                    <a:srgbClr val="C0C0C0"/>
                  </a:outerShdw>
                </a:effectLst>
                <a:latin typeface="楷体_GB2312" pitchFamily="49" charset="-122"/>
                <a:ea typeface="楷体_GB2312" pitchFamily="49" charset="-122"/>
              </a:rPr>
              <a:t>数学概念与模型</a:t>
            </a:r>
          </a:p>
          <a:p>
            <a:pPr marL="609600" indent="-609600">
              <a:lnSpc>
                <a:spcPct val="125000"/>
              </a:lnSpc>
              <a:spcBef>
                <a:spcPct val="20000"/>
              </a:spcBef>
              <a:buClr>
                <a:srgbClr val="0000FF"/>
              </a:buClr>
              <a:buFont typeface="Wingdings 3" pitchFamily="18" charset="2"/>
              <a:buAutoNum type="arabicPeriod"/>
            </a:pPr>
            <a:r>
              <a:rPr lang="zh-CN" altLang="en-CA" sz="3600">
                <a:effectLst>
                  <a:outerShdw blurRad="38100" dist="38100" dir="2700000" algn="tl">
                    <a:srgbClr val="C0C0C0"/>
                  </a:outerShdw>
                </a:effectLst>
                <a:latin typeface="楷体_GB2312" pitchFamily="49" charset="-122"/>
                <a:ea typeface="楷体_GB2312" pitchFamily="49" charset="-122"/>
              </a:rPr>
              <a:t>实际案例与分析</a:t>
            </a:r>
          </a:p>
          <a:p>
            <a:pPr marL="609600" indent="-609600">
              <a:lnSpc>
                <a:spcPct val="125000"/>
              </a:lnSpc>
              <a:spcBef>
                <a:spcPct val="20000"/>
              </a:spcBef>
              <a:buClr>
                <a:srgbClr val="0000FF"/>
              </a:buClr>
              <a:buFont typeface="Wingdings 3" pitchFamily="18" charset="2"/>
              <a:buAutoNum type="arabicPeriod"/>
            </a:pPr>
            <a:r>
              <a:rPr lang="zh-CN" altLang="en-CA" sz="3600">
                <a:effectLst>
                  <a:outerShdw blurRad="38100" dist="38100" dir="2700000" algn="tl">
                    <a:srgbClr val="C0C0C0"/>
                  </a:outerShdw>
                </a:effectLst>
                <a:latin typeface="楷体_GB2312" pitchFamily="49" charset="-122"/>
                <a:ea typeface="楷体_GB2312" pitchFamily="49" charset="-122"/>
              </a:rPr>
              <a:t>计算机典型应用</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fld id="{ED64FC96-3F13-4F21-A5A7-9C8C4B7FF6AD}" type="slidenum">
              <a:rPr lang="en-US" altLang="zh-CN"/>
              <a:pPr/>
              <a:t>30</a:t>
            </a:fld>
            <a:endParaRPr lang="en-US" altLang="zh-CN"/>
          </a:p>
        </p:txBody>
      </p:sp>
      <p:sp>
        <p:nvSpPr>
          <p:cNvPr id="130050" name="Rectangle 2"/>
          <p:cNvSpPr>
            <a:spLocks noChangeArrowheads="1"/>
          </p:cNvSpPr>
          <p:nvPr/>
        </p:nvSpPr>
        <p:spPr bwMode="auto">
          <a:xfrm>
            <a:off x="301625" y="476250"/>
            <a:ext cx="8518525"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定义</a:t>
            </a:r>
            <a:r>
              <a:rPr lang="en-US" altLang="zh-CN" sz="2800">
                <a:latin typeface="Times New Roman" pitchFamily="18" charset="0"/>
                <a:ea typeface="楷体_GB2312" pitchFamily="49" charset="-122"/>
              </a:rPr>
              <a:t>3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rPr>
              <a:t>t</a:t>
            </a:r>
            <a:r>
              <a:rPr lang="en-US" altLang="zh-CN" sz="2800">
                <a:latin typeface="Times New Roman" pitchFamily="18" charset="0"/>
                <a:ea typeface="楷体_GB2312" pitchFamily="49" charset="-122"/>
                <a:sym typeface="Symbol" pitchFamily="18" charset="2"/>
              </a:rPr>
              <a:t> </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t</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T, T</a:t>
            </a:r>
            <a:r>
              <a:rPr lang="zh-CN" altLang="en-US" sz="2800">
                <a:latin typeface="Times New Roman" pitchFamily="18" charset="0"/>
                <a:ea typeface="楷体_GB2312" pitchFamily="49" charset="-122"/>
              </a:rPr>
              <a:t>为指标集</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对</a:t>
            </a:r>
            <a:r>
              <a:rPr lang="zh-CN" altLang="en-US"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zh-CN" altLang="en-US" sz="2800">
                <a:latin typeface="Times New Roman" pitchFamily="18" charset="0"/>
                <a:ea typeface="楷体_GB2312" pitchFamily="49" charset="-122"/>
              </a:rPr>
              <a:t>规定</a:t>
            </a:r>
            <a:r>
              <a:rPr lang="zh-CN" altLang="en-US" sz="2800">
                <a:latin typeface="Times New Roman" pitchFamily="18" charset="0"/>
              </a:rPr>
              <a:t>：</a:t>
            </a:r>
          </a:p>
        </p:txBody>
      </p:sp>
      <p:sp>
        <p:nvSpPr>
          <p:cNvPr id="1316869" name="Rectangle 4"/>
          <p:cNvSpPr>
            <a:spLocks noChangeArrowheads="1"/>
          </p:cNvSpPr>
          <p:nvPr/>
        </p:nvSpPr>
        <p:spPr bwMode="auto">
          <a:xfrm>
            <a:off x="755650" y="23098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pSp>
        <p:nvGrpSpPr>
          <p:cNvPr id="2" name="Group 5"/>
          <p:cNvGrpSpPr>
            <a:grpSpLocks/>
          </p:cNvGrpSpPr>
          <p:nvPr/>
        </p:nvGrpSpPr>
        <p:grpSpPr bwMode="auto">
          <a:xfrm>
            <a:off x="1765300" y="1123950"/>
            <a:ext cx="5038725" cy="758825"/>
            <a:chOff x="703" y="799"/>
            <a:chExt cx="3220" cy="478"/>
          </a:xfrm>
        </p:grpSpPr>
        <p:graphicFrame>
          <p:nvGraphicFramePr>
            <p:cNvPr id="1316871" name="Object 6"/>
            <p:cNvGraphicFramePr>
              <a:graphicFrameLocks noChangeAspect="1"/>
            </p:cNvGraphicFramePr>
            <p:nvPr/>
          </p:nvGraphicFramePr>
          <p:xfrm>
            <a:off x="703" y="799"/>
            <a:ext cx="1224" cy="478"/>
          </p:xfrm>
          <a:graphic>
            <a:graphicData uri="http://schemas.openxmlformats.org/presentationml/2006/ole">
              <mc:AlternateContent xmlns:mc="http://schemas.openxmlformats.org/markup-compatibility/2006">
                <mc:Choice xmlns:v="urn:schemas-microsoft-com:vml" Requires="v">
                  <p:oleObj spid="_x0000_s1316977" name="Equation" r:id="rId3" imgW="749160" imgH="291960" progId="Equation.DSMT4">
                    <p:embed/>
                  </p:oleObj>
                </mc:Choice>
                <mc:Fallback>
                  <p:oleObj name="Equation" r:id="rId3" imgW="749160" imgH="2919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799"/>
                          <a:ext cx="1224"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6872" name="Object 7"/>
            <p:cNvGraphicFramePr>
              <a:graphicFrameLocks noChangeAspect="1"/>
            </p:cNvGraphicFramePr>
            <p:nvPr/>
          </p:nvGraphicFramePr>
          <p:xfrm>
            <a:off x="2018" y="799"/>
            <a:ext cx="1905" cy="472"/>
          </p:xfrm>
          <a:graphic>
            <a:graphicData uri="http://schemas.openxmlformats.org/presentationml/2006/ole">
              <mc:AlternateContent xmlns:mc="http://schemas.openxmlformats.org/markup-compatibility/2006">
                <mc:Choice xmlns:v="urn:schemas-microsoft-com:vml" Requires="v">
                  <p:oleObj spid="_x0000_s1316978" name="Equation" r:id="rId5" imgW="1231560" imgH="304560" progId="Equation.DSMT4">
                    <p:embed/>
                  </p:oleObj>
                </mc:Choice>
                <mc:Fallback>
                  <p:oleObj name="Equation" r:id="rId5" imgW="123156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799"/>
                          <a:ext cx="1905"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16873" name="Rectangle 8"/>
          <p:cNvSpPr>
            <a:spLocks noChangeArrowheads="1"/>
          </p:cNvSpPr>
          <p:nvPr/>
        </p:nvSpPr>
        <p:spPr bwMode="auto">
          <a:xfrm>
            <a:off x="-612775" y="2525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pSp>
        <p:nvGrpSpPr>
          <p:cNvPr id="3" name="Group 9"/>
          <p:cNvGrpSpPr>
            <a:grpSpLocks/>
          </p:cNvGrpSpPr>
          <p:nvPr/>
        </p:nvGrpSpPr>
        <p:grpSpPr bwMode="auto">
          <a:xfrm>
            <a:off x="1890713" y="1989138"/>
            <a:ext cx="4841875" cy="758825"/>
            <a:chOff x="828" y="1344"/>
            <a:chExt cx="3005" cy="478"/>
          </a:xfrm>
        </p:grpSpPr>
        <p:graphicFrame>
          <p:nvGraphicFramePr>
            <p:cNvPr id="1316875" name="Object 10"/>
            <p:cNvGraphicFramePr>
              <a:graphicFrameLocks noChangeAspect="1"/>
            </p:cNvGraphicFramePr>
            <p:nvPr/>
          </p:nvGraphicFramePr>
          <p:xfrm>
            <a:off x="828" y="1350"/>
            <a:ext cx="1159" cy="472"/>
          </p:xfrm>
          <a:graphic>
            <a:graphicData uri="http://schemas.openxmlformats.org/presentationml/2006/ole">
              <mc:AlternateContent xmlns:mc="http://schemas.openxmlformats.org/markup-compatibility/2006">
                <mc:Choice xmlns:v="urn:schemas-microsoft-com:vml" Requires="v">
                  <p:oleObj spid="_x0000_s1316979" name="Equation" r:id="rId7" imgW="749160" imgH="291960" progId="Equation.DSMT4">
                    <p:embed/>
                  </p:oleObj>
                </mc:Choice>
                <mc:Fallback>
                  <p:oleObj name="Equation" r:id="rId7" imgW="749160" imgH="2919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 y="1350"/>
                          <a:ext cx="1159"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6876" name="Object 11"/>
            <p:cNvGraphicFramePr>
              <a:graphicFrameLocks noChangeAspect="1"/>
            </p:cNvGraphicFramePr>
            <p:nvPr/>
          </p:nvGraphicFramePr>
          <p:xfrm>
            <a:off x="1973" y="1344"/>
            <a:ext cx="1860" cy="432"/>
          </p:xfrm>
          <a:graphic>
            <a:graphicData uri="http://schemas.openxmlformats.org/presentationml/2006/ole">
              <mc:AlternateContent xmlns:mc="http://schemas.openxmlformats.org/markup-compatibility/2006">
                <mc:Choice xmlns:v="urn:schemas-microsoft-com:vml" Requires="v">
                  <p:oleObj spid="_x0000_s1316980" name="Equation" r:id="rId9" imgW="1206360" imgH="279360" progId="Equation.DSMT4">
                    <p:embed/>
                  </p:oleObj>
                </mc:Choice>
                <mc:Fallback>
                  <p:oleObj name="Equation" r:id="rId9" imgW="1206360" imgH="2793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1344"/>
                          <a:ext cx="186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2"/>
          <p:cNvGrpSpPr>
            <a:grpSpLocks/>
          </p:cNvGrpSpPr>
          <p:nvPr/>
        </p:nvGrpSpPr>
        <p:grpSpPr bwMode="auto">
          <a:xfrm>
            <a:off x="647700" y="2708275"/>
            <a:ext cx="7402513" cy="669925"/>
            <a:chOff x="408" y="1797"/>
            <a:chExt cx="4663" cy="422"/>
          </a:xfrm>
        </p:grpSpPr>
        <p:graphicFrame>
          <p:nvGraphicFramePr>
            <p:cNvPr id="1316878" name="Object 13"/>
            <p:cNvGraphicFramePr>
              <a:graphicFrameLocks noChangeAspect="1"/>
            </p:cNvGraphicFramePr>
            <p:nvPr/>
          </p:nvGraphicFramePr>
          <p:xfrm>
            <a:off x="703" y="1842"/>
            <a:ext cx="408" cy="362"/>
          </p:xfrm>
          <a:graphic>
            <a:graphicData uri="http://schemas.openxmlformats.org/presentationml/2006/ole">
              <mc:AlternateContent xmlns:mc="http://schemas.openxmlformats.org/markup-compatibility/2006">
                <mc:Choice xmlns:v="urn:schemas-microsoft-com:vml" Requires="v">
                  <p:oleObj spid="_x0000_s1316981" name="Equation" r:id="rId11" imgW="330057" imgH="291973" progId="Equation.DSMT4">
                    <p:embed/>
                  </p:oleObj>
                </mc:Choice>
                <mc:Fallback>
                  <p:oleObj name="Equation" r:id="rId11" imgW="330057" imgH="291973"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1842"/>
                          <a:ext cx="408"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6879" name="Object 14"/>
            <p:cNvGraphicFramePr>
              <a:graphicFrameLocks noChangeAspect="1"/>
            </p:cNvGraphicFramePr>
            <p:nvPr/>
          </p:nvGraphicFramePr>
          <p:xfrm>
            <a:off x="1338" y="1821"/>
            <a:ext cx="680" cy="347"/>
          </p:xfrm>
          <a:graphic>
            <a:graphicData uri="http://schemas.openxmlformats.org/presentationml/2006/ole">
              <mc:AlternateContent xmlns:mc="http://schemas.openxmlformats.org/markup-compatibility/2006">
                <mc:Choice xmlns:v="urn:schemas-microsoft-com:vml" Requires="v">
                  <p:oleObj spid="_x0000_s1316982" name="Equation" r:id="rId13" imgW="444307" imgH="228501" progId="Equation.DSMT4">
                    <p:embed/>
                  </p:oleObj>
                </mc:Choice>
                <mc:Fallback>
                  <p:oleObj name="Equation" r:id="rId13" imgW="444307"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8" y="1821"/>
                          <a:ext cx="680"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6880" name="Object 15"/>
            <p:cNvGraphicFramePr>
              <a:graphicFrameLocks noChangeAspect="1"/>
            </p:cNvGraphicFramePr>
            <p:nvPr/>
          </p:nvGraphicFramePr>
          <p:xfrm>
            <a:off x="2835" y="1829"/>
            <a:ext cx="453" cy="390"/>
          </p:xfrm>
          <a:graphic>
            <a:graphicData uri="http://schemas.openxmlformats.org/presentationml/2006/ole">
              <mc:AlternateContent xmlns:mc="http://schemas.openxmlformats.org/markup-compatibility/2006">
                <mc:Choice xmlns:v="urn:schemas-microsoft-com:vml" Requires="v">
                  <p:oleObj spid="_x0000_s1316983" name="Equation" r:id="rId15" imgW="342751" imgH="291973" progId="Equation.DSMT4">
                    <p:embed/>
                  </p:oleObj>
                </mc:Choice>
                <mc:Fallback>
                  <p:oleObj name="Equation" r:id="rId15" imgW="342751" imgH="291973"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5" y="1829"/>
                          <a:ext cx="453"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6881" name="Object 16"/>
            <p:cNvGraphicFramePr>
              <a:graphicFrameLocks noChangeAspect="1"/>
            </p:cNvGraphicFramePr>
            <p:nvPr/>
          </p:nvGraphicFramePr>
          <p:xfrm>
            <a:off x="3470" y="1818"/>
            <a:ext cx="680" cy="347"/>
          </p:xfrm>
          <a:graphic>
            <a:graphicData uri="http://schemas.openxmlformats.org/presentationml/2006/ole">
              <mc:AlternateContent xmlns:mc="http://schemas.openxmlformats.org/markup-compatibility/2006">
                <mc:Choice xmlns:v="urn:schemas-microsoft-com:vml" Requires="v">
                  <p:oleObj spid="_x0000_s1316984" name="Equation" r:id="rId17" imgW="444307" imgH="228501" progId="Equation.DSMT4">
                    <p:embed/>
                  </p:oleObj>
                </mc:Choice>
                <mc:Fallback>
                  <p:oleObj name="Equation" r:id="rId17" imgW="444307" imgH="228501"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0" y="1818"/>
                          <a:ext cx="680"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6882" name="Rectangle 17"/>
            <p:cNvSpPr>
              <a:spLocks noChangeArrowheads="1"/>
            </p:cNvSpPr>
            <p:nvPr/>
          </p:nvSpPr>
          <p:spPr bwMode="auto">
            <a:xfrm>
              <a:off x="408" y="179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sz="2800">
                  <a:latin typeface="Times New Roman" pitchFamily="18" charset="0"/>
                  <a:ea typeface="楷体_GB2312" pitchFamily="49" charset="-122"/>
                  <a:cs typeface="Times New Roman" pitchFamily="18" charset="0"/>
                </a:rPr>
                <a:t>称</a:t>
              </a:r>
              <a:endParaRPr kumimoji="0" lang="zh-CN" altLang="en-US" sz="2800">
                <a:latin typeface="Arial" pitchFamily="34" charset="0"/>
                <a:ea typeface="楷体_GB2312" pitchFamily="49" charset="-122"/>
                <a:cs typeface="Times New Roman" pitchFamily="18" charset="0"/>
              </a:endParaRPr>
            </a:p>
          </p:txBody>
        </p:sp>
        <p:sp>
          <p:nvSpPr>
            <p:cNvPr id="1316883" name="Rectangle 18"/>
            <p:cNvSpPr>
              <a:spLocks noChangeArrowheads="1"/>
            </p:cNvSpPr>
            <p:nvPr/>
          </p:nvSpPr>
          <p:spPr bwMode="auto">
            <a:xfrm>
              <a:off x="1066" y="179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sz="2800">
                  <a:latin typeface="Times New Roman" pitchFamily="18" charset="0"/>
                  <a:ea typeface="楷体_GB2312" pitchFamily="49" charset="-122"/>
                  <a:cs typeface="Times New Roman" pitchFamily="18" charset="0"/>
                </a:rPr>
                <a:t>为</a:t>
              </a:r>
              <a:endParaRPr kumimoji="0" lang="zh-CN" altLang="en-US" sz="2800">
                <a:latin typeface="Arial" pitchFamily="34" charset="0"/>
                <a:ea typeface="楷体_GB2312" pitchFamily="49" charset="-122"/>
                <a:cs typeface="Times New Roman" pitchFamily="18" charset="0"/>
              </a:endParaRPr>
            </a:p>
          </p:txBody>
        </p:sp>
        <p:sp>
          <p:nvSpPr>
            <p:cNvPr id="1316884" name="Rectangle 19"/>
            <p:cNvSpPr>
              <a:spLocks noChangeArrowheads="1"/>
            </p:cNvSpPr>
            <p:nvPr/>
          </p:nvSpPr>
          <p:spPr bwMode="auto">
            <a:xfrm>
              <a:off x="1927" y="1797"/>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sz="2800">
                  <a:latin typeface="Times New Roman" pitchFamily="18" charset="0"/>
                  <a:ea typeface="楷体_GB2312" pitchFamily="49" charset="-122"/>
                  <a:cs typeface="Times New Roman" pitchFamily="18" charset="0"/>
                </a:rPr>
                <a:t>的并集</a:t>
              </a:r>
              <a:r>
                <a:rPr kumimoji="0" lang="zh-CN" altLang="en-US" sz="2800" b="0">
                  <a:latin typeface="Times New Roman" pitchFamily="18" charset="0"/>
                  <a:ea typeface="楷体_GB2312" pitchFamily="49" charset="-122"/>
                  <a:cs typeface="Times New Roman" pitchFamily="18" charset="0"/>
                </a:rPr>
                <a:t>，</a:t>
              </a:r>
              <a:endParaRPr kumimoji="0" lang="zh-CN" altLang="en-US" sz="2800" b="0">
                <a:latin typeface="Arial" pitchFamily="34" charset="0"/>
                <a:ea typeface="楷体_GB2312" pitchFamily="49" charset="-122"/>
                <a:cs typeface="Times New Roman" pitchFamily="18" charset="0"/>
              </a:endParaRPr>
            </a:p>
          </p:txBody>
        </p:sp>
        <p:sp>
          <p:nvSpPr>
            <p:cNvPr id="1316885" name="Rectangle 20"/>
            <p:cNvSpPr>
              <a:spLocks noChangeArrowheads="1"/>
            </p:cNvSpPr>
            <p:nvPr/>
          </p:nvSpPr>
          <p:spPr bwMode="auto">
            <a:xfrm>
              <a:off x="3198" y="179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sz="2800">
                  <a:latin typeface="Times New Roman" pitchFamily="18" charset="0"/>
                  <a:ea typeface="楷体_GB2312" pitchFamily="49" charset="-122"/>
                  <a:cs typeface="Times New Roman" pitchFamily="18" charset="0"/>
                </a:rPr>
                <a:t>为</a:t>
              </a:r>
              <a:endParaRPr kumimoji="0" lang="zh-CN" altLang="en-US" sz="2800">
                <a:latin typeface="Arial" pitchFamily="34" charset="0"/>
                <a:ea typeface="楷体_GB2312" pitchFamily="49" charset="-122"/>
                <a:cs typeface="Times New Roman" pitchFamily="18" charset="0"/>
              </a:endParaRPr>
            </a:p>
          </p:txBody>
        </p:sp>
        <p:sp>
          <p:nvSpPr>
            <p:cNvPr id="1316886" name="Rectangle 21"/>
            <p:cNvSpPr>
              <a:spLocks noChangeArrowheads="1"/>
            </p:cNvSpPr>
            <p:nvPr/>
          </p:nvSpPr>
          <p:spPr bwMode="auto">
            <a:xfrm>
              <a:off x="4059" y="1797"/>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0" lang="zh-CN" altLang="en-US" sz="2800">
                  <a:latin typeface="Times New Roman" pitchFamily="18" charset="0"/>
                  <a:ea typeface="楷体_GB2312" pitchFamily="49" charset="-122"/>
                  <a:cs typeface="Times New Roman" pitchFamily="18" charset="0"/>
                </a:rPr>
                <a:t>的交集</a:t>
              </a:r>
              <a:r>
                <a:rPr kumimoji="0" lang="zh-CN" altLang="en-US" sz="2800" b="0">
                  <a:latin typeface="Times New Roman" pitchFamily="18" charset="0"/>
                  <a:ea typeface="楷体_GB2312" pitchFamily="49" charset="-122"/>
                  <a:cs typeface="Times New Roman" pitchFamily="18" charset="0"/>
                </a:rPr>
                <a:t>。</a:t>
              </a:r>
              <a:endParaRPr kumimoji="0" lang="zh-CN" altLang="en-US" sz="2800" b="0">
                <a:latin typeface="Arial" pitchFamily="34" charset="0"/>
                <a:ea typeface="楷体_GB2312" pitchFamily="49" charset="-122"/>
                <a:cs typeface="Times New Roman" pitchFamily="18" charset="0"/>
              </a:endParaRPr>
            </a:p>
          </p:txBody>
        </p:sp>
      </p:grpSp>
      <p:sp>
        <p:nvSpPr>
          <p:cNvPr id="130070" name="Rectangle 22"/>
          <p:cNvSpPr>
            <a:spLocks noChangeArrowheads="1"/>
          </p:cNvSpPr>
          <p:nvPr/>
        </p:nvSpPr>
        <p:spPr bwMode="auto">
          <a:xfrm>
            <a:off x="395288" y="3500438"/>
            <a:ext cx="79200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20000"/>
              </a:lnSpc>
            </a:pPr>
            <a:r>
              <a:rPr kumimoji="0" lang="zh-CN" altLang="en-US" sz="2800">
                <a:latin typeface="楷体_GB2312" pitchFamily="49" charset="-122"/>
                <a:ea typeface="楷体_GB2312" pitchFamily="49" charset="-122"/>
              </a:rPr>
              <a:t>例</a:t>
            </a:r>
            <a:r>
              <a:rPr kumimoji="0" lang="en-US" altLang="zh-CN" sz="2800">
                <a:latin typeface="Times New Roman" pitchFamily="18" charset="0"/>
                <a:ea typeface="楷体_GB2312" pitchFamily="49" charset="-122"/>
              </a:rPr>
              <a:t>4</a:t>
            </a:r>
            <a:r>
              <a:rPr kumimoji="0" lang="en-US" altLang="zh-CN" sz="2800">
                <a:latin typeface="楷体_GB2312" pitchFamily="49" charset="-122"/>
                <a:ea typeface="楷体_GB2312" pitchFamily="49" charset="-122"/>
              </a:rPr>
              <a:t> </a:t>
            </a:r>
            <a:r>
              <a:rPr kumimoji="0" lang="zh-CN" altLang="en-US" sz="2800">
                <a:latin typeface="楷体_GB2312" pitchFamily="49" charset="-122"/>
                <a:ea typeface="楷体_GB2312" pitchFamily="49" charset="-122"/>
              </a:rPr>
              <a:t>一组无限多个模糊集合</a:t>
            </a:r>
            <a:r>
              <a:rPr kumimoji="0" lang="en-US" altLang="zh-CN" sz="2800" i="1">
                <a:latin typeface="Times New Roman" pitchFamily="18" charset="0"/>
                <a:ea typeface="楷体_GB2312" pitchFamily="49" charset="-122"/>
              </a:rPr>
              <a:t>A</a:t>
            </a:r>
            <a:r>
              <a:rPr kumimoji="0" lang="en-US" altLang="zh-CN" sz="2800" i="1" baseline="-25000">
                <a:latin typeface="Times New Roman" pitchFamily="18" charset="0"/>
                <a:ea typeface="楷体_GB2312" pitchFamily="49" charset="-122"/>
              </a:rPr>
              <a:t>i</a:t>
            </a:r>
            <a:r>
              <a:rPr kumimoji="0" lang="zh-CN" altLang="en-US" sz="2800">
                <a:latin typeface="楷体_GB2312" pitchFamily="49" charset="-122"/>
                <a:ea typeface="楷体_GB2312" pitchFamily="49" charset="-122"/>
              </a:rPr>
              <a:t>定义如下，</a:t>
            </a:r>
          </a:p>
          <a:p>
            <a:pPr>
              <a:lnSpc>
                <a:spcPct val="120000"/>
              </a:lnSpc>
            </a:pPr>
            <a:r>
              <a:rPr kumimoji="0" lang="en-US" altLang="zh-CN" sz="2800" i="1">
                <a:latin typeface="Times New Roman" pitchFamily="18" charset="0"/>
                <a:ea typeface="楷体_GB2312" pitchFamily="49" charset="-122"/>
              </a:rPr>
              <a:t>i</a:t>
            </a:r>
            <a:r>
              <a:rPr kumimoji="0" lang="zh-CN" altLang="en-US" sz="2800">
                <a:latin typeface="楷体_GB2312" pitchFamily="49" charset="-122"/>
                <a:ea typeface="楷体_GB2312" pitchFamily="49" charset="-122"/>
              </a:rPr>
              <a:t>是自然数，                            </a:t>
            </a:r>
          </a:p>
          <a:p>
            <a:endParaRPr kumimoji="0" lang="zh-CN" altLang="en-US" sz="2800">
              <a:latin typeface="楷体_GB2312" pitchFamily="49" charset="-122"/>
              <a:ea typeface="楷体_GB2312" pitchFamily="49" charset="-122"/>
            </a:endParaRPr>
          </a:p>
          <a:p>
            <a:endParaRPr kumimoji="0" lang="zh-CN" altLang="en-US" sz="2800">
              <a:latin typeface="楷体_GB2312" pitchFamily="49" charset="-122"/>
              <a:ea typeface="楷体_GB2312" pitchFamily="49" charset="-122"/>
            </a:endParaRPr>
          </a:p>
          <a:p>
            <a:r>
              <a:rPr kumimoji="0" lang="en-US" altLang="zh-CN" sz="2800">
                <a:latin typeface="楷体_GB2312" pitchFamily="49" charset="-122"/>
                <a:ea typeface="楷体_GB2312" pitchFamily="49" charset="-122"/>
              </a:rPr>
              <a:t>sup</a:t>
            </a:r>
            <a:r>
              <a:rPr kumimoji="0" lang="zh-CN" altLang="en-US" sz="2800">
                <a:latin typeface="楷体_GB2312" pitchFamily="49" charset="-122"/>
                <a:ea typeface="楷体_GB2312" pitchFamily="49" charset="-122"/>
              </a:rPr>
              <a:t>代表最小上界</a:t>
            </a:r>
            <a:endParaRPr kumimoji="0" lang="zh-CN" altLang="en-US" sz="2800" b="0">
              <a:latin typeface="楷体_GB2312" pitchFamily="49" charset="-122"/>
              <a:ea typeface="楷体_GB2312" pitchFamily="49" charset="-122"/>
            </a:endParaRPr>
          </a:p>
        </p:txBody>
      </p:sp>
      <p:graphicFrame>
        <p:nvGraphicFramePr>
          <p:cNvPr id="130071" name="Object 23"/>
          <p:cNvGraphicFramePr>
            <a:graphicFrameLocks noChangeAspect="1"/>
          </p:cNvGraphicFramePr>
          <p:nvPr/>
        </p:nvGraphicFramePr>
        <p:xfrm>
          <a:off x="6667500" y="3559175"/>
          <a:ext cx="2168525" cy="1014413"/>
        </p:xfrm>
        <a:graphic>
          <a:graphicData uri="http://schemas.openxmlformats.org/presentationml/2006/ole">
            <mc:AlternateContent xmlns:mc="http://schemas.openxmlformats.org/markup-compatibility/2006">
              <mc:Choice xmlns:v="urn:schemas-microsoft-com:vml" Requires="v">
                <p:oleObj spid="_x0000_s1316985" name="公式" r:id="rId19" imgW="952200" imgH="393480" progId="Equation.3">
                  <p:embed/>
                </p:oleObj>
              </mc:Choice>
              <mc:Fallback>
                <p:oleObj name="公式" r:id="rId19" imgW="952200" imgH="39348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67500" y="3559175"/>
                        <a:ext cx="216852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4"/>
          <p:cNvGrpSpPr>
            <a:grpSpLocks/>
          </p:cNvGrpSpPr>
          <p:nvPr/>
        </p:nvGrpSpPr>
        <p:grpSpPr bwMode="auto">
          <a:xfrm>
            <a:off x="1835150" y="4579938"/>
            <a:ext cx="5349875" cy="925512"/>
            <a:chOff x="1156" y="2976"/>
            <a:chExt cx="3370" cy="583"/>
          </a:xfrm>
        </p:grpSpPr>
        <p:graphicFrame>
          <p:nvGraphicFramePr>
            <p:cNvPr id="1316890" name="Object 25"/>
            <p:cNvGraphicFramePr>
              <a:graphicFrameLocks noChangeAspect="1"/>
            </p:cNvGraphicFramePr>
            <p:nvPr/>
          </p:nvGraphicFramePr>
          <p:xfrm>
            <a:off x="1156" y="3113"/>
            <a:ext cx="941" cy="446"/>
          </p:xfrm>
          <a:graphic>
            <a:graphicData uri="http://schemas.openxmlformats.org/presentationml/2006/ole">
              <mc:AlternateContent xmlns:mc="http://schemas.openxmlformats.org/markup-compatibility/2006">
                <mc:Choice xmlns:v="urn:schemas-microsoft-com:vml" Requires="v">
                  <p:oleObj spid="_x0000_s1316986" name="Equation" r:id="rId21" imgW="723600" imgH="342720" progId="Equation.DSMT4">
                    <p:embed/>
                  </p:oleObj>
                </mc:Choice>
                <mc:Fallback>
                  <p:oleObj name="Equation" r:id="rId21" imgW="723600" imgH="34272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6" y="3113"/>
                          <a:ext cx="94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6891" name="Object 26"/>
            <p:cNvGraphicFramePr>
              <a:graphicFrameLocks noChangeAspect="1"/>
            </p:cNvGraphicFramePr>
            <p:nvPr/>
          </p:nvGraphicFramePr>
          <p:xfrm>
            <a:off x="2064" y="3067"/>
            <a:ext cx="875" cy="479"/>
          </p:xfrm>
          <a:graphic>
            <a:graphicData uri="http://schemas.openxmlformats.org/presentationml/2006/ole">
              <mc:AlternateContent xmlns:mc="http://schemas.openxmlformats.org/markup-compatibility/2006">
                <mc:Choice xmlns:v="urn:schemas-microsoft-com:vml" Requires="v">
                  <p:oleObj spid="_x0000_s1316987" name="Equation" r:id="rId23" imgW="672840" imgH="368280" progId="Equation.DSMT4">
                    <p:embed/>
                  </p:oleObj>
                </mc:Choice>
                <mc:Fallback>
                  <p:oleObj name="Equation" r:id="rId23" imgW="672840" imgH="368280" progId="Equation.DSMT4">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64" y="3067"/>
                          <a:ext cx="875"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6892" name="Object 27"/>
            <p:cNvGraphicFramePr>
              <a:graphicFrameLocks noChangeAspect="1"/>
            </p:cNvGraphicFramePr>
            <p:nvPr/>
          </p:nvGraphicFramePr>
          <p:xfrm>
            <a:off x="2925" y="2976"/>
            <a:ext cx="1601" cy="561"/>
          </p:xfrm>
          <a:graphic>
            <a:graphicData uri="http://schemas.openxmlformats.org/presentationml/2006/ole">
              <mc:AlternateContent xmlns:mc="http://schemas.openxmlformats.org/markup-compatibility/2006">
                <mc:Choice xmlns:v="urn:schemas-microsoft-com:vml" Requires="v">
                  <p:oleObj spid="_x0000_s1316988" name="Equation" r:id="rId25" imgW="1231560" imgH="431640" progId="Equation.DSMT4">
                    <p:embed/>
                  </p:oleObj>
                </mc:Choice>
                <mc:Fallback>
                  <p:oleObj name="Equation" r:id="rId25" imgW="1231560" imgH="431640" progId="Equation.DSMT4">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25" y="2976"/>
                          <a:ext cx="1601"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0070">
                                            <p:txEl>
                                              <p:pRg st="0" end="0"/>
                                            </p:txEl>
                                          </p:spTgt>
                                        </p:tgtEl>
                                        <p:attrNameLst>
                                          <p:attrName>style.visibility</p:attrName>
                                        </p:attrNameLst>
                                      </p:cBhvr>
                                      <p:to>
                                        <p:strVal val="visible"/>
                                      </p:to>
                                    </p:set>
                                    <p:animEffect transition="in" filter="wipe(left)">
                                      <p:cBhvr>
                                        <p:cTn id="7" dur="1000"/>
                                        <p:tgtEl>
                                          <p:spTgt spid="1300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71"/>
                                        </p:tgtEl>
                                        <p:attrNameLst>
                                          <p:attrName>style.visibility</p:attrName>
                                        </p:attrNameLst>
                                      </p:cBhvr>
                                      <p:to>
                                        <p:strVal val="visible"/>
                                      </p:to>
                                    </p:set>
                                    <p:animEffect transition="in" filter="wipe(left)">
                                      <p:cBhvr>
                                        <p:cTn id="12" dur="1000"/>
                                        <p:tgtEl>
                                          <p:spTgt spid="130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0070">
                                            <p:txEl>
                                              <p:pRg st="1" end="1"/>
                                            </p:txEl>
                                          </p:spTgt>
                                        </p:tgtEl>
                                        <p:attrNameLst>
                                          <p:attrName>style.visibility</p:attrName>
                                        </p:attrNameLst>
                                      </p:cBhvr>
                                      <p:to>
                                        <p:strVal val="visible"/>
                                      </p:to>
                                    </p:set>
                                    <p:animEffect transition="in" filter="wipe(left)">
                                      <p:cBhvr>
                                        <p:cTn id="17" dur="1000"/>
                                        <p:tgtEl>
                                          <p:spTgt spid="130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0070">
                                            <p:txEl>
                                              <p:pRg st="4" end="4"/>
                                            </p:txEl>
                                          </p:spTgt>
                                        </p:tgtEl>
                                        <p:attrNameLst>
                                          <p:attrName>style.visibility</p:attrName>
                                        </p:attrNameLst>
                                      </p:cBhvr>
                                      <p:to>
                                        <p:strVal val="visible"/>
                                      </p:to>
                                    </p:set>
                                    <p:animEffect transition="in" filter="wipe(left)">
                                      <p:cBhvr>
                                        <p:cTn id="27" dur="1000"/>
                                        <p:tgtEl>
                                          <p:spTgt spid="1300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0E8DAEF-E29E-4AD2-A4A7-A46AEF23D996}" type="slidenum">
              <a:rPr lang="en-US" altLang="zh-CN"/>
              <a:pPr/>
              <a:t>31</a:t>
            </a:fld>
            <a:endParaRPr lang="en-US" altLang="zh-CN"/>
          </a:p>
        </p:txBody>
      </p:sp>
      <p:sp>
        <p:nvSpPr>
          <p:cNvPr id="1317892" name="Rectangle 2"/>
          <p:cNvSpPr>
            <a:spLocks noChangeArrowheads="1"/>
          </p:cNvSpPr>
          <p:nvPr/>
        </p:nvSpPr>
        <p:spPr bwMode="auto">
          <a:xfrm>
            <a:off x="468313" y="188913"/>
            <a:ext cx="8229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a:solidFill>
                  <a:srgbClr val="006666"/>
                </a:solidFill>
                <a:ea typeface="楷体_GB2312" pitchFamily="49" charset="-122"/>
              </a:rPr>
              <a:t>模糊集运算的基本性质</a:t>
            </a:r>
          </a:p>
        </p:txBody>
      </p:sp>
      <p:sp>
        <p:nvSpPr>
          <p:cNvPr id="131075" name="Rectangle 3"/>
          <p:cNvSpPr>
            <a:spLocks noChangeArrowheads="1"/>
          </p:cNvSpPr>
          <p:nvPr/>
        </p:nvSpPr>
        <p:spPr bwMode="auto">
          <a:xfrm>
            <a:off x="301625" y="750888"/>
            <a:ext cx="854075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r>
              <a:rPr lang="zh-CN" altLang="en-US" sz="2800">
                <a:latin typeface="楷体_GB2312" pitchFamily="49" charset="-122"/>
                <a:ea typeface="楷体_GB2312" pitchFamily="49" charset="-122"/>
              </a:rPr>
              <a:t>定理  模糊集下的并、交、补具有如下性质：</a:t>
            </a:r>
          </a:p>
          <a:p>
            <a:pPr marL="342900" indent="-342900">
              <a:lnSpc>
                <a:spcPct val="120000"/>
              </a:lnSpc>
              <a:spcBef>
                <a:spcPct val="20000"/>
              </a:spcBef>
              <a:buClr>
                <a:schemeClr val="folHlink"/>
              </a:buClr>
              <a:buSzPct val="60000"/>
              <a:buFont typeface="Wingdings" pitchFamily="2" charset="2"/>
              <a:buChar char="n"/>
            </a:pPr>
            <a:r>
              <a:rPr lang="en-US" altLang="zh-CN" sz="2800">
                <a:latin typeface="楷体_GB2312" pitchFamily="49" charset="-122"/>
                <a:ea typeface="楷体_GB2312" pitchFamily="49" charset="-122"/>
                <a:sym typeface="Symbol" pitchFamily="18" charset="2"/>
              </a:rPr>
              <a:t>(1) </a:t>
            </a:r>
            <a:r>
              <a:rPr lang="zh-CN" altLang="en-US" sz="2800">
                <a:latin typeface="楷体_GB2312" pitchFamily="49" charset="-122"/>
                <a:ea typeface="楷体_GB2312" pitchFamily="49" charset="-122"/>
                <a:sym typeface="Symbol" pitchFamily="18" charset="2"/>
              </a:rPr>
              <a:t>幂等律：</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 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p>
          <a:p>
            <a:pPr marL="342900" indent="-342900">
              <a:lnSpc>
                <a:spcPct val="120000"/>
              </a:lnSpc>
              <a:spcBef>
                <a:spcPct val="20000"/>
              </a:spcBef>
              <a:buClr>
                <a:schemeClr val="folHlink"/>
              </a:buClr>
              <a:buSzPct val="60000"/>
              <a:buFont typeface="Wingdings" pitchFamily="2" charset="2"/>
              <a:buChar char="n"/>
            </a:pPr>
            <a:r>
              <a:rPr lang="en-US" altLang="zh-CN" sz="2800">
                <a:latin typeface="楷体_GB2312" pitchFamily="49" charset="-122"/>
                <a:ea typeface="楷体_GB2312" pitchFamily="49" charset="-122"/>
                <a:sym typeface="Symbol" pitchFamily="18" charset="2"/>
              </a:rPr>
              <a:t>(2) </a:t>
            </a:r>
            <a:r>
              <a:rPr lang="zh-CN" altLang="en-US" sz="2800">
                <a:latin typeface="楷体_GB2312" pitchFamily="49" charset="-122"/>
                <a:ea typeface="楷体_GB2312" pitchFamily="49" charset="-122"/>
                <a:sym typeface="Symbol" pitchFamily="18" charset="2"/>
              </a:rPr>
              <a:t>交换律：</a:t>
            </a:r>
            <a:r>
              <a:rPr lang="zh-CN" altLang="en-US" sz="3200">
                <a:latin typeface="Times New Roman" pitchFamily="18" charset="0"/>
                <a:sym typeface="Symbol" pitchFamily="18" charset="2"/>
              </a:rPr>
              <a:t>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zh-CN" altLang="en-US"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p>
          <a:p>
            <a:pPr marL="342900" indent="-342900">
              <a:lnSpc>
                <a:spcPct val="120000"/>
              </a:lnSpc>
              <a:spcBef>
                <a:spcPct val="20000"/>
              </a:spcBef>
              <a:buClr>
                <a:schemeClr val="folHlink"/>
              </a:buClr>
              <a:buSzPct val="60000"/>
              <a:buFont typeface="Wingdings" pitchFamily="2" charset="2"/>
              <a:buChar char="n"/>
            </a:pPr>
            <a:r>
              <a:rPr lang="en-US" altLang="zh-CN" sz="2800">
                <a:latin typeface="楷体_GB2312" pitchFamily="49" charset="-122"/>
                <a:ea typeface="楷体_GB2312" pitchFamily="49" charset="-122"/>
                <a:sym typeface="Symbol" pitchFamily="18" charset="2"/>
              </a:rPr>
              <a:t>(3) </a:t>
            </a:r>
            <a:r>
              <a:rPr lang="zh-CN" altLang="en-US" sz="2800">
                <a:latin typeface="楷体_GB2312" pitchFamily="49" charset="-122"/>
                <a:ea typeface="楷体_GB2312" pitchFamily="49" charset="-122"/>
                <a:sym typeface="Symbol" pitchFamily="18" charset="2"/>
              </a:rPr>
              <a:t>结合律</a:t>
            </a:r>
            <a:r>
              <a:rPr lang="zh-CN" altLang="en-US" sz="3200">
                <a:latin typeface="Times New Roman" pitchFamily="18" charset="0"/>
                <a:sym typeface="Symbol" pitchFamily="18" charset="2"/>
              </a:rPr>
              <a:t>：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C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C </a:t>
            </a:r>
            <a:r>
              <a:rPr lang="en-US" altLang="zh-CN" sz="2800">
                <a:latin typeface="Times New Roman" pitchFamily="18" charset="0"/>
                <a:sym typeface="Symbol" pitchFamily="18" charset="2"/>
              </a:rPr>
              <a:t>)</a:t>
            </a:r>
          </a:p>
          <a:p>
            <a:pPr marL="342900" indent="-342900">
              <a:lnSpc>
                <a:spcPct val="120000"/>
              </a:lnSpc>
              <a:spcBef>
                <a:spcPct val="20000"/>
              </a:spcBef>
              <a:buClr>
                <a:schemeClr val="folHlink"/>
              </a:buClr>
              <a:buSzPct val="60000"/>
              <a:buFont typeface="Wingdings" pitchFamily="2" charset="2"/>
              <a:buNone/>
            </a:pPr>
            <a:r>
              <a:rPr lang="en-US" altLang="zh-CN" sz="2800" i="1">
                <a:latin typeface="Times New Roman" pitchFamily="18" charset="0"/>
                <a:sym typeface="Symbol" pitchFamily="18" charset="2"/>
              </a:rPr>
              <a:t>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C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C</a:t>
            </a:r>
            <a:r>
              <a:rPr lang="en-US" altLang="zh-CN" sz="2800">
                <a:latin typeface="Times New Roman" pitchFamily="18" charset="0"/>
                <a:sym typeface="Symbol" pitchFamily="18" charset="2"/>
              </a:rPr>
              <a:t>)</a:t>
            </a:r>
          </a:p>
          <a:p>
            <a:pPr marL="342900" indent="-342900">
              <a:lnSpc>
                <a:spcPct val="120000"/>
              </a:lnSpc>
              <a:spcBef>
                <a:spcPct val="20000"/>
              </a:spcBef>
              <a:buClr>
                <a:schemeClr val="folHlink"/>
              </a:buClr>
              <a:buSzPct val="50000"/>
              <a:buFont typeface="Wingdings" pitchFamily="2" charset="2"/>
              <a:buChar char="n"/>
            </a:pPr>
            <a:r>
              <a:rPr lang="en-US" altLang="zh-CN" sz="2800">
                <a:latin typeface="楷体_GB2312" pitchFamily="49" charset="-122"/>
                <a:ea typeface="楷体_GB2312" pitchFamily="49" charset="-122"/>
                <a:sym typeface="Symbol" pitchFamily="18" charset="2"/>
              </a:rPr>
              <a:t>(4) </a:t>
            </a:r>
            <a:r>
              <a:rPr lang="zh-CN" altLang="en-US" sz="2800">
                <a:latin typeface="楷体_GB2312" pitchFamily="49" charset="-122"/>
                <a:ea typeface="楷体_GB2312" pitchFamily="49" charset="-122"/>
                <a:sym typeface="Symbol" pitchFamily="18" charset="2"/>
              </a:rPr>
              <a:t>吸收律</a:t>
            </a:r>
            <a:r>
              <a:rPr lang="en-US" altLang="zh-CN" sz="2800">
                <a:latin typeface="楷体_GB2312" pitchFamily="49" charset="-122"/>
                <a:ea typeface="楷体_GB2312" pitchFamily="49" charset="-122"/>
                <a:sym typeface="Symbol" pitchFamily="18" charset="2"/>
              </a:rPr>
              <a:t>:</a:t>
            </a:r>
            <a:r>
              <a:rPr lang="en-US" altLang="zh-CN" sz="3200">
                <a:latin typeface="Times New Roman" pitchFamily="18" charset="0"/>
                <a:sym typeface="Symbol" pitchFamily="18" charset="2"/>
              </a:rPr>
              <a:t>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A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A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 </a:t>
            </a:r>
          </a:p>
          <a:p>
            <a:pPr marL="342900" indent="-342900">
              <a:lnSpc>
                <a:spcPct val="120000"/>
              </a:lnSpc>
              <a:spcBef>
                <a:spcPct val="20000"/>
              </a:spcBef>
              <a:buClr>
                <a:schemeClr val="folHlink"/>
              </a:buClr>
              <a:buSzPct val="50000"/>
              <a:buFont typeface="Wingdings" pitchFamily="2" charset="2"/>
              <a:buChar char="n"/>
            </a:pPr>
            <a:r>
              <a:rPr lang="en-US" altLang="zh-CN" sz="2800">
                <a:latin typeface="楷体_GB2312" pitchFamily="49" charset="-122"/>
                <a:ea typeface="楷体_GB2312" pitchFamily="49" charset="-122"/>
                <a:sym typeface="Symbol" pitchFamily="18" charset="2"/>
              </a:rPr>
              <a:t>(5) </a:t>
            </a:r>
            <a:r>
              <a:rPr lang="zh-CN" altLang="en-US" sz="2800">
                <a:latin typeface="楷体_GB2312" pitchFamily="49" charset="-122"/>
                <a:ea typeface="楷体_GB2312" pitchFamily="49" charset="-122"/>
                <a:sym typeface="Symbol" pitchFamily="18" charset="2"/>
              </a:rPr>
              <a:t>分配律</a:t>
            </a:r>
            <a:r>
              <a:rPr lang="en-US" altLang="zh-CN" sz="2800">
                <a:latin typeface="楷体_GB2312" pitchFamily="49" charset="-122"/>
                <a:ea typeface="楷体_GB2312" pitchFamily="49" charset="-122"/>
                <a:sym typeface="Symbol" pitchFamily="18" charset="2"/>
              </a:rPr>
              <a:t>:</a:t>
            </a:r>
            <a:r>
              <a:rPr lang="en-US" altLang="zh-CN" sz="3200">
                <a:latin typeface="Times New Roman" pitchFamily="18" charset="0"/>
                <a:sym typeface="Symbol" pitchFamily="18" charset="2"/>
              </a:rPr>
              <a:t>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C</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C</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 </a:t>
            </a:r>
          </a:p>
          <a:p>
            <a:pPr marL="342900" indent="-342900">
              <a:lnSpc>
                <a:spcPct val="120000"/>
              </a:lnSpc>
              <a:spcBef>
                <a:spcPct val="20000"/>
              </a:spcBef>
              <a:buClr>
                <a:schemeClr val="folHlink"/>
              </a:buClr>
              <a:buSzPct val="50000"/>
              <a:buFont typeface="Wingdings" pitchFamily="2" charset="2"/>
              <a:buNone/>
            </a:pPr>
            <a:r>
              <a:rPr lang="en-US" altLang="zh-CN" sz="2800" i="1">
                <a:latin typeface="Times New Roman" pitchFamily="18" charset="0"/>
                <a:sym typeface="Symbol" pitchFamily="18" charset="2"/>
              </a:rPr>
              <a:t>                          A </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C</a:t>
            </a:r>
            <a:r>
              <a:rPr lang="en-US" altLang="zh-CN" sz="2800">
                <a:latin typeface="Times New Roman" pitchFamily="18" charset="0"/>
                <a:sym typeface="Symbol" pitchFamily="18" charset="2"/>
              </a:rPr>
              <a:t>) = (</a:t>
            </a:r>
            <a:r>
              <a:rPr lang="en-US" altLang="zh-CN" sz="2800" i="1">
                <a:latin typeface="Times New Roman" pitchFamily="18" charset="0"/>
                <a:sym typeface="Symbol" pitchFamily="18" charset="2"/>
              </a:rPr>
              <a:t>A</a:t>
            </a:r>
            <a:r>
              <a:rPr lang="en-US" altLang="zh-CN" sz="2800">
                <a:latin typeface="Times New Roman" pitchFamily="18" charset="0"/>
                <a:sym typeface="Symbol" pitchFamily="18" charset="2"/>
              </a:rPr>
              <a:t></a:t>
            </a:r>
            <a:r>
              <a:rPr lang="en-US" altLang="zh-CN" sz="2800" i="1">
                <a:latin typeface="Times New Roman" pitchFamily="18" charset="0"/>
                <a:sym typeface="Symbol" pitchFamily="18" charset="2"/>
              </a:rPr>
              <a:t>B</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C</a:t>
            </a:r>
            <a:r>
              <a:rPr lang="en-US" altLang="zh-CN" sz="2800">
                <a:latin typeface="Times New Roman" pitchFamily="18" charset="0"/>
                <a:sym typeface="Symbol" pitchFamily="18" charset="2"/>
              </a:rPr>
              <a:t>)</a:t>
            </a:r>
            <a:r>
              <a:rPr lang="en-US" altLang="zh-CN" sz="3200" b="0" i="1">
                <a:latin typeface="Times New Roman" pitchFamily="18" charset="0"/>
                <a:sym typeface="Symbol" pitchFamily="18" charset="2"/>
              </a:rPr>
              <a:t> </a:t>
            </a:r>
            <a:endParaRPr lang="en-US" altLang="zh-CN" sz="2800" b="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B23F0715-EDDD-48E0-84E2-DD76B09BAE78}" type="slidenum">
              <a:rPr lang="en-US" altLang="zh-CN"/>
              <a:pPr/>
              <a:t>32</a:t>
            </a:fld>
            <a:endParaRPr lang="en-US" altLang="zh-CN"/>
          </a:p>
        </p:txBody>
      </p:sp>
      <p:sp>
        <p:nvSpPr>
          <p:cNvPr id="132098" name="Rectangle 2"/>
          <p:cNvSpPr>
            <a:spLocks noChangeArrowheads="1"/>
          </p:cNvSpPr>
          <p:nvPr/>
        </p:nvSpPr>
        <p:spPr bwMode="auto">
          <a:xfrm>
            <a:off x="301625" y="704850"/>
            <a:ext cx="85407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55000"/>
              <a:buFont typeface="Wingdings" pitchFamily="2" charset="2"/>
              <a:buChar char="n"/>
            </a:pPr>
            <a:r>
              <a:rPr lang="en-US" altLang="zh-CN" sz="2800">
                <a:latin typeface="Times New Roman" pitchFamily="18" charset="0"/>
              </a:rPr>
              <a:t>(6) </a:t>
            </a:r>
            <a:r>
              <a:rPr lang="zh-CN" altLang="en-US" sz="2800">
                <a:latin typeface="Times New Roman" pitchFamily="18" charset="0"/>
                <a:ea typeface="楷体_GB2312" pitchFamily="49" charset="-122"/>
              </a:rPr>
              <a:t>零壹律  </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 A</a:t>
            </a:r>
            <a:r>
              <a:rPr lang="en-US" altLang="zh-CN" sz="2800" i="1">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a:t>
            </a:r>
            <a:r>
              <a:rPr lang="en-US" altLang="zh-CN" sz="2800">
                <a:latin typeface="Times New Roman" pitchFamily="18" charset="0"/>
                <a:ea typeface="楷体_GB2312" pitchFamily="49" charset="-122"/>
                <a:sym typeface="Symbol" pitchFamily="18" charset="2"/>
              </a:rPr>
              <a:t>; </a:t>
            </a:r>
          </a:p>
          <a:p>
            <a:pPr marL="342900" indent="-342900">
              <a:lnSpc>
                <a:spcPct val="120000"/>
              </a:lnSpc>
              <a:spcBef>
                <a:spcPct val="20000"/>
              </a:spcBef>
              <a:buClr>
                <a:schemeClr val="folHlink"/>
              </a:buClr>
              <a:buSzPct val="60000"/>
              <a:buFont typeface="Wingdings" pitchFamily="2" charset="2"/>
              <a:buChar char="n"/>
            </a:pPr>
            <a:r>
              <a:rPr lang="en-US" altLang="zh-CN" sz="2800">
                <a:latin typeface="Times New Roman" pitchFamily="18" charset="0"/>
                <a:ea typeface="楷体_GB2312" pitchFamily="49" charset="-122"/>
                <a:sym typeface="Symbol" pitchFamily="18" charset="2"/>
              </a:rPr>
              <a:t>(7) </a:t>
            </a:r>
            <a:r>
              <a:rPr lang="zh-CN" altLang="en-US" sz="2800">
                <a:latin typeface="Times New Roman" pitchFamily="18" charset="0"/>
                <a:ea typeface="楷体_GB2312" pitchFamily="49" charset="-122"/>
                <a:sym typeface="Symbol" pitchFamily="18" charset="2"/>
              </a:rPr>
              <a:t>复原律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baseline="30000">
                <a:latin typeface="Times New Roman" pitchFamily="18" charset="0"/>
                <a:ea typeface="楷体_GB2312" pitchFamily="49" charset="-122"/>
                <a:sym typeface="Symbol" pitchFamily="18" charset="2"/>
              </a:rPr>
              <a:t>C</a:t>
            </a:r>
            <a:r>
              <a:rPr lang="en-US" altLang="zh-CN" sz="2800">
                <a:latin typeface="Times New Roman" pitchFamily="18" charset="0"/>
                <a:ea typeface="楷体_GB2312" pitchFamily="49" charset="-122"/>
                <a:sym typeface="Symbol" pitchFamily="18" charset="2"/>
              </a:rPr>
              <a:t>)</a:t>
            </a:r>
            <a:r>
              <a:rPr lang="en-US" altLang="zh-CN" sz="2800" baseline="30000">
                <a:latin typeface="Times New Roman" pitchFamily="18" charset="0"/>
                <a:ea typeface="楷体_GB2312" pitchFamily="49" charset="-122"/>
                <a:sym typeface="Symbol" pitchFamily="18" charset="2"/>
              </a:rPr>
              <a:t>C</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p>
          <a:p>
            <a:pPr marL="342900" indent="-342900">
              <a:lnSpc>
                <a:spcPct val="120000"/>
              </a:lnSpc>
              <a:spcBef>
                <a:spcPct val="20000"/>
              </a:spcBef>
              <a:buClr>
                <a:schemeClr val="folHlink"/>
              </a:buClr>
              <a:buSzPct val="60000"/>
              <a:buFont typeface="Wingdings" pitchFamily="2" charset="2"/>
              <a:buChar char="n"/>
            </a:pPr>
            <a:r>
              <a:rPr lang="en-US" altLang="zh-CN" sz="2800">
                <a:latin typeface="Times New Roman" pitchFamily="18" charset="0"/>
                <a:ea typeface="楷体_GB2312" pitchFamily="49" charset="-122"/>
                <a:sym typeface="Symbol" pitchFamily="18" charset="2"/>
              </a:rPr>
              <a:t>(8) </a:t>
            </a:r>
            <a:r>
              <a:rPr lang="zh-CN" altLang="en-US" sz="2800">
                <a:latin typeface="Times New Roman" pitchFamily="18" charset="0"/>
                <a:ea typeface="楷体_GB2312" pitchFamily="49" charset="-122"/>
                <a:sym typeface="Symbol" pitchFamily="18" charset="2"/>
              </a:rPr>
              <a:t>对偶律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B</a:t>
            </a:r>
            <a:r>
              <a:rPr lang="en-US" altLang="zh-CN" sz="2800">
                <a:latin typeface="Times New Roman" pitchFamily="18" charset="0"/>
                <a:ea typeface="楷体_GB2312" pitchFamily="49" charset="-122"/>
                <a:sym typeface="Symbol" pitchFamily="18" charset="2"/>
              </a:rPr>
              <a:t>)</a:t>
            </a:r>
            <a:r>
              <a:rPr lang="en-US" altLang="zh-CN" sz="2800" baseline="30000">
                <a:latin typeface="Times New Roman" pitchFamily="18" charset="0"/>
                <a:ea typeface="楷体_GB2312" pitchFamily="49" charset="-122"/>
                <a:sym typeface="Symbol" pitchFamily="18" charset="2"/>
              </a:rPr>
              <a:t>C</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i="1" baseline="30000">
                <a:latin typeface="Times New Roman" pitchFamily="18" charset="0"/>
                <a:ea typeface="楷体_GB2312" pitchFamily="49" charset="-122"/>
                <a:sym typeface="Symbol" pitchFamily="18" charset="2"/>
              </a:rPr>
              <a:t>C</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B</a:t>
            </a:r>
            <a:r>
              <a:rPr lang="en-US" altLang="zh-CN" sz="2800" i="1" baseline="30000">
                <a:latin typeface="Times New Roman" pitchFamily="18" charset="0"/>
                <a:ea typeface="楷体_GB2312" pitchFamily="49" charset="-122"/>
                <a:sym typeface="Symbol" pitchFamily="18" charset="2"/>
              </a:rPr>
              <a:t>C</a:t>
            </a:r>
            <a:r>
              <a:rPr lang="en-US" altLang="zh-CN" sz="2800" i="1">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B</a:t>
            </a:r>
            <a:r>
              <a:rPr lang="en-US" altLang="zh-CN" sz="2800">
                <a:latin typeface="Times New Roman" pitchFamily="18" charset="0"/>
                <a:ea typeface="楷体_GB2312" pitchFamily="49" charset="-122"/>
                <a:sym typeface="Symbol" pitchFamily="18" charset="2"/>
              </a:rPr>
              <a:t>)</a:t>
            </a:r>
            <a:r>
              <a:rPr lang="en-US" altLang="zh-CN" sz="2800" baseline="30000">
                <a:latin typeface="Times New Roman" pitchFamily="18" charset="0"/>
                <a:ea typeface="楷体_GB2312" pitchFamily="49" charset="-122"/>
                <a:sym typeface="Symbol" pitchFamily="18" charset="2"/>
              </a:rPr>
              <a:t>C</a:t>
            </a:r>
            <a:r>
              <a:rPr lang="en-US" altLang="zh-CN" sz="2800" i="1">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A</a:t>
            </a:r>
            <a:r>
              <a:rPr lang="en-US" altLang="zh-CN" sz="2800" i="1" baseline="30000">
                <a:latin typeface="Times New Roman" pitchFamily="18" charset="0"/>
                <a:ea typeface="楷体_GB2312" pitchFamily="49" charset="-122"/>
              </a:rPr>
              <a:t>C</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B</a:t>
            </a:r>
            <a:r>
              <a:rPr lang="en-US" altLang="zh-CN" sz="2800" baseline="30000">
                <a:latin typeface="Times New Roman" pitchFamily="18" charset="0"/>
                <a:ea typeface="楷体_GB2312" pitchFamily="49" charset="-122"/>
                <a:sym typeface="Symbol" pitchFamily="18" charset="2"/>
              </a:rPr>
              <a:t>C</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证明：</a:t>
            </a:r>
          </a:p>
        </p:txBody>
      </p:sp>
      <p:graphicFrame>
        <p:nvGraphicFramePr>
          <p:cNvPr id="132100" name="Object 4"/>
          <p:cNvGraphicFramePr>
            <a:graphicFrameLocks noChangeAspect="1"/>
          </p:cNvGraphicFramePr>
          <p:nvPr/>
        </p:nvGraphicFramePr>
        <p:xfrm>
          <a:off x="1547813" y="3170238"/>
          <a:ext cx="1944687" cy="576262"/>
        </p:xfrm>
        <a:graphic>
          <a:graphicData uri="http://schemas.openxmlformats.org/presentationml/2006/ole">
            <mc:AlternateContent xmlns:mc="http://schemas.openxmlformats.org/markup-compatibility/2006">
              <mc:Choice xmlns:v="urn:schemas-microsoft-com:vml" Requires="v">
                <p:oleObj spid="_x0000_s1318953" name="Equation" r:id="rId3" imgW="774360" imgH="228600" progId="Equation.DSMT4">
                  <p:embed/>
                </p:oleObj>
              </mc:Choice>
              <mc:Fallback>
                <p:oleObj name="Equation" r:id="rId3" imgW="77436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170238"/>
                        <a:ext cx="19446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8919" name="Rectangle 5"/>
          <p:cNvSpPr>
            <a:spLocks noChangeArrowheads="1"/>
          </p:cNvSpPr>
          <p:nvPr/>
        </p:nvSpPr>
        <p:spPr bwMode="auto">
          <a:xfrm>
            <a:off x="0" y="249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32102" name="Object 6"/>
          <p:cNvGraphicFramePr>
            <a:graphicFrameLocks noChangeAspect="1"/>
          </p:cNvGraphicFramePr>
          <p:nvPr/>
        </p:nvGraphicFramePr>
        <p:xfrm>
          <a:off x="3419475" y="3246438"/>
          <a:ext cx="2520950" cy="517525"/>
        </p:xfrm>
        <a:graphic>
          <a:graphicData uri="http://schemas.openxmlformats.org/presentationml/2006/ole">
            <mc:AlternateContent xmlns:mc="http://schemas.openxmlformats.org/markup-compatibility/2006">
              <mc:Choice xmlns:v="urn:schemas-microsoft-com:vml" Requires="v">
                <p:oleObj spid="_x0000_s1318954" name="Equation" r:id="rId5" imgW="990360" imgH="203040" progId="Equation.DSMT4">
                  <p:embed/>
                </p:oleObj>
              </mc:Choice>
              <mc:Fallback>
                <p:oleObj name="Equation" r:id="rId5" imgW="99036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246438"/>
                        <a:ext cx="25209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8921" name="Rectangle 7"/>
          <p:cNvSpPr>
            <a:spLocks noChangeArrowheads="1"/>
          </p:cNvSpPr>
          <p:nvPr/>
        </p:nvSpPr>
        <p:spPr bwMode="auto">
          <a:xfrm>
            <a:off x="0" y="249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32104" name="Object 8"/>
          <p:cNvGraphicFramePr>
            <a:graphicFrameLocks noChangeAspect="1"/>
          </p:cNvGraphicFramePr>
          <p:nvPr/>
        </p:nvGraphicFramePr>
        <p:xfrm>
          <a:off x="3419475" y="3862388"/>
          <a:ext cx="3097213" cy="538162"/>
        </p:xfrm>
        <a:graphic>
          <a:graphicData uri="http://schemas.openxmlformats.org/presentationml/2006/ole">
            <mc:AlternateContent xmlns:mc="http://schemas.openxmlformats.org/markup-compatibility/2006">
              <mc:Choice xmlns:v="urn:schemas-microsoft-com:vml" Requires="v">
                <p:oleObj spid="_x0000_s1318955" name="Equation" r:id="rId7" imgW="1168200" imgH="203040" progId="Equation.DSMT4">
                  <p:embed/>
                </p:oleObj>
              </mc:Choice>
              <mc:Fallback>
                <p:oleObj name="Equation" r:id="rId7" imgW="116820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862388"/>
                        <a:ext cx="309721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8923" name="Rectangle 9"/>
          <p:cNvSpPr>
            <a:spLocks noChangeArrowheads="1"/>
          </p:cNvSpPr>
          <p:nvPr/>
        </p:nvSpPr>
        <p:spPr bwMode="auto">
          <a:xfrm>
            <a:off x="0" y="249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32106" name="Object 10"/>
          <p:cNvGraphicFramePr>
            <a:graphicFrameLocks noChangeAspect="1"/>
          </p:cNvGraphicFramePr>
          <p:nvPr/>
        </p:nvGraphicFramePr>
        <p:xfrm>
          <a:off x="3419475" y="4579938"/>
          <a:ext cx="3673475" cy="1165225"/>
        </p:xfrm>
        <a:graphic>
          <a:graphicData uri="http://schemas.openxmlformats.org/presentationml/2006/ole">
            <mc:AlternateContent xmlns:mc="http://schemas.openxmlformats.org/markup-compatibility/2006">
              <mc:Choice xmlns:v="urn:schemas-microsoft-com:vml" Requires="v">
                <p:oleObj spid="_x0000_s1318956" name="Equation" r:id="rId9" imgW="1447560" imgH="457200" progId="Equation.DSMT4">
                  <p:embed/>
                </p:oleObj>
              </mc:Choice>
              <mc:Fallback>
                <p:oleObj name="Equation" r:id="rId9" imgW="1447560" imgH="457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4579938"/>
                        <a:ext cx="3673475"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CF7C388-BAEA-4DFF-BDB0-67A63D993514}" type="slidenum">
              <a:rPr lang="en-US" altLang="zh-CN"/>
              <a:pPr/>
              <a:t>33</a:t>
            </a:fld>
            <a:endParaRPr lang="en-US" altLang="zh-CN"/>
          </a:p>
        </p:txBody>
      </p:sp>
      <p:sp>
        <p:nvSpPr>
          <p:cNvPr id="1319940" name="Rectangle 2"/>
          <p:cNvSpPr>
            <a:spLocks noChangeArrowheads="1"/>
          </p:cNvSpPr>
          <p:nvPr/>
        </p:nvSpPr>
        <p:spPr bwMode="auto">
          <a:xfrm>
            <a:off x="533400" y="790575"/>
            <a:ext cx="8229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200" b="0">
                <a:solidFill>
                  <a:srgbClr val="006666"/>
                </a:solidFill>
                <a:ea typeface="楷体_GB2312" pitchFamily="49" charset="-122"/>
              </a:rPr>
              <a:t>      </a:t>
            </a:r>
            <a:r>
              <a:rPr lang="zh-CN" altLang="en-US" sz="3200">
                <a:solidFill>
                  <a:srgbClr val="006666"/>
                </a:solidFill>
                <a:ea typeface="楷体_GB2312" pitchFamily="49" charset="-122"/>
              </a:rPr>
              <a:t>模糊集运算的基本性质</a:t>
            </a:r>
          </a:p>
        </p:txBody>
      </p:sp>
      <p:sp>
        <p:nvSpPr>
          <p:cNvPr id="133123" name="Rectangle 3"/>
          <p:cNvSpPr>
            <a:spLocks noChangeArrowheads="1"/>
          </p:cNvSpPr>
          <p:nvPr/>
        </p:nvSpPr>
        <p:spPr bwMode="auto">
          <a:xfrm>
            <a:off x="301625" y="1519238"/>
            <a:ext cx="854075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模糊集上的补运算不满足互补律，其原因是模糊集没有明确的边界。</a:t>
            </a:r>
          </a:p>
          <a:p>
            <a:pPr marL="342900" indent="-342900">
              <a:lnSpc>
                <a:spcPct val="120000"/>
              </a:lnSpc>
              <a:spcBef>
                <a:spcPct val="20000"/>
              </a:spcBef>
              <a:buClr>
                <a:schemeClr val="folHlink"/>
              </a:buClr>
              <a:buSzPct val="60000"/>
              <a:buFont typeface="Wingdings" pitchFamily="2" charset="2"/>
              <a:buNone/>
            </a:pPr>
            <a:r>
              <a:rPr lang="zh-CN" altLang="en-US" sz="2800" i="1">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i="1" baseline="30000">
                <a:latin typeface="Times New Roman" pitchFamily="18" charset="0"/>
                <a:ea typeface="楷体_GB2312" pitchFamily="49" charset="-122"/>
                <a:sym typeface="Symbol" pitchFamily="18" charset="2"/>
              </a:rPr>
              <a:t>C</a:t>
            </a:r>
            <a:r>
              <a:rPr lang="en-US" altLang="zh-CN" sz="2800" i="1">
                <a:latin typeface="Times New Roman" pitchFamily="18" charset="0"/>
                <a:ea typeface="楷体_GB2312" pitchFamily="49" charset="-122"/>
                <a:cs typeface="Times New Roman" pitchFamily="18" charset="0"/>
                <a:sym typeface="Symbol" pitchFamily="18" charset="2"/>
              </a:rPr>
              <a:t>≠ </a:t>
            </a:r>
            <a:r>
              <a:rPr lang="en-US" altLang="zh-CN" sz="2800">
                <a:latin typeface="Times New Roman" pitchFamily="18" charset="0"/>
                <a:ea typeface="楷体_GB2312" pitchFamily="49" charset="-122"/>
                <a:cs typeface="Times New Roman" pitchFamily="18" charset="0"/>
                <a:sym typeface="Symbol" pitchFamily="18" charset="2"/>
              </a:rPr>
              <a:t></a:t>
            </a:r>
            <a:r>
              <a:rPr lang="en-US" altLang="zh-CN" sz="2800" i="1">
                <a:latin typeface="Times New Roman" pitchFamily="18" charset="0"/>
                <a:ea typeface="楷体_GB2312" pitchFamily="49" charset="-122"/>
                <a:cs typeface="Times New Roman" pitchFamily="18" charset="0"/>
                <a:sym typeface="Symbol" pitchFamily="18" charset="2"/>
              </a:rPr>
              <a:t>A</a:t>
            </a:r>
            <a:r>
              <a:rPr lang="zh-CN" altLang="en-US" sz="2800">
                <a:latin typeface="Times New Roman" pitchFamily="18" charset="0"/>
                <a:ea typeface="楷体_GB2312" pitchFamily="49" charset="-122"/>
                <a:cs typeface="Times New Roman" pitchFamily="18" charset="0"/>
                <a:sym typeface="Symbol" pitchFamily="18" charset="2"/>
              </a:rPr>
              <a:t>和</a:t>
            </a:r>
            <a:r>
              <a:rPr lang="en-US" altLang="zh-CN" sz="2800" i="1">
                <a:latin typeface="Times New Roman" pitchFamily="18" charset="0"/>
                <a:ea typeface="楷体_GB2312" pitchFamily="49" charset="-122"/>
                <a:cs typeface="Times New Roman" pitchFamily="18" charset="0"/>
                <a:sym typeface="Symbol" pitchFamily="18" charset="2"/>
              </a:rPr>
              <a:t>A</a:t>
            </a:r>
            <a:r>
              <a:rPr lang="en-US" altLang="zh-CN" sz="2800" baseline="30000">
                <a:latin typeface="Times New Roman" pitchFamily="18" charset="0"/>
                <a:ea typeface="楷体_GB2312" pitchFamily="49" charset="-122"/>
                <a:cs typeface="Times New Roman" pitchFamily="18" charset="0"/>
                <a:sym typeface="Symbol" pitchFamily="18" charset="2"/>
              </a:rPr>
              <a:t>C</a:t>
            </a:r>
            <a:r>
              <a:rPr lang="zh-CN" altLang="en-US" sz="2800">
                <a:latin typeface="Times New Roman" pitchFamily="18" charset="0"/>
                <a:ea typeface="楷体_GB2312" pitchFamily="49" charset="-122"/>
                <a:cs typeface="Times New Roman" pitchFamily="18" charset="0"/>
                <a:sym typeface="Symbol" pitchFamily="18" charset="2"/>
              </a:rPr>
              <a:t>交叠，</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cs typeface="Times New Roman" pitchFamily="18" charset="0"/>
                <a:sym typeface="Symbol" pitchFamily="18" charset="2"/>
              </a:rPr>
              <a:t>    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A</a:t>
            </a:r>
            <a:r>
              <a:rPr lang="en-US" altLang="zh-CN" sz="2800" baseline="30000">
                <a:latin typeface="Times New Roman" pitchFamily="18" charset="0"/>
                <a:ea typeface="楷体_GB2312" pitchFamily="49" charset="-122"/>
              </a:rPr>
              <a:t>C</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≤1/2</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a:t>
            </a:r>
            <a:r>
              <a:rPr lang="en-US" altLang="zh-CN" sz="2800" i="1" baseline="30000">
                <a:latin typeface="Times New Roman" pitchFamily="18" charset="0"/>
                <a:ea typeface="楷体_GB2312" pitchFamily="49" charset="-122"/>
                <a:sym typeface="Symbol" pitchFamily="18" charset="2"/>
              </a:rPr>
              <a:t>C</a:t>
            </a:r>
            <a:r>
              <a:rPr lang="en-US" altLang="zh-CN" sz="2800" i="1">
                <a:latin typeface="Times New Roman" pitchFamily="18" charset="0"/>
                <a:ea typeface="楷体_GB2312" pitchFamily="49" charset="-122"/>
                <a:sym typeface="Symbol" pitchFamily="18" charset="2"/>
              </a:rPr>
              <a:t>≠U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A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 A</a:t>
            </a:r>
            <a:r>
              <a:rPr lang="en-US" altLang="zh-CN" sz="2800" baseline="30000">
                <a:latin typeface="Times New Roman" pitchFamily="18" charset="0"/>
                <a:ea typeface="楷体_GB2312" pitchFamily="49" charset="-122"/>
                <a:sym typeface="Symbol" pitchFamily="18" charset="2"/>
              </a:rPr>
              <a:t>C</a:t>
            </a:r>
            <a:r>
              <a:rPr lang="zh-CN" altLang="en-US" sz="2800">
                <a:latin typeface="Times New Roman" pitchFamily="18" charset="0"/>
                <a:ea typeface="楷体_GB2312" pitchFamily="49" charset="-122"/>
                <a:sym typeface="Symbol" pitchFamily="18" charset="2"/>
              </a:rPr>
              <a:t>不一定完全覆盖</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         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A</a:t>
            </a:r>
            <a:r>
              <a:rPr lang="en-US" altLang="zh-CN" sz="2800" baseline="30000">
                <a:latin typeface="Times New Roman" pitchFamily="18" charset="0"/>
                <a:ea typeface="楷体_GB2312" pitchFamily="49" charset="-122"/>
              </a:rPr>
              <a:t>C</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 1/2   </a:t>
            </a:r>
          </a:p>
          <a:p>
            <a:pPr marL="342900" indent="-342900">
              <a:spcBef>
                <a:spcPct val="20000"/>
              </a:spcBef>
              <a:buClr>
                <a:schemeClr val="folHlink"/>
              </a:buClr>
              <a:buSzPct val="60000"/>
              <a:buFont typeface="Wingdings" pitchFamily="2" charset="2"/>
              <a:buNone/>
            </a:pPr>
            <a:endParaRPr lang="en-US" altLang="zh-CN"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en-US" altLang="zh-CN"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en-US" altLang="en-US" sz="2800" b="0" i="1">
              <a:latin typeface="Times New Roman" pitchFamily="18" charset="0"/>
              <a:ea typeface="楷体_GB2312" pitchFamily="49" charset="-122"/>
              <a:sym typeface="Symbol" pitchFamily="18" charset="2"/>
            </a:endParaRPr>
          </a:p>
          <a:p>
            <a:pPr marL="342900" indent="-342900">
              <a:spcBef>
                <a:spcPct val="20000"/>
              </a:spcBef>
              <a:buClr>
                <a:schemeClr val="folHlink"/>
              </a:buClr>
              <a:buSzPct val="60000"/>
              <a:buFont typeface="Wingdings" pitchFamily="2" charset="2"/>
              <a:buNone/>
            </a:pPr>
            <a:endParaRPr lang="en-US" altLang="zh-CN" sz="2800" b="0"/>
          </a:p>
          <a:p>
            <a:pPr marL="342900" indent="-342900">
              <a:spcBef>
                <a:spcPct val="20000"/>
              </a:spcBef>
              <a:buClr>
                <a:schemeClr val="folHlink"/>
              </a:buClr>
              <a:buSzPct val="60000"/>
              <a:buFont typeface="Wingdings" pitchFamily="2" charset="2"/>
              <a:buChar char="n"/>
            </a:pPr>
            <a:endParaRPr lang="en-US" altLang="zh-CN" sz="2800" b="0"/>
          </a:p>
        </p:txBody>
      </p:sp>
      <p:sp>
        <p:nvSpPr>
          <p:cNvPr id="1319943" name="Rectangle 5"/>
          <p:cNvSpPr>
            <a:spLocks noChangeArrowheads="1"/>
          </p:cNvSpPr>
          <p:nvPr/>
        </p:nvSpPr>
        <p:spPr bwMode="auto">
          <a:xfrm>
            <a:off x="0" y="255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38C4BC1-E435-42A6-B818-863E3D488AB1}" type="slidenum">
              <a:rPr lang="en-US" altLang="zh-CN"/>
              <a:pPr/>
              <a:t>34</a:t>
            </a:fld>
            <a:endParaRPr lang="en-US" altLang="zh-CN"/>
          </a:p>
        </p:txBody>
      </p:sp>
      <p:sp>
        <p:nvSpPr>
          <p:cNvPr id="134146" name="Rectangle 2"/>
          <p:cNvSpPr>
            <a:spLocks noChangeArrowheads="1"/>
          </p:cNvSpPr>
          <p:nvPr/>
        </p:nvSpPr>
        <p:spPr bwMode="auto">
          <a:xfrm>
            <a:off x="877888" y="549275"/>
            <a:ext cx="73660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zh-CN" altLang="en-US" sz="3200">
                <a:ea typeface="楷体_GB2312" pitchFamily="49" charset="-122"/>
              </a:rPr>
              <a:t>例</a:t>
            </a:r>
            <a:r>
              <a:rPr lang="en-US" altLang="zh-CN" sz="3200">
                <a:latin typeface="Times New Roman" pitchFamily="18" charset="0"/>
              </a:rPr>
              <a:t>5</a:t>
            </a:r>
            <a:r>
              <a:rPr lang="en-US" altLang="zh-CN" sz="3200"/>
              <a:t>  </a:t>
            </a:r>
            <a:r>
              <a:rPr lang="zh-CN" altLang="en-US" sz="3200">
                <a:ea typeface="楷体_GB2312" pitchFamily="49" charset="-122"/>
              </a:rPr>
              <a:t>设</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=[0,1]</a:t>
            </a:r>
            <a:r>
              <a:rPr lang="zh-CN" altLang="en-US" sz="3200"/>
              <a:t>，</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u</a:t>
            </a:r>
            <a:r>
              <a:rPr lang="en-US" altLang="zh-CN" sz="2800">
                <a:latin typeface="Times New Roman" pitchFamily="18" charset="0"/>
              </a:rPr>
              <a:t>)=</a:t>
            </a:r>
            <a:r>
              <a:rPr lang="en-US" altLang="zh-CN" sz="2800" i="1">
                <a:latin typeface="Times New Roman" pitchFamily="18" charset="0"/>
              </a:rPr>
              <a:t>u</a:t>
            </a:r>
            <a:r>
              <a:rPr lang="en-US" altLang="zh-CN" sz="2800">
                <a:latin typeface="Times New Roman" pitchFamily="18" charset="0"/>
              </a:rPr>
              <a:t>,  </a:t>
            </a:r>
            <a:r>
              <a:rPr lang="zh-CN" altLang="en-US" sz="3200">
                <a:ea typeface="楷体_GB2312" pitchFamily="49" charset="-122"/>
              </a:rPr>
              <a:t>则</a:t>
            </a:r>
            <a:r>
              <a:rPr lang="en-US" altLang="zh-CN" sz="2800" i="1">
                <a:latin typeface="Times New Roman" pitchFamily="18" charset="0"/>
              </a:rPr>
              <a:t>A</a:t>
            </a:r>
            <a:r>
              <a:rPr lang="en-US" altLang="zh-CN" sz="2800" i="1" baseline="30000">
                <a:latin typeface="Times New Roman" pitchFamily="18" charset="0"/>
              </a:rPr>
              <a:t>C</a:t>
            </a:r>
            <a:r>
              <a:rPr lang="en-US" altLang="zh-CN" sz="2800">
                <a:latin typeface="Times New Roman" pitchFamily="18" charset="0"/>
              </a:rPr>
              <a:t>(</a:t>
            </a:r>
            <a:r>
              <a:rPr lang="en-US" altLang="zh-CN" sz="2800" i="1">
                <a:latin typeface="Times New Roman" pitchFamily="18" charset="0"/>
              </a:rPr>
              <a:t>u</a:t>
            </a:r>
            <a:r>
              <a:rPr lang="en-US" altLang="zh-CN" sz="2800">
                <a:latin typeface="Times New Roman" pitchFamily="18" charset="0"/>
              </a:rPr>
              <a:t>)=</a:t>
            </a:r>
            <a:r>
              <a:rPr lang="en-US" altLang="zh-CN">
                <a:latin typeface="Times New Roman" pitchFamily="18" charset="0"/>
              </a:rPr>
              <a:t>1-</a:t>
            </a:r>
            <a:r>
              <a:rPr lang="en-US" altLang="zh-CN" sz="2800" i="1">
                <a:latin typeface="Times New Roman" pitchFamily="18" charset="0"/>
              </a:rPr>
              <a:t>u</a:t>
            </a:r>
            <a:r>
              <a:rPr lang="en-US" altLang="zh-CN" sz="3200">
                <a:ea typeface="楷体_GB2312" pitchFamily="49" charset="-122"/>
              </a:rPr>
              <a:t> </a:t>
            </a:r>
            <a:r>
              <a:rPr lang="zh-CN" altLang="en-US" sz="3200"/>
              <a:t>，</a:t>
            </a:r>
          </a:p>
          <a:p>
            <a:pPr marL="342900" indent="-342900">
              <a:spcBef>
                <a:spcPct val="20000"/>
              </a:spcBef>
              <a:buClr>
                <a:schemeClr val="folHlink"/>
              </a:buClr>
              <a:buSzPct val="60000"/>
              <a:buFont typeface="Wingdings" pitchFamily="2" charset="2"/>
              <a:buNone/>
            </a:pPr>
            <a:endParaRPr lang="zh-CN" altLang="en-US" sz="3200"/>
          </a:p>
          <a:p>
            <a:pPr marL="342900" indent="-342900">
              <a:spcBef>
                <a:spcPct val="20000"/>
              </a:spcBef>
              <a:buClr>
                <a:schemeClr val="folHlink"/>
              </a:buClr>
              <a:buSzPct val="60000"/>
              <a:buFont typeface="Wingdings" pitchFamily="2" charset="2"/>
              <a:buNone/>
            </a:pPr>
            <a:endParaRPr lang="zh-CN" altLang="en-US" sz="3200"/>
          </a:p>
          <a:p>
            <a:pPr marL="342900" indent="-342900">
              <a:spcBef>
                <a:spcPct val="20000"/>
              </a:spcBef>
              <a:buClr>
                <a:schemeClr val="folHlink"/>
              </a:buClr>
              <a:buSzPct val="60000"/>
              <a:buFont typeface="Wingdings" pitchFamily="2" charset="2"/>
              <a:buNone/>
            </a:pPr>
            <a:endParaRPr lang="zh-CN" altLang="en-US" sz="3200"/>
          </a:p>
          <a:p>
            <a:pPr marL="342900" indent="-342900">
              <a:spcBef>
                <a:spcPct val="20000"/>
              </a:spcBef>
              <a:buClr>
                <a:schemeClr val="folHlink"/>
              </a:buClr>
              <a:buSzPct val="60000"/>
              <a:buFont typeface="Wingdings" pitchFamily="2" charset="2"/>
              <a:buNone/>
            </a:pPr>
            <a:endParaRPr lang="zh-CN" altLang="en-US" sz="3200"/>
          </a:p>
          <a:p>
            <a:pPr marL="342900" indent="-342900">
              <a:spcBef>
                <a:spcPct val="20000"/>
              </a:spcBef>
              <a:buClr>
                <a:schemeClr val="folHlink"/>
              </a:buClr>
              <a:buSzPct val="60000"/>
              <a:buFont typeface="Wingdings" pitchFamily="2" charset="2"/>
              <a:buNone/>
            </a:pPr>
            <a:endParaRPr lang="zh-CN" altLang="en-US" sz="3200"/>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  </a:t>
            </a:r>
          </a:p>
          <a:p>
            <a:pPr marL="342900" indent="-342900">
              <a:spcBef>
                <a:spcPct val="20000"/>
              </a:spcBef>
              <a:buClr>
                <a:schemeClr val="folHlink"/>
              </a:buClr>
              <a:buSzPct val="60000"/>
              <a:buFont typeface="Wingdings" pitchFamily="2" charset="2"/>
              <a:buNone/>
            </a:pPr>
            <a:endParaRPr lang="zh-CN" altLang="en-US" sz="2800">
              <a:latin typeface="楷体_GB2312" pitchFamily="49" charset="-122"/>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楷体_GB2312" pitchFamily="49" charset="-122"/>
                <a:ea typeface="楷体_GB2312" pitchFamily="49" charset="-122"/>
              </a:rPr>
              <a:t>特别是 </a:t>
            </a:r>
            <a:endParaRPr lang="zh-CN" altLang="en-US" sz="3200">
              <a:latin typeface="楷体_GB2312" pitchFamily="49" charset="-122"/>
              <a:ea typeface="楷体_GB2312" pitchFamily="49" charset="-122"/>
            </a:endParaRPr>
          </a:p>
          <a:p>
            <a:pPr marL="342900" indent="-342900">
              <a:spcBef>
                <a:spcPct val="20000"/>
              </a:spcBef>
              <a:buClr>
                <a:schemeClr val="folHlink"/>
              </a:buClr>
              <a:buSzPct val="60000"/>
              <a:buFont typeface="Wingdings" pitchFamily="2" charset="2"/>
              <a:buChar char="n"/>
            </a:pPr>
            <a:endParaRPr lang="en-US" altLang="zh-CN" sz="2800"/>
          </a:p>
        </p:txBody>
      </p:sp>
      <p:graphicFrame>
        <p:nvGraphicFramePr>
          <p:cNvPr id="134147" name="Object 3"/>
          <p:cNvGraphicFramePr>
            <a:graphicFrameLocks noChangeAspect="1"/>
          </p:cNvGraphicFramePr>
          <p:nvPr/>
        </p:nvGraphicFramePr>
        <p:xfrm>
          <a:off x="2195513" y="1273175"/>
          <a:ext cx="4248150" cy="1857375"/>
        </p:xfrm>
        <a:graphic>
          <a:graphicData uri="http://schemas.openxmlformats.org/presentationml/2006/ole">
            <mc:AlternateContent xmlns:mc="http://schemas.openxmlformats.org/markup-compatibility/2006">
              <mc:Choice xmlns:v="urn:schemas-microsoft-com:vml" Requires="v">
                <p:oleObj spid="_x0000_s1320989" name="Equation" r:id="rId3" imgW="1917700" imgH="838200" progId="Equation.DSMT4">
                  <p:embed/>
                </p:oleObj>
              </mc:Choice>
              <mc:Fallback>
                <p:oleObj name="Equation" r:id="rId3" imgW="1917700" imgH="838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273175"/>
                        <a:ext cx="42481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48" name="Object 4"/>
          <p:cNvGraphicFramePr>
            <a:graphicFrameLocks noChangeAspect="1"/>
          </p:cNvGraphicFramePr>
          <p:nvPr/>
        </p:nvGraphicFramePr>
        <p:xfrm>
          <a:off x="2246313" y="3254375"/>
          <a:ext cx="4098925" cy="1987550"/>
        </p:xfrm>
        <a:graphic>
          <a:graphicData uri="http://schemas.openxmlformats.org/presentationml/2006/ole">
            <mc:AlternateContent xmlns:mc="http://schemas.openxmlformats.org/markup-compatibility/2006">
              <mc:Choice xmlns:v="urn:schemas-microsoft-com:vml" Requires="v">
                <p:oleObj spid="_x0000_s1320990" name="Equation" r:id="rId5" imgW="1803400" imgH="838200" progId="Equation.DSMT4">
                  <p:embed/>
                </p:oleObj>
              </mc:Choice>
              <mc:Fallback>
                <p:oleObj name="Equation" r:id="rId5" imgW="1803400" imgH="838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313" y="3254375"/>
                        <a:ext cx="40989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49" name="Object 5"/>
          <p:cNvGraphicFramePr>
            <a:graphicFrameLocks noChangeAspect="1"/>
          </p:cNvGraphicFramePr>
          <p:nvPr/>
        </p:nvGraphicFramePr>
        <p:xfrm>
          <a:off x="2124075" y="5376863"/>
          <a:ext cx="4679950" cy="860425"/>
        </p:xfrm>
        <a:graphic>
          <a:graphicData uri="http://schemas.openxmlformats.org/presentationml/2006/ole">
            <mc:AlternateContent xmlns:mc="http://schemas.openxmlformats.org/markup-compatibility/2006">
              <mc:Choice xmlns:v="urn:schemas-microsoft-com:vml" Requires="v">
                <p:oleObj spid="_x0000_s1320991" name="Equation" r:id="rId7" imgW="2120900" imgH="393700" progId="Equation.DSMT4">
                  <p:embed/>
                </p:oleObj>
              </mc:Choice>
              <mc:Fallback>
                <p:oleObj name="Equation" r:id="rId7" imgW="21209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376863"/>
                        <a:ext cx="46799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left)">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6">
                                            <p:txEl>
                                              <p:pRg st="8" end="8"/>
                                            </p:txEl>
                                          </p:spTgt>
                                        </p:tgtEl>
                                        <p:attrNameLst>
                                          <p:attrName>style.visibility</p:attrName>
                                        </p:attrNameLst>
                                      </p:cBhvr>
                                      <p:to>
                                        <p:strVal val="visible"/>
                                      </p:to>
                                    </p:set>
                                    <p:animEffect transition="in" filter="wipe(left)">
                                      <p:cBhvr>
                                        <p:cTn id="12" dur="500"/>
                                        <p:tgtEl>
                                          <p:spTgt spid="134146">
                                            <p:txEl>
                                              <p:pRg st="8" end="8"/>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4149"/>
                                        </p:tgtEl>
                                        <p:attrNameLst>
                                          <p:attrName>style.visibility</p:attrName>
                                        </p:attrNameLst>
                                      </p:cBhvr>
                                      <p:to>
                                        <p:strVal val="visible"/>
                                      </p:to>
                                    </p:set>
                                    <p:animEffect transition="in" filter="wipe(left)">
                                      <p:cBhvr>
                                        <p:cTn id="16"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89CC165-B578-40F2-8AA8-EE9C52D592ED}" type="slidenum">
              <a:rPr lang="en-US" altLang="zh-CN"/>
              <a:pPr/>
              <a:t>35</a:t>
            </a:fld>
            <a:endParaRPr lang="en-US" altLang="zh-CN"/>
          </a:p>
        </p:txBody>
      </p:sp>
      <p:sp>
        <p:nvSpPr>
          <p:cNvPr id="103426" name="Rectangle 2"/>
          <p:cNvSpPr>
            <a:spLocks noChangeArrowheads="1"/>
          </p:cNvSpPr>
          <p:nvPr/>
        </p:nvSpPr>
        <p:spPr bwMode="auto">
          <a:xfrm>
            <a:off x="2459038" y="2732088"/>
            <a:ext cx="5440362"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50000"/>
              <a:buFont typeface="Wingdings" pitchFamily="2" charset="2"/>
              <a:buChar char="n"/>
            </a:pPr>
            <a:r>
              <a:rPr lang="zh-CN" altLang="en-US" sz="3600">
                <a:solidFill>
                  <a:schemeClr val="tx2"/>
                </a:solidFill>
                <a:latin typeface="Times New Roman" pitchFamily="18" charset="0"/>
                <a:ea typeface="楷体_GB2312" pitchFamily="49" charset="-122"/>
              </a:rPr>
              <a:t>截集定义</a:t>
            </a:r>
          </a:p>
          <a:p>
            <a:pPr marL="342900" indent="-342900">
              <a:spcBef>
                <a:spcPct val="20000"/>
              </a:spcBef>
              <a:buClr>
                <a:schemeClr val="folHlink"/>
              </a:buClr>
              <a:buSzPct val="50000"/>
              <a:buFont typeface="Wingdings" pitchFamily="2" charset="2"/>
              <a:buChar char="n"/>
            </a:pPr>
            <a:r>
              <a:rPr lang="zh-CN" altLang="en-US" sz="3600">
                <a:solidFill>
                  <a:schemeClr val="tx2"/>
                </a:solidFill>
                <a:latin typeface="Times New Roman" pitchFamily="18" charset="0"/>
                <a:ea typeface="楷体_GB2312" pitchFamily="49" charset="-122"/>
              </a:rPr>
              <a:t>截集的性质</a:t>
            </a:r>
          </a:p>
          <a:p>
            <a:pPr marL="342900" indent="-342900">
              <a:spcBef>
                <a:spcPct val="20000"/>
              </a:spcBef>
              <a:buClr>
                <a:schemeClr val="folHlink"/>
              </a:buClr>
              <a:buSzPct val="50000"/>
              <a:buFont typeface="Wingdings" pitchFamily="2" charset="2"/>
              <a:buChar char="n"/>
            </a:pPr>
            <a:endParaRPr lang="en-US" altLang="en-US" sz="3600">
              <a:solidFill>
                <a:schemeClr val="tx2"/>
              </a:solidFill>
              <a:latin typeface="Times New Roman" pitchFamily="18" charset="0"/>
              <a:ea typeface="楷体_GB2312" pitchFamily="49" charset="-122"/>
              <a:cs typeface="Times New Roman" pitchFamily="18" charset="0"/>
              <a:sym typeface="Symbol" pitchFamily="18" charset="2"/>
            </a:endParaRPr>
          </a:p>
          <a:p>
            <a:pPr marL="342900" indent="-342900">
              <a:spcBef>
                <a:spcPct val="20000"/>
              </a:spcBef>
              <a:buClr>
                <a:schemeClr val="folHlink"/>
              </a:buClr>
              <a:buSzPct val="55000"/>
              <a:buFont typeface="Wingdings" pitchFamily="2" charset="2"/>
              <a:buChar char="n"/>
            </a:pPr>
            <a:endParaRPr lang="en-US" altLang="zh-CN" sz="3600">
              <a:solidFill>
                <a:schemeClr val="tx2"/>
              </a:solidFill>
              <a:latin typeface="Times New Roman" pitchFamily="18" charset="0"/>
              <a:ea typeface="楷体_GB2312" pitchFamily="49" charset="-122"/>
            </a:endParaRPr>
          </a:p>
        </p:txBody>
      </p:sp>
      <p:sp>
        <p:nvSpPr>
          <p:cNvPr id="1321990" name="Rectangle 4"/>
          <p:cNvSpPr>
            <a:spLocks noRot="1" noChangeArrowheads="1"/>
          </p:cNvSpPr>
          <p:nvPr/>
        </p:nvSpPr>
        <p:spPr bwMode="auto">
          <a:xfrm>
            <a:off x="1116013" y="1101725"/>
            <a:ext cx="67183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0" lang="zh-CN" altLang="en-US" sz="3600">
                <a:solidFill>
                  <a:srgbClr val="FF0000"/>
                </a:solidFill>
                <a:latin typeface="Times New Roman" pitchFamily="18" charset="0"/>
                <a:ea typeface="楷体_GB2312" pitchFamily="49" charset="-122"/>
              </a:rPr>
              <a:t>模糊集的截集</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2C227CCF-5F6D-430B-930C-40BB431AD731}" type="slidenum">
              <a:rPr lang="en-US" altLang="zh-CN"/>
              <a:pPr/>
              <a:t>36</a:t>
            </a:fld>
            <a:endParaRPr lang="en-US" altLang="zh-CN"/>
          </a:p>
        </p:txBody>
      </p:sp>
      <p:sp>
        <p:nvSpPr>
          <p:cNvPr id="104450" name="Rectangle 2"/>
          <p:cNvSpPr>
            <a:spLocks noChangeArrowheads="1"/>
          </p:cNvSpPr>
          <p:nvPr/>
        </p:nvSpPr>
        <p:spPr bwMode="auto">
          <a:xfrm>
            <a:off x="323850" y="979488"/>
            <a:ext cx="83740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50000"/>
              <a:buFont typeface="Wingdings" pitchFamily="2" charset="2"/>
              <a:buChar char="n"/>
            </a:pPr>
            <a:r>
              <a:rPr lang="zh-CN" altLang="en-US" sz="2800">
                <a:latin typeface="Times New Roman" pitchFamily="18" charset="0"/>
                <a:ea typeface="楷体_GB2312" pitchFamily="49" charset="-122"/>
              </a:rPr>
              <a:t>定义</a:t>
            </a:r>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0,1],  </a:t>
            </a:r>
            <a:r>
              <a:rPr lang="zh-CN" altLang="en-US" sz="2800">
                <a:latin typeface="Times New Roman" pitchFamily="18" charset="0"/>
                <a:ea typeface="楷体_GB2312" pitchFamily="49" charset="-122"/>
              </a:rPr>
              <a:t>分别定义</a:t>
            </a:r>
          </a:p>
          <a:p>
            <a:pPr marL="342900" indent="-342900">
              <a:spcBef>
                <a:spcPct val="20000"/>
              </a:spcBef>
              <a:buClr>
                <a:schemeClr val="folHlink"/>
              </a:buClr>
              <a:buSzPct val="60000"/>
              <a:buFont typeface="Wingdings" pitchFamily="2" charset="2"/>
              <a:buChar char="n"/>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则称</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rPr>
              <a:t>为</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的一个</a:t>
            </a:r>
            <a:r>
              <a:rPr lang="zh-CN" altLang="en-US" sz="2800" i="1">
                <a:solidFill>
                  <a:srgbClr val="FF0000"/>
                </a:solidFill>
                <a:latin typeface="Times New Roman" pitchFamily="18" charset="0"/>
                <a:ea typeface="楷体_GB2312" pitchFamily="49" charset="-122"/>
                <a:sym typeface="Symbol" pitchFamily="18" charset="2"/>
              </a:rPr>
              <a:t></a:t>
            </a:r>
            <a:r>
              <a:rPr lang="en-US" altLang="zh-CN" sz="2800" i="1">
                <a:solidFill>
                  <a:srgbClr val="FF0000"/>
                </a:solidFill>
                <a:latin typeface="Times New Roman" pitchFamily="18" charset="0"/>
                <a:ea typeface="楷体_GB2312" pitchFamily="49" charset="-122"/>
                <a:sym typeface="Symbol" pitchFamily="18" charset="2"/>
              </a:rPr>
              <a:t>—</a:t>
            </a:r>
            <a:r>
              <a:rPr lang="zh-CN" altLang="en-US" sz="2800">
                <a:solidFill>
                  <a:srgbClr val="FF0000"/>
                </a:solidFill>
                <a:latin typeface="Times New Roman" pitchFamily="18" charset="0"/>
                <a:ea typeface="楷体_GB2312" pitchFamily="49" charset="-122"/>
              </a:rPr>
              <a:t>截集</a:t>
            </a:r>
            <a:r>
              <a:rPr lang="zh-CN" altLang="en-US" sz="2800">
                <a:latin typeface="Times New Roman" pitchFamily="18" charset="0"/>
                <a:ea typeface="楷体_GB2312" pitchFamily="49" charset="-122"/>
              </a:rPr>
              <a:t>，称     为</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的一个</a:t>
            </a:r>
            <a:r>
              <a:rPr lang="zh-CN" altLang="en-US" sz="2800" i="1">
                <a:solidFill>
                  <a:srgbClr val="FF0000"/>
                </a:solidFill>
                <a:latin typeface="Times New Roman" pitchFamily="18" charset="0"/>
                <a:ea typeface="楷体_GB2312" pitchFamily="49" charset="-122"/>
                <a:sym typeface="Symbol" pitchFamily="18" charset="2"/>
              </a:rPr>
              <a:t></a:t>
            </a:r>
            <a:r>
              <a:rPr lang="en-US" altLang="zh-CN" sz="2800" i="1">
                <a:solidFill>
                  <a:srgbClr val="FF0000"/>
                </a:solidFill>
                <a:latin typeface="Times New Roman" pitchFamily="18" charset="0"/>
                <a:ea typeface="楷体_GB2312" pitchFamily="49" charset="-122"/>
                <a:sym typeface="Symbol" pitchFamily="18" charset="2"/>
              </a:rPr>
              <a:t>—</a:t>
            </a:r>
            <a:r>
              <a:rPr lang="zh-CN" altLang="en-US" sz="2800">
                <a:solidFill>
                  <a:srgbClr val="FF0000"/>
                </a:solidFill>
                <a:latin typeface="Times New Roman" pitchFamily="18" charset="0"/>
                <a:ea typeface="楷体_GB2312" pitchFamily="49" charset="-122"/>
              </a:rPr>
              <a:t>强截集</a:t>
            </a:r>
            <a:r>
              <a:rPr lang="zh-CN" altLang="en-US" sz="2800">
                <a:latin typeface="Times New Roman" pitchFamily="18" charset="0"/>
                <a:ea typeface="楷体_GB2312" pitchFamily="49" charset="-122"/>
              </a:rPr>
              <a:t>。 </a:t>
            </a:r>
            <a:r>
              <a:rPr lang="zh-CN" altLang="en-US"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称为阈值（或置信水平）。</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是一个普通集。对</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 </a:t>
            </a:r>
            <a:endParaRPr lang="en-US" altLang="zh-CN" sz="2800">
              <a:latin typeface="Times New Roman" pitchFamily="18" charset="0"/>
              <a:ea typeface="楷体_GB2312" pitchFamily="49" charset="-122"/>
              <a:sym typeface="Symbol" pitchFamily="18" charset="2"/>
            </a:endParaRPr>
          </a:p>
          <a:p>
            <a:pPr marL="342900" indent="-342900">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当</a:t>
            </a: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a:latin typeface="Times New Roman" pitchFamily="18" charset="0"/>
                <a:ea typeface="楷体_GB2312" pitchFamily="49" charset="-122"/>
                <a:cs typeface="Times New Roman" pitchFamily="18" charset="0"/>
              </a:rPr>
              <a:t>≥</a:t>
            </a:r>
            <a:r>
              <a:rPr lang="en-US" altLang="zh-CN"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时</a:t>
            </a:r>
            <a:r>
              <a:rPr lang="zh-CN" altLang="en-US"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就说 </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 </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，意即在</a:t>
            </a:r>
            <a:r>
              <a:rPr lang="zh-CN" altLang="en-US"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水平下，</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u</a:t>
            </a:r>
            <a:r>
              <a:rPr lang="zh-CN" altLang="en-US" sz="2800">
                <a:latin typeface="Times New Roman" pitchFamily="18" charset="0"/>
                <a:ea typeface="楷体_GB2312" pitchFamily="49" charset="-122"/>
                <a:sym typeface="Symbol" pitchFamily="18" charset="2"/>
              </a:rPr>
              <a:t>属于模糊集</a:t>
            </a:r>
            <a:r>
              <a:rPr lang="en-US" altLang="zh-CN" sz="2800" i="1">
                <a:latin typeface="Times New Roman" pitchFamily="18" charset="0"/>
                <a:ea typeface="楷体_GB2312" pitchFamily="49" charset="-122"/>
                <a:sym typeface="Symbol" pitchFamily="18" charset="2"/>
              </a:rPr>
              <a:t>A</a:t>
            </a:r>
            <a:r>
              <a:rPr lang="zh-CN" altLang="en-US" sz="2800">
                <a:latin typeface="Times New Roman" pitchFamily="18" charset="0"/>
                <a:ea typeface="楷体_GB2312" pitchFamily="49" charset="-122"/>
                <a:sym typeface="Symbol" pitchFamily="18" charset="2"/>
              </a:rPr>
              <a:t>，</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sym typeface="Symbol" pitchFamily="18" charset="2"/>
              </a:rPr>
              <a:t>   当</a:t>
            </a:r>
            <a:r>
              <a:rPr lang="zh-CN" altLang="en-US" sz="2800" i="1">
                <a:latin typeface="Times New Roman" pitchFamily="18" charset="0"/>
                <a:ea typeface="楷体_GB2312" pitchFamily="49" charset="-122"/>
              </a:rPr>
              <a:t> </a:t>
            </a:r>
            <a:r>
              <a:rPr lang="en-US" altLang="zh-CN" sz="2800" i="1">
                <a:latin typeface="Times New Roman" pitchFamily="18" charset="0"/>
                <a:ea typeface="楷体_GB2312" pitchFamily="49" charset="-122"/>
              </a:rPr>
              <a:t>A </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)&lt; </a:t>
            </a:r>
            <a:r>
              <a:rPr lang="en-US" altLang="zh-CN"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时，就说</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 </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，意即在</a:t>
            </a:r>
            <a:r>
              <a:rPr lang="zh-CN" altLang="en-US" sz="2800" i="1">
                <a:latin typeface="Times New Roman" pitchFamily="18" charset="0"/>
                <a:ea typeface="楷体_GB2312" pitchFamily="49" charset="-122"/>
                <a:sym typeface="Symbol" pitchFamily="18" charset="2"/>
              </a:rPr>
              <a:t></a:t>
            </a:r>
            <a:r>
              <a:rPr lang="zh-CN" altLang="en-US" sz="2800">
                <a:latin typeface="Times New Roman" pitchFamily="18" charset="0"/>
                <a:ea typeface="楷体_GB2312" pitchFamily="49" charset="-122"/>
                <a:sym typeface="Symbol" pitchFamily="18" charset="2"/>
              </a:rPr>
              <a:t>水平下，</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u</a:t>
            </a:r>
            <a:r>
              <a:rPr lang="zh-CN" altLang="en-US" sz="2800">
                <a:latin typeface="Times New Roman" pitchFamily="18" charset="0"/>
                <a:ea typeface="楷体_GB2312" pitchFamily="49" charset="-122"/>
                <a:sym typeface="Symbol" pitchFamily="18" charset="2"/>
              </a:rPr>
              <a:t>不属于模糊集</a:t>
            </a:r>
            <a:r>
              <a:rPr lang="en-US" altLang="zh-CN" sz="2800" i="1">
                <a:latin typeface="Times New Roman" pitchFamily="18" charset="0"/>
                <a:ea typeface="楷体_GB2312" pitchFamily="49" charset="-122"/>
                <a:sym typeface="Symbol" pitchFamily="18" charset="2"/>
              </a:rPr>
              <a:t>A</a:t>
            </a:r>
            <a:r>
              <a:rPr lang="zh-CN" altLang="en-US" sz="2800">
                <a:latin typeface="Times New Roman" pitchFamily="18" charset="0"/>
                <a:ea typeface="楷体_GB2312" pitchFamily="49" charset="-122"/>
                <a:sym typeface="Symbol" pitchFamily="18" charset="2"/>
              </a:rPr>
              <a:t>。</a:t>
            </a:r>
            <a:endParaRPr lang="en-US" altLang="en-US" sz="2800">
              <a:latin typeface="Times New Roman" pitchFamily="18" charset="0"/>
              <a:ea typeface="楷体_GB2312" pitchFamily="49" charset="-122"/>
              <a:sym typeface="Symbol" pitchFamily="18" charset="2"/>
            </a:endParaRPr>
          </a:p>
          <a:p>
            <a:pPr marL="342900" indent="-342900">
              <a:spcBef>
                <a:spcPct val="20000"/>
              </a:spcBef>
              <a:buClr>
                <a:schemeClr val="folHlink"/>
              </a:buClr>
              <a:buSzPct val="55000"/>
              <a:buFont typeface="Wingdings" pitchFamily="2" charset="2"/>
              <a:buChar char="n"/>
            </a:pPr>
            <a:endParaRPr lang="en-US" altLang="zh-CN" sz="2800">
              <a:latin typeface="Times New Roman" pitchFamily="18" charset="0"/>
              <a:ea typeface="楷体_GB2312" pitchFamily="49" charset="-122"/>
            </a:endParaRPr>
          </a:p>
        </p:txBody>
      </p:sp>
      <p:graphicFrame>
        <p:nvGraphicFramePr>
          <p:cNvPr id="104452" name="Object 4"/>
          <p:cNvGraphicFramePr>
            <a:graphicFrameLocks noChangeAspect="1"/>
          </p:cNvGraphicFramePr>
          <p:nvPr/>
        </p:nvGraphicFramePr>
        <p:xfrm>
          <a:off x="2484438" y="1436688"/>
          <a:ext cx="3455987" cy="566737"/>
        </p:xfrm>
        <a:graphic>
          <a:graphicData uri="http://schemas.openxmlformats.org/presentationml/2006/ole">
            <mc:AlternateContent xmlns:mc="http://schemas.openxmlformats.org/markup-compatibility/2006">
              <mc:Choice xmlns:v="urn:schemas-microsoft-com:vml" Requires="v">
                <p:oleObj spid="_x0000_s1323038" name="Equation" r:id="rId3" imgW="1574800" imgH="254000" progId="Equation.DSMT4">
                  <p:embed/>
                </p:oleObj>
              </mc:Choice>
              <mc:Fallback>
                <p:oleObj name="Equation" r:id="rId3" imgW="15748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436688"/>
                        <a:ext cx="3455987"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2484438" y="2019300"/>
          <a:ext cx="3527425" cy="682625"/>
        </p:xfrm>
        <a:graphic>
          <a:graphicData uri="http://schemas.openxmlformats.org/presentationml/2006/ole">
            <mc:AlternateContent xmlns:mc="http://schemas.openxmlformats.org/markup-compatibility/2006">
              <mc:Choice xmlns:v="urn:schemas-microsoft-com:vml" Requires="v">
                <p:oleObj spid="_x0000_s1323039" name="Equation" r:id="rId5" imgW="1574800" imgH="304800" progId="Equation.DSMT4">
                  <p:embed/>
                </p:oleObj>
              </mc:Choice>
              <mc:Fallback>
                <p:oleObj name="Equation" r:id="rId5" imgW="1574800" imgH="304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019300"/>
                        <a:ext cx="352742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5489575" y="2582863"/>
          <a:ext cx="442913" cy="665162"/>
        </p:xfrm>
        <a:graphic>
          <a:graphicData uri="http://schemas.openxmlformats.org/presentationml/2006/ole">
            <mc:AlternateContent xmlns:mc="http://schemas.openxmlformats.org/markup-compatibility/2006">
              <mc:Choice xmlns:v="urn:schemas-microsoft-com:vml" Requires="v">
                <p:oleObj spid="_x0000_s1323040" name="公式" r:id="rId7" imgW="203040" imgH="291960" progId="Equation.3">
                  <p:embed/>
                </p:oleObj>
              </mc:Choice>
              <mc:Fallback>
                <p:oleObj name="公式" r:id="rId7" imgW="203040" imgH="291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9575" y="2582863"/>
                        <a:ext cx="442913"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3016" name="Rectangle 7"/>
          <p:cNvSpPr>
            <a:spLocks noRot="1" noChangeArrowheads="1"/>
          </p:cNvSpPr>
          <p:nvPr/>
        </p:nvSpPr>
        <p:spPr bwMode="auto">
          <a:xfrm>
            <a:off x="762000" y="212725"/>
            <a:ext cx="259238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0" lang="zh-CN" altLang="en-US" sz="3200">
                <a:solidFill>
                  <a:srgbClr val="0000FF"/>
                </a:solidFill>
                <a:latin typeface="Times New Roman" pitchFamily="18" charset="0"/>
                <a:ea typeface="楷体_GB2312" pitchFamily="49" charset="-122"/>
              </a:rPr>
              <a:t>截集定义</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54C25795-F02A-4174-B64B-32F90E1ABB80}" type="slidenum">
              <a:rPr lang="en-US" altLang="zh-CN"/>
              <a:pPr/>
              <a:t>37</a:t>
            </a:fld>
            <a:endParaRPr lang="en-US" altLang="zh-CN"/>
          </a:p>
        </p:txBody>
      </p:sp>
      <p:sp>
        <p:nvSpPr>
          <p:cNvPr id="1324036" name="Rectangle 2"/>
          <p:cNvSpPr>
            <a:spLocks noChangeArrowheads="1"/>
          </p:cNvSpPr>
          <p:nvPr/>
        </p:nvSpPr>
        <p:spPr bwMode="auto">
          <a:xfrm>
            <a:off x="533400" y="1125538"/>
            <a:ext cx="8229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200" b="0">
                <a:solidFill>
                  <a:srgbClr val="0000FF"/>
                </a:solidFill>
                <a:latin typeface="楷体_GB2312" pitchFamily="49" charset="-122"/>
                <a:ea typeface="楷体_GB2312" pitchFamily="49" charset="-122"/>
              </a:rPr>
              <a:t>       </a:t>
            </a:r>
            <a:r>
              <a:rPr lang="zh-CN" altLang="en-US" sz="3200">
                <a:solidFill>
                  <a:srgbClr val="0000FF"/>
                </a:solidFill>
                <a:latin typeface="楷体_GB2312" pitchFamily="49" charset="-122"/>
                <a:ea typeface="楷体_GB2312" pitchFamily="49" charset="-122"/>
              </a:rPr>
              <a:t>模糊集的截集</a:t>
            </a:r>
          </a:p>
        </p:txBody>
      </p:sp>
      <p:pic>
        <p:nvPicPr>
          <p:cNvPr id="1324037" name="Picture 3" descr="1-9"/>
          <p:cNvPicPr>
            <a:picLocks noChangeAspect="1" noChangeArrowheads="1"/>
          </p:cNvPicPr>
          <p:nvPr/>
        </p:nvPicPr>
        <p:blipFill>
          <a:blip r:embed="rId3">
            <a:clrChange>
              <a:clrFrom>
                <a:srgbClr val="FFFFFF"/>
              </a:clrFrom>
              <a:clrTo>
                <a:srgbClr val="FFFFFF">
                  <a:alpha val="0"/>
                </a:srgbClr>
              </a:clrTo>
            </a:clrChange>
            <a:lum contrast="18000"/>
            <a:extLst>
              <a:ext uri="{28A0092B-C50C-407E-A947-70E740481C1C}">
                <a14:useLocalDpi xmlns:a14="http://schemas.microsoft.com/office/drawing/2010/main" val="0"/>
              </a:ext>
            </a:extLst>
          </a:blip>
          <a:srcRect/>
          <a:stretch>
            <a:fillRect/>
          </a:stretch>
        </p:blipFill>
        <p:spPr bwMode="auto">
          <a:xfrm>
            <a:off x="1835150" y="1616075"/>
            <a:ext cx="5616575"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24038" name="Object 4"/>
          <p:cNvGraphicFramePr>
            <a:graphicFrameLocks noChangeAspect="1"/>
          </p:cNvGraphicFramePr>
          <p:nvPr/>
        </p:nvGraphicFramePr>
        <p:xfrm>
          <a:off x="4419600" y="1739900"/>
          <a:ext cx="295275" cy="314325"/>
        </p:xfrm>
        <a:graphic>
          <a:graphicData uri="http://schemas.openxmlformats.org/presentationml/2006/ole">
            <mc:AlternateContent xmlns:mc="http://schemas.openxmlformats.org/markup-compatibility/2006">
              <mc:Choice xmlns:v="urn:schemas-microsoft-com:vml" Requires="v">
                <p:oleObj spid="_x0000_s1324047" name="Equation" r:id="rId4" imgW="152268" imgH="164957" progId="Equation.DSMT4">
                  <p:embed/>
                </p:oleObj>
              </mc:Choice>
              <mc:Fallback>
                <p:oleObj name="Equation" r:id="rId4" imgW="152268" imgH="16495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39900"/>
                        <a:ext cx="295275"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4039" name="Rectangle 6"/>
          <p:cNvSpPr>
            <a:spLocks noChangeArrowheads="1"/>
          </p:cNvSpPr>
          <p:nvPr/>
        </p:nvSpPr>
        <p:spPr bwMode="auto">
          <a:xfrm>
            <a:off x="3203575" y="5000625"/>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0" lang="zh-CN" altLang="en-US" sz="2000">
                <a:latin typeface="Times New Roman" pitchFamily="18" charset="0"/>
                <a:ea typeface="楷体_GB2312" pitchFamily="49" charset="-122"/>
                <a:cs typeface="Times New Roman" pitchFamily="18" charset="0"/>
              </a:rPr>
              <a:t>图</a:t>
            </a:r>
            <a:r>
              <a:rPr kumimoji="0" lang="en-US" altLang="zh-CN" sz="2000">
                <a:latin typeface="Times New Roman" pitchFamily="18" charset="0"/>
                <a:ea typeface="楷体_GB2312" pitchFamily="49" charset="-122"/>
                <a:cs typeface="Times New Roman" pitchFamily="18" charset="0"/>
              </a:rPr>
              <a:t>1.9   </a:t>
            </a:r>
            <a:r>
              <a:rPr kumimoji="0" lang="en-US" altLang="zh-CN" sz="2000" i="1">
                <a:latin typeface="Times New Roman" pitchFamily="18" charset="0"/>
                <a:ea typeface="楷体_GB2312" pitchFamily="49" charset="-122"/>
                <a:cs typeface="Times New Roman" pitchFamily="18" charset="0"/>
              </a:rPr>
              <a:t>A</a:t>
            </a:r>
            <a:r>
              <a:rPr kumimoji="0" lang="zh-CN" altLang="en-US" sz="2000">
                <a:latin typeface="Times New Roman" pitchFamily="18" charset="0"/>
                <a:ea typeface="楷体_GB2312" pitchFamily="49" charset="-122"/>
                <a:cs typeface="Times New Roman" pitchFamily="18" charset="0"/>
              </a:rPr>
              <a:t>的</a:t>
            </a:r>
            <a:r>
              <a:rPr kumimoji="0" lang="zh-CN" altLang="en-US" sz="2000">
                <a:latin typeface="Times New Roman" pitchFamily="18" charset="0"/>
                <a:ea typeface="楷体_GB2312" pitchFamily="49" charset="-122"/>
                <a:cs typeface="Times New Roman" pitchFamily="18" charset="0"/>
                <a:sym typeface="Symbol" pitchFamily="18" charset="2"/>
              </a:rPr>
              <a:t></a:t>
            </a:r>
            <a:r>
              <a:rPr kumimoji="0" lang="zh-CN" altLang="en-US" sz="2000">
                <a:latin typeface="Times New Roman" pitchFamily="18" charset="0"/>
                <a:ea typeface="楷体_GB2312" pitchFamily="49" charset="-122"/>
                <a:cs typeface="Times New Roman" pitchFamily="18" charset="0"/>
              </a:rPr>
              <a:t>截集</a:t>
            </a:r>
            <a:endParaRPr kumimoji="0" lang="zh-CN" altLang="en-US" sz="2000" b="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81C3F1AD-B008-4FC4-8495-E37E65B8908A}" type="slidenum">
              <a:rPr lang="en-US" altLang="zh-CN"/>
              <a:pPr/>
              <a:t>38</a:t>
            </a:fld>
            <a:endParaRPr lang="en-US" altLang="zh-CN"/>
          </a:p>
        </p:txBody>
      </p:sp>
      <p:sp>
        <p:nvSpPr>
          <p:cNvPr id="106498" name="Rectangle 2"/>
          <p:cNvSpPr>
            <a:spLocks noChangeArrowheads="1"/>
          </p:cNvSpPr>
          <p:nvPr/>
        </p:nvSpPr>
        <p:spPr bwMode="auto">
          <a:xfrm>
            <a:off x="301625" y="1054100"/>
            <a:ext cx="88423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性质</a:t>
            </a:r>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对</a:t>
            </a:r>
            <a:r>
              <a:rPr lang="zh-CN" altLang="en-US" sz="2800" i="1">
                <a:latin typeface="Times New Roman" pitchFamily="18" charset="0"/>
                <a:ea typeface="楷体_GB2312" pitchFamily="49" charset="-122"/>
                <a:sym typeface="Symbol" pitchFamily="18" charset="2"/>
              </a:rPr>
              <a:t></a:t>
            </a:r>
            <a:r>
              <a:rPr lang="zh-CN" altLang="en-US" sz="2800" i="1">
                <a:latin typeface="Times New Roman" pitchFamily="18" charset="0"/>
                <a:ea typeface="楷体_GB2312" pitchFamily="49" charset="-122"/>
              </a:rPr>
              <a:t> </a:t>
            </a:r>
            <a:r>
              <a:rPr lang="zh-CN" altLang="en-US"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0,1], </a:t>
            </a:r>
            <a:r>
              <a:rPr lang="zh-CN" altLang="en-US" sz="2800">
                <a:latin typeface="Times New Roman" pitchFamily="18" charset="0"/>
                <a:ea typeface="楷体_GB2312" pitchFamily="49" charset="-122"/>
              </a:rPr>
              <a:t>则</a:t>
            </a:r>
          </a:p>
          <a:p>
            <a:pPr marL="342900" indent="-342900">
              <a:spcBef>
                <a:spcPct val="20000"/>
              </a:spcBef>
              <a:buClr>
                <a:schemeClr val="folHlink"/>
              </a:buClr>
              <a:buSzPct val="60000"/>
              <a:buFont typeface="Wingdings" pitchFamily="2" charset="2"/>
              <a:buChar char="n"/>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证  </a:t>
            </a:r>
          </a:p>
        </p:txBody>
      </p:sp>
      <p:graphicFrame>
        <p:nvGraphicFramePr>
          <p:cNvPr id="106500" name="Object 4"/>
          <p:cNvGraphicFramePr>
            <a:graphicFrameLocks noChangeAspect="1"/>
          </p:cNvGraphicFramePr>
          <p:nvPr/>
        </p:nvGraphicFramePr>
        <p:xfrm>
          <a:off x="1331913" y="1773238"/>
          <a:ext cx="6911975" cy="595312"/>
        </p:xfrm>
        <a:graphic>
          <a:graphicData uri="http://schemas.openxmlformats.org/presentationml/2006/ole">
            <mc:AlternateContent xmlns:mc="http://schemas.openxmlformats.org/markup-compatibility/2006">
              <mc:Choice xmlns:v="urn:schemas-microsoft-com:vml" Requires="v">
                <p:oleObj spid="_x0000_s1314903" name="Equation" r:id="rId3" imgW="2654300" imgH="228600" progId="Equation.DSMT4">
                  <p:embed/>
                </p:oleObj>
              </mc:Choice>
              <mc:Fallback>
                <p:oleObj name="Equation" r:id="rId3" imgW="26543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73238"/>
                        <a:ext cx="69119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1" name="Object 5"/>
          <p:cNvGraphicFramePr>
            <a:graphicFrameLocks noChangeAspect="1"/>
          </p:cNvGraphicFramePr>
          <p:nvPr/>
        </p:nvGraphicFramePr>
        <p:xfrm>
          <a:off x="1331913" y="2627313"/>
          <a:ext cx="1439862" cy="520700"/>
        </p:xfrm>
        <a:graphic>
          <a:graphicData uri="http://schemas.openxmlformats.org/presentationml/2006/ole">
            <mc:AlternateContent xmlns:mc="http://schemas.openxmlformats.org/markup-compatibility/2006">
              <mc:Choice xmlns:v="urn:schemas-microsoft-com:vml" Requires="v">
                <p:oleObj spid="_x0000_s1314904" name="Equation" r:id="rId5" imgW="660240" imgH="241200" progId="Equation.DSMT4">
                  <p:embed/>
                </p:oleObj>
              </mc:Choice>
              <mc:Fallback>
                <p:oleObj name="Equation" r:id="rId5" imgW="66024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627313"/>
                        <a:ext cx="143986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2" name="Object 6"/>
          <p:cNvGraphicFramePr>
            <a:graphicFrameLocks noChangeAspect="1"/>
          </p:cNvGraphicFramePr>
          <p:nvPr/>
        </p:nvGraphicFramePr>
        <p:xfrm>
          <a:off x="2698750" y="2603500"/>
          <a:ext cx="3241675" cy="577850"/>
        </p:xfrm>
        <a:graphic>
          <a:graphicData uri="http://schemas.openxmlformats.org/presentationml/2006/ole">
            <mc:AlternateContent xmlns:mc="http://schemas.openxmlformats.org/markup-compatibility/2006">
              <mc:Choice xmlns:v="urn:schemas-microsoft-com:vml" Requires="v">
                <p:oleObj spid="_x0000_s1314905" name="Equation" r:id="rId7" imgW="1485720" imgH="266400" progId="Equation.DSMT4">
                  <p:embed/>
                </p:oleObj>
              </mc:Choice>
              <mc:Fallback>
                <p:oleObj name="Equation" r:id="rId7" imgW="1485720" imgH="266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750" y="2603500"/>
                        <a:ext cx="324167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3" name="Object 7"/>
          <p:cNvGraphicFramePr>
            <a:graphicFrameLocks noChangeAspect="1"/>
          </p:cNvGraphicFramePr>
          <p:nvPr/>
        </p:nvGraphicFramePr>
        <p:xfrm>
          <a:off x="2700338" y="3190875"/>
          <a:ext cx="3527425" cy="592138"/>
        </p:xfrm>
        <a:graphic>
          <a:graphicData uri="http://schemas.openxmlformats.org/presentationml/2006/ole">
            <mc:AlternateContent xmlns:mc="http://schemas.openxmlformats.org/markup-compatibility/2006">
              <mc:Choice xmlns:v="urn:schemas-microsoft-com:vml" Requires="v">
                <p:oleObj spid="_x0000_s1314906" name="Equation" r:id="rId9" imgW="1574640" imgH="266400" progId="Equation.DSMT4">
                  <p:embed/>
                </p:oleObj>
              </mc:Choice>
              <mc:Fallback>
                <p:oleObj name="Equation" r:id="rId9" imgW="1574640" imgH="266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3190875"/>
                        <a:ext cx="3527425"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25" name="Rectangle 8"/>
          <p:cNvSpPr>
            <a:spLocks noChangeArrowheads="1"/>
          </p:cNvSpPr>
          <p:nvPr/>
        </p:nvSpPr>
        <p:spPr bwMode="auto">
          <a:xfrm>
            <a:off x="4479925" y="3103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graphicFrame>
        <p:nvGraphicFramePr>
          <p:cNvPr id="106505" name="Object 9"/>
          <p:cNvGraphicFramePr>
            <a:graphicFrameLocks noChangeAspect="1"/>
          </p:cNvGraphicFramePr>
          <p:nvPr/>
        </p:nvGraphicFramePr>
        <p:xfrm>
          <a:off x="2700338" y="3738563"/>
          <a:ext cx="4103687" cy="588962"/>
        </p:xfrm>
        <a:graphic>
          <a:graphicData uri="http://schemas.openxmlformats.org/presentationml/2006/ole">
            <mc:AlternateContent xmlns:mc="http://schemas.openxmlformats.org/markup-compatibility/2006">
              <mc:Choice xmlns:v="urn:schemas-microsoft-com:vml" Requires="v">
                <p:oleObj spid="_x0000_s1314907" name="Equation" r:id="rId11" imgW="1841400" imgH="266400" progId="Equation.DSMT4">
                  <p:embed/>
                </p:oleObj>
              </mc:Choice>
              <mc:Fallback>
                <p:oleObj name="Equation" r:id="rId11" imgW="1841400" imgH="266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738563"/>
                        <a:ext cx="4103687"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4827" name="Object 10"/>
          <p:cNvGraphicFramePr>
            <a:graphicFrameLocks noChangeAspect="1"/>
          </p:cNvGraphicFramePr>
          <p:nvPr/>
        </p:nvGraphicFramePr>
        <p:xfrm>
          <a:off x="1550988" y="5314950"/>
          <a:ext cx="123825" cy="195263"/>
        </p:xfrm>
        <a:graphic>
          <a:graphicData uri="http://schemas.openxmlformats.org/presentationml/2006/ole">
            <mc:AlternateContent xmlns:mc="http://schemas.openxmlformats.org/markup-compatibility/2006">
              <mc:Choice xmlns:v="urn:schemas-microsoft-com:vml" Requires="v">
                <p:oleObj spid="_x0000_s1314908" name="Equation" r:id="rId13" imgW="126720" imgH="190440" progId="Equation.DSMT4">
                  <p:embed/>
                </p:oleObj>
              </mc:Choice>
              <mc:Fallback>
                <p:oleObj name="Equation" r:id="rId13" imgW="126720" imgH="1904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0988" y="5314950"/>
                        <a:ext cx="1238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nvGraphicFramePr>
        <p:xfrm>
          <a:off x="2700338" y="4308475"/>
          <a:ext cx="6048375" cy="565150"/>
        </p:xfrm>
        <a:graphic>
          <a:graphicData uri="http://schemas.openxmlformats.org/presentationml/2006/ole">
            <mc:AlternateContent xmlns:mc="http://schemas.openxmlformats.org/markup-compatibility/2006">
              <mc:Choice xmlns:v="urn:schemas-microsoft-com:vml" Requires="v">
                <p:oleObj spid="_x0000_s1314909" name="Equation" r:id="rId15" imgW="2831760" imgH="266400" progId="Equation.DSMT4">
                  <p:embed/>
                </p:oleObj>
              </mc:Choice>
              <mc:Fallback>
                <p:oleObj name="Equation" r:id="rId15" imgW="2831760" imgH="2664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4308475"/>
                        <a:ext cx="60483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29" name="Text Box 12"/>
          <p:cNvSpPr txBox="1">
            <a:spLocks noChangeArrowheads="1"/>
          </p:cNvSpPr>
          <p:nvPr/>
        </p:nvSpPr>
        <p:spPr bwMode="auto">
          <a:xfrm>
            <a:off x="685800" y="404813"/>
            <a:ext cx="221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3200">
                <a:solidFill>
                  <a:srgbClr val="0000FF"/>
                </a:solidFill>
                <a:latin typeface="Arial" pitchFamily="34" charset="0"/>
                <a:ea typeface="楷体_GB2312" pitchFamily="49" charset="-122"/>
              </a:rPr>
              <a:t>截集的性质</a:t>
            </a:r>
          </a:p>
        </p:txBody>
      </p:sp>
      <p:graphicFrame>
        <p:nvGraphicFramePr>
          <p:cNvPr id="106509" name="Object 13"/>
          <p:cNvGraphicFramePr>
            <a:graphicFrameLocks noChangeAspect="1"/>
          </p:cNvGraphicFramePr>
          <p:nvPr/>
        </p:nvGraphicFramePr>
        <p:xfrm>
          <a:off x="1114425" y="4949825"/>
          <a:ext cx="1368425" cy="496888"/>
        </p:xfrm>
        <a:graphic>
          <a:graphicData uri="http://schemas.openxmlformats.org/presentationml/2006/ole">
            <mc:AlternateContent xmlns:mc="http://schemas.openxmlformats.org/markup-compatibility/2006">
              <mc:Choice xmlns:v="urn:schemas-microsoft-com:vml" Requires="v">
                <p:oleObj spid="_x0000_s1314910" name="Equation" r:id="rId17" imgW="660240" imgH="241200" progId="Equation.DSMT4">
                  <p:embed/>
                </p:oleObj>
              </mc:Choice>
              <mc:Fallback>
                <p:oleObj name="Equation" r:id="rId17" imgW="660240" imgH="2412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4425" y="4949825"/>
                        <a:ext cx="13684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0" name="Object 14"/>
          <p:cNvGraphicFramePr>
            <a:graphicFrameLocks noChangeAspect="1"/>
          </p:cNvGraphicFramePr>
          <p:nvPr/>
        </p:nvGraphicFramePr>
        <p:xfrm>
          <a:off x="2411413" y="4941888"/>
          <a:ext cx="6030912" cy="523875"/>
        </p:xfrm>
        <a:graphic>
          <a:graphicData uri="http://schemas.openxmlformats.org/presentationml/2006/ole">
            <mc:AlternateContent xmlns:mc="http://schemas.openxmlformats.org/markup-compatibility/2006">
              <mc:Choice xmlns:v="urn:schemas-microsoft-com:vml" Requires="v">
                <p:oleObj spid="_x0000_s1314911" name="Equation" r:id="rId19" imgW="3047760" imgH="266400" progId="Equation.DSMT4">
                  <p:embed/>
                </p:oleObj>
              </mc:Choice>
              <mc:Fallback>
                <p:oleObj name="Equation" r:id="rId19" imgW="3047760" imgH="26640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413" y="4941888"/>
                        <a:ext cx="603091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1" name="Object 15"/>
          <p:cNvGraphicFramePr>
            <a:graphicFrameLocks noChangeAspect="1"/>
          </p:cNvGraphicFramePr>
          <p:nvPr/>
        </p:nvGraphicFramePr>
        <p:xfrm>
          <a:off x="2338388" y="5521325"/>
          <a:ext cx="6121400" cy="573088"/>
        </p:xfrm>
        <a:graphic>
          <a:graphicData uri="http://schemas.openxmlformats.org/presentationml/2006/ole">
            <mc:AlternateContent xmlns:mc="http://schemas.openxmlformats.org/markup-compatibility/2006">
              <mc:Choice xmlns:v="urn:schemas-microsoft-com:vml" Requires="v">
                <p:oleObj spid="_x0000_s1314912" name="Equation" r:id="rId21" imgW="2831760" imgH="266400" progId="Equation.DSMT4">
                  <p:embed/>
                </p:oleObj>
              </mc:Choice>
              <mc:Fallback>
                <p:oleObj name="Equation" r:id="rId21" imgW="2831760" imgH="26640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8388" y="5521325"/>
                        <a:ext cx="61214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567C0FA1-4FAC-4ABB-871C-AFBDCB008BBA}" type="slidenum">
              <a:rPr lang="en-US" altLang="zh-CN"/>
              <a:pPr/>
              <a:t>39</a:t>
            </a:fld>
            <a:endParaRPr lang="en-US" altLang="zh-CN"/>
          </a:p>
        </p:txBody>
      </p:sp>
      <p:sp>
        <p:nvSpPr>
          <p:cNvPr id="107522" name="Rectangle 2"/>
          <p:cNvSpPr>
            <a:spLocks noChangeArrowheads="1"/>
          </p:cNvSpPr>
          <p:nvPr/>
        </p:nvSpPr>
        <p:spPr bwMode="auto">
          <a:xfrm>
            <a:off x="301625" y="249238"/>
            <a:ext cx="85407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endParaRPr lang="en-US" altLang="zh-CN" sz="2800" b="0">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对于</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中的有限个模糊集，此结论仍然成立。</a:t>
            </a:r>
          </a:p>
          <a:p>
            <a:pPr marL="342900" indent="-342900">
              <a:lnSpc>
                <a:spcPct val="120000"/>
              </a:lnSpc>
              <a:spcBef>
                <a:spcPct val="20000"/>
              </a:spcBef>
              <a:buClr>
                <a:schemeClr val="folHlink"/>
              </a:buClr>
              <a:buSzPct val="60000"/>
              <a:buFont typeface="Wingdings" pitchFamily="2" charset="2"/>
              <a:buChar char="n"/>
            </a:pPr>
            <a:endParaRPr lang="zh-CN" altLang="en-US" sz="2800">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Char char="n"/>
            </a:pPr>
            <a:endParaRPr lang="zh-CN" altLang="en-US" sz="2800">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但是，对于无限多个模糊集，等号未必成立。</a:t>
            </a:r>
          </a:p>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性质</a:t>
            </a:r>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若</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i="1" baseline="-25000">
                <a:latin typeface="Times New Roman" pitchFamily="18" charset="0"/>
                <a:ea typeface="楷体_GB2312" pitchFamily="49" charset="-122"/>
              </a:rPr>
              <a:t>t</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t</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T </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T</a:t>
            </a:r>
            <a:r>
              <a:rPr lang="zh-CN" altLang="en-US" sz="2800">
                <a:latin typeface="Times New Roman" pitchFamily="18" charset="0"/>
                <a:ea typeface="楷体_GB2312" pitchFamily="49" charset="-122"/>
              </a:rPr>
              <a:t>为指标集，则</a:t>
            </a:r>
          </a:p>
        </p:txBody>
      </p:sp>
      <p:sp>
        <p:nvSpPr>
          <p:cNvPr id="1325061" name="Rectangle 3"/>
          <p:cNvSpPr>
            <a:spLocks noChangeArrowheads="1"/>
          </p:cNvSpPr>
          <p:nvPr/>
        </p:nvSpPr>
        <p:spPr bwMode="auto">
          <a:xfrm>
            <a:off x="4479925" y="-387350"/>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sp>
        <p:nvSpPr>
          <p:cNvPr id="1325062" name="Rectangle 4"/>
          <p:cNvSpPr>
            <a:spLocks noChangeArrowheads="1"/>
          </p:cNvSpPr>
          <p:nvPr/>
        </p:nvSpPr>
        <p:spPr bwMode="auto">
          <a:xfrm>
            <a:off x="4479925" y="2789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sp>
        <p:nvSpPr>
          <p:cNvPr id="1325063" name="Rectangle 5"/>
          <p:cNvSpPr>
            <a:spLocks noChangeArrowheads="1"/>
          </p:cNvSpPr>
          <p:nvPr/>
        </p:nvSpPr>
        <p:spPr bwMode="auto">
          <a:xfrm>
            <a:off x="4479925" y="2789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graphicFrame>
        <p:nvGraphicFramePr>
          <p:cNvPr id="107527" name="Object 7"/>
          <p:cNvGraphicFramePr>
            <a:graphicFrameLocks noChangeAspect="1"/>
          </p:cNvGraphicFramePr>
          <p:nvPr/>
        </p:nvGraphicFramePr>
        <p:xfrm>
          <a:off x="1676400" y="1584325"/>
          <a:ext cx="5334000" cy="841375"/>
        </p:xfrm>
        <a:graphic>
          <a:graphicData uri="http://schemas.openxmlformats.org/presentationml/2006/ole">
            <mc:AlternateContent xmlns:mc="http://schemas.openxmlformats.org/markup-compatibility/2006">
              <mc:Choice xmlns:v="urn:schemas-microsoft-com:vml" Requires="v">
                <p:oleObj spid="_x0000_s1325091" name="Equation" r:id="rId3" imgW="2413000" imgH="381000" progId="Equation.DSMT4">
                  <p:embed/>
                </p:oleObj>
              </mc:Choice>
              <mc:Fallback>
                <p:oleObj name="Equation" r:id="rId3" imgW="2413000" imgH="381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84325"/>
                        <a:ext cx="53340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5066" name="Rectangle 8"/>
          <p:cNvSpPr>
            <a:spLocks noChangeArrowheads="1"/>
          </p:cNvSpPr>
          <p:nvPr/>
        </p:nvSpPr>
        <p:spPr bwMode="auto">
          <a:xfrm>
            <a:off x="4479925" y="29702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graphicFrame>
        <p:nvGraphicFramePr>
          <p:cNvPr id="107529" name="Object 9"/>
          <p:cNvGraphicFramePr>
            <a:graphicFrameLocks noChangeAspect="1"/>
          </p:cNvGraphicFramePr>
          <p:nvPr/>
        </p:nvGraphicFramePr>
        <p:xfrm>
          <a:off x="2916238" y="4451350"/>
          <a:ext cx="2951162" cy="617538"/>
        </p:xfrm>
        <a:graphic>
          <a:graphicData uri="http://schemas.openxmlformats.org/presentationml/2006/ole">
            <mc:AlternateContent xmlns:mc="http://schemas.openxmlformats.org/markup-compatibility/2006">
              <mc:Choice xmlns:v="urn:schemas-microsoft-com:vml" Requires="v">
                <p:oleObj spid="_x0000_s1325092" name="Equation" r:id="rId5" imgW="1536480" imgH="317160" progId="Equation.DSMT4">
                  <p:embed/>
                </p:oleObj>
              </mc:Choice>
              <mc:Fallback>
                <p:oleObj name="Equation" r:id="rId5" imgW="1536480" imgH="3171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451350"/>
                        <a:ext cx="2951162"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5068" name="Rectangle 10"/>
          <p:cNvSpPr>
            <a:spLocks noChangeArrowheads="1"/>
          </p:cNvSpPr>
          <p:nvPr/>
        </p:nvSpPr>
        <p:spPr bwMode="auto">
          <a:xfrm>
            <a:off x="4479925" y="29702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1800" b="0">
              <a:latin typeface="楷体_GB2312" pitchFamily="49" charset="-122"/>
              <a:ea typeface="楷体_GB2312" pitchFamily="49" charset="-122"/>
            </a:endParaRPr>
          </a:p>
        </p:txBody>
      </p:sp>
      <p:graphicFrame>
        <p:nvGraphicFramePr>
          <p:cNvPr id="107531" name="Object 11"/>
          <p:cNvGraphicFramePr>
            <a:graphicFrameLocks noChangeAspect="1"/>
          </p:cNvGraphicFramePr>
          <p:nvPr/>
        </p:nvGraphicFramePr>
        <p:xfrm>
          <a:off x="2555875" y="5430838"/>
          <a:ext cx="2778125" cy="619125"/>
        </p:xfrm>
        <a:graphic>
          <a:graphicData uri="http://schemas.openxmlformats.org/presentationml/2006/ole">
            <mc:AlternateContent xmlns:mc="http://schemas.openxmlformats.org/markup-compatibility/2006">
              <mc:Choice xmlns:v="urn:schemas-microsoft-com:vml" Requires="v">
                <p:oleObj spid="_x0000_s1325093" name="Equation" r:id="rId7" imgW="1447560" imgH="317160" progId="Equation.DSMT4">
                  <p:embed/>
                </p:oleObj>
              </mc:Choice>
              <mc:Fallback>
                <p:oleObj name="Equation" r:id="rId7" imgW="1447560" imgH="3171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430838"/>
                        <a:ext cx="27781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CF25583-CED9-4C16-B18C-07E9B2ED7B64}" type="slidenum">
              <a:rPr lang="en-US" altLang="zh-CN"/>
              <a:pPr/>
              <a:t>4</a:t>
            </a:fld>
            <a:endParaRPr lang="en-US" altLang="zh-CN"/>
          </a:p>
        </p:txBody>
      </p:sp>
      <p:sp>
        <p:nvSpPr>
          <p:cNvPr id="1210374" name="Line 6"/>
          <p:cNvSpPr>
            <a:spLocks noChangeShapeType="1"/>
          </p:cNvSpPr>
          <p:nvPr/>
        </p:nvSpPr>
        <p:spPr bwMode="auto">
          <a:xfrm>
            <a:off x="250825" y="2276475"/>
            <a:ext cx="8642350" cy="0"/>
          </a:xfrm>
          <a:prstGeom prst="line">
            <a:avLst/>
          </a:prstGeom>
          <a:noFill/>
          <a:ln w="28575">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0375" name="Rectangle 7"/>
          <p:cNvSpPr>
            <a:spLocks noChangeArrowheads="1"/>
          </p:cNvSpPr>
          <p:nvPr/>
        </p:nvSpPr>
        <p:spPr bwMode="auto">
          <a:xfrm>
            <a:off x="468313" y="908050"/>
            <a:ext cx="81359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45000"/>
              </a:lnSpc>
            </a:pPr>
            <a:r>
              <a:rPr lang="en-US" altLang="zh-CN" sz="4000">
                <a:solidFill>
                  <a:srgbClr val="0000FF"/>
                </a:solidFill>
                <a:effectLst>
                  <a:outerShdw blurRad="38100" dist="38100" dir="2700000" algn="tl">
                    <a:srgbClr val="C0C0C0"/>
                  </a:outerShdw>
                </a:effectLst>
                <a:latin typeface="黑体" pitchFamily="49" charset="-122"/>
                <a:ea typeface="黑体" pitchFamily="49" charset="-122"/>
              </a:rPr>
              <a:t>1.</a:t>
            </a:r>
            <a:r>
              <a:rPr lang="zh-CN" altLang="en-US" sz="4000">
                <a:solidFill>
                  <a:srgbClr val="0000FF"/>
                </a:solidFill>
                <a:latin typeface="黑体" pitchFamily="49" charset="-122"/>
                <a:ea typeface="黑体" pitchFamily="49" charset="-122"/>
              </a:rPr>
              <a:t>数学概念与模型</a:t>
            </a:r>
            <a:endParaRPr lang="zh-CN" altLang="en-US" sz="400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1210376" name="Rectangle 8"/>
          <p:cNvSpPr>
            <a:spLocks noChangeArrowheads="1"/>
          </p:cNvSpPr>
          <p:nvPr/>
        </p:nvSpPr>
        <p:spPr bwMode="auto">
          <a:xfrm>
            <a:off x="2484438" y="2565400"/>
            <a:ext cx="4860925" cy="259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25000"/>
              </a:lnSpc>
              <a:spcBef>
                <a:spcPct val="20000"/>
              </a:spcBef>
              <a:buClr>
                <a:srgbClr val="0000FF"/>
              </a:buClr>
              <a:buFont typeface="Wingdings" pitchFamily="2" charset="2"/>
              <a:buAutoNum type="circleNumDbPlain"/>
            </a:pPr>
            <a:r>
              <a:rPr lang="zh-CN" altLang="en-CA" sz="3600">
                <a:solidFill>
                  <a:srgbClr val="0000FF"/>
                </a:solidFill>
                <a:effectLst>
                  <a:outerShdw blurRad="38100" dist="38100" dir="2700000" algn="tl">
                    <a:srgbClr val="C0C0C0"/>
                  </a:outerShdw>
                </a:effectLst>
                <a:latin typeface="楷体_GB2312" pitchFamily="49" charset="-122"/>
                <a:ea typeface="楷体_GB2312" pitchFamily="49" charset="-122"/>
              </a:rPr>
              <a:t>模糊集的基本概念</a:t>
            </a:r>
          </a:p>
          <a:p>
            <a:pPr marL="609600" indent="-609600">
              <a:lnSpc>
                <a:spcPct val="125000"/>
              </a:lnSpc>
              <a:spcBef>
                <a:spcPct val="20000"/>
              </a:spcBef>
              <a:buClr>
                <a:srgbClr val="0000FF"/>
              </a:buClr>
              <a:buFont typeface="Wingdings 3" pitchFamily="18" charset="2"/>
              <a:buAutoNum type="circleNumDbPlain"/>
            </a:pPr>
            <a:r>
              <a:rPr lang="zh-CN" altLang="en-CA" sz="3600">
                <a:solidFill>
                  <a:srgbClr val="0000FF"/>
                </a:solidFill>
                <a:effectLst>
                  <a:outerShdw blurRad="38100" dist="38100" dir="2700000" algn="tl">
                    <a:srgbClr val="C0C0C0"/>
                  </a:outerShdw>
                </a:effectLst>
                <a:latin typeface="楷体_GB2312" pitchFamily="49" charset="-122"/>
                <a:ea typeface="楷体_GB2312" pitchFamily="49" charset="-122"/>
              </a:rPr>
              <a:t>模糊集的运算</a:t>
            </a:r>
          </a:p>
          <a:p>
            <a:pPr marL="609600" indent="-609600">
              <a:lnSpc>
                <a:spcPct val="125000"/>
              </a:lnSpc>
              <a:spcBef>
                <a:spcPct val="20000"/>
              </a:spcBef>
              <a:buClr>
                <a:srgbClr val="0000FF"/>
              </a:buClr>
              <a:buFont typeface="Wingdings 3" pitchFamily="18" charset="2"/>
              <a:buAutoNum type="circleNumDbPlain"/>
            </a:pPr>
            <a:r>
              <a:rPr lang="zh-CN" altLang="en-CA" sz="3600">
                <a:solidFill>
                  <a:srgbClr val="0000FF"/>
                </a:solidFill>
                <a:effectLst>
                  <a:outerShdw blurRad="38100" dist="38100" dir="2700000" algn="tl">
                    <a:srgbClr val="C0C0C0"/>
                  </a:outerShdw>
                </a:effectLst>
                <a:latin typeface="楷体_GB2312" pitchFamily="49" charset="-122"/>
                <a:ea typeface="楷体_GB2312" pitchFamily="49" charset="-122"/>
              </a:rPr>
              <a:t>模糊集的截集</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BAAEF682-0AB7-4BDD-9D45-269DE1DD2C72}" type="slidenum">
              <a:rPr lang="en-US" altLang="zh-CN"/>
              <a:pPr/>
              <a:t>40</a:t>
            </a:fld>
            <a:endParaRPr lang="en-US" altLang="zh-CN"/>
          </a:p>
        </p:txBody>
      </p:sp>
      <p:sp>
        <p:nvSpPr>
          <p:cNvPr id="109570" name="Rectangle 2"/>
          <p:cNvSpPr>
            <a:spLocks noChangeArrowheads="1"/>
          </p:cNvSpPr>
          <p:nvPr/>
        </p:nvSpPr>
        <p:spPr bwMode="auto">
          <a:xfrm>
            <a:off x="301625" y="852488"/>
            <a:ext cx="854075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例</a:t>
            </a:r>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令                           </a:t>
            </a:r>
            <a:r>
              <a:rPr lang="zh-CN" altLang="en-US"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sym typeface="Symbol" pitchFamily="18" charset="2"/>
              </a:rPr>
              <a:t>，则</a:t>
            </a:r>
            <a:endParaRPr lang="zh-CN" altLang="en-US" sz="2800" i="1">
              <a:latin typeface="Times New Roman" pitchFamily="18" charset="0"/>
              <a:ea typeface="楷体_GB2312" pitchFamily="49" charset="-122"/>
            </a:endParaRPr>
          </a:p>
        </p:txBody>
      </p:sp>
      <p:graphicFrame>
        <p:nvGraphicFramePr>
          <p:cNvPr id="109572" name="Object 4"/>
          <p:cNvGraphicFramePr>
            <a:graphicFrameLocks noChangeAspect="1"/>
          </p:cNvGraphicFramePr>
          <p:nvPr/>
        </p:nvGraphicFramePr>
        <p:xfrm>
          <a:off x="1828800" y="741363"/>
          <a:ext cx="2209800" cy="801687"/>
        </p:xfrm>
        <a:graphic>
          <a:graphicData uri="http://schemas.openxmlformats.org/presentationml/2006/ole">
            <mc:AlternateContent xmlns:mc="http://schemas.openxmlformats.org/markup-compatibility/2006">
              <mc:Choice xmlns:v="urn:schemas-microsoft-com:vml" Requires="v">
                <p:oleObj spid="_x0000_s1326150" name="Equation" r:id="rId3" imgW="1079032" imgH="393529" progId="Equation.DSMT4">
                  <p:embed/>
                </p:oleObj>
              </mc:Choice>
              <mc:Fallback>
                <p:oleObj name="Equation" r:id="rId3" imgW="1079032"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741363"/>
                        <a:ext cx="2209800"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Object 5"/>
          <p:cNvGraphicFramePr>
            <a:graphicFrameLocks noChangeAspect="1"/>
          </p:cNvGraphicFramePr>
          <p:nvPr/>
        </p:nvGraphicFramePr>
        <p:xfrm>
          <a:off x="2268538" y="1717675"/>
          <a:ext cx="2016125" cy="852488"/>
        </p:xfrm>
        <a:graphic>
          <a:graphicData uri="http://schemas.openxmlformats.org/presentationml/2006/ole">
            <mc:AlternateContent xmlns:mc="http://schemas.openxmlformats.org/markup-compatibility/2006">
              <mc:Choice xmlns:v="urn:schemas-microsoft-com:vml" Requires="v">
                <p:oleObj spid="_x0000_s1326151" name="Equation" r:id="rId5" imgW="926698" imgH="393529" progId="Equation.DSMT4">
                  <p:embed/>
                </p:oleObj>
              </mc:Choice>
              <mc:Fallback>
                <p:oleObj name="Equation" r:id="rId5" imgW="926698"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717675"/>
                        <a:ext cx="2016125"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6088" name="Rectangle 6"/>
          <p:cNvSpPr>
            <a:spLocks noChangeArrowheads="1"/>
          </p:cNvSpPr>
          <p:nvPr/>
        </p:nvSpPr>
        <p:spPr bwMode="auto">
          <a:xfrm>
            <a:off x="5003800" y="25812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CN" altLang="zh-CN" sz="2800" b="0">
              <a:latin typeface="楷体_GB2312" pitchFamily="49" charset="-122"/>
              <a:ea typeface="楷体_GB2312" pitchFamily="49" charset="-122"/>
            </a:endParaRPr>
          </a:p>
        </p:txBody>
      </p:sp>
      <p:sp>
        <p:nvSpPr>
          <p:cNvPr id="1326089" name="Rectangle 7"/>
          <p:cNvSpPr>
            <a:spLocks noChangeArrowheads="1"/>
          </p:cNvSpPr>
          <p:nvPr/>
        </p:nvSpPr>
        <p:spPr bwMode="auto">
          <a:xfrm>
            <a:off x="5724525" y="33004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0" lang="zh-CN" altLang="zh-CN" sz="2800" b="0">
              <a:latin typeface="楷体_GB2312" pitchFamily="49" charset="-122"/>
              <a:ea typeface="楷体_GB2312" pitchFamily="49" charset="-122"/>
            </a:endParaRPr>
          </a:p>
        </p:txBody>
      </p:sp>
      <p:sp>
        <p:nvSpPr>
          <p:cNvPr id="109576" name="Rectangle 8"/>
          <p:cNvSpPr>
            <a:spLocks noChangeArrowheads="1"/>
          </p:cNvSpPr>
          <p:nvPr/>
        </p:nvSpPr>
        <p:spPr bwMode="auto">
          <a:xfrm>
            <a:off x="4572000" y="16446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a:latin typeface="楷体_GB2312" pitchFamily="49" charset="-122"/>
                <a:ea typeface="楷体_GB2312" pitchFamily="49" charset="-122"/>
              </a:rPr>
              <a:t>,</a:t>
            </a:r>
            <a:r>
              <a:rPr kumimoji="0" lang="zh-CN" altLang="en-US" sz="2800">
                <a:latin typeface="楷体_GB2312" pitchFamily="49" charset="-122"/>
                <a:ea typeface="楷体_GB2312" pitchFamily="49" charset="-122"/>
              </a:rPr>
              <a:t>于是 </a:t>
            </a:r>
          </a:p>
        </p:txBody>
      </p:sp>
      <p:graphicFrame>
        <p:nvGraphicFramePr>
          <p:cNvPr id="109577" name="Object 9"/>
          <p:cNvGraphicFramePr>
            <a:graphicFrameLocks noChangeAspect="1"/>
          </p:cNvGraphicFramePr>
          <p:nvPr/>
        </p:nvGraphicFramePr>
        <p:xfrm>
          <a:off x="5795963" y="1703388"/>
          <a:ext cx="1976437" cy="849312"/>
        </p:xfrm>
        <a:graphic>
          <a:graphicData uri="http://schemas.openxmlformats.org/presentationml/2006/ole">
            <mc:AlternateContent xmlns:mc="http://schemas.openxmlformats.org/markup-compatibility/2006">
              <mc:Choice xmlns:v="urn:schemas-microsoft-com:vml" Requires="v">
                <p:oleObj spid="_x0000_s1326152" name="Equation" r:id="rId7" imgW="888614" imgH="380835" progId="Equation.DSMT4">
                  <p:embed/>
                </p:oleObj>
              </mc:Choice>
              <mc:Fallback>
                <p:oleObj name="Equation" r:id="rId7" imgW="888614"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1703388"/>
                        <a:ext cx="1976437"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8" name="Rectangle 10"/>
          <p:cNvSpPr>
            <a:spLocks noChangeArrowheads="1"/>
          </p:cNvSpPr>
          <p:nvPr/>
        </p:nvSpPr>
        <p:spPr bwMode="auto">
          <a:xfrm>
            <a:off x="611188" y="2557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楷体_GB2312" pitchFamily="49" charset="-122"/>
                <a:ea typeface="楷体_GB2312" pitchFamily="49" charset="-122"/>
              </a:rPr>
              <a:t>但是</a:t>
            </a:r>
          </a:p>
        </p:txBody>
      </p:sp>
      <p:graphicFrame>
        <p:nvGraphicFramePr>
          <p:cNvPr id="109579" name="Object 11"/>
          <p:cNvGraphicFramePr>
            <a:graphicFrameLocks noChangeAspect="1"/>
          </p:cNvGraphicFramePr>
          <p:nvPr/>
        </p:nvGraphicFramePr>
        <p:xfrm>
          <a:off x="1692275" y="2798763"/>
          <a:ext cx="2727325" cy="584200"/>
        </p:xfrm>
        <a:graphic>
          <a:graphicData uri="http://schemas.openxmlformats.org/presentationml/2006/ole">
            <mc:AlternateContent xmlns:mc="http://schemas.openxmlformats.org/markup-compatibility/2006">
              <mc:Choice xmlns:v="urn:schemas-microsoft-com:vml" Requires="v">
                <p:oleObj spid="_x0000_s1326153" name="Equation" r:id="rId9" imgW="1066800" imgH="228600" progId="Equation.DSMT4">
                  <p:embed/>
                </p:oleObj>
              </mc:Choice>
              <mc:Fallback>
                <p:oleObj name="Equation" r:id="rId9" imgW="10668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798763"/>
                        <a:ext cx="27273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1" name="Rectangle 13"/>
          <p:cNvSpPr>
            <a:spLocks noChangeArrowheads="1"/>
          </p:cNvSpPr>
          <p:nvPr/>
        </p:nvSpPr>
        <p:spPr bwMode="auto">
          <a:xfrm>
            <a:off x="4787900" y="26289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a:latin typeface="楷体_GB2312" pitchFamily="49" charset="-122"/>
                <a:ea typeface="楷体_GB2312" pitchFamily="49" charset="-122"/>
              </a:rPr>
              <a:t>,</a:t>
            </a:r>
            <a:r>
              <a:rPr kumimoji="0" lang="zh-CN" altLang="en-US" sz="2800">
                <a:latin typeface="楷体_GB2312" pitchFamily="49" charset="-122"/>
                <a:ea typeface="楷体_GB2312" pitchFamily="49" charset="-122"/>
              </a:rPr>
              <a:t>从而</a:t>
            </a:r>
          </a:p>
        </p:txBody>
      </p:sp>
      <p:graphicFrame>
        <p:nvGraphicFramePr>
          <p:cNvPr id="109582" name="Object 14"/>
          <p:cNvGraphicFramePr>
            <a:graphicFrameLocks noChangeAspect="1"/>
          </p:cNvGraphicFramePr>
          <p:nvPr/>
        </p:nvGraphicFramePr>
        <p:xfrm>
          <a:off x="5940425" y="2668588"/>
          <a:ext cx="1908175" cy="868362"/>
        </p:xfrm>
        <a:graphic>
          <a:graphicData uri="http://schemas.openxmlformats.org/presentationml/2006/ole">
            <mc:AlternateContent xmlns:mc="http://schemas.openxmlformats.org/markup-compatibility/2006">
              <mc:Choice xmlns:v="urn:schemas-microsoft-com:vml" Requires="v">
                <p:oleObj spid="_x0000_s1326154" name="Equation" r:id="rId11" imgW="838200" imgH="381000" progId="Equation.DSMT4">
                  <p:embed/>
                </p:oleObj>
              </mc:Choice>
              <mc:Fallback>
                <p:oleObj name="Equation" r:id="rId11" imgW="838200" imgH="3810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2668588"/>
                        <a:ext cx="1908175"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3" name="Rectangle 15"/>
          <p:cNvSpPr>
            <a:spLocks noChangeArrowheads="1"/>
          </p:cNvSpPr>
          <p:nvPr/>
        </p:nvSpPr>
        <p:spPr bwMode="auto">
          <a:xfrm>
            <a:off x="611188" y="3494088"/>
            <a:ext cx="1065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楷体_GB2312" pitchFamily="49" charset="-122"/>
                <a:ea typeface="楷体_GB2312" pitchFamily="49" charset="-122"/>
              </a:rPr>
              <a:t>因此 </a:t>
            </a:r>
          </a:p>
        </p:txBody>
      </p:sp>
      <p:graphicFrame>
        <p:nvGraphicFramePr>
          <p:cNvPr id="109584" name="Object 16"/>
          <p:cNvGraphicFramePr>
            <a:graphicFrameLocks noChangeAspect="1"/>
          </p:cNvGraphicFramePr>
          <p:nvPr/>
        </p:nvGraphicFramePr>
        <p:xfrm>
          <a:off x="1981200" y="3509963"/>
          <a:ext cx="3124200" cy="912812"/>
        </p:xfrm>
        <a:graphic>
          <a:graphicData uri="http://schemas.openxmlformats.org/presentationml/2006/ole">
            <mc:AlternateContent xmlns:mc="http://schemas.openxmlformats.org/markup-compatibility/2006">
              <mc:Choice xmlns:v="urn:schemas-microsoft-com:vml" Requires="v">
                <p:oleObj spid="_x0000_s1326155" name="Equation" r:id="rId13" imgW="1308100" imgH="381000" progId="Equation.DSMT4">
                  <p:embed/>
                </p:oleObj>
              </mc:Choice>
              <mc:Fallback>
                <p:oleObj name="Equation" r:id="rId13" imgW="1308100" imgH="3810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509963"/>
                        <a:ext cx="312420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85" name="Object 17"/>
          <p:cNvGraphicFramePr>
            <a:graphicFrameLocks noChangeAspect="1"/>
          </p:cNvGraphicFramePr>
          <p:nvPr/>
        </p:nvGraphicFramePr>
        <p:xfrm>
          <a:off x="2771775" y="5346700"/>
          <a:ext cx="2867025" cy="717550"/>
        </p:xfrm>
        <a:graphic>
          <a:graphicData uri="http://schemas.openxmlformats.org/presentationml/2006/ole">
            <mc:AlternateContent xmlns:mc="http://schemas.openxmlformats.org/markup-compatibility/2006">
              <mc:Choice xmlns:v="urn:schemas-microsoft-com:vml" Requires="v">
                <p:oleObj spid="_x0000_s1326156" name="Equation" r:id="rId15" imgW="1180588" imgH="291973" progId="Equation.DSMT4">
                  <p:embed/>
                </p:oleObj>
              </mc:Choice>
              <mc:Fallback>
                <p:oleObj name="Equation" r:id="rId15" imgW="1180588" imgH="291973"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5346700"/>
                        <a:ext cx="28670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86" name="Rectangle 18"/>
          <p:cNvSpPr>
            <a:spLocks noChangeArrowheads="1"/>
          </p:cNvSpPr>
          <p:nvPr/>
        </p:nvSpPr>
        <p:spPr bwMode="auto">
          <a:xfrm>
            <a:off x="3779838" y="45021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a:latin typeface="楷体_GB2312" pitchFamily="49" charset="-122"/>
                <a:ea typeface="楷体_GB2312" pitchFamily="49" charset="-122"/>
              </a:rPr>
              <a:t>   </a:t>
            </a:r>
            <a:r>
              <a:rPr kumimoji="0" lang="zh-CN" altLang="en-US" sz="2800">
                <a:latin typeface="楷体_GB2312" pitchFamily="49" charset="-122"/>
                <a:ea typeface="楷体_GB2312" pitchFamily="49" charset="-122"/>
              </a:rPr>
              <a:t>说明性质</a:t>
            </a:r>
            <a:r>
              <a:rPr kumimoji="0" lang="en-US" altLang="zh-CN" sz="2800">
                <a:latin typeface="Times New Roman" pitchFamily="18" charset="0"/>
                <a:ea typeface="楷体_GB2312" pitchFamily="49" charset="-122"/>
              </a:rPr>
              <a:t>2</a:t>
            </a:r>
            <a:r>
              <a:rPr kumimoji="0" lang="zh-CN" altLang="en-US" sz="2800">
                <a:latin typeface="楷体_GB2312" pitchFamily="49" charset="-122"/>
                <a:ea typeface="楷体_GB2312" pitchFamily="49" charset="-122"/>
              </a:rPr>
              <a:t>中的包含关系一般不能换为等式。</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A255FE28-C6DB-43CF-AE1D-704B9785E47A}" type="slidenum">
              <a:rPr lang="en-US" altLang="zh-CN"/>
              <a:pPr/>
              <a:t>41</a:t>
            </a:fld>
            <a:endParaRPr lang="en-US" altLang="zh-CN"/>
          </a:p>
        </p:txBody>
      </p:sp>
      <p:sp>
        <p:nvSpPr>
          <p:cNvPr id="110594" name="Rectangle 2"/>
          <p:cNvSpPr>
            <a:spLocks noChangeArrowheads="1"/>
          </p:cNvSpPr>
          <p:nvPr/>
        </p:nvSpPr>
        <p:spPr bwMode="auto">
          <a:xfrm>
            <a:off x="352425" y="708025"/>
            <a:ext cx="854075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r>
              <a:rPr lang="zh-CN" altLang="en-US" sz="2800">
                <a:latin typeface="楷体_GB2312" pitchFamily="49" charset="-122"/>
                <a:ea typeface="楷体_GB2312" pitchFamily="49" charset="-122"/>
              </a:rPr>
              <a:t>性</a:t>
            </a:r>
            <a:r>
              <a:rPr lang="zh-CN" altLang="en-US" sz="2800">
                <a:latin typeface="Times New Roman" pitchFamily="18" charset="0"/>
                <a:ea typeface="楷体_GB2312" pitchFamily="49" charset="-122"/>
              </a:rPr>
              <a:t>质</a:t>
            </a:r>
            <a:r>
              <a:rPr lang="en-US" altLang="zh-CN" sz="2800">
                <a:latin typeface="Times New Roman" pitchFamily="18" charset="0"/>
                <a:ea typeface="楷体_GB2312" pitchFamily="49" charset="-122"/>
              </a:rPr>
              <a:t>3  </a:t>
            </a:r>
            <a:r>
              <a:rPr lang="zh-CN" altLang="en-US" sz="2800">
                <a:latin typeface="Times New Roman" pitchFamily="18" charset="0"/>
                <a:ea typeface="楷体_GB2312" pitchFamily="49" charset="-122"/>
              </a:rPr>
              <a:t>设</a:t>
            </a:r>
            <a:r>
              <a:rPr lang="zh-CN" altLang="en-US" sz="2800" b="0">
                <a:latin typeface="Times New Roman" pitchFamily="18" charset="0"/>
                <a:ea typeface="楷体_GB2312" pitchFamily="49" charset="-122"/>
              </a:rPr>
              <a:t>                                   ，</a:t>
            </a:r>
            <a:r>
              <a:rPr lang="zh-CN" altLang="en-US" sz="2800">
                <a:latin typeface="Times New Roman" pitchFamily="18" charset="0"/>
                <a:ea typeface="楷体_GB2312" pitchFamily="49" charset="-122"/>
              </a:rPr>
              <a:t>若             ，</a:t>
            </a:r>
          </a:p>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      则</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证 对                 ，有</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所以                ，即</a:t>
            </a:r>
          </a:p>
          <a:p>
            <a:pPr marL="342900" indent="-342900">
              <a:lnSpc>
                <a:spcPct val="120000"/>
              </a:lnSpc>
              <a:spcBef>
                <a:spcPct val="50000"/>
              </a:spcBef>
              <a:buClr>
                <a:schemeClr val="folHlink"/>
              </a:buClr>
              <a:buSzPct val="55000"/>
              <a:buFont typeface="Wingdings" pitchFamily="2" charset="2"/>
              <a:buChar char="n"/>
            </a:pPr>
            <a:r>
              <a:rPr lang="zh-CN" altLang="en-US" sz="2800">
                <a:latin typeface="Times New Roman" pitchFamily="18" charset="0"/>
                <a:ea typeface="楷体_GB2312" pitchFamily="49" charset="-122"/>
              </a:rPr>
              <a:t>性质</a:t>
            </a:r>
            <a:r>
              <a:rPr lang="en-US" altLang="zh-CN" sz="2800">
                <a:latin typeface="Times New Roman" pitchFamily="18" charset="0"/>
                <a:ea typeface="楷体_GB2312" pitchFamily="49" charset="-122"/>
              </a:rPr>
              <a:t>4</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设             ，则</a:t>
            </a:r>
            <a:r>
              <a:rPr lang="zh-CN" altLang="en-US" sz="2800" b="0">
                <a:latin typeface="楷体_GB2312" pitchFamily="49" charset="-122"/>
                <a:ea typeface="楷体_GB2312" pitchFamily="49" charset="-122"/>
              </a:rPr>
              <a:t> </a:t>
            </a:r>
          </a:p>
          <a:p>
            <a:pPr marL="342900" indent="-342900">
              <a:lnSpc>
                <a:spcPct val="120000"/>
              </a:lnSpc>
              <a:spcBef>
                <a:spcPct val="20000"/>
              </a:spcBef>
              <a:buClr>
                <a:schemeClr val="folHlink"/>
              </a:buClr>
              <a:buSzPct val="55000"/>
              <a:buFont typeface="Wingdings" pitchFamily="2" charset="2"/>
              <a:buNone/>
            </a:pPr>
            <a:r>
              <a:rPr lang="zh-CN" altLang="en-US" sz="2800">
                <a:latin typeface="楷体_GB2312" pitchFamily="49" charset="-122"/>
                <a:ea typeface="楷体_GB2312" pitchFamily="49" charset="-122"/>
              </a:rPr>
              <a:t> 证</a:t>
            </a:r>
          </a:p>
        </p:txBody>
      </p:sp>
      <p:sp>
        <p:nvSpPr>
          <p:cNvPr id="1327109" name="Rectangle 3"/>
          <p:cNvSpPr>
            <a:spLocks noChangeArrowheads="1"/>
          </p:cNvSpPr>
          <p:nvPr/>
        </p:nvSpPr>
        <p:spPr bwMode="auto">
          <a:xfrm>
            <a:off x="4479925" y="-100013"/>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2800" b="0">
              <a:latin typeface="楷体_GB2312" pitchFamily="49" charset="-122"/>
              <a:ea typeface="楷体_GB2312" pitchFamily="49" charset="-122"/>
            </a:endParaRPr>
          </a:p>
        </p:txBody>
      </p:sp>
      <p:graphicFrame>
        <p:nvGraphicFramePr>
          <p:cNvPr id="110596" name="Object 4"/>
          <p:cNvGraphicFramePr>
            <a:graphicFrameLocks noChangeAspect="1"/>
          </p:cNvGraphicFramePr>
          <p:nvPr/>
        </p:nvGraphicFramePr>
        <p:xfrm>
          <a:off x="2124075" y="836613"/>
          <a:ext cx="3151188" cy="473075"/>
        </p:xfrm>
        <a:graphic>
          <a:graphicData uri="http://schemas.openxmlformats.org/presentationml/2006/ole">
            <mc:AlternateContent xmlns:mc="http://schemas.openxmlformats.org/markup-compatibility/2006">
              <mc:Choice xmlns:v="urn:schemas-microsoft-com:vml" Requires="v">
                <p:oleObj spid="_x0000_s1327216" name="Equation" r:id="rId3" imgW="1459866" imgH="215806" progId="Equation.DSMT4">
                  <p:embed/>
                </p:oleObj>
              </mc:Choice>
              <mc:Fallback>
                <p:oleObj name="Equation" r:id="rId3" imgW="1459866"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836613"/>
                        <a:ext cx="31511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7" name="Object 5"/>
          <p:cNvGraphicFramePr>
            <a:graphicFrameLocks noChangeAspect="1"/>
          </p:cNvGraphicFramePr>
          <p:nvPr/>
        </p:nvGraphicFramePr>
        <p:xfrm>
          <a:off x="6019800" y="784225"/>
          <a:ext cx="1066800" cy="501650"/>
        </p:xfrm>
        <a:graphic>
          <a:graphicData uri="http://schemas.openxmlformats.org/presentationml/2006/ole">
            <mc:AlternateContent xmlns:mc="http://schemas.openxmlformats.org/markup-compatibility/2006">
              <mc:Choice xmlns:v="urn:schemas-microsoft-com:vml" Requires="v">
                <p:oleObj spid="_x0000_s1327217" name="Equation" r:id="rId5" imgW="469696" imgH="215806" progId="Equation.DSMT4">
                  <p:embed/>
                </p:oleObj>
              </mc:Choice>
              <mc:Fallback>
                <p:oleObj name="Equation" r:id="rId5" imgW="469696" imgH="2158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784225"/>
                        <a:ext cx="1066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7112" name="Rectangle 6"/>
          <p:cNvSpPr>
            <a:spLocks noChangeArrowheads="1"/>
          </p:cNvSpPr>
          <p:nvPr/>
        </p:nvSpPr>
        <p:spPr bwMode="auto">
          <a:xfrm>
            <a:off x="4479925" y="-100013"/>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kumimoji="0" lang="zh-CN" altLang="zh-CN" sz="2800" b="0">
              <a:latin typeface="楷体_GB2312" pitchFamily="49" charset="-122"/>
              <a:ea typeface="楷体_GB2312" pitchFamily="49" charset="-122"/>
            </a:endParaRPr>
          </a:p>
        </p:txBody>
      </p:sp>
      <p:graphicFrame>
        <p:nvGraphicFramePr>
          <p:cNvPr id="110599" name="Object 7"/>
          <p:cNvGraphicFramePr>
            <a:graphicFrameLocks noChangeAspect="1"/>
          </p:cNvGraphicFramePr>
          <p:nvPr/>
        </p:nvGraphicFramePr>
        <p:xfrm>
          <a:off x="2133600" y="1362075"/>
          <a:ext cx="1447800" cy="576263"/>
        </p:xfrm>
        <a:graphic>
          <a:graphicData uri="http://schemas.openxmlformats.org/presentationml/2006/ole">
            <mc:AlternateContent xmlns:mc="http://schemas.openxmlformats.org/markup-compatibility/2006">
              <mc:Choice xmlns:v="urn:schemas-microsoft-com:vml" Requires="v">
                <p:oleObj spid="_x0000_s1327218" name="Equation" r:id="rId7" imgW="609336" imgH="241195" progId="Equation.DSMT4">
                  <p:embed/>
                </p:oleObj>
              </mc:Choice>
              <mc:Fallback>
                <p:oleObj name="Equation" r:id="rId7" imgW="609336" imgH="241195"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362075"/>
                        <a:ext cx="1447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0" name="Object 8"/>
          <p:cNvGraphicFramePr>
            <a:graphicFrameLocks noChangeAspect="1"/>
          </p:cNvGraphicFramePr>
          <p:nvPr/>
        </p:nvGraphicFramePr>
        <p:xfrm>
          <a:off x="1447800" y="2028825"/>
          <a:ext cx="1371600" cy="561975"/>
        </p:xfrm>
        <a:graphic>
          <a:graphicData uri="http://schemas.openxmlformats.org/presentationml/2006/ole">
            <mc:AlternateContent xmlns:mc="http://schemas.openxmlformats.org/markup-compatibility/2006">
              <mc:Choice xmlns:v="urn:schemas-microsoft-com:vml" Requires="v">
                <p:oleObj spid="_x0000_s1327219" name="Equation" r:id="rId9" imgW="583947" imgH="241195" progId="Equation.DSMT4">
                  <p:embed/>
                </p:oleObj>
              </mc:Choice>
              <mc:Fallback>
                <p:oleObj name="Equation" r:id="rId9" imgW="583947" imgH="241195"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028825"/>
                        <a:ext cx="1371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1" name="Object 9"/>
          <p:cNvGraphicFramePr>
            <a:graphicFrameLocks noChangeAspect="1"/>
          </p:cNvGraphicFramePr>
          <p:nvPr/>
        </p:nvGraphicFramePr>
        <p:xfrm>
          <a:off x="3657600" y="2036763"/>
          <a:ext cx="3962400" cy="496887"/>
        </p:xfrm>
        <a:graphic>
          <a:graphicData uri="http://schemas.openxmlformats.org/presentationml/2006/ole">
            <mc:AlternateContent xmlns:mc="http://schemas.openxmlformats.org/markup-compatibility/2006">
              <mc:Choice xmlns:v="urn:schemas-microsoft-com:vml" Requires="v">
                <p:oleObj spid="_x0000_s1327220" name="Equation" r:id="rId11" imgW="1752600" imgH="215900" progId="Equation.DSMT4">
                  <p:embed/>
                </p:oleObj>
              </mc:Choice>
              <mc:Fallback>
                <p:oleObj name="Equation" r:id="rId11" imgW="1752600" imgH="215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2036763"/>
                        <a:ext cx="39624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2" name="Object 10"/>
          <p:cNvGraphicFramePr>
            <a:graphicFrameLocks noChangeAspect="1"/>
          </p:cNvGraphicFramePr>
          <p:nvPr/>
        </p:nvGraphicFramePr>
        <p:xfrm>
          <a:off x="1524000" y="2522538"/>
          <a:ext cx="1143000" cy="593725"/>
        </p:xfrm>
        <a:graphic>
          <a:graphicData uri="http://schemas.openxmlformats.org/presentationml/2006/ole">
            <mc:AlternateContent xmlns:mc="http://schemas.openxmlformats.org/markup-compatibility/2006">
              <mc:Choice xmlns:v="urn:schemas-microsoft-com:vml" Requires="v">
                <p:oleObj spid="_x0000_s1327221" name="Equation" r:id="rId13" imgW="457200" imgH="241300" progId="Equation.DSMT4">
                  <p:embed/>
                </p:oleObj>
              </mc:Choice>
              <mc:Fallback>
                <p:oleObj name="Equation" r:id="rId13" imgW="457200" imgH="2413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2522538"/>
                        <a:ext cx="11430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3" name="Object 11"/>
          <p:cNvGraphicFramePr>
            <a:graphicFrameLocks noChangeAspect="1"/>
          </p:cNvGraphicFramePr>
          <p:nvPr/>
        </p:nvGraphicFramePr>
        <p:xfrm>
          <a:off x="3657600" y="2559050"/>
          <a:ext cx="1447800" cy="576263"/>
        </p:xfrm>
        <a:graphic>
          <a:graphicData uri="http://schemas.openxmlformats.org/presentationml/2006/ole">
            <mc:AlternateContent xmlns:mc="http://schemas.openxmlformats.org/markup-compatibility/2006">
              <mc:Choice xmlns:v="urn:schemas-microsoft-com:vml" Requires="v">
                <p:oleObj spid="_x0000_s1327222" name="Equation" r:id="rId15" imgW="609336" imgH="241195" progId="Equation.DSMT4">
                  <p:embed/>
                </p:oleObj>
              </mc:Choice>
              <mc:Fallback>
                <p:oleObj name="Equation" r:id="rId15" imgW="609336" imgH="241195"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2559050"/>
                        <a:ext cx="1447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5" name="Object 13"/>
          <p:cNvGraphicFramePr>
            <a:graphicFrameLocks noChangeAspect="1"/>
          </p:cNvGraphicFramePr>
          <p:nvPr/>
        </p:nvGraphicFramePr>
        <p:xfrm>
          <a:off x="2195513" y="3392488"/>
          <a:ext cx="2224087" cy="473075"/>
        </p:xfrm>
        <a:graphic>
          <a:graphicData uri="http://schemas.openxmlformats.org/presentationml/2006/ole">
            <mc:AlternateContent xmlns:mc="http://schemas.openxmlformats.org/markup-compatibility/2006">
              <mc:Choice xmlns:v="urn:schemas-microsoft-com:vml" Requires="v">
                <p:oleObj spid="_x0000_s1327223" name="Equation" r:id="rId17" imgW="1079500" imgH="228600" progId="Equation.DSMT4">
                  <p:embed/>
                </p:oleObj>
              </mc:Choice>
              <mc:Fallback>
                <p:oleObj name="Equation" r:id="rId17" imgW="1079500" imgH="2286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3392488"/>
                        <a:ext cx="22240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6" name="Object 14"/>
          <p:cNvGraphicFramePr>
            <a:graphicFrameLocks noChangeAspect="1"/>
          </p:cNvGraphicFramePr>
          <p:nvPr/>
        </p:nvGraphicFramePr>
        <p:xfrm>
          <a:off x="5334000" y="3322638"/>
          <a:ext cx="2133600" cy="668337"/>
        </p:xfrm>
        <a:graphic>
          <a:graphicData uri="http://schemas.openxmlformats.org/presentationml/2006/ole">
            <mc:AlternateContent xmlns:mc="http://schemas.openxmlformats.org/markup-compatibility/2006">
              <mc:Choice xmlns:v="urn:schemas-microsoft-com:vml" Requires="v">
                <p:oleObj spid="_x0000_s1327224" name="Equation" r:id="rId19" imgW="939392" imgH="291973" progId="Equation.DSMT4">
                  <p:embed/>
                </p:oleObj>
              </mc:Choice>
              <mc:Fallback>
                <p:oleObj name="Equation" r:id="rId19" imgW="939392" imgH="291973"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3322638"/>
                        <a:ext cx="213360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7" name="Object 15"/>
          <p:cNvGraphicFramePr>
            <a:graphicFrameLocks noChangeAspect="1"/>
          </p:cNvGraphicFramePr>
          <p:nvPr/>
        </p:nvGraphicFramePr>
        <p:xfrm>
          <a:off x="1403350" y="4181475"/>
          <a:ext cx="1492250" cy="695325"/>
        </p:xfrm>
        <a:graphic>
          <a:graphicData uri="http://schemas.openxmlformats.org/presentationml/2006/ole">
            <mc:AlternateContent xmlns:mc="http://schemas.openxmlformats.org/markup-compatibility/2006">
              <mc:Choice xmlns:v="urn:schemas-microsoft-com:vml" Requires="v">
                <p:oleObj spid="_x0000_s1327225" name="Equation" r:id="rId21" imgW="622080" imgH="291960" progId="Equation.DSMT4">
                  <p:embed/>
                </p:oleObj>
              </mc:Choice>
              <mc:Fallback>
                <p:oleObj name="Equation" r:id="rId21" imgW="622080" imgH="29196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3350" y="4181475"/>
                        <a:ext cx="14922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8" name="Object 16"/>
          <p:cNvGraphicFramePr>
            <a:graphicFrameLocks noChangeAspect="1"/>
          </p:cNvGraphicFramePr>
          <p:nvPr/>
        </p:nvGraphicFramePr>
        <p:xfrm>
          <a:off x="3059113" y="4210050"/>
          <a:ext cx="2198687" cy="638175"/>
        </p:xfrm>
        <a:graphic>
          <a:graphicData uri="http://schemas.openxmlformats.org/presentationml/2006/ole">
            <mc:AlternateContent xmlns:mc="http://schemas.openxmlformats.org/markup-compatibility/2006">
              <mc:Choice xmlns:v="urn:schemas-microsoft-com:vml" Requires="v">
                <p:oleObj spid="_x0000_s1327226" name="Equation" r:id="rId23" imgW="952200" imgH="279360" progId="Equation.DSMT4">
                  <p:embed/>
                </p:oleObj>
              </mc:Choice>
              <mc:Fallback>
                <p:oleObj name="Equation" r:id="rId23" imgW="952200" imgH="27936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4210050"/>
                        <a:ext cx="21986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9" name="Object 17"/>
          <p:cNvGraphicFramePr>
            <a:graphicFrameLocks noChangeAspect="1"/>
          </p:cNvGraphicFramePr>
          <p:nvPr/>
        </p:nvGraphicFramePr>
        <p:xfrm>
          <a:off x="3060700" y="4875213"/>
          <a:ext cx="2959100" cy="542925"/>
        </p:xfrm>
        <a:graphic>
          <a:graphicData uri="http://schemas.openxmlformats.org/presentationml/2006/ole">
            <mc:AlternateContent xmlns:mc="http://schemas.openxmlformats.org/markup-compatibility/2006">
              <mc:Choice xmlns:v="urn:schemas-microsoft-com:vml" Requires="v">
                <p:oleObj spid="_x0000_s1327227" name="Equation" r:id="rId25" imgW="1244520" imgH="228600" progId="Equation.DSMT4">
                  <p:embed/>
                </p:oleObj>
              </mc:Choice>
              <mc:Fallback>
                <p:oleObj name="Equation" r:id="rId25" imgW="1244520" imgH="228600" progId="Equation.DSMT4">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60700" y="4875213"/>
                        <a:ext cx="29591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0" name="Object 18"/>
          <p:cNvGraphicFramePr>
            <a:graphicFrameLocks noChangeAspect="1"/>
          </p:cNvGraphicFramePr>
          <p:nvPr/>
        </p:nvGraphicFramePr>
        <p:xfrm>
          <a:off x="3059113" y="5559425"/>
          <a:ext cx="4637087" cy="712788"/>
        </p:xfrm>
        <a:graphic>
          <a:graphicData uri="http://schemas.openxmlformats.org/presentationml/2006/ole">
            <mc:AlternateContent xmlns:mc="http://schemas.openxmlformats.org/markup-compatibility/2006">
              <mc:Choice xmlns:v="urn:schemas-microsoft-com:vml" Requires="v">
                <p:oleObj spid="_x0000_s1327228" name="Equation" r:id="rId27" imgW="1892160" imgH="291960" progId="Equation.DSMT4">
                  <p:embed/>
                </p:oleObj>
              </mc:Choice>
              <mc:Fallback>
                <p:oleObj name="Equation" r:id="rId27" imgW="1892160" imgH="291960" progId="Equation.DSMT4">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59113" y="5559425"/>
                        <a:ext cx="4637087"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1F04DD7-FFF0-48D5-8096-E5E75E54F5C0}" type="slidenum">
              <a:rPr lang="en-US" altLang="zh-CN"/>
              <a:pPr/>
              <a:t>42</a:t>
            </a:fld>
            <a:endParaRPr lang="en-US" altLang="zh-CN"/>
          </a:p>
        </p:txBody>
      </p:sp>
      <p:sp>
        <p:nvSpPr>
          <p:cNvPr id="114690" name="Rectangle 2"/>
          <p:cNvSpPr>
            <a:spLocks noChangeArrowheads="1"/>
          </p:cNvSpPr>
          <p:nvPr/>
        </p:nvSpPr>
        <p:spPr bwMode="auto">
          <a:xfrm>
            <a:off x="250825" y="333375"/>
            <a:ext cx="8447088"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定义</a:t>
            </a:r>
            <a:r>
              <a:rPr lang="en-US" altLang="zh-CN" sz="2800">
                <a:latin typeface="Times New Roman" pitchFamily="18" charset="0"/>
                <a:ea typeface="楷体_GB2312" pitchFamily="49" charset="-122"/>
              </a:rPr>
              <a:t>2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(1) </a:t>
            </a:r>
            <a:r>
              <a:rPr lang="zh-CN" altLang="en-US" sz="2800">
                <a:latin typeface="Times New Roman" pitchFamily="18" charset="0"/>
                <a:ea typeface="楷体_GB2312" pitchFamily="49" charset="-122"/>
              </a:rPr>
              <a:t>称      为</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的</a:t>
            </a:r>
            <a:r>
              <a:rPr lang="zh-CN" altLang="en-US" sz="2800">
                <a:solidFill>
                  <a:srgbClr val="FF0000"/>
                </a:solidFill>
                <a:latin typeface="Times New Roman" pitchFamily="18" charset="0"/>
                <a:ea typeface="楷体_GB2312" pitchFamily="49" charset="-122"/>
              </a:rPr>
              <a:t>支撑集</a:t>
            </a:r>
            <a:r>
              <a:rPr lang="zh-CN" altLang="en-US" sz="2800">
                <a:latin typeface="Times New Roman" pitchFamily="18" charset="0"/>
                <a:ea typeface="楷体_GB2312" pitchFamily="49" charset="-122"/>
              </a:rPr>
              <a:t>，记作</a:t>
            </a:r>
            <a:r>
              <a:rPr lang="en-US" altLang="zh-CN" sz="2800">
                <a:latin typeface="Times New Roman" pitchFamily="18" charset="0"/>
                <a:ea typeface="楷体_GB2312" pitchFamily="49" charset="-122"/>
              </a:rPr>
              <a:t>Supp</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即</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Supp</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)&gt;0}</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(2) </a:t>
            </a:r>
            <a:r>
              <a:rPr lang="en-US" altLang="zh-CN" sz="2800" i="1">
                <a:latin typeface="Times New Roman" pitchFamily="18" charset="0"/>
                <a:ea typeface="楷体_GB2312" pitchFamily="49" charset="-122"/>
                <a:sym typeface="Symbol" pitchFamily="18" charset="2"/>
              </a:rPr>
              <a:t>A</a:t>
            </a:r>
            <a:r>
              <a:rPr lang="zh-CN" altLang="en-US" sz="2800">
                <a:latin typeface="Times New Roman" pitchFamily="18" charset="0"/>
                <a:ea typeface="楷体_GB2312" pitchFamily="49" charset="-122"/>
                <a:sym typeface="Symbol" pitchFamily="18" charset="2"/>
              </a:rPr>
              <a:t>的</a:t>
            </a:r>
            <a:r>
              <a:rPr lang="zh-CN" altLang="en-US" sz="2800">
                <a:solidFill>
                  <a:srgbClr val="FF0000"/>
                </a:solidFill>
                <a:latin typeface="Times New Roman" pitchFamily="18" charset="0"/>
                <a:ea typeface="楷体_GB2312" pitchFamily="49" charset="-122"/>
                <a:sym typeface="Symbol" pitchFamily="18" charset="2"/>
              </a:rPr>
              <a:t>核</a:t>
            </a:r>
            <a:r>
              <a:rPr lang="zh-CN" altLang="en-US" sz="2800">
                <a:latin typeface="Times New Roman" pitchFamily="18" charset="0"/>
                <a:ea typeface="楷体_GB2312" pitchFamily="49" charset="-122"/>
                <a:sym typeface="Symbol" pitchFamily="18" charset="2"/>
              </a:rPr>
              <a:t>记为</a:t>
            </a:r>
            <a:r>
              <a:rPr lang="en-US" altLang="zh-CN" sz="2800">
                <a:latin typeface="Times New Roman" pitchFamily="18" charset="0"/>
                <a:ea typeface="楷体_GB2312" pitchFamily="49" charset="-122"/>
                <a:sym typeface="Symbol" pitchFamily="18" charset="2"/>
              </a:rPr>
              <a:t>Ker</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   Ker</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)=1}</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(3) </a:t>
            </a:r>
            <a:r>
              <a:rPr lang="zh-CN" altLang="en-US" sz="2800">
                <a:latin typeface="Times New Roman" pitchFamily="18" charset="0"/>
                <a:ea typeface="楷体_GB2312" pitchFamily="49" charset="-122"/>
                <a:sym typeface="Symbol" pitchFamily="18" charset="2"/>
              </a:rPr>
              <a:t>若</a:t>
            </a:r>
            <a:r>
              <a:rPr lang="en-US" altLang="zh-CN" sz="2800">
                <a:latin typeface="Times New Roman" pitchFamily="18" charset="0"/>
                <a:ea typeface="楷体_GB2312" pitchFamily="49" charset="-122"/>
                <a:sym typeface="Symbol" pitchFamily="18" charset="2"/>
              </a:rPr>
              <a:t>Ker</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 </a:t>
            </a:r>
            <a:r>
              <a:rPr lang="zh-CN" altLang="en-US" sz="2800">
                <a:latin typeface="Times New Roman" pitchFamily="18" charset="0"/>
                <a:ea typeface="楷体_GB2312" pitchFamily="49" charset="-122"/>
                <a:sym typeface="Symbol" pitchFamily="18" charset="2"/>
              </a:rPr>
              <a:t>，则称</a:t>
            </a:r>
            <a:r>
              <a:rPr lang="en-US" altLang="zh-CN" sz="2800" i="1">
                <a:latin typeface="Times New Roman" pitchFamily="18" charset="0"/>
                <a:ea typeface="楷体_GB2312" pitchFamily="49" charset="-122"/>
                <a:sym typeface="Symbol" pitchFamily="18" charset="2"/>
              </a:rPr>
              <a:t>A</a:t>
            </a:r>
            <a:r>
              <a:rPr lang="zh-CN" altLang="en-US" sz="2800">
                <a:latin typeface="Times New Roman" pitchFamily="18" charset="0"/>
                <a:ea typeface="楷体_GB2312" pitchFamily="49" charset="-122"/>
                <a:sym typeface="Symbol" pitchFamily="18" charset="2"/>
              </a:rPr>
              <a:t>为</a:t>
            </a:r>
            <a:r>
              <a:rPr lang="zh-CN" altLang="en-US" sz="2800">
                <a:solidFill>
                  <a:srgbClr val="FF0000"/>
                </a:solidFill>
                <a:latin typeface="Times New Roman" pitchFamily="18" charset="0"/>
                <a:ea typeface="楷体_GB2312" pitchFamily="49" charset="-122"/>
                <a:sym typeface="Symbol" pitchFamily="18" charset="2"/>
              </a:rPr>
              <a:t>正规模糊集</a:t>
            </a:r>
            <a:r>
              <a:rPr lang="zh-CN" altLang="en-US" sz="2800">
                <a:latin typeface="Times New Roman" pitchFamily="18" charset="0"/>
                <a:ea typeface="楷体_GB2312" pitchFamily="49" charset="-122"/>
                <a:sym typeface="Symbol" pitchFamily="18" charset="2"/>
              </a:rPr>
              <a:t>。</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sym typeface="Symbol" pitchFamily="18" charset="2"/>
              </a:rPr>
              <a:t>  支撑集与核的性质：</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en-US" altLang="zh-CN" sz="2800">
                <a:latin typeface="Times New Roman" pitchFamily="18" charset="0"/>
                <a:ea typeface="楷体_GB2312" pitchFamily="49" charset="-122"/>
              </a:rPr>
              <a:t>(1) Supp </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 = </a:t>
            </a:r>
            <a:r>
              <a:rPr lang="en-US" altLang="zh-CN" sz="2800">
                <a:latin typeface="Times New Roman" pitchFamily="18" charset="0"/>
                <a:ea typeface="楷体_GB2312" pitchFamily="49" charset="-122"/>
                <a:sym typeface="Symbol" pitchFamily="18" charset="2"/>
              </a:rPr>
              <a:t>Ker= </a:t>
            </a:r>
            <a:r>
              <a:rPr lang="zh-CN" altLang="en-US" sz="2800">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rPr>
              <a:t>Supp </a:t>
            </a:r>
            <a:r>
              <a:rPr lang="en-US" altLang="zh-CN" sz="2800" i="1">
                <a:latin typeface="Times New Roman" pitchFamily="18" charset="0"/>
                <a:ea typeface="楷体_GB2312" pitchFamily="49" charset="-122"/>
                <a:sym typeface="Symbol" pitchFamily="18" charset="2"/>
              </a:rPr>
              <a:t>U</a:t>
            </a:r>
            <a:r>
              <a:rPr lang="en-US" altLang="zh-CN" sz="2800" i="1">
                <a:latin typeface="Times New Roman" pitchFamily="18" charset="0"/>
                <a:ea typeface="楷体_GB2312" pitchFamily="49" charset="-122"/>
              </a:rPr>
              <a:t> = </a:t>
            </a:r>
            <a:r>
              <a:rPr lang="en-US" altLang="zh-CN" sz="2800">
                <a:latin typeface="Times New Roman" pitchFamily="18" charset="0"/>
                <a:ea typeface="楷体_GB2312" pitchFamily="49" charset="-122"/>
                <a:sym typeface="Symbol" pitchFamily="18" charset="2"/>
              </a:rPr>
              <a:t>Ker</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U</a:t>
            </a:r>
            <a:r>
              <a:rPr lang="en-US" altLang="zh-CN" sz="2800">
                <a:latin typeface="Times New Roman" pitchFamily="18" charset="0"/>
                <a:ea typeface="楷体_GB2312" pitchFamily="49" charset="-122"/>
                <a:sym typeface="Symbol" pitchFamily="18" charset="2"/>
              </a:rPr>
              <a:t>;</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(2) </a:t>
            </a:r>
            <a:r>
              <a:rPr lang="en-US" altLang="zh-CN" sz="2800">
                <a:latin typeface="Times New Roman" pitchFamily="18" charset="0"/>
                <a:ea typeface="楷体_GB2312" pitchFamily="49" charset="-122"/>
              </a:rPr>
              <a:t>Supp (Supp</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Supp</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Ker (Ker</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 Ker</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p>
          <a:p>
            <a:pPr marL="342900" indent="-342900">
              <a:lnSpc>
                <a:spcPct val="12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(3)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sym typeface="Symbol" pitchFamily="18" charset="2"/>
              </a:rPr>
              <a:t>B</a:t>
            </a:r>
            <a:r>
              <a:rPr lang="en-US" altLang="zh-CN" sz="2800">
                <a:latin typeface="Times New Roman" pitchFamily="18" charset="0"/>
                <a:ea typeface="楷体_GB2312" pitchFamily="49" charset="-122"/>
                <a:sym typeface="Symbol" pitchFamily="18" charset="2"/>
              </a:rPr>
              <a:t>=  </a:t>
            </a:r>
            <a:r>
              <a:rPr lang="en-US" altLang="zh-CN" sz="2800">
                <a:latin typeface="Times New Roman" pitchFamily="18" charset="0"/>
                <a:ea typeface="楷体_GB2312" pitchFamily="49" charset="-122"/>
              </a:rPr>
              <a:t>Supp</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  </a:t>
            </a:r>
            <a:r>
              <a:rPr lang="en-US" altLang="zh-CN" sz="2800">
                <a:latin typeface="Times New Roman" pitchFamily="18" charset="0"/>
                <a:ea typeface="楷体_GB2312" pitchFamily="49" charset="-122"/>
              </a:rPr>
              <a:t>Supp</a:t>
            </a:r>
            <a:r>
              <a:rPr lang="en-US" altLang="zh-CN" sz="2800" i="1">
                <a:latin typeface="Times New Roman" pitchFamily="18" charset="0"/>
                <a:ea typeface="楷体_GB2312" pitchFamily="49" charset="-122"/>
                <a:sym typeface="Symbol" pitchFamily="18" charset="2"/>
              </a:rPr>
              <a:t>B </a:t>
            </a:r>
            <a:r>
              <a:rPr lang="en-US" altLang="zh-CN" sz="2800">
                <a:latin typeface="Times New Roman" pitchFamily="18" charset="0"/>
                <a:ea typeface="楷体_GB2312" pitchFamily="49" charset="-122"/>
                <a:sym typeface="Symbol" pitchFamily="18" charset="2"/>
              </a:rPr>
              <a:t>= </a:t>
            </a:r>
          </a:p>
        </p:txBody>
      </p:sp>
      <p:graphicFrame>
        <p:nvGraphicFramePr>
          <p:cNvPr id="1328133" name="Object 3"/>
          <p:cNvGraphicFramePr>
            <a:graphicFrameLocks noChangeAspect="1"/>
          </p:cNvGraphicFramePr>
          <p:nvPr/>
        </p:nvGraphicFramePr>
        <p:xfrm>
          <a:off x="1709738" y="1304925"/>
          <a:ext cx="914400" cy="198438"/>
        </p:xfrm>
        <a:graphic>
          <a:graphicData uri="http://schemas.openxmlformats.org/presentationml/2006/ole">
            <mc:AlternateContent xmlns:mc="http://schemas.openxmlformats.org/markup-compatibility/2006">
              <mc:Choice xmlns:v="urn:schemas-microsoft-com:vml" Requires="v">
                <p:oleObj spid="_x0000_s1328149" name="Equation" r:id="rId3" imgW="914400" imgH="198720" progId="Equation.DSMT4">
                  <p:embed/>
                </p:oleObj>
              </mc:Choice>
              <mc:Fallback>
                <p:oleObj name="Equation" r:id="rId3" imgW="914400" imgH="1987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38" y="1304925"/>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2" name="Object 4"/>
          <p:cNvGraphicFramePr>
            <a:graphicFrameLocks noChangeAspect="1"/>
          </p:cNvGraphicFramePr>
          <p:nvPr/>
        </p:nvGraphicFramePr>
        <p:xfrm>
          <a:off x="1449388" y="1008063"/>
          <a:ext cx="468312" cy="719137"/>
        </p:xfrm>
        <a:graphic>
          <a:graphicData uri="http://schemas.openxmlformats.org/presentationml/2006/ole">
            <mc:AlternateContent xmlns:mc="http://schemas.openxmlformats.org/markup-compatibility/2006">
              <mc:Choice xmlns:v="urn:schemas-microsoft-com:vml" Requires="v">
                <p:oleObj spid="_x0000_s1328150" name="Equation" r:id="rId5" imgW="190440" imgH="291960" progId="Equation.DSMT4">
                  <p:embed/>
                </p:oleObj>
              </mc:Choice>
              <mc:Fallback>
                <p:oleObj name="Equation" r:id="rId5" imgW="190440" imgH="2919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1008063"/>
                        <a:ext cx="46831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8785C6-D47D-428C-B9BF-6F9CB4539EBD}" type="slidenum">
              <a:rPr lang="en-US" altLang="zh-CN"/>
              <a:pPr/>
              <a:t>43</a:t>
            </a:fld>
            <a:endParaRPr lang="en-US" altLang="zh-CN"/>
          </a:p>
        </p:txBody>
      </p:sp>
      <p:pic>
        <p:nvPicPr>
          <p:cNvPr id="1329156" name="Picture 2" descr="1-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620713"/>
            <a:ext cx="5638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9157" name="Rectangle 3"/>
          <p:cNvSpPr>
            <a:spLocks noChangeArrowheads="1"/>
          </p:cNvSpPr>
          <p:nvPr/>
        </p:nvSpPr>
        <p:spPr bwMode="auto">
          <a:xfrm>
            <a:off x="2427288" y="5476875"/>
            <a:ext cx="424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CN" altLang="en-US">
                <a:latin typeface="Times New Roman" pitchFamily="18" charset="0"/>
                <a:ea typeface="楷体_GB2312" pitchFamily="49" charset="-122"/>
                <a:cs typeface="Times New Roman" pitchFamily="18" charset="0"/>
              </a:rPr>
              <a:t>图</a:t>
            </a:r>
            <a:r>
              <a:rPr kumimoji="0" lang="en-US" altLang="zh-CN">
                <a:latin typeface="Times New Roman" pitchFamily="18" charset="0"/>
                <a:ea typeface="楷体_GB2312" pitchFamily="49" charset="-122"/>
                <a:cs typeface="Times New Roman" pitchFamily="18" charset="0"/>
              </a:rPr>
              <a:t>1.10 </a:t>
            </a:r>
            <a:r>
              <a:rPr kumimoji="0" lang="zh-CN" altLang="en-US">
                <a:latin typeface="Times New Roman" pitchFamily="18" charset="0"/>
                <a:ea typeface="楷体_GB2312" pitchFamily="49" charset="-122"/>
                <a:cs typeface="Times New Roman" pitchFamily="18" charset="0"/>
              </a:rPr>
              <a:t>模糊集</a:t>
            </a:r>
            <a:r>
              <a:rPr kumimoji="0" lang="en-US" altLang="zh-CN">
                <a:latin typeface="Times New Roman" pitchFamily="18" charset="0"/>
                <a:ea typeface="楷体_GB2312" pitchFamily="49" charset="-122"/>
                <a:cs typeface="Times New Roman" pitchFamily="18" charset="0"/>
              </a:rPr>
              <a:t>A</a:t>
            </a:r>
            <a:r>
              <a:rPr kumimoji="0" lang="zh-CN" altLang="en-US">
                <a:latin typeface="Times New Roman" pitchFamily="18" charset="0"/>
                <a:ea typeface="楷体_GB2312" pitchFamily="49" charset="-122"/>
                <a:cs typeface="Times New Roman" pitchFamily="18" charset="0"/>
              </a:rPr>
              <a:t>的</a:t>
            </a:r>
            <a:r>
              <a:rPr kumimoji="0" lang="en-US" altLang="zh-CN">
                <a:latin typeface="Times New Roman" pitchFamily="18" charset="0"/>
                <a:ea typeface="楷体_GB2312" pitchFamily="49" charset="-122"/>
                <a:cs typeface="Times New Roman" pitchFamily="18" charset="0"/>
              </a:rPr>
              <a:t>SuppA,KerA</a:t>
            </a:r>
            <a:endParaRPr kumimoji="0" lang="en-US" altLang="zh-CN" b="0">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E246663-5025-4545-82A8-E89AAD62411A}" type="slidenum">
              <a:rPr lang="en-US" altLang="zh-CN"/>
              <a:pPr/>
              <a:t>44</a:t>
            </a:fld>
            <a:endParaRPr lang="en-US" altLang="zh-CN"/>
          </a:p>
        </p:txBody>
      </p:sp>
      <p:sp>
        <p:nvSpPr>
          <p:cNvPr id="1290246" name="Line 6"/>
          <p:cNvSpPr>
            <a:spLocks noChangeShapeType="1"/>
          </p:cNvSpPr>
          <p:nvPr/>
        </p:nvSpPr>
        <p:spPr bwMode="auto">
          <a:xfrm>
            <a:off x="250825" y="2276475"/>
            <a:ext cx="8642350" cy="0"/>
          </a:xfrm>
          <a:prstGeom prst="line">
            <a:avLst/>
          </a:prstGeom>
          <a:noFill/>
          <a:ln w="28575">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247" name="Rectangle 7"/>
          <p:cNvSpPr>
            <a:spLocks noChangeArrowheads="1"/>
          </p:cNvSpPr>
          <p:nvPr/>
        </p:nvSpPr>
        <p:spPr bwMode="auto">
          <a:xfrm>
            <a:off x="468313" y="908050"/>
            <a:ext cx="81359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45000"/>
              </a:lnSpc>
            </a:pPr>
            <a:r>
              <a:rPr lang="en-US" altLang="zh-CN" sz="4000">
                <a:solidFill>
                  <a:srgbClr val="0000FF"/>
                </a:solidFill>
                <a:effectLst>
                  <a:outerShdw blurRad="38100" dist="38100" dir="2700000" algn="tl">
                    <a:srgbClr val="C0C0C0"/>
                  </a:outerShdw>
                </a:effectLst>
                <a:latin typeface="黑体" pitchFamily="49" charset="-122"/>
                <a:ea typeface="黑体" pitchFamily="49" charset="-122"/>
              </a:rPr>
              <a:t>2.</a:t>
            </a:r>
            <a:r>
              <a:rPr lang="zh-CN" altLang="en-US" sz="4000">
                <a:solidFill>
                  <a:srgbClr val="0000FF"/>
                </a:solidFill>
                <a:latin typeface="黑体" pitchFamily="49" charset="-122"/>
                <a:ea typeface="黑体" pitchFamily="49" charset="-122"/>
              </a:rPr>
              <a:t>实际案例与分析</a:t>
            </a:r>
            <a:endParaRPr lang="zh-CN" altLang="en-US" sz="400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1290249" name="Rectangle 9"/>
          <p:cNvSpPr>
            <a:spLocks noChangeArrowheads="1"/>
          </p:cNvSpPr>
          <p:nvPr/>
        </p:nvSpPr>
        <p:spPr bwMode="auto">
          <a:xfrm>
            <a:off x="2484438" y="2565400"/>
            <a:ext cx="5400675" cy="3311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25000"/>
              </a:lnSpc>
              <a:spcBef>
                <a:spcPct val="20000"/>
              </a:spcBef>
              <a:buClr>
                <a:srgbClr val="0000FF"/>
              </a:buClr>
              <a:buFont typeface="Wingdings" pitchFamily="2" charset="2"/>
              <a:buAutoNum type="circleNumDbPlain"/>
            </a:pPr>
            <a:r>
              <a:rPr lang="zh-CN" altLang="en-CA" sz="3600">
                <a:solidFill>
                  <a:srgbClr val="0000FF"/>
                </a:solidFill>
                <a:effectLst>
                  <a:outerShdw blurRad="38100" dist="38100" dir="2700000" algn="tl">
                    <a:srgbClr val="C0C0C0"/>
                  </a:outerShdw>
                </a:effectLst>
                <a:latin typeface="楷体_GB2312" pitchFamily="49" charset="-122"/>
                <a:ea typeface="楷体_GB2312" pitchFamily="49" charset="-122"/>
              </a:rPr>
              <a:t>模糊模式识别</a:t>
            </a:r>
          </a:p>
          <a:p>
            <a:pPr marL="609600" indent="-609600">
              <a:lnSpc>
                <a:spcPct val="125000"/>
              </a:lnSpc>
              <a:spcBef>
                <a:spcPct val="20000"/>
              </a:spcBef>
              <a:buClr>
                <a:srgbClr val="0000FF"/>
              </a:buClr>
              <a:buFont typeface="Wingdings" pitchFamily="2" charset="2"/>
              <a:buAutoNum type="circleNumDbPlain"/>
            </a:pPr>
            <a:r>
              <a:rPr lang="zh-CN" altLang="en-CA" sz="3600">
                <a:effectLst>
                  <a:outerShdw blurRad="38100" dist="38100" dir="2700000" algn="tl">
                    <a:srgbClr val="C0C0C0"/>
                  </a:outerShdw>
                </a:effectLst>
                <a:latin typeface="楷体_GB2312" pitchFamily="49" charset="-122"/>
                <a:ea typeface="楷体_GB2312" pitchFamily="49" charset="-122"/>
              </a:rPr>
              <a:t>模糊聚类分析</a:t>
            </a:r>
          </a:p>
          <a:p>
            <a:pPr marL="609600" indent="-609600">
              <a:lnSpc>
                <a:spcPct val="125000"/>
              </a:lnSpc>
              <a:spcBef>
                <a:spcPct val="20000"/>
              </a:spcBef>
              <a:buClr>
                <a:srgbClr val="0000FF"/>
              </a:buClr>
              <a:buFont typeface="Wingdings" pitchFamily="2" charset="2"/>
              <a:buAutoNum type="circleNumDbPlain"/>
            </a:pPr>
            <a:r>
              <a:rPr lang="zh-CN" altLang="en-CA" sz="3600">
                <a:effectLst>
                  <a:outerShdw blurRad="38100" dist="38100" dir="2700000" algn="tl">
                    <a:srgbClr val="C0C0C0"/>
                  </a:outerShdw>
                </a:effectLst>
                <a:latin typeface="楷体_GB2312" pitchFamily="49" charset="-122"/>
                <a:ea typeface="楷体_GB2312" pitchFamily="49" charset="-122"/>
              </a:rPr>
              <a:t>模糊综合评判</a:t>
            </a:r>
          </a:p>
          <a:p>
            <a:pPr marL="609600" indent="-609600">
              <a:lnSpc>
                <a:spcPct val="125000"/>
              </a:lnSpc>
              <a:spcBef>
                <a:spcPct val="20000"/>
              </a:spcBef>
              <a:buClr>
                <a:srgbClr val="0000FF"/>
              </a:buClr>
              <a:buFont typeface="Wingdings" pitchFamily="2" charset="2"/>
              <a:buAutoNum type="circleNumDbPlain"/>
            </a:pPr>
            <a:r>
              <a:rPr lang="zh-CN" altLang="en-CA" sz="3600">
                <a:effectLst>
                  <a:outerShdw blurRad="38100" dist="38100" dir="2700000" algn="tl">
                    <a:srgbClr val="C0C0C0"/>
                  </a:outerShdw>
                </a:effectLst>
                <a:latin typeface="楷体_GB2312" pitchFamily="49" charset="-122"/>
                <a:ea typeface="楷体_GB2312" pitchFamily="49" charset="-122"/>
              </a:rPr>
              <a:t>模糊故障诊断</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53DB84-597E-45FD-9068-835B9D4E5D99}" type="slidenum">
              <a:rPr lang="en-US" altLang="zh-CN"/>
              <a:pPr/>
              <a:t>45</a:t>
            </a:fld>
            <a:endParaRPr lang="en-US" altLang="zh-CN"/>
          </a:p>
        </p:txBody>
      </p:sp>
      <p:sp>
        <p:nvSpPr>
          <p:cNvPr id="1332228" name="Rectangle 2"/>
          <p:cNvSpPr>
            <a:spLocks noChangeArrowheads="1"/>
          </p:cNvSpPr>
          <p:nvPr/>
        </p:nvSpPr>
        <p:spPr bwMode="auto">
          <a:xfrm>
            <a:off x="533400" y="836613"/>
            <a:ext cx="8229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400">
                <a:solidFill>
                  <a:srgbClr val="FF0000"/>
                </a:solidFill>
                <a:ea typeface="楷体_GB2312" pitchFamily="49" charset="-122"/>
              </a:rPr>
              <a:t>模糊模式识别</a:t>
            </a:r>
          </a:p>
        </p:txBody>
      </p:sp>
      <p:sp>
        <p:nvSpPr>
          <p:cNvPr id="243715" name="Rectangle 3"/>
          <p:cNvSpPr>
            <a:spLocks noChangeArrowheads="1"/>
          </p:cNvSpPr>
          <p:nvPr/>
        </p:nvSpPr>
        <p:spPr bwMode="auto">
          <a:xfrm>
            <a:off x="2247900" y="1725613"/>
            <a:ext cx="6069013"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0000"/>
              </a:buClr>
              <a:buSzPct val="70000"/>
              <a:buFont typeface="Wingdings" pitchFamily="2" charset="2"/>
              <a:buChar char="n"/>
            </a:pPr>
            <a:r>
              <a:rPr lang="zh-CN" altLang="en-US" sz="3200">
                <a:latin typeface="楷体_GB2312" pitchFamily="49" charset="-122"/>
                <a:ea typeface="楷体_GB2312" pitchFamily="49" charset="-122"/>
              </a:rPr>
              <a:t>模式识别的原理</a:t>
            </a:r>
          </a:p>
          <a:p>
            <a:pPr marL="342900" indent="-342900">
              <a:spcBef>
                <a:spcPct val="20000"/>
              </a:spcBef>
              <a:buClr>
                <a:srgbClr val="FF0000"/>
              </a:buClr>
              <a:buSzPct val="70000"/>
              <a:buFont typeface="Wingdings" pitchFamily="2" charset="2"/>
              <a:buChar char="n"/>
            </a:pPr>
            <a:r>
              <a:rPr lang="zh-CN" altLang="en-US" sz="3200">
                <a:latin typeface="楷体_GB2312" pitchFamily="49" charset="-122"/>
                <a:ea typeface="楷体_GB2312" pitchFamily="49" charset="-122"/>
              </a:rPr>
              <a:t>模糊集的贴近度</a:t>
            </a:r>
          </a:p>
          <a:p>
            <a:pPr marL="342900" indent="-342900">
              <a:spcBef>
                <a:spcPct val="20000"/>
              </a:spcBef>
              <a:buClr>
                <a:srgbClr val="FF0000"/>
              </a:buClr>
              <a:buSzPct val="70000"/>
              <a:buFont typeface="Wingdings" pitchFamily="2" charset="2"/>
              <a:buChar char="n"/>
            </a:pPr>
            <a:r>
              <a:rPr lang="zh-CN" altLang="en-US" sz="3200">
                <a:latin typeface="楷体_GB2312" pitchFamily="49" charset="-122"/>
                <a:ea typeface="楷体_GB2312" pitchFamily="49" charset="-122"/>
              </a:rPr>
              <a:t>模糊模式识别方法</a:t>
            </a:r>
            <a:endParaRPr lang="zh-CN" altLang="en-US" sz="3200">
              <a:latin typeface="楷体_GB2312" pitchFamily="49" charset="-122"/>
              <a:ea typeface="楷体_GB2312"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10B7B46-8700-4B68-A617-C208E3ED1B36}" type="slidenum">
              <a:rPr lang="en-US" altLang="zh-CN"/>
              <a:pPr/>
              <a:t>46</a:t>
            </a:fld>
            <a:endParaRPr lang="en-US" altLang="zh-CN"/>
          </a:p>
        </p:txBody>
      </p:sp>
      <p:sp>
        <p:nvSpPr>
          <p:cNvPr id="1333253" name="Rectangle 2"/>
          <p:cNvSpPr>
            <a:spLocks noChangeArrowheads="1"/>
          </p:cNvSpPr>
          <p:nvPr/>
        </p:nvSpPr>
        <p:spPr bwMode="auto">
          <a:xfrm>
            <a:off x="1295400" y="914400"/>
            <a:ext cx="67183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folHlink"/>
              </a:buClr>
              <a:buSzPct val="60000"/>
              <a:buFont typeface="Wingdings" pitchFamily="2" charset="2"/>
              <a:buNone/>
            </a:pPr>
            <a:r>
              <a:rPr lang="zh-CN" altLang="en-US" sz="3200">
                <a:solidFill>
                  <a:srgbClr val="FF0000"/>
                </a:solidFill>
                <a:latin typeface="Times New Roman" pitchFamily="18" charset="0"/>
                <a:ea typeface="楷体_GB2312" pitchFamily="49" charset="-122"/>
              </a:rPr>
              <a:t>模式识别步骤：</a:t>
            </a:r>
          </a:p>
          <a:p>
            <a:pPr marL="342900" indent="-342900">
              <a:lnSpc>
                <a:spcPct val="13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① 识别对象的特性指标抽取；</a:t>
            </a:r>
          </a:p>
          <a:p>
            <a:pPr marL="342900" indent="-342900">
              <a:lnSpc>
                <a:spcPct val="13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② 构造模糊模式的隶属函数组；</a:t>
            </a:r>
          </a:p>
          <a:p>
            <a:pPr marL="342900" indent="-342900">
              <a:lnSpc>
                <a:spcPct val="13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③ 构造待识别对象</a:t>
            </a:r>
            <a:r>
              <a:rPr lang="en-US" altLang="zh-CN" sz="3200" i="1">
                <a:latin typeface="Times New Roman" pitchFamily="18" charset="0"/>
                <a:ea typeface="楷体_GB2312" pitchFamily="49" charset="-122"/>
              </a:rPr>
              <a:t>B</a:t>
            </a:r>
            <a:r>
              <a:rPr lang="zh-CN" altLang="en-US" sz="3200">
                <a:latin typeface="Times New Roman" pitchFamily="18" charset="0"/>
                <a:ea typeface="楷体_GB2312" pitchFamily="49" charset="-122"/>
              </a:rPr>
              <a:t>的隶属函数；</a:t>
            </a:r>
          </a:p>
          <a:p>
            <a:pPr marL="342900" indent="-342900">
              <a:lnSpc>
                <a:spcPct val="13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④ 确定</a:t>
            </a:r>
            <a:r>
              <a:rPr lang="en-US" altLang="zh-CN" sz="3200" i="1">
                <a:latin typeface="Times New Roman" pitchFamily="18" charset="0"/>
                <a:ea typeface="楷体_GB2312" pitchFamily="49" charset="-122"/>
              </a:rPr>
              <a:t>B</a:t>
            </a:r>
            <a:r>
              <a:rPr lang="zh-CN" altLang="en-US" sz="3200">
                <a:latin typeface="Times New Roman" pitchFamily="18" charset="0"/>
                <a:ea typeface="楷体_GB2312" pitchFamily="49" charset="-122"/>
              </a:rPr>
              <a:t>与每个</a:t>
            </a:r>
            <a:r>
              <a:rPr lang="en-US" altLang="zh-CN" sz="3200" i="1">
                <a:latin typeface="Times New Roman" pitchFamily="18" charset="0"/>
                <a:ea typeface="楷体_GB2312" pitchFamily="49" charset="-122"/>
              </a:rPr>
              <a:t>A</a:t>
            </a:r>
            <a:r>
              <a:rPr lang="en-US" altLang="zh-CN" sz="3200" i="1" baseline="-25000">
                <a:latin typeface="Times New Roman" pitchFamily="18" charset="0"/>
                <a:ea typeface="楷体_GB2312" pitchFamily="49" charset="-122"/>
              </a:rPr>
              <a:t>i</a:t>
            </a:r>
            <a:r>
              <a:rPr lang="zh-CN" altLang="en-US" sz="3200">
                <a:latin typeface="Times New Roman" pitchFamily="18" charset="0"/>
                <a:ea typeface="楷体_GB2312" pitchFamily="49" charset="-122"/>
              </a:rPr>
              <a:t>的贴近度；</a:t>
            </a:r>
          </a:p>
          <a:p>
            <a:pPr marL="342900" indent="-342900">
              <a:lnSpc>
                <a:spcPct val="13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⑤ 按择近原则识别判断。</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CD0ACDA-3422-4446-876C-DE751CBC8567}" type="slidenum">
              <a:rPr lang="en-US" altLang="zh-CN"/>
              <a:pPr/>
              <a:t>47</a:t>
            </a:fld>
            <a:endParaRPr lang="en-US" altLang="zh-CN"/>
          </a:p>
        </p:txBody>
      </p:sp>
      <p:sp>
        <p:nvSpPr>
          <p:cNvPr id="1334276" name="Rectangle 2"/>
          <p:cNvSpPr>
            <a:spLocks noChangeArrowheads="1"/>
          </p:cNvSpPr>
          <p:nvPr/>
        </p:nvSpPr>
        <p:spPr bwMode="auto">
          <a:xfrm>
            <a:off x="1258888" y="53975"/>
            <a:ext cx="6575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a:solidFill>
                  <a:srgbClr val="FF0000"/>
                </a:solidFill>
                <a:latin typeface="Times New Roman" pitchFamily="18" charset="0"/>
                <a:ea typeface="楷体_GB2312" pitchFamily="49" charset="-122"/>
              </a:rPr>
              <a:t>模糊集的贴近度</a:t>
            </a:r>
          </a:p>
        </p:txBody>
      </p:sp>
      <p:sp>
        <p:nvSpPr>
          <p:cNvPr id="1334277" name="Rectangle 3"/>
          <p:cNvSpPr>
            <a:spLocks noChangeArrowheads="1"/>
          </p:cNvSpPr>
          <p:nvPr/>
        </p:nvSpPr>
        <p:spPr bwMode="auto">
          <a:xfrm>
            <a:off x="323850" y="1268413"/>
            <a:ext cx="85407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Char char="n"/>
            </a:pPr>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贴近度的定义 </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贴近度是对两个模糊集接近程度的一种度量。</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定义</a:t>
            </a:r>
            <a:r>
              <a:rPr lang="en-US" altLang="zh-CN" sz="2800">
                <a:latin typeface="Times New Roman" pitchFamily="18" charset="0"/>
                <a:ea typeface="楷体_GB2312" pitchFamily="49" charset="-122"/>
              </a:rPr>
              <a:t>1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C</a:t>
            </a:r>
            <a:r>
              <a:rPr lang="en-US" altLang="zh-CN" sz="2800">
                <a:latin typeface="Times New Roman" pitchFamily="18" charset="0"/>
                <a:ea typeface="楷体_GB2312" pitchFamily="49" charset="-122"/>
                <a:sym typeface="Symbol" pitchFamily="18" charset="2"/>
              </a:rPr>
              <a:t> </a:t>
            </a:r>
            <a:r>
              <a:rPr lang="en-US" altLang="zh-CN" sz="2800">
                <a:solidFill>
                  <a:srgbClr val="080922"/>
                </a:solidFill>
                <a:latin typeface="Edwardian Script ITC" pitchFamily="66" charset="0"/>
                <a:ea typeface="楷体_GB2312" pitchFamily="49" charset="-122"/>
              </a:rPr>
              <a:t>F</a:t>
            </a:r>
            <a:r>
              <a:rPr lang="en-US" altLang="zh-CN" sz="2800" b="0"/>
              <a:t> </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 </a:t>
            </a:r>
            <a:r>
              <a:rPr lang="zh-CN" altLang="en-US" sz="2800">
                <a:solidFill>
                  <a:srgbClr val="000000"/>
                </a:solidFill>
                <a:latin typeface="Times New Roman" pitchFamily="18" charset="0"/>
                <a:ea typeface="楷体_GB2312" pitchFamily="49" charset="-122"/>
              </a:rPr>
              <a:t>若映射</a:t>
            </a:r>
            <a:r>
              <a:rPr lang="en-US" altLang="zh-CN" sz="2800" i="1">
                <a:solidFill>
                  <a:srgbClr val="000000"/>
                </a:solidFill>
                <a:latin typeface="Times New Roman" pitchFamily="18" charset="0"/>
                <a:ea typeface="楷体_GB2312" pitchFamily="49" charset="-122"/>
              </a:rPr>
              <a:t>N</a:t>
            </a:r>
            <a:r>
              <a:rPr lang="en-US" altLang="zh-CN" sz="2800">
                <a:solidFill>
                  <a:srgbClr val="000000"/>
                </a:solidFill>
                <a:latin typeface="Times New Roman" pitchFamily="18" charset="0"/>
                <a:ea typeface="楷体_GB2312" pitchFamily="49" charset="-122"/>
              </a:rPr>
              <a:t>: </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a:t>
            </a:r>
            <a:r>
              <a:rPr lang="en-US" altLang="zh-CN" sz="2800">
                <a:solidFill>
                  <a:srgbClr val="000000"/>
                </a:solidFill>
                <a:latin typeface="Times New Roman" pitchFamily="18" charset="0"/>
                <a:ea typeface="楷体_GB2312" pitchFamily="49" charset="-122"/>
                <a:sym typeface="Symbol" pitchFamily="18" charset="2"/>
              </a:rPr>
              <a:t></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a:t>
            </a:r>
            <a:r>
              <a:rPr lang="en-US" altLang="zh-CN" sz="2800">
                <a:solidFill>
                  <a:srgbClr val="000000"/>
                </a:solidFill>
                <a:latin typeface="Times New Roman" pitchFamily="18" charset="0"/>
                <a:ea typeface="楷体_GB2312" pitchFamily="49" charset="-122"/>
                <a:sym typeface="Symbol" pitchFamily="18" charset="2"/>
              </a:rPr>
              <a:t></a:t>
            </a:r>
            <a:r>
              <a:rPr lang="en-US" altLang="zh-CN" sz="2800">
                <a:solidFill>
                  <a:srgbClr val="000000"/>
                </a:solidFill>
                <a:latin typeface="Times New Roman" pitchFamily="18" charset="0"/>
                <a:ea typeface="楷体_GB2312" pitchFamily="49" charset="-122"/>
              </a:rPr>
              <a:t>[0,1]</a:t>
            </a:r>
          </a:p>
          <a:p>
            <a:pPr marL="342900" indent="-342900">
              <a:lnSpc>
                <a:spcPct val="120000"/>
              </a:lnSpc>
              <a:spcBef>
                <a:spcPct val="20000"/>
              </a:spcBef>
              <a:buClr>
                <a:srgbClr val="FF9933"/>
              </a:buClr>
              <a:buSzPct val="55000"/>
              <a:buFont typeface="Wingdings" pitchFamily="2" charset="2"/>
              <a:buNone/>
            </a:pPr>
            <a:r>
              <a:rPr lang="en-US" altLang="zh-CN" sz="2800">
                <a:solidFill>
                  <a:srgbClr val="000000"/>
                </a:solidFill>
                <a:latin typeface="Times New Roman" pitchFamily="18" charset="0"/>
                <a:ea typeface="楷体_GB2312" pitchFamily="49" charset="-122"/>
              </a:rPr>
              <a:t>        </a:t>
            </a:r>
            <a:r>
              <a:rPr lang="zh-CN" altLang="en-US" sz="2800">
                <a:solidFill>
                  <a:srgbClr val="000000"/>
                </a:solidFill>
                <a:latin typeface="Times New Roman" pitchFamily="18" charset="0"/>
                <a:ea typeface="楷体_GB2312" pitchFamily="49" charset="-122"/>
              </a:rPr>
              <a:t>满足条件</a:t>
            </a:r>
            <a:r>
              <a:rPr lang="en-US" altLang="zh-CN" sz="2800">
                <a:solidFill>
                  <a:srgbClr val="000000"/>
                </a:solidFill>
                <a:latin typeface="Times New Roman" pitchFamily="18" charset="0"/>
                <a:ea typeface="楷体_GB2312" pitchFamily="49" charset="-122"/>
              </a:rPr>
              <a:t>:</a:t>
            </a:r>
          </a:p>
          <a:p>
            <a:pPr marL="342900" indent="-342900">
              <a:lnSpc>
                <a:spcPct val="120000"/>
              </a:lnSpc>
              <a:spcBef>
                <a:spcPct val="20000"/>
              </a:spcBef>
              <a:buClr>
                <a:srgbClr val="FF9933"/>
              </a:buClr>
              <a:buSzPct val="55000"/>
              <a:buFont typeface="Wingdings" pitchFamily="2" charset="2"/>
              <a:buNone/>
            </a:pPr>
            <a:r>
              <a:rPr lang="en-US" altLang="zh-CN" sz="2800">
                <a:solidFill>
                  <a:srgbClr val="000000"/>
                </a:solidFill>
                <a:latin typeface="Times New Roman" pitchFamily="18" charset="0"/>
                <a:ea typeface="楷体_GB2312" pitchFamily="49" charset="-122"/>
              </a:rPr>
              <a:t>        (1)  </a:t>
            </a:r>
            <a:r>
              <a:rPr lang="en-US" altLang="zh-CN" sz="2800" i="1">
                <a:solidFill>
                  <a:srgbClr val="000000"/>
                </a:solidFill>
                <a:latin typeface="Times New Roman" pitchFamily="18" charset="0"/>
                <a:ea typeface="楷体_GB2312" pitchFamily="49" charset="-122"/>
              </a:rPr>
              <a:t>N</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A</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B</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N</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B</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A</a:t>
            </a:r>
            <a:r>
              <a:rPr lang="en-US" altLang="zh-CN" sz="2800">
                <a:solidFill>
                  <a:srgbClr val="000000"/>
                </a:solidFill>
                <a:latin typeface="Times New Roman" pitchFamily="18" charset="0"/>
                <a:ea typeface="楷体_GB2312" pitchFamily="49" charset="-122"/>
              </a:rPr>
              <a:t>)</a:t>
            </a:r>
          </a:p>
          <a:p>
            <a:pPr marL="342900" indent="-342900">
              <a:lnSpc>
                <a:spcPct val="120000"/>
              </a:lnSpc>
              <a:spcBef>
                <a:spcPct val="20000"/>
              </a:spcBef>
              <a:buClr>
                <a:srgbClr val="FF9933"/>
              </a:buClr>
              <a:buSzPct val="55000"/>
              <a:buFont typeface="Wingdings" pitchFamily="2" charset="2"/>
              <a:buNone/>
            </a:pPr>
            <a:r>
              <a:rPr lang="en-US" altLang="zh-CN" sz="2800">
                <a:solidFill>
                  <a:srgbClr val="000000"/>
                </a:solidFill>
                <a:latin typeface="Times New Roman" pitchFamily="18" charset="0"/>
                <a:ea typeface="楷体_GB2312" pitchFamily="49" charset="-122"/>
              </a:rPr>
              <a:t>        (2)  </a:t>
            </a:r>
            <a:r>
              <a:rPr lang="en-US" altLang="zh-CN" sz="2800" i="1">
                <a:solidFill>
                  <a:srgbClr val="000000"/>
                </a:solidFill>
                <a:latin typeface="Times New Roman" pitchFamily="18" charset="0"/>
                <a:ea typeface="楷体_GB2312" pitchFamily="49" charset="-122"/>
              </a:rPr>
              <a:t>N</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A</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A</a:t>
            </a:r>
            <a:r>
              <a:rPr lang="en-US" altLang="zh-CN" sz="2800">
                <a:solidFill>
                  <a:srgbClr val="000000"/>
                </a:solidFill>
                <a:latin typeface="Times New Roman" pitchFamily="18" charset="0"/>
                <a:ea typeface="楷体_GB2312" pitchFamily="49" charset="-122"/>
              </a:rPr>
              <a:t>)=1,  </a:t>
            </a:r>
            <a:r>
              <a:rPr lang="en-US" altLang="zh-CN" sz="2800" i="1">
                <a:solidFill>
                  <a:srgbClr val="000000"/>
                </a:solidFill>
                <a:latin typeface="Times New Roman" pitchFamily="18" charset="0"/>
                <a:ea typeface="楷体_GB2312" pitchFamily="49" charset="-122"/>
              </a:rPr>
              <a:t>N</a:t>
            </a:r>
            <a:r>
              <a:rPr lang="en-US" altLang="zh-CN" sz="2800">
                <a:solidFill>
                  <a:srgbClr val="000000"/>
                </a:solidFill>
                <a:latin typeface="Times New Roman" pitchFamily="18" charset="0"/>
                <a:ea typeface="楷体_GB2312" pitchFamily="49" charset="-122"/>
              </a:rPr>
              <a:t>(</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 </a:t>
            </a:r>
            <a:r>
              <a:rPr lang="en-US" altLang="zh-CN" sz="2800"/>
              <a:t>φ</a:t>
            </a:r>
            <a:r>
              <a:rPr lang="en-US" altLang="zh-CN" sz="2800">
                <a:solidFill>
                  <a:srgbClr val="000000"/>
                </a:solidFill>
                <a:latin typeface="Times New Roman" pitchFamily="18" charset="0"/>
                <a:ea typeface="楷体_GB2312" pitchFamily="49" charset="-122"/>
              </a:rPr>
              <a:t>)=0</a:t>
            </a:r>
          </a:p>
          <a:p>
            <a:pPr marL="342900" indent="-342900">
              <a:lnSpc>
                <a:spcPct val="120000"/>
              </a:lnSpc>
              <a:spcBef>
                <a:spcPct val="20000"/>
              </a:spcBef>
              <a:buClr>
                <a:srgbClr val="FF9933"/>
              </a:buClr>
              <a:buSzPct val="55000"/>
              <a:buFont typeface="Wingdings" pitchFamily="2" charset="2"/>
              <a:buNone/>
            </a:pPr>
            <a:r>
              <a:rPr lang="en-US" altLang="zh-CN" sz="2800">
                <a:solidFill>
                  <a:srgbClr val="000000"/>
                </a:solidFill>
                <a:latin typeface="Times New Roman" pitchFamily="18" charset="0"/>
                <a:ea typeface="楷体_GB2312" pitchFamily="49" charset="-122"/>
              </a:rPr>
              <a:t>        (3) </a:t>
            </a:r>
            <a:r>
              <a:rPr lang="zh-CN" altLang="en-US" sz="2800">
                <a:solidFill>
                  <a:srgbClr val="000000"/>
                </a:solidFill>
                <a:latin typeface="Times New Roman" pitchFamily="18" charset="0"/>
                <a:ea typeface="楷体_GB2312" pitchFamily="49" charset="-122"/>
              </a:rPr>
              <a:t>若</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sym typeface="Symbol" pitchFamily="18" charset="2"/>
              </a:rPr>
              <a:t></a:t>
            </a:r>
            <a:r>
              <a:rPr lang="en-US" altLang="zh-CN" sz="2800" i="1">
                <a:latin typeface="Times New Roman" pitchFamily="18" charset="0"/>
                <a:ea typeface="楷体_GB2312" pitchFamily="49" charset="-122"/>
              </a:rPr>
              <a:t>C</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则 </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C</a:t>
            </a:r>
            <a:r>
              <a:rPr lang="en-US" altLang="zh-CN" sz="2800">
                <a:latin typeface="Times New Roman" pitchFamily="18" charset="0"/>
                <a:ea typeface="楷体_GB2312" pitchFamily="49" charset="-122"/>
              </a:rPr>
              <a:t>)</a:t>
            </a:r>
            <a:r>
              <a:rPr lang="en-US" altLang="zh-CN" sz="2800">
                <a:latin typeface="Times New Roman" pitchFamily="18" charset="0"/>
                <a:ea typeface="楷体_GB2312" pitchFamily="49" charset="-122"/>
                <a:cs typeface="Times New Roman" pitchFamily="18" charset="0"/>
              </a:rPr>
              <a:t>≤</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 </a:t>
            </a: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C</a:t>
            </a:r>
            <a:r>
              <a:rPr lang="en-US" altLang="zh-CN" sz="2800">
                <a:latin typeface="Times New Roman" pitchFamily="18" charset="0"/>
                <a:ea typeface="楷体_GB2312" pitchFamily="49" charset="-122"/>
              </a:rPr>
              <a:t>)</a:t>
            </a:r>
          </a:p>
          <a:p>
            <a:pPr marL="342900" indent="-342900">
              <a:lnSpc>
                <a:spcPct val="120000"/>
              </a:lnSpc>
              <a:spcBef>
                <a:spcPct val="20000"/>
              </a:spcBef>
              <a:buClr>
                <a:srgbClr val="FF9933"/>
              </a:buClr>
              <a:buSzPct val="55000"/>
              <a:buFont typeface="Wingdings" pitchFamily="2" charset="2"/>
              <a:buNone/>
            </a:pPr>
            <a:r>
              <a:rPr lang="en-US" altLang="zh-CN" sz="2800">
                <a:solidFill>
                  <a:srgbClr val="000000"/>
                </a:solidFill>
                <a:latin typeface="Times New Roman" pitchFamily="18" charset="0"/>
                <a:ea typeface="楷体_GB2312" pitchFamily="49" charset="-122"/>
              </a:rPr>
              <a:t>    </a:t>
            </a:r>
            <a:r>
              <a:rPr lang="zh-CN" altLang="en-US" sz="2800">
                <a:solidFill>
                  <a:srgbClr val="000000"/>
                </a:solidFill>
                <a:latin typeface="Times New Roman" pitchFamily="18" charset="0"/>
                <a:ea typeface="楷体_GB2312" pitchFamily="49" charset="-122"/>
              </a:rPr>
              <a:t>则</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称为模糊集</a:t>
            </a:r>
            <a:r>
              <a:rPr lang="en-US" altLang="zh-CN" sz="2800" i="1">
                <a:latin typeface="Times New Roman" pitchFamily="18" charset="0"/>
                <a:ea typeface="楷体_GB2312" pitchFamily="49" charset="-122"/>
              </a:rPr>
              <a:t>A</a:t>
            </a:r>
            <a:r>
              <a:rPr lang="zh-CN" altLang="en-US" sz="2800">
                <a:latin typeface="Times New Roman" pitchFamily="18" charset="0"/>
                <a:ea typeface="楷体_GB2312" pitchFamily="49" charset="-122"/>
              </a:rPr>
              <a:t>与</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的贴近度</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N</a:t>
            </a:r>
            <a:r>
              <a:rPr lang="zh-CN" altLang="en-US" sz="2800">
                <a:latin typeface="Times New Roman" pitchFamily="18" charset="0"/>
                <a:ea typeface="楷体_GB2312" pitchFamily="49" charset="-122"/>
              </a:rPr>
              <a:t>为</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a:t>
            </a:r>
            <a:r>
              <a:rPr lang="zh-CN" altLang="en-US" sz="2800">
                <a:latin typeface="Times New Roman" pitchFamily="18" charset="0"/>
                <a:ea typeface="楷体_GB2312" pitchFamily="49" charset="-122"/>
              </a:rPr>
              <a:t>上的贴近度函数</a:t>
            </a:r>
            <a:r>
              <a:rPr lang="en-US" altLang="zh-CN" sz="2800">
                <a:latin typeface="Times New Roman" pitchFamily="18" charset="0"/>
                <a:ea typeface="楷体_GB2312" pitchFamily="49" charset="-122"/>
              </a:rPr>
              <a:t>. </a:t>
            </a:r>
          </a:p>
        </p:txBody>
      </p:sp>
      <p:sp>
        <p:nvSpPr>
          <p:cNvPr id="133427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
        <p:nvSpPr>
          <p:cNvPr id="13342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4F9D1E1-3F53-4432-B2BD-CA97AED76C1B}" type="slidenum">
              <a:rPr lang="en-US" altLang="zh-CN"/>
              <a:pPr/>
              <a:t>48</a:t>
            </a:fld>
            <a:endParaRPr lang="en-US" altLang="zh-CN"/>
          </a:p>
        </p:txBody>
      </p:sp>
      <p:sp>
        <p:nvSpPr>
          <p:cNvPr id="163842" name="Rectangle 2"/>
          <p:cNvSpPr>
            <a:spLocks noChangeArrowheads="1"/>
          </p:cNvSpPr>
          <p:nvPr/>
        </p:nvSpPr>
        <p:spPr bwMode="auto">
          <a:xfrm>
            <a:off x="301625" y="476250"/>
            <a:ext cx="854075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几种常见的贴近度类型：设</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C</a:t>
            </a:r>
            <a:r>
              <a:rPr lang="en-US" altLang="zh-CN" sz="2800">
                <a:latin typeface="Times New Roman" pitchFamily="18" charset="0"/>
                <a:ea typeface="楷体_GB2312" pitchFamily="49" charset="-122"/>
                <a:sym typeface="Symbol" pitchFamily="18" charset="2"/>
              </a:rPr>
              <a:t> </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rPr>
              <a:t>   (1) </a:t>
            </a:r>
            <a:r>
              <a:rPr lang="zh-CN" altLang="en-US" sz="2800">
                <a:latin typeface="Times New Roman" pitchFamily="18" charset="0"/>
                <a:ea typeface="楷体_GB2312" pitchFamily="49" charset="-122"/>
              </a:rPr>
              <a:t>海明</a:t>
            </a:r>
            <a:r>
              <a:rPr lang="en-US" altLang="zh-CN" sz="2800">
                <a:latin typeface="Times New Roman" pitchFamily="18" charset="0"/>
                <a:ea typeface="楷体_GB2312" pitchFamily="49" charset="-122"/>
              </a:rPr>
              <a:t>(Haming)</a:t>
            </a:r>
            <a:r>
              <a:rPr lang="zh-CN" altLang="en-US" sz="2800">
                <a:latin typeface="Times New Roman" pitchFamily="18" charset="0"/>
                <a:ea typeface="楷体_GB2312" pitchFamily="49" charset="-122"/>
              </a:rPr>
              <a:t>贴近度</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若</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1</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2</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，则</a:t>
            </a:r>
          </a:p>
          <a:p>
            <a:pPr marL="342900" indent="-342900">
              <a:lnSpc>
                <a:spcPct val="9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当</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为实数域上的闭区间</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时，则</a:t>
            </a:r>
          </a:p>
          <a:p>
            <a:pPr marL="342900" indent="-342900">
              <a:lnSpc>
                <a:spcPct val="9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zh-CN" altLang="en-US" sz="2800" b="0">
                <a:latin typeface="Times New Roman" pitchFamily="18" charset="0"/>
                <a:ea typeface="楷体_GB2312" pitchFamily="49" charset="-122"/>
              </a:rPr>
              <a:t>  </a:t>
            </a:r>
          </a:p>
        </p:txBody>
      </p:sp>
      <p:graphicFrame>
        <p:nvGraphicFramePr>
          <p:cNvPr id="163844" name="Object 4"/>
          <p:cNvGraphicFramePr>
            <a:graphicFrameLocks noChangeAspect="1"/>
          </p:cNvGraphicFramePr>
          <p:nvPr/>
        </p:nvGraphicFramePr>
        <p:xfrm>
          <a:off x="1835150" y="2444750"/>
          <a:ext cx="4870450" cy="1020763"/>
        </p:xfrm>
        <a:graphic>
          <a:graphicData uri="http://schemas.openxmlformats.org/presentationml/2006/ole">
            <mc:AlternateContent xmlns:mc="http://schemas.openxmlformats.org/markup-compatibility/2006">
              <mc:Choice xmlns:v="urn:schemas-microsoft-com:vml" Requires="v">
                <p:oleObj spid="_x0000_s1335317" name="Equation" r:id="rId3" imgW="2044700" imgH="431800" progId="Equation.DSMT4">
                  <p:embed/>
                </p:oleObj>
              </mc:Choice>
              <mc:Fallback>
                <p:oleObj name="Equation" r:id="rId3" imgW="20447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444750"/>
                        <a:ext cx="487045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46" name="Object 6"/>
          <p:cNvGraphicFramePr>
            <a:graphicFrameLocks noChangeAspect="1"/>
          </p:cNvGraphicFramePr>
          <p:nvPr/>
        </p:nvGraphicFramePr>
        <p:xfrm>
          <a:off x="1835150" y="4452938"/>
          <a:ext cx="5556250" cy="922337"/>
        </p:xfrm>
        <a:graphic>
          <a:graphicData uri="http://schemas.openxmlformats.org/presentationml/2006/ole">
            <mc:AlternateContent xmlns:mc="http://schemas.openxmlformats.org/markup-compatibility/2006">
              <mc:Choice xmlns:v="urn:schemas-microsoft-com:vml" Requires="v">
                <p:oleObj spid="_x0000_s1335318" name="Equation" r:id="rId5" imgW="2349500" imgH="393700" progId="Equation.DSMT4">
                  <p:embed/>
                </p:oleObj>
              </mc:Choice>
              <mc:Fallback>
                <p:oleObj name="Equation" r:id="rId5" imgW="2349500"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452938"/>
                        <a:ext cx="55562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F71AA6E9-A224-4033-930F-1A8BF17232D3}" type="slidenum">
              <a:rPr lang="en-US" altLang="zh-CN"/>
              <a:pPr/>
              <a:t>49</a:t>
            </a:fld>
            <a:endParaRPr lang="en-US" altLang="zh-CN"/>
          </a:p>
        </p:txBody>
      </p:sp>
      <p:sp>
        <p:nvSpPr>
          <p:cNvPr id="164866" name="Rectangle 2"/>
          <p:cNvSpPr>
            <a:spLocks noChangeArrowheads="1"/>
          </p:cNvSpPr>
          <p:nvPr/>
        </p:nvSpPr>
        <p:spPr bwMode="auto">
          <a:xfrm>
            <a:off x="301625" y="692150"/>
            <a:ext cx="854075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3200">
                <a:latin typeface="Times New Roman" pitchFamily="18" charset="0"/>
                <a:ea typeface="楷体_GB2312" pitchFamily="49" charset="-122"/>
              </a:rPr>
              <a:t>    (2) </a:t>
            </a:r>
            <a:r>
              <a:rPr lang="zh-CN" altLang="en-US" sz="3200">
                <a:latin typeface="Times New Roman" pitchFamily="18" charset="0"/>
                <a:ea typeface="楷体_GB2312" pitchFamily="49" charset="-122"/>
              </a:rPr>
              <a:t>欧几里德</a:t>
            </a:r>
            <a:r>
              <a:rPr lang="en-US" altLang="zh-CN" sz="3200">
                <a:latin typeface="Times New Roman" pitchFamily="18" charset="0"/>
                <a:ea typeface="楷体_GB2312" pitchFamily="49" charset="-122"/>
              </a:rPr>
              <a:t>(Euclid)</a:t>
            </a:r>
            <a:r>
              <a:rPr lang="zh-CN" altLang="en-US" sz="3200">
                <a:latin typeface="Times New Roman" pitchFamily="18" charset="0"/>
                <a:ea typeface="楷体_GB2312" pitchFamily="49" charset="-122"/>
              </a:rPr>
              <a:t>贴近度</a:t>
            </a:r>
          </a:p>
          <a:p>
            <a:pPr marL="342900" indent="-342900">
              <a:lnSpc>
                <a:spcPct val="9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zh-CN" altLang="en-US" sz="3200">
                <a:latin typeface="Times New Roman" pitchFamily="18" charset="0"/>
                <a:ea typeface="楷体_GB2312" pitchFamily="49" charset="-122"/>
              </a:rPr>
              <a:t>          若</a:t>
            </a:r>
            <a:r>
              <a:rPr lang="en-US" altLang="zh-CN" sz="3200" i="1">
                <a:latin typeface="Times New Roman" pitchFamily="18" charset="0"/>
                <a:ea typeface="楷体_GB2312" pitchFamily="49" charset="-122"/>
              </a:rPr>
              <a:t>U</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u</a:t>
            </a:r>
            <a:r>
              <a:rPr lang="en-US" altLang="zh-CN" sz="3200" baseline="-25000">
                <a:latin typeface="Times New Roman" pitchFamily="18" charset="0"/>
                <a:ea typeface="楷体_GB2312" pitchFamily="49" charset="-122"/>
              </a:rPr>
              <a:t>1</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u</a:t>
            </a:r>
            <a:r>
              <a:rPr lang="en-US" altLang="zh-CN" sz="3200" baseline="-25000">
                <a:latin typeface="Times New Roman" pitchFamily="18" charset="0"/>
                <a:ea typeface="楷体_GB2312" pitchFamily="49" charset="-122"/>
              </a:rPr>
              <a:t>2</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u</a:t>
            </a:r>
            <a:r>
              <a:rPr lang="en-US" altLang="zh-CN" sz="3200" baseline="-25000">
                <a:latin typeface="Times New Roman" pitchFamily="18" charset="0"/>
                <a:ea typeface="楷体_GB2312" pitchFamily="49" charset="-122"/>
              </a:rPr>
              <a:t>n</a:t>
            </a:r>
            <a:r>
              <a:rPr lang="en-US" altLang="zh-CN" sz="3200">
                <a:latin typeface="Times New Roman" pitchFamily="18" charset="0"/>
                <a:ea typeface="楷体_GB2312" pitchFamily="49" charset="-122"/>
              </a:rPr>
              <a:t>}</a:t>
            </a:r>
            <a:r>
              <a:rPr lang="zh-CN" altLang="en-US" sz="3200">
                <a:latin typeface="Times New Roman" pitchFamily="18" charset="0"/>
                <a:ea typeface="楷体_GB2312" pitchFamily="49" charset="-122"/>
              </a:rPr>
              <a:t>，则</a:t>
            </a:r>
          </a:p>
          <a:p>
            <a:pPr marL="342900" indent="-342900">
              <a:lnSpc>
                <a:spcPct val="90000"/>
              </a:lnSpc>
              <a:spcBef>
                <a:spcPct val="20000"/>
              </a:spcBef>
              <a:buClr>
                <a:schemeClr val="folHlink"/>
              </a:buClr>
              <a:buSzPct val="60000"/>
              <a:buFont typeface="Wingdings" pitchFamily="2" charset="2"/>
              <a:buChar char="n"/>
            </a:pPr>
            <a:endParaRPr lang="zh-CN" altLang="en-US" sz="3200" b="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Char char="n"/>
            </a:pPr>
            <a:endParaRPr lang="zh-CN" altLang="en-US" sz="3200" b="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r>
              <a:rPr lang="zh-CN" altLang="en-US" sz="3200" b="0">
                <a:latin typeface="Times New Roman" pitchFamily="18" charset="0"/>
                <a:ea typeface="楷体_GB2312" pitchFamily="49" charset="-122"/>
              </a:rPr>
              <a:t>        </a:t>
            </a:r>
          </a:p>
          <a:p>
            <a:pPr marL="342900" indent="-342900">
              <a:lnSpc>
                <a:spcPct val="90000"/>
              </a:lnSpc>
              <a:spcBef>
                <a:spcPct val="20000"/>
              </a:spcBef>
              <a:buClr>
                <a:schemeClr val="folHlink"/>
              </a:buClr>
              <a:buSzPct val="60000"/>
              <a:buFont typeface="Wingdings" pitchFamily="2" charset="2"/>
              <a:buNone/>
            </a:pPr>
            <a:r>
              <a:rPr lang="zh-CN" altLang="en-US" sz="3200" b="0">
                <a:latin typeface="Times New Roman" pitchFamily="18" charset="0"/>
                <a:ea typeface="楷体_GB2312" pitchFamily="49" charset="-122"/>
              </a:rPr>
              <a:t>         </a:t>
            </a:r>
            <a:r>
              <a:rPr lang="zh-CN" altLang="en-US" sz="3200">
                <a:latin typeface="Times New Roman" pitchFamily="18" charset="0"/>
                <a:ea typeface="楷体_GB2312" pitchFamily="49" charset="-122"/>
              </a:rPr>
              <a:t>当</a:t>
            </a:r>
            <a:r>
              <a:rPr lang="en-US" altLang="zh-CN" sz="3200" i="1">
                <a:latin typeface="Times New Roman" pitchFamily="18" charset="0"/>
                <a:ea typeface="楷体_GB2312" pitchFamily="49" charset="-122"/>
              </a:rPr>
              <a:t>U</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a</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b</a:t>
            </a:r>
            <a:r>
              <a:rPr lang="en-US" altLang="zh-CN" sz="3200">
                <a:latin typeface="Times New Roman" pitchFamily="18" charset="0"/>
                <a:ea typeface="楷体_GB2312" pitchFamily="49" charset="-122"/>
              </a:rPr>
              <a:t>]</a:t>
            </a:r>
            <a:r>
              <a:rPr lang="zh-CN" altLang="en-US" sz="3200">
                <a:latin typeface="Times New Roman" pitchFamily="18" charset="0"/>
                <a:ea typeface="楷体_GB2312" pitchFamily="49" charset="-122"/>
              </a:rPr>
              <a:t>时，有</a:t>
            </a:r>
          </a:p>
          <a:p>
            <a:pPr marL="342900" indent="-342900">
              <a:lnSpc>
                <a:spcPct val="90000"/>
              </a:lnSpc>
              <a:spcBef>
                <a:spcPct val="20000"/>
              </a:spcBef>
              <a:buClr>
                <a:schemeClr val="folHlink"/>
              </a:buClr>
              <a:buSzPct val="60000"/>
              <a:buFont typeface="Wingdings" pitchFamily="2" charset="2"/>
              <a:buNone/>
            </a:pPr>
            <a:endParaRPr lang="zh-CN" altLang="en-US" sz="320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endParaRPr lang="zh-CN" altLang="en-US" sz="3200" b="0">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r>
              <a:rPr lang="zh-CN" altLang="en-US" sz="3200" b="0">
                <a:latin typeface="Times New Roman" pitchFamily="18" charset="0"/>
                <a:ea typeface="楷体_GB2312" pitchFamily="49" charset="-122"/>
              </a:rPr>
              <a:t> </a:t>
            </a:r>
          </a:p>
        </p:txBody>
      </p:sp>
      <p:sp>
        <p:nvSpPr>
          <p:cNvPr id="1336325" name="Rectangle 3"/>
          <p:cNvSpPr>
            <a:spLocks noChangeArrowheads="1"/>
          </p:cNvSpPr>
          <p:nvPr/>
        </p:nvSpPr>
        <p:spPr bwMode="auto">
          <a:xfrm>
            <a:off x="0" y="28035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64868" name="Object 4"/>
          <p:cNvGraphicFramePr>
            <a:graphicFrameLocks noChangeAspect="1"/>
          </p:cNvGraphicFramePr>
          <p:nvPr/>
        </p:nvGraphicFramePr>
        <p:xfrm>
          <a:off x="1547813" y="2506663"/>
          <a:ext cx="5400675" cy="996950"/>
        </p:xfrm>
        <a:graphic>
          <a:graphicData uri="http://schemas.openxmlformats.org/presentationml/2006/ole">
            <mc:AlternateContent xmlns:mc="http://schemas.openxmlformats.org/markup-compatibility/2006">
              <mc:Choice xmlns:v="urn:schemas-microsoft-com:vml" Requires="v">
                <p:oleObj spid="_x0000_s1336342" name="Equation" r:id="rId3" imgW="2476500" imgH="457200" progId="Equation.DSMT4">
                  <p:embed/>
                </p:oleObj>
              </mc:Choice>
              <mc:Fallback>
                <p:oleObj name="Equation" r:id="rId3" imgW="24765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506663"/>
                        <a:ext cx="54006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0" name="Object 6"/>
          <p:cNvGraphicFramePr>
            <a:graphicFrameLocks noChangeAspect="1"/>
          </p:cNvGraphicFramePr>
          <p:nvPr/>
        </p:nvGraphicFramePr>
        <p:xfrm>
          <a:off x="1476375" y="4375150"/>
          <a:ext cx="5903913" cy="1000125"/>
        </p:xfrm>
        <a:graphic>
          <a:graphicData uri="http://schemas.openxmlformats.org/presentationml/2006/ole">
            <mc:AlternateContent xmlns:mc="http://schemas.openxmlformats.org/markup-compatibility/2006">
              <mc:Choice xmlns:v="urn:schemas-microsoft-com:vml" Requires="v">
                <p:oleObj spid="_x0000_s1336343" name="Equation" r:id="rId5" imgW="2692400" imgH="457200" progId="Equation.DSMT4">
                  <p:embed/>
                </p:oleObj>
              </mc:Choice>
              <mc:Fallback>
                <p:oleObj name="Equation" r:id="rId5" imgW="26924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375150"/>
                        <a:ext cx="59039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165E99B-8619-43AF-AD7C-366FA4D526B4}" type="slidenum">
              <a:rPr lang="en-US" altLang="zh-CN"/>
              <a:pPr/>
              <a:t>5</a:t>
            </a:fld>
            <a:endParaRPr lang="en-US" altLang="zh-CN"/>
          </a:p>
        </p:txBody>
      </p:sp>
      <p:sp>
        <p:nvSpPr>
          <p:cNvPr id="1315844" name="Rectangle 2"/>
          <p:cNvSpPr>
            <a:spLocks noChangeArrowheads="1"/>
          </p:cNvSpPr>
          <p:nvPr/>
        </p:nvSpPr>
        <p:spPr bwMode="auto">
          <a:xfrm>
            <a:off x="374650" y="1052513"/>
            <a:ext cx="8229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000">
                <a:solidFill>
                  <a:srgbClr val="CC0000"/>
                </a:solidFill>
                <a:latin typeface="Times New Roman" pitchFamily="18" charset="0"/>
                <a:ea typeface="楷体_GB2312" pitchFamily="49" charset="-122"/>
              </a:rPr>
              <a:t>模糊集的基本概念</a:t>
            </a:r>
          </a:p>
        </p:txBody>
      </p:sp>
      <p:sp>
        <p:nvSpPr>
          <p:cNvPr id="1315845" name="Rectangle 3"/>
          <p:cNvSpPr>
            <a:spLocks noChangeArrowheads="1"/>
          </p:cNvSpPr>
          <p:nvPr/>
        </p:nvSpPr>
        <p:spPr bwMode="auto">
          <a:xfrm>
            <a:off x="1935163" y="2024063"/>
            <a:ext cx="59499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3600">
                <a:ea typeface="楷体_GB2312" pitchFamily="49" charset="-122"/>
              </a:rPr>
              <a:t>模糊概念</a:t>
            </a:r>
          </a:p>
          <a:p>
            <a:pPr marL="342900" indent="-342900">
              <a:spcBef>
                <a:spcPct val="20000"/>
              </a:spcBef>
              <a:buClr>
                <a:schemeClr val="folHlink"/>
              </a:buClr>
              <a:buSzPct val="60000"/>
              <a:buFont typeface="Wingdings" pitchFamily="2" charset="2"/>
              <a:buChar char="n"/>
            </a:pPr>
            <a:r>
              <a:rPr lang="zh-CN" altLang="en-US" sz="3600">
                <a:ea typeface="楷体_GB2312" pitchFamily="49" charset="-122"/>
              </a:rPr>
              <a:t>模糊集定义</a:t>
            </a:r>
          </a:p>
          <a:p>
            <a:pPr marL="342900" indent="-342900">
              <a:spcBef>
                <a:spcPct val="20000"/>
              </a:spcBef>
              <a:buClr>
                <a:schemeClr val="folHlink"/>
              </a:buClr>
              <a:buSzPct val="60000"/>
              <a:buFont typeface="Wingdings" pitchFamily="2" charset="2"/>
              <a:buChar char="n"/>
            </a:pPr>
            <a:r>
              <a:rPr lang="zh-CN" altLang="en-US" sz="3600">
                <a:ea typeface="楷体_GB2312" pitchFamily="49" charset="-122"/>
              </a:rPr>
              <a:t>模糊集的表示法</a:t>
            </a:r>
          </a:p>
          <a:p>
            <a:pPr marL="342900" indent="-342900">
              <a:spcBef>
                <a:spcPct val="20000"/>
              </a:spcBef>
              <a:buClr>
                <a:schemeClr val="folHlink"/>
              </a:buClr>
              <a:buSzPct val="60000"/>
              <a:buFont typeface="Wingdings" pitchFamily="2" charset="2"/>
              <a:buChar char="n"/>
            </a:pPr>
            <a:r>
              <a:rPr lang="zh-CN" altLang="en-US" sz="3600">
                <a:ea typeface="楷体_GB2312" pitchFamily="49" charset="-122"/>
              </a:rPr>
              <a:t>模糊集举例</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62C1995C-3179-4A36-B4FB-26FA213BEC21}" type="slidenum">
              <a:rPr lang="en-US" altLang="zh-CN"/>
              <a:pPr/>
              <a:t>50</a:t>
            </a:fld>
            <a:endParaRPr lang="en-US" altLang="zh-CN"/>
          </a:p>
        </p:txBody>
      </p:sp>
      <p:sp>
        <p:nvSpPr>
          <p:cNvPr id="165890" name="Rectangle 2"/>
          <p:cNvSpPr>
            <a:spLocks noChangeArrowheads="1"/>
          </p:cNvSpPr>
          <p:nvPr/>
        </p:nvSpPr>
        <p:spPr bwMode="auto">
          <a:xfrm>
            <a:off x="588963" y="765175"/>
            <a:ext cx="7078662"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sz="2800" b="0">
                <a:latin typeface="Times New Roman" pitchFamily="18" charset="0"/>
                <a:ea typeface="楷体_GB2312" pitchFamily="49" charset="-122"/>
              </a:rPr>
              <a:t>    </a:t>
            </a:r>
            <a:r>
              <a:rPr lang="en-US" altLang="zh-CN" sz="2800">
                <a:latin typeface="Times New Roman" pitchFamily="18" charset="0"/>
                <a:ea typeface="楷体_GB2312" pitchFamily="49" charset="-122"/>
              </a:rPr>
              <a:t>(3)</a:t>
            </a:r>
            <a:r>
              <a:rPr lang="zh-CN" altLang="en-US" sz="2800">
                <a:latin typeface="Times New Roman" pitchFamily="18" charset="0"/>
                <a:ea typeface="楷体_GB2312" pitchFamily="49" charset="-122"/>
              </a:rPr>
              <a:t>最大最小贴近度</a:t>
            </a:r>
            <a:r>
              <a:rPr lang="zh-CN" altLang="en-US" sz="2800" b="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b="0">
                <a:latin typeface="Times New Roman" pitchFamily="18" charset="0"/>
                <a:ea typeface="楷体_GB2312" pitchFamily="49" charset="-122"/>
              </a:rPr>
              <a:t>          </a:t>
            </a:r>
            <a:r>
              <a:rPr lang="zh-CN" altLang="en-US" sz="2800">
                <a:latin typeface="Times New Roman" pitchFamily="18" charset="0"/>
                <a:ea typeface="楷体_GB2312" pitchFamily="49" charset="-122"/>
              </a:rPr>
              <a:t>若</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1</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2</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，则</a:t>
            </a: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当</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时，有</a:t>
            </a:r>
          </a:p>
          <a:p>
            <a:pPr marL="342900" indent="-342900">
              <a:spcBef>
                <a:spcPct val="20000"/>
              </a:spcBef>
              <a:buClr>
                <a:schemeClr val="folHlink"/>
              </a:buClr>
              <a:buSzPct val="60000"/>
              <a:buFont typeface="Wingdings" pitchFamily="2" charset="2"/>
              <a:buNone/>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en-US" altLang="zh-CN" sz="2800" b="0">
              <a:latin typeface="Times New Roman" pitchFamily="18" charset="0"/>
              <a:ea typeface="楷体_GB2312" pitchFamily="49" charset="-122"/>
            </a:endParaRPr>
          </a:p>
        </p:txBody>
      </p:sp>
      <p:sp>
        <p:nvSpPr>
          <p:cNvPr id="1337349" name="Rectangle 3"/>
          <p:cNvSpPr>
            <a:spLocks noChangeArrowheads="1"/>
          </p:cNvSpPr>
          <p:nvPr/>
        </p:nvSpPr>
        <p:spPr bwMode="auto">
          <a:xfrm>
            <a:off x="0" y="30908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65894" name="Object 6"/>
          <p:cNvGraphicFramePr>
            <a:graphicFrameLocks noChangeAspect="1"/>
          </p:cNvGraphicFramePr>
          <p:nvPr/>
        </p:nvGraphicFramePr>
        <p:xfrm>
          <a:off x="2195513" y="1846263"/>
          <a:ext cx="4032250" cy="1857375"/>
        </p:xfrm>
        <a:graphic>
          <a:graphicData uri="http://schemas.openxmlformats.org/presentationml/2006/ole">
            <mc:AlternateContent xmlns:mc="http://schemas.openxmlformats.org/markup-compatibility/2006">
              <mc:Choice xmlns:v="urn:schemas-microsoft-com:vml" Requires="v">
                <p:oleObj spid="_x0000_s1337366" name="Equation" r:id="rId3" imgW="1816100" imgH="838200" progId="Equation.DSMT4">
                  <p:embed/>
                </p:oleObj>
              </mc:Choice>
              <mc:Fallback>
                <p:oleObj name="Equation" r:id="rId3" imgW="1816100" imgH="838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846263"/>
                        <a:ext cx="40322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5" name="Object 7"/>
          <p:cNvGraphicFramePr>
            <a:graphicFrameLocks noChangeAspect="1"/>
          </p:cNvGraphicFramePr>
          <p:nvPr/>
        </p:nvGraphicFramePr>
        <p:xfrm>
          <a:off x="2124075" y="4581525"/>
          <a:ext cx="4176713" cy="1555750"/>
        </p:xfrm>
        <a:graphic>
          <a:graphicData uri="http://schemas.openxmlformats.org/presentationml/2006/ole">
            <mc:AlternateContent xmlns:mc="http://schemas.openxmlformats.org/markup-compatibility/2006">
              <mc:Choice xmlns:v="urn:schemas-microsoft-com:vml" Requires="v">
                <p:oleObj spid="_x0000_s1337367" name="Equation" r:id="rId5" imgW="1841500" imgH="685800" progId="Equation.DSMT4">
                  <p:embed/>
                </p:oleObj>
              </mc:Choice>
              <mc:Fallback>
                <p:oleObj name="Equation" r:id="rId5" imgW="1841500" imgH="685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581525"/>
                        <a:ext cx="4176713"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3FE2F9-0418-43CD-AB68-2D7911C52120}" type="slidenum">
              <a:rPr lang="en-US" altLang="zh-CN"/>
              <a:pPr/>
              <a:t>51</a:t>
            </a:fld>
            <a:endParaRPr lang="en-US" altLang="zh-CN"/>
          </a:p>
        </p:txBody>
      </p:sp>
      <p:sp>
        <p:nvSpPr>
          <p:cNvPr id="166914" name="Rectangle 2"/>
          <p:cNvSpPr>
            <a:spLocks noChangeArrowheads="1"/>
          </p:cNvSpPr>
          <p:nvPr/>
        </p:nvSpPr>
        <p:spPr bwMode="auto">
          <a:xfrm>
            <a:off x="661988" y="836613"/>
            <a:ext cx="73660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4</a:t>
            </a:r>
            <a:r>
              <a:rPr lang="zh-CN" altLang="en-US" sz="2800">
                <a:latin typeface="Times New Roman" pitchFamily="18" charset="0"/>
                <a:ea typeface="楷体_GB2312" pitchFamily="49" charset="-122"/>
              </a:rPr>
              <a:t>）算术平均最小贴近度</a:t>
            </a:r>
          </a:p>
          <a:p>
            <a:pPr marL="342900" indent="-342900">
              <a:spcBef>
                <a:spcPct val="20000"/>
              </a:spcBef>
              <a:buClr>
                <a:schemeClr val="folHlink"/>
              </a:buClr>
              <a:buSzPct val="60000"/>
              <a:buFont typeface="Wingdings" pitchFamily="2" charset="2"/>
              <a:buNone/>
            </a:pPr>
            <a:r>
              <a:rPr lang="zh-CN" altLang="en-US" sz="2800" b="0">
                <a:latin typeface="Times New Roman" pitchFamily="18" charset="0"/>
                <a:ea typeface="楷体_GB2312" pitchFamily="49" charset="-122"/>
              </a:rPr>
              <a:t>         </a:t>
            </a:r>
            <a:r>
              <a:rPr lang="zh-CN" altLang="en-US" sz="2800">
                <a:latin typeface="Times New Roman" pitchFamily="18" charset="0"/>
                <a:ea typeface="楷体_GB2312" pitchFamily="49" charset="-122"/>
              </a:rPr>
              <a:t>若</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1</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2</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u</a:t>
            </a:r>
            <a:r>
              <a:rPr lang="en-US" altLang="zh-CN" sz="2800" baseline="-25000">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，则</a:t>
            </a: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当</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时，有</a:t>
            </a:r>
          </a:p>
          <a:p>
            <a:pPr marL="342900" indent="-342900">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b="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Char char="n"/>
            </a:pPr>
            <a:endParaRPr lang="en-US" altLang="zh-CN" sz="2800" b="0">
              <a:latin typeface="Times New Roman" pitchFamily="18" charset="0"/>
              <a:ea typeface="楷体_GB2312" pitchFamily="49" charset="-122"/>
            </a:endParaRPr>
          </a:p>
        </p:txBody>
      </p:sp>
      <p:graphicFrame>
        <p:nvGraphicFramePr>
          <p:cNvPr id="166917" name="Object 5"/>
          <p:cNvGraphicFramePr>
            <a:graphicFrameLocks noChangeAspect="1"/>
          </p:cNvGraphicFramePr>
          <p:nvPr/>
        </p:nvGraphicFramePr>
        <p:xfrm>
          <a:off x="2627313" y="2078038"/>
          <a:ext cx="3887787" cy="1711325"/>
        </p:xfrm>
        <a:graphic>
          <a:graphicData uri="http://schemas.openxmlformats.org/presentationml/2006/ole">
            <mc:AlternateContent xmlns:mc="http://schemas.openxmlformats.org/markup-compatibility/2006">
              <mc:Choice xmlns:v="urn:schemas-microsoft-com:vml" Requires="v">
                <p:oleObj spid="_x0000_s1338389" name="Equation" r:id="rId3" imgW="1905000" imgH="838200" progId="Equation.DSMT4">
                  <p:embed/>
                </p:oleObj>
              </mc:Choice>
              <mc:Fallback>
                <p:oleObj name="Equation" r:id="rId3" imgW="1905000" imgH="83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078038"/>
                        <a:ext cx="3887787"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18" name="Object 6"/>
          <p:cNvGraphicFramePr>
            <a:graphicFrameLocks noChangeAspect="1"/>
          </p:cNvGraphicFramePr>
          <p:nvPr/>
        </p:nvGraphicFramePr>
        <p:xfrm>
          <a:off x="2555875" y="4605338"/>
          <a:ext cx="4392613" cy="1482725"/>
        </p:xfrm>
        <a:graphic>
          <a:graphicData uri="http://schemas.openxmlformats.org/presentationml/2006/ole">
            <mc:AlternateContent xmlns:mc="http://schemas.openxmlformats.org/markup-compatibility/2006">
              <mc:Choice xmlns:v="urn:schemas-microsoft-com:vml" Requires="v">
                <p:oleObj spid="_x0000_s1338390" name="Equation" r:id="rId5" imgW="2032000" imgH="685800" progId="Equation.DSMT4">
                  <p:embed/>
                </p:oleObj>
              </mc:Choice>
              <mc:Fallback>
                <p:oleObj name="Equation" r:id="rId5" imgW="2032000" imgH="685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605338"/>
                        <a:ext cx="4392613"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699A75E8-C288-4B7D-8087-DFDA1BF641A5}" type="slidenum">
              <a:rPr lang="en-US" altLang="zh-CN"/>
              <a:pPr/>
              <a:t>52</a:t>
            </a:fld>
            <a:endParaRPr lang="en-US" altLang="zh-CN"/>
          </a:p>
        </p:txBody>
      </p:sp>
      <p:sp>
        <p:nvSpPr>
          <p:cNvPr id="167938" name="Rectangle 2"/>
          <p:cNvSpPr>
            <a:spLocks noChangeArrowheads="1"/>
          </p:cNvSpPr>
          <p:nvPr/>
        </p:nvSpPr>
        <p:spPr bwMode="auto">
          <a:xfrm>
            <a:off x="301625" y="333375"/>
            <a:ext cx="854075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zh-CN" altLang="en-US" sz="2800">
                <a:latin typeface="Times New Roman" pitchFamily="18" charset="0"/>
                <a:ea typeface="楷体_GB2312" pitchFamily="49" charset="-122"/>
              </a:rPr>
              <a:t>例</a:t>
            </a:r>
            <a:r>
              <a:rPr lang="en-US" altLang="zh-CN" sz="2800">
                <a:latin typeface="Times New Roman" pitchFamily="18" charset="0"/>
                <a:ea typeface="楷体_GB2312" pitchFamily="49" charset="-122"/>
              </a:rPr>
              <a:t>1</a:t>
            </a:r>
            <a:r>
              <a:rPr lang="en-US" altLang="zh-CN" sz="2800" b="0">
                <a:latin typeface="Times New Roman" pitchFamily="18" charset="0"/>
                <a:ea typeface="楷体_GB2312" pitchFamily="49" charset="-122"/>
              </a:rPr>
              <a:t> </a:t>
            </a:r>
            <a:r>
              <a:rPr lang="zh-CN" altLang="en-US" sz="2800">
                <a:latin typeface="Times New Roman" pitchFamily="18" charset="0"/>
                <a:ea typeface="楷体_GB2312" pitchFamily="49" charset="-122"/>
              </a:rPr>
              <a:t>设</a:t>
            </a:r>
            <a:r>
              <a:rPr lang="en-US" altLang="zh-CN" sz="2800" i="1">
                <a:latin typeface="Times New Roman" pitchFamily="18" charset="0"/>
                <a:ea typeface="楷体_GB2312" pitchFamily="49" charset="-122"/>
              </a:rPr>
              <a:t>U</a:t>
            </a:r>
            <a:r>
              <a:rPr lang="en-US" altLang="zh-CN" sz="2800">
                <a:latin typeface="Times New Roman" pitchFamily="18" charset="0"/>
                <a:ea typeface="楷体_GB2312" pitchFamily="49" charset="-122"/>
              </a:rPr>
              <a:t>=[0,100] </a:t>
            </a:r>
            <a:r>
              <a:rPr lang="zh-CN" altLang="en-US" sz="2800">
                <a:latin typeface="Times New Roman" pitchFamily="18" charset="0"/>
                <a:ea typeface="楷体_GB2312" pitchFamily="49" charset="-122"/>
              </a:rPr>
              <a:t>，且</a:t>
            </a: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Char char="n"/>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b="0">
                <a:latin typeface="Times New Roman" pitchFamily="18" charset="0"/>
                <a:ea typeface="楷体_GB2312" pitchFamily="49" charset="-122"/>
              </a:rPr>
              <a:t>  </a:t>
            </a:r>
          </a:p>
          <a:p>
            <a:pPr marL="342900" indent="-342900">
              <a:spcBef>
                <a:spcPct val="20000"/>
              </a:spcBef>
              <a:buClr>
                <a:schemeClr val="folHlink"/>
              </a:buClr>
              <a:buSzPct val="60000"/>
              <a:buFont typeface="Wingdings" pitchFamily="2" charset="2"/>
              <a:buNone/>
            </a:pPr>
            <a:endParaRPr lang="zh-CN" altLang="en-US" sz="2800" b="0">
              <a:latin typeface="Times New Roman" pitchFamily="18" charset="0"/>
              <a:ea typeface="楷体_GB2312" pitchFamily="49" charset="-122"/>
            </a:endParaRPr>
          </a:p>
          <a:p>
            <a:pPr marL="342900" indent="-342900">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求最大最小贴近度 </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rPr>
              <a:t>)</a:t>
            </a:r>
          </a:p>
        </p:txBody>
      </p:sp>
      <p:graphicFrame>
        <p:nvGraphicFramePr>
          <p:cNvPr id="167941" name="Object 5"/>
          <p:cNvGraphicFramePr>
            <a:graphicFrameLocks noChangeAspect="1"/>
          </p:cNvGraphicFramePr>
          <p:nvPr/>
        </p:nvGraphicFramePr>
        <p:xfrm>
          <a:off x="1979613" y="1125538"/>
          <a:ext cx="4679950" cy="1943100"/>
        </p:xfrm>
        <a:graphic>
          <a:graphicData uri="http://schemas.openxmlformats.org/presentationml/2006/ole">
            <mc:AlternateContent xmlns:mc="http://schemas.openxmlformats.org/markup-compatibility/2006">
              <mc:Choice xmlns:v="urn:schemas-microsoft-com:vml" Requires="v">
                <p:oleObj spid="_x0000_s1339414" name="Equation" r:id="rId3" imgW="2133600" imgH="889000" progId="Equation.DSMT4">
                  <p:embed/>
                </p:oleObj>
              </mc:Choice>
              <mc:Fallback>
                <p:oleObj name="Equation" r:id="rId3" imgW="2133600" imgH="889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46799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9398" name="Rectangle 6"/>
          <p:cNvSpPr>
            <a:spLocks noChangeArrowheads="1"/>
          </p:cNvSpPr>
          <p:nvPr/>
        </p:nvSpPr>
        <p:spPr bwMode="auto">
          <a:xfrm>
            <a:off x="0" y="25161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67943" name="Object 7"/>
          <p:cNvGraphicFramePr>
            <a:graphicFrameLocks noChangeAspect="1"/>
          </p:cNvGraphicFramePr>
          <p:nvPr/>
        </p:nvGraphicFramePr>
        <p:xfrm>
          <a:off x="1981200" y="3311525"/>
          <a:ext cx="4822825" cy="1974850"/>
        </p:xfrm>
        <a:graphic>
          <a:graphicData uri="http://schemas.openxmlformats.org/presentationml/2006/ole">
            <mc:AlternateContent xmlns:mc="http://schemas.openxmlformats.org/markup-compatibility/2006">
              <mc:Choice xmlns:v="urn:schemas-microsoft-com:vml" Requires="v">
                <p:oleObj spid="_x0000_s1339415" name="Equation" r:id="rId5" imgW="2159000" imgH="889000" progId="Equation.DSMT4">
                  <p:embed/>
                </p:oleObj>
              </mc:Choice>
              <mc:Fallback>
                <p:oleObj name="Equation" r:id="rId5" imgW="2159000" imgH="889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311525"/>
                        <a:ext cx="48228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BC46AA8-B8B5-46B1-9804-4FB4F6A5E5F9}" type="slidenum">
              <a:rPr lang="en-US" altLang="zh-CN"/>
              <a:pPr/>
              <a:t>53</a:t>
            </a:fld>
            <a:endParaRPr lang="en-US" altLang="zh-CN"/>
          </a:p>
        </p:txBody>
      </p:sp>
      <p:pic>
        <p:nvPicPr>
          <p:cNvPr id="1340420" name="Picture 2" descr="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836613"/>
            <a:ext cx="6624637"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421" name="Rectangle 3"/>
          <p:cNvSpPr>
            <a:spLocks noChangeArrowheads="1"/>
          </p:cNvSpPr>
          <p:nvPr/>
        </p:nvSpPr>
        <p:spPr bwMode="auto">
          <a:xfrm>
            <a:off x="2916238" y="4295775"/>
            <a:ext cx="3097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0" lang="zh-CN" altLang="en-US" sz="2800">
                <a:latin typeface="Times New Roman" pitchFamily="18" charset="0"/>
                <a:ea typeface="楷体_GB2312" pitchFamily="49" charset="-122"/>
              </a:rPr>
              <a:t>图</a:t>
            </a:r>
            <a:r>
              <a:rPr kumimoji="0" lang="en-US" altLang="zh-CN" sz="2800">
                <a:latin typeface="Times New Roman" pitchFamily="18" charset="0"/>
                <a:ea typeface="楷体_GB2312" pitchFamily="49" charset="-122"/>
              </a:rPr>
              <a:t>3.1   </a:t>
            </a:r>
            <a:r>
              <a:rPr kumimoji="0" lang="zh-CN" altLang="en-US" sz="2800">
                <a:latin typeface="Times New Roman" pitchFamily="18" charset="0"/>
                <a:ea typeface="楷体_GB2312" pitchFamily="49" charset="-122"/>
              </a:rPr>
              <a:t>模糊集曲线</a:t>
            </a:r>
          </a:p>
        </p:txBody>
      </p:sp>
      <p:sp>
        <p:nvSpPr>
          <p:cNvPr id="1340422" name="Rectangle 4"/>
          <p:cNvSpPr>
            <a:spLocks noChangeArrowheads="1"/>
          </p:cNvSpPr>
          <p:nvPr/>
        </p:nvSpPr>
        <p:spPr bwMode="auto">
          <a:xfrm>
            <a:off x="323850" y="4926013"/>
            <a:ext cx="84248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Times New Roman" pitchFamily="18" charset="0"/>
                <a:ea typeface="楷体_GB2312" pitchFamily="49" charset="-122"/>
              </a:rPr>
              <a:t>解</a:t>
            </a:r>
            <a:r>
              <a:rPr kumimoji="0" lang="zh-CN" altLang="en-US" sz="2800" b="0">
                <a:latin typeface="Times New Roman" pitchFamily="18" charset="0"/>
                <a:ea typeface="楷体_GB2312" pitchFamily="49" charset="-122"/>
              </a:rPr>
              <a:t>  </a:t>
            </a:r>
            <a:r>
              <a:rPr kumimoji="0" lang="zh-CN" altLang="en-US" sz="2800">
                <a:latin typeface="Times New Roman" pitchFamily="18" charset="0"/>
                <a:ea typeface="楷体_GB2312" pitchFamily="49" charset="-122"/>
              </a:rPr>
              <a:t>不难求得</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x</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和</a:t>
            </a:r>
            <a:r>
              <a:rPr kumimoji="0" lang="en-US" altLang="zh-CN" sz="2800" i="1">
                <a:latin typeface="Times New Roman" pitchFamily="18" charset="0"/>
                <a:ea typeface="楷体_GB2312" pitchFamily="49" charset="-122"/>
              </a:rPr>
              <a:t>B</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x</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的交点坐标</a:t>
            </a:r>
            <a:r>
              <a:rPr kumimoji="0" lang="zh-CN" altLang="en-US" sz="1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x*=</a:t>
            </a:r>
            <a:r>
              <a:rPr kumimoji="0" lang="en-US" altLang="zh-CN" sz="2800">
                <a:latin typeface="Times New Roman" pitchFamily="18" charset="0"/>
                <a:ea typeface="楷体_GB2312" pitchFamily="49" charset="-122"/>
              </a:rPr>
              <a:t>50</a:t>
            </a:r>
            <a:r>
              <a:rPr kumimoji="0" lang="zh-CN" altLang="en-US" sz="2800">
                <a:latin typeface="Times New Roman" pitchFamily="18" charset="0"/>
                <a:ea typeface="楷体_GB2312" pitchFamily="49" charset="-122"/>
              </a:rPr>
              <a:t>，于是</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E1B6491-5FD6-4A75-8080-8D8B137574A1}" type="slidenum">
              <a:rPr lang="en-US" altLang="zh-CN"/>
              <a:pPr/>
              <a:t>54</a:t>
            </a:fld>
            <a:endParaRPr lang="en-US" altLang="zh-CN"/>
          </a:p>
        </p:txBody>
      </p:sp>
      <p:graphicFrame>
        <p:nvGraphicFramePr>
          <p:cNvPr id="169987" name="Object 3"/>
          <p:cNvGraphicFramePr>
            <a:graphicFrameLocks noChangeAspect="1"/>
          </p:cNvGraphicFramePr>
          <p:nvPr/>
        </p:nvGraphicFramePr>
        <p:xfrm>
          <a:off x="971550" y="620713"/>
          <a:ext cx="5400675" cy="2528887"/>
        </p:xfrm>
        <a:graphic>
          <a:graphicData uri="http://schemas.openxmlformats.org/presentationml/2006/ole">
            <mc:AlternateContent xmlns:mc="http://schemas.openxmlformats.org/markup-compatibility/2006">
              <mc:Choice xmlns:v="urn:schemas-microsoft-com:vml" Requires="v">
                <p:oleObj spid="_x0000_s1341461" name="Equation" r:id="rId3" imgW="2705100" imgH="1270000" progId="Equation.DSMT4">
                  <p:embed/>
                </p:oleObj>
              </mc:Choice>
              <mc:Fallback>
                <p:oleObj name="Equation" r:id="rId3" imgW="2705100" imgH="1270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20713"/>
                        <a:ext cx="5400675"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445" name="Rectangle 4"/>
          <p:cNvSpPr>
            <a:spLocks noChangeArrowheads="1"/>
          </p:cNvSpPr>
          <p:nvPr/>
        </p:nvSpPr>
        <p:spPr bwMode="auto">
          <a:xfrm>
            <a:off x="0" y="23828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69989" name="Object 5"/>
          <p:cNvGraphicFramePr>
            <a:graphicFrameLocks noChangeAspect="1"/>
          </p:cNvGraphicFramePr>
          <p:nvPr/>
        </p:nvGraphicFramePr>
        <p:xfrm>
          <a:off x="971550" y="3141663"/>
          <a:ext cx="5473700" cy="2584450"/>
        </p:xfrm>
        <a:graphic>
          <a:graphicData uri="http://schemas.openxmlformats.org/presentationml/2006/ole">
            <mc:AlternateContent xmlns:mc="http://schemas.openxmlformats.org/markup-compatibility/2006">
              <mc:Choice xmlns:v="urn:schemas-microsoft-com:vml" Requires="v">
                <p:oleObj spid="_x0000_s1341462" name="Equation" r:id="rId5" imgW="2743200" imgH="1295400" progId="Equation.DSMT4">
                  <p:embed/>
                </p:oleObj>
              </mc:Choice>
              <mc:Fallback>
                <p:oleObj name="Equation" r:id="rId5" imgW="2743200" imgH="1295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141663"/>
                        <a:ext cx="54737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8DF8C8-CE3C-4586-8EA2-D11258BDF6F6}" type="slidenum">
              <a:rPr lang="en-US" altLang="zh-CN"/>
              <a:pPr/>
              <a:t>55</a:t>
            </a:fld>
            <a:endParaRPr lang="en-US" altLang="zh-CN"/>
          </a:p>
        </p:txBody>
      </p:sp>
      <p:graphicFrame>
        <p:nvGraphicFramePr>
          <p:cNvPr id="171011" name="Object 3"/>
          <p:cNvGraphicFramePr>
            <a:graphicFrameLocks noChangeAspect="1"/>
          </p:cNvGraphicFramePr>
          <p:nvPr/>
        </p:nvGraphicFramePr>
        <p:xfrm>
          <a:off x="827088" y="836613"/>
          <a:ext cx="4105275" cy="1571625"/>
        </p:xfrm>
        <a:graphic>
          <a:graphicData uri="http://schemas.openxmlformats.org/presentationml/2006/ole">
            <mc:AlternateContent xmlns:mc="http://schemas.openxmlformats.org/markup-compatibility/2006">
              <mc:Choice xmlns:v="urn:schemas-microsoft-com:vml" Requires="v">
                <p:oleObj spid="_x0000_s1342485" name="Equation" r:id="rId3" imgW="1790700" imgH="685800" progId="Equation.DSMT4">
                  <p:embed/>
                </p:oleObj>
              </mc:Choice>
              <mc:Fallback>
                <p:oleObj name="Equation" r:id="rId3" imgW="179070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836613"/>
                        <a:ext cx="41052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2469" name="Rectangle 4"/>
          <p:cNvSpPr>
            <a:spLocks noChangeArrowheads="1"/>
          </p:cNvSpPr>
          <p:nvPr/>
        </p:nvSpPr>
        <p:spPr bwMode="auto">
          <a:xfrm>
            <a:off x="0" y="28368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71013" name="Object 5"/>
          <p:cNvGraphicFramePr>
            <a:graphicFrameLocks noChangeAspect="1"/>
          </p:cNvGraphicFramePr>
          <p:nvPr/>
        </p:nvGraphicFramePr>
        <p:xfrm>
          <a:off x="1763713" y="2925763"/>
          <a:ext cx="6769100" cy="2157412"/>
        </p:xfrm>
        <a:graphic>
          <a:graphicData uri="http://schemas.openxmlformats.org/presentationml/2006/ole">
            <mc:AlternateContent xmlns:mc="http://schemas.openxmlformats.org/markup-compatibility/2006">
              <mc:Choice xmlns:v="urn:schemas-microsoft-com:vml" Requires="v">
                <p:oleObj spid="_x0000_s1342486" name="Equation" r:id="rId5" imgW="3111500" imgH="965200" progId="Equation.DSMT4">
                  <p:embed/>
                </p:oleObj>
              </mc:Choice>
              <mc:Fallback>
                <p:oleObj name="Equation" r:id="rId5" imgW="3111500" imgH="965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925763"/>
                        <a:ext cx="676910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8858FCE-2FAE-48A9-8468-D0BB28D3DED6}" type="slidenum">
              <a:rPr lang="en-US" altLang="zh-CN"/>
              <a:pPr/>
              <a:t>56</a:t>
            </a:fld>
            <a:endParaRPr lang="en-US" altLang="zh-CN"/>
          </a:p>
        </p:txBody>
      </p:sp>
      <p:sp>
        <p:nvSpPr>
          <p:cNvPr id="172034" name="Rectangle 2"/>
          <p:cNvSpPr>
            <a:spLocks noChangeArrowheads="1"/>
          </p:cNvSpPr>
          <p:nvPr/>
        </p:nvSpPr>
        <p:spPr bwMode="auto">
          <a:xfrm>
            <a:off x="323850" y="476250"/>
            <a:ext cx="85407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folHlink"/>
              </a:buClr>
              <a:buSzPct val="60000"/>
              <a:buFont typeface="Wingdings" pitchFamily="2" charset="2"/>
              <a:buChar char="n"/>
            </a:pPr>
            <a:r>
              <a:rPr lang="en-US" altLang="zh-CN" sz="2800">
                <a:latin typeface="Times New Roman" pitchFamily="18" charset="0"/>
                <a:ea typeface="楷体_GB2312" pitchFamily="49" charset="-122"/>
              </a:rPr>
              <a:t>2 </a:t>
            </a:r>
            <a:r>
              <a:rPr lang="en-US" altLang="zh-CN" sz="2800" b="0">
                <a:latin typeface="Times New Roman" pitchFamily="18" charset="0"/>
                <a:ea typeface="楷体_GB2312" pitchFamily="49" charset="-122"/>
              </a:rPr>
              <a:t> </a:t>
            </a:r>
            <a:r>
              <a:rPr lang="zh-CN" altLang="en-US" sz="2800">
                <a:latin typeface="Times New Roman" pitchFamily="18" charset="0"/>
                <a:ea typeface="楷体_GB2312" pitchFamily="49" charset="-122"/>
              </a:rPr>
              <a:t>格贴近度</a:t>
            </a:r>
          </a:p>
          <a:p>
            <a:pPr marL="342900" indent="-342900">
              <a:lnSpc>
                <a:spcPct val="130000"/>
              </a:lnSpc>
              <a:spcBef>
                <a:spcPct val="20000"/>
              </a:spcBef>
              <a:buClr>
                <a:schemeClr val="folHlink"/>
              </a:buClr>
              <a:buSzPct val="60000"/>
              <a:buFont typeface="Wingdings" pitchFamily="2" charset="2"/>
              <a:buNone/>
            </a:pPr>
            <a:r>
              <a:rPr lang="zh-CN" altLang="en-US" sz="2800" b="0">
                <a:latin typeface="Times New Roman" pitchFamily="18" charset="0"/>
                <a:ea typeface="楷体_GB2312" pitchFamily="49" charset="-122"/>
              </a:rPr>
              <a:t>   </a:t>
            </a:r>
            <a:r>
              <a:rPr lang="zh-CN" altLang="en-US" sz="2800">
                <a:latin typeface="Times New Roman" pitchFamily="18" charset="0"/>
                <a:ea typeface="楷体_GB2312" pitchFamily="49" charset="-122"/>
              </a:rPr>
              <a:t>定义  设 </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sym typeface="Symbol" pitchFamily="18" charset="2"/>
              </a:rPr>
              <a:t> </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 </a:t>
            </a:r>
            <a:r>
              <a:rPr lang="zh-CN" altLang="en-US" sz="2800">
                <a:solidFill>
                  <a:srgbClr val="000000"/>
                </a:solidFill>
                <a:latin typeface="Times New Roman" pitchFamily="18" charset="0"/>
                <a:ea typeface="楷体_GB2312" pitchFamily="49" charset="-122"/>
              </a:rPr>
              <a:t>称</a:t>
            </a:r>
          </a:p>
          <a:p>
            <a:pPr marL="342900" indent="-342900">
              <a:lnSpc>
                <a:spcPct val="130000"/>
              </a:lnSpc>
              <a:spcBef>
                <a:spcPct val="20000"/>
              </a:spcBef>
              <a:buClr>
                <a:schemeClr val="folHlink"/>
              </a:buClr>
              <a:buSzPct val="60000"/>
              <a:buFont typeface="Wingdings" pitchFamily="2" charset="2"/>
              <a:buNone/>
            </a:pPr>
            <a:endParaRPr lang="zh-CN" altLang="en-US" sz="2800">
              <a:solidFill>
                <a:srgbClr val="000000"/>
              </a:solidFill>
              <a:latin typeface="Times New Roman" pitchFamily="18" charset="0"/>
              <a:ea typeface="楷体_GB2312" pitchFamily="49" charset="-122"/>
            </a:endParaRPr>
          </a:p>
          <a:p>
            <a:pPr marL="342900" indent="-342900">
              <a:lnSpc>
                <a:spcPct val="13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为模糊集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的内积。内积的对偶运算为外积。称</a:t>
            </a:r>
          </a:p>
          <a:p>
            <a:pPr marL="342900" indent="-342900">
              <a:lnSpc>
                <a:spcPct val="13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13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为模糊集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的外积。</a:t>
            </a:r>
          </a:p>
          <a:p>
            <a:pPr marL="342900" indent="-342900">
              <a:lnSpc>
                <a:spcPct val="13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如果在闭区间</a:t>
            </a:r>
            <a:r>
              <a:rPr lang="en-US" altLang="zh-CN" sz="2800">
                <a:latin typeface="Times New Roman" pitchFamily="18" charset="0"/>
                <a:ea typeface="楷体_GB2312" pitchFamily="49" charset="-122"/>
              </a:rPr>
              <a:t>[0,1]</a:t>
            </a:r>
            <a:r>
              <a:rPr lang="zh-CN" altLang="en-US" sz="2800">
                <a:latin typeface="Times New Roman" pitchFamily="18" charset="0"/>
                <a:ea typeface="楷体_GB2312" pitchFamily="49" charset="-122"/>
              </a:rPr>
              <a:t>上定义“余”运算</a:t>
            </a:r>
            <a:r>
              <a:rPr lang="en-US" altLang="zh-CN" sz="2800">
                <a:latin typeface="Times New Roman" pitchFamily="18" charset="0"/>
                <a:ea typeface="楷体_GB2312" pitchFamily="49" charset="-122"/>
              </a:rPr>
              <a:t>: </a:t>
            </a:r>
          </a:p>
          <a:p>
            <a:pPr marL="342900" indent="-342900">
              <a:lnSpc>
                <a:spcPct val="130000"/>
              </a:lnSpc>
              <a:spcBef>
                <a:spcPct val="20000"/>
              </a:spcBef>
              <a:buClr>
                <a:schemeClr val="folHlink"/>
              </a:buClr>
              <a:buSzPct val="60000"/>
              <a:buFont typeface="Wingdings" pitchFamily="2" charset="2"/>
              <a:buNone/>
            </a:pPr>
            <a:r>
              <a:rPr lang="en-US" altLang="zh-CN" sz="2800">
                <a:latin typeface="Times New Roman" pitchFamily="18" charset="0"/>
                <a:ea typeface="楷体_GB2312" pitchFamily="49" charset="-122"/>
                <a:sym typeface="Symbol" pitchFamily="18" charset="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[0,1] </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sym typeface="Symbol" pitchFamily="18" charset="2"/>
              </a:rPr>
              <a:t>a</a:t>
            </a:r>
            <a:r>
              <a:rPr lang="en-US" altLang="zh-CN" sz="2800" i="1" baseline="30000">
                <a:latin typeface="Times New Roman" pitchFamily="18" charset="0"/>
                <a:ea typeface="楷体_GB2312" pitchFamily="49" charset="-122"/>
                <a:sym typeface="Symbol" pitchFamily="18" charset="2"/>
              </a:rPr>
              <a:t>c</a:t>
            </a:r>
            <a:r>
              <a:rPr lang="en-US" altLang="zh-CN" sz="2800">
                <a:latin typeface="Times New Roman" pitchFamily="18" charset="0"/>
                <a:ea typeface="楷体_GB2312" pitchFamily="49" charset="-122"/>
                <a:sym typeface="Symbol" pitchFamily="18" charset="2"/>
              </a:rPr>
              <a:t>= </a:t>
            </a:r>
            <a:r>
              <a:rPr lang="en-US" altLang="zh-CN" sz="2800">
                <a:latin typeface="Times New Roman" pitchFamily="18" charset="0"/>
                <a:ea typeface="楷体_GB2312" pitchFamily="49" charset="-122"/>
              </a:rPr>
              <a:t>1</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sym typeface="Symbol" pitchFamily="18" charset="2"/>
              </a:rPr>
              <a:t>a</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，那么有如下命题 </a:t>
            </a:r>
          </a:p>
        </p:txBody>
      </p:sp>
      <p:graphicFrame>
        <p:nvGraphicFramePr>
          <p:cNvPr id="172036" name="Object 4"/>
          <p:cNvGraphicFramePr>
            <a:graphicFrameLocks noChangeAspect="1"/>
          </p:cNvGraphicFramePr>
          <p:nvPr/>
        </p:nvGraphicFramePr>
        <p:xfrm>
          <a:off x="2268538" y="1609725"/>
          <a:ext cx="3671887" cy="889000"/>
        </p:xfrm>
        <a:graphic>
          <a:graphicData uri="http://schemas.openxmlformats.org/presentationml/2006/ole">
            <mc:AlternateContent xmlns:mc="http://schemas.openxmlformats.org/markup-compatibility/2006">
              <mc:Choice xmlns:v="urn:schemas-microsoft-com:vml" Requires="v">
                <p:oleObj spid="_x0000_s1343510" name="Equation" r:id="rId3" imgW="1536700" imgH="368300" progId="Equation.DSMT4">
                  <p:embed/>
                </p:oleObj>
              </mc:Choice>
              <mc:Fallback>
                <p:oleObj name="Equation" r:id="rId3" imgW="1536700" imgH="368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609725"/>
                        <a:ext cx="367188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3494" name="Rectangle 5"/>
          <p:cNvSpPr>
            <a:spLocks noChangeArrowheads="1"/>
          </p:cNvSpPr>
          <p:nvPr/>
        </p:nvSpPr>
        <p:spPr bwMode="auto">
          <a:xfrm>
            <a:off x="0" y="2916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172038" name="Object 6"/>
          <p:cNvGraphicFramePr>
            <a:graphicFrameLocks noChangeAspect="1"/>
          </p:cNvGraphicFramePr>
          <p:nvPr/>
        </p:nvGraphicFramePr>
        <p:xfrm>
          <a:off x="2339975" y="2909888"/>
          <a:ext cx="3600450" cy="884237"/>
        </p:xfrm>
        <a:graphic>
          <a:graphicData uri="http://schemas.openxmlformats.org/presentationml/2006/ole">
            <mc:AlternateContent xmlns:mc="http://schemas.openxmlformats.org/markup-compatibility/2006">
              <mc:Choice xmlns:v="urn:schemas-microsoft-com:vml" Requires="v">
                <p:oleObj spid="_x0000_s1343511" name="Equation" r:id="rId5" imgW="1511300" imgH="368300" progId="Equation.DSMT4">
                  <p:embed/>
                </p:oleObj>
              </mc:Choice>
              <mc:Fallback>
                <p:oleObj name="Equation" r:id="rId5" imgW="1511300" imgH="368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909888"/>
                        <a:ext cx="36004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8D2790EC-00E0-4DD7-B2A4-EFC6E18C9D7B}" type="slidenum">
              <a:rPr lang="en-US" altLang="zh-CN"/>
              <a:pPr/>
              <a:t>57</a:t>
            </a:fld>
            <a:endParaRPr lang="en-US" altLang="zh-CN"/>
          </a:p>
        </p:txBody>
      </p:sp>
      <p:sp>
        <p:nvSpPr>
          <p:cNvPr id="1344516" name="Rectangle 2"/>
          <p:cNvSpPr>
            <a:spLocks noChangeArrowheads="1"/>
          </p:cNvSpPr>
          <p:nvPr/>
        </p:nvSpPr>
        <p:spPr bwMode="auto">
          <a:xfrm>
            <a:off x="301625" y="549275"/>
            <a:ext cx="854075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定义  设 </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en-US" altLang="zh-CN" sz="2800">
                <a:latin typeface="Times New Roman" pitchFamily="18" charset="0"/>
                <a:ea typeface="楷体_GB2312" pitchFamily="49" charset="-122"/>
                <a:sym typeface="Symbol" pitchFamily="18" charset="2"/>
              </a:rPr>
              <a:t> </a:t>
            </a:r>
            <a:r>
              <a:rPr lang="en-US" altLang="zh-CN" sz="2800">
                <a:solidFill>
                  <a:srgbClr val="080922"/>
                </a:solidFill>
                <a:latin typeface="Edwardian Script ITC" pitchFamily="66" charset="0"/>
                <a:ea typeface="楷体_GB2312" pitchFamily="49" charset="-122"/>
              </a:rPr>
              <a:t>F</a:t>
            </a:r>
            <a:r>
              <a:rPr lang="en-US" altLang="zh-CN" sz="2800">
                <a:solidFill>
                  <a:srgbClr val="000000"/>
                </a:solidFill>
                <a:latin typeface="Times New Roman" pitchFamily="18" charset="0"/>
                <a:ea typeface="楷体_GB2312" pitchFamily="49" charset="-122"/>
              </a:rPr>
              <a:t> (</a:t>
            </a:r>
            <a:r>
              <a:rPr lang="en-US" altLang="zh-CN" sz="2800" i="1">
                <a:solidFill>
                  <a:srgbClr val="000000"/>
                </a:solidFill>
                <a:latin typeface="Times New Roman" pitchFamily="18" charset="0"/>
                <a:ea typeface="楷体_GB2312" pitchFamily="49" charset="-122"/>
              </a:rPr>
              <a:t>U</a:t>
            </a:r>
            <a:r>
              <a:rPr lang="en-US" altLang="zh-CN" sz="2800">
                <a:solidFill>
                  <a:srgbClr val="000000"/>
                </a:solidFill>
                <a:latin typeface="Times New Roman" pitchFamily="18" charset="0"/>
                <a:ea typeface="楷体_GB2312" pitchFamily="49" charset="-122"/>
              </a:rPr>
              <a:t>), </a:t>
            </a:r>
            <a:r>
              <a:rPr lang="zh-CN" altLang="en-US" sz="2800">
                <a:solidFill>
                  <a:srgbClr val="000000"/>
                </a:solidFill>
                <a:latin typeface="Times New Roman" pitchFamily="18" charset="0"/>
                <a:ea typeface="楷体_GB2312" pitchFamily="49" charset="-122"/>
              </a:rPr>
              <a:t>则称</a:t>
            </a:r>
          </a:p>
          <a:p>
            <a:pPr marL="342900" indent="-342900">
              <a:lnSpc>
                <a:spcPct val="120000"/>
              </a:lnSpc>
              <a:spcBef>
                <a:spcPct val="20000"/>
              </a:spcBef>
              <a:buClr>
                <a:schemeClr val="folHlink"/>
              </a:buClr>
              <a:buSzPct val="60000"/>
              <a:buFont typeface="Wingdings" pitchFamily="2" charset="2"/>
              <a:buNone/>
            </a:pPr>
            <a:endParaRPr lang="zh-CN" altLang="en-US" sz="2800">
              <a:solidFill>
                <a:srgbClr val="000000"/>
              </a:solidFill>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None/>
            </a:pPr>
            <a:endParaRPr lang="zh-CN" altLang="en-US" sz="2800">
              <a:solidFill>
                <a:srgbClr val="000000"/>
              </a:solidFill>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是模糊集</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的贴近度，叫做</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的</a:t>
            </a:r>
            <a:r>
              <a:rPr lang="zh-CN" altLang="en-US" sz="2800">
                <a:solidFill>
                  <a:schemeClr val="hlink"/>
                </a:solidFill>
                <a:latin typeface="Times New Roman" pitchFamily="18" charset="0"/>
                <a:ea typeface="楷体_GB2312" pitchFamily="49" charset="-122"/>
              </a:rPr>
              <a:t>格贴近度</a:t>
            </a:r>
            <a:r>
              <a:rPr lang="zh-CN" altLang="en-US" sz="2800">
                <a:latin typeface="Times New Roman" pitchFamily="18" charset="0"/>
                <a:ea typeface="楷体_GB2312" pitchFamily="49" charset="-122"/>
              </a:rPr>
              <a:t>。</a:t>
            </a: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当</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为有限论域时</a:t>
            </a:r>
          </a:p>
          <a:p>
            <a:pPr marL="342900" indent="-342900">
              <a:lnSpc>
                <a:spcPct val="12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None/>
            </a:pPr>
            <a:endParaRPr lang="zh-CN" altLang="en-US" sz="2800">
              <a:latin typeface="Times New Roman" pitchFamily="18" charset="0"/>
              <a:ea typeface="楷体_GB2312" pitchFamily="49" charset="-122"/>
            </a:endParaRPr>
          </a:p>
          <a:p>
            <a:pPr marL="342900" indent="-342900">
              <a:lnSpc>
                <a:spcPct val="12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当</a:t>
            </a:r>
            <a:r>
              <a:rPr lang="en-US" altLang="zh-CN" sz="2800" i="1">
                <a:latin typeface="Times New Roman" pitchFamily="18" charset="0"/>
                <a:ea typeface="楷体_GB2312" pitchFamily="49" charset="-122"/>
              </a:rPr>
              <a:t>U</a:t>
            </a:r>
            <a:r>
              <a:rPr lang="zh-CN" altLang="en-US" sz="2800">
                <a:latin typeface="Times New Roman" pitchFamily="18" charset="0"/>
                <a:ea typeface="楷体_GB2312" pitchFamily="49" charset="-122"/>
              </a:rPr>
              <a:t>为无限论域时， </a:t>
            </a:r>
          </a:p>
        </p:txBody>
      </p:sp>
      <p:graphicFrame>
        <p:nvGraphicFramePr>
          <p:cNvPr id="1344517" name="Object 4"/>
          <p:cNvGraphicFramePr>
            <a:graphicFrameLocks noChangeAspect="1"/>
          </p:cNvGraphicFramePr>
          <p:nvPr/>
        </p:nvGraphicFramePr>
        <p:xfrm>
          <a:off x="2987675" y="1557338"/>
          <a:ext cx="2779713" cy="463550"/>
        </p:xfrm>
        <a:graphic>
          <a:graphicData uri="http://schemas.openxmlformats.org/presentationml/2006/ole">
            <mc:AlternateContent xmlns:mc="http://schemas.openxmlformats.org/markup-compatibility/2006">
              <mc:Choice xmlns:v="urn:schemas-microsoft-com:vml" Requires="v">
                <p:oleObj spid="_x0000_s1344550" name="Equation" r:id="rId3" imgW="1143000" imgH="190440" progId="Equation.DSMT4">
                  <p:embed/>
                </p:oleObj>
              </mc:Choice>
              <mc:Fallback>
                <p:oleObj name="Equation" r:id="rId3" imgW="1143000" imgH="190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557338"/>
                        <a:ext cx="2779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4518" name="Object 6"/>
          <p:cNvGraphicFramePr>
            <a:graphicFrameLocks noChangeAspect="1"/>
          </p:cNvGraphicFramePr>
          <p:nvPr/>
        </p:nvGraphicFramePr>
        <p:xfrm>
          <a:off x="2482850" y="3732213"/>
          <a:ext cx="3994150" cy="942975"/>
        </p:xfrm>
        <a:graphic>
          <a:graphicData uri="http://schemas.openxmlformats.org/presentationml/2006/ole">
            <mc:AlternateContent xmlns:mc="http://schemas.openxmlformats.org/markup-compatibility/2006">
              <mc:Choice xmlns:v="urn:schemas-microsoft-com:vml" Requires="v">
                <p:oleObj spid="_x0000_s1344551" name="Equation" r:id="rId5" imgW="1574800" imgH="368300" progId="Equation.DSMT4">
                  <p:embed/>
                </p:oleObj>
              </mc:Choice>
              <mc:Fallback>
                <p:oleObj name="Equation" r:id="rId5" imgW="1574800" imgH="368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2850" y="3732213"/>
                        <a:ext cx="3994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4519" name="Object 8"/>
          <p:cNvGraphicFramePr>
            <a:graphicFrameLocks noChangeAspect="1"/>
          </p:cNvGraphicFramePr>
          <p:nvPr/>
        </p:nvGraphicFramePr>
        <p:xfrm>
          <a:off x="2411413" y="5505450"/>
          <a:ext cx="4065587" cy="731838"/>
        </p:xfrm>
        <a:graphic>
          <a:graphicData uri="http://schemas.openxmlformats.org/presentationml/2006/ole">
            <mc:AlternateContent xmlns:mc="http://schemas.openxmlformats.org/markup-compatibility/2006">
              <mc:Choice xmlns:v="urn:schemas-microsoft-com:vml" Requires="v">
                <p:oleObj spid="_x0000_s1344552" name="Equation" r:id="rId7" imgW="1536700" imgH="279400" progId="Equation.DSMT4">
                  <p:embed/>
                </p:oleObj>
              </mc:Choice>
              <mc:Fallback>
                <p:oleObj name="Equation" r:id="rId7" imgW="1536700" imgH="279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5505450"/>
                        <a:ext cx="4065587"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3060" name="Object 4"/>
          <p:cNvGraphicFramePr>
            <a:graphicFrameLocks noChangeAspect="1"/>
          </p:cNvGraphicFramePr>
          <p:nvPr/>
        </p:nvGraphicFramePr>
        <p:xfrm>
          <a:off x="5795963" y="1395413"/>
          <a:ext cx="1106487" cy="665162"/>
        </p:xfrm>
        <a:graphic>
          <a:graphicData uri="http://schemas.openxmlformats.org/presentationml/2006/ole">
            <mc:AlternateContent xmlns:mc="http://schemas.openxmlformats.org/markup-compatibility/2006">
              <mc:Choice xmlns:v="urn:schemas-microsoft-com:vml" Requires="v">
                <p:oleObj spid="_x0000_s1344553" name="Equation" r:id="rId9" imgW="444240" imgH="266400" progId="Equation.DSMT4">
                  <p:embed/>
                </p:oleObj>
              </mc:Choice>
              <mc:Fallback>
                <p:oleObj name="Equation" r:id="rId9" imgW="444240" imgH="2664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395413"/>
                        <a:ext cx="1106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4521" name="Rectangle 9"/>
          <p:cNvSpPr>
            <a:spLocks noChangeArrowheads="1"/>
          </p:cNvSpPr>
          <p:nvPr/>
        </p:nvSpPr>
        <p:spPr bwMode="auto">
          <a:xfrm>
            <a:off x="2771775" y="1196975"/>
            <a:ext cx="4248150" cy="10795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564F1616-3270-4D69-8A6D-AF4388463D6F}" type="slidenum">
              <a:rPr lang="en-US" altLang="zh-CN"/>
              <a:pPr/>
              <a:t>58</a:t>
            </a:fld>
            <a:endParaRPr lang="en-US" altLang="zh-CN"/>
          </a:p>
        </p:txBody>
      </p:sp>
      <p:graphicFrame>
        <p:nvGraphicFramePr>
          <p:cNvPr id="1359877" name="Object 4"/>
          <p:cNvGraphicFramePr>
            <a:graphicFrameLocks noChangeAspect="1"/>
          </p:cNvGraphicFramePr>
          <p:nvPr/>
        </p:nvGraphicFramePr>
        <p:xfrm>
          <a:off x="1258888" y="4437063"/>
          <a:ext cx="6769100" cy="795337"/>
        </p:xfrm>
        <a:graphic>
          <a:graphicData uri="http://schemas.openxmlformats.org/presentationml/2006/ole">
            <mc:AlternateContent xmlns:mc="http://schemas.openxmlformats.org/markup-compatibility/2006">
              <mc:Choice xmlns:v="urn:schemas-microsoft-com:vml" Requires="v">
                <p:oleObj spid="_x0000_s1359904" name="Equation" r:id="rId3" imgW="1943100" imgH="228600" progId="Equation.DSMT4">
                  <p:embed/>
                </p:oleObj>
              </mc:Choice>
              <mc:Fallback>
                <p:oleObj name="Equation" r:id="rId3" imgW="19431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437063"/>
                        <a:ext cx="67691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9878" name="Object 4"/>
          <p:cNvGraphicFramePr>
            <a:graphicFrameLocks noChangeAspect="1"/>
          </p:cNvGraphicFramePr>
          <p:nvPr/>
        </p:nvGraphicFramePr>
        <p:xfrm>
          <a:off x="2627313" y="1557338"/>
          <a:ext cx="2779712" cy="463550"/>
        </p:xfrm>
        <a:graphic>
          <a:graphicData uri="http://schemas.openxmlformats.org/presentationml/2006/ole">
            <mc:AlternateContent xmlns:mc="http://schemas.openxmlformats.org/markup-compatibility/2006">
              <mc:Choice xmlns:v="urn:schemas-microsoft-com:vml" Requires="v">
                <p:oleObj spid="_x0000_s1359905" name="Equation" r:id="rId5" imgW="1143000" imgH="190440" progId="Equation.DSMT4">
                  <p:embed/>
                </p:oleObj>
              </mc:Choice>
              <mc:Fallback>
                <p:oleObj name="Equation" r:id="rId5" imgW="1143000" imgH="1904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557338"/>
                        <a:ext cx="27797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3060" name="Object 4"/>
          <p:cNvGraphicFramePr>
            <a:graphicFrameLocks noChangeAspect="1"/>
          </p:cNvGraphicFramePr>
          <p:nvPr/>
        </p:nvGraphicFramePr>
        <p:xfrm>
          <a:off x="5435600" y="1395413"/>
          <a:ext cx="1106488" cy="665162"/>
        </p:xfrm>
        <a:graphic>
          <a:graphicData uri="http://schemas.openxmlformats.org/presentationml/2006/ole">
            <mc:AlternateContent xmlns:mc="http://schemas.openxmlformats.org/markup-compatibility/2006">
              <mc:Choice xmlns:v="urn:schemas-microsoft-com:vml" Requires="v">
                <p:oleObj spid="_x0000_s1359906" name="Equation" r:id="rId7" imgW="444240" imgH="266400" progId="Equation.DSMT4">
                  <p:embed/>
                </p:oleObj>
              </mc:Choice>
              <mc:Fallback>
                <p:oleObj name="Equation" r:id="rId7" imgW="444240" imgH="266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395413"/>
                        <a:ext cx="110648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9880" name="Rectangle 8"/>
          <p:cNvSpPr>
            <a:spLocks noChangeArrowheads="1"/>
          </p:cNvSpPr>
          <p:nvPr/>
        </p:nvSpPr>
        <p:spPr bwMode="auto">
          <a:xfrm>
            <a:off x="2411413" y="1196975"/>
            <a:ext cx="4248150" cy="10795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881" name="Rectangle 9"/>
          <p:cNvSpPr>
            <a:spLocks noChangeArrowheads="1"/>
          </p:cNvSpPr>
          <p:nvPr/>
        </p:nvSpPr>
        <p:spPr bwMode="auto">
          <a:xfrm>
            <a:off x="900113" y="4292600"/>
            <a:ext cx="7345362" cy="1223963"/>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9882" name="AutoShape 10"/>
          <p:cNvSpPr>
            <a:spLocks noChangeArrowheads="1"/>
          </p:cNvSpPr>
          <p:nvPr/>
        </p:nvSpPr>
        <p:spPr bwMode="auto">
          <a:xfrm>
            <a:off x="4067175" y="2636838"/>
            <a:ext cx="1081088" cy="1223962"/>
          </a:xfrm>
          <a:prstGeom prst="upDownArrow">
            <a:avLst>
              <a:gd name="adj1" fmla="val 50000"/>
              <a:gd name="adj2" fmla="val 226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23F151B-7EEC-46BE-861B-F30EDDE0AEB0}" type="slidenum">
              <a:rPr lang="en-US" altLang="zh-CN"/>
              <a:pPr/>
              <a:t>59</a:t>
            </a:fld>
            <a:endParaRPr lang="en-US" altLang="zh-CN"/>
          </a:p>
        </p:txBody>
      </p:sp>
      <p:sp>
        <p:nvSpPr>
          <p:cNvPr id="207876" name="Rectangle 4"/>
          <p:cNvSpPr>
            <a:spLocks noRot="1" noChangeArrowheads="1"/>
          </p:cNvSpPr>
          <p:nvPr/>
        </p:nvSpPr>
        <p:spPr bwMode="auto">
          <a:xfrm>
            <a:off x="323850" y="188913"/>
            <a:ext cx="84470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pPr>
            <a:r>
              <a:rPr kumimoji="0" lang="en-US" altLang="zh-CN" sz="2800">
                <a:latin typeface="Times New Roman" pitchFamily="18" charset="0"/>
              </a:rPr>
              <a:t> </a:t>
            </a:r>
            <a:r>
              <a:rPr kumimoji="0" lang="zh-CN" altLang="en-US" sz="2800">
                <a:latin typeface="Times New Roman" pitchFamily="18" charset="0"/>
                <a:ea typeface="楷体_GB2312" pitchFamily="49" charset="-122"/>
              </a:rPr>
              <a:t>例</a:t>
            </a:r>
            <a:r>
              <a:rPr kumimoji="0" lang="en-US" altLang="zh-CN" sz="2800">
                <a:latin typeface="Times New Roman" pitchFamily="18" charset="0"/>
                <a:ea typeface="楷体_GB2312" pitchFamily="49" charset="-122"/>
              </a:rPr>
              <a:t>1   </a:t>
            </a:r>
            <a:r>
              <a:rPr kumimoji="0" lang="zh-CN" altLang="en-US" sz="2800">
                <a:latin typeface="Times New Roman" pitchFamily="18" charset="0"/>
                <a:ea typeface="楷体_GB2312" pitchFamily="49" charset="-122"/>
              </a:rPr>
              <a:t>现有茶叶等级标准样品五种</a:t>
            </a:r>
            <a:r>
              <a:rPr kumimoji="0" lang="zh-CN" altLang="en-US" sz="2800">
                <a:latin typeface="Times New Roman" pitchFamily="18" charset="0"/>
              </a:rPr>
              <a:t>：</a:t>
            </a:r>
            <a:r>
              <a:rPr kumimoji="0" lang="en-US" altLang="zh-CN" sz="2800">
                <a:latin typeface="Times New Roman" pitchFamily="18" charset="0"/>
              </a:rPr>
              <a:t>I, II, III, IV, V</a:t>
            </a:r>
            <a:r>
              <a:rPr kumimoji="0" lang="zh-CN" altLang="en-US" sz="2800">
                <a:latin typeface="Times New Roman" pitchFamily="18" charset="0"/>
                <a:ea typeface="楷体_GB2312" pitchFamily="49" charset="-122"/>
              </a:rPr>
              <a:t>及</a:t>
            </a:r>
          </a:p>
          <a:p>
            <a:pPr marL="342900" indent="-342900">
              <a:lnSpc>
                <a:spcPct val="120000"/>
              </a:lnSpc>
              <a:spcBef>
                <a:spcPct val="20000"/>
              </a:spcBef>
            </a:pPr>
            <a:r>
              <a:rPr kumimoji="0" lang="zh-CN" altLang="en-US" sz="2800">
                <a:latin typeface="Times New Roman" pitchFamily="18" charset="0"/>
                <a:ea typeface="楷体_GB2312" pitchFamily="49" charset="-122"/>
              </a:rPr>
              <a:t>   待识别的茶叶模型</a:t>
            </a:r>
            <a:r>
              <a:rPr kumimoji="0" lang="en-US" altLang="zh-CN" sz="2800" i="1">
                <a:latin typeface="Times New Roman" pitchFamily="18" charset="0"/>
              </a:rPr>
              <a:t>A</a:t>
            </a:r>
            <a:r>
              <a:rPr kumimoji="0" lang="zh-CN" altLang="en-US" sz="2800">
                <a:latin typeface="Times New Roman" pitchFamily="18" charset="0"/>
              </a:rPr>
              <a:t>，</a:t>
            </a:r>
            <a:r>
              <a:rPr kumimoji="0" lang="zh-CN" altLang="en-US" sz="2800">
                <a:latin typeface="Times New Roman" pitchFamily="18" charset="0"/>
                <a:ea typeface="楷体_GB2312" pitchFamily="49" charset="-122"/>
              </a:rPr>
              <a:t>确定</a:t>
            </a:r>
            <a:r>
              <a:rPr kumimoji="0" lang="en-US" altLang="zh-CN" sz="2800" i="1">
                <a:latin typeface="Times New Roman" pitchFamily="18" charset="0"/>
              </a:rPr>
              <a:t>A</a:t>
            </a:r>
            <a:r>
              <a:rPr kumimoji="0" lang="zh-CN" altLang="en-US" sz="2800">
                <a:latin typeface="Times New Roman" pitchFamily="18" charset="0"/>
                <a:ea typeface="楷体_GB2312" pitchFamily="49" charset="-122"/>
              </a:rPr>
              <a:t>的型号</a:t>
            </a:r>
            <a:r>
              <a:rPr kumimoji="0" lang="zh-CN" altLang="en-US" sz="2800">
                <a:latin typeface="Times New Roman" pitchFamily="18" charset="0"/>
              </a:rPr>
              <a:t>。</a:t>
            </a:r>
          </a:p>
        </p:txBody>
      </p:sp>
      <p:sp>
        <p:nvSpPr>
          <p:cNvPr id="244745" name="Rectangle 9"/>
          <p:cNvSpPr>
            <a:spLocks noRot="1" noChangeArrowheads="1"/>
          </p:cNvSpPr>
          <p:nvPr/>
        </p:nvSpPr>
        <p:spPr bwMode="auto">
          <a:xfrm>
            <a:off x="323850" y="1773238"/>
            <a:ext cx="79454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pPr>
            <a:r>
              <a:rPr kumimoji="0" lang="en-US" altLang="zh-CN" sz="2800">
                <a:latin typeface="Times New Roman" pitchFamily="18" charset="0"/>
              </a:rPr>
              <a:t>   </a:t>
            </a:r>
            <a:r>
              <a:rPr kumimoji="0" lang="zh-CN" altLang="en-US" sz="2800">
                <a:latin typeface="Times New Roman" pitchFamily="18" charset="0"/>
                <a:ea typeface="楷体_GB2312" pitchFamily="49" charset="-122"/>
              </a:rPr>
              <a:t>解  取反映茶叶质量的因素集为论域</a:t>
            </a:r>
            <a:r>
              <a:rPr kumimoji="0" lang="en-US" altLang="zh-CN" sz="2800" i="1">
                <a:solidFill>
                  <a:srgbClr val="000000"/>
                </a:solidFill>
                <a:latin typeface="Times New Roman" pitchFamily="18" charset="0"/>
                <a:ea typeface="楷体_GB2312" pitchFamily="49" charset="-122"/>
              </a:rPr>
              <a:t>U</a:t>
            </a:r>
            <a:r>
              <a:rPr kumimoji="0" lang="en-US" altLang="zh-CN" sz="2800">
                <a:latin typeface="Times New Roman" pitchFamily="18" charset="0"/>
              </a:rPr>
              <a:t> </a:t>
            </a:r>
            <a:r>
              <a:rPr kumimoji="0" lang="zh-CN" altLang="en-US" sz="2800">
                <a:latin typeface="Times New Roman" pitchFamily="18" charset="0"/>
              </a:rPr>
              <a:t>，</a:t>
            </a:r>
          </a:p>
          <a:p>
            <a:pPr marL="342900" indent="-342900">
              <a:lnSpc>
                <a:spcPct val="120000"/>
              </a:lnSpc>
              <a:spcBef>
                <a:spcPct val="20000"/>
              </a:spcBef>
            </a:pPr>
            <a:r>
              <a:rPr kumimoji="0" lang="zh-CN" altLang="en-US" sz="2800" i="1">
                <a:solidFill>
                  <a:srgbClr val="000000"/>
                </a:solidFill>
                <a:latin typeface="Times New Roman" pitchFamily="18" charset="0"/>
                <a:ea typeface="楷体_GB2312" pitchFamily="49" charset="-122"/>
              </a:rPr>
              <a:t>        </a:t>
            </a:r>
            <a:r>
              <a:rPr kumimoji="0" lang="en-US" altLang="zh-CN" sz="2800" i="1">
                <a:solidFill>
                  <a:srgbClr val="000000"/>
                </a:solidFill>
                <a:latin typeface="Times New Roman" pitchFamily="18" charset="0"/>
                <a:ea typeface="楷体_GB2312" pitchFamily="49" charset="-122"/>
              </a:rPr>
              <a:t>U</a:t>
            </a:r>
            <a:r>
              <a:rPr kumimoji="0" lang="en-US" altLang="zh-CN" sz="2800">
                <a:latin typeface="Times New Roman" pitchFamily="18" charset="0"/>
              </a:rPr>
              <a:t> ={</a:t>
            </a:r>
            <a:r>
              <a:rPr kumimoji="0" lang="zh-CN" altLang="en-US" sz="2800">
                <a:latin typeface="Times New Roman" pitchFamily="18" charset="0"/>
                <a:ea typeface="楷体_GB2312" pitchFamily="49" charset="-122"/>
              </a:rPr>
              <a:t>条索、色泽、净度、汤色、香气、滋味</a:t>
            </a:r>
            <a:r>
              <a:rPr kumimoji="0" lang="en-US" altLang="zh-CN" sz="2800">
                <a:latin typeface="Times New Roman" pitchFamily="18" charset="0"/>
              </a:rPr>
              <a:t>}</a:t>
            </a:r>
          </a:p>
          <a:p>
            <a:pPr marL="342900" indent="-342900">
              <a:lnSpc>
                <a:spcPct val="120000"/>
              </a:lnSpc>
              <a:spcBef>
                <a:spcPct val="20000"/>
              </a:spcBef>
            </a:pPr>
            <a:r>
              <a:rPr kumimoji="0" lang="en-US" altLang="zh-CN" sz="2800">
                <a:latin typeface="Times New Roman" pitchFamily="18" charset="0"/>
              </a:rPr>
              <a:t>   </a:t>
            </a:r>
            <a:r>
              <a:rPr kumimoji="0" lang="zh-CN" altLang="en-US" sz="2800">
                <a:latin typeface="Times New Roman" pitchFamily="18" charset="0"/>
                <a:ea typeface="楷体_GB2312" pitchFamily="49" charset="-122"/>
              </a:rPr>
              <a:t>假定</a:t>
            </a:r>
            <a:r>
              <a:rPr kumimoji="0" lang="en-US" altLang="zh-CN" sz="2800" i="1">
                <a:solidFill>
                  <a:srgbClr val="000000"/>
                </a:solidFill>
                <a:latin typeface="Times New Roman" pitchFamily="18" charset="0"/>
                <a:ea typeface="楷体_GB2312" pitchFamily="49" charset="-122"/>
              </a:rPr>
              <a:t>U</a:t>
            </a:r>
            <a:r>
              <a:rPr kumimoji="0" lang="zh-CN" altLang="en-US" sz="2800">
                <a:latin typeface="Times New Roman" pitchFamily="18" charset="0"/>
                <a:ea typeface="楷体_GB2312" pitchFamily="49" charset="-122"/>
              </a:rPr>
              <a:t>上的模糊集为</a:t>
            </a:r>
            <a:r>
              <a:rPr kumimoji="0" lang="zh-CN" altLang="en-US" sz="2800">
                <a:latin typeface="Times New Roman" pitchFamily="18" charset="0"/>
              </a:rPr>
              <a:t>：                </a:t>
            </a:r>
          </a:p>
        </p:txBody>
      </p:sp>
      <p:sp>
        <p:nvSpPr>
          <p:cNvPr id="244738" name="Rectangle 2"/>
          <p:cNvSpPr>
            <a:spLocks noChangeArrowheads="1"/>
          </p:cNvSpPr>
          <p:nvPr/>
        </p:nvSpPr>
        <p:spPr bwMode="auto">
          <a:xfrm>
            <a:off x="446088" y="3860800"/>
            <a:ext cx="78708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altLang="zh-CN">
                <a:latin typeface="Times New Roman" pitchFamily="18" charset="0"/>
              </a:rPr>
              <a:t>                  I =</a:t>
            </a:r>
            <a:r>
              <a:rPr lang="zh-CN" altLang="en-US">
                <a:latin typeface="Times New Roman" pitchFamily="18" charset="0"/>
              </a:rPr>
              <a:t>（</a:t>
            </a:r>
            <a:r>
              <a:rPr lang="en-US" altLang="zh-CN">
                <a:latin typeface="Times New Roman" pitchFamily="18" charset="0"/>
              </a:rPr>
              <a:t>0.5, 0.4, 0.3, 0.6, 0.5, 0.4</a:t>
            </a:r>
            <a:r>
              <a:rPr lang="zh-CN" altLang="en-US">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a:latin typeface="Times New Roman" pitchFamily="18" charset="0"/>
              </a:rPr>
              <a:t>                </a:t>
            </a:r>
            <a:r>
              <a:rPr lang="en-US" altLang="zh-CN">
                <a:latin typeface="Times New Roman" pitchFamily="18" charset="0"/>
              </a:rPr>
              <a:t>II =</a:t>
            </a:r>
            <a:r>
              <a:rPr lang="zh-CN" altLang="en-US">
                <a:latin typeface="Times New Roman" pitchFamily="18" charset="0"/>
              </a:rPr>
              <a:t>（</a:t>
            </a:r>
            <a:r>
              <a:rPr lang="en-US" altLang="zh-CN">
                <a:latin typeface="Times New Roman" pitchFamily="18" charset="0"/>
              </a:rPr>
              <a:t>0.3, 0.2, 0.2, 0.1, 0.2, 0.2</a:t>
            </a:r>
            <a:r>
              <a:rPr lang="zh-CN" altLang="en-US">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a:latin typeface="Times New Roman" pitchFamily="18" charset="0"/>
              </a:rPr>
              <a:t>               </a:t>
            </a:r>
            <a:r>
              <a:rPr lang="en-US" altLang="zh-CN">
                <a:latin typeface="Times New Roman" pitchFamily="18" charset="0"/>
              </a:rPr>
              <a:t>III =</a:t>
            </a:r>
            <a:r>
              <a:rPr lang="zh-CN" altLang="en-US">
                <a:latin typeface="Times New Roman" pitchFamily="18" charset="0"/>
              </a:rPr>
              <a:t>（</a:t>
            </a:r>
            <a:r>
              <a:rPr lang="en-US" altLang="zh-CN">
                <a:latin typeface="Times New Roman" pitchFamily="18" charset="0"/>
              </a:rPr>
              <a:t>0.2, 0.2, 0.2, 0.1, 0.1, 0.2</a:t>
            </a:r>
            <a:r>
              <a:rPr lang="zh-CN" altLang="en-US">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a:latin typeface="Times New Roman" pitchFamily="18" charset="0"/>
              </a:rPr>
              <a:t>               </a:t>
            </a:r>
            <a:r>
              <a:rPr lang="en-US" altLang="zh-CN">
                <a:latin typeface="Times New Roman" pitchFamily="18" charset="0"/>
              </a:rPr>
              <a:t>IV =</a:t>
            </a:r>
            <a:r>
              <a:rPr lang="zh-CN" altLang="en-US">
                <a:latin typeface="Times New Roman" pitchFamily="18" charset="0"/>
              </a:rPr>
              <a:t>（ </a:t>
            </a:r>
            <a:r>
              <a:rPr lang="en-US" altLang="zh-CN">
                <a:latin typeface="Times New Roman" pitchFamily="18" charset="0"/>
              </a:rPr>
              <a:t>0, 0.1, 0.2, 0.1, 0.1, 0.1</a:t>
            </a:r>
            <a:r>
              <a:rPr lang="zh-CN" altLang="en-US">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a:latin typeface="Times New Roman" pitchFamily="18" charset="0"/>
              </a:rPr>
              <a:t>                 </a:t>
            </a:r>
            <a:r>
              <a:rPr lang="en-US" altLang="zh-CN">
                <a:latin typeface="Times New Roman" pitchFamily="18" charset="0"/>
              </a:rPr>
              <a:t>V =</a:t>
            </a:r>
            <a:r>
              <a:rPr lang="zh-CN" altLang="en-US">
                <a:latin typeface="Times New Roman" pitchFamily="18" charset="0"/>
              </a:rPr>
              <a:t>（ </a:t>
            </a:r>
            <a:r>
              <a:rPr lang="en-US" altLang="zh-CN">
                <a:latin typeface="Times New Roman" pitchFamily="18" charset="0"/>
              </a:rPr>
              <a:t>0, 0.1, 0.1, 0.1 0.1, 0.1</a:t>
            </a:r>
            <a:r>
              <a:rPr lang="zh-CN" altLang="en-US">
                <a:latin typeface="Times New Roman" pitchFamily="18" charset="0"/>
              </a:rPr>
              <a:t>）</a:t>
            </a:r>
          </a:p>
          <a:p>
            <a:pPr marL="342900" indent="-342900">
              <a:spcBef>
                <a:spcPct val="20000"/>
              </a:spcBef>
              <a:buClr>
                <a:schemeClr val="folHlink"/>
              </a:buClr>
              <a:buSzPct val="60000"/>
              <a:buFont typeface="Wingdings" pitchFamily="2" charset="2"/>
              <a:buNone/>
            </a:pPr>
            <a:r>
              <a:rPr lang="zh-CN" altLang="en-US" i="1">
                <a:latin typeface="Times New Roman" pitchFamily="18" charset="0"/>
              </a:rPr>
              <a:t>                 </a:t>
            </a:r>
            <a:r>
              <a:rPr lang="en-US" altLang="zh-CN" i="1">
                <a:latin typeface="Times New Roman" pitchFamily="18" charset="0"/>
              </a:rPr>
              <a:t>A </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0.4, 0.2, 0.1, 0.4, 0.5, 0.6</a:t>
            </a:r>
            <a:r>
              <a:rPr lang="zh-CN" altLang="en-US">
                <a:latin typeface="Times New Roman" pitchFamily="18" charset="0"/>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D740A484-9EEB-4BA7-B8E1-128C192406BE}" type="slidenum">
              <a:rPr lang="en-US" altLang="zh-CN"/>
              <a:pPr/>
              <a:t>6</a:t>
            </a:fld>
            <a:endParaRPr lang="en-US" altLang="zh-CN"/>
          </a:p>
        </p:txBody>
      </p:sp>
      <p:sp>
        <p:nvSpPr>
          <p:cNvPr id="105474" name="Rectangle 2"/>
          <p:cNvSpPr>
            <a:spLocks noChangeArrowheads="1"/>
          </p:cNvSpPr>
          <p:nvPr/>
        </p:nvSpPr>
        <p:spPr bwMode="auto">
          <a:xfrm>
            <a:off x="396875" y="1735138"/>
            <a:ext cx="81359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10000"/>
              </a:lnSpc>
              <a:buClr>
                <a:schemeClr val="folHlink"/>
              </a:buClr>
              <a:buSzPct val="55000"/>
              <a:buFont typeface="Wingdings" pitchFamily="2" charset="2"/>
              <a:buChar char="n"/>
            </a:pPr>
            <a:r>
              <a:rPr kumimoji="0" lang="en-US" altLang="zh-CN" sz="2800" b="0">
                <a:latin typeface="Arial" pitchFamily="34" charset="0"/>
                <a:ea typeface="楷体_GB2312" pitchFamily="49" charset="-122"/>
              </a:rPr>
              <a:t>  </a:t>
            </a:r>
            <a:r>
              <a:rPr kumimoji="0" lang="zh-CN" altLang="en-US" sz="2800">
                <a:latin typeface="Arial" pitchFamily="34" charset="0"/>
                <a:ea typeface="楷体_GB2312" pitchFamily="49" charset="-122"/>
              </a:rPr>
              <a:t>普通集合论中，论域</a:t>
            </a:r>
            <a:r>
              <a:rPr kumimoji="0" lang="en-US" altLang="zh-CN" sz="2800" i="1">
                <a:latin typeface="Times New Roman" pitchFamily="18" charset="0"/>
                <a:ea typeface="楷体_GB2312" pitchFamily="49" charset="-122"/>
              </a:rPr>
              <a:t>U</a:t>
            </a:r>
            <a:r>
              <a:rPr kumimoji="0" lang="zh-CN" altLang="en-US" sz="2800">
                <a:latin typeface="Arial" pitchFamily="34" charset="0"/>
                <a:ea typeface="楷体_GB2312" pitchFamily="49" charset="-122"/>
              </a:rPr>
              <a:t>中的每个元素</a:t>
            </a:r>
            <a:r>
              <a:rPr kumimoji="0" lang="en-US" altLang="zh-CN" sz="2800" i="1">
                <a:latin typeface="Times New Roman" pitchFamily="18" charset="0"/>
                <a:ea typeface="楷体_GB2312" pitchFamily="49" charset="-122"/>
              </a:rPr>
              <a:t>x</a:t>
            </a:r>
            <a:r>
              <a:rPr kumimoji="0" lang="zh-CN" altLang="en-US" sz="2800">
                <a:latin typeface="Arial" pitchFamily="34" charset="0"/>
                <a:ea typeface="楷体_GB2312" pitchFamily="49" charset="-122"/>
              </a:rPr>
              <a:t>，对于子集</a:t>
            </a:r>
          </a:p>
          <a:p>
            <a:pPr>
              <a:lnSpc>
                <a:spcPct val="110000"/>
              </a:lnSpc>
              <a:buClr>
                <a:schemeClr val="folHlink"/>
              </a:buClr>
              <a:buSzPct val="55000"/>
              <a:buFont typeface="Wingdings" pitchFamily="2" charset="2"/>
              <a:buNone/>
            </a:pPr>
            <a:r>
              <a:rPr kumimoji="0" lang="zh-CN" altLang="en-US" sz="2800" i="1">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sym typeface="Symbol" pitchFamily="18" charset="2"/>
              </a:rPr>
              <a:t></a:t>
            </a:r>
            <a:r>
              <a:rPr kumimoji="0" lang="en-US" altLang="zh-CN" sz="2800" i="1">
                <a:latin typeface="Times New Roman" pitchFamily="18" charset="0"/>
                <a:ea typeface="楷体_GB2312" pitchFamily="49" charset="-122"/>
                <a:sym typeface="Symbol" pitchFamily="18" charset="2"/>
              </a:rPr>
              <a:t>U</a:t>
            </a:r>
            <a:r>
              <a:rPr kumimoji="0" lang="zh-CN" altLang="en-US" sz="2800">
                <a:latin typeface="Arial" pitchFamily="34" charset="0"/>
                <a:ea typeface="楷体_GB2312" pitchFamily="49" charset="-122"/>
              </a:rPr>
              <a:t>，</a:t>
            </a:r>
            <a:r>
              <a:rPr kumimoji="0" lang="en-US" altLang="zh-CN" sz="2800" i="1">
                <a:latin typeface="Times New Roman" pitchFamily="18" charset="0"/>
                <a:ea typeface="楷体_GB2312" pitchFamily="49" charset="-122"/>
              </a:rPr>
              <a:t>x</a:t>
            </a:r>
            <a:r>
              <a:rPr kumimoji="0" lang="en-US" altLang="zh-CN" sz="2800">
                <a:latin typeface="Times New Roman" pitchFamily="18" charset="0"/>
                <a:ea typeface="楷体_GB2312" pitchFamily="49" charset="-122"/>
                <a:sym typeface="Symbol" pitchFamily="18" charset="2"/>
              </a:rPr>
              <a:t></a:t>
            </a:r>
            <a:r>
              <a:rPr kumimoji="0" lang="en-US" altLang="zh-CN" sz="2800" i="1">
                <a:latin typeface="Times New Roman" pitchFamily="18" charset="0"/>
                <a:ea typeface="楷体_GB2312" pitchFamily="49" charset="-122"/>
                <a:sym typeface="Symbol" pitchFamily="18" charset="2"/>
              </a:rPr>
              <a:t>A</a:t>
            </a:r>
            <a:r>
              <a:rPr kumimoji="0" lang="zh-CN" altLang="en-US" sz="2800">
                <a:latin typeface="Times New Roman" pitchFamily="18" charset="0"/>
                <a:ea typeface="楷体_GB2312" pitchFamily="49" charset="-122"/>
                <a:sym typeface="Symbol" pitchFamily="18" charset="2"/>
              </a:rPr>
              <a:t>与</a:t>
            </a:r>
            <a:r>
              <a:rPr kumimoji="0" lang="en-US" altLang="zh-CN" sz="2800" i="1">
                <a:latin typeface="Times New Roman" pitchFamily="18" charset="0"/>
                <a:ea typeface="楷体_GB2312" pitchFamily="49" charset="-122"/>
                <a:sym typeface="Symbol" pitchFamily="18" charset="2"/>
              </a:rPr>
              <a:t>x</a:t>
            </a:r>
            <a:r>
              <a:rPr kumimoji="0" lang="en-US" altLang="zh-CN" sz="2800">
                <a:latin typeface="Times New Roman" pitchFamily="18" charset="0"/>
                <a:ea typeface="楷体_GB2312" pitchFamily="49" charset="-122"/>
                <a:sym typeface="Symbol" pitchFamily="18" charset="2"/>
              </a:rPr>
              <a:t></a:t>
            </a:r>
            <a:r>
              <a:rPr kumimoji="0" lang="en-US" altLang="zh-CN" sz="2800" i="1">
                <a:latin typeface="Times New Roman" pitchFamily="18" charset="0"/>
                <a:ea typeface="楷体_GB2312" pitchFamily="49" charset="-122"/>
                <a:sym typeface="Symbol" pitchFamily="18" charset="2"/>
              </a:rPr>
              <a:t>A , </a:t>
            </a:r>
            <a:r>
              <a:rPr kumimoji="0" lang="zh-CN" altLang="en-US" sz="2800">
                <a:latin typeface="Arial" pitchFamily="34" charset="0"/>
                <a:ea typeface="楷体_GB2312" pitchFamily="49" charset="-122"/>
              </a:rPr>
              <a:t>二者必居其一且仅居其一，绝</a:t>
            </a:r>
          </a:p>
          <a:p>
            <a:pPr>
              <a:lnSpc>
                <a:spcPct val="110000"/>
              </a:lnSpc>
              <a:buClr>
                <a:schemeClr val="folHlink"/>
              </a:buClr>
              <a:buSzPct val="55000"/>
              <a:buFont typeface="Wingdings" pitchFamily="2" charset="2"/>
              <a:buNone/>
            </a:pPr>
            <a:r>
              <a:rPr kumimoji="0" lang="zh-CN" altLang="en-US" sz="2800">
                <a:latin typeface="Arial" pitchFamily="34" charset="0"/>
                <a:ea typeface="楷体_GB2312" pitchFamily="49" charset="-122"/>
              </a:rPr>
              <a:t>  不允许模棱两可</a:t>
            </a:r>
          </a:p>
        </p:txBody>
      </p:sp>
      <p:sp>
        <p:nvSpPr>
          <p:cNvPr id="105475" name="Rectangle 3"/>
          <p:cNvSpPr>
            <a:spLocks noChangeArrowheads="1"/>
          </p:cNvSpPr>
          <p:nvPr/>
        </p:nvSpPr>
        <p:spPr bwMode="auto">
          <a:xfrm>
            <a:off x="396875" y="2959100"/>
            <a:ext cx="8280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folHlink"/>
              </a:buClr>
              <a:buSzPct val="55000"/>
              <a:buFont typeface="Wingdings" pitchFamily="2" charset="2"/>
              <a:buChar char="n"/>
            </a:pPr>
            <a:r>
              <a:rPr kumimoji="0" lang="en-US" altLang="zh-CN" sz="2800" b="0">
                <a:latin typeface="Arial" pitchFamily="34" charset="0"/>
                <a:ea typeface="楷体_GB2312" pitchFamily="49" charset="-122"/>
              </a:rPr>
              <a:t> </a:t>
            </a:r>
            <a:r>
              <a:rPr kumimoji="0" lang="zh-CN" altLang="en-US" sz="2800">
                <a:latin typeface="Arial" pitchFamily="34" charset="0"/>
                <a:ea typeface="楷体_GB2312" pitchFamily="49" charset="-122"/>
              </a:rPr>
              <a:t>子集</a:t>
            </a:r>
            <a:r>
              <a:rPr kumimoji="0" lang="en-US" altLang="zh-CN" sz="2800" i="1">
                <a:latin typeface="Times New Roman" pitchFamily="18" charset="0"/>
                <a:ea typeface="楷体_GB2312" pitchFamily="49" charset="-122"/>
              </a:rPr>
              <a:t>A</a:t>
            </a:r>
            <a:r>
              <a:rPr kumimoji="0" lang="zh-CN" altLang="en-US" sz="2800">
                <a:latin typeface="Times New Roman" pitchFamily="18" charset="0"/>
                <a:ea typeface="楷体_GB2312" pitchFamily="49" charset="-122"/>
              </a:rPr>
              <a:t>由特征函数来</a:t>
            </a:r>
            <a:r>
              <a:rPr kumimoji="0" lang="en-US" altLang="zh-CN" sz="2800">
                <a:latin typeface="Times New Roman" pitchFamily="18" charset="0"/>
                <a:ea typeface="楷体_GB2312" pitchFamily="49" charset="-122"/>
                <a:sym typeface="Symbol" pitchFamily="18" charset="2"/>
              </a:rPr>
              <a:t>C</a:t>
            </a:r>
            <a:r>
              <a:rPr kumimoji="0" lang="en-US" altLang="zh-CN" sz="2800" i="1" baseline="-25000">
                <a:latin typeface="Times New Roman" pitchFamily="18" charset="0"/>
                <a:ea typeface="楷体_GB2312" pitchFamily="49" charset="-122"/>
                <a:sym typeface="Symbol" pitchFamily="18" charset="2"/>
              </a:rPr>
              <a:t>A</a:t>
            </a:r>
            <a:r>
              <a:rPr kumimoji="0" lang="en-US" altLang="zh-CN" sz="2800">
                <a:latin typeface="Times New Roman" pitchFamily="18" charset="0"/>
                <a:ea typeface="楷体_GB2312" pitchFamily="49" charset="-122"/>
                <a:sym typeface="Symbol" pitchFamily="18" charset="2"/>
              </a:rPr>
              <a:t>(</a:t>
            </a:r>
            <a:r>
              <a:rPr kumimoji="0" lang="en-US" altLang="zh-CN" sz="2800" i="1">
                <a:latin typeface="Times New Roman" pitchFamily="18" charset="0"/>
                <a:ea typeface="楷体_GB2312" pitchFamily="49" charset="-122"/>
                <a:sym typeface="Symbol" pitchFamily="18" charset="2"/>
              </a:rPr>
              <a:t>u</a:t>
            </a:r>
            <a:r>
              <a:rPr kumimoji="0" lang="en-US" altLang="zh-CN" sz="2800">
                <a:latin typeface="Times New Roman" pitchFamily="18" charset="0"/>
                <a:ea typeface="楷体_GB2312" pitchFamily="49" charset="-122"/>
                <a:sym typeface="Symbol" pitchFamily="18" charset="2"/>
              </a:rPr>
              <a:t>) </a:t>
            </a:r>
            <a:r>
              <a:rPr kumimoji="0" lang="zh-CN" altLang="en-US" sz="1800">
                <a:latin typeface="Arial" pitchFamily="34" charset="0"/>
                <a:sym typeface="Symbol" pitchFamily="18" charset="2"/>
              </a:rPr>
              <a:t>：</a:t>
            </a:r>
            <a:r>
              <a:rPr kumimoji="0" lang="en-US" altLang="zh-CN" sz="2800" i="1">
                <a:latin typeface="Times New Roman" pitchFamily="18" charset="0"/>
                <a:ea typeface="楷体_GB2312" pitchFamily="49" charset="-122"/>
              </a:rPr>
              <a:t>U</a:t>
            </a:r>
            <a:r>
              <a:rPr kumimoji="0" lang="en-US" altLang="zh-CN" sz="2800">
                <a:latin typeface="Times New Roman" pitchFamily="18" charset="0"/>
                <a:ea typeface="楷体_GB2312" pitchFamily="49" charset="-122"/>
                <a:sym typeface="Symbol" pitchFamily="18" charset="2"/>
              </a:rPr>
              <a:t></a:t>
            </a:r>
            <a:r>
              <a:rPr kumimoji="0" lang="en-US" altLang="zh-CN" sz="2800">
                <a:latin typeface="Times New Roman" pitchFamily="18" charset="0"/>
                <a:ea typeface="楷体_GB2312" pitchFamily="49" charset="-122"/>
              </a:rPr>
              <a:t>{0</a:t>
            </a:r>
            <a:r>
              <a:rPr kumimoji="0" lang="zh-CN" altLang="en-US" sz="2800">
                <a:latin typeface="Times New Roman" pitchFamily="18" charset="0"/>
                <a:ea typeface="楷体_GB2312" pitchFamily="49" charset="-122"/>
              </a:rPr>
              <a:t>，</a:t>
            </a:r>
            <a:r>
              <a:rPr kumimoji="0" lang="en-US" altLang="zh-CN" sz="2800">
                <a:latin typeface="Times New Roman" pitchFamily="18" charset="0"/>
                <a:ea typeface="楷体_GB2312" pitchFamily="49" charset="-122"/>
              </a:rPr>
              <a:t>1}</a:t>
            </a:r>
            <a:r>
              <a:rPr kumimoji="0" lang="zh-CN" altLang="en-US" sz="2800">
                <a:latin typeface="Times New Roman" pitchFamily="18" charset="0"/>
                <a:ea typeface="楷体_GB2312" pitchFamily="49" charset="-122"/>
              </a:rPr>
              <a:t>刻划</a:t>
            </a:r>
          </a:p>
        </p:txBody>
      </p:sp>
      <p:sp>
        <p:nvSpPr>
          <p:cNvPr id="105476" name="Rectangle 4"/>
          <p:cNvSpPr>
            <a:spLocks noChangeArrowheads="1"/>
          </p:cNvSpPr>
          <p:nvPr/>
        </p:nvSpPr>
        <p:spPr bwMode="auto">
          <a:xfrm>
            <a:off x="323850" y="4724400"/>
            <a:ext cx="8280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10000"/>
              </a:lnSpc>
              <a:buClr>
                <a:schemeClr val="folHlink"/>
              </a:buClr>
              <a:buSzPct val="55000"/>
              <a:buFont typeface="Wingdings" pitchFamily="2" charset="2"/>
              <a:buChar char="n"/>
            </a:pPr>
            <a:r>
              <a:rPr kumimoji="0" lang="en-US" altLang="zh-CN" sz="2800">
                <a:latin typeface="Arial" pitchFamily="34" charset="0"/>
                <a:ea typeface="楷体_GB2312" pitchFamily="49" charset="-122"/>
              </a:rPr>
              <a:t> </a:t>
            </a:r>
            <a:r>
              <a:rPr kumimoji="0" lang="zh-CN" altLang="en-US" sz="2800">
                <a:latin typeface="Times New Roman" pitchFamily="18" charset="0"/>
                <a:ea typeface="楷体_GB2312" pitchFamily="49" charset="-122"/>
              </a:rPr>
              <a:t>特征函数</a:t>
            </a:r>
            <a:r>
              <a:rPr kumimoji="0" lang="en-US" altLang="zh-CN" sz="2800">
                <a:latin typeface="Times New Roman" pitchFamily="18" charset="0"/>
                <a:ea typeface="楷体_GB2312" pitchFamily="49" charset="-122"/>
                <a:sym typeface="Symbol" pitchFamily="18" charset="2"/>
              </a:rPr>
              <a:t>C</a:t>
            </a:r>
            <a:r>
              <a:rPr kumimoji="0" lang="en-US" altLang="zh-CN" sz="2800" i="1" baseline="-25000">
                <a:latin typeface="Times New Roman" pitchFamily="18" charset="0"/>
                <a:ea typeface="楷体_GB2312" pitchFamily="49" charset="-122"/>
                <a:sym typeface="Symbol" pitchFamily="18" charset="2"/>
              </a:rPr>
              <a:t>A </a:t>
            </a:r>
            <a:r>
              <a:rPr kumimoji="0" lang="en-US" altLang="zh-CN" sz="2800">
                <a:latin typeface="Times New Roman" pitchFamily="18" charset="0"/>
                <a:ea typeface="楷体_GB2312" pitchFamily="49" charset="-122"/>
                <a:sym typeface="Symbol" pitchFamily="18" charset="2"/>
              </a:rPr>
              <a:t>(</a:t>
            </a:r>
            <a:r>
              <a:rPr kumimoji="0" lang="en-US" altLang="zh-CN" sz="2800" i="1">
                <a:latin typeface="Times New Roman" pitchFamily="18" charset="0"/>
                <a:ea typeface="楷体_GB2312" pitchFamily="49" charset="-122"/>
                <a:sym typeface="Symbol" pitchFamily="18" charset="2"/>
              </a:rPr>
              <a:t>u</a:t>
            </a:r>
            <a:r>
              <a:rPr kumimoji="0" lang="en-US" altLang="zh-CN" sz="2800">
                <a:latin typeface="Times New Roman" pitchFamily="18" charset="0"/>
                <a:ea typeface="楷体_GB2312" pitchFamily="49" charset="-122"/>
                <a:sym typeface="Symbol" pitchFamily="18" charset="2"/>
              </a:rPr>
              <a:t>) </a:t>
            </a:r>
            <a:r>
              <a:rPr kumimoji="0" lang="zh-CN" altLang="en-US" sz="2800">
                <a:latin typeface="Times New Roman" pitchFamily="18" charset="0"/>
                <a:ea typeface="楷体_GB2312" pitchFamily="49" charset="-122"/>
                <a:sym typeface="Symbol" pitchFamily="18" charset="2"/>
              </a:rPr>
              <a:t>仅取两个值，在表达概念方面有其</a:t>
            </a:r>
          </a:p>
          <a:p>
            <a:pPr>
              <a:lnSpc>
                <a:spcPct val="110000"/>
              </a:lnSpc>
              <a:buClr>
                <a:schemeClr val="folHlink"/>
              </a:buClr>
              <a:buSzPct val="55000"/>
              <a:buFont typeface="Wingdings" pitchFamily="2" charset="2"/>
              <a:buNone/>
            </a:pPr>
            <a:r>
              <a:rPr kumimoji="0" lang="zh-CN" altLang="en-US" sz="2800">
                <a:latin typeface="Times New Roman" pitchFamily="18" charset="0"/>
                <a:ea typeface="楷体_GB2312" pitchFamily="49" charset="-122"/>
                <a:sym typeface="Symbol" pitchFamily="18" charset="2"/>
              </a:rPr>
              <a:t>   局限性，只能表达</a:t>
            </a:r>
            <a:r>
              <a:rPr kumimoji="0" lang="zh-CN" altLang="en-US" sz="2800">
                <a:solidFill>
                  <a:srgbClr val="FF0000"/>
                </a:solidFill>
                <a:latin typeface="Times New Roman" pitchFamily="18" charset="0"/>
                <a:ea typeface="楷体_GB2312" pitchFamily="49" charset="-122"/>
                <a:sym typeface="Symbol" pitchFamily="18" charset="2"/>
              </a:rPr>
              <a:t>非此即彼</a:t>
            </a:r>
            <a:r>
              <a:rPr kumimoji="0" lang="zh-CN" altLang="en-US" sz="2800">
                <a:latin typeface="Times New Roman" pitchFamily="18" charset="0"/>
                <a:ea typeface="楷体_GB2312" pitchFamily="49" charset="-122"/>
                <a:sym typeface="Symbol" pitchFamily="18" charset="2"/>
              </a:rPr>
              <a:t>的现象，不能表达存</a:t>
            </a:r>
          </a:p>
          <a:p>
            <a:pPr>
              <a:lnSpc>
                <a:spcPct val="110000"/>
              </a:lnSpc>
              <a:buClr>
                <a:schemeClr val="folHlink"/>
              </a:buClr>
              <a:buSzPct val="55000"/>
              <a:buFont typeface="Wingdings" pitchFamily="2" charset="2"/>
              <a:buNone/>
            </a:pPr>
            <a:r>
              <a:rPr kumimoji="0" lang="zh-CN" altLang="en-US" sz="2800">
                <a:latin typeface="Times New Roman" pitchFamily="18" charset="0"/>
                <a:ea typeface="楷体_GB2312" pitchFamily="49" charset="-122"/>
                <a:sym typeface="Symbol" pitchFamily="18" charset="2"/>
              </a:rPr>
              <a:t>  在于现实中的</a:t>
            </a:r>
            <a:r>
              <a:rPr kumimoji="0" lang="zh-CN" altLang="en-US" sz="2800">
                <a:solidFill>
                  <a:srgbClr val="FF0000"/>
                </a:solidFill>
                <a:latin typeface="Times New Roman" pitchFamily="18" charset="0"/>
                <a:ea typeface="楷体_GB2312" pitchFamily="49" charset="-122"/>
                <a:sym typeface="Symbol" pitchFamily="18" charset="2"/>
              </a:rPr>
              <a:t>亦此亦彼</a:t>
            </a:r>
            <a:r>
              <a:rPr kumimoji="0" lang="zh-CN" altLang="en-US" sz="2800">
                <a:latin typeface="Times New Roman" pitchFamily="18" charset="0"/>
                <a:ea typeface="楷体_GB2312" pitchFamily="49" charset="-122"/>
                <a:sym typeface="Symbol" pitchFamily="18" charset="2"/>
              </a:rPr>
              <a:t>的现象</a:t>
            </a:r>
            <a:endParaRPr kumimoji="0" lang="zh-CN" altLang="en-US" sz="2800">
              <a:latin typeface="Times New Roman" pitchFamily="18" charset="0"/>
              <a:ea typeface="楷体_GB2312" pitchFamily="49" charset="-122"/>
            </a:endParaRPr>
          </a:p>
        </p:txBody>
      </p:sp>
      <p:sp>
        <p:nvSpPr>
          <p:cNvPr id="105477" name="Rectangle 5"/>
          <p:cNvSpPr>
            <a:spLocks noChangeArrowheads="1"/>
          </p:cNvSpPr>
          <p:nvPr/>
        </p:nvSpPr>
        <p:spPr bwMode="auto">
          <a:xfrm>
            <a:off x="539750" y="655638"/>
            <a:ext cx="27416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chemeClr val="folHlink"/>
              </a:buClr>
              <a:buSzPct val="55000"/>
              <a:buFont typeface="Wingdings" pitchFamily="2" charset="2"/>
              <a:buNone/>
            </a:pPr>
            <a:r>
              <a:rPr kumimoji="0" lang="zh-CN" altLang="en-US" sz="3600">
                <a:solidFill>
                  <a:srgbClr val="006666"/>
                </a:solidFill>
                <a:latin typeface="Times New Roman" pitchFamily="18" charset="0"/>
                <a:ea typeface="楷体_GB2312" pitchFamily="49" charset="-122"/>
              </a:rPr>
              <a:t>模糊概念 </a:t>
            </a:r>
          </a:p>
        </p:txBody>
      </p:sp>
      <p:graphicFrame>
        <p:nvGraphicFramePr>
          <p:cNvPr id="105478" name="Object 6"/>
          <p:cNvGraphicFramePr>
            <a:graphicFrameLocks noChangeAspect="1"/>
          </p:cNvGraphicFramePr>
          <p:nvPr/>
        </p:nvGraphicFramePr>
        <p:xfrm>
          <a:off x="3322638" y="3787775"/>
          <a:ext cx="2571750" cy="949325"/>
        </p:xfrm>
        <a:graphic>
          <a:graphicData uri="http://schemas.openxmlformats.org/presentationml/2006/ole">
            <mc:AlternateContent xmlns:mc="http://schemas.openxmlformats.org/markup-compatibility/2006">
              <mc:Choice xmlns:v="urn:schemas-microsoft-com:vml" Requires="v">
                <p:oleObj spid="_x0000_s1270802" name="公式" r:id="rId3" imgW="1269720" imgH="469800" progId="Equation.3">
                  <p:embed/>
                </p:oleObj>
              </mc:Choice>
              <mc:Fallback>
                <p:oleObj name="公式" r:id="rId3" imgW="1269720" imgH="46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638" y="3787775"/>
                        <a:ext cx="25717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1000"/>
                                        <p:tgtEl>
                                          <p:spTgt spid="105475"/>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5478"/>
                                        </p:tgtEl>
                                        <p:attrNameLst>
                                          <p:attrName>style.visibility</p:attrName>
                                        </p:attrNameLst>
                                      </p:cBhvr>
                                      <p:to>
                                        <p:strVal val="visible"/>
                                      </p:to>
                                    </p:set>
                                    <p:animEffect transition="in" filter="wipe(left)">
                                      <p:cBhvr>
                                        <p:cTn id="11" dur="1000"/>
                                        <p:tgtEl>
                                          <p:spTgt spid="1054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5476"/>
                                        </p:tgtEl>
                                        <p:attrNameLst>
                                          <p:attrName>style.visibility</p:attrName>
                                        </p:attrNameLst>
                                      </p:cBhvr>
                                      <p:to>
                                        <p:strVal val="visible"/>
                                      </p:to>
                                    </p:set>
                                    <p:animEffect transition="in" filter="wipe(left)">
                                      <p:cBhvr>
                                        <p:cTn id="16" dur="10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P spid="10547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6984F5B9-AA97-45B3-BE67-BE3FCBA71A7C}" type="slidenum">
              <a:rPr lang="en-US" altLang="zh-CN"/>
              <a:pPr/>
              <a:t>60</a:t>
            </a:fld>
            <a:endParaRPr lang="en-US" altLang="zh-CN"/>
          </a:p>
        </p:txBody>
      </p:sp>
      <p:sp>
        <p:nvSpPr>
          <p:cNvPr id="208898" name="Rectangle 2"/>
          <p:cNvSpPr>
            <a:spLocks noChangeArrowheads="1"/>
          </p:cNvSpPr>
          <p:nvPr/>
        </p:nvSpPr>
        <p:spPr bwMode="auto">
          <a:xfrm>
            <a:off x="587375" y="1066800"/>
            <a:ext cx="78708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zh-CN" altLang="en-US" sz="2800">
                <a:ea typeface="楷体_GB2312" pitchFamily="49" charset="-122"/>
              </a:rPr>
              <a:t>利用格贴近度公式计算</a:t>
            </a:r>
          </a:p>
          <a:p>
            <a:pPr marL="342900" indent="-342900">
              <a:spcBef>
                <a:spcPct val="20000"/>
              </a:spcBef>
              <a:buClr>
                <a:schemeClr val="folHlink"/>
              </a:buClr>
              <a:buSzPct val="60000"/>
              <a:buFont typeface="Wingdings" pitchFamily="2" charset="2"/>
              <a:buNone/>
            </a:pPr>
            <a:endParaRPr lang="en-US" altLang="zh-CN" sz="2800">
              <a:ea typeface="楷体_GB2312" pitchFamily="49" charset="-122"/>
            </a:endParaRPr>
          </a:p>
        </p:txBody>
      </p:sp>
      <p:sp>
        <p:nvSpPr>
          <p:cNvPr id="134656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208900" name="Object 4"/>
          <p:cNvGraphicFramePr>
            <a:graphicFrameLocks noChangeAspect="1"/>
          </p:cNvGraphicFramePr>
          <p:nvPr/>
        </p:nvGraphicFramePr>
        <p:xfrm>
          <a:off x="1143000" y="1752600"/>
          <a:ext cx="3917950" cy="549275"/>
        </p:xfrm>
        <a:graphic>
          <a:graphicData uri="http://schemas.openxmlformats.org/presentationml/2006/ole">
            <mc:AlternateContent xmlns:mc="http://schemas.openxmlformats.org/markup-compatibility/2006">
              <mc:Choice xmlns:v="urn:schemas-microsoft-com:vml" Requires="v">
                <p:oleObj spid="_x0000_s1346592" name="Equation" r:id="rId3" imgW="1904174" imgH="266584" progId="Equation.DSMT4">
                  <p:embed/>
                </p:oleObj>
              </mc:Choice>
              <mc:Fallback>
                <p:oleObj name="Equation" r:id="rId3" imgW="1904174" imgH="26658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3917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6567" name="Rectangle 5"/>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208902" name="Object 6"/>
          <p:cNvGraphicFramePr>
            <a:graphicFrameLocks noChangeAspect="1"/>
          </p:cNvGraphicFramePr>
          <p:nvPr/>
        </p:nvGraphicFramePr>
        <p:xfrm>
          <a:off x="2271713" y="2362200"/>
          <a:ext cx="5729287" cy="787400"/>
        </p:xfrm>
        <a:graphic>
          <a:graphicData uri="http://schemas.openxmlformats.org/presentationml/2006/ole">
            <mc:AlternateContent xmlns:mc="http://schemas.openxmlformats.org/markup-compatibility/2006">
              <mc:Choice xmlns:v="urn:schemas-microsoft-com:vml" Requires="v">
                <p:oleObj spid="_x0000_s1346593" name="Equation" r:id="rId5" imgW="2959100" imgH="406400" progId="Equation.DSMT4">
                  <p:embed/>
                </p:oleObj>
              </mc:Choice>
              <mc:Fallback>
                <p:oleObj name="Equation" r:id="rId5" imgW="2959100" imgH="40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2362200"/>
                        <a:ext cx="572928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8903" name="Object 7"/>
          <p:cNvGraphicFramePr>
            <a:graphicFrameLocks noChangeAspect="1"/>
          </p:cNvGraphicFramePr>
          <p:nvPr/>
        </p:nvGraphicFramePr>
        <p:xfrm>
          <a:off x="2286000" y="3429000"/>
          <a:ext cx="2528888" cy="407988"/>
        </p:xfrm>
        <a:graphic>
          <a:graphicData uri="http://schemas.openxmlformats.org/presentationml/2006/ole">
            <mc:AlternateContent xmlns:mc="http://schemas.openxmlformats.org/markup-compatibility/2006">
              <mc:Choice xmlns:v="urn:schemas-microsoft-com:vml" Requires="v">
                <p:oleObj spid="_x0000_s1346594" name="Equation" r:id="rId7" imgW="1180588" imgH="190417" progId="Equation.DSMT4">
                  <p:embed/>
                </p:oleObj>
              </mc:Choice>
              <mc:Fallback>
                <p:oleObj name="Equation" r:id="rId7" imgW="1180588" imgH="19041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429000"/>
                        <a:ext cx="25288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8904" name="Rectangle 8"/>
          <p:cNvSpPr>
            <a:spLocks noChangeArrowheads="1"/>
          </p:cNvSpPr>
          <p:nvPr/>
        </p:nvSpPr>
        <p:spPr bwMode="auto">
          <a:xfrm>
            <a:off x="684213" y="4343400"/>
            <a:ext cx="8208962"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kumimoji="0" lang="zh-CN" altLang="en-US" sz="2800">
                <a:latin typeface="Times New Roman" pitchFamily="18" charset="0"/>
                <a:ea typeface="楷体_GB2312" pitchFamily="49" charset="-122"/>
              </a:rPr>
              <a:t>同理 </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 II)=0.3</a:t>
            </a:r>
            <a:r>
              <a:rPr kumimoji="0" lang="zh-CN" altLang="en-US"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 III)=0.2</a:t>
            </a:r>
            <a:r>
              <a:rPr kumimoji="0" lang="zh-CN" altLang="en-US"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 IV)=0.2</a:t>
            </a:r>
            <a:r>
              <a:rPr kumimoji="0" lang="zh-CN" altLang="en-US" sz="2800">
                <a:latin typeface="Times New Roman" pitchFamily="18" charset="0"/>
                <a:ea typeface="楷体_GB2312" pitchFamily="49" charset="-122"/>
              </a:rPr>
              <a:t>， </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 V)=0.1</a:t>
            </a:r>
            <a:r>
              <a:rPr kumimoji="0" lang="zh-CN" altLang="en-US" sz="2800">
                <a:latin typeface="Times New Roman" pitchFamily="18" charset="0"/>
                <a:ea typeface="楷体_GB2312" pitchFamily="49" charset="-122"/>
              </a:rPr>
              <a:t>，由择近原则，</a:t>
            </a:r>
            <a:r>
              <a:rPr kumimoji="0" lang="en-US" altLang="zh-CN" sz="2800" i="1">
                <a:latin typeface="Times New Roman" pitchFamily="18" charset="0"/>
                <a:ea typeface="楷体_GB2312" pitchFamily="49" charset="-122"/>
              </a:rPr>
              <a:t>A</a:t>
            </a:r>
            <a:r>
              <a:rPr kumimoji="0" lang="zh-CN" altLang="en-US" sz="2800">
                <a:latin typeface="Times New Roman" pitchFamily="18" charset="0"/>
                <a:ea typeface="楷体_GB2312" pitchFamily="49" charset="-122"/>
              </a:rPr>
              <a:t>为</a:t>
            </a:r>
            <a:r>
              <a:rPr kumimoji="0" lang="en-US" altLang="zh-CN" sz="2800">
                <a:latin typeface="Times New Roman" pitchFamily="18" charset="0"/>
                <a:ea typeface="楷体_GB2312" pitchFamily="49" charset="-122"/>
              </a:rPr>
              <a:t>I</a:t>
            </a:r>
            <a:r>
              <a:rPr kumimoji="0" lang="zh-CN" altLang="en-US" sz="2800">
                <a:latin typeface="Times New Roman" pitchFamily="18" charset="0"/>
                <a:ea typeface="楷体_GB2312" pitchFamily="49" charset="-122"/>
              </a:rPr>
              <a:t>型茶叶。</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7531A00-AFEE-4789-8E25-5C03139C3F97}" type="slidenum">
              <a:rPr lang="en-US" altLang="zh-CN"/>
              <a:pPr/>
              <a:t>61</a:t>
            </a:fld>
            <a:endParaRPr lang="en-US" altLang="zh-CN"/>
          </a:p>
        </p:txBody>
      </p:sp>
      <p:sp>
        <p:nvSpPr>
          <p:cNvPr id="209922" name="Rectangle 2"/>
          <p:cNvSpPr>
            <a:spLocks noChangeArrowheads="1"/>
          </p:cNvSpPr>
          <p:nvPr/>
        </p:nvSpPr>
        <p:spPr bwMode="auto">
          <a:xfrm>
            <a:off x="323850" y="620713"/>
            <a:ext cx="85407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folHlink"/>
              </a:buClr>
              <a:buSzPct val="60000"/>
              <a:buFont typeface="Wingdings" pitchFamily="2" charset="2"/>
              <a:buNone/>
            </a:pPr>
            <a:r>
              <a:rPr lang="en-US" altLang="zh-CN" sz="2800">
                <a:latin typeface="Times New Roman" pitchFamily="18" charset="0"/>
              </a:rPr>
              <a:t>    </a:t>
            </a:r>
            <a:r>
              <a:rPr lang="zh-CN" altLang="en-US" sz="3200">
                <a:latin typeface="Times New Roman" pitchFamily="18" charset="0"/>
              </a:rPr>
              <a:t>例</a:t>
            </a:r>
            <a:r>
              <a:rPr lang="en-US" altLang="zh-CN" sz="3200">
                <a:latin typeface="Times New Roman" pitchFamily="18" charset="0"/>
              </a:rPr>
              <a:t>2 </a:t>
            </a:r>
            <a:r>
              <a:rPr lang="zh-CN" altLang="en-US" sz="3200">
                <a:latin typeface="Times New Roman" pitchFamily="18" charset="0"/>
                <a:ea typeface="楷体_GB2312" pitchFamily="49" charset="-122"/>
              </a:rPr>
              <a:t>岩体工程识别</a:t>
            </a:r>
          </a:p>
          <a:p>
            <a:pPr marL="342900" indent="-342900">
              <a:lnSpc>
                <a:spcPct val="130000"/>
              </a:lnSpc>
              <a:spcBef>
                <a:spcPct val="20000"/>
              </a:spcBef>
              <a:buClr>
                <a:schemeClr val="folHlink"/>
              </a:buClr>
              <a:buSzPct val="60000"/>
              <a:buFont typeface="Wingdings" pitchFamily="2" charset="2"/>
              <a:buNone/>
            </a:pPr>
            <a:r>
              <a:rPr lang="zh-CN" altLang="en-US" sz="2800">
                <a:latin typeface="Times New Roman" pitchFamily="18" charset="0"/>
              </a:rPr>
              <a:t>    </a:t>
            </a:r>
            <a:r>
              <a:rPr lang="zh-CN" altLang="en-US" sz="2800">
                <a:latin typeface="Times New Roman" pitchFamily="18" charset="0"/>
                <a:ea typeface="楷体_GB2312" pitchFamily="49" charset="-122"/>
              </a:rPr>
              <a:t>设岩石按抗压强度可分为：很好，好的，较好的，差的，很差的五类，每类对应的模糊集分别记为</a:t>
            </a:r>
          </a:p>
          <a:p>
            <a:pPr marL="342900" indent="-342900">
              <a:lnSpc>
                <a:spcPct val="13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a:t>
            </a:r>
            <a:r>
              <a:rPr lang="en-US" altLang="zh-CN" sz="2800" i="1">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3</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4</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5</a:t>
            </a:r>
            <a:r>
              <a:rPr lang="zh-CN" altLang="en-US" sz="2800">
                <a:latin typeface="Times New Roman" pitchFamily="18" charset="0"/>
              </a:rPr>
              <a:t>，</a:t>
            </a:r>
            <a:r>
              <a:rPr lang="zh-CN" altLang="en-US" sz="2800">
                <a:latin typeface="Times New Roman" pitchFamily="18" charset="0"/>
                <a:ea typeface="楷体_GB2312" pitchFamily="49" charset="-122"/>
              </a:rPr>
              <a:t>其隶属函数见图</a:t>
            </a:r>
            <a:r>
              <a:rPr lang="en-US" altLang="zh-CN" sz="2800">
                <a:latin typeface="Times New Roman" pitchFamily="18" charset="0"/>
              </a:rPr>
              <a:t>3.4</a:t>
            </a:r>
            <a:r>
              <a:rPr lang="zh-CN" altLang="en-US" sz="2800">
                <a:latin typeface="Times New Roman" pitchFamily="18" charset="0"/>
              </a:rPr>
              <a:t>。</a:t>
            </a:r>
          </a:p>
          <a:p>
            <a:pPr marL="342900" indent="-342900">
              <a:lnSpc>
                <a:spcPct val="130000"/>
              </a:lnSpc>
              <a:spcBef>
                <a:spcPct val="20000"/>
              </a:spcBef>
              <a:buClr>
                <a:schemeClr val="folHlink"/>
              </a:buClr>
              <a:buSzPct val="60000"/>
              <a:buFont typeface="Wingdings" pitchFamily="2" charset="2"/>
              <a:buNone/>
            </a:pPr>
            <a:endParaRPr lang="en-US" altLang="zh-CN" sz="2800">
              <a:latin typeface="Times New Roman" pitchFamily="18" charset="0"/>
            </a:endParaRPr>
          </a:p>
        </p:txBody>
      </p:sp>
      <p:pic>
        <p:nvPicPr>
          <p:cNvPr id="209923" name="Picture 3" descr="3-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288" y="3478213"/>
            <a:ext cx="8351837"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4" name="Rectangle 4"/>
          <p:cNvSpPr>
            <a:spLocks noChangeArrowheads="1"/>
          </p:cNvSpPr>
          <p:nvPr/>
        </p:nvSpPr>
        <p:spPr bwMode="auto">
          <a:xfrm>
            <a:off x="2868613" y="6056313"/>
            <a:ext cx="285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CN" altLang="en-US" sz="2000">
                <a:latin typeface="Times New Roman" pitchFamily="18" charset="0"/>
                <a:ea typeface="楷体_GB2312" pitchFamily="49" charset="-122"/>
              </a:rPr>
              <a:t>图</a:t>
            </a:r>
            <a:r>
              <a:rPr kumimoji="0" lang="en-US" altLang="zh-CN" sz="2000">
                <a:latin typeface="Times New Roman" pitchFamily="18" charset="0"/>
                <a:ea typeface="楷体_GB2312" pitchFamily="49" charset="-122"/>
              </a:rPr>
              <a:t>3.4 </a:t>
            </a:r>
            <a:r>
              <a:rPr kumimoji="0" lang="zh-CN" altLang="en-US" sz="2000">
                <a:latin typeface="Times New Roman" pitchFamily="18" charset="0"/>
                <a:ea typeface="楷体_GB2312" pitchFamily="49" charset="-122"/>
              </a:rPr>
              <a:t>岩石抗压强度等级</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68DDB091-8B36-4839-AA67-4DEE8B613BFB}" type="slidenum">
              <a:rPr lang="en-US" altLang="zh-CN"/>
              <a:pPr/>
              <a:t>62</a:t>
            </a:fld>
            <a:endParaRPr lang="en-US" altLang="zh-CN"/>
          </a:p>
        </p:txBody>
      </p:sp>
      <p:sp>
        <p:nvSpPr>
          <p:cNvPr id="1348612" name="Rectangle 2"/>
          <p:cNvSpPr>
            <a:spLocks noChangeArrowheads="1"/>
          </p:cNvSpPr>
          <p:nvPr/>
        </p:nvSpPr>
        <p:spPr bwMode="auto">
          <a:xfrm>
            <a:off x="134938" y="549275"/>
            <a:ext cx="854075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pitchFamily="2" charset="2"/>
              <a:buNone/>
            </a:pPr>
            <a:r>
              <a:rPr lang="en-US" altLang="zh-CN" sz="2800"/>
              <a:t>           </a:t>
            </a:r>
            <a:r>
              <a:rPr lang="zh-CN" altLang="en-US" sz="2800">
                <a:latin typeface="楷体_GB2312" pitchFamily="49" charset="-122"/>
                <a:ea typeface="楷体_GB2312" pitchFamily="49" charset="-122"/>
              </a:rPr>
              <a:t>今有某项岩体工程经实地测量应用统计方法获得岩石抗压强度对应的模糊集</a:t>
            </a:r>
            <a:r>
              <a:rPr lang="en-US" altLang="zh-CN" sz="2800" i="1">
                <a:latin typeface="Times New Roman" pitchFamily="18" charset="0"/>
                <a:ea typeface="楷体_GB2312" pitchFamily="49" charset="-122"/>
              </a:rPr>
              <a:t>B</a:t>
            </a:r>
            <a:r>
              <a:rPr lang="zh-CN" altLang="en-US" sz="2800">
                <a:latin typeface="楷体_GB2312" pitchFamily="49" charset="-122"/>
                <a:ea typeface="楷体_GB2312" pitchFamily="49" charset="-122"/>
              </a:rPr>
              <a:t>，它的隶属函数曲线见图</a:t>
            </a:r>
            <a:r>
              <a:rPr lang="en-US" altLang="zh-CN" sz="2800">
                <a:latin typeface="Times New Roman" pitchFamily="18" charset="0"/>
              </a:rPr>
              <a:t>3.4</a:t>
            </a:r>
            <a:r>
              <a:rPr lang="zh-CN" altLang="en-US" sz="2800"/>
              <a:t>。</a:t>
            </a:r>
          </a:p>
          <a:p>
            <a:pPr marL="342900" indent="-342900">
              <a:lnSpc>
                <a:spcPct val="120000"/>
              </a:lnSpc>
              <a:spcBef>
                <a:spcPct val="20000"/>
              </a:spcBef>
              <a:buClr>
                <a:schemeClr val="folHlink"/>
              </a:buClr>
              <a:buSzPct val="60000"/>
              <a:buFont typeface="Wingdings" pitchFamily="2" charset="2"/>
              <a:buNone/>
            </a:pPr>
            <a:r>
              <a:rPr lang="zh-CN" altLang="en-US" sz="2800"/>
              <a:t>           </a:t>
            </a:r>
            <a:r>
              <a:rPr lang="zh-CN" altLang="en-US" sz="2800">
                <a:ea typeface="楷体_GB2312" pitchFamily="49" charset="-122"/>
              </a:rPr>
              <a:t>上述各模糊集的隶属函数可由图像直接写出，问此类岩石体应属于哪一类</a:t>
            </a:r>
            <a:r>
              <a:rPr lang="zh-CN" altLang="en-US" sz="2800"/>
              <a:t>？</a:t>
            </a:r>
          </a:p>
        </p:txBody>
      </p:sp>
      <p:sp>
        <p:nvSpPr>
          <p:cNvPr id="1348613" name="Rectangle 3"/>
          <p:cNvSpPr>
            <a:spLocks noChangeArrowheads="1"/>
          </p:cNvSpPr>
          <p:nvPr/>
        </p:nvSpPr>
        <p:spPr bwMode="auto">
          <a:xfrm>
            <a:off x="2325688" y="5805488"/>
            <a:ext cx="374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0" lang="zh-CN" altLang="en-US">
                <a:latin typeface="Arial" pitchFamily="34" charset="0"/>
                <a:ea typeface="楷体_GB2312" pitchFamily="49" charset="-122"/>
              </a:rPr>
              <a:t>图</a:t>
            </a:r>
            <a:r>
              <a:rPr kumimoji="0" lang="en-US" altLang="zh-CN">
                <a:latin typeface="Arial" pitchFamily="34" charset="0"/>
              </a:rPr>
              <a:t>3.4 </a:t>
            </a:r>
            <a:r>
              <a:rPr kumimoji="0" lang="zh-CN" altLang="en-US">
                <a:latin typeface="Arial" pitchFamily="34" charset="0"/>
                <a:ea typeface="楷体_GB2312" pitchFamily="49" charset="-122"/>
              </a:rPr>
              <a:t>某岩体岩石抗压强度</a:t>
            </a:r>
          </a:p>
        </p:txBody>
      </p:sp>
      <p:grpSp>
        <p:nvGrpSpPr>
          <p:cNvPr id="1348614" name="Group 4"/>
          <p:cNvGrpSpPr>
            <a:grpSpLocks noChangeAspect="1"/>
          </p:cNvGrpSpPr>
          <p:nvPr/>
        </p:nvGrpSpPr>
        <p:grpSpPr bwMode="auto">
          <a:xfrm>
            <a:off x="2484438" y="3284538"/>
            <a:ext cx="5472112" cy="3030537"/>
            <a:chOff x="3082" y="490"/>
            <a:chExt cx="5635" cy="3123"/>
          </a:xfrm>
        </p:grpSpPr>
        <p:sp>
          <p:nvSpPr>
            <p:cNvPr id="1348615" name="AutoShape 5"/>
            <p:cNvSpPr>
              <a:spLocks noChangeAspect="1" noChangeArrowheads="1"/>
            </p:cNvSpPr>
            <p:nvPr/>
          </p:nvSpPr>
          <p:spPr bwMode="auto">
            <a:xfrm>
              <a:off x="3082" y="490"/>
              <a:ext cx="5635" cy="312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b="0">
                <a:latin typeface="Times New Roman" pitchFamily="18" charset="0"/>
              </a:endParaRPr>
            </a:p>
          </p:txBody>
        </p:sp>
        <p:sp>
          <p:nvSpPr>
            <p:cNvPr id="1348616" name="Line 6"/>
            <p:cNvSpPr>
              <a:spLocks noChangeShapeType="1"/>
            </p:cNvSpPr>
            <p:nvPr/>
          </p:nvSpPr>
          <p:spPr bwMode="auto">
            <a:xfrm>
              <a:off x="3395" y="2392"/>
              <a:ext cx="297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8617" name="Line 7"/>
            <p:cNvSpPr>
              <a:spLocks noChangeShapeType="1"/>
            </p:cNvSpPr>
            <p:nvPr/>
          </p:nvSpPr>
          <p:spPr bwMode="auto">
            <a:xfrm flipV="1">
              <a:off x="3395" y="897"/>
              <a:ext cx="0" cy="149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8618" name="Line 8"/>
            <p:cNvSpPr>
              <a:spLocks noChangeShapeType="1"/>
            </p:cNvSpPr>
            <p:nvPr/>
          </p:nvSpPr>
          <p:spPr bwMode="auto">
            <a:xfrm>
              <a:off x="4334" y="1305"/>
              <a:ext cx="78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19" name="Line 9"/>
            <p:cNvSpPr>
              <a:spLocks noChangeShapeType="1"/>
            </p:cNvSpPr>
            <p:nvPr/>
          </p:nvSpPr>
          <p:spPr bwMode="auto">
            <a:xfrm flipH="1">
              <a:off x="3865" y="1305"/>
              <a:ext cx="469" cy="10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20" name="Line 10"/>
            <p:cNvSpPr>
              <a:spLocks noChangeShapeType="1"/>
            </p:cNvSpPr>
            <p:nvPr/>
          </p:nvSpPr>
          <p:spPr bwMode="auto">
            <a:xfrm>
              <a:off x="5117" y="1305"/>
              <a:ext cx="626" cy="10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21" name="Line 11"/>
            <p:cNvSpPr>
              <a:spLocks noChangeShapeType="1"/>
            </p:cNvSpPr>
            <p:nvPr/>
          </p:nvSpPr>
          <p:spPr bwMode="auto">
            <a:xfrm>
              <a:off x="4334" y="1305"/>
              <a:ext cx="0" cy="108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22" name="Line 12"/>
            <p:cNvSpPr>
              <a:spLocks noChangeShapeType="1"/>
            </p:cNvSpPr>
            <p:nvPr/>
          </p:nvSpPr>
          <p:spPr bwMode="auto">
            <a:xfrm>
              <a:off x="5117" y="1305"/>
              <a:ext cx="0" cy="108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623" name="Rectangle 13"/>
            <p:cNvSpPr>
              <a:spLocks noChangeArrowheads="1"/>
            </p:cNvSpPr>
            <p:nvPr/>
          </p:nvSpPr>
          <p:spPr bwMode="auto">
            <a:xfrm>
              <a:off x="3552" y="2392"/>
              <a:ext cx="62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sz="1800">
                  <a:latin typeface="Times New Roman" pitchFamily="18" charset="0"/>
                </a:rPr>
                <a:t>71.2</a:t>
              </a:r>
              <a:endParaRPr kumimoji="0" lang="en-US" altLang="zh-CN" sz="1800" b="0">
                <a:latin typeface="Arial" pitchFamily="34" charset="0"/>
              </a:endParaRPr>
            </a:p>
          </p:txBody>
        </p:sp>
        <p:sp>
          <p:nvSpPr>
            <p:cNvPr id="1348624" name="Rectangle 14"/>
            <p:cNvSpPr>
              <a:spLocks noChangeArrowheads="1"/>
            </p:cNvSpPr>
            <p:nvPr/>
          </p:nvSpPr>
          <p:spPr bwMode="auto">
            <a:xfrm>
              <a:off x="5430" y="2392"/>
              <a:ext cx="62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sz="2000">
                  <a:latin typeface="Times New Roman" pitchFamily="18" charset="0"/>
                </a:rPr>
                <a:t>112</a:t>
              </a:r>
              <a:endParaRPr kumimoji="0" lang="en-US" altLang="zh-CN" sz="2000" b="0">
                <a:latin typeface="Arial" pitchFamily="34" charset="0"/>
              </a:endParaRPr>
            </a:p>
          </p:txBody>
        </p:sp>
        <p:sp>
          <p:nvSpPr>
            <p:cNvPr id="1348625" name="Rectangle 15"/>
            <p:cNvSpPr>
              <a:spLocks noChangeArrowheads="1"/>
            </p:cNvSpPr>
            <p:nvPr/>
          </p:nvSpPr>
          <p:spPr bwMode="auto">
            <a:xfrm>
              <a:off x="4804" y="2392"/>
              <a:ext cx="62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sz="2000">
                  <a:latin typeface="Times New Roman" pitchFamily="18" charset="0"/>
                </a:rPr>
                <a:t>100</a:t>
              </a:r>
              <a:endParaRPr kumimoji="0" lang="en-US" altLang="zh-CN" sz="2000" b="0">
                <a:latin typeface="Arial" pitchFamily="34" charset="0"/>
              </a:endParaRPr>
            </a:p>
          </p:txBody>
        </p:sp>
        <p:sp>
          <p:nvSpPr>
            <p:cNvPr id="1348626" name="Rectangle 16"/>
            <p:cNvSpPr>
              <a:spLocks noChangeArrowheads="1"/>
            </p:cNvSpPr>
            <p:nvPr/>
          </p:nvSpPr>
          <p:spPr bwMode="auto">
            <a:xfrm>
              <a:off x="4178" y="2392"/>
              <a:ext cx="6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sz="2000">
                  <a:latin typeface="Times New Roman" pitchFamily="18" charset="0"/>
                </a:rPr>
                <a:t>80</a:t>
              </a:r>
              <a:endParaRPr kumimoji="0" lang="en-US" altLang="zh-CN" sz="2000" b="0">
                <a:latin typeface="Arial" pitchFamily="34" charset="0"/>
              </a:endParaRPr>
            </a:p>
          </p:txBody>
        </p:sp>
        <p:sp>
          <p:nvSpPr>
            <p:cNvPr id="1348627" name="Rectangle 17"/>
            <p:cNvSpPr>
              <a:spLocks noChangeArrowheads="1"/>
            </p:cNvSpPr>
            <p:nvPr/>
          </p:nvSpPr>
          <p:spPr bwMode="auto">
            <a:xfrm>
              <a:off x="4647" y="762"/>
              <a:ext cx="62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i="1">
                  <a:latin typeface="Times New Roman" pitchFamily="18" charset="0"/>
                </a:rPr>
                <a:t>B</a:t>
              </a:r>
              <a:endParaRPr kumimoji="0" lang="en-US" altLang="zh-CN" b="0">
                <a:latin typeface="Arial" pitchFamily="34" charset="0"/>
              </a:endParaRPr>
            </a:p>
          </p:txBody>
        </p:sp>
        <p:sp>
          <p:nvSpPr>
            <p:cNvPr id="1348628" name="Rectangle 18"/>
            <p:cNvSpPr>
              <a:spLocks noChangeArrowheads="1"/>
            </p:cNvSpPr>
            <p:nvPr/>
          </p:nvSpPr>
          <p:spPr bwMode="auto">
            <a:xfrm>
              <a:off x="3239" y="2392"/>
              <a:ext cx="62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sz="2000">
                  <a:latin typeface="Times New Roman" pitchFamily="18" charset="0"/>
                </a:rPr>
                <a:t>0</a:t>
              </a:r>
              <a:endParaRPr kumimoji="0" lang="en-US" altLang="zh-CN" sz="2000" b="0">
                <a:latin typeface="Arial" pitchFamily="34" charset="0"/>
              </a:endParaRPr>
            </a:p>
          </p:txBody>
        </p:sp>
        <p:sp>
          <p:nvSpPr>
            <p:cNvPr id="1348629" name="Rectangle 19"/>
            <p:cNvSpPr>
              <a:spLocks noChangeArrowheads="1"/>
            </p:cNvSpPr>
            <p:nvPr/>
          </p:nvSpPr>
          <p:spPr bwMode="auto">
            <a:xfrm>
              <a:off x="5743" y="1712"/>
              <a:ext cx="939"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zh-CN" altLang="en-US" sz="1800">
                  <a:latin typeface="Times New Roman" pitchFamily="18" charset="0"/>
                </a:rPr>
                <a:t>抗压</a:t>
              </a:r>
            </a:p>
            <a:p>
              <a:pPr algn="just"/>
              <a:r>
                <a:rPr kumimoji="0" lang="zh-CN" altLang="en-US" sz="1800">
                  <a:latin typeface="Times New Roman" pitchFamily="18" charset="0"/>
                </a:rPr>
                <a:t>强度</a:t>
              </a:r>
            </a:p>
            <a:p>
              <a:pPr algn="just"/>
              <a:endParaRPr kumimoji="0" lang="zh-CN" altLang="en-US" sz="1800" b="0">
                <a:latin typeface="Times New Roman" pitchFamily="18" charset="0"/>
              </a:endParaRPr>
            </a:p>
            <a:p>
              <a:pPr algn="just"/>
              <a:r>
                <a:rPr kumimoji="0" lang="en-US" altLang="zh-CN" sz="1800">
                  <a:latin typeface="Times New Roman" pitchFamily="18" charset="0"/>
                </a:rPr>
                <a:t>kg/cm</a:t>
              </a:r>
              <a:r>
                <a:rPr kumimoji="0" lang="en-US" altLang="zh-CN" sz="1800" baseline="30000">
                  <a:latin typeface="Times New Roman" pitchFamily="18" charset="0"/>
                </a:rPr>
                <a:t>2</a:t>
              </a:r>
              <a:endParaRPr kumimoji="0" lang="en-US" altLang="zh-CN" sz="1800" b="0" baseline="30000">
                <a:latin typeface="Arial" pitchFamily="34" charset="0"/>
              </a:endParaRPr>
            </a:p>
          </p:txBody>
        </p:sp>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B0EBEDA-826A-401F-81C8-FC5FFA7FA6D8}" type="slidenum">
              <a:rPr lang="en-US" altLang="zh-CN"/>
              <a:pPr/>
              <a:t>63</a:t>
            </a:fld>
            <a:endParaRPr lang="en-US" altLang="zh-CN"/>
          </a:p>
        </p:txBody>
      </p:sp>
      <p:sp>
        <p:nvSpPr>
          <p:cNvPr id="211970" name="Rectangle 2"/>
          <p:cNvSpPr>
            <a:spLocks noChangeArrowheads="1"/>
          </p:cNvSpPr>
          <p:nvPr/>
        </p:nvSpPr>
        <p:spPr bwMode="auto">
          <a:xfrm>
            <a:off x="301625" y="476250"/>
            <a:ext cx="85407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rPr>
              <a:t>  </a:t>
            </a:r>
            <a:r>
              <a:rPr lang="zh-CN" altLang="en-US" sz="2800">
                <a:latin typeface="Times New Roman" pitchFamily="18" charset="0"/>
                <a:ea typeface="楷体_GB2312" pitchFamily="49" charset="-122"/>
              </a:rPr>
              <a:t>解  取论域为</a:t>
            </a:r>
            <a:r>
              <a:rPr lang="en-US" altLang="zh-CN" sz="2800" i="1">
                <a:latin typeface="Times New Roman" pitchFamily="18" charset="0"/>
                <a:ea typeface="楷体_GB2312" pitchFamily="49" charset="-122"/>
              </a:rPr>
              <a:t>X</a:t>
            </a:r>
            <a:r>
              <a:rPr lang="zh-CN" altLang="en-US" sz="2800">
                <a:latin typeface="Times New Roman" pitchFamily="18" charset="0"/>
                <a:ea typeface="楷体_GB2312" pitchFamily="49" charset="-122"/>
              </a:rPr>
              <a:t>，定义算法</a:t>
            </a:r>
          </a:p>
          <a:p>
            <a:pPr marL="342900" indent="-342900">
              <a:lnSpc>
                <a:spcPct val="90000"/>
              </a:lnSpc>
              <a:spcBef>
                <a:spcPct val="20000"/>
              </a:spcBef>
              <a:buClr>
                <a:schemeClr val="folHlink"/>
              </a:buClr>
              <a:buSzPct val="60000"/>
              <a:buFont typeface="Wingdings" pitchFamily="2" charset="2"/>
              <a:buNone/>
            </a:pPr>
            <a:endParaRPr lang="zh-CN" altLang="en-US">
              <a:latin typeface="Times New Roman" pitchFamily="18" charset="0"/>
              <a:ea typeface="楷体_GB2312" pitchFamily="49" charset="-122"/>
            </a:endParaRPr>
          </a:p>
          <a:p>
            <a:pPr marL="342900" indent="-342900">
              <a:lnSpc>
                <a:spcPct val="90000"/>
              </a:lnSpc>
              <a:spcBef>
                <a:spcPct val="20000"/>
              </a:spcBef>
              <a:buClr>
                <a:schemeClr val="folHlink"/>
              </a:buClr>
              <a:buSzPct val="60000"/>
              <a:buFont typeface="Wingdings" pitchFamily="2" charset="2"/>
              <a:buNone/>
            </a:pPr>
            <a:endParaRPr lang="zh-CN" altLang="en-US">
              <a:latin typeface="Times New Roman" pitchFamily="18" charset="0"/>
            </a:endParaRPr>
          </a:p>
          <a:p>
            <a:pPr marL="342900" indent="-342900">
              <a:lnSpc>
                <a:spcPct val="90000"/>
              </a:lnSpc>
              <a:spcBef>
                <a:spcPct val="20000"/>
              </a:spcBef>
              <a:buClr>
                <a:schemeClr val="folHlink"/>
              </a:buClr>
              <a:buSzPct val="60000"/>
              <a:buFont typeface="Wingdings" pitchFamily="2" charset="2"/>
              <a:buNone/>
            </a:pPr>
            <a:r>
              <a:rPr lang="zh-CN" altLang="en-US">
                <a:latin typeface="Times New Roman" pitchFamily="18" charset="0"/>
              </a:rPr>
              <a:t>  </a:t>
            </a:r>
            <a:r>
              <a:rPr lang="zh-CN" altLang="en-US" sz="2800">
                <a:latin typeface="Times New Roman" pitchFamily="18" charset="0"/>
                <a:ea typeface="楷体_GB2312" pitchFamily="49" charset="-122"/>
              </a:rPr>
              <a:t>其中可以验证</a:t>
            </a:r>
            <a:r>
              <a:rPr lang="en-US" altLang="zh-CN" sz="2800" i="1">
                <a:latin typeface="Times New Roman" pitchFamily="18" charset="0"/>
              </a:rPr>
              <a:t>N</a:t>
            </a:r>
            <a:r>
              <a:rPr lang="zh-CN" altLang="en-US" sz="2800">
                <a:latin typeface="Times New Roman" pitchFamily="18" charset="0"/>
                <a:ea typeface="楷体_GB2312" pitchFamily="49" charset="-122"/>
              </a:rPr>
              <a:t>满足贴近度的三个要求，故可作为贴</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近度。</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通过计算，有</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)=0,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)=0.688,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3</a:t>
            </a:r>
            <a:r>
              <a:rPr lang="en-US" altLang="zh-CN" sz="2800">
                <a:latin typeface="Times New Roman" pitchFamily="18" charset="0"/>
              </a:rPr>
              <a:t>)=1,</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rPr>
              <a:t>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4</a:t>
            </a:r>
            <a:r>
              <a:rPr lang="en-US" altLang="zh-CN" sz="2800">
                <a:latin typeface="Times New Roman" pitchFamily="18" charset="0"/>
              </a:rPr>
              <a:t>)=0 ,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5</a:t>
            </a:r>
            <a:r>
              <a:rPr lang="en-US" altLang="zh-CN" sz="2800">
                <a:latin typeface="Times New Roman" pitchFamily="18" charset="0"/>
              </a:rPr>
              <a:t>)=0 ,</a:t>
            </a:r>
            <a:r>
              <a:rPr lang="zh-CN" altLang="en-US" sz="2800">
                <a:latin typeface="Times New Roman" pitchFamily="18" charset="0"/>
                <a:ea typeface="楷体_GB2312" pitchFamily="49" charset="-122"/>
              </a:rPr>
              <a:t>而</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rPr>
              <a:t>   </a:t>
            </a:r>
            <a:r>
              <a:rPr lang="en-US" altLang="zh-CN" sz="2800">
                <a:latin typeface="Times New Roman" pitchFamily="18" charset="0"/>
              </a:rPr>
              <a:t>max{</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1</a:t>
            </a:r>
            <a:r>
              <a:rPr lang="en-US" altLang="zh-CN" sz="2800">
                <a:latin typeface="Times New Roman" pitchFamily="18" charset="0"/>
              </a:rPr>
              <a:t>),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3</a:t>
            </a:r>
            <a:r>
              <a:rPr lang="en-US" altLang="zh-CN" sz="2800">
                <a:latin typeface="Times New Roman" pitchFamily="18" charset="0"/>
              </a:rPr>
              <a:t>),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4</a:t>
            </a:r>
            <a:r>
              <a:rPr lang="en-US" altLang="zh-CN" sz="2800">
                <a:latin typeface="Times New Roman" pitchFamily="18" charset="0"/>
              </a:rPr>
              <a:t>),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 </a:t>
            </a:r>
            <a:r>
              <a:rPr lang="en-US" altLang="zh-CN" sz="2800" i="1">
                <a:latin typeface="Times New Roman" pitchFamily="18" charset="0"/>
              </a:rPr>
              <a:t>A</a:t>
            </a:r>
            <a:r>
              <a:rPr lang="en-US" altLang="zh-CN" sz="2800" baseline="-25000">
                <a:latin typeface="Times New Roman" pitchFamily="18" charset="0"/>
              </a:rPr>
              <a:t>5</a:t>
            </a:r>
            <a:r>
              <a:rPr lang="en-US" altLang="zh-CN" sz="2800">
                <a:latin typeface="Times New Roman" pitchFamily="18" charset="0"/>
              </a:rPr>
              <a:t>)}</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rPr>
              <a:t>  =max{0,0.688,1,0,0,}</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rPr>
              <a:t>  = </a:t>
            </a:r>
            <a:r>
              <a:rPr lang="en-US" altLang="zh-CN" sz="2800" i="1">
                <a:latin typeface="Times New Roman" pitchFamily="18" charset="0"/>
              </a:rPr>
              <a:t>N</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a:t>
            </a:r>
            <a:r>
              <a:rPr lang="en-US" altLang="zh-CN" sz="2800" i="1">
                <a:latin typeface="Times New Roman" pitchFamily="18" charset="0"/>
              </a:rPr>
              <a:t>A</a:t>
            </a:r>
            <a:r>
              <a:rPr lang="en-US" altLang="zh-CN" sz="2800" baseline="-25000">
                <a:latin typeface="Times New Roman" pitchFamily="18" charset="0"/>
              </a:rPr>
              <a:t>3</a:t>
            </a:r>
            <a:r>
              <a:rPr lang="en-US" altLang="zh-CN" sz="2800">
                <a:latin typeface="Times New Roman" pitchFamily="18" charset="0"/>
              </a:rPr>
              <a:t>)</a:t>
            </a:r>
          </a:p>
          <a:p>
            <a:pPr marL="342900" indent="-342900">
              <a:lnSpc>
                <a:spcPct val="90000"/>
              </a:lnSpc>
              <a:spcBef>
                <a:spcPct val="20000"/>
              </a:spcBef>
              <a:buClr>
                <a:schemeClr val="folHlink"/>
              </a:buClr>
              <a:buSzPct val="60000"/>
              <a:buFont typeface="Wingdings" pitchFamily="2" charset="2"/>
              <a:buNone/>
            </a:pPr>
            <a:r>
              <a:rPr lang="en-US" altLang="zh-CN" sz="2800">
                <a:latin typeface="Times New Roman" pitchFamily="18" charset="0"/>
              </a:rPr>
              <a:t>    </a:t>
            </a:r>
            <a:r>
              <a:rPr lang="zh-CN" altLang="en-US" sz="2800">
                <a:latin typeface="Times New Roman" pitchFamily="18" charset="0"/>
                <a:ea typeface="楷体_GB2312" pitchFamily="49" charset="-122"/>
              </a:rPr>
              <a:t>由择近原则，我们认为此岩石体应归为第三类（较</a:t>
            </a:r>
          </a:p>
          <a:p>
            <a:pPr marL="342900" indent="-342900">
              <a:lnSpc>
                <a:spcPct val="90000"/>
              </a:lnSpc>
              <a:spcBef>
                <a:spcPct val="20000"/>
              </a:spcBef>
              <a:buClr>
                <a:schemeClr val="folHlink"/>
              </a:buClr>
              <a:buSzPct val="60000"/>
              <a:buFont typeface="Wingdings" pitchFamily="2" charset="2"/>
              <a:buNone/>
            </a:pPr>
            <a:r>
              <a:rPr lang="zh-CN" altLang="en-US" sz="2800">
                <a:latin typeface="Times New Roman" pitchFamily="18" charset="0"/>
                <a:ea typeface="楷体_GB2312" pitchFamily="49" charset="-122"/>
              </a:rPr>
              <a:t>    好的）岩石</a:t>
            </a:r>
            <a:r>
              <a:rPr lang="zh-CN" altLang="en-US">
                <a:latin typeface="Times New Roman" pitchFamily="18" charset="0"/>
                <a:ea typeface="楷体_GB2312" pitchFamily="49" charset="-122"/>
              </a:rPr>
              <a:t>。</a:t>
            </a:r>
          </a:p>
        </p:txBody>
      </p:sp>
      <p:graphicFrame>
        <p:nvGraphicFramePr>
          <p:cNvPr id="211972" name="Object 4"/>
          <p:cNvGraphicFramePr>
            <a:graphicFrameLocks noChangeAspect="1"/>
          </p:cNvGraphicFramePr>
          <p:nvPr/>
        </p:nvGraphicFramePr>
        <p:xfrm>
          <a:off x="1403350" y="1084263"/>
          <a:ext cx="6481763" cy="571500"/>
        </p:xfrm>
        <a:graphic>
          <a:graphicData uri="http://schemas.openxmlformats.org/presentationml/2006/ole">
            <mc:AlternateContent xmlns:mc="http://schemas.openxmlformats.org/markup-compatibility/2006">
              <mc:Choice xmlns:v="urn:schemas-microsoft-com:vml" Requires="v">
                <p:oleObj spid="_x0000_s1349645" name="Equation" r:id="rId3" imgW="3136900" imgH="279400" progId="Equation.DSMT4">
                  <p:embed/>
                </p:oleObj>
              </mc:Choice>
              <mc:Fallback>
                <p:oleObj name="Equation" r:id="rId3" imgW="31369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84263"/>
                        <a:ext cx="64817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1DEF69F-B586-4731-B484-92AAFEC00BA7}" type="slidenum">
              <a:rPr lang="en-US" altLang="zh-CN"/>
              <a:pPr/>
              <a:t>64</a:t>
            </a:fld>
            <a:endParaRPr lang="en-US" altLang="zh-CN"/>
          </a:p>
        </p:txBody>
      </p:sp>
      <p:sp>
        <p:nvSpPr>
          <p:cNvPr id="1350660" name="Line 4"/>
          <p:cNvSpPr>
            <a:spLocks noChangeShapeType="1"/>
          </p:cNvSpPr>
          <p:nvPr/>
        </p:nvSpPr>
        <p:spPr bwMode="auto">
          <a:xfrm>
            <a:off x="339725" y="2667000"/>
            <a:ext cx="8642350" cy="0"/>
          </a:xfrm>
          <a:prstGeom prst="line">
            <a:avLst/>
          </a:prstGeom>
          <a:noFill/>
          <a:ln w="28575">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0661" name="Rectangle 5"/>
          <p:cNvSpPr>
            <a:spLocks noChangeArrowheads="1"/>
          </p:cNvSpPr>
          <p:nvPr/>
        </p:nvSpPr>
        <p:spPr bwMode="auto">
          <a:xfrm>
            <a:off x="468313" y="1268413"/>
            <a:ext cx="8077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45000"/>
              </a:lnSpc>
            </a:pPr>
            <a:r>
              <a:rPr lang="en-US" altLang="zh-CN" sz="4000">
                <a:solidFill>
                  <a:srgbClr val="0000FF"/>
                </a:solidFill>
                <a:effectLst>
                  <a:outerShdw blurRad="38100" dist="38100" dir="2700000" algn="tl">
                    <a:srgbClr val="C0C0C0"/>
                  </a:outerShdw>
                </a:effectLst>
                <a:latin typeface="黑体" pitchFamily="49" charset="-122"/>
                <a:ea typeface="黑体" pitchFamily="49" charset="-122"/>
              </a:rPr>
              <a:t>3.</a:t>
            </a:r>
            <a:r>
              <a:rPr lang="zh-CN" altLang="en-US" sz="4000">
                <a:solidFill>
                  <a:srgbClr val="0000FF"/>
                </a:solidFill>
                <a:latin typeface="黑体" pitchFamily="49" charset="-122"/>
                <a:ea typeface="黑体" pitchFamily="49" charset="-122"/>
              </a:rPr>
              <a:t>计算机典型应用</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EE81A41-2BA8-4BE5-BA4F-F2E9CBC652B0}" type="slidenum">
              <a:rPr lang="en-US" altLang="zh-CN"/>
              <a:pPr/>
              <a:t>65</a:t>
            </a:fld>
            <a:endParaRPr lang="en-US" altLang="zh-CN"/>
          </a:p>
        </p:txBody>
      </p:sp>
      <p:sp>
        <p:nvSpPr>
          <p:cNvPr id="1351684"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1685"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1686" name="Group 6"/>
          <p:cNvGrpSpPr>
            <a:grpSpLocks/>
          </p:cNvGrpSpPr>
          <p:nvPr/>
        </p:nvGrpSpPr>
        <p:grpSpPr bwMode="auto">
          <a:xfrm>
            <a:off x="34925" y="333375"/>
            <a:ext cx="936625" cy="863600"/>
            <a:chOff x="249" y="2568"/>
            <a:chExt cx="590" cy="544"/>
          </a:xfrm>
        </p:grpSpPr>
        <p:sp>
          <p:nvSpPr>
            <p:cNvPr id="1351687"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1688"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1689"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516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89138"/>
            <a:ext cx="8280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EB96A264-35E6-4351-9EEF-5D04E36E8A1F}" type="slidenum">
              <a:rPr lang="en-US" altLang="zh-CN"/>
              <a:pPr/>
              <a:t>66</a:t>
            </a:fld>
            <a:endParaRPr lang="en-US" altLang="zh-CN"/>
          </a:p>
        </p:txBody>
      </p:sp>
      <p:sp>
        <p:nvSpPr>
          <p:cNvPr id="1352708"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2709"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2710" name="Group 6"/>
          <p:cNvGrpSpPr>
            <a:grpSpLocks/>
          </p:cNvGrpSpPr>
          <p:nvPr/>
        </p:nvGrpSpPr>
        <p:grpSpPr bwMode="auto">
          <a:xfrm>
            <a:off x="34925" y="333375"/>
            <a:ext cx="936625" cy="863600"/>
            <a:chOff x="249" y="2568"/>
            <a:chExt cx="590" cy="544"/>
          </a:xfrm>
        </p:grpSpPr>
        <p:sp>
          <p:nvSpPr>
            <p:cNvPr id="1352711"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2712"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2713"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52714" name="Picture 10" descr="0824ab18972bd40756fd988f7b899e510fb3098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484313"/>
            <a:ext cx="2519362" cy="1889125"/>
          </a:xfrm>
          <a:prstGeom prst="rect">
            <a:avLst/>
          </a:prstGeom>
          <a:noFill/>
          <a:extLst>
            <a:ext uri="{909E8E84-426E-40DD-AFC4-6F175D3DCCD1}">
              <a14:hiddenFill xmlns:a14="http://schemas.microsoft.com/office/drawing/2010/main">
                <a:solidFill>
                  <a:srgbClr val="FFFFFF"/>
                </a:solidFill>
              </a14:hiddenFill>
            </a:ext>
          </a:extLst>
        </p:spPr>
      </p:pic>
      <p:pic>
        <p:nvPicPr>
          <p:cNvPr id="13527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341438"/>
            <a:ext cx="21605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2716" name="AutoShape 12"/>
          <p:cNvSpPr>
            <a:spLocks noChangeArrowheads="1"/>
          </p:cNvSpPr>
          <p:nvPr/>
        </p:nvSpPr>
        <p:spPr bwMode="auto">
          <a:xfrm>
            <a:off x="3779838" y="2060575"/>
            <a:ext cx="2087562" cy="792163"/>
          </a:xfrm>
          <a:prstGeom prst="rightArrow">
            <a:avLst>
              <a:gd name="adj1" fmla="val 50000"/>
              <a:gd name="adj2" fmla="val 65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17" name="Text Box 13"/>
          <p:cNvSpPr txBox="1">
            <a:spLocks noChangeArrowheads="1"/>
          </p:cNvSpPr>
          <p:nvPr/>
        </p:nvSpPr>
        <p:spPr bwMode="auto">
          <a:xfrm>
            <a:off x="3924300" y="16287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核磁共振</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48EA70C8-9D2A-4BD7-BDA4-4E001CD455E7}" type="slidenum">
              <a:rPr lang="en-US" altLang="zh-CN"/>
              <a:pPr/>
              <a:t>67</a:t>
            </a:fld>
            <a:endParaRPr lang="en-US" altLang="zh-CN"/>
          </a:p>
        </p:txBody>
      </p:sp>
      <p:sp>
        <p:nvSpPr>
          <p:cNvPr id="1360900"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60901"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0902" name="Group 6"/>
          <p:cNvGrpSpPr>
            <a:grpSpLocks/>
          </p:cNvGrpSpPr>
          <p:nvPr/>
        </p:nvGrpSpPr>
        <p:grpSpPr bwMode="auto">
          <a:xfrm>
            <a:off x="34925" y="333375"/>
            <a:ext cx="936625" cy="863600"/>
            <a:chOff x="249" y="2568"/>
            <a:chExt cx="590" cy="544"/>
          </a:xfrm>
        </p:grpSpPr>
        <p:sp>
          <p:nvSpPr>
            <p:cNvPr id="1360903"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0904"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0905"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60906" name="Picture 10" descr="0824ab18972bd40756fd988f7b899e510fb3098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484313"/>
            <a:ext cx="2519362" cy="1889125"/>
          </a:xfrm>
          <a:prstGeom prst="rect">
            <a:avLst/>
          </a:prstGeom>
          <a:noFill/>
          <a:extLst>
            <a:ext uri="{909E8E84-426E-40DD-AFC4-6F175D3DCCD1}">
              <a14:hiddenFill xmlns:a14="http://schemas.microsoft.com/office/drawing/2010/main">
                <a:solidFill>
                  <a:srgbClr val="FFFFFF"/>
                </a:solidFill>
              </a14:hiddenFill>
            </a:ext>
          </a:extLst>
        </p:spPr>
      </p:pic>
      <p:pic>
        <p:nvPicPr>
          <p:cNvPr id="13609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341438"/>
            <a:ext cx="21605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0908" name="AutoShape 12"/>
          <p:cNvSpPr>
            <a:spLocks noChangeArrowheads="1"/>
          </p:cNvSpPr>
          <p:nvPr/>
        </p:nvSpPr>
        <p:spPr bwMode="auto">
          <a:xfrm>
            <a:off x="3779838" y="2060575"/>
            <a:ext cx="2087562" cy="792163"/>
          </a:xfrm>
          <a:prstGeom prst="rightArrow">
            <a:avLst>
              <a:gd name="adj1" fmla="val 50000"/>
              <a:gd name="adj2" fmla="val 65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0909" name="Text Box 13"/>
          <p:cNvSpPr txBox="1">
            <a:spLocks noChangeArrowheads="1"/>
          </p:cNvSpPr>
          <p:nvPr/>
        </p:nvSpPr>
        <p:spPr bwMode="auto">
          <a:xfrm>
            <a:off x="3924300" y="16287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核磁共振</a:t>
            </a:r>
          </a:p>
        </p:txBody>
      </p:sp>
      <p:pic>
        <p:nvPicPr>
          <p:cNvPr id="1360910" name="Picture 14" descr="c995d143ad4bd113c7dabb625aafa40f4bfb054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4221163"/>
            <a:ext cx="2808287" cy="1846262"/>
          </a:xfrm>
          <a:prstGeom prst="rect">
            <a:avLst/>
          </a:prstGeom>
          <a:noFill/>
          <a:extLst>
            <a:ext uri="{909E8E84-426E-40DD-AFC4-6F175D3DCCD1}">
              <a14:hiddenFill xmlns:a14="http://schemas.microsoft.com/office/drawing/2010/main">
                <a:solidFill>
                  <a:srgbClr val="FFFFFF"/>
                </a:solidFill>
              </a14:hiddenFill>
            </a:ext>
          </a:extLst>
        </p:spPr>
      </p:pic>
      <p:sp>
        <p:nvSpPr>
          <p:cNvPr id="1360911" name="AutoShape 15"/>
          <p:cNvSpPr>
            <a:spLocks noChangeArrowheads="1"/>
          </p:cNvSpPr>
          <p:nvPr/>
        </p:nvSpPr>
        <p:spPr bwMode="auto">
          <a:xfrm>
            <a:off x="3779838" y="4797425"/>
            <a:ext cx="2087562" cy="792163"/>
          </a:xfrm>
          <a:prstGeom prst="rightArrow">
            <a:avLst>
              <a:gd name="adj1" fmla="val 50000"/>
              <a:gd name="adj2" fmla="val 65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6091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4292600"/>
            <a:ext cx="2159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0913" name="Text Box 17"/>
          <p:cNvSpPr txBox="1">
            <a:spLocks noChangeArrowheads="1"/>
          </p:cNvSpPr>
          <p:nvPr/>
        </p:nvSpPr>
        <p:spPr bwMode="auto">
          <a:xfrm>
            <a:off x="4211638" y="44116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CT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421CB88C-D1D9-4B00-9E56-A9580C5777BE}" type="slidenum">
              <a:rPr lang="en-US" altLang="zh-CN"/>
              <a:pPr/>
              <a:t>68</a:t>
            </a:fld>
            <a:endParaRPr lang="en-US" altLang="zh-CN"/>
          </a:p>
        </p:txBody>
      </p:sp>
      <p:sp>
        <p:nvSpPr>
          <p:cNvPr id="1361924"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61925"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1926" name="Group 6"/>
          <p:cNvGrpSpPr>
            <a:grpSpLocks/>
          </p:cNvGrpSpPr>
          <p:nvPr/>
        </p:nvGrpSpPr>
        <p:grpSpPr bwMode="auto">
          <a:xfrm>
            <a:off x="34925" y="333375"/>
            <a:ext cx="936625" cy="863600"/>
            <a:chOff x="249" y="2568"/>
            <a:chExt cx="590" cy="544"/>
          </a:xfrm>
        </p:grpSpPr>
        <p:sp>
          <p:nvSpPr>
            <p:cNvPr id="1361927"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1928"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1929"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61930" name="Picture 10" descr="0824ab18972bd40756fd988f7b899e510fb3098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484313"/>
            <a:ext cx="2519362" cy="1889125"/>
          </a:xfrm>
          <a:prstGeom prst="rect">
            <a:avLst/>
          </a:prstGeom>
          <a:noFill/>
          <a:extLst>
            <a:ext uri="{909E8E84-426E-40DD-AFC4-6F175D3DCCD1}">
              <a14:hiddenFill xmlns:a14="http://schemas.microsoft.com/office/drawing/2010/main">
                <a:solidFill>
                  <a:srgbClr val="FFFFFF"/>
                </a:solidFill>
              </a14:hiddenFill>
            </a:ext>
          </a:extLst>
        </p:spPr>
      </p:pic>
      <p:pic>
        <p:nvPicPr>
          <p:cNvPr id="136193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341438"/>
            <a:ext cx="21605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32" name="AutoShape 12"/>
          <p:cNvSpPr>
            <a:spLocks noChangeArrowheads="1"/>
          </p:cNvSpPr>
          <p:nvPr/>
        </p:nvSpPr>
        <p:spPr bwMode="auto">
          <a:xfrm>
            <a:off x="3779838" y="2060575"/>
            <a:ext cx="2087562" cy="792163"/>
          </a:xfrm>
          <a:prstGeom prst="rightArrow">
            <a:avLst>
              <a:gd name="adj1" fmla="val 50000"/>
              <a:gd name="adj2" fmla="val 65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33" name="Text Box 13"/>
          <p:cNvSpPr txBox="1">
            <a:spLocks noChangeArrowheads="1"/>
          </p:cNvSpPr>
          <p:nvPr/>
        </p:nvSpPr>
        <p:spPr bwMode="auto">
          <a:xfrm>
            <a:off x="3924300" y="16287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核磁共振</a:t>
            </a:r>
          </a:p>
        </p:txBody>
      </p:sp>
      <p:pic>
        <p:nvPicPr>
          <p:cNvPr id="1361934" name="Picture 14" descr="c995d143ad4bd113c7dabb625aafa40f4bfb054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88" y="4221163"/>
            <a:ext cx="2808287" cy="1846262"/>
          </a:xfrm>
          <a:prstGeom prst="rect">
            <a:avLst/>
          </a:prstGeom>
          <a:noFill/>
          <a:extLst>
            <a:ext uri="{909E8E84-426E-40DD-AFC4-6F175D3DCCD1}">
              <a14:hiddenFill xmlns:a14="http://schemas.microsoft.com/office/drawing/2010/main">
                <a:solidFill>
                  <a:srgbClr val="FFFFFF"/>
                </a:solidFill>
              </a14:hiddenFill>
            </a:ext>
          </a:extLst>
        </p:spPr>
      </p:pic>
      <p:sp>
        <p:nvSpPr>
          <p:cNvPr id="1361935" name="AutoShape 15"/>
          <p:cNvSpPr>
            <a:spLocks noChangeArrowheads="1"/>
          </p:cNvSpPr>
          <p:nvPr/>
        </p:nvSpPr>
        <p:spPr bwMode="auto">
          <a:xfrm>
            <a:off x="3779838" y="4797425"/>
            <a:ext cx="2087562" cy="792163"/>
          </a:xfrm>
          <a:prstGeom prst="rightArrow">
            <a:avLst>
              <a:gd name="adj1" fmla="val 50000"/>
              <a:gd name="adj2" fmla="val 65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6193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4292600"/>
            <a:ext cx="2159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37" name="Text Box 17"/>
          <p:cNvSpPr txBox="1">
            <a:spLocks noChangeArrowheads="1"/>
          </p:cNvSpPr>
          <p:nvPr/>
        </p:nvSpPr>
        <p:spPr bwMode="auto">
          <a:xfrm>
            <a:off x="4211638" y="4411663"/>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CT</a:t>
            </a:r>
          </a:p>
        </p:txBody>
      </p:sp>
      <p:sp>
        <p:nvSpPr>
          <p:cNvPr id="1361938" name="Text Box 18"/>
          <p:cNvSpPr txBox="1">
            <a:spLocks noChangeArrowheads="1"/>
          </p:cNvSpPr>
          <p:nvPr/>
        </p:nvSpPr>
        <p:spPr bwMode="auto">
          <a:xfrm>
            <a:off x="6732588" y="3054350"/>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000">
                <a:solidFill>
                  <a:srgbClr val="FF0000"/>
                </a:solidFill>
                <a:sym typeface="Symbol" pitchFamily="18" charset="2"/>
              </a:rPr>
              <a:t>+</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095CF2AC-D6D2-4E39-A678-E1DDFFDDD17F}" type="slidenum">
              <a:rPr lang="en-US" altLang="zh-CN"/>
              <a:pPr/>
              <a:t>69</a:t>
            </a:fld>
            <a:endParaRPr lang="en-US" altLang="zh-CN"/>
          </a:p>
        </p:txBody>
      </p:sp>
      <p:sp>
        <p:nvSpPr>
          <p:cNvPr id="1364996" name="Text Box 4"/>
          <p:cNvSpPr txBox="1">
            <a:spLocks noChangeArrowheads="1"/>
          </p:cNvSpPr>
          <p:nvPr/>
        </p:nvSpPr>
        <p:spPr bwMode="auto">
          <a:xfrm>
            <a:off x="2771775" y="1628775"/>
            <a:ext cx="3398838"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5000"/>
              </a:lnSpc>
            </a:pPr>
            <a:r>
              <a:rPr lang="zh-CN" altLang="en-US" sz="2800">
                <a:solidFill>
                  <a:srgbClr val="0000FF"/>
                </a:solidFill>
              </a:rPr>
              <a:t>输入：两幅图像</a:t>
            </a:r>
          </a:p>
          <a:p>
            <a:pPr>
              <a:lnSpc>
                <a:spcPct val="145000"/>
              </a:lnSpc>
            </a:pPr>
            <a:r>
              <a:rPr lang="zh-CN" altLang="en-US" sz="2800">
                <a:solidFill>
                  <a:srgbClr val="0000FF"/>
                </a:solidFill>
              </a:rPr>
              <a:t>输出：合并后的图像</a:t>
            </a:r>
          </a:p>
        </p:txBody>
      </p:sp>
      <p:sp>
        <p:nvSpPr>
          <p:cNvPr id="1364997" name="Text Box 5"/>
          <p:cNvSpPr txBox="1">
            <a:spLocks noChangeArrowheads="1"/>
          </p:cNvSpPr>
          <p:nvPr/>
        </p:nvSpPr>
        <p:spPr bwMode="auto">
          <a:xfrm>
            <a:off x="3348038" y="8366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问题描述</a:t>
            </a:r>
          </a:p>
        </p:txBody>
      </p:sp>
      <p:sp>
        <p:nvSpPr>
          <p:cNvPr id="1364998" name="AutoShape 6"/>
          <p:cNvSpPr>
            <a:spLocks noChangeArrowheads="1"/>
          </p:cNvSpPr>
          <p:nvPr/>
        </p:nvSpPr>
        <p:spPr bwMode="auto">
          <a:xfrm>
            <a:off x="5580063" y="4402138"/>
            <a:ext cx="863600" cy="865187"/>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4999" name="Text Box 7"/>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65000" name="Line 8"/>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5001" name="Group 9"/>
          <p:cNvGrpSpPr>
            <a:grpSpLocks/>
          </p:cNvGrpSpPr>
          <p:nvPr/>
        </p:nvGrpSpPr>
        <p:grpSpPr bwMode="auto">
          <a:xfrm>
            <a:off x="34925" y="333375"/>
            <a:ext cx="936625" cy="863600"/>
            <a:chOff x="249" y="2568"/>
            <a:chExt cx="590" cy="544"/>
          </a:xfrm>
        </p:grpSpPr>
        <p:sp>
          <p:nvSpPr>
            <p:cNvPr id="1365002" name="Oval 10"/>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5003" name="Oval 11"/>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5004" name="Oval 12"/>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6500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789363"/>
            <a:ext cx="21605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50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60" y="3825875"/>
            <a:ext cx="2159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5007" name="Text Box 15"/>
          <p:cNvSpPr txBox="1">
            <a:spLocks noChangeArrowheads="1"/>
          </p:cNvSpPr>
          <p:nvPr/>
        </p:nvSpPr>
        <p:spPr bwMode="auto">
          <a:xfrm>
            <a:off x="2332038" y="4114800"/>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000">
                <a:solidFill>
                  <a:srgbClr val="FF0000"/>
                </a:solidFill>
                <a:sym typeface="Symbol" pitchFamily="18" charset="2"/>
              </a:rPr>
              <a:t>+</a:t>
            </a:r>
          </a:p>
        </p:txBody>
      </p:sp>
      <p:pic>
        <p:nvPicPr>
          <p:cNvPr id="136500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3716338"/>
            <a:ext cx="2411412"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778536C-C34E-412D-AC91-CF9D31854D9F}" type="slidenum">
              <a:rPr lang="en-US" altLang="zh-CN"/>
              <a:pPr/>
              <a:t>7</a:t>
            </a:fld>
            <a:endParaRPr lang="en-US" altLang="zh-CN"/>
          </a:p>
        </p:txBody>
      </p:sp>
      <p:sp>
        <p:nvSpPr>
          <p:cNvPr id="106498" name="Rectangle 2"/>
          <p:cNvSpPr>
            <a:spLocks noChangeArrowheads="1"/>
          </p:cNvSpPr>
          <p:nvPr/>
        </p:nvSpPr>
        <p:spPr bwMode="auto">
          <a:xfrm>
            <a:off x="542925" y="836613"/>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楷体_GB2312" pitchFamily="49" charset="-122"/>
                <a:ea typeface="楷体_GB2312" pitchFamily="49" charset="-122"/>
              </a:rPr>
              <a:t>例</a:t>
            </a:r>
            <a:r>
              <a:rPr kumimoji="0" lang="en-US" altLang="zh-CN" sz="2800">
                <a:latin typeface="Times New Roman" pitchFamily="18" charset="0"/>
                <a:ea typeface="楷体_GB2312" pitchFamily="49" charset="-122"/>
              </a:rPr>
              <a:t>1</a:t>
            </a:r>
            <a:r>
              <a:rPr kumimoji="0" lang="en-US" altLang="zh-CN" sz="2800">
                <a:latin typeface="楷体_GB2312" pitchFamily="49" charset="-122"/>
                <a:ea typeface="楷体_GB2312" pitchFamily="49" charset="-122"/>
              </a:rPr>
              <a:t> </a:t>
            </a:r>
            <a:r>
              <a:rPr kumimoji="0" lang="zh-CN" altLang="en-US" sz="2800">
                <a:latin typeface="楷体_GB2312" pitchFamily="49" charset="-122"/>
                <a:ea typeface="楷体_GB2312" pitchFamily="49" charset="-122"/>
              </a:rPr>
              <a:t>设</a:t>
            </a:r>
            <a:r>
              <a:rPr kumimoji="0" lang="en-US" altLang="zh-CN" sz="2800" i="1">
                <a:latin typeface="Times New Roman" pitchFamily="18" charset="0"/>
                <a:ea typeface="楷体_GB2312" pitchFamily="49" charset="-122"/>
              </a:rPr>
              <a:t>X</a:t>
            </a:r>
            <a:r>
              <a:rPr kumimoji="0" lang="zh-CN" altLang="en-US" sz="2800">
                <a:latin typeface="楷体_GB2312" pitchFamily="49" charset="-122"/>
                <a:ea typeface="楷体_GB2312" pitchFamily="49" charset="-122"/>
              </a:rPr>
              <a:t>表示全体人组成的集合，</a:t>
            </a:r>
            <a:r>
              <a:rPr kumimoji="0" lang="zh-CN" altLang="en-US" sz="2800">
                <a:latin typeface="Times New Roman" pitchFamily="18" charset="0"/>
                <a:ea typeface="楷体_GB2312" pitchFamily="49" charset="-122"/>
              </a:rPr>
              <a:t>“</a:t>
            </a:r>
            <a:r>
              <a:rPr kumimoji="0" lang="zh-CN" altLang="en-US" sz="2800">
                <a:solidFill>
                  <a:srgbClr val="FF0000"/>
                </a:solidFill>
                <a:latin typeface="Times New Roman" pitchFamily="18" charset="0"/>
                <a:ea typeface="楷体_GB2312" pitchFamily="49" charset="-122"/>
              </a:rPr>
              <a:t>男人</a:t>
            </a:r>
            <a:r>
              <a:rPr kumimoji="0" lang="zh-CN" altLang="en-US" sz="2800">
                <a:latin typeface="Times New Roman" pitchFamily="18" charset="0"/>
                <a:ea typeface="楷体_GB2312" pitchFamily="49" charset="-122"/>
              </a:rPr>
              <a:t>”</a:t>
            </a:r>
            <a:r>
              <a:rPr kumimoji="0" lang="zh-CN" altLang="en-US" sz="2800">
                <a:latin typeface="楷体_GB2312" pitchFamily="49" charset="-122"/>
                <a:ea typeface="楷体_GB2312" pitchFamily="49" charset="-122"/>
              </a:rPr>
              <a:t> 的</a:t>
            </a:r>
          </a:p>
          <a:p>
            <a:pPr algn="ctr"/>
            <a:r>
              <a:rPr kumimoji="0" lang="zh-CN" altLang="en-US" sz="2800">
                <a:latin typeface="楷体_GB2312" pitchFamily="49" charset="-122"/>
                <a:ea typeface="楷体_GB2312" pitchFamily="49" charset="-122"/>
              </a:rPr>
              <a:t>      集合</a:t>
            </a:r>
            <a:r>
              <a:rPr kumimoji="0" lang="en-US" altLang="zh-CN" sz="2800">
                <a:latin typeface="楷体_GB2312" pitchFamily="49" charset="-122"/>
                <a:ea typeface="楷体_GB2312" pitchFamily="49" charset="-122"/>
              </a:rPr>
              <a:t>,</a:t>
            </a:r>
            <a:r>
              <a:rPr kumimoji="0" lang="en-US" altLang="zh-CN" sz="2800">
                <a:latin typeface="Times New Roman" pitchFamily="18" charset="0"/>
                <a:ea typeface="楷体_GB2312" pitchFamily="49" charset="-122"/>
              </a:rPr>
              <a:t>“</a:t>
            </a:r>
            <a:r>
              <a:rPr kumimoji="0" lang="zh-CN" altLang="en-US" sz="2800">
                <a:solidFill>
                  <a:srgbClr val="FF0000"/>
                </a:solidFill>
                <a:latin typeface="Times New Roman" pitchFamily="18" charset="0"/>
                <a:ea typeface="楷体_GB2312" pitchFamily="49" charset="-122"/>
              </a:rPr>
              <a:t>女人</a:t>
            </a:r>
            <a:r>
              <a:rPr kumimoji="0" lang="zh-CN" altLang="en-US" sz="2800">
                <a:latin typeface="Times New Roman" pitchFamily="18" charset="0"/>
                <a:ea typeface="楷体_GB2312" pitchFamily="49" charset="-122"/>
              </a:rPr>
              <a:t>”</a:t>
            </a:r>
            <a:r>
              <a:rPr kumimoji="0" lang="zh-CN" altLang="en-US" sz="2800">
                <a:latin typeface="楷体_GB2312" pitchFamily="49" charset="-122"/>
                <a:ea typeface="楷体_GB2312" pitchFamily="49" charset="-122"/>
              </a:rPr>
              <a:t>的集合分别是</a:t>
            </a:r>
            <a:r>
              <a:rPr kumimoji="0" lang="en-US" altLang="zh-CN" sz="2800" i="1">
                <a:latin typeface="Times New Roman" pitchFamily="18" charset="0"/>
                <a:ea typeface="楷体_GB2312" pitchFamily="49" charset="-122"/>
              </a:rPr>
              <a:t>X </a:t>
            </a:r>
            <a:r>
              <a:rPr kumimoji="0" lang="zh-CN" altLang="en-US" sz="2800">
                <a:latin typeface="楷体_GB2312" pitchFamily="49" charset="-122"/>
                <a:ea typeface="楷体_GB2312" pitchFamily="49" charset="-122"/>
              </a:rPr>
              <a:t>的普通子集。</a:t>
            </a:r>
          </a:p>
        </p:txBody>
      </p:sp>
      <p:sp>
        <p:nvSpPr>
          <p:cNvPr id="106499" name="Rectangle 3"/>
          <p:cNvSpPr>
            <a:spLocks noChangeArrowheads="1"/>
          </p:cNvSpPr>
          <p:nvPr/>
        </p:nvSpPr>
        <p:spPr bwMode="auto">
          <a:xfrm>
            <a:off x="695325" y="1628775"/>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zh-CN" altLang="en-US" sz="2800">
                <a:latin typeface="Times New Roman" pitchFamily="18" charset="0"/>
                <a:ea typeface="楷体_GB2312" pitchFamily="49" charset="-122"/>
              </a:rPr>
              <a:t>设</a:t>
            </a:r>
            <a:r>
              <a:rPr kumimoji="0" lang="en-US" altLang="zh-CN" sz="2800" i="1">
                <a:latin typeface="Times New Roman" pitchFamily="18" charset="0"/>
              </a:rPr>
              <a:t>H=</a:t>
            </a:r>
            <a:r>
              <a:rPr kumimoji="0" lang="en-US" altLang="zh-CN" sz="2800">
                <a:latin typeface="Times New Roman" pitchFamily="18" charset="0"/>
              </a:rPr>
              <a:t>{</a:t>
            </a:r>
            <a:r>
              <a:rPr kumimoji="0" lang="zh-CN" altLang="en-US" sz="2800">
                <a:solidFill>
                  <a:srgbClr val="FF0000"/>
                </a:solidFill>
                <a:latin typeface="Arial" pitchFamily="34" charset="0"/>
                <a:ea typeface="楷体_GB2312" pitchFamily="49" charset="-122"/>
              </a:rPr>
              <a:t>高个子的人</a:t>
            </a:r>
            <a:r>
              <a:rPr kumimoji="0" lang="en-US" altLang="zh-CN" sz="2800">
                <a:latin typeface="Times New Roman" pitchFamily="18" charset="0"/>
              </a:rPr>
              <a:t>}</a:t>
            </a:r>
            <a:r>
              <a:rPr kumimoji="0" lang="zh-CN" altLang="en-US" sz="2800">
                <a:latin typeface="Times New Roman" pitchFamily="18" charset="0"/>
              </a:rPr>
              <a:t>， </a:t>
            </a:r>
            <a:r>
              <a:rPr kumimoji="0" lang="en-US" altLang="zh-CN" sz="2800" i="1">
                <a:latin typeface="Times New Roman" pitchFamily="18" charset="0"/>
              </a:rPr>
              <a:t>Y=</a:t>
            </a:r>
            <a:r>
              <a:rPr kumimoji="0" lang="en-US" altLang="zh-CN" sz="2800">
                <a:latin typeface="Times New Roman" pitchFamily="18" charset="0"/>
              </a:rPr>
              <a:t>{</a:t>
            </a:r>
            <a:r>
              <a:rPr kumimoji="0" lang="zh-CN" altLang="en-US" sz="2800">
                <a:solidFill>
                  <a:srgbClr val="FF0000"/>
                </a:solidFill>
                <a:latin typeface="Arial" pitchFamily="34" charset="0"/>
                <a:ea typeface="楷体_GB2312" pitchFamily="49" charset="-122"/>
              </a:rPr>
              <a:t>年轻人</a:t>
            </a:r>
            <a:r>
              <a:rPr kumimoji="0" lang="en-US" altLang="zh-CN" sz="2800">
                <a:latin typeface="Times New Roman" pitchFamily="18" charset="0"/>
              </a:rPr>
              <a:t>}</a:t>
            </a:r>
            <a:r>
              <a:rPr kumimoji="0" lang="zh-CN" altLang="en-US" sz="2800">
                <a:latin typeface="Times New Roman" pitchFamily="18" charset="0"/>
              </a:rPr>
              <a:t>，</a:t>
            </a:r>
            <a:r>
              <a:rPr kumimoji="0" lang="en-US" altLang="zh-CN" sz="2800" i="1">
                <a:latin typeface="Times New Roman" pitchFamily="18" charset="0"/>
              </a:rPr>
              <a:t>O</a:t>
            </a:r>
            <a:r>
              <a:rPr kumimoji="0" lang="en-US" altLang="zh-CN" sz="2800">
                <a:latin typeface="Times New Roman" pitchFamily="18" charset="0"/>
              </a:rPr>
              <a:t>={</a:t>
            </a:r>
            <a:r>
              <a:rPr kumimoji="0" lang="zh-CN" altLang="en-US" sz="2800">
                <a:solidFill>
                  <a:srgbClr val="FF0000"/>
                </a:solidFill>
                <a:latin typeface="Arial" pitchFamily="34" charset="0"/>
                <a:ea typeface="楷体_GB2312" pitchFamily="49" charset="-122"/>
              </a:rPr>
              <a:t>老年人</a:t>
            </a:r>
            <a:r>
              <a:rPr kumimoji="0" lang="en-US" altLang="zh-CN" sz="2800">
                <a:latin typeface="Times New Roman" pitchFamily="18" charset="0"/>
              </a:rPr>
              <a:t>}</a:t>
            </a:r>
            <a:r>
              <a:rPr kumimoji="0" lang="zh-CN" altLang="en-US" sz="2800">
                <a:latin typeface="Times New Roman" pitchFamily="18" charset="0"/>
                <a:ea typeface="楷体_GB2312" pitchFamily="49" charset="-122"/>
              </a:rPr>
              <a:t>。</a:t>
            </a:r>
          </a:p>
        </p:txBody>
      </p:sp>
      <p:sp>
        <p:nvSpPr>
          <p:cNvPr id="106500" name="Rectangle 4"/>
          <p:cNvSpPr>
            <a:spLocks noChangeArrowheads="1"/>
          </p:cNvSpPr>
          <p:nvPr/>
        </p:nvSpPr>
        <p:spPr bwMode="auto">
          <a:xfrm>
            <a:off x="2484438" y="22764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0" lang="en-US" altLang="zh-CN" sz="2800" i="1">
                <a:latin typeface="Times New Roman" pitchFamily="18" charset="0"/>
              </a:rPr>
              <a:t>H</a:t>
            </a:r>
            <a:r>
              <a:rPr kumimoji="0" lang="zh-CN" altLang="en-US" sz="2800">
                <a:latin typeface="Times New Roman" pitchFamily="18" charset="0"/>
              </a:rPr>
              <a:t>， </a:t>
            </a:r>
            <a:r>
              <a:rPr kumimoji="0" lang="en-US" altLang="zh-CN" sz="2800" i="1">
                <a:latin typeface="Times New Roman" pitchFamily="18" charset="0"/>
              </a:rPr>
              <a:t>Y</a:t>
            </a:r>
            <a:r>
              <a:rPr kumimoji="0" lang="zh-CN" altLang="en-US" sz="2800">
                <a:latin typeface="Times New Roman" pitchFamily="18" charset="0"/>
              </a:rPr>
              <a:t>，</a:t>
            </a:r>
            <a:r>
              <a:rPr kumimoji="0" lang="en-US" altLang="zh-CN" sz="2800" i="1">
                <a:latin typeface="Times New Roman" pitchFamily="18" charset="0"/>
              </a:rPr>
              <a:t>O</a:t>
            </a:r>
            <a:r>
              <a:rPr kumimoji="0" lang="zh-CN" altLang="en-US" sz="2800">
                <a:latin typeface="Times New Roman" pitchFamily="18" charset="0"/>
                <a:ea typeface="楷体_GB2312" pitchFamily="49" charset="-122"/>
              </a:rPr>
              <a:t>不再是普通子集。</a:t>
            </a:r>
          </a:p>
        </p:txBody>
      </p:sp>
      <p:sp>
        <p:nvSpPr>
          <p:cNvPr id="106501" name="Rectangle 5"/>
          <p:cNvSpPr>
            <a:spLocks noChangeArrowheads="1"/>
          </p:cNvSpPr>
          <p:nvPr/>
        </p:nvSpPr>
        <p:spPr bwMode="auto">
          <a:xfrm>
            <a:off x="542925" y="32131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0" lang="zh-CN" altLang="en-US" sz="2800">
                <a:latin typeface="楷体_GB2312" pitchFamily="49" charset="-122"/>
                <a:ea typeface="楷体_GB2312" pitchFamily="49" charset="-122"/>
              </a:rPr>
              <a:t>例</a:t>
            </a:r>
            <a:r>
              <a:rPr kumimoji="0" lang="en-US" altLang="zh-CN" sz="2800">
                <a:latin typeface="Times New Roman" pitchFamily="18" charset="0"/>
                <a:ea typeface="楷体_GB2312" pitchFamily="49" charset="-122"/>
              </a:rPr>
              <a:t>2</a:t>
            </a:r>
            <a:r>
              <a:rPr kumimoji="0" lang="en-US" altLang="zh-CN" sz="2800">
                <a:latin typeface="楷体_GB2312" pitchFamily="49" charset="-122"/>
                <a:ea typeface="楷体_GB2312" pitchFamily="49" charset="-122"/>
              </a:rPr>
              <a:t> </a:t>
            </a:r>
            <a:r>
              <a:rPr kumimoji="0" lang="zh-CN" altLang="en-US" sz="2800">
                <a:latin typeface="楷体_GB2312" pitchFamily="49" charset="-122"/>
                <a:ea typeface="楷体_GB2312" pitchFamily="49" charset="-122"/>
              </a:rPr>
              <a:t>设</a:t>
            </a:r>
            <a:r>
              <a:rPr kumimoji="0" lang="en-US" altLang="zh-CN" sz="2800" i="1">
                <a:latin typeface="Times New Roman" pitchFamily="18" charset="0"/>
                <a:ea typeface="楷体_GB2312" pitchFamily="49" charset="-122"/>
              </a:rPr>
              <a:t>X</a:t>
            </a:r>
            <a:r>
              <a:rPr kumimoji="0" lang="en-US" altLang="zh-CN" sz="2800">
                <a:latin typeface="Times New Roman" pitchFamily="18" charset="0"/>
                <a:ea typeface="楷体_GB2312" pitchFamily="49" charset="-122"/>
              </a:rPr>
              <a:t>={</a:t>
            </a:r>
            <a:r>
              <a:rPr kumimoji="0" lang="zh-CN" altLang="en-US" sz="2800">
                <a:solidFill>
                  <a:srgbClr val="FF0000"/>
                </a:solidFill>
                <a:latin typeface="Times New Roman" pitchFamily="18" charset="0"/>
                <a:ea typeface="楷体_GB2312" pitchFamily="49" charset="-122"/>
              </a:rPr>
              <a:t>全</a:t>
            </a:r>
            <a:r>
              <a:rPr kumimoji="0" lang="zh-CN" altLang="en-US" sz="2800">
                <a:solidFill>
                  <a:srgbClr val="FF0000"/>
                </a:solidFill>
                <a:latin typeface="楷体_GB2312" pitchFamily="49" charset="-122"/>
                <a:ea typeface="楷体_GB2312" pitchFamily="49" charset="-122"/>
              </a:rPr>
              <a:t>体实数</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A</a:t>
            </a:r>
            <a:r>
              <a:rPr kumimoji="0" lang="en-US" altLang="zh-CN" sz="2800">
                <a:latin typeface="Times New Roman" pitchFamily="18" charset="0"/>
                <a:ea typeface="楷体_GB2312" pitchFamily="49" charset="-122"/>
              </a:rPr>
              <a:t>={</a:t>
            </a:r>
            <a:r>
              <a:rPr kumimoji="0" lang="zh-CN" altLang="en-US" sz="2800">
                <a:solidFill>
                  <a:srgbClr val="FF0000"/>
                </a:solidFill>
                <a:latin typeface="楷体_GB2312" pitchFamily="49" charset="-122"/>
                <a:ea typeface="楷体_GB2312" pitchFamily="49" charset="-122"/>
              </a:rPr>
              <a:t>所有大于</a:t>
            </a:r>
            <a:r>
              <a:rPr kumimoji="0" lang="en-US" altLang="zh-CN" sz="2800">
                <a:solidFill>
                  <a:srgbClr val="FF0000"/>
                </a:solidFill>
                <a:latin typeface="楷体_GB2312" pitchFamily="49" charset="-122"/>
                <a:ea typeface="楷体_GB2312" pitchFamily="49" charset="-122"/>
              </a:rPr>
              <a:t>1</a:t>
            </a:r>
            <a:r>
              <a:rPr kumimoji="0" lang="zh-CN" altLang="en-US" sz="2800">
                <a:solidFill>
                  <a:srgbClr val="FF0000"/>
                </a:solidFill>
                <a:latin typeface="楷体_GB2312" pitchFamily="49" charset="-122"/>
                <a:ea typeface="楷体_GB2312" pitchFamily="49" charset="-122"/>
              </a:rPr>
              <a:t>的实数</a:t>
            </a:r>
            <a:r>
              <a:rPr kumimoji="0" lang="en-US" altLang="zh-CN" sz="2800">
                <a:latin typeface="Times New Roman" pitchFamily="18" charset="0"/>
                <a:ea typeface="楷体_GB2312" pitchFamily="49" charset="-122"/>
              </a:rPr>
              <a:t>}</a:t>
            </a:r>
          </a:p>
          <a:p>
            <a:r>
              <a:rPr kumimoji="0" lang="en-US" altLang="zh-CN" sz="2800" i="1">
                <a:latin typeface="Times New Roman" pitchFamily="18" charset="0"/>
                <a:ea typeface="楷体_GB2312" pitchFamily="49" charset="-122"/>
              </a:rPr>
              <a:t>        A</a:t>
            </a:r>
            <a:r>
              <a:rPr kumimoji="0" lang="zh-CN" altLang="en-US" sz="2800">
                <a:latin typeface="楷体_GB2312" pitchFamily="49" charset="-122"/>
                <a:ea typeface="楷体_GB2312" pitchFamily="49" charset="-122"/>
              </a:rPr>
              <a:t>是</a:t>
            </a:r>
            <a:r>
              <a:rPr kumimoji="0" lang="en-US" altLang="zh-CN" sz="2800" i="1">
                <a:latin typeface="Times New Roman" pitchFamily="18" charset="0"/>
                <a:ea typeface="楷体_GB2312" pitchFamily="49" charset="-122"/>
              </a:rPr>
              <a:t>X </a:t>
            </a:r>
            <a:r>
              <a:rPr kumimoji="0" lang="zh-CN" altLang="en-US" sz="2800">
                <a:latin typeface="楷体_GB2312" pitchFamily="49" charset="-122"/>
                <a:ea typeface="楷体_GB2312" pitchFamily="49" charset="-122"/>
              </a:rPr>
              <a:t>的普通子集。</a:t>
            </a:r>
          </a:p>
        </p:txBody>
      </p:sp>
      <p:sp>
        <p:nvSpPr>
          <p:cNvPr id="106502" name="Rectangle 6"/>
          <p:cNvSpPr>
            <a:spLocks noChangeArrowheads="1"/>
          </p:cNvSpPr>
          <p:nvPr/>
        </p:nvSpPr>
        <p:spPr bwMode="auto">
          <a:xfrm>
            <a:off x="612775" y="39338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0" lang="en-US" altLang="zh-CN" sz="2800" b="0">
                <a:latin typeface="楷体_GB2312" pitchFamily="49" charset="-122"/>
                <a:ea typeface="楷体_GB2312" pitchFamily="49" charset="-122"/>
              </a:rPr>
              <a:t> </a:t>
            </a:r>
            <a:r>
              <a:rPr kumimoji="0" lang="zh-CN" altLang="en-US" sz="2800">
                <a:latin typeface="楷体_GB2312" pitchFamily="49" charset="-122"/>
                <a:ea typeface="楷体_GB2312" pitchFamily="49" charset="-122"/>
              </a:rPr>
              <a:t>设</a:t>
            </a:r>
            <a:r>
              <a:rPr kumimoji="0" lang="en-US" altLang="zh-CN" sz="2800" i="1">
                <a:latin typeface="Times New Roman" pitchFamily="18" charset="0"/>
                <a:ea typeface="楷体_GB2312" pitchFamily="49" charset="-122"/>
              </a:rPr>
              <a:t>B</a:t>
            </a:r>
            <a:r>
              <a:rPr kumimoji="0" lang="en-US" altLang="zh-CN" sz="2800">
                <a:latin typeface="Times New Roman" pitchFamily="18" charset="0"/>
                <a:ea typeface="楷体_GB2312" pitchFamily="49" charset="-122"/>
              </a:rPr>
              <a:t>={</a:t>
            </a:r>
            <a:r>
              <a:rPr kumimoji="0" lang="zh-CN" altLang="en-US" sz="2800">
                <a:solidFill>
                  <a:srgbClr val="FF0000"/>
                </a:solidFill>
                <a:latin typeface="Times New Roman" pitchFamily="18" charset="0"/>
                <a:ea typeface="楷体_GB2312" pitchFamily="49" charset="-122"/>
              </a:rPr>
              <a:t>比</a:t>
            </a:r>
            <a:r>
              <a:rPr kumimoji="0" lang="en-US" altLang="zh-CN" sz="2800">
                <a:solidFill>
                  <a:srgbClr val="FF0000"/>
                </a:solidFill>
                <a:latin typeface="楷体_GB2312" pitchFamily="49" charset="-122"/>
                <a:ea typeface="楷体_GB2312" pitchFamily="49" charset="-122"/>
              </a:rPr>
              <a:t>1</a:t>
            </a:r>
            <a:r>
              <a:rPr kumimoji="0" lang="zh-CN" altLang="en-US" sz="2800">
                <a:solidFill>
                  <a:srgbClr val="FF0000"/>
                </a:solidFill>
                <a:latin typeface="楷体_GB2312" pitchFamily="49" charset="-122"/>
                <a:ea typeface="楷体_GB2312" pitchFamily="49" charset="-122"/>
              </a:rPr>
              <a:t>大得多的实数</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a:t>
            </a:r>
            <a:r>
              <a:rPr kumimoji="0" lang="en-US" altLang="zh-CN" sz="2800" i="1">
                <a:latin typeface="Times New Roman" pitchFamily="18" charset="0"/>
                <a:ea typeface="楷体_GB2312" pitchFamily="49" charset="-122"/>
              </a:rPr>
              <a:t>B</a:t>
            </a:r>
            <a:r>
              <a:rPr kumimoji="0" lang="zh-CN" altLang="en-US" sz="2800">
                <a:latin typeface="Times New Roman" pitchFamily="18" charset="0"/>
                <a:ea typeface="楷体_GB2312" pitchFamily="49" charset="-122"/>
              </a:rPr>
              <a:t>不再</a:t>
            </a:r>
            <a:r>
              <a:rPr kumimoji="0" lang="zh-CN" altLang="en-US" sz="2800">
                <a:latin typeface="楷体_GB2312" pitchFamily="49" charset="-122"/>
                <a:ea typeface="楷体_GB2312" pitchFamily="49" charset="-122"/>
              </a:rPr>
              <a:t>是</a:t>
            </a:r>
            <a:r>
              <a:rPr kumimoji="0" lang="en-US" altLang="zh-CN" sz="2800" i="1">
                <a:latin typeface="Times New Roman" pitchFamily="18" charset="0"/>
                <a:ea typeface="楷体_GB2312" pitchFamily="49" charset="-122"/>
              </a:rPr>
              <a:t>X </a:t>
            </a:r>
            <a:r>
              <a:rPr kumimoji="0" lang="zh-CN" altLang="en-US" sz="2800">
                <a:latin typeface="楷体_GB2312" pitchFamily="49" charset="-122"/>
                <a:ea typeface="楷体_GB2312" pitchFamily="49" charset="-122"/>
              </a:rPr>
              <a:t>的普通子集</a:t>
            </a:r>
            <a:r>
              <a:rPr kumimoji="0" lang="zh-CN" altLang="en-US" sz="2800" b="0">
                <a:latin typeface="楷体_GB2312" pitchFamily="49" charset="-122"/>
                <a:ea typeface="楷体_GB2312" pitchFamily="49" charset="-122"/>
              </a:rPr>
              <a:t>。</a:t>
            </a:r>
          </a:p>
        </p:txBody>
      </p:sp>
      <p:sp>
        <p:nvSpPr>
          <p:cNvPr id="106503" name="Rectangle 7"/>
          <p:cNvSpPr>
            <a:spLocks noChangeArrowheads="1"/>
          </p:cNvSpPr>
          <p:nvPr/>
        </p:nvSpPr>
        <p:spPr bwMode="auto">
          <a:xfrm>
            <a:off x="468312" y="4941888"/>
            <a:ext cx="244750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0" lang="zh-CN" altLang="en-US" sz="2800" dirty="0">
                <a:latin typeface="楷体_GB2312" pitchFamily="49" charset="-122"/>
                <a:ea typeface="楷体_GB2312" pitchFamily="49" charset="-122"/>
              </a:rPr>
              <a:t>原因：</a:t>
            </a:r>
            <a:r>
              <a:rPr kumimoji="0" lang="zh-CN" altLang="en-US" sz="2800" dirty="0">
                <a:latin typeface="Arial" pitchFamily="34" charset="0"/>
                <a:ea typeface="楷体_GB2312" pitchFamily="49" charset="-122"/>
              </a:rPr>
              <a:t>“</a:t>
            </a:r>
            <a:r>
              <a:rPr kumimoji="0" lang="zh-CN" altLang="en-US" sz="2800" dirty="0">
                <a:latin typeface="楷体_GB2312" pitchFamily="49" charset="-122"/>
                <a:ea typeface="楷体_GB2312" pitchFamily="49" charset="-122"/>
              </a:rPr>
              <a:t>年轻</a:t>
            </a:r>
            <a:r>
              <a:rPr kumimoji="0" lang="zh-CN" altLang="en-US" sz="2800" dirty="0">
                <a:latin typeface="Arial" pitchFamily="34" charset="0"/>
                <a:ea typeface="楷体_GB2312" pitchFamily="49" charset="-122"/>
              </a:rPr>
              <a:t>”</a:t>
            </a:r>
            <a:r>
              <a:rPr kumimoji="0" lang="zh-CN" altLang="en-US" sz="2800" dirty="0">
                <a:latin typeface="楷体_GB2312" pitchFamily="49" charset="-122"/>
                <a:ea typeface="楷体_GB2312" pitchFamily="49" charset="-122"/>
              </a:rPr>
              <a:t>与</a:t>
            </a:r>
            <a:r>
              <a:rPr kumimoji="0" lang="zh-CN" altLang="en-US" sz="2800" dirty="0">
                <a:latin typeface="Arial" pitchFamily="34" charset="0"/>
                <a:ea typeface="楷体_GB2312" pitchFamily="49" charset="-122"/>
              </a:rPr>
              <a:t>“</a:t>
            </a:r>
            <a:r>
              <a:rPr kumimoji="0" lang="zh-CN" altLang="en-US" sz="2800" dirty="0">
                <a:latin typeface="楷体_GB2312" pitchFamily="49" charset="-122"/>
                <a:ea typeface="楷体_GB2312" pitchFamily="49" charset="-122"/>
              </a:rPr>
              <a:t>年老</a:t>
            </a:r>
            <a:r>
              <a:rPr kumimoji="0" lang="zh-CN" altLang="en-US" sz="2800" dirty="0">
                <a:latin typeface="Arial" pitchFamily="34" charset="0"/>
                <a:ea typeface="楷体_GB2312" pitchFamily="49" charset="-122"/>
              </a:rPr>
              <a:t>”</a:t>
            </a:r>
            <a:r>
              <a:rPr kumimoji="0" lang="zh-CN" altLang="en-US" sz="2800" dirty="0">
                <a:latin typeface="楷体_GB2312" pitchFamily="49" charset="-122"/>
                <a:ea typeface="楷体_GB2312" pitchFamily="49" charset="-122"/>
              </a:rPr>
              <a:t>之间，是否</a:t>
            </a:r>
            <a:r>
              <a:rPr kumimoji="0" lang="zh-CN" altLang="en-US" sz="2800" dirty="0">
                <a:latin typeface="Arial" pitchFamily="34" charset="0"/>
                <a:ea typeface="楷体_GB2312" pitchFamily="49" charset="-122"/>
              </a:rPr>
              <a:t>“</a:t>
            </a:r>
            <a:r>
              <a:rPr kumimoji="0" lang="zh-CN" altLang="en-US" sz="2800" dirty="0">
                <a:solidFill>
                  <a:srgbClr val="FF0000"/>
                </a:solidFill>
                <a:latin typeface="Times New Roman" pitchFamily="18" charset="0"/>
                <a:ea typeface="楷体_GB2312" pitchFamily="49" charset="-122"/>
              </a:rPr>
              <a:t>比</a:t>
            </a:r>
            <a:r>
              <a:rPr kumimoji="0" lang="en-US" altLang="zh-CN" sz="2800" dirty="0">
                <a:solidFill>
                  <a:srgbClr val="FF0000"/>
                </a:solidFill>
                <a:latin typeface="楷体_GB2312" pitchFamily="49" charset="-122"/>
                <a:ea typeface="楷体_GB2312" pitchFamily="49" charset="-122"/>
              </a:rPr>
              <a:t>1</a:t>
            </a:r>
            <a:r>
              <a:rPr kumimoji="0" lang="zh-CN" altLang="en-US" sz="2800" dirty="0">
                <a:solidFill>
                  <a:srgbClr val="FF0000"/>
                </a:solidFill>
                <a:latin typeface="楷体_GB2312" pitchFamily="49" charset="-122"/>
                <a:ea typeface="楷体_GB2312" pitchFamily="49" charset="-122"/>
              </a:rPr>
              <a:t>大得多</a:t>
            </a:r>
            <a:r>
              <a:rPr kumimoji="0" lang="zh-CN" altLang="en-US" sz="2800" dirty="0" smtClean="0">
                <a:solidFill>
                  <a:srgbClr val="FF0000"/>
                </a:solidFill>
                <a:latin typeface="Arial" pitchFamily="34" charset="0"/>
                <a:ea typeface="楷体_GB2312" pitchFamily="49" charset="-122"/>
              </a:rPr>
              <a:t>”</a:t>
            </a:r>
            <a:endParaRPr kumimoji="0" lang="en-US" altLang="zh-CN" sz="2800" dirty="0" smtClean="0">
              <a:solidFill>
                <a:srgbClr val="FF0000"/>
              </a:solidFill>
              <a:latin typeface="Arial" pitchFamily="34" charset="0"/>
              <a:ea typeface="楷体_GB2312" pitchFamily="49" charset="-122"/>
            </a:endParaRPr>
          </a:p>
          <a:p>
            <a:r>
              <a:rPr kumimoji="0" lang="zh-CN" altLang="en-US" sz="2800" dirty="0" smtClean="0">
                <a:latin typeface="楷体_GB2312" pitchFamily="49" charset="-122"/>
                <a:ea typeface="楷体_GB2312" pitchFamily="49" charset="-122"/>
              </a:rPr>
              <a:t>之间不</a:t>
            </a:r>
            <a:r>
              <a:rPr kumimoji="0" lang="zh-CN" altLang="en-US" sz="2800" dirty="0">
                <a:latin typeface="楷体_GB2312" pitchFamily="49" charset="-122"/>
                <a:ea typeface="楷体_GB2312" pitchFamily="49" charset="-122"/>
              </a:rPr>
              <a:t>存在明确的边界，中间经历一个从量变到</a:t>
            </a:r>
            <a:r>
              <a:rPr kumimoji="0" lang="zh-CN" altLang="en-US" sz="2800" dirty="0" smtClean="0">
                <a:latin typeface="楷体_GB2312" pitchFamily="49" charset="-122"/>
                <a:ea typeface="楷体_GB2312" pitchFamily="49" charset="-122"/>
              </a:rPr>
              <a:t>质变</a:t>
            </a:r>
            <a:endParaRPr kumimoji="0" lang="en-US" altLang="zh-CN" sz="2800" dirty="0" smtClean="0">
              <a:latin typeface="楷体_GB2312" pitchFamily="49" charset="-122"/>
              <a:ea typeface="楷体_GB2312" pitchFamily="49" charset="-122"/>
            </a:endParaRPr>
          </a:p>
          <a:p>
            <a:r>
              <a:rPr kumimoji="0" lang="zh-CN" altLang="en-US" sz="2800" smtClean="0">
                <a:latin typeface="楷体_GB2312" pitchFamily="49" charset="-122"/>
                <a:ea typeface="楷体_GB2312" pitchFamily="49" charset="-122"/>
              </a:rPr>
              <a:t>的连续</a:t>
            </a:r>
            <a:r>
              <a:rPr kumimoji="0" lang="zh-CN" altLang="en-US" sz="2800" dirty="0">
                <a:latin typeface="楷体_GB2312" pitchFamily="49" charset="-122"/>
                <a:ea typeface="楷体_GB2312" pitchFamily="49" charset="-122"/>
              </a:rPr>
              <a:t>过渡过程</a:t>
            </a:r>
            <a:r>
              <a:rPr kumimoji="0" lang="zh-CN" altLang="en-US" sz="2800" b="0" dirty="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10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wipe(left)">
                                      <p:cBhvr>
                                        <p:cTn id="12" dur="1000"/>
                                        <p:tgtEl>
                                          <p:spTgt spid="10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Effect transition="in" filter="wipe(left)">
                                      <p:cBhvr>
                                        <p:cTn id="17" dur="1000"/>
                                        <p:tgtEl>
                                          <p:spTgt spid="106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02"/>
                                        </p:tgtEl>
                                        <p:attrNameLst>
                                          <p:attrName>style.visibility</p:attrName>
                                        </p:attrNameLst>
                                      </p:cBhvr>
                                      <p:to>
                                        <p:strVal val="visible"/>
                                      </p:to>
                                    </p:set>
                                    <p:animEffect transition="in" filter="wipe(left)">
                                      <p:cBhvr>
                                        <p:cTn id="22" dur="1000"/>
                                        <p:tgtEl>
                                          <p:spTgt spid="106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503"/>
                                        </p:tgtEl>
                                        <p:attrNameLst>
                                          <p:attrName>style.visibility</p:attrName>
                                        </p:attrNameLst>
                                      </p:cBhvr>
                                      <p:to>
                                        <p:strVal val="visible"/>
                                      </p:to>
                                    </p:set>
                                    <p:animEffect transition="in" filter="wipe(left)">
                                      <p:cBhvr>
                                        <p:cTn id="27" dur="10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p:bldP spid="106501" grpId="0"/>
      <p:bldP spid="106502" grpId="0"/>
      <p:bldP spid="10650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C2C332BC-51C8-40E3-8598-5AB2B29AAEDC}" type="slidenum">
              <a:rPr lang="en-US" altLang="zh-CN"/>
              <a:pPr/>
              <a:t>70</a:t>
            </a:fld>
            <a:endParaRPr lang="en-US" altLang="zh-CN"/>
          </a:p>
        </p:txBody>
      </p:sp>
      <p:sp>
        <p:nvSpPr>
          <p:cNvPr id="1353732"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3733"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3734" name="Group 6"/>
          <p:cNvGrpSpPr>
            <a:grpSpLocks/>
          </p:cNvGrpSpPr>
          <p:nvPr/>
        </p:nvGrpSpPr>
        <p:grpSpPr bwMode="auto">
          <a:xfrm>
            <a:off x="34925" y="333375"/>
            <a:ext cx="936625" cy="863600"/>
            <a:chOff x="249" y="2568"/>
            <a:chExt cx="590" cy="544"/>
          </a:xfrm>
        </p:grpSpPr>
        <p:sp>
          <p:nvSpPr>
            <p:cNvPr id="1353735"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3736"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3737"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537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052513"/>
            <a:ext cx="59055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3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060575"/>
            <a:ext cx="36004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37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149725"/>
            <a:ext cx="525621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374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941888"/>
            <a:ext cx="41036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374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133600"/>
            <a:ext cx="1752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3743" name="Text Box 15"/>
          <p:cNvSpPr txBox="1">
            <a:spLocks noChangeArrowheads="1"/>
          </p:cNvSpPr>
          <p:nvPr/>
        </p:nvSpPr>
        <p:spPr bwMode="auto">
          <a:xfrm>
            <a:off x="323850" y="5949950"/>
            <a:ext cx="8359775" cy="5572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FF"/>
                </a:solidFill>
              </a:rPr>
              <a:t>F = {(</a:t>
            </a:r>
            <a:r>
              <a:rPr lang="zh-CN" altLang="en-US" sz="2800">
                <a:solidFill>
                  <a:srgbClr val="0000FF"/>
                </a:solidFill>
              </a:rPr>
              <a:t>郭家大院，</a:t>
            </a:r>
            <a:r>
              <a:rPr lang="en-US" altLang="zh-CN" sz="2800">
                <a:solidFill>
                  <a:srgbClr val="0000FF"/>
                </a:solidFill>
              </a:rPr>
              <a:t>0.6, 0.3), (</a:t>
            </a:r>
            <a:r>
              <a:rPr lang="zh-CN" altLang="en-US" sz="2800">
                <a:solidFill>
                  <a:srgbClr val="0000FF"/>
                </a:solidFill>
              </a:rPr>
              <a:t>和园宾馆</a:t>
            </a:r>
            <a:r>
              <a:rPr lang="en-US" altLang="zh-CN" sz="2800">
                <a:solidFill>
                  <a:srgbClr val="0000FF"/>
                </a:solidFill>
              </a:rPr>
              <a:t>, 0.5, 0.2)}</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0CA692A7-DB6B-4974-9316-2D91A49EED7A}" type="slidenum">
              <a:rPr lang="en-US" altLang="zh-CN"/>
              <a:pPr/>
              <a:t>71</a:t>
            </a:fld>
            <a:endParaRPr lang="en-US" altLang="zh-CN"/>
          </a:p>
        </p:txBody>
      </p:sp>
      <p:sp>
        <p:nvSpPr>
          <p:cNvPr id="1354756" name="Text Box 4"/>
          <p:cNvSpPr txBox="1">
            <a:spLocks noChangeArrowheads="1"/>
          </p:cNvSpPr>
          <p:nvPr/>
        </p:nvSpPr>
        <p:spPr bwMode="auto">
          <a:xfrm>
            <a:off x="250825" y="1404938"/>
            <a:ext cx="871855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800" b="0"/>
              <a:t>灰度图像是由灰度像素组成的，所谓灰度像素就是指：</a:t>
            </a:r>
          </a:p>
          <a:p>
            <a:pPr>
              <a:lnSpc>
                <a:spcPct val="150000"/>
              </a:lnSpc>
            </a:pPr>
            <a:r>
              <a:rPr lang="zh-CN" altLang="en-US" sz="2800" b="0"/>
              <a:t>在</a:t>
            </a:r>
            <a:r>
              <a:rPr lang="en-US" altLang="zh-CN" sz="2800" b="0"/>
              <a:t>RGB</a:t>
            </a:r>
            <a:r>
              <a:rPr lang="zh-CN" altLang="en-US" sz="2800" b="0"/>
              <a:t>颜色模型下，图像中</a:t>
            </a:r>
            <a:r>
              <a:rPr lang="zh-CN" altLang="en-US" sz="2800">
                <a:solidFill>
                  <a:srgbClr val="FF0000"/>
                </a:solidFill>
              </a:rPr>
              <a:t>每个像素颜色的</a:t>
            </a:r>
            <a:r>
              <a:rPr lang="en-US" altLang="zh-CN" sz="2800">
                <a:solidFill>
                  <a:srgbClr val="FF0000"/>
                </a:solidFill>
              </a:rPr>
              <a:t>R</a:t>
            </a:r>
            <a:r>
              <a:rPr lang="zh-CN" altLang="en-US" sz="2800">
                <a:solidFill>
                  <a:srgbClr val="FF0000"/>
                </a:solidFill>
              </a:rPr>
              <a:t>、</a:t>
            </a:r>
            <a:r>
              <a:rPr lang="en-US" altLang="zh-CN" sz="2800">
                <a:solidFill>
                  <a:srgbClr val="FF0000"/>
                </a:solidFill>
              </a:rPr>
              <a:t>G</a:t>
            </a:r>
            <a:r>
              <a:rPr lang="zh-CN" altLang="en-US" sz="2800">
                <a:solidFill>
                  <a:srgbClr val="FF0000"/>
                </a:solidFill>
              </a:rPr>
              <a:t>、</a:t>
            </a:r>
            <a:r>
              <a:rPr lang="en-US" altLang="zh-CN" sz="2800">
                <a:solidFill>
                  <a:srgbClr val="FF0000"/>
                </a:solidFill>
              </a:rPr>
              <a:t>B </a:t>
            </a:r>
          </a:p>
          <a:p>
            <a:pPr>
              <a:lnSpc>
                <a:spcPct val="150000"/>
              </a:lnSpc>
            </a:pPr>
            <a:r>
              <a:rPr lang="zh-CN" altLang="en-US" sz="2800">
                <a:solidFill>
                  <a:srgbClr val="FF0000"/>
                </a:solidFill>
              </a:rPr>
              <a:t>三种基色的分量值相等的像素</a:t>
            </a:r>
            <a:r>
              <a:rPr lang="zh-CN" altLang="en-US" sz="2800" b="0"/>
              <a:t>。在</a:t>
            </a:r>
            <a:r>
              <a:rPr lang="en-US" altLang="zh-CN" sz="2800" b="0"/>
              <a:t>RGB </a:t>
            </a:r>
            <a:r>
              <a:rPr lang="zh-CN" altLang="en-US" sz="2800" b="0"/>
              <a:t>颜色模型下，</a:t>
            </a:r>
          </a:p>
          <a:p>
            <a:pPr>
              <a:lnSpc>
                <a:spcPct val="150000"/>
              </a:lnSpc>
            </a:pPr>
            <a:r>
              <a:rPr lang="en-US" altLang="zh-CN" sz="2800" b="0"/>
              <a:t>RGB </a:t>
            </a:r>
            <a:r>
              <a:rPr lang="zh-CN" altLang="en-US" sz="2800" b="0"/>
              <a:t>三原色的取值都是</a:t>
            </a:r>
            <a:r>
              <a:rPr lang="en-US" altLang="zh-CN" sz="2800" b="0"/>
              <a:t>0</a:t>
            </a:r>
            <a:r>
              <a:rPr lang="zh-CN" altLang="en-US" sz="2800" b="0"/>
              <a:t>～</a:t>
            </a:r>
            <a:r>
              <a:rPr lang="en-US" altLang="zh-CN" sz="2800" b="0"/>
              <a:t>255 </a:t>
            </a:r>
            <a:r>
              <a:rPr lang="zh-CN" altLang="en-US" sz="2800" b="0"/>
              <a:t>之间的整数。因此，</a:t>
            </a:r>
          </a:p>
          <a:p>
            <a:pPr>
              <a:lnSpc>
                <a:spcPct val="150000"/>
              </a:lnSpc>
            </a:pPr>
            <a:r>
              <a:rPr lang="zh-CN" altLang="en-US" sz="2800" b="0"/>
              <a:t>灰度图像只能表现</a:t>
            </a:r>
            <a:r>
              <a:rPr lang="en-US" altLang="zh-CN" sz="2800" b="0"/>
              <a:t>256 </a:t>
            </a:r>
            <a:r>
              <a:rPr lang="zh-CN" altLang="en-US" sz="2800" b="0"/>
              <a:t>种颜色（或亮度）。通常把</a:t>
            </a:r>
          </a:p>
          <a:p>
            <a:pPr>
              <a:lnSpc>
                <a:spcPct val="150000"/>
              </a:lnSpc>
            </a:pPr>
            <a:r>
              <a:rPr lang="zh-CN" altLang="en-US" sz="2800" b="0"/>
              <a:t>灰度图像中像素的亮度称为灰度值</a:t>
            </a:r>
          </a:p>
        </p:txBody>
      </p:sp>
      <p:sp>
        <p:nvSpPr>
          <p:cNvPr id="1354757" name="Text Box 5"/>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4758" name="Line 6"/>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4759" name="Group 7"/>
          <p:cNvGrpSpPr>
            <a:grpSpLocks/>
          </p:cNvGrpSpPr>
          <p:nvPr/>
        </p:nvGrpSpPr>
        <p:grpSpPr bwMode="auto">
          <a:xfrm>
            <a:off x="34925" y="333375"/>
            <a:ext cx="936625" cy="863600"/>
            <a:chOff x="249" y="2568"/>
            <a:chExt cx="590" cy="544"/>
          </a:xfrm>
        </p:grpSpPr>
        <p:sp>
          <p:nvSpPr>
            <p:cNvPr id="1354760" name="Oval 8"/>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4761" name="Oval 9"/>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4762" name="Oval 10"/>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556087A4-C183-47A3-9F6F-1C3E2417CAEA}" type="slidenum">
              <a:rPr lang="en-US" altLang="zh-CN"/>
              <a:pPr/>
              <a:t>72</a:t>
            </a:fld>
            <a:endParaRPr lang="en-US" altLang="zh-CN"/>
          </a:p>
        </p:txBody>
      </p:sp>
      <p:sp>
        <p:nvSpPr>
          <p:cNvPr id="1362948"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62949"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2950" name="Group 6"/>
          <p:cNvGrpSpPr>
            <a:grpSpLocks/>
          </p:cNvGrpSpPr>
          <p:nvPr/>
        </p:nvGrpSpPr>
        <p:grpSpPr bwMode="auto">
          <a:xfrm>
            <a:off x="34925" y="333375"/>
            <a:ext cx="936625" cy="863600"/>
            <a:chOff x="249" y="2568"/>
            <a:chExt cx="590" cy="544"/>
          </a:xfrm>
        </p:grpSpPr>
        <p:sp>
          <p:nvSpPr>
            <p:cNvPr id="1362951"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2952"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2953"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629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365625"/>
            <a:ext cx="83883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2957" name="Text Box 13"/>
          <p:cNvSpPr txBox="1">
            <a:spLocks noChangeArrowheads="1"/>
          </p:cNvSpPr>
          <p:nvPr/>
        </p:nvSpPr>
        <p:spPr bwMode="auto">
          <a:xfrm>
            <a:off x="2700338" y="981075"/>
            <a:ext cx="3395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模糊集表示图像</a:t>
            </a:r>
          </a:p>
        </p:txBody>
      </p:sp>
      <p:pic>
        <p:nvPicPr>
          <p:cNvPr id="136296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781300"/>
            <a:ext cx="84248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2961" name="Text Box 17"/>
          <p:cNvSpPr txBox="1">
            <a:spLocks noChangeArrowheads="1"/>
          </p:cNvSpPr>
          <p:nvPr/>
        </p:nvSpPr>
        <p:spPr bwMode="auto">
          <a:xfrm>
            <a:off x="1187450" y="1989138"/>
            <a:ext cx="668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FF"/>
                </a:solidFill>
              </a:rPr>
              <a:t>P </a:t>
            </a:r>
            <a:r>
              <a:rPr lang="en-US" altLang="zh-CN" sz="2800">
                <a:solidFill>
                  <a:srgbClr val="0000FF"/>
                </a:solidFill>
                <a:sym typeface="Symbol" pitchFamily="18" charset="2"/>
              </a:rPr>
              <a:t></a:t>
            </a:r>
            <a:r>
              <a:rPr lang="en-US" altLang="zh-CN" sz="2800">
                <a:solidFill>
                  <a:srgbClr val="0000FF"/>
                </a:solidFill>
              </a:rPr>
              <a:t> Q</a:t>
            </a:r>
            <a:r>
              <a:rPr lang="zh-CN" altLang="en-US" sz="2800">
                <a:solidFill>
                  <a:srgbClr val="0000FF"/>
                </a:solidFill>
              </a:rPr>
              <a:t>维图像，</a:t>
            </a:r>
            <a:r>
              <a:rPr lang="en-US" altLang="zh-CN" sz="2800">
                <a:solidFill>
                  <a:srgbClr val="0000FF"/>
                </a:solidFill>
              </a:rPr>
              <a:t>I(i, j)</a:t>
            </a:r>
            <a:r>
              <a:rPr lang="zh-CN" altLang="en-US" sz="2800">
                <a:solidFill>
                  <a:srgbClr val="0000FF"/>
                </a:solidFill>
              </a:rPr>
              <a:t>特定位置处的灰度值</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23B5A245-B896-4C67-AECE-05CAFDA718A2}" type="slidenum">
              <a:rPr lang="en-US" altLang="zh-CN"/>
              <a:pPr/>
              <a:t>73</a:t>
            </a:fld>
            <a:endParaRPr lang="en-US" altLang="zh-CN"/>
          </a:p>
        </p:txBody>
      </p:sp>
      <p:sp>
        <p:nvSpPr>
          <p:cNvPr id="1363972"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63973"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3974" name="Group 6"/>
          <p:cNvGrpSpPr>
            <a:grpSpLocks/>
          </p:cNvGrpSpPr>
          <p:nvPr/>
        </p:nvGrpSpPr>
        <p:grpSpPr bwMode="auto">
          <a:xfrm>
            <a:off x="34925" y="333375"/>
            <a:ext cx="936625" cy="863600"/>
            <a:chOff x="249" y="2568"/>
            <a:chExt cx="590" cy="544"/>
          </a:xfrm>
        </p:grpSpPr>
        <p:sp>
          <p:nvSpPr>
            <p:cNvPr id="1363975"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3976"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3977"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639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365625"/>
            <a:ext cx="6192837"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3980" name="Text Box 12"/>
          <p:cNvSpPr txBox="1">
            <a:spLocks noChangeArrowheads="1"/>
          </p:cNvSpPr>
          <p:nvPr/>
        </p:nvSpPr>
        <p:spPr bwMode="auto">
          <a:xfrm>
            <a:off x="2411413" y="981075"/>
            <a:ext cx="431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直觉模糊集表示图像</a:t>
            </a:r>
          </a:p>
        </p:txBody>
      </p:sp>
      <p:pic>
        <p:nvPicPr>
          <p:cNvPr id="136398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76475"/>
            <a:ext cx="8353425"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98440452-D16B-4826-8563-8B62CA1A9CFC}" type="slidenum">
              <a:rPr lang="en-US" altLang="zh-CN"/>
              <a:pPr/>
              <a:t>74</a:t>
            </a:fld>
            <a:endParaRPr lang="en-US" altLang="zh-CN"/>
          </a:p>
        </p:txBody>
      </p:sp>
      <p:sp>
        <p:nvSpPr>
          <p:cNvPr id="1356804" name="Text Box 4"/>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6805" name="Line 5"/>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6806" name="Group 6"/>
          <p:cNvGrpSpPr>
            <a:grpSpLocks/>
          </p:cNvGrpSpPr>
          <p:nvPr/>
        </p:nvGrpSpPr>
        <p:grpSpPr bwMode="auto">
          <a:xfrm>
            <a:off x="34925" y="333375"/>
            <a:ext cx="936625" cy="863600"/>
            <a:chOff x="249" y="2568"/>
            <a:chExt cx="590" cy="544"/>
          </a:xfrm>
        </p:grpSpPr>
        <p:sp>
          <p:nvSpPr>
            <p:cNvPr id="1356807"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6808"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6809"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356810" name="Text Box 10"/>
          <p:cNvSpPr txBox="1">
            <a:spLocks noChangeArrowheads="1"/>
          </p:cNvSpPr>
          <p:nvPr/>
        </p:nvSpPr>
        <p:spPr bwMode="auto">
          <a:xfrm>
            <a:off x="3492500" y="908050"/>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基本思想</a:t>
            </a:r>
          </a:p>
        </p:txBody>
      </p:sp>
      <p:sp>
        <p:nvSpPr>
          <p:cNvPr id="1356811" name="Text Box 11"/>
          <p:cNvSpPr txBox="1">
            <a:spLocks noChangeArrowheads="1"/>
          </p:cNvSpPr>
          <p:nvPr/>
        </p:nvSpPr>
        <p:spPr bwMode="auto">
          <a:xfrm>
            <a:off x="468313" y="1576388"/>
            <a:ext cx="8150225" cy="502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0" lang="en-US" altLang="zh-CN">
                <a:solidFill>
                  <a:schemeClr val="hlink"/>
                </a:solidFill>
                <a:latin typeface="Times New Roman" pitchFamily="18" charset="0"/>
                <a:cs typeface="Times New Roman" pitchFamily="18" charset="0"/>
              </a:rPr>
              <a:t>I1, I2</a:t>
            </a:r>
            <a:r>
              <a:rPr kumimoji="0" lang="zh-CN" altLang="en-US">
                <a:solidFill>
                  <a:schemeClr val="hlink"/>
                </a:solidFill>
                <a:latin typeface="Times New Roman" pitchFamily="18" charset="0"/>
                <a:cs typeface="Times New Roman" pitchFamily="18" charset="0"/>
              </a:rPr>
              <a:t>两幅输入图像</a:t>
            </a:r>
          </a:p>
          <a:p>
            <a:pPr>
              <a:lnSpc>
                <a:spcPct val="150000"/>
              </a:lnSpc>
            </a:pPr>
            <a:r>
              <a:rPr kumimoji="0" lang="en-US" altLang="zh-CN">
                <a:solidFill>
                  <a:srgbClr val="0000FF"/>
                </a:solidFill>
                <a:latin typeface="Times New Roman" pitchFamily="18" charset="0"/>
                <a:cs typeface="Times New Roman" pitchFamily="18" charset="0"/>
              </a:rPr>
              <a:t>(1) </a:t>
            </a:r>
            <a:r>
              <a:rPr kumimoji="0" lang="zh-CN" altLang="en-US">
                <a:solidFill>
                  <a:srgbClr val="0000FF"/>
                </a:solidFill>
                <a:latin typeface="Times New Roman" pitchFamily="18" charset="0"/>
                <a:cs typeface="Times New Roman" pitchFamily="18" charset="0"/>
              </a:rPr>
              <a:t>用直觉模糊集表示 </a:t>
            </a:r>
            <a:r>
              <a:rPr kumimoji="0" lang="en-US" altLang="zh-CN">
                <a:solidFill>
                  <a:srgbClr val="0000FF"/>
                </a:solidFill>
                <a:latin typeface="Times New Roman" pitchFamily="18" charset="0"/>
                <a:cs typeface="Times New Roman" pitchFamily="18" charset="0"/>
              </a:rPr>
              <a:t>I1</a:t>
            </a:r>
            <a:r>
              <a:rPr kumimoji="0" lang="zh-CN" altLang="en-US">
                <a:solidFill>
                  <a:srgbClr val="0000FF"/>
                </a:solidFill>
                <a:latin typeface="Times New Roman" pitchFamily="18" charset="0"/>
                <a:cs typeface="Times New Roman" pitchFamily="18" charset="0"/>
              </a:rPr>
              <a:t>和</a:t>
            </a:r>
            <a:r>
              <a:rPr kumimoji="0" lang="en-US" altLang="zh-CN">
                <a:solidFill>
                  <a:srgbClr val="0000FF"/>
                </a:solidFill>
                <a:latin typeface="Times New Roman" pitchFamily="18" charset="0"/>
                <a:cs typeface="Times New Roman" pitchFamily="18" charset="0"/>
              </a:rPr>
              <a:t>I2</a:t>
            </a:r>
          </a:p>
          <a:p>
            <a:pPr>
              <a:lnSpc>
                <a:spcPct val="150000"/>
              </a:lnSpc>
            </a:pPr>
            <a:r>
              <a:rPr kumimoji="0" lang="en-US" altLang="zh-CN">
                <a:solidFill>
                  <a:srgbClr val="0000FF"/>
                </a:solidFill>
                <a:latin typeface="Times New Roman" pitchFamily="18" charset="0"/>
                <a:cs typeface="Times New Roman" pitchFamily="18" charset="0"/>
              </a:rPr>
              <a:t>(2) </a:t>
            </a:r>
            <a:r>
              <a:rPr kumimoji="0" lang="zh-CN" altLang="en-US">
                <a:solidFill>
                  <a:srgbClr val="0000FF"/>
                </a:solidFill>
                <a:latin typeface="Times New Roman" pitchFamily="18" charset="0"/>
                <a:cs typeface="Times New Roman" pitchFamily="18" charset="0"/>
              </a:rPr>
              <a:t>将</a:t>
            </a:r>
            <a:r>
              <a:rPr kumimoji="0" lang="en-US" altLang="zh-CN">
                <a:solidFill>
                  <a:srgbClr val="0000FF"/>
                </a:solidFill>
                <a:latin typeface="Times New Roman" pitchFamily="18" charset="0"/>
                <a:cs typeface="Times New Roman" pitchFamily="18" charset="0"/>
              </a:rPr>
              <a:t>I1</a:t>
            </a:r>
            <a:r>
              <a:rPr kumimoji="0" lang="zh-CN" altLang="en-US">
                <a:solidFill>
                  <a:srgbClr val="0000FF"/>
                </a:solidFill>
                <a:latin typeface="Times New Roman" pitchFamily="18" charset="0"/>
                <a:cs typeface="Times New Roman" pitchFamily="18" charset="0"/>
              </a:rPr>
              <a:t>和</a:t>
            </a:r>
            <a:r>
              <a:rPr kumimoji="0" lang="en-US" altLang="zh-CN">
                <a:solidFill>
                  <a:srgbClr val="0000FF"/>
                </a:solidFill>
                <a:latin typeface="Times New Roman" pitchFamily="18" charset="0"/>
                <a:cs typeface="Times New Roman" pitchFamily="18" charset="0"/>
              </a:rPr>
              <a:t>I2</a:t>
            </a:r>
            <a:r>
              <a:rPr kumimoji="0" lang="zh-CN" altLang="en-US">
                <a:solidFill>
                  <a:srgbClr val="0000FF"/>
                </a:solidFill>
                <a:latin typeface="Times New Roman" pitchFamily="18" charset="0"/>
                <a:cs typeface="Times New Roman" pitchFamily="18" charset="0"/>
              </a:rPr>
              <a:t>分成相同数目的</a:t>
            </a:r>
            <a:r>
              <a:rPr kumimoji="0" lang="en-US" altLang="zh-CN">
                <a:solidFill>
                  <a:srgbClr val="0000FF"/>
                </a:solidFill>
                <a:latin typeface="Times New Roman" pitchFamily="18" charset="0"/>
                <a:cs typeface="Times New Roman" pitchFamily="18" charset="0"/>
              </a:rPr>
              <a:t>block</a:t>
            </a:r>
          </a:p>
          <a:p>
            <a:pPr>
              <a:lnSpc>
                <a:spcPct val="150000"/>
              </a:lnSpc>
            </a:pPr>
            <a:r>
              <a:rPr kumimoji="0" lang="en-US" altLang="zh-CN">
                <a:solidFill>
                  <a:srgbClr val="0000FF"/>
                </a:solidFill>
                <a:latin typeface="Times New Roman" pitchFamily="18" charset="0"/>
                <a:cs typeface="Times New Roman" pitchFamily="18" charset="0"/>
              </a:rPr>
              <a:t>(3) </a:t>
            </a:r>
            <a:r>
              <a:rPr kumimoji="0" lang="zh-CN" altLang="en-US">
                <a:solidFill>
                  <a:srgbClr val="0000FF"/>
                </a:solidFill>
                <a:latin typeface="Times New Roman" pitchFamily="18" charset="0"/>
                <a:cs typeface="Times New Roman" pitchFamily="18" charset="0"/>
              </a:rPr>
              <a:t>对每一个</a:t>
            </a:r>
            <a:r>
              <a:rPr kumimoji="0" lang="en-US" altLang="zh-CN">
                <a:solidFill>
                  <a:srgbClr val="0000FF"/>
                </a:solidFill>
                <a:latin typeface="Times New Roman" pitchFamily="18" charset="0"/>
                <a:cs typeface="Times New Roman" pitchFamily="18" charset="0"/>
              </a:rPr>
              <a:t>block</a:t>
            </a:r>
            <a:r>
              <a:rPr kumimoji="0" lang="zh-CN" altLang="en-US">
                <a:solidFill>
                  <a:srgbClr val="0000FF"/>
                </a:solidFill>
                <a:latin typeface="Times New Roman" pitchFamily="18" charset="0"/>
                <a:cs typeface="Times New Roman" pitchFamily="18" charset="0"/>
              </a:rPr>
              <a:t>，计算</a:t>
            </a:r>
            <a:r>
              <a:rPr kumimoji="0" lang="en-US" altLang="zh-CN">
                <a:solidFill>
                  <a:srgbClr val="0000FF"/>
                </a:solidFill>
                <a:latin typeface="Times New Roman" pitchFamily="18" charset="0"/>
                <a:cs typeface="Times New Roman" pitchFamily="18" charset="0"/>
              </a:rPr>
              <a:t>count(blackness)</a:t>
            </a:r>
            <a:r>
              <a:rPr kumimoji="0" lang="zh-CN" altLang="en-US">
                <a:solidFill>
                  <a:srgbClr val="0000FF"/>
                </a:solidFill>
                <a:latin typeface="Times New Roman" pitchFamily="18" charset="0"/>
                <a:cs typeface="Times New Roman" pitchFamily="18" charset="0"/>
              </a:rPr>
              <a:t>和</a:t>
            </a:r>
            <a:r>
              <a:rPr kumimoji="0" lang="en-US" altLang="zh-CN">
                <a:solidFill>
                  <a:srgbClr val="0000FF"/>
                </a:solidFill>
                <a:latin typeface="Times New Roman" pitchFamily="18" charset="0"/>
                <a:cs typeface="Times New Roman" pitchFamily="18" charset="0"/>
              </a:rPr>
              <a:t>count(whiteness)</a:t>
            </a:r>
          </a:p>
          <a:p>
            <a:pPr>
              <a:lnSpc>
                <a:spcPct val="150000"/>
              </a:lnSpc>
            </a:pPr>
            <a:r>
              <a:rPr kumimoji="0" lang="en-US" altLang="zh-CN">
                <a:solidFill>
                  <a:srgbClr val="0000FF"/>
                </a:solidFill>
                <a:latin typeface="Times New Roman" pitchFamily="18" charset="0"/>
                <a:cs typeface="Times New Roman" pitchFamily="18" charset="0"/>
              </a:rPr>
              <a:t>     </a:t>
            </a:r>
            <a:r>
              <a:rPr kumimoji="0" lang="zh-CN" altLang="en-US">
                <a:solidFill>
                  <a:srgbClr val="0000FF"/>
                </a:solidFill>
                <a:latin typeface="Times New Roman" pitchFamily="18" charset="0"/>
                <a:cs typeface="Times New Roman" pitchFamily="18" charset="0"/>
              </a:rPr>
              <a:t>，并按如下方式融合</a:t>
            </a:r>
          </a:p>
          <a:p>
            <a:pPr>
              <a:lnSpc>
                <a:spcPct val="150000"/>
              </a:lnSpc>
            </a:pPr>
            <a:endParaRPr kumimoji="0" lang="zh-CN" altLang="en-US">
              <a:solidFill>
                <a:srgbClr val="0000FF"/>
              </a:solidFill>
              <a:latin typeface="Times New Roman" pitchFamily="18" charset="0"/>
              <a:cs typeface="Times New Roman" pitchFamily="18" charset="0"/>
            </a:endParaRPr>
          </a:p>
          <a:p>
            <a:pPr>
              <a:lnSpc>
                <a:spcPct val="150000"/>
              </a:lnSpc>
            </a:pPr>
            <a:endParaRPr kumimoji="0" lang="zh-CN" altLang="en-US">
              <a:solidFill>
                <a:srgbClr val="0000FF"/>
              </a:solidFill>
              <a:latin typeface="Times New Roman" pitchFamily="18" charset="0"/>
              <a:cs typeface="Times New Roman" pitchFamily="18" charset="0"/>
            </a:endParaRPr>
          </a:p>
          <a:p>
            <a:pPr>
              <a:lnSpc>
                <a:spcPct val="150000"/>
              </a:lnSpc>
            </a:pPr>
            <a:r>
              <a:rPr kumimoji="0" lang="en-US" altLang="zh-CN">
                <a:solidFill>
                  <a:srgbClr val="0000FF"/>
                </a:solidFill>
                <a:latin typeface="Times New Roman" pitchFamily="18" charset="0"/>
                <a:cs typeface="Times New Roman" pitchFamily="18" charset="0"/>
              </a:rPr>
              <a:t>(4) </a:t>
            </a:r>
            <a:r>
              <a:rPr kumimoji="0" lang="zh-CN" altLang="en-US">
                <a:solidFill>
                  <a:srgbClr val="0000FF"/>
                </a:solidFill>
                <a:latin typeface="Times New Roman" pitchFamily="18" charset="0"/>
                <a:cs typeface="Times New Roman" pitchFamily="18" charset="0"/>
              </a:rPr>
              <a:t>得到融合图像上的灰度值</a:t>
            </a:r>
          </a:p>
          <a:p>
            <a:pPr>
              <a:lnSpc>
                <a:spcPct val="150000"/>
              </a:lnSpc>
            </a:pPr>
            <a:r>
              <a:rPr kumimoji="0" lang="en-US" altLang="zh-CN">
                <a:solidFill>
                  <a:srgbClr val="0000FF"/>
                </a:solidFill>
                <a:latin typeface="Times New Roman" pitchFamily="18" charset="0"/>
                <a:cs typeface="Times New Roman" pitchFamily="18" charset="0"/>
              </a:rPr>
              <a:t>(5) </a:t>
            </a:r>
            <a:r>
              <a:rPr kumimoji="0" lang="zh-CN" altLang="en-US">
                <a:solidFill>
                  <a:srgbClr val="0000FF"/>
                </a:solidFill>
                <a:latin typeface="Times New Roman" pitchFamily="18" charset="0"/>
                <a:cs typeface="Times New Roman" pitchFamily="18" charset="0"/>
              </a:rPr>
              <a:t>反模糊化       </a:t>
            </a:r>
          </a:p>
        </p:txBody>
      </p:sp>
      <p:pic>
        <p:nvPicPr>
          <p:cNvPr id="13568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384675"/>
            <a:ext cx="63373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68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6142038"/>
            <a:ext cx="56165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360A67C6-0051-4BEA-ABBC-887729984EDE}" type="slidenum">
              <a:rPr lang="en-US" altLang="zh-CN"/>
              <a:pPr/>
              <a:t>75</a:t>
            </a:fld>
            <a:endParaRPr lang="en-US" altLang="zh-CN"/>
          </a:p>
        </p:txBody>
      </p:sp>
      <p:sp>
        <p:nvSpPr>
          <p:cNvPr id="1357828" name="Text Box 4"/>
          <p:cNvSpPr txBox="1">
            <a:spLocks noChangeArrowheads="1"/>
          </p:cNvSpPr>
          <p:nvPr/>
        </p:nvSpPr>
        <p:spPr bwMode="auto">
          <a:xfrm>
            <a:off x="3635375" y="11255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实验评价</a:t>
            </a:r>
          </a:p>
        </p:txBody>
      </p:sp>
      <p:sp>
        <p:nvSpPr>
          <p:cNvPr id="1357829" name="Text Box 5"/>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7830" name="Line 6"/>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7831" name="Group 7"/>
          <p:cNvGrpSpPr>
            <a:grpSpLocks/>
          </p:cNvGrpSpPr>
          <p:nvPr/>
        </p:nvGrpSpPr>
        <p:grpSpPr bwMode="auto">
          <a:xfrm>
            <a:off x="34925" y="333375"/>
            <a:ext cx="936625" cy="863600"/>
            <a:chOff x="249" y="2568"/>
            <a:chExt cx="590" cy="544"/>
          </a:xfrm>
        </p:grpSpPr>
        <p:sp>
          <p:nvSpPr>
            <p:cNvPr id="1357832" name="Oval 8"/>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7833" name="Oval 9"/>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7834" name="Oval 10"/>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357835" name="AutoShape 11"/>
          <p:cNvSpPr>
            <a:spLocks noChangeArrowheads="1"/>
          </p:cNvSpPr>
          <p:nvPr/>
        </p:nvSpPr>
        <p:spPr bwMode="auto">
          <a:xfrm>
            <a:off x="5580063" y="2565400"/>
            <a:ext cx="863600" cy="8651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578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21605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78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954213"/>
            <a:ext cx="2159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7838" name="Text Box 14"/>
          <p:cNvSpPr txBox="1">
            <a:spLocks noChangeArrowheads="1"/>
          </p:cNvSpPr>
          <p:nvPr/>
        </p:nvSpPr>
        <p:spPr bwMode="auto">
          <a:xfrm>
            <a:off x="2332038" y="2243138"/>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000">
                <a:solidFill>
                  <a:srgbClr val="FF0000"/>
                </a:solidFill>
                <a:sym typeface="Symbol" pitchFamily="18" charset="2"/>
              </a:rPr>
              <a:t>+</a:t>
            </a:r>
          </a:p>
        </p:txBody>
      </p:sp>
      <p:pic>
        <p:nvPicPr>
          <p:cNvPr id="13578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844675"/>
            <a:ext cx="241141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78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08500"/>
            <a:ext cx="2017713"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7841" name="Text Box 17"/>
          <p:cNvSpPr txBox="1">
            <a:spLocks noChangeArrowheads="1"/>
          </p:cNvSpPr>
          <p:nvPr/>
        </p:nvSpPr>
        <p:spPr bwMode="auto">
          <a:xfrm>
            <a:off x="2339975" y="4797425"/>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000">
                <a:solidFill>
                  <a:srgbClr val="FF0000"/>
                </a:solidFill>
                <a:sym typeface="Symbol" pitchFamily="18" charset="2"/>
              </a:rPr>
              <a:t>+</a:t>
            </a:r>
          </a:p>
        </p:txBody>
      </p:sp>
      <p:pic>
        <p:nvPicPr>
          <p:cNvPr id="135784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4581525"/>
            <a:ext cx="20161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7843" name="AutoShape 19"/>
          <p:cNvSpPr>
            <a:spLocks noChangeArrowheads="1"/>
          </p:cNvSpPr>
          <p:nvPr/>
        </p:nvSpPr>
        <p:spPr bwMode="auto">
          <a:xfrm>
            <a:off x="5580063" y="4941888"/>
            <a:ext cx="863600" cy="865187"/>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57844"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508500"/>
            <a:ext cx="2160587"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696786C7-B4BC-422E-8EE5-9C996D6F1EEF}" type="slidenum">
              <a:rPr lang="en-US" altLang="zh-CN"/>
              <a:pPr/>
              <a:t>76</a:t>
            </a:fld>
            <a:endParaRPr lang="en-US" altLang="zh-CN"/>
          </a:p>
        </p:txBody>
      </p:sp>
      <p:sp>
        <p:nvSpPr>
          <p:cNvPr id="1358852" name="Text Box 4"/>
          <p:cNvSpPr txBox="1">
            <a:spLocks noChangeArrowheads="1"/>
          </p:cNvSpPr>
          <p:nvPr/>
        </p:nvSpPr>
        <p:spPr bwMode="auto">
          <a:xfrm>
            <a:off x="3635375" y="11255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实验评价</a:t>
            </a:r>
          </a:p>
        </p:txBody>
      </p:sp>
      <p:sp>
        <p:nvSpPr>
          <p:cNvPr id="1358853" name="Text Box 5"/>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358854" name="Line 6"/>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58855" name="Group 7"/>
          <p:cNvGrpSpPr>
            <a:grpSpLocks/>
          </p:cNvGrpSpPr>
          <p:nvPr/>
        </p:nvGrpSpPr>
        <p:grpSpPr bwMode="auto">
          <a:xfrm>
            <a:off x="34925" y="333375"/>
            <a:ext cx="936625" cy="863600"/>
            <a:chOff x="249" y="2568"/>
            <a:chExt cx="590" cy="544"/>
          </a:xfrm>
        </p:grpSpPr>
        <p:sp>
          <p:nvSpPr>
            <p:cNvPr id="1358856" name="Oval 8"/>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8857" name="Oval 9"/>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58858" name="Oval 10"/>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3588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636838"/>
            <a:ext cx="2305050"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88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2636838"/>
            <a:ext cx="22320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8861" name="Text Box 13"/>
          <p:cNvSpPr txBox="1">
            <a:spLocks noChangeArrowheads="1"/>
          </p:cNvSpPr>
          <p:nvPr/>
        </p:nvSpPr>
        <p:spPr bwMode="auto">
          <a:xfrm>
            <a:off x="2332038" y="2981325"/>
            <a:ext cx="101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8000">
                <a:solidFill>
                  <a:srgbClr val="FF0000"/>
                </a:solidFill>
                <a:sym typeface="Symbol" pitchFamily="18" charset="2"/>
              </a:rPr>
              <a:t>+</a:t>
            </a:r>
          </a:p>
        </p:txBody>
      </p:sp>
      <p:sp>
        <p:nvSpPr>
          <p:cNvPr id="1358862" name="AutoShape 14"/>
          <p:cNvSpPr>
            <a:spLocks noChangeArrowheads="1"/>
          </p:cNvSpPr>
          <p:nvPr/>
        </p:nvSpPr>
        <p:spPr bwMode="auto">
          <a:xfrm>
            <a:off x="5580063" y="3284538"/>
            <a:ext cx="863600" cy="865187"/>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5886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2708275"/>
            <a:ext cx="25558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A44146E-BAD2-4869-8AC8-36848779D201}" type="slidenum">
              <a:rPr lang="en-US" altLang="zh-CN"/>
              <a:pPr/>
              <a:t>77</a:t>
            </a:fld>
            <a:endParaRPr lang="en-US" altLang="zh-CN"/>
          </a:p>
        </p:txBody>
      </p:sp>
      <p:sp>
        <p:nvSpPr>
          <p:cNvPr id="1214471" name="Text Box 7"/>
          <p:cNvSpPr txBox="1">
            <a:spLocks noChangeArrowheads="1"/>
          </p:cNvSpPr>
          <p:nvPr/>
        </p:nvSpPr>
        <p:spPr bwMode="auto">
          <a:xfrm>
            <a:off x="3635375" y="11255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00"/>
                </a:solidFill>
              </a:rPr>
              <a:t>实验评价</a:t>
            </a:r>
          </a:p>
        </p:txBody>
      </p:sp>
      <p:sp>
        <p:nvSpPr>
          <p:cNvPr id="1214472" name="Text Box 8"/>
          <p:cNvSpPr txBox="1">
            <a:spLocks noChangeArrowheads="1"/>
          </p:cNvSpPr>
          <p:nvPr/>
        </p:nvSpPr>
        <p:spPr bwMode="auto">
          <a:xfrm>
            <a:off x="1116013" y="44450"/>
            <a:ext cx="6192837"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基于直觉模糊集的图像融合</a:t>
            </a:r>
          </a:p>
        </p:txBody>
      </p:sp>
      <p:sp>
        <p:nvSpPr>
          <p:cNvPr id="1214473" name="Line 9"/>
          <p:cNvSpPr>
            <a:spLocks noChangeShapeType="1"/>
          </p:cNvSpPr>
          <p:nvPr/>
        </p:nvSpPr>
        <p:spPr bwMode="auto">
          <a:xfrm>
            <a:off x="468313" y="836613"/>
            <a:ext cx="6911975"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14474" name="Group 10"/>
          <p:cNvGrpSpPr>
            <a:grpSpLocks/>
          </p:cNvGrpSpPr>
          <p:nvPr/>
        </p:nvGrpSpPr>
        <p:grpSpPr bwMode="auto">
          <a:xfrm>
            <a:off x="34925" y="333375"/>
            <a:ext cx="936625" cy="863600"/>
            <a:chOff x="249" y="2568"/>
            <a:chExt cx="590" cy="544"/>
          </a:xfrm>
        </p:grpSpPr>
        <p:sp>
          <p:nvSpPr>
            <p:cNvPr id="1214475" name="Oval 11"/>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4476" name="Oval 12"/>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14477" name="Oval 13"/>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pic>
        <p:nvPicPr>
          <p:cNvPr id="121447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9339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44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365625"/>
            <a:ext cx="49053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4481" name="Rectangle 17"/>
          <p:cNvSpPr>
            <a:spLocks noChangeArrowheads="1"/>
          </p:cNvSpPr>
          <p:nvPr/>
        </p:nvSpPr>
        <p:spPr bwMode="auto">
          <a:xfrm>
            <a:off x="1547813" y="3644900"/>
            <a:ext cx="6191250" cy="2889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4482" name="Rectangle 18"/>
          <p:cNvSpPr>
            <a:spLocks noChangeArrowheads="1"/>
          </p:cNvSpPr>
          <p:nvPr/>
        </p:nvSpPr>
        <p:spPr bwMode="auto">
          <a:xfrm>
            <a:off x="1547813" y="6164263"/>
            <a:ext cx="6191250" cy="2889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3A9E75FA-D37C-4E54-89B4-918EC736C348}" type="slidenum">
              <a:rPr lang="en-US" altLang="zh-CN"/>
              <a:pPr/>
              <a:t>78</a:t>
            </a:fld>
            <a:endParaRPr lang="en-US" altLang="zh-CN"/>
          </a:p>
        </p:txBody>
      </p:sp>
      <p:sp>
        <p:nvSpPr>
          <p:cNvPr id="1229836" name="Text Box 12"/>
          <p:cNvSpPr txBox="1">
            <a:spLocks noChangeArrowheads="1"/>
          </p:cNvSpPr>
          <p:nvPr/>
        </p:nvSpPr>
        <p:spPr bwMode="auto">
          <a:xfrm>
            <a:off x="1116013" y="52388"/>
            <a:ext cx="5327650"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其他应用</a:t>
            </a:r>
            <a:r>
              <a:rPr lang="en-US" altLang="zh-CN" sz="3600">
                <a:solidFill>
                  <a:srgbClr val="0000FF"/>
                </a:solidFill>
                <a:effectLst>
                  <a:outerShdw blurRad="38100" dist="38100" dir="2700000" algn="tl">
                    <a:srgbClr val="C0C0C0"/>
                  </a:outerShdw>
                </a:effectLst>
                <a:ea typeface="黑体" pitchFamily="49" charset="-122"/>
              </a:rPr>
              <a:t>… </a:t>
            </a:r>
          </a:p>
        </p:txBody>
      </p:sp>
      <p:sp>
        <p:nvSpPr>
          <p:cNvPr id="1229837" name="Line 13"/>
          <p:cNvSpPr>
            <a:spLocks noChangeShapeType="1"/>
          </p:cNvSpPr>
          <p:nvPr/>
        </p:nvSpPr>
        <p:spPr bwMode="auto">
          <a:xfrm>
            <a:off x="468313" y="7651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29838" name="Group 14"/>
          <p:cNvGrpSpPr>
            <a:grpSpLocks/>
          </p:cNvGrpSpPr>
          <p:nvPr/>
        </p:nvGrpSpPr>
        <p:grpSpPr bwMode="auto">
          <a:xfrm>
            <a:off x="34925" y="261938"/>
            <a:ext cx="936625" cy="863600"/>
            <a:chOff x="249" y="2568"/>
            <a:chExt cx="590" cy="544"/>
          </a:xfrm>
        </p:grpSpPr>
        <p:sp>
          <p:nvSpPr>
            <p:cNvPr id="1229839" name="Oval 15"/>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9840" name="Oval 16"/>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29841" name="Oval 17"/>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29842" name="Text Box 18"/>
          <p:cNvSpPr txBox="1">
            <a:spLocks noChangeArrowheads="1"/>
          </p:cNvSpPr>
          <p:nvPr/>
        </p:nvSpPr>
        <p:spPr bwMode="auto">
          <a:xfrm>
            <a:off x="3516313" y="9779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a:solidFill>
                  <a:schemeClr val="hlink"/>
                </a:solidFill>
                <a:latin typeface="Times New Roman" pitchFamily="18" charset="0"/>
                <a:ea typeface="华文细黑" pitchFamily="2" charset="-122"/>
                <a:cs typeface="Times New Roman" pitchFamily="18" charset="0"/>
              </a:rPr>
              <a:t>图像增强？</a:t>
            </a:r>
          </a:p>
        </p:txBody>
      </p:sp>
      <p:pic>
        <p:nvPicPr>
          <p:cNvPr id="12298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7921625"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84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4149725"/>
            <a:ext cx="2724150" cy="26765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8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156075"/>
            <a:ext cx="2714625" cy="265747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3BAC7F76-5972-4115-A3F1-02C8AC127D14}" type="slidenum">
              <a:rPr lang="en-US" altLang="zh-CN"/>
              <a:pPr/>
              <a:t>79</a:t>
            </a:fld>
            <a:endParaRPr lang="en-US" altLang="zh-CN"/>
          </a:p>
        </p:txBody>
      </p:sp>
      <p:sp>
        <p:nvSpPr>
          <p:cNvPr id="1287172" name="Text Box 4"/>
          <p:cNvSpPr txBox="1">
            <a:spLocks noChangeArrowheads="1"/>
          </p:cNvSpPr>
          <p:nvPr/>
        </p:nvSpPr>
        <p:spPr bwMode="auto">
          <a:xfrm>
            <a:off x="1116013" y="52388"/>
            <a:ext cx="5327650"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其他应用</a:t>
            </a:r>
            <a:r>
              <a:rPr lang="en-US" altLang="zh-CN" sz="3600">
                <a:solidFill>
                  <a:srgbClr val="0000FF"/>
                </a:solidFill>
                <a:effectLst>
                  <a:outerShdw blurRad="38100" dist="38100" dir="2700000" algn="tl">
                    <a:srgbClr val="C0C0C0"/>
                  </a:outerShdw>
                </a:effectLst>
                <a:ea typeface="黑体" pitchFamily="49" charset="-122"/>
              </a:rPr>
              <a:t>… </a:t>
            </a:r>
          </a:p>
        </p:txBody>
      </p:sp>
      <p:sp>
        <p:nvSpPr>
          <p:cNvPr id="1287173" name="Line 5"/>
          <p:cNvSpPr>
            <a:spLocks noChangeShapeType="1"/>
          </p:cNvSpPr>
          <p:nvPr/>
        </p:nvSpPr>
        <p:spPr bwMode="auto">
          <a:xfrm>
            <a:off x="468313" y="7651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87174" name="Group 6"/>
          <p:cNvGrpSpPr>
            <a:grpSpLocks/>
          </p:cNvGrpSpPr>
          <p:nvPr/>
        </p:nvGrpSpPr>
        <p:grpSpPr bwMode="auto">
          <a:xfrm>
            <a:off x="34925" y="261938"/>
            <a:ext cx="936625" cy="863600"/>
            <a:chOff x="249" y="2568"/>
            <a:chExt cx="590" cy="544"/>
          </a:xfrm>
        </p:grpSpPr>
        <p:sp>
          <p:nvSpPr>
            <p:cNvPr id="1287175"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7176"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7177"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87178" name="Text Box 10"/>
          <p:cNvSpPr txBox="1">
            <a:spLocks noChangeArrowheads="1"/>
          </p:cNvSpPr>
          <p:nvPr/>
        </p:nvSpPr>
        <p:spPr bwMode="auto">
          <a:xfrm>
            <a:off x="3514725" y="979488"/>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a:solidFill>
                  <a:schemeClr val="hlink"/>
                </a:solidFill>
                <a:latin typeface="Times New Roman" pitchFamily="18" charset="0"/>
                <a:ea typeface="华文细黑" pitchFamily="2" charset="-122"/>
                <a:cs typeface="Times New Roman" pitchFamily="18" charset="0"/>
              </a:rPr>
              <a:t>边界检测？</a:t>
            </a:r>
          </a:p>
        </p:txBody>
      </p:sp>
      <p:pic>
        <p:nvPicPr>
          <p:cNvPr id="128718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7921625"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718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221163"/>
            <a:ext cx="2663825" cy="240347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718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221163"/>
            <a:ext cx="2590800" cy="23622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8639DA0-F9E1-43C3-9D85-AAEB7F6FC0D0}" type="slidenum">
              <a:rPr lang="en-US" altLang="zh-CN"/>
              <a:pPr/>
              <a:t>8</a:t>
            </a:fld>
            <a:endParaRPr lang="en-US" altLang="zh-CN"/>
          </a:p>
        </p:txBody>
      </p:sp>
      <p:sp>
        <p:nvSpPr>
          <p:cNvPr id="107522" name="Rectangle 2"/>
          <p:cNvSpPr>
            <a:spLocks noChangeArrowheads="1"/>
          </p:cNvSpPr>
          <p:nvPr/>
        </p:nvSpPr>
        <p:spPr bwMode="auto">
          <a:xfrm>
            <a:off x="538163" y="620713"/>
            <a:ext cx="81375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342900" indent="-342900"/>
            <a:r>
              <a:rPr kumimoji="0" lang="zh-CN" altLang="en-US" sz="2800">
                <a:latin typeface="Times New Roman" pitchFamily="18" charset="0"/>
                <a:ea typeface="楷体_GB2312" pitchFamily="49" charset="-122"/>
              </a:rPr>
              <a:t>例</a:t>
            </a:r>
            <a:r>
              <a:rPr kumimoji="0" lang="en-US" altLang="zh-CN" sz="2800">
                <a:latin typeface="Times New Roman" pitchFamily="18" charset="0"/>
                <a:ea typeface="楷体_GB2312" pitchFamily="49" charset="-122"/>
              </a:rPr>
              <a:t>3 </a:t>
            </a:r>
            <a:r>
              <a:rPr kumimoji="0" lang="zh-CN" altLang="en-US" sz="2800">
                <a:solidFill>
                  <a:srgbClr val="FF0000"/>
                </a:solidFill>
                <a:latin typeface="Times New Roman" pitchFamily="18" charset="0"/>
                <a:ea typeface="楷体_GB2312" pitchFamily="49" charset="-122"/>
              </a:rPr>
              <a:t>秃头悖论</a:t>
            </a:r>
            <a:r>
              <a:rPr kumimoji="0" lang="zh-CN" altLang="en-US" sz="2800">
                <a:latin typeface="Times New Roman" pitchFamily="18" charset="0"/>
                <a:ea typeface="楷体_GB2312" pitchFamily="49" charset="-122"/>
              </a:rPr>
              <a:t>：任何人都是秃头。</a:t>
            </a:r>
          </a:p>
          <a:p>
            <a:pPr marL="342900" indent="-342900"/>
            <a:r>
              <a:rPr kumimoji="0" lang="zh-CN" altLang="en-US" sz="2800">
                <a:latin typeface="Times New Roman" pitchFamily="18" charset="0"/>
                <a:ea typeface="楷体_GB2312" pitchFamily="49" charset="-122"/>
              </a:rPr>
              <a:t> 公设：若具有</a:t>
            </a:r>
            <a:r>
              <a:rPr kumimoji="0" lang="en-US" altLang="zh-CN" sz="2800" i="1">
                <a:latin typeface="Times New Roman" pitchFamily="18" charset="0"/>
                <a:ea typeface="楷体_GB2312" pitchFamily="49" charset="-122"/>
              </a:rPr>
              <a:t>n</a:t>
            </a:r>
            <a:r>
              <a:rPr kumimoji="0" lang="zh-CN" altLang="en-US" sz="2800">
                <a:latin typeface="Times New Roman" pitchFamily="18" charset="0"/>
                <a:ea typeface="楷体_GB2312" pitchFamily="49" charset="-122"/>
              </a:rPr>
              <a:t>根头发的人是秃头</a:t>
            </a:r>
            <a:r>
              <a:rPr kumimoji="0" lang="en-US" altLang="zh-CN" sz="2800">
                <a:latin typeface="Times New Roman" pitchFamily="18" charset="0"/>
                <a:ea typeface="楷体_GB2312" pitchFamily="49" charset="-122"/>
              </a:rPr>
              <a:t>,</a:t>
            </a:r>
            <a:r>
              <a:rPr kumimoji="0" lang="zh-CN" altLang="en-US" sz="2800">
                <a:latin typeface="Times New Roman" pitchFamily="18" charset="0"/>
                <a:ea typeface="楷体_GB2312" pitchFamily="49" charset="-122"/>
              </a:rPr>
              <a:t>则有</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+1</a:t>
            </a:r>
            <a:r>
              <a:rPr kumimoji="0" lang="zh-CN" altLang="en-US" sz="2800">
                <a:latin typeface="Times New Roman" pitchFamily="18" charset="0"/>
                <a:ea typeface="楷体_GB2312" pitchFamily="49" charset="-122"/>
              </a:rPr>
              <a:t>根</a:t>
            </a:r>
          </a:p>
          <a:p>
            <a:pPr marL="342900" indent="-342900"/>
            <a:r>
              <a:rPr kumimoji="0" lang="zh-CN" altLang="en-US" sz="2800">
                <a:latin typeface="Times New Roman" pitchFamily="18" charset="0"/>
                <a:ea typeface="楷体_GB2312" pitchFamily="49" charset="-122"/>
              </a:rPr>
              <a:t>             头发的人亦是秃头。</a:t>
            </a:r>
          </a:p>
          <a:p>
            <a:pPr marL="342900" indent="-342900"/>
            <a:r>
              <a:rPr kumimoji="0" lang="zh-CN" altLang="en-US" sz="2800">
                <a:latin typeface="Times New Roman" pitchFamily="18" charset="0"/>
                <a:ea typeface="楷体_GB2312" pitchFamily="49" charset="-122"/>
              </a:rPr>
              <a:t>证  由数学归纳法</a:t>
            </a:r>
            <a:r>
              <a:rPr kumimoji="0" lang="en-US" altLang="zh-CN" sz="2800">
                <a:latin typeface="Times New Roman" pitchFamily="18" charset="0"/>
                <a:ea typeface="楷体_GB2312" pitchFamily="49" charset="-122"/>
              </a:rPr>
              <a:t>:</a:t>
            </a:r>
          </a:p>
          <a:p>
            <a:pPr marL="342900" indent="-342900"/>
            <a:r>
              <a:rPr kumimoji="0" lang="en-US" altLang="zh-CN" sz="2800">
                <a:latin typeface="Times New Roman" pitchFamily="18" charset="0"/>
                <a:ea typeface="楷体_GB2312" pitchFamily="49" charset="-122"/>
              </a:rPr>
              <a:t>(1)</a:t>
            </a:r>
            <a:r>
              <a:rPr kumimoji="0" lang="zh-CN" altLang="en-US" sz="2800">
                <a:latin typeface="Times New Roman" pitchFamily="18" charset="0"/>
                <a:ea typeface="楷体_GB2312" pitchFamily="49" charset="-122"/>
              </a:rPr>
              <a:t>仅有一根头发的人自然是秃头。</a:t>
            </a:r>
          </a:p>
          <a:p>
            <a:pPr marL="342900" indent="-342900"/>
            <a:r>
              <a:rPr kumimoji="0" lang="en-US" altLang="zh-CN" sz="2800">
                <a:latin typeface="Times New Roman" pitchFamily="18" charset="0"/>
                <a:ea typeface="楷体_GB2312" pitchFamily="49" charset="-122"/>
              </a:rPr>
              <a:t>(2)</a:t>
            </a:r>
            <a:r>
              <a:rPr kumimoji="0" lang="zh-CN" altLang="en-US" sz="2800">
                <a:latin typeface="Times New Roman" pitchFamily="18" charset="0"/>
                <a:ea typeface="楷体_GB2312" pitchFamily="49" charset="-122"/>
              </a:rPr>
              <a:t>假设有</a:t>
            </a:r>
            <a:r>
              <a:rPr kumimoji="0" lang="en-US" altLang="zh-CN" sz="2800" i="1">
                <a:latin typeface="Times New Roman" pitchFamily="18" charset="0"/>
                <a:ea typeface="楷体_GB2312" pitchFamily="49" charset="-122"/>
              </a:rPr>
              <a:t>n</a:t>
            </a:r>
            <a:r>
              <a:rPr kumimoji="0" lang="zh-CN" altLang="en-US" sz="2800">
                <a:latin typeface="Times New Roman" pitchFamily="18" charset="0"/>
                <a:ea typeface="楷体_GB2312" pitchFamily="49" charset="-122"/>
              </a:rPr>
              <a:t>根头发的人是秃头。</a:t>
            </a:r>
          </a:p>
          <a:p>
            <a:pPr marL="342900" indent="-342900"/>
            <a:r>
              <a:rPr kumimoji="0" lang="en-US" altLang="zh-CN" sz="2800">
                <a:latin typeface="Times New Roman" pitchFamily="18" charset="0"/>
                <a:ea typeface="楷体_GB2312" pitchFamily="49" charset="-122"/>
              </a:rPr>
              <a:t>(3)</a:t>
            </a:r>
            <a:r>
              <a:rPr kumimoji="0" lang="zh-CN" altLang="en-US" sz="2800">
                <a:latin typeface="Times New Roman" pitchFamily="18" charset="0"/>
                <a:ea typeface="楷体_GB2312" pitchFamily="49" charset="-122"/>
              </a:rPr>
              <a:t>由公设便知有</a:t>
            </a:r>
            <a:r>
              <a:rPr kumimoji="0" lang="en-US" altLang="zh-CN" sz="2800" i="1">
                <a:latin typeface="Times New Roman" pitchFamily="18" charset="0"/>
                <a:ea typeface="楷体_GB2312" pitchFamily="49" charset="-122"/>
              </a:rPr>
              <a:t>n</a:t>
            </a:r>
            <a:r>
              <a:rPr kumimoji="0" lang="en-US" altLang="zh-CN" sz="2800">
                <a:latin typeface="Times New Roman" pitchFamily="18" charset="0"/>
                <a:ea typeface="楷体_GB2312" pitchFamily="49" charset="-122"/>
              </a:rPr>
              <a:t>+1</a:t>
            </a:r>
            <a:r>
              <a:rPr kumimoji="0" lang="zh-CN" altLang="en-US" sz="2800">
                <a:latin typeface="Times New Roman" pitchFamily="18" charset="0"/>
                <a:ea typeface="楷体_GB2312" pitchFamily="49" charset="-122"/>
              </a:rPr>
              <a:t>根头发的人也是秃头。</a:t>
            </a:r>
          </a:p>
          <a:p>
            <a:pPr marL="342900" indent="-342900"/>
            <a:r>
              <a:rPr kumimoji="0" lang="zh-CN" altLang="en-US" sz="2800">
                <a:latin typeface="Times New Roman" pitchFamily="18" charset="0"/>
                <a:ea typeface="楷体_GB2312" pitchFamily="49" charset="-122"/>
              </a:rPr>
              <a:t>由数学归纳法知任何人都是秃头。</a:t>
            </a:r>
            <a:endParaRPr kumimoji="0" lang="zh-CN" altLang="en-US" sz="1800">
              <a:latin typeface="Times New Roman" pitchFamily="18" charset="0"/>
              <a:ea typeface="楷体_GB2312" pitchFamily="49" charset="-122"/>
            </a:endParaRPr>
          </a:p>
        </p:txBody>
      </p:sp>
      <p:sp>
        <p:nvSpPr>
          <p:cNvPr id="107523" name="Rectangle 3"/>
          <p:cNvSpPr>
            <a:spLocks noChangeArrowheads="1"/>
          </p:cNvSpPr>
          <p:nvPr/>
        </p:nvSpPr>
        <p:spPr bwMode="auto">
          <a:xfrm>
            <a:off x="250825" y="4437063"/>
            <a:ext cx="8424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0" lang="zh-CN" altLang="en-US" sz="2800">
                <a:solidFill>
                  <a:srgbClr val="FF0000"/>
                </a:solidFill>
                <a:latin typeface="Arial" pitchFamily="34" charset="0"/>
                <a:ea typeface="楷体_GB2312" pitchFamily="49" charset="-122"/>
              </a:rPr>
              <a:t>悖论出现的原因：</a:t>
            </a:r>
          </a:p>
          <a:p>
            <a:r>
              <a:rPr kumimoji="0" lang="zh-CN" altLang="en-US" sz="2800">
                <a:latin typeface="Arial" pitchFamily="34" charset="0"/>
                <a:ea typeface="楷体_GB2312" pitchFamily="49" charset="-122"/>
              </a:rPr>
              <a:t>       数学归纳法是以普通集合论为基础的数学方法，</a:t>
            </a:r>
          </a:p>
          <a:p>
            <a:r>
              <a:rPr kumimoji="0" lang="zh-CN" altLang="en-US" sz="2800">
                <a:latin typeface="Arial" pitchFamily="34" charset="0"/>
                <a:ea typeface="楷体_GB2312" pitchFamily="49" charset="-122"/>
              </a:rPr>
              <a:t>而“秃头”是个模糊概念，用一个精确的数学方法来</a:t>
            </a:r>
          </a:p>
          <a:p>
            <a:r>
              <a:rPr kumimoji="0" lang="zh-CN" altLang="en-US" sz="2800">
                <a:latin typeface="Arial" pitchFamily="34" charset="0"/>
                <a:ea typeface="楷体_GB2312" pitchFamily="49" charset="-122"/>
              </a:rPr>
              <a:t>处理这样的模糊概念是不合适的</a:t>
            </a:r>
            <a:r>
              <a:rPr kumimoji="0" lang="zh-CN" altLang="en-US" sz="2800">
                <a:latin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left)">
                                      <p:cBhvr>
                                        <p:cTn id="7" dur="10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23">
                                            <p:txEl>
                                              <p:pRg st="1" end="1"/>
                                            </p:txEl>
                                          </p:spTgt>
                                        </p:tgtEl>
                                        <p:attrNameLst>
                                          <p:attrName>style.visibility</p:attrName>
                                        </p:attrNameLst>
                                      </p:cBhvr>
                                      <p:to>
                                        <p:strVal val="visible"/>
                                      </p:to>
                                    </p:set>
                                    <p:animEffect transition="in" filter="wipe(left)">
                                      <p:cBhvr>
                                        <p:cTn id="12" dur="1000"/>
                                        <p:tgtEl>
                                          <p:spTgt spid="107523">
                                            <p:txEl>
                                              <p:pRg st="1" end="1"/>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7523">
                                            <p:txEl>
                                              <p:pRg st="2" end="2"/>
                                            </p:txEl>
                                          </p:spTgt>
                                        </p:tgtEl>
                                        <p:attrNameLst>
                                          <p:attrName>style.visibility</p:attrName>
                                        </p:attrNameLst>
                                      </p:cBhvr>
                                      <p:to>
                                        <p:strVal val="visible"/>
                                      </p:to>
                                    </p:set>
                                    <p:animEffect transition="in" filter="wipe(left)">
                                      <p:cBhvr>
                                        <p:cTn id="16" dur="1000"/>
                                        <p:tgtEl>
                                          <p:spTgt spid="107523">
                                            <p:txEl>
                                              <p:pRg st="2" end="2"/>
                                            </p:txEl>
                                          </p:spTgt>
                                        </p:tgtEl>
                                      </p:cBhvr>
                                    </p:animEffect>
                                  </p:childTnLst>
                                </p:cTn>
                              </p:par>
                            </p:childTnLst>
                          </p:cTn>
                        </p:par>
                        <p:par>
                          <p:cTn id="17" fill="hold" nodeType="afterGroup">
                            <p:stCondLst>
                              <p:cond delay="2000"/>
                            </p:stCondLst>
                            <p:childTnLst>
                              <p:par>
                                <p:cTn id="18" presetID="22" presetClass="entr" presetSubtype="8" fill="hold" nodeType="afterEffect">
                                  <p:stCondLst>
                                    <p:cond delay="0"/>
                                  </p:stCondLst>
                                  <p:childTnLst>
                                    <p:set>
                                      <p:cBhvr>
                                        <p:cTn id="19" dur="1" fill="hold">
                                          <p:stCondLst>
                                            <p:cond delay="0"/>
                                          </p:stCondLst>
                                        </p:cTn>
                                        <p:tgtEl>
                                          <p:spTgt spid="107523">
                                            <p:txEl>
                                              <p:pRg st="3" end="3"/>
                                            </p:txEl>
                                          </p:spTgt>
                                        </p:tgtEl>
                                        <p:attrNameLst>
                                          <p:attrName>style.visibility</p:attrName>
                                        </p:attrNameLst>
                                      </p:cBhvr>
                                      <p:to>
                                        <p:strVal val="visible"/>
                                      </p:to>
                                    </p:set>
                                    <p:animEffect transition="in" filter="wipe(left)">
                                      <p:cBhvr>
                                        <p:cTn id="20" dur="1000"/>
                                        <p:tgtEl>
                                          <p:spTgt spid="107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8C4BFE39-E9F9-4B75-85D4-2737847FBADB}" type="slidenum">
              <a:rPr lang="en-US" altLang="zh-CN"/>
              <a:pPr/>
              <a:t>80</a:t>
            </a:fld>
            <a:endParaRPr lang="en-US" altLang="zh-CN"/>
          </a:p>
        </p:txBody>
      </p:sp>
      <p:sp>
        <p:nvSpPr>
          <p:cNvPr id="1288196" name="Text Box 4"/>
          <p:cNvSpPr txBox="1">
            <a:spLocks noChangeArrowheads="1"/>
          </p:cNvSpPr>
          <p:nvPr/>
        </p:nvSpPr>
        <p:spPr bwMode="auto">
          <a:xfrm>
            <a:off x="1116013" y="52388"/>
            <a:ext cx="5327650"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其他应用</a:t>
            </a:r>
            <a:r>
              <a:rPr lang="en-US" altLang="zh-CN" sz="3600">
                <a:solidFill>
                  <a:srgbClr val="0000FF"/>
                </a:solidFill>
                <a:effectLst>
                  <a:outerShdw blurRad="38100" dist="38100" dir="2700000" algn="tl">
                    <a:srgbClr val="C0C0C0"/>
                  </a:outerShdw>
                </a:effectLst>
                <a:ea typeface="黑体" pitchFamily="49" charset="-122"/>
              </a:rPr>
              <a:t>… </a:t>
            </a:r>
          </a:p>
        </p:txBody>
      </p:sp>
      <p:sp>
        <p:nvSpPr>
          <p:cNvPr id="1288197" name="Line 5"/>
          <p:cNvSpPr>
            <a:spLocks noChangeShapeType="1"/>
          </p:cNvSpPr>
          <p:nvPr/>
        </p:nvSpPr>
        <p:spPr bwMode="auto">
          <a:xfrm>
            <a:off x="468313" y="7651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88198" name="Group 6"/>
          <p:cNvGrpSpPr>
            <a:grpSpLocks/>
          </p:cNvGrpSpPr>
          <p:nvPr/>
        </p:nvGrpSpPr>
        <p:grpSpPr bwMode="auto">
          <a:xfrm>
            <a:off x="34925" y="261938"/>
            <a:ext cx="936625" cy="863600"/>
            <a:chOff x="249" y="2568"/>
            <a:chExt cx="590" cy="544"/>
          </a:xfrm>
        </p:grpSpPr>
        <p:sp>
          <p:nvSpPr>
            <p:cNvPr id="1288199"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8200"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8201"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88202" name="Text Box 10"/>
          <p:cNvSpPr txBox="1">
            <a:spLocks noChangeArrowheads="1"/>
          </p:cNvSpPr>
          <p:nvPr/>
        </p:nvSpPr>
        <p:spPr bwMode="auto">
          <a:xfrm>
            <a:off x="3509963" y="9779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a:solidFill>
                  <a:schemeClr val="hlink"/>
                </a:solidFill>
                <a:latin typeface="Times New Roman" pitchFamily="18" charset="0"/>
                <a:ea typeface="华文细黑" pitchFamily="2" charset="-122"/>
                <a:cs typeface="Times New Roman" pitchFamily="18" charset="0"/>
              </a:rPr>
              <a:t>图像分割？</a:t>
            </a:r>
          </a:p>
        </p:txBody>
      </p:sp>
      <p:pic>
        <p:nvPicPr>
          <p:cNvPr id="128820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00213"/>
            <a:ext cx="7056437"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82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292600"/>
            <a:ext cx="4249737" cy="20335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4294188"/>
            <a:ext cx="4213225" cy="2014537"/>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430D57C9-B0DD-4758-A919-553348568FEC}" type="slidenum">
              <a:rPr lang="en-US" altLang="zh-CN"/>
              <a:pPr/>
              <a:t>81</a:t>
            </a:fld>
            <a:endParaRPr lang="en-US" altLang="zh-CN"/>
          </a:p>
        </p:txBody>
      </p:sp>
      <p:sp>
        <p:nvSpPr>
          <p:cNvPr id="1289220" name="Text Box 4"/>
          <p:cNvSpPr txBox="1">
            <a:spLocks noChangeArrowheads="1"/>
          </p:cNvSpPr>
          <p:nvPr/>
        </p:nvSpPr>
        <p:spPr bwMode="auto">
          <a:xfrm>
            <a:off x="1116013" y="52388"/>
            <a:ext cx="5327650"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其他应用</a:t>
            </a:r>
            <a:r>
              <a:rPr lang="en-US" altLang="zh-CN" sz="3600">
                <a:solidFill>
                  <a:srgbClr val="0000FF"/>
                </a:solidFill>
                <a:effectLst>
                  <a:outerShdw blurRad="38100" dist="38100" dir="2700000" algn="tl">
                    <a:srgbClr val="C0C0C0"/>
                  </a:outerShdw>
                </a:effectLst>
                <a:ea typeface="黑体" pitchFamily="49" charset="-122"/>
              </a:rPr>
              <a:t>… </a:t>
            </a:r>
          </a:p>
        </p:txBody>
      </p:sp>
      <p:sp>
        <p:nvSpPr>
          <p:cNvPr id="1289221" name="Line 5"/>
          <p:cNvSpPr>
            <a:spLocks noChangeShapeType="1"/>
          </p:cNvSpPr>
          <p:nvPr/>
        </p:nvSpPr>
        <p:spPr bwMode="auto">
          <a:xfrm>
            <a:off x="468313" y="7651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89222" name="Group 6"/>
          <p:cNvGrpSpPr>
            <a:grpSpLocks/>
          </p:cNvGrpSpPr>
          <p:nvPr/>
        </p:nvGrpSpPr>
        <p:grpSpPr bwMode="auto">
          <a:xfrm>
            <a:off x="34925" y="261938"/>
            <a:ext cx="936625" cy="863600"/>
            <a:chOff x="249" y="2568"/>
            <a:chExt cx="590" cy="544"/>
          </a:xfrm>
        </p:grpSpPr>
        <p:sp>
          <p:nvSpPr>
            <p:cNvPr id="1289223"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9224"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89225"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89226" name="Text Box 10"/>
          <p:cNvSpPr txBox="1">
            <a:spLocks noChangeArrowheads="1"/>
          </p:cNvSpPr>
          <p:nvPr/>
        </p:nvSpPr>
        <p:spPr bwMode="auto">
          <a:xfrm>
            <a:off x="3309938" y="9779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a:solidFill>
                  <a:schemeClr val="hlink"/>
                </a:solidFill>
                <a:latin typeface="Times New Roman" pitchFamily="18" charset="0"/>
                <a:ea typeface="华文细黑" pitchFamily="2" charset="-122"/>
                <a:cs typeface="Times New Roman" pitchFamily="18" charset="0"/>
              </a:rPr>
              <a:t>图像二值化？</a:t>
            </a:r>
          </a:p>
        </p:txBody>
      </p:sp>
      <p:pic>
        <p:nvPicPr>
          <p:cNvPr id="128922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6624637"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92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724400"/>
            <a:ext cx="32861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923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652963"/>
            <a:ext cx="32861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9232" name="Rectangle 16"/>
          <p:cNvSpPr>
            <a:spLocks noChangeArrowheads="1"/>
          </p:cNvSpPr>
          <p:nvPr/>
        </p:nvSpPr>
        <p:spPr bwMode="auto">
          <a:xfrm>
            <a:off x="827088" y="4684713"/>
            <a:ext cx="1584325" cy="165576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9233" name="Rectangle 17"/>
          <p:cNvSpPr>
            <a:spLocks noChangeArrowheads="1"/>
          </p:cNvSpPr>
          <p:nvPr/>
        </p:nvSpPr>
        <p:spPr bwMode="auto">
          <a:xfrm>
            <a:off x="2484438" y="4692650"/>
            <a:ext cx="1584325" cy="1655763"/>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9235" name="Rectangle 19"/>
          <p:cNvSpPr>
            <a:spLocks noChangeArrowheads="1"/>
          </p:cNvSpPr>
          <p:nvPr/>
        </p:nvSpPr>
        <p:spPr bwMode="auto">
          <a:xfrm>
            <a:off x="5292725" y="4652963"/>
            <a:ext cx="1584325" cy="165576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9236" name="Rectangle 20"/>
          <p:cNvSpPr>
            <a:spLocks noChangeArrowheads="1"/>
          </p:cNvSpPr>
          <p:nvPr/>
        </p:nvSpPr>
        <p:spPr bwMode="auto">
          <a:xfrm>
            <a:off x="6948488" y="4652963"/>
            <a:ext cx="1584325" cy="16557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510101AD-EC96-4CFA-BFE4-334825461895}" type="slidenum">
              <a:rPr lang="en-US" altLang="zh-CN"/>
              <a:pPr/>
              <a:t>82</a:t>
            </a:fld>
            <a:endParaRPr lang="en-US" altLang="zh-CN"/>
          </a:p>
        </p:txBody>
      </p:sp>
      <p:sp>
        <p:nvSpPr>
          <p:cNvPr id="1366020" name="Text Box 4"/>
          <p:cNvSpPr txBox="1">
            <a:spLocks noChangeArrowheads="1"/>
          </p:cNvSpPr>
          <p:nvPr/>
        </p:nvSpPr>
        <p:spPr bwMode="auto">
          <a:xfrm>
            <a:off x="1116013" y="52388"/>
            <a:ext cx="5327650" cy="6413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a:solidFill>
                  <a:srgbClr val="0000FF"/>
                </a:solidFill>
                <a:effectLst>
                  <a:outerShdw blurRad="38100" dist="38100" dir="2700000" algn="tl">
                    <a:srgbClr val="C0C0C0"/>
                  </a:outerShdw>
                </a:effectLst>
                <a:ea typeface="黑体" pitchFamily="49" charset="-122"/>
              </a:rPr>
              <a:t>其他应用</a:t>
            </a:r>
            <a:r>
              <a:rPr lang="en-US" altLang="zh-CN" sz="3600">
                <a:solidFill>
                  <a:srgbClr val="0000FF"/>
                </a:solidFill>
                <a:effectLst>
                  <a:outerShdw blurRad="38100" dist="38100" dir="2700000" algn="tl">
                    <a:srgbClr val="C0C0C0"/>
                  </a:outerShdw>
                </a:effectLst>
                <a:ea typeface="黑体" pitchFamily="49" charset="-122"/>
              </a:rPr>
              <a:t>… </a:t>
            </a:r>
          </a:p>
        </p:txBody>
      </p:sp>
      <p:sp>
        <p:nvSpPr>
          <p:cNvPr id="1366021" name="Line 5"/>
          <p:cNvSpPr>
            <a:spLocks noChangeShapeType="1"/>
          </p:cNvSpPr>
          <p:nvPr/>
        </p:nvSpPr>
        <p:spPr bwMode="auto">
          <a:xfrm>
            <a:off x="468313" y="76517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366022" name="Group 6"/>
          <p:cNvGrpSpPr>
            <a:grpSpLocks/>
          </p:cNvGrpSpPr>
          <p:nvPr/>
        </p:nvGrpSpPr>
        <p:grpSpPr bwMode="auto">
          <a:xfrm>
            <a:off x="34925" y="261938"/>
            <a:ext cx="936625" cy="863600"/>
            <a:chOff x="249" y="2568"/>
            <a:chExt cx="590" cy="544"/>
          </a:xfrm>
        </p:grpSpPr>
        <p:sp>
          <p:nvSpPr>
            <p:cNvPr id="1366023" name="Oval 7"/>
            <p:cNvSpPr>
              <a:spLocks noChangeArrowheads="1"/>
            </p:cNvSpPr>
            <p:nvPr/>
          </p:nvSpPr>
          <p:spPr bwMode="auto">
            <a:xfrm>
              <a:off x="249" y="2614"/>
              <a:ext cx="362" cy="362"/>
            </a:xfrm>
            <a:prstGeom prst="ellipse">
              <a:avLst/>
            </a:prstGeom>
            <a:gradFill rotWithShape="0">
              <a:gsLst>
                <a:gs pos="0">
                  <a:schemeClr val="hlink"/>
                </a:gs>
                <a:gs pos="100000">
                  <a:srgbClr val="FFFFFF"/>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6024" name="Oval 8"/>
            <p:cNvSpPr>
              <a:spLocks noChangeArrowheads="1"/>
            </p:cNvSpPr>
            <p:nvPr/>
          </p:nvSpPr>
          <p:spPr bwMode="auto">
            <a:xfrm>
              <a:off x="431" y="2750"/>
              <a:ext cx="362" cy="362"/>
            </a:xfrm>
            <a:prstGeom prst="ellipse">
              <a:avLst/>
            </a:prstGeom>
            <a:gradFill rotWithShape="0">
              <a:gsLst>
                <a:gs pos="0">
                  <a:srgbClr val="FFFFFF"/>
                </a:gs>
                <a:gs pos="100000">
                  <a:schemeClr val="folHlink"/>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366025" name="Oval 9"/>
            <p:cNvSpPr>
              <a:spLocks noChangeArrowheads="1"/>
            </p:cNvSpPr>
            <p:nvPr/>
          </p:nvSpPr>
          <p:spPr bwMode="auto">
            <a:xfrm>
              <a:off x="477" y="2568"/>
              <a:ext cx="362" cy="362"/>
            </a:xfrm>
            <a:prstGeom prst="ellipse">
              <a:avLst/>
            </a:prstGeom>
            <a:gradFill rotWithShape="0">
              <a:gsLst>
                <a:gs pos="0">
                  <a:srgbClr val="FFFFFF"/>
                </a:gs>
                <a:gs pos="100000">
                  <a:schemeClr val="accent2"/>
                </a:gs>
              </a:gsLst>
              <a:lin ang="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366026" name="Text Box 10"/>
          <p:cNvSpPr txBox="1">
            <a:spLocks noChangeArrowheads="1"/>
          </p:cNvSpPr>
          <p:nvPr/>
        </p:nvSpPr>
        <p:spPr bwMode="auto">
          <a:xfrm>
            <a:off x="3513138" y="9779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a:solidFill>
                  <a:schemeClr val="hlink"/>
                </a:solidFill>
                <a:latin typeface="Times New Roman" pitchFamily="18" charset="0"/>
                <a:ea typeface="华文细黑" pitchFamily="2" charset="-122"/>
                <a:cs typeface="Times New Roman" pitchFamily="18" charset="0"/>
              </a:rPr>
              <a:t>图像压缩？</a:t>
            </a:r>
          </a:p>
        </p:txBody>
      </p:sp>
      <p:pic>
        <p:nvPicPr>
          <p:cNvPr id="136602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7129462"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60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76700"/>
            <a:ext cx="2432050" cy="24479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60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076700"/>
            <a:ext cx="2447925" cy="24257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6030" name="AutoShape 14"/>
          <p:cNvSpPr>
            <a:spLocks noChangeArrowheads="1"/>
          </p:cNvSpPr>
          <p:nvPr/>
        </p:nvSpPr>
        <p:spPr bwMode="auto">
          <a:xfrm>
            <a:off x="3203575" y="4941888"/>
            <a:ext cx="2592388" cy="792162"/>
          </a:xfrm>
          <a:prstGeom prst="rightArrow">
            <a:avLst>
              <a:gd name="adj1" fmla="val 50000"/>
              <a:gd name="adj2" fmla="val 818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6031" name="Text Box 15"/>
          <p:cNvSpPr txBox="1">
            <a:spLocks noChangeArrowheads="1"/>
          </p:cNvSpPr>
          <p:nvPr/>
        </p:nvSpPr>
        <p:spPr bwMode="auto">
          <a:xfrm>
            <a:off x="3203575" y="4627563"/>
            <a:ext cx="185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25%</a:t>
            </a:r>
            <a:r>
              <a:rPr lang="zh-CN" altLang="en-US">
                <a:solidFill>
                  <a:srgbClr val="0000FF"/>
                </a:solidFill>
              </a:rPr>
              <a:t>压缩比</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E3067A22-BEF6-49DE-998A-E72EF71A9B77}" type="slidenum">
              <a:rPr lang="en-US" altLang="zh-CN"/>
              <a:pPr/>
              <a:t>83</a:t>
            </a:fld>
            <a:endParaRPr lang="en-US" altLang="zh-CN"/>
          </a:p>
        </p:txBody>
      </p:sp>
      <p:sp>
        <p:nvSpPr>
          <p:cNvPr id="1258500" name="Line 4"/>
          <p:cNvSpPr>
            <a:spLocks noChangeShapeType="1"/>
          </p:cNvSpPr>
          <p:nvPr/>
        </p:nvSpPr>
        <p:spPr bwMode="auto">
          <a:xfrm>
            <a:off x="827088" y="847725"/>
            <a:ext cx="8066087" cy="0"/>
          </a:xfrm>
          <a:prstGeom prst="line">
            <a:avLst/>
          </a:prstGeom>
          <a:noFill/>
          <a:ln w="38100">
            <a:solidFill>
              <a:srgbClr val="FF9900"/>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FF9900">
                      <a:gamma/>
                      <a:shade val="60000"/>
                      <a:invGamma/>
                    </a:srgbClr>
                  </a:outerShdw>
                </a:effectLst>
              </a14:hiddenEffects>
            </a:ext>
          </a:extLst>
        </p:spPr>
        <p:txBody>
          <a:bodyPr wrap="none"/>
          <a:lstStyle/>
          <a:p>
            <a:endParaRPr lang="zh-CN" altLang="en-US"/>
          </a:p>
        </p:txBody>
      </p:sp>
      <p:grpSp>
        <p:nvGrpSpPr>
          <p:cNvPr id="1258501" name="Group 5"/>
          <p:cNvGrpSpPr>
            <a:grpSpLocks/>
          </p:cNvGrpSpPr>
          <p:nvPr/>
        </p:nvGrpSpPr>
        <p:grpSpPr bwMode="auto">
          <a:xfrm>
            <a:off x="34925" y="344488"/>
            <a:ext cx="936625" cy="863600"/>
            <a:chOff x="249" y="2568"/>
            <a:chExt cx="590" cy="544"/>
          </a:xfrm>
        </p:grpSpPr>
        <p:sp>
          <p:nvSpPr>
            <p:cNvPr id="1258502" name="Oval 6"/>
            <p:cNvSpPr>
              <a:spLocks noChangeArrowheads="1"/>
            </p:cNvSpPr>
            <p:nvPr/>
          </p:nvSpPr>
          <p:spPr bwMode="auto">
            <a:xfrm>
              <a:off x="249" y="2614"/>
              <a:ext cx="362" cy="362"/>
            </a:xfrm>
            <a:prstGeom prst="ellipse">
              <a:avLst/>
            </a:prstGeom>
            <a:gradFill rotWithShape="0">
              <a:gsLst>
                <a:gs pos="0">
                  <a:srgbClr val="FF0000"/>
                </a:gs>
                <a:gs pos="100000">
                  <a:srgbClr val="FFFFFF"/>
                </a:gs>
              </a:gsLst>
              <a:lin ang="0" scaled="1"/>
            </a:gra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58503" name="Oval 7"/>
            <p:cNvSpPr>
              <a:spLocks noChangeArrowheads="1"/>
            </p:cNvSpPr>
            <p:nvPr/>
          </p:nvSpPr>
          <p:spPr bwMode="auto">
            <a:xfrm>
              <a:off x="431" y="2750"/>
              <a:ext cx="362" cy="362"/>
            </a:xfrm>
            <a:prstGeom prst="ellipse">
              <a:avLst/>
            </a:prstGeom>
            <a:gradFill rotWithShape="0">
              <a:gsLst>
                <a:gs pos="0">
                  <a:srgbClr val="FFFFFF"/>
                </a:gs>
                <a:gs pos="100000">
                  <a:srgbClr val="3333CC"/>
                </a:gs>
              </a:gsLst>
              <a:lin ang="0" scaled="1"/>
            </a:gra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258504" name="Oval 8"/>
            <p:cNvSpPr>
              <a:spLocks noChangeArrowheads="1"/>
            </p:cNvSpPr>
            <p:nvPr/>
          </p:nvSpPr>
          <p:spPr bwMode="auto">
            <a:xfrm>
              <a:off x="477" y="2568"/>
              <a:ext cx="362" cy="362"/>
            </a:xfrm>
            <a:prstGeom prst="ellipse">
              <a:avLst/>
            </a:prstGeom>
            <a:gradFill rotWithShape="0">
              <a:gsLst>
                <a:gs pos="0">
                  <a:srgbClr val="FFFFFF"/>
                </a:gs>
                <a:gs pos="100000">
                  <a:srgbClr val="FFCF01"/>
                </a:gs>
              </a:gsLst>
              <a:lin ang="0" scaled="1"/>
            </a:gra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sp>
        <p:nvSpPr>
          <p:cNvPr id="1258505" name="Rectangle 9"/>
          <p:cNvSpPr>
            <a:spLocks noChangeArrowheads="1"/>
          </p:cNvSpPr>
          <p:nvPr/>
        </p:nvSpPr>
        <p:spPr bwMode="auto">
          <a:xfrm>
            <a:off x="1066800" y="76200"/>
            <a:ext cx="7877175" cy="698500"/>
          </a:xfrm>
          <a:prstGeom prst="rect">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4400">
                <a:solidFill>
                  <a:srgbClr val="0033CC"/>
                </a:solidFill>
                <a:effectLst>
                  <a:outerShdw blurRad="38100" dist="38100" dir="2700000" algn="tl">
                    <a:srgbClr val="C0C0C0"/>
                  </a:outerShdw>
                </a:effectLst>
                <a:latin typeface="Comic Sans MS" pitchFamily="66" charset="0"/>
                <a:ea typeface="MS PGothic" pitchFamily="34" charset="-128"/>
              </a:rPr>
              <a:t>小结</a:t>
            </a:r>
          </a:p>
        </p:txBody>
      </p:sp>
      <p:sp>
        <p:nvSpPr>
          <p:cNvPr id="1258506" name="Rectangle 10"/>
          <p:cNvSpPr>
            <a:spLocks noChangeArrowheads="1"/>
          </p:cNvSpPr>
          <p:nvPr/>
        </p:nvSpPr>
        <p:spPr bwMode="auto">
          <a:xfrm>
            <a:off x="838200" y="1752600"/>
            <a:ext cx="8001000" cy="2468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45000"/>
              </a:lnSpc>
              <a:spcBef>
                <a:spcPct val="20000"/>
              </a:spcBef>
              <a:buClr>
                <a:schemeClr val="folHlink"/>
              </a:buClr>
              <a:buSzPct val="60000"/>
              <a:buFont typeface="Wingdings" pitchFamily="2" charset="2"/>
              <a:buChar char="n"/>
            </a:pPr>
            <a:r>
              <a:rPr lang="zh-CN" altLang="zh-CN" sz="3200">
                <a:solidFill>
                  <a:srgbClr val="0000FF"/>
                </a:solidFill>
                <a:latin typeface="楷体_GB2312" pitchFamily="49" charset="-122"/>
                <a:ea typeface="楷体_GB2312" pitchFamily="49" charset="-122"/>
                <a:cs typeface="Times New Roman" pitchFamily="18" charset="0"/>
              </a:rPr>
              <a:t>模糊集基本概念</a:t>
            </a:r>
            <a:endParaRPr lang="zh-CN" altLang="en-US" sz="3200">
              <a:solidFill>
                <a:srgbClr val="0000FF"/>
              </a:solidFill>
              <a:latin typeface="楷体_GB2312" pitchFamily="49" charset="-122"/>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48287AF6-B5B1-4947-989E-7F750CE15305}" type="slidenum">
              <a:rPr lang="en-US" altLang="zh-CN"/>
              <a:pPr/>
              <a:t>84</a:t>
            </a:fld>
            <a:endParaRPr lang="en-US" altLang="zh-CN"/>
          </a:p>
        </p:txBody>
      </p:sp>
      <p:sp>
        <p:nvSpPr>
          <p:cNvPr id="1235970" name="Text Box 2"/>
          <p:cNvSpPr txBox="1">
            <a:spLocks noChangeArrowheads="1"/>
          </p:cNvSpPr>
          <p:nvPr/>
        </p:nvSpPr>
        <p:spPr bwMode="auto">
          <a:xfrm>
            <a:off x="381000" y="228600"/>
            <a:ext cx="83820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0" lang="en-US" altLang="zh-CN" sz="4000">
                <a:solidFill>
                  <a:srgbClr val="0000FF"/>
                </a:solidFill>
                <a:effectLst>
                  <a:outerShdw blurRad="38100" dist="38100" dir="2700000" algn="tl">
                    <a:srgbClr val="C0C0C0"/>
                  </a:outerShdw>
                </a:effectLst>
                <a:latin typeface="Comic Sans MS" pitchFamily="66" charset="0"/>
                <a:ea typeface="MS PGothic" pitchFamily="34" charset="-128"/>
              </a:rPr>
              <a:t>Thanks for your time and attention!</a:t>
            </a:r>
          </a:p>
        </p:txBody>
      </p:sp>
      <p:pic>
        <p:nvPicPr>
          <p:cNvPr id="1235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484313"/>
            <a:ext cx="5975350"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D47E6A94-FDAB-487B-AAF8-720A14710B35}" type="slidenum">
              <a:rPr lang="en-US" altLang="zh-CN"/>
              <a:pPr/>
              <a:t>9</a:t>
            </a:fld>
            <a:endParaRPr lang="en-US" altLang="zh-CN"/>
          </a:p>
        </p:txBody>
      </p:sp>
      <p:sp>
        <p:nvSpPr>
          <p:cNvPr id="108546" name="Text Box 2"/>
          <p:cNvSpPr txBox="1">
            <a:spLocks noChangeArrowheads="1"/>
          </p:cNvSpPr>
          <p:nvPr/>
        </p:nvSpPr>
        <p:spPr bwMode="auto">
          <a:xfrm>
            <a:off x="541338" y="1204913"/>
            <a:ext cx="8207375" cy="560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lnSpc>
                <a:spcPct val="90000"/>
              </a:lnSpc>
              <a:spcBef>
                <a:spcPct val="50000"/>
              </a:spcBef>
            </a:pPr>
            <a:r>
              <a:rPr lang="zh-CN" altLang="en-US" sz="2800" dirty="0">
                <a:ea typeface="楷体_GB2312" pitchFamily="49" charset="-122"/>
              </a:rPr>
              <a:t>定义</a:t>
            </a:r>
            <a:r>
              <a:rPr lang="en-US" altLang="zh-CN" sz="2800" dirty="0">
                <a:ea typeface="楷体_GB2312" pitchFamily="49" charset="-122"/>
              </a:rPr>
              <a:t>1   </a:t>
            </a:r>
            <a:r>
              <a:rPr lang="zh-CN" altLang="en-US" sz="2800" dirty="0">
                <a:ea typeface="楷体_GB2312" pitchFamily="49" charset="-122"/>
              </a:rPr>
              <a:t>设在论域</a:t>
            </a:r>
            <a:r>
              <a:rPr lang="en-US" altLang="zh-CN" sz="2800" i="1" dirty="0">
                <a:ea typeface="楷体_GB2312" pitchFamily="49" charset="-122"/>
              </a:rPr>
              <a:t>U</a:t>
            </a:r>
            <a:r>
              <a:rPr lang="zh-CN" altLang="en-US" sz="2800" dirty="0">
                <a:ea typeface="楷体_GB2312" pitchFamily="49" charset="-122"/>
              </a:rPr>
              <a:t>上给定一个映射</a:t>
            </a:r>
          </a:p>
          <a:p>
            <a:pPr eaLnBrk="0" hangingPunct="0">
              <a:lnSpc>
                <a:spcPct val="90000"/>
              </a:lnSpc>
              <a:spcBef>
                <a:spcPct val="50000"/>
              </a:spcBef>
            </a:pPr>
            <a:endParaRPr lang="zh-CN" altLang="en-US" sz="2800" dirty="0">
              <a:solidFill>
                <a:srgbClr val="FC0128"/>
              </a:solidFill>
              <a:ea typeface="楷体_GB2312" pitchFamily="49" charset="-122"/>
            </a:endParaRPr>
          </a:p>
          <a:p>
            <a:pPr eaLnBrk="0" hangingPunct="0">
              <a:lnSpc>
                <a:spcPct val="90000"/>
              </a:lnSpc>
              <a:spcBef>
                <a:spcPct val="50000"/>
              </a:spcBef>
            </a:pPr>
            <a:endParaRPr lang="zh-CN" altLang="en-US" sz="2800" dirty="0">
              <a:ea typeface="楷体_GB2312" pitchFamily="49" charset="-122"/>
            </a:endParaRPr>
          </a:p>
          <a:p>
            <a:pPr eaLnBrk="0" hangingPunct="0">
              <a:lnSpc>
                <a:spcPct val="120000"/>
              </a:lnSpc>
              <a:spcBef>
                <a:spcPct val="50000"/>
              </a:spcBef>
            </a:pPr>
            <a:r>
              <a:rPr lang="zh-CN" altLang="en-US" sz="2800" dirty="0">
                <a:ea typeface="楷体_GB2312" pitchFamily="49" charset="-122"/>
              </a:rPr>
              <a:t>则称</a:t>
            </a:r>
            <a:r>
              <a:rPr lang="en-US" altLang="zh-CN" sz="2800" i="1" dirty="0">
                <a:ea typeface="楷体_GB2312" pitchFamily="49" charset="-122"/>
              </a:rPr>
              <a:t>A</a:t>
            </a:r>
            <a:r>
              <a:rPr lang="zh-CN" altLang="en-US" sz="2800" dirty="0">
                <a:ea typeface="楷体_GB2312" pitchFamily="49" charset="-122"/>
              </a:rPr>
              <a:t>为</a:t>
            </a:r>
            <a:r>
              <a:rPr lang="en-US" altLang="zh-CN" sz="2800" i="1" dirty="0">
                <a:ea typeface="楷体_GB2312" pitchFamily="49" charset="-122"/>
              </a:rPr>
              <a:t>U</a:t>
            </a:r>
            <a:r>
              <a:rPr lang="zh-CN" altLang="en-US" sz="2800" dirty="0">
                <a:ea typeface="楷体_GB2312" pitchFamily="49" charset="-122"/>
              </a:rPr>
              <a:t>上的</a:t>
            </a:r>
            <a:r>
              <a:rPr lang="zh-CN" altLang="en-US" sz="2800" dirty="0">
                <a:solidFill>
                  <a:srgbClr val="FF0000"/>
                </a:solidFill>
                <a:ea typeface="楷体_GB2312" pitchFamily="49" charset="-122"/>
              </a:rPr>
              <a:t>模糊子集</a:t>
            </a:r>
            <a:r>
              <a:rPr lang="zh-CN" altLang="en-US" sz="2800" dirty="0">
                <a:ea typeface="楷体_GB2312" pitchFamily="49" charset="-122"/>
              </a:rPr>
              <a:t>，</a:t>
            </a:r>
            <a:r>
              <a:rPr lang="en-US" altLang="zh-CN" sz="2800" i="1" dirty="0">
                <a:ea typeface="楷体_GB2312" pitchFamily="49" charset="-122"/>
              </a:rPr>
              <a:t>A </a:t>
            </a:r>
            <a:r>
              <a:rPr lang="en-US" altLang="zh-CN" sz="2800" dirty="0">
                <a:ea typeface="楷体_GB2312" pitchFamily="49" charset="-122"/>
              </a:rPr>
              <a:t>(</a:t>
            </a:r>
            <a:r>
              <a:rPr lang="en-US" altLang="zh-CN" sz="2800" i="1" dirty="0">
                <a:ea typeface="楷体_GB2312" pitchFamily="49" charset="-122"/>
              </a:rPr>
              <a:t>u</a:t>
            </a:r>
            <a:r>
              <a:rPr lang="en-US" altLang="zh-CN" sz="2800" dirty="0">
                <a:ea typeface="楷体_GB2312" pitchFamily="49" charset="-122"/>
              </a:rPr>
              <a:t>)</a:t>
            </a:r>
            <a:r>
              <a:rPr lang="zh-CN" altLang="en-US" sz="2800" dirty="0">
                <a:ea typeface="楷体_GB2312" pitchFamily="49" charset="-122"/>
              </a:rPr>
              <a:t>称为</a:t>
            </a:r>
            <a:r>
              <a:rPr lang="en-US" altLang="zh-CN" sz="2800" i="1" dirty="0">
                <a:ea typeface="楷体_GB2312" pitchFamily="49" charset="-122"/>
              </a:rPr>
              <a:t>A</a:t>
            </a:r>
            <a:r>
              <a:rPr lang="zh-CN" altLang="en-US" sz="2800" dirty="0">
                <a:ea typeface="楷体_GB2312" pitchFamily="49" charset="-122"/>
              </a:rPr>
              <a:t>的隶属函数（或称为</a:t>
            </a:r>
            <a:r>
              <a:rPr lang="en-US" altLang="zh-CN" sz="2800" i="1" dirty="0">
                <a:ea typeface="楷体_GB2312" pitchFamily="49" charset="-122"/>
              </a:rPr>
              <a:t>u</a:t>
            </a:r>
            <a:r>
              <a:rPr lang="zh-CN" altLang="en-US" sz="2800" dirty="0">
                <a:ea typeface="楷体_GB2312" pitchFamily="49" charset="-122"/>
              </a:rPr>
              <a:t>对</a:t>
            </a:r>
            <a:r>
              <a:rPr lang="en-US" altLang="zh-CN" sz="2800" i="1" dirty="0">
                <a:ea typeface="楷体_GB2312" pitchFamily="49" charset="-122"/>
              </a:rPr>
              <a:t>A</a:t>
            </a:r>
            <a:r>
              <a:rPr lang="zh-CN" altLang="en-US" sz="2800" dirty="0">
                <a:ea typeface="楷体_GB2312" pitchFamily="49" charset="-122"/>
              </a:rPr>
              <a:t>的隶属度）。模糊子集简称模糊集合。</a:t>
            </a:r>
          </a:p>
          <a:p>
            <a:pPr eaLnBrk="0" hangingPunct="0">
              <a:lnSpc>
                <a:spcPct val="120000"/>
              </a:lnSpc>
              <a:spcBef>
                <a:spcPct val="50000"/>
              </a:spcBef>
              <a:buClr>
                <a:schemeClr val="folHlink"/>
              </a:buClr>
              <a:buSzPct val="60000"/>
              <a:buFont typeface="Wingdings" pitchFamily="2" charset="2"/>
              <a:buChar char="n"/>
            </a:pPr>
            <a:r>
              <a:rPr lang="zh-CN" altLang="en-US" sz="2800" dirty="0">
                <a:ea typeface="楷体_GB2312" pitchFamily="49" charset="-122"/>
                <a:sym typeface="Symbol" pitchFamily="18" charset="2"/>
              </a:rPr>
              <a:t>对模糊集</a:t>
            </a:r>
            <a:r>
              <a:rPr lang="en-US" altLang="zh-CN" sz="2800" i="1" dirty="0">
                <a:ea typeface="楷体_GB2312" pitchFamily="49" charset="-122"/>
                <a:sym typeface="Symbol" pitchFamily="18" charset="2"/>
              </a:rPr>
              <a:t>A</a:t>
            </a:r>
            <a:r>
              <a:rPr lang="en-US" altLang="zh-CN" sz="2800" dirty="0">
                <a:ea typeface="楷体_GB2312" pitchFamily="49" charset="-122"/>
                <a:sym typeface="Symbol" pitchFamily="18" charset="2"/>
              </a:rPr>
              <a:t> </a:t>
            </a:r>
            <a:r>
              <a:rPr lang="zh-CN" altLang="en-US" sz="2800" dirty="0">
                <a:ea typeface="楷体_GB2312" pitchFamily="49" charset="-122"/>
                <a:sym typeface="Symbol" pitchFamily="18" charset="2"/>
              </a:rPr>
              <a:t>，若</a:t>
            </a:r>
            <a:r>
              <a:rPr lang="en-US" altLang="zh-CN" sz="2800" i="1" dirty="0"/>
              <a:t>A </a:t>
            </a:r>
            <a:r>
              <a:rPr lang="en-US" altLang="zh-CN" sz="2800" dirty="0"/>
              <a:t>(</a:t>
            </a:r>
            <a:r>
              <a:rPr lang="en-US" altLang="zh-CN" sz="2800" i="1" dirty="0"/>
              <a:t>u</a:t>
            </a:r>
            <a:r>
              <a:rPr lang="en-US" altLang="zh-CN" sz="2800" dirty="0"/>
              <a:t>)</a:t>
            </a:r>
            <a:r>
              <a:rPr lang="zh-CN" altLang="en-US" sz="2800" dirty="0">
                <a:ea typeface="楷体_GB2312" pitchFamily="49" charset="-122"/>
                <a:sym typeface="Symbol" pitchFamily="18" charset="2"/>
              </a:rPr>
              <a:t>仅取</a:t>
            </a:r>
            <a:r>
              <a:rPr lang="en-US" altLang="zh-CN" sz="2800" dirty="0">
                <a:ea typeface="楷体_GB2312" pitchFamily="49" charset="-122"/>
                <a:sym typeface="Symbol" pitchFamily="18" charset="2"/>
              </a:rPr>
              <a:t>0</a:t>
            </a:r>
            <a:r>
              <a:rPr lang="zh-CN" altLang="en-US" sz="2800" dirty="0">
                <a:ea typeface="楷体_GB2312" pitchFamily="49" charset="-122"/>
                <a:sym typeface="Symbol" pitchFamily="18" charset="2"/>
              </a:rPr>
              <a:t>和</a:t>
            </a:r>
            <a:r>
              <a:rPr lang="en-US" altLang="zh-CN" sz="2800" dirty="0">
                <a:ea typeface="楷体_GB2312" pitchFamily="49" charset="-122"/>
                <a:sym typeface="Symbol" pitchFamily="18" charset="2"/>
              </a:rPr>
              <a:t>1</a:t>
            </a:r>
            <a:r>
              <a:rPr lang="zh-CN" altLang="en-US" sz="2800" dirty="0">
                <a:ea typeface="楷体_GB2312" pitchFamily="49" charset="-122"/>
                <a:sym typeface="Symbol" pitchFamily="18" charset="2"/>
              </a:rPr>
              <a:t>，则</a:t>
            </a:r>
            <a:r>
              <a:rPr lang="en-US" altLang="zh-CN" sz="2800" i="1" dirty="0">
                <a:ea typeface="楷体_GB2312" pitchFamily="49" charset="-122"/>
                <a:sym typeface="Symbol" pitchFamily="18" charset="2"/>
              </a:rPr>
              <a:t>A</a:t>
            </a:r>
            <a:r>
              <a:rPr lang="zh-CN" altLang="en-US" sz="2800" dirty="0">
                <a:ea typeface="楷体_GB2312" pitchFamily="49" charset="-122"/>
                <a:sym typeface="Symbol" pitchFamily="18" charset="2"/>
              </a:rPr>
              <a:t>就蜕化为普通 集合。所以普通集合是模糊集的特殊情形。</a:t>
            </a:r>
          </a:p>
          <a:p>
            <a:pPr>
              <a:lnSpc>
                <a:spcPct val="120000"/>
              </a:lnSpc>
              <a:buClr>
                <a:schemeClr val="folHlink"/>
              </a:buClr>
              <a:buSzPct val="60000"/>
              <a:buFont typeface="Wingdings" pitchFamily="2" charset="2"/>
              <a:buChar char="n"/>
            </a:pPr>
            <a:r>
              <a:rPr lang="zh-CN" altLang="zh-CN" sz="2800" dirty="0">
                <a:ea typeface="楷体_GB2312" pitchFamily="49" charset="-122"/>
                <a:sym typeface="Symbol" pitchFamily="18" charset="2"/>
              </a:rPr>
              <a:t>若</a:t>
            </a:r>
            <a:r>
              <a:rPr lang="en-US" altLang="zh-CN" sz="2800" i="1" dirty="0"/>
              <a:t>A </a:t>
            </a:r>
            <a:r>
              <a:rPr lang="en-US" altLang="zh-CN" sz="2800" dirty="0"/>
              <a:t>(</a:t>
            </a:r>
            <a:r>
              <a:rPr lang="en-US" altLang="zh-CN" sz="2800" i="1" dirty="0"/>
              <a:t>u</a:t>
            </a:r>
            <a:r>
              <a:rPr lang="en-US" altLang="zh-CN" sz="2800" dirty="0"/>
              <a:t>)</a:t>
            </a:r>
            <a:r>
              <a:rPr lang="en-US" altLang="zh-CN" sz="2800" dirty="0">
                <a:sym typeface="Symbol" pitchFamily="18" charset="2"/>
              </a:rPr>
              <a:t>0</a:t>
            </a:r>
            <a:r>
              <a:rPr lang="zh-CN" altLang="zh-CN" sz="2800" dirty="0">
                <a:sym typeface="Symbol" pitchFamily="18" charset="2"/>
              </a:rPr>
              <a:t> </a:t>
            </a:r>
            <a:r>
              <a:rPr lang="zh-CN" altLang="zh-CN" sz="2800" dirty="0">
                <a:ea typeface="楷体_GB2312" pitchFamily="49" charset="-122"/>
                <a:sym typeface="Symbol" pitchFamily="18" charset="2"/>
              </a:rPr>
              <a:t>，则</a:t>
            </a:r>
            <a:r>
              <a:rPr lang="zh-CN" altLang="zh-CN" sz="2800" i="1" dirty="0">
                <a:ea typeface="楷体_GB2312" pitchFamily="49" charset="-122"/>
                <a:sym typeface="Symbol" pitchFamily="18" charset="2"/>
              </a:rPr>
              <a:t>A</a:t>
            </a:r>
            <a:r>
              <a:rPr lang="zh-CN" altLang="zh-CN" sz="2800" dirty="0">
                <a:ea typeface="楷体_GB2312" pitchFamily="49" charset="-122"/>
                <a:sym typeface="Symbol" pitchFamily="18" charset="2"/>
              </a:rPr>
              <a:t>为空集。</a:t>
            </a:r>
          </a:p>
          <a:p>
            <a:pPr>
              <a:lnSpc>
                <a:spcPct val="120000"/>
              </a:lnSpc>
              <a:buClr>
                <a:schemeClr val="folHlink"/>
              </a:buClr>
              <a:buSzPct val="60000"/>
              <a:buFont typeface="Wingdings" pitchFamily="2" charset="2"/>
              <a:buChar char="n"/>
            </a:pPr>
            <a:r>
              <a:rPr lang="zh-CN" altLang="zh-CN" sz="2800" dirty="0">
                <a:ea typeface="楷体_GB2312" pitchFamily="49" charset="-122"/>
                <a:sym typeface="Symbol" pitchFamily="18" charset="2"/>
              </a:rPr>
              <a:t>若</a:t>
            </a:r>
            <a:r>
              <a:rPr lang="en-US" altLang="zh-CN" sz="2800" i="1" dirty="0">
                <a:ea typeface="楷体_GB2312" pitchFamily="49" charset="-122"/>
              </a:rPr>
              <a:t>A </a:t>
            </a:r>
            <a:r>
              <a:rPr lang="en-US" altLang="zh-CN" sz="2800" dirty="0">
                <a:ea typeface="楷体_GB2312" pitchFamily="49" charset="-122"/>
              </a:rPr>
              <a:t>(</a:t>
            </a:r>
            <a:r>
              <a:rPr lang="en-US" altLang="zh-CN" sz="2800" i="1" dirty="0">
                <a:ea typeface="楷体_GB2312" pitchFamily="49" charset="-122"/>
              </a:rPr>
              <a:t>u</a:t>
            </a:r>
            <a:r>
              <a:rPr lang="en-US" altLang="zh-CN" sz="2800" dirty="0">
                <a:ea typeface="楷体_GB2312" pitchFamily="49" charset="-122"/>
              </a:rPr>
              <a:t>)</a:t>
            </a:r>
            <a:r>
              <a:rPr lang="en-US" altLang="zh-CN" sz="2800" dirty="0">
                <a:ea typeface="楷体_GB2312" pitchFamily="49" charset="-122"/>
                <a:sym typeface="Symbol" pitchFamily="18" charset="2"/>
              </a:rPr>
              <a:t>1</a:t>
            </a:r>
            <a:r>
              <a:rPr lang="zh-CN" altLang="zh-CN" sz="2800" dirty="0">
                <a:ea typeface="楷体_GB2312" pitchFamily="49" charset="-122"/>
                <a:sym typeface="Symbol" pitchFamily="18" charset="2"/>
              </a:rPr>
              <a:t> ，则</a:t>
            </a:r>
            <a:r>
              <a:rPr lang="zh-CN" altLang="zh-CN" sz="2800" i="1" dirty="0">
                <a:ea typeface="楷体_GB2312" pitchFamily="49" charset="-122"/>
                <a:sym typeface="Symbol" pitchFamily="18" charset="2"/>
              </a:rPr>
              <a:t>A</a:t>
            </a:r>
            <a:r>
              <a:rPr lang="zh-CN" altLang="zh-CN" sz="2800" dirty="0">
                <a:ea typeface="楷体_GB2312" pitchFamily="49" charset="-122"/>
                <a:sym typeface="Symbol" pitchFamily="18" charset="2"/>
              </a:rPr>
              <a:t>为全集</a:t>
            </a:r>
            <a:r>
              <a:rPr lang="zh-CN" altLang="zh-CN" sz="2800" i="1" dirty="0">
                <a:ea typeface="楷体_GB2312" pitchFamily="49" charset="-122"/>
                <a:sym typeface="Symbol" pitchFamily="18" charset="2"/>
              </a:rPr>
              <a:t>U</a:t>
            </a:r>
            <a:r>
              <a:rPr lang="zh-CN" altLang="zh-CN" sz="2800" dirty="0">
                <a:ea typeface="楷体_GB2312" pitchFamily="49" charset="-122"/>
                <a:sym typeface="Symbol" pitchFamily="18" charset="2"/>
              </a:rPr>
              <a:t>。</a:t>
            </a:r>
            <a:r>
              <a:rPr lang="zh-CN" altLang="en-US" sz="2800" dirty="0">
                <a:sym typeface="Symbol" pitchFamily="18" charset="2"/>
              </a:rPr>
              <a:t> </a:t>
            </a:r>
            <a:endParaRPr lang="zh-CN" altLang="zh-CN" sz="2800" dirty="0">
              <a:ea typeface="楷体_GB2312" pitchFamily="49" charset="-122"/>
              <a:sym typeface="Symbol" pitchFamily="18" charset="2"/>
            </a:endParaRPr>
          </a:p>
          <a:p>
            <a:pPr>
              <a:buClr>
                <a:schemeClr val="folHlink"/>
              </a:buClr>
              <a:buSzPct val="60000"/>
              <a:buFont typeface="Wingdings" pitchFamily="2" charset="2"/>
              <a:buChar char="n"/>
            </a:pPr>
            <a:endParaRPr lang="en-US" altLang="zh-CN" sz="2800" dirty="0">
              <a:ea typeface="楷体_GB2312" pitchFamily="49" charset="-122"/>
              <a:sym typeface="Symbol" pitchFamily="18" charset="2"/>
            </a:endParaRPr>
          </a:p>
        </p:txBody>
      </p:sp>
      <p:sp>
        <p:nvSpPr>
          <p:cNvPr id="1293317" name="Rectangle 3"/>
          <p:cNvSpPr>
            <a:spLocks noChangeArrowheads="1"/>
          </p:cNvSpPr>
          <p:nvPr/>
        </p:nvSpPr>
        <p:spPr bwMode="auto">
          <a:xfrm>
            <a:off x="0" y="195263"/>
            <a:ext cx="3348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200">
                <a:solidFill>
                  <a:srgbClr val="006666"/>
                </a:solidFill>
              </a:rPr>
              <a:t>    </a:t>
            </a:r>
            <a:r>
              <a:rPr lang="zh-CN" altLang="en-US" sz="3200">
                <a:solidFill>
                  <a:srgbClr val="006666"/>
                </a:solidFill>
                <a:ea typeface="楷体_GB2312" pitchFamily="49" charset="-122"/>
              </a:rPr>
              <a:t>模糊集定义</a:t>
            </a:r>
          </a:p>
        </p:txBody>
      </p:sp>
      <p:sp>
        <p:nvSpPr>
          <p:cNvPr id="1293318" name="Rectangle 4"/>
          <p:cNvSpPr>
            <a:spLocks noChangeArrowheads="1"/>
          </p:cNvSpPr>
          <p:nvPr/>
        </p:nvSpPr>
        <p:spPr bwMode="auto">
          <a:xfrm>
            <a:off x="-144463" y="-458788"/>
            <a:ext cx="1841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sp>
        <p:nvSpPr>
          <p:cNvPr id="1293319" name="Rectangle 5"/>
          <p:cNvSpPr>
            <a:spLocks noChangeArrowheads="1"/>
          </p:cNvSpPr>
          <p:nvPr/>
        </p:nvSpPr>
        <p:spPr bwMode="auto">
          <a:xfrm>
            <a:off x="-144463" y="-458788"/>
            <a:ext cx="1841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kumimoji="0" lang="zh-CN" altLang="zh-CN" sz="1800" b="0">
              <a:latin typeface="Times New Roman" pitchFamily="18" charset="0"/>
            </a:endParaRPr>
          </a:p>
        </p:txBody>
      </p:sp>
      <p:graphicFrame>
        <p:nvGraphicFramePr>
          <p:cNvPr id="2" name="对象 1"/>
          <p:cNvGraphicFramePr>
            <a:graphicFrameLocks noChangeAspect="1"/>
          </p:cNvGraphicFramePr>
          <p:nvPr/>
        </p:nvGraphicFramePr>
        <p:xfrm>
          <a:off x="2986088" y="1782763"/>
          <a:ext cx="2233612" cy="989012"/>
        </p:xfrm>
        <a:graphic>
          <a:graphicData uri="http://schemas.openxmlformats.org/presentationml/2006/ole">
            <mc:AlternateContent xmlns:mc="http://schemas.openxmlformats.org/markup-compatibility/2006">
              <mc:Choice xmlns:v="urn:schemas-microsoft-com:vml" Requires="v">
                <p:oleObj spid="_x0000_s1293329" name="公式" r:id="rId3" imgW="965200" imgH="431800" progId="Equation.3">
                  <p:embed/>
                </p:oleObj>
              </mc:Choice>
              <mc:Fallback>
                <p:oleObj name="公式" r:id="rId3" imgW="9652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782763"/>
                        <a:ext cx="2233612"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6">
                                            <p:txEl>
                                              <p:pRg st="4" end="4"/>
                                            </p:txEl>
                                          </p:spTgt>
                                        </p:tgtEl>
                                        <p:attrNameLst>
                                          <p:attrName>style.visibility</p:attrName>
                                        </p:attrNameLst>
                                      </p:cBhvr>
                                      <p:to>
                                        <p:strVal val="visible"/>
                                      </p:to>
                                    </p:set>
                                    <p:animEffect transition="in" filter="dissolve">
                                      <p:cBhvr>
                                        <p:cTn id="7" dur="1000"/>
                                        <p:tgtEl>
                                          <p:spTgt spid="10854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8546">
                                            <p:txEl>
                                              <p:pRg st="5" end="5"/>
                                            </p:txEl>
                                          </p:spTgt>
                                        </p:tgtEl>
                                        <p:attrNameLst>
                                          <p:attrName>style.visibility</p:attrName>
                                        </p:attrNameLst>
                                      </p:cBhvr>
                                      <p:to>
                                        <p:strVal val="visible"/>
                                      </p:to>
                                    </p:set>
                                    <p:animEffect transition="in" filter="dissolve">
                                      <p:cBhvr>
                                        <p:cTn id="12" dur="1000"/>
                                        <p:tgtEl>
                                          <p:spTgt spid="108546">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8546">
                                            <p:txEl>
                                              <p:pRg st="6" end="6"/>
                                            </p:txEl>
                                          </p:spTgt>
                                        </p:tgtEl>
                                        <p:attrNameLst>
                                          <p:attrName>style.visibility</p:attrName>
                                        </p:attrNameLst>
                                      </p:cBhvr>
                                      <p:to>
                                        <p:strVal val="visible"/>
                                      </p:to>
                                    </p:set>
                                    <p:animEffect transition="in" filter="dissolve">
                                      <p:cBhvr>
                                        <p:cTn id="17" dur="1000"/>
                                        <p:tgtEl>
                                          <p:spTgt spid="10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uiExpand="1"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602084</TotalTime>
  <Words>3808</Words>
  <Application>Microsoft Office PowerPoint</Application>
  <PresentationFormat>全屏显示(4:3)</PresentationFormat>
  <Paragraphs>561</Paragraphs>
  <Slides>84</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84</vt:i4>
      </vt:variant>
    </vt:vector>
  </HeadingPairs>
  <TitlesOfParts>
    <vt:vector size="103" baseType="lpstr">
      <vt:lpstr>MS PGothic</vt:lpstr>
      <vt:lpstr>リュウミンL-KL</vt:lpstr>
      <vt:lpstr>黑体</vt:lpstr>
      <vt:lpstr>华文细黑</vt:lpstr>
      <vt:lpstr>楷体</vt:lpstr>
      <vt:lpstr>楷体_GB2312</vt:lpstr>
      <vt:lpstr>宋体</vt:lpstr>
      <vt:lpstr>Arial</vt:lpstr>
      <vt:lpstr>Comic Sans MS</vt:lpstr>
      <vt:lpstr>Edwardian Script ITC</vt:lpstr>
      <vt:lpstr>Symbol</vt:lpstr>
      <vt:lpstr>Tahoma</vt:lpstr>
      <vt:lpstr>Times New Roman</vt:lpstr>
      <vt:lpstr>Wingdings</vt:lpstr>
      <vt:lpstr>Wingdings 3</vt:lpstr>
      <vt:lpstr>Blends</vt:lpstr>
      <vt:lpstr>位图图像</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j2mv9-jyyq6-jm44k-qmyth-8rb2w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J2MV9-JYYQ6-JM44K-QMYTH-8RB2W</dc:creator>
  <cp:lastModifiedBy>zym</cp:lastModifiedBy>
  <cp:revision>1896</cp:revision>
  <dcterms:created xsi:type="dcterms:W3CDTF">2003-09-11T07:27:57Z</dcterms:created>
  <dcterms:modified xsi:type="dcterms:W3CDTF">2018-12-17T11:28:07Z</dcterms:modified>
</cp:coreProperties>
</file>