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 id="2147483874" r:id="rId2"/>
    <p:sldMasterId id="2147483883" r:id="rId3"/>
  </p:sldMasterIdLst>
  <p:notesMasterIdLst>
    <p:notesMasterId r:id="rId77"/>
  </p:notesMasterIdLst>
  <p:handoutMasterIdLst>
    <p:handoutMasterId r:id="rId78"/>
  </p:handoutMasterIdLst>
  <p:sldIdLst>
    <p:sldId id="256" r:id="rId4"/>
    <p:sldId id="291" r:id="rId5"/>
    <p:sldId id="431" r:id="rId6"/>
    <p:sldId id="292" r:id="rId7"/>
    <p:sldId id="294" r:id="rId8"/>
    <p:sldId id="295" r:id="rId9"/>
    <p:sldId id="371" r:id="rId10"/>
    <p:sldId id="296" r:id="rId11"/>
    <p:sldId id="421" r:id="rId12"/>
    <p:sldId id="298" r:id="rId13"/>
    <p:sldId id="416" r:id="rId14"/>
    <p:sldId id="300" r:id="rId15"/>
    <p:sldId id="301" r:id="rId16"/>
    <p:sldId id="357" r:id="rId17"/>
    <p:sldId id="417" r:id="rId18"/>
    <p:sldId id="304" r:id="rId19"/>
    <p:sldId id="447" r:id="rId20"/>
    <p:sldId id="448" r:id="rId21"/>
    <p:sldId id="450" r:id="rId22"/>
    <p:sldId id="452" r:id="rId23"/>
    <p:sldId id="454" r:id="rId24"/>
    <p:sldId id="453" r:id="rId25"/>
    <p:sldId id="455" r:id="rId26"/>
    <p:sldId id="306" r:id="rId27"/>
    <p:sldId id="314" r:id="rId28"/>
    <p:sldId id="313" r:id="rId29"/>
    <p:sldId id="429" r:id="rId30"/>
    <p:sldId id="427" r:id="rId31"/>
    <p:sldId id="375" r:id="rId32"/>
    <p:sldId id="374" r:id="rId33"/>
    <p:sldId id="373" r:id="rId34"/>
    <p:sldId id="457" r:id="rId35"/>
    <p:sldId id="456" r:id="rId36"/>
    <p:sldId id="311" r:id="rId37"/>
    <p:sldId id="319" r:id="rId38"/>
    <p:sldId id="430" r:id="rId39"/>
    <p:sldId id="458" r:id="rId40"/>
    <p:sldId id="459" r:id="rId41"/>
    <p:sldId id="460" r:id="rId42"/>
    <p:sldId id="369" r:id="rId43"/>
    <p:sldId id="426" r:id="rId44"/>
    <p:sldId id="323" r:id="rId45"/>
    <p:sldId id="443" r:id="rId46"/>
    <p:sldId id="444" r:id="rId47"/>
    <p:sldId id="445" r:id="rId48"/>
    <p:sldId id="446" r:id="rId49"/>
    <p:sldId id="438" r:id="rId50"/>
    <p:sldId id="442" r:id="rId51"/>
    <p:sldId id="439" r:id="rId52"/>
    <p:sldId id="440" r:id="rId53"/>
    <p:sldId id="441" r:id="rId54"/>
    <p:sldId id="378" r:id="rId55"/>
    <p:sldId id="420" r:id="rId56"/>
    <p:sldId id="380" r:id="rId57"/>
    <p:sldId id="381" r:id="rId58"/>
    <p:sldId id="461" r:id="rId59"/>
    <p:sldId id="385" r:id="rId60"/>
    <p:sldId id="393" r:id="rId61"/>
    <p:sldId id="389" r:id="rId62"/>
    <p:sldId id="390" r:id="rId63"/>
    <p:sldId id="391" r:id="rId64"/>
    <p:sldId id="392" r:id="rId65"/>
    <p:sldId id="394" r:id="rId66"/>
    <p:sldId id="395" r:id="rId67"/>
    <p:sldId id="396" r:id="rId68"/>
    <p:sldId id="397" r:id="rId69"/>
    <p:sldId id="398" r:id="rId70"/>
    <p:sldId id="399" r:id="rId71"/>
    <p:sldId id="400" r:id="rId72"/>
    <p:sldId id="405" r:id="rId73"/>
    <p:sldId id="407" r:id="rId74"/>
    <p:sldId id="432" r:id="rId75"/>
    <p:sldId id="414" r:id="rId76"/>
  </p:sldIdLst>
  <p:sldSz cx="9144000" cy="6858000" type="screen4x3"/>
  <p:notesSz cx="7102475" cy="10231438"/>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71543" autoAdjust="0"/>
  </p:normalViewPr>
  <p:slideViewPr>
    <p:cSldViewPr snapToObjects="1">
      <p:cViewPr varScale="1">
        <p:scale>
          <a:sx n="48" d="100"/>
          <a:sy n="48" d="100"/>
        </p:scale>
        <p:origin x="1800" y="40"/>
      </p:cViewPr>
      <p:guideLst>
        <p:guide orient="horz" pos="2160"/>
        <p:guide pos="2880"/>
      </p:guideLst>
    </p:cSldViewPr>
  </p:slideViewPr>
  <p:outlineViewPr>
    <p:cViewPr>
      <p:scale>
        <a:sx n="33" d="100"/>
        <a:sy n="33" d="100"/>
      </p:scale>
      <p:origin x="0" y="12480"/>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_rels/viewProps.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1"/>
            <a:ext cx="3077951" cy="51101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ea typeface="宋体" pitchFamily="-112" charset="-122"/>
              </a:defRPr>
            </a:lvl1pPr>
          </a:lstStyle>
          <a:p>
            <a:pPr>
              <a:defRPr/>
            </a:pPr>
            <a:endParaRPr lang="en-US" altLang="zh-CN"/>
          </a:p>
        </p:txBody>
      </p:sp>
      <p:sp>
        <p:nvSpPr>
          <p:cNvPr id="32771" name="Rectangle 3"/>
          <p:cNvSpPr>
            <a:spLocks noGrp="1" noChangeArrowheads="1"/>
          </p:cNvSpPr>
          <p:nvPr>
            <p:ph type="dt" sz="quarter" idx="1"/>
          </p:nvPr>
        </p:nvSpPr>
        <p:spPr bwMode="auto">
          <a:xfrm>
            <a:off x="4022937" y="1"/>
            <a:ext cx="3077951" cy="51101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宋体" pitchFamily="-112" charset="-122"/>
              </a:defRPr>
            </a:lvl1pPr>
          </a:lstStyle>
          <a:p>
            <a:pPr>
              <a:defRPr/>
            </a:pPr>
            <a:endParaRPr lang="en-US" altLang="zh-CN"/>
          </a:p>
        </p:txBody>
      </p:sp>
      <p:sp>
        <p:nvSpPr>
          <p:cNvPr id="32772" name="Rectangle 4"/>
          <p:cNvSpPr>
            <a:spLocks noGrp="1" noChangeArrowheads="1"/>
          </p:cNvSpPr>
          <p:nvPr>
            <p:ph type="ftr" sz="quarter" idx="2"/>
          </p:nvPr>
        </p:nvSpPr>
        <p:spPr bwMode="auto">
          <a:xfrm>
            <a:off x="0" y="9718835"/>
            <a:ext cx="3077951" cy="511016"/>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ea typeface="宋体" pitchFamily="-112" charset="-122"/>
              </a:defRPr>
            </a:lvl1pPr>
          </a:lstStyle>
          <a:p>
            <a:pPr>
              <a:defRPr/>
            </a:pPr>
            <a:endParaRPr lang="en-US" altLang="zh-CN"/>
          </a:p>
        </p:txBody>
      </p:sp>
      <p:sp>
        <p:nvSpPr>
          <p:cNvPr id="32773" name="Rectangle 5"/>
          <p:cNvSpPr>
            <a:spLocks noGrp="1" noChangeArrowheads="1"/>
          </p:cNvSpPr>
          <p:nvPr>
            <p:ph type="sldNum" sz="quarter" idx="3"/>
          </p:nvPr>
        </p:nvSpPr>
        <p:spPr bwMode="auto">
          <a:xfrm>
            <a:off x="4022937" y="9718835"/>
            <a:ext cx="3077951" cy="511016"/>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ea typeface="宋体" pitchFamily="-112" charset="-122"/>
              </a:defRPr>
            </a:lvl1pPr>
          </a:lstStyle>
          <a:p>
            <a:pPr>
              <a:defRPr/>
            </a:pPr>
            <a:fld id="{AAE39B95-69DC-4527-82D5-49CDC0EA3C7C}" type="slidenum">
              <a:rPr lang="en-US" altLang="zh-CN"/>
              <a:pPr>
                <a:defRPr/>
              </a:pPr>
              <a:t>‹#›</a:t>
            </a:fld>
            <a:endParaRPr lang="en-US" altLang="zh-CN"/>
          </a:p>
        </p:txBody>
      </p:sp>
    </p:spTree>
    <p:extLst>
      <p:ext uri="{BB962C8B-B14F-4D97-AF65-F5344CB8AC3E}">
        <p14:creationId xmlns:p14="http://schemas.microsoft.com/office/powerpoint/2010/main" val="12886439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1"/>
            <a:ext cx="3077951" cy="51101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ea typeface="宋体" pitchFamily="-112" charset="-122"/>
              </a:defRPr>
            </a:lvl1pPr>
          </a:lstStyle>
          <a:p>
            <a:pPr>
              <a:defRPr/>
            </a:pPr>
            <a:endParaRPr lang="en-US" altLang="zh-CN"/>
          </a:p>
        </p:txBody>
      </p:sp>
      <p:sp>
        <p:nvSpPr>
          <p:cNvPr id="8195" name="Rectangle 3"/>
          <p:cNvSpPr>
            <a:spLocks noGrp="1" noChangeArrowheads="1"/>
          </p:cNvSpPr>
          <p:nvPr>
            <p:ph type="dt" idx="1"/>
          </p:nvPr>
        </p:nvSpPr>
        <p:spPr bwMode="auto">
          <a:xfrm>
            <a:off x="4022937" y="1"/>
            <a:ext cx="3077951" cy="51101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ea typeface="宋体" pitchFamily="-112"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9931" y="4859417"/>
            <a:ext cx="5682615" cy="4603909"/>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9718835"/>
            <a:ext cx="3077951" cy="511016"/>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ea typeface="宋体" pitchFamily="-112"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4022937" y="9718835"/>
            <a:ext cx="3077951" cy="511016"/>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ea typeface="宋体" pitchFamily="-112" charset="-122"/>
              </a:defRPr>
            </a:lvl1pPr>
          </a:lstStyle>
          <a:p>
            <a:pPr>
              <a:defRPr/>
            </a:pPr>
            <a:fld id="{96CFD8BC-6C38-49CD-B7B5-74810F99FBDC}" type="slidenum">
              <a:rPr lang="en-US" altLang="zh-CN"/>
              <a:pPr>
                <a:defRPr/>
              </a:pPr>
              <a:t>‹#›</a:t>
            </a:fld>
            <a:endParaRPr lang="en-US" altLang="zh-CN"/>
          </a:p>
        </p:txBody>
      </p:sp>
    </p:spTree>
    <p:extLst>
      <p:ext uri="{BB962C8B-B14F-4D97-AF65-F5344CB8AC3E}">
        <p14:creationId xmlns:p14="http://schemas.microsoft.com/office/powerpoint/2010/main" val="216895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宋体" pitchFamily="-112" charset="-122"/>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宋体" pitchFamily="-112" charset="-122"/>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宋体" pitchFamily="-112" charset="-122"/>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宋体" pitchFamily="-112" charset="-122"/>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宋体" pitchFamily="-11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zh.wikipedia.org/wiki/%E6%95%B8%E5%AD%97" TargetMode="External"/><Relationship Id="rId13" Type="http://schemas.openxmlformats.org/officeDocument/2006/relationships/hyperlink" Target="http://zh.wikipedia.org/wiki/%E9%99%A4%E6%B3%95" TargetMode="External"/><Relationship Id="rId3" Type="http://schemas.openxmlformats.org/officeDocument/2006/relationships/hyperlink" Target="http://zh.wikipedia.org/wiki/%E9%9B%86%E5%90%88" TargetMode="External"/><Relationship Id="rId7" Type="http://schemas.openxmlformats.org/officeDocument/2006/relationships/hyperlink" Target="http://zh.wikipedia.org/wiki/%E7%BA%BF%E6%80%A7%E7%A9%BA%E9%97%B4" TargetMode="External"/><Relationship Id="rId12" Type="http://schemas.openxmlformats.org/officeDocument/2006/relationships/hyperlink" Target="http://zh.wikipedia.org/wiki/%E4%B9%98%E6%B3%95"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zh.wikipedia.org/wiki/%E6%A8%A1" TargetMode="External"/><Relationship Id="rId11" Type="http://schemas.openxmlformats.org/officeDocument/2006/relationships/hyperlink" Target="http://zh.wikipedia.org/wiki/%E6%B8%9B%E6%B3%95" TargetMode="External"/><Relationship Id="rId5" Type="http://schemas.openxmlformats.org/officeDocument/2006/relationships/hyperlink" Target="http://zh.wikipedia.org/wiki/%E5%9F%9F_(%E6%95%B8%E5%AD%B8)" TargetMode="External"/><Relationship Id="rId15" Type="http://schemas.openxmlformats.org/officeDocument/2006/relationships/hyperlink" Target="http://zh.wikipedia.org/wiki/%E5%B9%B3%E6%96%B9%E6%A0%B9" TargetMode="External"/><Relationship Id="rId10" Type="http://schemas.openxmlformats.org/officeDocument/2006/relationships/hyperlink" Target="http://zh.wikipedia.org/wiki/%E5%8A%A0%E6%B3%95" TargetMode="External"/><Relationship Id="rId4" Type="http://schemas.openxmlformats.org/officeDocument/2006/relationships/hyperlink" Target="http://zh.wikipedia.org/wiki/%E7%BE%A4" TargetMode="External"/><Relationship Id="rId9" Type="http://schemas.openxmlformats.org/officeDocument/2006/relationships/hyperlink" Target="http://zh.wikipedia.org/wiki/%E6%95%B0%E5%AD%A6" TargetMode="External"/><Relationship Id="rId14" Type="http://schemas.openxmlformats.org/officeDocument/2006/relationships/hyperlink" Target="http://zh.wikipedia.org/wiki/%E6%8C%87%E6%95%B0"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8" Type="http://schemas.openxmlformats.org/officeDocument/2006/relationships/hyperlink" Target="http://baike.baidu.com/view/685605.htm" TargetMode="External"/><Relationship Id="rId3" Type="http://schemas.openxmlformats.org/officeDocument/2006/relationships/hyperlink" Target="http://baike.baidu.com/view/25302.htm" TargetMode="External"/><Relationship Id="rId7" Type="http://schemas.openxmlformats.org/officeDocument/2006/relationships/hyperlink" Target="http://baike.baidu.com/view/990066.htm" TargetMode="External"/><Relationship Id="rId2" Type="http://schemas.openxmlformats.org/officeDocument/2006/relationships/slide" Target="../slides/slide50.xml"/><Relationship Id="rId1" Type="http://schemas.openxmlformats.org/officeDocument/2006/relationships/notesMaster" Target="../notesMasters/notesMaster1.xml"/><Relationship Id="rId6" Type="http://schemas.openxmlformats.org/officeDocument/2006/relationships/hyperlink" Target="http://baike.baidu.com/view/60408.htm" TargetMode="External"/><Relationship Id="rId5" Type="http://schemas.openxmlformats.org/officeDocument/2006/relationships/hyperlink" Target="http://baike.baidu.com/view/555716.htm" TargetMode="External"/><Relationship Id="rId4" Type="http://schemas.openxmlformats.org/officeDocument/2006/relationships/hyperlink" Target="http://baike.baidu.com/view/812.htm"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zh.wikipedia.org/wiki/%E8%8E%B1%E5%B8%83%E5%B0%BC%E5%85%B9"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8" Type="http://schemas.openxmlformats.org/officeDocument/2006/relationships/hyperlink" Target="http://en.wikipedia.org/wiki/World_War_II" TargetMode="External"/><Relationship Id="rId13" Type="http://schemas.openxmlformats.org/officeDocument/2006/relationships/hyperlink" Target="http://en.wikipedia.org/wiki/New_Mexico" TargetMode="External"/><Relationship Id="rId18" Type="http://schemas.openxmlformats.org/officeDocument/2006/relationships/hyperlink" Target="http://en.wikipedia.org/wiki/City_College_of_New_York" TargetMode="External"/><Relationship Id="rId3" Type="http://schemas.openxmlformats.org/officeDocument/2006/relationships/hyperlink" Target="http://en.wikipedia.org/wiki/University_of_Chicago" TargetMode="External"/><Relationship Id="rId21" Type="http://schemas.openxmlformats.org/officeDocument/2006/relationships/hyperlink" Target="http://en.wikipedia.org/wiki/Professor_Emeritus" TargetMode="External"/><Relationship Id="rId7" Type="http://schemas.openxmlformats.org/officeDocument/2006/relationships/hyperlink" Target="http://en.wikipedia.org/wiki/University_of_Louisville" TargetMode="External"/><Relationship Id="rId12" Type="http://schemas.openxmlformats.org/officeDocument/2006/relationships/hyperlink" Target="http://en.wikipedia.org/wiki/United_States" TargetMode="External"/><Relationship Id="rId17" Type="http://schemas.openxmlformats.org/officeDocument/2006/relationships/hyperlink" Target="http://en.wikipedia.org/wiki/Adjunct_Professor" TargetMode="External"/><Relationship Id="rId2" Type="http://schemas.openxmlformats.org/officeDocument/2006/relationships/slide" Target="../slides/slide58.xml"/><Relationship Id="rId16" Type="http://schemas.openxmlformats.org/officeDocument/2006/relationships/hyperlink" Target="http://en.wikipedia.org/wiki/Claude_E._Shannon" TargetMode="External"/><Relationship Id="rId20" Type="http://schemas.openxmlformats.org/officeDocument/2006/relationships/hyperlink" Target="http://en.wikipedia.org/wiki/Adjunct_professor" TargetMode="External"/><Relationship Id="rId1" Type="http://schemas.openxmlformats.org/officeDocument/2006/relationships/notesMaster" Target="../notesMasters/notesMaster1.xml"/><Relationship Id="rId6" Type="http://schemas.openxmlformats.org/officeDocument/2006/relationships/hyperlink" Target="http://en.wikipedia.org/wiki/University_of_Illinois_at_Urbana-Champaign" TargetMode="External"/><Relationship Id="rId11" Type="http://schemas.openxmlformats.org/officeDocument/2006/relationships/hyperlink" Target="http://en.wikipedia.org/wiki/Earth's_atmosphere" TargetMode="External"/><Relationship Id="rId5" Type="http://schemas.openxmlformats.org/officeDocument/2006/relationships/hyperlink" Target="http://en.wikipedia.org/wiki/Doctor_of_Philosophy" TargetMode="External"/><Relationship Id="rId15" Type="http://schemas.openxmlformats.org/officeDocument/2006/relationships/hyperlink" Target="http://en.wikipedia.org/wiki/Bell_Labs" TargetMode="External"/><Relationship Id="rId10" Type="http://schemas.openxmlformats.org/officeDocument/2006/relationships/hyperlink" Target="http://en.wikipedia.org/wiki/Atomic_bomb" TargetMode="External"/><Relationship Id="rId19" Type="http://schemas.openxmlformats.org/officeDocument/2006/relationships/hyperlink" Target="http://en.wikipedia.org/wiki/Naval_Postgraduate_School" TargetMode="External"/><Relationship Id="rId4" Type="http://schemas.openxmlformats.org/officeDocument/2006/relationships/hyperlink" Target="http://en.wikipedia.org/wiki/University_of_Nebraska" TargetMode="External"/><Relationship Id="rId9" Type="http://schemas.openxmlformats.org/officeDocument/2006/relationships/hyperlink" Target="http://en.wikipedia.org/wiki/Manhattan_Project" TargetMode="External"/><Relationship Id="rId14" Type="http://schemas.openxmlformats.org/officeDocument/2006/relationships/hyperlink" Target="http://en.wikipedia.org/wiki/Japan" TargetMode="External"/><Relationship Id="rId22" Type="http://schemas.openxmlformats.org/officeDocument/2006/relationships/hyperlink" Target="http://en.wikipedia.org/wiki/Association_for_Computing_Machinery" TargetMode="Externa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zh.wikipedia.org/wiki/%E6%96%A4" TargetMode="External"/><Relationship Id="rId3" Type="http://schemas.openxmlformats.org/officeDocument/2006/relationships/hyperlink" Target="http://zh.wikipedia.org/wiki/%E5%85%AB%E8%BF%9B%E5%88%B6" TargetMode="External"/><Relationship Id="rId7" Type="http://schemas.openxmlformats.org/officeDocument/2006/relationships/hyperlink" Target="http://zh.wikipedia.org/wiki/%E4%B8%A4"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zh.wikipedia.org/wiki/%E4%B8%AD%E5%9B%BD" TargetMode="External"/><Relationship Id="rId5" Type="http://schemas.openxmlformats.org/officeDocument/2006/relationships/hyperlink" Target="http://zh.wikipedia.org/wiki/%E5%8D%B0%E6%AD%90%E4%BA%BA" TargetMode="External"/><Relationship Id="rId4" Type="http://schemas.openxmlformats.org/officeDocument/2006/relationships/hyperlink" Target="http://zh.wikipedia.org/w/index.php?title=Yuki%E9%83%A8%E8%90%BD&amp;action=edit&amp;redlink=1"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8" Type="http://schemas.openxmlformats.org/officeDocument/2006/relationships/hyperlink" Target="http://zh.wikipedia.org/zh-cn/IBM" TargetMode="External"/><Relationship Id="rId3" Type="http://schemas.openxmlformats.org/officeDocument/2006/relationships/hyperlink" Target="http://zh.wikipedia.org/w/index.php?title=X25&amp;action=edit&amp;redlink=1" TargetMode="External"/><Relationship Id="rId7" Type="http://schemas.openxmlformats.org/officeDocument/2006/relationships/hyperlink" Target="http://zh.wikipedia.org/w/index.php?title=IrDA&amp;action=edit&amp;redlink=1" TargetMode="External"/><Relationship Id="rId2" Type="http://schemas.openxmlformats.org/officeDocument/2006/relationships/slide" Target="../slides/slide69.xml"/><Relationship Id="rId1" Type="http://schemas.openxmlformats.org/officeDocument/2006/relationships/notesMaster" Target="../notesMasters/notesMaster1.xml"/><Relationship Id="rId6" Type="http://schemas.openxmlformats.org/officeDocument/2006/relationships/hyperlink" Target="http://zh.wikipedia.org/zh-cn/PPP" TargetMode="External"/><Relationship Id="rId5" Type="http://schemas.openxmlformats.org/officeDocument/2006/relationships/hyperlink" Target="http://zh.wikipedia.org/zh-cn/Bluetooth" TargetMode="External"/><Relationship Id="rId10" Type="http://schemas.openxmlformats.org/officeDocument/2006/relationships/hyperlink" Target="http://zh.wikipedia.org/w/index.php?title=XMODEM&amp;action=edit&amp;redlink=1" TargetMode="External"/><Relationship Id="rId4" Type="http://schemas.openxmlformats.org/officeDocument/2006/relationships/hyperlink" Target="http://zh.wikipedia.org/w/index.php?title=V.41&amp;action=edit&amp;redlink=1" TargetMode="External"/><Relationship Id="rId9" Type="http://schemas.openxmlformats.org/officeDocument/2006/relationships/hyperlink" Target="http://zh.wikipedia.org/zh-cn/BBS" TargetMode="Externa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xfrm>
            <a:off x="993775" y="768350"/>
            <a:ext cx="5114925" cy="3835400"/>
          </a:xfrm>
          <a:ln/>
        </p:spPr>
      </p:sp>
      <p:sp>
        <p:nvSpPr>
          <p:cNvPr id="70659" name="备注占位符 2"/>
          <p:cNvSpPr>
            <a:spLocks noGrp="1"/>
          </p:cNvSpPr>
          <p:nvPr>
            <p:ph type="body" idx="1"/>
          </p:nvPr>
        </p:nvSpPr>
        <p:spPr>
          <a:noFill/>
          <a:ln/>
        </p:spPr>
        <p:txBody>
          <a:bodyPr/>
          <a:lstStyle/>
          <a:p>
            <a:r>
              <a:rPr lang="en-US" altLang="zh-CN" sz="1200" kern="1200" dirty="0">
                <a:solidFill>
                  <a:schemeClr val="tx1"/>
                </a:solidFill>
                <a:effectLst/>
                <a:latin typeface="Arial" charset="0"/>
                <a:ea typeface="宋体" pitchFamily="2" charset="-122"/>
                <a:cs typeface="宋体" pitchFamily="-112" charset="-122"/>
              </a:rPr>
              <a:t>3</a:t>
            </a:r>
            <a:r>
              <a:rPr lang="zh-CN" altLang="en-US" sz="1200" kern="1200" dirty="0">
                <a:solidFill>
                  <a:schemeClr val="tx1"/>
                </a:solidFill>
                <a:effectLst/>
                <a:latin typeface="Arial" charset="0"/>
                <a:ea typeface="宋体" pitchFamily="2" charset="-122"/>
                <a:cs typeface="宋体" pitchFamily="-112" charset="-122"/>
              </a:rPr>
              <a:t>节课</a:t>
            </a:r>
            <a:endParaRPr lang="zh-CN" altLang="zh-CN" sz="1200" kern="1200" dirty="0">
              <a:solidFill>
                <a:schemeClr val="tx1"/>
              </a:solidFill>
              <a:effectLst/>
              <a:latin typeface="Arial" charset="0"/>
              <a:ea typeface="宋体" pitchFamily="2" charset="-122"/>
              <a:cs typeface="宋体" pitchFamily="-112" charset="-122"/>
            </a:endParaRPr>
          </a:p>
        </p:txBody>
      </p:sp>
      <p:sp>
        <p:nvSpPr>
          <p:cNvPr id="70660" name="灯片编号占位符 3"/>
          <p:cNvSpPr>
            <a:spLocks noGrp="1"/>
          </p:cNvSpPr>
          <p:nvPr>
            <p:ph type="sldNum" sz="quarter" idx="5"/>
          </p:nvPr>
        </p:nvSpPr>
        <p:spPr>
          <a:noFill/>
        </p:spPr>
        <p:txBody>
          <a:bodyPr/>
          <a:lstStyle/>
          <a:p>
            <a:fld id="{7525A828-D78F-429B-98BE-082884F865EF}" type="slidenum">
              <a:rPr lang="en-US" altLang="zh-CN" smtClean="0">
                <a:ea typeface="宋体" pitchFamily="2" charset="-122"/>
              </a:rPr>
              <a:pPr/>
              <a:t>1</a:t>
            </a:fld>
            <a:endParaRPr lang="en-US" altLang="zh-CN">
              <a:ea typeface="宋体" pitchFamily="2" charset="-122"/>
            </a:endParaRPr>
          </a:p>
        </p:txBody>
      </p:sp>
    </p:spTree>
    <p:extLst>
      <p:ext uri="{BB962C8B-B14F-4D97-AF65-F5344CB8AC3E}">
        <p14:creationId xmlns:p14="http://schemas.microsoft.com/office/powerpoint/2010/main" val="3661317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10</a:t>
            </a:fld>
            <a:endParaRPr lang="en-US" altLang="zh-CN"/>
          </a:p>
        </p:txBody>
      </p:sp>
    </p:spTree>
    <p:extLst>
      <p:ext uri="{BB962C8B-B14F-4D97-AF65-F5344CB8AC3E}">
        <p14:creationId xmlns:p14="http://schemas.microsoft.com/office/powerpoint/2010/main" val="478393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A9F860-13D2-48BC-A4CF-E0E90D2F86B6}" type="slidenum">
              <a:rPr lang="en-US" altLang="zh-CN"/>
              <a:pPr/>
              <a:t>11</a:t>
            </a:fld>
            <a:endParaRPr lang="en-US" altLang="zh-CN"/>
          </a:p>
        </p:txBody>
      </p:sp>
      <p:sp>
        <p:nvSpPr>
          <p:cNvPr id="177154" name="Rectangle 2"/>
          <p:cNvSpPr>
            <a:spLocks noGrp="1" noRot="1" noChangeAspect="1" noChangeArrowheads="1" noTextEdit="1"/>
          </p:cNvSpPr>
          <p:nvPr>
            <p:ph type="sldImg"/>
          </p:nvPr>
        </p:nvSpPr>
        <p:spPr>
          <a:xfrm>
            <a:off x="993775" y="768350"/>
            <a:ext cx="5114925" cy="3835400"/>
          </a:xfrm>
          <a:ln/>
        </p:spPr>
      </p:sp>
      <p:sp>
        <p:nvSpPr>
          <p:cNvPr id="177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48126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12</a:t>
            </a:fld>
            <a:endParaRPr lang="en-US" altLang="zh-CN"/>
          </a:p>
        </p:txBody>
      </p:sp>
    </p:spTree>
    <p:extLst>
      <p:ext uri="{BB962C8B-B14F-4D97-AF65-F5344CB8AC3E}">
        <p14:creationId xmlns:p14="http://schemas.microsoft.com/office/powerpoint/2010/main" val="3169149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13</a:t>
            </a:fld>
            <a:endParaRPr lang="en-US" altLang="zh-CN"/>
          </a:p>
        </p:txBody>
      </p:sp>
    </p:spTree>
    <p:extLst>
      <p:ext uri="{BB962C8B-B14F-4D97-AF65-F5344CB8AC3E}">
        <p14:creationId xmlns:p14="http://schemas.microsoft.com/office/powerpoint/2010/main" val="3387432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14</a:t>
            </a:fld>
            <a:endParaRPr lang="en-US" altLang="zh-CN"/>
          </a:p>
        </p:txBody>
      </p:sp>
    </p:spTree>
    <p:extLst>
      <p:ext uri="{BB962C8B-B14F-4D97-AF65-F5344CB8AC3E}">
        <p14:creationId xmlns:p14="http://schemas.microsoft.com/office/powerpoint/2010/main" val="959866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59E07-436E-46DC-9C7D-BD239279AC4D}" type="slidenum">
              <a:rPr lang="en-US" altLang="zh-CN"/>
              <a:pPr/>
              <a:t>15</a:t>
            </a:fld>
            <a:endParaRPr lang="en-US" altLang="zh-CN"/>
          </a:p>
        </p:txBody>
      </p:sp>
      <p:sp>
        <p:nvSpPr>
          <p:cNvPr id="106498" name="Rectangle 2"/>
          <p:cNvSpPr>
            <a:spLocks noGrp="1" noRot="1" noChangeAspect="1" noChangeArrowheads="1" noTextEdit="1"/>
          </p:cNvSpPr>
          <p:nvPr>
            <p:ph type="sldImg"/>
          </p:nvPr>
        </p:nvSpPr>
        <p:spPr>
          <a:xfrm>
            <a:off x="993775" y="768350"/>
            <a:ext cx="5114925" cy="3835400"/>
          </a:xfrm>
          <a:ln/>
        </p:spPr>
      </p:sp>
      <p:sp>
        <p:nvSpPr>
          <p:cNvPr id="106499" name="Rectangle 3"/>
          <p:cNvSpPr>
            <a:spLocks noGrp="1" noChangeArrowheads="1"/>
          </p:cNvSpPr>
          <p:nvPr>
            <p:ph type="body" idx="1"/>
          </p:nvPr>
        </p:nvSpPr>
        <p:spPr/>
        <p:txBody>
          <a:bodyPr/>
          <a:lstStyle/>
          <a:p>
            <a:r>
              <a:rPr lang="zh-CN" altLang="en-US"/>
              <a:t>孤立余数、孤立整数</a:t>
            </a:r>
          </a:p>
        </p:txBody>
      </p:sp>
    </p:spTree>
    <p:extLst>
      <p:ext uri="{BB962C8B-B14F-4D97-AF65-F5344CB8AC3E}">
        <p14:creationId xmlns:p14="http://schemas.microsoft.com/office/powerpoint/2010/main" val="214654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16</a:t>
            </a:fld>
            <a:endParaRPr lang="en-US" altLang="zh-CN"/>
          </a:p>
        </p:txBody>
      </p:sp>
    </p:spTree>
    <p:extLst>
      <p:ext uri="{BB962C8B-B14F-4D97-AF65-F5344CB8AC3E}">
        <p14:creationId xmlns:p14="http://schemas.microsoft.com/office/powerpoint/2010/main" val="671665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浮点数（</a:t>
            </a:r>
            <a:r>
              <a:rPr lang="en-US" altLang="zh-CN" dirty="0"/>
              <a:t>floating-point number</a:t>
            </a:r>
            <a:r>
              <a:rPr lang="zh-CN" altLang="en-US" dirty="0"/>
              <a:t>）是属于有理数中某特定子集的数的数字表示，在计算机中用以近似表示任意某个实数。具体来说，这个实数由一个整数或定点数（即尾数）乘以某个基数（计算机中通常是</a:t>
            </a:r>
            <a:r>
              <a:rPr lang="en-US" altLang="zh-CN" dirty="0"/>
              <a:t>2</a:t>
            </a:r>
            <a:r>
              <a:rPr lang="zh-CN" altLang="en-US" dirty="0"/>
              <a:t>）的整数次幂得到，这种表示方法类似于基数为</a:t>
            </a:r>
            <a:r>
              <a:rPr lang="en-US" altLang="zh-CN" dirty="0"/>
              <a:t>10</a:t>
            </a:r>
            <a:r>
              <a:rPr lang="zh-CN" altLang="en-US" dirty="0"/>
              <a:t>的科学记数法。</a:t>
            </a:r>
          </a:p>
          <a:p>
            <a:endParaRPr lang="zh-CN" altLang="en-US" dirty="0"/>
          </a:p>
          <a:p>
            <a:r>
              <a:rPr lang="zh-CN" altLang="en-US" dirty="0"/>
              <a:t>浮点计算是指浮点数参与的运算，这种运算通常伴随着因为无法精确表示而进行的近似或舍入。</a:t>
            </a:r>
          </a:p>
          <a:p>
            <a:r>
              <a:rPr lang="zh-CN" altLang="en-US" dirty="0"/>
              <a:t>一个浮点数</a:t>
            </a:r>
            <a:r>
              <a:rPr lang="en-US" altLang="zh-CN" dirty="0"/>
              <a:t>a</a:t>
            </a:r>
            <a:r>
              <a:rPr lang="zh-CN" altLang="en-US" dirty="0"/>
              <a:t>由两个数</a:t>
            </a:r>
            <a:r>
              <a:rPr lang="en-US" altLang="zh-CN" dirty="0"/>
              <a:t>m</a:t>
            </a:r>
            <a:r>
              <a:rPr lang="zh-CN" altLang="en-US" dirty="0"/>
              <a:t>和</a:t>
            </a:r>
            <a:r>
              <a:rPr lang="en-US" altLang="zh-CN" dirty="0"/>
              <a:t>e</a:t>
            </a:r>
            <a:r>
              <a:rPr lang="zh-CN" altLang="en-US" dirty="0"/>
              <a:t>来表示：</a:t>
            </a:r>
            <a:r>
              <a:rPr lang="en-US" altLang="zh-CN" dirty="0"/>
              <a:t>a = m × be</a:t>
            </a:r>
            <a:r>
              <a:rPr lang="zh-CN" altLang="en-US" dirty="0"/>
              <a:t>。在任意一个这样的系统中，我们选择一个基数</a:t>
            </a:r>
            <a:r>
              <a:rPr lang="en-US" altLang="zh-CN" dirty="0"/>
              <a:t>b</a:t>
            </a:r>
            <a:r>
              <a:rPr lang="zh-CN" altLang="en-US" dirty="0"/>
              <a:t>（记数系统的基）和精度</a:t>
            </a:r>
            <a:r>
              <a:rPr lang="en-US" altLang="zh-CN" dirty="0"/>
              <a:t>p</a:t>
            </a:r>
            <a:r>
              <a:rPr lang="zh-CN" altLang="en-US" dirty="0"/>
              <a:t>（即使用多少位来存储）。</a:t>
            </a:r>
            <a:r>
              <a:rPr lang="en-US" altLang="zh-CN" dirty="0"/>
              <a:t>m</a:t>
            </a:r>
            <a:r>
              <a:rPr lang="zh-CN" altLang="en-US" dirty="0"/>
              <a:t>（即尾数）是形如</a:t>
            </a:r>
            <a:r>
              <a:rPr lang="en-US" altLang="zh-CN" dirty="0"/>
              <a:t>±</a:t>
            </a:r>
            <a:r>
              <a:rPr lang="en-US" altLang="zh-CN" dirty="0" err="1"/>
              <a:t>d.ddd</a:t>
            </a:r>
            <a:r>
              <a:rPr lang="en-US" altLang="zh-CN" dirty="0"/>
              <a:t>...</a:t>
            </a:r>
            <a:r>
              <a:rPr lang="en-US" altLang="zh-CN" dirty="0" err="1"/>
              <a:t>ddd</a:t>
            </a:r>
            <a:r>
              <a:rPr lang="zh-CN" altLang="en-US" dirty="0"/>
              <a:t>的</a:t>
            </a:r>
            <a:r>
              <a:rPr lang="en-US" altLang="zh-CN" dirty="0"/>
              <a:t>p</a:t>
            </a:r>
            <a:r>
              <a:rPr lang="zh-CN" altLang="en-US" dirty="0"/>
              <a:t>位数（每一位是一个介于</a:t>
            </a:r>
            <a:r>
              <a:rPr lang="en-US" altLang="zh-CN" dirty="0"/>
              <a:t>0</a:t>
            </a:r>
            <a:r>
              <a:rPr lang="zh-CN" altLang="en-US" dirty="0"/>
              <a:t>到</a:t>
            </a:r>
            <a:r>
              <a:rPr lang="en-US" altLang="zh-CN" dirty="0"/>
              <a:t>b-1</a:t>
            </a:r>
            <a:r>
              <a:rPr lang="zh-CN" altLang="en-US" dirty="0"/>
              <a:t>之间的整数，包括</a:t>
            </a:r>
            <a:r>
              <a:rPr lang="en-US" altLang="zh-CN" dirty="0"/>
              <a:t>0</a:t>
            </a:r>
            <a:r>
              <a:rPr lang="zh-CN" altLang="en-US" dirty="0"/>
              <a:t>和</a:t>
            </a:r>
            <a:r>
              <a:rPr lang="en-US" altLang="zh-CN" dirty="0"/>
              <a:t>b-1</a:t>
            </a:r>
            <a:r>
              <a:rPr lang="zh-CN" altLang="en-US" dirty="0"/>
              <a:t>）。如果</a:t>
            </a:r>
            <a:r>
              <a:rPr lang="en-US" altLang="zh-CN" dirty="0"/>
              <a:t>m</a:t>
            </a:r>
            <a:r>
              <a:rPr lang="zh-CN" altLang="en-US" dirty="0"/>
              <a:t>的第一位是非</a:t>
            </a:r>
            <a:r>
              <a:rPr lang="en-US" altLang="zh-CN" dirty="0"/>
              <a:t>0</a:t>
            </a:r>
            <a:r>
              <a:rPr lang="zh-CN" altLang="en-US" dirty="0"/>
              <a:t>整数，</a:t>
            </a:r>
            <a:r>
              <a:rPr lang="en-US" altLang="zh-CN" dirty="0"/>
              <a:t>m</a:t>
            </a:r>
            <a:r>
              <a:rPr lang="zh-CN" altLang="en-US" dirty="0"/>
              <a:t>称作正规化的。有一些描述使用一个单独的符号位（</a:t>
            </a:r>
            <a:r>
              <a:rPr lang="en-US" altLang="zh-CN" dirty="0"/>
              <a:t>s </a:t>
            </a:r>
            <a:r>
              <a:rPr lang="zh-CN" altLang="en-US" dirty="0"/>
              <a:t>代表</a:t>
            </a:r>
            <a:r>
              <a:rPr lang="en-US" altLang="zh-CN" dirty="0"/>
              <a:t>+</a:t>
            </a:r>
            <a:r>
              <a:rPr lang="zh-CN" altLang="en-US" dirty="0"/>
              <a:t>或者</a:t>
            </a:r>
            <a:r>
              <a:rPr lang="en-US" altLang="zh-CN" dirty="0"/>
              <a:t>-</a:t>
            </a:r>
            <a:r>
              <a:rPr lang="zh-CN" altLang="en-US" dirty="0"/>
              <a:t>）来表示正负，这样</a:t>
            </a:r>
            <a:r>
              <a:rPr lang="en-US" altLang="zh-CN" dirty="0"/>
              <a:t>m</a:t>
            </a:r>
            <a:r>
              <a:rPr lang="zh-CN" altLang="en-US" dirty="0"/>
              <a:t>必须是正的。</a:t>
            </a:r>
            <a:r>
              <a:rPr lang="en-US" altLang="zh-CN" dirty="0"/>
              <a:t>e</a:t>
            </a:r>
            <a:r>
              <a:rPr lang="zh-CN" altLang="en-US" dirty="0"/>
              <a:t>是指数。</a:t>
            </a:r>
          </a:p>
          <a:p>
            <a:endParaRPr lang="zh-CN" altLang="en-US" dirty="0"/>
          </a:p>
          <a:p>
            <a:r>
              <a:rPr lang="zh-CN" altLang="en-US" dirty="0"/>
              <a:t>这种设计可以在某个固定长度的存储空间内表示定点数</a:t>
            </a:r>
            <a:r>
              <a:rPr lang="en-US" altLang="zh-CN" dirty="0"/>
              <a:t>,</a:t>
            </a:r>
            <a:r>
              <a:rPr lang="zh-CN" altLang="en-US" dirty="0"/>
              <a:t>但无法表示的更大范围的数。</a:t>
            </a:r>
          </a:p>
          <a:p>
            <a:r>
              <a:rPr lang="zh-CN" altLang="en-US" dirty="0"/>
              <a:t>由于浮点数不能表达所有实数，浮点运算与相应的数学运算有所差异，有时此差异极为显著。</a:t>
            </a:r>
          </a:p>
          <a:p>
            <a:endParaRPr lang="zh-CN" altLang="en-US" dirty="0"/>
          </a:p>
          <a:p>
            <a:r>
              <a:rPr lang="zh-CN" altLang="en-US" dirty="0"/>
              <a:t>比如，二进制浮点数不能表达</a:t>
            </a:r>
            <a:r>
              <a:rPr lang="en-US" altLang="zh-CN" dirty="0"/>
              <a:t>0.1</a:t>
            </a:r>
            <a:r>
              <a:rPr lang="zh-CN" altLang="en-US" dirty="0"/>
              <a:t>和</a:t>
            </a:r>
            <a:r>
              <a:rPr lang="en-US" altLang="zh-CN" dirty="0"/>
              <a:t>0.01</a:t>
            </a:r>
            <a:r>
              <a:rPr lang="zh-CN" altLang="en-US" dirty="0"/>
              <a:t>，</a:t>
            </a:r>
            <a:r>
              <a:rPr lang="en-US" altLang="zh-CN" dirty="0"/>
              <a:t>0.1</a:t>
            </a:r>
            <a:r>
              <a:rPr lang="zh-CN" altLang="en-US" dirty="0"/>
              <a:t>的平方既不是准确的</a:t>
            </a:r>
            <a:r>
              <a:rPr lang="en-US" altLang="zh-CN" dirty="0"/>
              <a:t>0.01</a:t>
            </a:r>
            <a:r>
              <a:rPr lang="zh-CN" altLang="en-US" dirty="0"/>
              <a:t>，也不是最接近</a:t>
            </a:r>
            <a:r>
              <a:rPr lang="en-US" altLang="zh-CN" dirty="0"/>
              <a:t>0.01</a:t>
            </a:r>
            <a:r>
              <a:rPr lang="zh-CN" altLang="en-US" dirty="0"/>
              <a:t>的可表达的数。</a:t>
            </a:r>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17</a:t>
            </a:fld>
            <a:endParaRPr lang="en-US" altLang="zh-CN"/>
          </a:p>
        </p:txBody>
      </p:sp>
    </p:spTree>
    <p:extLst>
      <p:ext uri="{BB962C8B-B14F-4D97-AF65-F5344CB8AC3E}">
        <p14:creationId xmlns:p14="http://schemas.microsoft.com/office/powerpoint/2010/main" val="542309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15900" indent="-215900">
              <a:spcBef>
                <a:spcPct val="0"/>
              </a:spcBef>
            </a:pPr>
            <a:r>
              <a:rPr lang="en-US" altLang="zh-CN" sz="2400" b="0" kern="0" dirty="0">
                <a:ea typeface="Calibri" charset="0"/>
                <a:cs typeface="Calibri" charset="0"/>
              </a:rPr>
              <a:t>Representation</a:t>
            </a:r>
            <a:endParaRPr lang="en-US" altLang="zh-CN" sz="2400" b="0" kern="0" dirty="0"/>
          </a:p>
          <a:p>
            <a:pPr lvl="1"/>
            <a:r>
              <a:rPr lang="en-US" altLang="zh-CN" sz="2000" b="0" kern="0" dirty="0"/>
              <a:t>Bits to right of “binary point” represent fractional powers of 2</a:t>
            </a:r>
          </a:p>
          <a:p>
            <a:pPr lvl="1"/>
            <a:r>
              <a:rPr lang="en-US" altLang="zh-CN" sz="2000" b="0" kern="0" dirty="0"/>
              <a:t>Represents rational number:</a:t>
            </a:r>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18</a:t>
            </a:fld>
            <a:endParaRPr lang="en-US"/>
          </a:p>
        </p:txBody>
      </p:sp>
    </p:spTree>
    <p:extLst>
      <p:ext uri="{BB962C8B-B14F-4D97-AF65-F5344CB8AC3E}">
        <p14:creationId xmlns:p14="http://schemas.microsoft.com/office/powerpoint/2010/main" val="3941135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dirty="0">
                <a:latin typeface="Arial" pitchFamily="34" charset="0"/>
              </a:rPr>
              <a:t>Before we move on to the floating-point representation, let’s review the familiar scientific notation. For example, we can use 6.02x10</a:t>
            </a:r>
            <a:r>
              <a:rPr lang="en-US" altLang="zh-CN" baseline="30000" dirty="0">
                <a:latin typeface="Arial" pitchFamily="34" charset="0"/>
              </a:rPr>
              <a:t>21 </a:t>
            </a:r>
            <a:r>
              <a:rPr lang="en-US" altLang="zh-CN" dirty="0">
                <a:latin typeface="Arial" pitchFamily="34" charset="0"/>
              </a:rPr>
              <a:t>to represent 6,020,000,000,000,000,000,000. Here, the part before x is called mantissa,  the base is 10, the power of ten is called exponent. </a:t>
            </a:r>
          </a:p>
          <a:p>
            <a:r>
              <a:rPr lang="en-US" altLang="zh-CN" dirty="0">
                <a:solidFill>
                  <a:srgbClr val="CC0000"/>
                </a:solidFill>
                <a:latin typeface="Arial" pitchFamily="34" charset="0"/>
              </a:rPr>
              <a:t>What the exponent mean?</a:t>
            </a:r>
            <a:r>
              <a:rPr lang="en-US" altLang="zh-CN" dirty="0">
                <a:latin typeface="Arial" pitchFamily="34" charset="0"/>
              </a:rPr>
              <a:t> </a:t>
            </a:r>
            <a:r>
              <a:rPr lang="en-US" altLang="zh-CN" dirty="0">
                <a:solidFill>
                  <a:srgbClr val="CC0000"/>
                </a:solidFill>
                <a:latin typeface="Arial" pitchFamily="34" charset="0"/>
              </a:rPr>
              <a:t>Who knows that?</a:t>
            </a:r>
          </a:p>
          <a:p>
            <a:r>
              <a:rPr lang="en-US" altLang="zh-CN" dirty="0">
                <a:latin typeface="Arial" pitchFamily="34" charset="0"/>
              </a:rPr>
              <a:t>Exponent is used for deciding the position of decimal point. When we change </a:t>
            </a:r>
            <a:r>
              <a:rPr lang="en-US" altLang="zh-CN" dirty="0" err="1">
                <a:latin typeface="Arial" pitchFamily="34" charset="0"/>
              </a:rPr>
              <a:t>exponent,the</a:t>
            </a:r>
            <a:r>
              <a:rPr lang="en-US" altLang="zh-CN" dirty="0">
                <a:latin typeface="Arial" pitchFamily="34" charset="0"/>
              </a:rPr>
              <a:t> decimal point can be floated. In this example, If we change the exponent to 31, it means the number of digits of real value will be 31+1=32,the number become longer and it’s value is more larger, but we need not increase the number of digits in exponent. It’s still 2 digits. </a:t>
            </a:r>
          </a:p>
          <a:p>
            <a:r>
              <a:rPr lang="en-US" altLang="zh-CN" dirty="0">
                <a:latin typeface="Arial" pitchFamily="34" charset="0"/>
              </a:rPr>
              <a:t>In the scientific notation, a mantissa with no leading 0s and only one digit to left of decimal point is called to be normalized. It means an normalized number should have a nonzero leftmost digit. So, there is only one normalized form, whereas there are many </a:t>
            </a:r>
            <a:r>
              <a:rPr lang="en-US" altLang="zh-CN" dirty="0" err="1">
                <a:latin typeface="Arial" pitchFamily="34" charset="0"/>
              </a:rPr>
              <a:t>unnormalized</a:t>
            </a:r>
            <a:r>
              <a:rPr lang="en-US" altLang="zh-CN" dirty="0">
                <a:latin typeface="Arial" pitchFamily="34" charset="0"/>
              </a:rPr>
              <a:t> forms. For example, if we want to represent 1/1,000,000,000, the normalized form is 1.0x10</a:t>
            </a:r>
            <a:r>
              <a:rPr lang="en-US" altLang="zh-CN" baseline="30000" dirty="0">
                <a:latin typeface="Arial" pitchFamily="34" charset="0"/>
              </a:rPr>
              <a:t>-9</a:t>
            </a:r>
            <a:r>
              <a:rPr lang="en-US" altLang="zh-CN" dirty="0">
                <a:latin typeface="Arial" pitchFamily="34" charset="0"/>
              </a:rPr>
              <a:t> , whereas 0.1x10</a:t>
            </a:r>
            <a:r>
              <a:rPr lang="en-US" altLang="zh-CN" baseline="30000" dirty="0">
                <a:latin typeface="Arial" pitchFamily="34" charset="0"/>
              </a:rPr>
              <a:t>-8 </a:t>
            </a:r>
            <a:r>
              <a:rPr lang="en-US" altLang="zh-CN" dirty="0">
                <a:latin typeface="Arial" pitchFamily="34" charset="0"/>
              </a:rPr>
              <a:t>and 10.0x10</a:t>
            </a:r>
            <a:r>
              <a:rPr lang="en-US" altLang="zh-CN" baseline="30000" dirty="0">
                <a:latin typeface="Arial" pitchFamily="34" charset="0"/>
              </a:rPr>
              <a:t>-10</a:t>
            </a:r>
            <a:r>
              <a:rPr lang="en-US" altLang="zh-CN" dirty="0">
                <a:latin typeface="Arial" pitchFamily="34" charset="0"/>
              </a:rPr>
              <a:t>n are not normalized number. In this example, the exponent is negative (-9), it means the actual decimal point should be to the left of the </a:t>
            </a:r>
          </a:p>
          <a:p>
            <a:r>
              <a:rPr lang="en-US" altLang="zh-CN" dirty="0">
                <a:latin typeface="Arial" pitchFamily="34" charset="0"/>
              </a:rPr>
              <a:t>9</a:t>
            </a:r>
            <a:r>
              <a:rPr lang="en-US" altLang="zh-CN" baseline="30000" dirty="0">
                <a:latin typeface="Arial" pitchFamily="34" charset="0"/>
              </a:rPr>
              <a:t>th</a:t>
            </a:r>
            <a:r>
              <a:rPr lang="en-US" altLang="zh-CN" dirty="0">
                <a:latin typeface="Arial" pitchFamily="34" charset="0"/>
              </a:rPr>
              <a:t> place. </a:t>
            </a:r>
          </a:p>
          <a:p>
            <a:r>
              <a:rPr lang="en-US" altLang="zh-CN" dirty="0">
                <a:latin typeface="Arial" pitchFamily="34" charset="0"/>
              </a:rPr>
              <a:t>With this scientific notation, We only need to describe mantissa and exponent. Every normalized mantissa is a fixed-point number because there is only one nonzero digit in the integer part. Every exponent is a integer which decides the place of decimal point, so they are short and can be also represented in fixed-point numbers. So we can use two short fixed-point numbers to represent a very long number. </a:t>
            </a:r>
          </a:p>
          <a:p>
            <a:r>
              <a:rPr lang="en-US" altLang="zh-CN" dirty="0">
                <a:latin typeface="Arial" pitchFamily="34" charset="0"/>
              </a:rPr>
              <a:t> </a:t>
            </a:r>
          </a:p>
          <a:p>
            <a:endParaRPr lang="zh-CN" altLang="en-US" dirty="0">
              <a:latin typeface="Arial" pitchFamily="34" charset="0"/>
            </a:endParaRPr>
          </a:p>
        </p:txBody>
      </p:sp>
    </p:spTree>
    <p:extLst>
      <p:ext uri="{BB962C8B-B14F-4D97-AF65-F5344CB8AC3E}">
        <p14:creationId xmlns:p14="http://schemas.microsoft.com/office/powerpoint/2010/main" val="1648520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F411602-F638-4DF5-98F2-B0E16E9EC118}" type="slidenum">
              <a:rPr lang="en-US" altLang="zh-CN" smtClean="0">
                <a:ea typeface="宋体" pitchFamily="2" charset="-122"/>
              </a:rPr>
              <a:pPr/>
              <a:t>2</a:t>
            </a:fld>
            <a:endParaRPr lang="en-US" altLang="zh-CN">
              <a:ea typeface="宋体" pitchFamily="2" charset="-122"/>
            </a:endParaRPr>
          </a:p>
        </p:txBody>
      </p:sp>
      <p:sp>
        <p:nvSpPr>
          <p:cNvPr id="72707" name="Rectangle 2"/>
          <p:cNvSpPr>
            <a:spLocks noGrp="1" noRot="1" noChangeAspect="1" noTextEdit="1"/>
          </p:cNvSpPr>
          <p:nvPr>
            <p:ph type="sldImg"/>
          </p:nvPr>
        </p:nvSpPr>
        <p:spPr>
          <a:xfrm>
            <a:off x="993775" y="768350"/>
            <a:ext cx="5114925" cy="3835400"/>
          </a:xfrm>
          <a:ln/>
        </p:spPr>
      </p:sp>
      <p:sp>
        <p:nvSpPr>
          <p:cNvPr id="72708" name="Rectangle 3"/>
          <p:cNvSpPr>
            <a:spLocks noGrp="1"/>
          </p:cNvSpPr>
          <p:nvPr>
            <p:ph type="body" idx="1"/>
          </p:nvPr>
        </p:nvSpPr>
        <p:spPr>
          <a:noFill/>
          <a:ln/>
        </p:spPr>
        <p:txBody>
          <a:bodyPr/>
          <a:lstStyle/>
          <a:p>
            <a:r>
              <a:rPr lang="zh-CN" altLang="zh-CN" sz="1200" kern="1200" dirty="0">
                <a:solidFill>
                  <a:schemeClr val="tx1"/>
                </a:solidFill>
                <a:effectLst/>
                <a:latin typeface="Arial" charset="0"/>
                <a:ea typeface="宋体" pitchFamily="2" charset="-122"/>
                <a:cs typeface="宋体" pitchFamily="-112" charset="-122"/>
              </a:rPr>
              <a:t>数据的机器级表示</a:t>
            </a:r>
          </a:p>
          <a:p>
            <a:pPr lvl="0"/>
            <a:r>
              <a:rPr lang="en-US" altLang="zh-CN" sz="1200" kern="1200" dirty="0">
                <a:solidFill>
                  <a:schemeClr val="tx1"/>
                </a:solidFill>
                <a:effectLst/>
                <a:latin typeface="Arial" charset="0"/>
                <a:ea typeface="宋体" pitchFamily="2" charset="-122"/>
                <a:cs typeface="宋体" pitchFamily="-112" charset="-122"/>
              </a:rPr>
              <a:t> </a:t>
            </a:r>
            <a:endParaRPr lang="zh-CN" altLang="zh-CN" sz="1200" kern="1200" dirty="0">
              <a:solidFill>
                <a:schemeClr val="tx1"/>
              </a:solidFill>
              <a:effectLst/>
              <a:latin typeface="Arial" charset="0"/>
              <a:ea typeface="宋体" pitchFamily="2" charset="-122"/>
              <a:cs typeface="宋体" pitchFamily="-112" charset="-122"/>
            </a:endParaRPr>
          </a:p>
          <a:p>
            <a:r>
              <a:rPr lang="zh-CN" altLang="zh-CN" sz="1200" kern="1200" dirty="0">
                <a:solidFill>
                  <a:schemeClr val="tx1"/>
                </a:solidFill>
                <a:effectLst/>
                <a:latin typeface="Arial" charset="0"/>
                <a:ea typeface="宋体" pitchFamily="2" charset="-122"/>
                <a:cs typeface="宋体" pitchFamily="-112" charset="-122"/>
              </a:rPr>
              <a:t>数值表示和数制</a:t>
            </a:r>
          </a:p>
          <a:p>
            <a:pPr lvl="0"/>
            <a:r>
              <a:rPr lang="en-US" altLang="zh-CN" sz="1200" kern="1200" dirty="0">
                <a:solidFill>
                  <a:schemeClr val="tx1"/>
                </a:solidFill>
                <a:effectLst/>
                <a:latin typeface="Arial" charset="0"/>
                <a:ea typeface="宋体" pitchFamily="2" charset="-122"/>
                <a:cs typeface="宋体" pitchFamily="-112" charset="-122"/>
              </a:rPr>
              <a:t> </a:t>
            </a:r>
            <a:endParaRPr lang="zh-CN" altLang="zh-CN" sz="1200" kern="1200" dirty="0">
              <a:solidFill>
                <a:schemeClr val="tx1"/>
              </a:solidFill>
              <a:effectLst/>
              <a:latin typeface="Arial" charset="0"/>
              <a:ea typeface="宋体" pitchFamily="2" charset="-122"/>
              <a:cs typeface="宋体" pitchFamily="-112" charset="-122"/>
            </a:endParaRPr>
          </a:p>
          <a:p>
            <a:r>
              <a:rPr lang="zh-CN" altLang="zh-CN" sz="1200" kern="1200" dirty="0">
                <a:solidFill>
                  <a:schemeClr val="tx1"/>
                </a:solidFill>
                <a:effectLst/>
                <a:latin typeface="Arial" charset="0"/>
                <a:ea typeface="宋体" pitchFamily="2" charset="-122"/>
                <a:cs typeface="宋体" pitchFamily="-112" charset="-122"/>
              </a:rPr>
              <a:t>定点数和浮点数</a:t>
            </a:r>
          </a:p>
          <a:p>
            <a:pPr lvl="0"/>
            <a:r>
              <a:rPr lang="en-US" altLang="zh-CN" sz="1200" kern="1200" dirty="0">
                <a:solidFill>
                  <a:schemeClr val="tx1"/>
                </a:solidFill>
                <a:effectLst/>
                <a:latin typeface="Arial" charset="0"/>
                <a:ea typeface="宋体" pitchFamily="2" charset="-122"/>
                <a:cs typeface="宋体" pitchFamily="-112" charset="-122"/>
              </a:rPr>
              <a:t> </a:t>
            </a:r>
            <a:endParaRPr lang="zh-CN" altLang="zh-CN" sz="1200" kern="1200" dirty="0">
              <a:solidFill>
                <a:schemeClr val="tx1"/>
              </a:solidFill>
              <a:effectLst/>
              <a:latin typeface="Arial" charset="0"/>
              <a:ea typeface="宋体" pitchFamily="2" charset="-122"/>
              <a:cs typeface="宋体" pitchFamily="-112" charset="-122"/>
            </a:endParaRPr>
          </a:p>
          <a:p>
            <a:r>
              <a:rPr lang="zh-CN" altLang="zh-CN" sz="1200" kern="1200" dirty="0">
                <a:solidFill>
                  <a:schemeClr val="tx1"/>
                </a:solidFill>
                <a:effectLst/>
                <a:latin typeface="Arial" charset="0"/>
                <a:ea typeface="宋体" pitchFamily="2" charset="-122"/>
                <a:cs typeface="宋体" pitchFamily="-112" charset="-122"/>
              </a:rPr>
              <a:t>数值编码及计算</a:t>
            </a:r>
          </a:p>
          <a:p>
            <a:pPr lvl="0"/>
            <a:r>
              <a:rPr lang="en-US" altLang="zh-CN" sz="1200" kern="1200" dirty="0">
                <a:solidFill>
                  <a:schemeClr val="tx1"/>
                </a:solidFill>
                <a:effectLst/>
                <a:latin typeface="Arial" charset="0"/>
                <a:ea typeface="宋体" pitchFamily="2" charset="-122"/>
                <a:cs typeface="宋体" pitchFamily="-112" charset="-122"/>
              </a:rPr>
              <a:t> </a:t>
            </a:r>
            <a:endParaRPr lang="zh-CN" altLang="zh-CN" sz="1200" kern="1200" dirty="0">
              <a:solidFill>
                <a:schemeClr val="tx1"/>
              </a:solidFill>
              <a:effectLst/>
              <a:latin typeface="Arial" charset="0"/>
              <a:ea typeface="宋体" pitchFamily="2" charset="-122"/>
              <a:cs typeface="宋体" pitchFamily="-112" charset="-122"/>
            </a:endParaRPr>
          </a:p>
          <a:p>
            <a:r>
              <a:rPr lang="zh-CN" altLang="zh-CN" sz="1200" kern="1200" dirty="0">
                <a:solidFill>
                  <a:schemeClr val="tx1"/>
                </a:solidFill>
                <a:effectLst/>
                <a:latin typeface="Arial" charset="0"/>
                <a:ea typeface="宋体" pitchFamily="2" charset="-122"/>
                <a:cs typeface="宋体" pitchFamily="-112" charset="-122"/>
              </a:rPr>
              <a:t>符号编码：</a:t>
            </a:r>
            <a:r>
              <a:rPr lang="en-US" altLang="zh-CN" sz="1200" kern="1200" dirty="0">
                <a:solidFill>
                  <a:schemeClr val="tx1"/>
                </a:solidFill>
                <a:effectLst/>
                <a:latin typeface="Arial" charset="0"/>
                <a:ea typeface="宋体" pitchFamily="2" charset="-122"/>
                <a:cs typeface="宋体" pitchFamily="-112" charset="-122"/>
              </a:rPr>
              <a:t>BCD</a:t>
            </a:r>
            <a:r>
              <a:rPr lang="zh-CN" altLang="zh-CN" sz="1200" kern="1200" dirty="0">
                <a:solidFill>
                  <a:schemeClr val="tx1"/>
                </a:solidFill>
                <a:effectLst/>
                <a:latin typeface="Arial" charset="0"/>
                <a:ea typeface="宋体" pitchFamily="2" charset="-122"/>
                <a:cs typeface="宋体" pitchFamily="-112" charset="-122"/>
              </a:rPr>
              <a:t>码、</a:t>
            </a:r>
            <a:r>
              <a:rPr lang="en-US" altLang="zh-CN" sz="1200" kern="1200" dirty="0">
                <a:solidFill>
                  <a:schemeClr val="tx1"/>
                </a:solidFill>
                <a:effectLst/>
                <a:latin typeface="Arial" charset="0"/>
                <a:ea typeface="宋体" pitchFamily="2" charset="-122"/>
                <a:cs typeface="宋体" pitchFamily="-112" charset="-122"/>
              </a:rPr>
              <a:t> ASCII</a:t>
            </a:r>
            <a:r>
              <a:rPr lang="zh-CN" altLang="zh-CN" sz="1200" kern="1200" dirty="0">
                <a:solidFill>
                  <a:schemeClr val="tx1"/>
                </a:solidFill>
                <a:effectLst/>
                <a:latin typeface="Arial" charset="0"/>
                <a:ea typeface="宋体" pitchFamily="2" charset="-122"/>
                <a:cs typeface="宋体" pitchFamily="-112" charset="-122"/>
              </a:rPr>
              <a:t>、信息编码</a:t>
            </a:r>
          </a:p>
          <a:p>
            <a:pPr lvl="0"/>
            <a:r>
              <a:rPr lang="en-US" altLang="zh-CN" sz="1200" kern="1200" dirty="0">
                <a:solidFill>
                  <a:schemeClr val="tx1"/>
                </a:solidFill>
                <a:effectLst/>
                <a:latin typeface="Arial" charset="0"/>
                <a:ea typeface="宋体" pitchFamily="2" charset="-122"/>
                <a:cs typeface="宋体" pitchFamily="-112" charset="-122"/>
              </a:rPr>
              <a:t> </a:t>
            </a:r>
            <a:endParaRPr lang="zh-CN" altLang="zh-CN" sz="1200" kern="1200" dirty="0">
              <a:solidFill>
                <a:schemeClr val="tx1"/>
              </a:solidFill>
              <a:effectLst/>
              <a:latin typeface="Arial" charset="0"/>
              <a:ea typeface="宋体" pitchFamily="2" charset="-122"/>
              <a:cs typeface="宋体" pitchFamily="-112" charset="-122"/>
            </a:endParaRPr>
          </a:p>
          <a:p>
            <a:r>
              <a:rPr lang="zh-CN" altLang="zh-CN" sz="1200" b="1" kern="1200" dirty="0">
                <a:solidFill>
                  <a:schemeClr val="tx1"/>
                </a:solidFill>
                <a:effectLst/>
                <a:latin typeface="Arial" charset="0"/>
                <a:ea typeface="宋体" pitchFamily="2" charset="-122"/>
                <a:cs typeface="宋体" pitchFamily="-112" charset="-122"/>
              </a:rPr>
              <a:t>动作、条件和状态编码：格雷码</a:t>
            </a:r>
            <a:endParaRPr lang="zh-CN" altLang="zh-CN" sz="1200" kern="1200" dirty="0">
              <a:solidFill>
                <a:schemeClr val="tx1"/>
              </a:solidFill>
              <a:effectLst/>
              <a:latin typeface="Arial" charset="0"/>
              <a:ea typeface="宋体" pitchFamily="2" charset="-122"/>
              <a:cs typeface="宋体" pitchFamily="-112" charset="-122"/>
            </a:endParaRPr>
          </a:p>
          <a:p>
            <a:pPr lvl="0"/>
            <a:r>
              <a:rPr lang="en-US" altLang="zh-CN" sz="1200" kern="1200" dirty="0">
                <a:solidFill>
                  <a:schemeClr val="tx1"/>
                </a:solidFill>
                <a:effectLst/>
                <a:latin typeface="Arial" charset="0"/>
                <a:ea typeface="宋体" pitchFamily="2" charset="-122"/>
                <a:cs typeface="宋体" pitchFamily="-112" charset="-122"/>
              </a:rPr>
              <a:t> </a:t>
            </a:r>
            <a:endParaRPr lang="zh-CN" altLang="zh-CN" sz="1200" kern="1200" dirty="0">
              <a:solidFill>
                <a:schemeClr val="tx1"/>
              </a:solidFill>
              <a:effectLst/>
              <a:latin typeface="Arial" charset="0"/>
              <a:ea typeface="宋体" pitchFamily="2" charset="-122"/>
              <a:cs typeface="宋体" pitchFamily="-112" charset="-122"/>
            </a:endParaRPr>
          </a:p>
          <a:p>
            <a:r>
              <a:rPr lang="zh-CN" altLang="zh-CN" sz="1200" kern="1200" dirty="0">
                <a:solidFill>
                  <a:schemeClr val="tx1"/>
                </a:solidFill>
                <a:effectLst/>
                <a:latin typeface="Arial" charset="0"/>
                <a:ea typeface="宋体" pitchFamily="2" charset="-122"/>
                <a:cs typeface="宋体" pitchFamily="-112" charset="-122"/>
              </a:rPr>
              <a:t>检错、纠错编码：海明码、奇偶校验码</a:t>
            </a:r>
          </a:p>
          <a:p>
            <a:endParaRPr lang="en-US" altLang="zh-CN" b="1" dirty="0"/>
          </a:p>
          <a:p>
            <a:endParaRPr lang="en-US" altLang="zh-CN" b="1" dirty="0"/>
          </a:p>
          <a:p>
            <a:endParaRPr lang="en-US" altLang="zh-CN" b="1" dirty="0"/>
          </a:p>
          <a:p>
            <a:r>
              <a:rPr lang="zh-CN" altLang="en-US" b="1" dirty="0"/>
              <a:t>简单地看，数字系统就是处理二进制数码</a:t>
            </a:r>
            <a:r>
              <a:rPr lang="en-US" altLang="zh-CN" b="1" dirty="0"/>
              <a:t>0</a:t>
            </a:r>
            <a:r>
              <a:rPr lang="zh-CN" altLang="en-US" b="1" dirty="0"/>
              <a:t>和</a:t>
            </a:r>
            <a:r>
              <a:rPr lang="en-US" altLang="zh-CN" b="1" dirty="0"/>
              <a:t>1</a:t>
            </a:r>
            <a:r>
              <a:rPr lang="zh-CN" altLang="en-US" b="1" dirty="0"/>
              <a:t>的电路，其中：</a:t>
            </a:r>
            <a:endParaRPr lang="en-US" altLang="zh-CN" b="1" dirty="0"/>
          </a:p>
          <a:p>
            <a:pPr lvl="1"/>
            <a:r>
              <a:rPr lang="zh-CN" altLang="en-US" b="1" dirty="0"/>
              <a:t>“二进制数码”就是现实世界中的对象在数字系统中的表示；（数字化的结果）</a:t>
            </a:r>
            <a:endParaRPr lang="en-US" altLang="zh-CN" b="1" dirty="0"/>
          </a:p>
          <a:p>
            <a:pPr lvl="1"/>
            <a:r>
              <a:rPr lang="zh-CN" altLang="en-US" b="1" dirty="0"/>
              <a:t>“处理”的方式和二进制数码表示的对象种类有关系。（数字设计的需求）</a:t>
            </a:r>
            <a:endParaRPr lang="en-US" altLang="zh-CN" b="1" dirty="0"/>
          </a:p>
          <a:p>
            <a:r>
              <a:rPr lang="zh-CN" altLang="en-US" b="1" dirty="0"/>
              <a:t>本章学习的目的：初步了解数字系统中</a:t>
            </a:r>
            <a:endParaRPr lang="en-US" altLang="zh-TW" b="1" dirty="0"/>
          </a:p>
          <a:p>
            <a:pPr lvl="1"/>
            <a:r>
              <a:rPr lang="zh-CN" altLang="en-US" b="1" dirty="0"/>
              <a:t>数值量可以如何表示和处理（数制）</a:t>
            </a:r>
            <a:endParaRPr lang="en-US" altLang="zh-CN" b="1" dirty="0"/>
          </a:p>
          <a:p>
            <a:pPr lvl="1"/>
            <a:r>
              <a:rPr lang="zh-CN" altLang="en-US" b="1" dirty="0"/>
              <a:t>非数值对象可以如何表示（编码）</a:t>
            </a:r>
            <a:endParaRPr lang="en-US" altLang="zh-TW" b="1" dirty="0"/>
          </a:p>
          <a:p>
            <a:endParaRPr lang="zh-CN" altLang="zh-CN" dirty="0"/>
          </a:p>
        </p:txBody>
      </p:sp>
    </p:spTree>
    <p:extLst>
      <p:ext uri="{BB962C8B-B14F-4D97-AF65-F5344CB8AC3E}">
        <p14:creationId xmlns:p14="http://schemas.microsoft.com/office/powerpoint/2010/main" val="674734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Numerical Form: </a:t>
            </a:r>
            <a:br>
              <a:rPr lang="en-US" altLang="zh-CN" dirty="0"/>
            </a:br>
            <a:r>
              <a:rPr lang="en-US" altLang="zh-CN" dirty="0"/>
              <a:t>			(–1)</a:t>
            </a:r>
            <a:r>
              <a:rPr lang="en-US" altLang="zh-CN" baseline="32000" dirty="0"/>
              <a:t>s</a:t>
            </a:r>
            <a:r>
              <a:rPr lang="en-US" altLang="zh-CN" dirty="0"/>
              <a:t> </a:t>
            </a:r>
            <a:r>
              <a:rPr lang="en-US" altLang="zh-CN" dirty="0">
                <a:latin typeface="Calibri Bold Italic" charset="0"/>
                <a:ea typeface="Calibri Bold Italic" charset="0"/>
                <a:cs typeface="Calibri Bold Italic" charset="0"/>
                <a:sym typeface="Calibri Bold Italic" charset="0"/>
              </a:rPr>
              <a:t>M</a:t>
            </a:r>
            <a:r>
              <a:rPr lang="en-US" altLang="zh-CN" dirty="0"/>
              <a:t>  2</a:t>
            </a:r>
            <a:r>
              <a:rPr lang="en-US" altLang="zh-CN" baseline="32000" dirty="0">
                <a:latin typeface="Calibri Bold Italic" charset="0"/>
                <a:ea typeface="Calibri Bold Italic" charset="0"/>
                <a:cs typeface="Calibri Bold Italic" charset="0"/>
                <a:sym typeface="Calibri Bold Italic" charset="0"/>
              </a:rPr>
              <a:t>E</a:t>
            </a:r>
            <a:endParaRPr lang="en-US" altLang="zh-CN" dirty="0"/>
          </a:p>
          <a:p>
            <a:pPr marL="552450" lvl="1"/>
            <a:r>
              <a:rPr lang="en-US" altLang="zh-CN" dirty="0">
                <a:latin typeface="Calibri Bold" charset="0"/>
                <a:ea typeface="Calibri Bold" charset="0"/>
                <a:cs typeface="Calibri Bold" charset="0"/>
                <a:sym typeface="Calibri Bold" charset="0"/>
              </a:rPr>
              <a:t>Sign bit</a:t>
            </a:r>
            <a:r>
              <a:rPr lang="en-US" altLang="zh-CN" dirty="0"/>
              <a:t> </a:t>
            </a:r>
            <a:r>
              <a:rPr lang="en-US" altLang="zh-CN" dirty="0">
                <a:solidFill>
                  <a:srgbClr val="980002"/>
                </a:solidFill>
                <a:latin typeface="Calibri Bold Italic" charset="0"/>
                <a:ea typeface="Calibri Bold Italic" charset="0"/>
                <a:cs typeface="Calibri Bold Italic" charset="0"/>
                <a:sym typeface="Calibri Bold Italic" charset="0"/>
              </a:rPr>
              <a:t>s</a:t>
            </a:r>
            <a:r>
              <a:rPr lang="en-US" altLang="zh-CN" dirty="0"/>
              <a:t> determines whether number is negative or positive</a:t>
            </a:r>
          </a:p>
          <a:p>
            <a:pPr marL="552450" lvl="1"/>
            <a:r>
              <a:rPr lang="en-US" altLang="zh-CN" dirty="0">
                <a:latin typeface="Calibri Bold" charset="0"/>
                <a:ea typeface="Calibri Bold" charset="0"/>
                <a:cs typeface="Calibri Bold" charset="0"/>
                <a:sym typeface="Calibri Bold" charset="0"/>
              </a:rPr>
              <a:t>Significand</a:t>
            </a:r>
            <a:r>
              <a:rPr lang="en-US" altLang="zh-CN" dirty="0"/>
              <a:t> </a:t>
            </a:r>
            <a:r>
              <a:rPr lang="en-US" altLang="zh-CN" dirty="0">
                <a:solidFill>
                  <a:srgbClr val="980002"/>
                </a:solidFill>
                <a:latin typeface="Calibri Bold Italic" charset="0"/>
                <a:ea typeface="Calibri Bold Italic" charset="0"/>
                <a:cs typeface="Calibri Bold Italic" charset="0"/>
                <a:sym typeface="Calibri Bold Italic" charset="0"/>
              </a:rPr>
              <a:t>M</a:t>
            </a:r>
            <a:r>
              <a:rPr lang="en-US" altLang="zh-CN" dirty="0"/>
              <a:t>  normally a fractional value in range [1.0,2.0).</a:t>
            </a:r>
          </a:p>
          <a:p>
            <a:pPr marL="552450" lvl="1"/>
            <a:r>
              <a:rPr lang="en-US" altLang="zh-CN" dirty="0">
                <a:latin typeface="Calibri Bold" charset="0"/>
                <a:ea typeface="Calibri Bold" charset="0"/>
                <a:cs typeface="Calibri Bold" charset="0"/>
                <a:sym typeface="Calibri Bold" charset="0"/>
              </a:rPr>
              <a:t>Exponent</a:t>
            </a:r>
            <a:r>
              <a:rPr lang="en-US" altLang="zh-CN" dirty="0"/>
              <a:t> </a:t>
            </a:r>
            <a:r>
              <a:rPr lang="en-US" altLang="zh-CN" dirty="0">
                <a:solidFill>
                  <a:srgbClr val="980002"/>
                </a:solidFill>
                <a:latin typeface="Calibri Bold Italic" charset="0"/>
                <a:ea typeface="Calibri Bold Italic" charset="0"/>
                <a:cs typeface="Calibri Bold Italic" charset="0"/>
                <a:sym typeface="Calibri Bold Italic" charset="0"/>
              </a:rPr>
              <a:t>E</a:t>
            </a:r>
            <a:r>
              <a:rPr lang="en-US" altLang="zh-CN" dirty="0"/>
              <a:t> weights value by power of two</a:t>
            </a:r>
          </a:p>
          <a:p>
            <a:endParaRPr lang="en-US" altLang="zh-CN" dirty="0"/>
          </a:p>
          <a:p>
            <a:r>
              <a:rPr lang="en-US" altLang="zh-CN" dirty="0"/>
              <a:t>Encoding</a:t>
            </a:r>
          </a:p>
          <a:p>
            <a:pPr marL="552450" lvl="1"/>
            <a:r>
              <a:rPr lang="en-US" altLang="zh-CN" dirty="0"/>
              <a:t>MSB </a:t>
            </a:r>
            <a:r>
              <a:rPr lang="en-US" altLang="zh-CN" dirty="0">
                <a:latin typeface="Monaco" charset="0"/>
                <a:ea typeface="Monaco" charset="0"/>
                <a:cs typeface="Monaco" charset="0"/>
                <a:sym typeface="Monaco" charset="0"/>
              </a:rPr>
              <a:t>s</a:t>
            </a:r>
            <a:r>
              <a:rPr lang="en-US" altLang="zh-CN" dirty="0"/>
              <a:t> is sign bit </a:t>
            </a:r>
            <a:r>
              <a:rPr lang="en-US" altLang="zh-CN" dirty="0">
                <a:solidFill>
                  <a:srgbClr val="980002"/>
                </a:solidFill>
                <a:latin typeface="Calibri Bold Italic" charset="0"/>
                <a:ea typeface="Calibri Bold Italic" charset="0"/>
                <a:cs typeface="Calibri Bold Italic" charset="0"/>
                <a:sym typeface="Calibri Bold Italic" charset="0"/>
              </a:rPr>
              <a:t>s</a:t>
            </a:r>
            <a:endParaRPr lang="en-US" altLang="zh-CN" dirty="0"/>
          </a:p>
          <a:p>
            <a:pPr marL="552450" lvl="1"/>
            <a:r>
              <a:rPr lang="en-US" altLang="zh-CN" dirty="0" err="1">
                <a:latin typeface="Monaco" charset="0"/>
                <a:ea typeface="Monaco" charset="0"/>
                <a:cs typeface="Monaco" charset="0"/>
                <a:sym typeface="Monaco" charset="0"/>
              </a:rPr>
              <a:t>exp</a:t>
            </a:r>
            <a:r>
              <a:rPr lang="en-US" altLang="zh-CN" dirty="0"/>
              <a:t> field encodes </a:t>
            </a:r>
            <a:r>
              <a:rPr lang="en-US" altLang="zh-CN" dirty="0">
                <a:solidFill>
                  <a:srgbClr val="980002"/>
                </a:solidFill>
                <a:latin typeface="Calibri Bold Italic" charset="0"/>
                <a:ea typeface="Calibri Bold Italic" charset="0"/>
                <a:cs typeface="Calibri Bold Italic" charset="0"/>
                <a:sym typeface="Calibri Bold Italic" charset="0"/>
              </a:rPr>
              <a:t>E</a:t>
            </a:r>
            <a:r>
              <a:rPr lang="en-US" altLang="zh-CN" dirty="0"/>
              <a:t> (but is not equal to E)</a:t>
            </a:r>
          </a:p>
          <a:p>
            <a:pPr marL="552450" lvl="1"/>
            <a:r>
              <a:rPr lang="en-US" altLang="zh-CN" dirty="0" err="1">
                <a:latin typeface="Monaco" charset="0"/>
                <a:ea typeface="Monaco" charset="0"/>
                <a:cs typeface="Monaco" charset="0"/>
                <a:sym typeface="Monaco" charset="0"/>
              </a:rPr>
              <a:t>frac</a:t>
            </a:r>
            <a:r>
              <a:rPr lang="en-US" altLang="zh-CN" dirty="0"/>
              <a:t> field encodes </a:t>
            </a:r>
            <a:r>
              <a:rPr lang="en-US" altLang="zh-CN" dirty="0">
                <a:solidFill>
                  <a:srgbClr val="980002"/>
                </a:solidFill>
                <a:latin typeface="Calibri Bold Italic" charset="0"/>
                <a:ea typeface="Calibri Bold Italic" charset="0"/>
                <a:cs typeface="Calibri Bold Italic" charset="0"/>
                <a:sym typeface="Calibri Bold Italic" charset="0"/>
              </a:rPr>
              <a:t>M</a:t>
            </a:r>
            <a:r>
              <a:rPr lang="en-US" altLang="zh-CN" dirty="0"/>
              <a:t> (but is not equal to M)</a:t>
            </a:r>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20</a:t>
            </a:fld>
            <a:endParaRPr lang="en-US"/>
          </a:p>
        </p:txBody>
      </p:sp>
    </p:spTree>
    <p:extLst>
      <p:ext uri="{BB962C8B-B14F-4D97-AF65-F5344CB8AC3E}">
        <p14:creationId xmlns:p14="http://schemas.microsoft.com/office/powerpoint/2010/main" val="1928768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Condition: </a:t>
            </a:r>
            <a:r>
              <a:rPr lang="en-US" altLang="zh-CN" dirty="0" err="1"/>
              <a:t>exp</a:t>
            </a:r>
            <a:r>
              <a:rPr lang="en-US" altLang="zh-CN" dirty="0"/>
              <a:t> ≠ 000…0 and </a:t>
            </a:r>
            <a:r>
              <a:rPr lang="en-US" altLang="zh-CN" dirty="0" err="1"/>
              <a:t>exp</a:t>
            </a:r>
            <a:r>
              <a:rPr lang="en-US" altLang="zh-CN" dirty="0"/>
              <a:t> ≠ 111…1</a:t>
            </a:r>
          </a:p>
          <a:p>
            <a:endParaRPr lang="en-US" altLang="zh-CN" dirty="0"/>
          </a:p>
          <a:p>
            <a:r>
              <a:rPr lang="en-US" altLang="zh-CN" dirty="0"/>
              <a:t>Exponent coded as </a:t>
            </a:r>
            <a:r>
              <a:rPr lang="en-US" altLang="zh-CN" dirty="0">
                <a:latin typeface="Calibri Bold Italic" charset="0"/>
                <a:ea typeface="Calibri Bold Italic" charset="0"/>
                <a:cs typeface="Calibri Bold Italic" charset="0"/>
                <a:sym typeface="Calibri Bold Italic" charset="0"/>
              </a:rPr>
              <a:t>biased</a:t>
            </a:r>
            <a:r>
              <a:rPr lang="en-US" altLang="zh-CN" dirty="0"/>
              <a:t> value: </a:t>
            </a:r>
            <a:r>
              <a:rPr lang="en-US" altLang="zh-CN" dirty="0">
                <a:latin typeface="Calibri Bold Italic" charset="0"/>
                <a:ea typeface="Calibri Bold Italic" charset="0"/>
                <a:cs typeface="Calibri Bold Italic" charset="0"/>
                <a:sym typeface="Calibri Bold Italic" charset="0"/>
              </a:rPr>
              <a:t>E</a:t>
            </a:r>
            <a:r>
              <a:rPr lang="en-US" altLang="zh-CN" dirty="0"/>
              <a:t>  =  </a:t>
            </a:r>
            <a:r>
              <a:rPr lang="en-US" altLang="zh-CN" dirty="0" err="1">
                <a:latin typeface="Calibri Bold Italic" charset="0"/>
                <a:ea typeface="Calibri Bold Italic" charset="0"/>
                <a:cs typeface="Calibri Bold Italic" charset="0"/>
                <a:sym typeface="Calibri Bold Italic" charset="0"/>
              </a:rPr>
              <a:t>Exp</a:t>
            </a:r>
            <a:r>
              <a:rPr lang="en-US" altLang="zh-CN" dirty="0"/>
              <a:t> – </a:t>
            </a:r>
            <a:r>
              <a:rPr lang="en-US" altLang="zh-CN" dirty="0">
                <a:latin typeface="Calibri Bold Italic" charset="0"/>
                <a:ea typeface="Calibri Bold Italic" charset="0"/>
                <a:cs typeface="Calibri Bold Italic" charset="0"/>
                <a:sym typeface="Calibri Bold Italic" charset="0"/>
              </a:rPr>
              <a:t>Bias</a:t>
            </a:r>
            <a:endParaRPr lang="en-US" altLang="zh-CN" dirty="0"/>
          </a:p>
          <a:p>
            <a:pPr marL="552450" lvl="1"/>
            <a:r>
              <a:rPr lang="en-US" altLang="zh-CN" dirty="0" err="1">
                <a:latin typeface="Calibri Italic" charset="0"/>
                <a:ea typeface="Calibri Italic" charset="0"/>
                <a:cs typeface="Calibri Italic" charset="0"/>
                <a:sym typeface="Calibri Italic" charset="0"/>
              </a:rPr>
              <a:t>Exp</a:t>
            </a:r>
            <a:r>
              <a:rPr lang="en-US" altLang="zh-CN" dirty="0"/>
              <a:t>: unsigned value </a:t>
            </a:r>
            <a:r>
              <a:rPr lang="en-US" altLang="zh-CN" dirty="0" err="1">
                <a:latin typeface="Monaco" charset="0"/>
                <a:ea typeface="Monaco" charset="0"/>
                <a:cs typeface="Monaco" charset="0"/>
                <a:sym typeface="Monaco" charset="0"/>
              </a:rPr>
              <a:t>exp</a:t>
            </a:r>
            <a:r>
              <a:rPr lang="en-US" altLang="zh-CN" dirty="0"/>
              <a:t> </a:t>
            </a:r>
          </a:p>
          <a:p>
            <a:pPr marL="552450" lvl="1"/>
            <a:r>
              <a:rPr lang="en-US" altLang="zh-CN" dirty="0">
                <a:latin typeface="Calibri Italic" charset="0"/>
                <a:ea typeface="Calibri Italic" charset="0"/>
                <a:cs typeface="Calibri Italic" charset="0"/>
                <a:sym typeface="Calibri Italic" charset="0"/>
              </a:rPr>
              <a:t>Bias</a:t>
            </a:r>
            <a:r>
              <a:rPr lang="en-US" altLang="zh-CN" dirty="0"/>
              <a:t> = 2</a:t>
            </a:r>
            <a:r>
              <a:rPr lang="en-US" altLang="zh-CN" baseline="32000" dirty="0"/>
              <a:t>k-1</a:t>
            </a:r>
            <a:r>
              <a:rPr lang="en-US" altLang="zh-CN" dirty="0"/>
              <a:t> - 1, where </a:t>
            </a:r>
            <a:r>
              <a:rPr lang="en-US" altLang="zh-CN" dirty="0">
                <a:latin typeface="Calibri Italic" charset="0"/>
                <a:ea typeface="Calibri Italic" charset="0"/>
                <a:cs typeface="Calibri Italic" charset="0"/>
                <a:sym typeface="Calibri Italic" charset="0"/>
              </a:rPr>
              <a:t>k</a:t>
            </a:r>
            <a:r>
              <a:rPr lang="en-US" altLang="zh-CN" dirty="0"/>
              <a:t> is number of exponent bits</a:t>
            </a:r>
          </a:p>
          <a:p>
            <a:pPr marL="838200" lvl="2"/>
            <a:r>
              <a:rPr lang="en-US" altLang="zh-CN" dirty="0"/>
              <a:t>Single precision: 127 (</a:t>
            </a:r>
            <a:r>
              <a:rPr lang="en-US" altLang="zh-CN" dirty="0" err="1"/>
              <a:t>Exp</a:t>
            </a:r>
            <a:r>
              <a:rPr lang="en-US" altLang="zh-CN" dirty="0"/>
              <a:t>: 1…254, E: -126…127)</a:t>
            </a:r>
          </a:p>
          <a:p>
            <a:pPr marL="838200" lvl="2"/>
            <a:r>
              <a:rPr lang="en-US" altLang="zh-CN" dirty="0"/>
              <a:t>Double precision: 1023 (</a:t>
            </a:r>
            <a:r>
              <a:rPr lang="en-US" altLang="zh-CN" dirty="0" err="1"/>
              <a:t>Exp</a:t>
            </a:r>
            <a:r>
              <a:rPr lang="en-US" altLang="zh-CN" dirty="0"/>
              <a:t>: 1…2046, E: -1022…1023)</a:t>
            </a:r>
          </a:p>
          <a:p>
            <a:endParaRPr lang="en-US" altLang="zh-CN" dirty="0"/>
          </a:p>
          <a:p>
            <a:r>
              <a:rPr lang="en-US" altLang="zh-CN" dirty="0"/>
              <a:t>Significand coded with implied leading 1: </a:t>
            </a:r>
            <a:r>
              <a:rPr lang="en-US" altLang="zh-CN" dirty="0">
                <a:latin typeface="Calibri Bold Italic" charset="0"/>
                <a:ea typeface="Calibri Bold Italic" charset="0"/>
                <a:cs typeface="Calibri Bold Italic" charset="0"/>
                <a:sym typeface="Calibri Bold Italic" charset="0"/>
              </a:rPr>
              <a:t>M</a:t>
            </a:r>
            <a:r>
              <a:rPr lang="en-US" altLang="zh-CN" dirty="0"/>
              <a:t>  =  </a:t>
            </a:r>
            <a:r>
              <a:rPr lang="en-US" altLang="zh-CN" dirty="0">
                <a:latin typeface="Monaco" charset="0"/>
                <a:ea typeface="Monaco" charset="0"/>
                <a:cs typeface="Monaco" charset="0"/>
                <a:sym typeface="Monaco" charset="0"/>
              </a:rPr>
              <a:t>1.xxx…x</a:t>
            </a:r>
            <a:r>
              <a:rPr lang="en-US" altLang="zh-CN" baseline="-6000" dirty="0">
                <a:latin typeface="Monaco" charset="0"/>
                <a:ea typeface="Monaco" charset="0"/>
                <a:cs typeface="Monaco" charset="0"/>
                <a:sym typeface="Monaco" charset="0"/>
              </a:rPr>
              <a:t>2</a:t>
            </a:r>
            <a:endParaRPr lang="en-US" altLang="zh-CN" dirty="0"/>
          </a:p>
          <a:p>
            <a:pPr marL="552450" lvl="1"/>
            <a:r>
              <a:rPr lang="en-US" altLang="zh-CN" dirty="0"/>
              <a:t> </a:t>
            </a:r>
            <a:r>
              <a:rPr lang="en-US" altLang="zh-CN" dirty="0">
                <a:latin typeface="Monaco" charset="0"/>
                <a:ea typeface="Monaco" charset="0"/>
                <a:cs typeface="Monaco" charset="0"/>
                <a:sym typeface="Monaco" charset="0"/>
              </a:rPr>
              <a:t>xxx…x</a:t>
            </a:r>
            <a:r>
              <a:rPr lang="en-US" altLang="zh-CN" dirty="0"/>
              <a:t>: bits of </a:t>
            </a:r>
            <a:r>
              <a:rPr lang="en-US" altLang="zh-CN" dirty="0" err="1">
                <a:latin typeface="Monaco" charset="0"/>
                <a:ea typeface="Monaco" charset="0"/>
                <a:cs typeface="Monaco" charset="0"/>
                <a:sym typeface="Monaco" charset="0"/>
              </a:rPr>
              <a:t>frac</a:t>
            </a:r>
            <a:endParaRPr lang="en-US" altLang="zh-CN" dirty="0"/>
          </a:p>
          <a:p>
            <a:pPr marL="552450" lvl="1"/>
            <a:r>
              <a:rPr lang="en-US" altLang="zh-CN" dirty="0"/>
              <a:t>Minimum when </a:t>
            </a:r>
            <a:r>
              <a:rPr lang="en-US" altLang="zh-CN" dirty="0">
                <a:latin typeface="Monaco" charset="0"/>
                <a:ea typeface="Monaco" charset="0"/>
                <a:cs typeface="Monaco" charset="0"/>
                <a:sym typeface="Monaco" charset="0"/>
              </a:rPr>
              <a:t>000…0</a:t>
            </a:r>
            <a:r>
              <a:rPr lang="en-US" altLang="zh-CN" dirty="0"/>
              <a:t> (</a:t>
            </a:r>
            <a:r>
              <a:rPr lang="en-US" altLang="zh-CN" dirty="0">
                <a:latin typeface="Calibri Italic" charset="0"/>
                <a:ea typeface="Calibri Italic" charset="0"/>
                <a:cs typeface="Calibri Italic" charset="0"/>
                <a:sym typeface="Calibri Italic" charset="0"/>
              </a:rPr>
              <a:t>M</a:t>
            </a:r>
            <a:r>
              <a:rPr lang="en-US" altLang="zh-CN" dirty="0"/>
              <a:t> = 1.0)</a:t>
            </a:r>
          </a:p>
          <a:p>
            <a:pPr marL="552450" lvl="1"/>
            <a:r>
              <a:rPr lang="en-US" altLang="zh-CN" dirty="0"/>
              <a:t>Maximum when </a:t>
            </a:r>
            <a:r>
              <a:rPr lang="en-US" altLang="zh-CN" dirty="0">
                <a:latin typeface="Monaco" charset="0"/>
                <a:ea typeface="Monaco" charset="0"/>
                <a:cs typeface="Monaco" charset="0"/>
                <a:sym typeface="Monaco" charset="0"/>
              </a:rPr>
              <a:t>111…1</a:t>
            </a:r>
            <a:r>
              <a:rPr lang="en-US" altLang="zh-CN" dirty="0"/>
              <a:t> (</a:t>
            </a:r>
            <a:r>
              <a:rPr lang="en-US" altLang="zh-CN" dirty="0">
                <a:latin typeface="Calibri Italic" charset="0"/>
                <a:ea typeface="Calibri Italic" charset="0"/>
                <a:cs typeface="Calibri Italic" charset="0"/>
                <a:sym typeface="Calibri Italic" charset="0"/>
              </a:rPr>
              <a:t>M</a:t>
            </a:r>
            <a:r>
              <a:rPr lang="en-US" altLang="zh-CN" dirty="0"/>
              <a:t> = 2.0 – ε)</a:t>
            </a:r>
          </a:p>
          <a:p>
            <a:pPr marL="552450" lvl="1"/>
            <a:r>
              <a:rPr lang="en-US" altLang="zh-CN" dirty="0"/>
              <a:t>Get extra leading bit for “free”</a:t>
            </a:r>
          </a:p>
          <a:p>
            <a:pPr marL="552450" lvl="1"/>
            <a:endParaRPr lang="en-US" altLang="zh-CN" dirty="0"/>
          </a:p>
          <a:p>
            <a:pPr>
              <a:spcBef>
                <a:spcPct val="20000"/>
              </a:spcBef>
              <a:buClr>
                <a:schemeClr val="folHlink"/>
              </a:buClr>
              <a:buSzPct val="60000"/>
              <a:buFont typeface="Wingdings" pitchFamily="2" charset="2"/>
              <a:buNone/>
            </a:pPr>
            <a:r>
              <a:rPr kumimoji="1" lang="en-US" altLang="zh-CN" sz="2400" b="1" dirty="0">
                <a:solidFill>
                  <a:srgbClr val="3333FF"/>
                </a:solidFill>
                <a:cs typeface="Arial" pitchFamily="34" charset="0"/>
              </a:rPr>
              <a:t>Significand</a:t>
            </a:r>
            <a:r>
              <a:rPr kumimoji="1" lang="zh-CN" altLang="en-US" sz="2400" b="1" dirty="0">
                <a:solidFill>
                  <a:srgbClr val="3333FF"/>
                </a:solidFill>
                <a:cs typeface="Arial" pitchFamily="34" charset="0"/>
              </a:rPr>
              <a:t>（尾数）</a:t>
            </a:r>
            <a:r>
              <a:rPr kumimoji="1" lang="en-US" altLang="zh-CN" sz="2400" b="1" dirty="0">
                <a:solidFill>
                  <a:srgbClr val="3333FF"/>
                </a:solidFill>
                <a:cs typeface="Arial" pitchFamily="34" charset="0"/>
              </a:rPr>
              <a:t>:</a:t>
            </a:r>
          </a:p>
          <a:p>
            <a:pPr>
              <a:spcBef>
                <a:spcPct val="20000"/>
              </a:spcBef>
              <a:buClr>
                <a:schemeClr val="folHlink"/>
              </a:buClr>
              <a:buSzPct val="60000"/>
              <a:buFont typeface="Wingdings" pitchFamily="2" charset="2"/>
              <a:buNone/>
            </a:pPr>
            <a:r>
              <a:rPr kumimoji="1" lang="en-US" altLang="zh-CN" sz="2400" b="1" dirty="0">
                <a:solidFill>
                  <a:srgbClr val="3333FF"/>
                </a:solidFill>
                <a:cs typeface="Arial" pitchFamily="34" charset="0"/>
              </a:rPr>
              <a:t>   • </a:t>
            </a:r>
            <a:r>
              <a:rPr kumimoji="1" lang="zh-CN" altLang="en-US" sz="2400" b="1" dirty="0">
                <a:solidFill>
                  <a:srgbClr val="3333FF"/>
                </a:solidFill>
                <a:cs typeface="Arial" pitchFamily="34" charset="0"/>
              </a:rPr>
              <a:t>规格化尾数最高位总是</a:t>
            </a:r>
            <a:r>
              <a:rPr kumimoji="1" lang="en-US" altLang="zh-CN" sz="2400" b="1" dirty="0">
                <a:solidFill>
                  <a:srgbClr val="3333FF"/>
                </a:solidFill>
                <a:cs typeface="Arial" pitchFamily="34" charset="0"/>
              </a:rPr>
              <a:t>1</a:t>
            </a:r>
            <a:r>
              <a:rPr kumimoji="1" lang="zh-CN" altLang="en-US" sz="2400" b="1" dirty="0">
                <a:solidFill>
                  <a:srgbClr val="3333FF"/>
                </a:solidFill>
                <a:cs typeface="Arial" pitchFamily="34" charset="0"/>
              </a:rPr>
              <a:t>，所以隐含表示，省</a:t>
            </a:r>
            <a:r>
              <a:rPr kumimoji="1" lang="en-US" altLang="zh-CN" sz="2400" b="1" dirty="0">
                <a:solidFill>
                  <a:srgbClr val="3333FF"/>
                </a:solidFill>
                <a:cs typeface="Arial" pitchFamily="34" charset="0"/>
              </a:rPr>
              <a:t>1</a:t>
            </a:r>
            <a:r>
              <a:rPr kumimoji="1" lang="zh-CN" altLang="en-US" sz="2400" b="1" dirty="0">
                <a:solidFill>
                  <a:srgbClr val="3333FF"/>
                </a:solidFill>
                <a:cs typeface="Arial" pitchFamily="34" charset="0"/>
              </a:rPr>
              <a:t>位</a:t>
            </a:r>
          </a:p>
          <a:p>
            <a:pPr>
              <a:spcBef>
                <a:spcPct val="20000"/>
              </a:spcBef>
              <a:buClr>
                <a:schemeClr val="folHlink"/>
              </a:buClr>
              <a:buSzPct val="60000"/>
              <a:buFont typeface="Wingdings" pitchFamily="2" charset="2"/>
              <a:buNone/>
            </a:pPr>
            <a:r>
              <a:rPr kumimoji="1" lang="en-US" altLang="zh-CN" sz="2400" b="1" dirty="0">
                <a:solidFill>
                  <a:srgbClr val="3333FF"/>
                </a:solidFill>
                <a:cs typeface="Arial" pitchFamily="34" charset="0"/>
              </a:rPr>
              <a:t>   • 1 + 23 bits </a:t>
            </a:r>
            <a:r>
              <a:rPr kumimoji="1" lang="zh-CN" altLang="en-US" sz="2400" b="1" dirty="0">
                <a:solidFill>
                  <a:srgbClr val="3333FF"/>
                </a:solidFill>
                <a:cs typeface="Arial" pitchFamily="34" charset="0"/>
              </a:rPr>
              <a:t>（ </a:t>
            </a:r>
            <a:r>
              <a:rPr kumimoji="1" lang="en-US" altLang="zh-CN" sz="2400" b="1" dirty="0">
                <a:solidFill>
                  <a:srgbClr val="3333FF"/>
                </a:solidFill>
                <a:cs typeface="Arial" pitchFamily="34" charset="0"/>
              </a:rPr>
              <a:t>single</a:t>
            </a:r>
            <a:r>
              <a:rPr kumimoji="1" lang="zh-CN" altLang="en-US" sz="2400" b="1" dirty="0">
                <a:solidFill>
                  <a:srgbClr val="3333FF"/>
                </a:solidFill>
                <a:cs typeface="Arial" pitchFamily="34" charset="0"/>
              </a:rPr>
              <a:t>），</a:t>
            </a:r>
            <a:r>
              <a:rPr kumimoji="1" lang="en-US" altLang="zh-CN" sz="2400" b="1" dirty="0">
                <a:solidFill>
                  <a:srgbClr val="3333FF"/>
                </a:solidFill>
                <a:cs typeface="Arial" pitchFamily="34" charset="0"/>
              </a:rPr>
              <a:t>1 + 52 bits </a:t>
            </a:r>
            <a:r>
              <a:rPr kumimoji="1" lang="zh-CN" altLang="en-US" sz="2400" b="1" dirty="0">
                <a:solidFill>
                  <a:srgbClr val="3333FF"/>
                </a:solidFill>
                <a:cs typeface="Arial" pitchFamily="34" charset="0"/>
              </a:rPr>
              <a:t>（</a:t>
            </a:r>
            <a:r>
              <a:rPr kumimoji="1" lang="en-US" altLang="zh-CN" sz="2400" b="1" dirty="0">
                <a:solidFill>
                  <a:srgbClr val="3333FF"/>
                </a:solidFill>
                <a:cs typeface="Arial" pitchFamily="34" charset="0"/>
              </a:rPr>
              <a:t>double</a:t>
            </a:r>
            <a:r>
              <a:rPr kumimoji="1" lang="zh-CN" altLang="en-US" sz="2400" b="1" dirty="0">
                <a:solidFill>
                  <a:srgbClr val="3333FF"/>
                </a:solidFill>
                <a:cs typeface="Arial" pitchFamily="34" charset="0"/>
              </a:rPr>
              <a:t>）</a:t>
            </a:r>
          </a:p>
          <a:p>
            <a:pPr marL="552450" lvl="1"/>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21</a:t>
            </a:fld>
            <a:endParaRPr lang="en-US"/>
          </a:p>
        </p:txBody>
      </p:sp>
    </p:spTree>
    <p:extLst>
      <p:ext uri="{BB962C8B-B14F-4D97-AF65-F5344CB8AC3E}">
        <p14:creationId xmlns:p14="http://schemas.microsoft.com/office/powerpoint/2010/main" val="257612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IEEE</a:t>
            </a:r>
            <a:r>
              <a:rPr lang="zh-CN" altLang="en-US" dirty="0"/>
              <a:t>二进制浮点数算术标准（</a:t>
            </a:r>
            <a:r>
              <a:rPr lang="en-US" altLang="zh-CN" dirty="0"/>
              <a:t>IEEE 754</a:t>
            </a:r>
            <a:r>
              <a:rPr lang="zh-CN" altLang="en-US" dirty="0"/>
              <a:t>）是</a:t>
            </a:r>
            <a:r>
              <a:rPr lang="en-US" altLang="zh-CN" dirty="0"/>
              <a:t>20</a:t>
            </a:r>
            <a:r>
              <a:rPr lang="zh-CN" altLang="en-US" dirty="0"/>
              <a:t>世纪</a:t>
            </a:r>
            <a:r>
              <a:rPr lang="en-US" altLang="zh-CN" dirty="0"/>
              <a:t>80</a:t>
            </a:r>
            <a:r>
              <a:rPr lang="zh-CN" altLang="en-US" dirty="0"/>
              <a:t>年代以来最广泛使用的浮点数运算标准，为许多</a:t>
            </a:r>
            <a:r>
              <a:rPr lang="en-US" altLang="zh-CN" dirty="0"/>
              <a:t>CPU</a:t>
            </a:r>
            <a:r>
              <a:rPr lang="zh-CN" altLang="en-US" dirty="0"/>
              <a:t>与浮点运算器所采用。这个标准定义了表示浮点数的格式（包括负零</a:t>
            </a:r>
            <a:r>
              <a:rPr lang="en-US" altLang="zh-CN" dirty="0"/>
              <a:t>-0</a:t>
            </a:r>
            <a:r>
              <a:rPr lang="zh-CN" altLang="en-US" dirty="0"/>
              <a:t>）与反常值（</a:t>
            </a:r>
            <a:r>
              <a:rPr lang="en-US" altLang="zh-CN" dirty="0" err="1"/>
              <a:t>denormal</a:t>
            </a:r>
            <a:r>
              <a:rPr lang="en-US" altLang="zh-CN" dirty="0"/>
              <a:t> number</a:t>
            </a:r>
            <a:r>
              <a:rPr lang="zh-CN" altLang="en-US" dirty="0"/>
              <a:t>）），一些特殊数值（无穷（</a:t>
            </a:r>
            <a:r>
              <a:rPr lang="en-US" altLang="zh-CN" dirty="0" err="1"/>
              <a:t>Inf</a:t>
            </a:r>
            <a:r>
              <a:rPr lang="zh-CN" altLang="en-US" dirty="0"/>
              <a:t>）与非数值（</a:t>
            </a:r>
            <a:r>
              <a:rPr lang="en-US" altLang="zh-CN" dirty="0" err="1"/>
              <a:t>NaN</a:t>
            </a:r>
            <a:r>
              <a:rPr lang="zh-CN" altLang="en-US" dirty="0"/>
              <a:t>）），以及这些数值的“浮点数运算符”；它也指明了四种数值舍入规则和五种例外状况（包括例外发生的时机与处理方式）。</a:t>
            </a:r>
          </a:p>
          <a:p>
            <a:endParaRPr lang="zh-CN" altLang="en-US" dirty="0"/>
          </a:p>
          <a:p>
            <a:r>
              <a:rPr lang="en-US" altLang="zh-CN" dirty="0"/>
              <a:t>IEEE 754</a:t>
            </a:r>
            <a:r>
              <a:rPr lang="zh-CN" altLang="en-US" dirty="0"/>
              <a:t>规定了四种表示浮点数值的方式：单精确度（</a:t>
            </a:r>
            <a:r>
              <a:rPr lang="en-US" altLang="zh-CN" dirty="0"/>
              <a:t>32</a:t>
            </a:r>
            <a:r>
              <a:rPr lang="zh-CN" altLang="en-US" dirty="0"/>
              <a:t>位）、双精确度（</a:t>
            </a:r>
            <a:r>
              <a:rPr lang="en-US" altLang="zh-CN" dirty="0"/>
              <a:t>64</a:t>
            </a:r>
            <a:r>
              <a:rPr lang="zh-CN" altLang="en-US" dirty="0"/>
              <a:t>位）、延伸单精确度（</a:t>
            </a:r>
            <a:r>
              <a:rPr lang="en-US" altLang="zh-CN" dirty="0"/>
              <a:t>43</a:t>
            </a:r>
            <a:r>
              <a:rPr lang="zh-CN" altLang="en-US" dirty="0"/>
              <a:t>比特以上，很少使用）与延伸双精确度（</a:t>
            </a:r>
            <a:r>
              <a:rPr lang="en-US" altLang="zh-CN" dirty="0"/>
              <a:t>79</a:t>
            </a:r>
            <a:r>
              <a:rPr lang="zh-CN" altLang="en-US" dirty="0"/>
              <a:t>比特以上，通常以</a:t>
            </a:r>
            <a:r>
              <a:rPr lang="en-US" altLang="zh-CN" dirty="0"/>
              <a:t>80</a:t>
            </a:r>
            <a:r>
              <a:rPr lang="zh-CN" altLang="en-US" dirty="0"/>
              <a:t>位实现）。只有</a:t>
            </a:r>
            <a:r>
              <a:rPr lang="en-US" altLang="zh-CN" dirty="0"/>
              <a:t>32</a:t>
            </a:r>
            <a:r>
              <a:rPr lang="zh-CN" altLang="en-US" dirty="0"/>
              <a:t>位模式有强制要求，其他都是选择性的。大部分编程语言都有提供</a:t>
            </a:r>
            <a:r>
              <a:rPr lang="en-US" altLang="zh-CN" dirty="0"/>
              <a:t>IEEE</a:t>
            </a:r>
            <a:r>
              <a:rPr lang="zh-CN" altLang="en-US" dirty="0"/>
              <a:t>浮点数格式与算术，但有些将其列为非必需的。例如，</a:t>
            </a:r>
            <a:r>
              <a:rPr lang="en-US" altLang="zh-CN" dirty="0"/>
              <a:t>IEEE 754</a:t>
            </a:r>
            <a:r>
              <a:rPr lang="zh-CN" altLang="en-US" dirty="0"/>
              <a:t>问世之前就有的</a:t>
            </a:r>
            <a:r>
              <a:rPr lang="en-US" altLang="zh-CN" dirty="0"/>
              <a:t>C</a:t>
            </a:r>
            <a:r>
              <a:rPr lang="zh-CN" altLang="en-US" dirty="0"/>
              <a:t>语言，现在有包括</a:t>
            </a:r>
            <a:r>
              <a:rPr lang="en-US" altLang="zh-CN" dirty="0"/>
              <a:t>IEEE</a:t>
            </a:r>
            <a:r>
              <a:rPr lang="zh-CN" altLang="en-US" dirty="0"/>
              <a:t>算术，但不算作强制要求（</a:t>
            </a:r>
            <a:r>
              <a:rPr lang="en-US" altLang="zh-CN" dirty="0"/>
              <a:t>C</a:t>
            </a:r>
            <a:r>
              <a:rPr lang="zh-CN" altLang="en-US" dirty="0"/>
              <a:t>语言的</a:t>
            </a:r>
            <a:r>
              <a:rPr lang="en-US" altLang="zh-CN" dirty="0"/>
              <a:t>float</a:t>
            </a:r>
            <a:r>
              <a:rPr lang="zh-CN" altLang="en-US" dirty="0"/>
              <a:t>通常是指</a:t>
            </a:r>
            <a:r>
              <a:rPr lang="en-US" altLang="zh-CN" dirty="0"/>
              <a:t>IEEE</a:t>
            </a:r>
            <a:r>
              <a:rPr lang="zh-CN" altLang="en-US" dirty="0"/>
              <a:t>单精确度，而</a:t>
            </a:r>
            <a:r>
              <a:rPr lang="en-US" altLang="zh-CN" dirty="0"/>
              <a:t>double</a:t>
            </a:r>
            <a:r>
              <a:rPr lang="zh-CN" altLang="en-US" dirty="0"/>
              <a:t>是指双精确度）。</a:t>
            </a:r>
          </a:p>
          <a:p>
            <a:endParaRPr lang="zh-CN" altLang="en-US" dirty="0"/>
          </a:p>
          <a:p>
            <a:r>
              <a:rPr lang="zh-CN" altLang="en-US" dirty="0"/>
              <a:t>该标准的全称为</a:t>
            </a:r>
            <a:r>
              <a:rPr lang="en-US" altLang="zh-CN" dirty="0"/>
              <a:t>IEEE</a:t>
            </a:r>
            <a:r>
              <a:rPr lang="zh-CN" altLang="en-US" dirty="0"/>
              <a:t>二进制浮点数算术标准（</a:t>
            </a:r>
            <a:r>
              <a:rPr lang="en-US" altLang="zh-CN" dirty="0"/>
              <a:t>ANSI/IEEE </a:t>
            </a:r>
            <a:r>
              <a:rPr lang="en-US" altLang="zh-CN" dirty="0" err="1"/>
              <a:t>Std</a:t>
            </a:r>
            <a:r>
              <a:rPr lang="en-US" altLang="zh-CN" dirty="0"/>
              <a:t> 754-1985</a:t>
            </a:r>
            <a:r>
              <a:rPr lang="zh-CN" altLang="en-US" dirty="0"/>
              <a:t>），又称</a:t>
            </a:r>
            <a:r>
              <a:rPr lang="en-US" altLang="zh-CN" dirty="0"/>
              <a:t>IEC 60559:1989</a:t>
            </a:r>
            <a:r>
              <a:rPr lang="zh-CN" altLang="en-US" dirty="0"/>
              <a:t>，微处理器系统的二进制浮点数算术（本来的编号是</a:t>
            </a:r>
            <a:r>
              <a:rPr lang="en-US" altLang="zh-CN" dirty="0"/>
              <a:t>IEC 559:1989</a:t>
            </a:r>
            <a:r>
              <a:rPr lang="zh-CN" altLang="en-US" dirty="0"/>
              <a:t>）</a:t>
            </a:r>
            <a:r>
              <a:rPr lang="en-US" altLang="zh-CN" dirty="0"/>
              <a:t>[1]</a:t>
            </a:r>
            <a:r>
              <a:rPr lang="zh-CN" altLang="en-US" dirty="0"/>
              <a:t>。后来还有“与基数无关的浮点数”的“</a:t>
            </a:r>
            <a:r>
              <a:rPr lang="en-US" altLang="zh-CN" dirty="0"/>
              <a:t>IEEE 854-1987</a:t>
            </a:r>
            <a:r>
              <a:rPr lang="zh-CN" altLang="en-US" dirty="0"/>
              <a:t>标准”，有规定基数为</a:t>
            </a:r>
            <a:r>
              <a:rPr lang="en-US" altLang="zh-CN" dirty="0"/>
              <a:t>2</a:t>
            </a:r>
            <a:r>
              <a:rPr lang="zh-CN" altLang="en-US" dirty="0"/>
              <a:t>跟</a:t>
            </a:r>
            <a:r>
              <a:rPr lang="en-US" altLang="zh-CN" dirty="0"/>
              <a:t>10</a:t>
            </a:r>
            <a:r>
              <a:rPr lang="zh-CN" altLang="en-US" dirty="0"/>
              <a:t>的状况。现在最新标准是“</a:t>
            </a:r>
            <a:r>
              <a:rPr lang="en-US" altLang="zh-CN" dirty="0"/>
              <a:t>IEEE 854-2008</a:t>
            </a:r>
            <a:r>
              <a:rPr lang="zh-CN" altLang="en-US" dirty="0"/>
              <a:t>标准”。</a:t>
            </a:r>
          </a:p>
          <a:p>
            <a:endParaRPr lang="zh-CN" altLang="en-US" dirty="0"/>
          </a:p>
          <a:p>
            <a:r>
              <a:rPr lang="zh-CN" altLang="en-US" dirty="0"/>
              <a:t>在六、七十年代，各家计算机公司的各个型号的计算机，有着千差万别的浮点数表示，却没有一个业界通用的标准。这给数据交换、计算机协同工作造成了极大不便。</a:t>
            </a:r>
            <a:r>
              <a:rPr lang="en-US" altLang="zh-CN" dirty="0"/>
              <a:t>IEEE</a:t>
            </a:r>
            <a:r>
              <a:rPr lang="zh-CN" altLang="en-US" dirty="0"/>
              <a:t>的浮点数专业小组于七十年代末期开始酝酿浮点数的标准。在</a:t>
            </a:r>
            <a:r>
              <a:rPr lang="en-US" altLang="zh-CN" dirty="0"/>
              <a:t>1980</a:t>
            </a:r>
            <a:r>
              <a:rPr lang="zh-CN" altLang="en-US" dirty="0"/>
              <a:t>年，英特尔公司就推出了单片的</a:t>
            </a:r>
            <a:r>
              <a:rPr lang="en-US" altLang="zh-CN" dirty="0"/>
              <a:t>8087</a:t>
            </a:r>
            <a:r>
              <a:rPr lang="zh-CN" altLang="en-US" dirty="0"/>
              <a:t>浮点数协处理器，其浮点数表示法及定义的运算具有足够的合理性、先进性，被</a:t>
            </a:r>
            <a:r>
              <a:rPr lang="en-US" altLang="zh-CN" dirty="0"/>
              <a:t>IEEE</a:t>
            </a:r>
            <a:r>
              <a:rPr lang="zh-CN" altLang="en-US" dirty="0"/>
              <a:t>采用作为浮点数的标准，于</a:t>
            </a:r>
            <a:r>
              <a:rPr lang="en-US" altLang="zh-CN" dirty="0"/>
              <a:t>1985</a:t>
            </a:r>
            <a:r>
              <a:rPr lang="zh-CN" altLang="en-US" dirty="0"/>
              <a:t>年发布。而在此前，这一标准的内容已在八十年代初期被各计算机公司广泛采用，成了事实上的业界工业标准。</a:t>
            </a:r>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22</a:t>
            </a:fld>
            <a:endParaRPr lang="en-US"/>
          </a:p>
        </p:txBody>
      </p:sp>
    </p:spTree>
    <p:extLst>
      <p:ext uri="{BB962C8B-B14F-4D97-AF65-F5344CB8AC3E}">
        <p14:creationId xmlns:p14="http://schemas.microsoft.com/office/powerpoint/2010/main" val="1439094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r>
              <a:rPr lang="zh-CN" altLang="en-US" dirty="0"/>
              <a:t>定义成整数则完全不同</a:t>
            </a:r>
            <a:endParaRPr lang="en-US" dirty="0"/>
          </a:p>
        </p:txBody>
      </p:sp>
    </p:spTree>
    <p:extLst>
      <p:ext uri="{BB962C8B-B14F-4D97-AF65-F5344CB8AC3E}">
        <p14:creationId xmlns:p14="http://schemas.microsoft.com/office/powerpoint/2010/main" val="3682894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7A727DA-FE63-46EF-B8F8-A20BB7802DA4}" type="slidenum">
              <a:rPr lang="en-US" altLang="zh-CN" smtClean="0">
                <a:ea typeface="宋体" pitchFamily="2" charset="-122"/>
              </a:rPr>
              <a:pPr/>
              <a:t>24</a:t>
            </a:fld>
            <a:endParaRPr lang="en-US" altLang="zh-CN">
              <a:ea typeface="宋体" pitchFamily="2" charset="-122"/>
            </a:endParaRPr>
          </a:p>
        </p:txBody>
      </p:sp>
      <p:sp>
        <p:nvSpPr>
          <p:cNvPr id="73731" name="Rectangle 2"/>
          <p:cNvSpPr>
            <a:spLocks noGrp="1" noRot="1" noChangeAspect="1" noTextEdit="1"/>
          </p:cNvSpPr>
          <p:nvPr>
            <p:ph type="sldImg"/>
          </p:nvPr>
        </p:nvSpPr>
        <p:spPr>
          <a:xfrm>
            <a:off x="993775" y="768350"/>
            <a:ext cx="5114925" cy="3835400"/>
          </a:xfrm>
          <a:ln/>
        </p:spPr>
      </p:sp>
      <p:sp>
        <p:nvSpPr>
          <p:cNvPr id="73732" name="Rectangle 3"/>
          <p:cNvSpPr>
            <a:spLocks noGrp="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1864232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normAutofit/>
          </a:bodyPr>
          <a:lstStyle/>
          <a:p>
            <a:endParaRPr lang="zh-CN" altLang="en-US" sz="1200" kern="1200" baseline="0" dirty="0">
              <a:solidFill>
                <a:schemeClr val="tx1"/>
              </a:solidFill>
              <a:latin typeface="Arial" charset="0"/>
              <a:ea typeface="宋体" pitchFamily="2" charset="-122"/>
              <a:cs typeface="宋体" pitchFamily="-112" charset="-122"/>
            </a:endParaRPr>
          </a:p>
          <a:p>
            <a:r>
              <a:rPr lang="zh-CN" altLang="en-US" sz="1200" kern="1200" baseline="0" dirty="0">
                <a:solidFill>
                  <a:schemeClr val="tx1"/>
                </a:solidFill>
                <a:latin typeface="Arial" charset="0"/>
                <a:ea typeface="宋体" pitchFamily="2" charset="-122"/>
                <a:cs typeface="宋体" pitchFamily="-112" charset="-122"/>
              </a:rPr>
              <a:t>原码表示的性质：</a:t>
            </a:r>
            <a:endParaRPr lang="en-US" altLang="zh-CN" sz="1200" kern="1200" baseline="0" dirty="0">
              <a:solidFill>
                <a:schemeClr val="tx1"/>
              </a:solidFill>
              <a:latin typeface="Arial" charset="0"/>
              <a:ea typeface="宋体" pitchFamily="2" charset="-122"/>
              <a:cs typeface="宋体" pitchFamily="-112" charset="-122"/>
            </a:endParaRPr>
          </a:p>
          <a:p>
            <a:r>
              <a:rPr lang="zh-CN" altLang="en-US" sz="1200" kern="1200" baseline="0" dirty="0">
                <a:solidFill>
                  <a:schemeClr val="tx1"/>
                </a:solidFill>
                <a:latin typeface="Arial" charset="0"/>
                <a:ea typeface="宋体" pitchFamily="2" charset="-122"/>
                <a:cs typeface="宋体" pitchFamily="-112" charset="-122"/>
              </a:rPr>
              <a:t>数值</a:t>
            </a:r>
            <a:r>
              <a:rPr lang="zh-CN" altLang="en-US" sz="1200" b="1" kern="1200" baseline="0" dirty="0">
                <a:solidFill>
                  <a:schemeClr val="tx1"/>
                </a:solidFill>
                <a:latin typeface="Arial" charset="0"/>
                <a:ea typeface="宋体" pitchFamily="2" charset="-122"/>
                <a:cs typeface="宋体" pitchFamily="-112" charset="-122"/>
              </a:rPr>
              <a:t>“</a:t>
            </a:r>
            <a:r>
              <a:rPr lang="en-US" altLang="zh-CN" sz="1200" b="1" kern="1200" baseline="0" dirty="0">
                <a:solidFill>
                  <a:schemeClr val="tx1"/>
                </a:solidFill>
                <a:latin typeface="Arial" charset="0"/>
                <a:ea typeface="宋体" pitchFamily="2" charset="-122"/>
                <a:cs typeface="宋体" pitchFamily="-112" charset="-122"/>
              </a:rPr>
              <a:t>0”</a:t>
            </a:r>
            <a:r>
              <a:rPr lang="zh-CN" altLang="en-US" sz="1200" b="1" kern="1200" baseline="0" dirty="0">
                <a:solidFill>
                  <a:schemeClr val="tx1"/>
                </a:solidFill>
                <a:latin typeface="Arial" charset="0"/>
                <a:ea typeface="宋体" pitchFamily="2" charset="-122"/>
                <a:cs typeface="宋体" pitchFamily="-112" charset="-122"/>
              </a:rPr>
              <a:t>有两种表示</a:t>
            </a:r>
            <a:endParaRPr lang="en-US" altLang="zh-CN" sz="1200" b="1" kern="1200" baseline="0" dirty="0">
              <a:solidFill>
                <a:schemeClr val="tx1"/>
              </a:solidFill>
              <a:latin typeface="Arial" charset="0"/>
              <a:ea typeface="宋体" pitchFamily="2" charset="-122"/>
              <a:cs typeface="宋体" pitchFamily="-112" charset="-122"/>
            </a:endParaRPr>
          </a:p>
          <a:p>
            <a:r>
              <a:rPr lang="zh-CN" altLang="en-US" sz="1200" b="1" kern="1200" baseline="0" dirty="0">
                <a:solidFill>
                  <a:schemeClr val="tx1"/>
                </a:solidFill>
                <a:latin typeface="Arial" charset="0"/>
                <a:ea typeface="宋体" pitchFamily="2" charset="-122"/>
                <a:cs typeface="宋体" pitchFamily="-112" charset="-122"/>
              </a:rPr>
              <a:t>负整数与正整数个数相同</a:t>
            </a:r>
            <a:endParaRPr lang="en-US" altLang="zh-CN" sz="1200" b="1" kern="1200" baseline="0" dirty="0">
              <a:solidFill>
                <a:schemeClr val="tx1"/>
              </a:solidFill>
              <a:latin typeface="Arial" charset="0"/>
              <a:ea typeface="宋体" pitchFamily="2" charset="-122"/>
              <a:cs typeface="宋体" pitchFamily="-112" charset="-122"/>
            </a:endParaRPr>
          </a:p>
          <a:p>
            <a:r>
              <a:rPr lang="en-US" altLang="zh-CN" sz="1200" b="1" kern="1200" baseline="0" dirty="0">
                <a:solidFill>
                  <a:schemeClr val="tx1"/>
                </a:solidFill>
                <a:latin typeface="Arial" charset="0"/>
                <a:ea typeface="宋体" pitchFamily="2" charset="-122"/>
                <a:cs typeface="宋体" pitchFamily="-112" charset="-122"/>
              </a:rPr>
              <a:t>n </a:t>
            </a:r>
            <a:r>
              <a:rPr lang="zh-CN" altLang="en-US" sz="1200" b="1" kern="1200" baseline="0" dirty="0">
                <a:solidFill>
                  <a:schemeClr val="tx1"/>
                </a:solidFill>
                <a:latin typeface="Arial" charset="0"/>
                <a:ea typeface="宋体" pitchFamily="2" charset="-122"/>
                <a:cs typeface="宋体" pitchFamily="-112" charset="-122"/>
              </a:rPr>
              <a:t>个二进位的原码可表示的数值范围是：</a:t>
            </a:r>
            <a:r>
              <a:rPr lang="en-US" altLang="zh-CN" sz="1200" b="1" kern="1200" baseline="0" dirty="0">
                <a:solidFill>
                  <a:schemeClr val="tx1"/>
                </a:solidFill>
                <a:latin typeface="Arial" charset="0"/>
                <a:ea typeface="宋体" pitchFamily="2" charset="-122"/>
                <a:cs typeface="宋体" pitchFamily="-112" charset="-122"/>
              </a:rPr>
              <a:t>-2n-1 + 1 </a:t>
            </a:r>
            <a:r>
              <a:rPr lang="zh-CN" altLang="en-US" sz="1200" b="1" kern="1200" baseline="0" dirty="0">
                <a:solidFill>
                  <a:schemeClr val="tx1"/>
                </a:solidFill>
                <a:latin typeface="Arial" charset="0"/>
                <a:ea typeface="宋体" pitchFamily="2" charset="-122"/>
                <a:cs typeface="宋体" pitchFamily="-112" charset="-122"/>
              </a:rPr>
              <a:t>～</a:t>
            </a:r>
            <a:r>
              <a:rPr lang="en-US" altLang="zh-CN" sz="1200" b="1" kern="1200" baseline="0" dirty="0">
                <a:solidFill>
                  <a:schemeClr val="tx1"/>
                </a:solidFill>
                <a:latin typeface="Arial" charset="0"/>
                <a:ea typeface="宋体" pitchFamily="2" charset="-122"/>
                <a:cs typeface="宋体" pitchFamily="-112" charset="-122"/>
              </a:rPr>
              <a:t>2n-1-1</a:t>
            </a:r>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25</a:t>
            </a:fld>
            <a:endParaRPr lang="en-US" altLang="zh-CN"/>
          </a:p>
        </p:txBody>
      </p:sp>
    </p:spTree>
    <p:extLst>
      <p:ext uri="{BB962C8B-B14F-4D97-AF65-F5344CB8AC3E}">
        <p14:creationId xmlns:p14="http://schemas.microsoft.com/office/powerpoint/2010/main" val="3750169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normAutofit/>
          </a:bodyPr>
          <a:lstStyle/>
          <a:p>
            <a:r>
              <a:rPr lang="zh-CN" altLang="en-US" dirty="0"/>
              <a:t>幼儿园数学找好朋友，</a:t>
            </a:r>
            <a:r>
              <a:rPr lang="en-US" altLang="zh-CN" dirty="0"/>
              <a:t>1</a:t>
            </a:r>
            <a:r>
              <a:rPr lang="zh-CN" altLang="en-US" dirty="0"/>
              <a:t>，</a:t>
            </a:r>
            <a:r>
              <a:rPr lang="en-US" altLang="zh-CN" dirty="0"/>
              <a:t>9</a:t>
            </a:r>
            <a:r>
              <a:rPr lang="zh-CN" altLang="en-US" dirty="0"/>
              <a:t>；</a:t>
            </a:r>
            <a:r>
              <a:rPr lang="en-US" altLang="zh-CN" dirty="0"/>
              <a:t>2</a:t>
            </a:r>
            <a:r>
              <a:rPr lang="zh-CN" altLang="en-US" dirty="0"/>
              <a:t>，</a:t>
            </a:r>
            <a:r>
              <a:rPr lang="en-US" altLang="zh-CN" dirty="0"/>
              <a:t>8</a:t>
            </a:r>
            <a:r>
              <a:rPr lang="zh-CN" altLang="en-US" dirty="0"/>
              <a:t>。。。。</a:t>
            </a:r>
            <a:endParaRPr lang="en-US" altLang="zh-CN" dirty="0"/>
          </a:p>
          <a:p>
            <a:endParaRPr lang="en-US" altLang="zh-CN" dirty="0"/>
          </a:p>
          <a:p>
            <a:r>
              <a:rPr lang="zh-CN" altLang="en-US" dirty="0"/>
              <a:t>总体上，仍然是符号加上数值的表示方法。但是，负数的表示，用求补的方式记录。</a:t>
            </a:r>
            <a:endParaRPr lang="en-US" altLang="zh-CN" dirty="0"/>
          </a:p>
          <a:p>
            <a:r>
              <a:rPr lang="zh-CN" altLang="en-US" dirty="0"/>
              <a:t>在日常生活中，有许多化减为加的例子。例如，时钟是逢 </a:t>
            </a:r>
            <a:r>
              <a:rPr lang="en-US" altLang="zh-CN" dirty="0"/>
              <a:t>12 </a:t>
            </a:r>
            <a:r>
              <a:rPr lang="zh-CN" altLang="en-US" dirty="0"/>
              <a:t>进位，</a:t>
            </a:r>
            <a:r>
              <a:rPr lang="en-US" altLang="zh-CN" dirty="0"/>
              <a:t>12 </a:t>
            </a:r>
            <a:r>
              <a:rPr lang="zh-CN" altLang="en-US" dirty="0"/>
              <a:t>点也可看作 </a:t>
            </a:r>
            <a:r>
              <a:rPr lang="en-US" altLang="zh-CN" dirty="0"/>
              <a:t>0 </a:t>
            </a:r>
            <a:r>
              <a:rPr lang="zh-CN" altLang="en-US" dirty="0"/>
              <a:t>点。当将时针从 </a:t>
            </a:r>
            <a:r>
              <a:rPr lang="en-US" altLang="zh-CN" dirty="0"/>
              <a:t>10 </a:t>
            </a:r>
            <a:r>
              <a:rPr lang="zh-CN" altLang="en-US" dirty="0"/>
              <a:t>点调整到 </a:t>
            </a:r>
            <a:r>
              <a:rPr lang="en-US" altLang="zh-CN" dirty="0"/>
              <a:t>5 </a:t>
            </a:r>
            <a:r>
              <a:rPr lang="zh-CN" altLang="en-US" dirty="0"/>
              <a:t>点时有以下两种方法： 一种方法是时针逆时针方向拨 </a:t>
            </a:r>
            <a:r>
              <a:rPr lang="en-US" altLang="zh-CN" dirty="0"/>
              <a:t>5 </a:t>
            </a:r>
            <a:r>
              <a:rPr lang="zh-CN" altLang="en-US" dirty="0"/>
              <a:t>格，相当于做减法： </a:t>
            </a:r>
            <a:r>
              <a:rPr lang="en-US" altLang="zh-CN" dirty="0"/>
              <a:t>10</a:t>
            </a:r>
            <a:r>
              <a:rPr lang="zh-CN" altLang="en-US" dirty="0"/>
              <a:t>－</a:t>
            </a:r>
            <a:r>
              <a:rPr lang="en-US" altLang="zh-CN" dirty="0"/>
              <a:t>5</a:t>
            </a:r>
            <a:r>
              <a:rPr lang="zh-CN" altLang="en-US" dirty="0"/>
              <a:t>＝</a:t>
            </a:r>
            <a:r>
              <a:rPr lang="en-US" altLang="zh-CN" dirty="0"/>
              <a:t>5 </a:t>
            </a:r>
            <a:r>
              <a:rPr lang="zh-CN" altLang="en-US" dirty="0"/>
              <a:t>另一种方法是时针顺时针方向拨 </a:t>
            </a:r>
            <a:r>
              <a:rPr lang="en-US" altLang="zh-CN" dirty="0"/>
              <a:t>7 </a:t>
            </a:r>
            <a:r>
              <a:rPr lang="zh-CN" altLang="en-US" dirty="0"/>
              <a:t>格，相当于做加法： </a:t>
            </a:r>
            <a:r>
              <a:rPr lang="en-US" altLang="zh-CN" dirty="0"/>
              <a:t>10</a:t>
            </a:r>
            <a:r>
              <a:rPr lang="zh-CN" altLang="en-US" dirty="0"/>
              <a:t>＋</a:t>
            </a:r>
            <a:r>
              <a:rPr lang="en-US" altLang="zh-CN" dirty="0"/>
              <a:t>7</a:t>
            </a:r>
            <a:r>
              <a:rPr lang="zh-CN" altLang="en-US" dirty="0"/>
              <a:t>＝</a:t>
            </a:r>
            <a:r>
              <a:rPr lang="en-US" altLang="zh-CN" dirty="0"/>
              <a:t>12</a:t>
            </a:r>
            <a:r>
              <a:rPr lang="zh-CN" altLang="en-US" dirty="0"/>
              <a:t>＋</a:t>
            </a:r>
            <a:r>
              <a:rPr lang="en-US" altLang="zh-CN" dirty="0"/>
              <a:t>5</a:t>
            </a:r>
            <a:r>
              <a:rPr lang="zh-CN" altLang="en-US" dirty="0"/>
              <a:t>＝</a:t>
            </a:r>
            <a:r>
              <a:rPr lang="en-US" altLang="zh-CN" dirty="0"/>
              <a:t>5 (MOD 12) </a:t>
            </a:r>
            <a:r>
              <a:rPr lang="zh-CN" altLang="en-US" dirty="0"/>
              <a:t>这是由于时钟以 </a:t>
            </a:r>
            <a:r>
              <a:rPr lang="en-US" altLang="zh-CN" dirty="0"/>
              <a:t>12 </a:t>
            </a:r>
            <a:r>
              <a:rPr lang="zh-CN" altLang="en-US" dirty="0"/>
              <a:t>为模，在这个前提下，当和超过 </a:t>
            </a:r>
            <a:r>
              <a:rPr lang="en-US" altLang="zh-CN" dirty="0"/>
              <a:t>12 </a:t>
            </a:r>
            <a:r>
              <a:rPr lang="zh-CN" altLang="en-US" dirty="0"/>
              <a:t>时，可将 </a:t>
            </a:r>
            <a:r>
              <a:rPr lang="en-US" altLang="zh-CN" dirty="0"/>
              <a:t>12 </a:t>
            </a:r>
            <a:r>
              <a:rPr lang="zh-CN" altLang="en-US" dirty="0"/>
              <a:t>舍去。于是，减 </a:t>
            </a:r>
            <a:r>
              <a:rPr lang="en-US" altLang="zh-CN" dirty="0"/>
              <a:t>5 </a:t>
            </a:r>
            <a:r>
              <a:rPr lang="zh-CN" altLang="en-US" dirty="0"/>
              <a:t>相当于加 </a:t>
            </a:r>
            <a:r>
              <a:rPr lang="en-US" altLang="zh-CN" dirty="0"/>
              <a:t>7</a:t>
            </a:r>
            <a:r>
              <a:rPr lang="zh-CN" altLang="en-US" dirty="0"/>
              <a:t>。同理，减 </a:t>
            </a:r>
            <a:r>
              <a:rPr lang="en-US" altLang="zh-CN" dirty="0"/>
              <a:t>4 </a:t>
            </a:r>
            <a:r>
              <a:rPr lang="zh-CN" altLang="en-US" dirty="0"/>
              <a:t>可表示成加 </a:t>
            </a:r>
            <a:r>
              <a:rPr lang="en-US" altLang="zh-CN" dirty="0"/>
              <a:t>8</a:t>
            </a:r>
            <a:r>
              <a:rPr lang="zh-CN" altLang="en-US" dirty="0"/>
              <a:t>，减 </a:t>
            </a:r>
            <a:r>
              <a:rPr lang="en-US" altLang="zh-CN" dirty="0"/>
              <a:t>3 </a:t>
            </a:r>
            <a:r>
              <a:rPr lang="zh-CN" altLang="en-US" dirty="0"/>
              <a:t>可表示成加 </a:t>
            </a:r>
            <a:r>
              <a:rPr lang="en-US" altLang="zh-CN" dirty="0"/>
              <a:t>9</a:t>
            </a:r>
            <a:r>
              <a:rPr lang="zh-CN" altLang="en-US" dirty="0"/>
              <a:t>，</a:t>
            </a:r>
            <a:r>
              <a:rPr lang="en-US" altLang="zh-CN" dirty="0"/>
              <a:t>…</a:t>
            </a:r>
            <a:r>
              <a:rPr lang="zh-CN" altLang="en-US" dirty="0"/>
              <a:t>。 </a:t>
            </a:r>
            <a:endParaRPr lang="en-US" altLang="zh-CN" dirty="0"/>
          </a:p>
          <a:p>
            <a:r>
              <a:rPr lang="zh-CN" altLang="en-US" dirty="0"/>
              <a:t>在数学中，用“同余”概念描述上述关系，即两整数 </a:t>
            </a:r>
            <a:r>
              <a:rPr lang="en-US" altLang="zh-CN" dirty="0"/>
              <a:t>A</a:t>
            </a:r>
            <a:r>
              <a:rPr lang="zh-CN" altLang="en-US" dirty="0"/>
              <a:t>、</a:t>
            </a:r>
            <a:r>
              <a:rPr lang="en-US" altLang="zh-CN" dirty="0"/>
              <a:t>B </a:t>
            </a:r>
            <a:r>
              <a:rPr lang="zh-CN" altLang="en-US" dirty="0"/>
              <a:t>用同一个正整数 </a:t>
            </a:r>
            <a:r>
              <a:rPr lang="en-US" altLang="zh-CN" dirty="0"/>
              <a:t>M (M </a:t>
            </a:r>
            <a:r>
              <a:rPr lang="zh-CN" altLang="en-US" dirty="0"/>
              <a:t>称为 模</a:t>
            </a:r>
            <a:r>
              <a:rPr lang="en-US" altLang="zh-CN" dirty="0"/>
              <a:t>)</a:t>
            </a:r>
            <a:r>
              <a:rPr lang="zh-CN" altLang="en-US" dirty="0"/>
              <a:t>去除而余数相等，则称 </a:t>
            </a:r>
            <a:r>
              <a:rPr lang="en-US" altLang="zh-CN" dirty="0"/>
              <a:t>A</a:t>
            </a:r>
            <a:r>
              <a:rPr lang="zh-CN" altLang="en-US" dirty="0"/>
              <a:t>、</a:t>
            </a:r>
            <a:r>
              <a:rPr lang="en-US" altLang="zh-CN" dirty="0"/>
              <a:t>B </a:t>
            </a:r>
            <a:r>
              <a:rPr lang="zh-CN" altLang="en-US" dirty="0"/>
              <a:t>对 </a:t>
            </a:r>
            <a:r>
              <a:rPr lang="en-US" altLang="zh-CN" dirty="0"/>
              <a:t>M </a:t>
            </a:r>
            <a:r>
              <a:rPr lang="zh-CN" altLang="en-US" dirty="0"/>
              <a:t>同余，记作： </a:t>
            </a:r>
            <a:r>
              <a:rPr lang="en-US" altLang="zh-CN" dirty="0"/>
              <a:t>A</a:t>
            </a:r>
            <a:r>
              <a:rPr lang="zh-CN" altLang="en-US" dirty="0"/>
              <a:t>＝</a:t>
            </a:r>
            <a:r>
              <a:rPr lang="en-US" altLang="zh-CN" dirty="0"/>
              <a:t>B (MOD M) </a:t>
            </a:r>
            <a:r>
              <a:rPr lang="zh-CN" altLang="en-US" dirty="0"/>
              <a:t>具有同余关系的两个数为互补关系，其中一个称为另一个的补码。当 </a:t>
            </a:r>
            <a:r>
              <a:rPr lang="en-US" altLang="zh-CN" dirty="0"/>
              <a:t>M</a:t>
            </a:r>
            <a:r>
              <a:rPr lang="zh-CN" altLang="en-US" dirty="0"/>
              <a:t>＝</a:t>
            </a:r>
            <a:r>
              <a:rPr lang="en-US" altLang="zh-CN" dirty="0"/>
              <a:t>12 </a:t>
            </a:r>
            <a:r>
              <a:rPr lang="zh-CN" altLang="en-US" dirty="0"/>
              <a:t>时，－ </a:t>
            </a:r>
            <a:r>
              <a:rPr lang="en-US" altLang="zh-CN" dirty="0"/>
              <a:t>5 </a:t>
            </a:r>
            <a:r>
              <a:rPr lang="zh-CN" altLang="en-US" dirty="0"/>
              <a:t>和＋</a:t>
            </a:r>
            <a:r>
              <a:rPr lang="en-US" altLang="zh-CN" dirty="0"/>
              <a:t>7</a:t>
            </a:r>
            <a:r>
              <a:rPr lang="zh-CN" altLang="en-US" dirty="0"/>
              <a:t>，－</a:t>
            </a:r>
            <a:r>
              <a:rPr lang="en-US" altLang="zh-CN" dirty="0"/>
              <a:t>4 </a:t>
            </a:r>
            <a:r>
              <a:rPr lang="zh-CN" altLang="en-US" dirty="0"/>
              <a:t>和＋</a:t>
            </a:r>
            <a:r>
              <a:rPr lang="en-US" altLang="zh-CN" dirty="0"/>
              <a:t>8</a:t>
            </a:r>
            <a:r>
              <a:rPr lang="zh-CN" altLang="en-US" dirty="0"/>
              <a:t>，－</a:t>
            </a:r>
            <a:r>
              <a:rPr lang="en-US" altLang="zh-CN" dirty="0"/>
              <a:t>3 </a:t>
            </a:r>
            <a:r>
              <a:rPr lang="zh-CN" altLang="en-US" dirty="0"/>
              <a:t>和＋</a:t>
            </a:r>
            <a:r>
              <a:rPr lang="en-US" altLang="zh-CN" dirty="0"/>
              <a:t>9 </a:t>
            </a:r>
            <a:r>
              <a:rPr lang="zh-CN" altLang="en-US" dirty="0"/>
              <a:t>就是同余的，它们互为补码。 </a:t>
            </a:r>
            <a:r>
              <a:rPr lang="en-US" altLang="zh-CN" dirty="0"/>
              <a:t>-5=-1</a:t>
            </a:r>
            <a:r>
              <a:rPr lang="zh-CN" altLang="en-US" dirty="0"/>
              <a:t>*</a:t>
            </a:r>
            <a:r>
              <a:rPr lang="en-US" altLang="zh-CN" dirty="0"/>
              <a:t>12+7</a:t>
            </a:r>
          </a:p>
          <a:p>
            <a:r>
              <a:rPr lang="zh-CN" altLang="en-US" dirty="0"/>
              <a:t>从同余的概念和上述时钟的例子，不难得出结论：对于某一确定的模，用某数减去 小于模的另一个数，总可以用加上“模减去该数绝对值的差”来代替。因此，在有 模运算中，减法就可以化作加法来做。 </a:t>
            </a:r>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26</a:t>
            </a:fld>
            <a:endParaRPr lang="en-US" altLang="zh-CN"/>
          </a:p>
        </p:txBody>
      </p:sp>
    </p:spTree>
    <p:extLst>
      <p:ext uri="{BB962C8B-B14F-4D97-AF65-F5344CB8AC3E}">
        <p14:creationId xmlns:p14="http://schemas.microsoft.com/office/powerpoint/2010/main" val="441247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1+(-1)=0</a:t>
            </a:r>
          </a:p>
          <a:p>
            <a:r>
              <a:rPr lang="en-US" altLang="zh-CN" dirty="0"/>
              <a:t>4+(-4)=0</a:t>
            </a:r>
          </a:p>
          <a:p>
            <a:r>
              <a:rPr lang="en-US" altLang="zh-CN" dirty="0"/>
              <a:t>-8+8=0</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27</a:t>
            </a:fld>
            <a:endParaRPr lang="en-US" altLang="zh-CN"/>
          </a:p>
        </p:txBody>
      </p:sp>
    </p:spTree>
    <p:extLst>
      <p:ext uri="{BB962C8B-B14F-4D97-AF65-F5344CB8AC3E}">
        <p14:creationId xmlns:p14="http://schemas.microsoft.com/office/powerpoint/2010/main" val="4062328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28</a:t>
            </a:fld>
            <a:endParaRPr lang="en-US" altLang="zh-CN"/>
          </a:p>
        </p:txBody>
      </p:sp>
    </p:spTree>
    <p:extLst>
      <p:ext uri="{BB962C8B-B14F-4D97-AF65-F5344CB8AC3E}">
        <p14:creationId xmlns:p14="http://schemas.microsoft.com/office/powerpoint/2010/main" val="3701328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29</a:t>
            </a:fld>
            <a:endParaRPr lang="en-US" altLang="zh-CN"/>
          </a:p>
        </p:txBody>
      </p:sp>
    </p:spTree>
    <p:extLst>
      <p:ext uri="{BB962C8B-B14F-4D97-AF65-F5344CB8AC3E}">
        <p14:creationId xmlns:p14="http://schemas.microsoft.com/office/powerpoint/2010/main" val="1034396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b="1" dirty="0"/>
              <a:t>数</a:t>
            </a:r>
            <a:r>
              <a:rPr lang="zh-CN" altLang="zh-CN" dirty="0"/>
              <a:t>是</a:t>
            </a:r>
            <a:r>
              <a:rPr lang="zh-CN" altLang="en-US" dirty="0"/>
              <a:t>一个用作计数、标记或量度的</a:t>
            </a:r>
            <a:r>
              <a:rPr lang="zh-CN" altLang="en-US" dirty="0">
                <a:solidFill>
                  <a:srgbClr val="FF0000"/>
                </a:solidFill>
              </a:rPr>
              <a:t>抽象概念</a:t>
            </a:r>
            <a:r>
              <a:rPr lang="zh-CN" altLang="en-US" dirty="0"/>
              <a:t>，是比较同质或同属性事物的等级的简单符号记录形式（或称度量）。                         </a:t>
            </a:r>
            <a:r>
              <a:rPr lang="en-US" altLang="zh-CN" dirty="0"/>
              <a:t>--</a:t>
            </a:r>
            <a:r>
              <a:rPr lang="zh-CN" altLang="en-US" dirty="0"/>
              <a:t>维基百科</a:t>
            </a:r>
            <a:endParaRPr lang="en-US" altLang="zh-CN" dirty="0"/>
          </a:p>
          <a:p>
            <a:endParaRPr lang="en-US" altLang="zh-CN" dirty="0"/>
          </a:p>
          <a:p>
            <a:r>
              <a:rPr lang="zh-CN" altLang="zh-CN" b="1" dirty="0"/>
              <a:t>数字</a:t>
            </a:r>
            <a:r>
              <a:rPr lang="zh-CN" altLang="zh-CN" dirty="0"/>
              <a:t>是一种用来表示</a:t>
            </a:r>
            <a:r>
              <a:rPr lang="zh-CN" altLang="zh-CN" dirty="0">
                <a:solidFill>
                  <a:srgbClr val="FF0000"/>
                </a:solidFill>
              </a:rPr>
              <a:t>数</a:t>
            </a:r>
            <a:r>
              <a:rPr lang="zh-CN" altLang="zh-CN" dirty="0"/>
              <a:t>的符号</a:t>
            </a:r>
            <a:r>
              <a:rPr lang="zh-CN" altLang="en-US" dirty="0"/>
              <a:t>。</a:t>
            </a:r>
            <a:endParaRPr lang="en-US" altLang="zh-CN" dirty="0"/>
          </a:p>
          <a:p>
            <a:endParaRPr lang="en-US" altLang="zh-CN" sz="1200" b="0" i="0" kern="1200" dirty="0">
              <a:solidFill>
                <a:schemeClr val="tx1"/>
              </a:solidFill>
              <a:effectLst/>
              <a:latin typeface="Arial" charset="0"/>
              <a:ea typeface="宋体" pitchFamily="2" charset="-122"/>
              <a:cs typeface="宋体" pitchFamily="-112" charset="-122"/>
            </a:endParaRPr>
          </a:p>
          <a:p>
            <a:r>
              <a:rPr lang="zh-CN" altLang="en-US" sz="1200" b="0" i="0" kern="1200" dirty="0">
                <a:solidFill>
                  <a:schemeClr val="tx1"/>
                </a:solidFill>
                <a:effectLst/>
                <a:latin typeface="Arial" charset="0"/>
                <a:ea typeface="宋体" pitchFamily="2" charset="-122"/>
                <a:cs typeface="宋体" pitchFamily="-112" charset="-122"/>
              </a:rPr>
              <a:t>代数的研究对象不仅是数字，还有各种抽象化的结构。例如整数集作为一个带有加法、乘法和序关系的</a:t>
            </a:r>
            <a:r>
              <a:rPr lang="zh-CN" altLang="en-US" sz="1200" b="0" i="0" u="none" strike="noStrike" kern="1200" dirty="0">
                <a:solidFill>
                  <a:schemeClr val="tx1"/>
                </a:solidFill>
                <a:effectLst/>
                <a:latin typeface="Arial" charset="0"/>
                <a:ea typeface="宋体" pitchFamily="2" charset="-122"/>
                <a:cs typeface="宋体" pitchFamily="-112" charset="-122"/>
                <a:hlinkClick r:id="rId3" tooltip="集合"/>
              </a:rPr>
              <a:t>集合</a:t>
            </a:r>
            <a:r>
              <a:rPr lang="zh-CN" altLang="en-US" sz="1200" b="0" i="0" kern="1200" dirty="0">
                <a:solidFill>
                  <a:schemeClr val="tx1"/>
                </a:solidFill>
                <a:effectLst/>
                <a:latin typeface="Arial" charset="0"/>
                <a:ea typeface="宋体" pitchFamily="2" charset="-122"/>
                <a:cs typeface="宋体" pitchFamily="-112" charset="-122"/>
              </a:rPr>
              <a:t>就是一个代数结构。在其中我们只关心各种关系及其性质，而对于“数本身是什么”这样的问题并不关心。常见的代数结构类型有</a:t>
            </a:r>
            <a:r>
              <a:rPr lang="zh-CN" altLang="en-US" sz="1200" b="0" i="0" u="none" strike="noStrike" kern="1200" dirty="0">
                <a:solidFill>
                  <a:schemeClr val="tx1"/>
                </a:solidFill>
                <a:effectLst/>
                <a:latin typeface="Arial" charset="0"/>
                <a:ea typeface="宋体" pitchFamily="2" charset="-122"/>
                <a:cs typeface="宋体" pitchFamily="-112" charset="-122"/>
                <a:hlinkClick r:id="rId4" tooltip="群"/>
              </a:rPr>
              <a:t>群</a:t>
            </a:r>
            <a:r>
              <a:rPr lang="zh-CN" altLang="en-US" sz="1200" b="0" i="0" kern="1200" dirty="0">
                <a:solidFill>
                  <a:schemeClr val="tx1"/>
                </a:solidFill>
                <a:effectLst/>
                <a:latin typeface="Arial" charset="0"/>
                <a:ea typeface="宋体" pitchFamily="2" charset="-122"/>
                <a:cs typeface="宋体" pitchFamily="-112" charset="-122"/>
              </a:rPr>
              <a:t>、环、</a:t>
            </a:r>
            <a:r>
              <a:rPr lang="zh-CN" altLang="en-US" sz="1200" b="0" i="0" u="none" strike="noStrike" kern="1200" dirty="0">
                <a:solidFill>
                  <a:schemeClr val="tx1"/>
                </a:solidFill>
                <a:effectLst/>
                <a:latin typeface="Arial" charset="0"/>
                <a:ea typeface="宋体" pitchFamily="2" charset="-122"/>
                <a:cs typeface="宋体" pitchFamily="-112" charset="-122"/>
                <a:hlinkClick r:id="rId5" tooltip="域 (数学)"/>
              </a:rPr>
              <a:t>域</a:t>
            </a:r>
            <a:r>
              <a:rPr lang="zh-CN" altLang="en-US" sz="1200" b="0" i="0" kern="1200" dirty="0">
                <a:solidFill>
                  <a:schemeClr val="tx1"/>
                </a:solidFill>
                <a:effectLst/>
                <a:latin typeface="Arial" charset="0"/>
                <a:ea typeface="宋体" pitchFamily="2" charset="-122"/>
                <a:cs typeface="宋体" pitchFamily="-112" charset="-122"/>
              </a:rPr>
              <a:t>、</a:t>
            </a:r>
            <a:r>
              <a:rPr lang="zh-CN" altLang="en-US" sz="1200" b="0" i="0" u="none" strike="noStrike" kern="1200" dirty="0">
                <a:solidFill>
                  <a:schemeClr val="tx1"/>
                </a:solidFill>
                <a:effectLst/>
                <a:latin typeface="Arial" charset="0"/>
                <a:ea typeface="宋体" pitchFamily="2" charset="-122"/>
                <a:cs typeface="宋体" pitchFamily="-112" charset="-122"/>
                <a:hlinkClick r:id="rId6" tooltip="模"/>
              </a:rPr>
              <a:t>模</a:t>
            </a:r>
            <a:r>
              <a:rPr lang="zh-CN" altLang="en-US" sz="1200" b="0" i="0" kern="1200" dirty="0">
                <a:solidFill>
                  <a:schemeClr val="tx1"/>
                </a:solidFill>
                <a:effectLst/>
                <a:latin typeface="Arial" charset="0"/>
                <a:ea typeface="宋体" pitchFamily="2" charset="-122"/>
                <a:cs typeface="宋体" pitchFamily="-112" charset="-122"/>
              </a:rPr>
              <a:t>、</a:t>
            </a:r>
            <a:r>
              <a:rPr lang="zh-CN" altLang="en-US" sz="1200" b="0" i="0" u="none" strike="noStrike" kern="1200" dirty="0">
                <a:solidFill>
                  <a:schemeClr val="tx1"/>
                </a:solidFill>
                <a:effectLst/>
                <a:latin typeface="Arial" charset="0"/>
                <a:ea typeface="宋体" pitchFamily="2" charset="-122"/>
                <a:cs typeface="宋体" pitchFamily="-112" charset="-122"/>
                <a:hlinkClick r:id="rId7" tooltip="线性空间"/>
              </a:rPr>
              <a:t>线性空间</a:t>
            </a:r>
            <a:r>
              <a:rPr lang="zh-CN" altLang="en-US" sz="1200" b="0" i="0" kern="1200" dirty="0">
                <a:solidFill>
                  <a:schemeClr val="tx1"/>
                </a:solidFill>
                <a:effectLst/>
                <a:latin typeface="Arial" charset="0"/>
                <a:ea typeface="宋体" pitchFamily="2" charset="-122"/>
                <a:cs typeface="宋体" pitchFamily="-112" charset="-122"/>
              </a:rPr>
              <a:t>等。</a:t>
            </a:r>
            <a:endParaRPr lang="en-US" altLang="zh-CN" sz="1200" b="0" i="0" kern="1200" dirty="0">
              <a:solidFill>
                <a:schemeClr val="tx1"/>
              </a:solidFill>
              <a:effectLst/>
              <a:latin typeface="Arial" charset="0"/>
              <a:ea typeface="宋体" pitchFamily="2" charset="-122"/>
              <a:cs typeface="宋体" pitchFamily="-112" charset="-122"/>
            </a:endParaRPr>
          </a:p>
          <a:p>
            <a:endParaRPr lang="en-US" altLang="zh-CN" sz="1200" b="0" i="0" kern="1200" dirty="0">
              <a:solidFill>
                <a:schemeClr val="tx1"/>
              </a:solidFill>
              <a:effectLst/>
              <a:latin typeface="Arial" charset="0"/>
              <a:ea typeface="宋体" pitchFamily="2" charset="-122"/>
              <a:cs typeface="宋体" pitchFamily="-112" charset="-122"/>
            </a:endParaRPr>
          </a:p>
          <a:p>
            <a:r>
              <a:rPr lang="zh-CN" altLang="en-US" sz="1200" b="0" i="0" kern="1200" dirty="0">
                <a:solidFill>
                  <a:schemeClr val="tx1"/>
                </a:solidFill>
                <a:effectLst/>
                <a:latin typeface="Arial" charset="0"/>
                <a:ea typeface="宋体" pitchFamily="2" charset="-122"/>
                <a:cs typeface="宋体" pitchFamily="-112" charset="-122"/>
              </a:rPr>
              <a:t>算术这一词指的是记录</a:t>
            </a:r>
            <a:r>
              <a:rPr lang="zh-CN" altLang="en-US" sz="1200" b="0" i="0" u="none" strike="noStrike" kern="1200" dirty="0">
                <a:solidFill>
                  <a:schemeClr val="tx1"/>
                </a:solidFill>
                <a:effectLst/>
                <a:latin typeface="Arial" charset="0"/>
                <a:ea typeface="宋体" pitchFamily="2" charset="-122"/>
                <a:cs typeface="宋体" pitchFamily="-112" charset="-122"/>
                <a:hlinkClick r:id="rId8" tooltip="数字"/>
              </a:rPr>
              <a:t>数字</a:t>
            </a:r>
            <a:r>
              <a:rPr lang="zh-CN" altLang="en-US" sz="1200" b="0" i="0" kern="1200" dirty="0">
                <a:solidFill>
                  <a:schemeClr val="tx1"/>
                </a:solidFill>
                <a:effectLst/>
                <a:latin typeface="Arial" charset="0"/>
                <a:ea typeface="宋体" pitchFamily="2" charset="-122"/>
                <a:cs typeface="宋体" pitchFamily="-112" charset="-122"/>
              </a:rPr>
              <a:t>某些</a:t>
            </a:r>
            <a:r>
              <a:rPr lang="zh-CN" altLang="en-US" sz="1200" b="1" i="0" kern="1200" dirty="0">
                <a:solidFill>
                  <a:schemeClr val="tx1"/>
                </a:solidFill>
                <a:effectLst/>
                <a:latin typeface="Arial" charset="0"/>
                <a:ea typeface="宋体" pitchFamily="2" charset="-122"/>
                <a:cs typeface="宋体" pitchFamily="-112" charset="-122"/>
              </a:rPr>
              <a:t>运算</a:t>
            </a:r>
            <a:r>
              <a:rPr lang="zh-CN" altLang="en-US" sz="1200" b="0" i="0" kern="1200" dirty="0">
                <a:solidFill>
                  <a:schemeClr val="tx1"/>
                </a:solidFill>
                <a:effectLst/>
                <a:latin typeface="Arial" charset="0"/>
                <a:ea typeface="宋体" pitchFamily="2" charset="-122"/>
                <a:cs typeface="宋体" pitchFamily="-112" charset="-122"/>
              </a:rPr>
              <a:t>基本性质的</a:t>
            </a:r>
            <a:r>
              <a:rPr lang="zh-CN" altLang="en-US" sz="1200" b="0" i="0" u="none" strike="noStrike" kern="1200" dirty="0">
                <a:solidFill>
                  <a:schemeClr val="tx1"/>
                </a:solidFill>
                <a:effectLst/>
                <a:latin typeface="Arial" charset="0"/>
                <a:ea typeface="宋体" pitchFamily="2" charset="-122"/>
                <a:cs typeface="宋体" pitchFamily="-112" charset="-122"/>
                <a:hlinkClick r:id="rId9" tooltip="数学"/>
              </a:rPr>
              <a:t>数学</a:t>
            </a:r>
            <a:r>
              <a:rPr lang="zh-CN" altLang="en-US" sz="1200" b="0" i="0" kern="1200" dirty="0">
                <a:solidFill>
                  <a:schemeClr val="tx1"/>
                </a:solidFill>
                <a:effectLst/>
                <a:latin typeface="Arial" charset="0"/>
                <a:ea typeface="宋体" pitchFamily="2" charset="-122"/>
                <a:cs typeface="宋体" pitchFamily="-112" charset="-122"/>
              </a:rPr>
              <a:t>分支。常用的运算有</a:t>
            </a:r>
            <a:r>
              <a:rPr lang="zh-CN" altLang="en-US" sz="1200" b="0" i="0" u="none" strike="noStrike" kern="1200" dirty="0">
                <a:solidFill>
                  <a:schemeClr val="tx1"/>
                </a:solidFill>
                <a:effectLst/>
                <a:latin typeface="Arial" charset="0"/>
                <a:ea typeface="宋体" pitchFamily="2" charset="-122"/>
                <a:cs typeface="宋体" pitchFamily="-112" charset="-122"/>
                <a:hlinkClick r:id="rId10" tooltip="加法"/>
              </a:rPr>
              <a:t>加法</a:t>
            </a:r>
            <a:r>
              <a:rPr lang="zh-CN" altLang="en-US" sz="1200" b="0" i="0" kern="1200" dirty="0">
                <a:solidFill>
                  <a:schemeClr val="tx1"/>
                </a:solidFill>
                <a:effectLst/>
                <a:latin typeface="Arial" charset="0"/>
                <a:ea typeface="宋体" pitchFamily="2" charset="-122"/>
                <a:cs typeface="宋体" pitchFamily="-112" charset="-122"/>
              </a:rPr>
              <a:t>、</a:t>
            </a:r>
            <a:r>
              <a:rPr lang="zh-CN" altLang="en-US" sz="1200" b="0" i="0" u="none" strike="noStrike" kern="1200" dirty="0">
                <a:solidFill>
                  <a:schemeClr val="tx1"/>
                </a:solidFill>
                <a:effectLst/>
                <a:latin typeface="Arial" charset="0"/>
                <a:ea typeface="宋体" pitchFamily="2" charset="-122"/>
                <a:cs typeface="宋体" pitchFamily="-112" charset="-122"/>
                <a:hlinkClick r:id="rId11" tooltip="减法"/>
              </a:rPr>
              <a:t>减法</a:t>
            </a:r>
            <a:r>
              <a:rPr lang="zh-CN" altLang="en-US" sz="1200" b="0" i="0" kern="1200" dirty="0">
                <a:solidFill>
                  <a:schemeClr val="tx1"/>
                </a:solidFill>
                <a:effectLst/>
                <a:latin typeface="Arial" charset="0"/>
                <a:ea typeface="宋体" pitchFamily="2" charset="-122"/>
                <a:cs typeface="宋体" pitchFamily="-112" charset="-122"/>
              </a:rPr>
              <a:t>、</a:t>
            </a:r>
            <a:r>
              <a:rPr lang="zh-CN" altLang="en-US" sz="1200" b="0" i="0" u="none" strike="noStrike" kern="1200" dirty="0">
                <a:solidFill>
                  <a:schemeClr val="tx1"/>
                </a:solidFill>
                <a:effectLst/>
                <a:latin typeface="Arial" charset="0"/>
                <a:ea typeface="宋体" pitchFamily="2" charset="-122"/>
                <a:cs typeface="宋体" pitchFamily="-112" charset="-122"/>
                <a:hlinkClick r:id="rId12" tooltip="乘法"/>
              </a:rPr>
              <a:t>乘法</a:t>
            </a:r>
            <a:r>
              <a:rPr lang="zh-CN" altLang="en-US" sz="1200" b="0" i="0" kern="1200" dirty="0">
                <a:solidFill>
                  <a:schemeClr val="tx1"/>
                </a:solidFill>
                <a:effectLst/>
                <a:latin typeface="Arial" charset="0"/>
                <a:ea typeface="宋体" pitchFamily="2" charset="-122"/>
                <a:cs typeface="宋体" pitchFamily="-112" charset="-122"/>
              </a:rPr>
              <a:t>、</a:t>
            </a:r>
            <a:r>
              <a:rPr lang="zh-CN" altLang="en-US" sz="1200" b="0" i="0" u="none" strike="noStrike" kern="1200" dirty="0">
                <a:solidFill>
                  <a:schemeClr val="tx1"/>
                </a:solidFill>
                <a:effectLst/>
                <a:latin typeface="Arial" charset="0"/>
                <a:ea typeface="宋体" pitchFamily="2" charset="-122"/>
                <a:cs typeface="宋体" pitchFamily="-112" charset="-122"/>
                <a:hlinkClick r:id="rId13" tooltip="除法"/>
              </a:rPr>
              <a:t>除法</a:t>
            </a:r>
            <a:r>
              <a:rPr lang="zh-CN" altLang="en-US" sz="1200" b="0" i="0" kern="1200" dirty="0">
                <a:solidFill>
                  <a:schemeClr val="tx1"/>
                </a:solidFill>
                <a:effectLst/>
                <a:latin typeface="Arial" charset="0"/>
                <a:ea typeface="宋体" pitchFamily="2" charset="-122"/>
                <a:cs typeface="宋体" pitchFamily="-112" charset="-122"/>
              </a:rPr>
              <a:t>，有时候，更复杂的运算如</a:t>
            </a:r>
            <a:r>
              <a:rPr lang="zh-CN" altLang="en-US" sz="1200" b="0" i="0" u="none" strike="noStrike" kern="1200" dirty="0">
                <a:solidFill>
                  <a:schemeClr val="tx1"/>
                </a:solidFill>
                <a:effectLst/>
                <a:latin typeface="Arial" charset="0"/>
                <a:ea typeface="宋体" pitchFamily="2" charset="-122"/>
                <a:cs typeface="宋体" pitchFamily="-112" charset="-122"/>
                <a:hlinkClick r:id="rId14" tooltip="指数"/>
              </a:rPr>
              <a:t>指数</a:t>
            </a:r>
            <a:r>
              <a:rPr lang="zh-CN" altLang="en-US" sz="1200" b="0" i="0" kern="1200" dirty="0">
                <a:solidFill>
                  <a:schemeClr val="tx1"/>
                </a:solidFill>
                <a:effectLst/>
                <a:latin typeface="Arial" charset="0"/>
                <a:ea typeface="宋体" pitchFamily="2" charset="-122"/>
                <a:cs typeface="宋体" pitchFamily="-112" charset="-122"/>
              </a:rPr>
              <a:t>和</a:t>
            </a:r>
            <a:r>
              <a:rPr lang="zh-CN" altLang="en-US" sz="1200" b="0" i="0" u="none" strike="noStrike" kern="1200" dirty="0">
                <a:solidFill>
                  <a:schemeClr val="tx1"/>
                </a:solidFill>
                <a:effectLst/>
                <a:latin typeface="Arial" charset="0"/>
                <a:ea typeface="宋体" pitchFamily="2" charset="-122"/>
                <a:cs typeface="宋体" pitchFamily="-112" charset="-122"/>
                <a:hlinkClick r:id="rId15" tooltip="平方根"/>
              </a:rPr>
              <a:t>平方根</a:t>
            </a:r>
            <a:r>
              <a:rPr lang="zh-CN" altLang="en-US" sz="1200" b="0" i="0" kern="1200" dirty="0">
                <a:solidFill>
                  <a:schemeClr val="tx1"/>
                </a:solidFill>
                <a:effectLst/>
                <a:latin typeface="Arial" charset="0"/>
                <a:ea typeface="宋体" pitchFamily="2" charset="-122"/>
                <a:cs typeface="宋体" pitchFamily="-112" charset="-122"/>
              </a:rPr>
              <a:t>，也包括在算术运算的范畴内。算术运算要按照特定规则来进行。</a:t>
            </a:r>
            <a:endParaRPr lang="en-US" altLang="zh-CN" sz="1200" b="0" i="0" kern="1200" dirty="0">
              <a:solidFill>
                <a:schemeClr val="tx1"/>
              </a:solidFill>
              <a:effectLst/>
              <a:latin typeface="Arial" charset="0"/>
              <a:ea typeface="宋体" pitchFamily="2" charset="-122"/>
              <a:cs typeface="宋体" pitchFamily="-112" charset="-122"/>
            </a:endParaRPr>
          </a:p>
          <a:p>
            <a:endParaRPr lang="en-US" altLang="zh-CN" sz="1200" b="0" i="0" kern="1200" dirty="0">
              <a:solidFill>
                <a:schemeClr val="tx1"/>
              </a:solidFill>
              <a:effectLst/>
              <a:latin typeface="Arial" charset="0"/>
              <a:ea typeface="宋体" pitchFamily="2" charset="-122"/>
            </a:endParaRPr>
          </a:p>
          <a:p>
            <a:r>
              <a:rPr lang="zh-CN" altLang="en-US" dirty="0"/>
              <a:t>一般“共识”认为现在世界通行的十进制起源于印度。从</a:t>
            </a:r>
            <a:r>
              <a:rPr lang="en-US" altLang="zh-CN" dirty="0"/>
              <a:t>20</a:t>
            </a:r>
            <a:r>
              <a:rPr lang="zh-CN" altLang="en-US" dirty="0"/>
              <a:t>世纪初，国际上许多学者，包括李约瑟在内对印度起源论提出了质疑。</a:t>
            </a:r>
            <a:endParaRPr lang="en-US" altLang="zh-CN" dirty="0"/>
          </a:p>
          <a:p>
            <a:r>
              <a:rPr lang="en-US" altLang="zh-CN" dirty="0"/>
              <a:t>Digit</a:t>
            </a:r>
            <a:r>
              <a:rPr lang="zh-CN" altLang="en-US" dirty="0"/>
              <a:t>的解释</a:t>
            </a:r>
            <a:endParaRPr lang="en-US" altLang="zh-CN" dirty="0"/>
          </a:p>
          <a:p>
            <a:pPr lvl="1"/>
            <a:r>
              <a:rPr lang="zh-CN" altLang="en-US" dirty="0"/>
              <a:t>人的手指或脚趾</a:t>
            </a:r>
          </a:p>
          <a:p>
            <a:pPr lvl="1"/>
            <a:r>
              <a:rPr lang="zh-CN" altLang="en-US" dirty="0"/>
              <a:t>指宽</a:t>
            </a:r>
          </a:p>
          <a:p>
            <a:pPr lvl="1"/>
            <a:r>
              <a:rPr lang="zh-CN" altLang="en-US" dirty="0"/>
              <a:t>阿拉伯数字符号从</a:t>
            </a:r>
            <a:r>
              <a:rPr lang="en-US" altLang="zh-CN" dirty="0"/>
              <a:t>0</a:t>
            </a:r>
            <a:r>
              <a:rPr lang="zh-CN" altLang="en-US" dirty="0"/>
              <a:t>到</a:t>
            </a:r>
            <a:r>
              <a:rPr lang="en-US" altLang="zh-CN" dirty="0"/>
              <a:t>9</a:t>
            </a:r>
            <a:r>
              <a:rPr lang="zh-CN" altLang="en-US" dirty="0"/>
              <a:t>中的任意一个</a:t>
            </a:r>
          </a:p>
          <a:p>
            <a:pPr lvl="1"/>
            <a:r>
              <a:rPr lang="zh-CN" altLang="en-US" dirty="0"/>
              <a:t>用于计算系统中的符号</a:t>
            </a:r>
          </a:p>
          <a:p>
            <a:endParaRPr lang="zh-CN" altLang="en-US" dirty="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pPr>
                <a:defRPr/>
              </a:pPr>
              <a:t>3</a:t>
            </a:fld>
            <a:endParaRPr lang="en-US" altLang="zh-CN"/>
          </a:p>
        </p:txBody>
      </p:sp>
    </p:spTree>
    <p:extLst>
      <p:ext uri="{BB962C8B-B14F-4D97-AF65-F5344CB8AC3E}">
        <p14:creationId xmlns:p14="http://schemas.microsoft.com/office/powerpoint/2010/main" val="2006146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30</a:t>
            </a:fld>
            <a:endParaRPr lang="en-US" altLang="zh-CN"/>
          </a:p>
        </p:txBody>
      </p:sp>
    </p:spTree>
    <p:extLst>
      <p:ext uri="{BB962C8B-B14F-4D97-AF65-F5344CB8AC3E}">
        <p14:creationId xmlns:p14="http://schemas.microsoft.com/office/powerpoint/2010/main" val="2162957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r>
              <a:rPr lang="en-US" altLang="zh-CN" dirty="0"/>
              <a:t>8</a:t>
            </a:r>
            <a:r>
              <a:rPr lang="zh-CN" altLang="en-US" dirty="0"/>
              <a:t>位浮点数，分别是</a:t>
            </a:r>
            <a:r>
              <a:rPr lang="en-US" altLang="zh-CN" dirty="0"/>
              <a:t>1</a:t>
            </a:r>
            <a:r>
              <a:rPr lang="zh-CN" altLang="en-US" dirty="0"/>
              <a:t>、</a:t>
            </a:r>
            <a:r>
              <a:rPr lang="en-US" altLang="zh-CN" dirty="0"/>
              <a:t>2</a:t>
            </a:r>
            <a:r>
              <a:rPr lang="zh-CN" altLang="en-US" dirty="0"/>
              <a:t>、</a:t>
            </a:r>
            <a:r>
              <a:rPr lang="en-US" altLang="zh-CN" dirty="0"/>
              <a:t>5</a:t>
            </a:r>
            <a:r>
              <a:rPr lang="zh-CN" altLang="en-US" dirty="0"/>
              <a:t>位</a:t>
            </a:r>
            <a:endParaRPr lang="en-US" altLang="zh-CN" dirty="0"/>
          </a:p>
          <a:p>
            <a:r>
              <a:rPr lang="zh-CN" altLang="en-US" dirty="0"/>
              <a:t>阶码</a:t>
            </a:r>
            <a:r>
              <a:rPr lang="en-US" altLang="zh-CN" dirty="0"/>
              <a:t>=01-1=0</a:t>
            </a:r>
            <a:r>
              <a:rPr lang="zh-CN" altLang="en-US" dirty="0"/>
              <a:t>，阶码偏置</a:t>
            </a:r>
            <a:r>
              <a:rPr lang="en-US" altLang="zh-CN" dirty="0"/>
              <a:t>2^1-1=1</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31</a:t>
            </a:fld>
            <a:endParaRPr lang="en-US" altLang="zh-CN"/>
          </a:p>
        </p:txBody>
      </p:sp>
    </p:spTree>
    <p:extLst>
      <p:ext uri="{BB962C8B-B14F-4D97-AF65-F5344CB8AC3E}">
        <p14:creationId xmlns:p14="http://schemas.microsoft.com/office/powerpoint/2010/main" val="299702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33</a:t>
            </a:fld>
            <a:endParaRPr lang="en-US" altLang="zh-CN"/>
          </a:p>
        </p:txBody>
      </p:sp>
    </p:spTree>
    <p:extLst>
      <p:ext uri="{BB962C8B-B14F-4D97-AF65-F5344CB8AC3E}">
        <p14:creationId xmlns:p14="http://schemas.microsoft.com/office/powerpoint/2010/main" val="3473108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34</a:t>
            </a:fld>
            <a:endParaRPr lang="en-US" altLang="zh-CN"/>
          </a:p>
        </p:txBody>
      </p:sp>
    </p:spTree>
    <p:extLst>
      <p:ext uri="{BB962C8B-B14F-4D97-AF65-F5344CB8AC3E}">
        <p14:creationId xmlns:p14="http://schemas.microsoft.com/office/powerpoint/2010/main" val="10318144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r>
              <a:rPr lang="zh-CN" altLang="en-US" dirty="0"/>
              <a:t>在日常生活中，有许多化减为加的例子。例如，时钟是逢 </a:t>
            </a:r>
            <a:r>
              <a:rPr lang="en-US" altLang="zh-CN" dirty="0"/>
              <a:t>12 </a:t>
            </a:r>
            <a:r>
              <a:rPr lang="zh-CN" altLang="en-US" dirty="0"/>
              <a:t>进位，</a:t>
            </a:r>
            <a:r>
              <a:rPr lang="en-US" altLang="zh-CN" dirty="0"/>
              <a:t>12 </a:t>
            </a:r>
            <a:r>
              <a:rPr lang="zh-CN" altLang="en-US" dirty="0"/>
              <a:t>点也可看作 </a:t>
            </a:r>
            <a:r>
              <a:rPr lang="en-US" altLang="zh-CN" dirty="0"/>
              <a:t>0 </a:t>
            </a:r>
            <a:r>
              <a:rPr lang="zh-CN" altLang="en-US" dirty="0"/>
              <a:t>点。当将时针从 </a:t>
            </a:r>
            <a:r>
              <a:rPr lang="en-US" altLang="zh-CN" dirty="0"/>
              <a:t>10 </a:t>
            </a:r>
            <a:r>
              <a:rPr lang="zh-CN" altLang="en-US" dirty="0"/>
              <a:t>点调整到 </a:t>
            </a:r>
            <a:r>
              <a:rPr lang="en-US" altLang="zh-CN" dirty="0"/>
              <a:t>5 </a:t>
            </a:r>
            <a:r>
              <a:rPr lang="zh-CN" altLang="en-US" dirty="0"/>
              <a:t>点时有以下两种方法： 一种方法是时针逆时针方向拨 </a:t>
            </a:r>
            <a:r>
              <a:rPr lang="en-US" altLang="zh-CN" dirty="0"/>
              <a:t>5 </a:t>
            </a:r>
            <a:r>
              <a:rPr lang="zh-CN" altLang="en-US" dirty="0"/>
              <a:t>格，相当于做减法： </a:t>
            </a:r>
            <a:r>
              <a:rPr lang="en-US" altLang="zh-CN" dirty="0"/>
              <a:t>10</a:t>
            </a:r>
            <a:r>
              <a:rPr lang="zh-CN" altLang="en-US" dirty="0"/>
              <a:t>－</a:t>
            </a:r>
            <a:r>
              <a:rPr lang="en-US" altLang="zh-CN" dirty="0"/>
              <a:t>5</a:t>
            </a:r>
            <a:r>
              <a:rPr lang="zh-CN" altLang="en-US" dirty="0"/>
              <a:t>＝</a:t>
            </a:r>
            <a:r>
              <a:rPr lang="en-US" altLang="zh-CN" dirty="0"/>
              <a:t>5 </a:t>
            </a:r>
            <a:r>
              <a:rPr lang="zh-CN" altLang="en-US" dirty="0"/>
              <a:t>另一种方法是时针顺时针方向拨 </a:t>
            </a:r>
            <a:r>
              <a:rPr lang="en-US" altLang="zh-CN" dirty="0"/>
              <a:t>7 </a:t>
            </a:r>
            <a:r>
              <a:rPr lang="zh-CN" altLang="en-US" dirty="0"/>
              <a:t>格，相当于做加法： </a:t>
            </a:r>
            <a:r>
              <a:rPr lang="en-US" altLang="zh-CN" dirty="0"/>
              <a:t>10</a:t>
            </a:r>
            <a:r>
              <a:rPr lang="zh-CN" altLang="en-US" dirty="0"/>
              <a:t>＋</a:t>
            </a:r>
            <a:r>
              <a:rPr lang="en-US" altLang="zh-CN" dirty="0"/>
              <a:t>7</a:t>
            </a:r>
            <a:r>
              <a:rPr lang="zh-CN" altLang="en-US" dirty="0"/>
              <a:t>＝</a:t>
            </a:r>
            <a:r>
              <a:rPr lang="en-US" altLang="zh-CN" dirty="0"/>
              <a:t>12</a:t>
            </a:r>
            <a:r>
              <a:rPr lang="zh-CN" altLang="en-US" dirty="0"/>
              <a:t>＋</a:t>
            </a:r>
            <a:r>
              <a:rPr lang="en-US" altLang="zh-CN" dirty="0"/>
              <a:t>5</a:t>
            </a:r>
            <a:r>
              <a:rPr lang="zh-CN" altLang="en-US" dirty="0"/>
              <a:t>＝</a:t>
            </a:r>
            <a:r>
              <a:rPr lang="en-US" altLang="zh-CN" dirty="0"/>
              <a:t>5 (MOD 12) </a:t>
            </a:r>
            <a:r>
              <a:rPr lang="zh-CN" altLang="en-US" dirty="0"/>
              <a:t>这是由于时钟以 </a:t>
            </a:r>
            <a:r>
              <a:rPr lang="en-US" altLang="zh-CN" dirty="0"/>
              <a:t>12 </a:t>
            </a:r>
            <a:r>
              <a:rPr lang="zh-CN" altLang="en-US" dirty="0"/>
              <a:t>为模，在这个前提下，当和超过 </a:t>
            </a:r>
            <a:r>
              <a:rPr lang="en-US" altLang="zh-CN" dirty="0"/>
              <a:t>12 </a:t>
            </a:r>
            <a:r>
              <a:rPr lang="zh-CN" altLang="en-US" dirty="0"/>
              <a:t>时，可将 </a:t>
            </a:r>
            <a:r>
              <a:rPr lang="en-US" altLang="zh-CN" dirty="0"/>
              <a:t>12 </a:t>
            </a:r>
            <a:r>
              <a:rPr lang="zh-CN" altLang="en-US" dirty="0"/>
              <a:t>舍去。于是，减 </a:t>
            </a:r>
            <a:r>
              <a:rPr lang="en-US" altLang="zh-CN" dirty="0"/>
              <a:t>5 </a:t>
            </a:r>
            <a:r>
              <a:rPr lang="zh-CN" altLang="en-US" dirty="0"/>
              <a:t>相当于加 </a:t>
            </a:r>
            <a:r>
              <a:rPr lang="en-US" altLang="zh-CN" dirty="0"/>
              <a:t>7</a:t>
            </a:r>
            <a:r>
              <a:rPr lang="zh-CN" altLang="en-US" dirty="0"/>
              <a:t>。同理，减 </a:t>
            </a:r>
            <a:r>
              <a:rPr lang="en-US" altLang="zh-CN" dirty="0"/>
              <a:t>4 </a:t>
            </a:r>
            <a:r>
              <a:rPr lang="zh-CN" altLang="en-US" dirty="0"/>
              <a:t>可表示成加 </a:t>
            </a:r>
            <a:r>
              <a:rPr lang="en-US" altLang="zh-CN" dirty="0"/>
              <a:t>8</a:t>
            </a:r>
            <a:r>
              <a:rPr lang="zh-CN" altLang="en-US" dirty="0"/>
              <a:t>，减 </a:t>
            </a:r>
            <a:r>
              <a:rPr lang="en-US" altLang="zh-CN" dirty="0"/>
              <a:t>3 </a:t>
            </a:r>
            <a:r>
              <a:rPr lang="zh-CN" altLang="en-US" dirty="0"/>
              <a:t>可表示成加 </a:t>
            </a:r>
            <a:r>
              <a:rPr lang="en-US" altLang="zh-CN" dirty="0"/>
              <a:t>9</a:t>
            </a:r>
            <a:r>
              <a:rPr lang="zh-CN" altLang="en-US" dirty="0"/>
              <a:t>，</a:t>
            </a:r>
            <a:r>
              <a:rPr lang="en-US" altLang="zh-CN" dirty="0"/>
              <a:t>…</a:t>
            </a:r>
            <a:r>
              <a:rPr lang="zh-CN" altLang="en-US" dirty="0"/>
              <a:t>。 在数学中，用“同余”概念描述上述关系，即两整数 </a:t>
            </a:r>
            <a:r>
              <a:rPr lang="en-US" altLang="zh-CN" dirty="0"/>
              <a:t>A</a:t>
            </a:r>
            <a:r>
              <a:rPr lang="zh-CN" altLang="en-US" dirty="0"/>
              <a:t>、</a:t>
            </a:r>
            <a:r>
              <a:rPr lang="en-US" altLang="zh-CN" dirty="0"/>
              <a:t>B </a:t>
            </a:r>
            <a:r>
              <a:rPr lang="zh-CN" altLang="en-US" dirty="0"/>
              <a:t>用同一个正整数 </a:t>
            </a:r>
            <a:r>
              <a:rPr lang="en-US" altLang="zh-CN" dirty="0"/>
              <a:t>M (M </a:t>
            </a:r>
            <a:r>
              <a:rPr lang="zh-CN" altLang="en-US" dirty="0"/>
              <a:t>称为 模</a:t>
            </a:r>
            <a:r>
              <a:rPr lang="en-US" altLang="zh-CN" dirty="0"/>
              <a:t>)</a:t>
            </a:r>
            <a:r>
              <a:rPr lang="zh-CN" altLang="en-US" dirty="0"/>
              <a:t>去除而余数相等，则称 </a:t>
            </a:r>
            <a:r>
              <a:rPr lang="en-US" altLang="zh-CN" dirty="0"/>
              <a:t>A</a:t>
            </a:r>
            <a:r>
              <a:rPr lang="zh-CN" altLang="en-US" dirty="0"/>
              <a:t>、</a:t>
            </a:r>
            <a:r>
              <a:rPr lang="en-US" altLang="zh-CN" dirty="0"/>
              <a:t>B </a:t>
            </a:r>
            <a:r>
              <a:rPr lang="zh-CN" altLang="en-US" dirty="0"/>
              <a:t>对 </a:t>
            </a:r>
            <a:r>
              <a:rPr lang="en-US" altLang="zh-CN" dirty="0"/>
              <a:t>M </a:t>
            </a:r>
            <a:r>
              <a:rPr lang="zh-CN" altLang="en-US" dirty="0"/>
              <a:t>同余，记作： </a:t>
            </a:r>
            <a:r>
              <a:rPr lang="en-US" altLang="zh-CN" dirty="0"/>
              <a:t>A</a:t>
            </a:r>
            <a:r>
              <a:rPr lang="zh-CN" altLang="en-US" dirty="0"/>
              <a:t>＝</a:t>
            </a:r>
            <a:r>
              <a:rPr lang="en-US" altLang="zh-CN" dirty="0"/>
              <a:t>B (MOD M) </a:t>
            </a:r>
            <a:r>
              <a:rPr lang="zh-CN" altLang="en-US" dirty="0"/>
              <a:t>具有同余关系的两个数为互补关系，其中一个称为另一个的补码。当 </a:t>
            </a:r>
            <a:r>
              <a:rPr lang="en-US" altLang="zh-CN" dirty="0"/>
              <a:t>M</a:t>
            </a:r>
            <a:r>
              <a:rPr lang="zh-CN" altLang="en-US" dirty="0"/>
              <a:t>＝</a:t>
            </a:r>
            <a:r>
              <a:rPr lang="en-US" altLang="zh-CN" dirty="0"/>
              <a:t>12 </a:t>
            </a:r>
            <a:r>
              <a:rPr lang="zh-CN" altLang="en-US" dirty="0"/>
              <a:t>时，－ </a:t>
            </a:r>
            <a:r>
              <a:rPr lang="en-US" altLang="zh-CN" dirty="0"/>
              <a:t>5 </a:t>
            </a:r>
            <a:r>
              <a:rPr lang="zh-CN" altLang="en-US" dirty="0"/>
              <a:t>和＋</a:t>
            </a:r>
            <a:r>
              <a:rPr lang="en-US" altLang="zh-CN" dirty="0"/>
              <a:t>7</a:t>
            </a:r>
            <a:r>
              <a:rPr lang="zh-CN" altLang="en-US" dirty="0"/>
              <a:t>，－</a:t>
            </a:r>
            <a:r>
              <a:rPr lang="en-US" altLang="zh-CN" dirty="0"/>
              <a:t>4 </a:t>
            </a:r>
            <a:r>
              <a:rPr lang="zh-CN" altLang="en-US" dirty="0"/>
              <a:t>和＋</a:t>
            </a:r>
            <a:r>
              <a:rPr lang="en-US" altLang="zh-CN" dirty="0"/>
              <a:t>8</a:t>
            </a:r>
            <a:r>
              <a:rPr lang="zh-CN" altLang="en-US" dirty="0"/>
              <a:t>，－</a:t>
            </a:r>
            <a:r>
              <a:rPr lang="en-US" altLang="zh-CN" dirty="0"/>
              <a:t>3 </a:t>
            </a:r>
            <a:r>
              <a:rPr lang="zh-CN" altLang="en-US" dirty="0"/>
              <a:t>和＋</a:t>
            </a:r>
            <a:r>
              <a:rPr lang="en-US" altLang="zh-CN" dirty="0"/>
              <a:t>9 </a:t>
            </a:r>
            <a:r>
              <a:rPr lang="zh-CN" altLang="en-US" dirty="0"/>
              <a:t>就是同余的，它们互为补码。 从同余的概念和上述时钟的例子，不难得出结论：对于某一确定的模，用某数减去 小于模的另一个数，总可以用加上“模减去该数绝对值的差”来代替。因此，在有 模运算中，减法就可以化作加法来做。 </a:t>
            </a:r>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35</a:t>
            </a:fld>
            <a:endParaRPr lang="en-US" altLang="zh-CN"/>
          </a:p>
        </p:txBody>
      </p:sp>
    </p:spTree>
    <p:extLst>
      <p:ext uri="{BB962C8B-B14F-4D97-AF65-F5344CB8AC3E}">
        <p14:creationId xmlns:p14="http://schemas.microsoft.com/office/powerpoint/2010/main" val="29854659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37</a:t>
            </a:fld>
            <a:endParaRPr lang="en-US" altLang="zh-CN"/>
          </a:p>
        </p:txBody>
      </p:sp>
    </p:spTree>
    <p:extLst>
      <p:ext uri="{BB962C8B-B14F-4D97-AF65-F5344CB8AC3E}">
        <p14:creationId xmlns:p14="http://schemas.microsoft.com/office/powerpoint/2010/main" val="326625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r>
              <a:rPr lang="zh-CN" altLang="en-US" dirty="0"/>
              <a:t>可以思考，原码和反码的运算是否需要考虑符号位？</a:t>
            </a:r>
            <a:endParaRPr lang="en-US" altLang="zh-CN" dirty="0"/>
          </a:p>
          <a:p>
            <a:r>
              <a:rPr lang="zh-CN" altLang="en-US" dirty="0"/>
              <a:t>第一，使符号位能与有效值部分一起参加运算，从而简化运算规则。从而可以简化 运算器的结构，提高运算速度；</a:t>
            </a:r>
            <a:endParaRPr lang="en-US" altLang="zh-CN" dirty="0"/>
          </a:p>
          <a:p>
            <a:r>
              <a:rPr lang="zh-CN" altLang="en-US" dirty="0"/>
              <a:t>第二，加法运算比减法运算更易于实现。使减法运算转换为加法运算，进一步简化 计算机中运算器的线路设计。 </a:t>
            </a:r>
            <a:endParaRPr lang="en-US" altLang="zh-CN" dirty="0"/>
          </a:p>
          <a:p>
            <a:r>
              <a:rPr lang="zh-CN" altLang="en-US" dirty="0"/>
              <a:t>采用补码表示还有另外一个原因，那就是为了防止 </a:t>
            </a:r>
            <a:r>
              <a:rPr lang="en-US" altLang="zh-CN" dirty="0"/>
              <a:t>0 </a:t>
            </a:r>
            <a:r>
              <a:rPr lang="zh-CN" altLang="en-US" dirty="0"/>
              <a:t>的机器数有两个编码。 </a:t>
            </a:r>
            <a:endParaRPr lang="en-US" altLang="zh-CN" dirty="0"/>
          </a:p>
          <a:p>
            <a:r>
              <a:rPr lang="zh-CN" altLang="en-US" dirty="0"/>
              <a:t>不但增加了一个数的表示范围，而 且还保证了 </a:t>
            </a:r>
            <a:r>
              <a:rPr lang="en-US" altLang="zh-CN" dirty="0"/>
              <a:t>0 </a:t>
            </a:r>
            <a:r>
              <a:rPr lang="zh-CN" altLang="en-US" dirty="0"/>
              <a:t>编码的唯一性。</a:t>
            </a:r>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40</a:t>
            </a:fld>
            <a:endParaRPr lang="en-US" altLang="zh-CN"/>
          </a:p>
        </p:txBody>
      </p:sp>
    </p:spTree>
    <p:extLst>
      <p:ext uri="{BB962C8B-B14F-4D97-AF65-F5344CB8AC3E}">
        <p14:creationId xmlns:p14="http://schemas.microsoft.com/office/powerpoint/2010/main" val="4284916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kern="1200" dirty="0">
                <a:solidFill>
                  <a:schemeClr val="tx1"/>
                </a:solidFill>
                <a:effectLst/>
                <a:latin typeface="Arial" charset="0"/>
                <a:ea typeface="宋体" pitchFamily="2" charset="-122"/>
                <a:cs typeface="宋体" pitchFamily="-112" charset="-122"/>
              </a:rPr>
              <a:t>爻</a:t>
            </a:r>
            <a:r>
              <a:rPr lang="zh-CN" altLang="en-US" sz="1200" kern="1200" dirty="0">
                <a:solidFill>
                  <a:schemeClr val="tx1"/>
                </a:solidFill>
                <a:effectLst/>
                <a:latin typeface="Arial" charset="0"/>
                <a:ea typeface="宋体" pitchFamily="2" charset="-122"/>
                <a:cs typeface="宋体" pitchFamily="-112" charset="-122"/>
              </a:rPr>
              <a:t> </a:t>
            </a:r>
            <a:r>
              <a:rPr lang="en-US" altLang="zh-CN" sz="1200" kern="1200" dirty="0" err="1">
                <a:solidFill>
                  <a:schemeClr val="tx1"/>
                </a:solidFill>
                <a:effectLst/>
                <a:latin typeface="Arial" charset="0"/>
                <a:ea typeface="宋体" pitchFamily="2" charset="-122"/>
                <a:cs typeface="宋体" pitchFamily="-112" charset="-122"/>
              </a:rPr>
              <a:t>yáo</a:t>
            </a:r>
            <a:br>
              <a:rPr lang="en-US" altLang="zh-CN" sz="1200" kern="1200" dirty="0">
                <a:solidFill>
                  <a:schemeClr val="tx1"/>
                </a:solidFill>
                <a:effectLst/>
                <a:latin typeface="Arial" charset="0"/>
                <a:ea typeface="宋体" pitchFamily="2" charset="-122"/>
                <a:cs typeface="宋体" pitchFamily="-112" charset="-122"/>
              </a:rPr>
            </a:br>
            <a:r>
              <a:rPr lang="en-US" altLang="zh-CN" sz="1200" b="1" kern="1200" dirty="0">
                <a:solidFill>
                  <a:schemeClr val="tx1"/>
                </a:solidFill>
                <a:effectLst/>
                <a:latin typeface="Arial" charset="0"/>
                <a:ea typeface="宋体" pitchFamily="2" charset="-122"/>
                <a:cs typeface="宋体" pitchFamily="-112" charset="-122"/>
              </a:rPr>
              <a:t>(1)</a:t>
            </a:r>
            <a:r>
              <a:rPr lang="en-US" altLang="zh-CN" sz="1200" kern="1200" dirty="0">
                <a:solidFill>
                  <a:schemeClr val="tx1"/>
                </a:solidFill>
                <a:effectLst/>
                <a:latin typeface="Arial" charset="0"/>
                <a:ea typeface="宋体" pitchFamily="2" charset="-122"/>
                <a:cs typeface="宋体" pitchFamily="-112" charset="-122"/>
              </a:rPr>
              <a:t>《</a:t>
            </a:r>
            <a:r>
              <a:rPr lang="zh-CN" altLang="en-US" sz="1200" kern="1200" dirty="0">
                <a:solidFill>
                  <a:schemeClr val="tx1"/>
                </a:solidFill>
                <a:effectLst/>
                <a:latin typeface="Arial" charset="0"/>
                <a:ea typeface="宋体" pitchFamily="2" charset="-122"/>
                <a:cs typeface="宋体" pitchFamily="-112" charset="-122"/>
              </a:rPr>
              <a:t>周易</a:t>
            </a:r>
            <a:r>
              <a:rPr lang="en-US" altLang="zh-CN" sz="1200" kern="1200" dirty="0">
                <a:solidFill>
                  <a:schemeClr val="tx1"/>
                </a:solidFill>
                <a:effectLst/>
                <a:latin typeface="Arial" charset="0"/>
                <a:ea typeface="宋体" pitchFamily="2" charset="-122"/>
                <a:cs typeface="宋体" pitchFamily="-112" charset="-122"/>
              </a:rPr>
              <a:t>》</a:t>
            </a:r>
            <a:r>
              <a:rPr lang="zh-CN" altLang="en-US" sz="1200" kern="1200" dirty="0">
                <a:solidFill>
                  <a:schemeClr val="tx1"/>
                </a:solidFill>
                <a:effectLst/>
                <a:latin typeface="Arial" charset="0"/>
                <a:ea typeface="宋体" pitchFamily="2" charset="-122"/>
                <a:cs typeface="宋体" pitchFamily="-112" charset="-122"/>
              </a:rPr>
              <a:t>中组成卦的符号。 </a:t>
            </a:r>
            <a:r>
              <a:rPr lang="en-US" altLang="zh-CN" sz="1200" kern="1200" dirty="0">
                <a:solidFill>
                  <a:schemeClr val="tx1"/>
                </a:solidFill>
                <a:effectLst/>
                <a:latin typeface="Arial" charset="0"/>
                <a:ea typeface="宋体" pitchFamily="2" charset="-122"/>
                <a:cs typeface="宋体" pitchFamily="-112" charset="-122"/>
              </a:rPr>
              <a:t>[line in eight trigrams]“―”</a:t>
            </a:r>
            <a:r>
              <a:rPr lang="zh-CN" altLang="en-US" sz="1200" kern="1200" dirty="0">
                <a:solidFill>
                  <a:schemeClr val="tx1"/>
                </a:solidFill>
                <a:effectLst/>
                <a:latin typeface="Arial" charset="0"/>
                <a:ea typeface="宋体" pitchFamily="2" charset="-122"/>
                <a:cs typeface="宋体" pitchFamily="-112" charset="-122"/>
              </a:rPr>
              <a:t>为阳爻</a:t>
            </a:r>
            <a:r>
              <a:rPr lang="en-US" altLang="zh-CN" sz="1200" kern="1200" dirty="0">
                <a:solidFill>
                  <a:schemeClr val="tx1"/>
                </a:solidFill>
                <a:effectLst/>
                <a:latin typeface="Arial" charset="0"/>
                <a:ea typeface="宋体" pitchFamily="2" charset="-122"/>
                <a:cs typeface="宋体" pitchFamily="-112" charset="-122"/>
              </a:rPr>
              <a:t>,“--”</a:t>
            </a:r>
            <a:r>
              <a:rPr lang="zh-CN" altLang="en-US" sz="1200" kern="1200" dirty="0">
                <a:solidFill>
                  <a:schemeClr val="tx1"/>
                </a:solidFill>
                <a:effectLst/>
                <a:latin typeface="Arial" charset="0"/>
                <a:ea typeface="宋体" pitchFamily="2" charset="-122"/>
                <a:cs typeface="宋体" pitchFamily="-112" charset="-122"/>
              </a:rPr>
              <a:t>为阴爻。每三爻合成一卦</a:t>
            </a:r>
            <a:r>
              <a:rPr lang="en-US" altLang="zh-CN" sz="1200" kern="1200" dirty="0">
                <a:solidFill>
                  <a:schemeClr val="tx1"/>
                </a:solidFill>
                <a:effectLst/>
                <a:latin typeface="Arial" charset="0"/>
                <a:ea typeface="宋体" pitchFamily="2" charset="-122"/>
                <a:cs typeface="宋体" pitchFamily="-112" charset="-122"/>
              </a:rPr>
              <a:t>,</a:t>
            </a:r>
            <a:r>
              <a:rPr lang="zh-CN" altLang="en-US" sz="1200" kern="1200" dirty="0">
                <a:solidFill>
                  <a:schemeClr val="tx1"/>
                </a:solidFill>
                <a:effectLst/>
                <a:latin typeface="Arial" charset="0"/>
                <a:ea typeface="宋体" pitchFamily="2" charset="-122"/>
                <a:cs typeface="宋体" pitchFamily="-112" charset="-122"/>
              </a:rPr>
              <a:t>可得八卦</a:t>
            </a:r>
            <a:r>
              <a:rPr lang="en-US" altLang="zh-CN" sz="1200" kern="1200" dirty="0">
                <a:solidFill>
                  <a:schemeClr val="tx1"/>
                </a:solidFill>
                <a:effectLst/>
                <a:latin typeface="Arial" charset="0"/>
                <a:ea typeface="宋体" pitchFamily="2" charset="-122"/>
                <a:cs typeface="宋体" pitchFamily="-112" charset="-122"/>
              </a:rPr>
              <a:t>;</a:t>
            </a:r>
            <a:r>
              <a:rPr lang="zh-CN" altLang="en-US" sz="1200" kern="1200" dirty="0">
                <a:solidFill>
                  <a:schemeClr val="tx1"/>
                </a:solidFill>
                <a:effectLst/>
                <a:latin typeface="Arial" charset="0"/>
                <a:ea typeface="宋体" pitchFamily="2" charset="-122"/>
                <a:cs typeface="宋体" pitchFamily="-112" charset="-122"/>
              </a:rPr>
              <a:t>两卦</a:t>
            </a:r>
            <a:r>
              <a:rPr lang="en-US" altLang="zh-CN" sz="1200" kern="1200" dirty="0">
                <a:solidFill>
                  <a:schemeClr val="tx1"/>
                </a:solidFill>
                <a:effectLst/>
                <a:latin typeface="Arial" charset="0"/>
                <a:ea typeface="宋体" pitchFamily="2" charset="-122"/>
                <a:cs typeface="宋体" pitchFamily="-112" charset="-122"/>
              </a:rPr>
              <a:t>(</a:t>
            </a:r>
            <a:r>
              <a:rPr lang="zh-CN" altLang="en-US" sz="1200" kern="1200" dirty="0">
                <a:solidFill>
                  <a:schemeClr val="tx1"/>
                </a:solidFill>
                <a:effectLst/>
                <a:latin typeface="Arial" charset="0"/>
                <a:ea typeface="宋体" pitchFamily="2" charset="-122"/>
                <a:cs typeface="宋体" pitchFamily="-112" charset="-122"/>
              </a:rPr>
              <a:t>六爻</a:t>
            </a:r>
            <a:r>
              <a:rPr lang="en-US" altLang="zh-CN" sz="1200" kern="1200" dirty="0">
                <a:solidFill>
                  <a:schemeClr val="tx1"/>
                </a:solidFill>
                <a:effectLst/>
                <a:latin typeface="Arial" charset="0"/>
                <a:ea typeface="宋体" pitchFamily="2" charset="-122"/>
                <a:cs typeface="宋体" pitchFamily="-112" charset="-122"/>
              </a:rPr>
              <a:t>)</a:t>
            </a:r>
            <a:r>
              <a:rPr lang="zh-CN" altLang="en-US" sz="1200" kern="1200" dirty="0">
                <a:solidFill>
                  <a:schemeClr val="tx1"/>
                </a:solidFill>
                <a:effectLst/>
                <a:latin typeface="Arial" charset="0"/>
                <a:ea typeface="宋体" pitchFamily="2" charset="-122"/>
                <a:cs typeface="宋体" pitchFamily="-112" charset="-122"/>
              </a:rPr>
              <a:t>相重则得六十四卦</a:t>
            </a:r>
            <a:r>
              <a:rPr lang="en-US" altLang="zh-CN" sz="1200" kern="1200" dirty="0">
                <a:solidFill>
                  <a:schemeClr val="tx1"/>
                </a:solidFill>
                <a:effectLst/>
                <a:latin typeface="Arial" charset="0"/>
                <a:ea typeface="宋体" pitchFamily="2" charset="-122"/>
                <a:cs typeface="宋体" pitchFamily="-112" charset="-122"/>
              </a:rPr>
              <a:t>,</a:t>
            </a:r>
            <a:r>
              <a:rPr lang="zh-CN" altLang="en-US" sz="1200" kern="1200" dirty="0">
                <a:solidFill>
                  <a:schemeClr val="tx1"/>
                </a:solidFill>
                <a:effectLst/>
                <a:latin typeface="Arial" charset="0"/>
                <a:ea typeface="宋体" pitchFamily="2" charset="-122"/>
                <a:cs typeface="宋体" pitchFamily="-112" charset="-122"/>
              </a:rPr>
              <a:t>称为别卦。爻含有交错和变化之意</a:t>
            </a:r>
            <a:br>
              <a:rPr lang="zh-CN" altLang="en-US" sz="1200" kern="1200" dirty="0">
                <a:solidFill>
                  <a:schemeClr val="tx1"/>
                </a:solidFill>
                <a:effectLst/>
                <a:latin typeface="Arial" charset="0"/>
                <a:ea typeface="宋体" pitchFamily="2" charset="-122"/>
                <a:cs typeface="宋体" pitchFamily="-112" charset="-122"/>
              </a:rPr>
            </a:br>
            <a:endParaRPr lang="en-US" altLang="zh-CN" sz="1200" kern="1200" dirty="0">
              <a:solidFill>
                <a:schemeClr val="tx1"/>
              </a:solidFill>
              <a:effectLst/>
              <a:latin typeface="Arial" charset="0"/>
              <a:ea typeface="宋体" pitchFamily="2" charset="-122"/>
              <a:cs typeface="宋体" pitchFamily="-112" charset="-122"/>
            </a:endParaRPr>
          </a:p>
          <a:p>
            <a:r>
              <a:rPr lang="zh-CN" altLang="en-US" sz="2000" dirty="0"/>
              <a:t>摩尔斯电码</a:t>
            </a:r>
          </a:p>
          <a:p>
            <a:pPr lvl="1">
              <a:buFont typeface="Wingdings" pitchFamily="2" charset="2"/>
              <a:buNone/>
            </a:pPr>
            <a:r>
              <a:rPr lang="zh-CN" altLang="en-US" sz="2000" dirty="0"/>
              <a:t>    由美国人艾尔菲德</a:t>
            </a:r>
            <a:r>
              <a:rPr lang="en-US" altLang="zh-CN" sz="2000" dirty="0"/>
              <a:t>·</a:t>
            </a:r>
            <a:r>
              <a:rPr lang="zh-CN" altLang="en-US" sz="2000" dirty="0"/>
              <a:t>维尔创制，当时他正在协助</a:t>
            </a:r>
            <a:r>
              <a:rPr lang="en-US" altLang="zh-CN" sz="2000" dirty="0"/>
              <a:t>Samuel Morse</a:t>
            </a:r>
            <a:r>
              <a:rPr lang="zh-CN" altLang="en-US" sz="2000" dirty="0"/>
              <a:t>进行摩尔斯电报机的发明（</a:t>
            </a:r>
            <a:r>
              <a:rPr lang="en-US" altLang="zh-CN" sz="2000" dirty="0"/>
              <a:t>1835</a:t>
            </a:r>
            <a:r>
              <a:rPr lang="zh-CN" altLang="en-US" sz="2000" dirty="0"/>
              <a:t>年）。 </a:t>
            </a:r>
          </a:p>
          <a:p>
            <a:pPr lvl="1"/>
            <a:r>
              <a:rPr lang="zh-CN" altLang="en-US" sz="2000" dirty="0"/>
              <a:t>有两种“符号”用来表示字元：</a:t>
            </a:r>
            <a:endParaRPr lang="en-US" altLang="zh-CN" sz="2000" dirty="0"/>
          </a:p>
          <a:p>
            <a:pPr lvl="1"/>
            <a:r>
              <a:rPr lang="zh-CN" altLang="en-US" sz="2000" b="1" dirty="0">
                <a:solidFill>
                  <a:srgbClr val="FF0000"/>
                </a:solidFill>
              </a:rPr>
              <a:t>点</a:t>
            </a:r>
            <a:r>
              <a:rPr lang="zh-CN" altLang="en-US" sz="2000" b="1" dirty="0"/>
              <a:t>（</a:t>
            </a:r>
            <a:r>
              <a:rPr lang="en-US" altLang="zh-CN" sz="2000" b="1" dirty="0"/>
              <a:t>·</a:t>
            </a:r>
            <a:r>
              <a:rPr lang="zh-CN" altLang="en-US" sz="2000" b="1" dirty="0"/>
              <a:t>）</a:t>
            </a:r>
            <a:r>
              <a:rPr lang="zh-CN" altLang="en-US" sz="2000" dirty="0"/>
              <a:t>和</a:t>
            </a:r>
            <a:r>
              <a:rPr lang="zh-CN" altLang="en-US" sz="2000" b="1" dirty="0">
                <a:solidFill>
                  <a:srgbClr val="FF0000"/>
                </a:solidFill>
              </a:rPr>
              <a:t>划</a:t>
            </a:r>
            <a:r>
              <a:rPr lang="zh-CN" altLang="en-US" sz="2000" b="1" dirty="0"/>
              <a:t>（</a:t>
            </a:r>
            <a:r>
              <a:rPr lang="en-US" altLang="zh-CN" sz="2000" b="1" dirty="0"/>
              <a:t>—</a:t>
            </a:r>
            <a:r>
              <a:rPr lang="zh-CN" altLang="en-US" sz="2000" b="1" dirty="0"/>
              <a:t>）</a:t>
            </a:r>
            <a:r>
              <a:rPr lang="zh-CN" altLang="en-US" sz="2000" dirty="0"/>
              <a:t>，或分别叫</a:t>
            </a:r>
            <a:r>
              <a:rPr lang="zh-CN" altLang="en-US" sz="2000" b="1" dirty="0"/>
              <a:t>滴</a:t>
            </a:r>
            <a:r>
              <a:rPr lang="zh-CN" altLang="en-US" sz="2000" dirty="0"/>
              <a:t>（</a:t>
            </a:r>
            <a:r>
              <a:rPr lang="en-US" altLang="zh-CN" sz="2000" dirty="0" err="1"/>
              <a:t>Dit</a:t>
            </a:r>
            <a:r>
              <a:rPr lang="zh-CN" altLang="en-US" sz="2000" dirty="0"/>
              <a:t>）和</a:t>
            </a:r>
            <a:r>
              <a:rPr lang="zh-CN" altLang="en-US" sz="2000" b="1" dirty="0"/>
              <a:t>嗒</a:t>
            </a:r>
            <a:r>
              <a:rPr lang="zh-CN" altLang="en-US" sz="2000" dirty="0"/>
              <a:t>（</a:t>
            </a:r>
            <a:r>
              <a:rPr lang="en-US" altLang="zh-CN" sz="2000" dirty="0"/>
              <a:t>Dah</a:t>
            </a:r>
            <a:r>
              <a:rPr lang="zh-CN" altLang="en-US" sz="2000" dirty="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kern="1200" dirty="0">
              <a:solidFill>
                <a:schemeClr val="tx1"/>
              </a:solidFill>
              <a:effectLst/>
              <a:latin typeface="Arial" charset="0"/>
              <a:ea typeface="宋体" pitchFamily="2" charset="-122"/>
              <a:cs typeface="宋体" pitchFamily="-11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42</a:t>
            </a:fld>
            <a:endParaRPr lang="en-US" altLang="zh-CN"/>
          </a:p>
        </p:txBody>
      </p:sp>
    </p:spTree>
    <p:extLst>
      <p:ext uri="{BB962C8B-B14F-4D97-AF65-F5344CB8AC3E}">
        <p14:creationId xmlns:p14="http://schemas.microsoft.com/office/powerpoint/2010/main" val="20967222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A6C07-4522-45C7-B28F-089EE46C4232}" type="slidenum">
              <a:rPr lang="en-US" altLang="zh-CN"/>
              <a:pPr/>
              <a:t>43</a:t>
            </a:fld>
            <a:endParaRPr lang="en-US" altLang="zh-CN"/>
          </a:p>
        </p:txBody>
      </p:sp>
      <p:sp>
        <p:nvSpPr>
          <p:cNvPr id="122882" name="Rectangle 2"/>
          <p:cNvSpPr>
            <a:spLocks noGrp="1" noRot="1" noChangeAspect="1" noChangeArrowheads="1" noTextEdit="1"/>
          </p:cNvSpPr>
          <p:nvPr>
            <p:ph type="sldImg"/>
          </p:nvPr>
        </p:nvSpPr>
        <p:spPr>
          <a:xfrm>
            <a:off x="993775" y="768350"/>
            <a:ext cx="5114925" cy="3835400"/>
          </a:xfrm>
          <a:ln/>
        </p:spPr>
      </p:sp>
      <p:sp>
        <p:nvSpPr>
          <p:cNvPr id="122883" name="Rectangle 3"/>
          <p:cNvSpPr>
            <a:spLocks noGrp="1" noChangeArrowheads="1"/>
          </p:cNvSpPr>
          <p:nvPr>
            <p:ph type="body" idx="1"/>
          </p:nvPr>
        </p:nvSpPr>
        <p:spPr/>
        <p:txBody>
          <a:bodyPr/>
          <a:lstStyle/>
          <a:p>
            <a:r>
              <a:rPr lang="zh-CN" altLang="en-US" dirty="0"/>
              <a:t>方便显示和打印。和日常习惯一致。用</a:t>
            </a:r>
            <a:r>
              <a:rPr lang="en-US" altLang="zh-CN" dirty="0"/>
              <a:t>n</a:t>
            </a:r>
            <a:r>
              <a:rPr lang="zh-CN" altLang="en-US" dirty="0"/>
              <a:t>位二进制表示</a:t>
            </a:r>
            <a:endParaRPr lang="en-US" altLang="zh-CN" dirty="0"/>
          </a:p>
          <a:p>
            <a:pPr lvl="1"/>
            <a:r>
              <a:rPr lang="zh-CN" altLang="en-US" dirty="0"/>
              <a:t>加权码：</a:t>
            </a:r>
            <a:endParaRPr lang="en-US" altLang="zh-CN" dirty="0"/>
          </a:p>
          <a:p>
            <a:pPr lvl="2"/>
            <a:r>
              <a:rPr lang="en-US" altLang="zh-CN" dirty="0"/>
              <a:t>8421</a:t>
            </a:r>
            <a:r>
              <a:rPr lang="zh-CN" altLang="en-US" dirty="0"/>
              <a:t>，</a:t>
            </a:r>
            <a:r>
              <a:rPr lang="en-US" altLang="zh-CN" dirty="0"/>
              <a:t>2421</a:t>
            </a:r>
            <a:r>
              <a:rPr lang="zh-CN" altLang="en-US" dirty="0"/>
              <a:t>码等</a:t>
            </a:r>
            <a:endParaRPr lang="en-US" altLang="zh-CN" dirty="0"/>
          </a:p>
          <a:p>
            <a:pPr lvl="1"/>
            <a:r>
              <a:rPr lang="zh-CN" altLang="en-US" dirty="0"/>
              <a:t>自反码：</a:t>
            </a:r>
            <a:endParaRPr lang="en-US" altLang="zh-CN" dirty="0"/>
          </a:p>
          <a:p>
            <a:pPr lvl="2"/>
            <a:r>
              <a:rPr lang="en-US" altLang="zh-CN" dirty="0"/>
              <a:t>2421</a:t>
            </a:r>
            <a:r>
              <a:rPr lang="zh-CN" altLang="en-US" dirty="0"/>
              <a:t>，余</a:t>
            </a:r>
            <a:r>
              <a:rPr lang="en-US" altLang="zh-CN" dirty="0"/>
              <a:t>3</a:t>
            </a:r>
            <a:r>
              <a:rPr lang="zh-CN" altLang="en-US" dirty="0"/>
              <a:t>码。</a:t>
            </a:r>
            <a:endParaRPr lang="en-US" altLang="zh-CN" dirty="0"/>
          </a:p>
          <a:p>
            <a:pPr lvl="2"/>
            <a:endParaRPr lang="en-US" altLang="zh-CN" dirty="0"/>
          </a:p>
          <a:p>
            <a:pPr lvl="2"/>
            <a:endParaRPr lang="en-US" altLang="zh-CN" dirty="0"/>
          </a:p>
          <a:p>
            <a:r>
              <a:rPr lang="en-US" altLang="zh-CN" dirty="0"/>
              <a:t>BCD</a:t>
            </a:r>
            <a:r>
              <a:rPr lang="zh-CN" altLang="en-US" dirty="0"/>
              <a:t>码</a:t>
            </a:r>
            <a:r>
              <a:rPr lang="en-US" altLang="zh-CN" dirty="0"/>
              <a:t>(Binary-Coded Decimal)=</a:t>
            </a:r>
            <a:r>
              <a:rPr lang="zh-CN" altLang="en-US" dirty="0"/>
              <a:t>自然二</a:t>
            </a:r>
            <a:r>
              <a:rPr lang="en-US" altLang="zh-CN" dirty="0"/>
              <a:t>-</a:t>
            </a:r>
            <a:r>
              <a:rPr lang="zh-CN" altLang="en-US" dirty="0"/>
              <a:t>十进制码</a:t>
            </a:r>
            <a:r>
              <a:rPr lang="en-US" altLang="zh-CN" dirty="0"/>
              <a:t>=8421</a:t>
            </a:r>
            <a:r>
              <a:rPr lang="zh-CN" altLang="en-US" dirty="0"/>
              <a:t>码</a:t>
            </a:r>
            <a:endParaRPr lang="en-US" altLang="zh-CN" dirty="0"/>
          </a:p>
          <a:p>
            <a:endParaRPr lang="en-US" altLang="zh-CN" dirty="0"/>
          </a:p>
          <a:p>
            <a:r>
              <a:rPr lang="zh-CN" altLang="en-US" dirty="0"/>
              <a:t>排列（</a:t>
            </a:r>
            <a:r>
              <a:rPr lang="en-US" altLang="zh-CN" dirty="0"/>
              <a:t>10, 16</a:t>
            </a:r>
            <a:r>
              <a:rPr lang="zh-CN" altLang="en-US" dirty="0"/>
              <a:t>）</a:t>
            </a:r>
            <a:r>
              <a:rPr lang="en-US" altLang="zh-CN" dirty="0"/>
              <a:t>=16!/(16-6)! </a:t>
            </a:r>
            <a:r>
              <a:rPr lang="zh-CN" altLang="en-US" dirty="0"/>
              <a:t>约等于</a:t>
            </a:r>
            <a:r>
              <a:rPr lang="en-US" altLang="zh-CN" dirty="0"/>
              <a:t>2.9*10</a:t>
            </a:r>
            <a:r>
              <a:rPr lang="en-US" altLang="zh-CN" baseline="30000" dirty="0"/>
              <a:t>10</a:t>
            </a:r>
            <a:r>
              <a:rPr lang="zh-CN" altLang="en-US" dirty="0"/>
              <a:t>。（</a:t>
            </a:r>
            <a:r>
              <a:rPr lang="en-US" altLang="zh-CN" dirty="0"/>
              <a:t>290</a:t>
            </a:r>
            <a:r>
              <a:rPr lang="zh-CN" altLang="en-US" dirty="0"/>
              <a:t>亿种）</a:t>
            </a:r>
          </a:p>
        </p:txBody>
      </p:sp>
    </p:spTree>
    <p:extLst>
      <p:ext uri="{BB962C8B-B14F-4D97-AF65-F5344CB8AC3E}">
        <p14:creationId xmlns:p14="http://schemas.microsoft.com/office/powerpoint/2010/main" val="12024244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r>
              <a:rPr lang="en-US" altLang="zh-CN" dirty="0"/>
              <a:t>4</a:t>
            </a:r>
            <a:r>
              <a:rPr lang="zh-CN" altLang="en-US" dirty="0"/>
              <a:t>位二进制，</a:t>
            </a:r>
            <a:r>
              <a:rPr lang="en-US" altLang="zh-CN" dirty="0"/>
              <a:t>1</a:t>
            </a:r>
            <a:r>
              <a:rPr lang="zh-CN" altLang="en-US" dirty="0"/>
              <a:t>个借位是</a:t>
            </a:r>
            <a:r>
              <a:rPr lang="en-US" altLang="zh-CN" dirty="0"/>
              <a:t>16</a:t>
            </a:r>
            <a:r>
              <a:rPr lang="zh-CN" altLang="en-US" dirty="0"/>
              <a:t>，在</a:t>
            </a:r>
            <a:r>
              <a:rPr lang="en-US" altLang="zh-CN" dirty="0"/>
              <a:t>BCD</a:t>
            </a:r>
            <a:r>
              <a:rPr lang="zh-CN" altLang="en-US" dirty="0"/>
              <a:t>码中需要减</a:t>
            </a:r>
            <a:r>
              <a:rPr lang="en-US" altLang="zh-CN" dirty="0"/>
              <a:t>6</a:t>
            </a:r>
            <a:r>
              <a:rPr lang="zh-CN" altLang="en-US" dirty="0"/>
              <a:t>修正</a:t>
            </a:r>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44</a:t>
            </a:fld>
            <a:endParaRPr lang="en-US" altLang="zh-CN"/>
          </a:p>
        </p:txBody>
      </p:sp>
    </p:spTree>
    <p:extLst>
      <p:ext uri="{BB962C8B-B14F-4D97-AF65-F5344CB8AC3E}">
        <p14:creationId xmlns:p14="http://schemas.microsoft.com/office/powerpoint/2010/main" val="226525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charset="0"/>
                <a:ea typeface="宋体" pitchFamily="2" charset="-122"/>
                <a:cs typeface="宋体" pitchFamily="-112" charset="-122"/>
              </a:rPr>
              <a:t>其中：</a:t>
            </a:r>
          </a:p>
          <a:p>
            <a:r>
              <a:rPr lang="en-US" altLang="zh-CN" sz="1200" b="0" i="0" u="none" strike="noStrike" kern="1200" baseline="0" dirty="0">
                <a:solidFill>
                  <a:schemeClr val="tx1"/>
                </a:solidFill>
                <a:latin typeface="Arial" charset="0"/>
                <a:ea typeface="宋体" pitchFamily="2" charset="-122"/>
                <a:cs typeface="宋体" pitchFamily="-112" charset="-122"/>
              </a:rPr>
              <a:t>. </a:t>
            </a:r>
            <a:r>
              <a:rPr lang="en-US" altLang="zh-CN" sz="1200" b="0" i="1" u="none" strike="noStrike" kern="1200" baseline="0" dirty="0">
                <a:solidFill>
                  <a:schemeClr val="tx1"/>
                </a:solidFill>
                <a:latin typeface="Arial" charset="0"/>
                <a:ea typeface="宋体" pitchFamily="2" charset="-122"/>
                <a:cs typeface="宋体" pitchFamily="-112" charset="-122"/>
              </a:rPr>
              <a:t>——</a:t>
            </a:r>
            <a:r>
              <a:rPr lang="zh-CN" altLang="en-US" sz="1200" b="0" i="0" u="none" strike="noStrike" kern="1200" baseline="0" dirty="0">
                <a:solidFill>
                  <a:schemeClr val="tx1"/>
                </a:solidFill>
                <a:latin typeface="Arial" charset="0"/>
                <a:ea typeface="宋体" pitchFamily="2" charset="-122"/>
                <a:cs typeface="宋体" pitchFamily="-112" charset="-122"/>
              </a:rPr>
              <a:t>基点（小数点）</a:t>
            </a:r>
          </a:p>
          <a:p>
            <a:r>
              <a:rPr lang="en-US" altLang="zh-CN" sz="1200" b="0" i="0" u="none" strike="noStrike" kern="1200" baseline="0" dirty="0">
                <a:solidFill>
                  <a:schemeClr val="tx1"/>
                </a:solidFill>
                <a:latin typeface="Arial" charset="0"/>
                <a:ea typeface="宋体" pitchFamily="2" charset="-122"/>
                <a:cs typeface="宋体" pitchFamily="-112" charset="-122"/>
              </a:rPr>
              <a:t>r </a:t>
            </a:r>
            <a:r>
              <a:rPr lang="en-US" altLang="zh-CN" sz="1200" b="0" i="1" u="none" strike="noStrike" kern="1200" baseline="0" dirty="0">
                <a:solidFill>
                  <a:schemeClr val="tx1"/>
                </a:solidFill>
                <a:latin typeface="Arial" charset="0"/>
                <a:ea typeface="宋体" pitchFamily="2" charset="-122"/>
                <a:cs typeface="宋体" pitchFamily="-112" charset="-122"/>
              </a:rPr>
              <a:t>——</a:t>
            </a:r>
            <a:r>
              <a:rPr lang="zh-CN" altLang="en-US" sz="1200" b="0" i="0" u="none" strike="noStrike" kern="1200" baseline="0" dirty="0">
                <a:solidFill>
                  <a:schemeClr val="tx1"/>
                </a:solidFill>
                <a:latin typeface="Arial" charset="0"/>
                <a:ea typeface="宋体" pitchFamily="2" charset="-122"/>
                <a:cs typeface="宋体" pitchFamily="-112" charset="-122"/>
              </a:rPr>
              <a:t>基数</a:t>
            </a:r>
          </a:p>
          <a:p>
            <a:r>
              <a:rPr lang="en-US" altLang="zh-CN" sz="1200" b="0" i="0" u="none" strike="noStrike" kern="1200" baseline="0" dirty="0">
                <a:solidFill>
                  <a:schemeClr val="tx1"/>
                </a:solidFill>
                <a:latin typeface="Arial" charset="0"/>
                <a:ea typeface="宋体" pitchFamily="2" charset="-122"/>
                <a:cs typeface="宋体" pitchFamily="-112" charset="-122"/>
              </a:rPr>
              <a:t>n——</a:t>
            </a:r>
            <a:r>
              <a:rPr lang="zh-CN" altLang="en-US" sz="1200" b="0" i="0" u="none" strike="noStrike" kern="1200" baseline="0" dirty="0">
                <a:solidFill>
                  <a:schemeClr val="tx1"/>
                </a:solidFill>
                <a:latin typeface="Arial" charset="0"/>
                <a:ea typeface="宋体" pitchFamily="2" charset="-122"/>
                <a:cs typeface="宋体" pitchFamily="-112" charset="-122"/>
              </a:rPr>
              <a:t>整数位数</a:t>
            </a:r>
          </a:p>
          <a:p>
            <a:r>
              <a:rPr lang="en-US" altLang="zh-CN" sz="1200" b="0" i="0" u="none" strike="noStrike" kern="1200" baseline="0" dirty="0">
                <a:solidFill>
                  <a:schemeClr val="tx1"/>
                </a:solidFill>
                <a:latin typeface="Arial" charset="0"/>
                <a:ea typeface="宋体" pitchFamily="2" charset="-122"/>
                <a:cs typeface="宋体" pitchFamily="-112" charset="-122"/>
              </a:rPr>
              <a:t>m——</a:t>
            </a:r>
            <a:r>
              <a:rPr lang="zh-CN" altLang="en-US" sz="1200" b="0" i="0" u="none" strike="noStrike" kern="1200" baseline="0" dirty="0">
                <a:solidFill>
                  <a:schemeClr val="tx1"/>
                </a:solidFill>
                <a:latin typeface="Arial" charset="0"/>
                <a:ea typeface="宋体" pitchFamily="2" charset="-122"/>
                <a:cs typeface="宋体" pitchFamily="-112" charset="-122"/>
              </a:rPr>
              <a:t>小数位数</a:t>
            </a:r>
          </a:p>
          <a:p>
            <a:r>
              <a:rPr lang="en-US" altLang="zh-CN" sz="1200" b="0" i="0" u="none" strike="noStrike" kern="1200" baseline="0" dirty="0" err="1">
                <a:solidFill>
                  <a:schemeClr val="tx1"/>
                </a:solidFill>
                <a:latin typeface="Arial" charset="0"/>
                <a:ea typeface="宋体" pitchFamily="2" charset="-122"/>
                <a:cs typeface="宋体" pitchFamily="-112" charset="-122"/>
              </a:rPr>
              <a:t>ai</a:t>
            </a:r>
            <a:r>
              <a:rPr lang="en-US" altLang="zh-CN" sz="1200" b="0" i="0" u="none" strike="noStrike" kern="1200" baseline="0" dirty="0">
                <a:solidFill>
                  <a:schemeClr val="tx1"/>
                </a:solidFill>
                <a:latin typeface="Arial" charset="0"/>
                <a:ea typeface="宋体" pitchFamily="2" charset="-122"/>
                <a:cs typeface="宋体" pitchFamily="-112" charset="-122"/>
              </a:rPr>
              <a:t>——</a:t>
            </a:r>
            <a:r>
              <a:rPr lang="zh-CN" altLang="en-US" sz="1200" b="0" i="0" u="none" strike="noStrike" kern="1200" baseline="0" dirty="0">
                <a:solidFill>
                  <a:schemeClr val="tx1"/>
                </a:solidFill>
                <a:latin typeface="Arial" charset="0"/>
                <a:ea typeface="宋体" pitchFamily="2" charset="-122"/>
                <a:cs typeface="宋体" pitchFamily="-112" charset="-122"/>
              </a:rPr>
              <a:t>整数部分第</a:t>
            </a:r>
            <a:r>
              <a:rPr lang="en-US" altLang="zh-CN" sz="1200" b="0" i="0" u="none" strike="noStrike" kern="1200" baseline="0" dirty="0" err="1">
                <a:solidFill>
                  <a:schemeClr val="tx1"/>
                </a:solidFill>
                <a:latin typeface="Arial" charset="0"/>
                <a:ea typeface="宋体" pitchFamily="2" charset="-122"/>
                <a:cs typeface="宋体" pitchFamily="-112" charset="-122"/>
              </a:rPr>
              <a:t>i</a:t>
            </a:r>
            <a:r>
              <a:rPr lang="en-US" altLang="zh-CN" sz="1200" b="0" i="0" u="none" strike="noStrike" kern="1200" baseline="0" dirty="0">
                <a:solidFill>
                  <a:schemeClr val="tx1"/>
                </a:solidFill>
                <a:latin typeface="Arial" charset="0"/>
                <a:ea typeface="宋体" pitchFamily="2" charset="-122"/>
                <a:cs typeface="宋体" pitchFamily="-112" charset="-122"/>
              </a:rPr>
              <a:t> </a:t>
            </a:r>
            <a:r>
              <a:rPr lang="zh-CN" altLang="en-US" sz="1200" b="0" i="0" u="none" strike="noStrike" kern="1200" baseline="0" dirty="0">
                <a:solidFill>
                  <a:schemeClr val="tx1"/>
                </a:solidFill>
                <a:latin typeface="Arial" charset="0"/>
                <a:ea typeface="宋体" pitchFamily="2" charset="-122"/>
                <a:cs typeface="宋体" pitchFamily="-112" charset="-122"/>
              </a:rPr>
              <a:t>位，</a:t>
            </a:r>
            <a:r>
              <a:rPr lang="en-US" altLang="zh-CN" sz="1200" b="0" i="0" u="none" strike="noStrike" kern="1200" baseline="0" dirty="0">
                <a:solidFill>
                  <a:schemeClr val="tx1"/>
                </a:solidFill>
                <a:latin typeface="Arial" charset="0"/>
                <a:ea typeface="宋体" pitchFamily="2" charset="-122"/>
                <a:cs typeface="宋体" pitchFamily="-112" charset="-122"/>
              </a:rPr>
              <a:t>n-1 ≥i≥0</a:t>
            </a:r>
          </a:p>
          <a:p>
            <a:r>
              <a:rPr lang="en-US" altLang="zh-CN" sz="1200" b="0" i="0" u="none" strike="noStrike" kern="1200" baseline="0" dirty="0">
                <a:solidFill>
                  <a:schemeClr val="tx1"/>
                </a:solidFill>
                <a:latin typeface="Arial" charset="0"/>
                <a:ea typeface="宋体" pitchFamily="2" charset="-122"/>
                <a:cs typeface="宋体" pitchFamily="-112" charset="-122"/>
              </a:rPr>
              <a:t>a-</a:t>
            </a:r>
            <a:r>
              <a:rPr lang="en-US" altLang="zh-CN" sz="1200" b="0" i="0" u="none" strike="noStrike" kern="1200" baseline="0" dirty="0" err="1">
                <a:solidFill>
                  <a:schemeClr val="tx1"/>
                </a:solidFill>
                <a:latin typeface="Arial" charset="0"/>
                <a:ea typeface="宋体" pitchFamily="2" charset="-122"/>
                <a:cs typeface="宋体" pitchFamily="-112" charset="-122"/>
              </a:rPr>
              <a:t>i</a:t>
            </a:r>
            <a:r>
              <a:rPr lang="en-US" altLang="zh-CN" sz="1200" b="0" i="0" u="none" strike="noStrike" kern="1200" baseline="0" dirty="0">
                <a:solidFill>
                  <a:schemeClr val="tx1"/>
                </a:solidFill>
                <a:latin typeface="Arial" charset="0"/>
                <a:ea typeface="宋体" pitchFamily="2" charset="-122"/>
                <a:cs typeface="宋体" pitchFamily="-112" charset="-122"/>
              </a:rPr>
              <a:t>——</a:t>
            </a:r>
            <a:r>
              <a:rPr lang="zh-CN" altLang="en-US" sz="1200" b="0" i="0" u="none" strike="noStrike" kern="1200" baseline="0" dirty="0">
                <a:solidFill>
                  <a:schemeClr val="tx1"/>
                </a:solidFill>
                <a:latin typeface="Arial" charset="0"/>
                <a:ea typeface="宋体" pitchFamily="2" charset="-122"/>
                <a:cs typeface="宋体" pitchFamily="-112" charset="-122"/>
              </a:rPr>
              <a:t>小数部分第</a:t>
            </a:r>
            <a:r>
              <a:rPr lang="en-US" altLang="zh-CN" sz="1200" b="0" i="0" u="none" strike="noStrike" kern="1200" baseline="0" dirty="0" err="1">
                <a:solidFill>
                  <a:schemeClr val="tx1"/>
                </a:solidFill>
                <a:latin typeface="Arial" charset="0"/>
                <a:ea typeface="宋体" pitchFamily="2" charset="-122"/>
                <a:cs typeface="宋体" pitchFamily="-112" charset="-122"/>
              </a:rPr>
              <a:t>i</a:t>
            </a:r>
            <a:r>
              <a:rPr lang="en-US" altLang="zh-CN" sz="1200" b="0" i="0" u="none" strike="noStrike" kern="1200" baseline="0" dirty="0">
                <a:solidFill>
                  <a:schemeClr val="tx1"/>
                </a:solidFill>
                <a:latin typeface="Arial" charset="0"/>
                <a:ea typeface="宋体" pitchFamily="2" charset="-122"/>
                <a:cs typeface="宋体" pitchFamily="-112" charset="-122"/>
              </a:rPr>
              <a:t> </a:t>
            </a:r>
            <a:r>
              <a:rPr lang="zh-CN" altLang="en-US" sz="1200" b="0" i="0" u="none" strike="noStrike" kern="1200" baseline="0" dirty="0">
                <a:solidFill>
                  <a:schemeClr val="tx1"/>
                </a:solidFill>
                <a:latin typeface="Arial" charset="0"/>
                <a:ea typeface="宋体" pitchFamily="2" charset="-122"/>
                <a:cs typeface="宋体" pitchFamily="-112" charset="-122"/>
              </a:rPr>
              <a:t>位，</a:t>
            </a:r>
            <a:r>
              <a:rPr lang="en-US" altLang="zh-CN" sz="1200" b="0" i="0" u="none" strike="noStrike" kern="1200" baseline="0" dirty="0">
                <a:solidFill>
                  <a:schemeClr val="tx1"/>
                </a:solidFill>
                <a:latin typeface="Arial" charset="0"/>
                <a:ea typeface="宋体" pitchFamily="2" charset="-122"/>
                <a:cs typeface="宋体" pitchFamily="-112" charset="-122"/>
              </a:rPr>
              <a:t>-1≥i≥-m</a:t>
            </a:r>
          </a:p>
          <a:p>
            <a:r>
              <a:rPr lang="en-US" altLang="zh-CN" sz="1200" b="0" i="0" u="none" strike="noStrike" kern="1200" baseline="0" dirty="0">
                <a:solidFill>
                  <a:schemeClr val="tx1"/>
                </a:solidFill>
                <a:latin typeface="Arial" charset="0"/>
                <a:ea typeface="宋体" pitchFamily="2" charset="-122"/>
                <a:cs typeface="宋体" pitchFamily="-112" charset="-122"/>
              </a:rPr>
              <a:t>an-1——</a:t>
            </a:r>
            <a:r>
              <a:rPr lang="zh-CN" altLang="en-US" sz="1200" b="0" i="0" u="none" strike="noStrike" kern="1200" baseline="0" dirty="0">
                <a:solidFill>
                  <a:schemeClr val="tx1"/>
                </a:solidFill>
                <a:latin typeface="Arial" charset="0"/>
                <a:ea typeface="宋体" pitchFamily="2" charset="-122"/>
                <a:cs typeface="宋体" pitchFamily="-112" charset="-122"/>
              </a:rPr>
              <a:t>最高位</a:t>
            </a:r>
          </a:p>
          <a:p>
            <a:r>
              <a:rPr lang="en-US" altLang="zh-CN" sz="1200" b="0" i="0" u="none" strike="noStrike" kern="1200" baseline="0" dirty="0">
                <a:solidFill>
                  <a:schemeClr val="tx1"/>
                </a:solidFill>
                <a:latin typeface="Arial" charset="0"/>
                <a:ea typeface="宋体" pitchFamily="2" charset="-122"/>
                <a:cs typeface="宋体" pitchFamily="-112" charset="-122"/>
              </a:rPr>
              <a:t>am——</a:t>
            </a:r>
            <a:r>
              <a:rPr lang="zh-CN" altLang="en-US" sz="1200" b="0" i="0" u="none" strike="noStrike" kern="1200" baseline="0" dirty="0">
                <a:solidFill>
                  <a:schemeClr val="tx1"/>
                </a:solidFill>
                <a:latin typeface="Arial" charset="0"/>
                <a:ea typeface="宋体" pitchFamily="2" charset="-122"/>
                <a:cs typeface="宋体" pitchFamily="-112" charset="-122"/>
              </a:rPr>
              <a:t>最低位</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4</a:t>
            </a:fld>
            <a:endParaRPr lang="en-US" altLang="zh-CN"/>
          </a:p>
        </p:txBody>
      </p:sp>
    </p:spTree>
    <p:extLst>
      <p:ext uri="{BB962C8B-B14F-4D97-AF65-F5344CB8AC3E}">
        <p14:creationId xmlns:p14="http://schemas.microsoft.com/office/powerpoint/2010/main" val="32644213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45</a:t>
            </a:fld>
            <a:endParaRPr lang="en-US" altLang="zh-CN"/>
          </a:p>
        </p:txBody>
      </p:sp>
    </p:spTree>
    <p:extLst>
      <p:ext uri="{BB962C8B-B14F-4D97-AF65-F5344CB8AC3E}">
        <p14:creationId xmlns:p14="http://schemas.microsoft.com/office/powerpoint/2010/main" val="1570734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D8983-9131-48F9-B8F6-65988A6997A7}" type="slidenum">
              <a:rPr lang="en-US" altLang="zh-CN"/>
              <a:pPr/>
              <a:t>46</a:t>
            </a:fld>
            <a:endParaRPr lang="en-US" altLang="zh-CN"/>
          </a:p>
        </p:txBody>
      </p:sp>
      <p:sp>
        <p:nvSpPr>
          <p:cNvPr id="124930" name="Rectangle 2"/>
          <p:cNvSpPr>
            <a:spLocks noGrp="1" noRot="1" noChangeAspect="1" noChangeArrowheads="1" noTextEdit="1"/>
          </p:cNvSpPr>
          <p:nvPr>
            <p:ph type="sldImg"/>
          </p:nvPr>
        </p:nvSpPr>
        <p:spPr>
          <a:xfrm>
            <a:off x="993775" y="768350"/>
            <a:ext cx="5114925" cy="3835400"/>
          </a:xfrm>
          <a:ln/>
        </p:spPr>
      </p:sp>
      <p:sp>
        <p:nvSpPr>
          <p:cNvPr id="124931" name="Rectangle 3"/>
          <p:cNvSpPr>
            <a:spLocks noGrp="1" noChangeArrowheads="1"/>
          </p:cNvSpPr>
          <p:nvPr>
            <p:ph type="body" idx="1"/>
          </p:nvPr>
        </p:nvSpPr>
        <p:spPr/>
        <p:txBody>
          <a:bodyPr/>
          <a:lstStyle/>
          <a:p>
            <a:r>
              <a:rPr lang="zh-CN" altLang="en-US" dirty="0"/>
              <a:t>对于</a:t>
            </a:r>
            <a:r>
              <a:rPr lang="en-US" altLang="zh-CN" dirty="0"/>
              <a:t>2421</a:t>
            </a:r>
            <a:r>
              <a:rPr lang="zh-CN" altLang="en-US" dirty="0"/>
              <a:t>码的</a:t>
            </a:r>
            <a:r>
              <a:rPr lang="en-US" altLang="zh-CN" dirty="0"/>
              <a:t>5~9</a:t>
            </a:r>
            <a:r>
              <a:rPr lang="zh-CN" altLang="en-US" dirty="0"/>
              <a:t>，仿佛是从权（砝码）</a:t>
            </a:r>
            <a:r>
              <a:rPr lang="en-US" altLang="zh-CN" dirty="0"/>
              <a:t>2 4 2 1</a:t>
            </a:r>
            <a:r>
              <a:rPr lang="zh-CN" altLang="en-US" dirty="0"/>
              <a:t>中减去权，规则是优先减去低位的砝码。</a:t>
            </a:r>
          </a:p>
          <a:p>
            <a:r>
              <a:rPr lang="en-US" altLang="zh-CN" dirty="0"/>
              <a:t>0~9 1~8 2~7 3~6 4~5</a:t>
            </a:r>
            <a:r>
              <a:rPr lang="zh-CN" altLang="en-US" dirty="0"/>
              <a:t>互为反码</a:t>
            </a:r>
          </a:p>
          <a:p>
            <a:r>
              <a:rPr lang="en-US" altLang="zh-CN" dirty="0"/>
              <a:t>5421</a:t>
            </a:r>
            <a:r>
              <a:rPr lang="zh-CN" altLang="en-US" dirty="0"/>
              <a:t>码，可类比分频器。</a:t>
            </a:r>
            <a:endParaRPr lang="en-US" altLang="zh-CN" dirty="0"/>
          </a:p>
          <a:p>
            <a:endParaRPr lang="en-US" altLang="zh-CN" dirty="0"/>
          </a:p>
          <a:p>
            <a:r>
              <a:rPr lang="en-US" altLang="zh-CN" dirty="0"/>
              <a:t>8421</a:t>
            </a:r>
            <a:r>
              <a:rPr lang="zh-CN" altLang="en-US" dirty="0"/>
              <a:t>码，和余</a:t>
            </a:r>
            <a:r>
              <a:rPr lang="en-US" altLang="zh-CN" dirty="0"/>
              <a:t>3</a:t>
            </a:r>
            <a:r>
              <a:rPr lang="zh-CN" altLang="en-US" dirty="0"/>
              <a:t>循环码之间，还有一个</a:t>
            </a:r>
            <a:r>
              <a:rPr lang="en-US" altLang="zh-CN" dirty="0"/>
              <a:t>《</a:t>
            </a:r>
            <a:r>
              <a:rPr lang="zh-CN" altLang="en-US" dirty="0"/>
              <a:t>格雷码</a:t>
            </a:r>
            <a:r>
              <a:rPr lang="en-US" altLang="zh-CN" dirty="0"/>
              <a:t>》</a:t>
            </a:r>
            <a:r>
              <a:rPr lang="zh-CN" altLang="en-US" dirty="0"/>
              <a:t>。</a:t>
            </a:r>
            <a:br>
              <a:rPr lang="zh-CN" altLang="en-US" dirty="0"/>
            </a:br>
            <a:r>
              <a:rPr lang="zh-CN" altLang="en-US" dirty="0"/>
              <a:t>把 </a:t>
            </a:r>
            <a:r>
              <a:rPr lang="en-US" altLang="zh-CN" dirty="0"/>
              <a:t>0~15 </a:t>
            </a:r>
            <a:r>
              <a:rPr lang="zh-CN" altLang="en-US" dirty="0"/>
              <a:t>的 </a:t>
            </a:r>
            <a:r>
              <a:rPr lang="en-US" altLang="zh-CN" dirty="0"/>
              <a:t>8421 </a:t>
            </a:r>
            <a:r>
              <a:rPr lang="zh-CN" altLang="en-US" dirty="0"/>
              <a:t>码：</a:t>
            </a:r>
            <a:r>
              <a:rPr lang="en-US" altLang="zh-CN" dirty="0"/>
              <a:t>0000~1111</a:t>
            </a:r>
            <a:r>
              <a:rPr lang="zh-CN" altLang="en-US" dirty="0"/>
              <a:t>，变换成格雷码：</a:t>
            </a:r>
            <a:r>
              <a:rPr lang="en-US" altLang="zh-CN" dirty="0"/>
              <a:t>0000~1000</a:t>
            </a:r>
            <a:r>
              <a:rPr lang="zh-CN" altLang="en-US" dirty="0"/>
              <a:t>。</a:t>
            </a:r>
            <a:br>
              <a:rPr lang="zh-CN" altLang="en-US" dirty="0"/>
            </a:br>
            <a:r>
              <a:rPr lang="zh-CN" altLang="en-US" dirty="0"/>
              <a:t>格雷码中的</a:t>
            </a:r>
            <a:r>
              <a:rPr lang="en-US" altLang="zh-CN" dirty="0"/>
              <a:t>3 ~ 12</a:t>
            </a:r>
            <a:r>
              <a:rPr lang="zh-CN" altLang="en-US" dirty="0"/>
              <a:t>，即为 </a:t>
            </a:r>
            <a:r>
              <a:rPr lang="en-US" altLang="zh-CN" dirty="0"/>
              <a:t>0~9 </a:t>
            </a:r>
            <a:r>
              <a:rPr lang="zh-CN" altLang="en-US" dirty="0"/>
              <a:t>的余</a:t>
            </a:r>
            <a:r>
              <a:rPr lang="en-US" altLang="zh-CN" dirty="0"/>
              <a:t>3</a:t>
            </a:r>
            <a:r>
              <a:rPr lang="zh-CN" altLang="en-US" dirty="0"/>
              <a:t>循环码：</a:t>
            </a:r>
            <a:r>
              <a:rPr lang="en-US" altLang="zh-CN" dirty="0"/>
              <a:t>0010~1010</a:t>
            </a:r>
            <a:r>
              <a:rPr lang="zh-CN" altLang="en-US" dirty="0"/>
              <a:t>。</a:t>
            </a:r>
          </a:p>
        </p:txBody>
      </p:sp>
    </p:spTree>
    <p:extLst>
      <p:ext uri="{BB962C8B-B14F-4D97-AF65-F5344CB8AC3E}">
        <p14:creationId xmlns:p14="http://schemas.microsoft.com/office/powerpoint/2010/main" val="24261104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normAutofit/>
          </a:bodyPr>
          <a:lstStyle/>
          <a:p>
            <a:r>
              <a:rPr lang="zh-CN" altLang="en-US" sz="1200" kern="1200" baseline="0" dirty="0">
                <a:solidFill>
                  <a:schemeClr val="tx1"/>
                </a:solidFill>
                <a:latin typeface="Arial" charset="0"/>
                <a:ea typeface="宋体" pitchFamily="2" charset="-122"/>
                <a:cs typeface="宋体" pitchFamily="-112" charset="-122"/>
              </a:rPr>
              <a:t>：</a:t>
            </a:r>
            <a:r>
              <a:rPr lang="en-US" altLang="zh-CN" sz="1200" kern="1200" baseline="0" dirty="0">
                <a:solidFill>
                  <a:schemeClr val="tx1"/>
                </a:solidFill>
                <a:latin typeface="Arial" charset="0"/>
                <a:ea typeface="宋体" pitchFamily="2" charset="-122"/>
                <a:cs typeface="宋体" pitchFamily="-112" charset="-122"/>
              </a:rPr>
              <a:t>ASCII</a:t>
            </a:r>
            <a:r>
              <a:rPr lang="zh-CN" altLang="en-US" sz="1200" kern="1200" baseline="0" dirty="0">
                <a:solidFill>
                  <a:schemeClr val="tx1"/>
                </a:solidFill>
                <a:latin typeface="Arial" charset="0"/>
                <a:ea typeface="宋体" pitchFamily="2" charset="-122"/>
                <a:cs typeface="宋体" pitchFamily="-112" charset="-122"/>
              </a:rPr>
              <a:t>码</a:t>
            </a:r>
            <a:r>
              <a:rPr lang="en-US" altLang="zh-CN" sz="1200" kern="1200" baseline="0" dirty="0">
                <a:solidFill>
                  <a:schemeClr val="tx1"/>
                </a:solidFill>
                <a:latin typeface="Arial" charset="0"/>
                <a:ea typeface="宋体" pitchFamily="2" charset="-122"/>
                <a:cs typeface="宋体" pitchFamily="-112" charset="-122"/>
              </a:rPr>
              <a:t>——</a:t>
            </a:r>
            <a:r>
              <a:rPr lang="en-US" altLang="zh-CN" sz="1200" i="1" kern="1200" baseline="0" dirty="0">
                <a:solidFill>
                  <a:schemeClr val="tx1"/>
                </a:solidFill>
                <a:latin typeface="Arial" charset="0"/>
                <a:ea typeface="宋体" pitchFamily="2" charset="-122"/>
                <a:cs typeface="宋体" pitchFamily="-112" charset="-122"/>
              </a:rPr>
              <a:t>American Std. Codes for Info. Interchange</a:t>
            </a:r>
          </a:p>
          <a:p>
            <a:r>
              <a:rPr lang="en-US" altLang="zh-CN" sz="1200" kern="1200" baseline="0" dirty="0">
                <a:solidFill>
                  <a:schemeClr val="tx1"/>
                </a:solidFill>
                <a:latin typeface="Arial" charset="0"/>
                <a:ea typeface="宋体" pitchFamily="2" charset="-122"/>
                <a:cs typeface="宋体" pitchFamily="-112" charset="-122"/>
              </a:rPr>
              <a:t>7</a:t>
            </a:r>
            <a:r>
              <a:rPr lang="zh-CN" altLang="en-US" sz="1200" kern="1200" baseline="0" dirty="0">
                <a:solidFill>
                  <a:schemeClr val="tx1"/>
                </a:solidFill>
                <a:latin typeface="Arial" charset="0"/>
                <a:ea typeface="宋体" pitchFamily="2" charset="-122"/>
                <a:cs typeface="宋体" pitchFamily="-112" charset="-122"/>
              </a:rPr>
              <a:t>位二进制码，共计</a:t>
            </a:r>
            <a:r>
              <a:rPr lang="en-US" altLang="zh-CN" sz="1200" kern="1200" baseline="0" dirty="0">
                <a:solidFill>
                  <a:schemeClr val="tx1"/>
                </a:solidFill>
                <a:latin typeface="Arial" charset="0"/>
                <a:ea typeface="宋体" pitchFamily="2" charset="-122"/>
                <a:cs typeface="宋体" pitchFamily="-112" charset="-122"/>
              </a:rPr>
              <a:t>128</a:t>
            </a:r>
            <a:r>
              <a:rPr lang="zh-CN" altLang="en-US" sz="1200" kern="1200" baseline="0" dirty="0">
                <a:solidFill>
                  <a:schemeClr val="tx1"/>
                </a:solidFill>
                <a:latin typeface="Arial" charset="0"/>
                <a:ea typeface="宋体" pitchFamily="2" charset="-122"/>
                <a:cs typeface="宋体" pitchFamily="-112" charset="-122"/>
              </a:rPr>
              <a:t>个代码，含：</a:t>
            </a:r>
          </a:p>
          <a:p>
            <a:r>
              <a:rPr lang="en-US" altLang="zh-CN" sz="1200" kern="1200" baseline="0" dirty="0">
                <a:solidFill>
                  <a:schemeClr val="tx1"/>
                </a:solidFill>
                <a:latin typeface="Arial" charset="0"/>
                <a:ea typeface="宋体" pitchFamily="2" charset="-122"/>
                <a:cs typeface="宋体" pitchFamily="-112" charset="-122"/>
              </a:rPr>
              <a:t>52</a:t>
            </a:r>
            <a:r>
              <a:rPr lang="zh-CN" altLang="en-US" sz="1200" kern="1200" baseline="0" dirty="0">
                <a:solidFill>
                  <a:schemeClr val="tx1"/>
                </a:solidFill>
                <a:latin typeface="Arial" charset="0"/>
                <a:ea typeface="宋体" pitchFamily="2" charset="-122"/>
                <a:cs typeface="宋体" pitchFamily="-112" charset="-122"/>
              </a:rPr>
              <a:t>个大小写英文字母</a:t>
            </a:r>
          </a:p>
          <a:p>
            <a:r>
              <a:rPr lang="en-US" altLang="zh-CN" sz="1200" kern="1200" baseline="0" dirty="0">
                <a:solidFill>
                  <a:schemeClr val="tx1"/>
                </a:solidFill>
                <a:latin typeface="Arial" charset="0"/>
                <a:ea typeface="宋体" pitchFamily="2" charset="-122"/>
                <a:cs typeface="宋体" pitchFamily="-112" charset="-122"/>
              </a:rPr>
              <a:t>10</a:t>
            </a:r>
            <a:r>
              <a:rPr lang="zh-CN" altLang="en-US" sz="1200" kern="1200" baseline="0" dirty="0">
                <a:solidFill>
                  <a:schemeClr val="tx1"/>
                </a:solidFill>
                <a:latin typeface="Arial" charset="0"/>
                <a:ea typeface="宋体" pitchFamily="2" charset="-122"/>
                <a:cs typeface="宋体" pitchFamily="-112" charset="-122"/>
              </a:rPr>
              <a:t>个阿拉伯数字</a:t>
            </a:r>
          </a:p>
          <a:p>
            <a:r>
              <a:rPr lang="en-US" altLang="zh-CN" sz="1200" kern="1200" baseline="0" dirty="0">
                <a:solidFill>
                  <a:schemeClr val="tx1"/>
                </a:solidFill>
                <a:latin typeface="Arial" charset="0"/>
                <a:ea typeface="宋体" pitchFamily="2" charset="-122"/>
                <a:cs typeface="宋体" pitchFamily="-112" charset="-122"/>
              </a:rPr>
              <a:t>32</a:t>
            </a:r>
            <a:r>
              <a:rPr lang="zh-CN" altLang="en-US" sz="1200" kern="1200" baseline="0" dirty="0">
                <a:solidFill>
                  <a:schemeClr val="tx1"/>
                </a:solidFill>
                <a:latin typeface="Arial" charset="0"/>
                <a:ea typeface="宋体" pitchFamily="2" charset="-122"/>
                <a:cs typeface="宋体" pitchFamily="-112" charset="-122"/>
              </a:rPr>
              <a:t>个标点符号和运算符号</a:t>
            </a:r>
          </a:p>
          <a:p>
            <a:r>
              <a:rPr lang="en-US" altLang="zh-CN" sz="1200" kern="1200" baseline="0" dirty="0">
                <a:solidFill>
                  <a:schemeClr val="tx1"/>
                </a:solidFill>
                <a:latin typeface="Arial" charset="0"/>
                <a:ea typeface="宋体" pitchFamily="2" charset="-122"/>
                <a:cs typeface="宋体" pitchFamily="-112" charset="-122"/>
              </a:rPr>
              <a:t>34</a:t>
            </a:r>
            <a:r>
              <a:rPr lang="zh-CN" altLang="en-US" sz="1200" kern="1200" baseline="0" dirty="0">
                <a:solidFill>
                  <a:schemeClr val="tx1"/>
                </a:solidFill>
                <a:latin typeface="Arial" charset="0"/>
                <a:ea typeface="宋体" pitchFamily="2" charset="-122"/>
                <a:cs typeface="宋体" pitchFamily="-112" charset="-122"/>
              </a:rPr>
              <a:t>个文字命令</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47</a:t>
            </a:fld>
            <a:endParaRPr lang="en-US" altLang="zh-CN"/>
          </a:p>
        </p:txBody>
      </p:sp>
    </p:spTree>
    <p:extLst>
      <p:ext uri="{BB962C8B-B14F-4D97-AF65-F5344CB8AC3E}">
        <p14:creationId xmlns:p14="http://schemas.microsoft.com/office/powerpoint/2010/main" val="30989637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前面的</a:t>
            </a:r>
            <a:r>
              <a:rPr lang="en-US" altLang="zh-CN" dirty="0"/>
              <a:t>32</a:t>
            </a:r>
            <a:r>
              <a:rPr lang="zh-CN" altLang="en-US" dirty="0"/>
              <a:t>个是控制字符</a:t>
            </a:r>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48</a:t>
            </a:fld>
            <a:endParaRPr lang="en-US" altLang="zh-CN"/>
          </a:p>
        </p:txBody>
      </p:sp>
    </p:spTree>
    <p:extLst>
      <p:ext uri="{BB962C8B-B14F-4D97-AF65-F5344CB8AC3E}">
        <p14:creationId xmlns:p14="http://schemas.microsoft.com/office/powerpoint/2010/main" val="33943570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normAutofit/>
          </a:bodyPr>
          <a:lstStyle/>
          <a:p>
            <a:r>
              <a:rPr lang="en-US" altLang="zh-CN" dirty="0"/>
              <a:t>Unicode </a:t>
            </a:r>
            <a:r>
              <a:rPr lang="zh-CN" altLang="en-US" dirty="0"/>
              <a:t>采用两个字节编码体系，因此它允许表示</a:t>
            </a:r>
            <a:r>
              <a:rPr lang="en-US" altLang="zh-CN" dirty="0"/>
              <a:t>65536</a:t>
            </a:r>
            <a:r>
              <a:rPr lang="zh-CN" altLang="en-US" dirty="0"/>
              <a:t>个字符，这已能满足目前大多数场合的需要。前</a:t>
            </a:r>
            <a:r>
              <a:rPr lang="en-US" altLang="zh-CN" dirty="0"/>
              <a:t>128</a:t>
            </a:r>
            <a:r>
              <a:rPr lang="zh-CN" altLang="en-US" dirty="0"/>
              <a:t>个</a:t>
            </a:r>
            <a:r>
              <a:rPr lang="en-US" altLang="zh-CN" dirty="0"/>
              <a:t>Unicode</a:t>
            </a:r>
            <a:r>
              <a:rPr lang="zh-CN" altLang="en-US" dirty="0"/>
              <a:t>字符是标准的</a:t>
            </a:r>
            <a:r>
              <a:rPr lang="en-US" altLang="zh-CN" dirty="0"/>
              <a:t>ASCII</a:t>
            </a:r>
            <a:r>
              <a:rPr lang="zh-CN" altLang="en-US" dirty="0"/>
              <a:t>字符，接下来 的</a:t>
            </a:r>
            <a:r>
              <a:rPr lang="en-US" altLang="zh-CN" dirty="0"/>
              <a:t>128</a:t>
            </a:r>
            <a:r>
              <a:rPr lang="zh-CN" altLang="en-US" dirty="0"/>
              <a:t>个扩展的</a:t>
            </a:r>
            <a:r>
              <a:rPr lang="en-US" altLang="zh-CN" dirty="0"/>
              <a:t>ASCII</a:t>
            </a:r>
            <a:r>
              <a:rPr lang="zh-CN" altLang="en-US" dirty="0"/>
              <a:t>字符，其余的字符供不同语言的文字和符号使用。其版本</a:t>
            </a:r>
            <a:r>
              <a:rPr lang="en-US" altLang="zh-CN" dirty="0"/>
              <a:t>V3.0</a:t>
            </a:r>
            <a:r>
              <a:rPr lang="zh-CN" altLang="en-US" dirty="0"/>
              <a:t>于</a:t>
            </a:r>
            <a:r>
              <a:rPr lang="en-US" altLang="zh-CN" dirty="0"/>
              <a:t>2000</a:t>
            </a:r>
            <a:r>
              <a:rPr lang="zh-CN" altLang="en-US" dirty="0"/>
              <a:t>年公布，内容包括字母和符号</a:t>
            </a:r>
            <a:r>
              <a:rPr lang="en-US" altLang="zh-CN" dirty="0"/>
              <a:t>10236</a:t>
            </a:r>
            <a:r>
              <a:rPr lang="zh-CN" altLang="en-US" dirty="0"/>
              <a:t>个、汉字 </a:t>
            </a:r>
            <a:r>
              <a:rPr lang="en-US" altLang="zh-CN" dirty="0"/>
              <a:t>27786</a:t>
            </a:r>
            <a:r>
              <a:rPr lang="zh-CN" altLang="en-US" dirty="0"/>
              <a:t>个、韩文拼音</a:t>
            </a:r>
            <a:r>
              <a:rPr lang="en-US" altLang="zh-CN" dirty="0"/>
              <a:t>11172</a:t>
            </a:r>
            <a:r>
              <a:rPr lang="zh-CN" altLang="en-US" dirty="0"/>
              <a:t>个、造字区</a:t>
            </a:r>
            <a:r>
              <a:rPr lang="en-US" altLang="zh-CN" dirty="0"/>
              <a:t>6400</a:t>
            </a:r>
            <a:r>
              <a:rPr lang="zh-CN" altLang="en-US" dirty="0"/>
              <a:t>个、保留</a:t>
            </a:r>
            <a:r>
              <a:rPr lang="en-US" altLang="zh-CN" dirty="0"/>
              <a:t>20249</a:t>
            </a:r>
            <a:r>
              <a:rPr lang="zh-CN" altLang="en-US" dirty="0"/>
              <a:t>个，控制符</a:t>
            </a:r>
            <a:r>
              <a:rPr lang="en-US" altLang="zh-CN" dirty="0"/>
              <a:t>65</a:t>
            </a:r>
            <a:r>
              <a:rPr lang="zh-CN" altLang="en-US" dirty="0"/>
              <a:t>个。 </a:t>
            </a:r>
          </a:p>
          <a:p>
            <a:r>
              <a:rPr lang="en-US" altLang="zh-CN" dirty="0"/>
              <a:t>UNICODE </a:t>
            </a:r>
            <a:r>
              <a:rPr lang="zh-CN" altLang="en-US" dirty="0"/>
              <a:t>同现在流行的代码页最显著不同点在于：</a:t>
            </a:r>
            <a:r>
              <a:rPr lang="en-US" altLang="zh-CN" dirty="0"/>
              <a:t>UNICODE</a:t>
            </a:r>
            <a:r>
              <a:rPr lang="zh-CN" altLang="en-US" dirty="0"/>
              <a:t>是两字节的全编码，对于</a:t>
            </a:r>
            <a:r>
              <a:rPr lang="en-US" altLang="zh-CN" dirty="0"/>
              <a:t>ASCII</a:t>
            </a:r>
            <a:r>
              <a:rPr lang="zh-CN" altLang="en-US" dirty="0"/>
              <a:t>字符它也使用两字节表示。代码页是通过高字节的取值范围来确定是 </a:t>
            </a:r>
            <a:r>
              <a:rPr lang="en-US" altLang="zh-CN" dirty="0"/>
              <a:t>ASCII</a:t>
            </a:r>
            <a:r>
              <a:rPr lang="zh-CN" altLang="en-US" dirty="0"/>
              <a:t>字符，还是汉字的高字节。如果发生数据损坏，某处内容破坏，则会引起其后汉字的混乱。</a:t>
            </a:r>
            <a:r>
              <a:rPr lang="en-US" altLang="zh-CN" dirty="0"/>
              <a:t>UNICODE</a:t>
            </a:r>
            <a:r>
              <a:rPr lang="zh-CN" altLang="en-US" dirty="0"/>
              <a:t>则一律使用两个字节表示一个字符，最明显的 好处是它简化了汉字的处理过程。 </a:t>
            </a:r>
          </a:p>
          <a:p>
            <a:r>
              <a:rPr lang="en-US" altLang="zh-CN" dirty="0"/>
              <a:t>UNICODE </a:t>
            </a:r>
            <a:r>
              <a:rPr lang="zh-CN" altLang="en-US" dirty="0"/>
              <a:t>有双重含义，首先</a:t>
            </a:r>
            <a:r>
              <a:rPr lang="en-US" altLang="zh-CN" dirty="0"/>
              <a:t>UNICODE</a:t>
            </a:r>
            <a:r>
              <a:rPr lang="zh-CN" altLang="en-US" dirty="0"/>
              <a:t>是对国际标准</a:t>
            </a:r>
            <a:r>
              <a:rPr lang="en-US" altLang="zh-CN" dirty="0"/>
              <a:t>ISO/IEC10646</a:t>
            </a:r>
            <a:r>
              <a:rPr lang="zh-CN" altLang="en-US" dirty="0"/>
              <a:t>编码的一种称谓（</a:t>
            </a:r>
            <a:r>
              <a:rPr lang="en-US" altLang="zh-CN" dirty="0"/>
              <a:t>ISO/IEC10646</a:t>
            </a:r>
            <a:r>
              <a:rPr lang="zh-CN" altLang="en-US" dirty="0"/>
              <a:t>是一个国际标准，亦称大字符集，它是 </a:t>
            </a:r>
            <a:r>
              <a:rPr lang="en-US" altLang="zh-CN" dirty="0"/>
              <a:t>ISO</a:t>
            </a:r>
            <a:r>
              <a:rPr lang="zh-CN" altLang="en-US" dirty="0"/>
              <a:t>于</a:t>
            </a:r>
            <a:r>
              <a:rPr lang="en-US" altLang="zh-CN" dirty="0"/>
              <a:t>1993</a:t>
            </a:r>
            <a:r>
              <a:rPr lang="zh-CN" altLang="en-US" dirty="0"/>
              <a:t>年颁布的一项重要国际标准，其宗旨是全球所有文种统一编码），另外它又是由美国的</a:t>
            </a:r>
            <a:r>
              <a:rPr lang="en-US" altLang="zh-CN" dirty="0"/>
              <a:t>HP</a:t>
            </a:r>
            <a:r>
              <a:rPr lang="zh-CN" altLang="en-US" dirty="0"/>
              <a:t>、</a:t>
            </a:r>
            <a:r>
              <a:rPr lang="en-US" altLang="zh-CN" dirty="0"/>
              <a:t>Microsoft</a:t>
            </a:r>
            <a:r>
              <a:rPr lang="zh-CN" altLang="en-US" dirty="0"/>
              <a:t>、</a:t>
            </a:r>
            <a:r>
              <a:rPr lang="en-US" altLang="zh-CN" dirty="0"/>
              <a:t>IBM</a:t>
            </a:r>
            <a:r>
              <a:rPr lang="zh-CN" altLang="en-US" dirty="0"/>
              <a:t>、</a:t>
            </a:r>
            <a:r>
              <a:rPr lang="en-US" altLang="zh-CN" dirty="0"/>
              <a:t>Apple</a:t>
            </a:r>
            <a:r>
              <a:rPr lang="zh-CN" altLang="en-US" dirty="0"/>
              <a:t>等大企业 组成的联盟集团的名称，成立该集团的宗旨就是要推进多文种的统一编码。 </a:t>
            </a:r>
          </a:p>
          <a:p>
            <a:r>
              <a:rPr lang="en-US" altLang="zh-CN" dirty="0"/>
              <a:t>UNICODE</a:t>
            </a:r>
            <a:r>
              <a:rPr lang="zh-CN" altLang="en-US" dirty="0"/>
              <a:t>使用平面来描述编码空间，每个平面分为</a:t>
            </a:r>
            <a:r>
              <a:rPr lang="en-US" altLang="zh-CN" dirty="0"/>
              <a:t>256</a:t>
            </a:r>
            <a:r>
              <a:rPr lang="zh-CN" altLang="en-US" dirty="0"/>
              <a:t>行，</a:t>
            </a:r>
            <a:r>
              <a:rPr lang="en-US" altLang="zh-CN" dirty="0"/>
              <a:t>256</a:t>
            </a:r>
            <a:r>
              <a:rPr lang="zh-CN" altLang="en-US" dirty="0"/>
              <a:t>列，相对于两字节编码的高低两个字节。 </a:t>
            </a:r>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49</a:t>
            </a:fld>
            <a:endParaRPr lang="en-US" altLang="zh-CN"/>
          </a:p>
        </p:txBody>
      </p:sp>
    </p:spTree>
    <p:extLst>
      <p:ext uri="{BB962C8B-B14F-4D97-AF65-F5344CB8AC3E}">
        <p14:creationId xmlns:p14="http://schemas.microsoft.com/office/powerpoint/2010/main" val="24430755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Arial" charset="0"/>
                <a:ea typeface="宋体" pitchFamily="2" charset="-122"/>
                <a:cs typeface="宋体" pitchFamily="-112" charset="-122"/>
              </a:rPr>
              <a:t>为什么不用区位码直接表示国标码，为要加上</a:t>
            </a:r>
            <a:r>
              <a:rPr lang="en-US" altLang="zh-CN" sz="1200" b="1" i="0" kern="1200" dirty="0">
                <a:solidFill>
                  <a:schemeClr val="tx1"/>
                </a:solidFill>
                <a:effectLst/>
                <a:latin typeface="Arial" charset="0"/>
                <a:ea typeface="宋体" pitchFamily="2" charset="-122"/>
                <a:cs typeface="宋体" pitchFamily="-112" charset="-122"/>
              </a:rPr>
              <a:t>2020H</a:t>
            </a:r>
            <a:r>
              <a:rPr lang="zh-CN" altLang="en-US" sz="1200" b="1" i="0" kern="1200" dirty="0">
                <a:solidFill>
                  <a:schemeClr val="tx1"/>
                </a:solidFill>
                <a:effectLst/>
                <a:latin typeface="Arial" charset="0"/>
                <a:ea typeface="宋体" pitchFamily="2" charset="-122"/>
                <a:cs typeface="宋体" pitchFamily="-112" charset="-122"/>
              </a:rPr>
              <a:t>？</a:t>
            </a:r>
            <a:br>
              <a:rPr lang="zh-CN" altLang="en-US" sz="1200" b="1" i="0" kern="1200" dirty="0">
                <a:solidFill>
                  <a:schemeClr val="tx1"/>
                </a:solidFill>
                <a:effectLst/>
                <a:latin typeface="Arial" charset="0"/>
                <a:ea typeface="宋体" pitchFamily="2" charset="-122"/>
                <a:cs typeface="宋体" pitchFamily="-112" charset="-122"/>
              </a:rPr>
            </a:br>
            <a:r>
              <a:rPr lang="zh-CN" altLang="en-US" sz="1200" b="1" i="0" kern="1200" dirty="0">
                <a:solidFill>
                  <a:schemeClr val="tx1"/>
                </a:solidFill>
                <a:effectLst/>
                <a:latin typeface="Arial" charset="0"/>
                <a:ea typeface="宋体" pitchFamily="2" charset="-122"/>
                <a:cs typeface="宋体" pitchFamily="-112" charset="-122"/>
              </a:rPr>
              <a:t>区位码是中国定义的</a:t>
            </a:r>
            <a:r>
              <a:rPr lang="en-US" altLang="zh-CN" sz="1200" b="1" i="0" kern="1200" dirty="0">
                <a:solidFill>
                  <a:schemeClr val="tx1"/>
                </a:solidFill>
                <a:effectLst/>
                <a:latin typeface="Arial" charset="0"/>
                <a:ea typeface="宋体" pitchFamily="2" charset="-122"/>
                <a:cs typeface="宋体" pitchFamily="-112" charset="-122"/>
              </a:rPr>
              <a:t>94</a:t>
            </a:r>
            <a:r>
              <a:rPr lang="zh-CN" altLang="en-US" sz="1200" b="1" i="0" kern="1200" dirty="0">
                <a:solidFill>
                  <a:schemeClr val="tx1"/>
                </a:solidFill>
                <a:effectLst/>
                <a:latin typeface="Arial" charset="0"/>
                <a:ea typeface="宋体" pitchFamily="2" charset="-122"/>
                <a:cs typeface="宋体" pitchFamily="-112" charset="-122"/>
              </a:rPr>
              <a:t>乘以</a:t>
            </a:r>
            <a:r>
              <a:rPr lang="en-US" altLang="zh-CN" sz="1200" b="1" i="0" kern="1200" dirty="0">
                <a:solidFill>
                  <a:schemeClr val="tx1"/>
                </a:solidFill>
                <a:effectLst/>
                <a:latin typeface="Arial" charset="0"/>
                <a:ea typeface="宋体" pitchFamily="2" charset="-122"/>
                <a:cs typeface="宋体" pitchFamily="-112" charset="-122"/>
              </a:rPr>
              <a:t>94</a:t>
            </a:r>
            <a:r>
              <a:rPr lang="zh-CN" altLang="en-US" sz="1200" b="1" i="0" kern="1200" dirty="0">
                <a:solidFill>
                  <a:schemeClr val="tx1"/>
                </a:solidFill>
                <a:effectLst/>
                <a:latin typeface="Arial" charset="0"/>
                <a:ea typeface="宋体" pitchFamily="2" charset="-122"/>
                <a:cs typeface="宋体" pitchFamily="-112" charset="-122"/>
              </a:rPr>
              <a:t>的一个表。一个字节只用低七位的话有</a:t>
            </a:r>
            <a:r>
              <a:rPr lang="en-US" altLang="zh-CN" sz="1200" b="1" i="0" kern="1200" dirty="0">
                <a:solidFill>
                  <a:schemeClr val="tx1"/>
                </a:solidFill>
                <a:effectLst/>
                <a:latin typeface="Arial" charset="0"/>
                <a:ea typeface="宋体" pitchFamily="2" charset="-122"/>
                <a:cs typeface="宋体" pitchFamily="-112" charset="-122"/>
              </a:rPr>
              <a:t>127</a:t>
            </a:r>
            <a:r>
              <a:rPr lang="zh-CN" altLang="en-US" sz="1200" b="1" i="0" kern="1200" dirty="0">
                <a:solidFill>
                  <a:schemeClr val="tx1"/>
                </a:solidFill>
                <a:effectLst/>
                <a:latin typeface="Arial" charset="0"/>
                <a:ea typeface="宋体" pitchFamily="2" charset="-122"/>
                <a:cs typeface="宋体" pitchFamily="-112" charset="-122"/>
              </a:rPr>
              <a:t>中状态。英文中</a:t>
            </a:r>
            <a:r>
              <a:rPr lang="en-US" altLang="zh-CN" sz="1200" b="1" i="0" kern="1200" dirty="0">
                <a:solidFill>
                  <a:schemeClr val="tx1"/>
                </a:solidFill>
                <a:effectLst/>
                <a:latin typeface="Arial" charset="0"/>
                <a:ea typeface="宋体" pitchFamily="2" charset="-122"/>
                <a:cs typeface="宋体" pitchFamily="-112" charset="-122"/>
              </a:rPr>
              <a:t>0</a:t>
            </a:r>
            <a:r>
              <a:rPr lang="zh-CN" altLang="en-US" sz="1200" b="1" i="0" kern="1200" dirty="0">
                <a:solidFill>
                  <a:schemeClr val="tx1"/>
                </a:solidFill>
                <a:effectLst/>
                <a:latin typeface="Arial" charset="0"/>
                <a:ea typeface="宋体" pitchFamily="2" charset="-122"/>
                <a:cs typeface="宋体" pitchFamily="-112" charset="-122"/>
              </a:rPr>
              <a:t>到</a:t>
            </a:r>
            <a:r>
              <a:rPr lang="en-US" altLang="zh-CN" sz="1200" b="1" i="0" kern="1200" dirty="0">
                <a:solidFill>
                  <a:schemeClr val="tx1"/>
                </a:solidFill>
                <a:effectLst/>
                <a:latin typeface="Arial" charset="0"/>
                <a:ea typeface="宋体" pitchFamily="2" charset="-122"/>
                <a:cs typeface="宋体" pitchFamily="-112" charset="-122"/>
              </a:rPr>
              <a:t>32</a:t>
            </a:r>
            <a:r>
              <a:rPr lang="zh-CN" altLang="en-US" sz="1200" b="1" i="0" kern="1200" dirty="0">
                <a:solidFill>
                  <a:schemeClr val="tx1"/>
                </a:solidFill>
                <a:effectLst/>
                <a:latin typeface="Arial" charset="0"/>
                <a:ea typeface="宋体" pitchFamily="2" charset="-122"/>
                <a:cs typeface="宋体" pitchFamily="-112" charset="-122"/>
              </a:rPr>
              <a:t>的字符都是些控制字符，第</a:t>
            </a:r>
            <a:r>
              <a:rPr lang="en-US" altLang="zh-CN" sz="1200" b="1" i="0" kern="1200" dirty="0">
                <a:solidFill>
                  <a:schemeClr val="tx1"/>
                </a:solidFill>
                <a:effectLst/>
                <a:latin typeface="Arial" charset="0"/>
                <a:ea typeface="宋体" pitchFamily="2" charset="-122"/>
                <a:cs typeface="宋体" pitchFamily="-112" charset="-122"/>
              </a:rPr>
              <a:t>127</a:t>
            </a:r>
            <a:r>
              <a:rPr lang="zh-CN" altLang="en-US" sz="1200" b="1" i="0" kern="1200" dirty="0">
                <a:solidFill>
                  <a:schemeClr val="tx1"/>
                </a:solidFill>
                <a:effectLst/>
                <a:latin typeface="Arial" charset="0"/>
                <a:ea typeface="宋体" pitchFamily="2" charset="-122"/>
                <a:cs typeface="宋体" pitchFamily="-112" charset="-122"/>
              </a:rPr>
              <a:t>位是</a:t>
            </a:r>
            <a:r>
              <a:rPr lang="en-US" altLang="zh-CN" sz="1200" b="1" i="0" kern="1200" dirty="0">
                <a:solidFill>
                  <a:schemeClr val="tx1"/>
                </a:solidFill>
                <a:effectLst/>
                <a:latin typeface="Arial" charset="0"/>
                <a:ea typeface="宋体" pitchFamily="2" charset="-122"/>
                <a:cs typeface="宋体" pitchFamily="-112" charset="-122"/>
              </a:rPr>
              <a:t>del</a:t>
            </a:r>
            <a:r>
              <a:rPr lang="zh-CN" altLang="en-US" sz="1200" b="1" i="0" kern="1200" dirty="0">
                <a:solidFill>
                  <a:schemeClr val="tx1"/>
                </a:solidFill>
                <a:effectLst/>
                <a:latin typeface="Arial" charset="0"/>
                <a:ea typeface="宋体" pitchFamily="2" charset="-122"/>
                <a:cs typeface="宋体" pitchFamily="-112" charset="-122"/>
              </a:rPr>
              <a:t>字符，即删除字符，所以总共有</a:t>
            </a:r>
            <a:r>
              <a:rPr lang="en-US" altLang="zh-CN" sz="1200" b="1" i="0" kern="1200" dirty="0">
                <a:solidFill>
                  <a:schemeClr val="tx1"/>
                </a:solidFill>
                <a:effectLst/>
                <a:latin typeface="Arial" charset="0"/>
                <a:ea typeface="宋体" pitchFamily="2" charset="-122"/>
                <a:cs typeface="宋体" pitchFamily="-112" charset="-122"/>
              </a:rPr>
              <a:t>34</a:t>
            </a:r>
            <a:r>
              <a:rPr lang="zh-CN" altLang="en-US" sz="1200" b="1" i="0" kern="1200" dirty="0">
                <a:solidFill>
                  <a:schemeClr val="tx1"/>
                </a:solidFill>
                <a:effectLst/>
                <a:latin typeface="Arial" charset="0"/>
                <a:ea typeface="宋体" pitchFamily="2" charset="-122"/>
                <a:cs typeface="宋体" pitchFamily="-112" charset="-122"/>
              </a:rPr>
              <a:t>个控制字符。（从</a:t>
            </a:r>
            <a:r>
              <a:rPr lang="en-US" altLang="zh-CN" sz="1200" b="1" i="0" kern="1200" dirty="0">
                <a:solidFill>
                  <a:schemeClr val="tx1"/>
                </a:solidFill>
                <a:effectLst/>
                <a:latin typeface="Arial" charset="0"/>
                <a:ea typeface="宋体" pitchFamily="2" charset="-122"/>
                <a:cs typeface="宋体" pitchFamily="-112" charset="-122"/>
              </a:rPr>
              <a:t>0</a:t>
            </a:r>
            <a:r>
              <a:rPr lang="zh-CN" altLang="en-US" sz="1200" b="1" i="0" kern="1200" dirty="0">
                <a:solidFill>
                  <a:schemeClr val="tx1"/>
                </a:solidFill>
                <a:effectLst/>
                <a:latin typeface="Arial" charset="0"/>
                <a:ea typeface="宋体" pitchFamily="2" charset="-122"/>
                <a:cs typeface="宋体" pitchFamily="-112" charset="-122"/>
              </a:rPr>
              <a:t>到</a:t>
            </a:r>
            <a:r>
              <a:rPr lang="en-US" altLang="zh-CN" sz="1200" b="1" i="0" kern="1200" dirty="0">
                <a:solidFill>
                  <a:schemeClr val="tx1"/>
                </a:solidFill>
                <a:effectLst/>
                <a:latin typeface="Arial" charset="0"/>
                <a:ea typeface="宋体" pitchFamily="2" charset="-122"/>
                <a:cs typeface="宋体" pitchFamily="-112" charset="-122"/>
              </a:rPr>
              <a:t>127</a:t>
            </a:r>
            <a:r>
              <a:rPr lang="zh-CN" altLang="en-US" sz="1200" b="1" i="0" kern="1200" dirty="0">
                <a:solidFill>
                  <a:schemeClr val="tx1"/>
                </a:solidFill>
                <a:effectLst/>
                <a:latin typeface="Arial" charset="0"/>
                <a:ea typeface="宋体" pitchFamily="2" charset="-122"/>
                <a:cs typeface="宋体" pitchFamily="-112" charset="-122"/>
              </a:rPr>
              <a:t>）</a:t>
            </a:r>
            <a:r>
              <a:rPr lang="en-US" altLang="zh-CN" sz="1200" b="1" i="0" kern="1200" dirty="0">
                <a:solidFill>
                  <a:schemeClr val="tx1"/>
                </a:solidFill>
                <a:effectLst/>
                <a:latin typeface="Arial" charset="0"/>
                <a:ea typeface="宋体" pitchFamily="2" charset="-122"/>
                <a:cs typeface="宋体" pitchFamily="-112" charset="-122"/>
              </a:rPr>
              <a:t>128</a:t>
            </a:r>
            <a:r>
              <a:rPr lang="zh-CN" altLang="en-US" sz="1200" b="1" i="0" kern="1200" dirty="0">
                <a:solidFill>
                  <a:schemeClr val="tx1"/>
                </a:solidFill>
                <a:effectLst/>
                <a:latin typeface="Arial" charset="0"/>
                <a:ea typeface="宋体" pitchFamily="2" charset="-122"/>
                <a:cs typeface="宋体" pitchFamily="-112" charset="-122"/>
              </a:rPr>
              <a:t>减去（从</a:t>
            </a:r>
            <a:r>
              <a:rPr lang="en-US" altLang="zh-CN" sz="1200" b="1" i="0" kern="1200" dirty="0">
                <a:solidFill>
                  <a:schemeClr val="tx1"/>
                </a:solidFill>
                <a:effectLst/>
                <a:latin typeface="Arial" charset="0"/>
                <a:ea typeface="宋体" pitchFamily="2" charset="-122"/>
                <a:cs typeface="宋体" pitchFamily="-112" charset="-122"/>
              </a:rPr>
              <a:t>0</a:t>
            </a:r>
            <a:r>
              <a:rPr lang="zh-CN" altLang="en-US" sz="1200" b="1" i="0" kern="1200" dirty="0">
                <a:solidFill>
                  <a:schemeClr val="tx1"/>
                </a:solidFill>
                <a:effectLst/>
                <a:latin typeface="Arial" charset="0"/>
                <a:ea typeface="宋体" pitchFamily="2" charset="-122"/>
                <a:cs typeface="宋体" pitchFamily="-112" charset="-122"/>
              </a:rPr>
              <a:t>到</a:t>
            </a:r>
            <a:r>
              <a:rPr lang="en-US" altLang="zh-CN" sz="1200" b="1" i="0" kern="1200" dirty="0">
                <a:solidFill>
                  <a:schemeClr val="tx1"/>
                </a:solidFill>
                <a:effectLst/>
                <a:latin typeface="Arial" charset="0"/>
                <a:ea typeface="宋体" pitchFamily="2" charset="-122"/>
                <a:cs typeface="宋体" pitchFamily="-112" charset="-122"/>
              </a:rPr>
              <a:t>32</a:t>
            </a:r>
            <a:r>
              <a:rPr lang="zh-CN" altLang="en-US" sz="1200" b="1" i="0" kern="1200" dirty="0">
                <a:solidFill>
                  <a:schemeClr val="tx1"/>
                </a:solidFill>
                <a:effectLst/>
                <a:latin typeface="Arial" charset="0"/>
                <a:ea typeface="宋体" pitchFamily="2" charset="-122"/>
                <a:cs typeface="宋体" pitchFamily="-112" charset="-122"/>
              </a:rPr>
              <a:t>是</a:t>
            </a:r>
            <a:r>
              <a:rPr lang="en-US" altLang="zh-CN" sz="1200" b="1" i="0" kern="1200" dirty="0">
                <a:solidFill>
                  <a:schemeClr val="tx1"/>
                </a:solidFill>
                <a:effectLst/>
                <a:latin typeface="Arial" charset="0"/>
                <a:ea typeface="宋体" pitchFamily="2" charset="-122"/>
                <a:cs typeface="宋体" pitchFamily="-112" charset="-122"/>
              </a:rPr>
              <a:t>33</a:t>
            </a:r>
            <a:r>
              <a:rPr lang="zh-CN" altLang="en-US" sz="1200" b="1" i="0" kern="1200" dirty="0">
                <a:solidFill>
                  <a:schemeClr val="tx1"/>
                </a:solidFill>
                <a:effectLst/>
                <a:latin typeface="Arial" charset="0"/>
                <a:ea typeface="宋体" pitchFamily="2" charset="-122"/>
                <a:cs typeface="宋体" pitchFamily="-112" charset="-122"/>
              </a:rPr>
              <a:t>加上第</a:t>
            </a:r>
            <a:r>
              <a:rPr lang="en-US" altLang="zh-CN" sz="1200" b="1" i="0" kern="1200" dirty="0">
                <a:solidFill>
                  <a:schemeClr val="tx1"/>
                </a:solidFill>
                <a:effectLst/>
                <a:latin typeface="Arial" charset="0"/>
                <a:ea typeface="宋体" pitchFamily="2" charset="-122"/>
                <a:cs typeface="宋体" pitchFamily="-112" charset="-122"/>
              </a:rPr>
              <a:t>127</a:t>
            </a:r>
            <a:r>
              <a:rPr lang="zh-CN" altLang="en-US" sz="1200" b="1" i="0" kern="1200" dirty="0">
                <a:solidFill>
                  <a:schemeClr val="tx1"/>
                </a:solidFill>
                <a:effectLst/>
                <a:latin typeface="Arial" charset="0"/>
                <a:ea typeface="宋体" pitchFamily="2" charset="-122"/>
                <a:cs typeface="宋体" pitchFamily="-112" charset="-122"/>
              </a:rPr>
              <a:t>位的那一个字符共</a:t>
            </a:r>
            <a:r>
              <a:rPr lang="en-US" altLang="zh-CN" sz="1200" b="1" i="0" kern="1200" dirty="0">
                <a:solidFill>
                  <a:schemeClr val="tx1"/>
                </a:solidFill>
                <a:effectLst/>
                <a:latin typeface="Arial" charset="0"/>
                <a:ea typeface="宋体" pitchFamily="2" charset="-122"/>
                <a:cs typeface="宋体" pitchFamily="-112" charset="-122"/>
              </a:rPr>
              <a:t>34</a:t>
            </a:r>
            <a:r>
              <a:rPr lang="zh-CN" altLang="en-US" sz="1200" b="1" i="0" kern="1200" dirty="0">
                <a:solidFill>
                  <a:schemeClr val="tx1"/>
                </a:solidFill>
                <a:effectLst/>
                <a:latin typeface="Arial" charset="0"/>
                <a:ea typeface="宋体" pitchFamily="2" charset="-122"/>
                <a:cs typeface="宋体" pitchFamily="-112" charset="-122"/>
              </a:rPr>
              <a:t>）</a:t>
            </a:r>
            <a:r>
              <a:rPr lang="en-US" altLang="zh-CN" sz="1200" b="1" i="0" kern="1200" dirty="0">
                <a:solidFill>
                  <a:schemeClr val="tx1"/>
                </a:solidFill>
                <a:effectLst/>
                <a:latin typeface="Arial" charset="0"/>
                <a:ea typeface="宋体" pitchFamily="2" charset="-122"/>
                <a:cs typeface="宋体" pitchFamily="-112" charset="-122"/>
              </a:rPr>
              <a:t>34</a:t>
            </a:r>
            <a:r>
              <a:rPr lang="zh-CN" altLang="en-US" sz="1200" b="1" i="0" kern="1200" dirty="0">
                <a:solidFill>
                  <a:schemeClr val="tx1"/>
                </a:solidFill>
                <a:effectLst/>
                <a:latin typeface="Arial" charset="0"/>
                <a:ea typeface="宋体" pitchFamily="2" charset="-122"/>
                <a:cs typeface="宋体" pitchFamily="-112" charset="-122"/>
              </a:rPr>
              <a:t>等于</a:t>
            </a:r>
            <a:r>
              <a:rPr lang="en-US" altLang="zh-CN" sz="1200" b="1" i="0" kern="1200" dirty="0">
                <a:solidFill>
                  <a:schemeClr val="tx1"/>
                </a:solidFill>
                <a:effectLst/>
                <a:latin typeface="Arial" charset="0"/>
                <a:ea typeface="宋体" pitchFamily="2" charset="-122"/>
                <a:cs typeface="宋体" pitchFamily="-112" charset="-122"/>
              </a:rPr>
              <a:t>94</a:t>
            </a:r>
            <a:r>
              <a:rPr lang="zh-CN" altLang="en-US" sz="1200" b="1" i="0" kern="1200" dirty="0">
                <a:solidFill>
                  <a:schemeClr val="tx1"/>
                </a:solidFill>
                <a:effectLst/>
                <a:latin typeface="Arial" charset="0"/>
                <a:ea typeface="宋体" pitchFamily="2" charset="-122"/>
                <a:cs typeface="宋体" pitchFamily="-112" charset="-122"/>
              </a:rPr>
              <a:t>。所以可供中文使用的是</a:t>
            </a:r>
            <a:r>
              <a:rPr lang="en-US" altLang="zh-CN" sz="1200" b="1" i="0" kern="1200" dirty="0">
                <a:solidFill>
                  <a:schemeClr val="tx1"/>
                </a:solidFill>
                <a:effectLst/>
                <a:latin typeface="Arial" charset="0"/>
                <a:ea typeface="宋体" pitchFamily="2" charset="-122"/>
                <a:cs typeface="宋体" pitchFamily="-112" charset="-122"/>
              </a:rPr>
              <a:t>94</a:t>
            </a:r>
            <a:r>
              <a:rPr lang="zh-CN" altLang="en-US" sz="1200" b="1" i="0" kern="1200" dirty="0">
                <a:solidFill>
                  <a:schemeClr val="tx1"/>
                </a:solidFill>
                <a:effectLst/>
                <a:latin typeface="Arial" charset="0"/>
                <a:ea typeface="宋体" pitchFamily="2" charset="-122"/>
                <a:cs typeface="宋体" pitchFamily="-112" charset="-122"/>
              </a:rPr>
              <a:t>个状态。 国标码其实就是交换码，是中国用来交换的，当然交换码是不能引起歧义的，</a:t>
            </a:r>
            <a:r>
              <a:rPr lang="en-US" altLang="zh-CN" sz="1200" b="1" i="0" kern="1200" dirty="0">
                <a:solidFill>
                  <a:schemeClr val="tx1"/>
                </a:solidFill>
                <a:effectLst/>
                <a:latin typeface="Arial" charset="0"/>
                <a:ea typeface="宋体" pitchFamily="2" charset="-122"/>
                <a:cs typeface="宋体" pitchFamily="-112" charset="-122"/>
              </a:rPr>
              <a:t>94</a:t>
            </a:r>
            <a:r>
              <a:rPr lang="zh-CN" altLang="en-US" sz="1200" b="1" i="0" kern="1200" dirty="0">
                <a:solidFill>
                  <a:schemeClr val="tx1"/>
                </a:solidFill>
                <a:effectLst/>
                <a:latin typeface="Arial" charset="0"/>
                <a:ea typeface="宋体" pitchFamily="2" charset="-122"/>
                <a:cs typeface="宋体" pitchFamily="-112" charset="-122"/>
              </a:rPr>
              <a:t>行</a:t>
            </a:r>
            <a:r>
              <a:rPr lang="en-US" altLang="zh-CN" sz="1200" b="1" i="0" kern="1200" dirty="0">
                <a:solidFill>
                  <a:schemeClr val="tx1"/>
                </a:solidFill>
                <a:effectLst/>
                <a:latin typeface="Arial" charset="0"/>
                <a:ea typeface="宋体" pitchFamily="2" charset="-122"/>
                <a:cs typeface="宋体" pitchFamily="-112" charset="-122"/>
              </a:rPr>
              <a:t>94</a:t>
            </a:r>
            <a:r>
              <a:rPr lang="zh-CN" altLang="en-US" sz="1200" b="1" i="0" kern="1200" dirty="0">
                <a:solidFill>
                  <a:schemeClr val="tx1"/>
                </a:solidFill>
                <a:effectLst/>
                <a:latin typeface="Arial" charset="0"/>
                <a:ea typeface="宋体" pitchFamily="2" charset="-122"/>
                <a:cs typeface="宋体" pitchFamily="-112" charset="-122"/>
              </a:rPr>
              <a:t>列的一个编码再加上</a:t>
            </a:r>
            <a:r>
              <a:rPr lang="en-US" altLang="zh-CN" sz="1200" b="1" i="0" kern="1200" dirty="0">
                <a:solidFill>
                  <a:schemeClr val="tx1"/>
                </a:solidFill>
                <a:effectLst/>
                <a:latin typeface="Arial" charset="0"/>
                <a:ea typeface="宋体" pitchFamily="2" charset="-122"/>
                <a:cs typeface="宋体" pitchFamily="-112" charset="-122"/>
              </a:rPr>
              <a:t>32</a:t>
            </a:r>
            <a:r>
              <a:rPr lang="zh-CN" altLang="en-US" sz="1200" b="1" i="0" kern="1200" dirty="0">
                <a:solidFill>
                  <a:schemeClr val="tx1"/>
                </a:solidFill>
                <a:effectLst/>
                <a:latin typeface="Arial" charset="0"/>
                <a:ea typeface="宋体" pitchFamily="2" charset="-122"/>
                <a:cs typeface="宋体" pitchFamily="-112" charset="-122"/>
              </a:rPr>
              <a:t>就是行号从</a:t>
            </a:r>
            <a:r>
              <a:rPr lang="en-US" altLang="zh-CN" sz="1200" b="1" i="0" kern="1200" dirty="0">
                <a:solidFill>
                  <a:schemeClr val="tx1"/>
                </a:solidFill>
                <a:effectLst/>
                <a:latin typeface="Arial" charset="0"/>
                <a:ea typeface="宋体" pitchFamily="2" charset="-122"/>
                <a:cs typeface="宋体" pitchFamily="-112" charset="-122"/>
              </a:rPr>
              <a:t>33</a:t>
            </a:r>
            <a:r>
              <a:rPr lang="zh-CN" altLang="en-US" sz="1200" b="1" i="0" kern="1200" dirty="0">
                <a:solidFill>
                  <a:schemeClr val="tx1"/>
                </a:solidFill>
                <a:effectLst/>
                <a:latin typeface="Arial" charset="0"/>
                <a:ea typeface="宋体" pitchFamily="2" charset="-122"/>
                <a:cs typeface="宋体" pitchFamily="-112" charset="-122"/>
              </a:rPr>
              <a:t>到</a:t>
            </a:r>
            <a:r>
              <a:rPr lang="en-US" altLang="zh-CN" sz="1200" b="1" i="0" kern="1200" dirty="0">
                <a:solidFill>
                  <a:schemeClr val="tx1"/>
                </a:solidFill>
                <a:effectLst/>
                <a:latin typeface="Arial" charset="0"/>
                <a:ea typeface="宋体" pitchFamily="2" charset="-122"/>
                <a:cs typeface="宋体" pitchFamily="-112" charset="-122"/>
              </a:rPr>
              <a:t>126</a:t>
            </a:r>
            <a:r>
              <a:rPr lang="zh-CN" altLang="en-US" sz="1200" b="1" i="0" kern="1200" dirty="0">
                <a:solidFill>
                  <a:schemeClr val="tx1"/>
                </a:solidFill>
                <a:effectLst/>
                <a:latin typeface="Arial" charset="0"/>
                <a:ea typeface="宋体" pitchFamily="2" charset="-122"/>
                <a:cs typeface="宋体" pitchFamily="-112" charset="-122"/>
              </a:rPr>
              <a:t>列号也是从</a:t>
            </a:r>
            <a:r>
              <a:rPr lang="en-US" altLang="zh-CN" sz="1200" b="1" i="0" kern="1200" dirty="0">
                <a:solidFill>
                  <a:schemeClr val="tx1"/>
                </a:solidFill>
                <a:effectLst/>
                <a:latin typeface="Arial" charset="0"/>
                <a:ea typeface="宋体" pitchFamily="2" charset="-122"/>
                <a:cs typeface="宋体" pitchFamily="-112" charset="-122"/>
              </a:rPr>
              <a:t>33</a:t>
            </a:r>
            <a:r>
              <a:rPr lang="zh-CN" altLang="en-US" sz="1200" b="1" i="0" kern="1200" dirty="0">
                <a:solidFill>
                  <a:schemeClr val="tx1"/>
                </a:solidFill>
                <a:effectLst/>
                <a:latin typeface="Arial" charset="0"/>
                <a:ea typeface="宋体" pitchFamily="2" charset="-122"/>
                <a:cs typeface="宋体" pitchFamily="-112" charset="-122"/>
              </a:rPr>
              <a:t>到</a:t>
            </a:r>
            <a:r>
              <a:rPr lang="en-US" altLang="zh-CN" sz="1200" b="1" i="0" kern="1200" dirty="0">
                <a:solidFill>
                  <a:schemeClr val="tx1"/>
                </a:solidFill>
                <a:effectLst/>
                <a:latin typeface="Arial" charset="0"/>
                <a:ea typeface="宋体" pitchFamily="2" charset="-122"/>
                <a:cs typeface="宋体" pitchFamily="-112" charset="-122"/>
              </a:rPr>
              <a:t>126</a:t>
            </a:r>
            <a:r>
              <a:rPr lang="zh-CN" altLang="en-US" sz="1200" b="1" i="0" kern="1200" dirty="0">
                <a:solidFill>
                  <a:schemeClr val="tx1"/>
                </a:solidFill>
                <a:effectLst/>
                <a:latin typeface="Arial" charset="0"/>
                <a:ea typeface="宋体" pitchFamily="2" charset="-122"/>
                <a:cs typeface="宋体" pitchFamily="-112" charset="-122"/>
              </a:rPr>
              <a:t>。这样就与</a:t>
            </a:r>
            <a:r>
              <a:rPr lang="en-US" altLang="zh-CN" sz="1200" b="1" i="0" kern="1200" dirty="0">
                <a:solidFill>
                  <a:schemeClr val="tx1"/>
                </a:solidFill>
                <a:effectLst/>
                <a:latin typeface="Arial" charset="0"/>
                <a:ea typeface="宋体" pitchFamily="2" charset="-122"/>
                <a:cs typeface="宋体" pitchFamily="-112" charset="-122"/>
              </a:rPr>
              <a:t>0~32</a:t>
            </a:r>
            <a:r>
              <a:rPr lang="zh-CN" altLang="en-US" sz="1200" b="1" i="0" kern="1200" dirty="0">
                <a:solidFill>
                  <a:schemeClr val="tx1"/>
                </a:solidFill>
                <a:effectLst/>
                <a:latin typeface="Arial" charset="0"/>
                <a:ea typeface="宋体" pitchFamily="2" charset="-122"/>
                <a:cs typeface="宋体" pitchFamily="-112" charset="-122"/>
              </a:rPr>
              <a:t>的英文控制字符没有冲突了。</a:t>
            </a:r>
            <a:endParaRPr lang="en-US" altLang="zh-CN" sz="1200" b="1" i="0" kern="1200" dirty="0">
              <a:solidFill>
                <a:schemeClr val="tx1"/>
              </a:solidFill>
              <a:effectLst/>
              <a:latin typeface="Arial" charset="0"/>
              <a:ea typeface="宋体" pitchFamily="2" charset="-122"/>
              <a:cs typeface="宋体" pitchFamily="-112" charset="-122"/>
            </a:endParaRPr>
          </a:p>
          <a:p>
            <a:r>
              <a:rPr lang="zh-CN" altLang="en-US" sz="1200" b="0" i="0" kern="1200" dirty="0">
                <a:solidFill>
                  <a:schemeClr val="tx1"/>
                </a:solidFill>
                <a:effectLst/>
                <a:latin typeface="Arial" charset="0"/>
                <a:ea typeface="宋体" pitchFamily="2" charset="-122"/>
                <a:cs typeface="宋体" pitchFamily="-112" charset="-122"/>
              </a:rPr>
              <a:t>因为汉字处理</a:t>
            </a:r>
            <a:r>
              <a:rPr lang="zh-CN" altLang="en-US" sz="1200" b="0" i="0" u="none" strike="noStrike" kern="1200" dirty="0">
                <a:solidFill>
                  <a:schemeClr val="tx1"/>
                </a:solidFill>
                <a:effectLst/>
                <a:latin typeface="Arial" charset="0"/>
                <a:ea typeface="宋体" pitchFamily="2" charset="-122"/>
                <a:cs typeface="宋体" pitchFamily="-112" charset="-122"/>
                <a:hlinkClick r:id="rId3"/>
              </a:rPr>
              <a:t>系统</a:t>
            </a:r>
            <a:r>
              <a:rPr lang="zh-CN" altLang="en-US" sz="1200" b="0" i="0" kern="1200" dirty="0">
                <a:solidFill>
                  <a:schemeClr val="tx1"/>
                </a:solidFill>
                <a:effectLst/>
                <a:latin typeface="Arial" charset="0"/>
                <a:ea typeface="宋体" pitchFamily="2" charset="-122"/>
                <a:cs typeface="宋体" pitchFamily="-112" charset="-122"/>
              </a:rPr>
              <a:t>要保证中西文的兼容，当系统中同时存在</a:t>
            </a:r>
            <a:r>
              <a:rPr lang="en-US" altLang="zh-CN" sz="1200" b="0" i="0" u="none" strike="noStrike" kern="1200" dirty="0">
                <a:solidFill>
                  <a:schemeClr val="tx1"/>
                </a:solidFill>
                <a:effectLst/>
                <a:latin typeface="Arial" charset="0"/>
                <a:ea typeface="宋体" pitchFamily="2" charset="-122"/>
                <a:cs typeface="宋体" pitchFamily="-112" charset="-122"/>
                <a:hlinkClick r:id="rId4"/>
              </a:rPr>
              <a:t>ASCII</a:t>
            </a:r>
            <a:r>
              <a:rPr lang="zh-CN" altLang="en-US" sz="1200" b="0" i="0" u="none" strike="noStrike" kern="1200" dirty="0">
                <a:solidFill>
                  <a:schemeClr val="tx1"/>
                </a:solidFill>
                <a:effectLst/>
                <a:latin typeface="Arial" charset="0"/>
                <a:ea typeface="宋体" pitchFamily="2" charset="-122"/>
                <a:cs typeface="宋体" pitchFamily="-112" charset="-122"/>
                <a:hlinkClick r:id="rId4"/>
              </a:rPr>
              <a:t>码</a:t>
            </a:r>
            <a:r>
              <a:rPr lang="zh-CN" altLang="en-US" sz="1200" b="0" i="0" kern="1200" dirty="0">
                <a:solidFill>
                  <a:schemeClr val="tx1"/>
                </a:solidFill>
                <a:effectLst/>
                <a:latin typeface="Arial" charset="0"/>
                <a:ea typeface="宋体" pitchFamily="2" charset="-122"/>
                <a:cs typeface="宋体" pitchFamily="-112" charset="-122"/>
              </a:rPr>
              <a:t>和汉字</a:t>
            </a:r>
            <a:r>
              <a:rPr lang="zh-CN" altLang="en-US" sz="1200" b="0" i="0" u="none" strike="noStrike" kern="1200" dirty="0">
                <a:solidFill>
                  <a:schemeClr val="tx1"/>
                </a:solidFill>
                <a:effectLst/>
                <a:latin typeface="Arial" charset="0"/>
                <a:ea typeface="宋体" pitchFamily="2" charset="-122"/>
                <a:cs typeface="宋体" pitchFamily="-112" charset="-122"/>
                <a:hlinkClick r:id="rId5"/>
              </a:rPr>
              <a:t>国标码</a:t>
            </a:r>
            <a:r>
              <a:rPr lang="zh-CN" altLang="en-US" sz="1200" b="0" i="0" kern="1200" dirty="0">
                <a:solidFill>
                  <a:schemeClr val="tx1"/>
                </a:solidFill>
                <a:effectLst/>
                <a:latin typeface="Arial" charset="0"/>
                <a:ea typeface="宋体" pitchFamily="2" charset="-122"/>
                <a:cs typeface="宋体" pitchFamily="-112" charset="-122"/>
              </a:rPr>
              <a:t>时，将会产生二义性。例如：有两个字节的内容为</a:t>
            </a:r>
            <a:r>
              <a:rPr lang="en-US" altLang="zh-CN" sz="1200" b="0" i="0" kern="1200" dirty="0">
                <a:solidFill>
                  <a:schemeClr val="tx1"/>
                </a:solidFill>
                <a:effectLst/>
                <a:latin typeface="Arial" charset="0"/>
                <a:ea typeface="宋体" pitchFamily="2" charset="-122"/>
                <a:cs typeface="宋体" pitchFamily="-112" charset="-122"/>
              </a:rPr>
              <a:t>30H</a:t>
            </a:r>
            <a:r>
              <a:rPr lang="zh-CN" altLang="en-US" sz="1200" b="0" i="0" kern="1200" dirty="0">
                <a:solidFill>
                  <a:schemeClr val="tx1"/>
                </a:solidFill>
                <a:effectLst/>
                <a:latin typeface="Arial" charset="0"/>
                <a:ea typeface="宋体" pitchFamily="2" charset="-122"/>
                <a:cs typeface="宋体" pitchFamily="-112" charset="-122"/>
              </a:rPr>
              <a:t>和</a:t>
            </a:r>
            <a:r>
              <a:rPr lang="en-US" altLang="zh-CN" sz="1200" b="0" i="0" kern="1200" dirty="0">
                <a:solidFill>
                  <a:schemeClr val="tx1"/>
                </a:solidFill>
                <a:effectLst/>
                <a:latin typeface="Arial" charset="0"/>
                <a:ea typeface="宋体" pitchFamily="2" charset="-122"/>
                <a:cs typeface="宋体" pitchFamily="-112" charset="-122"/>
              </a:rPr>
              <a:t>21H</a:t>
            </a:r>
            <a:r>
              <a:rPr lang="zh-CN" altLang="en-US" sz="1200" b="0" i="0" kern="1200" dirty="0">
                <a:solidFill>
                  <a:schemeClr val="tx1"/>
                </a:solidFill>
                <a:effectLst/>
                <a:latin typeface="Arial" charset="0"/>
                <a:ea typeface="宋体" pitchFamily="2" charset="-122"/>
                <a:cs typeface="宋体" pitchFamily="-112" charset="-122"/>
              </a:rPr>
              <a:t>，它既可表示汉字“啊”的</a:t>
            </a:r>
            <a:r>
              <a:rPr lang="zh-CN" altLang="en-US" sz="1200" b="0" i="0" u="none" strike="noStrike" kern="1200" dirty="0">
                <a:solidFill>
                  <a:schemeClr val="tx1"/>
                </a:solidFill>
                <a:effectLst/>
                <a:latin typeface="Arial" charset="0"/>
                <a:ea typeface="宋体" pitchFamily="2" charset="-122"/>
                <a:cs typeface="宋体" pitchFamily="-112" charset="-122"/>
                <a:hlinkClick r:id="rId5"/>
              </a:rPr>
              <a:t>国标码</a:t>
            </a:r>
            <a:r>
              <a:rPr lang="zh-CN" altLang="en-US" sz="1200" b="0" i="0" kern="1200" dirty="0">
                <a:solidFill>
                  <a:schemeClr val="tx1"/>
                </a:solidFill>
                <a:effectLst/>
                <a:latin typeface="Arial" charset="0"/>
                <a:ea typeface="宋体" pitchFamily="2" charset="-122"/>
                <a:cs typeface="宋体" pitchFamily="-112" charset="-122"/>
              </a:rPr>
              <a:t>，又可表示西文“</a:t>
            </a:r>
            <a:r>
              <a:rPr lang="en-US" altLang="zh-CN" sz="1200" b="0" i="0" kern="1200" dirty="0">
                <a:solidFill>
                  <a:schemeClr val="tx1"/>
                </a:solidFill>
                <a:effectLst/>
                <a:latin typeface="Arial" charset="0"/>
                <a:ea typeface="宋体" pitchFamily="2" charset="-122"/>
                <a:cs typeface="宋体" pitchFamily="-112" charset="-122"/>
              </a:rPr>
              <a:t>0”</a:t>
            </a:r>
            <a:r>
              <a:rPr lang="zh-CN" altLang="en-US" sz="1200" b="0" i="0" kern="1200" dirty="0">
                <a:solidFill>
                  <a:schemeClr val="tx1"/>
                </a:solidFill>
                <a:effectLst/>
                <a:latin typeface="Arial" charset="0"/>
                <a:ea typeface="宋体" pitchFamily="2" charset="-122"/>
                <a:cs typeface="宋体" pitchFamily="-112" charset="-122"/>
              </a:rPr>
              <a:t>和“</a:t>
            </a:r>
            <a:r>
              <a:rPr lang="en-US" altLang="zh-CN" sz="1200" b="0" i="0" kern="1200" dirty="0">
                <a:solidFill>
                  <a:schemeClr val="tx1"/>
                </a:solidFill>
                <a:effectLst/>
                <a:latin typeface="Arial" charset="0"/>
                <a:ea typeface="宋体" pitchFamily="2" charset="-122"/>
                <a:cs typeface="宋体" pitchFamily="-112" charset="-122"/>
              </a:rPr>
              <a:t>!”</a:t>
            </a:r>
            <a:r>
              <a:rPr lang="zh-CN" altLang="en-US" sz="1200" b="0" i="0" kern="1200" dirty="0">
                <a:solidFill>
                  <a:schemeClr val="tx1"/>
                </a:solidFill>
                <a:effectLst/>
                <a:latin typeface="Arial" charset="0"/>
                <a:ea typeface="宋体" pitchFamily="2" charset="-122"/>
                <a:cs typeface="宋体" pitchFamily="-112" charset="-122"/>
              </a:rPr>
              <a:t>的</a:t>
            </a:r>
            <a:r>
              <a:rPr lang="en-US" altLang="zh-CN" sz="1200" b="0" i="0" kern="1200" dirty="0">
                <a:solidFill>
                  <a:schemeClr val="tx1"/>
                </a:solidFill>
                <a:effectLst/>
                <a:latin typeface="Arial" charset="0"/>
                <a:ea typeface="宋体" pitchFamily="2" charset="-122"/>
                <a:cs typeface="宋体" pitchFamily="-112" charset="-122"/>
              </a:rPr>
              <a:t>ASCII</a:t>
            </a:r>
            <a:r>
              <a:rPr lang="zh-CN" altLang="en-US" sz="1200" b="0" i="0" kern="1200" dirty="0">
                <a:solidFill>
                  <a:schemeClr val="tx1"/>
                </a:solidFill>
                <a:effectLst/>
                <a:latin typeface="Arial" charset="0"/>
                <a:ea typeface="宋体" pitchFamily="2" charset="-122"/>
                <a:cs typeface="宋体" pitchFamily="-112" charset="-122"/>
              </a:rPr>
              <a:t>码。为此，汉字机内码应对</a:t>
            </a:r>
            <a:r>
              <a:rPr lang="zh-CN" altLang="en-US" sz="1200" b="0" i="0" u="none" strike="noStrike" kern="1200" dirty="0">
                <a:solidFill>
                  <a:schemeClr val="tx1"/>
                </a:solidFill>
                <a:effectLst/>
                <a:latin typeface="Arial" charset="0"/>
                <a:ea typeface="宋体" pitchFamily="2" charset="-122"/>
                <a:cs typeface="宋体" pitchFamily="-112" charset="-122"/>
                <a:hlinkClick r:id="rId5"/>
              </a:rPr>
              <a:t>国标码</a:t>
            </a:r>
            <a:r>
              <a:rPr lang="zh-CN" altLang="en-US" sz="1200" b="0" i="0" kern="1200" dirty="0">
                <a:solidFill>
                  <a:schemeClr val="tx1"/>
                </a:solidFill>
                <a:effectLst/>
                <a:latin typeface="Arial" charset="0"/>
                <a:ea typeface="宋体" pitchFamily="2" charset="-122"/>
                <a:cs typeface="宋体" pitchFamily="-112" charset="-122"/>
              </a:rPr>
              <a:t>加以适当处理和变换。</a:t>
            </a:r>
          </a:p>
          <a:p>
            <a:r>
              <a:rPr lang="zh-CN" altLang="en-US" sz="1200" b="0" i="0" u="none" strike="noStrike" kern="1200" dirty="0">
                <a:solidFill>
                  <a:schemeClr val="tx1"/>
                </a:solidFill>
                <a:effectLst/>
                <a:latin typeface="Arial" charset="0"/>
                <a:ea typeface="宋体" pitchFamily="2" charset="-122"/>
                <a:cs typeface="宋体" pitchFamily="-112" charset="-122"/>
                <a:hlinkClick r:id="rId5"/>
              </a:rPr>
              <a:t>国标码</a:t>
            </a:r>
            <a:r>
              <a:rPr lang="zh-CN" altLang="en-US" sz="1200" b="0" i="0" kern="1200" dirty="0">
                <a:solidFill>
                  <a:schemeClr val="tx1"/>
                </a:solidFill>
                <a:effectLst/>
                <a:latin typeface="Arial" charset="0"/>
                <a:ea typeface="宋体" pitchFamily="2" charset="-122"/>
                <a:cs typeface="宋体" pitchFamily="-112" charset="-122"/>
              </a:rPr>
              <a:t>的机内码为二</a:t>
            </a:r>
            <a:r>
              <a:rPr lang="zh-CN" altLang="en-US" sz="1200" b="0" i="0" u="none" strike="noStrike" kern="1200" dirty="0">
                <a:solidFill>
                  <a:schemeClr val="tx1"/>
                </a:solidFill>
                <a:effectLst/>
                <a:latin typeface="Arial" charset="0"/>
                <a:ea typeface="宋体" pitchFamily="2" charset="-122"/>
                <a:cs typeface="宋体" pitchFamily="-112" charset="-122"/>
                <a:hlinkClick r:id="rId6"/>
              </a:rPr>
              <a:t>字节</a:t>
            </a:r>
            <a:r>
              <a:rPr lang="zh-CN" altLang="en-US" sz="1200" b="0" i="0" kern="1200" dirty="0">
                <a:solidFill>
                  <a:schemeClr val="tx1"/>
                </a:solidFill>
                <a:effectLst/>
                <a:latin typeface="Arial" charset="0"/>
                <a:ea typeface="宋体" pitchFamily="2" charset="-122"/>
                <a:cs typeface="宋体" pitchFamily="-112" charset="-122"/>
              </a:rPr>
              <a:t>长的代码，它是在相应</a:t>
            </a:r>
            <a:r>
              <a:rPr lang="zh-CN" altLang="en-US" sz="1200" b="0" i="0" u="none" strike="noStrike" kern="1200" dirty="0">
                <a:solidFill>
                  <a:schemeClr val="tx1"/>
                </a:solidFill>
                <a:effectLst/>
                <a:latin typeface="Arial" charset="0"/>
                <a:ea typeface="宋体" pitchFamily="2" charset="-122"/>
                <a:cs typeface="宋体" pitchFamily="-112" charset="-122"/>
                <a:hlinkClick r:id="rId5"/>
              </a:rPr>
              <a:t>国标码</a:t>
            </a:r>
            <a:r>
              <a:rPr lang="zh-CN" altLang="en-US" sz="1200" b="0" i="0" kern="1200" dirty="0">
                <a:solidFill>
                  <a:schemeClr val="tx1"/>
                </a:solidFill>
                <a:effectLst/>
                <a:latin typeface="Arial" charset="0"/>
                <a:ea typeface="宋体" pitchFamily="2" charset="-122"/>
                <a:cs typeface="宋体" pitchFamily="-112" charset="-122"/>
              </a:rPr>
              <a:t>的每个字节最高位上加“</a:t>
            </a:r>
            <a:r>
              <a:rPr lang="en-US" altLang="zh-CN" sz="1200" b="0" i="0" kern="1200" dirty="0">
                <a:solidFill>
                  <a:schemeClr val="tx1"/>
                </a:solidFill>
                <a:effectLst/>
                <a:latin typeface="Arial" charset="0"/>
                <a:ea typeface="宋体" pitchFamily="2" charset="-122"/>
                <a:cs typeface="宋体" pitchFamily="-112" charset="-122"/>
              </a:rPr>
              <a:t>1”</a:t>
            </a:r>
            <a:r>
              <a:rPr lang="zh-CN" altLang="en-US" sz="1200" b="0" i="0" kern="1200" dirty="0">
                <a:solidFill>
                  <a:schemeClr val="tx1"/>
                </a:solidFill>
                <a:effectLst/>
                <a:latin typeface="Arial" charset="0"/>
                <a:ea typeface="宋体" pitchFamily="2" charset="-122"/>
                <a:cs typeface="宋体" pitchFamily="-112" charset="-122"/>
              </a:rPr>
              <a:t>，即</a:t>
            </a:r>
          </a:p>
          <a:p>
            <a:r>
              <a:rPr lang="zh-CN" altLang="en-US" sz="1200" b="0" i="0" kern="1200" dirty="0">
                <a:solidFill>
                  <a:schemeClr val="tx1"/>
                </a:solidFill>
                <a:effectLst/>
                <a:latin typeface="Arial" charset="0"/>
                <a:ea typeface="宋体" pitchFamily="2" charset="-122"/>
                <a:cs typeface="宋体" pitchFamily="-112" charset="-122"/>
              </a:rPr>
              <a:t>汉字机内码</a:t>
            </a:r>
            <a:r>
              <a:rPr lang="en-US" altLang="zh-CN" sz="1200" b="0" i="0" kern="1200" dirty="0">
                <a:solidFill>
                  <a:schemeClr val="tx1"/>
                </a:solidFill>
                <a:effectLst/>
                <a:latin typeface="Arial" charset="0"/>
                <a:ea typeface="宋体" pitchFamily="2" charset="-122"/>
                <a:cs typeface="宋体" pitchFamily="-112" charset="-122"/>
              </a:rPr>
              <a:t>=</a:t>
            </a:r>
            <a:r>
              <a:rPr lang="zh-CN" altLang="en-US" sz="1200" b="0" i="0" u="none" strike="noStrike" kern="1200" dirty="0">
                <a:solidFill>
                  <a:schemeClr val="tx1"/>
                </a:solidFill>
                <a:effectLst/>
                <a:latin typeface="Arial" charset="0"/>
                <a:ea typeface="宋体" pitchFamily="2" charset="-122"/>
                <a:cs typeface="宋体" pitchFamily="-112" charset="-122"/>
                <a:hlinkClick r:id="rId7"/>
              </a:rPr>
              <a:t>汉字国标码</a:t>
            </a:r>
            <a:r>
              <a:rPr lang="en-US" altLang="zh-CN" sz="1200" b="0" i="0" kern="1200" dirty="0">
                <a:solidFill>
                  <a:schemeClr val="tx1"/>
                </a:solidFill>
                <a:effectLst/>
                <a:latin typeface="Arial" charset="0"/>
                <a:ea typeface="宋体" pitchFamily="2" charset="-122"/>
                <a:cs typeface="宋体" pitchFamily="-112" charset="-122"/>
              </a:rPr>
              <a:t>+8080H</a:t>
            </a:r>
          </a:p>
          <a:p>
            <a:r>
              <a:rPr lang="zh-CN" altLang="en-US" sz="1200" b="0" i="0" kern="1200" dirty="0">
                <a:solidFill>
                  <a:schemeClr val="tx1"/>
                </a:solidFill>
                <a:effectLst/>
                <a:latin typeface="Arial" charset="0"/>
                <a:ea typeface="宋体" pitchFamily="2" charset="-122"/>
                <a:cs typeface="宋体" pitchFamily="-112" charset="-122"/>
              </a:rPr>
              <a:t>例如，上述“啊”字的</a:t>
            </a:r>
            <a:r>
              <a:rPr lang="zh-CN" altLang="en-US" sz="1200" b="0" i="0" u="none" strike="noStrike" kern="1200" dirty="0">
                <a:solidFill>
                  <a:schemeClr val="tx1"/>
                </a:solidFill>
                <a:effectLst/>
                <a:latin typeface="Arial" charset="0"/>
                <a:ea typeface="宋体" pitchFamily="2" charset="-122"/>
                <a:cs typeface="宋体" pitchFamily="-112" charset="-122"/>
                <a:hlinkClick r:id="rId5"/>
              </a:rPr>
              <a:t>国标码</a:t>
            </a:r>
            <a:r>
              <a:rPr lang="zh-CN" altLang="en-US" sz="1200" b="0" i="0" kern="1200" dirty="0">
                <a:solidFill>
                  <a:schemeClr val="tx1"/>
                </a:solidFill>
                <a:effectLst/>
                <a:latin typeface="Arial" charset="0"/>
                <a:ea typeface="宋体" pitchFamily="2" charset="-122"/>
                <a:cs typeface="宋体" pitchFamily="-112" charset="-122"/>
              </a:rPr>
              <a:t>是</a:t>
            </a:r>
            <a:r>
              <a:rPr lang="en-US" altLang="zh-CN" sz="1200" b="0" i="0" kern="1200" dirty="0">
                <a:solidFill>
                  <a:schemeClr val="tx1"/>
                </a:solidFill>
                <a:effectLst/>
                <a:latin typeface="Arial" charset="0"/>
                <a:ea typeface="宋体" pitchFamily="2" charset="-122"/>
                <a:cs typeface="宋体" pitchFamily="-112" charset="-122"/>
              </a:rPr>
              <a:t>3021H</a:t>
            </a:r>
            <a:r>
              <a:rPr lang="zh-CN" altLang="en-US" sz="1200" b="0" i="0" kern="1200" dirty="0">
                <a:solidFill>
                  <a:schemeClr val="tx1"/>
                </a:solidFill>
                <a:effectLst/>
                <a:latin typeface="Arial" charset="0"/>
                <a:ea typeface="宋体" pitchFamily="2" charset="-122"/>
                <a:cs typeface="宋体" pitchFamily="-112" charset="-122"/>
              </a:rPr>
              <a:t>，其汉字机内码则是</a:t>
            </a:r>
            <a:r>
              <a:rPr lang="en-US" altLang="zh-CN" sz="1200" b="0" i="0" kern="1200" dirty="0">
                <a:solidFill>
                  <a:schemeClr val="tx1"/>
                </a:solidFill>
                <a:effectLst/>
                <a:latin typeface="Arial" charset="0"/>
                <a:ea typeface="宋体" pitchFamily="2" charset="-122"/>
                <a:cs typeface="宋体" pitchFamily="-112" charset="-122"/>
              </a:rPr>
              <a:t>B0A1H</a:t>
            </a:r>
            <a:r>
              <a:rPr lang="zh-CN" altLang="en-US" sz="1200" b="0" i="0" kern="1200" dirty="0">
                <a:solidFill>
                  <a:schemeClr val="tx1"/>
                </a:solidFill>
                <a:effectLst/>
                <a:latin typeface="Arial" charset="0"/>
                <a:ea typeface="宋体" pitchFamily="2" charset="-122"/>
                <a:cs typeface="宋体" pitchFamily="-112" charset="-122"/>
              </a:rPr>
              <a:t>。</a:t>
            </a:r>
          </a:p>
          <a:p>
            <a:r>
              <a:rPr lang="zh-CN" altLang="en-US" sz="1200" b="0" i="0" kern="1200" dirty="0">
                <a:solidFill>
                  <a:schemeClr val="tx1"/>
                </a:solidFill>
                <a:effectLst/>
                <a:latin typeface="Arial" charset="0"/>
                <a:ea typeface="宋体" pitchFamily="2" charset="-122"/>
                <a:cs typeface="宋体" pitchFamily="-112" charset="-122"/>
              </a:rPr>
              <a:t>汉字机内码的基础是</a:t>
            </a:r>
            <a:r>
              <a:rPr lang="zh-CN" altLang="en-US" sz="1200" b="0" i="0" u="none" strike="noStrike" kern="1200" dirty="0">
                <a:solidFill>
                  <a:schemeClr val="tx1"/>
                </a:solidFill>
                <a:effectLst/>
                <a:latin typeface="Arial" charset="0"/>
                <a:ea typeface="宋体" pitchFamily="2" charset="-122"/>
                <a:cs typeface="宋体" pitchFamily="-112" charset="-122"/>
                <a:hlinkClick r:id="rId7"/>
              </a:rPr>
              <a:t>汉字国标码</a:t>
            </a:r>
            <a:r>
              <a:rPr lang="zh-CN" altLang="en-US" sz="1200" b="0" i="0" kern="1200" dirty="0">
                <a:solidFill>
                  <a:schemeClr val="tx1"/>
                </a:solidFill>
                <a:effectLst/>
                <a:latin typeface="Arial" charset="0"/>
                <a:ea typeface="宋体" pitchFamily="2" charset="-122"/>
                <a:cs typeface="宋体" pitchFamily="-112" charset="-122"/>
              </a:rPr>
              <a:t>。</a:t>
            </a:r>
          </a:p>
          <a:p>
            <a:r>
              <a:rPr lang="zh-CN" altLang="en-US" sz="1200" b="0" i="0" kern="1200" dirty="0">
                <a:solidFill>
                  <a:schemeClr val="tx1"/>
                </a:solidFill>
                <a:effectLst/>
                <a:latin typeface="Arial" charset="0"/>
                <a:ea typeface="宋体" pitchFamily="2" charset="-122"/>
                <a:cs typeface="宋体" pitchFamily="-112" charset="-122"/>
              </a:rPr>
              <a:t>机内码：为了避免</a:t>
            </a:r>
            <a:r>
              <a:rPr lang="en-US" altLang="zh-CN" sz="1200" b="0" i="0" kern="1200" dirty="0">
                <a:solidFill>
                  <a:schemeClr val="tx1"/>
                </a:solidFill>
                <a:effectLst/>
                <a:latin typeface="Arial" charset="0"/>
                <a:ea typeface="宋体" pitchFamily="2" charset="-122"/>
                <a:cs typeface="宋体" pitchFamily="-112" charset="-122"/>
              </a:rPr>
              <a:t>ASCII</a:t>
            </a:r>
            <a:r>
              <a:rPr lang="zh-CN" altLang="en-US" sz="1200" b="0" i="0" kern="1200" dirty="0">
                <a:solidFill>
                  <a:schemeClr val="tx1"/>
                </a:solidFill>
                <a:effectLst/>
                <a:latin typeface="Arial" charset="0"/>
                <a:ea typeface="宋体" pitchFamily="2" charset="-122"/>
                <a:cs typeface="宋体" pitchFamily="-112" charset="-122"/>
              </a:rPr>
              <a:t>码和</a:t>
            </a:r>
            <a:r>
              <a:rPr lang="zh-CN" altLang="en-US" sz="1200" b="0" i="0" u="none" strike="noStrike" kern="1200" dirty="0">
                <a:solidFill>
                  <a:schemeClr val="tx1"/>
                </a:solidFill>
                <a:effectLst/>
                <a:latin typeface="Arial" charset="0"/>
                <a:ea typeface="宋体" pitchFamily="2" charset="-122"/>
                <a:cs typeface="宋体" pitchFamily="-112" charset="-122"/>
                <a:hlinkClick r:id="rId5"/>
              </a:rPr>
              <a:t>国标码</a:t>
            </a:r>
            <a:r>
              <a:rPr lang="zh-CN" altLang="en-US" sz="1200" b="0" i="0" kern="1200" dirty="0">
                <a:solidFill>
                  <a:schemeClr val="tx1"/>
                </a:solidFill>
                <a:effectLst/>
                <a:latin typeface="Arial" charset="0"/>
                <a:ea typeface="宋体" pitchFamily="2" charset="-122"/>
                <a:cs typeface="宋体" pitchFamily="-112" charset="-122"/>
              </a:rPr>
              <a:t>同时使用时产生二义性问题，大部分汉字</a:t>
            </a:r>
            <a:r>
              <a:rPr lang="zh-CN" altLang="en-US" sz="1200" b="0" i="0" u="none" strike="noStrike" kern="1200" dirty="0">
                <a:solidFill>
                  <a:schemeClr val="tx1"/>
                </a:solidFill>
                <a:effectLst/>
                <a:latin typeface="Arial" charset="0"/>
                <a:ea typeface="宋体" pitchFamily="2" charset="-122"/>
                <a:cs typeface="宋体" pitchFamily="-112" charset="-122"/>
                <a:hlinkClick r:id="rId3"/>
              </a:rPr>
              <a:t>系统</a:t>
            </a:r>
            <a:r>
              <a:rPr lang="zh-CN" altLang="en-US" sz="1200" b="0" i="0" kern="1200" dirty="0">
                <a:solidFill>
                  <a:schemeClr val="tx1"/>
                </a:solidFill>
                <a:effectLst/>
                <a:latin typeface="Arial" charset="0"/>
                <a:ea typeface="宋体" pitchFamily="2" charset="-122"/>
                <a:cs typeface="宋体" pitchFamily="-112" charset="-122"/>
              </a:rPr>
              <a:t>都采用将国标码每个</a:t>
            </a:r>
            <a:r>
              <a:rPr lang="zh-CN" altLang="en-US" sz="1200" b="0" i="0" u="none" strike="noStrike" kern="1200" dirty="0">
                <a:solidFill>
                  <a:schemeClr val="tx1"/>
                </a:solidFill>
                <a:effectLst/>
                <a:latin typeface="Arial" charset="0"/>
                <a:ea typeface="宋体" pitchFamily="2" charset="-122"/>
                <a:cs typeface="宋体" pitchFamily="-112" charset="-122"/>
                <a:hlinkClick r:id="rId6"/>
              </a:rPr>
              <a:t>字节</a:t>
            </a:r>
            <a:r>
              <a:rPr lang="zh-CN" altLang="en-US" sz="1200" b="0" i="0" kern="1200" dirty="0">
                <a:solidFill>
                  <a:schemeClr val="tx1"/>
                </a:solidFill>
                <a:effectLst/>
                <a:latin typeface="Arial" charset="0"/>
                <a:ea typeface="宋体" pitchFamily="2" charset="-122"/>
                <a:cs typeface="宋体" pitchFamily="-112" charset="-122"/>
              </a:rPr>
              <a:t>高位置</a:t>
            </a:r>
            <a:r>
              <a:rPr lang="en-US" altLang="zh-CN" sz="1200" b="0" i="0" kern="1200" dirty="0">
                <a:solidFill>
                  <a:schemeClr val="tx1"/>
                </a:solidFill>
                <a:effectLst/>
                <a:latin typeface="Arial" charset="0"/>
                <a:ea typeface="宋体" pitchFamily="2" charset="-122"/>
                <a:cs typeface="宋体" pitchFamily="-112" charset="-122"/>
              </a:rPr>
              <a:t>1</a:t>
            </a:r>
            <a:r>
              <a:rPr lang="zh-CN" altLang="en-US" sz="1200" b="0" i="0" kern="1200" dirty="0">
                <a:solidFill>
                  <a:schemeClr val="tx1"/>
                </a:solidFill>
                <a:effectLst/>
                <a:latin typeface="Arial" charset="0"/>
                <a:ea typeface="宋体" pitchFamily="2" charset="-122"/>
                <a:cs typeface="宋体" pitchFamily="-112" charset="-122"/>
              </a:rPr>
              <a:t>作为汉字机内码。这样既解决了汉字机内码与西文机内码之间的二义性，又使汉字机内码与</a:t>
            </a:r>
            <a:r>
              <a:rPr lang="zh-CN" altLang="en-US" sz="1200" b="0" i="0" u="none" strike="noStrike" kern="1200" dirty="0">
                <a:solidFill>
                  <a:schemeClr val="tx1"/>
                </a:solidFill>
                <a:effectLst/>
                <a:latin typeface="Arial" charset="0"/>
                <a:ea typeface="宋体" pitchFamily="2" charset="-122"/>
                <a:cs typeface="宋体" pitchFamily="-112" charset="-122"/>
                <a:hlinkClick r:id="rId5"/>
              </a:rPr>
              <a:t>国标码</a:t>
            </a:r>
            <a:r>
              <a:rPr lang="zh-CN" altLang="en-US" sz="1200" b="0" i="0" kern="1200" dirty="0">
                <a:solidFill>
                  <a:schemeClr val="tx1"/>
                </a:solidFill>
                <a:effectLst/>
                <a:latin typeface="Arial" charset="0"/>
                <a:ea typeface="宋体" pitchFamily="2" charset="-122"/>
                <a:cs typeface="宋体" pitchFamily="-112" charset="-122"/>
              </a:rPr>
              <a:t>具有极简单的对应关系。</a:t>
            </a:r>
          </a:p>
          <a:p>
            <a:r>
              <a:rPr lang="zh-CN" altLang="en-US" sz="1200" b="0" i="0" kern="1200" dirty="0">
                <a:solidFill>
                  <a:schemeClr val="tx1"/>
                </a:solidFill>
                <a:effectLst/>
                <a:latin typeface="Arial" charset="0"/>
                <a:ea typeface="宋体" pitchFamily="2" charset="-122"/>
                <a:cs typeface="宋体" pitchFamily="-112" charset="-122"/>
              </a:rPr>
              <a:t>汉字机内码、</a:t>
            </a:r>
            <a:r>
              <a:rPr lang="zh-CN" altLang="en-US" sz="1200" b="0" i="0" u="none" strike="noStrike" kern="1200" dirty="0">
                <a:solidFill>
                  <a:schemeClr val="tx1"/>
                </a:solidFill>
                <a:effectLst/>
                <a:latin typeface="Arial" charset="0"/>
                <a:ea typeface="宋体" pitchFamily="2" charset="-122"/>
                <a:cs typeface="宋体" pitchFamily="-112" charset="-122"/>
                <a:hlinkClick r:id="rId5"/>
              </a:rPr>
              <a:t>国标码</a:t>
            </a:r>
            <a:r>
              <a:rPr lang="zh-CN" altLang="en-US" sz="1200" b="0" i="0" kern="1200" dirty="0">
                <a:solidFill>
                  <a:schemeClr val="tx1"/>
                </a:solidFill>
                <a:effectLst/>
                <a:latin typeface="Arial" charset="0"/>
                <a:ea typeface="宋体" pitchFamily="2" charset="-122"/>
                <a:cs typeface="宋体" pitchFamily="-112" charset="-122"/>
              </a:rPr>
              <a:t>和</a:t>
            </a:r>
            <a:r>
              <a:rPr lang="zh-CN" altLang="en-US" sz="1200" b="0" i="0" u="none" strike="noStrike" kern="1200" dirty="0">
                <a:solidFill>
                  <a:schemeClr val="tx1"/>
                </a:solidFill>
                <a:effectLst/>
                <a:latin typeface="Arial" charset="0"/>
                <a:ea typeface="宋体" pitchFamily="2" charset="-122"/>
                <a:cs typeface="宋体" pitchFamily="-112" charset="-122"/>
                <a:hlinkClick r:id="rId8"/>
              </a:rPr>
              <a:t>区位码</a:t>
            </a:r>
            <a:r>
              <a:rPr lang="zh-CN" altLang="en-US" sz="1200" b="0" i="0" kern="1200" dirty="0">
                <a:solidFill>
                  <a:schemeClr val="tx1"/>
                </a:solidFill>
                <a:effectLst/>
                <a:latin typeface="Arial" charset="0"/>
                <a:ea typeface="宋体" pitchFamily="2" charset="-122"/>
                <a:cs typeface="宋体" pitchFamily="-112" charset="-122"/>
              </a:rPr>
              <a:t>三者之间的关系为：区位码（十进制）的两个字节分别转换为十六进制后加</a:t>
            </a:r>
            <a:r>
              <a:rPr lang="en-US" altLang="zh-CN" sz="1200" b="0" i="0" kern="1200" dirty="0">
                <a:solidFill>
                  <a:schemeClr val="tx1"/>
                </a:solidFill>
                <a:effectLst/>
                <a:latin typeface="Arial" charset="0"/>
                <a:ea typeface="宋体" pitchFamily="2" charset="-122"/>
                <a:cs typeface="宋体" pitchFamily="-112" charset="-122"/>
              </a:rPr>
              <a:t>2020H</a:t>
            </a:r>
            <a:r>
              <a:rPr lang="zh-CN" altLang="en-US" sz="1200" b="0" i="0" kern="1200" dirty="0">
                <a:solidFill>
                  <a:schemeClr val="tx1"/>
                </a:solidFill>
                <a:effectLst/>
                <a:latin typeface="Arial" charset="0"/>
                <a:ea typeface="宋体" pitchFamily="2" charset="-122"/>
                <a:cs typeface="宋体" pitchFamily="-112" charset="-122"/>
              </a:rPr>
              <a:t>得到对应的国标码；机内码是汉字交换码（国标码）两个字节的最高位分别加</a:t>
            </a:r>
            <a:r>
              <a:rPr lang="en-US" altLang="zh-CN" sz="1200" b="0" i="0" kern="1200" dirty="0">
                <a:solidFill>
                  <a:schemeClr val="tx1"/>
                </a:solidFill>
                <a:effectLst/>
                <a:latin typeface="Arial" charset="0"/>
                <a:ea typeface="宋体" pitchFamily="2" charset="-122"/>
                <a:cs typeface="宋体" pitchFamily="-112" charset="-122"/>
              </a:rPr>
              <a:t>1</a:t>
            </a:r>
            <a:r>
              <a:rPr lang="zh-CN" altLang="en-US" sz="1200" b="0" i="0" kern="1200" dirty="0">
                <a:solidFill>
                  <a:schemeClr val="tx1"/>
                </a:solidFill>
                <a:effectLst/>
                <a:latin typeface="Arial" charset="0"/>
                <a:ea typeface="宋体" pitchFamily="2" charset="-122"/>
                <a:cs typeface="宋体" pitchFamily="-112" charset="-122"/>
              </a:rPr>
              <a:t>，即汉字交换码（国标码）的两个字节分别加</a:t>
            </a:r>
            <a:r>
              <a:rPr lang="en-US" altLang="zh-CN" sz="1200" b="0" i="0" kern="1200" dirty="0">
                <a:solidFill>
                  <a:schemeClr val="tx1"/>
                </a:solidFill>
                <a:effectLst/>
                <a:latin typeface="Arial" charset="0"/>
                <a:ea typeface="宋体" pitchFamily="2" charset="-122"/>
                <a:cs typeface="宋体" pitchFamily="-112" charset="-122"/>
              </a:rPr>
              <a:t>80H</a:t>
            </a:r>
            <a:r>
              <a:rPr lang="zh-CN" altLang="en-US" sz="1200" b="0" i="0" kern="1200" dirty="0">
                <a:solidFill>
                  <a:schemeClr val="tx1"/>
                </a:solidFill>
                <a:effectLst/>
                <a:latin typeface="Arial" charset="0"/>
                <a:ea typeface="宋体" pitchFamily="2" charset="-122"/>
                <a:cs typeface="宋体" pitchFamily="-112" charset="-122"/>
              </a:rPr>
              <a:t>得到对应的机内码；区位码（十进制）的两个字节分别转换为十六进制后加</a:t>
            </a:r>
            <a:r>
              <a:rPr lang="en-US" altLang="zh-CN" sz="1200" b="0" i="0" kern="1200" dirty="0">
                <a:solidFill>
                  <a:schemeClr val="tx1"/>
                </a:solidFill>
                <a:effectLst/>
                <a:latin typeface="Arial" charset="0"/>
                <a:ea typeface="宋体" pitchFamily="2" charset="-122"/>
                <a:cs typeface="宋体" pitchFamily="-112" charset="-122"/>
              </a:rPr>
              <a:t>A0H</a:t>
            </a:r>
            <a:r>
              <a:rPr lang="zh-CN" altLang="en-US" sz="1200" b="0" i="0" kern="1200" dirty="0">
                <a:solidFill>
                  <a:schemeClr val="tx1"/>
                </a:solidFill>
                <a:effectLst/>
                <a:latin typeface="Arial" charset="0"/>
                <a:ea typeface="宋体" pitchFamily="2" charset="-122"/>
                <a:cs typeface="宋体" pitchFamily="-112" charset="-122"/>
              </a:rPr>
              <a:t>得到对应的机内码。</a:t>
            </a:r>
          </a:p>
          <a:p>
            <a:r>
              <a:rPr lang="zh-CN" altLang="en-US" sz="1200" b="0" i="0" kern="1200" dirty="0">
                <a:solidFill>
                  <a:schemeClr val="tx1"/>
                </a:solidFill>
                <a:effectLst/>
                <a:latin typeface="Arial" charset="0"/>
                <a:ea typeface="宋体" pitchFamily="2" charset="-122"/>
                <a:cs typeface="宋体" pitchFamily="-112" charset="-122"/>
              </a:rPr>
              <a:t>举例：机内码位</a:t>
            </a:r>
            <a:r>
              <a:rPr lang="en-US" altLang="zh-CN" sz="1200" b="0" i="0" kern="1200" dirty="0">
                <a:solidFill>
                  <a:schemeClr val="tx1"/>
                </a:solidFill>
                <a:effectLst/>
                <a:latin typeface="Arial" charset="0"/>
                <a:ea typeface="宋体" pitchFamily="2" charset="-122"/>
                <a:cs typeface="宋体" pitchFamily="-112" charset="-122"/>
              </a:rPr>
              <a:t>BEDF</a:t>
            </a:r>
            <a:r>
              <a:rPr lang="zh-CN" altLang="en-US" sz="1200" b="0" i="0" kern="1200" dirty="0">
                <a:solidFill>
                  <a:schemeClr val="tx1"/>
                </a:solidFill>
                <a:effectLst/>
                <a:latin typeface="Arial" charset="0"/>
                <a:ea typeface="宋体" pitchFamily="2" charset="-122"/>
                <a:cs typeface="宋体" pitchFamily="-112" charset="-122"/>
              </a:rPr>
              <a:t>，求</a:t>
            </a:r>
            <a:r>
              <a:rPr lang="zh-CN" altLang="en-US" sz="1200" b="0" i="0" u="none" strike="noStrike" kern="1200" dirty="0">
                <a:solidFill>
                  <a:schemeClr val="tx1"/>
                </a:solidFill>
                <a:effectLst/>
                <a:latin typeface="Arial" charset="0"/>
                <a:ea typeface="宋体" pitchFamily="2" charset="-122"/>
                <a:cs typeface="宋体" pitchFamily="-112" charset="-122"/>
                <a:hlinkClick r:id="rId8"/>
              </a:rPr>
              <a:t>区位码</a:t>
            </a:r>
            <a:r>
              <a:rPr lang="zh-CN" altLang="en-US" sz="1200" b="0" i="0" kern="1200" dirty="0">
                <a:solidFill>
                  <a:schemeClr val="tx1"/>
                </a:solidFill>
                <a:effectLst/>
                <a:latin typeface="Arial" charset="0"/>
                <a:ea typeface="宋体" pitchFamily="2" charset="-122"/>
                <a:cs typeface="宋体" pitchFamily="-112" charset="-122"/>
              </a:rPr>
              <a:t>？</a:t>
            </a:r>
          </a:p>
          <a:p>
            <a:r>
              <a:rPr lang="zh-CN" altLang="en-US" sz="1200" b="0" i="0" kern="1200" dirty="0">
                <a:solidFill>
                  <a:schemeClr val="tx1"/>
                </a:solidFill>
                <a:effectLst/>
                <a:latin typeface="Arial" charset="0"/>
                <a:ea typeface="宋体" pitchFamily="2" charset="-122"/>
                <a:cs typeface="宋体" pitchFamily="-112" charset="-122"/>
              </a:rPr>
              <a:t>有两种解法：</a:t>
            </a:r>
            <a:r>
              <a:rPr lang="en-US" altLang="zh-CN" sz="1200" b="0" i="0" kern="1200" dirty="0">
                <a:solidFill>
                  <a:schemeClr val="tx1"/>
                </a:solidFill>
                <a:effectLst/>
                <a:latin typeface="Arial" charset="0"/>
                <a:ea typeface="宋体" pitchFamily="2" charset="-122"/>
                <a:cs typeface="宋体" pitchFamily="-112" charset="-122"/>
              </a:rPr>
              <a:t>1.BEDFH-A0A0H=1E3FH=3063D</a:t>
            </a:r>
            <a:r>
              <a:rPr lang="zh-CN" altLang="en-US" sz="1200" b="0" i="0" kern="1200" dirty="0">
                <a:solidFill>
                  <a:schemeClr val="tx1"/>
                </a:solidFill>
                <a:effectLst/>
                <a:latin typeface="Arial" charset="0"/>
                <a:ea typeface="宋体" pitchFamily="2" charset="-122"/>
                <a:cs typeface="宋体" pitchFamily="-112" charset="-122"/>
              </a:rPr>
              <a:t>；</a:t>
            </a:r>
          </a:p>
          <a:p>
            <a:r>
              <a:rPr lang="en-US" altLang="zh-CN" sz="1200" b="0" i="0" kern="1200" dirty="0">
                <a:solidFill>
                  <a:schemeClr val="tx1"/>
                </a:solidFill>
                <a:effectLst/>
                <a:latin typeface="Arial" charset="0"/>
                <a:ea typeface="宋体" pitchFamily="2" charset="-122"/>
                <a:cs typeface="宋体" pitchFamily="-112" charset="-122"/>
              </a:rPr>
              <a:t>2.BEDFH-8080H=3E5FH(</a:t>
            </a:r>
            <a:r>
              <a:rPr lang="zh-CN" altLang="en-US" sz="1200" b="0" i="0" u="none" strike="noStrike" kern="1200" dirty="0">
                <a:solidFill>
                  <a:schemeClr val="tx1"/>
                </a:solidFill>
                <a:effectLst/>
                <a:latin typeface="Arial" charset="0"/>
                <a:ea typeface="宋体" pitchFamily="2" charset="-122"/>
                <a:cs typeface="宋体" pitchFamily="-112" charset="-122"/>
                <a:hlinkClick r:id="rId5"/>
              </a:rPr>
              <a:t>国标码</a:t>
            </a:r>
            <a:r>
              <a:rPr lang="en-US" altLang="zh-CN" sz="1200" b="0" i="0" kern="1200" dirty="0">
                <a:solidFill>
                  <a:schemeClr val="tx1"/>
                </a:solidFill>
                <a:effectLst/>
                <a:latin typeface="Arial" charset="0"/>
                <a:ea typeface="宋体" pitchFamily="2" charset="-122"/>
                <a:cs typeface="宋体" pitchFamily="-112" charset="-122"/>
              </a:rPr>
              <a:t>),3E5FH-2020H=1E3FH=3063D.</a:t>
            </a:r>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50</a:t>
            </a:fld>
            <a:endParaRPr lang="en-US" altLang="zh-CN"/>
          </a:p>
        </p:txBody>
      </p:sp>
    </p:spTree>
    <p:extLst>
      <p:ext uri="{BB962C8B-B14F-4D97-AF65-F5344CB8AC3E}">
        <p14:creationId xmlns:p14="http://schemas.microsoft.com/office/powerpoint/2010/main" val="17404356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51</a:t>
            </a:fld>
            <a:endParaRPr lang="en-US" altLang="zh-CN"/>
          </a:p>
        </p:txBody>
      </p:sp>
    </p:spTree>
    <p:extLst>
      <p:ext uri="{BB962C8B-B14F-4D97-AF65-F5344CB8AC3E}">
        <p14:creationId xmlns:p14="http://schemas.microsoft.com/office/powerpoint/2010/main" val="1309971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pPr marL="514350" indent="-514350"/>
            <a:r>
              <a:rPr lang="zh-CN" altLang="en-US" dirty="0"/>
              <a:t>产生格雷码的两种方法：</a:t>
            </a:r>
            <a:endParaRPr lang="en-US" altLang="zh-CN" dirty="0"/>
          </a:p>
          <a:p>
            <a:pPr marL="863600" lvl="1" indent="-514350"/>
            <a:r>
              <a:rPr lang="zh-CN" altLang="en-US" dirty="0"/>
              <a:t>方法</a:t>
            </a:r>
            <a:r>
              <a:rPr lang="en-US" altLang="zh-CN" dirty="0"/>
              <a:t>1</a:t>
            </a:r>
            <a:r>
              <a:rPr lang="zh-CN" altLang="en-US" dirty="0"/>
              <a:t>（基于反射码的原理）：</a:t>
            </a:r>
            <a:endParaRPr lang="en-US" altLang="zh-CN" dirty="0"/>
          </a:p>
          <a:p>
            <a:pPr marL="1158875" lvl="2" indent="-514350"/>
            <a:r>
              <a:rPr lang="en-US" altLang="zh-CN" dirty="0"/>
              <a:t>1</a:t>
            </a:r>
            <a:r>
              <a:rPr lang="zh-CN" altLang="en-US" dirty="0"/>
              <a:t>位格雷码有</a:t>
            </a:r>
            <a:r>
              <a:rPr lang="en-US" altLang="zh-CN" dirty="0"/>
              <a:t>2</a:t>
            </a:r>
            <a:r>
              <a:rPr lang="zh-CN" altLang="en-US" dirty="0"/>
              <a:t>个码字：</a:t>
            </a:r>
            <a:r>
              <a:rPr lang="en-US" altLang="zh-CN" dirty="0"/>
              <a:t>0  1</a:t>
            </a:r>
          </a:p>
          <a:p>
            <a:pPr marL="1158875" lvl="2" indent="-514350"/>
            <a:r>
              <a:rPr lang="en-US" altLang="zh-CN" dirty="0"/>
              <a:t>N+1</a:t>
            </a:r>
            <a:r>
              <a:rPr lang="zh-CN" altLang="en-US" dirty="0"/>
              <a:t>位格雷码中的前</a:t>
            </a:r>
            <a:r>
              <a:rPr lang="en-US" altLang="zh-CN" dirty="0"/>
              <a:t>2</a:t>
            </a:r>
            <a:r>
              <a:rPr lang="en-US" altLang="zh-CN" baseline="30000" dirty="0"/>
              <a:t>N</a:t>
            </a:r>
            <a:r>
              <a:rPr lang="zh-CN" altLang="en-US" dirty="0"/>
              <a:t>个码字是</a:t>
            </a:r>
            <a:r>
              <a:rPr lang="en-US" altLang="zh-CN" dirty="0"/>
              <a:t>N</a:t>
            </a:r>
            <a:r>
              <a:rPr lang="zh-CN" altLang="en-US" dirty="0"/>
              <a:t>位格雷码顺序排列，且前面加</a:t>
            </a:r>
            <a:r>
              <a:rPr lang="en-US" altLang="zh-CN" dirty="0"/>
              <a:t>0</a:t>
            </a:r>
            <a:r>
              <a:rPr lang="zh-CN" altLang="en-US" dirty="0"/>
              <a:t>。</a:t>
            </a:r>
            <a:endParaRPr lang="en-US" altLang="zh-CN" dirty="0"/>
          </a:p>
          <a:p>
            <a:pPr marL="1158875" lvl="2" indent="-514350"/>
            <a:r>
              <a:rPr lang="en-US" altLang="zh-CN" dirty="0"/>
              <a:t>N+1</a:t>
            </a:r>
            <a:r>
              <a:rPr lang="zh-CN" altLang="en-US" dirty="0"/>
              <a:t>位格雷码中的后</a:t>
            </a:r>
            <a:r>
              <a:rPr lang="en-US" altLang="zh-CN" dirty="0"/>
              <a:t>2</a:t>
            </a:r>
            <a:r>
              <a:rPr lang="en-US" altLang="zh-CN" baseline="30000" dirty="0"/>
              <a:t>N</a:t>
            </a:r>
            <a:r>
              <a:rPr lang="zh-CN" altLang="en-US" dirty="0"/>
              <a:t>个码字是</a:t>
            </a:r>
            <a:r>
              <a:rPr lang="en-US" altLang="zh-CN" dirty="0"/>
              <a:t>N</a:t>
            </a:r>
            <a:r>
              <a:rPr lang="zh-CN" altLang="en-US" dirty="0"/>
              <a:t>位格雷码逆序排列，且前面加</a:t>
            </a:r>
            <a:r>
              <a:rPr lang="en-US" altLang="zh-CN" dirty="0"/>
              <a:t>1</a:t>
            </a:r>
          </a:p>
          <a:p>
            <a:pPr marL="863600" lvl="1" indent="-514350"/>
            <a:r>
              <a:rPr lang="zh-CN" altLang="en-US" dirty="0"/>
              <a:t>方法二：</a:t>
            </a:r>
            <a:endParaRPr lang="en-US" altLang="zh-CN" dirty="0"/>
          </a:p>
          <a:p>
            <a:pPr marL="1158875" lvl="2" indent="-514350"/>
            <a:r>
              <a:rPr lang="en-US" altLang="zh-CN" dirty="0"/>
              <a:t>N</a:t>
            </a:r>
            <a:r>
              <a:rPr lang="zh-CN" altLang="en-US" dirty="0"/>
              <a:t>位二进制数字从右向左，从</a:t>
            </a:r>
            <a:r>
              <a:rPr lang="en-US" altLang="zh-CN" dirty="0"/>
              <a:t>0</a:t>
            </a:r>
            <a:r>
              <a:rPr lang="zh-CN" altLang="en-US" dirty="0"/>
              <a:t>到</a:t>
            </a:r>
            <a:r>
              <a:rPr lang="en-US" altLang="zh-CN" dirty="0"/>
              <a:t>n-1</a:t>
            </a:r>
            <a:r>
              <a:rPr lang="zh-CN" altLang="en-US" dirty="0"/>
              <a:t>编号；</a:t>
            </a:r>
            <a:endParaRPr lang="en-US" altLang="zh-CN" dirty="0"/>
          </a:p>
          <a:p>
            <a:pPr marL="1158875" lvl="2" indent="-514350"/>
            <a:r>
              <a:rPr lang="zh-CN" altLang="en-US" dirty="0"/>
              <a:t>如果第</a:t>
            </a:r>
            <a:r>
              <a:rPr lang="en-US" altLang="zh-CN" dirty="0" err="1"/>
              <a:t>i</a:t>
            </a:r>
            <a:r>
              <a:rPr lang="zh-CN" altLang="en-US" dirty="0"/>
              <a:t>位和第</a:t>
            </a:r>
            <a:r>
              <a:rPr lang="en-US" altLang="zh-CN" dirty="0"/>
              <a:t>i+1</a:t>
            </a:r>
            <a:r>
              <a:rPr lang="zh-CN" altLang="en-US" dirty="0"/>
              <a:t>位相同，则对应格雷码的第</a:t>
            </a:r>
            <a:r>
              <a:rPr lang="en-US" altLang="zh-CN" dirty="0" err="1"/>
              <a:t>i</a:t>
            </a:r>
            <a:r>
              <a:rPr lang="zh-CN" altLang="en-US" dirty="0"/>
              <a:t>位为</a:t>
            </a:r>
            <a:r>
              <a:rPr lang="en-US" altLang="zh-CN" dirty="0"/>
              <a:t>0</a:t>
            </a:r>
            <a:r>
              <a:rPr lang="zh-CN" altLang="en-US" dirty="0"/>
              <a:t>，否则为</a:t>
            </a:r>
            <a:r>
              <a:rPr lang="en-US" altLang="zh-CN" dirty="0"/>
              <a:t>1</a:t>
            </a:r>
            <a:r>
              <a:rPr lang="zh-CN" altLang="en-US"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52</a:t>
            </a:fld>
            <a:endParaRPr lang="en-US" altLang="zh-CN"/>
          </a:p>
        </p:txBody>
      </p:sp>
    </p:spTree>
    <p:extLst>
      <p:ext uri="{BB962C8B-B14F-4D97-AF65-F5344CB8AC3E}">
        <p14:creationId xmlns:p14="http://schemas.microsoft.com/office/powerpoint/2010/main" val="4766435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pPr marL="863600" lvl="1" indent="-514350"/>
            <a:r>
              <a:rPr lang="zh-CN" altLang="en-US" dirty="0"/>
              <a:t>方法</a:t>
            </a:r>
            <a:r>
              <a:rPr lang="en-US" altLang="zh-CN" dirty="0"/>
              <a:t>1</a:t>
            </a:r>
            <a:r>
              <a:rPr lang="zh-CN" altLang="en-US" dirty="0"/>
              <a:t>（基于反射码的原理）：</a:t>
            </a:r>
            <a:endParaRPr lang="en-US" altLang="zh-CN" dirty="0"/>
          </a:p>
          <a:p>
            <a:pPr marL="1158875" lvl="2" indent="-514350"/>
            <a:r>
              <a:rPr lang="en-US" altLang="zh-CN" dirty="0"/>
              <a:t>1</a:t>
            </a:r>
            <a:r>
              <a:rPr lang="zh-CN" altLang="en-US" dirty="0"/>
              <a:t>位格雷码有</a:t>
            </a:r>
            <a:r>
              <a:rPr lang="en-US" altLang="zh-CN" dirty="0"/>
              <a:t>2</a:t>
            </a:r>
            <a:r>
              <a:rPr lang="zh-CN" altLang="en-US" dirty="0"/>
              <a:t>个码字：</a:t>
            </a:r>
            <a:r>
              <a:rPr lang="en-US" altLang="zh-CN" dirty="0"/>
              <a:t>0  1</a:t>
            </a:r>
          </a:p>
          <a:p>
            <a:pPr marL="1158875" lvl="2" indent="-514350"/>
            <a:r>
              <a:rPr lang="en-US" altLang="zh-CN" dirty="0"/>
              <a:t>N+1</a:t>
            </a:r>
            <a:r>
              <a:rPr lang="zh-CN" altLang="en-US" dirty="0"/>
              <a:t>位格雷码中的前</a:t>
            </a:r>
            <a:r>
              <a:rPr lang="en-US" altLang="zh-CN" dirty="0"/>
              <a:t>2</a:t>
            </a:r>
            <a:r>
              <a:rPr lang="en-US" altLang="zh-CN" baseline="30000" dirty="0"/>
              <a:t>N</a:t>
            </a:r>
            <a:r>
              <a:rPr lang="zh-CN" altLang="en-US" dirty="0"/>
              <a:t>个码字是</a:t>
            </a:r>
            <a:r>
              <a:rPr lang="en-US" altLang="zh-CN" dirty="0"/>
              <a:t>N</a:t>
            </a:r>
            <a:r>
              <a:rPr lang="zh-CN" altLang="en-US" dirty="0"/>
              <a:t>位格雷码顺序排列，且前面加</a:t>
            </a:r>
            <a:r>
              <a:rPr lang="en-US" altLang="zh-CN" dirty="0"/>
              <a:t>0</a:t>
            </a:r>
            <a:r>
              <a:rPr lang="zh-CN" altLang="en-US" dirty="0"/>
              <a:t>。</a:t>
            </a:r>
            <a:endParaRPr lang="en-US" altLang="zh-CN" dirty="0"/>
          </a:p>
          <a:p>
            <a:pPr marL="1158875" lvl="2" indent="-514350"/>
            <a:r>
              <a:rPr lang="en-US" altLang="zh-CN" dirty="0"/>
              <a:t>N+1</a:t>
            </a:r>
            <a:r>
              <a:rPr lang="zh-CN" altLang="en-US" dirty="0"/>
              <a:t>位格雷码中的后</a:t>
            </a:r>
            <a:r>
              <a:rPr lang="en-US" altLang="zh-CN" dirty="0"/>
              <a:t>2</a:t>
            </a:r>
            <a:r>
              <a:rPr lang="en-US" altLang="zh-CN" baseline="30000" dirty="0"/>
              <a:t>N</a:t>
            </a:r>
            <a:r>
              <a:rPr lang="zh-CN" altLang="en-US" dirty="0"/>
              <a:t>个码字是</a:t>
            </a:r>
            <a:r>
              <a:rPr lang="en-US" altLang="zh-CN" dirty="0"/>
              <a:t>N</a:t>
            </a:r>
            <a:r>
              <a:rPr lang="zh-CN" altLang="en-US" dirty="0"/>
              <a:t>位格雷码逆序排列，且前面加</a:t>
            </a:r>
            <a:r>
              <a:rPr lang="en-US" altLang="zh-CN" dirty="0"/>
              <a:t>1</a:t>
            </a:r>
          </a:p>
          <a:p>
            <a:pPr marL="863600" lvl="1" indent="-514350"/>
            <a:r>
              <a:rPr lang="zh-CN" altLang="en-US" dirty="0"/>
              <a:t>方法二：</a:t>
            </a:r>
            <a:endParaRPr lang="en-US" altLang="zh-CN" dirty="0"/>
          </a:p>
          <a:p>
            <a:pPr marL="1158875" lvl="2" indent="-514350"/>
            <a:r>
              <a:rPr lang="en-US" altLang="zh-CN" dirty="0"/>
              <a:t>N</a:t>
            </a:r>
            <a:r>
              <a:rPr lang="zh-CN" altLang="en-US" dirty="0"/>
              <a:t>位二进制数字从右向左，从</a:t>
            </a:r>
            <a:r>
              <a:rPr lang="en-US" altLang="zh-CN" dirty="0"/>
              <a:t>0</a:t>
            </a:r>
            <a:r>
              <a:rPr lang="zh-CN" altLang="en-US" dirty="0"/>
              <a:t>到</a:t>
            </a:r>
            <a:r>
              <a:rPr lang="en-US" altLang="zh-CN" dirty="0"/>
              <a:t>n-1</a:t>
            </a:r>
            <a:r>
              <a:rPr lang="zh-CN" altLang="en-US" dirty="0"/>
              <a:t>编号；</a:t>
            </a:r>
            <a:endParaRPr lang="en-US" altLang="zh-CN" dirty="0"/>
          </a:p>
          <a:p>
            <a:pPr marL="1158875" lvl="2" indent="-514350"/>
            <a:r>
              <a:rPr lang="zh-CN" altLang="en-US" dirty="0"/>
              <a:t>如果第</a:t>
            </a:r>
            <a:r>
              <a:rPr lang="en-US" altLang="zh-CN" dirty="0" err="1"/>
              <a:t>i</a:t>
            </a:r>
            <a:r>
              <a:rPr lang="zh-CN" altLang="en-US" dirty="0"/>
              <a:t>位和第</a:t>
            </a:r>
            <a:r>
              <a:rPr lang="en-US" altLang="zh-CN" dirty="0"/>
              <a:t>i+1</a:t>
            </a:r>
            <a:r>
              <a:rPr lang="zh-CN" altLang="en-US" dirty="0"/>
              <a:t>位相同，则对应格雷码的第</a:t>
            </a:r>
            <a:r>
              <a:rPr lang="en-US" altLang="zh-CN" dirty="0" err="1"/>
              <a:t>i</a:t>
            </a:r>
            <a:r>
              <a:rPr lang="zh-CN" altLang="en-US" dirty="0"/>
              <a:t>位为</a:t>
            </a:r>
            <a:r>
              <a:rPr lang="en-US" altLang="zh-CN" dirty="0"/>
              <a:t>0</a:t>
            </a:r>
            <a:r>
              <a:rPr lang="zh-CN" altLang="en-US" dirty="0"/>
              <a:t>，否则为</a:t>
            </a:r>
            <a:r>
              <a:rPr lang="en-US" altLang="zh-CN" dirty="0"/>
              <a:t>1</a:t>
            </a:r>
            <a:r>
              <a:rPr lang="zh-CN" altLang="en-US"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53</a:t>
            </a:fld>
            <a:endParaRPr lang="en-US" altLang="zh-CN"/>
          </a:p>
        </p:txBody>
      </p:sp>
    </p:spTree>
    <p:extLst>
      <p:ext uri="{BB962C8B-B14F-4D97-AF65-F5344CB8AC3E}">
        <p14:creationId xmlns:p14="http://schemas.microsoft.com/office/powerpoint/2010/main" val="42599867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54</a:t>
            </a:fld>
            <a:endParaRPr lang="en-US" altLang="zh-CN"/>
          </a:p>
        </p:txBody>
      </p:sp>
    </p:spTree>
    <p:extLst>
      <p:ext uri="{BB962C8B-B14F-4D97-AF65-F5344CB8AC3E}">
        <p14:creationId xmlns:p14="http://schemas.microsoft.com/office/powerpoint/2010/main" val="813595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宋体" pitchFamily="2" charset="-122"/>
                <a:cs typeface="宋体" pitchFamily="-112" charset="-122"/>
              </a:rPr>
              <a:t>由</a:t>
            </a:r>
            <a:r>
              <a:rPr lang="en-US" altLang="zh-CN" sz="1200" b="0" i="0" kern="1200" dirty="0">
                <a:solidFill>
                  <a:schemeClr val="tx1"/>
                </a:solidFill>
                <a:effectLst/>
                <a:latin typeface="Arial" charset="0"/>
                <a:ea typeface="宋体" pitchFamily="2" charset="-122"/>
                <a:cs typeface="宋体" pitchFamily="-112" charset="-122"/>
              </a:rPr>
              <a:t>18</a:t>
            </a:r>
            <a:r>
              <a:rPr lang="zh-CN" altLang="en-US" sz="1200" b="0" i="0" kern="1200" dirty="0">
                <a:solidFill>
                  <a:schemeClr val="tx1"/>
                </a:solidFill>
                <a:effectLst/>
                <a:latin typeface="Arial" charset="0"/>
                <a:ea typeface="宋体" pitchFamily="2" charset="-122"/>
                <a:cs typeface="宋体" pitchFamily="-112" charset="-122"/>
              </a:rPr>
              <a:t>世纪德国数理哲学大师</a:t>
            </a:r>
            <a:r>
              <a:rPr lang="zh-CN" altLang="en-US" sz="1200" b="0" i="0" u="none" strike="noStrike" kern="1200" dirty="0">
                <a:solidFill>
                  <a:schemeClr val="tx1"/>
                </a:solidFill>
                <a:effectLst/>
                <a:latin typeface="Arial" charset="0"/>
                <a:ea typeface="宋体" pitchFamily="2" charset="-122"/>
                <a:cs typeface="宋体" pitchFamily="-112" charset="-122"/>
                <a:hlinkClick r:id="rId3" tooltip="莱布尼兹"/>
              </a:rPr>
              <a:t>莱布尼兹</a:t>
            </a:r>
            <a:r>
              <a:rPr lang="zh-CN" altLang="en-US" sz="1200" b="0" i="0" kern="1200" dirty="0">
                <a:solidFill>
                  <a:schemeClr val="tx1"/>
                </a:solidFill>
                <a:effectLst/>
                <a:latin typeface="Arial" charset="0"/>
                <a:ea typeface="宋体" pitchFamily="2" charset="-122"/>
                <a:cs typeface="宋体" pitchFamily="-112" charset="-122"/>
              </a:rPr>
              <a:t>发现。据说莱布尼兹提出二进制的概念还是在中国古老太极八卦图的启示下</a:t>
            </a:r>
            <a:r>
              <a:rPr lang="en-US" altLang="zh-CN" sz="1200" b="0" i="0" kern="1200" dirty="0">
                <a:solidFill>
                  <a:schemeClr val="tx1"/>
                </a:solidFill>
                <a:effectLst/>
                <a:latin typeface="Arial" charset="0"/>
                <a:ea typeface="宋体" pitchFamily="2" charset="-122"/>
                <a:cs typeface="宋体" pitchFamily="-112" charset="-122"/>
              </a:rPr>
              <a:t>,</a:t>
            </a:r>
            <a:r>
              <a:rPr lang="zh-CN" altLang="en-US" sz="1200" b="0" i="0" kern="1200" dirty="0">
                <a:solidFill>
                  <a:schemeClr val="tx1"/>
                </a:solidFill>
                <a:effectLst/>
                <a:latin typeface="Arial" charset="0"/>
                <a:ea typeface="宋体" pitchFamily="2" charset="-122"/>
                <a:cs typeface="宋体" pitchFamily="-112" charset="-122"/>
              </a:rPr>
              <a:t>触动灵机</a:t>
            </a:r>
            <a:r>
              <a:rPr lang="en-US" altLang="zh-CN" sz="1200" b="0" i="0" kern="1200" dirty="0">
                <a:solidFill>
                  <a:schemeClr val="tx1"/>
                </a:solidFill>
                <a:effectLst/>
                <a:latin typeface="Arial" charset="0"/>
                <a:ea typeface="宋体" pitchFamily="2" charset="-122"/>
                <a:cs typeface="宋体" pitchFamily="-112" charset="-122"/>
              </a:rPr>
              <a:t>,</a:t>
            </a:r>
            <a:r>
              <a:rPr lang="zh-CN" altLang="en-US" sz="1200" b="0" i="0" kern="1200" dirty="0">
                <a:solidFill>
                  <a:schemeClr val="tx1"/>
                </a:solidFill>
                <a:effectLst/>
                <a:latin typeface="Arial" charset="0"/>
                <a:ea typeface="宋体" pitchFamily="2" charset="-122"/>
                <a:cs typeface="宋体" pitchFamily="-112" charset="-122"/>
              </a:rPr>
              <a:t>获得成功的</a:t>
            </a:r>
            <a:r>
              <a:rPr lang="en-US" altLang="zh-CN" sz="1200" b="0" i="0" kern="1200" dirty="0">
                <a:solidFill>
                  <a:schemeClr val="tx1"/>
                </a:solidFill>
                <a:effectLst/>
                <a:latin typeface="Arial" charset="0"/>
                <a:ea typeface="宋体" pitchFamily="2" charset="-122"/>
                <a:cs typeface="宋体" pitchFamily="-112" charset="-122"/>
              </a:rPr>
              <a:t>.</a:t>
            </a:r>
            <a:r>
              <a:rPr lang="zh-CN" altLang="en-US" sz="1200" b="0" i="0" kern="1200" dirty="0">
                <a:solidFill>
                  <a:schemeClr val="tx1"/>
                </a:solidFill>
                <a:effectLst/>
                <a:latin typeface="Arial" charset="0"/>
                <a:ea typeface="宋体" pitchFamily="2" charset="-122"/>
                <a:cs typeface="宋体" pitchFamily="-112" charset="-122"/>
              </a:rPr>
              <a:t>事实是，莱布尼兹先发明了二进制，后来才看到传教士带回的宋代学者重新编排的</a:t>
            </a:r>
            <a:r>
              <a:rPr lang="en-US" altLang="zh-CN" sz="1200" b="0" i="0" kern="1200" dirty="0">
                <a:solidFill>
                  <a:schemeClr val="tx1"/>
                </a:solidFill>
                <a:effectLst/>
                <a:latin typeface="Arial" charset="0"/>
                <a:ea typeface="宋体" pitchFamily="2" charset="-122"/>
                <a:cs typeface="宋体" pitchFamily="-112" charset="-122"/>
              </a:rPr>
              <a:t>《</a:t>
            </a:r>
            <a:r>
              <a:rPr lang="zh-CN" altLang="en-US" sz="1200" b="0" i="0" kern="1200" dirty="0">
                <a:solidFill>
                  <a:schemeClr val="tx1"/>
                </a:solidFill>
                <a:effectLst/>
                <a:latin typeface="Arial" charset="0"/>
                <a:ea typeface="宋体" pitchFamily="2" charset="-122"/>
                <a:cs typeface="宋体" pitchFamily="-112" charset="-122"/>
              </a:rPr>
              <a:t>周易</a:t>
            </a:r>
            <a:r>
              <a:rPr lang="en-US" altLang="zh-CN" sz="1200" b="0" i="0" kern="1200" dirty="0">
                <a:solidFill>
                  <a:schemeClr val="tx1"/>
                </a:solidFill>
                <a:effectLst/>
                <a:latin typeface="Arial" charset="0"/>
                <a:ea typeface="宋体" pitchFamily="2" charset="-122"/>
                <a:cs typeface="宋体" pitchFamily="-112" charset="-122"/>
              </a:rPr>
              <a:t>》</a:t>
            </a:r>
            <a:r>
              <a:rPr lang="zh-CN" altLang="en-US" sz="1200" b="0" i="0" kern="1200" dirty="0">
                <a:solidFill>
                  <a:schemeClr val="tx1"/>
                </a:solidFill>
                <a:effectLst/>
                <a:latin typeface="Arial" charset="0"/>
                <a:ea typeface="宋体" pitchFamily="2" charset="-122"/>
                <a:cs typeface="宋体" pitchFamily="-112" charset="-122"/>
              </a:rPr>
              <a:t>八卦，并发现八卦可以用他的二进制来解释。</a:t>
            </a:r>
            <a:r>
              <a:rPr lang="en-US" altLang="zh-CN" sz="1200" b="0" i="0" kern="1200" dirty="0">
                <a:solidFill>
                  <a:schemeClr val="tx1"/>
                </a:solidFill>
                <a:effectLst/>
                <a:latin typeface="Arial" charset="0"/>
                <a:ea typeface="宋体" pitchFamily="2" charset="-122"/>
                <a:cs typeface="宋体" pitchFamily="-112" charset="-122"/>
              </a:rPr>
              <a:t>”</a:t>
            </a:r>
            <a:r>
              <a:rPr lang="zh-CN" altLang="en-US" sz="1200" b="0" i="0" kern="1200" dirty="0">
                <a:solidFill>
                  <a:schemeClr val="tx1"/>
                </a:solidFill>
                <a:effectLst/>
                <a:latin typeface="Arial" charset="0"/>
                <a:ea typeface="宋体" pitchFamily="2" charset="-122"/>
                <a:cs typeface="宋体" pitchFamily="-112" charset="-122"/>
              </a:rPr>
              <a:t>二进制乃是具有世界普遍性的、最完美的逻辑语言</a:t>
            </a:r>
            <a:r>
              <a:rPr lang="en-US" altLang="zh-CN" sz="1200" b="0" i="0" kern="1200" dirty="0">
                <a:solidFill>
                  <a:schemeClr val="tx1"/>
                </a:solidFill>
                <a:effectLst/>
                <a:latin typeface="Arial" charset="0"/>
                <a:ea typeface="宋体" pitchFamily="2" charset="-122"/>
                <a:cs typeface="宋体" pitchFamily="-112" charset="-122"/>
              </a:rPr>
              <a:t>”</a:t>
            </a:r>
          </a:p>
          <a:p>
            <a:endParaRPr lang="en-US" altLang="zh-CN" sz="1200" b="1" i="0" kern="1200" dirty="0">
              <a:solidFill>
                <a:schemeClr val="tx1"/>
              </a:solidFill>
              <a:effectLst/>
              <a:latin typeface="Arial" charset="0"/>
              <a:ea typeface="宋体" pitchFamily="2" charset="-122"/>
              <a:cs typeface="宋体" pitchFamily="-112" charset="-122"/>
            </a:endParaRPr>
          </a:p>
          <a:p>
            <a:r>
              <a:rPr lang="zh-CN" altLang="en-US" sz="1200" b="0" i="0" kern="1200" dirty="0">
                <a:solidFill>
                  <a:schemeClr val="tx1"/>
                </a:solidFill>
                <a:effectLst/>
                <a:latin typeface="Arial" charset="0"/>
                <a:ea typeface="宋体" pitchFamily="2" charset="-122"/>
                <a:cs typeface="宋体" pitchFamily="-112" charset="-122"/>
              </a:rPr>
              <a:t>公认牛顿和莱布尼茨是各自独立地创建微积分的。</a:t>
            </a:r>
          </a:p>
          <a:p>
            <a:r>
              <a:rPr lang="zh-CN" altLang="en-US" sz="1200" b="0" i="0" kern="1200" dirty="0">
                <a:solidFill>
                  <a:schemeClr val="tx1"/>
                </a:solidFill>
                <a:effectLst/>
                <a:latin typeface="Arial" charset="0"/>
                <a:ea typeface="宋体" pitchFamily="2" charset="-122"/>
                <a:cs typeface="宋体" pitchFamily="-112" charset="-122"/>
              </a:rPr>
              <a:t>牛顿从物理学出发，运用集合方法研究微积分，其应用上更多地结合了运动学，造诣高于莱布尼茨。莱布尼茨则从几何问题出发，运用分析学方法引进微积分概念、得出运算法则，其数学的严密性与系统性是牛顿所不及的。</a:t>
            </a:r>
          </a:p>
          <a:p>
            <a:endParaRPr lang="en-US" altLang="zh-CN" sz="1200" b="1" i="0" kern="1200" dirty="0">
              <a:solidFill>
                <a:schemeClr val="tx1"/>
              </a:solidFill>
              <a:effectLst/>
              <a:latin typeface="Arial" charset="0"/>
              <a:ea typeface="宋体" pitchFamily="2" charset="-122"/>
              <a:cs typeface="宋体" pitchFamily="-112" charset="-122"/>
            </a:endParaRPr>
          </a:p>
          <a:p>
            <a:r>
              <a:rPr lang="zh-CN" altLang="en-US" sz="1200" b="1" i="0" kern="1200" dirty="0">
                <a:solidFill>
                  <a:schemeClr val="tx1"/>
                </a:solidFill>
                <a:effectLst/>
                <a:latin typeface="Arial" charset="0"/>
                <a:ea typeface="宋体" pitchFamily="2" charset="-122"/>
                <a:cs typeface="宋体" pitchFamily="-112" charset="-122"/>
              </a:rPr>
              <a:t>计算机使用二进制有一下优点：</a:t>
            </a:r>
          </a:p>
          <a:p>
            <a:r>
              <a:rPr lang="zh-CN" altLang="en-US" sz="1200" b="1" i="0" kern="1200" dirty="0">
                <a:solidFill>
                  <a:schemeClr val="tx1"/>
                </a:solidFill>
                <a:effectLst/>
                <a:latin typeface="Arial" charset="0"/>
                <a:ea typeface="宋体" pitchFamily="2" charset="-122"/>
                <a:cs typeface="宋体" pitchFamily="-112" charset="-122"/>
              </a:rPr>
              <a:t> </a:t>
            </a:r>
          </a:p>
          <a:p>
            <a:r>
              <a:rPr lang="en-US" altLang="zh-CN" sz="1200" b="0" i="0" kern="1200" dirty="0">
                <a:solidFill>
                  <a:schemeClr val="tx1"/>
                </a:solidFill>
                <a:effectLst/>
                <a:latin typeface="Arial" charset="0"/>
                <a:ea typeface="宋体" pitchFamily="2" charset="-122"/>
                <a:cs typeface="宋体" pitchFamily="-112" charset="-122"/>
              </a:rPr>
              <a:t>1</a:t>
            </a:r>
          </a:p>
          <a:p>
            <a:r>
              <a:rPr lang="zh-CN" altLang="en-US" sz="1200" b="0" i="0" kern="1200" dirty="0">
                <a:solidFill>
                  <a:schemeClr val="tx1"/>
                </a:solidFill>
                <a:effectLst/>
                <a:latin typeface="Arial" charset="0"/>
                <a:ea typeface="宋体" pitchFamily="2" charset="-122"/>
                <a:cs typeface="宋体" pitchFamily="-112" charset="-122"/>
              </a:rPr>
              <a:t>、电路中容易实现：当计算机工作的时候，电路通电工作，于是每个输出端就有了电压。电压的高低通过模数转换即转换成了二进制：高电平是由</a:t>
            </a:r>
            <a:r>
              <a:rPr lang="en-US" altLang="zh-CN" sz="1200" b="0" i="0" kern="1200" dirty="0">
                <a:solidFill>
                  <a:schemeClr val="tx1"/>
                </a:solidFill>
                <a:effectLst/>
                <a:latin typeface="Arial" charset="0"/>
                <a:ea typeface="宋体" pitchFamily="2" charset="-122"/>
                <a:cs typeface="宋体" pitchFamily="-112" charset="-122"/>
              </a:rPr>
              <a:t>1</a:t>
            </a:r>
            <a:r>
              <a:rPr lang="zh-CN" altLang="en-US" sz="1200" b="0" i="0" kern="1200" dirty="0">
                <a:solidFill>
                  <a:schemeClr val="tx1"/>
                </a:solidFill>
                <a:effectLst/>
                <a:latin typeface="Arial" charset="0"/>
                <a:ea typeface="宋体" pitchFamily="2" charset="-122"/>
                <a:cs typeface="宋体" pitchFamily="-112" charset="-122"/>
              </a:rPr>
              <a:t>表示，低电平由</a:t>
            </a:r>
            <a:r>
              <a:rPr lang="en-US" altLang="zh-CN" sz="1200" b="0" i="0" kern="1200" dirty="0">
                <a:solidFill>
                  <a:schemeClr val="tx1"/>
                </a:solidFill>
                <a:effectLst/>
                <a:latin typeface="Arial" charset="0"/>
                <a:ea typeface="宋体" pitchFamily="2" charset="-122"/>
                <a:cs typeface="宋体" pitchFamily="-112" charset="-122"/>
              </a:rPr>
              <a:t>0</a:t>
            </a:r>
            <a:r>
              <a:rPr lang="zh-CN" altLang="en-US" sz="1200" b="0" i="0" kern="1200" dirty="0">
                <a:solidFill>
                  <a:schemeClr val="tx1"/>
                </a:solidFill>
                <a:effectLst/>
                <a:latin typeface="Arial" charset="0"/>
                <a:ea typeface="宋体" pitchFamily="2" charset="-122"/>
                <a:cs typeface="宋体" pitchFamily="-112" charset="-122"/>
              </a:rPr>
              <a:t>表示。也就是说将模拟电路转换成为数字电路。这里的高电平与低电平可以人为确定，一般地，</a:t>
            </a:r>
            <a:r>
              <a:rPr lang="en-US" altLang="zh-CN" sz="1200" b="0" i="0" kern="1200" dirty="0">
                <a:solidFill>
                  <a:schemeClr val="tx1"/>
                </a:solidFill>
                <a:effectLst/>
                <a:latin typeface="Arial" charset="0"/>
                <a:ea typeface="宋体" pitchFamily="2" charset="-122"/>
                <a:cs typeface="宋体" pitchFamily="-112" charset="-122"/>
              </a:rPr>
              <a:t>2.5</a:t>
            </a:r>
            <a:r>
              <a:rPr lang="zh-CN" altLang="en-US" sz="1200" b="0" i="0" kern="1200" dirty="0">
                <a:solidFill>
                  <a:schemeClr val="tx1"/>
                </a:solidFill>
                <a:effectLst/>
                <a:latin typeface="Arial" charset="0"/>
                <a:ea typeface="宋体" pitchFamily="2" charset="-122"/>
                <a:cs typeface="宋体" pitchFamily="-112" charset="-122"/>
              </a:rPr>
              <a:t>伏以下即为低电平，</a:t>
            </a:r>
            <a:r>
              <a:rPr lang="en-US" altLang="zh-CN" sz="1200" b="0" i="0" kern="1200" dirty="0">
                <a:solidFill>
                  <a:schemeClr val="tx1"/>
                </a:solidFill>
                <a:effectLst/>
                <a:latin typeface="Arial" charset="0"/>
                <a:ea typeface="宋体" pitchFamily="2" charset="-122"/>
                <a:cs typeface="宋体" pitchFamily="-112" charset="-122"/>
              </a:rPr>
              <a:t>3.2</a:t>
            </a:r>
            <a:r>
              <a:rPr lang="zh-CN" altLang="en-US" sz="1200" b="0" i="0" kern="1200" dirty="0">
                <a:solidFill>
                  <a:schemeClr val="tx1"/>
                </a:solidFill>
                <a:effectLst/>
                <a:latin typeface="Arial" charset="0"/>
                <a:ea typeface="宋体" pitchFamily="2" charset="-122"/>
                <a:cs typeface="宋体" pitchFamily="-112" charset="-122"/>
              </a:rPr>
              <a:t>伏以上为高电平。二进制数码只有两个</a:t>
            </a:r>
            <a:r>
              <a:rPr lang="en-US" altLang="zh-CN" sz="1200" b="0" i="0" kern="1200" dirty="0">
                <a:solidFill>
                  <a:schemeClr val="tx1"/>
                </a:solidFill>
                <a:effectLst/>
                <a:latin typeface="Arial" charset="0"/>
                <a:ea typeface="宋体" pitchFamily="2" charset="-122"/>
                <a:cs typeface="宋体" pitchFamily="-112" charset="-122"/>
              </a:rPr>
              <a:t>(“0”</a:t>
            </a:r>
            <a:r>
              <a:rPr lang="zh-CN" altLang="en-US" sz="1200" b="0" i="0" kern="1200" dirty="0">
                <a:solidFill>
                  <a:schemeClr val="tx1"/>
                </a:solidFill>
                <a:effectLst/>
                <a:latin typeface="Arial" charset="0"/>
                <a:ea typeface="宋体" pitchFamily="2" charset="-122"/>
                <a:cs typeface="宋体" pitchFamily="-112" charset="-122"/>
              </a:rPr>
              <a:t>和“</a:t>
            </a:r>
            <a:r>
              <a:rPr lang="en-US" altLang="zh-CN" sz="1200" b="0" i="0" kern="1200" dirty="0">
                <a:solidFill>
                  <a:schemeClr val="tx1"/>
                </a:solidFill>
                <a:effectLst/>
                <a:latin typeface="Arial" charset="0"/>
                <a:ea typeface="宋体" pitchFamily="2" charset="-122"/>
                <a:cs typeface="宋体" pitchFamily="-112" charset="-122"/>
              </a:rPr>
              <a:t>1”)</a:t>
            </a:r>
            <a:r>
              <a:rPr lang="zh-CN" altLang="en-US" sz="1200" b="0" i="0" kern="1200" dirty="0">
                <a:solidFill>
                  <a:schemeClr val="tx1"/>
                </a:solidFill>
                <a:effectLst/>
                <a:latin typeface="Arial" charset="0"/>
                <a:ea typeface="宋体" pitchFamily="2" charset="-122"/>
                <a:cs typeface="宋体" pitchFamily="-112" charset="-122"/>
              </a:rPr>
              <a:t>。电路只要能识别低、高就可以表示“</a:t>
            </a:r>
            <a:r>
              <a:rPr lang="en-US" altLang="zh-CN" sz="1200" b="0" i="0" kern="1200" dirty="0">
                <a:solidFill>
                  <a:schemeClr val="tx1"/>
                </a:solidFill>
                <a:effectLst/>
                <a:latin typeface="Arial" charset="0"/>
                <a:ea typeface="宋体" pitchFamily="2" charset="-122"/>
                <a:cs typeface="宋体" pitchFamily="-112" charset="-122"/>
              </a:rPr>
              <a:t>0”</a:t>
            </a:r>
            <a:r>
              <a:rPr lang="zh-CN" altLang="en-US" sz="1200" b="0" i="0" kern="1200" dirty="0">
                <a:solidFill>
                  <a:schemeClr val="tx1"/>
                </a:solidFill>
                <a:effectLst/>
                <a:latin typeface="Arial" charset="0"/>
                <a:ea typeface="宋体" pitchFamily="2" charset="-122"/>
                <a:cs typeface="宋体" pitchFamily="-112" charset="-122"/>
              </a:rPr>
              <a:t>和“</a:t>
            </a:r>
            <a:r>
              <a:rPr lang="en-US" altLang="zh-CN" sz="1200" b="0" i="0" kern="1200" dirty="0">
                <a:solidFill>
                  <a:schemeClr val="tx1"/>
                </a:solidFill>
                <a:effectLst/>
                <a:latin typeface="Arial" charset="0"/>
                <a:ea typeface="宋体" pitchFamily="2" charset="-122"/>
                <a:cs typeface="宋体" pitchFamily="-112" charset="-122"/>
              </a:rPr>
              <a:t>1”</a:t>
            </a:r>
            <a:r>
              <a:rPr lang="zh-CN" altLang="en-US" sz="1200" b="0" i="0" kern="1200" dirty="0">
                <a:solidFill>
                  <a:schemeClr val="tx1"/>
                </a:solidFill>
                <a:effectLst/>
                <a:latin typeface="Arial" charset="0"/>
                <a:ea typeface="宋体" pitchFamily="2" charset="-122"/>
                <a:cs typeface="宋体" pitchFamily="-112" charset="-122"/>
              </a:rPr>
              <a:t>。 </a:t>
            </a:r>
          </a:p>
          <a:p>
            <a:r>
              <a:rPr lang="zh-CN" altLang="en-US" sz="1200" b="0" i="0" kern="1200" dirty="0">
                <a:solidFill>
                  <a:schemeClr val="tx1"/>
                </a:solidFill>
                <a:effectLst/>
                <a:latin typeface="Arial" charset="0"/>
                <a:ea typeface="宋体" pitchFamily="2" charset="-122"/>
                <a:cs typeface="宋体" pitchFamily="-112" charset="-122"/>
              </a:rPr>
              <a:t> </a:t>
            </a:r>
          </a:p>
          <a:p>
            <a:r>
              <a:rPr lang="en-US" altLang="zh-CN" sz="1200" b="0" i="0" kern="1200" dirty="0">
                <a:solidFill>
                  <a:schemeClr val="tx1"/>
                </a:solidFill>
                <a:effectLst/>
                <a:latin typeface="Arial" charset="0"/>
                <a:ea typeface="宋体" pitchFamily="2" charset="-122"/>
                <a:cs typeface="宋体" pitchFamily="-112" charset="-122"/>
              </a:rPr>
              <a:t>2</a:t>
            </a:r>
          </a:p>
          <a:p>
            <a:r>
              <a:rPr lang="zh-CN" altLang="en-US" sz="1200" b="0" i="0" kern="1200" dirty="0">
                <a:solidFill>
                  <a:schemeClr val="tx1"/>
                </a:solidFill>
                <a:effectLst/>
                <a:latin typeface="Arial" charset="0"/>
                <a:ea typeface="宋体" pitchFamily="2" charset="-122"/>
                <a:cs typeface="宋体" pitchFamily="-112" charset="-122"/>
              </a:rPr>
              <a:t>、物理上最易实现存储： （</a:t>
            </a:r>
            <a:r>
              <a:rPr lang="en-US" altLang="zh-CN" sz="1200" b="0" i="0" kern="1200" dirty="0">
                <a:solidFill>
                  <a:schemeClr val="tx1"/>
                </a:solidFill>
                <a:effectLst/>
                <a:latin typeface="Arial" charset="0"/>
                <a:ea typeface="宋体" pitchFamily="2" charset="-122"/>
                <a:cs typeface="宋体" pitchFamily="-112" charset="-122"/>
              </a:rPr>
              <a:t>1</a:t>
            </a:r>
            <a:r>
              <a:rPr lang="zh-CN" altLang="en-US" sz="1200" b="0" i="0" kern="1200" dirty="0">
                <a:solidFill>
                  <a:schemeClr val="tx1"/>
                </a:solidFill>
                <a:effectLst/>
                <a:latin typeface="Arial" charset="0"/>
                <a:ea typeface="宋体" pitchFamily="2" charset="-122"/>
                <a:cs typeface="宋体" pitchFamily="-112" charset="-122"/>
              </a:rPr>
              <a:t>）基本道理：二进制在物理上最易实现存储，通过磁极的取向、表面的凹凸、光照的有无等来记录。 </a:t>
            </a:r>
          </a:p>
          <a:p>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2</a:t>
            </a:r>
            <a:r>
              <a:rPr lang="zh-CN" altLang="en-US" sz="1200" b="0" i="0" kern="1200" dirty="0">
                <a:solidFill>
                  <a:schemeClr val="tx1"/>
                </a:solidFill>
                <a:effectLst/>
                <a:latin typeface="Arial" charset="0"/>
                <a:ea typeface="宋体" pitchFamily="2" charset="-122"/>
                <a:cs typeface="宋体" pitchFamily="-112" charset="-122"/>
              </a:rPr>
              <a:t>）具体道理：对于只写一次的光盘，将激光束聚住成</a:t>
            </a:r>
            <a:r>
              <a:rPr lang="en-US" altLang="zh-CN" sz="1200" b="0" i="0" kern="1200" dirty="0">
                <a:solidFill>
                  <a:schemeClr val="tx1"/>
                </a:solidFill>
                <a:effectLst/>
                <a:latin typeface="Arial" charset="0"/>
                <a:ea typeface="宋体" pitchFamily="2" charset="-122"/>
                <a:cs typeface="宋体" pitchFamily="-112" charset="-122"/>
              </a:rPr>
              <a:t>1--2um</a:t>
            </a:r>
            <a:r>
              <a:rPr lang="zh-CN" altLang="en-US" sz="1200" b="0" i="0" kern="1200" dirty="0">
                <a:solidFill>
                  <a:schemeClr val="tx1"/>
                </a:solidFill>
                <a:effectLst/>
                <a:latin typeface="Arial" charset="0"/>
                <a:ea typeface="宋体" pitchFamily="2" charset="-122"/>
                <a:cs typeface="宋体" pitchFamily="-112" charset="-122"/>
              </a:rPr>
              <a:t>的小光束，依靠热的作用融化盘片表面上的碲合金薄膜，在薄膜上形成小洞（凹坑），记录下“</a:t>
            </a:r>
            <a:r>
              <a:rPr lang="en-US" altLang="zh-CN" sz="1200" b="0" i="0" kern="1200" dirty="0">
                <a:solidFill>
                  <a:schemeClr val="tx1"/>
                </a:solidFill>
                <a:effectLst/>
                <a:latin typeface="Arial" charset="0"/>
                <a:ea typeface="宋体" pitchFamily="2" charset="-122"/>
                <a:cs typeface="宋体" pitchFamily="-112" charset="-122"/>
              </a:rPr>
              <a:t>1”</a:t>
            </a:r>
            <a:r>
              <a:rPr lang="zh-CN" altLang="en-US" sz="1200" b="0" i="0" kern="1200" dirty="0">
                <a:solidFill>
                  <a:schemeClr val="tx1"/>
                </a:solidFill>
                <a:effectLst/>
                <a:latin typeface="Arial" charset="0"/>
                <a:ea typeface="宋体" pitchFamily="2" charset="-122"/>
                <a:cs typeface="宋体" pitchFamily="-112" charset="-122"/>
              </a:rPr>
              <a:t>，原来的位置表示记录“</a:t>
            </a:r>
            <a:r>
              <a:rPr lang="en-US" altLang="zh-CN" sz="1200" b="0" i="0" kern="1200" dirty="0">
                <a:solidFill>
                  <a:schemeClr val="tx1"/>
                </a:solidFill>
                <a:effectLst/>
                <a:latin typeface="Arial" charset="0"/>
                <a:ea typeface="宋体" pitchFamily="2" charset="-122"/>
                <a:cs typeface="宋体" pitchFamily="-112" charset="-122"/>
              </a:rPr>
              <a:t>0”</a:t>
            </a:r>
            <a:r>
              <a:rPr lang="zh-CN" altLang="en-US" sz="1200" b="0" i="0" kern="1200" dirty="0">
                <a:solidFill>
                  <a:schemeClr val="tx1"/>
                </a:solidFill>
                <a:effectLst/>
                <a:latin typeface="Arial" charset="0"/>
                <a:ea typeface="宋体" pitchFamily="2" charset="-122"/>
                <a:cs typeface="宋体" pitchFamily="-112" charset="-122"/>
              </a:rPr>
              <a:t>。</a:t>
            </a:r>
          </a:p>
          <a:p>
            <a:r>
              <a:rPr lang="zh-CN" altLang="en-US" sz="1200" b="0" i="0" kern="1200" dirty="0">
                <a:solidFill>
                  <a:schemeClr val="tx1"/>
                </a:solidFill>
                <a:effectLst/>
                <a:latin typeface="Arial" charset="0"/>
                <a:ea typeface="宋体" pitchFamily="2" charset="-122"/>
                <a:cs typeface="宋体" pitchFamily="-112" charset="-122"/>
              </a:rPr>
              <a:t> </a:t>
            </a:r>
          </a:p>
          <a:p>
            <a:r>
              <a:rPr lang="en-US" altLang="zh-CN" sz="1200" b="0" i="0" kern="1200" dirty="0">
                <a:solidFill>
                  <a:schemeClr val="tx1"/>
                </a:solidFill>
                <a:effectLst/>
                <a:latin typeface="Arial" charset="0"/>
                <a:ea typeface="宋体" pitchFamily="2" charset="-122"/>
                <a:cs typeface="宋体" pitchFamily="-112" charset="-122"/>
              </a:rPr>
              <a:t>3</a:t>
            </a:r>
          </a:p>
          <a:p>
            <a:r>
              <a:rPr lang="zh-CN" altLang="en-US" sz="1200" b="0" i="0" kern="1200" dirty="0">
                <a:solidFill>
                  <a:schemeClr val="tx1"/>
                </a:solidFill>
                <a:effectLst/>
                <a:latin typeface="Arial" charset="0"/>
                <a:ea typeface="宋体" pitchFamily="2" charset="-122"/>
                <a:cs typeface="宋体" pitchFamily="-112" charset="-122"/>
              </a:rPr>
              <a:t>、便于进行加、减运算和计数编码。易于进行转换，二进制与十进制数易于互相转换。简化运算规则：两个二进制数和、积运算组合各有三种，运算规则简单，</a:t>
            </a:r>
          </a:p>
          <a:p>
            <a:r>
              <a:rPr lang="zh-CN" altLang="en-US" sz="1200" b="0" i="0" kern="1200" dirty="0">
                <a:solidFill>
                  <a:schemeClr val="tx1"/>
                </a:solidFill>
                <a:effectLst/>
                <a:latin typeface="Arial" charset="0"/>
                <a:ea typeface="宋体" pitchFamily="2" charset="-122"/>
                <a:cs typeface="宋体" pitchFamily="-112" charset="-122"/>
              </a:rPr>
              <a:t>有利于简化计算机内部结构，提高运算速度。电子计算机能以极高速度进行信息处理和加工，包括数据处理和加工，而且有极大的信息存储能力。</a:t>
            </a:r>
          </a:p>
          <a:p>
            <a:r>
              <a:rPr lang="zh-CN" altLang="en-US" sz="1200" b="0" i="0" kern="1200" dirty="0">
                <a:solidFill>
                  <a:schemeClr val="tx1"/>
                </a:solidFill>
                <a:effectLst/>
                <a:latin typeface="Arial" charset="0"/>
                <a:ea typeface="宋体" pitchFamily="2" charset="-122"/>
                <a:cs typeface="宋体" pitchFamily="-112" charset="-122"/>
              </a:rPr>
              <a:t>数据在计算机中以器件的物理状态表示，采用二进制数字系统，计算机处理所有的字符或符号也要用二进制编码来表示。</a:t>
            </a:r>
            <a:endParaRPr lang="en-US" altLang="zh-CN" sz="1200" b="0" i="0" kern="1200" dirty="0">
              <a:solidFill>
                <a:schemeClr val="tx1"/>
              </a:solidFill>
              <a:effectLst/>
              <a:latin typeface="Arial" charset="0"/>
              <a:ea typeface="宋体" pitchFamily="2" charset="-122"/>
              <a:cs typeface="宋体" pitchFamily="-112" charset="-122"/>
            </a:endParaRPr>
          </a:p>
          <a:p>
            <a:r>
              <a:rPr lang="zh-CN" altLang="en-US" sz="1200" b="0" i="0" kern="1200" dirty="0">
                <a:solidFill>
                  <a:schemeClr val="tx1"/>
                </a:solidFill>
                <a:effectLst/>
                <a:latin typeface="Arial" charset="0"/>
                <a:ea typeface="宋体" pitchFamily="2" charset="-122"/>
                <a:cs typeface="宋体" pitchFamily="-112" charset="-122"/>
              </a:rPr>
              <a:t>用二进制的优点是容易表示，</a:t>
            </a:r>
          </a:p>
          <a:p>
            <a:br>
              <a:rPr lang="zh-CN" altLang="en-US" sz="1200" b="0" i="0" kern="1200" dirty="0">
                <a:solidFill>
                  <a:schemeClr val="tx1"/>
                </a:solidFill>
                <a:effectLst/>
                <a:latin typeface="Arial" charset="0"/>
                <a:ea typeface="宋体" pitchFamily="2" charset="-122"/>
                <a:cs typeface="宋体" pitchFamily="-112" charset="-122"/>
              </a:rPr>
            </a:br>
            <a:r>
              <a:rPr lang="zh-CN" altLang="en-US" sz="1200" b="0" i="0" kern="1200" dirty="0">
                <a:solidFill>
                  <a:schemeClr val="tx1"/>
                </a:solidFill>
                <a:effectLst/>
                <a:latin typeface="Arial" charset="0"/>
                <a:ea typeface="宋体" pitchFamily="2" charset="-122"/>
                <a:cs typeface="宋体" pitchFamily="-112" charset="-122"/>
              </a:rPr>
              <a:t>运算规则简单，节省设备。人们知道，具有两种稳定状态的元件（如晶体管的导通和截止，继电器的接通和断开，电脉冲电平的高低等）容易找到，而要找到具有</a:t>
            </a:r>
            <a:r>
              <a:rPr lang="en-US" altLang="zh-CN" sz="1200" b="0" i="0" kern="1200" dirty="0">
                <a:solidFill>
                  <a:schemeClr val="tx1"/>
                </a:solidFill>
                <a:effectLst/>
                <a:latin typeface="Arial" charset="0"/>
                <a:ea typeface="宋体" pitchFamily="2" charset="-122"/>
                <a:cs typeface="宋体" pitchFamily="-112" charset="-122"/>
              </a:rPr>
              <a:t>10</a:t>
            </a:r>
          </a:p>
          <a:p>
            <a:r>
              <a:rPr lang="zh-CN" altLang="en-US" sz="1200" b="0" i="0" kern="1200" dirty="0">
                <a:solidFill>
                  <a:schemeClr val="tx1"/>
                </a:solidFill>
                <a:effectLst/>
                <a:latin typeface="Arial" charset="0"/>
                <a:ea typeface="宋体" pitchFamily="2" charset="-122"/>
                <a:cs typeface="宋体" pitchFamily="-112" charset="-122"/>
              </a:rPr>
              <a:t>种稳定状态的元件来对应十进制的</a:t>
            </a:r>
            <a:r>
              <a:rPr lang="en-US" altLang="zh-CN" sz="1200" b="0" i="0" kern="1200" dirty="0">
                <a:solidFill>
                  <a:schemeClr val="tx1"/>
                </a:solidFill>
                <a:effectLst/>
                <a:latin typeface="Arial" charset="0"/>
                <a:ea typeface="宋体" pitchFamily="2" charset="-122"/>
                <a:cs typeface="宋体" pitchFamily="-112" charset="-122"/>
              </a:rPr>
              <a:t>10</a:t>
            </a:r>
            <a:r>
              <a:rPr lang="zh-CN" altLang="en-US" sz="1200" b="0" i="0" kern="1200" dirty="0">
                <a:solidFill>
                  <a:schemeClr val="tx1"/>
                </a:solidFill>
                <a:effectLst/>
                <a:latin typeface="Arial" charset="0"/>
                <a:ea typeface="宋体" pitchFamily="2" charset="-122"/>
                <a:cs typeface="宋体" pitchFamily="-112" charset="-122"/>
              </a:rPr>
              <a:t>个数就困难了</a:t>
            </a:r>
          </a:p>
          <a:p>
            <a:r>
              <a:rPr lang="zh-CN" altLang="en-US" sz="1200" b="0" i="0" kern="1200" dirty="0">
                <a:solidFill>
                  <a:schemeClr val="tx1"/>
                </a:solidFill>
                <a:effectLst/>
                <a:latin typeface="Arial" charset="0"/>
                <a:ea typeface="宋体" pitchFamily="2" charset="-122"/>
                <a:cs typeface="宋体" pitchFamily="-112" charset="-122"/>
              </a:rPr>
              <a:t> </a:t>
            </a:r>
          </a:p>
          <a:p>
            <a:r>
              <a:rPr lang="en-US" altLang="zh-CN" sz="1200" b="0" i="0" kern="1200" dirty="0">
                <a:solidFill>
                  <a:schemeClr val="tx1"/>
                </a:solidFill>
                <a:effectLst/>
                <a:latin typeface="Arial" charset="0"/>
                <a:ea typeface="宋体" pitchFamily="2" charset="-122"/>
                <a:cs typeface="宋体" pitchFamily="-112" charset="-122"/>
              </a:rPr>
              <a:t>4</a:t>
            </a:r>
          </a:p>
          <a:p>
            <a:r>
              <a:rPr lang="zh-CN" altLang="en-US" sz="1200" b="0" i="0" kern="1200" dirty="0">
                <a:solidFill>
                  <a:schemeClr val="tx1"/>
                </a:solidFill>
                <a:effectLst/>
                <a:latin typeface="Arial" charset="0"/>
                <a:ea typeface="宋体" pitchFamily="2" charset="-122"/>
                <a:cs typeface="宋体" pitchFamily="-112" charset="-122"/>
              </a:rPr>
              <a:t>、便于逻辑判断（是或非）。适合逻辑运算：逻辑代数是逻辑运算的理论依据，二进制只有两个数码，正好与逻辑代数中的“真”和“假”相吻合。</a:t>
            </a:r>
          </a:p>
          <a:p>
            <a:r>
              <a:rPr lang="zh-CN" altLang="en-US" sz="1200" b="0" i="0" kern="1200" dirty="0">
                <a:solidFill>
                  <a:schemeClr val="tx1"/>
                </a:solidFill>
                <a:effectLst/>
                <a:latin typeface="Arial" charset="0"/>
                <a:ea typeface="宋体" pitchFamily="2" charset="-122"/>
                <a:cs typeface="宋体" pitchFamily="-112" charset="-122"/>
              </a:rPr>
              <a:t>二进制的两个数码正好与逻辑命题中的“真</a:t>
            </a:r>
            <a:r>
              <a:rPr lang="en-US" altLang="zh-CN" sz="1200" b="0" i="0" kern="1200" dirty="0">
                <a:solidFill>
                  <a:schemeClr val="tx1"/>
                </a:solidFill>
                <a:effectLst/>
                <a:latin typeface="Arial" charset="0"/>
                <a:ea typeface="宋体" pitchFamily="2" charset="-122"/>
                <a:cs typeface="宋体" pitchFamily="-112" charset="-122"/>
              </a:rPr>
              <a:t>(</a:t>
            </a:r>
            <a:r>
              <a:rPr lang="en-US" altLang="zh-CN" sz="1200" b="0" i="0" kern="1200" dirty="0" err="1">
                <a:solidFill>
                  <a:schemeClr val="tx1"/>
                </a:solidFill>
                <a:effectLst/>
                <a:latin typeface="Arial" charset="0"/>
                <a:ea typeface="宋体" pitchFamily="2" charset="-122"/>
                <a:cs typeface="宋体" pitchFamily="-112" charset="-122"/>
              </a:rPr>
              <a:t>Ture</a:t>
            </a:r>
            <a:r>
              <a:rPr lang="en-US" altLang="zh-CN" sz="1200" b="0" i="0" kern="1200" dirty="0">
                <a:solidFill>
                  <a:schemeClr val="tx1"/>
                </a:solidFill>
                <a:effectLst/>
                <a:latin typeface="Arial" charset="0"/>
                <a:ea typeface="宋体" pitchFamily="2" charset="-122"/>
                <a:cs typeface="宋体" pitchFamily="-112" charset="-122"/>
              </a:rPr>
              <a:t>)”</a:t>
            </a:r>
            <a:r>
              <a:rPr lang="zh-CN" altLang="en-US" sz="1200" b="0" i="0" kern="1200" dirty="0">
                <a:solidFill>
                  <a:schemeClr val="tx1"/>
                </a:solidFill>
                <a:effectLst/>
                <a:latin typeface="Arial" charset="0"/>
                <a:ea typeface="宋体" pitchFamily="2" charset="-122"/>
                <a:cs typeface="宋体" pitchFamily="-112" charset="-122"/>
              </a:rPr>
              <a:t>、“假</a:t>
            </a:r>
            <a:r>
              <a:rPr lang="en-US" altLang="zh-CN" sz="1200" b="0" i="0" kern="1200" dirty="0">
                <a:solidFill>
                  <a:schemeClr val="tx1"/>
                </a:solidFill>
                <a:effectLst/>
                <a:latin typeface="Arial" charset="0"/>
                <a:ea typeface="宋体" pitchFamily="2" charset="-122"/>
                <a:cs typeface="宋体" pitchFamily="-112" charset="-122"/>
              </a:rPr>
              <a:t>(False)</a:t>
            </a:r>
            <a:r>
              <a:rPr lang="zh-CN" altLang="en-US" sz="1200" b="0" i="0" kern="1200" dirty="0">
                <a:solidFill>
                  <a:schemeClr val="tx1"/>
                </a:solidFill>
                <a:effectLst/>
                <a:latin typeface="Arial" charset="0"/>
                <a:ea typeface="宋体" pitchFamily="2" charset="-122"/>
                <a:cs typeface="宋体" pitchFamily="-112" charset="-122"/>
              </a:rPr>
              <a:t>或称为”是</a:t>
            </a:r>
            <a:r>
              <a:rPr lang="en-US" altLang="zh-CN" sz="1200" b="0" i="0" kern="1200" dirty="0">
                <a:solidFill>
                  <a:schemeClr val="tx1"/>
                </a:solidFill>
                <a:effectLst/>
                <a:latin typeface="Arial" charset="0"/>
                <a:ea typeface="宋体" pitchFamily="2" charset="-122"/>
                <a:cs typeface="宋体" pitchFamily="-112" charset="-122"/>
              </a:rPr>
              <a:t>(Yes)</a:t>
            </a:r>
            <a:r>
              <a:rPr lang="zh-CN" altLang="en-US" sz="1200" b="0" i="0" kern="1200" dirty="0">
                <a:solidFill>
                  <a:schemeClr val="tx1"/>
                </a:solidFill>
                <a:effectLst/>
                <a:latin typeface="Arial" charset="0"/>
                <a:ea typeface="宋体" pitchFamily="2" charset="-122"/>
                <a:cs typeface="宋体" pitchFamily="-112" charset="-122"/>
              </a:rPr>
              <a:t>、“否</a:t>
            </a:r>
            <a:r>
              <a:rPr lang="en-US" altLang="zh-CN" sz="1200" b="0" i="0" kern="1200" dirty="0">
                <a:solidFill>
                  <a:schemeClr val="tx1"/>
                </a:solidFill>
                <a:effectLst/>
                <a:latin typeface="Arial" charset="0"/>
                <a:ea typeface="宋体" pitchFamily="2" charset="-122"/>
                <a:cs typeface="宋体" pitchFamily="-112" charset="-122"/>
              </a:rPr>
              <a:t>(No)</a:t>
            </a:r>
            <a:r>
              <a:rPr lang="zh-CN" altLang="en-US" sz="1200" b="0" i="0" kern="1200" dirty="0">
                <a:solidFill>
                  <a:schemeClr val="tx1"/>
                </a:solidFill>
                <a:effectLst/>
                <a:latin typeface="Arial" charset="0"/>
                <a:ea typeface="宋体" pitchFamily="2" charset="-122"/>
                <a:cs typeface="宋体" pitchFamily="-112" charset="-122"/>
              </a:rPr>
              <a:t>相对应。</a:t>
            </a:r>
          </a:p>
          <a:p>
            <a:r>
              <a:rPr lang="zh-CN" altLang="en-US" sz="1200" b="0" i="0" kern="1200" dirty="0">
                <a:solidFill>
                  <a:schemeClr val="tx1"/>
                </a:solidFill>
                <a:effectLst/>
                <a:latin typeface="Arial" charset="0"/>
                <a:ea typeface="宋体" pitchFamily="2" charset="-122"/>
                <a:cs typeface="宋体" pitchFamily="-112" charset="-122"/>
              </a:rPr>
              <a:t> </a:t>
            </a:r>
          </a:p>
          <a:p>
            <a:r>
              <a:rPr lang="en-US" altLang="zh-CN" sz="1200" b="0" i="0" kern="1200" dirty="0">
                <a:solidFill>
                  <a:schemeClr val="tx1"/>
                </a:solidFill>
                <a:effectLst/>
                <a:latin typeface="Arial" charset="0"/>
                <a:ea typeface="宋体" pitchFamily="2" charset="-122"/>
                <a:cs typeface="宋体" pitchFamily="-112" charset="-122"/>
              </a:rPr>
              <a:t>5</a:t>
            </a:r>
          </a:p>
          <a:p>
            <a:r>
              <a:rPr lang="zh-CN" altLang="en-US" sz="1200" b="0" i="0" kern="1200" dirty="0">
                <a:solidFill>
                  <a:schemeClr val="tx1"/>
                </a:solidFill>
                <a:effectLst/>
                <a:latin typeface="Arial" charset="0"/>
                <a:ea typeface="宋体" pitchFamily="2" charset="-122"/>
                <a:cs typeface="宋体" pitchFamily="-112" charset="-122"/>
              </a:rPr>
              <a:t>、用二进制表示数据具有抗干扰能力强，可靠性高等优点。因为每位数据只有高低两个状态，当受到一定程度的干扰时，仍能可靠地分辨出它是高还是低。</a:t>
            </a:r>
          </a:p>
          <a:p>
            <a:r>
              <a:rPr lang="zh-CN" altLang="en-US" sz="1200" b="0" i="0" kern="1200" dirty="0">
                <a:solidFill>
                  <a:schemeClr val="tx1"/>
                </a:solidFill>
                <a:effectLst/>
                <a:latin typeface="Arial" charset="0"/>
                <a:ea typeface="宋体" pitchFamily="2" charset="-122"/>
                <a:cs typeface="宋体" pitchFamily="-112" charset="-122"/>
              </a:rPr>
              <a:t> </a:t>
            </a:r>
          </a:p>
          <a:p>
            <a:r>
              <a:rPr lang="zh-CN" altLang="en-US" sz="1200" b="0" i="0" kern="1200" dirty="0">
                <a:solidFill>
                  <a:schemeClr val="tx1"/>
                </a:solidFill>
                <a:effectLst/>
                <a:latin typeface="Arial" charset="0"/>
                <a:ea typeface="宋体" pitchFamily="2" charset="-122"/>
                <a:cs typeface="宋体" pitchFamily="-112" charset="-122"/>
              </a:rPr>
              <a:t>在计算机中，采用二进制的主要原因是：两个状态的系统容易实现、运算法则简单、可进行逻辑运算。</a:t>
            </a:r>
          </a:p>
          <a:p>
            <a:r>
              <a:rPr lang="zh-CN" altLang="en-US" sz="1200" b="0" i="0" kern="1200" dirty="0">
                <a:solidFill>
                  <a:schemeClr val="tx1"/>
                </a:solidFill>
                <a:effectLst/>
                <a:latin typeface="Arial" charset="0"/>
                <a:ea typeface="宋体" pitchFamily="2" charset="-122"/>
                <a:cs typeface="宋体" pitchFamily="-112" charset="-122"/>
              </a:rPr>
              <a:t> </a:t>
            </a:r>
          </a:p>
          <a:p>
            <a:r>
              <a:rPr lang="zh-CN" altLang="en-US" sz="1200" b="0" i="0" kern="1200" dirty="0">
                <a:solidFill>
                  <a:schemeClr val="tx1"/>
                </a:solidFill>
                <a:effectLst/>
                <a:latin typeface="Arial" charset="0"/>
                <a:ea typeface="宋体" pitchFamily="2" charset="-122"/>
                <a:cs typeface="宋体" pitchFamily="-112" charset="-122"/>
              </a:rPr>
              <a:t>为此，计算机采用二进制。根据最优化原理 </a:t>
            </a:r>
            <a:r>
              <a:rPr lang="en-US" altLang="zh-CN" sz="1200" b="0" i="0" kern="1200" dirty="0">
                <a:solidFill>
                  <a:schemeClr val="tx1"/>
                </a:solidFill>
                <a:effectLst/>
                <a:latin typeface="Arial" charset="0"/>
                <a:ea typeface="宋体" pitchFamily="2" charset="-122"/>
                <a:cs typeface="宋体" pitchFamily="-112" charset="-122"/>
              </a:rPr>
              <a:t>,</a:t>
            </a:r>
            <a:r>
              <a:rPr lang="zh-CN" altLang="en-US" sz="1200" b="0" i="0" kern="1200" dirty="0">
                <a:solidFill>
                  <a:schemeClr val="tx1"/>
                </a:solidFill>
                <a:effectLst/>
                <a:latin typeface="Arial" charset="0"/>
                <a:ea typeface="宋体" pitchFamily="2" charset="-122"/>
                <a:cs typeface="宋体" pitchFamily="-112" charset="-122"/>
              </a:rPr>
              <a:t>计算机采用的进位制应遵循如下原则</a:t>
            </a:r>
            <a:r>
              <a:rPr lang="en-US" altLang="zh-CN" sz="1200" b="1" i="0" kern="1200" dirty="0">
                <a:solidFill>
                  <a:schemeClr val="tx1"/>
                </a:solidFill>
                <a:effectLst/>
                <a:latin typeface="Arial" charset="0"/>
                <a:ea typeface="宋体" pitchFamily="2" charset="-122"/>
                <a:cs typeface="宋体" pitchFamily="-112" charset="-122"/>
              </a:rPr>
              <a:t>: </a:t>
            </a:r>
            <a:r>
              <a:rPr lang="zh-CN" altLang="en-US" sz="1200" b="0" i="0" kern="1200" dirty="0">
                <a:solidFill>
                  <a:schemeClr val="tx1"/>
                </a:solidFill>
                <a:effectLst/>
                <a:latin typeface="Arial" charset="0"/>
                <a:ea typeface="宋体" pitchFamily="2" charset="-122"/>
                <a:cs typeface="宋体" pitchFamily="-112" charset="-122"/>
              </a:rPr>
              <a:t>在同样多的元件“状态”数条件下 </a:t>
            </a:r>
            <a:r>
              <a:rPr lang="en-US" altLang="zh-CN" sz="1200" b="0" i="0" kern="1200" dirty="0">
                <a:solidFill>
                  <a:schemeClr val="tx1"/>
                </a:solidFill>
                <a:effectLst/>
                <a:latin typeface="Arial" charset="0"/>
                <a:ea typeface="宋体" pitchFamily="2" charset="-122"/>
                <a:cs typeface="宋体" pitchFamily="-112" charset="-122"/>
              </a:rPr>
              <a:t>,</a:t>
            </a:r>
            <a:r>
              <a:rPr lang="zh-CN" altLang="en-US" sz="1200" b="0" i="0" kern="1200" dirty="0">
                <a:solidFill>
                  <a:schemeClr val="tx1"/>
                </a:solidFill>
                <a:effectLst/>
                <a:latin typeface="Arial" charset="0"/>
                <a:ea typeface="宋体" pitchFamily="2" charset="-122"/>
                <a:cs typeface="宋体" pitchFamily="-112" charset="-122"/>
              </a:rPr>
              <a:t>该进位制所表达的数的范围最大。或者 </a:t>
            </a:r>
            <a:r>
              <a:rPr lang="en-US" altLang="zh-CN" sz="1200" b="0" i="0" kern="1200" dirty="0">
                <a:solidFill>
                  <a:schemeClr val="tx1"/>
                </a:solidFill>
                <a:effectLst/>
                <a:latin typeface="Arial" charset="0"/>
                <a:ea typeface="宋体" pitchFamily="2" charset="-122"/>
                <a:cs typeface="宋体" pitchFamily="-112" charset="-122"/>
              </a:rPr>
              <a:t>,</a:t>
            </a:r>
            <a:r>
              <a:rPr lang="zh-CN" altLang="en-US" sz="1200" b="0" i="0" kern="1200" dirty="0">
                <a:solidFill>
                  <a:schemeClr val="tx1"/>
                </a:solidFill>
                <a:effectLst/>
                <a:latin typeface="Arial" charset="0"/>
                <a:ea typeface="宋体" pitchFamily="2" charset="-122"/>
                <a:cs typeface="宋体" pitchFamily="-112" charset="-122"/>
              </a:rPr>
              <a:t>在一定的计数范围内 </a:t>
            </a:r>
            <a:r>
              <a:rPr lang="en-US" altLang="zh-CN" sz="1200" b="0" i="0" kern="1200" dirty="0">
                <a:solidFill>
                  <a:schemeClr val="tx1"/>
                </a:solidFill>
                <a:effectLst/>
                <a:latin typeface="Arial" charset="0"/>
                <a:ea typeface="宋体" pitchFamily="2" charset="-122"/>
                <a:cs typeface="宋体" pitchFamily="-112" charset="-122"/>
              </a:rPr>
              <a:t>,</a:t>
            </a:r>
            <a:r>
              <a:rPr lang="zh-CN" altLang="en-US" sz="1200" b="0" i="0" kern="1200" dirty="0">
                <a:solidFill>
                  <a:schemeClr val="tx1"/>
                </a:solidFill>
                <a:effectLst/>
                <a:latin typeface="Arial" charset="0"/>
                <a:ea typeface="宋体" pitchFamily="2" charset="-122"/>
                <a:cs typeface="宋体" pitchFamily="-112" charset="-122"/>
              </a:rPr>
              <a:t>该进位制所需元件状态数最少。经过理论计算，二进制和进制最好。但是基于前面物理电路的“两状态”，计算机中就采取了二进制的方式表示数据。</a:t>
            </a:r>
          </a:p>
          <a:p>
            <a:br>
              <a:rPr lang="zh-CN" altLang="en-US" dirty="0"/>
            </a:br>
            <a:r>
              <a:rPr lang="en-US" altLang="zh-CN" sz="1200" b="0" i="0" kern="1200" dirty="0">
                <a:solidFill>
                  <a:schemeClr val="tx1"/>
                </a:solidFill>
                <a:effectLst/>
                <a:latin typeface="Arial" charset="0"/>
                <a:ea typeface="宋体" pitchFamily="2" charset="-122"/>
                <a:cs typeface="宋体" pitchFamily="-112" charset="-122"/>
              </a:rPr>
              <a:t>1 Kilo Byte</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KB</a:t>
            </a:r>
            <a:r>
              <a:rPr lang="zh-CN" altLang="en-US" sz="1200" b="0" i="0" kern="1200" dirty="0">
                <a:solidFill>
                  <a:schemeClr val="tx1"/>
                </a:solidFill>
                <a:effectLst/>
                <a:latin typeface="Arial" charset="0"/>
                <a:ea typeface="宋体" pitchFamily="2" charset="-122"/>
                <a:cs typeface="宋体" pitchFamily="-112" charset="-122"/>
              </a:rPr>
              <a:t>） </a:t>
            </a:r>
            <a:r>
              <a:rPr lang="en-US" altLang="zh-CN" sz="1200" b="0" i="0" kern="1200" dirty="0">
                <a:solidFill>
                  <a:schemeClr val="tx1"/>
                </a:solidFill>
                <a:effectLst/>
                <a:latin typeface="Arial" charset="0"/>
                <a:ea typeface="宋体" pitchFamily="2" charset="-122"/>
                <a:cs typeface="宋体" pitchFamily="-112" charset="-122"/>
              </a:rPr>
              <a:t>= 1024 (2^10) byte</a:t>
            </a:r>
          </a:p>
          <a:p>
            <a:r>
              <a:rPr lang="en-US" altLang="zh-CN" sz="1200" b="0" i="0" kern="1200" dirty="0">
                <a:solidFill>
                  <a:schemeClr val="tx1"/>
                </a:solidFill>
                <a:effectLst/>
                <a:latin typeface="Arial" charset="0"/>
                <a:ea typeface="宋体" pitchFamily="2" charset="-122"/>
                <a:cs typeface="宋体" pitchFamily="-112" charset="-122"/>
              </a:rPr>
              <a:t>1 Mega Byte</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MB</a:t>
            </a:r>
            <a:r>
              <a:rPr lang="zh-CN" altLang="en-US" sz="1200" b="0" i="0" kern="1200" dirty="0">
                <a:solidFill>
                  <a:schemeClr val="tx1"/>
                </a:solidFill>
                <a:effectLst/>
                <a:latin typeface="Arial" charset="0"/>
                <a:ea typeface="宋体" pitchFamily="2" charset="-122"/>
                <a:cs typeface="宋体" pitchFamily="-112" charset="-122"/>
              </a:rPr>
              <a:t>） </a:t>
            </a:r>
            <a:r>
              <a:rPr lang="en-US" altLang="zh-CN" sz="1200" b="0" i="0" kern="1200" dirty="0">
                <a:solidFill>
                  <a:schemeClr val="tx1"/>
                </a:solidFill>
                <a:effectLst/>
                <a:latin typeface="Arial" charset="0"/>
                <a:ea typeface="宋体" pitchFamily="2" charset="-122"/>
                <a:cs typeface="宋体" pitchFamily="-112" charset="-122"/>
              </a:rPr>
              <a:t>= 1024 KB</a:t>
            </a:r>
          </a:p>
          <a:p>
            <a:r>
              <a:rPr lang="en-US" altLang="zh-CN" sz="1200" b="0" i="0" kern="1200" dirty="0">
                <a:solidFill>
                  <a:schemeClr val="tx1"/>
                </a:solidFill>
                <a:effectLst/>
                <a:latin typeface="Arial" charset="0"/>
                <a:ea typeface="宋体" pitchFamily="2" charset="-122"/>
                <a:cs typeface="宋体" pitchFamily="-112" charset="-122"/>
              </a:rPr>
              <a:t>1 Giga Byte </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GB</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 1024 MB</a:t>
            </a:r>
          </a:p>
          <a:p>
            <a:r>
              <a:rPr lang="en-US" altLang="zh-CN" sz="1200" b="0" i="0" kern="1200" dirty="0">
                <a:solidFill>
                  <a:schemeClr val="tx1"/>
                </a:solidFill>
                <a:effectLst/>
                <a:latin typeface="Arial" charset="0"/>
                <a:ea typeface="宋体" pitchFamily="2" charset="-122"/>
                <a:cs typeface="宋体" pitchFamily="-112" charset="-122"/>
              </a:rPr>
              <a:t>1 </a:t>
            </a:r>
            <a:r>
              <a:rPr lang="en-US" altLang="zh-CN" sz="1200" b="0" i="0" kern="1200" dirty="0" err="1">
                <a:solidFill>
                  <a:schemeClr val="tx1"/>
                </a:solidFill>
                <a:effectLst/>
                <a:latin typeface="Arial" charset="0"/>
                <a:ea typeface="宋体" pitchFamily="2" charset="-122"/>
                <a:cs typeface="宋体" pitchFamily="-112" charset="-122"/>
              </a:rPr>
              <a:t>Tera</a:t>
            </a:r>
            <a:r>
              <a:rPr lang="en-US" altLang="zh-CN" sz="1200" b="0" i="0" kern="1200" dirty="0">
                <a:solidFill>
                  <a:schemeClr val="tx1"/>
                </a:solidFill>
                <a:effectLst/>
                <a:latin typeface="Arial" charset="0"/>
                <a:ea typeface="宋体" pitchFamily="2" charset="-122"/>
                <a:cs typeface="宋体" pitchFamily="-112" charset="-122"/>
              </a:rPr>
              <a:t> Byte</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TB</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 1024 GB</a:t>
            </a:r>
          </a:p>
          <a:p>
            <a:r>
              <a:rPr lang="en-US" altLang="zh-CN" sz="1200" b="0" i="0" kern="1200" dirty="0">
                <a:solidFill>
                  <a:schemeClr val="tx1"/>
                </a:solidFill>
                <a:effectLst/>
                <a:latin typeface="Arial" charset="0"/>
                <a:ea typeface="宋体" pitchFamily="2" charset="-122"/>
                <a:cs typeface="宋体" pitchFamily="-112" charset="-122"/>
              </a:rPr>
              <a:t>1 Peta Byte</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PB</a:t>
            </a:r>
            <a:r>
              <a:rPr lang="zh-CN" altLang="en-US" sz="1200" b="0" i="0" kern="1200" dirty="0">
                <a:solidFill>
                  <a:schemeClr val="tx1"/>
                </a:solidFill>
                <a:effectLst/>
                <a:latin typeface="Arial" charset="0"/>
                <a:ea typeface="宋体" pitchFamily="2" charset="-122"/>
                <a:cs typeface="宋体" pitchFamily="-112" charset="-122"/>
              </a:rPr>
              <a:t>） </a:t>
            </a:r>
            <a:r>
              <a:rPr lang="en-US" altLang="zh-CN" sz="1200" b="0" i="0" kern="1200" dirty="0">
                <a:solidFill>
                  <a:schemeClr val="tx1"/>
                </a:solidFill>
                <a:effectLst/>
                <a:latin typeface="Arial" charset="0"/>
                <a:ea typeface="宋体" pitchFamily="2" charset="-122"/>
                <a:cs typeface="宋体" pitchFamily="-112" charset="-122"/>
              </a:rPr>
              <a:t>= 1024 TB</a:t>
            </a:r>
          </a:p>
          <a:p>
            <a:r>
              <a:rPr lang="en-US" altLang="zh-CN" sz="1200" b="0" i="0" kern="1200" dirty="0">
                <a:solidFill>
                  <a:schemeClr val="tx1"/>
                </a:solidFill>
                <a:effectLst/>
                <a:latin typeface="Arial" charset="0"/>
                <a:ea typeface="宋体" pitchFamily="2" charset="-122"/>
                <a:cs typeface="宋体" pitchFamily="-112" charset="-122"/>
              </a:rPr>
              <a:t>1 </a:t>
            </a:r>
            <a:r>
              <a:rPr lang="en-US" altLang="zh-CN" sz="1200" b="0" i="0" kern="1200" dirty="0" err="1">
                <a:solidFill>
                  <a:schemeClr val="tx1"/>
                </a:solidFill>
                <a:effectLst/>
                <a:latin typeface="Arial" charset="0"/>
                <a:ea typeface="宋体" pitchFamily="2" charset="-122"/>
                <a:cs typeface="宋体" pitchFamily="-112" charset="-122"/>
              </a:rPr>
              <a:t>Exa</a:t>
            </a:r>
            <a:r>
              <a:rPr lang="en-US" altLang="zh-CN" sz="1200" b="0" i="0" kern="1200" dirty="0">
                <a:solidFill>
                  <a:schemeClr val="tx1"/>
                </a:solidFill>
                <a:effectLst/>
                <a:latin typeface="Arial" charset="0"/>
                <a:ea typeface="宋体" pitchFamily="2" charset="-122"/>
                <a:cs typeface="宋体" pitchFamily="-112" charset="-122"/>
              </a:rPr>
              <a:t> Byte</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EB</a:t>
            </a:r>
            <a:r>
              <a:rPr lang="zh-CN" altLang="en-US" sz="1200" b="0" i="0" kern="1200" dirty="0">
                <a:solidFill>
                  <a:schemeClr val="tx1"/>
                </a:solidFill>
                <a:effectLst/>
                <a:latin typeface="Arial" charset="0"/>
                <a:ea typeface="宋体" pitchFamily="2" charset="-122"/>
                <a:cs typeface="宋体" pitchFamily="-112" charset="-122"/>
              </a:rPr>
              <a:t>） </a:t>
            </a:r>
            <a:r>
              <a:rPr lang="en-US" altLang="zh-CN" sz="1200" b="0" i="0" kern="1200" dirty="0">
                <a:solidFill>
                  <a:schemeClr val="tx1"/>
                </a:solidFill>
                <a:effectLst/>
                <a:latin typeface="Arial" charset="0"/>
                <a:ea typeface="宋体" pitchFamily="2" charset="-122"/>
                <a:cs typeface="宋体" pitchFamily="-112" charset="-122"/>
              </a:rPr>
              <a:t>= 1024 PB</a:t>
            </a:r>
          </a:p>
          <a:p>
            <a:r>
              <a:rPr lang="en-US" altLang="zh-CN" sz="1200" b="0" i="0" kern="1200" dirty="0">
                <a:solidFill>
                  <a:schemeClr val="tx1"/>
                </a:solidFill>
                <a:effectLst/>
                <a:latin typeface="Arial" charset="0"/>
                <a:ea typeface="宋体" pitchFamily="2" charset="-122"/>
                <a:cs typeface="宋体" pitchFamily="-112" charset="-122"/>
              </a:rPr>
              <a:t>1 </a:t>
            </a:r>
            <a:r>
              <a:rPr lang="en-US" altLang="zh-CN" sz="1200" b="0" i="0" kern="1200" dirty="0" err="1">
                <a:solidFill>
                  <a:schemeClr val="tx1"/>
                </a:solidFill>
                <a:effectLst/>
                <a:latin typeface="Arial" charset="0"/>
                <a:ea typeface="宋体" pitchFamily="2" charset="-122"/>
                <a:cs typeface="宋体" pitchFamily="-112" charset="-122"/>
              </a:rPr>
              <a:t>Zetta</a:t>
            </a:r>
            <a:r>
              <a:rPr lang="en-US" altLang="zh-CN" sz="1200" b="0" i="0" kern="1200" dirty="0">
                <a:solidFill>
                  <a:schemeClr val="tx1"/>
                </a:solidFill>
                <a:effectLst/>
                <a:latin typeface="Arial" charset="0"/>
                <a:ea typeface="宋体" pitchFamily="2" charset="-122"/>
                <a:cs typeface="宋体" pitchFamily="-112" charset="-122"/>
              </a:rPr>
              <a:t> Byte</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ZB</a:t>
            </a:r>
            <a:r>
              <a:rPr lang="zh-CN" altLang="en-US" sz="1200" b="0" i="0" kern="1200" dirty="0">
                <a:solidFill>
                  <a:schemeClr val="tx1"/>
                </a:solidFill>
                <a:effectLst/>
                <a:latin typeface="Arial" charset="0"/>
                <a:ea typeface="宋体" pitchFamily="2" charset="-122"/>
                <a:cs typeface="宋体" pitchFamily="-112" charset="-122"/>
              </a:rPr>
              <a:t>） </a:t>
            </a:r>
            <a:r>
              <a:rPr lang="en-US" altLang="zh-CN" sz="1200" b="0" i="0" kern="1200" dirty="0">
                <a:solidFill>
                  <a:schemeClr val="tx1"/>
                </a:solidFill>
                <a:effectLst/>
                <a:latin typeface="Arial" charset="0"/>
                <a:ea typeface="宋体" pitchFamily="2" charset="-122"/>
                <a:cs typeface="宋体" pitchFamily="-112" charset="-122"/>
              </a:rPr>
              <a:t>= 1024 EB</a:t>
            </a:r>
          </a:p>
          <a:p>
            <a:r>
              <a:rPr lang="en-US" altLang="zh-CN" sz="1200" b="0" i="0" kern="1200" dirty="0">
                <a:solidFill>
                  <a:schemeClr val="tx1"/>
                </a:solidFill>
                <a:effectLst/>
                <a:latin typeface="Arial" charset="0"/>
                <a:ea typeface="宋体" pitchFamily="2" charset="-122"/>
                <a:cs typeface="宋体" pitchFamily="-112" charset="-122"/>
              </a:rPr>
              <a:t>1Yotta Byte</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YB</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 1024 ZB</a:t>
            </a:r>
          </a:p>
          <a:p>
            <a:r>
              <a:rPr lang="en-US" altLang="zh-CN" sz="1200" b="0" i="0" kern="1200" dirty="0">
                <a:solidFill>
                  <a:schemeClr val="tx1"/>
                </a:solidFill>
                <a:effectLst/>
                <a:latin typeface="Arial" charset="0"/>
                <a:ea typeface="宋体" pitchFamily="2" charset="-122"/>
                <a:cs typeface="宋体" pitchFamily="-112" charset="-122"/>
              </a:rPr>
              <a:t>1 </a:t>
            </a:r>
            <a:r>
              <a:rPr lang="en-US" altLang="zh-CN" sz="1200" b="0" i="0" kern="1200" dirty="0" err="1">
                <a:solidFill>
                  <a:schemeClr val="tx1"/>
                </a:solidFill>
                <a:effectLst/>
                <a:latin typeface="Arial" charset="0"/>
                <a:ea typeface="宋体" pitchFamily="2" charset="-122"/>
                <a:cs typeface="宋体" pitchFamily="-112" charset="-122"/>
              </a:rPr>
              <a:t>Bronto</a:t>
            </a:r>
            <a:r>
              <a:rPr lang="en-US" altLang="zh-CN" sz="1200" b="0" i="0" kern="1200" dirty="0">
                <a:solidFill>
                  <a:schemeClr val="tx1"/>
                </a:solidFill>
                <a:effectLst/>
                <a:latin typeface="Arial" charset="0"/>
                <a:ea typeface="宋体" pitchFamily="2" charset="-122"/>
                <a:cs typeface="宋体" pitchFamily="-112" charset="-122"/>
              </a:rPr>
              <a:t> Byte</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BB</a:t>
            </a:r>
            <a:r>
              <a:rPr lang="zh-CN" altLang="en-US" sz="1200" b="0" i="0" kern="1200" dirty="0">
                <a:solidFill>
                  <a:schemeClr val="tx1"/>
                </a:solidFill>
                <a:effectLst/>
                <a:latin typeface="Arial" charset="0"/>
                <a:ea typeface="宋体" pitchFamily="2" charset="-122"/>
                <a:cs typeface="宋体" pitchFamily="-112" charset="-122"/>
              </a:rPr>
              <a:t>） </a:t>
            </a:r>
            <a:r>
              <a:rPr lang="en-US" altLang="zh-CN" sz="1200" b="0" i="0" kern="1200" dirty="0">
                <a:solidFill>
                  <a:schemeClr val="tx1"/>
                </a:solidFill>
                <a:effectLst/>
                <a:latin typeface="Arial" charset="0"/>
                <a:ea typeface="宋体" pitchFamily="2" charset="-122"/>
                <a:cs typeface="宋体" pitchFamily="-112" charset="-122"/>
              </a:rPr>
              <a:t>= 1024 YB</a:t>
            </a:r>
          </a:p>
          <a:p>
            <a:r>
              <a:rPr lang="en-US" altLang="zh-CN" sz="1200" b="0" i="0" kern="1200" dirty="0">
                <a:solidFill>
                  <a:schemeClr val="tx1"/>
                </a:solidFill>
                <a:effectLst/>
                <a:latin typeface="Arial" charset="0"/>
                <a:ea typeface="宋体" pitchFamily="2" charset="-122"/>
                <a:cs typeface="宋体" pitchFamily="-112" charset="-122"/>
              </a:rPr>
              <a:t>1Nona Byte</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NB</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=1024 BB</a:t>
            </a:r>
          </a:p>
          <a:p>
            <a:r>
              <a:rPr lang="en-US" altLang="zh-CN" sz="1200" b="0" i="0" kern="1200" dirty="0">
                <a:solidFill>
                  <a:schemeClr val="tx1"/>
                </a:solidFill>
                <a:effectLst/>
                <a:latin typeface="Arial" charset="0"/>
                <a:ea typeface="宋体" pitchFamily="2" charset="-122"/>
                <a:cs typeface="宋体" pitchFamily="-112" charset="-122"/>
              </a:rPr>
              <a:t>1 </a:t>
            </a:r>
            <a:r>
              <a:rPr lang="en-US" altLang="zh-CN" sz="1200" b="0" i="0" kern="1200" dirty="0" err="1">
                <a:solidFill>
                  <a:schemeClr val="tx1"/>
                </a:solidFill>
                <a:effectLst/>
                <a:latin typeface="Arial" charset="0"/>
                <a:ea typeface="宋体" pitchFamily="2" charset="-122"/>
                <a:cs typeface="宋体" pitchFamily="-112" charset="-122"/>
              </a:rPr>
              <a:t>Dogga</a:t>
            </a:r>
            <a:r>
              <a:rPr lang="en-US" altLang="zh-CN" sz="1200" b="0" i="0" kern="1200" dirty="0">
                <a:solidFill>
                  <a:schemeClr val="tx1"/>
                </a:solidFill>
                <a:effectLst/>
                <a:latin typeface="Arial" charset="0"/>
                <a:ea typeface="宋体" pitchFamily="2" charset="-122"/>
                <a:cs typeface="宋体" pitchFamily="-112" charset="-122"/>
              </a:rPr>
              <a:t> Byte</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DB</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=1024 NB</a:t>
            </a:r>
          </a:p>
          <a:p>
            <a:r>
              <a:rPr lang="en-US" altLang="zh-CN" sz="1200" b="0" i="0" kern="1200" dirty="0">
                <a:solidFill>
                  <a:schemeClr val="tx1"/>
                </a:solidFill>
                <a:effectLst/>
                <a:latin typeface="Arial" charset="0"/>
                <a:ea typeface="宋体" pitchFamily="2" charset="-122"/>
                <a:cs typeface="宋体" pitchFamily="-112" charset="-122"/>
              </a:rPr>
              <a:t>1 Corydon Byte</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CB</a:t>
            </a:r>
            <a:r>
              <a:rPr lang="zh-CN" altLang="en-US" sz="1200" b="0" i="0" kern="1200" dirty="0">
                <a:solidFill>
                  <a:schemeClr val="tx1"/>
                </a:solidFill>
                <a:effectLst/>
                <a:latin typeface="Arial" charset="0"/>
                <a:ea typeface="宋体" pitchFamily="2" charset="-122"/>
                <a:cs typeface="宋体" pitchFamily="-112" charset="-122"/>
              </a:rPr>
              <a:t>）</a:t>
            </a:r>
            <a:r>
              <a:rPr lang="en-US" altLang="zh-CN" sz="1200" b="0" i="0" kern="1200" dirty="0">
                <a:solidFill>
                  <a:schemeClr val="tx1"/>
                </a:solidFill>
                <a:effectLst/>
                <a:latin typeface="Arial" charset="0"/>
                <a:ea typeface="宋体" pitchFamily="2" charset="-122"/>
                <a:cs typeface="宋体" pitchFamily="-112" charset="-122"/>
              </a:rPr>
              <a:t>=1024DB</a:t>
            </a:r>
          </a:p>
          <a:p>
            <a:endParaRPr lang="zh-CN" altLang="en-US" sz="1200" b="0" i="0" u="none" strike="noStrike" kern="1200" baseline="0" dirty="0">
              <a:solidFill>
                <a:schemeClr val="tx1"/>
              </a:solidFill>
              <a:latin typeface="Arial" charset="0"/>
              <a:ea typeface="宋体" pitchFamily="2" charset="-122"/>
              <a:cs typeface="宋体" pitchFamily="-112" charset="-122"/>
            </a:endParaRPr>
          </a:p>
          <a:p>
            <a:pPr lvl="1"/>
            <a:endParaRPr lang="zh-CN" altLang="en-US" sz="1200" b="0" i="0" u="none" strike="noStrike" kern="1200" baseline="0" dirty="0">
              <a:solidFill>
                <a:schemeClr val="tx1"/>
              </a:solidFill>
              <a:latin typeface="Arial" charset="0"/>
              <a:ea typeface="宋体" pitchFamily="2" charset="-122"/>
              <a:cs typeface="宋体" pitchFamily="-11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5</a:t>
            </a:fld>
            <a:endParaRPr lang="en-US" altLang="zh-CN"/>
          </a:p>
        </p:txBody>
      </p:sp>
    </p:spTree>
    <p:extLst>
      <p:ext uri="{BB962C8B-B14F-4D97-AF65-F5344CB8AC3E}">
        <p14:creationId xmlns:p14="http://schemas.microsoft.com/office/powerpoint/2010/main" val="30343431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55</a:t>
            </a:fld>
            <a:endParaRPr lang="en-US" altLang="zh-CN"/>
          </a:p>
        </p:txBody>
      </p:sp>
    </p:spTree>
    <p:extLst>
      <p:ext uri="{BB962C8B-B14F-4D97-AF65-F5344CB8AC3E}">
        <p14:creationId xmlns:p14="http://schemas.microsoft.com/office/powerpoint/2010/main" val="16254171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normAutofit/>
          </a:bodyPr>
          <a:lstStyle/>
          <a:p>
            <a:r>
              <a:rPr lang="zh-CN" altLang="en-US" sz="2800" dirty="0"/>
              <a:t>转储和传输过程中，因噪声干扰、粒子幅射、介质缺损等，码元可能出错</a:t>
            </a:r>
            <a:r>
              <a:rPr lang="en-US" altLang="zh-CN" sz="2800" b="1" dirty="0"/>
              <a:t>0</a:t>
            </a:r>
            <a:r>
              <a:rPr lang="zh-CN" altLang="en-US" sz="2800" b="1" dirty="0"/>
              <a:t>→</a:t>
            </a:r>
            <a:r>
              <a:rPr lang="en-US" altLang="zh-CN" sz="2800" b="1" dirty="0"/>
              <a:t>1</a:t>
            </a:r>
            <a:r>
              <a:rPr lang="zh-CN" altLang="en-US" sz="2800" b="1" dirty="0"/>
              <a:t>或</a:t>
            </a:r>
            <a:r>
              <a:rPr lang="en-US" altLang="zh-CN" sz="2800" b="1" dirty="0"/>
              <a:t>1</a:t>
            </a:r>
            <a:r>
              <a:rPr lang="zh-CN" altLang="en-US" sz="2800" b="1" dirty="0"/>
              <a:t> → </a:t>
            </a:r>
            <a:r>
              <a:rPr lang="en-US" altLang="zh-CN" sz="2800" b="1" dirty="0"/>
              <a:t>0</a:t>
            </a:r>
            <a:r>
              <a:rPr lang="zh-CN" altLang="en-US" sz="2800" b="1" dirty="0"/>
              <a:t>；</a:t>
            </a:r>
          </a:p>
          <a:p>
            <a:pPr lvl="1"/>
            <a:r>
              <a:rPr lang="zh-CN" altLang="en-US" sz="2400" dirty="0"/>
              <a:t> 检错码</a:t>
            </a:r>
            <a:r>
              <a:rPr lang="en-US" altLang="zh-CN" sz="2400" b="1" dirty="0"/>
              <a:t>Error-Detecting Code</a:t>
            </a:r>
          </a:p>
          <a:p>
            <a:pPr lvl="1"/>
            <a:r>
              <a:rPr lang="zh-CN" altLang="en-US" sz="2400" dirty="0"/>
              <a:t> 纠错码</a:t>
            </a:r>
            <a:r>
              <a:rPr lang="en-US" altLang="zh-CN" sz="2400" b="1" dirty="0"/>
              <a:t>Error-Correcting Code</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57</a:t>
            </a:fld>
            <a:endParaRPr lang="en-US" altLang="zh-CN"/>
          </a:p>
        </p:txBody>
      </p:sp>
    </p:spTree>
    <p:extLst>
      <p:ext uri="{BB962C8B-B14F-4D97-AF65-F5344CB8AC3E}">
        <p14:creationId xmlns:p14="http://schemas.microsoft.com/office/powerpoint/2010/main" val="4090441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normAutofit fontScale="77500" lnSpcReduction="20000"/>
          </a:bodyPr>
          <a:lstStyle/>
          <a:p>
            <a:r>
              <a:rPr lang="zh-CN" altLang="en-US" dirty="0"/>
              <a:t>理查德</a:t>
            </a:r>
            <a:r>
              <a:rPr lang="en-US" altLang="zh-CN" dirty="0"/>
              <a:t>·</a:t>
            </a:r>
            <a:r>
              <a:rPr lang="zh-CN" altLang="en-US" dirty="0"/>
              <a:t>卫斯里</a:t>
            </a:r>
            <a:r>
              <a:rPr lang="en-US" altLang="zh-CN" dirty="0"/>
              <a:t>·</a:t>
            </a:r>
            <a:r>
              <a:rPr lang="zh-CN" altLang="en-US" dirty="0"/>
              <a:t>汉明（英语：</a:t>
            </a:r>
            <a:r>
              <a:rPr lang="en-US" altLang="zh-CN" dirty="0"/>
              <a:t>Richard Wesley Hamming</a:t>
            </a:r>
            <a:r>
              <a:rPr lang="zh-CN" altLang="en-US" dirty="0"/>
              <a:t>，</a:t>
            </a:r>
            <a:r>
              <a:rPr lang="en-US" altLang="zh-CN" dirty="0"/>
              <a:t>1915</a:t>
            </a:r>
            <a:r>
              <a:rPr lang="zh-CN" altLang="en-US" dirty="0"/>
              <a:t>年</a:t>
            </a:r>
            <a:r>
              <a:rPr lang="en-US" altLang="zh-CN" dirty="0"/>
              <a:t>2</a:t>
            </a:r>
            <a:r>
              <a:rPr lang="zh-CN" altLang="en-US" dirty="0"/>
              <a:t>月</a:t>
            </a:r>
            <a:r>
              <a:rPr lang="en-US" altLang="zh-CN" dirty="0"/>
              <a:t>11</a:t>
            </a:r>
            <a:r>
              <a:rPr lang="zh-CN" altLang="en-US" dirty="0"/>
              <a:t>日－</a:t>
            </a:r>
            <a:r>
              <a:rPr lang="en-US" altLang="zh-CN" dirty="0"/>
              <a:t>1998</a:t>
            </a:r>
            <a:r>
              <a:rPr lang="zh-CN" altLang="en-US" dirty="0"/>
              <a:t>年</a:t>
            </a:r>
            <a:r>
              <a:rPr lang="en-US" altLang="zh-CN" dirty="0"/>
              <a:t>1</a:t>
            </a:r>
            <a:r>
              <a:rPr lang="zh-CN" altLang="en-US" dirty="0"/>
              <a:t>月</a:t>
            </a:r>
            <a:r>
              <a:rPr lang="en-US" altLang="zh-CN" dirty="0"/>
              <a:t>7</a:t>
            </a:r>
            <a:r>
              <a:rPr lang="zh-CN" altLang="en-US" dirty="0"/>
              <a:t>日），美国数学家，主要贡献在计算机科学和电讯。</a:t>
            </a:r>
          </a:p>
          <a:p>
            <a:r>
              <a:rPr lang="en-US" altLang="zh-CN" dirty="0"/>
              <a:t>1937</a:t>
            </a:r>
            <a:r>
              <a:rPr lang="zh-CN" altLang="en-US" dirty="0"/>
              <a:t>年芝加哥大学学士学位毕业，</a:t>
            </a:r>
            <a:r>
              <a:rPr lang="en-US" altLang="zh-CN" dirty="0"/>
              <a:t>1939</a:t>
            </a:r>
            <a:r>
              <a:rPr lang="zh-CN" altLang="en-US" dirty="0"/>
              <a:t>年内布拉斯加大学硕士学位毕业，</a:t>
            </a:r>
            <a:r>
              <a:rPr lang="en-US" altLang="zh-CN" dirty="0"/>
              <a:t>1942</a:t>
            </a:r>
            <a:r>
              <a:rPr lang="zh-CN" altLang="en-US" dirty="0"/>
              <a:t>年伊利诺伊大学香槟分校博士学位毕业，博士论文为</a:t>
            </a:r>
            <a:r>
              <a:rPr lang="en-US" altLang="zh-CN" dirty="0"/>
              <a:t>《</a:t>
            </a:r>
            <a:r>
              <a:rPr lang="zh-CN" altLang="en-US" dirty="0"/>
              <a:t>一些线性微分方程边界值理论上的问题</a:t>
            </a:r>
            <a:r>
              <a:rPr lang="en-US" altLang="zh-CN" dirty="0"/>
              <a:t>》</a:t>
            </a:r>
            <a:r>
              <a:rPr lang="zh-CN" altLang="en-US" dirty="0"/>
              <a:t>（</a:t>
            </a:r>
            <a:r>
              <a:rPr lang="en-US" altLang="zh-CN" dirty="0"/>
              <a:t>Some Problems in the Boundary Value Theory of Linear Differential Equations</a:t>
            </a:r>
            <a:r>
              <a:rPr lang="zh-CN" altLang="en-US" dirty="0"/>
              <a:t>）。二战期间在路易斯维尔大学当教授，</a:t>
            </a:r>
            <a:r>
              <a:rPr lang="en-US" altLang="zh-CN" dirty="0"/>
              <a:t>1945</a:t>
            </a:r>
            <a:r>
              <a:rPr lang="zh-CN" altLang="en-US" dirty="0"/>
              <a:t>年参加曼克顿计划，负责编写电脑程式，计算物理学家所提供方程的解。该程式是判断引爆核弹会否燃烧大气层，结果是不会，于是核弹便开始试验。</a:t>
            </a:r>
          </a:p>
          <a:p>
            <a:r>
              <a:rPr lang="en-US" altLang="zh-CN" dirty="0"/>
              <a:t>1946</a:t>
            </a:r>
            <a:r>
              <a:rPr lang="zh-CN" altLang="en-US" dirty="0"/>
              <a:t>至</a:t>
            </a:r>
            <a:r>
              <a:rPr lang="en-US" altLang="zh-CN" dirty="0"/>
              <a:t>76</a:t>
            </a:r>
            <a:r>
              <a:rPr lang="zh-CN" altLang="en-US" dirty="0"/>
              <a:t>年在贝尔实验室工作。他曾和约翰</a:t>
            </a:r>
            <a:r>
              <a:rPr lang="en-US" altLang="zh-CN" dirty="0"/>
              <a:t>·</a:t>
            </a:r>
            <a:r>
              <a:rPr lang="zh-CN" altLang="en-US" dirty="0"/>
              <a:t>怀尔德</a:t>
            </a:r>
            <a:r>
              <a:rPr lang="en-US" altLang="zh-CN" dirty="0"/>
              <a:t>·</a:t>
            </a:r>
            <a:r>
              <a:rPr lang="zh-CN" altLang="en-US" dirty="0"/>
              <a:t>杜奇、克劳德</a:t>
            </a:r>
            <a:r>
              <a:rPr lang="en-US" altLang="zh-CN" dirty="0"/>
              <a:t>·</a:t>
            </a:r>
            <a:r>
              <a:rPr lang="zh-CN" altLang="en-US" dirty="0"/>
              <a:t>艾尔伍德</a:t>
            </a:r>
            <a:r>
              <a:rPr lang="en-US" altLang="zh-CN" dirty="0"/>
              <a:t>·</a:t>
            </a:r>
            <a:r>
              <a:rPr lang="zh-CN" altLang="en-US" dirty="0"/>
              <a:t>香农合作。</a:t>
            </a:r>
            <a:r>
              <a:rPr lang="en-US" altLang="zh-CN" dirty="0"/>
              <a:t>1956</a:t>
            </a:r>
            <a:r>
              <a:rPr lang="zh-CN" altLang="en-US" dirty="0"/>
              <a:t>年他参与了</a:t>
            </a:r>
            <a:r>
              <a:rPr lang="en-US" altLang="zh-CN" dirty="0"/>
              <a:t>IBM 650</a:t>
            </a:r>
            <a:r>
              <a:rPr lang="zh-CN" altLang="en-US" dirty="0"/>
              <a:t>的编程语言发展工作。</a:t>
            </a:r>
          </a:p>
          <a:p>
            <a:r>
              <a:rPr lang="en-US" altLang="zh-CN" dirty="0"/>
              <a:t>1976</a:t>
            </a:r>
            <a:r>
              <a:rPr lang="zh-CN" altLang="en-US" dirty="0"/>
              <a:t>年</a:t>
            </a:r>
            <a:r>
              <a:rPr lang="en-US" altLang="zh-CN" dirty="0"/>
              <a:t>7</a:t>
            </a:r>
            <a:r>
              <a:rPr lang="zh-CN" altLang="en-US" dirty="0"/>
              <a:t>月</a:t>
            </a:r>
            <a:r>
              <a:rPr lang="en-US" altLang="zh-CN" dirty="0"/>
              <a:t>23</a:t>
            </a:r>
            <a:r>
              <a:rPr lang="zh-CN" altLang="en-US" dirty="0"/>
              <a:t>日起在海军研究院当兼任教授，</a:t>
            </a:r>
            <a:r>
              <a:rPr lang="en-US" altLang="zh-CN" dirty="0"/>
              <a:t>1997</a:t>
            </a:r>
            <a:r>
              <a:rPr lang="zh-CN" altLang="en-US" dirty="0"/>
              <a:t>年成为名誉教授。</a:t>
            </a:r>
          </a:p>
          <a:p>
            <a:r>
              <a:rPr lang="zh-CN" altLang="en-US" dirty="0"/>
              <a:t>他是美国电脑协会（</a:t>
            </a:r>
            <a:r>
              <a:rPr lang="en-US" altLang="zh-CN" dirty="0"/>
              <a:t>ACM</a:t>
            </a:r>
            <a:r>
              <a:rPr lang="zh-CN" altLang="en-US" dirty="0"/>
              <a:t>）的创立人之一，曾任该组织的主席。</a:t>
            </a:r>
          </a:p>
          <a:p>
            <a:endParaRPr lang="zh-CN" altLang="en-US" dirty="0"/>
          </a:p>
          <a:p>
            <a:r>
              <a:rPr lang="en-US" altLang="zh-CN" sz="1200" dirty="0"/>
              <a:t>Richard Wesley Hamming (Chicago, February 11, 1915 – Monterey, California, January 7, 1998) was an American mathematician whose work had many implications for computer science and telecommunications. His contributions include the </a:t>
            </a:r>
            <a:r>
              <a:rPr lang="en-US" altLang="zh-CN" sz="1200" dirty="0">
                <a:solidFill>
                  <a:srgbClr val="FF0000"/>
                </a:solidFill>
              </a:rPr>
              <a:t>Hamming code </a:t>
            </a:r>
            <a:r>
              <a:rPr lang="en-US" altLang="zh-CN" sz="1200" dirty="0"/>
              <a:t>(which makes use of a Hamming matrix), the </a:t>
            </a:r>
            <a:r>
              <a:rPr lang="en-US" altLang="zh-CN" sz="1200" dirty="0">
                <a:solidFill>
                  <a:srgbClr val="FF0000"/>
                </a:solidFill>
              </a:rPr>
              <a:t>Hamming window</a:t>
            </a:r>
            <a:r>
              <a:rPr lang="en-US" altLang="zh-CN" sz="1200" dirty="0"/>
              <a:t> (described in Section 5.8 of his book Digital Filters), </a:t>
            </a:r>
            <a:r>
              <a:rPr lang="en-US" altLang="zh-CN" sz="1200" dirty="0">
                <a:solidFill>
                  <a:srgbClr val="FF0000"/>
                </a:solidFill>
              </a:rPr>
              <a:t>Hamming numbers</a:t>
            </a:r>
            <a:r>
              <a:rPr lang="en-US" altLang="zh-CN" sz="1200" dirty="0"/>
              <a:t>, </a:t>
            </a:r>
            <a:r>
              <a:rPr lang="en-US" altLang="zh-CN" sz="1200" dirty="0">
                <a:solidFill>
                  <a:srgbClr val="FF0000"/>
                </a:solidFill>
              </a:rPr>
              <a:t>Sphere-packing</a:t>
            </a:r>
            <a:r>
              <a:rPr lang="en-US" altLang="zh-CN" sz="1200" dirty="0"/>
              <a:t> (or hamming bound) and the </a:t>
            </a:r>
            <a:r>
              <a:rPr lang="en-US" altLang="zh-CN" sz="1200" dirty="0">
                <a:solidFill>
                  <a:srgbClr val="FF0000"/>
                </a:solidFill>
              </a:rPr>
              <a:t>Hamming distance</a:t>
            </a:r>
            <a:r>
              <a:rPr lang="en-US" altLang="zh-CN" sz="1200" dirty="0"/>
              <a:t>.</a:t>
            </a:r>
          </a:p>
          <a:p>
            <a:r>
              <a:rPr lang="en-US" altLang="zh-CN" sz="1200" dirty="0"/>
              <a:t>from 1946 to 1976, he worked at the </a:t>
            </a:r>
            <a:r>
              <a:rPr lang="en-US" altLang="zh-CN" sz="1200" dirty="0">
                <a:solidFill>
                  <a:srgbClr val="FF0000"/>
                </a:solidFill>
              </a:rPr>
              <a:t>Bell Telephone Laboratories</a:t>
            </a:r>
            <a:r>
              <a:rPr lang="en-US" altLang="zh-CN" sz="1200" dirty="0"/>
              <a:t>, where he collaborated with </a:t>
            </a:r>
            <a:r>
              <a:rPr lang="en-US" altLang="zh-CN" sz="1200" dirty="0">
                <a:solidFill>
                  <a:srgbClr val="FF0000"/>
                </a:solidFill>
              </a:rPr>
              <a:t>Claude E. Shannon</a:t>
            </a:r>
            <a:r>
              <a:rPr lang="en-US" altLang="zh-CN" sz="1200" dirty="0"/>
              <a:t>. During this period, he was an Adjunct Professor at the City College of New York, School of Engineering. On July 23, 1976 he moved to the Naval Postgraduate School, where he worked as an Adjunct Professor until 1997, when he became Professor Emeritus.</a:t>
            </a:r>
            <a:r>
              <a:rPr lang="zh-CN" altLang="en-US" sz="1200" dirty="0"/>
              <a:t> </a:t>
            </a:r>
            <a:endParaRPr lang="en-US" altLang="zh-CN" sz="1200" dirty="0"/>
          </a:p>
          <a:p>
            <a:endParaRPr lang="en-US" altLang="zh-CN" dirty="0"/>
          </a:p>
          <a:p>
            <a:r>
              <a:rPr lang="en-US" altLang="zh-CN" dirty="0"/>
              <a:t>He received his bachelor's degree from the </a:t>
            </a:r>
            <a:r>
              <a:rPr lang="en-US" altLang="zh-CN" dirty="0">
                <a:hlinkClick r:id="rId3" action="ppaction://hlinkfile" tooltip="University of Chicago"/>
              </a:rPr>
              <a:t>University of Chicago</a:t>
            </a:r>
            <a:r>
              <a:rPr lang="en-US" altLang="zh-CN" dirty="0"/>
              <a:t> in 1937, a master's degree from the </a:t>
            </a:r>
            <a:r>
              <a:rPr lang="en-US" altLang="zh-CN" dirty="0">
                <a:hlinkClick r:id="rId4" action="ppaction://hlinkfile" tooltip="University of Nebraska"/>
              </a:rPr>
              <a:t>University of Nebraska</a:t>
            </a:r>
            <a:r>
              <a:rPr lang="en-US" altLang="zh-CN" dirty="0"/>
              <a:t> in 1939, and finally a </a:t>
            </a:r>
            <a:r>
              <a:rPr lang="en-US" altLang="zh-CN" dirty="0">
                <a:hlinkClick r:id="rId5" action="ppaction://hlinkfile" tooltip="Doctor of Philosophy"/>
              </a:rPr>
              <a:t>Ph.D.</a:t>
            </a:r>
            <a:r>
              <a:rPr lang="en-US" altLang="zh-CN" dirty="0"/>
              <a:t> from the </a:t>
            </a:r>
            <a:r>
              <a:rPr lang="en-US" altLang="zh-CN" dirty="0">
                <a:hlinkClick r:id="rId6" action="ppaction://hlinkfile" tooltip="University of Illinois at Urbana-Champaign"/>
              </a:rPr>
              <a:t>University of Illinois at Urbana-Champaign</a:t>
            </a:r>
            <a:r>
              <a:rPr lang="en-US" altLang="zh-CN" dirty="0"/>
              <a:t> in 1942. He was a professor at the </a:t>
            </a:r>
            <a:r>
              <a:rPr lang="en-US" altLang="zh-CN" dirty="0">
                <a:hlinkClick r:id="rId7" action="ppaction://hlinkfile" tooltip="University of Louisville"/>
              </a:rPr>
              <a:t>University of Louisville</a:t>
            </a:r>
            <a:r>
              <a:rPr lang="en-US" altLang="zh-CN" dirty="0"/>
              <a:t> during </a:t>
            </a:r>
            <a:r>
              <a:rPr lang="en-US" altLang="zh-CN" dirty="0">
                <a:hlinkClick r:id="rId8" action="ppaction://hlinkfile" tooltip="World War II"/>
              </a:rPr>
              <a:t>World War II</a:t>
            </a:r>
            <a:r>
              <a:rPr lang="en-US" altLang="zh-CN" dirty="0"/>
              <a:t>, and left to work on the </a:t>
            </a:r>
            <a:r>
              <a:rPr lang="en-US" altLang="zh-CN" dirty="0">
                <a:hlinkClick r:id="rId9" action="ppaction://hlinkfile" tooltip="Manhattan Project"/>
              </a:rPr>
              <a:t>Manhattan Project</a:t>
            </a:r>
            <a:r>
              <a:rPr lang="en-US" altLang="zh-CN" dirty="0"/>
              <a:t> in 1945, programming one of the earliest electronic digital computers to calculate the solution to equations provided by the project's physicists. The objective of the program was to discover if the detonation of an </a:t>
            </a:r>
            <a:r>
              <a:rPr lang="en-US" altLang="zh-CN" dirty="0">
                <a:hlinkClick r:id="rId10" action="ppaction://hlinkfile" tooltip="Atomic bomb"/>
              </a:rPr>
              <a:t>atomic bomb</a:t>
            </a:r>
            <a:r>
              <a:rPr lang="en-US" altLang="zh-CN" dirty="0"/>
              <a:t> would ignite the </a:t>
            </a:r>
            <a:r>
              <a:rPr lang="en-US" altLang="zh-CN" dirty="0">
                <a:hlinkClick r:id="rId11" action="ppaction://hlinkfile" tooltip="Earth's atmosphere"/>
              </a:rPr>
              <a:t>atmosphere</a:t>
            </a:r>
            <a:r>
              <a:rPr lang="en-US" altLang="zh-CN" dirty="0"/>
              <a:t>. The result of the computation was that this would not occur, and so the </a:t>
            </a:r>
            <a:r>
              <a:rPr lang="en-US" altLang="zh-CN" dirty="0">
                <a:hlinkClick r:id="rId12" action="ppaction://hlinkfile" tooltip="United States"/>
              </a:rPr>
              <a:t>United States</a:t>
            </a:r>
            <a:r>
              <a:rPr lang="en-US" altLang="zh-CN" dirty="0"/>
              <a:t> used the bomb, first in a test in </a:t>
            </a:r>
            <a:r>
              <a:rPr lang="en-US" altLang="zh-CN" dirty="0">
                <a:hlinkClick r:id="rId13" action="ppaction://hlinkfile" tooltip="New Mexico"/>
              </a:rPr>
              <a:t>New Mexico</a:t>
            </a:r>
            <a:r>
              <a:rPr lang="en-US" altLang="zh-CN" dirty="0"/>
              <a:t>, and then twice against </a:t>
            </a:r>
            <a:r>
              <a:rPr lang="en-US" altLang="zh-CN" dirty="0">
                <a:hlinkClick r:id="rId14" action="ppaction://hlinkfile" tooltip="Japan"/>
              </a:rPr>
              <a:t>Japan</a:t>
            </a:r>
            <a:r>
              <a:rPr lang="en-US" altLang="zh-CN" dirty="0"/>
              <a:t>.</a:t>
            </a:r>
          </a:p>
          <a:p>
            <a:r>
              <a:rPr lang="en-US" altLang="zh-CN" dirty="0"/>
              <a:t>Later, from 1946 to 1976, he worked at the </a:t>
            </a:r>
            <a:r>
              <a:rPr lang="en-US" altLang="zh-CN" dirty="0">
                <a:hlinkClick r:id="rId15" action="ppaction://hlinkfile" tooltip="Bell Labs"/>
              </a:rPr>
              <a:t>Bell Telephone Laboratories</a:t>
            </a:r>
            <a:r>
              <a:rPr lang="en-US" altLang="zh-CN" dirty="0"/>
              <a:t>, where he collaborated with </a:t>
            </a:r>
            <a:r>
              <a:rPr lang="en-US" altLang="zh-CN" dirty="0">
                <a:hlinkClick r:id="rId16" action="ppaction://hlinkfile" tooltip="Claude E. Shannon"/>
              </a:rPr>
              <a:t>Claude E. Shannon</a:t>
            </a:r>
            <a:r>
              <a:rPr lang="en-US" altLang="zh-CN" dirty="0"/>
              <a:t>. During this period, he was an </a:t>
            </a:r>
            <a:r>
              <a:rPr lang="en-US" altLang="zh-CN" dirty="0">
                <a:hlinkClick r:id="rId17" action="ppaction://hlinkfile" tooltip="Adjunct Professor"/>
              </a:rPr>
              <a:t>Adjunct Professor</a:t>
            </a:r>
            <a:r>
              <a:rPr lang="en-US" altLang="zh-CN" dirty="0"/>
              <a:t> at the </a:t>
            </a:r>
            <a:r>
              <a:rPr lang="en-US" altLang="zh-CN" dirty="0">
                <a:hlinkClick r:id="rId18" action="ppaction://hlinkfile" tooltip="City College of New York"/>
              </a:rPr>
              <a:t>City College of New York</a:t>
            </a:r>
            <a:r>
              <a:rPr lang="en-US" altLang="zh-CN" dirty="0"/>
              <a:t>, School of Engineering. On July 23, 1976 he moved to the </a:t>
            </a:r>
            <a:r>
              <a:rPr lang="en-US" altLang="zh-CN" dirty="0">
                <a:hlinkClick r:id="rId19" action="ppaction://hlinkfile" tooltip="Naval Postgraduate School"/>
              </a:rPr>
              <a:t>Naval Postgraduate School</a:t>
            </a:r>
            <a:r>
              <a:rPr lang="en-US" altLang="zh-CN" dirty="0"/>
              <a:t>, where he worked as an </a:t>
            </a:r>
            <a:r>
              <a:rPr lang="en-US" altLang="zh-CN" dirty="0">
                <a:hlinkClick r:id="rId20" action="ppaction://hlinkfile" tooltip="Adjunct professor"/>
              </a:rPr>
              <a:t>Adjunct Professor</a:t>
            </a:r>
            <a:r>
              <a:rPr lang="en-US" altLang="zh-CN" dirty="0"/>
              <a:t> until 1997, when he became </a:t>
            </a:r>
            <a:r>
              <a:rPr lang="en-US" altLang="zh-CN" dirty="0">
                <a:hlinkClick r:id="rId21" action="ppaction://hlinkfile" tooltip="Professor Emeritus"/>
              </a:rPr>
              <a:t>Professor Emeritus</a:t>
            </a:r>
            <a:r>
              <a:rPr lang="en-US" altLang="zh-CN" dirty="0"/>
              <a:t>.</a:t>
            </a:r>
          </a:p>
          <a:p>
            <a:r>
              <a:rPr lang="en-US" altLang="zh-CN" dirty="0"/>
              <a:t>He was a founder and president of the </a:t>
            </a:r>
            <a:r>
              <a:rPr lang="en-US" altLang="zh-CN" dirty="0">
                <a:hlinkClick r:id="rId22" action="ppaction://hlinkfile" tooltip="Association for Computing Machinery"/>
              </a:rPr>
              <a:t>Association for Computing Machinery</a:t>
            </a:r>
            <a:r>
              <a:rPr lang="en-US" altLang="zh-CN" dirty="0"/>
              <a:t>. His philosophy on scientific computing appears as preface to his 1962 book on numerical methods:</a:t>
            </a:r>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58</a:t>
            </a:fld>
            <a:endParaRPr lang="en-US" altLang="zh-CN"/>
          </a:p>
        </p:txBody>
      </p:sp>
    </p:spTree>
    <p:extLst>
      <p:ext uri="{BB962C8B-B14F-4D97-AF65-F5344CB8AC3E}">
        <p14:creationId xmlns:p14="http://schemas.microsoft.com/office/powerpoint/2010/main" val="39082210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a:t>把一组编码中的码字看成是一个空间的点，所有码字对应的点构成了</a:t>
            </a:r>
            <a:r>
              <a:rPr lang="en-US" altLang="zh-CN" dirty="0"/>
              <a:t>n</a:t>
            </a:r>
            <a:r>
              <a:rPr lang="zh-CN" altLang="en-US" dirty="0"/>
              <a:t>维体（</a:t>
            </a:r>
            <a:r>
              <a:rPr lang="en-US" altLang="zh-CN" dirty="0"/>
              <a:t>n-cube</a:t>
            </a:r>
            <a:r>
              <a:rPr lang="zh-CN" altLang="en-US" dirty="0"/>
              <a:t>）</a:t>
            </a:r>
          </a:p>
          <a:p>
            <a:endParaRPr lang="en-US" altLang="zh-CN" dirty="0"/>
          </a:p>
          <a:p>
            <a:r>
              <a:rPr lang="zh-CN" altLang="en-US" dirty="0"/>
              <a:t>注意 顶点</a:t>
            </a:r>
            <a:r>
              <a:rPr lang="en-US" altLang="zh-CN" dirty="0"/>
              <a:t>111</a:t>
            </a:r>
            <a:r>
              <a:rPr lang="zh-CN" altLang="en-US" dirty="0"/>
              <a:t>，与其他编码的距离为</a:t>
            </a:r>
            <a:r>
              <a:rPr lang="en-US" altLang="zh-CN" dirty="0"/>
              <a:t>1</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59</a:t>
            </a:fld>
            <a:endParaRPr lang="en-US" altLang="zh-CN"/>
          </a:p>
        </p:txBody>
      </p:sp>
    </p:spTree>
    <p:extLst>
      <p:ext uri="{BB962C8B-B14F-4D97-AF65-F5344CB8AC3E}">
        <p14:creationId xmlns:p14="http://schemas.microsoft.com/office/powerpoint/2010/main" val="4658172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r>
              <a:rPr lang="zh-CN" altLang="en-US" dirty="0"/>
              <a:t>用异或门生成校验码，</a:t>
            </a:r>
            <a:r>
              <a:rPr lang="en-US" altLang="zh-CN" dirty="0"/>
              <a:t>1</a:t>
            </a:r>
            <a:r>
              <a:rPr lang="zh-CN" altLang="en-US" dirty="0"/>
              <a:t>⊕</a:t>
            </a:r>
            <a:r>
              <a:rPr lang="en-US" altLang="zh-CN" dirty="0"/>
              <a:t>1=0</a:t>
            </a:r>
            <a:r>
              <a:rPr lang="zh-CN" altLang="en-US" dirty="0"/>
              <a:t>，</a:t>
            </a:r>
            <a:r>
              <a:rPr lang="en-US" altLang="zh-CN" dirty="0"/>
              <a:t>0</a:t>
            </a:r>
            <a:r>
              <a:rPr lang="zh-CN" altLang="en-US" dirty="0"/>
              <a:t>⊕</a:t>
            </a:r>
            <a:r>
              <a:rPr lang="en-US" altLang="zh-CN" dirty="0"/>
              <a:t>0=0</a:t>
            </a:r>
            <a:r>
              <a:rPr lang="zh-CN" altLang="en-US" dirty="0"/>
              <a:t>，</a:t>
            </a:r>
            <a:r>
              <a:rPr lang="en-US" altLang="zh-CN" dirty="0"/>
              <a:t>1</a:t>
            </a:r>
            <a:r>
              <a:rPr lang="zh-CN" altLang="en-US" dirty="0"/>
              <a:t>⊕</a:t>
            </a:r>
            <a:r>
              <a:rPr lang="en-US" altLang="zh-CN" dirty="0"/>
              <a:t>0=1</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60</a:t>
            </a:fld>
            <a:endParaRPr lang="en-US" altLang="zh-CN"/>
          </a:p>
        </p:txBody>
      </p:sp>
    </p:spTree>
    <p:extLst>
      <p:ext uri="{BB962C8B-B14F-4D97-AF65-F5344CB8AC3E}">
        <p14:creationId xmlns:p14="http://schemas.microsoft.com/office/powerpoint/2010/main" val="36373139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61</a:t>
            </a:fld>
            <a:endParaRPr lang="en-US" altLang="zh-CN"/>
          </a:p>
        </p:txBody>
      </p:sp>
    </p:spTree>
    <p:extLst>
      <p:ext uri="{BB962C8B-B14F-4D97-AF65-F5344CB8AC3E}">
        <p14:creationId xmlns:p14="http://schemas.microsoft.com/office/powerpoint/2010/main" val="16692554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pPr algn="l"/>
            <a:r>
              <a:rPr lang="zh-CN" altLang="en-US" sz="1200" dirty="0"/>
              <a:t>最小距离为</a:t>
            </a:r>
            <a:r>
              <a:rPr lang="en-US" altLang="zh-CN" sz="1200" dirty="0"/>
              <a:t>2c+d+1</a:t>
            </a:r>
            <a:r>
              <a:rPr lang="zh-CN" altLang="en-US" sz="1200" dirty="0"/>
              <a:t>的编码，如果只检错，则最多可检</a:t>
            </a:r>
            <a:r>
              <a:rPr lang="en-US" altLang="zh-CN" sz="1200" dirty="0"/>
              <a:t>2c+d</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62</a:t>
            </a:fld>
            <a:endParaRPr lang="en-US" altLang="zh-CN"/>
          </a:p>
        </p:txBody>
      </p:sp>
    </p:spTree>
    <p:extLst>
      <p:ext uri="{BB962C8B-B14F-4D97-AF65-F5344CB8AC3E}">
        <p14:creationId xmlns:p14="http://schemas.microsoft.com/office/powerpoint/2010/main" val="41773645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63</a:t>
            </a:fld>
            <a:endParaRPr lang="en-US" altLang="zh-CN"/>
          </a:p>
        </p:txBody>
      </p:sp>
    </p:spTree>
    <p:extLst>
      <p:ext uri="{BB962C8B-B14F-4D97-AF65-F5344CB8AC3E}">
        <p14:creationId xmlns:p14="http://schemas.microsoft.com/office/powerpoint/2010/main" val="13191554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用异或操作生成校验位算法，将有“</a:t>
            </a:r>
            <a:r>
              <a:rPr lang="en-US" altLang="zh-CN" dirty="0"/>
              <a:t>1</a:t>
            </a:r>
            <a:r>
              <a:rPr lang="zh-CN" altLang="en-US" dirty="0"/>
              <a:t>”的位置序号用二进制表示再异或</a:t>
            </a:r>
            <a:r>
              <a:rPr lang="en-US" altLang="zh-CN" dirty="0"/>
              <a:t>111</a:t>
            </a:r>
            <a:r>
              <a:rPr lang="zh-CN" altLang="en-US" dirty="0"/>
              <a:t>⊕</a:t>
            </a:r>
            <a:r>
              <a:rPr lang="en-US" altLang="zh-CN" dirty="0"/>
              <a:t>101</a:t>
            </a:r>
            <a:r>
              <a:rPr lang="zh-CN" altLang="en-US" dirty="0"/>
              <a:t>⊕</a:t>
            </a:r>
            <a:r>
              <a:rPr lang="en-US" altLang="zh-CN" dirty="0"/>
              <a:t>011=001</a:t>
            </a:r>
            <a:endParaRPr lang="zh-CN" alt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kern="0"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0" dirty="0"/>
              <a:t>实例：信息位：</a:t>
            </a:r>
            <a:r>
              <a:rPr lang="en-US" altLang="zh-CN" sz="1200" kern="0" dirty="0"/>
              <a:t>1011</a:t>
            </a:r>
            <a:r>
              <a:rPr lang="zh-CN" altLang="en-US" sz="1200" kern="0" dirty="0"/>
              <a:t>，则，校验位</a:t>
            </a:r>
            <a:r>
              <a:rPr lang="en-US" altLang="zh-CN" sz="1200" kern="0" dirty="0"/>
              <a:t>A</a:t>
            </a:r>
            <a:r>
              <a:rPr lang="zh-CN" altLang="en-US" sz="1200" kern="0" dirty="0"/>
              <a:t>组</a:t>
            </a:r>
            <a:r>
              <a:rPr lang="en-US" altLang="zh-CN" sz="1200" kern="0" dirty="0"/>
              <a:t>1</a:t>
            </a:r>
            <a:r>
              <a:rPr lang="zh-CN" altLang="en-US" sz="1200" kern="0" dirty="0"/>
              <a:t>、</a:t>
            </a:r>
            <a:r>
              <a:rPr lang="en-US" altLang="zh-CN" sz="1200" kern="0" dirty="0"/>
              <a:t>B</a:t>
            </a:r>
            <a:r>
              <a:rPr lang="zh-CN" altLang="en-US" sz="1200" kern="0" dirty="0"/>
              <a:t>组</a:t>
            </a:r>
            <a:r>
              <a:rPr lang="en-US" altLang="zh-CN" sz="1200" kern="0" dirty="0"/>
              <a:t>0</a:t>
            </a:r>
            <a:r>
              <a:rPr lang="zh-CN" altLang="en-US" sz="1200" kern="0" dirty="0"/>
              <a:t>、</a:t>
            </a:r>
            <a:r>
              <a:rPr lang="en-US" altLang="zh-CN" sz="1200" kern="0" dirty="0"/>
              <a:t>C</a:t>
            </a:r>
            <a:r>
              <a:rPr lang="zh-CN" altLang="en-US" sz="1200" kern="0" dirty="0"/>
              <a:t>组</a:t>
            </a:r>
            <a:r>
              <a:rPr lang="en-US" altLang="zh-CN" sz="1200" kern="0" dirty="0"/>
              <a:t>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同时包含第</a:t>
            </a:r>
            <a:r>
              <a:rPr lang="en-US" altLang="zh-CN" sz="1200" dirty="0"/>
              <a:t>3</a:t>
            </a:r>
            <a:r>
              <a:rPr lang="zh-CN" altLang="en-US" sz="1200" dirty="0"/>
              <a:t>、</a:t>
            </a:r>
            <a:r>
              <a:rPr lang="en-US" altLang="zh-CN" sz="1200" dirty="0"/>
              <a:t>5</a:t>
            </a:r>
            <a:r>
              <a:rPr lang="zh-CN" altLang="en-US" sz="1200" dirty="0"/>
              <a:t>位的</a:t>
            </a:r>
            <a:r>
              <a:rPr lang="en-US" altLang="zh-CN" sz="1200" dirty="0"/>
              <a:t>A</a:t>
            </a:r>
            <a:r>
              <a:rPr lang="zh-CN" altLang="en-US" sz="1200" dirty="0"/>
              <a:t>组的奇偶校验正确，但包含第</a:t>
            </a:r>
            <a:r>
              <a:rPr lang="en-US" altLang="zh-CN" sz="1200" dirty="0"/>
              <a:t>3</a:t>
            </a:r>
            <a:r>
              <a:rPr lang="zh-CN" altLang="en-US" sz="1200" dirty="0"/>
              <a:t>位的</a:t>
            </a:r>
            <a:r>
              <a:rPr lang="en-US" altLang="zh-CN" sz="1200" dirty="0"/>
              <a:t>B</a:t>
            </a:r>
            <a:r>
              <a:rPr lang="zh-CN" altLang="en-US" sz="1200" dirty="0"/>
              <a:t>组和包含第</a:t>
            </a:r>
            <a:r>
              <a:rPr lang="en-US" altLang="zh-CN" sz="1200" dirty="0"/>
              <a:t>5</a:t>
            </a:r>
            <a:r>
              <a:rPr lang="zh-CN" altLang="en-US" sz="1200" dirty="0"/>
              <a:t>位的</a:t>
            </a:r>
            <a:r>
              <a:rPr lang="en-US" altLang="zh-CN" sz="1200" dirty="0"/>
              <a:t>C</a:t>
            </a:r>
            <a:r>
              <a:rPr lang="zh-CN" altLang="en-US" sz="1200" dirty="0"/>
              <a:t>组奇偶校验出错。</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64</a:t>
            </a:fld>
            <a:endParaRPr lang="en-US" altLang="zh-CN"/>
          </a:p>
        </p:txBody>
      </p:sp>
    </p:spTree>
    <p:extLst>
      <p:ext uri="{BB962C8B-B14F-4D97-AF65-F5344CB8AC3E}">
        <p14:creationId xmlns:p14="http://schemas.microsoft.com/office/powerpoint/2010/main" val="11502896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65</a:t>
            </a:fld>
            <a:endParaRPr lang="en-US" altLang="zh-CN"/>
          </a:p>
        </p:txBody>
      </p:sp>
    </p:spTree>
    <p:extLst>
      <p:ext uri="{BB962C8B-B14F-4D97-AF65-F5344CB8AC3E}">
        <p14:creationId xmlns:p14="http://schemas.microsoft.com/office/powerpoint/2010/main" val="56086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二进制数的书写不太方便，使用八进制或十六进制书写。</a:t>
            </a:r>
          </a:p>
          <a:p>
            <a:r>
              <a:rPr lang="zh-CN" altLang="en-US" sz="1200" b="0" i="0" kern="1200" dirty="0">
                <a:solidFill>
                  <a:schemeClr val="tx1"/>
                </a:solidFill>
                <a:effectLst/>
                <a:latin typeface="Arial" charset="0"/>
                <a:ea typeface="宋体" pitchFamily="2" charset="-122"/>
                <a:cs typeface="宋体" pitchFamily="-112" charset="-122"/>
              </a:rPr>
              <a:t>基数</a:t>
            </a:r>
            <a:r>
              <a:rPr lang="en-US" altLang="zh-CN" sz="1200" b="0" i="0" kern="1200" dirty="0">
                <a:solidFill>
                  <a:schemeClr val="tx1"/>
                </a:solidFill>
                <a:effectLst/>
                <a:latin typeface="Arial" charset="0"/>
                <a:ea typeface="宋体" pitchFamily="2" charset="-122"/>
                <a:cs typeface="宋体" pitchFamily="-112" charset="-122"/>
              </a:rPr>
              <a:t>8</a:t>
            </a:r>
            <a:r>
              <a:rPr lang="zh-CN" altLang="en-US" sz="1200" b="0" i="0" kern="1200" dirty="0">
                <a:solidFill>
                  <a:schemeClr val="tx1"/>
                </a:solidFill>
                <a:effectLst/>
                <a:latin typeface="Arial" charset="0"/>
                <a:ea typeface="宋体" pitchFamily="2" charset="-122"/>
                <a:cs typeface="宋体" pitchFamily="-112" charset="-122"/>
              </a:rPr>
              <a:t>的系统（</a:t>
            </a:r>
            <a:r>
              <a:rPr lang="zh-CN" altLang="en-US" sz="1200" b="0" i="0" u="none" strike="noStrike" kern="1200" dirty="0">
                <a:solidFill>
                  <a:schemeClr val="tx1"/>
                </a:solidFill>
                <a:effectLst/>
                <a:latin typeface="Arial" charset="0"/>
                <a:ea typeface="宋体" pitchFamily="2" charset="-122"/>
                <a:cs typeface="宋体" pitchFamily="-112" charset="-122"/>
                <a:hlinkClick r:id="rId3" tooltip="八进制"/>
              </a:rPr>
              <a:t>八进制</a:t>
            </a:r>
            <a:r>
              <a:rPr lang="zh-CN" altLang="en-US" sz="1200" b="0" i="0" kern="1200" dirty="0">
                <a:solidFill>
                  <a:schemeClr val="tx1"/>
                </a:solidFill>
                <a:effectLst/>
                <a:latin typeface="Arial" charset="0"/>
                <a:ea typeface="宋体" pitchFamily="2" charset="-122"/>
                <a:cs typeface="宋体" pitchFamily="-112" charset="-122"/>
              </a:rPr>
              <a:t>）是北加利福尼亚的</a:t>
            </a:r>
            <a:r>
              <a:rPr lang="en-US" altLang="zh-CN" sz="1200" b="0" i="0" u="none" strike="noStrike" kern="1200" dirty="0">
                <a:solidFill>
                  <a:schemeClr val="tx1"/>
                </a:solidFill>
                <a:effectLst/>
                <a:latin typeface="Arial" charset="0"/>
                <a:ea typeface="宋体" pitchFamily="2" charset="-122"/>
                <a:cs typeface="宋体" pitchFamily="-112" charset="-122"/>
                <a:hlinkClick r:id="rId4" tooltip="Yuki部落（页面不存在）"/>
              </a:rPr>
              <a:t>Yuki</a:t>
            </a:r>
            <a:r>
              <a:rPr lang="zh-CN" altLang="en-US" sz="1200" b="0" i="0" u="none" strike="noStrike" kern="1200" dirty="0">
                <a:solidFill>
                  <a:schemeClr val="tx1"/>
                </a:solidFill>
                <a:effectLst/>
                <a:latin typeface="Arial" charset="0"/>
                <a:ea typeface="宋体" pitchFamily="2" charset="-122"/>
                <a:cs typeface="宋体" pitchFamily="-112" charset="-122"/>
                <a:hlinkClick r:id="rId4" tooltip="Yuki部落（页面不存在）"/>
              </a:rPr>
              <a:t>部落</a:t>
            </a:r>
            <a:r>
              <a:rPr lang="zh-CN" altLang="en-US" sz="1200" b="0" i="0" kern="1200" dirty="0">
                <a:solidFill>
                  <a:schemeClr val="tx1"/>
                </a:solidFill>
                <a:effectLst/>
                <a:latin typeface="Arial" charset="0"/>
                <a:ea typeface="宋体" pitchFamily="2" charset="-122"/>
                <a:cs typeface="宋体" pitchFamily="-112" charset="-122"/>
              </a:rPr>
              <a:t>设计的，他们使用了手指间的间隔来数数。也有语言学证据显示青铜时代</a:t>
            </a:r>
            <a:r>
              <a:rPr lang="zh-CN" altLang="en-US" sz="1200" b="0" i="0" u="none" strike="noStrike" kern="1200" dirty="0">
                <a:solidFill>
                  <a:schemeClr val="tx1"/>
                </a:solidFill>
                <a:effectLst/>
                <a:latin typeface="Arial" charset="0"/>
                <a:ea typeface="宋体" pitchFamily="2" charset="-122"/>
                <a:cs typeface="宋体" pitchFamily="-112" charset="-122"/>
                <a:hlinkClick r:id="rId5" tooltip="印欧人"/>
              </a:rPr>
              <a:t>印欧人</a:t>
            </a:r>
            <a:r>
              <a:rPr lang="zh-CN" altLang="en-US" sz="1200" b="0" i="0" kern="1200" dirty="0">
                <a:solidFill>
                  <a:schemeClr val="tx1"/>
                </a:solidFill>
                <a:effectLst/>
                <a:latin typeface="Arial" charset="0"/>
                <a:ea typeface="宋体" pitchFamily="2" charset="-122"/>
                <a:cs typeface="宋体" pitchFamily="-112" charset="-122"/>
              </a:rPr>
              <a:t>（多数欧洲和印度语言来源于此）可能用基数</a:t>
            </a:r>
            <a:r>
              <a:rPr lang="en-US" altLang="zh-CN" sz="1200" b="0" i="0" kern="1200" dirty="0">
                <a:solidFill>
                  <a:schemeClr val="tx1"/>
                </a:solidFill>
                <a:effectLst/>
                <a:latin typeface="Arial" charset="0"/>
                <a:ea typeface="宋体" pitchFamily="2" charset="-122"/>
                <a:cs typeface="宋体" pitchFamily="-112" charset="-122"/>
              </a:rPr>
              <a:t>10</a:t>
            </a:r>
            <a:r>
              <a:rPr lang="zh-CN" altLang="en-US" sz="1200" b="0" i="0" kern="1200" dirty="0">
                <a:solidFill>
                  <a:schemeClr val="tx1"/>
                </a:solidFill>
                <a:effectLst/>
                <a:latin typeface="Arial" charset="0"/>
                <a:ea typeface="宋体" pitchFamily="2" charset="-122"/>
                <a:cs typeface="宋体" pitchFamily="-112" charset="-122"/>
              </a:rPr>
              <a:t>的系统取代了基数</a:t>
            </a:r>
            <a:r>
              <a:rPr lang="en-US" altLang="zh-CN" sz="1200" b="0" i="0" kern="1200" dirty="0">
                <a:solidFill>
                  <a:schemeClr val="tx1"/>
                </a:solidFill>
                <a:effectLst/>
                <a:latin typeface="Arial" charset="0"/>
                <a:ea typeface="宋体" pitchFamily="2" charset="-122"/>
                <a:cs typeface="宋体" pitchFamily="-112" charset="-122"/>
              </a:rPr>
              <a:t>8</a:t>
            </a:r>
            <a:r>
              <a:rPr lang="zh-CN" altLang="en-US" sz="1200" b="0" i="0" kern="1200" dirty="0">
                <a:solidFill>
                  <a:schemeClr val="tx1"/>
                </a:solidFill>
                <a:effectLst/>
                <a:latin typeface="Arial" charset="0"/>
                <a:ea typeface="宋体" pitchFamily="2" charset="-122"/>
                <a:cs typeface="宋体" pitchFamily="-112" charset="-122"/>
              </a:rPr>
              <a:t>系统（或者一个只能数到</a:t>
            </a:r>
            <a:r>
              <a:rPr lang="en-US" altLang="zh-CN" sz="1200" b="0" i="0" kern="1200" dirty="0">
                <a:solidFill>
                  <a:schemeClr val="tx1"/>
                </a:solidFill>
                <a:effectLst/>
                <a:latin typeface="Arial" charset="0"/>
                <a:ea typeface="宋体" pitchFamily="2" charset="-122"/>
                <a:cs typeface="宋体" pitchFamily="-112" charset="-122"/>
              </a:rPr>
              <a:t>8</a:t>
            </a:r>
            <a:r>
              <a:rPr lang="zh-CN" altLang="en-US" sz="1200" b="0" i="0" kern="1200" dirty="0">
                <a:solidFill>
                  <a:schemeClr val="tx1"/>
                </a:solidFill>
                <a:effectLst/>
                <a:latin typeface="Arial" charset="0"/>
                <a:ea typeface="宋体" pitchFamily="2" charset="-122"/>
                <a:cs typeface="宋体" pitchFamily="-112" charset="-122"/>
              </a:rPr>
              <a:t>的系统）。</a:t>
            </a:r>
            <a:endParaRPr lang="en-US" altLang="zh-CN" sz="1200" b="0" i="0" kern="1200" dirty="0">
              <a:solidFill>
                <a:schemeClr val="tx1"/>
              </a:solidFill>
              <a:effectLst/>
              <a:latin typeface="Arial" charset="0"/>
              <a:ea typeface="宋体" pitchFamily="2" charset="-122"/>
              <a:cs typeface="宋体" pitchFamily="-112" charset="-122"/>
            </a:endParaRPr>
          </a:p>
          <a:p>
            <a:endParaRPr lang="en-US" altLang="zh-CN" dirty="0"/>
          </a:p>
          <a:p>
            <a:r>
              <a:rPr lang="zh-CN" altLang="en-US" sz="1200" b="0" i="0" kern="1200" dirty="0">
                <a:solidFill>
                  <a:schemeClr val="tx1"/>
                </a:solidFill>
                <a:effectLst/>
                <a:latin typeface="Arial" charset="0"/>
                <a:ea typeface="宋体" pitchFamily="2" charset="-122"/>
                <a:cs typeface="宋体" pitchFamily="-112" charset="-122"/>
              </a:rPr>
              <a:t>在历史上，</a:t>
            </a:r>
            <a:r>
              <a:rPr lang="zh-CN" altLang="en-US" sz="1200" b="0" i="0" u="none" strike="noStrike" kern="1200" dirty="0">
                <a:solidFill>
                  <a:schemeClr val="tx1"/>
                </a:solidFill>
                <a:effectLst/>
                <a:latin typeface="Arial" charset="0"/>
                <a:ea typeface="宋体" pitchFamily="2" charset="-122"/>
                <a:cs typeface="宋体" pitchFamily="-112" charset="-122"/>
                <a:hlinkClick r:id="rId6" tooltip="中国"/>
              </a:rPr>
              <a:t>中国</a:t>
            </a:r>
            <a:r>
              <a:rPr lang="zh-CN" altLang="en-US" sz="1200" b="0" i="0" kern="1200" dirty="0">
                <a:solidFill>
                  <a:schemeClr val="tx1"/>
                </a:solidFill>
                <a:effectLst/>
                <a:latin typeface="Arial" charset="0"/>
                <a:ea typeface="宋体" pitchFamily="2" charset="-122"/>
                <a:cs typeface="宋体" pitchFamily="-112" charset="-122"/>
              </a:rPr>
              <a:t>曾经在重量单位上使用过</a:t>
            </a:r>
            <a:r>
              <a:rPr lang="en-US" altLang="zh-CN" sz="1200" b="0" i="0" kern="1200" dirty="0">
                <a:solidFill>
                  <a:schemeClr val="tx1"/>
                </a:solidFill>
                <a:effectLst/>
                <a:latin typeface="Arial" charset="0"/>
                <a:ea typeface="宋体" pitchFamily="2" charset="-122"/>
                <a:cs typeface="宋体" pitchFamily="-112" charset="-122"/>
              </a:rPr>
              <a:t>16</a:t>
            </a:r>
            <a:r>
              <a:rPr lang="zh-CN" altLang="en-US" sz="1200" b="0" i="0" kern="1200" dirty="0">
                <a:solidFill>
                  <a:schemeClr val="tx1"/>
                </a:solidFill>
                <a:effectLst/>
                <a:latin typeface="Arial" charset="0"/>
                <a:ea typeface="宋体" pitchFamily="2" charset="-122"/>
                <a:cs typeface="宋体" pitchFamily="-112" charset="-122"/>
              </a:rPr>
              <a:t>进制，比如，规定</a:t>
            </a:r>
            <a:r>
              <a:rPr lang="en-US" altLang="zh-CN" sz="1200" b="0" i="0" kern="1200" dirty="0">
                <a:solidFill>
                  <a:schemeClr val="tx1"/>
                </a:solidFill>
                <a:effectLst/>
                <a:latin typeface="Arial" charset="0"/>
                <a:ea typeface="宋体" pitchFamily="2" charset="-122"/>
                <a:cs typeface="宋体" pitchFamily="-112" charset="-122"/>
              </a:rPr>
              <a:t>16</a:t>
            </a:r>
            <a:r>
              <a:rPr lang="zh-CN" altLang="en-US" sz="1200" b="0" i="0" u="none" strike="noStrike" kern="1200" dirty="0">
                <a:solidFill>
                  <a:schemeClr val="tx1"/>
                </a:solidFill>
                <a:effectLst/>
                <a:latin typeface="Arial" charset="0"/>
                <a:ea typeface="宋体" pitchFamily="2" charset="-122"/>
                <a:cs typeface="宋体" pitchFamily="-112" charset="-122"/>
                <a:hlinkClick r:id="rId7" tooltip="两"/>
              </a:rPr>
              <a:t>两</a:t>
            </a:r>
            <a:r>
              <a:rPr lang="zh-CN" altLang="en-US" sz="1200" b="0" i="0" kern="1200" dirty="0">
                <a:solidFill>
                  <a:schemeClr val="tx1"/>
                </a:solidFill>
                <a:effectLst/>
                <a:latin typeface="Arial" charset="0"/>
                <a:ea typeface="宋体" pitchFamily="2" charset="-122"/>
                <a:cs typeface="宋体" pitchFamily="-112" charset="-122"/>
              </a:rPr>
              <a:t>为一</a:t>
            </a:r>
            <a:r>
              <a:rPr lang="zh-CN" altLang="en-US" sz="1200" b="0" i="0" u="none" strike="noStrike" kern="1200" dirty="0">
                <a:solidFill>
                  <a:schemeClr val="tx1"/>
                </a:solidFill>
                <a:effectLst/>
                <a:latin typeface="Arial" charset="0"/>
                <a:ea typeface="宋体" pitchFamily="2" charset="-122"/>
                <a:cs typeface="宋体" pitchFamily="-112" charset="-122"/>
                <a:hlinkClick r:id="rId8" tooltip="斤"/>
              </a:rPr>
              <a:t>斤</a:t>
            </a:r>
            <a:r>
              <a:rPr lang="zh-CN" altLang="en-US" sz="1200" b="0" i="0" kern="1200" dirty="0">
                <a:solidFill>
                  <a:schemeClr val="tx1"/>
                </a:solidFill>
                <a:effectLst/>
                <a:latin typeface="Arial" charset="0"/>
                <a:ea typeface="宋体" pitchFamily="2" charset="-122"/>
                <a:cs typeface="宋体" pitchFamily="-112" charset="-122"/>
              </a:rPr>
              <a:t>。</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6</a:t>
            </a:fld>
            <a:endParaRPr lang="en-US" altLang="zh-CN"/>
          </a:p>
        </p:txBody>
      </p:sp>
    </p:spTree>
    <p:extLst>
      <p:ext uri="{BB962C8B-B14F-4D97-AF65-F5344CB8AC3E}">
        <p14:creationId xmlns:p14="http://schemas.microsoft.com/office/powerpoint/2010/main" val="29456572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66</a:t>
            </a:fld>
            <a:endParaRPr lang="en-US" altLang="zh-CN"/>
          </a:p>
        </p:txBody>
      </p:sp>
    </p:spTree>
    <p:extLst>
      <p:ext uri="{BB962C8B-B14F-4D97-AF65-F5344CB8AC3E}">
        <p14:creationId xmlns:p14="http://schemas.microsoft.com/office/powerpoint/2010/main" val="41174819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normAutofit/>
          </a:bodyPr>
          <a:lstStyle/>
          <a:p>
            <a:r>
              <a:rPr lang="zh-CN" altLang="en-US" dirty="0"/>
              <a:t>距离为</a:t>
            </a:r>
            <a:r>
              <a:rPr lang="en-US" altLang="zh-CN" dirty="0"/>
              <a:t>4</a:t>
            </a:r>
            <a:r>
              <a:rPr lang="zh-CN" altLang="en-US" dirty="0"/>
              <a:t>的</a:t>
            </a:r>
            <a:r>
              <a:rPr lang="en-US" altLang="zh-CN" dirty="0"/>
              <a:t>hamming</a:t>
            </a:r>
            <a:r>
              <a:rPr lang="zh-CN" altLang="en-US" dirty="0"/>
              <a:t>码，增加的位是全部七位编码的偶校验。可以用来检测</a:t>
            </a:r>
            <a:r>
              <a:rPr lang="en-US" altLang="zh-CN" dirty="0"/>
              <a:t>3</a:t>
            </a:r>
            <a:r>
              <a:rPr lang="zh-CN" altLang="en-US" dirty="0"/>
              <a:t>位错的情况。</a:t>
            </a:r>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67</a:t>
            </a:fld>
            <a:endParaRPr lang="en-US" altLang="zh-CN"/>
          </a:p>
        </p:txBody>
      </p:sp>
    </p:spTree>
    <p:extLst>
      <p:ext uri="{BB962C8B-B14F-4D97-AF65-F5344CB8AC3E}">
        <p14:creationId xmlns:p14="http://schemas.microsoft.com/office/powerpoint/2010/main" val="17680304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68</a:t>
            </a:fld>
            <a:endParaRPr lang="en-US" altLang="zh-CN"/>
          </a:p>
        </p:txBody>
      </p:sp>
    </p:spTree>
    <p:extLst>
      <p:ext uri="{BB962C8B-B14F-4D97-AF65-F5344CB8AC3E}">
        <p14:creationId xmlns:p14="http://schemas.microsoft.com/office/powerpoint/2010/main" val="18749370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normAutofit/>
          </a:bodyPr>
          <a:lstStyle/>
          <a:p>
            <a:r>
              <a:rPr lang="en-US" altLang="zh-CN" dirty="0"/>
              <a:t>CRC-12:</a:t>
            </a:r>
            <a:r>
              <a:rPr lang="en-US" altLang="zh-CN" i="1" dirty="0"/>
              <a:t>x</a:t>
            </a:r>
            <a:r>
              <a:rPr lang="en-US" altLang="zh-CN" baseline="30000" dirty="0"/>
              <a:t>12</a:t>
            </a:r>
            <a:r>
              <a:rPr lang="zh-CN" altLang="en-US" dirty="0"/>
              <a:t> </a:t>
            </a:r>
            <a:r>
              <a:rPr lang="en-US" altLang="zh-CN" dirty="0"/>
              <a:t>+ </a:t>
            </a:r>
            <a:r>
              <a:rPr lang="en-US" altLang="zh-CN" i="1" dirty="0"/>
              <a:t>x</a:t>
            </a:r>
            <a:r>
              <a:rPr lang="en-US" altLang="zh-CN" baseline="30000" dirty="0"/>
              <a:t>11</a:t>
            </a:r>
            <a:r>
              <a:rPr lang="zh-CN" altLang="en-US" dirty="0"/>
              <a:t> </a:t>
            </a:r>
            <a:r>
              <a:rPr lang="en-US" altLang="zh-CN" dirty="0"/>
              <a:t>+ </a:t>
            </a:r>
            <a:r>
              <a:rPr lang="en-US" altLang="zh-CN" i="1" dirty="0"/>
              <a:t>x</a:t>
            </a:r>
            <a:r>
              <a:rPr lang="en-US" altLang="zh-CN" baseline="30000" dirty="0"/>
              <a:t>3</a:t>
            </a:r>
            <a:r>
              <a:rPr lang="zh-CN" altLang="en-US" dirty="0"/>
              <a:t> </a:t>
            </a:r>
            <a:r>
              <a:rPr lang="en-US" altLang="zh-CN" dirty="0"/>
              <a:t>+ </a:t>
            </a:r>
            <a:r>
              <a:rPr lang="en-US" altLang="zh-CN" i="1" dirty="0"/>
              <a:t>x</a:t>
            </a:r>
            <a:r>
              <a:rPr lang="en-US" altLang="zh-CN" baseline="30000" dirty="0"/>
              <a:t>2</a:t>
            </a:r>
            <a:r>
              <a:rPr lang="zh-CN" altLang="en-US" dirty="0"/>
              <a:t> </a:t>
            </a:r>
            <a:r>
              <a:rPr lang="en-US" altLang="zh-CN" dirty="0"/>
              <a:t>+ </a:t>
            </a:r>
            <a:r>
              <a:rPr lang="en-US" altLang="zh-CN" i="1" dirty="0"/>
              <a:t>x</a:t>
            </a:r>
            <a:r>
              <a:rPr lang="zh-CN" altLang="en-US" dirty="0"/>
              <a:t> </a:t>
            </a:r>
            <a:r>
              <a:rPr lang="en-US" altLang="zh-CN" dirty="0"/>
              <a:t>+ 1 (</a:t>
            </a:r>
            <a:r>
              <a:rPr lang="zh-CN" altLang="en-US" dirty="0"/>
              <a:t>用途：通信系统</a:t>
            </a:r>
            <a:r>
              <a:rPr lang="en-US" altLang="zh-CN" dirty="0"/>
              <a:t>)</a:t>
            </a:r>
          </a:p>
          <a:p>
            <a:r>
              <a:rPr lang="en-US" altLang="zh-CN" dirty="0"/>
              <a:t>CRC-16-CCITT: </a:t>
            </a:r>
            <a:r>
              <a:rPr lang="en-US" altLang="zh-CN" i="1" dirty="0"/>
              <a:t>x</a:t>
            </a:r>
            <a:r>
              <a:rPr lang="en-US" altLang="zh-CN" baseline="30000" dirty="0"/>
              <a:t>16</a:t>
            </a:r>
            <a:r>
              <a:rPr lang="en-US" altLang="zh-CN" dirty="0"/>
              <a:t> + </a:t>
            </a:r>
            <a:r>
              <a:rPr lang="en-US" altLang="zh-CN" i="1" dirty="0"/>
              <a:t>x</a:t>
            </a:r>
            <a:r>
              <a:rPr lang="en-US" altLang="zh-CN" baseline="30000" dirty="0"/>
              <a:t>12</a:t>
            </a:r>
            <a:r>
              <a:rPr lang="en-US" altLang="zh-CN" dirty="0"/>
              <a:t> + </a:t>
            </a:r>
            <a:r>
              <a:rPr lang="en-US" altLang="zh-CN" i="1" dirty="0"/>
              <a:t>x</a:t>
            </a:r>
            <a:r>
              <a:rPr lang="en-US" altLang="zh-CN" baseline="30000" dirty="0"/>
              <a:t>5</a:t>
            </a:r>
            <a:r>
              <a:rPr lang="en-US" altLang="zh-CN" dirty="0"/>
              <a:t> + 1 (</a:t>
            </a:r>
            <a:r>
              <a:rPr lang="en-US" altLang="zh-CN" dirty="0">
                <a:hlinkClick r:id="rId3" action="ppaction://hlinkfile" tooltip="X25（尚未撰写）"/>
              </a:rPr>
              <a:t>X25</a:t>
            </a:r>
            <a:r>
              <a:rPr lang="en-US" altLang="zh-CN" dirty="0"/>
              <a:t>, </a:t>
            </a:r>
            <a:r>
              <a:rPr lang="en-US" altLang="zh-CN" dirty="0">
                <a:hlinkClick r:id="rId4" action="ppaction://hlinkfile" tooltip="V.41（尚未撰写）"/>
              </a:rPr>
              <a:t>V.41</a:t>
            </a:r>
            <a:r>
              <a:rPr lang="en-US" altLang="zh-CN" dirty="0"/>
              <a:t>, </a:t>
            </a:r>
            <a:r>
              <a:rPr lang="en-US" altLang="zh-CN" dirty="0">
                <a:hlinkClick r:id="rId5" action="ppaction://hlinkfile" tooltip="Bluetooth"/>
              </a:rPr>
              <a:t>Bluetooth</a:t>
            </a:r>
            <a:r>
              <a:rPr lang="en-US" altLang="zh-CN" dirty="0"/>
              <a:t>, </a:t>
            </a:r>
            <a:r>
              <a:rPr lang="en-US" altLang="zh-CN" dirty="0">
                <a:hlinkClick r:id="rId6" action="ppaction://hlinkfile" tooltip="PPP"/>
              </a:rPr>
              <a:t>PPP</a:t>
            </a:r>
            <a:r>
              <a:rPr lang="en-US" altLang="zh-CN" dirty="0"/>
              <a:t>, </a:t>
            </a:r>
            <a:r>
              <a:rPr lang="en-US" altLang="zh-CN" dirty="0">
                <a:hlinkClick r:id="rId7" action="ppaction://hlinkfile" tooltip="IrDA（尚未撰写）"/>
              </a:rPr>
              <a:t>IrDA</a:t>
            </a:r>
            <a:r>
              <a:rPr lang="en-US" altLang="zh-CN" dirty="0"/>
              <a:t>) 0x1021 or 0x8408 (0x0811)</a:t>
            </a:r>
          </a:p>
          <a:p>
            <a:r>
              <a:rPr lang="en-US" altLang="zh-CN" dirty="0"/>
              <a:t> CRC-16-</a:t>
            </a:r>
            <a:r>
              <a:rPr lang="en-US" altLang="zh-CN" dirty="0">
                <a:hlinkClick r:id="rId8" action="ppaction://hlinkfile" tooltip="IBM"/>
              </a:rPr>
              <a:t>IBM</a:t>
            </a:r>
            <a:r>
              <a:rPr lang="en-US" altLang="zh-CN" dirty="0"/>
              <a:t>: </a:t>
            </a:r>
            <a:r>
              <a:rPr lang="en-US" altLang="zh-CN" i="1" dirty="0"/>
              <a:t>x</a:t>
            </a:r>
            <a:r>
              <a:rPr lang="en-US" altLang="zh-CN" baseline="30000" dirty="0"/>
              <a:t>16</a:t>
            </a:r>
            <a:r>
              <a:rPr lang="en-US" altLang="zh-CN" dirty="0"/>
              <a:t> +</a:t>
            </a:r>
            <a:r>
              <a:rPr lang="en-US" altLang="zh-CN" i="1" dirty="0"/>
              <a:t>x</a:t>
            </a:r>
            <a:r>
              <a:rPr lang="en-US" altLang="zh-CN" baseline="30000" dirty="0"/>
              <a:t>15</a:t>
            </a:r>
            <a:r>
              <a:rPr lang="en-US" altLang="zh-CN" dirty="0"/>
              <a:t> + </a:t>
            </a:r>
            <a:r>
              <a:rPr lang="en-US" altLang="zh-CN" i="1" dirty="0"/>
              <a:t>x</a:t>
            </a:r>
            <a:r>
              <a:rPr lang="en-US" altLang="zh-CN" baseline="30000" dirty="0"/>
              <a:t>2</a:t>
            </a:r>
            <a:r>
              <a:rPr lang="en-US" altLang="zh-CN" dirty="0"/>
              <a:t> + 1 0x8005 or 0xA001 (0x4003) CRC-16-</a:t>
            </a:r>
            <a:r>
              <a:rPr lang="en-US" altLang="zh-CN" dirty="0">
                <a:hlinkClick r:id="rId9" action="ppaction://hlinkfile" tooltip="BBS"/>
              </a:rPr>
              <a:t>BBS</a:t>
            </a:r>
            <a:r>
              <a:rPr lang="en-US" altLang="zh-CN" dirty="0"/>
              <a:t> x</a:t>
            </a:r>
            <a:r>
              <a:rPr lang="en-US" altLang="zh-CN" baseline="30000" dirty="0"/>
              <a:t>16</a:t>
            </a:r>
            <a:r>
              <a:rPr lang="en-US" altLang="zh-CN" dirty="0"/>
              <a:t> + x</a:t>
            </a:r>
            <a:r>
              <a:rPr lang="en-US" altLang="zh-CN" baseline="30000" dirty="0"/>
              <a:t>15</a:t>
            </a:r>
            <a:r>
              <a:rPr lang="en-US" altLang="zh-CN" dirty="0"/>
              <a:t> + x</a:t>
            </a:r>
            <a:r>
              <a:rPr lang="en-US" altLang="zh-CN" baseline="30000" dirty="0"/>
              <a:t>10</a:t>
            </a:r>
            <a:r>
              <a:rPr lang="en-US" altLang="zh-CN" dirty="0"/>
              <a:t> + x</a:t>
            </a:r>
            <a:r>
              <a:rPr lang="en-US" altLang="zh-CN" baseline="30000" dirty="0"/>
              <a:t>3</a:t>
            </a:r>
            <a:r>
              <a:rPr lang="en-US" altLang="zh-CN" dirty="0"/>
              <a:t> (</a:t>
            </a:r>
            <a:r>
              <a:rPr lang="zh-CN" altLang="en-US" dirty="0"/>
              <a:t>用途：</a:t>
            </a:r>
            <a:r>
              <a:rPr lang="en-US" altLang="zh-CN" dirty="0">
                <a:hlinkClick r:id="rId10" action="ppaction://hlinkfile" tooltip="XMODEM（尚未撰写）"/>
              </a:rPr>
              <a:t>XMODEM</a:t>
            </a:r>
            <a:r>
              <a:rPr lang="en-US" altLang="zh-CN" dirty="0"/>
              <a:t> </a:t>
            </a:r>
            <a:r>
              <a:rPr lang="zh-CN" altLang="en-US" dirty="0"/>
              <a:t>协议</a:t>
            </a:r>
            <a:r>
              <a:rPr lang="en-US" altLang="zh-CN" dirty="0"/>
              <a:t>) 0x8408 (0x????)</a:t>
            </a:r>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69</a:t>
            </a:fld>
            <a:endParaRPr lang="en-US" altLang="zh-CN"/>
          </a:p>
        </p:txBody>
      </p:sp>
    </p:spTree>
    <p:extLst>
      <p:ext uri="{BB962C8B-B14F-4D97-AF65-F5344CB8AC3E}">
        <p14:creationId xmlns:p14="http://schemas.microsoft.com/office/powerpoint/2010/main" val="20471754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70</a:t>
            </a:fld>
            <a:endParaRPr lang="en-US" altLang="zh-CN"/>
          </a:p>
        </p:txBody>
      </p:sp>
    </p:spTree>
    <p:extLst>
      <p:ext uri="{BB962C8B-B14F-4D97-AF65-F5344CB8AC3E}">
        <p14:creationId xmlns:p14="http://schemas.microsoft.com/office/powerpoint/2010/main" val="16364742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71</a:t>
            </a:fld>
            <a:endParaRPr lang="en-US" altLang="zh-CN"/>
          </a:p>
        </p:txBody>
      </p:sp>
    </p:spTree>
    <p:extLst>
      <p:ext uri="{BB962C8B-B14F-4D97-AF65-F5344CB8AC3E}">
        <p14:creationId xmlns:p14="http://schemas.microsoft.com/office/powerpoint/2010/main" val="5411354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73</a:t>
            </a:fld>
            <a:endParaRPr lang="en-US" altLang="zh-CN"/>
          </a:p>
        </p:txBody>
      </p:sp>
    </p:spTree>
    <p:extLst>
      <p:ext uri="{BB962C8B-B14F-4D97-AF65-F5344CB8AC3E}">
        <p14:creationId xmlns:p14="http://schemas.microsoft.com/office/powerpoint/2010/main" val="412012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7</a:t>
            </a:fld>
            <a:endParaRPr lang="en-US" altLang="zh-CN"/>
          </a:p>
        </p:txBody>
      </p:sp>
    </p:spTree>
    <p:extLst>
      <p:ext uri="{BB962C8B-B14F-4D97-AF65-F5344CB8AC3E}">
        <p14:creationId xmlns:p14="http://schemas.microsoft.com/office/powerpoint/2010/main" val="833642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3775" y="768350"/>
            <a:ext cx="5114925" cy="3835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6CFD8BC-6C38-49CD-B7B5-74810F99FBDC}" type="slidenum">
              <a:rPr lang="en-US" altLang="zh-CN" smtClean="0"/>
              <a:pPr>
                <a:defRPr/>
              </a:pPr>
              <a:t>8</a:t>
            </a:fld>
            <a:endParaRPr lang="en-US" altLang="zh-CN"/>
          </a:p>
        </p:txBody>
      </p:sp>
    </p:spTree>
    <p:extLst>
      <p:ext uri="{BB962C8B-B14F-4D97-AF65-F5344CB8AC3E}">
        <p14:creationId xmlns:p14="http://schemas.microsoft.com/office/powerpoint/2010/main" val="3798241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ED7583-FE5C-443D-BD72-0ECD440E5584}" type="slidenum">
              <a:rPr lang="en-US" altLang="zh-CN"/>
              <a:pPr/>
              <a:t>9</a:t>
            </a:fld>
            <a:endParaRPr lang="en-US" altLang="zh-CN"/>
          </a:p>
        </p:txBody>
      </p:sp>
      <p:sp>
        <p:nvSpPr>
          <p:cNvPr id="180226" name="Rectangle 2"/>
          <p:cNvSpPr>
            <a:spLocks noGrp="1" noRot="1" noChangeAspect="1" noChangeArrowheads="1" noTextEdit="1"/>
          </p:cNvSpPr>
          <p:nvPr>
            <p:ph type="sldImg"/>
          </p:nvPr>
        </p:nvSpPr>
        <p:spPr>
          <a:xfrm>
            <a:off x="993775" y="768350"/>
            <a:ext cx="5114925" cy="3835400"/>
          </a:xfrm>
          <a:ln/>
        </p:spPr>
      </p:sp>
      <p:sp>
        <p:nvSpPr>
          <p:cNvPr id="180227" name="Rectangle 3"/>
          <p:cNvSpPr>
            <a:spLocks noGrp="1" noChangeArrowheads="1"/>
          </p:cNvSpPr>
          <p:nvPr>
            <p:ph type="body" idx="1"/>
          </p:nvPr>
        </p:nvSpPr>
        <p:spPr/>
        <p:txBody>
          <a:bodyPr/>
          <a:lstStyle/>
          <a:p>
            <a:r>
              <a:rPr lang="zh-CN" altLang="en-US" sz="3200" dirty="0"/>
              <a:t>八进制、十六进制到二进制间的转换</a:t>
            </a:r>
          </a:p>
          <a:p>
            <a:pPr lvl="1"/>
            <a:r>
              <a:rPr lang="zh-CN" altLang="en-US" sz="2800" dirty="0"/>
              <a:t>将每一位八进制或十六进制数用</a:t>
            </a:r>
            <a:r>
              <a:rPr lang="zh-CN" altLang="en-US" sz="2800" dirty="0">
                <a:solidFill>
                  <a:srgbClr val="FF0000"/>
                </a:solidFill>
              </a:rPr>
              <a:t>等值</a:t>
            </a:r>
            <a:r>
              <a:rPr lang="zh-CN" altLang="en-US" sz="2800" dirty="0"/>
              <a:t>的</a:t>
            </a:r>
            <a:r>
              <a:rPr lang="en-US" altLang="zh-CN" sz="2800" dirty="0"/>
              <a:t>3</a:t>
            </a:r>
            <a:r>
              <a:rPr lang="zh-CN" altLang="en-US" sz="2800" dirty="0"/>
              <a:t>位或</a:t>
            </a:r>
            <a:r>
              <a:rPr lang="en-US" altLang="zh-CN" sz="2800" dirty="0"/>
              <a:t>4</a:t>
            </a:r>
            <a:r>
              <a:rPr lang="zh-CN" altLang="en-US" sz="2800" dirty="0"/>
              <a:t>位二进制数来</a:t>
            </a:r>
            <a:r>
              <a:rPr lang="zh-CN" altLang="en-US" sz="2800" dirty="0">
                <a:solidFill>
                  <a:srgbClr val="FF0000"/>
                </a:solidFill>
              </a:rPr>
              <a:t>代替。</a:t>
            </a:r>
          </a:p>
          <a:p>
            <a:pPr lvl="1">
              <a:buFont typeface="Wingdings" pitchFamily="2" charset="2"/>
              <a:buNone/>
            </a:pPr>
            <a:r>
              <a:rPr lang="zh-CN" altLang="en-US" sz="2800" dirty="0"/>
              <a:t>  例： </a:t>
            </a:r>
            <a:r>
              <a:rPr lang="en-US" altLang="zh-CN" sz="2800" dirty="0">
                <a:latin typeface="Times New Roman" pitchFamily="18" charset="0"/>
              </a:rPr>
              <a:t>(8 F A . C 6 )</a:t>
            </a:r>
            <a:r>
              <a:rPr lang="en-US" altLang="zh-CN" sz="2800" baseline="-25000" dirty="0">
                <a:latin typeface="Times New Roman" pitchFamily="18" charset="0"/>
              </a:rPr>
              <a:t>16</a:t>
            </a:r>
          </a:p>
          <a:p>
            <a:endParaRPr lang="zh-CN" altLang="zh-CN" dirty="0"/>
          </a:p>
        </p:txBody>
      </p:sp>
    </p:spTree>
    <p:extLst>
      <p:ext uri="{BB962C8B-B14F-4D97-AF65-F5344CB8AC3E}">
        <p14:creationId xmlns:p14="http://schemas.microsoft.com/office/powerpoint/2010/main" val="390107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p>
        </p:txBody>
      </p:sp>
      <p:pic>
        <p:nvPicPr>
          <p:cNvPr id="6" name="Picture 2" descr="Digital logic"/>
          <p:cNvPicPr>
            <a:picLocks noChangeAspect="1" noChangeArrowheads="1"/>
          </p:cNvPicPr>
          <p:nvPr userDrawn="1"/>
        </p:nvPicPr>
        <p:blipFill>
          <a:blip r:embed="rId2" cstate="print"/>
          <a:srcRect/>
          <a:stretch>
            <a:fillRect/>
          </a:stretch>
        </p:blipFill>
        <p:spPr bwMode="auto">
          <a:xfrm>
            <a:off x="7358063" y="2857500"/>
            <a:ext cx="1738312" cy="2419350"/>
          </a:xfrm>
          <a:prstGeom prst="rect">
            <a:avLst/>
          </a:prstGeom>
          <a:noFill/>
          <a:ln w="9525">
            <a:noFill/>
            <a:miter lim="800000"/>
            <a:headEnd/>
            <a:tailEnd/>
          </a:ln>
        </p:spPr>
      </p:pic>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7" name="Rectangle 5"/>
          <p:cNvSpPr>
            <a:spLocks noGrp="1" noChangeArrowheads="1"/>
          </p:cNvSpPr>
          <p:nvPr>
            <p:ph type="dt" sz="half" idx="10"/>
          </p:nvPr>
        </p:nvSpPr>
        <p:spPr>
          <a:xfrm>
            <a:off x="457200" y="6248400"/>
            <a:ext cx="2133600" cy="457200"/>
          </a:xfrm>
        </p:spPr>
        <p:txBody>
          <a:bodyPr/>
          <a:lstStyle>
            <a:lvl1pPr>
              <a:defRPr/>
            </a:lvl1pPr>
          </a:lstStyle>
          <a:p>
            <a:pPr>
              <a:defRPr/>
            </a:pPr>
            <a:fld id="{325C3E8B-76DC-4704-BC81-52048ECFA9A2}" type="datetime1">
              <a:rPr lang="zh-CN" altLang="en-US" smtClean="0"/>
              <a:t>2018/3/13</a:t>
            </a:fld>
            <a:endParaRPr lang="en-US" altLang="zh-CN"/>
          </a:p>
        </p:txBody>
      </p:sp>
      <p:sp>
        <p:nvSpPr>
          <p:cNvPr id="8"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9"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3B61D18F-6206-49DC-8CCF-FBB63B304E3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FAC37479-E7BB-4D14-AF54-ED2E12CA50B1}" type="datetime1">
              <a:rPr lang="zh-CN" altLang="en-US" smtClean="0"/>
              <a:t>2018/3/13</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75E8292-1E8D-4F65-A8FE-56F2C7075C84}" type="slidenum">
              <a:rPr lang="en-US" altLang="zh-CN" smtClean="0"/>
              <a:pPr>
                <a:defRPr/>
              </a:pPr>
              <a:t>‹#›</a:t>
            </a:fld>
            <a:endParaRPr lang="en-US" altLang="zh-CN"/>
          </a:p>
        </p:txBody>
      </p:sp>
    </p:spTree>
    <p:extLst>
      <p:ext uri="{BB962C8B-B14F-4D97-AF65-F5344CB8AC3E}">
        <p14:creationId xmlns:p14="http://schemas.microsoft.com/office/powerpoint/2010/main" val="228662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08FFAA77-DA57-4CE6-B433-CEEA9F6EBA22}" type="datetime1">
              <a:rPr lang="zh-CN" altLang="en-US" smtClean="0"/>
              <a:t>2018/3/13</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A439F89-88FD-402F-A1F0-DB3BBC19D56F}" type="slidenum">
              <a:rPr lang="en-US" altLang="zh-CN" smtClean="0"/>
              <a:pPr>
                <a:defRPr/>
              </a:pPr>
              <a:t>‹#›</a:t>
            </a:fld>
            <a:endParaRPr lang="en-US" altLang="zh-CN"/>
          </a:p>
        </p:txBody>
      </p:sp>
    </p:spTree>
    <p:extLst>
      <p:ext uri="{BB962C8B-B14F-4D97-AF65-F5344CB8AC3E}">
        <p14:creationId xmlns:p14="http://schemas.microsoft.com/office/powerpoint/2010/main" val="3243281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51648A62-95E5-4468-B971-0AFB30D235AF}" type="datetime1">
              <a:rPr lang="zh-CN" altLang="en-US" smtClean="0"/>
              <a:t>2018/3/13</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AA488558-A857-4460-A8E9-71E6E1760324}" type="slidenum">
              <a:rPr lang="en-US" altLang="zh-CN" smtClean="0"/>
              <a:pPr>
                <a:defRPr/>
              </a:pPr>
              <a:t>‹#›</a:t>
            </a:fld>
            <a:endParaRPr lang="en-US" altLang="zh-CN"/>
          </a:p>
        </p:txBody>
      </p:sp>
    </p:spTree>
    <p:extLst>
      <p:ext uri="{BB962C8B-B14F-4D97-AF65-F5344CB8AC3E}">
        <p14:creationId xmlns:p14="http://schemas.microsoft.com/office/powerpoint/2010/main" val="3381295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CF77BE6C-EB76-4B9E-BE40-A4208825A4BA}" type="datetime1">
              <a:rPr lang="zh-CN" altLang="en-US" smtClean="0"/>
              <a:t>2018/3/13</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C43364DC-038D-4912-9C0F-DEE81C4D9C66}" type="slidenum">
              <a:rPr lang="en-US" altLang="zh-CN" smtClean="0"/>
              <a:pPr>
                <a:defRPr/>
              </a:pPr>
              <a:t>‹#›</a:t>
            </a:fld>
            <a:endParaRPr lang="en-US" altLang="zh-CN"/>
          </a:p>
        </p:txBody>
      </p:sp>
    </p:spTree>
    <p:extLst>
      <p:ext uri="{BB962C8B-B14F-4D97-AF65-F5344CB8AC3E}">
        <p14:creationId xmlns:p14="http://schemas.microsoft.com/office/powerpoint/2010/main" val="1154391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793038" cy="906463"/>
          </a:xfrm>
        </p:spPr>
        <p:txBody>
          <a:bodyPr/>
          <a:lstStyle/>
          <a:p>
            <a:r>
              <a:rPr lang="zh-CN" altLang="en-US"/>
              <a:t>单击此处编辑母版标题样式</a:t>
            </a:r>
          </a:p>
        </p:txBody>
      </p:sp>
      <p:sp>
        <p:nvSpPr>
          <p:cNvPr id="3" name="文本占位符 2"/>
          <p:cNvSpPr>
            <a:spLocks noGrp="1"/>
          </p:cNvSpPr>
          <p:nvPr>
            <p:ph type="body" sz="half" idx="1"/>
          </p:nvPr>
        </p:nvSpPr>
        <p:spPr>
          <a:xfrm>
            <a:off x="990600" y="1524000"/>
            <a:ext cx="390525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48250" y="1524000"/>
            <a:ext cx="3906838" cy="2227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48250" y="3903663"/>
            <a:ext cx="3906838"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914400" y="6324600"/>
            <a:ext cx="1905000" cy="457200"/>
          </a:xfrm>
        </p:spPr>
        <p:txBody>
          <a:bodyPr/>
          <a:lstStyle>
            <a:lvl1pPr>
              <a:defRPr/>
            </a:lvl1pPr>
          </a:lstStyle>
          <a:p>
            <a:pPr>
              <a:defRPr/>
            </a:pPr>
            <a:fld id="{66613A10-0B92-4DE7-B1FD-BD39FE7C1B0D}" type="datetime1">
              <a:rPr lang="zh-CN" altLang="en-US" smtClean="0"/>
              <a:t>2018/3/13</a:t>
            </a:fld>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pPr>
              <a:defRPr/>
            </a:pPr>
            <a:fld id="{65CA45B0-40FE-4CAD-9E3C-EE111F12CB02}" type="slidenum">
              <a:rPr lang="zh-CN" altLang="en-US"/>
              <a:pPr>
                <a:defRPr/>
              </a:pPr>
              <a:t>‹#›</a:t>
            </a:fld>
            <a:endParaRPr lang="en-US" altLang="zh-CN"/>
          </a:p>
        </p:txBody>
      </p:sp>
    </p:spTree>
    <p:extLst>
      <p:ext uri="{BB962C8B-B14F-4D97-AF65-F5344CB8AC3E}">
        <p14:creationId xmlns:p14="http://schemas.microsoft.com/office/powerpoint/2010/main" val="800891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fld id="{9C391DAB-CFC6-45DE-8D09-F1C99FABE0D4}" type="datetime1">
              <a:rPr lang="zh-CN" altLang="en-US" smtClean="0"/>
              <a:t>2018/3/13</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BBFC23B-5F00-4F89-ABA7-3CB861519377}" type="slidenum">
              <a:rPr lang="en-US" altLang="zh-CN"/>
              <a:pPr>
                <a:defRPr/>
              </a:pPr>
              <a:t>‹#›</a:t>
            </a:fld>
            <a:endParaRPr lang="en-US" altLang="zh-CN"/>
          </a:p>
        </p:txBody>
      </p:sp>
    </p:spTree>
    <p:extLst>
      <p:ext uri="{BB962C8B-B14F-4D97-AF65-F5344CB8AC3E}">
        <p14:creationId xmlns:p14="http://schemas.microsoft.com/office/powerpoint/2010/main" val="1834111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04800" y="533400"/>
            <a:ext cx="8640763"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600200"/>
            <a:ext cx="8640763"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04800" y="3924300"/>
            <a:ext cx="8640763"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533400" y="6502400"/>
            <a:ext cx="1447800" cy="228600"/>
          </a:xfrm>
        </p:spPr>
        <p:txBody>
          <a:bodyPr/>
          <a:lstStyle>
            <a:lvl1pPr>
              <a:defRPr/>
            </a:lvl1pPr>
          </a:lstStyle>
          <a:p>
            <a:fld id="{7775CC96-F1F7-4134-8DEE-28EFB4DB0BC5}" type="datetime1">
              <a:rPr lang="zh-CN" altLang="en-US" smtClean="0"/>
              <a:t>2018/3/13</a:t>
            </a:fld>
            <a:endParaRPr lang="en-US" altLang="zh-CN"/>
          </a:p>
        </p:txBody>
      </p:sp>
      <p:sp>
        <p:nvSpPr>
          <p:cNvPr id="6" name="灯片编号占位符 5"/>
          <p:cNvSpPr>
            <a:spLocks noGrp="1"/>
          </p:cNvSpPr>
          <p:nvPr>
            <p:ph type="sldNum" sz="quarter" idx="11"/>
          </p:nvPr>
        </p:nvSpPr>
        <p:spPr>
          <a:xfrm>
            <a:off x="8153400" y="6400800"/>
            <a:ext cx="838200" cy="304800"/>
          </a:xfrm>
        </p:spPr>
        <p:txBody>
          <a:bodyPr/>
          <a:lstStyle>
            <a:lvl1pPr>
              <a:defRPr/>
            </a:lvl1pPr>
          </a:lstStyle>
          <a:p>
            <a:fld id="{CDF5D16F-6711-4156-B1E4-11EE2D0F0171}" type="slidenum">
              <a:rPr lang="en-US" altLang="zh-CN"/>
              <a:pPr/>
              <a:t>‹#›</a:t>
            </a:fld>
            <a:endParaRPr lang="en-US" altLang="zh-CN"/>
          </a:p>
        </p:txBody>
      </p:sp>
      <p:sp>
        <p:nvSpPr>
          <p:cNvPr id="7" name="页脚占位符 6"/>
          <p:cNvSpPr>
            <a:spLocks noGrp="1"/>
          </p:cNvSpPr>
          <p:nvPr>
            <p:ph type="ftr" sz="quarter" idx="12"/>
          </p:nvPr>
        </p:nvSpPr>
        <p:spPr>
          <a:xfrm>
            <a:off x="1219200" y="76200"/>
            <a:ext cx="3200400" cy="304800"/>
          </a:xfrm>
        </p:spPr>
        <p:txBody>
          <a:bodyPr/>
          <a:lstStyle>
            <a:lvl1pPr>
              <a:defRPr/>
            </a:lvl1pPr>
          </a:lstStyle>
          <a:p>
            <a:r>
              <a:rPr lang="zh-CN" altLang="en-US"/>
              <a:t>第</a:t>
            </a:r>
            <a:r>
              <a:rPr lang="en-US" altLang="zh-CN"/>
              <a:t>2</a:t>
            </a:r>
            <a:r>
              <a:rPr lang="zh-CN" altLang="en-US"/>
              <a:t>章数制和编码</a:t>
            </a:r>
          </a:p>
        </p:txBody>
      </p:sp>
    </p:spTree>
    <p:extLst>
      <p:ext uri="{BB962C8B-B14F-4D97-AF65-F5344CB8AC3E}">
        <p14:creationId xmlns:p14="http://schemas.microsoft.com/office/powerpoint/2010/main" val="2699111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latin typeface="Arial" charset="0"/>
            </a:endParaRPr>
          </a:p>
        </p:txBody>
      </p:sp>
      <p:pic>
        <p:nvPicPr>
          <p:cNvPr id="6" name="Picture 2" descr="Digital lo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063" y="2857500"/>
            <a:ext cx="1738312"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7" name="Rectangle 5"/>
          <p:cNvSpPr>
            <a:spLocks noGrp="1" noChangeArrowheads="1"/>
          </p:cNvSpPr>
          <p:nvPr>
            <p:ph type="dt" sz="half" idx="10"/>
          </p:nvPr>
        </p:nvSpPr>
        <p:spPr>
          <a:xfrm>
            <a:off x="457200" y="6248400"/>
            <a:ext cx="2133600" cy="457200"/>
          </a:xfrm>
        </p:spPr>
        <p:txBody>
          <a:bodyPr/>
          <a:lstStyle>
            <a:lvl1pPr>
              <a:defRPr/>
            </a:lvl1pPr>
          </a:lstStyle>
          <a:p>
            <a:pPr>
              <a:defRPr/>
            </a:pPr>
            <a:fld id="{AB0498C5-77E7-4D86-A34D-86766AB99D7A}" type="datetime1">
              <a:rPr lang="zh-CN" altLang="en-US" smtClean="0"/>
              <a:t>2018/3/13</a:t>
            </a:fld>
            <a:endParaRPr lang="en-US" altLang="zh-CN"/>
          </a:p>
        </p:txBody>
      </p:sp>
      <p:sp>
        <p:nvSpPr>
          <p:cNvPr id="8"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9"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3B61D18F-6206-49DC-8CCF-FBB63B304E35}" type="slidenum">
              <a:rPr lang="en-US" altLang="zh-CN" smtClean="0"/>
              <a:pPr>
                <a:defRPr/>
              </a:pPr>
              <a:t>‹#›</a:t>
            </a:fld>
            <a:endParaRPr lang="en-US" altLang="zh-CN"/>
          </a:p>
        </p:txBody>
      </p:sp>
      <p:pic>
        <p:nvPicPr>
          <p:cNvPr id="10" name="Picture 2" descr="Digital logic"/>
          <p:cNvPicPr>
            <a:picLocks noChangeAspect="1" noChangeArrowheads="1"/>
          </p:cNvPicPr>
          <p:nvPr userDrawn="1"/>
        </p:nvPicPr>
        <p:blipFill>
          <a:blip r:embed="rId2" cstate="print"/>
          <a:srcRect/>
          <a:stretch>
            <a:fillRect/>
          </a:stretch>
        </p:blipFill>
        <p:spPr bwMode="auto">
          <a:xfrm>
            <a:off x="7358063" y="2857500"/>
            <a:ext cx="1738312" cy="2419350"/>
          </a:xfrm>
          <a:prstGeom prst="rect">
            <a:avLst/>
          </a:prstGeom>
          <a:noFill/>
          <a:ln w="9525">
            <a:noFill/>
            <a:miter lim="800000"/>
            <a:headEnd/>
            <a:tailEnd/>
          </a:ln>
        </p:spPr>
      </p:pic>
    </p:spTree>
    <p:extLst>
      <p:ext uri="{BB962C8B-B14F-4D97-AF65-F5344CB8AC3E}">
        <p14:creationId xmlns:p14="http://schemas.microsoft.com/office/powerpoint/2010/main" val="22244041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BF188C47-1843-4025-A04F-2805F1B04A75}" type="datetime1">
              <a:rPr lang="zh-CN" altLang="en-US" smtClean="0"/>
              <a:t>2018/3/13</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75E8292-1E8D-4F65-A8FE-56F2C7075C84}" type="slidenum">
              <a:rPr lang="en-US" altLang="zh-CN" smtClean="0"/>
              <a:pPr>
                <a:defRPr/>
              </a:pPr>
              <a:t>‹#›</a:t>
            </a:fld>
            <a:endParaRPr lang="en-US" altLang="zh-CN"/>
          </a:p>
        </p:txBody>
      </p:sp>
    </p:spTree>
    <p:extLst>
      <p:ext uri="{BB962C8B-B14F-4D97-AF65-F5344CB8AC3E}">
        <p14:creationId xmlns:p14="http://schemas.microsoft.com/office/powerpoint/2010/main" val="756549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20AA5E02-1461-4B6A-A9FD-6CA05647301F}" type="datetime1">
              <a:rPr lang="zh-CN" altLang="en-US" smtClean="0"/>
              <a:t>2018/3/13</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A439F89-88FD-402F-A1F0-DB3BBC19D56F}" type="slidenum">
              <a:rPr lang="en-US" altLang="zh-CN" smtClean="0"/>
              <a:pPr>
                <a:defRPr/>
              </a:pPr>
              <a:t>‹#›</a:t>
            </a:fld>
            <a:endParaRPr lang="en-US" altLang="zh-CN"/>
          </a:p>
        </p:txBody>
      </p:sp>
    </p:spTree>
    <p:extLst>
      <p:ext uri="{BB962C8B-B14F-4D97-AF65-F5344CB8AC3E}">
        <p14:creationId xmlns:p14="http://schemas.microsoft.com/office/powerpoint/2010/main" val="127956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594CFD72-414F-4EB3-A924-392D2781D050}" type="datetime1">
              <a:rPr lang="zh-CN" altLang="en-US" smtClean="0"/>
              <a:t>2018/3/13</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75E8292-1E8D-4F65-A8FE-56F2C7075C84}"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FF195DD6-2E30-4CF7-B717-3A45F25D59A9}" type="datetime1">
              <a:rPr lang="zh-CN" altLang="en-US" smtClean="0"/>
              <a:t>2018/3/13</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AA488558-A857-4460-A8E9-71E6E1760324}" type="slidenum">
              <a:rPr lang="en-US" altLang="zh-CN" smtClean="0"/>
              <a:pPr>
                <a:defRPr/>
              </a:pPr>
              <a:t>‹#›</a:t>
            </a:fld>
            <a:endParaRPr lang="en-US" altLang="zh-CN"/>
          </a:p>
        </p:txBody>
      </p:sp>
    </p:spTree>
    <p:extLst>
      <p:ext uri="{BB962C8B-B14F-4D97-AF65-F5344CB8AC3E}">
        <p14:creationId xmlns:p14="http://schemas.microsoft.com/office/powerpoint/2010/main" val="6077025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3DB0F572-1C93-49A1-A9B3-3B5253136718}" type="datetime1">
              <a:rPr lang="zh-CN" altLang="en-US" smtClean="0"/>
              <a:t>2018/3/13</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C43364DC-038D-4912-9C0F-DEE81C4D9C66}" type="slidenum">
              <a:rPr lang="en-US" altLang="zh-CN" smtClean="0"/>
              <a:pPr>
                <a:defRPr/>
              </a:pPr>
              <a:t>‹#›</a:t>
            </a:fld>
            <a:endParaRPr lang="en-US" altLang="zh-CN"/>
          </a:p>
        </p:txBody>
      </p:sp>
    </p:spTree>
    <p:extLst>
      <p:ext uri="{BB962C8B-B14F-4D97-AF65-F5344CB8AC3E}">
        <p14:creationId xmlns:p14="http://schemas.microsoft.com/office/powerpoint/2010/main" val="1089479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793038" cy="906463"/>
          </a:xfrm>
        </p:spPr>
        <p:txBody>
          <a:bodyPr/>
          <a:lstStyle/>
          <a:p>
            <a:r>
              <a:rPr lang="zh-CN" altLang="en-US"/>
              <a:t>单击此处编辑母版标题样式</a:t>
            </a:r>
          </a:p>
        </p:txBody>
      </p:sp>
      <p:sp>
        <p:nvSpPr>
          <p:cNvPr id="3" name="文本占位符 2"/>
          <p:cNvSpPr>
            <a:spLocks noGrp="1"/>
          </p:cNvSpPr>
          <p:nvPr>
            <p:ph type="body" sz="half" idx="1"/>
          </p:nvPr>
        </p:nvSpPr>
        <p:spPr>
          <a:xfrm>
            <a:off x="990600" y="1524000"/>
            <a:ext cx="390525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48250" y="1524000"/>
            <a:ext cx="3906838" cy="2227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48250" y="3903663"/>
            <a:ext cx="3906838"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914400" y="6324600"/>
            <a:ext cx="1905000" cy="457200"/>
          </a:xfrm>
        </p:spPr>
        <p:txBody>
          <a:bodyPr/>
          <a:lstStyle>
            <a:lvl1pPr>
              <a:defRPr/>
            </a:lvl1pPr>
          </a:lstStyle>
          <a:p>
            <a:pPr>
              <a:defRPr/>
            </a:pPr>
            <a:fld id="{C23BD81A-FD16-466C-9A98-9C4AC5DE7F91}" type="datetime1">
              <a:rPr lang="zh-CN" altLang="en-US" smtClean="0"/>
              <a:t>2018/3/13</a:t>
            </a:fld>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pPr>
              <a:defRPr/>
            </a:pPr>
            <a:fld id="{65CA45B0-40FE-4CAD-9E3C-EE111F12CB02}" type="slidenum">
              <a:rPr lang="zh-CN" altLang="en-US"/>
              <a:pPr>
                <a:defRPr/>
              </a:pPr>
              <a:t>‹#›</a:t>
            </a:fld>
            <a:endParaRPr lang="en-US" altLang="zh-CN"/>
          </a:p>
        </p:txBody>
      </p:sp>
    </p:spTree>
    <p:extLst>
      <p:ext uri="{BB962C8B-B14F-4D97-AF65-F5344CB8AC3E}">
        <p14:creationId xmlns:p14="http://schemas.microsoft.com/office/powerpoint/2010/main" val="1771801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fld id="{9644F74D-508A-408A-A95F-A7E0FCD3CE7E}" type="datetime1">
              <a:rPr lang="zh-CN" altLang="en-US" smtClean="0"/>
              <a:t>2018/3/13</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BBFC23B-5F00-4F89-ABA7-3CB861519377}" type="slidenum">
              <a:rPr lang="en-US" altLang="zh-CN"/>
              <a:pPr>
                <a:defRPr/>
              </a:pPr>
              <a:t>‹#›</a:t>
            </a:fld>
            <a:endParaRPr lang="en-US" altLang="zh-CN"/>
          </a:p>
        </p:txBody>
      </p:sp>
    </p:spTree>
    <p:extLst>
      <p:ext uri="{BB962C8B-B14F-4D97-AF65-F5344CB8AC3E}">
        <p14:creationId xmlns:p14="http://schemas.microsoft.com/office/powerpoint/2010/main" val="4384448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04800" y="533400"/>
            <a:ext cx="8640763"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600200"/>
            <a:ext cx="8640763"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04800" y="3924300"/>
            <a:ext cx="8640763"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533400" y="6502400"/>
            <a:ext cx="1447800" cy="228600"/>
          </a:xfrm>
        </p:spPr>
        <p:txBody>
          <a:bodyPr/>
          <a:lstStyle>
            <a:lvl1pPr>
              <a:defRPr/>
            </a:lvl1pPr>
          </a:lstStyle>
          <a:p>
            <a:fld id="{9C107D85-EEBC-4770-8971-FE06F32C1273}" type="datetime1">
              <a:rPr lang="zh-CN" altLang="en-US" smtClean="0"/>
              <a:t>2018/3/13</a:t>
            </a:fld>
            <a:endParaRPr lang="en-US" altLang="zh-CN"/>
          </a:p>
        </p:txBody>
      </p:sp>
      <p:sp>
        <p:nvSpPr>
          <p:cNvPr id="6" name="灯片编号占位符 5"/>
          <p:cNvSpPr>
            <a:spLocks noGrp="1"/>
          </p:cNvSpPr>
          <p:nvPr>
            <p:ph type="sldNum" sz="quarter" idx="11"/>
          </p:nvPr>
        </p:nvSpPr>
        <p:spPr>
          <a:xfrm>
            <a:off x="8153400" y="6400800"/>
            <a:ext cx="838200" cy="304800"/>
          </a:xfrm>
        </p:spPr>
        <p:txBody>
          <a:bodyPr/>
          <a:lstStyle>
            <a:lvl1pPr>
              <a:defRPr/>
            </a:lvl1pPr>
          </a:lstStyle>
          <a:p>
            <a:fld id="{CDF5D16F-6711-4156-B1E4-11EE2D0F0171}" type="slidenum">
              <a:rPr lang="en-US" altLang="zh-CN"/>
              <a:pPr/>
              <a:t>‹#›</a:t>
            </a:fld>
            <a:endParaRPr lang="en-US" altLang="zh-CN"/>
          </a:p>
        </p:txBody>
      </p:sp>
      <p:sp>
        <p:nvSpPr>
          <p:cNvPr id="7" name="页脚占位符 6"/>
          <p:cNvSpPr>
            <a:spLocks noGrp="1"/>
          </p:cNvSpPr>
          <p:nvPr>
            <p:ph type="ftr" sz="quarter" idx="12"/>
          </p:nvPr>
        </p:nvSpPr>
        <p:spPr>
          <a:xfrm>
            <a:off x="1219200" y="76200"/>
            <a:ext cx="3200400" cy="304800"/>
          </a:xfrm>
        </p:spPr>
        <p:txBody>
          <a:bodyPr/>
          <a:lstStyle>
            <a:lvl1pPr>
              <a:defRPr/>
            </a:lvl1pPr>
          </a:lstStyle>
          <a:p>
            <a:r>
              <a:rPr lang="zh-CN" altLang="en-US"/>
              <a:t>第</a:t>
            </a:r>
            <a:r>
              <a:rPr lang="en-US" altLang="zh-CN"/>
              <a:t>2</a:t>
            </a:r>
            <a:r>
              <a:rPr lang="zh-CN" altLang="en-US"/>
              <a:t>章数制和编码</a:t>
            </a:r>
          </a:p>
        </p:txBody>
      </p:sp>
    </p:spTree>
    <p:extLst>
      <p:ext uri="{BB962C8B-B14F-4D97-AF65-F5344CB8AC3E}">
        <p14:creationId xmlns:p14="http://schemas.microsoft.com/office/powerpoint/2010/main" val="381962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71D6CD49-7E1B-4441-9E62-060CFB485BD9}" type="datetime1">
              <a:rPr lang="zh-CN" altLang="en-US" smtClean="0"/>
              <a:t>2018/3/13</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A439F89-88FD-402F-A1F0-DB3BBC19D56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34D8D95D-1B5F-44F2-BC15-3630BFA37F50}" type="datetime1">
              <a:rPr lang="zh-CN" altLang="en-US" smtClean="0"/>
              <a:t>2018/3/13</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AA488558-A857-4460-A8E9-71E6E1760324}"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E7E41CDF-E177-4BA6-9844-08C180613229}" type="datetime1">
              <a:rPr lang="zh-CN" altLang="en-US" smtClean="0"/>
              <a:t>2018/3/13</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C43364DC-038D-4912-9C0F-DEE81C4D9C66}"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793038" cy="906463"/>
          </a:xfrm>
        </p:spPr>
        <p:txBody>
          <a:bodyPr/>
          <a:lstStyle/>
          <a:p>
            <a:r>
              <a:rPr lang="zh-CN" altLang="en-US"/>
              <a:t>单击此处编辑母版标题样式</a:t>
            </a:r>
          </a:p>
        </p:txBody>
      </p:sp>
      <p:sp>
        <p:nvSpPr>
          <p:cNvPr id="3" name="文本占位符 2"/>
          <p:cNvSpPr>
            <a:spLocks noGrp="1"/>
          </p:cNvSpPr>
          <p:nvPr>
            <p:ph type="body" sz="half" idx="1"/>
          </p:nvPr>
        </p:nvSpPr>
        <p:spPr>
          <a:xfrm>
            <a:off x="990600" y="1524000"/>
            <a:ext cx="390525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48250" y="1524000"/>
            <a:ext cx="3906838" cy="2227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48250" y="3903663"/>
            <a:ext cx="3906838"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914400" y="6324600"/>
            <a:ext cx="1905000" cy="457200"/>
          </a:xfrm>
        </p:spPr>
        <p:txBody>
          <a:bodyPr/>
          <a:lstStyle>
            <a:lvl1pPr>
              <a:defRPr/>
            </a:lvl1pPr>
          </a:lstStyle>
          <a:p>
            <a:pPr>
              <a:defRPr/>
            </a:pPr>
            <a:fld id="{41FE34DD-17F0-4CA3-8C3A-0663250FC25D}" type="datetime1">
              <a:rPr lang="zh-CN" altLang="en-US" smtClean="0"/>
              <a:t>2018/3/13</a:t>
            </a:fld>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pPr>
              <a:defRPr/>
            </a:pPr>
            <a:fld id="{65CA45B0-40FE-4CAD-9E3C-EE111F12CB02}"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pPr>
              <a:defRPr/>
            </a:pPr>
            <a:fld id="{83DDF70C-DC67-4B33-BB72-1243AB6EB1CF}" type="datetime1">
              <a:rPr lang="zh-CN" altLang="en-US" smtClean="0"/>
              <a:t>2018/3/13</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BBFC23B-5F00-4F89-ABA7-3CB86151937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04800" y="533400"/>
            <a:ext cx="8640763"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600200"/>
            <a:ext cx="8640763"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04800" y="3924300"/>
            <a:ext cx="8640763"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533400" y="6502400"/>
            <a:ext cx="1447800" cy="228600"/>
          </a:xfrm>
        </p:spPr>
        <p:txBody>
          <a:bodyPr/>
          <a:lstStyle>
            <a:lvl1pPr>
              <a:defRPr/>
            </a:lvl1pPr>
          </a:lstStyle>
          <a:p>
            <a:fld id="{DD7EF43C-8FF1-4488-96D1-472E083C84FF}" type="datetime1">
              <a:rPr lang="zh-CN" altLang="en-US" smtClean="0"/>
              <a:t>2018/3/13</a:t>
            </a:fld>
            <a:endParaRPr lang="en-US" altLang="zh-CN"/>
          </a:p>
        </p:txBody>
      </p:sp>
      <p:sp>
        <p:nvSpPr>
          <p:cNvPr id="6" name="灯片编号占位符 5"/>
          <p:cNvSpPr>
            <a:spLocks noGrp="1"/>
          </p:cNvSpPr>
          <p:nvPr>
            <p:ph type="sldNum" sz="quarter" idx="11"/>
          </p:nvPr>
        </p:nvSpPr>
        <p:spPr>
          <a:xfrm>
            <a:off x="8153400" y="6400800"/>
            <a:ext cx="838200" cy="304800"/>
          </a:xfrm>
        </p:spPr>
        <p:txBody>
          <a:bodyPr/>
          <a:lstStyle>
            <a:lvl1pPr>
              <a:defRPr/>
            </a:lvl1pPr>
          </a:lstStyle>
          <a:p>
            <a:fld id="{CDF5D16F-6711-4156-B1E4-11EE2D0F0171}" type="slidenum">
              <a:rPr lang="en-US" altLang="zh-CN"/>
              <a:pPr/>
              <a:t>‹#›</a:t>
            </a:fld>
            <a:endParaRPr lang="en-US" altLang="zh-CN"/>
          </a:p>
        </p:txBody>
      </p:sp>
      <p:sp>
        <p:nvSpPr>
          <p:cNvPr id="7" name="页脚占位符 6"/>
          <p:cNvSpPr>
            <a:spLocks noGrp="1"/>
          </p:cNvSpPr>
          <p:nvPr>
            <p:ph type="ftr" sz="quarter" idx="12"/>
          </p:nvPr>
        </p:nvSpPr>
        <p:spPr>
          <a:xfrm>
            <a:off x="1219200" y="76200"/>
            <a:ext cx="3200400" cy="304800"/>
          </a:xfrm>
        </p:spPr>
        <p:txBody>
          <a:bodyPr/>
          <a:lstStyle>
            <a:lvl1pPr>
              <a:defRPr/>
            </a:lvl1pPr>
          </a:lstStyle>
          <a:p>
            <a:r>
              <a:rPr lang="zh-CN" altLang="en-US"/>
              <a:t>第</a:t>
            </a:r>
            <a:r>
              <a:rPr lang="en-US" altLang="zh-CN"/>
              <a:t>2</a:t>
            </a:r>
            <a:r>
              <a:rPr lang="zh-CN" altLang="en-US"/>
              <a:t>章数制和编码</a:t>
            </a:r>
          </a:p>
        </p:txBody>
      </p:sp>
    </p:spTree>
    <p:extLst>
      <p:ext uri="{BB962C8B-B14F-4D97-AF65-F5344CB8AC3E}">
        <p14:creationId xmlns:p14="http://schemas.microsoft.com/office/powerpoint/2010/main" val="3624413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latin typeface="Arial" charset="0"/>
            </a:endParaRPr>
          </a:p>
        </p:txBody>
      </p:sp>
      <p:pic>
        <p:nvPicPr>
          <p:cNvPr id="6" name="Picture 2" descr="Digital lo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063" y="2857500"/>
            <a:ext cx="1738312"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7" name="Rectangle 5"/>
          <p:cNvSpPr>
            <a:spLocks noGrp="1" noChangeArrowheads="1"/>
          </p:cNvSpPr>
          <p:nvPr>
            <p:ph type="dt" sz="half" idx="10"/>
          </p:nvPr>
        </p:nvSpPr>
        <p:spPr>
          <a:xfrm>
            <a:off x="457200" y="6248400"/>
            <a:ext cx="2133600" cy="457200"/>
          </a:xfrm>
        </p:spPr>
        <p:txBody>
          <a:bodyPr/>
          <a:lstStyle>
            <a:lvl1pPr>
              <a:defRPr/>
            </a:lvl1pPr>
          </a:lstStyle>
          <a:p>
            <a:pPr>
              <a:defRPr/>
            </a:pPr>
            <a:fld id="{674EB033-597C-4A97-8B54-B2CA66F56A00}" type="datetime1">
              <a:rPr lang="zh-CN" altLang="en-US" smtClean="0"/>
              <a:t>2018/3/13</a:t>
            </a:fld>
            <a:endParaRPr lang="en-US" altLang="zh-CN"/>
          </a:p>
        </p:txBody>
      </p:sp>
      <p:sp>
        <p:nvSpPr>
          <p:cNvPr id="8"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2</a:t>
            </a:r>
            <a:r>
              <a:rPr lang="zh-CN" altLang="en-US"/>
              <a:t>章数制和编码</a:t>
            </a:r>
            <a:endParaRPr lang="en-US" altLang="zh-CN"/>
          </a:p>
        </p:txBody>
      </p:sp>
      <p:sp>
        <p:nvSpPr>
          <p:cNvPr id="9"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3B61D18F-6206-49DC-8CCF-FBB63B304E35}" type="slidenum">
              <a:rPr lang="en-US" altLang="zh-CN" smtClean="0"/>
              <a:pPr>
                <a:defRPr/>
              </a:pPr>
              <a:t>‹#›</a:t>
            </a:fld>
            <a:endParaRPr lang="en-US" altLang="zh-CN"/>
          </a:p>
        </p:txBody>
      </p:sp>
      <p:pic>
        <p:nvPicPr>
          <p:cNvPr id="10" name="Picture 2" descr="Digital logic"/>
          <p:cNvPicPr>
            <a:picLocks noChangeAspect="1" noChangeArrowheads="1"/>
          </p:cNvPicPr>
          <p:nvPr userDrawn="1"/>
        </p:nvPicPr>
        <p:blipFill>
          <a:blip r:embed="rId2" cstate="print"/>
          <a:srcRect/>
          <a:stretch>
            <a:fillRect/>
          </a:stretch>
        </p:blipFill>
        <p:spPr bwMode="auto">
          <a:xfrm>
            <a:off x="7358063" y="2857500"/>
            <a:ext cx="1738312" cy="2419350"/>
          </a:xfrm>
          <a:prstGeom prst="rect">
            <a:avLst/>
          </a:prstGeom>
          <a:noFill/>
          <a:ln w="9525">
            <a:noFill/>
            <a:miter lim="800000"/>
            <a:headEnd/>
            <a:tailEnd/>
          </a:ln>
        </p:spPr>
      </p:pic>
    </p:spTree>
    <p:extLst>
      <p:ext uri="{BB962C8B-B14F-4D97-AF65-F5344CB8AC3E}">
        <p14:creationId xmlns:p14="http://schemas.microsoft.com/office/powerpoint/2010/main" val="78286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2.jpe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jpe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5.jpeg"/><Relationship Id="rId5" Type="http://schemas.openxmlformats.org/officeDocument/2006/relationships/slideLayout" Target="../slideLayouts/slideLayout13.xml"/><Relationship Id="rId10" Type="http://schemas.openxmlformats.org/officeDocument/2006/relationships/image" Target="../media/image4.jpe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image" Target="../media/image5.jpeg"/><Relationship Id="rId5" Type="http://schemas.openxmlformats.org/officeDocument/2006/relationships/slideLayout" Target="../slideLayouts/slideLayout21.xml"/><Relationship Id="rId10" Type="http://schemas.openxmlformats.org/officeDocument/2006/relationships/image" Target="../media/image4.jpeg"/><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p>
        </p:txBody>
      </p:sp>
      <p:sp>
        <p:nvSpPr>
          <p:cNvPr id="4099" name="Rectangle 3"/>
          <p:cNvSpPr>
            <a:spLocks noGrp="1" noChangeArrowheads="1"/>
          </p:cNvSpPr>
          <p:nvPr>
            <p:ph type="title"/>
          </p:nvPr>
        </p:nvSpPr>
        <p:spPr bwMode="auto">
          <a:xfrm>
            <a:off x="1023938" y="185738"/>
            <a:ext cx="6905625" cy="7429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0" name="Rectangle 4"/>
          <p:cNvSpPr>
            <a:spLocks noGrp="1" noChangeArrowheads="1"/>
          </p:cNvSpPr>
          <p:nvPr>
            <p:ph type="body" idx="1"/>
          </p:nvPr>
        </p:nvSpPr>
        <p:spPr bwMode="auto">
          <a:xfrm>
            <a:off x="457200" y="1239838"/>
            <a:ext cx="8686800" cy="5094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宋体" pitchFamily="-112" charset="-122"/>
              </a:defRPr>
            </a:lvl1pPr>
          </a:lstStyle>
          <a:p>
            <a:pPr>
              <a:defRPr/>
            </a:pPr>
            <a:fld id="{025DAE8C-246F-4443-9947-A85754995C7C}" type="datetime1">
              <a:rPr lang="zh-CN" altLang="en-US" smtClean="0"/>
              <a:t>2018/3/13</a:t>
            </a:fld>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pitchFamily="-112" charset="-122"/>
              </a:defRPr>
            </a:lvl1pPr>
          </a:lstStyle>
          <a:p>
            <a:pPr>
              <a:defRPr/>
            </a:pPr>
            <a:r>
              <a:rPr lang="zh-CN" altLang="en-US"/>
              <a:t>第</a:t>
            </a:r>
            <a:r>
              <a:rPr lang="en-US" altLang="zh-CN"/>
              <a:t>2</a:t>
            </a:r>
            <a:r>
              <a:rPr lang="zh-CN" altLang="en-US"/>
              <a:t>章数制和编码</a:t>
            </a:r>
            <a:endParaRPr lang="en-US" altLang="zh-CN"/>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pitchFamily="-112" charset="-122"/>
              </a:defRPr>
            </a:lvl1pPr>
          </a:lstStyle>
          <a:p>
            <a:pPr>
              <a:defRPr/>
            </a:pPr>
            <a:fld id="{14BD3924-696E-4DAF-95EE-AB4E4413C4CB}" type="slidenum">
              <a:rPr lang="en-US" altLang="zh-CN"/>
              <a:pPr>
                <a:defRPr/>
              </a:pPr>
              <a:t>‹#›</a:t>
            </a:fld>
            <a:endParaRPr lang="en-US" altLang="zh-CN"/>
          </a:p>
        </p:txBody>
      </p:sp>
      <p:sp>
        <p:nvSpPr>
          <p:cNvPr id="4136" name="Line 40"/>
          <p:cNvSpPr>
            <a:spLocks noChangeShapeType="1"/>
          </p:cNvSpPr>
          <p:nvPr/>
        </p:nvSpPr>
        <p:spPr bwMode="auto">
          <a:xfrm>
            <a:off x="0" y="1066800"/>
            <a:ext cx="9144000" cy="0"/>
          </a:xfrm>
          <a:prstGeom prst="line">
            <a:avLst/>
          </a:prstGeom>
          <a:noFill/>
          <a:ln w="76200">
            <a:solidFill>
              <a:schemeClr val="tx1"/>
            </a:solidFill>
            <a:round/>
            <a:headEnd/>
            <a:tailEnd/>
          </a:ln>
        </p:spPr>
        <p:txBody>
          <a:bodyPr wrap="none" anchor="ctr"/>
          <a:lstStyle/>
          <a:p>
            <a:pPr>
              <a:defRPr/>
            </a:pPr>
            <a:endParaRPr lang="zh-CN" altLang="en-US"/>
          </a:p>
        </p:txBody>
      </p:sp>
      <p:pic>
        <p:nvPicPr>
          <p:cNvPr id="4105" name="图片 41" descr="系标.jpg"/>
          <p:cNvPicPr>
            <a:picLocks noChangeAspect="1"/>
          </p:cNvPicPr>
          <p:nvPr userDrawn="1"/>
        </p:nvPicPr>
        <p:blipFill>
          <a:blip r:embed="rId10" cstate="print"/>
          <a:srcRect/>
          <a:stretch>
            <a:fillRect/>
          </a:stretch>
        </p:blipFill>
        <p:spPr bwMode="auto">
          <a:xfrm>
            <a:off x="0" y="0"/>
            <a:ext cx="990600" cy="992188"/>
          </a:xfrm>
          <a:prstGeom prst="rect">
            <a:avLst/>
          </a:prstGeom>
          <a:noFill/>
          <a:ln w="9525">
            <a:noFill/>
            <a:miter lim="800000"/>
            <a:headEnd/>
            <a:tailEnd/>
          </a:ln>
        </p:spPr>
      </p:pic>
      <p:pic>
        <p:nvPicPr>
          <p:cNvPr id="4106" name="Picture 4" descr="Microprocessor"/>
          <p:cNvPicPr>
            <a:picLocks noChangeAspect="1" noChangeArrowheads="1"/>
          </p:cNvPicPr>
          <p:nvPr userDrawn="1"/>
        </p:nvPicPr>
        <p:blipFill>
          <a:blip r:embed="rId11" cstate="print"/>
          <a:srcRect/>
          <a:stretch>
            <a:fillRect/>
          </a:stretch>
        </p:blipFill>
        <p:spPr bwMode="auto">
          <a:xfrm>
            <a:off x="7962900" y="0"/>
            <a:ext cx="1181100" cy="1066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70" r:id="rId1"/>
    <p:sldLayoutId id="2147483866" r:id="rId2"/>
    <p:sldLayoutId id="2147483867" r:id="rId3"/>
    <p:sldLayoutId id="2147483868" r:id="rId4"/>
    <p:sldLayoutId id="2147483869" r:id="rId5"/>
    <p:sldLayoutId id="2147483871" r:id="rId6"/>
    <p:sldLayoutId id="2147483872" r:id="rId7"/>
    <p:sldLayoutId id="2147483873" r:id="rId8"/>
  </p:sldLayoutIdLst>
  <p:hf hdr="0"/>
  <p:txStyles>
    <p:titleStyle>
      <a:lvl1pPr algn="l" rtl="0" eaLnBrk="0" fontAlgn="base" hangingPunct="0">
        <a:spcBef>
          <a:spcPct val="0"/>
        </a:spcBef>
        <a:spcAft>
          <a:spcPct val="0"/>
        </a:spcAft>
        <a:defRPr sz="3900" b="1">
          <a:solidFill>
            <a:schemeClr val="tx2"/>
          </a:solidFill>
          <a:latin typeface="+mj-lt"/>
          <a:ea typeface="+mj-ea"/>
          <a:cs typeface="宋体" pitchFamily="-112" charset="-122"/>
        </a:defRPr>
      </a:lvl1pPr>
      <a:lvl2pPr algn="l" rtl="0" eaLnBrk="0" fontAlgn="base" hangingPunct="0">
        <a:spcBef>
          <a:spcPct val="0"/>
        </a:spcBef>
        <a:spcAft>
          <a:spcPct val="0"/>
        </a:spcAft>
        <a:defRPr sz="3900" b="1">
          <a:solidFill>
            <a:schemeClr val="tx2"/>
          </a:solidFill>
          <a:latin typeface="Arial" charset="0"/>
          <a:ea typeface="宋体" pitchFamily="2" charset="-122"/>
          <a:cs typeface="宋体" pitchFamily="-112" charset="-122"/>
        </a:defRPr>
      </a:lvl2pPr>
      <a:lvl3pPr algn="l" rtl="0" eaLnBrk="0" fontAlgn="base" hangingPunct="0">
        <a:spcBef>
          <a:spcPct val="0"/>
        </a:spcBef>
        <a:spcAft>
          <a:spcPct val="0"/>
        </a:spcAft>
        <a:defRPr sz="3900" b="1">
          <a:solidFill>
            <a:schemeClr val="tx2"/>
          </a:solidFill>
          <a:latin typeface="Arial" charset="0"/>
          <a:ea typeface="宋体" pitchFamily="2" charset="-122"/>
          <a:cs typeface="宋体" pitchFamily="-112" charset="-122"/>
        </a:defRPr>
      </a:lvl3pPr>
      <a:lvl4pPr algn="l" rtl="0" eaLnBrk="0" fontAlgn="base" hangingPunct="0">
        <a:spcBef>
          <a:spcPct val="0"/>
        </a:spcBef>
        <a:spcAft>
          <a:spcPct val="0"/>
        </a:spcAft>
        <a:defRPr sz="3900" b="1">
          <a:solidFill>
            <a:schemeClr val="tx2"/>
          </a:solidFill>
          <a:latin typeface="Arial" charset="0"/>
          <a:ea typeface="宋体" pitchFamily="2" charset="-122"/>
          <a:cs typeface="宋体" pitchFamily="-112" charset="-122"/>
        </a:defRPr>
      </a:lvl4pPr>
      <a:lvl5pPr algn="l" rtl="0" eaLnBrk="0" fontAlgn="base" hangingPunct="0">
        <a:spcBef>
          <a:spcPct val="0"/>
        </a:spcBef>
        <a:spcAft>
          <a:spcPct val="0"/>
        </a:spcAft>
        <a:defRPr sz="3900" b="1">
          <a:solidFill>
            <a:schemeClr val="tx2"/>
          </a:solidFill>
          <a:latin typeface="Arial" charset="0"/>
          <a:ea typeface="宋体" pitchFamily="2" charset="-122"/>
          <a:cs typeface="宋体" pitchFamily="-11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宋体" pitchFamily="-112" charset="-122"/>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cs typeface="宋体" pitchFamily="-112" charset="-122"/>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cs typeface="宋体" pitchFamily="-112" charset="-122"/>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cs typeface="宋体" pitchFamily="-112" charset="-122"/>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cs typeface="宋体" pitchFamily="-112" charset="-122"/>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536002" y="152400"/>
            <a:ext cx="0" cy="152400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
        <p:nvSpPr>
          <p:cNvPr id="4099" name="Rectangle 3"/>
          <p:cNvSpPr>
            <a:spLocks noGrp="1" noChangeArrowheads="1"/>
          </p:cNvSpPr>
          <p:nvPr>
            <p:ph type="title"/>
          </p:nvPr>
        </p:nvSpPr>
        <p:spPr bwMode="auto">
          <a:xfrm>
            <a:off x="1023938" y="185738"/>
            <a:ext cx="6905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0" name="Rectangle 4"/>
          <p:cNvSpPr>
            <a:spLocks noGrp="1" noChangeArrowheads="1"/>
          </p:cNvSpPr>
          <p:nvPr>
            <p:ph type="body" idx="1"/>
          </p:nvPr>
        </p:nvSpPr>
        <p:spPr bwMode="auto">
          <a:xfrm>
            <a:off x="457200" y="1239838"/>
            <a:ext cx="86868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fld id="{43F57BF0-C81A-4EDA-AAED-10974C3E7881}" type="datetime1">
              <a:rPr lang="zh-CN" altLang="en-US" smtClean="0"/>
              <a:t>2018/3/13</a:t>
            </a:fld>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r>
              <a:rPr lang="zh-CN" altLang="en-US"/>
              <a:t>第</a:t>
            </a:r>
            <a:r>
              <a:rPr lang="en-US" altLang="zh-CN"/>
              <a:t>2</a:t>
            </a:r>
            <a:r>
              <a:rPr lang="zh-CN" altLang="en-US"/>
              <a:t>章数制和编码</a:t>
            </a:r>
            <a:endParaRPr lang="en-US" altLang="zh-CN"/>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14BD3924-696E-4DAF-95EE-AB4E4413C4CB}" type="slidenum">
              <a:rPr lang="en-US" altLang="zh-CN" smtClean="0"/>
              <a:pPr>
                <a:defRPr/>
              </a:pPr>
              <a:t>‹#›</a:t>
            </a:fld>
            <a:endParaRPr lang="en-US" altLang="zh-CN"/>
          </a:p>
        </p:txBody>
      </p:sp>
      <p:sp>
        <p:nvSpPr>
          <p:cNvPr id="4136" name="Line 40"/>
          <p:cNvSpPr>
            <a:spLocks noChangeShapeType="1"/>
          </p:cNvSpPr>
          <p:nvPr/>
        </p:nvSpPr>
        <p:spPr bwMode="auto">
          <a:xfrm>
            <a:off x="0" y="1066800"/>
            <a:ext cx="9144000" cy="0"/>
          </a:xfrm>
          <a:prstGeom prst="line">
            <a:avLst/>
          </a:prstGeom>
          <a:noFill/>
          <a:ln w="76200">
            <a:solidFill>
              <a:schemeClr val="tx1"/>
            </a:solidFill>
            <a:round/>
            <a:headEnd/>
            <a:tailEnd/>
          </a:ln>
        </p:spPr>
        <p:txBody>
          <a:bodyPr wrap="none" anchor="ctr"/>
          <a:lstStyle/>
          <a:p>
            <a:pPr>
              <a:defRPr/>
            </a:pPr>
            <a:endParaRPr lang="zh-CN" altLang="en-US">
              <a:latin typeface="Arial" charset="0"/>
            </a:endParaRPr>
          </a:p>
        </p:txBody>
      </p:sp>
      <p:pic>
        <p:nvPicPr>
          <p:cNvPr id="5122" name="Picture 2" descr="http://d3i5bpxkxvwmz.cloudfront.net/resized/images/remote/http_s.eeweb.com/articles/2013/01/30/High-Speed-High-Performance-Digital-System-1359564106_473_288_75.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61402" y="0"/>
            <a:ext cx="1582598" cy="10668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1023938" cy="1032566"/>
          </a:xfrm>
          <a:prstGeom prst="rect">
            <a:avLst/>
          </a:prstGeom>
        </p:spPr>
      </p:pic>
      <p:pic>
        <p:nvPicPr>
          <p:cNvPr id="11" name="图片 41" descr="系标.jpg"/>
          <p:cNvPicPr>
            <a:picLocks noChangeAspect="1"/>
          </p:cNvPicPr>
          <p:nvPr userDrawn="1"/>
        </p:nvPicPr>
        <p:blipFill>
          <a:blip r:embed="rId12" cstate="print"/>
          <a:srcRect/>
          <a:stretch>
            <a:fillRect/>
          </a:stretch>
        </p:blipFill>
        <p:spPr bwMode="auto">
          <a:xfrm>
            <a:off x="0" y="0"/>
            <a:ext cx="990600" cy="992188"/>
          </a:xfrm>
          <a:prstGeom prst="rect">
            <a:avLst/>
          </a:prstGeom>
          <a:noFill/>
          <a:ln w="9525">
            <a:noFill/>
            <a:miter lim="800000"/>
            <a:headEnd/>
            <a:tailEnd/>
          </a:ln>
        </p:spPr>
      </p:pic>
      <p:pic>
        <p:nvPicPr>
          <p:cNvPr id="12" name="Picture 4" descr="Microprocessor"/>
          <p:cNvPicPr>
            <a:picLocks noChangeAspect="1" noChangeArrowheads="1"/>
          </p:cNvPicPr>
          <p:nvPr userDrawn="1"/>
        </p:nvPicPr>
        <p:blipFill>
          <a:blip r:embed="rId13" cstate="print"/>
          <a:srcRect/>
          <a:stretch>
            <a:fillRect/>
          </a:stretch>
        </p:blipFill>
        <p:spPr bwMode="auto">
          <a:xfrm>
            <a:off x="7962900" y="0"/>
            <a:ext cx="1181100" cy="1066800"/>
          </a:xfrm>
          <a:prstGeom prst="rect">
            <a:avLst/>
          </a:prstGeom>
          <a:noFill/>
          <a:ln w="9525">
            <a:noFill/>
            <a:miter lim="800000"/>
            <a:headEnd/>
            <a:tailEnd/>
          </a:ln>
        </p:spPr>
      </p:pic>
    </p:spTree>
    <p:extLst>
      <p:ext uri="{BB962C8B-B14F-4D97-AF65-F5344CB8AC3E}">
        <p14:creationId xmlns:p14="http://schemas.microsoft.com/office/powerpoint/2010/main" val="2144458886"/>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Lst>
  <p:hf hdr="0"/>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1023938" y="185738"/>
            <a:ext cx="6905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0" name="Rectangle 4"/>
          <p:cNvSpPr>
            <a:spLocks noGrp="1" noChangeArrowheads="1"/>
          </p:cNvSpPr>
          <p:nvPr>
            <p:ph type="body" idx="1"/>
          </p:nvPr>
        </p:nvSpPr>
        <p:spPr bwMode="auto">
          <a:xfrm>
            <a:off x="457200" y="1239838"/>
            <a:ext cx="86868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fld id="{7087957C-7EC9-46EF-AAA8-8F0B6172EF07}" type="datetime1">
              <a:rPr lang="zh-CN" altLang="en-US" smtClean="0"/>
              <a:t>2018/3/13</a:t>
            </a:fld>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r>
              <a:rPr lang="zh-CN" altLang="en-US"/>
              <a:t>第</a:t>
            </a:r>
            <a:r>
              <a:rPr lang="en-US" altLang="zh-CN"/>
              <a:t>2</a:t>
            </a:r>
            <a:r>
              <a:rPr lang="zh-CN" altLang="en-US"/>
              <a:t>章数制和编码</a:t>
            </a:r>
            <a:endParaRPr lang="en-US" altLang="zh-CN"/>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14BD3924-696E-4DAF-95EE-AB4E4413C4CB}" type="slidenum">
              <a:rPr lang="en-US" altLang="zh-CN" smtClean="0"/>
              <a:pPr>
                <a:defRPr/>
              </a:pPr>
              <a:t>‹#›</a:t>
            </a:fld>
            <a:endParaRPr lang="en-US" altLang="zh-CN"/>
          </a:p>
        </p:txBody>
      </p:sp>
      <p:sp>
        <p:nvSpPr>
          <p:cNvPr id="4136" name="Line 40"/>
          <p:cNvSpPr>
            <a:spLocks noChangeShapeType="1"/>
          </p:cNvSpPr>
          <p:nvPr/>
        </p:nvSpPr>
        <p:spPr bwMode="auto">
          <a:xfrm>
            <a:off x="0" y="1066800"/>
            <a:ext cx="9144000" cy="0"/>
          </a:xfrm>
          <a:prstGeom prst="line">
            <a:avLst/>
          </a:prstGeom>
          <a:noFill/>
          <a:ln w="76200">
            <a:solidFill>
              <a:schemeClr val="tx1"/>
            </a:solidFill>
            <a:round/>
            <a:headEnd/>
            <a:tailEnd/>
          </a:ln>
        </p:spPr>
        <p:txBody>
          <a:bodyPr wrap="none" anchor="ctr"/>
          <a:lstStyle/>
          <a:p>
            <a:pPr>
              <a:defRPr/>
            </a:pPr>
            <a:endParaRPr lang="zh-CN" altLang="en-US">
              <a:latin typeface="Arial" charset="0"/>
            </a:endParaRPr>
          </a:p>
        </p:txBody>
      </p:sp>
      <p:pic>
        <p:nvPicPr>
          <p:cNvPr id="5122" name="Picture 2" descr="http://d3i5bpxkxvwmz.cloudfront.net/resized/images/remote/http_s.eeweb.com/articles/2013/01/30/High-Speed-High-Performance-Digital-System-1359564106_473_288_75.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61402" y="0"/>
            <a:ext cx="1582598" cy="10668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1023938" cy="1032566"/>
          </a:xfrm>
          <a:prstGeom prst="rect">
            <a:avLst/>
          </a:prstGeom>
        </p:spPr>
      </p:pic>
    </p:spTree>
    <p:extLst>
      <p:ext uri="{BB962C8B-B14F-4D97-AF65-F5344CB8AC3E}">
        <p14:creationId xmlns:p14="http://schemas.microsoft.com/office/powerpoint/2010/main" val="1821899117"/>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Lst>
  <p:hf hdr="0"/>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5.wmf"/><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4.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7.w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6.wmf"/><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3.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vmlDrawing" Target="../drawings/vmlDrawing6.vml"/><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8.xml"/><Relationship Id="rId1" Type="http://schemas.openxmlformats.org/officeDocument/2006/relationships/vmlDrawing" Target="../drawings/vmlDrawing7.vml"/><Relationship Id="rId5" Type="http://schemas.openxmlformats.org/officeDocument/2006/relationships/image" Target="../media/image25.wmf"/><Relationship Id="rId4" Type="http://schemas.openxmlformats.org/officeDocument/2006/relationships/oleObject" Target="../embeddings/oleObject13.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0.xml"/><Relationship Id="rId1" Type="http://schemas.openxmlformats.org/officeDocument/2006/relationships/vmlDrawing" Target="../drawings/vmlDrawing8.vml"/><Relationship Id="rId5" Type="http://schemas.openxmlformats.org/officeDocument/2006/relationships/image" Target="../media/image27.wmf"/><Relationship Id="rId4" Type="http://schemas.openxmlformats.org/officeDocument/2006/relationships/oleObject" Target="../embeddings/oleObject14.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15.bin"/></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18.xml"/><Relationship Id="rId4" Type="http://schemas.openxmlformats.org/officeDocument/2006/relationships/image" Target="../media/image31.jp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hyperlink" Target="http://upload.wikimedia.org/wikipedia/en/3/39/Hamming.jpg" TargetMode="External"/><Relationship Id="rId2" Type="http://schemas.openxmlformats.org/officeDocument/2006/relationships/notesSlide" Target="../notesSlides/notesSlide52.xml"/><Relationship Id="rId1" Type="http://schemas.openxmlformats.org/officeDocument/2006/relationships/slideLayout" Target="../slideLayouts/slideLayout18.xml"/><Relationship Id="rId4" Type="http://schemas.openxmlformats.org/officeDocument/2006/relationships/image" Target="../media/image32.jpeg"/></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18.xml"/><Relationship Id="rId4" Type="http://schemas.openxmlformats.org/officeDocument/2006/relationships/image" Target="../media/image37.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wmf"/><Relationship Id="rId3" Type="http://schemas.openxmlformats.org/officeDocument/2006/relationships/notesSlide" Target="../notesSlides/notesSlide7.xml"/><Relationship Id="rId7" Type="http://schemas.openxmlformats.org/officeDocument/2006/relationships/image" Target="../media/image9.wmf"/><Relationship Id="rId12" Type="http://schemas.openxmlformats.org/officeDocument/2006/relationships/oleObject" Target="../embeddings/oleObject6.bin"/><Relationship Id="rId2" Type="http://schemas.openxmlformats.org/officeDocument/2006/relationships/slideLayout" Target="../slideLayouts/slideLayout21.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0.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zh-CN" altLang="en-US" sz="4400"/>
              <a:t>第二章 数制和编码</a:t>
            </a:r>
            <a:endParaRPr lang="en-US" altLang="zh-CN" sz="4400"/>
          </a:p>
        </p:txBody>
      </p:sp>
      <p:sp>
        <p:nvSpPr>
          <p:cNvPr id="7171" name="Rectangle 3"/>
          <p:cNvSpPr>
            <a:spLocks noGrp="1" noChangeArrowheads="1"/>
          </p:cNvSpPr>
          <p:nvPr>
            <p:ph type="subTitle" idx="1"/>
          </p:nvPr>
        </p:nvSpPr>
        <p:spPr>
          <a:xfrm>
            <a:off x="849313" y="3049588"/>
            <a:ext cx="6248400" cy="2971800"/>
          </a:xfrm>
        </p:spPr>
        <p:txBody>
          <a:bodyPr/>
          <a:lstStyle/>
          <a:p>
            <a:pPr algn="ctr" eaLnBrk="1" hangingPunct="1"/>
            <a:r>
              <a:rPr lang="zh-CN" altLang="en-US" dirty="0"/>
              <a:t>数据的机器级表示</a:t>
            </a:r>
            <a:endParaRPr lang="en-US" altLang="zh-CN" dirty="0"/>
          </a:p>
          <a:p>
            <a:pPr algn="ctr" eaLnBrk="1" hangingPunct="1"/>
            <a:endParaRPr lang="en-US" altLang="zh-CN" dirty="0"/>
          </a:p>
          <a:p>
            <a:pPr algn="ctr" eaLnBrk="1" hangingPunct="1"/>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noFill/>
        </p:spPr>
        <p:txBody>
          <a:bodyPr lIns="92075" tIns="46038" rIns="92075" bIns="46038" anchor="ctr"/>
          <a:lstStyle/>
          <a:p>
            <a:r>
              <a:rPr lang="zh-CN" altLang="en-US" dirty="0"/>
              <a:t>进位数制间的相互转换</a:t>
            </a:r>
            <a:endParaRPr lang="en-US" altLang="zh-CN" dirty="0"/>
          </a:p>
        </p:txBody>
      </p:sp>
      <p:sp>
        <p:nvSpPr>
          <p:cNvPr id="15364" name="Rectangle 3"/>
          <p:cNvSpPr>
            <a:spLocks noGrp="1" noChangeArrowheads="1"/>
          </p:cNvSpPr>
          <p:nvPr>
            <p:ph idx="1"/>
          </p:nvPr>
        </p:nvSpPr>
        <p:spPr>
          <a:xfrm>
            <a:off x="285750" y="1214437"/>
            <a:ext cx="8553450" cy="5222875"/>
          </a:xfrm>
          <a:noFill/>
        </p:spPr>
        <p:txBody>
          <a:bodyPr lIns="92075" tIns="46038" rIns="92075" bIns="46038"/>
          <a:lstStyle/>
          <a:p>
            <a:r>
              <a:rPr lang="zh-CN" altLang="en-US" sz="2800" b="1" dirty="0"/>
              <a:t>整数部分</a:t>
            </a:r>
            <a:r>
              <a:rPr lang="zh-CN" altLang="en-US" sz="2800" dirty="0">
                <a:solidFill>
                  <a:srgbClr val="FF0000"/>
                </a:solidFill>
              </a:rPr>
              <a:t>：</a:t>
            </a:r>
            <a:r>
              <a:rPr lang="zh-CN" altLang="en-US" sz="2800" b="1" dirty="0">
                <a:solidFill>
                  <a:srgbClr val="FF0000"/>
                </a:solidFill>
              </a:rPr>
              <a:t>除以基数取余法</a:t>
            </a:r>
          </a:p>
          <a:p>
            <a:pPr lvl="1"/>
            <a:r>
              <a:rPr lang="en-US" altLang="zh-CN" sz="2400" dirty="0"/>
              <a:t>A-&gt;B</a:t>
            </a:r>
            <a:r>
              <a:rPr lang="zh-CN" altLang="en-US" sz="2400" dirty="0"/>
              <a:t>转换的理论基础</a:t>
            </a:r>
            <a:r>
              <a:rPr lang="en-US" altLang="zh-CN" sz="2400" dirty="0"/>
              <a:t>:</a:t>
            </a:r>
          </a:p>
          <a:p>
            <a:pPr lvl="2"/>
            <a:r>
              <a:rPr lang="en-US" altLang="zh-CN" sz="2400" dirty="0"/>
              <a:t>(</a:t>
            </a:r>
            <a:r>
              <a:rPr lang="en-US" altLang="zh-CN" sz="2400" i="1" dirty="0"/>
              <a:t>N</a:t>
            </a:r>
            <a:r>
              <a:rPr lang="en-US" altLang="zh-CN" sz="2400" i="1" baseline="-25000" dirty="0"/>
              <a:t>I</a:t>
            </a:r>
            <a:r>
              <a:rPr lang="en-US" altLang="zh-CN" sz="2400" dirty="0"/>
              <a:t>)</a:t>
            </a:r>
            <a:r>
              <a:rPr lang="en-US" altLang="zh-CN" sz="2400" i="1" baseline="-25000" dirty="0"/>
              <a:t>A</a:t>
            </a:r>
            <a:r>
              <a:rPr lang="en-US" altLang="zh-CN" sz="2400" i="1" dirty="0"/>
              <a:t> = b</a:t>
            </a:r>
            <a:r>
              <a:rPr lang="en-US" altLang="zh-CN" sz="2400" i="1" baseline="-25000" dirty="0"/>
              <a:t>n-1</a:t>
            </a:r>
            <a:r>
              <a:rPr lang="en-US" altLang="zh-CN" sz="2400" i="1" dirty="0"/>
              <a:t>B</a:t>
            </a:r>
            <a:r>
              <a:rPr lang="en-US" altLang="zh-CN" sz="2400" i="1" baseline="30000" dirty="0"/>
              <a:t>n-1</a:t>
            </a:r>
            <a:r>
              <a:rPr lang="en-US" altLang="zh-CN" sz="2400" i="1" dirty="0"/>
              <a:t> + </a:t>
            </a:r>
            <a:r>
              <a:rPr lang="en-US" altLang="zh-CN" sz="2400" i="1" dirty="0">
                <a:latin typeface="Times New Roman" pitchFamily="18" charset="0"/>
              </a:rPr>
              <a:t>…</a:t>
            </a:r>
            <a:r>
              <a:rPr lang="en-US" altLang="zh-CN" sz="2400" i="1" dirty="0"/>
              <a:t> + b</a:t>
            </a:r>
            <a:r>
              <a:rPr lang="en-US" altLang="zh-CN" sz="2400" i="1" baseline="-25000" dirty="0"/>
              <a:t>0</a:t>
            </a:r>
            <a:r>
              <a:rPr lang="en-US" altLang="zh-CN" sz="2400" i="1" dirty="0"/>
              <a:t>B</a:t>
            </a:r>
            <a:r>
              <a:rPr lang="en-US" altLang="zh-CN" sz="2400" i="1" baseline="30000" dirty="0"/>
              <a:t>0</a:t>
            </a:r>
            <a:r>
              <a:rPr lang="en-US" altLang="zh-CN" sz="2000" i="1" dirty="0"/>
              <a:t> 		</a:t>
            </a:r>
            <a:endParaRPr lang="en-US" altLang="zh-CN" sz="2000" dirty="0"/>
          </a:p>
          <a:p>
            <a:pPr lvl="3">
              <a:buFont typeface="Wingdings" pitchFamily="2" charset="2"/>
              <a:buNone/>
            </a:pPr>
            <a:r>
              <a:rPr lang="zh-CN" altLang="en-US" dirty="0"/>
              <a:t>这里</a:t>
            </a:r>
            <a:r>
              <a:rPr lang="en-US" altLang="zh-CN" dirty="0"/>
              <a:t>, </a:t>
            </a:r>
            <a:r>
              <a:rPr lang="en-US" altLang="zh-CN" i="1" dirty="0"/>
              <a:t>b</a:t>
            </a:r>
            <a:r>
              <a:rPr lang="en-US" altLang="zh-CN" i="1" baseline="-25000" dirty="0"/>
              <a:t>i</a:t>
            </a:r>
            <a:r>
              <a:rPr lang="en-US" altLang="zh-CN" dirty="0">
                <a:latin typeface="Times New Roman" pitchFamily="18" charset="0"/>
              </a:rPr>
              <a:t>’</a:t>
            </a:r>
            <a:r>
              <a:rPr lang="en-US" altLang="zh-CN" dirty="0"/>
              <a:t>s represents the digits of (</a:t>
            </a:r>
            <a:r>
              <a:rPr lang="en-US" altLang="zh-CN" i="1" dirty="0"/>
              <a:t>N</a:t>
            </a:r>
            <a:r>
              <a:rPr lang="en-US" altLang="zh-CN" i="1" baseline="-25000" dirty="0"/>
              <a:t>I</a:t>
            </a:r>
            <a:r>
              <a:rPr lang="en-US" altLang="zh-CN" dirty="0"/>
              <a:t>)</a:t>
            </a:r>
            <a:r>
              <a:rPr lang="en-US" altLang="zh-CN" i="1" baseline="-25000" dirty="0"/>
              <a:t>B</a:t>
            </a:r>
            <a:r>
              <a:rPr lang="en-US" altLang="zh-CN" i="1" dirty="0"/>
              <a:t> </a:t>
            </a:r>
            <a:r>
              <a:rPr lang="en-US" altLang="zh-CN" dirty="0"/>
              <a:t>in base </a:t>
            </a:r>
            <a:r>
              <a:rPr lang="en-US" altLang="zh-CN" i="1" dirty="0"/>
              <a:t>A</a:t>
            </a:r>
            <a:r>
              <a:rPr lang="en-US" altLang="zh-CN" dirty="0"/>
              <a:t>.</a:t>
            </a:r>
          </a:p>
          <a:p>
            <a:pPr lvl="2"/>
            <a:r>
              <a:rPr lang="en-US" altLang="zh-CN" sz="2000" i="1" dirty="0"/>
              <a:t>N</a:t>
            </a:r>
            <a:r>
              <a:rPr lang="en-US" altLang="zh-CN" sz="2000" i="1" baseline="-25000" dirty="0"/>
              <a:t>I</a:t>
            </a:r>
            <a:r>
              <a:rPr lang="en-US" altLang="zh-CN" sz="2000" dirty="0"/>
              <a:t> </a:t>
            </a:r>
            <a:r>
              <a:rPr lang="en-US" altLang="zh-CN" sz="2000" dirty="0">
                <a:latin typeface="Symbol" pitchFamily="18" charset="2"/>
              </a:rPr>
              <a:t>/ </a:t>
            </a:r>
            <a:r>
              <a:rPr lang="en-US" altLang="zh-CN" sz="2000" i="1" dirty="0">
                <a:latin typeface="Symbol" pitchFamily="18" charset="2"/>
              </a:rPr>
              <a:t>B</a:t>
            </a:r>
            <a:r>
              <a:rPr lang="en-US" altLang="zh-CN" sz="2000" dirty="0">
                <a:latin typeface="Symbol" pitchFamily="18" charset="2"/>
              </a:rPr>
              <a:t>  = (</a:t>
            </a:r>
            <a:r>
              <a:rPr lang="en-US" altLang="zh-CN" sz="2000" i="1" dirty="0"/>
              <a:t>b</a:t>
            </a:r>
            <a:r>
              <a:rPr lang="en-US" altLang="zh-CN" sz="2000" i="1" baseline="-25000" dirty="0"/>
              <a:t>n-1</a:t>
            </a:r>
            <a:r>
              <a:rPr lang="en-US" altLang="zh-CN" sz="2000" i="1" dirty="0"/>
              <a:t>B</a:t>
            </a:r>
            <a:r>
              <a:rPr lang="en-US" altLang="zh-CN" sz="2000" i="1" baseline="30000" dirty="0"/>
              <a:t>n-1</a:t>
            </a:r>
            <a:r>
              <a:rPr lang="en-US" altLang="zh-CN" sz="2000" i="1" dirty="0"/>
              <a:t> + </a:t>
            </a:r>
            <a:r>
              <a:rPr lang="en-US" altLang="zh-CN" sz="2000" i="1" dirty="0">
                <a:latin typeface="Times New Roman" pitchFamily="18" charset="0"/>
              </a:rPr>
              <a:t>…</a:t>
            </a:r>
            <a:r>
              <a:rPr lang="en-US" altLang="zh-CN" sz="2000" i="1" dirty="0"/>
              <a:t> + b</a:t>
            </a:r>
            <a:r>
              <a:rPr lang="en-US" altLang="zh-CN" sz="2000" i="1" baseline="-25000" dirty="0"/>
              <a:t>1</a:t>
            </a:r>
            <a:r>
              <a:rPr lang="en-US" altLang="zh-CN" sz="2000" i="1" dirty="0"/>
              <a:t>B</a:t>
            </a:r>
            <a:r>
              <a:rPr lang="en-US" altLang="zh-CN" sz="2000" i="1" baseline="30000" dirty="0"/>
              <a:t>1</a:t>
            </a:r>
            <a:r>
              <a:rPr lang="en-US" altLang="zh-CN" sz="2000" i="1" dirty="0"/>
              <a:t> + b</a:t>
            </a:r>
            <a:r>
              <a:rPr lang="en-US" altLang="zh-CN" sz="2000" i="1" baseline="-25000" dirty="0"/>
              <a:t>0</a:t>
            </a:r>
            <a:r>
              <a:rPr lang="en-US" altLang="zh-CN" sz="2000" i="1" dirty="0"/>
              <a:t>B</a:t>
            </a:r>
            <a:r>
              <a:rPr lang="en-US" altLang="zh-CN" sz="2000" i="1" baseline="30000" dirty="0"/>
              <a:t>0</a:t>
            </a:r>
            <a:r>
              <a:rPr lang="en-US" altLang="zh-CN" sz="2000" i="1" dirty="0"/>
              <a:t> </a:t>
            </a:r>
            <a:r>
              <a:rPr lang="en-US" altLang="zh-CN" sz="2000" dirty="0"/>
              <a:t>) / </a:t>
            </a:r>
            <a:r>
              <a:rPr lang="en-US" altLang="zh-CN" sz="2000" i="1" dirty="0"/>
              <a:t>B</a:t>
            </a:r>
            <a:endParaRPr lang="en-US" altLang="zh-CN" sz="2000" dirty="0"/>
          </a:p>
          <a:p>
            <a:pPr lvl="3">
              <a:buFont typeface="Wingdings" pitchFamily="2" charset="2"/>
              <a:buNone/>
            </a:pPr>
            <a:r>
              <a:rPr lang="en-US" altLang="zh-CN" dirty="0"/>
              <a:t> =  (</a:t>
            </a:r>
            <a:r>
              <a:rPr lang="zh-CN" altLang="en-US" dirty="0"/>
              <a:t>商 </a:t>
            </a:r>
            <a:r>
              <a:rPr lang="en-US" altLang="zh-CN" i="1" dirty="0"/>
              <a:t>Q</a:t>
            </a:r>
            <a:r>
              <a:rPr lang="en-US" altLang="zh-CN" i="1" baseline="-25000" dirty="0"/>
              <a:t>1</a:t>
            </a:r>
            <a:r>
              <a:rPr lang="en-US" altLang="zh-CN" dirty="0"/>
              <a:t>: </a:t>
            </a:r>
            <a:r>
              <a:rPr lang="en-US" altLang="zh-CN" i="1" dirty="0"/>
              <a:t>b</a:t>
            </a:r>
            <a:r>
              <a:rPr lang="en-US" altLang="zh-CN" i="1" baseline="-25000" dirty="0"/>
              <a:t>n-1</a:t>
            </a:r>
            <a:r>
              <a:rPr lang="en-US" altLang="zh-CN" i="1" dirty="0"/>
              <a:t>B</a:t>
            </a:r>
            <a:r>
              <a:rPr lang="en-US" altLang="zh-CN" i="1" baseline="30000" dirty="0"/>
              <a:t>n-2</a:t>
            </a:r>
            <a:r>
              <a:rPr lang="en-US" altLang="zh-CN" i="1" dirty="0"/>
              <a:t> + </a:t>
            </a:r>
            <a:r>
              <a:rPr lang="en-US" altLang="zh-CN" i="1" dirty="0">
                <a:latin typeface="Times New Roman" pitchFamily="18" charset="0"/>
              </a:rPr>
              <a:t>…</a:t>
            </a:r>
            <a:r>
              <a:rPr lang="en-US" altLang="zh-CN" i="1" dirty="0"/>
              <a:t> + b</a:t>
            </a:r>
            <a:r>
              <a:rPr lang="en-US" altLang="zh-CN" i="1" baseline="-25000" dirty="0"/>
              <a:t>1</a:t>
            </a:r>
            <a:r>
              <a:rPr lang="en-US" altLang="zh-CN" i="1" dirty="0"/>
              <a:t>B</a:t>
            </a:r>
            <a:r>
              <a:rPr lang="en-US" altLang="zh-CN" i="1" baseline="30000" dirty="0"/>
              <a:t>0</a:t>
            </a:r>
            <a:r>
              <a:rPr lang="en-US" altLang="zh-CN" i="1" dirty="0"/>
              <a:t> ) + </a:t>
            </a:r>
            <a:r>
              <a:rPr lang="en-US" altLang="zh-CN" dirty="0"/>
              <a:t>(</a:t>
            </a:r>
            <a:r>
              <a:rPr lang="zh-CN" altLang="en-US" dirty="0"/>
              <a:t>余数 </a:t>
            </a:r>
            <a:r>
              <a:rPr lang="en-US" altLang="zh-CN" i="1" dirty="0"/>
              <a:t>R</a:t>
            </a:r>
            <a:r>
              <a:rPr lang="en-US" altLang="zh-CN" i="1" baseline="-25000" dirty="0"/>
              <a:t>0</a:t>
            </a:r>
            <a:r>
              <a:rPr lang="en-US" altLang="zh-CN" dirty="0"/>
              <a:t>:</a:t>
            </a:r>
            <a:r>
              <a:rPr lang="en-US" altLang="zh-CN" i="1" dirty="0"/>
              <a:t> b</a:t>
            </a:r>
            <a:r>
              <a:rPr lang="en-US" altLang="zh-CN" i="1" baseline="-25000" dirty="0"/>
              <a:t>0</a:t>
            </a:r>
            <a:r>
              <a:rPr lang="en-US" altLang="zh-CN" i="1" dirty="0"/>
              <a:t>)</a:t>
            </a:r>
          </a:p>
          <a:p>
            <a:pPr lvl="2"/>
            <a:r>
              <a:rPr lang="zh-CN" altLang="en-US" sz="2400" dirty="0"/>
              <a:t>一般来说</a:t>
            </a:r>
            <a:r>
              <a:rPr lang="en-US" altLang="zh-CN" sz="2400" dirty="0"/>
              <a:t>, (</a:t>
            </a:r>
            <a:r>
              <a:rPr lang="en-US" altLang="zh-CN" sz="2400" i="1" dirty="0"/>
              <a:t>b</a:t>
            </a:r>
            <a:r>
              <a:rPr lang="en-US" altLang="zh-CN" sz="2400" i="1" baseline="-25000" dirty="0"/>
              <a:t>i</a:t>
            </a:r>
            <a:r>
              <a:rPr lang="en-US" altLang="zh-CN" sz="2400" dirty="0"/>
              <a:t>)</a:t>
            </a:r>
            <a:r>
              <a:rPr lang="en-US" altLang="zh-CN" sz="2400" i="1" baseline="-25000" dirty="0"/>
              <a:t>A</a:t>
            </a:r>
            <a:r>
              <a:rPr lang="en-US" altLang="zh-CN" sz="2400" i="1" dirty="0"/>
              <a:t> </a:t>
            </a:r>
            <a:r>
              <a:rPr lang="zh-CN" altLang="en-US" sz="2400" dirty="0"/>
              <a:t>就是</a:t>
            </a:r>
            <a:r>
              <a:rPr lang="en-US" altLang="zh-CN" sz="2400" i="1" dirty="0" err="1"/>
              <a:t>Q</a:t>
            </a:r>
            <a:r>
              <a:rPr lang="en-US" altLang="zh-CN" sz="2400" i="1" baseline="-25000" dirty="0" err="1"/>
              <a:t>i</a:t>
            </a:r>
            <a:r>
              <a:rPr lang="en-US" altLang="zh-CN" sz="2400" i="1" dirty="0"/>
              <a:t> </a:t>
            </a:r>
            <a:r>
              <a:rPr lang="zh-CN" altLang="en-US" sz="2400" i="1" dirty="0"/>
              <a:t>除以</a:t>
            </a:r>
            <a:r>
              <a:rPr lang="en-US" altLang="zh-CN" sz="2400" dirty="0"/>
              <a:t>(</a:t>
            </a:r>
            <a:r>
              <a:rPr lang="en-US" altLang="zh-CN" sz="2400" i="1" dirty="0"/>
              <a:t>B</a:t>
            </a:r>
            <a:r>
              <a:rPr lang="en-US" altLang="zh-CN" sz="2400" dirty="0"/>
              <a:t>)</a:t>
            </a:r>
            <a:r>
              <a:rPr lang="en-US" altLang="zh-CN" sz="2400" i="1" baseline="-25000" dirty="0"/>
              <a:t>A</a:t>
            </a:r>
            <a:r>
              <a:rPr lang="zh-CN" altLang="en-US" sz="2400" i="1" dirty="0"/>
              <a:t> 的</a:t>
            </a:r>
            <a:r>
              <a:rPr lang="zh-CN" altLang="en-US" sz="2400" i="1" dirty="0">
                <a:solidFill>
                  <a:srgbClr val="FF0000"/>
                </a:solidFill>
              </a:rPr>
              <a:t>余数</a:t>
            </a:r>
            <a:r>
              <a:rPr lang="en-US" altLang="zh-CN" sz="2400" i="1" dirty="0" err="1"/>
              <a:t>R</a:t>
            </a:r>
            <a:r>
              <a:rPr lang="en-US" altLang="zh-CN" sz="2400" i="1" baseline="-25000" dirty="0" err="1"/>
              <a:t>i</a:t>
            </a:r>
            <a:r>
              <a:rPr lang="en-US" altLang="zh-CN" sz="2400" i="1" dirty="0"/>
              <a:t>.</a:t>
            </a:r>
          </a:p>
          <a:p>
            <a:pPr lvl="1">
              <a:lnSpc>
                <a:spcPct val="90000"/>
              </a:lnSpc>
            </a:pPr>
            <a:r>
              <a:rPr lang="zh-CN" altLang="en-US" sz="2400" b="1" dirty="0"/>
              <a:t>转换过程</a:t>
            </a:r>
            <a:endParaRPr lang="zh-CN" altLang="en-US" sz="2400" dirty="0"/>
          </a:p>
          <a:p>
            <a:pPr lvl="2">
              <a:lnSpc>
                <a:spcPct val="90000"/>
              </a:lnSpc>
              <a:buNone/>
            </a:pPr>
            <a:r>
              <a:rPr lang="en-US" altLang="zh-CN" sz="2400" dirty="0"/>
              <a:t>1. (</a:t>
            </a:r>
            <a:r>
              <a:rPr lang="en-US" altLang="zh-CN" sz="2400" i="1" dirty="0"/>
              <a:t>N</a:t>
            </a:r>
            <a:r>
              <a:rPr lang="en-US" altLang="zh-CN" sz="2400" i="1" baseline="-25000" dirty="0"/>
              <a:t>I</a:t>
            </a:r>
            <a:r>
              <a:rPr lang="en-US" altLang="zh-CN" sz="2400" dirty="0"/>
              <a:t>)</a:t>
            </a:r>
            <a:r>
              <a:rPr lang="en-US" altLang="zh-CN" sz="2400" i="1" baseline="-25000" dirty="0"/>
              <a:t>A</a:t>
            </a:r>
            <a:r>
              <a:rPr lang="en-US" altLang="zh-CN" sz="2400" i="1" dirty="0"/>
              <a:t> </a:t>
            </a:r>
            <a:r>
              <a:rPr lang="zh-CN" altLang="en-US" sz="2400" dirty="0"/>
              <a:t>除以</a:t>
            </a:r>
            <a:r>
              <a:rPr lang="en-US" altLang="zh-CN" sz="2400" dirty="0"/>
              <a:t> (</a:t>
            </a:r>
            <a:r>
              <a:rPr lang="en-US" altLang="zh-CN" sz="2400" i="1" dirty="0"/>
              <a:t>B</a:t>
            </a:r>
            <a:r>
              <a:rPr lang="en-US" altLang="zh-CN" sz="2400" dirty="0"/>
              <a:t>)</a:t>
            </a:r>
            <a:r>
              <a:rPr lang="en-US" altLang="zh-CN" sz="2400" i="1" baseline="-25000" dirty="0"/>
              <a:t>A</a:t>
            </a:r>
            <a:r>
              <a:rPr lang="en-US" altLang="zh-CN" sz="2400" dirty="0"/>
              <a:t>, </a:t>
            </a:r>
            <a:r>
              <a:rPr lang="zh-CN" altLang="en-US" sz="2400" dirty="0"/>
              <a:t>得到</a:t>
            </a:r>
            <a:r>
              <a:rPr lang="en-US" altLang="zh-CN" sz="2400" i="1" dirty="0"/>
              <a:t>Q</a:t>
            </a:r>
            <a:r>
              <a:rPr lang="en-US" altLang="zh-CN" sz="2400" i="1" baseline="-25000" dirty="0"/>
              <a:t>1</a:t>
            </a:r>
            <a:r>
              <a:rPr lang="en-US" altLang="zh-CN" sz="2400" i="1" dirty="0"/>
              <a:t> </a:t>
            </a:r>
            <a:r>
              <a:rPr lang="zh-CN" altLang="en-US" sz="2400" i="1" dirty="0"/>
              <a:t>和 </a:t>
            </a:r>
            <a:r>
              <a:rPr lang="en-US" altLang="zh-CN" sz="2400" i="1" dirty="0"/>
              <a:t>R</a:t>
            </a:r>
            <a:r>
              <a:rPr lang="en-US" altLang="zh-CN" sz="2400" i="1" baseline="-25000" dirty="0"/>
              <a:t>0</a:t>
            </a:r>
            <a:r>
              <a:rPr lang="zh-CN" altLang="en-US" sz="2400" i="1" dirty="0"/>
              <a:t>。</a:t>
            </a:r>
            <a:endParaRPr lang="en-US" altLang="zh-CN" sz="2400" i="1" dirty="0"/>
          </a:p>
          <a:p>
            <a:pPr lvl="2">
              <a:lnSpc>
                <a:spcPct val="90000"/>
              </a:lnSpc>
              <a:buNone/>
            </a:pPr>
            <a:r>
              <a:rPr lang="en-US" altLang="zh-CN" sz="2400" i="1" dirty="0"/>
              <a:t>    </a:t>
            </a:r>
            <a:r>
              <a:rPr lang="en-US" altLang="zh-CN" sz="2400" dirty="0"/>
              <a:t>R</a:t>
            </a:r>
            <a:r>
              <a:rPr lang="en-US" altLang="zh-CN" sz="2400" baseline="-25000" dirty="0"/>
              <a:t>0</a:t>
            </a:r>
            <a:r>
              <a:rPr lang="en-US" altLang="zh-CN" sz="2400" dirty="0"/>
              <a:t> </a:t>
            </a:r>
            <a:r>
              <a:rPr lang="zh-CN" altLang="en-US" sz="2400" dirty="0"/>
              <a:t>是结果的最低位（</a:t>
            </a:r>
            <a:r>
              <a:rPr lang="en-US" altLang="zh-CN" sz="2400" dirty="0"/>
              <a:t>LSD</a:t>
            </a:r>
            <a:r>
              <a:rPr lang="zh-CN" altLang="en-US" sz="2400" dirty="0"/>
              <a:t>）</a:t>
            </a:r>
            <a:r>
              <a:rPr lang="en-US" altLang="zh-CN" sz="2400" i="1" dirty="0"/>
              <a:t>d</a:t>
            </a:r>
            <a:r>
              <a:rPr lang="en-US" altLang="zh-CN" sz="2400" i="1" baseline="-25000" dirty="0"/>
              <a:t>0</a:t>
            </a:r>
            <a:r>
              <a:rPr lang="zh-CN" altLang="en-US" sz="2400" dirty="0"/>
              <a:t>。</a:t>
            </a:r>
            <a:endParaRPr lang="en-US" altLang="zh-CN" sz="2400" dirty="0"/>
          </a:p>
          <a:p>
            <a:pPr lvl="2">
              <a:lnSpc>
                <a:spcPct val="90000"/>
              </a:lnSpc>
              <a:buNone/>
            </a:pPr>
            <a:r>
              <a:rPr lang="en-US" altLang="zh-CN" sz="2400" dirty="0"/>
              <a:t>2. </a:t>
            </a:r>
            <a:r>
              <a:rPr lang="zh-CN" altLang="en-US" sz="2400" dirty="0"/>
              <a:t>计算</a:t>
            </a:r>
            <a:r>
              <a:rPr lang="en-US" altLang="zh-CN" sz="2400" i="1" dirty="0"/>
              <a:t>d</a:t>
            </a:r>
            <a:r>
              <a:rPr lang="en-US" altLang="zh-CN" sz="2400" i="1" baseline="-25000" dirty="0"/>
              <a:t>i</a:t>
            </a:r>
            <a:r>
              <a:rPr lang="en-US" altLang="zh-CN" sz="2400" dirty="0"/>
              <a:t>, </a:t>
            </a:r>
            <a:r>
              <a:rPr lang="en-US" altLang="zh-CN" sz="2400" i="1" dirty="0" err="1"/>
              <a:t>i</a:t>
            </a:r>
            <a:r>
              <a:rPr lang="en-US" altLang="zh-CN" sz="2400" dirty="0"/>
              <a:t> = 1 </a:t>
            </a:r>
            <a:r>
              <a:rPr lang="en-US" altLang="zh-CN" sz="2400" dirty="0">
                <a:latin typeface="Times New Roman" pitchFamily="18" charset="0"/>
              </a:rPr>
              <a:t>…</a:t>
            </a:r>
            <a:r>
              <a:rPr lang="en-US" altLang="zh-CN" sz="2400" dirty="0"/>
              <a:t> </a:t>
            </a:r>
            <a:r>
              <a:rPr lang="en-US" altLang="zh-CN" sz="2400" i="1" dirty="0"/>
              <a:t>n</a:t>
            </a:r>
            <a:r>
              <a:rPr lang="en-US" altLang="zh-CN" sz="2400" dirty="0"/>
              <a:t> </a:t>
            </a:r>
            <a:r>
              <a:rPr lang="en-US" altLang="zh-CN" sz="2400" dirty="0">
                <a:latin typeface="Times New Roman" pitchFamily="18" charset="0"/>
              </a:rPr>
              <a:t>–</a:t>
            </a:r>
            <a:r>
              <a:rPr lang="en-US" altLang="zh-CN" sz="2400" dirty="0"/>
              <a:t> 1</a:t>
            </a:r>
          </a:p>
          <a:p>
            <a:pPr lvl="2">
              <a:lnSpc>
                <a:spcPct val="90000"/>
              </a:lnSpc>
              <a:buNone/>
            </a:pPr>
            <a:r>
              <a:rPr lang="en-US" altLang="zh-CN" sz="2400" i="1" dirty="0"/>
              <a:t>   </a:t>
            </a:r>
            <a:r>
              <a:rPr lang="zh-CN" altLang="en-US" sz="2400" i="1" dirty="0"/>
              <a:t>用</a:t>
            </a:r>
            <a:r>
              <a:rPr lang="en-US" altLang="zh-CN" sz="2400" i="1" dirty="0"/>
              <a:t>Q</a:t>
            </a:r>
            <a:r>
              <a:rPr lang="en-US" altLang="zh-CN" sz="2400" i="1" baseline="-25000" dirty="0"/>
              <a:t>i</a:t>
            </a:r>
            <a:r>
              <a:rPr lang="en-US" altLang="zh-CN" sz="2400" dirty="0"/>
              <a:t> </a:t>
            </a:r>
            <a:r>
              <a:rPr lang="zh-CN" altLang="en-US" sz="2400" dirty="0"/>
              <a:t>除以 </a:t>
            </a:r>
            <a:r>
              <a:rPr lang="en-US" altLang="zh-CN" sz="2400" dirty="0"/>
              <a:t>(</a:t>
            </a:r>
            <a:r>
              <a:rPr lang="en-US" altLang="zh-CN" sz="2400" i="1" dirty="0"/>
              <a:t>B</a:t>
            </a:r>
            <a:r>
              <a:rPr lang="en-US" altLang="zh-CN" sz="2400" dirty="0"/>
              <a:t>)</a:t>
            </a:r>
            <a:r>
              <a:rPr lang="en-US" altLang="zh-CN" sz="2400" i="1" baseline="-25000" dirty="0"/>
              <a:t>A</a:t>
            </a:r>
            <a:r>
              <a:rPr lang="en-US" altLang="zh-CN" sz="2400" dirty="0"/>
              <a:t>, </a:t>
            </a:r>
            <a:r>
              <a:rPr lang="zh-CN" altLang="en-US" sz="2400" dirty="0"/>
              <a:t>得到 </a:t>
            </a:r>
            <a:r>
              <a:rPr lang="en-US" altLang="zh-CN" sz="2400" i="1" dirty="0"/>
              <a:t>Q</a:t>
            </a:r>
            <a:r>
              <a:rPr lang="en-US" altLang="zh-CN" sz="2400" i="1" baseline="-25000" dirty="0"/>
              <a:t>i+1</a:t>
            </a:r>
            <a:r>
              <a:rPr lang="en-US" altLang="zh-CN" sz="2400" dirty="0"/>
              <a:t> </a:t>
            </a:r>
            <a:r>
              <a:rPr lang="zh-CN" altLang="en-US" sz="2400" dirty="0"/>
              <a:t>和</a:t>
            </a:r>
            <a:r>
              <a:rPr lang="en-US" altLang="zh-CN" sz="2400" i="1" dirty="0" err="1"/>
              <a:t>R</a:t>
            </a:r>
            <a:r>
              <a:rPr lang="en-US" altLang="zh-CN" sz="2400" i="1" baseline="-25000" dirty="0" err="1"/>
              <a:t>i</a:t>
            </a:r>
            <a:r>
              <a:rPr lang="en-US" altLang="zh-CN" sz="2400" dirty="0"/>
              <a:t>, </a:t>
            </a:r>
            <a:r>
              <a:rPr lang="en-US" altLang="zh-CN" sz="2400" i="1" dirty="0" err="1"/>
              <a:t>R</a:t>
            </a:r>
            <a:r>
              <a:rPr lang="en-US" altLang="zh-CN" sz="2400" i="1" baseline="-25000" dirty="0" err="1"/>
              <a:t>i</a:t>
            </a:r>
            <a:r>
              <a:rPr lang="en-US" altLang="zh-CN" sz="2400" dirty="0"/>
              <a:t> </a:t>
            </a:r>
            <a:r>
              <a:rPr lang="zh-CN" altLang="en-US" sz="2400" dirty="0"/>
              <a:t>就是</a:t>
            </a:r>
            <a:r>
              <a:rPr lang="en-US" altLang="zh-CN" sz="2400" i="1" dirty="0"/>
              <a:t>d</a:t>
            </a:r>
            <a:r>
              <a:rPr lang="en-US" altLang="zh-CN" sz="2400" i="1" baseline="-25000" dirty="0"/>
              <a:t>i</a:t>
            </a:r>
            <a:r>
              <a:rPr lang="zh-CN" altLang="en-US" sz="2400" dirty="0"/>
              <a:t>。</a:t>
            </a:r>
            <a:endParaRPr lang="en-US" altLang="zh-CN" sz="2400" dirty="0"/>
          </a:p>
          <a:p>
            <a:pPr lvl="2">
              <a:lnSpc>
                <a:spcPct val="90000"/>
              </a:lnSpc>
              <a:buNone/>
            </a:pPr>
            <a:r>
              <a:rPr lang="en-US" altLang="zh-CN" sz="2400" dirty="0"/>
              <a:t>3. </a:t>
            </a:r>
            <a:r>
              <a:rPr lang="zh-CN" altLang="en-US" sz="2400" dirty="0"/>
              <a:t>当</a:t>
            </a:r>
            <a:r>
              <a:rPr lang="en-US" altLang="zh-CN" sz="2400" i="1" dirty="0"/>
              <a:t>Q</a:t>
            </a:r>
            <a:r>
              <a:rPr lang="en-US" altLang="zh-CN" sz="2400" i="1" baseline="-25000" dirty="0"/>
              <a:t>i+1</a:t>
            </a:r>
            <a:r>
              <a:rPr lang="en-US" altLang="zh-CN" sz="2400" dirty="0"/>
              <a:t> = 0</a:t>
            </a:r>
            <a:r>
              <a:rPr lang="zh-CN" altLang="en-US" sz="2400" dirty="0"/>
              <a:t>时，停止过程</a:t>
            </a:r>
            <a:r>
              <a:rPr lang="en-US" altLang="zh-CN" sz="2400" dirty="0"/>
              <a:t>.</a:t>
            </a:r>
            <a:endParaRPr lang="zh-CN" altLang="en-US" sz="2400" dirty="0"/>
          </a:p>
          <a:p>
            <a:pPr lvl="1"/>
            <a:endParaRPr lang="en-US" altLang="zh-CN" sz="2800" i="1" dirty="0"/>
          </a:p>
        </p:txBody>
      </p:sp>
      <p:sp>
        <p:nvSpPr>
          <p:cNvPr id="6" name="日期占位符 5"/>
          <p:cNvSpPr>
            <a:spLocks noGrp="1"/>
          </p:cNvSpPr>
          <p:nvPr>
            <p:ph type="dt" sz="half" idx="10"/>
          </p:nvPr>
        </p:nvSpPr>
        <p:spPr/>
        <p:txBody>
          <a:bodyPr/>
          <a:lstStyle/>
          <a:p>
            <a:pPr>
              <a:defRPr/>
            </a:pPr>
            <a:fld id="{7E331767-7C9C-4664-A7C3-6D298768558F}" type="datetime1">
              <a:rPr lang="zh-CN" altLang="en-US" smtClean="0"/>
              <a:t>2018/3/13</a:t>
            </a:fld>
            <a:endParaRPr lang="en-US" altLang="zh-CN"/>
          </a:p>
        </p:txBody>
      </p:sp>
      <p:sp>
        <p:nvSpPr>
          <p:cNvPr id="15362"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15365" name="灯片编号占位符 6"/>
          <p:cNvSpPr>
            <a:spLocks noGrp="1"/>
          </p:cNvSpPr>
          <p:nvPr>
            <p:ph type="sldNum" sz="quarter" idx="12"/>
          </p:nvPr>
        </p:nvSpPr>
        <p:spPr>
          <a:noFill/>
        </p:spPr>
        <p:txBody>
          <a:bodyPr/>
          <a:lstStyle/>
          <a:p>
            <a:fld id="{7A40CBDB-11DE-48A8-9B5F-739928953766}" type="slidenum">
              <a:rPr lang="en-US" altLang="zh-CN" smtClean="0">
                <a:ea typeface="宋体" pitchFamily="2" charset="-122"/>
              </a:rPr>
              <a:pPr/>
              <a:t>10</a:t>
            </a:fld>
            <a:endParaRPr lang="en-US" altLang="zh-CN">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9" name="Rectangle 19"/>
          <p:cNvSpPr>
            <a:spLocks noGrp="1" noChangeArrowheads="1"/>
          </p:cNvSpPr>
          <p:nvPr>
            <p:ph type="title"/>
          </p:nvPr>
        </p:nvSpPr>
        <p:spPr>
          <a:xfrm>
            <a:off x="1104900" y="0"/>
            <a:ext cx="5853987" cy="914400"/>
          </a:xfrm>
        </p:spPr>
        <p:txBody>
          <a:bodyPr/>
          <a:lstStyle/>
          <a:p>
            <a:r>
              <a:rPr lang="zh-CN" altLang="en-US" dirty="0"/>
              <a:t>进位数制间的相互转换</a:t>
            </a:r>
          </a:p>
        </p:txBody>
      </p:sp>
      <p:sp>
        <p:nvSpPr>
          <p:cNvPr id="102420" name="Rectangle 20"/>
          <p:cNvSpPr>
            <a:spLocks noGrp="1" noChangeArrowheads="1"/>
          </p:cNvSpPr>
          <p:nvPr>
            <p:ph idx="1"/>
          </p:nvPr>
        </p:nvSpPr>
        <p:spPr>
          <a:xfrm>
            <a:off x="304800" y="1385888"/>
            <a:ext cx="8640763" cy="602952"/>
          </a:xfrm>
        </p:spPr>
        <p:txBody>
          <a:bodyPr/>
          <a:lstStyle/>
          <a:p>
            <a:r>
              <a:rPr lang="zh-CN" altLang="en-US" dirty="0"/>
              <a:t>例（十进制整数转换成二进制）：</a:t>
            </a:r>
          </a:p>
        </p:txBody>
      </p:sp>
      <p:sp>
        <p:nvSpPr>
          <p:cNvPr id="4" name="日期占位符 3"/>
          <p:cNvSpPr>
            <a:spLocks noGrp="1"/>
          </p:cNvSpPr>
          <p:nvPr>
            <p:ph type="dt" sz="half" idx="10"/>
          </p:nvPr>
        </p:nvSpPr>
        <p:spPr/>
        <p:txBody>
          <a:bodyPr/>
          <a:lstStyle/>
          <a:p>
            <a:pPr>
              <a:defRPr/>
            </a:pPr>
            <a:fld id="{E09DEC7C-EF3F-474F-9D0B-4C3BD873C52F}"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99" name="灯片编号占位符 4"/>
          <p:cNvSpPr>
            <a:spLocks noGrp="1"/>
          </p:cNvSpPr>
          <p:nvPr>
            <p:ph type="sldNum" sz="quarter" idx="12"/>
          </p:nvPr>
        </p:nvSpPr>
        <p:spPr/>
        <p:txBody>
          <a:bodyPr/>
          <a:lstStyle/>
          <a:p>
            <a:fld id="{4B063EE6-32B1-429F-88F3-F2F1676EEC11}" type="slidenum">
              <a:rPr lang="en-US" altLang="zh-CN"/>
              <a:pPr/>
              <a:t>11</a:t>
            </a:fld>
            <a:endParaRPr lang="en-US" altLang="zh-CN"/>
          </a:p>
        </p:txBody>
      </p:sp>
      <p:grpSp>
        <p:nvGrpSpPr>
          <p:cNvPr id="102402" name="Group 2"/>
          <p:cNvGrpSpPr>
            <a:grpSpLocks/>
          </p:cNvGrpSpPr>
          <p:nvPr/>
        </p:nvGrpSpPr>
        <p:grpSpPr bwMode="auto">
          <a:xfrm>
            <a:off x="990600" y="2224088"/>
            <a:ext cx="3657600" cy="4114800"/>
            <a:chOff x="624" y="1536"/>
            <a:chExt cx="2304" cy="2592"/>
          </a:xfrm>
        </p:grpSpPr>
        <p:sp>
          <p:nvSpPr>
            <p:cNvPr id="102403" name="Rectangle 3"/>
            <p:cNvSpPr>
              <a:spLocks noChangeArrowheads="1"/>
            </p:cNvSpPr>
            <p:nvPr/>
          </p:nvSpPr>
          <p:spPr bwMode="auto">
            <a:xfrm>
              <a:off x="624" y="1824"/>
              <a:ext cx="624"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4" name="Rectangle 4"/>
            <p:cNvSpPr>
              <a:spLocks noChangeArrowheads="1"/>
            </p:cNvSpPr>
            <p:nvPr/>
          </p:nvSpPr>
          <p:spPr bwMode="auto">
            <a:xfrm>
              <a:off x="624" y="2400"/>
              <a:ext cx="816"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5" name="Rectangle 5"/>
            <p:cNvSpPr>
              <a:spLocks noChangeArrowheads="1"/>
            </p:cNvSpPr>
            <p:nvPr/>
          </p:nvSpPr>
          <p:spPr bwMode="auto">
            <a:xfrm>
              <a:off x="624" y="2976"/>
              <a:ext cx="1008"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6" name="Rectangle 6"/>
            <p:cNvSpPr>
              <a:spLocks noChangeArrowheads="1"/>
            </p:cNvSpPr>
            <p:nvPr/>
          </p:nvSpPr>
          <p:spPr bwMode="auto">
            <a:xfrm>
              <a:off x="624" y="3552"/>
              <a:ext cx="1200"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7" name="Rectangle 7"/>
            <p:cNvSpPr>
              <a:spLocks noChangeArrowheads="1"/>
            </p:cNvSpPr>
            <p:nvPr/>
          </p:nvSpPr>
          <p:spPr bwMode="auto">
            <a:xfrm>
              <a:off x="1200" y="1536"/>
              <a:ext cx="1728"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8" name="Rectangle 8"/>
            <p:cNvSpPr>
              <a:spLocks noChangeArrowheads="1"/>
            </p:cNvSpPr>
            <p:nvPr/>
          </p:nvSpPr>
          <p:spPr bwMode="auto">
            <a:xfrm>
              <a:off x="1248" y="1824"/>
              <a:ext cx="1680"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9" name="Rectangle 9"/>
            <p:cNvSpPr>
              <a:spLocks noChangeArrowheads="1"/>
            </p:cNvSpPr>
            <p:nvPr/>
          </p:nvSpPr>
          <p:spPr bwMode="auto">
            <a:xfrm>
              <a:off x="1440" y="2400"/>
              <a:ext cx="1488"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0" name="Rectangle 10"/>
            <p:cNvSpPr>
              <a:spLocks noChangeArrowheads="1"/>
            </p:cNvSpPr>
            <p:nvPr/>
          </p:nvSpPr>
          <p:spPr bwMode="auto">
            <a:xfrm>
              <a:off x="1344" y="2112"/>
              <a:ext cx="1584"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1" name="Rectangle 11"/>
            <p:cNvSpPr>
              <a:spLocks noChangeArrowheads="1"/>
            </p:cNvSpPr>
            <p:nvPr/>
          </p:nvSpPr>
          <p:spPr bwMode="auto">
            <a:xfrm>
              <a:off x="624" y="2112"/>
              <a:ext cx="720"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2" name="Rectangle 12"/>
            <p:cNvSpPr>
              <a:spLocks noChangeArrowheads="1"/>
            </p:cNvSpPr>
            <p:nvPr/>
          </p:nvSpPr>
          <p:spPr bwMode="auto">
            <a:xfrm>
              <a:off x="624" y="2688"/>
              <a:ext cx="912"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3" name="Rectangle 13"/>
            <p:cNvSpPr>
              <a:spLocks noChangeArrowheads="1"/>
            </p:cNvSpPr>
            <p:nvPr/>
          </p:nvSpPr>
          <p:spPr bwMode="auto">
            <a:xfrm>
              <a:off x="1536" y="2688"/>
              <a:ext cx="1392"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4" name="Rectangle 14"/>
            <p:cNvSpPr>
              <a:spLocks noChangeArrowheads="1"/>
            </p:cNvSpPr>
            <p:nvPr/>
          </p:nvSpPr>
          <p:spPr bwMode="auto">
            <a:xfrm>
              <a:off x="624" y="3264"/>
              <a:ext cx="1104"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5" name="Rectangle 15"/>
            <p:cNvSpPr>
              <a:spLocks noChangeArrowheads="1"/>
            </p:cNvSpPr>
            <p:nvPr/>
          </p:nvSpPr>
          <p:spPr bwMode="auto">
            <a:xfrm>
              <a:off x="1632" y="2976"/>
              <a:ext cx="1296"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6" name="Rectangle 16"/>
            <p:cNvSpPr>
              <a:spLocks noChangeArrowheads="1"/>
            </p:cNvSpPr>
            <p:nvPr/>
          </p:nvSpPr>
          <p:spPr bwMode="auto">
            <a:xfrm>
              <a:off x="1728" y="3264"/>
              <a:ext cx="1200" cy="28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7" name="Rectangle 17"/>
            <p:cNvSpPr>
              <a:spLocks noChangeArrowheads="1"/>
            </p:cNvSpPr>
            <p:nvPr/>
          </p:nvSpPr>
          <p:spPr bwMode="auto">
            <a:xfrm>
              <a:off x="624" y="3840"/>
              <a:ext cx="1296"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8" name="Rectangle 18"/>
            <p:cNvSpPr>
              <a:spLocks noChangeArrowheads="1"/>
            </p:cNvSpPr>
            <p:nvPr/>
          </p:nvSpPr>
          <p:spPr bwMode="auto">
            <a:xfrm>
              <a:off x="1824" y="3552"/>
              <a:ext cx="1104"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421" name="Text Box 21"/>
          <p:cNvSpPr txBox="1">
            <a:spLocks noChangeArrowheads="1"/>
          </p:cNvSpPr>
          <p:nvPr/>
        </p:nvSpPr>
        <p:spPr bwMode="auto">
          <a:xfrm>
            <a:off x="685800" y="2147888"/>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(173)</a:t>
            </a:r>
            <a:r>
              <a:rPr lang="en-US" altLang="zh-CN" sz="2800" baseline="-25000"/>
              <a:t>10</a:t>
            </a:r>
          </a:p>
        </p:txBody>
      </p:sp>
      <p:grpSp>
        <p:nvGrpSpPr>
          <p:cNvPr id="102422" name="Group 22"/>
          <p:cNvGrpSpPr>
            <a:grpSpLocks/>
          </p:cNvGrpSpPr>
          <p:nvPr/>
        </p:nvGrpSpPr>
        <p:grpSpPr bwMode="auto">
          <a:xfrm>
            <a:off x="152400" y="2224088"/>
            <a:ext cx="1828800" cy="457200"/>
            <a:chOff x="1824" y="1536"/>
            <a:chExt cx="1152" cy="288"/>
          </a:xfrm>
        </p:grpSpPr>
        <p:sp>
          <p:nvSpPr>
            <p:cNvPr id="102423" name="Freeform 23"/>
            <p:cNvSpPr>
              <a:spLocks/>
            </p:cNvSpPr>
            <p:nvPr/>
          </p:nvSpPr>
          <p:spPr bwMode="auto">
            <a:xfrm>
              <a:off x="2064" y="1536"/>
              <a:ext cx="912" cy="288"/>
            </a:xfrm>
            <a:custGeom>
              <a:avLst/>
              <a:gdLst>
                <a:gd name="T0" fmla="*/ 0 w 912"/>
                <a:gd name="T1" fmla="*/ 0 h 288"/>
                <a:gd name="T2" fmla="*/ 0 w 912"/>
                <a:gd name="T3" fmla="*/ 288 h 288"/>
                <a:gd name="T4" fmla="*/ 912 w 912"/>
                <a:gd name="T5" fmla="*/ 288 h 288"/>
              </a:gdLst>
              <a:ahLst/>
              <a:cxnLst>
                <a:cxn ang="0">
                  <a:pos x="T0" y="T1"/>
                </a:cxn>
                <a:cxn ang="0">
                  <a:pos x="T2" y="T3"/>
                </a:cxn>
                <a:cxn ang="0">
                  <a:pos x="T4" y="T5"/>
                </a:cxn>
              </a:cxnLst>
              <a:rect l="0" t="0" r="r" b="b"/>
              <a:pathLst>
                <a:path w="912" h="288">
                  <a:moveTo>
                    <a:pt x="0" y="0"/>
                  </a:moveTo>
                  <a:lnTo>
                    <a:pt x="0" y="288"/>
                  </a:lnTo>
                  <a:lnTo>
                    <a:pt x="912"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24" name="Text Box 24"/>
            <p:cNvSpPr txBox="1">
              <a:spLocks noChangeArrowheads="1"/>
            </p:cNvSpPr>
            <p:nvPr/>
          </p:nvSpPr>
          <p:spPr bwMode="auto">
            <a:xfrm>
              <a:off x="1824" y="153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endParaRPr lang="en-US" altLang="zh-CN" baseline="-25000"/>
            </a:p>
          </p:txBody>
        </p:sp>
      </p:grpSp>
      <p:grpSp>
        <p:nvGrpSpPr>
          <p:cNvPr id="102425" name="Group 25"/>
          <p:cNvGrpSpPr>
            <a:grpSpLocks/>
          </p:cNvGrpSpPr>
          <p:nvPr/>
        </p:nvGrpSpPr>
        <p:grpSpPr bwMode="auto">
          <a:xfrm>
            <a:off x="304800" y="2681288"/>
            <a:ext cx="1676400" cy="457200"/>
            <a:chOff x="576" y="1824"/>
            <a:chExt cx="1056" cy="288"/>
          </a:xfrm>
        </p:grpSpPr>
        <p:sp>
          <p:nvSpPr>
            <p:cNvPr id="102426" name="Freeform 26"/>
            <p:cNvSpPr>
              <a:spLocks/>
            </p:cNvSpPr>
            <p:nvPr/>
          </p:nvSpPr>
          <p:spPr bwMode="auto">
            <a:xfrm>
              <a:off x="816" y="1824"/>
              <a:ext cx="816" cy="288"/>
            </a:xfrm>
            <a:custGeom>
              <a:avLst/>
              <a:gdLst>
                <a:gd name="T0" fmla="*/ 0 w 912"/>
                <a:gd name="T1" fmla="*/ 0 h 288"/>
                <a:gd name="T2" fmla="*/ 0 w 912"/>
                <a:gd name="T3" fmla="*/ 288 h 288"/>
                <a:gd name="T4" fmla="*/ 912 w 912"/>
                <a:gd name="T5" fmla="*/ 288 h 288"/>
              </a:gdLst>
              <a:ahLst/>
              <a:cxnLst>
                <a:cxn ang="0">
                  <a:pos x="T0" y="T1"/>
                </a:cxn>
                <a:cxn ang="0">
                  <a:pos x="T2" y="T3"/>
                </a:cxn>
                <a:cxn ang="0">
                  <a:pos x="T4" y="T5"/>
                </a:cxn>
              </a:cxnLst>
              <a:rect l="0" t="0" r="r" b="b"/>
              <a:pathLst>
                <a:path w="912" h="288">
                  <a:moveTo>
                    <a:pt x="0" y="0"/>
                  </a:moveTo>
                  <a:lnTo>
                    <a:pt x="0" y="288"/>
                  </a:lnTo>
                  <a:lnTo>
                    <a:pt x="912"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27" name="Text Box 27"/>
            <p:cNvSpPr txBox="1">
              <a:spLocks noChangeArrowheads="1"/>
            </p:cNvSpPr>
            <p:nvPr/>
          </p:nvSpPr>
          <p:spPr bwMode="auto">
            <a:xfrm>
              <a:off x="576" y="18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endParaRPr lang="en-US" altLang="zh-CN" baseline="-25000"/>
            </a:p>
          </p:txBody>
        </p:sp>
      </p:grpSp>
      <p:sp>
        <p:nvSpPr>
          <p:cNvPr id="102428" name="Text Box 28"/>
          <p:cNvSpPr txBox="1">
            <a:spLocks noChangeArrowheads="1"/>
          </p:cNvSpPr>
          <p:nvPr/>
        </p:nvSpPr>
        <p:spPr bwMode="auto">
          <a:xfrm>
            <a:off x="1219200" y="26812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sz="2800"/>
              <a:t>86</a:t>
            </a:r>
            <a:endParaRPr lang="en-US" altLang="zh-CN" sz="2800" baseline="-25000"/>
          </a:p>
        </p:txBody>
      </p:sp>
      <p:grpSp>
        <p:nvGrpSpPr>
          <p:cNvPr id="102429" name="Group 29"/>
          <p:cNvGrpSpPr>
            <a:grpSpLocks/>
          </p:cNvGrpSpPr>
          <p:nvPr/>
        </p:nvGrpSpPr>
        <p:grpSpPr bwMode="auto">
          <a:xfrm>
            <a:off x="2133600" y="2147888"/>
            <a:ext cx="2667000" cy="519112"/>
            <a:chOff x="1728" y="1776"/>
            <a:chExt cx="1680" cy="327"/>
          </a:xfrm>
        </p:grpSpPr>
        <p:sp>
          <p:nvSpPr>
            <p:cNvPr id="102430" name="Line 30"/>
            <p:cNvSpPr>
              <a:spLocks noChangeShapeType="1"/>
            </p:cNvSpPr>
            <p:nvPr/>
          </p:nvSpPr>
          <p:spPr bwMode="auto">
            <a:xfrm>
              <a:off x="1728" y="1968"/>
              <a:ext cx="768"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31" name="Text Box 31"/>
            <p:cNvSpPr txBox="1">
              <a:spLocks noChangeArrowheads="1"/>
            </p:cNvSpPr>
            <p:nvPr/>
          </p:nvSpPr>
          <p:spPr bwMode="auto">
            <a:xfrm>
              <a:off x="2592" y="17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余数</a:t>
              </a:r>
              <a:r>
                <a:rPr lang="en-US" altLang="zh-CN" sz="2800"/>
                <a:t>=1</a:t>
              </a:r>
              <a:endParaRPr lang="en-US" altLang="zh-CN" sz="2800" baseline="-25000"/>
            </a:p>
          </p:txBody>
        </p:sp>
      </p:grpSp>
      <p:grpSp>
        <p:nvGrpSpPr>
          <p:cNvPr id="102432" name="Group 32"/>
          <p:cNvGrpSpPr>
            <a:grpSpLocks/>
          </p:cNvGrpSpPr>
          <p:nvPr/>
        </p:nvGrpSpPr>
        <p:grpSpPr bwMode="auto">
          <a:xfrm>
            <a:off x="457200" y="3138488"/>
            <a:ext cx="1447800" cy="457200"/>
            <a:chOff x="672" y="2112"/>
            <a:chExt cx="912" cy="288"/>
          </a:xfrm>
        </p:grpSpPr>
        <p:sp>
          <p:nvSpPr>
            <p:cNvPr id="102433" name="Freeform 33"/>
            <p:cNvSpPr>
              <a:spLocks/>
            </p:cNvSpPr>
            <p:nvPr/>
          </p:nvSpPr>
          <p:spPr bwMode="auto">
            <a:xfrm>
              <a:off x="912" y="2112"/>
              <a:ext cx="672" cy="288"/>
            </a:xfrm>
            <a:custGeom>
              <a:avLst/>
              <a:gdLst>
                <a:gd name="T0" fmla="*/ 0 w 912"/>
                <a:gd name="T1" fmla="*/ 0 h 288"/>
                <a:gd name="T2" fmla="*/ 0 w 912"/>
                <a:gd name="T3" fmla="*/ 288 h 288"/>
                <a:gd name="T4" fmla="*/ 912 w 912"/>
                <a:gd name="T5" fmla="*/ 288 h 288"/>
              </a:gdLst>
              <a:ahLst/>
              <a:cxnLst>
                <a:cxn ang="0">
                  <a:pos x="T0" y="T1"/>
                </a:cxn>
                <a:cxn ang="0">
                  <a:pos x="T2" y="T3"/>
                </a:cxn>
                <a:cxn ang="0">
                  <a:pos x="T4" y="T5"/>
                </a:cxn>
              </a:cxnLst>
              <a:rect l="0" t="0" r="r" b="b"/>
              <a:pathLst>
                <a:path w="912" h="288">
                  <a:moveTo>
                    <a:pt x="0" y="0"/>
                  </a:moveTo>
                  <a:lnTo>
                    <a:pt x="0" y="288"/>
                  </a:lnTo>
                  <a:lnTo>
                    <a:pt x="912"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34" name="Text Box 34"/>
            <p:cNvSpPr txBox="1">
              <a:spLocks noChangeArrowheads="1"/>
            </p:cNvSpPr>
            <p:nvPr/>
          </p:nvSpPr>
          <p:spPr bwMode="auto">
            <a:xfrm>
              <a:off x="672" y="211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endParaRPr lang="en-US" altLang="zh-CN" baseline="-25000"/>
            </a:p>
          </p:txBody>
        </p:sp>
      </p:grpSp>
      <p:grpSp>
        <p:nvGrpSpPr>
          <p:cNvPr id="102435" name="Group 35"/>
          <p:cNvGrpSpPr>
            <a:grpSpLocks/>
          </p:cNvGrpSpPr>
          <p:nvPr/>
        </p:nvGrpSpPr>
        <p:grpSpPr bwMode="auto">
          <a:xfrm>
            <a:off x="1219200" y="2605088"/>
            <a:ext cx="3581400" cy="1052512"/>
            <a:chOff x="1152" y="1776"/>
            <a:chExt cx="2256" cy="663"/>
          </a:xfrm>
        </p:grpSpPr>
        <p:sp>
          <p:nvSpPr>
            <p:cNvPr id="102436" name="Text Box 36"/>
            <p:cNvSpPr txBox="1">
              <a:spLocks noChangeArrowheads="1"/>
            </p:cNvSpPr>
            <p:nvPr/>
          </p:nvSpPr>
          <p:spPr bwMode="auto">
            <a:xfrm>
              <a:off x="1152" y="2112"/>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sz="2800"/>
                <a:t>43</a:t>
              </a:r>
              <a:endParaRPr lang="en-US" altLang="zh-CN" sz="2800" baseline="-25000"/>
            </a:p>
          </p:txBody>
        </p:sp>
        <p:grpSp>
          <p:nvGrpSpPr>
            <p:cNvPr id="102437" name="Group 37"/>
            <p:cNvGrpSpPr>
              <a:grpSpLocks/>
            </p:cNvGrpSpPr>
            <p:nvPr/>
          </p:nvGrpSpPr>
          <p:grpSpPr bwMode="auto">
            <a:xfrm>
              <a:off x="1728" y="1776"/>
              <a:ext cx="1680" cy="327"/>
              <a:chOff x="1728" y="1776"/>
              <a:chExt cx="1680" cy="327"/>
            </a:xfrm>
          </p:grpSpPr>
          <p:sp>
            <p:nvSpPr>
              <p:cNvPr id="102438" name="Line 38"/>
              <p:cNvSpPr>
                <a:spLocks noChangeShapeType="1"/>
              </p:cNvSpPr>
              <p:nvPr/>
            </p:nvSpPr>
            <p:spPr bwMode="auto">
              <a:xfrm>
                <a:off x="1728" y="1968"/>
                <a:ext cx="768"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39" name="Text Box 39"/>
              <p:cNvSpPr txBox="1">
                <a:spLocks noChangeArrowheads="1"/>
              </p:cNvSpPr>
              <p:nvPr/>
            </p:nvSpPr>
            <p:spPr bwMode="auto">
              <a:xfrm>
                <a:off x="2592" y="17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余数</a:t>
                </a:r>
                <a:r>
                  <a:rPr lang="en-US" altLang="zh-CN" sz="2800"/>
                  <a:t>=0</a:t>
                </a:r>
                <a:endParaRPr lang="en-US" altLang="zh-CN" sz="2800" baseline="-25000"/>
              </a:p>
            </p:txBody>
          </p:sp>
        </p:grpSp>
      </p:grpSp>
      <p:grpSp>
        <p:nvGrpSpPr>
          <p:cNvPr id="102440" name="Group 40"/>
          <p:cNvGrpSpPr>
            <a:grpSpLocks/>
          </p:cNvGrpSpPr>
          <p:nvPr/>
        </p:nvGrpSpPr>
        <p:grpSpPr bwMode="auto">
          <a:xfrm>
            <a:off x="1219200" y="3076575"/>
            <a:ext cx="3581400" cy="1038225"/>
            <a:chOff x="1152" y="2073"/>
            <a:chExt cx="2256" cy="654"/>
          </a:xfrm>
        </p:grpSpPr>
        <p:sp>
          <p:nvSpPr>
            <p:cNvPr id="102441" name="Text Box 41"/>
            <p:cNvSpPr txBox="1">
              <a:spLocks noChangeArrowheads="1"/>
            </p:cNvSpPr>
            <p:nvPr/>
          </p:nvSpPr>
          <p:spPr bwMode="auto">
            <a:xfrm>
              <a:off x="1152" y="2400"/>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sz="2800"/>
                <a:t>21</a:t>
              </a:r>
              <a:endParaRPr lang="en-US" altLang="zh-CN" sz="2800" baseline="-25000"/>
            </a:p>
          </p:txBody>
        </p:sp>
        <p:grpSp>
          <p:nvGrpSpPr>
            <p:cNvPr id="102442" name="Group 42"/>
            <p:cNvGrpSpPr>
              <a:grpSpLocks/>
            </p:cNvGrpSpPr>
            <p:nvPr/>
          </p:nvGrpSpPr>
          <p:grpSpPr bwMode="auto">
            <a:xfrm>
              <a:off x="1728" y="2073"/>
              <a:ext cx="1680" cy="327"/>
              <a:chOff x="1728" y="1776"/>
              <a:chExt cx="1680" cy="327"/>
            </a:xfrm>
          </p:grpSpPr>
          <p:sp>
            <p:nvSpPr>
              <p:cNvPr id="102443" name="Line 43"/>
              <p:cNvSpPr>
                <a:spLocks noChangeShapeType="1"/>
              </p:cNvSpPr>
              <p:nvPr/>
            </p:nvSpPr>
            <p:spPr bwMode="auto">
              <a:xfrm>
                <a:off x="1728" y="1968"/>
                <a:ext cx="768"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44" name="Text Box 44"/>
              <p:cNvSpPr txBox="1">
                <a:spLocks noChangeArrowheads="1"/>
              </p:cNvSpPr>
              <p:nvPr/>
            </p:nvSpPr>
            <p:spPr bwMode="auto">
              <a:xfrm>
                <a:off x="2592" y="17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余数</a:t>
                </a:r>
                <a:r>
                  <a:rPr lang="en-US" altLang="zh-CN" sz="2800"/>
                  <a:t>=1</a:t>
                </a:r>
                <a:endParaRPr lang="en-US" altLang="zh-CN" sz="2800" baseline="-25000"/>
              </a:p>
            </p:txBody>
          </p:sp>
        </p:grpSp>
      </p:grpSp>
      <p:grpSp>
        <p:nvGrpSpPr>
          <p:cNvPr id="102445" name="Group 45"/>
          <p:cNvGrpSpPr>
            <a:grpSpLocks/>
          </p:cNvGrpSpPr>
          <p:nvPr/>
        </p:nvGrpSpPr>
        <p:grpSpPr bwMode="auto">
          <a:xfrm>
            <a:off x="609600" y="3595688"/>
            <a:ext cx="1295400" cy="457200"/>
            <a:chOff x="768" y="2400"/>
            <a:chExt cx="816" cy="288"/>
          </a:xfrm>
        </p:grpSpPr>
        <p:sp>
          <p:nvSpPr>
            <p:cNvPr id="102446" name="Text Box 46"/>
            <p:cNvSpPr txBox="1">
              <a:spLocks noChangeArrowheads="1"/>
            </p:cNvSpPr>
            <p:nvPr/>
          </p:nvSpPr>
          <p:spPr bwMode="auto">
            <a:xfrm>
              <a:off x="768" y="240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endParaRPr lang="en-US" altLang="zh-CN" baseline="-25000"/>
            </a:p>
          </p:txBody>
        </p:sp>
        <p:sp>
          <p:nvSpPr>
            <p:cNvPr id="102447" name="Freeform 47"/>
            <p:cNvSpPr>
              <a:spLocks/>
            </p:cNvSpPr>
            <p:nvPr/>
          </p:nvSpPr>
          <p:spPr bwMode="auto">
            <a:xfrm>
              <a:off x="1008" y="2400"/>
              <a:ext cx="576" cy="288"/>
            </a:xfrm>
            <a:custGeom>
              <a:avLst/>
              <a:gdLst>
                <a:gd name="T0" fmla="*/ 0 w 912"/>
                <a:gd name="T1" fmla="*/ 0 h 288"/>
                <a:gd name="T2" fmla="*/ 0 w 912"/>
                <a:gd name="T3" fmla="*/ 288 h 288"/>
                <a:gd name="T4" fmla="*/ 912 w 912"/>
                <a:gd name="T5" fmla="*/ 288 h 288"/>
              </a:gdLst>
              <a:ahLst/>
              <a:cxnLst>
                <a:cxn ang="0">
                  <a:pos x="T0" y="T1"/>
                </a:cxn>
                <a:cxn ang="0">
                  <a:pos x="T2" y="T3"/>
                </a:cxn>
                <a:cxn ang="0">
                  <a:pos x="T4" y="T5"/>
                </a:cxn>
              </a:cxnLst>
              <a:rect l="0" t="0" r="r" b="b"/>
              <a:pathLst>
                <a:path w="912" h="288">
                  <a:moveTo>
                    <a:pt x="0" y="0"/>
                  </a:moveTo>
                  <a:lnTo>
                    <a:pt x="0" y="288"/>
                  </a:lnTo>
                  <a:lnTo>
                    <a:pt x="912"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448" name="Group 48"/>
          <p:cNvGrpSpPr>
            <a:grpSpLocks/>
          </p:cNvGrpSpPr>
          <p:nvPr/>
        </p:nvGrpSpPr>
        <p:grpSpPr bwMode="auto">
          <a:xfrm>
            <a:off x="762000" y="4052888"/>
            <a:ext cx="1143000" cy="457200"/>
            <a:chOff x="864" y="2688"/>
            <a:chExt cx="720" cy="288"/>
          </a:xfrm>
        </p:grpSpPr>
        <p:sp>
          <p:nvSpPr>
            <p:cNvPr id="102449" name="Freeform 49"/>
            <p:cNvSpPr>
              <a:spLocks/>
            </p:cNvSpPr>
            <p:nvPr/>
          </p:nvSpPr>
          <p:spPr bwMode="auto">
            <a:xfrm>
              <a:off x="1104" y="2688"/>
              <a:ext cx="480" cy="288"/>
            </a:xfrm>
            <a:custGeom>
              <a:avLst/>
              <a:gdLst>
                <a:gd name="T0" fmla="*/ 0 w 912"/>
                <a:gd name="T1" fmla="*/ 0 h 288"/>
                <a:gd name="T2" fmla="*/ 0 w 912"/>
                <a:gd name="T3" fmla="*/ 288 h 288"/>
                <a:gd name="T4" fmla="*/ 912 w 912"/>
                <a:gd name="T5" fmla="*/ 288 h 288"/>
              </a:gdLst>
              <a:ahLst/>
              <a:cxnLst>
                <a:cxn ang="0">
                  <a:pos x="T0" y="T1"/>
                </a:cxn>
                <a:cxn ang="0">
                  <a:pos x="T2" y="T3"/>
                </a:cxn>
                <a:cxn ang="0">
                  <a:pos x="T4" y="T5"/>
                </a:cxn>
              </a:cxnLst>
              <a:rect l="0" t="0" r="r" b="b"/>
              <a:pathLst>
                <a:path w="912" h="288">
                  <a:moveTo>
                    <a:pt x="0" y="0"/>
                  </a:moveTo>
                  <a:lnTo>
                    <a:pt x="0" y="288"/>
                  </a:lnTo>
                  <a:lnTo>
                    <a:pt x="912"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50" name="Text Box 50"/>
            <p:cNvSpPr txBox="1">
              <a:spLocks noChangeArrowheads="1"/>
            </p:cNvSpPr>
            <p:nvPr/>
          </p:nvSpPr>
          <p:spPr bwMode="auto">
            <a:xfrm>
              <a:off x="864"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endParaRPr lang="en-US" altLang="zh-CN" baseline="-25000"/>
            </a:p>
          </p:txBody>
        </p:sp>
      </p:grpSp>
      <p:grpSp>
        <p:nvGrpSpPr>
          <p:cNvPr id="102451" name="Group 51"/>
          <p:cNvGrpSpPr>
            <a:grpSpLocks/>
          </p:cNvGrpSpPr>
          <p:nvPr/>
        </p:nvGrpSpPr>
        <p:grpSpPr bwMode="auto">
          <a:xfrm>
            <a:off x="1219200" y="3533775"/>
            <a:ext cx="3581400" cy="1038225"/>
            <a:chOff x="1152" y="2361"/>
            <a:chExt cx="2256" cy="654"/>
          </a:xfrm>
        </p:grpSpPr>
        <p:sp>
          <p:nvSpPr>
            <p:cNvPr id="102452" name="Text Box 52"/>
            <p:cNvSpPr txBox="1">
              <a:spLocks noChangeArrowheads="1"/>
            </p:cNvSpPr>
            <p:nvPr/>
          </p:nvSpPr>
          <p:spPr bwMode="auto">
            <a:xfrm>
              <a:off x="1152" y="2688"/>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sz="2800"/>
                <a:t>10</a:t>
              </a:r>
              <a:endParaRPr lang="en-US" altLang="zh-CN" sz="2800" baseline="-25000"/>
            </a:p>
          </p:txBody>
        </p:sp>
        <p:grpSp>
          <p:nvGrpSpPr>
            <p:cNvPr id="102453" name="Group 53"/>
            <p:cNvGrpSpPr>
              <a:grpSpLocks/>
            </p:cNvGrpSpPr>
            <p:nvPr/>
          </p:nvGrpSpPr>
          <p:grpSpPr bwMode="auto">
            <a:xfrm>
              <a:off x="1728" y="2361"/>
              <a:ext cx="1680" cy="327"/>
              <a:chOff x="1728" y="1776"/>
              <a:chExt cx="1680" cy="327"/>
            </a:xfrm>
          </p:grpSpPr>
          <p:sp>
            <p:nvSpPr>
              <p:cNvPr id="102454" name="Line 54"/>
              <p:cNvSpPr>
                <a:spLocks noChangeShapeType="1"/>
              </p:cNvSpPr>
              <p:nvPr/>
            </p:nvSpPr>
            <p:spPr bwMode="auto">
              <a:xfrm>
                <a:off x="1728" y="1968"/>
                <a:ext cx="768"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55" name="Text Box 55"/>
              <p:cNvSpPr txBox="1">
                <a:spLocks noChangeArrowheads="1"/>
              </p:cNvSpPr>
              <p:nvPr/>
            </p:nvSpPr>
            <p:spPr bwMode="auto">
              <a:xfrm>
                <a:off x="2592" y="17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余数</a:t>
                </a:r>
                <a:r>
                  <a:rPr lang="en-US" altLang="zh-CN" sz="2800"/>
                  <a:t>=1</a:t>
                </a:r>
                <a:endParaRPr lang="en-US" altLang="zh-CN" sz="2800" baseline="-25000"/>
              </a:p>
            </p:txBody>
          </p:sp>
        </p:grpSp>
      </p:grpSp>
      <p:grpSp>
        <p:nvGrpSpPr>
          <p:cNvPr id="102456" name="Group 56"/>
          <p:cNvGrpSpPr>
            <a:grpSpLocks/>
          </p:cNvGrpSpPr>
          <p:nvPr/>
        </p:nvGrpSpPr>
        <p:grpSpPr bwMode="auto">
          <a:xfrm>
            <a:off x="1219200" y="3990975"/>
            <a:ext cx="3581400" cy="1038225"/>
            <a:chOff x="1152" y="2649"/>
            <a:chExt cx="2256" cy="654"/>
          </a:xfrm>
        </p:grpSpPr>
        <p:sp>
          <p:nvSpPr>
            <p:cNvPr id="102457" name="Text Box 57"/>
            <p:cNvSpPr txBox="1">
              <a:spLocks noChangeArrowheads="1"/>
            </p:cNvSpPr>
            <p:nvPr/>
          </p:nvSpPr>
          <p:spPr bwMode="auto">
            <a:xfrm>
              <a:off x="1152" y="297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sz="2800"/>
                <a:t>  5</a:t>
              </a:r>
              <a:endParaRPr lang="en-US" altLang="zh-CN" sz="2800" baseline="-25000"/>
            </a:p>
          </p:txBody>
        </p:sp>
        <p:grpSp>
          <p:nvGrpSpPr>
            <p:cNvPr id="102458" name="Group 58"/>
            <p:cNvGrpSpPr>
              <a:grpSpLocks/>
            </p:cNvGrpSpPr>
            <p:nvPr/>
          </p:nvGrpSpPr>
          <p:grpSpPr bwMode="auto">
            <a:xfrm>
              <a:off x="1728" y="2649"/>
              <a:ext cx="1680" cy="327"/>
              <a:chOff x="1728" y="1776"/>
              <a:chExt cx="1680" cy="327"/>
            </a:xfrm>
          </p:grpSpPr>
          <p:sp>
            <p:nvSpPr>
              <p:cNvPr id="102459" name="Line 59"/>
              <p:cNvSpPr>
                <a:spLocks noChangeShapeType="1"/>
              </p:cNvSpPr>
              <p:nvPr/>
            </p:nvSpPr>
            <p:spPr bwMode="auto">
              <a:xfrm>
                <a:off x="1728" y="1968"/>
                <a:ext cx="768"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60" name="Text Box 60"/>
              <p:cNvSpPr txBox="1">
                <a:spLocks noChangeArrowheads="1"/>
              </p:cNvSpPr>
              <p:nvPr/>
            </p:nvSpPr>
            <p:spPr bwMode="auto">
              <a:xfrm>
                <a:off x="2592" y="17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余数</a:t>
                </a:r>
                <a:r>
                  <a:rPr lang="en-US" altLang="zh-CN" sz="2800"/>
                  <a:t>=0</a:t>
                </a:r>
                <a:endParaRPr lang="en-US" altLang="zh-CN" sz="2800" baseline="-25000"/>
              </a:p>
            </p:txBody>
          </p:sp>
        </p:grpSp>
      </p:grpSp>
      <p:grpSp>
        <p:nvGrpSpPr>
          <p:cNvPr id="102461" name="Group 61"/>
          <p:cNvGrpSpPr>
            <a:grpSpLocks/>
          </p:cNvGrpSpPr>
          <p:nvPr/>
        </p:nvGrpSpPr>
        <p:grpSpPr bwMode="auto">
          <a:xfrm>
            <a:off x="838200" y="4510088"/>
            <a:ext cx="990600" cy="457200"/>
            <a:chOff x="960" y="2976"/>
            <a:chExt cx="624" cy="288"/>
          </a:xfrm>
        </p:grpSpPr>
        <p:sp>
          <p:nvSpPr>
            <p:cNvPr id="102462" name="Text Box 62"/>
            <p:cNvSpPr txBox="1">
              <a:spLocks noChangeArrowheads="1"/>
            </p:cNvSpPr>
            <p:nvPr/>
          </p:nvSpPr>
          <p:spPr bwMode="auto">
            <a:xfrm>
              <a:off x="960" y="297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endParaRPr lang="en-US" altLang="zh-CN" baseline="-25000"/>
            </a:p>
          </p:txBody>
        </p:sp>
        <p:sp>
          <p:nvSpPr>
            <p:cNvPr id="102463" name="Freeform 63"/>
            <p:cNvSpPr>
              <a:spLocks/>
            </p:cNvSpPr>
            <p:nvPr/>
          </p:nvSpPr>
          <p:spPr bwMode="auto">
            <a:xfrm>
              <a:off x="1200" y="2976"/>
              <a:ext cx="384" cy="288"/>
            </a:xfrm>
            <a:custGeom>
              <a:avLst/>
              <a:gdLst>
                <a:gd name="T0" fmla="*/ 0 w 912"/>
                <a:gd name="T1" fmla="*/ 0 h 288"/>
                <a:gd name="T2" fmla="*/ 0 w 912"/>
                <a:gd name="T3" fmla="*/ 288 h 288"/>
                <a:gd name="T4" fmla="*/ 912 w 912"/>
                <a:gd name="T5" fmla="*/ 288 h 288"/>
              </a:gdLst>
              <a:ahLst/>
              <a:cxnLst>
                <a:cxn ang="0">
                  <a:pos x="T0" y="T1"/>
                </a:cxn>
                <a:cxn ang="0">
                  <a:pos x="T2" y="T3"/>
                </a:cxn>
                <a:cxn ang="0">
                  <a:pos x="T4" y="T5"/>
                </a:cxn>
              </a:cxnLst>
              <a:rect l="0" t="0" r="r" b="b"/>
              <a:pathLst>
                <a:path w="912" h="288">
                  <a:moveTo>
                    <a:pt x="0" y="0"/>
                  </a:moveTo>
                  <a:lnTo>
                    <a:pt x="0" y="288"/>
                  </a:lnTo>
                  <a:lnTo>
                    <a:pt x="912"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464" name="Group 64"/>
          <p:cNvGrpSpPr>
            <a:grpSpLocks/>
          </p:cNvGrpSpPr>
          <p:nvPr/>
        </p:nvGrpSpPr>
        <p:grpSpPr bwMode="auto">
          <a:xfrm>
            <a:off x="1219200" y="4433888"/>
            <a:ext cx="3581400" cy="1052512"/>
            <a:chOff x="1152" y="2928"/>
            <a:chExt cx="2256" cy="663"/>
          </a:xfrm>
        </p:grpSpPr>
        <p:sp>
          <p:nvSpPr>
            <p:cNvPr id="102465" name="Text Box 65"/>
            <p:cNvSpPr txBox="1">
              <a:spLocks noChangeArrowheads="1"/>
            </p:cNvSpPr>
            <p:nvPr/>
          </p:nvSpPr>
          <p:spPr bwMode="auto">
            <a:xfrm>
              <a:off x="1152" y="326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sz="2800"/>
                <a:t>  2</a:t>
              </a:r>
              <a:endParaRPr lang="en-US" altLang="zh-CN" sz="2800" baseline="-25000"/>
            </a:p>
          </p:txBody>
        </p:sp>
        <p:grpSp>
          <p:nvGrpSpPr>
            <p:cNvPr id="102466" name="Group 66"/>
            <p:cNvGrpSpPr>
              <a:grpSpLocks/>
            </p:cNvGrpSpPr>
            <p:nvPr/>
          </p:nvGrpSpPr>
          <p:grpSpPr bwMode="auto">
            <a:xfrm>
              <a:off x="1728" y="2928"/>
              <a:ext cx="1680" cy="327"/>
              <a:chOff x="1728" y="1776"/>
              <a:chExt cx="1680" cy="327"/>
            </a:xfrm>
          </p:grpSpPr>
          <p:sp>
            <p:nvSpPr>
              <p:cNvPr id="102467" name="Line 67"/>
              <p:cNvSpPr>
                <a:spLocks noChangeShapeType="1"/>
              </p:cNvSpPr>
              <p:nvPr/>
            </p:nvSpPr>
            <p:spPr bwMode="auto">
              <a:xfrm>
                <a:off x="1728" y="1968"/>
                <a:ext cx="768"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68" name="Text Box 68"/>
              <p:cNvSpPr txBox="1">
                <a:spLocks noChangeArrowheads="1"/>
              </p:cNvSpPr>
              <p:nvPr/>
            </p:nvSpPr>
            <p:spPr bwMode="auto">
              <a:xfrm>
                <a:off x="2592" y="17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余数</a:t>
                </a:r>
                <a:r>
                  <a:rPr lang="en-US" altLang="zh-CN" sz="2800"/>
                  <a:t>=1</a:t>
                </a:r>
                <a:endParaRPr lang="en-US" altLang="zh-CN" sz="2800" baseline="-25000"/>
              </a:p>
            </p:txBody>
          </p:sp>
        </p:grpSp>
      </p:grpSp>
      <p:grpSp>
        <p:nvGrpSpPr>
          <p:cNvPr id="102469" name="Group 69"/>
          <p:cNvGrpSpPr>
            <a:grpSpLocks/>
          </p:cNvGrpSpPr>
          <p:nvPr/>
        </p:nvGrpSpPr>
        <p:grpSpPr bwMode="auto">
          <a:xfrm>
            <a:off x="914400" y="4967288"/>
            <a:ext cx="990600" cy="457200"/>
            <a:chOff x="960" y="2976"/>
            <a:chExt cx="624" cy="288"/>
          </a:xfrm>
        </p:grpSpPr>
        <p:sp>
          <p:nvSpPr>
            <p:cNvPr id="102470" name="Text Box 70"/>
            <p:cNvSpPr txBox="1">
              <a:spLocks noChangeArrowheads="1"/>
            </p:cNvSpPr>
            <p:nvPr/>
          </p:nvSpPr>
          <p:spPr bwMode="auto">
            <a:xfrm>
              <a:off x="960" y="297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endParaRPr lang="en-US" altLang="zh-CN" baseline="-25000"/>
            </a:p>
          </p:txBody>
        </p:sp>
        <p:sp>
          <p:nvSpPr>
            <p:cNvPr id="102471" name="Freeform 71"/>
            <p:cNvSpPr>
              <a:spLocks/>
            </p:cNvSpPr>
            <p:nvPr/>
          </p:nvSpPr>
          <p:spPr bwMode="auto">
            <a:xfrm>
              <a:off x="1200" y="2976"/>
              <a:ext cx="384" cy="288"/>
            </a:xfrm>
            <a:custGeom>
              <a:avLst/>
              <a:gdLst>
                <a:gd name="T0" fmla="*/ 0 w 912"/>
                <a:gd name="T1" fmla="*/ 0 h 288"/>
                <a:gd name="T2" fmla="*/ 0 w 912"/>
                <a:gd name="T3" fmla="*/ 288 h 288"/>
                <a:gd name="T4" fmla="*/ 912 w 912"/>
                <a:gd name="T5" fmla="*/ 288 h 288"/>
              </a:gdLst>
              <a:ahLst/>
              <a:cxnLst>
                <a:cxn ang="0">
                  <a:pos x="T0" y="T1"/>
                </a:cxn>
                <a:cxn ang="0">
                  <a:pos x="T2" y="T3"/>
                </a:cxn>
                <a:cxn ang="0">
                  <a:pos x="T4" y="T5"/>
                </a:cxn>
              </a:cxnLst>
              <a:rect l="0" t="0" r="r" b="b"/>
              <a:pathLst>
                <a:path w="912" h="288">
                  <a:moveTo>
                    <a:pt x="0" y="0"/>
                  </a:moveTo>
                  <a:lnTo>
                    <a:pt x="0" y="288"/>
                  </a:lnTo>
                  <a:lnTo>
                    <a:pt x="912"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472" name="Group 72"/>
          <p:cNvGrpSpPr>
            <a:grpSpLocks/>
          </p:cNvGrpSpPr>
          <p:nvPr/>
        </p:nvGrpSpPr>
        <p:grpSpPr bwMode="auto">
          <a:xfrm>
            <a:off x="1219200" y="4891088"/>
            <a:ext cx="3581400" cy="1052512"/>
            <a:chOff x="1152" y="3216"/>
            <a:chExt cx="2256" cy="663"/>
          </a:xfrm>
        </p:grpSpPr>
        <p:sp>
          <p:nvSpPr>
            <p:cNvPr id="102473" name="Text Box 73"/>
            <p:cNvSpPr txBox="1">
              <a:spLocks noChangeArrowheads="1"/>
            </p:cNvSpPr>
            <p:nvPr/>
          </p:nvSpPr>
          <p:spPr bwMode="auto">
            <a:xfrm>
              <a:off x="1152" y="3552"/>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sz="2800"/>
                <a:t>  1</a:t>
              </a:r>
              <a:endParaRPr lang="en-US" altLang="zh-CN" sz="2800" baseline="-25000"/>
            </a:p>
          </p:txBody>
        </p:sp>
        <p:grpSp>
          <p:nvGrpSpPr>
            <p:cNvPr id="102474" name="Group 74"/>
            <p:cNvGrpSpPr>
              <a:grpSpLocks/>
            </p:cNvGrpSpPr>
            <p:nvPr/>
          </p:nvGrpSpPr>
          <p:grpSpPr bwMode="auto">
            <a:xfrm>
              <a:off x="1728" y="3216"/>
              <a:ext cx="1680" cy="327"/>
              <a:chOff x="1728" y="1776"/>
              <a:chExt cx="1680" cy="327"/>
            </a:xfrm>
          </p:grpSpPr>
          <p:sp>
            <p:nvSpPr>
              <p:cNvPr id="102475" name="Line 75"/>
              <p:cNvSpPr>
                <a:spLocks noChangeShapeType="1"/>
              </p:cNvSpPr>
              <p:nvPr/>
            </p:nvSpPr>
            <p:spPr bwMode="auto">
              <a:xfrm>
                <a:off x="1728" y="1968"/>
                <a:ext cx="768"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76" name="Text Box 76"/>
              <p:cNvSpPr txBox="1">
                <a:spLocks noChangeArrowheads="1"/>
              </p:cNvSpPr>
              <p:nvPr/>
            </p:nvSpPr>
            <p:spPr bwMode="auto">
              <a:xfrm>
                <a:off x="2592" y="17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余数</a:t>
                </a:r>
                <a:r>
                  <a:rPr lang="en-US" altLang="zh-CN" sz="2800"/>
                  <a:t>=0</a:t>
                </a:r>
                <a:endParaRPr lang="en-US" altLang="zh-CN" sz="2800" baseline="-25000"/>
              </a:p>
            </p:txBody>
          </p:sp>
        </p:grpSp>
      </p:grpSp>
      <p:grpSp>
        <p:nvGrpSpPr>
          <p:cNvPr id="102477" name="Group 77"/>
          <p:cNvGrpSpPr>
            <a:grpSpLocks/>
          </p:cNvGrpSpPr>
          <p:nvPr/>
        </p:nvGrpSpPr>
        <p:grpSpPr bwMode="auto">
          <a:xfrm>
            <a:off x="1066800" y="5424488"/>
            <a:ext cx="838200" cy="457200"/>
            <a:chOff x="1056" y="3552"/>
            <a:chExt cx="528" cy="288"/>
          </a:xfrm>
        </p:grpSpPr>
        <p:sp>
          <p:nvSpPr>
            <p:cNvPr id="102478" name="Text Box 78"/>
            <p:cNvSpPr txBox="1">
              <a:spLocks noChangeArrowheads="1"/>
            </p:cNvSpPr>
            <p:nvPr/>
          </p:nvSpPr>
          <p:spPr bwMode="auto">
            <a:xfrm>
              <a:off x="1056" y="35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a:t>
              </a:r>
              <a:endParaRPr lang="en-US" altLang="zh-CN" baseline="-25000"/>
            </a:p>
          </p:txBody>
        </p:sp>
        <p:sp>
          <p:nvSpPr>
            <p:cNvPr id="102479" name="Freeform 79"/>
            <p:cNvSpPr>
              <a:spLocks/>
            </p:cNvSpPr>
            <p:nvPr/>
          </p:nvSpPr>
          <p:spPr bwMode="auto">
            <a:xfrm>
              <a:off x="1248" y="3552"/>
              <a:ext cx="336" cy="288"/>
            </a:xfrm>
            <a:custGeom>
              <a:avLst/>
              <a:gdLst>
                <a:gd name="T0" fmla="*/ 0 w 912"/>
                <a:gd name="T1" fmla="*/ 0 h 288"/>
                <a:gd name="T2" fmla="*/ 0 w 912"/>
                <a:gd name="T3" fmla="*/ 288 h 288"/>
                <a:gd name="T4" fmla="*/ 912 w 912"/>
                <a:gd name="T5" fmla="*/ 288 h 288"/>
              </a:gdLst>
              <a:ahLst/>
              <a:cxnLst>
                <a:cxn ang="0">
                  <a:pos x="T0" y="T1"/>
                </a:cxn>
                <a:cxn ang="0">
                  <a:pos x="T2" y="T3"/>
                </a:cxn>
                <a:cxn ang="0">
                  <a:pos x="T4" y="T5"/>
                </a:cxn>
              </a:cxnLst>
              <a:rect l="0" t="0" r="r" b="b"/>
              <a:pathLst>
                <a:path w="912" h="288">
                  <a:moveTo>
                    <a:pt x="0" y="0"/>
                  </a:moveTo>
                  <a:lnTo>
                    <a:pt x="0" y="288"/>
                  </a:lnTo>
                  <a:lnTo>
                    <a:pt x="912" y="288"/>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480" name="Group 80"/>
          <p:cNvGrpSpPr>
            <a:grpSpLocks/>
          </p:cNvGrpSpPr>
          <p:nvPr/>
        </p:nvGrpSpPr>
        <p:grpSpPr bwMode="auto">
          <a:xfrm>
            <a:off x="1219200" y="5348288"/>
            <a:ext cx="3581400" cy="1052512"/>
            <a:chOff x="1152" y="3504"/>
            <a:chExt cx="2256" cy="663"/>
          </a:xfrm>
        </p:grpSpPr>
        <p:grpSp>
          <p:nvGrpSpPr>
            <p:cNvPr id="102481" name="Group 81"/>
            <p:cNvGrpSpPr>
              <a:grpSpLocks/>
            </p:cNvGrpSpPr>
            <p:nvPr/>
          </p:nvGrpSpPr>
          <p:grpSpPr bwMode="auto">
            <a:xfrm>
              <a:off x="1728" y="3504"/>
              <a:ext cx="1680" cy="327"/>
              <a:chOff x="1728" y="1776"/>
              <a:chExt cx="1680" cy="327"/>
            </a:xfrm>
          </p:grpSpPr>
          <p:sp>
            <p:nvSpPr>
              <p:cNvPr id="102482" name="Line 82"/>
              <p:cNvSpPr>
                <a:spLocks noChangeShapeType="1"/>
              </p:cNvSpPr>
              <p:nvPr/>
            </p:nvSpPr>
            <p:spPr bwMode="auto">
              <a:xfrm>
                <a:off x="1728" y="1968"/>
                <a:ext cx="768"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83" name="Text Box 83"/>
              <p:cNvSpPr txBox="1">
                <a:spLocks noChangeArrowheads="1"/>
              </p:cNvSpPr>
              <p:nvPr/>
            </p:nvSpPr>
            <p:spPr bwMode="auto">
              <a:xfrm>
                <a:off x="2592" y="1776"/>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余数</a:t>
                </a:r>
                <a:r>
                  <a:rPr lang="en-US" altLang="zh-CN" sz="2800"/>
                  <a:t>=1</a:t>
                </a:r>
                <a:endParaRPr lang="en-US" altLang="zh-CN" sz="2800" baseline="-25000"/>
              </a:p>
            </p:txBody>
          </p:sp>
        </p:grpSp>
        <p:sp>
          <p:nvSpPr>
            <p:cNvPr id="102484" name="Text Box 84"/>
            <p:cNvSpPr txBox="1">
              <a:spLocks noChangeArrowheads="1"/>
            </p:cNvSpPr>
            <p:nvPr/>
          </p:nvSpPr>
          <p:spPr bwMode="auto">
            <a:xfrm>
              <a:off x="1152" y="3840"/>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sz="2800"/>
                <a:t>  </a:t>
              </a:r>
              <a:r>
                <a:rPr lang="en-US" altLang="zh-CN" sz="2800">
                  <a:solidFill>
                    <a:schemeClr val="accent2"/>
                  </a:solidFill>
                </a:rPr>
                <a:t>0</a:t>
              </a:r>
              <a:endParaRPr lang="en-US" altLang="zh-CN" sz="2800" baseline="-25000">
                <a:solidFill>
                  <a:schemeClr val="accent2"/>
                </a:solidFill>
              </a:endParaRPr>
            </a:p>
          </p:txBody>
        </p:sp>
      </p:grpSp>
      <p:grpSp>
        <p:nvGrpSpPr>
          <p:cNvPr id="102485" name="Group 85"/>
          <p:cNvGrpSpPr>
            <a:grpSpLocks/>
          </p:cNvGrpSpPr>
          <p:nvPr/>
        </p:nvGrpSpPr>
        <p:grpSpPr bwMode="auto">
          <a:xfrm>
            <a:off x="5181600" y="2147888"/>
            <a:ext cx="1295400" cy="3597275"/>
            <a:chOff x="3744" y="1488"/>
            <a:chExt cx="816" cy="2266"/>
          </a:xfrm>
        </p:grpSpPr>
        <p:sp>
          <p:nvSpPr>
            <p:cNvPr id="102486" name="AutoShape 86"/>
            <p:cNvSpPr>
              <a:spLocks noChangeArrowheads="1"/>
            </p:cNvSpPr>
            <p:nvPr/>
          </p:nvSpPr>
          <p:spPr bwMode="auto">
            <a:xfrm>
              <a:off x="3744" y="1488"/>
              <a:ext cx="306" cy="2256"/>
            </a:xfrm>
            <a:prstGeom prst="upArrow">
              <a:avLst>
                <a:gd name="adj1" fmla="val 49676"/>
                <a:gd name="adj2" fmla="val 10652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87" name="Text Box 87"/>
            <p:cNvSpPr txBox="1">
              <a:spLocks noChangeArrowheads="1"/>
            </p:cNvSpPr>
            <p:nvPr/>
          </p:nvSpPr>
          <p:spPr bwMode="auto">
            <a:xfrm>
              <a:off x="4080" y="1488"/>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低位</a:t>
              </a:r>
            </a:p>
          </p:txBody>
        </p:sp>
        <p:sp>
          <p:nvSpPr>
            <p:cNvPr id="102488" name="Text Box 88"/>
            <p:cNvSpPr txBox="1">
              <a:spLocks noChangeArrowheads="1"/>
            </p:cNvSpPr>
            <p:nvPr/>
          </p:nvSpPr>
          <p:spPr bwMode="auto">
            <a:xfrm>
              <a:off x="4080" y="3504"/>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t>高位</a:t>
              </a:r>
            </a:p>
          </p:txBody>
        </p:sp>
      </p:grpSp>
      <p:sp>
        <p:nvSpPr>
          <p:cNvPr id="102489" name="Text Box 89"/>
          <p:cNvSpPr txBox="1">
            <a:spLocks noChangeArrowheads="1"/>
          </p:cNvSpPr>
          <p:nvPr/>
        </p:nvSpPr>
        <p:spPr bwMode="auto">
          <a:xfrm>
            <a:off x="4800600" y="2147888"/>
            <a:ext cx="533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t>d</a:t>
            </a:r>
            <a:r>
              <a:rPr lang="en-US" altLang="zh-CN" baseline="-25000" dirty="0"/>
              <a:t>0</a:t>
            </a:r>
          </a:p>
        </p:txBody>
      </p:sp>
      <p:grpSp>
        <p:nvGrpSpPr>
          <p:cNvPr id="102490" name="Group 90"/>
          <p:cNvGrpSpPr>
            <a:grpSpLocks/>
          </p:cNvGrpSpPr>
          <p:nvPr/>
        </p:nvGrpSpPr>
        <p:grpSpPr bwMode="auto">
          <a:xfrm>
            <a:off x="4800600" y="2605088"/>
            <a:ext cx="533400" cy="3113088"/>
            <a:chOff x="3408" y="1776"/>
            <a:chExt cx="336" cy="1961"/>
          </a:xfrm>
        </p:grpSpPr>
        <p:sp>
          <p:nvSpPr>
            <p:cNvPr id="102491" name="Text Box 91"/>
            <p:cNvSpPr txBox="1">
              <a:spLocks noChangeArrowheads="1"/>
            </p:cNvSpPr>
            <p:nvPr/>
          </p:nvSpPr>
          <p:spPr bwMode="auto">
            <a:xfrm>
              <a:off x="3408" y="1776"/>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t>d</a:t>
              </a:r>
              <a:r>
                <a:rPr lang="en-US" altLang="zh-CN" baseline="-25000" dirty="0"/>
                <a:t>1</a:t>
              </a:r>
            </a:p>
          </p:txBody>
        </p:sp>
        <p:sp>
          <p:nvSpPr>
            <p:cNvPr id="102492" name="Text Box 92"/>
            <p:cNvSpPr txBox="1">
              <a:spLocks noChangeArrowheads="1"/>
            </p:cNvSpPr>
            <p:nvPr/>
          </p:nvSpPr>
          <p:spPr bwMode="auto">
            <a:xfrm>
              <a:off x="3408" y="2064"/>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t>d</a:t>
              </a:r>
              <a:r>
                <a:rPr lang="en-US" altLang="zh-CN" baseline="-25000" dirty="0"/>
                <a:t>2</a:t>
              </a:r>
            </a:p>
          </p:txBody>
        </p:sp>
        <p:sp>
          <p:nvSpPr>
            <p:cNvPr id="102493" name="Text Box 93"/>
            <p:cNvSpPr txBox="1">
              <a:spLocks noChangeArrowheads="1"/>
            </p:cNvSpPr>
            <p:nvPr/>
          </p:nvSpPr>
          <p:spPr bwMode="auto">
            <a:xfrm>
              <a:off x="3408" y="235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t>d</a:t>
              </a:r>
              <a:r>
                <a:rPr lang="en-US" altLang="zh-CN" baseline="-25000" dirty="0"/>
                <a:t>3</a:t>
              </a:r>
            </a:p>
          </p:txBody>
        </p:sp>
        <p:sp>
          <p:nvSpPr>
            <p:cNvPr id="102494" name="Text Box 94"/>
            <p:cNvSpPr txBox="1">
              <a:spLocks noChangeArrowheads="1"/>
            </p:cNvSpPr>
            <p:nvPr/>
          </p:nvSpPr>
          <p:spPr bwMode="auto">
            <a:xfrm>
              <a:off x="3408" y="2640"/>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t>d</a:t>
              </a:r>
              <a:r>
                <a:rPr lang="en-US" altLang="zh-CN" baseline="-25000" dirty="0"/>
                <a:t>4</a:t>
              </a:r>
            </a:p>
          </p:txBody>
        </p:sp>
        <p:sp>
          <p:nvSpPr>
            <p:cNvPr id="102495" name="Text Box 95"/>
            <p:cNvSpPr txBox="1">
              <a:spLocks noChangeArrowheads="1"/>
            </p:cNvSpPr>
            <p:nvPr/>
          </p:nvSpPr>
          <p:spPr bwMode="auto">
            <a:xfrm>
              <a:off x="3408" y="2928"/>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t>d</a:t>
              </a:r>
              <a:r>
                <a:rPr lang="en-US" altLang="zh-CN" baseline="-25000" dirty="0"/>
                <a:t>5</a:t>
              </a:r>
            </a:p>
          </p:txBody>
        </p:sp>
        <p:sp>
          <p:nvSpPr>
            <p:cNvPr id="102496" name="Text Box 96"/>
            <p:cNvSpPr txBox="1">
              <a:spLocks noChangeArrowheads="1"/>
            </p:cNvSpPr>
            <p:nvPr/>
          </p:nvSpPr>
          <p:spPr bwMode="auto">
            <a:xfrm>
              <a:off x="3408" y="3216"/>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t>d</a:t>
              </a:r>
              <a:r>
                <a:rPr lang="en-US" altLang="zh-CN" baseline="-25000" dirty="0"/>
                <a:t>6</a:t>
              </a:r>
            </a:p>
          </p:txBody>
        </p:sp>
        <p:sp>
          <p:nvSpPr>
            <p:cNvPr id="102497" name="Text Box 97"/>
            <p:cNvSpPr txBox="1">
              <a:spLocks noChangeArrowheads="1"/>
            </p:cNvSpPr>
            <p:nvPr/>
          </p:nvSpPr>
          <p:spPr bwMode="auto">
            <a:xfrm>
              <a:off x="3408" y="3504"/>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a:t>d</a:t>
              </a:r>
              <a:r>
                <a:rPr lang="en-US" altLang="zh-CN" baseline="-25000" dirty="0"/>
                <a:t>7</a:t>
              </a:r>
            </a:p>
          </p:txBody>
        </p:sp>
      </p:grpSp>
      <p:sp>
        <p:nvSpPr>
          <p:cNvPr id="102498" name="Text Box 98"/>
          <p:cNvSpPr txBox="1">
            <a:spLocks noChangeArrowheads="1"/>
          </p:cNvSpPr>
          <p:nvPr/>
        </p:nvSpPr>
        <p:spPr bwMode="auto">
          <a:xfrm>
            <a:off x="5687509" y="3497807"/>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en-US" altLang="zh-CN" sz="2400" dirty="0"/>
              <a:t>(173)</a:t>
            </a:r>
            <a:r>
              <a:rPr lang="en-US" altLang="zh-CN" sz="2400" baseline="-25000" dirty="0"/>
              <a:t>10 </a:t>
            </a:r>
            <a:r>
              <a:rPr lang="en-US" altLang="zh-CN" sz="2400" dirty="0"/>
              <a:t>= (1010 1101)</a:t>
            </a:r>
            <a:r>
              <a:rPr lang="en-US" altLang="zh-CN" sz="2400" baseline="-25000" dirty="0"/>
              <a:t>2</a:t>
            </a:r>
          </a:p>
        </p:txBody>
      </p:sp>
      <p:graphicFrame>
        <p:nvGraphicFramePr>
          <p:cNvPr id="2" name="对象 1"/>
          <p:cNvGraphicFramePr>
            <a:graphicFrameLocks noChangeAspect="1"/>
          </p:cNvGraphicFramePr>
          <p:nvPr>
            <p:extLst>
              <p:ext uri="{D42A27DB-BD31-4B8C-83A1-F6EECF244321}">
                <p14:modId xmlns:p14="http://schemas.microsoft.com/office/powerpoint/2010/main" val="112665523"/>
              </p:ext>
            </p:extLst>
          </p:nvPr>
        </p:nvGraphicFramePr>
        <p:xfrm>
          <a:off x="5844152" y="4258571"/>
          <a:ext cx="2846387" cy="552450"/>
        </p:xfrm>
        <a:graphic>
          <a:graphicData uri="http://schemas.openxmlformats.org/presentationml/2006/ole">
            <mc:AlternateContent xmlns:mc="http://schemas.openxmlformats.org/markup-compatibility/2006">
              <mc:Choice xmlns:v="urn:schemas-microsoft-com:vml" Requires="v">
                <p:oleObj spid="_x0000_s148880" name="Equation" r:id="rId4" imgW="1244600" imgH="241300" progId="">
                  <p:embed/>
                </p:oleObj>
              </mc:Choice>
              <mc:Fallback>
                <p:oleObj name="Equation" r:id="rId4" imgW="1244600" imgH="241300" progId="">
                  <p:embed/>
                  <p:pic>
                    <p:nvPicPr>
                      <p:cNvPr id="0"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4152" y="4258571"/>
                        <a:ext cx="2846387"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noGrp="1" noChangeAspect="1"/>
          </p:cNvGraphicFramePr>
          <p:nvPr>
            <p:extLst>
              <p:ext uri="{D42A27DB-BD31-4B8C-83A1-F6EECF244321}">
                <p14:modId xmlns:p14="http://schemas.microsoft.com/office/powerpoint/2010/main" val="2273370663"/>
              </p:ext>
            </p:extLst>
          </p:nvPr>
        </p:nvGraphicFramePr>
        <p:xfrm>
          <a:off x="4648200" y="5740020"/>
          <a:ext cx="4172272" cy="1001348"/>
        </p:xfrm>
        <a:graphic>
          <a:graphicData uri="http://schemas.openxmlformats.org/presentationml/2006/ole">
            <mc:AlternateContent xmlns:mc="http://schemas.openxmlformats.org/markup-compatibility/2006">
              <mc:Choice xmlns:v="urn:schemas-microsoft-com:vml" Requires="v">
                <p:oleObj spid="_x0000_s148881" name="Equation" r:id="rId6" imgW="2184400" imgH="711200" progId="">
                  <p:embed/>
                </p:oleObj>
              </mc:Choice>
              <mc:Fallback>
                <p:oleObj name="Equation" r:id="rId6" imgW="2184400" imgH="711200" progId="">
                  <p:embed/>
                  <p:pic>
                    <p:nvPicPr>
                      <p:cNvPr id="0" name="Object 52"/>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5740020"/>
                        <a:ext cx="4172272" cy="1001348"/>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1484193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24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24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24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243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0243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0244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0244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0245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0244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0245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0246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0246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0246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0247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0247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10248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10248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248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10249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102498"/>
                                        </p:tgtEl>
                                        <p:attrNameLst>
                                          <p:attrName>style.visibility</p:attrName>
                                        </p:attrNameLst>
                                      </p:cBhvr>
                                      <p:to>
                                        <p:strVal val="visible"/>
                                      </p:to>
                                    </p:set>
                                    <p:anim calcmode="lin" valueType="num">
                                      <p:cBhvr additive="base">
                                        <p:cTn id="87" dur="500" fill="hold"/>
                                        <p:tgtEl>
                                          <p:spTgt spid="102498"/>
                                        </p:tgtEl>
                                        <p:attrNameLst>
                                          <p:attrName>ppt_x</p:attrName>
                                        </p:attrNameLst>
                                      </p:cBhvr>
                                      <p:tavLst>
                                        <p:tav tm="0">
                                          <p:val>
                                            <p:strVal val="1+#ppt_w/2"/>
                                          </p:val>
                                        </p:tav>
                                        <p:tav tm="100000">
                                          <p:val>
                                            <p:strVal val="#ppt_x"/>
                                          </p:val>
                                        </p:tav>
                                      </p:tavLst>
                                    </p:anim>
                                    <p:anim calcmode="lin" valueType="num">
                                      <p:cBhvr additive="base">
                                        <p:cTn id="88" dur="500" fill="hold"/>
                                        <p:tgtEl>
                                          <p:spTgt spid="102498"/>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nodeType="clickEffect">
                                  <p:stCondLst>
                                    <p:cond delay="0"/>
                                  </p:stCondLst>
                                  <p:childTnLst>
                                    <p:set>
                                      <p:cBhvr>
                                        <p:cTn id="92" dur="1" fill="hold">
                                          <p:stCondLst>
                                            <p:cond delay="0"/>
                                          </p:stCondLst>
                                        </p:cTn>
                                        <p:tgtEl>
                                          <p:spTgt spid="102402"/>
                                        </p:tgtEl>
                                        <p:attrNameLst>
                                          <p:attrName>style.visibility</p:attrName>
                                        </p:attrNameLst>
                                      </p:cBhvr>
                                      <p:to>
                                        <p:strVal val="visible"/>
                                      </p:to>
                                    </p:set>
                                    <p:animEffect transition="in" filter="dissolve">
                                      <p:cBhvr>
                                        <p:cTn id="93" dur="500"/>
                                        <p:tgtEl>
                                          <p:spTgt spid="102402"/>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nodeType="clickEffect">
                                  <p:stCondLst>
                                    <p:cond delay="0"/>
                                  </p:stCondLst>
                                  <p:childTnLst>
                                    <p:set>
                                      <p:cBhvr>
                                        <p:cTn id="101" dur="1" fill="hold">
                                          <p:stCondLst>
                                            <p:cond delay="0"/>
                                          </p:stCondLst>
                                        </p:cTn>
                                        <p:tgtEl>
                                          <p:spTgt spid="3"/>
                                        </p:tgtEl>
                                        <p:attrNameLst>
                                          <p:attrName>style.visibility</p:attrName>
                                        </p:attrNameLst>
                                      </p:cBhvr>
                                      <p:to>
                                        <p:strVal val="visible"/>
                                      </p:to>
                                    </p:set>
                                    <p:animEffect transition="in" filter="wipe(down)">
                                      <p:cBhvr>
                                        <p:cTn id="102" dur="290">
                                          <p:stCondLst>
                                            <p:cond delay="0"/>
                                          </p:stCondLst>
                                        </p:cTn>
                                        <p:tgtEl>
                                          <p:spTgt spid="3"/>
                                        </p:tgtEl>
                                      </p:cBhvr>
                                    </p:animEffect>
                                    <p:anim calcmode="lin" valueType="num">
                                      <p:cBhvr>
                                        <p:cTn id="103"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04"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5"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106"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107"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108" dur="13">
                                          <p:stCondLst>
                                            <p:cond delay="325"/>
                                          </p:stCondLst>
                                        </p:cTn>
                                        <p:tgtEl>
                                          <p:spTgt spid="3"/>
                                        </p:tgtEl>
                                      </p:cBhvr>
                                      <p:to x="100000" y="60000"/>
                                    </p:animScale>
                                    <p:animScale>
                                      <p:cBhvr>
                                        <p:cTn id="109" dur="83" decel="50000">
                                          <p:stCondLst>
                                            <p:cond delay="338"/>
                                          </p:stCondLst>
                                        </p:cTn>
                                        <p:tgtEl>
                                          <p:spTgt spid="3"/>
                                        </p:tgtEl>
                                      </p:cBhvr>
                                      <p:to x="100000" y="100000"/>
                                    </p:animScale>
                                    <p:animScale>
                                      <p:cBhvr>
                                        <p:cTn id="110" dur="13">
                                          <p:stCondLst>
                                            <p:cond delay="656"/>
                                          </p:stCondLst>
                                        </p:cTn>
                                        <p:tgtEl>
                                          <p:spTgt spid="3"/>
                                        </p:tgtEl>
                                      </p:cBhvr>
                                      <p:to x="100000" y="80000"/>
                                    </p:animScale>
                                    <p:animScale>
                                      <p:cBhvr>
                                        <p:cTn id="111" dur="83" decel="50000">
                                          <p:stCondLst>
                                            <p:cond delay="669"/>
                                          </p:stCondLst>
                                        </p:cTn>
                                        <p:tgtEl>
                                          <p:spTgt spid="3"/>
                                        </p:tgtEl>
                                      </p:cBhvr>
                                      <p:to x="100000" y="100000"/>
                                    </p:animScale>
                                    <p:animScale>
                                      <p:cBhvr>
                                        <p:cTn id="112" dur="13">
                                          <p:stCondLst>
                                            <p:cond delay="821"/>
                                          </p:stCondLst>
                                        </p:cTn>
                                        <p:tgtEl>
                                          <p:spTgt spid="3"/>
                                        </p:tgtEl>
                                      </p:cBhvr>
                                      <p:to x="100000" y="90000"/>
                                    </p:animScale>
                                    <p:animScale>
                                      <p:cBhvr>
                                        <p:cTn id="113" dur="83" decel="50000">
                                          <p:stCondLst>
                                            <p:cond delay="834"/>
                                          </p:stCondLst>
                                        </p:cTn>
                                        <p:tgtEl>
                                          <p:spTgt spid="3"/>
                                        </p:tgtEl>
                                      </p:cBhvr>
                                      <p:to x="100000" y="100000"/>
                                    </p:animScale>
                                    <p:animScale>
                                      <p:cBhvr>
                                        <p:cTn id="114" dur="13">
                                          <p:stCondLst>
                                            <p:cond delay="904"/>
                                          </p:stCondLst>
                                        </p:cTn>
                                        <p:tgtEl>
                                          <p:spTgt spid="3"/>
                                        </p:tgtEl>
                                      </p:cBhvr>
                                      <p:to x="100000" y="95000"/>
                                    </p:animScale>
                                    <p:animScale>
                                      <p:cBhvr>
                                        <p:cTn id="115" dur="83" decel="50000">
                                          <p:stCondLst>
                                            <p:cond delay="917"/>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8" grpId="0" autoUpdateAnimBg="0"/>
      <p:bldP spid="102489" grpId="0" autoUpdateAnimBg="0"/>
      <p:bldP spid="10249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7"/>
          <p:cNvSpPr>
            <a:spLocks noGrp="1" noChangeArrowheads="1"/>
          </p:cNvSpPr>
          <p:nvPr>
            <p:ph type="title"/>
          </p:nvPr>
        </p:nvSpPr>
        <p:spPr>
          <a:noFill/>
        </p:spPr>
        <p:txBody>
          <a:bodyPr lIns="92075" tIns="46038" rIns="92075" bIns="46038" anchor="ctr"/>
          <a:lstStyle/>
          <a:p>
            <a:r>
              <a:rPr lang="zh-CN" altLang="en-US" dirty="0"/>
              <a:t>进位数制间的相互转换</a:t>
            </a:r>
            <a:endParaRPr lang="en-US" altLang="zh-CN" dirty="0"/>
          </a:p>
        </p:txBody>
      </p:sp>
      <p:sp>
        <p:nvSpPr>
          <p:cNvPr id="2053" name="Rectangle 3"/>
          <p:cNvSpPr>
            <a:spLocks noGrp="1" noChangeArrowheads="1"/>
          </p:cNvSpPr>
          <p:nvPr>
            <p:ph idx="1"/>
          </p:nvPr>
        </p:nvSpPr>
        <p:spPr>
          <a:xfrm>
            <a:off x="457200" y="1239838"/>
            <a:ext cx="8229600" cy="5094287"/>
          </a:xfrm>
          <a:noFill/>
        </p:spPr>
        <p:txBody>
          <a:bodyPr lIns="92075" tIns="46038" rIns="92075" bIns="46038"/>
          <a:lstStyle/>
          <a:p>
            <a:r>
              <a:rPr lang="zh-CN" altLang="en-US" b="1" dirty="0"/>
              <a:t>除以基数取余法</a:t>
            </a:r>
          </a:p>
          <a:p>
            <a:pPr lvl="1"/>
            <a:r>
              <a:rPr lang="en-US" altLang="zh-CN" b="1" i="1" dirty="0"/>
              <a:t>Examples</a:t>
            </a:r>
            <a:endParaRPr lang="en-US" altLang="zh-CN" dirty="0"/>
          </a:p>
          <a:p>
            <a:pPr lvl="2"/>
            <a:r>
              <a:rPr lang="en-US" altLang="zh-CN" dirty="0"/>
              <a:t>(315)</a:t>
            </a:r>
            <a:r>
              <a:rPr lang="en-US" altLang="zh-CN" baseline="-25000" dirty="0"/>
              <a:t>10</a:t>
            </a:r>
            <a:r>
              <a:rPr lang="en-US" altLang="zh-CN" dirty="0"/>
              <a:t> = (473)</a:t>
            </a:r>
            <a:r>
              <a:rPr lang="en-US" altLang="zh-CN" baseline="-25000" dirty="0"/>
              <a:t>8</a:t>
            </a:r>
            <a:r>
              <a:rPr lang="en-US" altLang="zh-CN" dirty="0"/>
              <a:t>  </a:t>
            </a:r>
          </a:p>
          <a:p>
            <a:pPr lvl="1">
              <a:buFont typeface="Wingdings" pitchFamily="2" charset="2"/>
              <a:buNone/>
            </a:pPr>
            <a:endParaRPr lang="en-US" altLang="zh-CN" b="1" i="1" dirty="0"/>
          </a:p>
          <a:p>
            <a:pPr lvl="1">
              <a:buFont typeface="Wingdings" pitchFamily="2" charset="2"/>
              <a:buNone/>
            </a:pPr>
            <a:endParaRPr lang="en-US" altLang="zh-CN" dirty="0"/>
          </a:p>
          <a:p>
            <a:pPr lvl="2"/>
            <a:r>
              <a:rPr lang="en-US" altLang="zh-CN" dirty="0"/>
              <a:t>(315)</a:t>
            </a:r>
            <a:r>
              <a:rPr lang="en-US" altLang="zh-CN" baseline="-25000" dirty="0"/>
              <a:t>10</a:t>
            </a:r>
            <a:r>
              <a:rPr lang="en-US" altLang="zh-CN" dirty="0"/>
              <a:t> = (13B)</a:t>
            </a:r>
            <a:r>
              <a:rPr lang="en-US" altLang="zh-CN" baseline="-25000" dirty="0"/>
              <a:t>16</a:t>
            </a:r>
          </a:p>
          <a:p>
            <a:pPr lvl="2"/>
            <a:endParaRPr lang="en-US" altLang="zh-CN" baseline="-25000" dirty="0"/>
          </a:p>
          <a:p>
            <a:pPr lvl="2"/>
            <a:endParaRPr lang="en-US" altLang="zh-CN" baseline="-25000" dirty="0"/>
          </a:p>
          <a:p>
            <a:pPr lvl="2"/>
            <a:endParaRPr lang="en-US" altLang="zh-CN" baseline="-25000" dirty="0"/>
          </a:p>
          <a:p>
            <a:pPr lvl="2"/>
            <a:r>
              <a:rPr lang="en-US" altLang="zh-CN" dirty="0"/>
              <a:t>(315)</a:t>
            </a:r>
            <a:r>
              <a:rPr lang="en-US" altLang="zh-CN" baseline="-25000" dirty="0"/>
              <a:t>7</a:t>
            </a:r>
            <a:r>
              <a:rPr lang="en-US" altLang="zh-CN" dirty="0"/>
              <a:t> = (237)</a:t>
            </a:r>
            <a:r>
              <a:rPr lang="en-US" altLang="zh-CN" baseline="-25000" dirty="0"/>
              <a:t>8  </a:t>
            </a:r>
            <a:r>
              <a:rPr lang="en-US" altLang="zh-CN" dirty="0"/>
              <a:t>?</a:t>
            </a:r>
          </a:p>
        </p:txBody>
      </p:sp>
      <p:sp>
        <p:nvSpPr>
          <p:cNvPr id="8" name="日期占位符 7"/>
          <p:cNvSpPr>
            <a:spLocks noGrp="1"/>
          </p:cNvSpPr>
          <p:nvPr>
            <p:ph type="dt" sz="half" idx="10"/>
          </p:nvPr>
        </p:nvSpPr>
        <p:spPr/>
        <p:txBody>
          <a:bodyPr/>
          <a:lstStyle/>
          <a:p>
            <a:pPr>
              <a:defRPr/>
            </a:pPr>
            <a:fld id="{F814CD6F-8152-4400-BE02-A0A1A92E8828}" type="datetime1">
              <a:rPr lang="zh-CN" altLang="en-US" smtClean="0"/>
              <a:t>2018/3/13</a:t>
            </a:fld>
            <a:endParaRPr lang="en-US" altLang="zh-CN"/>
          </a:p>
        </p:txBody>
      </p:sp>
      <p:sp>
        <p:nvSpPr>
          <p:cNvPr id="2052"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2055" name="灯片编号占位符 8"/>
          <p:cNvSpPr>
            <a:spLocks noGrp="1"/>
          </p:cNvSpPr>
          <p:nvPr>
            <p:ph type="sldNum" sz="quarter" idx="12"/>
          </p:nvPr>
        </p:nvSpPr>
        <p:spPr>
          <a:noFill/>
        </p:spPr>
        <p:txBody>
          <a:bodyPr/>
          <a:lstStyle/>
          <a:p>
            <a:fld id="{300F2709-0DDA-4588-B034-1599D3632211}" type="slidenum">
              <a:rPr lang="en-US" altLang="zh-CN" smtClean="0">
                <a:ea typeface="宋体" pitchFamily="2" charset="-122"/>
              </a:rPr>
              <a:pPr/>
              <a:t>12</a:t>
            </a:fld>
            <a:endParaRPr lang="en-US" altLang="zh-CN">
              <a:ea typeface="宋体" pitchFamily="2" charset="-122"/>
            </a:endParaRPr>
          </a:p>
        </p:txBody>
      </p:sp>
      <p:graphicFrame>
        <p:nvGraphicFramePr>
          <p:cNvPr id="104452" name="Object 2"/>
          <p:cNvGraphicFramePr>
            <a:graphicFrameLocks/>
          </p:cNvGraphicFramePr>
          <p:nvPr>
            <p:extLst>
              <p:ext uri="{D42A27DB-BD31-4B8C-83A1-F6EECF244321}">
                <p14:modId xmlns:p14="http://schemas.microsoft.com/office/powerpoint/2010/main" val="2570235903"/>
              </p:ext>
            </p:extLst>
          </p:nvPr>
        </p:nvGraphicFramePr>
        <p:xfrm>
          <a:off x="4593785" y="1717809"/>
          <a:ext cx="2673350" cy="1800225"/>
        </p:xfrm>
        <a:graphic>
          <a:graphicData uri="http://schemas.openxmlformats.org/presentationml/2006/ole">
            <mc:AlternateContent xmlns:mc="http://schemas.openxmlformats.org/markup-compatibility/2006">
              <mc:Choice xmlns:v="urn:schemas-microsoft-com:vml" Requires="v">
                <p:oleObj spid="_x0000_s2494" name="VISIO" r:id="rId4" imgW="2250720" imgH="1109520" progId="">
                  <p:embed/>
                </p:oleObj>
              </mc:Choice>
              <mc:Fallback>
                <p:oleObj name="VISIO" r:id="rId4" imgW="2250720" imgH="1109520" progId="">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3785" y="1717809"/>
                        <a:ext cx="26733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53" name="Object 3"/>
          <p:cNvGraphicFramePr>
            <a:graphicFrameLocks/>
          </p:cNvGraphicFramePr>
          <p:nvPr>
            <p:extLst>
              <p:ext uri="{D42A27DB-BD31-4B8C-83A1-F6EECF244321}">
                <p14:modId xmlns:p14="http://schemas.microsoft.com/office/powerpoint/2010/main" val="1059978489"/>
              </p:ext>
            </p:extLst>
          </p:nvPr>
        </p:nvGraphicFramePr>
        <p:xfrm>
          <a:off x="4685506" y="3621222"/>
          <a:ext cx="2668588" cy="2016125"/>
        </p:xfrm>
        <a:graphic>
          <a:graphicData uri="http://schemas.openxmlformats.org/presentationml/2006/ole">
            <mc:AlternateContent xmlns:mc="http://schemas.openxmlformats.org/markup-compatibility/2006">
              <mc:Choice xmlns:v="urn:schemas-microsoft-com:vml" Requires="v">
                <p:oleObj spid="_x0000_s2495" name="VISIO" r:id="rId6" imgW="2365200" imgH="1109520" progId="">
                  <p:embed/>
                </p:oleObj>
              </mc:Choice>
              <mc:Fallback>
                <p:oleObj name="VISIO" r:id="rId6" imgW="2365200" imgH="1109520" progId="">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5506" y="3621222"/>
                        <a:ext cx="2668588"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blinds(horizontal)">
                                      <p:cBhvr>
                                        <p:cTn id="7" dur="500"/>
                                        <p:tgtEl>
                                          <p:spTgt spid="1044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3"/>
                                        </p:tgtEl>
                                        <p:attrNameLst>
                                          <p:attrName>style.visibility</p:attrName>
                                        </p:attrNameLst>
                                      </p:cBhvr>
                                      <p:to>
                                        <p:strVal val="visible"/>
                                      </p:to>
                                    </p:set>
                                    <p:animEffect transition="in" filter="blinds(horizontal)">
                                      <p:cBhvr>
                                        <p:cTn id="12" dur="500"/>
                                        <p:tgtEl>
                                          <p:spTgt spid="104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5"/>
          <p:cNvSpPr>
            <a:spLocks noGrp="1" noChangeArrowheads="1"/>
          </p:cNvSpPr>
          <p:nvPr>
            <p:ph type="title"/>
          </p:nvPr>
        </p:nvSpPr>
        <p:spPr>
          <a:noFill/>
        </p:spPr>
        <p:txBody>
          <a:bodyPr lIns="92075" tIns="46038" rIns="92075" bIns="46038" anchor="ctr"/>
          <a:lstStyle/>
          <a:p>
            <a:r>
              <a:rPr lang="zh-CN" altLang="en-US" dirty="0"/>
              <a:t>进位数制间的相互转换</a:t>
            </a:r>
            <a:endParaRPr lang="en-US" altLang="zh-CN" dirty="0"/>
          </a:p>
        </p:txBody>
      </p:sp>
      <p:sp>
        <p:nvSpPr>
          <p:cNvPr id="17411" name="Rectangle 3"/>
          <p:cNvSpPr>
            <a:spLocks noGrp="1" noChangeArrowheads="1"/>
          </p:cNvSpPr>
          <p:nvPr>
            <p:ph idx="1"/>
          </p:nvPr>
        </p:nvSpPr>
        <p:spPr>
          <a:xfrm>
            <a:off x="457200" y="1196752"/>
            <a:ext cx="8478838" cy="5240561"/>
          </a:xfrm>
          <a:noFill/>
        </p:spPr>
        <p:txBody>
          <a:bodyPr lIns="92075" tIns="46038" rIns="92075" bIns="46038"/>
          <a:lstStyle/>
          <a:p>
            <a:r>
              <a:rPr lang="zh-CN" altLang="en-US" sz="2800" b="1" dirty="0"/>
              <a:t>小数部分</a:t>
            </a:r>
            <a:r>
              <a:rPr lang="zh-CN" altLang="en-US" sz="2800" dirty="0"/>
              <a:t>：</a:t>
            </a:r>
            <a:r>
              <a:rPr lang="zh-CN" altLang="en-US" sz="2800" b="1" dirty="0">
                <a:solidFill>
                  <a:srgbClr val="FF0000"/>
                </a:solidFill>
              </a:rPr>
              <a:t>乘以基数取整法</a:t>
            </a:r>
            <a:endParaRPr lang="zh-CN" altLang="en-US" sz="2800" dirty="0">
              <a:solidFill>
                <a:srgbClr val="FF0000"/>
              </a:solidFill>
            </a:endParaRPr>
          </a:p>
          <a:p>
            <a:pPr lvl="1"/>
            <a:r>
              <a:rPr lang="zh-CN" altLang="en-US" sz="2400" dirty="0"/>
              <a:t>理论基础</a:t>
            </a:r>
            <a:r>
              <a:rPr lang="en-US" altLang="zh-CN" sz="2400" dirty="0"/>
              <a:t>:</a:t>
            </a:r>
          </a:p>
          <a:p>
            <a:pPr lvl="2"/>
            <a:r>
              <a:rPr lang="en-US" altLang="zh-CN" sz="2000" dirty="0"/>
              <a:t>(</a:t>
            </a:r>
            <a:r>
              <a:rPr lang="en-US" altLang="zh-CN" sz="2000" i="1" dirty="0"/>
              <a:t>N</a:t>
            </a:r>
            <a:r>
              <a:rPr lang="en-US" altLang="zh-CN" sz="2000" i="1" baseline="-25000" dirty="0"/>
              <a:t>F</a:t>
            </a:r>
            <a:r>
              <a:rPr lang="en-US" altLang="zh-CN" sz="2000" dirty="0"/>
              <a:t>)</a:t>
            </a:r>
            <a:r>
              <a:rPr lang="en-US" altLang="zh-CN" sz="2000" i="1" baseline="-25000" dirty="0"/>
              <a:t>A</a:t>
            </a:r>
            <a:r>
              <a:rPr lang="en-US" altLang="zh-CN" sz="2000" i="1" dirty="0"/>
              <a:t> = b</a:t>
            </a:r>
            <a:r>
              <a:rPr lang="en-US" altLang="zh-CN" sz="2000" i="1" baseline="-25000" dirty="0"/>
              <a:t>-1</a:t>
            </a:r>
            <a:r>
              <a:rPr lang="en-US" altLang="zh-CN" sz="2000" i="1" dirty="0"/>
              <a:t>B</a:t>
            </a:r>
            <a:r>
              <a:rPr lang="en-US" altLang="zh-CN" sz="2000" i="1" baseline="30000" dirty="0"/>
              <a:t>-1</a:t>
            </a:r>
            <a:r>
              <a:rPr lang="en-US" altLang="zh-CN" sz="2000" i="1" dirty="0"/>
              <a:t> + b</a:t>
            </a:r>
            <a:r>
              <a:rPr lang="en-US" altLang="zh-CN" sz="2000" i="1" baseline="-25000" dirty="0"/>
              <a:t>-2</a:t>
            </a:r>
            <a:r>
              <a:rPr lang="en-US" altLang="zh-CN" sz="2000" i="1" dirty="0"/>
              <a:t>B</a:t>
            </a:r>
            <a:r>
              <a:rPr lang="en-US" altLang="zh-CN" sz="2000" i="1" baseline="30000" dirty="0"/>
              <a:t>-2 </a:t>
            </a:r>
            <a:r>
              <a:rPr lang="en-US" altLang="zh-CN" sz="2000" i="1" dirty="0"/>
              <a:t>+ </a:t>
            </a:r>
            <a:r>
              <a:rPr lang="en-US" altLang="zh-CN" sz="2000" i="1" dirty="0">
                <a:latin typeface="Times New Roman" pitchFamily="18" charset="0"/>
              </a:rPr>
              <a:t>…</a:t>
            </a:r>
            <a:r>
              <a:rPr lang="en-US" altLang="zh-CN" sz="2000" i="1" dirty="0"/>
              <a:t> + b</a:t>
            </a:r>
            <a:r>
              <a:rPr lang="en-US" altLang="zh-CN" sz="2000" i="1" baseline="-25000" dirty="0"/>
              <a:t>-</a:t>
            </a:r>
            <a:r>
              <a:rPr lang="en-US" altLang="zh-CN" sz="2000" i="1" baseline="-25000" dirty="0" err="1"/>
              <a:t>m</a:t>
            </a:r>
            <a:r>
              <a:rPr lang="en-US" altLang="zh-CN" sz="2000" i="1" dirty="0" err="1"/>
              <a:t>B</a:t>
            </a:r>
            <a:r>
              <a:rPr lang="en-US" altLang="zh-CN" sz="2000" i="1" baseline="30000" dirty="0"/>
              <a:t>-m</a:t>
            </a:r>
            <a:r>
              <a:rPr lang="en-US" altLang="zh-CN" sz="2000" i="1" dirty="0"/>
              <a:t> 	</a:t>
            </a:r>
            <a:endParaRPr lang="en-US" altLang="zh-CN" sz="2000" dirty="0"/>
          </a:p>
          <a:p>
            <a:pPr lvl="2">
              <a:buFont typeface="Wingdings" pitchFamily="2" charset="2"/>
              <a:buNone/>
            </a:pPr>
            <a:r>
              <a:rPr lang="zh-CN" altLang="en-US" sz="2000" dirty="0"/>
              <a:t>这里</a:t>
            </a:r>
            <a:r>
              <a:rPr lang="en-US" altLang="zh-CN" sz="2000" dirty="0"/>
              <a:t>, (</a:t>
            </a:r>
            <a:r>
              <a:rPr lang="en-US" altLang="zh-CN" sz="2000" i="1" dirty="0"/>
              <a:t>N</a:t>
            </a:r>
            <a:r>
              <a:rPr lang="en-US" altLang="zh-CN" sz="2000" i="1" baseline="-25000" dirty="0"/>
              <a:t>F</a:t>
            </a:r>
            <a:r>
              <a:rPr lang="en-US" altLang="zh-CN" sz="2000" dirty="0"/>
              <a:t>)</a:t>
            </a:r>
            <a:r>
              <a:rPr lang="en-US" altLang="zh-CN" sz="2000" i="1" baseline="-25000" dirty="0"/>
              <a:t>A</a:t>
            </a:r>
            <a:r>
              <a:rPr lang="en-US" altLang="zh-CN" sz="2000" i="1" dirty="0"/>
              <a:t> </a:t>
            </a:r>
            <a:r>
              <a:rPr lang="zh-CN" altLang="en-US" sz="2000" dirty="0"/>
              <a:t>是</a:t>
            </a:r>
            <a:r>
              <a:rPr lang="en-US" altLang="zh-CN" sz="2000" i="1" dirty="0"/>
              <a:t>A</a:t>
            </a:r>
            <a:r>
              <a:rPr lang="zh-CN" altLang="en-US" sz="2000" dirty="0"/>
              <a:t>进制小数， </a:t>
            </a:r>
            <a:r>
              <a:rPr lang="en-US" altLang="zh-CN" sz="2000" i="1" dirty="0"/>
              <a:t>b</a:t>
            </a:r>
            <a:r>
              <a:rPr lang="en-US" altLang="zh-CN" sz="2000" i="1" baseline="-25000" dirty="0"/>
              <a:t>i</a:t>
            </a:r>
            <a:r>
              <a:rPr lang="en-US" altLang="zh-CN" sz="2000" dirty="0">
                <a:latin typeface="Times New Roman" pitchFamily="18" charset="0"/>
              </a:rPr>
              <a:t>’</a:t>
            </a:r>
            <a:r>
              <a:rPr lang="en-US" altLang="zh-CN" sz="2000" dirty="0"/>
              <a:t>s </a:t>
            </a:r>
            <a:r>
              <a:rPr lang="zh-CN" altLang="en-US" sz="2000" dirty="0"/>
              <a:t>是</a:t>
            </a:r>
            <a:r>
              <a:rPr lang="en-US" altLang="zh-CN" sz="2000" dirty="0"/>
              <a:t> (</a:t>
            </a:r>
            <a:r>
              <a:rPr lang="en-US" altLang="zh-CN" sz="2000" i="1" dirty="0"/>
              <a:t>N</a:t>
            </a:r>
            <a:r>
              <a:rPr lang="en-US" altLang="zh-CN" sz="2000" i="1" baseline="-25000" dirty="0"/>
              <a:t>F</a:t>
            </a:r>
            <a:r>
              <a:rPr lang="en-US" altLang="zh-CN" sz="2000" dirty="0"/>
              <a:t>)</a:t>
            </a:r>
            <a:r>
              <a:rPr lang="en-US" altLang="zh-CN" sz="2000" i="1" baseline="-25000" dirty="0"/>
              <a:t>B</a:t>
            </a:r>
            <a:r>
              <a:rPr lang="en-US" altLang="zh-CN" sz="2000" i="1" dirty="0"/>
              <a:t> </a:t>
            </a:r>
            <a:r>
              <a:rPr lang="zh-CN" altLang="en-US" sz="2000" i="1" dirty="0"/>
              <a:t>的</a:t>
            </a:r>
            <a:r>
              <a:rPr lang="en-US" altLang="zh-CN" sz="2000" i="1" dirty="0"/>
              <a:t>A</a:t>
            </a:r>
            <a:r>
              <a:rPr lang="zh-CN" altLang="en-US" sz="2000" i="1" dirty="0"/>
              <a:t>进制数字。</a:t>
            </a:r>
            <a:endParaRPr lang="en-US" altLang="zh-CN" sz="2000" dirty="0"/>
          </a:p>
          <a:p>
            <a:pPr lvl="2"/>
            <a:r>
              <a:rPr lang="en-US" altLang="zh-CN" sz="2000" i="1" dirty="0"/>
              <a:t>B </a:t>
            </a:r>
            <a:r>
              <a:rPr lang="en-US" altLang="zh-CN" sz="2000" dirty="0">
                <a:cs typeface="Times New Roman" pitchFamily="18" charset="0"/>
                <a:sym typeface="Symbol" pitchFamily="18" charset="2"/>
              </a:rPr>
              <a:t></a:t>
            </a:r>
            <a:r>
              <a:rPr lang="en-US" altLang="zh-CN" sz="2000" i="1" dirty="0"/>
              <a:t> </a:t>
            </a:r>
            <a:r>
              <a:rPr lang="en-US" altLang="zh-CN" sz="2000" dirty="0">
                <a:latin typeface="Symbol" pitchFamily="18" charset="2"/>
              </a:rPr>
              <a:t> </a:t>
            </a:r>
            <a:r>
              <a:rPr lang="en-US" altLang="zh-CN" sz="2000" i="1" dirty="0"/>
              <a:t>N</a:t>
            </a:r>
            <a:r>
              <a:rPr lang="en-US" altLang="zh-CN" sz="2000" i="1" baseline="-25000" dirty="0"/>
              <a:t>F</a:t>
            </a:r>
            <a:r>
              <a:rPr lang="en-US" altLang="zh-CN" sz="2000" dirty="0"/>
              <a:t> = </a:t>
            </a:r>
            <a:r>
              <a:rPr lang="en-US" altLang="zh-CN" sz="2000" i="1" dirty="0"/>
              <a:t>B </a:t>
            </a:r>
            <a:r>
              <a:rPr lang="en-US" altLang="zh-CN" sz="2000" dirty="0">
                <a:cs typeface="Times New Roman" pitchFamily="18" charset="0"/>
                <a:sym typeface="Symbol" pitchFamily="18" charset="2"/>
              </a:rPr>
              <a:t></a:t>
            </a:r>
            <a:r>
              <a:rPr lang="en-US" altLang="zh-CN" sz="2000" i="1" dirty="0"/>
              <a:t> </a:t>
            </a:r>
            <a:r>
              <a:rPr lang="en-US" altLang="zh-CN" sz="2000" dirty="0">
                <a:latin typeface="Symbol" pitchFamily="18" charset="2"/>
              </a:rPr>
              <a:t> </a:t>
            </a:r>
            <a:r>
              <a:rPr lang="en-US" altLang="zh-CN" sz="2000" dirty="0"/>
              <a:t>(</a:t>
            </a:r>
            <a:r>
              <a:rPr lang="en-US" altLang="zh-CN" sz="2000" i="1" dirty="0"/>
              <a:t>b</a:t>
            </a:r>
            <a:r>
              <a:rPr lang="en-US" altLang="zh-CN" sz="2000" i="1" baseline="-25000" dirty="0"/>
              <a:t>-1</a:t>
            </a:r>
            <a:r>
              <a:rPr lang="en-US" altLang="zh-CN" sz="2000" i="1" dirty="0"/>
              <a:t>B</a:t>
            </a:r>
            <a:r>
              <a:rPr lang="en-US" altLang="zh-CN" sz="2000" i="1" baseline="30000" dirty="0"/>
              <a:t>-1</a:t>
            </a:r>
            <a:r>
              <a:rPr lang="en-US" altLang="zh-CN" sz="2000" i="1" dirty="0"/>
              <a:t> + b</a:t>
            </a:r>
            <a:r>
              <a:rPr lang="en-US" altLang="zh-CN" sz="2000" i="1" baseline="-25000" dirty="0"/>
              <a:t>-2</a:t>
            </a:r>
            <a:r>
              <a:rPr lang="en-US" altLang="zh-CN" sz="2000" i="1" dirty="0"/>
              <a:t>B</a:t>
            </a:r>
            <a:r>
              <a:rPr lang="en-US" altLang="zh-CN" sz="2000" i="1" baseline="30000" dirty="0"/>
              <a:t>-2 </a:t>
            </a:r>
            <a:r>
              <a:rPr lang="en-US" altLang="zh-CN" sz="2000" i="1" dirty="0"/>
              <a:t>+ </a:t>
            </a:r>
            <a:r>
              <a:rPr lang="en-US" altLang="zh-CN" sz="2000" i="1" dirty="0">
                <a:latin typeface="Times New Roman" pitchFamily="18" charset="0"/>
              </a:rPr>
              <a:t>…</a:t>
            </a:r>
            <a:r>
              <a:rPr lang="en-US" altLang="zh-CN" sz="2000" i="1" dirty="0"/>
              <a:t> + b</a:t>
            </a:r>
            <a:r>
              <a:rPr lang="en-US" altLang="zh-CN" sz="2000" i="1" baseline="-25000" dirty="0"/>
              <a:t>-</a:t>
            </a:r>
            <a:r>
              <a:rPr lang="en-US" altLang="zh-CN" sz="2000" i="1" baseline="-25000" dirty="0" err="1"/>
              <a:t>m</a:t>
            </a:r>
            <a:r>
              <a:rPr lang="en-US" altLang="zh-CN" sz="2000" i="1" dirty="0" err="1"/>
              <a:t>B</a:t>
            </a:r>
            <a:r>
              <a:rPr lang="en-US" altLang="zh-CN" sz="2000" i="1" baseline="30000" dirty="0"/>
              <a:t>-m</a:t>
            </a:r>
            <a:r>
              <a:rPr lang="en-US" altLang="zh-CN" sz="2000" i="1" dirty="0"/>
              <a:t> </a:t>
            </a:r>
            <a:r>
              <a:rPr lang="en-US" altLang="zh-CN" sz="2000" dirty="0"/>
              <a:t>)</a:t>
            </a:r>
          </a:p>
          <a:p>
            <a:pPr lvl="2">
              <a:buFont typeface="Wingdings" pitchFamily="2" charset="2"/>
              <a:buNone/>
            </a:pPr>
            <a:r>
              <a:rPr lang="en-US" altLang="zh-CN" sz="2000" i="1" dirty="0"/>
              <a:t> = </a:t>
            </a:r>
            <a:r>
              <a:rPr lang="en-US" altLang="zh-CN" sz="2000" dirty="0"/>
              <a:t>(</a:t>
            </a:r>
            <a:r>
              <a:rPr lang="zh-CN" altLang="en-US" sz="2000" dirty="0"/>
              <a:t>整数</a:t>
            </a:r>
            <a:r>
              <a:rPr lang="zh-CN" altLang="en-US" sz="2000" i="1" dirty="0"/>
              <a:t> </a:t>
            </a:r>
            <a:r>
              <a:rPr lang="en-US" altLang="zh-CN" sz="2000" i="1" dirty="0"/>
              <a:t>I</a:t>
            </a:r>
            <a:r>
              <a:rPr lang="en-US" altLang="zh-CN" sz="2000" i="1" baseline="-25000" dirty="0"/>
              <a:t>-1</a:t>
            </a:r>
            <a:r>
              <a:rPr lang="en-US" altLang="zh-CN" sz="2000" dirty="0"/>
              <a:t>:</a:t>
            </a:r>
            <a:r>
              <a:rPr lang="en-US" altLang="zh-CN" sz="2000" i="1" dirty="0"/>
              <a:t> </a:t>
            </a:r>
            <a:r>
              <a:rPr lang="en-US" altLang="zh-CN" sz="2000" i="1" baseline="-25000" dirty="0"/>
              <a:t> </a:t>
            </a:r>
            <a:r>
              <a:rPr lang="en-US" altLang="zh-CN" sz="2000" i="1" dirty="0"/>
              <a:t>b</a:t>
            </a:r>
            <a:r>
              <a:rPr lang="en-US" altLang="zh-CN" sz="2000" i="1" baseline="-25000" dirty="0"/>
              <a:t>-1</a:t>
            </a:r>
            <a:r>
              <a:rPr lang="en-US" altLang="zh-CN" sz="2000" dirty="0"/>
              <a:t>) </a:t>
            </a:r>
            <a:r>
              <a:rPr lang="en-US" altLang="zh-CN" sz="2000" i="1" dirty="0"/>
              <a:t> + </a:t>
            </a:r>
            <a:r>
              <a:rPr lang="en-US" altLang="zh-CN" sz="2000" dirty="0"/>
              <a:t>(</a:t>
            </a:r>
            <a:r>
              <a:rPr lang="zh-CN" altLang="en-US" sz="2000" dirty="0"/>
              <a:t>小数</a:t>
            </a:r>
            <a:r>
              <a:rPr lang="zh-CN" altLang="en-US" sz="2000" i="1" dirty="0"/>
              <a:t> </a:t>
            </a:r>
            <a:r>
              <a:rPr lang="en-US" altLang="zh-CN" sz="2000" i="1" dirty="0"/>
              <a:t>F</a:t>
            </a:r>
            <a:r>
              <a:rPr lang="en-US" altLang="zh-CN" sz="2000" i="1" baseline="-25000" dirty="0"/>
              <a:t>-2</a:t>
            </a:r>
            <a:r>
              <a:rPr lang="en-US" altLang="zh-CN" sz="2000" dirty="0"/>
              <a:t>:</a:t>
            </a:r>
            <a:r>
              <a:rPr lang="en-US" altLang="zh-CN" sz="2000" i="1" dirty="0"/>
              <a:t> b</a:t>
            </a:r>
            <a:r>
              <a:rPr lang="en-US" altLang="zh-CN" sz="2000" i="1" baseline="-25000" dirty="0"/>
              <a:t>-2</a:t>
            </a:r>
            <a:r>
              <a:rPr lang="en-US" altLang="zh-CN" sz="2000" i="1" dirty="0"/>
              <a:t>B</a:t>
            </a:r>
            <a:r>
              <a:rPr lang="en-US" altLang="zh-CN" sz="2000" i="1" baseline="30000" dirty="0"/>
              <a:t>-1 </a:t>
            </a:r>
            <a:r>
              <a:rPr lang="en-US" altLang="zh-CN" sz="2000" i="1" dirty="0"/>
              <a:t>+ </a:t>
            </a:r>
            <a:r>
              <a:rPr lang="en-US" altLang="zh-CN" sz="2000" i="1" dirty="0">
                <a:latin typeface="Times New Roman" pitchFamily="18" charset="0"/>
              </a:rPr>
              <a:t>…</a:t>
            </a:r>
            <a:r>
              <a:rPr lang="en-US" altLang="zh-CN" sz="2000" i="1" dirty="0"/>
              <a:t> + b</a:t>
            </a:r>
            <a:r>
              <a:rPr lang="en-US" altLang="zh-CN" sz="2000" i="1" baseline="-25000" dirty="0"/>
              <a:t>-</a:t>
            </a:r>
            <a:r>
              <a:rPr lang="en-US" altLang="zh-CN" sz="2000" i="1" baseline="-25000" dirty="0" err="1"/>
              <a:t>m</a:t>
            </a:r>
            <a:r>
              <a:rPr lang="en-US" altLang="zh-CN" sz="2000" i="1" dirty="0" err="1"/>
              <a:t>B</a:t>
            </a:r>
            <a:r>
              <a:rPr lang="en-US" altLang="zh-CN" sz="2000" i="1" baseline="30000" dirty="0"/>
              <a:t>-</a:t>
            </a:r>
            <a:r>
              <a:rPr lang="en-US" altLang="zh-CN" sz="2000" baseline="30000" dirty="0"/>
              <a:t>(</a:t>
            </a:r>
            <a:r>
              <a:rPr lang="en-US" altLang="zh-CN" sz="2000" i="1" baseline="30000" dirty="0"/>
              <a:t>m-1</a:t>
            </a:r>
            <a:r>
              <a:rPr lang="en-US" altLang="zh-CN" sz="2000" baseline="30000" dirty="0"/>
              <a:t>)</a:t>
            </a:r>
            <a:r>
              <a:rPr lang="en-US" altLang="zh-CN" sz="2000" dirty="0"/>
              <a:t>)</a:t>
            </a:r>
          </a:p>
          <a:p>
            <a:pPr lvl="2"/>
            <a:r>
              <a:rPr lang="zh-CN" altLang="en-US" sz="2000" dirty="0"/>
              <a:t>一般来说</a:t>
            </a:r>
            <a:r>
              <a:rPr lang="en-US" altLang="zh-CN" sz="2000" dirty="0"/>
              <a:t>, (</a:t>
            </a:r>
            <a:r>
              <a:rPr lang="en-US" altLang="zh-CN" sz="2000" i="1" dirty="0"/>
              <a:t>b</a:t>
            </a:r>
            <a:r>
              <a:rPr lang="en-US" altLang="zh-CN" sz="2000" i="1" baseline="-25000" dirty="0"/>
              <a:t>i</a:t>
            </a:r>
            <a:r>
              <a:rPr lang="en-US" altLang="zh-CN" sz="2000" dirty="0"/>
              <a:t>)</a:t>
            </a:r>
            <a:r>
              <a:rPr lang="en-US" altLang="zh-CN" sz="2000" i="1" baseline="-25000" dirty="0"/>
              <a:t>A</a:t>
            </a:r>
            <a:r>
              <a:rPr lang="en-US" altLang="zh-CN" sz="2000" i="1" dirty="0"/>
              <a:t> </a:t>
            </a:r>
            <a:r>
              <a:rPr lang="zh-CN" altLang="en-US" sz="2000" dirty="0"/>
              <a:t>是</a:t>
            </a:r>
            <a:r>
              <a:rPr lang="en-US" altLang="zh-CN" sz="2000" i="1" dirty="0"/>
              <a:t>F</a:t>
            </a:r>
            <a:r>
              <a:rPr lang="en-US" altLang="zh-CN" sz="2000" i="1" baseline="-25000" dirty="0"/>
              <a:t>-</a:t>
            </a:r>
            <a:r>
              <a:rPr lang="en-US" altLang="zh-CN" sz="2000" baseline="-25000" dirty="0"/>
              <a:t>(</a:t>
            </a:r>
            <a:r>
              <a:rPr lang="en-US" altLang="zh-CN" sz="2000" i="1" baseline="-25000" dirty="0"/>
              <a:t>i+1</a:t>
            </a:r>
            <a:r>
              <a:rPr lang="en-US" altLang="zh-CN" sz="2000" baseline="-25000" dirty="0"/>
              <a:t>)</a:t>
            </a:r>
            <a:r>
              <a:rPr lang="en-US" altLang="zh-CN" sz="2000" dirty="0"/>
              <a:t> </a:t>
            </a:r>
            <a:r>
              <a:rPr lang="en-US" altLang="zh-CN" sz="2000" dirty="0">
                <a:cs typeface="Times New Roman" pitchFamily="18" charset="0"/>
                <a:sym typeface="Symbol" pitchFamily="18" charset="2"/>
              </a:rPr>
              <a:t></a:t>
            </a:r>
            <a:r>
              <a:rPr lang="en-US" altLang="zh-CN" sz="2000" dirty="0"/>
              <a:t> </a:t>
            </a:r>
            <a:r>
              <a:rPr lang="en-US" altLang="zh-CN" sz="2000" dirty="0">
                <a:latin typeface="Symbol" pitchFamily="18" charset="2"/>
              </a:rPr>
              <a:t> </a:t>
            </a:r>
            <a:r>
              <a:rPr lang="en-US" altLang="zh-CN" sz="2000" dirty="0"/>
              <a:t>(</a:t>
            </a:r>
            <a:r>
              <a:rPr lang="en-US" altLang="zh-CN" sz="2000" i="1" dirty="0"/>
              <a:t>B</a:t>
            </a:r>
            <a:r>
              <a:rPr lang="en-US" altLang="zh-CN" sz="2000" i="1" baseline="-25000" dirty="0"/>
              <a:t>A</a:t>
            </a:r>
            <a:r>
              <a:rPr lang="en-US" altLang="zh-CN" sz="2000" dirty="0"/>
              <a:t>)</a:t>
            </a:r>
            <a:r>
              <a:rPr lang="zh-CN" altLang="en-US" sz="2000" dirty="0"/>
              <a:t>的</a:t>
            </a:r>
            <a:r>
              <a:rPr lang="zh-CN" altLang="en-US" sz="2000" dirty="0">
                <a:solidFill>
                  <a:srgbClr val="FF0000"/>
                </a:solidFill>
              </a:rPr>
              <a:t>整数</a:t>
            </a:r>
            <a:r>
              <a:rPr lang="zh-CN" altLang="en-US" sz="2000" dirty="0"/>
              <a:t>部分 </a:t>
            </a:r>
            <a:r>
              <a:rPr lang="en-US" altLang="zh-CN" sz="2000" i="1" dirty="0"/>
              <a:t>I</a:t>
            </a:r>
            <a:r>
              <a:rPr lang="en-US" altLang="zh-CN" sz="2000" i="1" baseline="-25000" dirty="0"/>
              <a:t>-</a:t>
            </a:r>
            <a:r>
              <a:rPr lang="en-US" altLang="zh-CN" sz="2000" i="1" baseline="-25000" dirty="0" err="1"/>
              <a:t>i</a:t>
            </a:r>
            <a:r>
              <a:rPr lang="en-US" altLang="zh-CN" sz="2000" dirty="0"/>
              <a:t>.</a:t>
            </a:r>
          </a:p>
          <a:p>
            <a:pPr lvl="1"/>
            <a:r>
              <a:rPr lang="zh-CN" altLang="en-US" sz="2800" dirty="0"/>
              <a:t>转换过程：</a:t>
            </a:r>
          </a:p>
          <a:p>
            <a:pPr lvl="1">
              <a:buNone/>
            </a:pPr>
            <a:r>
              <a:rPr lang="zh-CN" altLang="en-US" sz="2000" dirty="0"/>
              <a:t>    </a:t>
            </a:r>
            <a:r>
              <a:rPr lang="en-US" altLang="zh-CN" sz="2000" dirty="0"/>
              <a:t>1. </a:t>
            </a:r>
            <a:r>
              <a:rPr lang="zh-CN" altLang="en-US" sz="2000" dirty="0"/>
              <a:t>设 </a:t>
            </a:r>
            <a:r>
              <a:rPr lang="en-US" altLang="zh-CN" sz="2000" i="1" dirty="0"/>
              <a:t>F</a:t>
            </a:r>
            <a:r>
              <a:rPr lang="en-US" altLang="zh-CN" sz="2000" i="1" baseline="-25000" dirty="0"/>
              <a:t>-1</a:t>
            </a:r>
            <a:r>
              <a:rPr lang="en-US" altLang="zh-CN" sz="2000" dirty="0"/>
              <a:t> = (</a:t>
            </a:r>
            <a:r>
              <a:rPr lang="en-US" altLang="zh-CN" sz="2000" i="1" dirty="0"/>
              <a:t>N</a:t>
            </a:r>
            <a:r>
              <a:rPr lang="en-US" altLang="zh-CN" sz="2000" i="1" baseline="-25000" dirty="0"/>
              <a:t>F</a:t>
            </a:r>
            <a:r>
              <a:rPr lang="en-US" altLang="zh-CN" sz="2000" dirty="0"/>
              <a:t>)</a:t>
            </a:r>
            <a:r>
              <a:rPr lang="en-US" altLang="zh-CN" sz="2000" i="1" baseline="-25000" dirty="0"/>
              <a:t>A</a:t>
            </a:r>
            <a:r>
              <a:rPr lang="en-US" altLang="zh-CN" sz="2000" dirty="0"/>
              <a:t>.</a:t>
            </a:r>
          </a:p>
          <a:p>
            <a:pPr lvl="1">
              <a:buNone/>
            </a:pPr>
            <a:r>
              <a:rPr lang="en-US" altLang="zh-CN" sz="2000" dirty="0"/>
              <a:t>     2.</a:t>
            </a:r>
            <a:r>
              <a:rPr lang="zh-CN" altLang="en-US" sz="2000" dirty="0"/>
              <a:t>用 </a:t>
            </a:r>
            <a:r>
              <a:rPr lang="en-US" altLang="zh-CN" sz="2000" i="1" dirty="0"/>
              <a:t>F</a:t>
            </a:r>
            <a:r>
              <a:rPr lang="en-US" altLang="zh-CN" sz="2000" i="1" baseline="-25000" dirty="0"/>
              <a:t>-</a:t>
            </a:r>
            <a:r>
              <a:rPr lang="en-US" altLang="zh-CN" sz="2000" i="1" baseline="-25000" dirty="0" err="1"/>
              <a:t>i</a:t>
            </a:r>
            <a:r>
              <a:rPr lang="en-US" altLang="zh-CN" sz="2000" dirty="0"/>
              <a:t> </a:t>
            </a:r>
            <a:r>
              <a:rPr lang="zh-CN" altLang="en-US" sz="2000" dirty="0"/>
              <a:t>乘以 </a:t>
            </a:r>
            <a:r>
              <a:rPr lang="en-US" altLang="zh-CN" sz="2000" dirty="0"/>
              <a:t>(</a:t>
            </a:r>
            <a:r>
              <a:rPr lang="en-US" altLang="zh-CN" sz="2000" i="1" dirty="0"/>
              <a:t>B</a:t>
            </a:r>
            <a:r>
              <a:rPr lang="en-US" altLang="zh-CN" sz="2000" dirty="0"/>
              <a:t>)</a:t>
            </a:r>
            <a:r>
              <a:rPr lang="en-US" altLang="zh-CN" sz="2000" baseline="-25000" dirty="0"/>
              <a:t>A,</a:t>
            </a:r>
            <a:r>
              <a:rPr lang="zh-CN" altLang="en-US" sz="2000" dirty="0"/>
              <a:t>计算 </a:t>
            </a:r>
            <a:r>
              <a:rPr lang="en-US" altLang="zh-CN" sz="2000" dirty="0"/>
              <a:t>(</a:t>
            </a:r>
            <a:r>
              <a:rPr lang="en-US" altLang="zh-CN" sz="2000" i="1" dirty="0"/>
              <a:t>b</a:t>
            </a:r>
            <a:r>
              <a:rPr lang="en-US" altLang="zh-CN" sz="2000" i="1" baseline="-25000" dirty="0"/>
              <a:t>-</a:t>
            </a:r>
            <a:r>
              <a:rPr lang="en-US" altLang="zh-CN" sz="2000" i="1" baseline="-25000" dirty="0" err="1"/>
              <a:t>i</a:t>
            </a:r>
            <a:r>
              <a:rPr lang="en-US" altLang="zh-CN" sz="2000" dirty="0"/>
              <a:t>)</a:t>
            </a:r>
            <a:r>
              <a:rPr lang="en-US" altLang="zh-CN" sz="2000" i="1" baseline="-25000" dirty="0"/>
              <a:t>A</a:t>
            </a:r>
            <a:r>
              <a:rPr lang="en-US" altLang="zh-CN" sz="2000" dirty="0"/>
              <a:t>, </a:t>
            </a:r>
            <a:r>
              <a:rPr lang="zh-CN" altLang="en-US" sz="2000" dirty="0"/>
              <a:t>其中</a:t>
            </a:r>
            <a:r>
              <a:rPr lang="en-US" altLang="zh-CN" sz="2000" i="1" dirty="0" err="1"/>
              <a:t>i</a:t>
            </a:r>
            <a:r>
              <a:rPr lang="en-US" altLang="zh-CN" sz="2000" dirty="0"/>
              <a:t> = 1 </a:t>
            </a:r>
            <a:r>
              <a:rPr lang="en-US" altLang="zh-CN" sz="2000" dirty="0">
                <a:latin typeface="Times New Roman" pitchFamily="18" charset="0"/>
              </a:rPr>
              <a:t>…</a:t>
            </a:r>
            <a:r>
              <a:rPr lang="en-US" altLang="zh-CN" sz="2000" dirty="0"/>
              <a:t> </a:t>
            </a:r>
            <a:r>
              <a:rPr lang="en-US" altLang="zh-CN" sz="2000" i="1" dirty="0"/>
              <a:t>m</a:t>
            </a:r>
            <a:r>
              <a:rPr lang="en-US" altLang="zh-CN" sz="2000" dirty="0"/>
              <a:t>, </a:t>
            </a:r>
          </a:p>
          <a:p>
            <a:pPr lvl="1">
              <a:buNone/>
            </a:pPr>
            <a:r>
              <a:rPr lang="en-US" altLang="zh-CN" sz="2000" dirty="0"/>
              <a:t>       </a:t>
            </a:r>
            <a:r>
              <a:rPr lang="zh-CN" altLang="en-US" sz="2000" dirty="0"/>
              <a:t>得到整数 </a:t>
            </a:r>
            <a:r>
              <a:rPr lang="en-US" altLang="zh-CN" sz="2000" i="1" dirty="0"/>
              <a:t>I</a:t>
            </a:r>
            <a:r>
              <a:rPr lang="en-US" altLang="zh-CN" sz="2000" i="1" baseline="-25000" dirty="0"/>
              <a:t>-</a:t>
            </a:r>
            <a:r>
              <a:rPr lang="en-US" altLang="zh-CN" sz="2000" i="1" baseline="-25000" dirty="0" err="1"/>
              <a:t>i</a:t>
            </a:r>
            <a:r>
              <a:rPr lang="en-US" altLang="zh-CN" sz="2000" dirty="0"/>
              <a:t>, </a:t>
            </a:r>
            <a:r>
              <a:rPr lang="zh-CN" altLang="en-US" sz="2000" dirty="0"/>
              <a:t>表示 </a:t>
            </a:r>
            <a:r>
              <a:rPr lang="en-US" altLang="zh-CN" sz="2000" dirty="0"/>
              <a:t>(</a:t>
            </a:r>
            <a:r>
              <a:rPr lang="en-US" altLang="zh-CN" sz="2000" i="1" dirty="0"/>
              <a:t>b</a:t>
            </a:r>
            <a:r>
              <a:rPr lang="en-US" altLang="zh-CN" sz="2000" i="1" baseline="-25000" dirty="0"/>
              <a:t>-</a:t>
            </a:r>
            <a:r>
              <a:rPr lang="en-US" altLang="zh-CN" sz="2000" i="1" baseline="-25000" dirty="0" err="1"/>
              <a:t>i</a:t>
            </a:r>
            <a:r>
              <a:rPr lang="en-US" altLang="zh-CN" sz="2000" dirty="0"/>
              <a:t>)</a:t>
            </a:r>
            <a:r>
              <a:rPr lang="en-US" altLang="zh-CN" sz="2000" i="1" baseline="-25000" dirty="0"/>
              <a:t>A</a:t>
            </a:r>
            <a:r>
              <a:rPr lang="en-US" altLang="zh-CN" sz="2000" dirty="0"/>
              <a:t>, </a:t>
            </a:r>
            <a:r>
              <a:rPr lang="zh-CN" altLang="en-US" sz="2000" dirty="0"/>
              <a:t>以及小数</a:t>
            </a:r>
            <a:r>
              <a:rPr lang="en-US" altLang="zh-CN" sz="2000" i="1" dirty="0"/>
              <a:t>F</a:t>
            </a:r>
            <a:r>
              <a:rPr lang="en-US" altLang="zh-CN" sz="2000" i="1" baseline="-25000" dirty="0"/>
              <a:t>-</a:t>
            </a:r>
            <a:r>
              <a:rPr lang="en-US" altLang="zh-CN" sz="2000" baseline="-25000" dirty="0"/>
              <a:t>(</a:t>
            </a:r>
            <a:r>
              <a:rPr lang="en-US" altLang="zh-CN" sz="2000" i="1" baseline="-25000" dirty="0"/>
              <a:t>i+1</a:t>
            </a:r>
            <a:r>
              <a:rPr lang="en-US" altLang="zh-CN" sz="2000" baseline="-25000" dirty="0"/>
              <a:t>)</a:t>
            </a:r>
            <a:r>
              <a:rPr lang="en-US" altLang="zh-CN" sz="2000" dirty="0"/>
              <a:t>.</a:t>
            </a:r>
          </a:p>
          <a:p>
            <a:pPr lvl="1">
              <a:buNone/>
            </a:pPr>
            <a:r>
              <a:rPr lang="en-US" altLang="zh-CN" sz="2000" dirty="0"/>
              <a:t>     3. </a:t>
            </a:r>
            <a:r>
              <a:rPr lang="zh-CN" altLang="en-US" sz="2000" dirty="0"/>
              <a:t>把 </a:t>
            </a:r>
            <a:r>
              <a:rPr lang="en-US" altLang="zh-CN" sz="2000" dirty="0"/>
              <a:t>(</a:t>
            </a:r>
            <a:r>
              <a:rPr lang="en-US" altLang="zh-CN" sz="2000" i="1" dirty="0"/>
              <a:t>b</a:t>
            </a:r>
            <a:r>
              <a:rPr lang="en-US" altLang="zh-CN" sz="2000" i="1" baseline="-25000" dirty="0"/>
              <a:t>-</a:t>
            </a:r>
            <a:r>
              <a:rPr lang="en-US" altLang="zh-CN" sz="2000" i="1" baseline="-25000" dirty="0" err="1"/>
              <a:t>i</a:t>
            </a:r>
            <a:r>
              <a:rPr lang="en-US" altLang="zh-CN" sz="2000" dirty="0"/>
              <a:t>)</a:t>
            </a:r>
            <a:r>
              <a:rPr lang="en-US" altLang="zh-CN" sz="2000" i="1" baseline="-25000" dirty="0"/>
              <a:t>A</a:t>
            </a:r>
            <a:r>
              <a:rPr lang="en-US" altLang="zh-CN" sz="2000" dirty="0"/>
              <a:t> </a:t>
            </a:r>
            <a:r>
              <a:rPr lang="zh-CN" altLang="en-US" sz="2000" dirty="0"/>
              <a:t>改写成</a:t>
            </a:r>
            <a:r>
              <a:rPr lang="en-US" altLang="zh-CN" sz="2000" i="1" dirty="0"/>
              <a:t>B</a:t>
            </a:r>
            <a:r>
              <a:rPr lang="zh-CN" altLang="en-US" sz="2000" i="1" dirty="0"/>
              <a:t>进制数</a:t>
            </a:r>
            <a:r>
              <a:rPr lang="en-US" altLang="zh-CN" sz="2000" dirty="0"/>
              <a:t>.</a:t>
            </a:r>
          </a:p>
          <a:p>
            <a:pPr lvl="1">
              <a:buNone/>
            </a:pPr>
            <a:r>
              <a:rPr lang="en-US" altLang="zh-CN" sz="2000" dirty="0"/>
              <a:t>     4. </a:t>
            </a:r>
            <a:r>
              <a:rPr lang="zh-CN" altLang="en-US" sz="2000" dirty="0"/>
              <a:t>直到 </a:t>
            </a:r>
            <a:r>
              <a:rPr lang="en-US" altLang="zh-CN" sz="2000" dirty="0"/>
              <a:t>fraction=0</a:t>
            </a:r>
            <a:r>
              <a:rPr lang="zh-CN" altLang="en-US" sz="2000" dirty="0"/>
              <a:t>或到达最大有效数字</a:t>
            </a:r>
            <a:endParaRPr lang="en-US" altLang="zh-CN" dirty="0"/>
          </a:p>
        </p:txBody>
      </p:sp>
      <p:sp>
        <p:nvSpPr>
          <p:cNvPr id="6" name="日期占位符 5"/>
          <p:cNvSpPr>
            <a:spLocks noGrp="1"/>
          </p:cNvSpPr>
          <p:nvPr>
            <p:ph type="dt" sz="half" idx="10"/>
          </p:nvPr>
        </p:nvSpPr>
        <p:spPr/>
        <p:txBody>
          <a:bodyPr/>
          <a:lstStyle/>
          <a:p>
            <a:pPr>
              <a:defRPr/>
            </a:pPr>
            <a:fld id="{F21C0DD1-679D-4587-8026-8C28D40D7883}" type="datetime1">
              <a:rPr lang="zh-CN" altLang="en-US" smtClean="0"/>
              <a:t>2018/3/13</a:t>
            </a:fld>
            <a:endParaRPr lang="en-US" altLang="zh-CN"/>
          </a:p>
        </p:txBody>
      </p:sp>
      <p:sp>
        <p:nvSpPr>
          <p:cNvPr id="17410"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17413" name="灯片编号占位符 6"/>
          <p:cNvSpPr>
            <a:spLocks noGrp="1"/>
          </p:cNvSpPr>
          <p:nvPr>
            <p:ph type="sldNum" sz="quarter" idx="12"/>
          </p:nvPr>
        </p:nvSpPr>
        <p:spPr>
          <a:noFill/>
        </p:spPr>
        <p:txBody>
          <a:bodyPr/>
          <a:lstStyle/>
          <a:p>
            <a:fld id="{1C782925-AF30-464E-B353-9832E0F7E134}" type="slidenum">
              <a:rPr lang="en-US" altLang="zh-CN" smtClean="0">
                <a:ea typeface="宋体" pitchFamily="2" charset="-122"/>
              </a:rPr>
              <a:pPr/>
              <a:t>13</a:t>
            </a:fld>
            <a:endParaRPr lang="en-US" altLang="zh-CN">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1142975" y="304801"/>
            <a:ext cx="6429421" cy="695308"/>
          </a:xfrm>
        </p:spPr>
        <p:txBody>
          <a:bodyPr/>
          <a:lstStyle/>
          <a:p>
            <a:r>
              <a:rPr lang="zh-CN" altLang="en-US" sz="4000" dirty="0"/>
              <a:t>进位数制间的相互转换</a:t>
            </a:r>
          </a:p>
        </p:txBody>
      </p:sp>
      <p:sp>
        <p:nvSpPr>
          <p:cNvPr id="4102" name="Rectangle 3"/>
          <p:cNvSpPr>
            <a:spLocks noGrp="1" noChangeArrowheads="1"/>
          </p:cNvSpPr>
          <p:nvPr>
            <p:ph type="body" sz="half" idx="1"/>
          </p:nvPr>
        </p:nvSpPr>
        <p:spPr>
          <a:xfrm>
            <a:off x="221451" y="2151775"/>
            <a:ext cx="4050775" cy="1385887"/>
          </a:xfrm>
        </p:spPr>
        <p:txBody>
          <a:bodyPr/>
          <a:lstStyle/>
          <a:p>
            <a:pPr eaLnBrk="1" hangingPunct="1">
              <a:buFont typeface="Wingdings" pitchFamily="2" charset="2"/>
              <a:buNone/>
            </a:pPr>
            <a:r>
              <a:rPr lang="zh-CN" altLang="en-US" sz="2600" dirty="0">
                <a:sym typeface="Wingdings" pitchFamily="2" charset="2"/>
              </a:rPr>
              <a:t>例</a:t>
            </a:r>
            <a:r>
              <a:rPr lang="en-US" altLang="zh-CN" sz="2600" dirty="0">
                <a:sym typeface="Wingdings" pitchFamily="2" charset="2"/>
              </a:rPr>
              <a:t>: (0.8125)</a:t>
            </a:r>
            <a:r>
              <a:rPr lang="en-US" altLang="zh-CN" sz="2600" baseline="-25000" dirty="0">
                <a:sym typeface="Wingdings" pitchFamily="2" charset="2"/>
              </a:rPr>
              <a:t>10</a:t>
            </a:r>
            <a:r>
              <a:rPr lang="en-US" altLang="zh-CN" sz="2600" dirty="0">
                <a:sym typeface="Wingdings" pitchFamily="2" charset="2"/>
              </a:rPr>
              <a:t>=(</a:t>
            </a:r>
            <a:r>
              <a:rPr lang="zh-CN" altLang="en-US" sz="2600" dirty="0">
                <a:sym typeface="Wingdings" pitchFamily="2" charset="2"/>
              </a:rPr>
              <a:t>         </a:t>
            </a:r>
            <a:r>
              <a:rPr lang="en-US" altLang="zh-CN" sz="2600" dirty="0">
                <a:sym typeface="Wingdings" pitchFamily="2" charset="2"/>
              </a:rPr>
              <a:t>)</a:t>
            </a:r>
            <a:r>
              <a:rPr lang="en-US" altLang="zh-CN" sz="2600" baseline="-25000" dirty="0">
                <a:sym typeface="Wingdings" pitchFamily="2" charset="2"/>
              </a:rPr>
              <a:t>2</a:t>
            </a:r>
            <a:endParaRPr lang="zh-CN" altLang="en-US" sz="2600" baseline="-25000" dirty="0">
              <a:sym typeface="Wingdings" pitchFamily="2" charset="2"/>
            </a:endParaRPr>
          </a:p>
          <a:p>
            <a:pPr eaLnBrk="1" hangingPunct="1">
              <a:buFont typeface="Wingdings" pitchFamily="2" charset="2"/>
              <a:buNone/>
            </a:pPr>
            <a:endParaRPr lang="en-US" altLang="zh-CN" sz="2600" dirty="0"/>
          </a:p>
        </p:txBody>
      </p:sp>
      <p:graphicFrame>
        <p:nvGraphicFramePr>
          <p:cNvPr id="4098" name="Object 29"/>
          <p:cNvGraphicFramePr>
            <a:graphicFrameLocks noGrp="1" noChangeAspect="1"/>
          </p:cNvGraphicFramePr>
          <p:nvPr>
            <p:ph sz="half" idx="2"/>
            <p:extLst>
              <p:ext uri="{D42A27DB-BD31-4B8C-83A1-F6EECF244321}">
                <p14:modId xmlns:p14="http://schemas.microsoft.com/office/powerpoint/2010/main" val="4279265150"/>
              </p:ext>
            </p:extLst>
          </p:nvPr>
        </p:nvGraphicFramePr>
        <p:xfrm>
          <a:off x="631031" y="4076646"/>
          <a:ext cx="3668713" cy="1238250"/>
        </p:xfrm>
        <a:graphic>
          <a:graphicData uri="http://schemas.openxmlformats.org/presentationml/2006/ole">
            <mc:AlternateContent xmlns:mc="http://schemas.openxmlformats.org/markup-compatibility/2006">
              <mc:Choice xmlns:v="urn:schemas-microsoft-com:vml" Requires="v">
                <p:oleObj spid="_x0000_s84193" name="Equation" r:id="rId4" imgW="2031840" imgH="685800" progId="">
                  <p:embed/>
                </p:oleObj>
              </mc:Choice>
              <mc:Fallback>
                <p:oleObj name="Equation" r:id="rId4" imgW="2031840" imgH="685800" progId="">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031" y="4076646"/>
                        <a:ext cx="36687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日期占位符 29"/>
          <p:cNvSpPr>
            <a:spLocks noGrp="1"/>
          </p:cNvSpPr>
          <p:nvPr>
            <p:ph type="dt" sz="half" idx="10"/>
          </p:nvPr>
        </p:nvSpPr>
        <p:spPr/>
        <p:txBody>
          <a:bodyPr/>
          <a:lstStyle/>
          <a:p>
            <a:pPr>
              <a:defRPr/>
            </a:pPr>
            <a:fld id="{E71D94F9-D780-4473-A0AE-CFDC96B6FB59}" type="datetime1">
              <a:rPr lang="zh-CN" altLang="en-US" smtClean="0"/>
              <a:t>2018/3/13</a:t>
            </a:fld>
            <a:endParaRPr lang="en-US" altLang="zh-CN"/>
          </a:p>
        </p:txBody>
      </p:sp>
      <p:sp>
        <p:nvSpPr>
          <p:cNvPr id="32" name="页脚占位符 31"/>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31" name="灯片编号占位符 30"/>
          <p:cNvSpPr>
            <a:spLocks noGrp="1"/>
          </p:cNvSpPr>
          <p:nvPr>
            <p:ph type="sldNum" sz="quarter" idx="12"/>
          </p:nvPr>
        </p:nvSpPr>
        <p:spPr/>
        <p:txBody>
          <a:bodyPr/>
          <a:lstStyle/>
          <a:p>
            <a:pPr>
              <a:defRPr/>
            </a:pPr>
            <a:fld id="{FBBFC23B-5F00-4F89-ABA7-3CB861519377}" type="slidenum">
              <a:rPr lang="en-US" altLang="zh-CN" smtClean="0"/>
              <a:pPr>
                <a:defRPr/>
              </a:pPr>
              <a:t>14</a:t>
            </a:fld>
            <a:endParaRPr lang="en-US" altLang="zh-CN"/>
          </a:p>
        </p:txBody>
      </p:sp>
      <p:sp>
        <p:nvSpPr>
          <p:cNvPr id="14340" name="Rectangle 4"/>
          <p:cNvSpPr>
            <a:spLocks noChangeArrowheads="1"/>
          </p:cNvSpPr>
          <p:nvPr/>
        </p:nvSpPr>
        <p:spPr bwMode="auto">
          <a:xfrm>
            <a:off x="5064125" y="1700213"/>
            <a:ext cx="1223963" cy="641350"/>
          </a:xfrm>
          <a:prstGeom prst="rect">
            <a:avLst/>
          </a:prstGeom>
          <a:noFill/>
          <a:ln w="9525">
            <a:noFill/>
            <a:miter lim="800000"/>
            <a:headEnd/>
            <a:tailEnd/>
          </a:ln>
        </p:spPr>
        <p:txBody>
          <a:bodyPr>
            <a:spAutoFit/>
          </a:bodyPr>
          <a:lstStyle/>
          <a:p>
            <a:r>
              <a:rPr lang="en-US" altLang="zh-CN">
                <a:latin typeface="Arial" charset="0"/>
                <a:sym typeface="Wingdings" pitchFamily="2" charset="2"/>
              </a:rPr>
              <a:t>     0.8125</a:t>
            </a:r>
          </a:p>
          <a:p>
            <a:r>
              <a:rPr lang="en-US" altLang="zh-CN" sz="1600" u="sng">
                <a:latin typeface="Times New Roman" pitchFamily="18" charset="0"/>
                <a:cs typeface="Times New Roman" pitchFamily="18" charset="0"/>
                <a:sym typeface="Wingdings" pitchFamily="2" charset="2"/>
              </a:rPr>
              <a:t>×	</a:t>
            </a:r>
            <a:r>
              <a:rPr lang="en-US" altLang="zh-CN" u="sng">
                <a:latin typeface="Times New Roman" pitchFamily="18" charset="0"/>
                <a:cs typeface="Times New Roman" pitchFamily="18" charset="0"/>
                <a:sym typeface="Wingdings" pitchFamily="2" charset="2"/>
              </a:rPr>
              <a:t>2</a:t>
            </a:r>
            <a:endParaRPr lang="en-US" altLang="zh-CN">
              <a:latin typeface="Arial" charset="0"/>
              <a:sym typeface="Wingdings" pitchFamily="2" charset="2"/>
            </a:endParaRPr>
          </a:p>
        </p:txBody>
      </p:sp>
      <p:sp>
        <p:nvSpPr>
          <p:cNvPr id="14341" name="Rectangle 5"/>
          <p:cNvSpPr>
            <a:spLocks noChangeArrowheads="1"/>
          </p:cNvSpPr>
          <p:nvPr/>
        </p:nvSpPr>
        <p:spPr bwMode="auto">
          <a:xfrm>
            <a:off x="5405438" y="2276475"/>
            <a:ext cx="882650" cy="366713"/>
          </a:xfrm>
          <a:prstGeom prst="rect">
            <a:avLst/>
          </a:prstGeom>
          <a:noFill/>
          <a:ln w="9525">
            <a:noFill/>
            <a:miter lim="800000"/>
            <a:headEnd/>
            <a:tailEnd/>
          </a:ln>
        </p:spPr>
        <p:txBody>
          <a:bodyPr wrap="none">
            <a:spAutoFit/>
          </a:bodyPr>
          <a:lstStyle/>
          <a:p>
            <a:r>
              <a:rPr lang="en-US" altLang="zh-CN">
                <a:latin typeface="Arial" charset="0"/>
                <a:sym typeface="Wingdings" pitchFamily="2" charset="2"/>
              </a:rPr>
              <a:t>1.6250</a:t>
            </a:r>
          </a:p>
        </p:txBody>
      </p:sp>
      <p:sp>
        <p:nvSpPr>
          <p:cNvPr id="14342" name="Rectangle 6"/>
          <p:cNvSpPr>
            <a:spLocks noChangeArrowheads="1"/>
          </p:cNvSpPr>
          <p:nvPr/>
        </p:nvSpPr>
        <p:spPr bwMode="auto">
          <a:xfrm>
            <a:off x="5424488" y="3278188"/>
            <a:ext cx="882650" cy="366712"/>
          </a:xfrm>
          <a:prstGeom prst="rect">
            <a:avLst/>
          </a:prstGeom>
          <a:noFill/>
          <a:ln w="9525">
            <a:noFill/>
            <a:miter lim="800000"/>
            <a:headEnd/>
            <a:tailEnd/>
          </a:ln>
        </p:spPr>
        <p:txBody>
          <a:bodyPr wrap="none">
            <a:spAutoFit/>
          </a:bodyPr>
          <a:lstStyle/>
          <a:p>
            <a:r>
              <a:rPr lang="en-US" altLang="zh-CN">
                <a:latin typeface="Arial" charset="0"/>
                <a:sym typeface="Wingdings" pitchFamily="2" charset="2"/>
              </a:rPr>
              <a:t>1.2500</a:t>
            </a:r>
          </a:p>
        </p:txBody>
      </p:sp>
      <p:grpSp>
        <p:nvGrpSpPr>
          <p:cNvPr id="2" name="Group 7"/>
          <p:cNvGrpSpPr>
            <a:grpSpLocks/>
          </p:cNvGrpSpPr>
          <p:nvPr/>
        </p:nvGrpSpPr>
        <p:grpSpPr bwMode="auto">
          <a:xfrm>
            <a:off x="5010150" y="2708275"/>
            <a:ext cx="1296988" cy="649288"/>
            <a:chOff x="3156" y="1706"/>
            <a:chExt cx="817" cy="409"/>
          </a:xfrm>
        </p:grpSpPr>
        <p:sp>
          <p:nvSpPr>
            <p:cNvPr id="4124" name="Rectangle 8"/>
            <p:cNvSpPr>
              <a:spLocks noChangeArrowheads="1"/>
            </p:cNvSpPr>
            <p:nvPr/>
          </p:nvSpPr>
          <p:spPr bwMode="auto">
            <a:xfrm>
              <a:off x="3156" y="1884"/>
              <a:ext cx="805" cy="231"/>
            </a:xfrm>
            <a:prstGeom prst="rect">
              <a:avLst/>
            </a:prstGeom>
            <a:noFill/>
            <a:ln w="9525">
              <a:noFill/>
              <a:miter lim="800000"/>
              <a:headEnd/>
              <a:tailEnd/>
            </a:ln>
          </p:spPr>
          <p:txBody>
            <a:bodyPr>
              <a:spAutoFit/>
            </a:bodyPr>
            <a:lstStyle/>
            <a:p>
              <a:pPr algn="r"/>
              <a:r>
                <a:rPr lang="en-US" altLang="zh-CN" u="sng">
                  <a:latin typeface="Arial" charset="0"/>
                  <a:sym typeface="Wingdings" pitchFamily="2" charset="2"/>
                </a:rPr>
                <a:t>×	2</a:t>
              </a:r>
            </a:p>
          </p:txBody>
        </p:sp>
        <p:sp>
          <p:nvSpPr>
            <p:cNvPr id="4125" name="Rectangle 9"/>
            <p:cNvSpPr>
              <a:spLocks noChangeArrowheads="1"/>
            </p:cNvSpPr>
            <p:nvPr/>
          </p:nvSpPr>
          <p:spPr bwMode="auto">
            <a:xfrm>
              <a:off x="3417" y="1706"/>
              <a:ext cx="556" cy="231"/>
            </a:xfrm>
            <a:prstGeom prst="rect">
              <a:avLst/>
            </a:prstGeom>
            <a:noFill/>
            <a:ln w="9525">
              <a:noFill/>
              <a:miter lim="800000"/>
              <a:headEnd/>
              <a:tailEnd/>
            </a:ln>
          </p:spPr>
          <p:txBody>
            <a:bodyPr wrap="none">
              <a:spAutoFit/>
            </a:bodyPr>
            <a:lstStyle/>
            <a:p>
              <a:r>
                <a:rPr lang="en-US" altLang="zh-CN">
                  <a:latin typeface="Arial" charset="0"/>
                  <a:sym typeface="Wingdings" pitchFamily="2" charset="2"/>
                </a:rPr>
                <a:t>0.6250</a:t>
              </a:r>
            </a:p>
          </p:txBody>
        </p:sp>
      </p:grpSp>
      <p:sp>
        <p:nvSpPr>
          <p:cNvPr id="14346" name="Rectangle 10"/>
          <p:cNvSpPr>
            <a:spLocks noChangeArrowheads="1"/>
          </p:cNvSpPr>
          <p:nvPr/>
        </p:nvSpPr>
        <p:spPr bwMode="auto">
          <a:xfrm>
            <a:off x="5424488" y="4292600"/>
            <a:ext cx="882650" cy="366713"/>
          </a:xfrm>
          <a:prstGeom prst="rect">
            <a:avLst/>
          </a:prstGeom>
          <a:noFill/>
          <a:ln w="9525">
            <a:noFill/>
            <a:miter lim="800000"/>
            <a:headEnd/>
            <a:tailEnd/>
          </a:ln>
        </p:spPr>
        <p:txBody>
          <a:bodyPr wrap="none">
            <a:spAutoFit/>
          </a:bodyPr>
          <a:lstStyle/>
          <a:p>
            <a:r>
              <a:rPr lang="en-US" altLang="zh-CN">
                <a:latin typeface="Arial" charset="0"/>
                <a:sym typeface="Wingdings" pitchFamily="2" charset="2"/>
              </a:rPr>
              <a:t>0.5000</a:t>
            </a:r>
          </a:p>
        </p:txBody>
      </p:sp>
      <p:grpSp>
        <p:nvGrpSpPr>
          <p:cNvPr id="3" name="Group 11"/>
          <p:cNvGrpSpPr>
            <a:grpSpLocks/>
          </p:cNvGrpSpPr>
          <p:nvPr/>
        </p:nvGrpSpPr>
        <p:grpSpPr bwMode="auto">
          <a:xfrm>
            <a:off x="5010150" y="3722688"/>
            <a:ext cx="1296988" cy="649287"/>
            <a:chOff x="3156" y="2345"/>
            <a:chExt cx="817" cy="409"/>
          </a:xfrm>
        </p:grpSpPr>
        <p:sp>
          <p:nvSpPr>
            <p:cNvPr id="4122" name="Rectangle 12"/>
            <p:cNvSpPr>
              <a:spLocks noChangeArrowheads="1"/>
            </p:cNvSpPr>
            <p:nvPr/>
          </p:nvSpPr>
          <p:spPr bwMode="auto">
            <a:xfrm>
              <a:off x="3156" y="2523"/>
              <a:ext cx="805" cy="231"/>
            </a:xfrm>
            <a:prstGeom prst="rect">
              <a:avLst/>
            </a:prstGeom>
            <a:noFill/>
            <a:ln w="9525">
              <a:noFill/>
              <a:miter lim="800000"/>
              <a:headEnd/>
              <a:tailEnd/>
            </a:ln>
          </p:spPr>
          <p:txBody>
            <a:bodyPr>
              <a:spAutoFit/>
            </a:bodyPr>
            <a:lstStyle/>
            <a:p>
              <a:pPr algn="r"/>
              <a:r>
                <a:rPr lang="en-US" altLang="zh-CN" u="sng">
                  <a:latin typeface="Arial" charset="0"/>
                  <a:sym typeface="Wingdings" pitchFamily="2" charset="2"/>
                </a:rPr>
                <a:t>×	2</a:t>
              </a:r>
            </a:p>
          </p:txBody>
        </p:sp>
        <p:sp>
          <p:nvSpPr>
            <p:cNvPr id="4123" name="Rectangle 13"/>
            <p:cNvSpPr>
              <a:spLocks noChangeArrowheads="1"/>
            </p:cNvSpPr>
            <p:nvPr/>
          </p:nvSpPr>
          <p:spPr bwMode="auto">
            <a:xfrm>
              <a:off x="3417" y="2345"/>
              <a:ext cx="556" cy="231"/>
            </a:xfrm>
            <a:prstGeom prst="rect">
              <a:avLst/>
            </a:prstGeom>
            <a:noFill/>
            <a:ln w="9525">
              <a:noFill/>
              <a:miter lim="800000"/>
              <a:headEnd/>
              <a:tailEnd/>
            </a:ln>
          </p:spPr>
          <p:txBody>
            <a:bodyPr wrap="none">
              <a:spAutoFit/>
            </a:bodyPr>
            <a:lstStyle/>
            <a:p>
              <a:r>
                <a:rPr lang="en-US" altLang="zh-CN">
                  <a:latin typeface="Arial" charset="0"/>
                  <a:sym typeface="Wingdings" pitchFamily="2" charset="2"/>
                </a:rPr>
                <a:t>0.2500</a:t>
              </a:r>
            </a:p>
          </p:txBody>
        </p:sp>
      </p:grpSp>
      <p:sp>
        <p:nvSpPr>
          <p:cNvPr id="14350" name="Rectangle 14"/>
          <p:cNvSpPr>
            <a:spLocks noChangeArrowheads="1"/>
          </p:cNvSpPr>
          <p:nvPr/>
        </p:nvSpPr>
        <p:spPr bwMode="auto">
          <a:xfrm>
            <a:off x="5362575" y="5222875"/>
            <a:ext cx="946150" cy="366713"/>
          </a:xfrm>
          <a:prstGeom prst="rect">
            <a:avLst/>
          </a:prstGeom>
          <a:noFill/>
          <a:ln w="9525">
            <a:noFill/>
            <a:miter lim="800000"/>
            <a:headEnd/>
            <a:tailEnd/>
          </a:ln>
        </p:spPr>
        <p:txBody>
          <a:bodyPr wrap="none">
            <a:spAutoFit/>
          </a:bodyPr>
          <a:lstStyle/>
          <a:p>
            <a:r>
              <a:rPr lang="en-US" altLang="zh-CN">
                <a:latin typeface="Arial" charset="0"/>
                <a:sym typeface="Wingdings" pitchFamily="2" charset="2"/>
              </a:rPr>
              <a:t>1. 0000</a:t>
            </a:r>
          </a:p>
        </p:txBody>
      </p:sp>
      <p:grpSp>
        <p:nvGrpSpPr>
          <p:cNvPr id="4" name="Group 15"/>
          <p:cNvGrpSpPr>
            <a:grpSpLocks/>
          </p:cNvGrpSpPr>
          <p:nvPr/>
        </p:nvGrpSpPr>
        <p:grpSpPr bwMode="auto">
          <a:xfrm>
            <a:off x="5003800" y="4652963"/>
            <a:ext cx="1304925" cy="649287"/>
            <a:chOff x="3152" y="2931"/>
            <a:chExt cx="822" cy="409"/>
          </a:xfrm>
        </p:grpSpPr>
        <p:sp>
          <p:nvSpPr>
            <p:cNvPr id="4120" name="Rectangle 16"/>
            <p:cNvSpPr>
              <a:spLocks noChangeArrowheads="1"/>
            </p:cNvSpPr>
            <p:nvPr/>
          </p:nvSpPr>
          <p:spPr bwMode="auto">
            <a:xfrm>
              <a:off x="3152" y="3109"/>
              <a:ext cx="805" cy="231"/>
            </a:xfrm>
            <a:prstGeom prst="rect">
              <a:avLst/>
            </a:prstGeom>
            <a:noFill/>
            <a:ln w="9525">
              <a:noFill/>
              <a:miter lim="800000"/>
              <a:headEnd/>
              <a:tailEnd/>
            </a:ln>
          </p:spPr>
          <p:txBody>
            <a:bodyPr>
              <a:spAutoFit/>
            </a:bodyPr>
            <a:lstStyle/>
            <a:p>
              <a:pPr algn="r"/>
              <a:r>
                <a:rPr lang="en-US" altLang="zh-CN" u="sng">
                  <a:latin typeface="Arial" charset="0"/>
                  <a:sym typeface="Wingdings" pitchFamily="2" charset="2"/>
                </a:rPr>
                <a:t>×	2</a:t>
              </a:r>
            </a:p>
          </p:txBody>
        </p:sp>
        <p:sp>
          <p:nvSpPr>
            <p:cNvPr id="4121" name="Rectangle 17"/>
            <p:cNvSpPr>
              <a:spLocks noChangeArrowheads="1"/>
            </p:cNvSpPr>
            <p:nvPr/>
          </p:nvSpPr>
          <p:spPr bwMode="auto">
            <a:xfrm>
              <a:off x="3378" y="2931"/>
              <a:ext cx="596" cy="231"/>
            </a:xfrm>
            <a:prstGeom prst="rect">
              <a:avLst/>
            </a:prstGeom>
            <a:noFill/>
            <a:ln w="9525">
              <a:noFill/>
              <a:miter lim="800000"/>
              <a:headEnd/>
              <a:tailEnd/>
            </a:ln>
          </p:spPr>
          <p:txBody>
            <a:bodyPr wrap="none">
              <a:spAutoFit/>
            </a:bodyPr>
            <a:lstStyle/>
            <a:p>
              <a:r>
                <a:rPr lang="en-US" altLang="zh-CN">
                  <a:latin typeface="Arial" charset="0"/>
                  <a:sym typeface="Wingdings" pitchFamily="2" charset="2"/>
                </a:rPr>
                <a:t>0. 5000</a:t>
              </a:r>
            </a:p>
          </p:txBody>
        </p:sp>
      </p:grpSp>
      <p:sp>
        <p:nvSpPr>
          <p:cNvPr id="14354" name="Rectangle 18"/>
          <p:cNvSpPr>
            <a:spLocks noChangeArrowheads="1"/>
          </p:cNvSpPr>
          <p:nvPr/>
        </p:nvSpPr>
        <p:spPr bwMode="auto">
          <a:xfrm>
            <a:off x="6283325" y="5157788"/>
            <a:ext cx="2403475" cy="336550"/>
          </a:xfrm>
          <a:prstGeom prst="rect">
            <a:avLst/>
          </a:prstGeom>
          <a:noFill/>
          <a:ln w="9525">
            <a:noFill/>
            <a:miter lim="800000"/>
            <a:headEnd/>
            <a:tailEnd/>
          </a:ln>
        </p:spPr>
        <p:txBody>
          <a:bodyPr>
            <a:spAutoFit/>
          </a:bodyPr>
          <a:lstStyle/>
          <a:p>
            <a:pPr algn="r"/>
            <a:r>
              <a:rPr lang="en-US" altLang="zh-CN" sz="1600">
                <a:latin typeface="Arial" charset="0"/>
                <a:sym typeface="Wingdings" pitchFamily="2" charset="2"/>
              </a:rPr>
              <a:t>……………</a:t>
            </a:r>
            <a:r>
              <a:rPr lang="zh-CN" altLang="en-US" sz="1600">
                <a:latin typeface="Arial" charset="0"/>
                <a:sym typeface="Wingdings" pitchFamily="2" charset="2"/>
              </a:rPr>
              <a:t>整数部分＝</a:t>
            </a:r>
            <a:r>
              <a:rPr lang="en-US" altLang="zh-CN" sz="1600">
                <a:latin typeface="Arial" charset="0"/>
                <a:sym typeface="Wingdings" pitchFamily="2" charset="2"/>
              </a:rPr>
              <a:t>1</a:t>
            </a:r>
          </a:p>
        </p:txBody>
      </p:sp>
      <p:sp>
        <p:nvSpPr>
          <p:cNvPr id="14355" name="Rectangle 19"/>
          <p:cNvSpPr>
            <a:spLocks noChangeArrowheads="1"/>
          </p:cNvSpPr>
          <p:nvPr/>
        </p:nvSpPr>
        <p:spPr bwMode="auto">
          <a:xfrm>
            <a:off x="6283325" y="4221163"/>
            <a:ext cx="2403475" cy="336550"/>
          </a:xfrm>
          <a:prstGeom prst="rect">
            <a:avLst/>
          </a:prstGeom>
          <a:noFill/>
          <a:ln w="9525">
            <a:noFill/>
            <a:miter lim="800000"/>
            <a:headEnd/>
            <a:tailEnd/>
          </a:ln>
        </p:spPr>
        <p:txBody>
          <a:bodyPr>
            <a:spAutoFit/>
          </a:bodyPr>
          <a:lstStyle/>
          <a:p>
            <a:pPr algn="r"/>
            <a:r>
              <a:rPr lang="en-US" altLang="zh-CN" sz="1600">
                <a:latin typeface="Arial" charset="0"/>
                <a:sym typeface="Wingdings" pitchFamily="2" charset="2"/>
              </a:rPr>
              <a:t>……………</a:t>
            </a:r>
            <a:r>
              <a:rPr lang="zh-CN" altLang="en-US" sz="1600">
                <a:latin typeface="Arial" charset="0"/>
                <a:sym typeface="Wingdings" pitchFamily="2" charset="2"/>
              </a:rPr>
              <a:t>整数部分＝</a:t>
            </a:r>
            <a:r>
              <a:rPr lang="en-US" altLang="zh-CN" sz="1600">
                <a:latin typeface="Arial" charset="0"/>
                <a:sym typeface="Wingdings" pitchFamily="2" charset="2"/>
              </a:rPr>
              <a:t>0</a:t>
            </a:r>
          </a:p>
        </p:txBody>
      </p:sp>
      <p:sp>
        <p:nvSpPr>
          <p:cNvPr id="14356" name="Rectangle 20"/>
          <p:cNvSpPr>
            <a:spLocks noChangeArrowheads="1"/>
          </p:cNvSpPr>
          <p:nvPr/>
        </p:nvSpPr>
        <p:spPr bwMode="auto">
          <a:xfrm>
            <a:off x="6281738" y="3236913"/>
            <a:ext cx="2403475" cy="336550"/>
          </a:xfrm>
          <a:prstGeom prst="rect">
            <a:avLst/>
          </a:prstGeom>
          <a:noFill/>
          <a:ln w="9525">
            <a:noFill/>
            <a:miter lim="800000"/>
            <a:headEnd/>
            <a:tailEnd/>
          </a:ln>
        </p:spPr>
        <p:txBody>
          <a:bodyPr>
            <a:spAutoFit/>
          </a:bodyPr>
          <a:lstStyle/>
          <a:p>
            <a:pPr algn="r"/>
            <a:r>
              <a:rPr lang="en-US" altLang="zh-CN" sz="1600">
                <a:latin typeface="Arial" charset="0"/>
                <a:sym typeface="Wingdings" pitchFamily="2" charset="2"/>
              </a:rPr>
              <a:t>……………</a:t>
            </a:r>
            <a:r>
              <a:rPr lang="zh-CN" altLang="en-US" sz="1600">
                <a:latin typeface="Arial" charset="0"/>
                <a:sym typeface="Wingdings" pitchFamily="2" charset="2"/>
              </a:rPr>
              <a:t>整数部分＝</a:t>
            </a:r>
            <a:r>
              <a:rPr lang="en-US" altLang="zh-CN" sz="1600">
                <a:latin typeface="Arial" charset="0"/>
                <a:sym typeface="Wingdings" pitchFamily="2" charset="2"/>
              </a:rPr>
              <a:t>1</a:t>
            </a:r>
          </a:p>
        </p:txBody>
      </p:sp>
      <p:sp>
        <p:nvSpPr>
          <p:cNvPr id="14357" name="Rectangle 21"/>
          <p:cNvSpPr>
            <a:spLocks noChangeArrowheads="1"/>
          </p:cNvSpPr>
          <p:nvPr/>
        </p:nvSpPr>
        <p:spPr bwMode="auto">
          <a:xfrm>
            <a:off x="6283325" y="2228850"/>
            <a:ext cx="2403475" cy="336550"/>
          </a:xfrm>
          <a:prstGeom prst="rect">
            <a:avLst/>
          </a:prstGeom>
          <a:noFill/>
          <a:ln w="9525">
            <a:noFill/>
            <a:miter lim="800000"/>
            <a:headEnd/>
            <a:tailEnd/>
          </a:ln>
        </p:spPr>
        <p:txBody>
          <a:bodyPr>
            <a:spAutoFit/>
          </a:bodyPr>
          <a:lstStyle/>
          <a:p>
            <a:pPr algn="r"/>
            <a:r>
              <a:rPr lang="en-US" altLang="zh-CN" sz="1600">
                <a:latin typeface="Arial" charset="0"/>
                <a:sym typeface="Wingdings" pitchFamily="2" charset="2"/>
              </a:rPr>
              <a:t>……………</a:t>
            </a:r>
            <a:r>
              <a:rPr lang="zh-CN" altLang="en-US" sz="1600">
                <a:latin typeface="Arial" charset="0"/>
                <a:sym typeface="Wingdings" pitchFamily="2" charset="2"/>
              </a:rPr>
              <a:t>整数部分＝</a:t>
            </a:r>
            <a:r>
              <a:rPr lang="en-US" altLang="zh-CN" sz="1600">
                <a:latin typeface="Arial" charset="0"/>
                <a:sym typeface="Wingdings" pitchFamily="2" charset="2"/>
              </a:rPr>
              <a:t>1</a:t>
            </a:r>
          </a:p>
        </p:txBody>
      </p:sp>
      <p:sp>
        <p:nvSpPr>
          <p:cNvPr id="14358" name="Line 22"/>
          <p:cNvSpPr>
            <a:spLocks noChangeShapeType="1"/>
          </p:cNvSpPr>
          <p:nvPr/>
        </p:nvSpPr>
        <p:spPr bwMode="auto">
          <a:xfrm>
            <a:off x="8820150" y="2228850"/>
            <a:ext cx="0" cy="3030538"/>
          </a:xfrm>
          <a:prstGeom prst="line">
            <a:avLst/>
          </a:prstGeom>
          <a:noFill/>
          <a:ln w="25400">
            <a:solidFill>
              <a:srgbClr val="FF0000"/>
            </a:solidFill>
            <a:round/>
            <a:headEnd/>
            <a:tailEnd type="triangle" w="med" len="med"/>
          </a:ln>
        </p:spPr>
        <p:txBody>
          <a:bodyPr/>
          <a:lstStyle/>
          <a:p>
            <a:endParaRPr lang="zh-CN" altLang="en-US"/>
          </a:p>
        </p:txBody>
      </p:sp>
      <p:sp>
        <p:nvSpPr>
          <p:cNvPr id="14359" name="Text Box 23"/>
          <p:cNvSpPr txBox="1">
            <a:spLocks noChangeArrowheads="1"/>
          </p:cNvSpPr>
          <p:nvPr/>
        </p:nvSpPr>
        <p:spPr bwMode="auto">
          <a:xfrm>
            <a:off x="5364163" y="5789613"/>
            <a:ext cx="3311525" cy="519112"/>
          </a:xfrm>
          <a:prstGeom prst="rect">
            <a:avLst/>
          </a:prstGeom>
          <a:noFill/>
          <a:ln w="9525">
            <a:noFill/>
            <a:miter lim="800000"/>
            <a:headEnd/>
            <a:tailEnd/>
          </a:ln>
        </p:spPr>
        <p:txBody>
          <a:bodyPr>
            <a:spAutoFit/>
          </a:bodyPr>
          <a:lstStyle/>
          <a:p>
            <a:pPr>
              <a:spcBef>
                <a:spcPct val="50000"/>
              </a:spcBef>
            </a:pPr>
            <a:r>
              <a:rPr lang="en-US" altLang="zh-CN" sz="2800">
                <a:latin typeface="Arial" charset="0"/>
              </a:rPr>
              <a:t>0.8125</a:t>
            </a:r>
            <a:r>
              <a:rPr lang="en-US" altLang="zh-CN" sz="2800" baseline="-25000">
                <a:solidFill>
                  <a:schemeClr val="hlink"/>
                </a:solidFill>
                <a:latin typeface="Arial" charset="0"/>
              </a:rPr>
              <a:t>10</a:t>
            </a:r>
            <a:r>
              <a:rPr lang="zh-CN" altLang="en-US" sz="2800">
                <a:latin typeface="Arial" charset="0"/>
              </a:rPr>
              <a:t>＝</a:t>
            </a:r>
            <a:r>
              <a:rPr lang="en-US" altLang="zh-CN" sz="2800">
                <a:latin typeface="Arial" charset="0"/>
              </a:rPr>
              <a:t>0.1101</a:t>
            </a:r>
            <a:r>
              <a:rPr lang="en-US" altLang="zh-CN" sz="2800" baseline="-25000">
                <a:solidFill>
                  <a:schemeClr val="hlink"/>
                </a:solidFill>
                <a:latin typeface="Arial" charset="0"/>
              </a:rPr>
              <a:t>2</a:t>
            </a:r>
          </a:p>
        </p:txBody>
      </p:sp>
      <p:sp>
        <p:nvSpPr>
          <p:cNvPr id="5" name="矩形 4"/>
          <p:cNvSpPr/>
          <p:nvPr/>
        </p:nvSpPr>
        <p:spPr>
          <a:xfrm>
            <a:off x="457200" y="1304799"/>
            <a:ext cx="2339102" cy="523220"/>
          </a:xfrm>
          <a:prstGeom prst="rect">
            <a:avLst/>
          </a:prstGeom>
        </p:spPr>
        <p:txBody>
          <a:bodyPr wrap="none">
            <a:spAutoFit/>
          </a:bodyPr>
          <a:lstStyle/>
          <a:p>
            <a:r>
              <a:rPr lang="zh-CN" altLang="en-US" sz="2800" b="1" dirty="0"/>
              <a:t>乘基数取整法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35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grpId="0" nodeType="clickEffect">
                                  <p:stCondLst>
                                    <p:cond delay="0"/>
                                  </p:stCondLst>
                                  <p:childTnLst>
                                    <p:set>
                                      <p:cBhvr>
                                        <p:cTn id="54" dur="1" fill="hold">
                                          <p:stCondLst>
                                            <p:cond delay="0"/>
                                          </p:stCondLst>
                                        </p:cTn>
                                        <p:tgtEl>
                                          <p:spTgt spid="14358"/>
                                        </p:tgtEl>
                                        <p:attrNameLst>
                                          <p:attrName>style.visibility</p:attrName>
                                        </p:attrNameLst>
                                      </p:cBhvr>
                                      <p:to>
                                        <p:strVal val="visible"/>
                                      </p:to>
                                    </p:set>
                                    <p:animEffect transition="in" filter="strips(downLeft)">
                                      <p:cBhvr>
                                        <p:cTn id="55" dur="500"/>
                                        <p:tgtEl>
                                          <p:spTgt spid="14358"/>
                                        </p:tgtEl>
                                      </p:cBhvr>
                                    </p:animEffect>
                                  </p:childTnLst>
                                </p:cTn>
                              </p:par>
                            </p:childTnLst>
                          </p:cTn>
                        </p:par>
                        <p:par>
                          <p:cTn id="56" fill="hold">
                            <p:stCondLst>
                              <p:cond delay="500"/>
                            </p:stCondLst>
                            <p:childTnLst>
                              <p:par>
                                <p:cTn id="57" presetID="18" presetClass="entr" presetSubtype="6" fill="hold" grpId="0" nodeType="afterEffect">
                                  <p:stCondLst>
                                    <p:cond delay="0"/>
                                  </p:stCondLst>
                                  <p:childTnLst>
                                    <p:set>
                                      <p:cBhvr>
                                        <p:cTn id="58" dur="1" fill="hold">
                                          <p:stCondLst>
                                            <p:cond delay="0"/>
                                          </p:stCondLst>
                                        </p:cTn>
                                        <p:tgtEl>
                                          <p:spTgt spid="14359"/>
                                        </p:tgtEl>
                                        <p:attrNameLst>
                                          <p:attrName>style.visibility</p:attrName>
                                        </p:attrNameLst>
                                      </p:cBhvr>
                                      <p:to>
                                        <p:strVal val="visible"/>
                                      </p:to>
                                    </p:set>
                                    <p:animEffect transition="in" filter="strips(downRight)">
                                      <p:cBhvr>
                                        <p:cTn id="59" dur="500"/>
                                        <p:tgtEl>
                                          <p:spTgt spid="14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41" grpId="0"/>
      <p:bldP spid="14342" grpId="0"/>
      <p:bldP spid="14346" grpId="0"/>
      <p:bldP spid="14350" grpId="0"/>
      <p:bldP spid="14354" grpId="0"/>
      <p:bldP spid="14355" grpId="0"/>
      <p:bldP spid="14356" grpId="0"/>
      <p:bldP spid="14357" grpId="0"/>
      <p:bldP spid="14358" grpId="0" animBg="1"/>
      <p:bldP spid="143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066800" y="49924"/>
            <a:ext cx="6677997" cy="914400"/>
          </a:xfrm>
        </p:spPr>
        <p:txBody>
          <a:bodyPr/>
          <a:lstStyle/>
          <a:p>
            <a:r>
              <a:rPr lang="zh-CN" altLang="en-US" dirty="0"/>
              <a:t>进位数制间的相互转换</a:t>
            </a:r>
          </a:p>
        </p:txBody>
      </p:sp>
      <p:sp>
        <p:nvSpPr>
          <p:cNvPr id="105475" name="Rectangle 3"/>
          <p:cNvSpPr>
            <a:spLocks noGrp="1" noChangeArrowheads="1"/>
          </p:cNvSpPr>
          <p:nvPr>
            <p:ph type="body" sz="half" idx="1"/>
          </p:nvPr>
        </p:nvSpPr>
        <p:spPr>
          <a:xfrm>
            <a:off x="304800" y="1235075"/>
            <a:ext cx="8640763" cy="1447800"/>
          </a:xfrm>
        </p:spPr>
        <p:txBody>
          <a:bodyPr/>
          <a:lstStyle/>
          <a:p>
            <a:r>
              <a:rPr lang="zh-CN" altLang="en-US" sz="2800"/>
              <a:t>例（十进制数转换成二进制）：</a:t>
            </a:r>
          </a:p>
          <a:p>
            <a:pPr lvl="1">
              <a:buFont typeface="Wingdings" pitchFamily="2" charset="2"/>
              <a:buNone/>
            </a:pPr>
            <a:r>
              <a:rPr lang="en-US" altLang="zh-CN" sz="2400">
                <a:latin typeface="Times New Roman" pitchFamily="18" charset="0"/>
              </a:rPr>
              <a:t>(219.723)</a:t>
            </a:r>
            <a:r>
              <a:rPr lang="en-US" altLang="zh-CN" sz="2400" baseline="-25000">
                <a:latin typeface="Times New Roman" pitchFamily="18" charset="0"/>
              </a:rPr>
              <a:t>10 </a:t>
            </a:r>
            <a:r>
              <a:rPr lang="en-US" altLang="zh-CN" sz="2400">
                <a:latin typeface="Times New Roman" pitchFamily="18" charset="0"/>
              </a:rPr>
              <a:t>——</a:t>
            </a:r>
            <a:r>
              <a:rPr lang="zh-CN" altLang="en-US" sz="2400">
                <a:latin typeface="Times New Roman" pitchFamily="18" charset="0"/>
              </a:rPr>
              <a:t>整数部分 和 纯小数部分</a:t>
            </a:r>
            <a:endParaRPr lang="zh-CN" altLang="en-US" sz="2400" baseline="-25000">
              <a:latin typeface="Times New Roman" pitchFamily="18" charset="0"/>
            </a:endParaRPr>
          </a:p>
        </p:txBody>
      </p:sp>
      <p:sp>
        <p:nvSpPr>
          <p:cNvPr id="2" name="日期占位符 1"/>
          <p:cNvSpPr>
            <a:spLocks noGrp="1"/>
          </p:cNvSpPr>
          <p:nvPr>
            <p:ph type="dt" sz="half" idx="10"/>
          </p:nvPr>
        </p:nvSpPr>
        <p:spPr/>
        <p:txBody>
          <a:bodyPr/>
          <a:lstStyle/>
          <a:p>
            <a:fld id="{D428F2CA-4803-4667-BDDE-256FD3D7CB44}" type="datetime1">
              <a:rPr lang="zh-CN" altLang="en-US" smtClean="0"/>
              <a:t>2018/3/13</a:t>
            </a:fld>
            <a:endParaRPr lang="en-US" altLang="zh-CN"/>
          </a:p>
        </p:txBody>
      </p:sp>
      <p:sp>
        <p:nvSpPr>
          <p:cNvPr id="99" name="灯片编号占位符 5"/>
          <p:cNvSpPr>
            <a:spLocks noGrp="1"/>
          </p:cNvSpPr>
          <p:nvPr>
            <p:ph type="sldNum" sz="quarter" idx="11"/>
          </p:nvPr>
        </p:nvSpPr>
        <p:spPr/>
        <p:txBody>
          <a:bodyPr/>
          <a:lstStyle/>
          <a:p>
            <a:fld id="{D7999840-1D7E-4B8B-B938-D61A5CCF742A}" type="slidenum">
              <a:rPr lang="en-US" altLang="zh-CN"/>
              <a:pPr/>
              <a:t>15</a:t>
            </a:fld>
            <a:endParaRPr lang="en-US" altLang="zh-CN"/>
          </a:p>
        </p:txBody>
      </p:sp>
      <p:grpSp>
        <p:nvGrpSpPr>
          <p:cNvPr id="105476" name="Group 4"/>
          <p:cNvGrpSpPr>
            <a:grpSpLocks/>
          </p:cNvGrpSpPr>
          <p:nvPr/>
        </p:nvGrpSpPr>
        <p:grpSpPr bwMode="auto">
          <a:xfrm>
            <a:off x="533400" y="2225675"/>
            <a:ext cx="1828800" cy="3489325"/>
            <a:chOff x="576" y="1824"/>
            <a:chExt cx="1152" cy="2198"/>
          </a:xfrm>
        </p:grpSpPr>
        <p:sp>
          <p:nvSpPr>
            <p:cNvPr id="105477" name="Text Box 5"/>
            <p:cNvSpPr txBox="1">
              <a:spLocks noChangeArrowheads="1"/>
            </p:cNvSpPr>
            <p:nvPr/>
          </p:nvSpPr>
          <p:spPr bwMode="auto">
            <a:xfrm>
              <a:off x="912" y="182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219</a:t>
              </a:r>
            </a:p>
          </p:txBody>
        </p:sp>
        <p:sp>
          <p:nvSpPr>
            <p:cNvPr id="105478" name="Line 6"/>
            <p:cNvSpPr>
              <a:spLocks noChangeShapeType="1"/>
            </p:cNvSpPr>
            <p:nvPr/>
          </p:nvSpPr>
          <p:spPr bwMode="auto">
            <a:xfrm>
              <a:off x="816" y="18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79" name="Line 7"/>
            <p:cNvSpPr>
              <a:spLocks noChangeShapeType="1"/>
            </p:cNvSpPr>
            <p:nvPr/>
          </p:nvSpPr>
          <p:spPr bwMode="auto">
            <a:xfrm>
              <a:off x="816" y="2064"/>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0" name="Text Box 8"/>
            <p:cNvSpPr txBox="1">
              <a:spLocks noChangeArrowheads="1"/>
            </p:cNvSpPr>
            <p:nvPr/>
          </p:nvSpPr>
          <p:spPr bwMode="auto">
            <a:xfrm>
              <a:off x="912" y="206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109</a:t>
              </a:r>
            </a:p>
          </p:txBody>
        </p:sp>
        <p:sp>
          <p:nvSpPr>
            <p:cNvPr id="105481" name="Line 9"/>
            <p:cNvSpPr>
              <a:spLocks noChangeShapeType="1"/>
            </p:cNvSpPr>
            <p:nvPr/>
          </p:nvSpPr>
          <p:spPr bwMode="auto">
            <a:xfrm>
              <a:off x="864" y="206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2" name="Line 10"/>
            <p:cNvSpPr>
              <a:spLocks noChangeShapeType="1"/>
            </p:cNvSpPr>
            <p:nvPr/>
          </p:nvSpPr>
          <p:spPr bwMode="auto">
            <a:xfrm>
              <a:off x="864" y="230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3" name="Text Box 11"/>
            <p:cNvSpPr txBox="1">
              <a:spLocks noChangeArrowheads="1"/>
            </p:cNvSpPr>
            <p:nvPr/>
          </p:nvSpPr>
          <p:spPr bwMode="auto">
            <a:xfrm>
              <a:off x="576" y="182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a:t>
              </a:r>
            </a:p>
          </p:txBody>
        </p:sp>
        <p:sp>
          <p:nvSpPr>
            <p:cNvPr id="105484" name="Text Box 12"/>
            <p:cNvSpPr txBox="1">
              <a:spLocks noChangeArrowheads="1"/>
            </p:cNvSpPr>
            <p:nvPr/>
          </p:nvSpPr>
          <p:spPr bwMode="auto">
            <a:xfrm>
              <a:off x="672" y="206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a:t>
              </a:r>
            </a:p>
          </p:txBody>
        </p:sp>
        <p:sp>
          <p:nvSpPr>
            <p:cNvPr id="105485" name="Text Box 13"/>
            <p:cNvSpPr txBox="1">
              <a:spLocks noChangeArrowheads="1"/>
            </p:cNvSpPr>
            <p:nvPr/>
          </p:nvSpPr>
          <p:spPr bwMode="auto">
            <a:xfrm>
              <a:off x="1440" y="1824"/>
              <a:ext cx="28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p>
          </p:txBody>
        </p:sp>
        <p:sp>
          <p:nvSpPr>
            <p:cNvPr id="105486" name="Text Box 14"/>
            <p:cNvSpPr txBox="1">
              <a:spLocks noChangeArrowheads="1"/>
            </p:cNvSpPr>
            <p:nvPr/>
          </p:nvSpPr>
          <p:spPr bwMode="auto">
            <a:xfrm>
              <a:off x="912" y="230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54</a:t>
              </a:r>
            </a:p>
          </p:txBody>
        </p:sp>
        <p:sp>
          <p:nvSpPr>
            <p:cNvPr id="105487" name="Line 15"/>
            <p:cNvSpPr>
              <a:spLocks noChangeShapeType="1"/>
            </p:cNvSpPr>
            <p:nvPr/>
          </p:nvSpPr>
          <p:spPr bwMode="auto">
            <a:xfrm>
              <a:off x="912" y="23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8" name="Line 16"/>
            <p:cNvSpPr>
              <a:spLocks noChangeShapeType="1"/>
            </p:cNvSpPr>
            <p:nvPr/>
          </p:nvSpPr>
          <p:spPr bwMode="auto">
            <a:xfrm>
              <a:off x="912" y="2544"/>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89" name="Text Box 17"/>
            <p:cNvSpPr txBox="1">
              <a:spLocks noChangeArrowheads="1"/>
            </p:cNvSpPr>
            <p:nvPr/>
          </p:nvSpPr>
          <p:spPr bwMode="auto">
            <a:xfrm>
              <a:off x="720" y="230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a:t>
              </a:r>
            </a:p>
          </p:txBody>
        </p:sp>
        <p:sp>
          <p:nvSpPr>
            <p:cNvPr id="105490" name="Text Box 18"/>
            <p:cNvSpPr txBox="1">
              <a:spLocks noChangeArrowheads="1"/>
            </p:cNvSpPr>
            <p:nvPr/>
          </p:nvSpPr>
          <p:spPr bwMode="auto">
            <a:xfrm>
              <a:off x="1488" y="206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p>
          </p:txBody>
        </p:sp>
        <p:sp>
          <p:nvSpPr>
            <p:cNvPr id="105491" name="Text Box 19"/>
            <p:cNvSpPr txBox="1">
              <a:spLocks noChangeArrowheads="1"/>
            </p:cNvSpPr>
            <p:nvPr/>
          </p:nvSpPr>
          <p:spPr bwMode="auto">
            <a:xfrm>
              <a:off x="1488" y="230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0</a:t>
              </a:r>
            </a:p>
          </p:txBody>
        </p:sp>
        <p:sp>
          <p:nvSpPr>
            <p:cNvPr id="105492" name="Text Box 20"/>
            <p:cNvSpPr txBox="1">
              <a:spLocks noChangeArrowheads="1"/>
            </p:cNvSpPr>
            <p:nvPr/>
          </p:nvSpPr>
          <p:spPr bwMode="auto">
            <a:xfrm>
              <a:off x="912" y="254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27</a:t>
              </a:r>
            </a:p>
          </p:txBody>
        </p:sp>
        <p:sp>
          <p:nvSpPr>
            <p:cNvPr id="105493" name="Line 21"/>
            <p:cNvSpPr>
              <a:spLocks noChangeShapeType="1"/>
            </p:cNvSpPr>
            <p:nvPr/>
          </p:nvSpPr>
          <p:spPr bwMode="auto">
            <a:xfrm>
              <a:off x="960" y="254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94" name="Line 22"/>
            <p:cNvSpPr>
              <a:spLocks noChangeShapeType="1"/>
            </p:cNvSpPr>
            <p:nvPr/>
          </p:nvSpPr>
          <p:spPr bwMode="auto">
            <a:xfrm>
              <a:off x="960" y="278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95" name="Text Box 23"/>
            <p:cNvSpPr txBox="1">
              <a:spLocks noChangeArrowheads="1"/>
            </p:cNvSpPr>
            <p:nvPr/>
          </p:nvSpPr>
          <p:spPr bwMode="auto">
            <a:xfrm>
              <a:off x="768" y="254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a:t>
              </a:r>
            </a:p>
          </p:txBody>
        </p:sp>
        <p:sp>
          <p:nvSpPr>
            <p:cNvPr id="105496" name="Text Box 24"/>
            <p:cNvSpPr txBox="1">
              <a:spLocks noChangeArrowheads="1"/>
            </p:cNvSpPr>
            <p:nvPr/>
          </p:nvSpPr>
          <p:spPr bwMode="auto">
            <a:xfrm>
              <a:off x="1488" y="254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p>
          </p:txBody>
        </p:sp>
        <p:sp>
          <p:nvSpPr>
            <p:cNvPr id="105497" name="Text Box 25"/>
            <p:cNvSpPr txBox="1">
              <a:spLocks noChangeArrowheads="1"/>
            </p:cNvSpPr>
            <p:nvPr/>
          </p:nvSpPr>
          <p:spPr bwMode="auto">
            <a:xfrm>
              <a:off x="912" y="278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13</a:t>
              </a:r>
            </a:p>
          </p:txBody>
        </p:sp>
        <p:sp>
          <p:nvSpPr>
            <p:cNvPr id="105498" name="Line 26"/>
            <p:cNvSpPr>
              <a:spLocks noChangeShapeType="1"/>
            </p:cNvSpPr>
            <p:nvPr/>
          </p:nvSpPr>
          <p:spPr bwMode="auto">
            <a:xfrm>
              <a:off x="1008" y="278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499" name="Line 27"/>
            <p:cNvSpPr>
              <a:spLocks noChangeShapeType="1"/>
            </p:cNvSpPr>
            <p:nvPr/>
          </p:nvSpPr>
          <p:spPr bwMode="auto">
            <a:xfrm>
              <a:off x="1008" y="3024"/>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0" name="Text Box 28"/>
            <p:cNvSpPr txBox="1">
              <a:spLocks noChangeArrowheads="1"/>
            </p:cNvSpPr>
            <p:nvPr/>
          </p:nvSpPr>
          <p:spPr bwMode="auto">
            <a:xfrm>
              <a:off x="816" y="278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a:t>
              </a:r>
            </a:p>
          </p:txBody>
        </p:sp>
        <p:sp>
          <p:nvSpPr>
            <p:cNvPr id="105501" name="Text Box 29"/>
            <p:cNvSpPr txBox="1">
              <a:spLocks noChangeArrowheads="1"/>
            </p:cNvSpPr>
            <p:nvPr/>
          </p:nvSpPr>
          <p:spPr bwMode="auto">
            <a:xfrm>
              <a:off x="1488" y="278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p>
          </p:txBody>
        </p:sp>
        <p:sp>
          <p:nvSpPr>
            <p:cNvPr id="105502" name="Text Box 30"/>
            <p:cNvSpPr txBox="1">
              <a:spLocks noChangeArrowheads="1"/>
            </p:cNvSpPr>
            <p:nvPr/>
          </p:nvSpPr>
          <p:spPr bwMode="auto">
            <a:xfrm>
              <a:off x="912" y="302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6</a:t>
              </a:r>
            </a:p>
          </p:txBody>
        </p:sp>
        <p:sp>
          <p:nvSpPr>
            <p:cNvPr id="105503" name="Line 31"/>
            <p:cNvSpPr>
              <a:spLocks noChangeShapeType="1"/>
            </p:cNvSpPr>
            <p:nvPr/>
          </p:nvSpPr>
          <p:spPr bwMode="auto">
            <a:xfrm flipV="1">
              <a:off x="1392" y="1968"/>
              <a:ext cx="144" cy="24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4" name="Line 32"/>
            <p:cNvSpPr>
              <a:spLocks noChangeShapeType="1"/>
            </p:cNvSpPr>
            <p:nvPr/>
          </p:nvSpPr>
          <p:spPr bwMode="auto">
            <a:xfrm flipV="1">
              <a:off x="1392" y="2208"/>
              <a:ext cx="144" cy="24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5" name="Line 33"/>
            <p:cNvSpPr>
              <a:spLocks noChangeShapeType="1"/>
            </p:cNvSpPr>
            <p:nvPr/>
          </p:nvSpPr>
          <p:spPr bwMode="auto">
            <a:xfrm flipV="1">
              <a:off x="1392" y="2448"/>
              <a:ext cx="144" cy="24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6" name="Line 34"/>
            <p:cNvSpPr>
              <a:spLocks noChangeShapeType="1"/>
            </p:cNvSpPr>
            <p:nvPr/>
          </p:nvSpPr>
          <p:spPr bwMode="auto">
            <a:xfrm flipV="1">
              <a:off x="1392" y="2688"/>
              <a:ext cx="144" cy="24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7" name="Line 35"/>
            <p:cNvSpPr>
              <a:spLocks noChangeShapeType="1"/>
            </p:cNvSpPr>
            <p:nvPr/>
          </p:nvSpPr>
          <p:spPr bwMode="auto">
            <a:xfrm flipV="1">
              <a:off x="1392" y="2928"/>
              <a:ext cx="144" cy="24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8" name="Line 36"/>
            <p:cNvSpPr>
              <a:spLocks noChangeShapeType="1"/>
            </p:cNvSpPr>
            <p:nvPr/>
          </p:nvSpPr>
          <p:spPr bwMode="auto">
            <a:xfrm>
              <a:off x="1056" y="30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9" name="Line 37"/>
            <p:cNvSpPr>
              <a:spLocks noChangeShapeType="1"/>
            </p:cNvSpPr>
            <p:nvPr/>
          </p:nvSpPr>
          <p:spPr bwMode="auto">
            <a:xfrm>
              <a:off x="1056" y="3264"/>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0" name="Text Box 38"/>
            <p:cNvSpPr txBox="1">
              <a:spLocks noChangeArrowheads="1"/>
            </p:cNvSpPr>
            <p:nvPr/>
          </p:nvSpPr>
          <p:spPr bwMode="auto">
            <a:xfrm>
              <a:off x="864" y="302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a:t>
              </a:r>
            </a:p>
          </p:txBody>
        </p:sp>
        <p:sp>
          <p:nvSpPr>
            <p:cNvPr id="105511" name="Text Box 39"/>
            <p:cNvSpPr txBox="1">
              <a:spLocks noChangeArrowheads="1"/>
            </p:cNvSpPr>
            <p:nvPr/>
          </p:nvSpPr>
          <p:spPr bwMode="auto">
            <a:xfrm>
              <a:off x="912" y="326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3</a:t>
              </a:r>
            </a:p>
          </p:txBody>
        </p:sp>
        <p:sp>
          <p:nvSpPr>
            <p:cNvPr id="105512" name="Line 40"/>
            <p:cNvSpPr>
              <a:spLocks noChangeShapeType="1"/>
            </p:cNvSpPr>
            <p:nvPr/>
          </p:nvSpPr>
          <p:spPr bwMode="auto">
            <a:xfrm>
              <a:off x="1104" y="326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3" name="Line 41"/>
            <p:cNvSpPr>
              <a:spLocks noChangeShapeType="1"/>
            </p:cNvSpPr>
            <p:nvPr/>
          </p:nvSpPr>
          <p:spPr bwMode="auto">
            <a:xfrm>
              <a:off x="1104" y="3504"/>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4" name="Text Box 42"/>
            <p:cNvSpPr txBox="1">
              <a:spLocks noChangeArrowheads="1"/>
            </p:cNvSpPr>
            <p:nvPr/>
          </p:nvSpPr>
          <p:spPr bwMode="auto">
            <a:xfrm>
              <a:off x="1488" y="302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0</a:t>
              </a:r>
            </a:p>
          </p:txBody>
        </p:sp>
        <p:sp>
          <p:nvSpPr>
            <p:cNvPr id="105515" name="Line 43"/>
            <p:cNvSpPr>
              <a:spLocks noChangeShapeType="1"/>
            </p:cNvSpPr>
            <p:nvPr/>
          </p:nvSpPr>
          <p:spPr bwMode="auto">
            <a:xfrm flipV="1">
              <a:off x="1392" y="3168"/>
              <a:ext cx="144" cy="24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6" name="Text Box 44"/>
            <p:cNvSpPr txBox="1">
              <a:spLocks noChangeArrowheads="1"/>
            </p:cNvSpPr>
            <p:nvPr/>
          </p:nvSpPr>
          <p:spPr bwMode="auto">
            <a:xfrm>
              <a:off x="912" y="326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a:t>
              </a:r>
            </a:p>
          </p:txBody>
        </p:sp>
        <p:sp>
          <p:nvSpPr>
            <p:cNvPr id="105517" name="Text Box 45"/>
            <p:cNvSpPr txBox="1">
              <a:spLocks noChangeArrowheads="1"/>
            </p:cNvSpPr>
            <p:nvPr/>
          </p:nvSpPr>
          <p:spPr bwMode="auto">
            <a:xfrm>
              <a:off x="912" y="3504"/>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p>
          </p:txBody>
        </p:sp>
        <p:sp>
          <p:nvSpPr>
            <p:cNvPr id="105518" name="Text Box 46"/>
            <p:cNvSpPr txBox="1">
              <a:spLocks noChangeArrowheads="1"/>
            </p:cNvSpPr>
            <p:nvPr/>
          </p:nvSpPr>
          <p:spPr bwMode="auto">
            <a:xfrm>
              <a:off x="1488" y="326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p>
          </p:txBody>
        </p:sp>
        <p:sp>
          <p:nvSpPr>
            <p:cNvPr id="105519" name="Line 47"/>
            <p:cNvSpPr>
              <a:spLocks noChangeShapeType="1"/>
            </p:cNvSpPr>
            <p:nvPr/>
          </p:nvSpPr>
          <p:spPr bwMode="auto">
            <a:xfrm flipV="1">
              <a:off x="1392" y="3408"/>
              <a:ext cx="144" cy="24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20" name="Line 48"/>
            <p:cNvSpPr>
              <a:spLocks noChangeShapeType="1"/>
            </p:cNvSpPr>
            <p:nvPr/>
          </p:nvSpPr>
          <p:spPr bwMode="auto">
            <a:xfrm>
              <a:off x="1152" y="35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21" name="Line 49"/>
            <p:cNvSpPr>
              <a:spLocks noChangeShapeType="1"/>
            </p:cNvSpPr>
            <p:nvPr/>
          </p:nvSpPr>
          <p:spPr bwMode="auto">
            <a:xfrm>
              <a:off x="1152" y="374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22" name="Text Box 50"/>
            <p:cNvSpPr txBox="1">
              <a:spLocks noChangeArrowheads="1"/>
            </p:cNvSpPr>
            <p:nvPr/>
          </p:nvSpPr>
          <p:spPr bwMode="auto">
            <a:xfrm>
              <a:off x="960" y="3504"/>
              <a:ext cx="19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a:t>
              </a:r>
            </a:p>
          </p:txBody>
        </p:sp>
        <p:sp>
          <p:nvSpPr>
            <p:cNvPr id="105523" name="Text Box 51"/>
            <p:cNvSpPr txBox="1">
              <a:spLocks noChangeArrowheads="1"/>
            </p:cNvSpPr>
            <p:nvPr/>
          </p:nvSpPr>
          <p:spPr bwMode="auto">
            <a:xfrm>
              <a:off x="912" y="3792"/>
              <a:ext cx="4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solidFill>
                    <a:schemeClr val="accent2"/>
                  </a:solidFill>
                </a:rPr>
                <a:t>0</a:t>
              </a:r>
            </a:p>
          </p:txBody>
        </p:sp>
        <p:sp>
          <p:nvSpPr>
            <p:cNvPr id="105524" name="Text Box 52"/>
            <p:cNvSpPr txBox="1">
              <a:spLocks noChangeArrowheads="1"/>
            </p:cNvSpPr>
            <p:nvPr/>
          </p:nvSpPr>
          <p:spPr bwMode="auto">
            <a:xfrm>
              <a:off x="1488" y="350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p>
          </p:txBody>
        </p:sp>
        <p:sp>
          <p:nvSpPr>
            <p:cNvPr id="105525" name="Line 53"/>
            <p:cNvSpPr>
              <a:spLocks noChangeShapeType="1"/>
            </p:cNvSpPr>
            <p:nvPr/>
          </p:nvSpPr>
          <p:spPr bwMode="auto">
            <a:xfrm flipV="1">
              <a:off x="1392" y="3696"/>
              <a:ext cx="144" cy="240"/>
            </a:xfrm>
            <a:prstGeom prst="line">
              <a:avLst/>
            </a:prstGeom>
            <a:noFill/>
            <a:ln w="63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5526" name="Text Box 54"/>
          <p:cNvSpPr txBox="1">
            <a:spLocks noChangeArrowheads="1"/>
          </p:cNvSpPr>
          <p:nvPr/>
        </p:nvSpPr>
        <p:spPr bwMode="auto">
          <a:xfrm>
            <a:off x="381000" y="5807075"/>
            <a:ext cx="2971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dirty="0"/>
              <a:t>(219)</a:t>
            </a:r>
            <a:r>
              <a:rPr lang="en-US" altLang="zh-CN" baseline="-25000" dirty="0"/>
              <a:t>10</a:t>
            </a:r>
            <a:r>
              <a:rPr lang="en-US" altLang="zh-CN" dirty="0"/>
              <a:t>=(1101 1011)</a:t>
            </a:r>
            <a:r>
              <a:rPr lang="en-US" altLang="zh-CN" baseline="-25000" dirty="0"/>
              <a:t>2</a:t>
            </a:r>
          </a:p>
        </p:txBody>
      </p:sp>
      <p:grpSp>
        <p:nvGrpSpPr>
          <p:cNvPr id="105527" name="Group 55"/>
          <p:cNvGrpSpPr>
            <a:grpSpLocks/>
          </p:cNvGrpSpPr>
          <p:nvPr/>
        </p:nvGrpSpPr>
        <p:grpSpPr bwMode="auto">
          <a:xfrm>
            <a:off x="2438400" y="2301875"/>
            <a:ext cx="533400" cy="2987675"/>
            <a:chOff x="1776" y="1872"/>
            <a:chExt cx="336" cy="1882"/>
          </a:xfrm>
        </p:grpSpPr>
        <p:sp>
          <p:nvSpPr>
            <p:cNvPr id="105528" name="Line 56"/>
            <p:cNvSpPr>
              <a:spLocks noChangeShapeType="1"/>
            </p:cNvSpPr>
            <p:nvPr/>
          </p:nvSpPr>
          <p:spPr bwMode="auto">
            <a:xfrm flipV="1">
              <a:off x="1872" y="2064"/>
              <a:ext cx="0" cy="1392"/>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29" name="Text Box 57"/>
            <p:cNvSpPr txBox="1">
              <a:spLocks noChangeArrowheads="1"/>
            </p:cNvSpPr>
            <p:nvPr/>
          </p:nvSpPr>
          <p:spPr bwMode="auto">
            <a:xfrm>
              <a:off x="1776" y="3600"/>
              <a:ext cx="3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600">
                  <a:solidFill>
                    <a:schemeClr val="accent2"/>
                  </a:solidFill>
                </a:rPr>
                <a:t>MSB</a:t>
              </a:r>
            </a:p>
          </p:txBody>
        </p:sp>
        <p:sp>
          <p:nvSpPr>
            <p:cNvPr id="105530" name="Text Box 58"/>
            <p:cNvSpPr txBox="1">
              <a:spLocks noChangeArrowheads="1"/>
            </p:cNvSpPr>
            <p:nvPr/>
          </p:nvSpPr>
          <p:spPr bwMode="auto">
            <a:xfrm>
              <a:off x="1776" y="1872"/>
              <a:ext cx="33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600">
                  <a:solidFill>
                    <a:schemeClr val="accent2"/>
                  </a:solidFill>
                </a:rPr>
                <a:t>LSB</a:t>
              </a:r>
            </a:p>
          </p:txBody>
        </p:sp>
      </p:grpSp>
      <p:grpSp>
        <p:nvGrpSpPr>
          <p:cNvPr id="105531" name="Group 59"/>
          <p:cNvGrpSpPr>
            <a:grpSpLocks/>
          </p:cNvGrpSpPr>
          <p:nvPr/>
        </p:nvGrpSpPr>
        <p:grpSpPr bwMode="auto">
          <a:xfrm>
            <a:off x="3886200" y="2225675"/>
            <a:ext cx="1981200" cy="4098925"/>
            <a:chOff x="2448" y="1632"/>
            <a:chExt cx="1248" cy="2582"/>
          </a:xfrm>
        </p:grpSpPr>
        <p:grpSp>
          <p:nvGrpSpPr>
            <p:cNvPr id="105532" name="Group 60"/>
            <p:cNvGrpSpPr>
              <a:grpSpLocks/>
            </p:cNvGrpSpPr>
            <p:nvPr/>
          </p:nvGrpSpPr>
          <p:grpSpPr bwMode="auto">
            <a:xfrm>
              <a:off x="2736" y="1632"/>
              <a:ext cx="960" cy="2582"/>
              <a:chOff x="2256" y="1632"/>
              <a:chExt cx="960" cy="2582"/>
            </a:xfrm>
          </p:grpSpPr>
          <p:sp>
            <p:nvSpPr>
              <p:cNvPr id="105533" name="Text Box 61"/>
              <p:cNvSpPr txBox="1">
                <a:spLocks noChangeArrowheads="1"/>
              </p:cNvSpPr>
              <p:nvPr/>
            </p:nvSpPr>
            <p:spPr bwMode="auto">
              <a:xfrm>
                <a:off x="2496" y="1632"/>
                <a:ext cx="6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0.723</a:t>
                </a:r>
                <a:endParaRPr lang="en-US" altLang="zh-CN" baseline="-25000"/>
              </a:p>
            </p:txBody>
          </p:sp>
          <p:sp>
            <p:nvSpPr>
              <p:cNvPr id="105534" name="Text Box 62"/>
              <p:cNvSpPr txBox="1">
                <a:spLocks noChangeArrowheads="1"/>
              </p:cNvSpPr>
              <p:nvPr/>
            </p:nvSpPr>
            <p:spPr bwMode="auto">
              <a:xfrm>
                <a:off x="2496" y="1814"/>
                <a:ext cx="6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   2</a:t>
                </a:r>
                <a:endParaRPr lang="en-US" altLang="zh-CN" baseline="-25000"/>
              </a:p>
            </p:txBody>
          </p:sp>
          <p:sp>
            <p:nvSpPr>
              <p:cNvPr id="105535" name="Line 63"/>
              <p:cNvSpPr>
                <a:spLocks noChangeShapeType="1"/>
              </p:cNvSpPr>
              <p:nvPr/>
            </p:nvSpPr>
            <p:spPr bwMode="auto">
              <a:xfrm>
                <a:off x="2544" y="2006"/>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36" name="Line 64"/>
              <p:cNvSpPr>
                <a:spLocks noChangeShapeType="1"/>
              </p:cNvSpPr>
              <p:nvPr/>
            </p:nvSpPr>
            <p:spPr bwMode="auto">
              <a:xfrm>
                <a:off x="2544" y="20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37" name="Text Box 65"/>
              <p:cNvSpPr txBox="1">
                <a:spLocks noChangeArrowheads="1"/>
              </p:cNvSpPr>
              <p:nvPr/>
            </p:nvSpPr>
            <p:spPr bwMode="auto">
              <a:xfrm>
                <a:off x="2640" y="2006"/>
                <a:ext cx="52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.446</a:t>
                </a:r>
                <a:endParaRPr lang="en-US" altLang="zh-CN" baseline="-25000"/>
              </a:p>
            </p:txBody>
          </p:sp>
          <p:sp>
            <p:nvSpPr>
              <p:cNvPr id="105538" name="Text Box 66"/>
              <p:cNvSpPr txBox="1">
                <a:spLocks noChangeArrowheads="1"/>
              </p:cNvSpPr>
              <p:nvPr/>
            </p:nvSpPr>
            <p:spPr bwMode="auto">
              <a:xfrm>
                <a:off x="2256" y="2006"/>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endParaRPr lang="en-US" altLang="zh-CN" baseline="-25000"/>
              </a:p>
            </p:txBody>
          </p:sp>
          <p:sp>
            <p:nvSpPr>
              <p:cNvPr id="105539" name="Text Box 67"/>
              <p:cNvSpPr txBox="1">
                <a:spLocks noChangeArrowheads="1"/>
              </p:cNvSpPr>
              <p:nvPr/>
            </p:nvSpPr>
            <p:spPr bwMode="auto">
              <a:xfrm>
                <a:off x="2496" y="2198"/>
                <a:ext cx="6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   2</a:t>
                </a:r>
                <a:endParaRPr lang="en-US" altLang="zh-CN" baseline="-25000"/>
              </a:p>
            </p:txBody>
          </p:sp>
          <p:sp>
            <p:nvSpPr>
              <p:cNvPr id="105540" name="Line 68"/>
              <p:cNvSpPr>
                <a:spLocks noChangeShapeType="1"/>
              </p:cNvSpPr>
              <p:nvPr/>
            </p:nvSpPr>
            <p:spPr bwMode="auto">
              <a:xfrm>
                <a:off x="2544" y="239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41" name="Line 69"/>
              <p:cNvSpPr>
                <a:spLocks noChangeShapeType="1"/>
              </p:cNvSpPr>
              <p:nvPr/>
            </p:nvSpPr>
            <p:spPr bwMode="auto">
              <a:xfrm>
                <a:off x="2544" y="239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42" name="Text Box 70"/>
              <p:cNvSpPr txBox="1">
                <a:spLocks noChangeArrowheads="1"/>
              </p:cNvSpPr>
              <p:nvPr/>
            </p:nvSpPr>
            <p:spPr bwMode="auto">
              <a:xfrm>
                <a:off x="2256" y="2390"/>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0</a:t>
                </a:r>
                <a:endParaRPr lang="en-US" altLang="zh-CN" baseline="-25000"/>
              </a:p>
            </p:txBody>
          </p:sp>
          <p:sp>
            <p:nvSpPr>
              <p:cNvPr id="105543" name="Text Box 71"/>
              <p:cNvSpPr txBox="1">
                <a:spLocks noChangeArrowheads="1"/>
              </p:cNvSpPr>
              <p:nvPr/>
            </p:nvSpPr>
            <p:spPr bwMode="auto">
              <a:xfrm>
                <a:off x="2640" y="2390"/>
                <a:ext cx="52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.892</a:t>
                </a:r>
                <a:endParaRPr lang="en-US" altLang="zh-CN" baseline="-25000"/>
              </a:p>
            </p:txBody>
          </p:sp>
          <p:sp>
            <p:nvSpPr>
              <p:cNvPr id="105544" name="Text Box 72"/>
              <p:cNvSpPr txBox="1">
                <a:spLocks noChangeArrowheads="1"/>
              </p:cNvSpPr>
              <p:nvPr/>
            </p:nvSpPr>
            <p:spPr bwMode="auto">
              <a:xfrm>
                <a:off x="2496" y="2592"/>
                <a:ext cx="6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   2</a:t>
                </a:r>
                <a:endParaRPr lang="en-US" altLang="zh-CN" baseline="-25000"/>
              </a:p>
            </p:txBody>
          </p:sp>
          <p:sp>
            <p:nvSpPr>
              <p:cNvPr id="105545" name="Line 73"/>
              <p:cNvSpPr>
                <a:spLocks noChangeShapeType="1"/>
              </p:cNvSpPr>
              <p:nvPr/>
            </p:nvSpPr>
            <p:spPr bwMode="auto">
              <a:xfrm>
                <a:off x="2544" y="282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46" name="Line 74"/>
              <p:cNvSpPr>
                <a:spLocks noChangeShapeType="1"/>
              </p:cNvSpPr>
              <p:nvPr/>
            </p:nvSpPr>
            <p:spPr bwMode="auto">
              <a:xfrm>
                <a:off x="2544" y="282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47" name="Text Box 75"/>
              <p:cNvSpPr txBox="1">
                <a:spLocks noChangeArrowheads="1"/>
              </p:cNvSpPr>
              <p:nvPr/>
            </p:nvSpPr>
            <p:spPr bwMode="auto">
              <a:xfrm>
                <a:off x="2256" y="2822"/>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endParaRPr lang="en-US" altLang="zh-CN" baseline="-25000"/>
              </a:p>
            </p:txBody>
          </p:sp>
          <p:sp>
            <p:nvSpPr>
              <p:cNvPr id="105548" name="Text Box 76"/>
              <p:cNvSpPr txBox="1">
                <a:spLocks noChangeArrowheads="1"/>
              </p:cNvSpPr>
              <p:nvPr/>
            </p:nvSpPr>
            <p:spPr bwMode="auto">
              <a:xfrm>
                <a:off x="2640" y="2822"/>
                <a:ext cx="52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.784</a:t>
                </a:r>
                <a:endParaRPr lang="en-US" altLang="zh-CN" baseline="-25000"/>
              </a:p>
            </p:txBody>
          </p:sp>
          <p:sp>
            <p:nvSpPr>
              <p:cNvPr id="105549" name="Text Box 77"/>
              <p:cNvSpPr txBox="1">
                <a:spLocks noChangeArrowheads="1"/>
              </p:cNvSpPr>
              <p:nvPr/>
            </p:nvSpPr>
            <p:spPr bwMode="auto">
              <a:xfrm>
                <a:off x="2496" y="3014"/>
                <a:ext cx="6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   2</a:t>
                </a:r>
                <a:endParaRPr lang="en-US" altLang="zh-CN" baseline="-25000"/>
              </a:p>
            </p:txBody>
          </p:sp>
          <p:sp>
            <p:nvSpPr>
              <p:cNvPr id="105550" name="Line 78"/>
              <p:cNvSpPr>
                <a:spLocks noChangeShapeType="1"/>
              </p:cNvSpPr>
              <p:nvPr/>
            </p:nvSpPr>
            <p:spPr bwMode="auto">
              <a:xfrm>
                <a:off x="2544" y="3206"/>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51" name="Line 79"/>
              <p:cNvSpPr>
                <a:spLocks noChangeShapeType="1"/>
              </p:cNvSpPr>
              <p:nvPr/>
            </p:nvSpPr>
            <p:spPr bwMode="auto">
              <a:xfrm>
                <a:off x="2544" y="320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52" name="Text Box 80"/>
              <p:cNvSpPr txBox="1">
                <a:spLocks noChangeArrowheads="1"/>
              </p:cNvSpPr>
              <p:nvPr/>
            </p:nvSpPr>
            <p:spPr bwMode="auto">
              <a:xfrm>
                <a:off x="2256" y="3196"/>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endParaRPr lang="en-US" altLang="zh-CN" baseline="-25000"/>
              </a:p>
            </p:txBody>
          </p:sp>
          <p:sp>
            <p:nvSpPr>
              <p:cNvPr id="105553" name="Text Box 81"/>
              <p:cNvSpPr txBox="1">
                <a:spLocks noChangeArrowheads="1"/>
              </p:cNvSpPr>
              <p:nvPr/>
            </p:nvSpPr>
            <p:spPr bwMode="auto">
              <a:xfrm>
                <a:off x="2640" y="3206"/>
                <a:ext cx="52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.568</a:t>
                </a:r>
                <a:endParaRPr lang="en-US" altLang="zh-CN" baseline="-25000"/>
              </a:p>
            </p:txBody>
          </p:sp>
          <p:sp>
            <p:nvSpPr>
              <p:cNvPr id="105554" name="Text Box 82"/>
              <p:cNvSpPr txBox="1">
                <a:spLocks noChangeArrowheads="1"/>
              </p:cNvSpPr>
              <p:nvPr/>
            </p:nvSpPr>
            <p:spPr bwMode="auto">
              <a:xfrm>
                <a:off x="2496" y="3388"/>
                <a:ext cx="6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   2</a:t>
                </a:r>
                <a:endParaRPr lang="en-US" altLang="zh-CN" baseline="-25000"/>
              </a:p>
            </p:txBody>
          </p:sp>
          <p:sp>
            <p:nvSpPr>
              <p:cNvPr id="105555" name="Line 83"/>
              <p:cNvSpPr>
                <a:spLocks noChangeShapeType="1"/>
              </p:cNvSpPr>
              <p:nvPr/>
            </p:nvSpPr>
            <p:spPr bwMode="auto">
              <a:xfrm>
                <a:off x="2544" y="3580"/>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56" name="Line 84"/>
              <p:cNvSpPr>
                <a:spLocks noChangeShapeType="1"/>
              </p:cNvSpPr>
              <p:nvPr/>
            </p:nvSpPr>
            <p:spPr bwMode="auto">
              <a:xfrm>
                <a:off x="2544" y="358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57" name="Text Box 85"/>
              <p:cNvSpPr txBox="1">
                <a:spLocks noChangeArrowheads="1"/>
              </p:cNvSpPr>
              <p:nvPr/>
            </p:nvSpPr>
            <p:spPr bwMode="auto">
              <a:xfrm>
                <a:off x="2256" y="3580"/>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a:t>
                </a:r>
                <a:endParaRPr lang="en-US" altLang="zh-CN" baseline="-25000"/>
              </a:p>
            </p:txBody>
          </p:sp>
          <p:sp>
            <p:nvSpPr>
              <p:cNvPr id="105558" name="Text Box 86"/>
              <p:cNvSpPr txBox="1">
                <a:spLocks noChangeArrowheads="1"/>
              </p:cNvSpPr>
              <p:nvPr/>
            </p:nvSpPr>
            <p:spPr bwMode="auto">
              <a:xfrm>
                <a:off x="2640" y="3580"/>
                <a:ext cx="52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.136</a:t>
                </a:r>
                <a:endParaRPr lang="en-US" altLang="zh-CN" baseline="-25000"/>
              </a:p>
            </p:txBody>
          </p:sp>
          <p:sp>
            <p:nvSpPr>
              <p:cNvPr id="105559" name="Text Box 87"/>
              <p:cNvSpPr txBox="1">
                <a:spLocks noChangeArrowheads="1"/>
              </p:cNvSpPr>
              <p:nvPr/>
            </p:nvSpPr>
            <p:spPr bwMode="auto">
              <a:xfrm>
                <a:off x="2496" y="3772"/>
                <a:ext cx="6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   2</a:t>
                </a:r>
                <a:endParaRPr lang="en-US" altLang="zh-CN" baseline="-25000"/>
              </a:p>
            </p:txBody>
          </p:sp>
          <p:sp>
            <p:nvSpPr>
              <p:cNvPr id="105560" name="Line 88"/>
              <p:cNvSpPr>
                <a:spLocks noChangeShapeType="1"/>
              </p:cNvSpPr>
              <p:nvPr/>
            </p:nvSpPr>
            <p:spPr bwMode="auto">
              <a:xfrm>
                <a:off x="2544" y="3964"/>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61" name="Line 89"/>
              <p:cNvSpPr>
                <a:spLocks noChangeShapeType="1"/>
              </p:cNvSpPr>
              <p:nvPr/>
            </p:nvSpPr>
            <p:spPr bwMode="auto">
              <a:xfrm>
                <a:off x="2544" y="396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62" name="Text Box 90"/>
              <p:cNvSpPr txBox="1">
                <a:spLocks noChangeArrowheads="1"/>
              </p:cNvSpPr>
              <p:nvPr/>
            </p:nvSpPr>
            <p:spPr bwMode="auto">
              <a:xfrm>
                <a:off x="2256" y="3964"/>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0</a:t>
                </a:r>
                <a:endParaRPr lang="en-US" altLang="zh-CN" baseline="-25000"/>
              </a:p>
            </p:txBody>
          </p:sp>
          <p:sp>
            <p:nvSpPr>
              <p:cNvPr id="105563" name="Text Box 91"/>
              <p:cNvSpPr txBox="1">
                <a:spLocks noChangeArrowheads="1"/>
              </p:cNvSpPr>
              <p:nvPr/>
            </p:nvSpPr>
            <p:spPr bwMode="auto">
              <a:xfrm>
                <a:off x="2640" y="3984"/>
                <a:ext cx="52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r">
                  <a:spcBef>
                    <a:spcPct val="50000"/>
                  </a:spcBef>
                </a:pPr>
                <a:r>
                  <a:rPr lang="en-US" altLang="zh-CN"/>
                  <a:t>.272</a:t>
                </a:r>
                <a:endParaRPr lang="en-US" altLang="zh-CN" baseline="-25000"/>
              </a:p>
            </p:txBody>
          </p:sp>
        </p:grpSp>
        <p:sp>
          <p:nvSpPr>
            <p:cNvPr id="105564" name="Line 92"/>
            <p:cNvSpPr>
              <a:spLocks noChangeShapeType="1"/>
            </p:cNvSpPr>
            <p:nvPr/>
          </p:nvSpPr>
          <p:spPr bwMode="auto">
            <a:xfrm>
              <a:off x="2640" y="1968"/>
              <a:ext cx="0" cy="1920"/>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65" name="Text Box 93"/>
            <p:cNvSpPr txBox="1">
              <a:spLocks noChangeArrowheads="1"/>
            </p:cNvSpPr>
            <p:nvPr/>
          </p:nvSpPr>
          <p:spPr bwMode="auto">
            <a:xfrm>
              <a:off x="2448" y="1680"/>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a:solidFill>
                    <a:schemeClr val="accent2"/>
                  </a:solidFill>
                </a:rPr>
                <a:t>MSB</a:t>
              </a:r>
            </a:p>
          </p:txBody>
        </p:sp>
        <p:sp>
          <p:nvSpPr>
            <p:cNvPr id="105566" name="Text Box 94"/>
            <p:cNvSpPr txBox="1">
              <a:spLocks noChangeArrowheads="1"/>
            </p:cNvSpPr>
            <p:nvPr/>
          </p:nvSpPr>
          <p:spPr bwMode="auto">
            <a:xfrm>
              <a:off x="2448" y="3888"/>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a:solidFill>
                    <a:schemeClr val="accent2"/>
                  </a:solidFill>
                </a:rPr>
                <a:t>LSB</a:t>
              </a:r>
            </a:p>
          </p:txBody>
        </p:sp>
      </p:grpSp>
      <p:grpSp>
        <p:nvGrpSpPr>
          <p:cNvPr id="105567" name="Group 95"/>
          <p:cNvGrpSpPr>
            <a:grpSpLocks/>
          </p:cNvGrpSpPr>
          <p:nvPr/>
        </p:nvGrpSpPr>
        <p:grpSpPr bwMode="auto">
          <a:xfrm>
            <a:off x="6156325" y="2362200"/>
            <a:ext cx="2759075" cy="3902075"/>
            <a:chOff x="3936" y="1104"/>
            <a:chExt cx="1584" cy="2640"/>
          </a:xfrm>
        </p:grpSpPr>
        <p:sp>
          <p:nvSpPr>
            <p:cNvPr id="105568" name="AutoShape 96"/>
            <p:cNvSpPr>
              <a:spLocks noChangeArrowheads="1"/>
            </p:cNvSpPr>
            <p:nvPr/>
          </p:nvSpPr>
          <p:spPr bwMode="auto">
            <a:xfrm>
              <a:off x="3936" y="1104"/>
              <a:ext cx="1584" cy="2640"/>
            </a:xfrm>
            <a:prstGeom prst="roundRect">
              <a:avLst>
                <a:gd name="adj" fmla="val 9722"/>
              </a:avLst>
            </a:prstGeom>
            <a:solidFill>
              <a:schemeClr val="folHlink">
                <a:alpha val="50000"/>
              </a:schemeClr>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69" name="Text Box 97"/>
            <p:cNvSpPr txBox="1">
              <a:spLocks noChangeArrowheads="1"/>
            </p:cNvSpPr>
            <p:nvPr/>
          </p:nvSpPr>
          <p:spPr bwMode="auto">
            <a:xfrm>
              <a:off x="4032" y="1269"/>
              <a:ext cx="1392" cy="2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ea typeface="黑体" pitchFamily="2" charset="-122"/>
                </a:rPr>
                <a:t>思考：</a:t>
              </a:r>
            </a:p>
            <a:p>
              <a:pPr>
                <a:spcBef>
                  <a:spcPct val="50000"/>
                </a:spcBef>
                <a:buFont typeface="Wingdings" pitchFamily="2" charset="2"/>
                <a:buChar char="q"/>
              </a:pPr>
              <a:r>
                <a:rPr lang="zh-CN" altLang="en-US" sz="2800" dirty="0">
                  <a:ea typeface="黑体" pitchFamily="2" charset="-122"/>
                </a:rPr>
                <a:t>转换误差为多少？</a:t>
              </a:r>
            </a:p>
            <a:p>
              <a:pPr>
                <a:spcBef>
                  <a:spcPct val="50000"/>
                </a:spcBef>
                <a:buFont typeface="Wingdings" pitchFamily="2" charset="2"/>
                <a:buChar char="q"/>
              </a:pPr>
              <a:r>
                <a:rPr lang="zh-CN" altLang="en-US" sz="2800" dirty="0">
                  <a:ea typeface="黑体" pitchFamily="2" charset="-122"/>
                </a:rPr>
                <a:t>若要保持原数据的精度，二进制数的小数位应取几位</a:t>
              </a:r>
              <a:r>
                <a:rPr lang="zh-CN" altLang="en-US" sz="2800" dirty="0"/>
                <a:t>？</a:t>
              </a:r>
            </a:p>
          </p:txBody>
        </p:sp>
      </p:grpSp>
      <p:sp>
        <p:nvSpPr>
          <p:cNvPr id="3" name="页脚占位符 2"/>
          <p:cNvSpPr>
            <a:spLocks noGrp="1"/>
          </p:cNvSpPr>
          <p:nvPr>
            <p:ph type="ftr" sz="quarter" idx="12"/>
          </p:nvPr>
        </p:nvSpPr>
        <p:spPr>
          <a:xfrm>
            <a:off x="2438400" y="6513388"/>
            <a:ext cx="3200400" cy="304800"/>
          </a:xfrm>
        </p:spPr>
        <p:txBody>
          <a:bodyPr/>
          <a:lstStyle/>
          <a:p>
            <a:r>
              <a:rPr lang="zh-CN" altLang="en-US" dirty="0"/>
              <a:t>第</a:t>
            </a:r>
            <a:r>
              <a:rPr lang="en-US" altLang="zh-CN" dirty="0"/>
              <a:t>2</a:t>
            </a:r>
            <a:r>
              <a:rPr lang="zh-CN" altLang="en-US" dirty="0"/>
              <a:t>章数制和编码</a:t>
            </a:r>
          </a:p>
        </p:txBody>
      </p:sp>
    </p:spTree>
    <p:extLst>
      <p:ext uri="{BB962C8B-B14F-4D97-AF65-F5344CB8AC3E}">
        <p14:creationId xmlns:p14="http://schemas.microsoft.com/office/powerpoint/2010/main" val="3134756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54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05527"/>
                                        </p:tgtEl>
                                        <p:attrNameLst>
                                          <p:attrName>style.visibility</p:attrName>
                                        </p:attrNameLst>
                                      </p:cBhvr>
                                      <p:to>
                                        <p:strVal val="visible"/>
                                      </p:to>
                                    </p:set>
                                    <p:anim calcmode="lin" valueType="num">
                                      <p:cBhvr additive="base">
                                        <p:cTn id="11" dur="500" fill="hold"/>
                                        <p:tgtEl>
                                          <p:spTgt spid="105527"/>
                                        </p:tgtEl>
                                        <p:attrNameLst>
                                          <p:attrName>ppt_x</p:attrName>
                                        </p:attrNameLst>
                                      </p:cBhvr>
                                      <p:tavLst>
                                        <p:tav tm="0">
                                          <p:val>
                                            <p:strVal val="#ppt_x"/>
                                          </p:val>
                                        </p:tav>
                                        <p:tav tm="100000">
                                          <p:val>
                                            <p:strVal val="#ppt_x"/>
                                          </p:val>
                                        </p:tav>
                                      </p:tavLst>
                                    </p:anim>
                                    <p:anim calcmode="lin" valueType="num">
                                      <p:cBhvr additive="base">
                                        <p:cTn id="12" dur="500" fill="hold"/>
                                        <p:tgtEl>
                                          <p:spTgt spid="10552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5526"/>
                                        </p:tgtEl>
                                        <p:attrNameLst>
                                          <p:attrName>style.visibility</p:attrName>
                                        </p:attrNameLst>
                                      </p:cBhvr>
                                      <p:to>
                                        <p:strVal val="visible"/>
                                      </p:to>
                                    </p:set>
                                    <p:anim calcmode="lin" valueType="num">
                                      <p:cBhvr additive="base">
                                        <p:cTn id="17" dur="500" fill="hold"/>
                                        <p:tgtEl>
                                          <p:spTgt spid="105526"/>
                                        </p:tgtEl>
                                        <p:attrNameLst>
                                          <p:attrName>ppt_x</p:attrName>
                                        </p:attrNameLst>
                                      </p:cBhvr>
                                      <p:tavLst>
                                        <p:tav tm="0">
                                          <p:val>
                                            <p:strVal val="#ppt_x"/>
                                          </p:val>
                                        </p:tav>
                                        <p:tav tm="100000">
                                          <p:val>
                                            <p:strVal val="#ppt_x"/>
                                          </p:val>
                                        </p:tav>
                                      </p:tavLst>
                                    </p:anim>
                                    <p:anim calcmode="lin" valueType="num">
                                      <p:cBhvr additive="base">
                                        <p:cTn id="18" dur="500" fill="hold"/>
                                        <p:tgtEl>
                                          <p:spTgt spid="10552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55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5567"/>
                                        </p:tgtEl>
                                        <p:attrNameLst>
                                          <p:attrName>style.visibility</p:attrName>
                                        </p:attrNameLst>
                                      </p:cBhvr>
                                      <p:to>
                                        <p:strVal val="visible"/>
                                      </p:to>
                                    </p:set>
                                    <p:animEffect transition="in" filter="dissolve">
                                      <p:cBhvr>
                                        <p:cTn id="27" dur="500"/>
                                        <p:tgtEl>
                                          <p:spTgt spid="105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2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5"/>
          <p:cNvSpPr>
            <a:spLocks noGrp="1" noChangeArrowheads="1"/>
          </p:cNvSpPr>
          <p:nvPr>
            <p:ph type="title"/>
          </p:nvPr>
        </p:nvSpPr>
        <p:spPr>
          <a:noFill/>
        </p:spPr>
        <p:txBody>
          <a:bodyPr lIns="92075" tIns="46038" rIns="92075" bIns="46038" anchor="ctr"/>
          <a:lstStyle/>
          <a:p>
            <a:r>
              <a:rPr lang="zh-CN" altLang="en-US" dirty="0"/>
              <a:t>进位数制间的相互转换</a:t>
            </a:r>
            <a:endParaRPr lang="en-US" altLang="zh-CN" dirty="0"/>
          </a:p>
        </p:txBody>
      </p:sp>
      <p:sp>
        <p:nvSpPr>
          <p:cNvPr id="20483" name="Rectangle 3"/>
          <p:cNvSpPr>
            <a:spLocks noGrp="1" noChangeArrowheads="1"/>
          </p:cNvSpPr>
          <p:nvPr>
            <p:ph idx="1"/>
          </p:nvPr>
        </p:nvSpPr>
        <p:spPr>
          <a:xfrm>
            <a:off x="457200" y="1214438"/>
            <a:ext cx="8362950" cy="4918075"/>
          </a:xfrm>
          <a:noFill/>
        </p:spPr>
        <p:txBody>
          <a:bodyPr lIns="92075" tIns="46038" rIns="92075" bIns="46038"/>
          <a:lstStyle/>
          <a:p>
            <a:pPr>
              <a:lnSpc>
                <a:spcPct val="90000"/>
              </a:lnSpc>
            </a:pPr>
            <a:r>
              <a:rPr lang="zh-CN" altLang="en-US" sz="2800" b="1" dirty="0"/>
              <a:t>通用转换过程</a:t>
            </a:r>
            <a:endParaRPr lang="zh-CN" altLang="en-US" sz="2800" dirty="0"/>
          </a:p>
          <a:p>
            <a:pPr lvl="1">
              <a:lnSpc>
                <a:spcPct val="90000"/>
              </a:lnSpc>
            </a:pPr>
            <a:r>
              <a:rPr lang="zh-CN" altLang="en-US" sz="2400" b="1" dirty="0"/>
              <a:t>算法</a:t>
            </a:r>
            <a:r>
              <a:rPr lang="en-US" altLang="zh-CN" sz="2400" b="1" dirty="0"/>
              <a:t>1</a:t>
            </a:r>
            <a:endParaRPr lang="en-US" altLang="zh-CN" sz="2400" dirty="0"/>
          </a:p>
          <a:p>
            <a:pPr lvl="1">
              <a:lnSpc>
                <a:spcPct val="90000"/>
              </a:lnSpc>
              <a:buFont typeface="Wingdings" pitchFamily="2" charset="2"/>
              <a:buNone/>
            </a:pPr>
            <a:r>
              <a:rPr lang="en-US" altLang="zh-CN" sz="2400" dirty="0"/>
              <a:t>     A</a:t>
            </a:r>
            <a:r>
              <a:rPr lang="zh-CN" altLang="en-US" sz="2400" dirty="0"/>
              <a:t>进制数</a:t>
            </a:r>
            <a:r>
              <a:rPr lang="en-US" altLang="zh-CN" sz="2400" dirty="0"/>
              <a:t>N</a:t>
            </a:r>
            <a:r>
              <a:rPr lang="zh-CN" altLang="en-US" sz="2400" dirty="0"/>
              <a:t>转换成</a:t>
            </a:r>
            <a:r>
              <a:rPr lang="en-US" altLang="zh-CN" sz="2400" dirty="0"/>
              <a:t>B</a:t>
            </a:r>
            <a:r>
              <a:rPr lang="zh-CN" altLang="en-US" sz="2400" dirty="0"/>
              <a:t>进制数。</a:t>
            </a:r>
            <a:endParaRPr lang="en-US" altLang="zh-CN" sz="2400" dirty="0"/>
          </a:p>
          <a:p>
            <a:pPr lvl="1">
              <a:lnSpc>
                <a:spcPct val="90000"/>
              </a:lnSpc>
              <a:buFont typeface="Wingdings" pitchFamily="2" charset="2"/>
              <a:buNone/>
            </a:pPr>
            <a:r>
              <a:rPr lang="en-US" altLang="zh-CN" sz="2400" dirty="0"/>
              <a:t>     (a) </a:t>
            </a:r>
            <a:r>
              <a:rPr lang="zh-CN" altLang="en-US" sz="2400" dirty="0"/>
              <a:t>用</a:t>
            </a:r>
            <a:r>
              <a:rPr lang="en-US" altLang="zh-CN" sz="2400" dirty="0"/>
              <a:t>B</a:t>
            </a:r>
            <a:r>
              <a:rPr lang="zh-CN" altLang="en-US" sz="2400" dirty="0"/>
              <a:t>进制数取代展开序列中的数字，并计算结果，或</a:t>
            </a:r>
            <a:endParaRPr lang="en-US" altLang="zh-CN" sz="2400" dirty="0"/>
          </a:p>
          <a:p>
            <a:pPr lvl="1">
              <a:lnSpc>
                <a:spcPct val="90000"/>
              </a:lnSpc>
              <a:buFont typeface="Wingdings" pitchFamily="2" charset="2"/>
              <a:buNone/>
            </a:pPr>
            <a:r>
              <a:rPr lang="en-US" altLang="zh-CN" sz="2400" dirty="0"/>
              <a:t>     (b) </a:t>
            </a:r>
            <a:r>
              <a:rPr lang="zh-CN" altLang="en-US" sz="2400" dirty="0"/>
              <a:t>基于</a:t>
            </a:r>
            <a:r>
              <a:rPr lang="en-US" altLang="zh-CN" sz="2400" dirty="0"/>
              <a:t>A</a:t>
            </a:r>
            <a:r>
              <a:rPr lang="zh-CN" altLang="en-US" sz="2400" dirty="0"/>
              <a:t>进制运算，计算</a:t>
            </a:r>
            <a:r>
              <a:rPr lang="en-US" altLang="zh-CN" sz="2400" dirty="0"/>
              <a:t>B</a:t>
            </a:r>
            <a:r>
              <a:rPr lang="zh-CN" altLang="en-US" sz="2400" dirty="0"/>
              <a:t>基数的乘除法。</a:t>
            </a:r>
            <a:endParaRPr lang="en-US" altLang="zh-CN" sz="2400" dirty="0"/>
          </a:p>
          <a:p>
            <a:pPr lvl="1">
              <a:lnSpc>
                <a:spcPct val="90000"/>
              </a:lnSpc>
              <a:buFont typeface="Wingdings" pitchFamily="2" charset="2"/>
              <a:buNone/>
            </a:pPr>
            <a:endParaRPr lang="en-US" altLang="zh-CN" sz="2400" dirty="0"/>
          </a:p>
          <a:p>
            <a:pPr lvl="1">
              <a:lnSpc>
                <a:spcPct val="90000"/>
              </a:lnSpc>
            </a:pPr>
            <a:r>
              <a:rPr lang="zh-CN" altLang="en-US" sz="2400" b="1" dirty="0"/>
              <a:t>算法</a:t>
            </a:r>
            <a:r>
              <a:rPr lang="en-US" altLang="zh-CN" sz="2400" b="1" dirty="0"/>
              <a:t>2</a:t>
            </a:r>
            <a:endParaRPr lang="en-US" altLang="zh-CN" sz="2400" dirty="0"/>
          </a:p>
          <a:p>
            <a:pPr lvl="1">
              <a:lnSpc>
                <a:spcPct val="90000"/>
              </a:lnSpc>
              <a:buFont typeface="Wingdings" pitchFamily="2" charset="2"/>
              <a:buNone/>
            </a:pPr>
            <a:r>
              <a:rPr lang="en-US" altLang="zh-CN" sz="2400" dirty="0"/>
              <a:t>     A</a:t>
            </a:r>
            <a:r>
              <a:rPr lang="zh-CN" altLang="en-US" sz="2400" dirty="0"/>
              <a:t>进制数</a:t>
            </a:r>
            <a:r>
              <a:rPr lang="en-US" altLang="zh-CN" sz="2400" dirty="0"/>
              <a:t>N</a:t>
            </a:r>
            <a:r>
              <a:rPr lang="zh-CN" altLang="en-US" sz="2400" dirty="0"/>
              <a:t>转换成</a:t>
            </a:r>
            <a:r>
              <a:rPr lang="en-US" altLang="zh-CN" sz="2400" dirty="0"/>
              <a:t>B</a:t>
            </a:r>
            <a:r>
              <a:rPr lang="zh-CN" altLang="en-US" sz="2400" dirty="0"/>
              <a:t>进制数。</a:t>
            </a:r>
            <a:endParaRPr lang="en-US" altLang="zh-CN" sz="2400" dirty="0"/>
          </a:p>
          <a:p>
            <a:pPr lvl="1">
              <a:lnSpc>
                <a:spcPct val="90000"/>
              </a:lnSpc>
              <a:buFont typeface="Wingdings" pitchFamily="2" charset="2"/>
              <a:buNone/>
            </a:pPr>
            <a:r>
              <a:rPr lang="en-US" altLang="zh-CN" sz="2400" dirty="0"/>
              <a:t>     (a) </a:t>
            </a:r>
            <a:r>
              <a:rPr lang="zh-CN" altLang="en-US" sz="2400" dirty="0"/>
              <a:t>用序列替代法将</a:t>
            </a:r>
            <a:r>
              <a:rPr lang="en-US" altLang="zh-CN" sz="2400" dirty="0"/>
              <a:t>A</a:t>
            </a:r>
            <a:r>
              <a:rPr lang="zh-CN" altLang="en-US" sz="2400" dirty="0"/>
              <a:t>进制数转换成</a:t>
            </a:r>
            <a:r>
              <a:rPr lang="en-US" altLang="zh-CN" sz="2400" dirty="0">
                <a:solidFill>
                  <a:srgbClr val="FF0000"/>
                </a:solidFill>
              </a:rPr>
              <a:t>10</a:t>
            </a:r>
            <a:r>
              <a:rPr lang="zh-CN" altLang="en-US" sz="2400" dirty="0">
                <a:solidFill>
                  <a:srgbClr val="FF0000"/>
                </a:solidFill>
              </a:rPr>
              <a:t>进制</a:t>
            </a:r>
            <a:r>
              <a:rPr lang="zh-CN" altLang="en-US" sz="2400" dirty="0"/>
              <a:t>。</a:t>
            </a:r>
          </a:p>
          <a:p>
            <a:pPr lvl="1">
              <a:lnSpc>
                <a:spcPct val="90000"/>
              </a:lnSpc>
              <a:buFont typeface="Wingdings" pitchFamily="2" charset="2"/>
              <a:buNone/>
            </a:pPr>
            <a:r>
              <a:rPr lang="en-US" altLang="zh-CN" sz="2400" dirty="0"/>
              <a:t>     (b) </a:t>
            </a:r>
            <a:r>
              <a:rPr lang="zh-CN" altLang="en-US" sz="2400" dirty="0"/>
              <a:t>用基数乘除法，将</a:t>
            </a:r>
            <a:r>
              <a:rPr lang="en-US" altLang="zh-CN" sz="2400" dirty="0">
                <a:solidFill>
                  <a:srgbClr val="FF0000"/>
                </a:solidFill>
              </a:rPr>
              <a:t>10</a:t>
            </a:r>
            <a:r>
              <a:rPr lang="zh-CN" altLang="en-US" sz="2400" dirty="0">
                <a:solidFill>
                  <a:srgbClr val="FF0000"/>
                </a:solidFill>
              </a:rPr>
              <a:t>进制</a:t>
            </a:r>
            <a:r>
              <a:rPr lang="zh-CN" altLang="en-US" sz="2400" dirty="0"/>
              <a:t>数转换成</a:t>
            </a:r>
            <a:r>
              <a:rPr lang="en-US" altLang="zh-CN" sz="2400" dirty="0"/>
              <a:t>B</a:t>
            </a:r>
            <a:r>
              <a:rPr lang="zh-CN" altLang="en-US" sz="2400" dirty="0"/>
              <a:t>进制数。</a:t>
            </a:r>
            <a:endParaRPr lang="en-US" altLang="zh-CN" sz="2400" dirty="0"/>
          </a:p>
          <a:p>
            <a:pPr lvl="1">
              <a:lnSpc>
                <a:spcPct val="90000"/>
              </a:lnSpc>
              <a:buFont typeface="Wingdings" pitchFamily="2" charset="2"/>
              <a:buNone/>
            </a:pPr>
            <a:r>
              <a:rPr lang="en-US" altLang="zh-CN" sz="2400" dirty="0"/>
              <a:t>     </a:t>
            </a:r>
            <a:endParaRPr lang="zh-CN" altLang="en-US" sz="2400" dirty="0"/>
          </a:p>
        </p:txBody>
      </p:sp>
      <p:sp>
        <p:nvSpPr>
          <p:cNvPr id="6" name="日期占位符 5"/>
          <p:cNvSpPr>
            <a:spLocks noGrp="1"/>
          </p:cNvSpPr>
          <p:nvPr>
            <p:ph type="dt" sz="half" idx="10"/>
          </p:nvPr>
        </p:nvSpPr>
        <p:spPr/>
        <p:txBody>
          <a:bodyPr/>
          <a:lstStyle/>
          <a:p>
            <a:pPr>
              <a:defRPr/>
            </a:pPr>
            <a:fld id="{1498FBA1-BE59-44ED-B41B-485CD710A72E}" type="datetime1">
              <a:rPr lang="zh-CN" altLang="en-US" smtClean="0"/>
              <a:t>2018/3/13</a:t>
            </a:fld>
            <a:endParaRPr lang="en-US" altLang="zh-CN"/>
          </a:p>
        </p:txBody>
      </p:sp>
      <p:sp>
        <p:nvSpPr>
          <p:cNvPr id="20482"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20485" name="灯片编号占位符 6"/>
          <p:cNvSpPr>
            <a:spLocks noGrp="1"/>
          </p:cNvSpPr>
          <p:nvPr>
            <p:ph type="sldNum" sz="quarter" idx="12"/>
          </p:nvPr>
        </p:nvSpPr>
        <p:spPr>
          <a:noFill/>
        </p:spPr>
        <p:txBody>
          <a:bodyPr/>
          <a:lstStyle/>
          <a:p>
            <a:fld id="{7516E350-5393-4AC3-84EE-3895D75550EA}" type="slidenum">
              <a:rPr lang="en-US" altLang="zh-CN" smtClean="0">
                <a:ea typeface="宋体" pitchFamily="2" charset="-122"/>
              </a:rPr>
              <a:pPr/>
              <a:t>16</a:t>
            </a:fld>
            <a:endParaRPr lang="en-US" altLang="zh-CN">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定点数和浮点数</a:t>
            </a:r>
          </a:p>
        </p:txBody>
      </p:sp>
      <p:sp>
        <p:nvSpPr>
          <p:cNvPr id="3" name="内容占位符 2"/>
          <p:cNvSpPr>
            <a:spLocks noGrp="1"/>
          </p:cNvSpPr>
          <p:nvPr>
            <p:ph idx="1"/>
          </p:nvPr>
        </p:nvSpPr>
        <p:spPr/>
        <p:txBody>
          <a:bodyPr/>
          <a:lstStyle/>
          <a:p>
            <a:r>
              <a:rPr lang="zh-CN" altLang="en-US" dirty="0"/>
              <a:t>日常生活中所使用的数有整数和实数之分。</a:t>
            </a:r>
            <a:endParaRPr lang="en-US" altLang="zh-CN" dirty="0"/>
          </a:p>
          <a:p>
            <a:pPr lvl="1"/>
            <a:r>
              <a:rPr lang="zh-CN" altLang="en-US" dirty="0"/>
              <a:t>整数的小数点固定在数的最右边，可省略不写。</a:t>
            </a:r>
            <a:endParaRPr lang="en-US" altLang="zh-CN" dirty="0"/>
          </a:p>
          <a:p>
            <a:pPr lvl="1"/>
            <a:r>
              <a:rPr lang="zh-CN" altLang="en-US" dirty="0"/>
              <a:t>实数的小数点则不固定。</a:t>
            </a:r>
            <a:endParaRPr lang="en-US" altLang="zh-CN" dirty="0"/>
          </a:p>
          <a:p>
            <a:r>
              <a:rPr lang="zh-CN" altLang="en-US" b="1" dirty="0"/>
              <a:t>定点数：</a:t>
            </a:r>
            <a:r>
              <a:rPr lang="zh-CN" altLang="en-US" dirty="0"/>
              <a:t>小数点位置约定在某一个固定位置的数。</a:t>
            </a:r>
            <a:endParaRPr lang="en-US" altLang="zh-CN" dirty="0"/>
          </a:p>
          <a:p>
            <a:pPr lvl="1"/>
            <a:r>
              <a:rPr lang="zh-CN" altLang="en-US" dirty="0"/>
              <a:t>定点整数是纯整数，约定的小数点位置在有效数值部分最低位之后。</a:t>
            </a:r>
            <a:endParaRPr lang="en-US" altLang="zh-CN" dirty="0"/>
          </a:p>
          <a:p>
            <a:pPr lvl="1"/>
            <a:r>
              <a:rPr lang="zh-CN" altLang="en-US" b="1" dirty="0"/>
              <a:t>定点小数</a:t>
            </a:r>
            <a:r>
              <a:rPr lang="zh-CN" altLang="en-US" dirty="0"/>
              <a:t>是纯小数，约定的小数点位置在有效数值部分最高位之前。</a:t>
            </a:r>
            <a:endParaRPr lang="en-US" altLang="zh-CN" dirty="0"/>
          </a:p>
          <a:p>
            <a:r>
              <a:rPr lang="zh-CN" altLang="en-US" b="1" dirty="0"/>
              <a:t>浮点数：</a:t>
            </a:r>
            <a:r>
              <a:rPr lang="zh-CN" altLang="en-US" dirty="0"/>
              <a:t>小数点位置约定可以浮动的数。</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D3D6162B-EE7B-4965-96E8-5C3ACC718E57}"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pPr>
                <a:defRPr/>
              </a:pPr>
              <a:t>17</a:t>
            </a:fld>
            <a:endParaRPr lang="en-US" altLang="zh-CN"/>
          </a:p>
        </p:txBody>
      </p:sp>
    </p:spTree>
    <p:extLst>
      <p:ext uri="{BB962C8B-B14F-4D97-AF65-F5344CB8AC3E}">
        <p14:creationId xmlns:p14="http://schemas.microsoft.com/office/powerpoint/2010/main" val="22631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二进制实数表示</a:t>
            </a:r>
          </a:p>
        </p:txBody>
      </p:sp>
      <p:sp>
        <p:nvSpPr>
          <p:cNvPr id="4" name="日期占位符 3"/>
          <p:cNvSpPr>
            <a:spLocks noGrp="1"/>
          </p:cNvSpPr>
          <p:nvPr>
            <p:ph type="dt" sz="half" idx="10"/>
          </p:nvPr>
        </p:nvSpPr>
        <p:spPr/>
        <p:txBody>
          <a:bodyPr/>
          <a:lstStyle/>
          <a:p>
            <a:pPr>
              <a:defRPr/>
            </a:pPr>
            <a:fld id="{281FADFC-C69A-4AF1-97F3-9491F1A53DB3}"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18</a:t>
            </a:fld>
            <a:endParaRPr lang="en-US" altLang="zh-CN"/>
          </a:p>
        </p:txBody>
      </p:sp>
      <p:graphicFrame>
        <p:nvGraphicFramePr>
          <p:cNvPr id="7" name="Group 1"/>
          <p:cNvGraphicFramePr>
            <a:graphicFrameLocks noGrp="1"/>
          </p:cNvGraphicFramePr>
          <p:nvPr>
            <p:extLst>
              <p:ext uri="{D42A27DB-BD31-4B8C-83A1-F6EECF244321}">
                <p14:modId xmlns:p14="http://schemas.microsoft.com/office/powerpoint/2010/main" val="1619140599"/>
              </p:ext>
            </p:extLst>
          </p:nvPr>
        </p:nvGraphicFramePr>
        <p:xfrm>
          <a:off x="4131816" y="1052695"/>
          <a:ext cx="584200" cy="2160281"/>
        </p:xfrm>
        <a:graphic>
          <a:graphicData uri="http://schemas.openxmlformats.org/drawingml/2006/table">
            <a:tbl>
              <a:tblPr/>
              <a:tblGrid>
                <a:gridCol w="584200">
                  <a:extLst>
                    <a:ext uri="{9D8B030D-6E8A-4147-A177-3AD203B41FA5}">
                      <a16:colId xmlns:a16="http://schemas.microsoft.com/office/drawing/2014/main" val="20000"/>
                    </a:ext>
                  </a:extLst>
                </a:gridCol>
              </a:tblGrid>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rgbClr val="980002"/>
                          </a:solidFill>
                          <a:effectLst/>
                          <a:latin typeface="Calibri" charset="0"/>
                          <a:ea typeface="Calibri" charset="0"/>
                          <a:cs typeface="Calibri" charset="0"/>
                          <a:sym typeface="Calibri" charset="0"/>
                        </a:rPr>
                        <a:t>2</a:t>
                      </a:r>
                      <a:r>
                        <a:rPr kumimoji="0" lang="en-US" sz="2000" b="0" i="0" u="none" strike="noStrike" cap="none" normalizeH="0" baseline="32000" dirty="0">
                          <a:ln>
                            <a:noFill/>
                          </a:ln>
                          <a:solidFill>
                            <a:srgbClr val="980002"/>
                          </a:solidFill>
                          <a:effectLst/>
                          <a:latin typeface="Calibri Italic" charset="0"/>
                          <a:ea typeface="Calibri Italic" charset="0"/>
                          <a:cs typeface="Calibri Italic" charset="0"/>
                          <a:sym typeface="Calibri Italic" charset="0"/>
                        </a:rPr>
                        <a:t>i</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rgbClr val="980002"/>
                          </a:solidFill>
                          <a:effectLst/>
                          <a:latin typeface="Calibri" charset="0"/>
                          <a:ea typeface="Calibri" charset="0"/>
                          <a:cs typeface="Calibri" charset="0"/>
                          <a:sym typeface="Calibri" charset="0"/>
                        </a:rPr>
                        <a:t>2</a:t>
                      </a:r>
                      <a:r>
                        <a:rPr kumimoji="0" lang="en-US" sz="2000" b="0" i="0" u="none" strike="noStrike" cap="none" normalizeH="0" baseline="32000">
                          <a:ln>
                            <a:noFill/>
                          </a:ln>
                          <a:solidFill>
                            <a:srgbClr val="980002"/>
                          </a:solidFill>
                          <a:effectLst/>
                          <a:latin typeface="Calibri Italic" charset="0"/>
                          <a:ea typeface="Calibri Italic" charset="0"/>
                          <a:cs typeface="Calibri Italic" charset="0"/>
                          <a:sym typeface="Calibri Italic" charset="0"/>
                        </a:rPr>
                        <a:t>i-1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5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dirty="0">
                        <a:ln>
                          <a:noFill/>
                        </a:ln>
                        <a:solidFill>
                          <a:srgbClr val="980002"/>
                        </a:solidFill>
                        <a:effectLst/>
                        <a:latin typeface="Calibri" charset="0"/>
                        <a:ea typeface="ヒラギノ角ゴ ProN W3" charset="0"/>
                        <a:cs typeface="ヒラギノ角ゴ ProN W3" charset="0"/>
                        <a:sym typeface="Calibri"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altLang="zh-CN" sz="2000" b="0" i="0" u="none" strike="noStrike" cap="none" normalizeH="0" baseline="0" dirty="0">
                          <a:ln>
                            <a:noFill/>
                          </a:ln>
                          <a:solidFill>
                            <a:srgbClr val="980002"/>
                          </a:solidFill>
                          <a:effectLst/>
                          <a:latin typeface="Calibri" charset="0"/>
                          <a:ea typeface="Calibri" charset="0"/>
                          <a:cs typeface="Calibri" charset="0"/>
                          <a:sym typeface="Calibri" charset="0"/>
                        </a:rPr>
                        <a:t>4</a:t>
                      </a:r>
                      <a:endParaRPr kumimoji="0" lang="en-US" sz="2000" b="0" i="0" u="none" strike="noStrike" cap="none" normalizeH="0" baseline="0" dirty="0">
                        <a:ln>
                          <a:noFill/>
                        </a:ln>
                        <a:solidFill>
                          <a:srgbClr val="980002"/>
                        </a:solidFill>
                        <a:effectLst/>
                        <a:latin typeface="Calibri" charset="0"/>
                        <a:ea typeface="Calibri" charset="0"/>
                        <a:cs typeface="Calibri" charset="0"/>
                        <a:sym typeface="Calibri"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altLang="zh-CN" sz="2000" b="0" i="0" u="none" strike="noStrike" cap="none" normalizeH="0" baseline="0" dirty="0">
                          <a:ln>
                            <a:noFill/>
                          </a:ln>
                          <a:solidFill>
                            <a:srgbClr val="980002"/>
                          </a:solidFill>
                          <a:effectLst/>
                          <a:latin typeface="Calibri" charset="0"/>
                          <a:ea typeface="Calibri" charset="0"/>
                          <a:cs typeface="Calibri" charset="0"/>
                          <a:sym typeface="Calibri" charset="0"/>
                        </a:rPr>
                        <a:t>2</a:t>
                      </a:r>
                      <a:endParaRPr kumimoji="0" lang="en-US" sz="2000" b="0" i="0" u="none" strike="noStrike" cap="none" normalizeH="0" baseline="0" dirty="0">
                        <a:ln>
                          <a:noFill/>
                        </a:ln>
                        <a:solidFill>
                          <a:srgbClr val="980002"/>
                        </a:solidFill>
                        <a:effectLst/>
                        <a:latin typeface="Calibri" charset="0"/>
                        <a:ea typeface="Calibri" charset="0"/>
                        <a:cs typeface="Calibri" charset="0"/>
                        <a:sym typeface="Calibri"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altLang="zh-CN" sz="2000" b="0" i="0" u="none" strike="noStrike" cap="none" normalizeH="0" baseline="0" dirty="0">
                          <a:ln>
                            <a:noFill/>
                          </a:ln>
                          <a:solidFill>
                            <a:srgbClr val="980002"/>
                          </a:solidFill>
                          <a:effectLst/>
                          <a:latin typeface="Calibri" charset="0"/>
                          <a:ea typeface="Calibri" charset="0"/>
                          <a:cs typeface="Calibri" charset="0"/>
                          <a:sym typeface="Calibri" charset="0"/>
                        </a:rPr>
                        <a:t>1</a:t>
                      </a:r>
                      <a:endParaRPr kumimoji="0" lang="en-US" sz="2000" b="0" i="0" u="none" strike="noStrike" cap="none" normalizeH="0" baseline="0" dirty="0">
                        <a:ln>
                          <a:noFill/>
                        </a:ln>
                        <a:solidFill>
                          <a:srgbClr val="980002"/>
                        </a:solidFill>
                        <a:effectLst/>
                        <a:latin typeface="Calibri" charset="0"/>
                        <a:ea typeface="Calibri" charset="0"/>
                        <a:cs typeface="Calibri" charset="0"/>
                        <a:sym typeface="Calibri"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 name="Group 27"/>
          <p:cNvGraphicFramePr>
            <a:graphicFrameLocks noGrp="1"/>
          </p:cNvGraphicFramePr>
          <p:nvPr>
            <p:extLst>
              <p:ext uri="{D42A27DB-BD31-4B8C-83A1-F6EECF244321}">
                <p14:modId xmlns:p14="http://schemas.microsoft.com/office/powerpoint/2010/main" val="1207762230"/>
              </p:ext>
            </p:extLst>
          </p:nvPr>
        </p:nvGraphicFramePr>
        <p:xfrm>
          <a:off x="3581400" y="3733800"/>
          <a:ext cx="660400" cy="1727200"/>
        </p:xfrm>
        <a:graphic>
          <a:graphicData uri="http://schemas.openxmlformats.org/drawingml/2006/table">
            <a:tbl>
              <a:tblPr/>
              <a:tblGrid>
                <a:gridCol w="660400">
                  <a:extLst>
                    <a:ext uri="{9D8B030D-6E8A-4147-A177-3AD203B41FA5}">
                      <a16:colId xmlns:a16="http://schemas.microsoft.com/office/drawing/2014/main" val="20000"/>
                    </a:ext>
                  </a:extLst>
                </a:gridCol>
              </a:tblGrid>
              <a:tr h="323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rgbClr val="980002"/>
                          </a:solidFill>
                          <a:effectLst/>
                          <a:latin typeface="Calibri" charset="0"/>
                          <a:ea typeface="Calibri" charset="0"/>
                          <a:cs typeface="Calibri" charset="0"/>
                          <a:sym typeface="Calibri" charset="0"/>
                        </a:rPr>
                        <a:t>1/2</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rgbClr val="980002"/>
                          </a:solidFill>
                          <a:effectLst/>
                          <a:latin typeface="Calibri" charset="0"/>
                          <a:ea typeface="Calibri" charset="0"/>
                          <a:cs typeface="Calibri" charset="0"/>
                          <a:sym typeface="Calibri" charset="0"/>
                        </a:rPr>
                        <a:t>1/4</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rgbClr val="980002"/>
                          </a:solidFill>
                          <a:effectLst/>
                          <a:latin typeface="Calibri" charset="0"/>
                          <a:ea typeface="Calibri" charset="0"/>
                          <a:cs typeface="Calibri" charset="0"/>
                          <a:sym typeface="Calibri" charset="0"/>
                        </a:rPr>
                        <a:t>1/8</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32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rgbClr val="980002"/>
                        </a:solidFill>
                        <a:effectLst/>
                        <a:latin typeface="Calibri" charset="0"/>
                        <a:ea typeface="ヒラギノ角ゴ ProN W3" charset="0"/>
                        <a:cs typeface="ヒラギノ角ゴ ProN W3" charset="0"/>
                        <a:sym typeface="Calibri"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rgbClr val="980002"/>
                          </a:solidFill>
                          <a:effectLst/>
                          <a:latin typeface="Calibri" charset="0"/>
                          <a:ea typeface="Calibri" charset="0"/>
                          <a:cs typeface="Calibri" charset="0"/>
                          <a:sym typeface="Calibri" charset="0"/>
                        </a:rPr>
                        <a:t>2</a:t>
                      </a:r>
                      <a:r>
                        <a:rPr kumimoji="0" lang="en-US" sz="2000" b="0" i="0" u="none" strike="noStrike" cap="none" normalizeH="0" baseline="32000" dirty="0">
                          <a:ln>
                            <a:noFill/>
                          </a:ln>
                          <a:solidFill>
                            <a:srgbClr val="980002"/>
                          </a:solidFill>
                          <a:effectLst/>
                          <a:latin typeface="Calibri Italic" charset="0"/>
                          <a:ea typeface="Calibri Italic" charset="0"/>
                          <a:cs typeface="Calibri Italic" charset="0"/>
                          <a:sym typeface="Calibri Italic" charset="0"/>
                        </a:rPr>
                        <a:t>-j</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49"/>
          <p:cNvGraphicFramePr>
            <a:graphicFrameLocks noGrp="1"/>
          </p:cNvGraphicFramePr>
          <p:nvPr/>
        </p:nvGraphicFramePr>
        <p:xfrm>
          <a:off x="901700" y="3187700"/>
          <a:ext cx="6527800" cy="546100"/>
        </p:xfrm>
        <a:graphic>
          <a:graphicData uri="http://schemas.openxmlformats.org/drawingml/2006/table">
            <a:tbl>
              <a:tblPr/>
              <a:tblGrid>
                <a:gridCol w="5715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gridCol w="571500">
                  <a:extLst>
                    <a:ext uri="{9D8B030D-6E8A-4147-A177-3AD203B41FA5}">
                      <a16:colId xmlns:a16="http://schemas.microsoft.com/office/drawing/2014/main" val="20006"/>
                    </a:ext>
                  </a:extLst>
                </a:gridCol>
                <a:gridCol w="571500">
                  <a:extLst>
                    <a:ext uri="{9D8B030D-6E8A-4147-A177-3AD203B41FA5}">
                      <a16:colId xmlns:a16="http://schemas.microsoft.com/office/drawing/2014/main" val="20007"/>
                    </a:ext>
                  </a:extLst>
                </a:gridCol>
                <a:gridCol w="5715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571500">
                  <a:extLst>
                    <a:ext uri="{9D8B030D-6E8A-4147-A177-3AD203B41FA5}">
                      <a16:colId xmlns:a16="http://schemas.microsoft.com/office/drawing/2014/main" val="20010"/>
                    </a:ext>
                  </a:extLst>
                </a:gridCol>
              </a:tblGrid>
              <a:tr h="5461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i</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i-1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0</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-3</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-j</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Rectangle 97"/>
          <p:cNvSpPr>
            <a:spLocks/>
          </p:cNvSpPr>
          <p:nvPr/>
        </p:nvSpPr>
        <p:spPr bwMode="auto">
          <a:xfrm rot="10800000">
            <a:off x="6205538" y="4057650"/>
            <a:ext cx="561975"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p>
        </p:txBody>
      </p:sp>
      <p:sp>
        <p:nvSpPr>
          <p:cNvPr id="12" name="Freeform 100"/>
          <p:cNvSpPr>
            <a:spLocks/>
          </p:cNvSpPr>
          <p:nvPr/>
        </p:nvSpPr>
        <p:spPr bwMode="auto">
          <a:xfrm>
            <a:off x="4040188" y="3017838"/>
            <a:ext cx="1651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sz="3600"/>
          </a:p>
        </p:txBody>
      </p:sp>
      <p:sp>
        <p:nvSpPr>
          <p:cNvPr id="13" name="Freeform 101"/>
          <p:cNvSpPr>
            <a:spLocks/>
          </p:cNvSpPr>
          <p:nvPr/>
        </p:nvSpPr>
        <p:spPr bwMode="auto">
          <a:xfrm>
            <a:off x="3505200" y="2586038"/>
            <a:ext cx="698500" cy="53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4" name="Freeform 102"/>
          <p:cNvSpPr>
            <a:spLocks/>
          </p:cNvSpPr>
          <p:nvPr/>
        </p:nvSpPr>
        <p:spPr bwMode="auto">
          <a:xfrm>
            <a:off x="2955925" y="2344738"/>
            <a:ext cx="12446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5" name="Freeform 103"/>
          <p:cNvSpPr>
            <a:spLocks/>
          </p:cNvSpPr>
          <p:nvPr/>
        </p:nvSpPr>
        <p:spPr bwMode="auto">
          <a:xfrm>
            <a:off x="1778000" y="1671638"/>
            <a:ext cx="2425700" cy="14478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6" name="Freeform 104"/>
          <p:cNvSpPr>
            <a:spLocks/>
          </p:cNvSpPr>
          <p:nvPr/>
        </p:nvSpPr>
        <p:spPr bwMode="auto">
          <a:xfrm>
            <a:off x="1028700" y="1316038"/>
            <a:ext cx="3175000" cy="180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7" name="Rectangle 105"/>
          <p:cNvSpPr>
            <a:spLocks/>
          </p:cNvSpPr>
          <p:nvPr/>
        </p:nvSpPr>
        <p:spPr bwMode="auto">
          <a:xfrm>
            <a:off x="2111375" y="2420938"/>
            <a:ext cx="560388"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p>
        </p:txBody>
      </p:sp>
      <p:sp>
        <p:nvSpPr>
          <p:cNvPr id="18" name="Freeform 106"/>
          <p:cNvSpPr>
            <a:spLocks/>
          </p:cNvSpPr>
          <p:nvPr/>
        </p:nvSpPr>
        <p:spPr bwMode="auto">
          <a:xfrm rot="10800000">
            <a:off x="4298950" y="3778250"/>
            <a:ext cx="3429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9" name="Freeform 107"/>
          <p:cNvSpPr>
            <a:spLocks/>
          </p:cNvSpPr>
          <p:nvPr/>
        </p:nvSpPr>
        <p:spPr bwMode="auto">
          <a:xfrm rot="10800000">
            <a:off x="4286250" y="3778250"/>
            <a:ext cx="977900" cy="393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20" name="Freeform 108"/>
          <p:cNvSpPr>
            <a:spLocks/>
          </p:cNvSpPr>
          <p:nvPr/>
        </p:nvSpPr>
        <p:spPr bwMode="auto">
          <a:xfrm rot="10800000">
            <a:off x="4284663" y="3790950"/>
            <a:ext cx="15748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21" name="Freeform 109"/>
          <p:cNvSpPr>
            <a:spLocks/>
          </p:cNvSpPr>
          <p:nvPr/>
        </p:nvSpPr>
        <p:spPr bwMode="auto">
          <a:xfrm rot="10800000">
            <a:off x="4275138" y="3752850"/>
            <a:ext cx="2717800" cy="137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22" name="Oval 110"/>
          <p:cNvSpPr>
            <a:spLocks/>
          </p:cNvSpPr>
          <p:nvPr/>
        </p:nvSpPr>
        <p:spPr bwMode="auto">
          <a:xfrm>
            <a:off x="4341751" y="3629726"/>
            <a:ext cx="165100" cy="165100"/>
          </a:xfrm>
          <a:prstGeom prst="ellipse">
            <a:avLst/>
          </a:prstGeom>
          <a:solidFill>
            <a:srgbClr val="000000"/>
          </a:solidFill>
          <a:ln w="25400" cap="flat">
            <a:solidFill>
              <a:schemeClr val="tx1"/>
            </a:solidFill>
            <a:prstDash val="solid"/>
            <a:miter lim="800000"/>
            <a:headEnd type="none" w="med" len="med"/>
            <a:tailEnd type="none" w="med" len="med"/>
          </a:ln>
        </p:spPr>
        <p:txBody>
          <a:bodyPr lIns="0" tIns="0" rIns="0" bIns="0"/>
          <a:lstStyle/>
          <a:p>
            <a:endParaRPr lang="en-US"/>
          </a:p>
        </p:txBody>
      </p:sp>
      <p:pic>
        <p:nvPicPr>
          <p:cNvPr id="23" name="Picture 111"/>
          <p:cNvPicPr>
            <a:picLocks noChangeAspect="1" noChangeArrowheads="1"/>
          </p:cNvPicPr>
          <p:nvPr/>
        </p:nvPicPr>
        <p:blipFill>
          <a:blip r:embed="rId3"/>
          <a:srcRect/>
          <a:stretch>
            <a:fillRect/>
          </a:stretch>
        </p:blipFill>
        <p:spPr bwMode="auto">
          <a:xfrm>
            <a:off x="5714999" y="1484312"/>
            <a:ext cx="2190725" cy="1295477"/>
          </a:xfrm>
          <a:prstGeom prst="rect">
            <a:avLst/>
          </a:prstGeom>
          <a:noFill/>
          <a:ln w="12700" cap="flat">
            <a:noFill/>
            <a:miter lim="800000"/>
            <a:headEnd/>
            <a:tailEnd/>
          </a:ln>
        </p:spPr>
      </p:pic>
    </p:spTree>
    <p:extLst>
      <p:ext uri="{BB962C8B-B14F-4D97-AF65-F5344CB8AC3E}">
        <p14:creationId xmlns:p14="http://schemas.microsoft.com/office/powerpoint/2010/main" val="817566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body" idx="4294967295"/>
          </p:nvPr>
        </p:nvSpPr>
        <p:spPr>
          <a:xfrm>
            <a:off x="646113" y="1185863"/>
            <a:ext cx="8497887" cy="2938462"/>
          </a:xfrm>
        </p:spPr>
        <p:txBody>
          <a:bodyPr lIns="63500" tIns="25400" rIns="63500" bIns="25400">
            <a:spAutoFit/>
          </a:bodyPr>
          <a:lstStyle/>
          <a:p>
            <a:pPr>
              <a:lnSpc>
                <a:spcPct val="90000"/>
              </a:lnSpc>
              <a:buFontTx/>
              <a:buNone/>
            </a:pPr>
            <a:r>
              <a:rPr lang="en-US" altLang="zh-CN" sz="2000" dirty="0"/>
              <a:t>Example:</a:t>
            </a:r>
          </a:p>
          <a:p>
            <a:pPr>
              <a:lnSpc>
                <a:spcPct val="90000"/>
              </a:lnSpc>
              <a:buFontTx/>
              <a:buNone/>
            </a:pPr>
            <a:r>
              <a:rPr lang="en-US" altLang="zh-CN" sz="2000" dirty="0"/>
              <a:t>	</a:t>
            </a:r>
            <a:r>
              <a:rPr lang="en-US" altLang="zh-CN" sz="2000" i="1" dirty="0"/>
              <a:t>mantissa (</a:t>
            </a:r>
            <a:r>
              <a:rPr lang="zh-CN" altLang="en-US" sz="2000" i="1" dirty="0"/>
              <a:t>尾数</a:t>
            </a:r>
            <a:r>
              <a:rPr lang="en-US" altLang="zh-CN" sz="2000" i="1" dirty="0"/>
              <a:t>)                                       exponent(</a:t>
            </a:r>
            <a:r>
              <a:rPr lang="zh-CN" altLang="en-US" sz="2000" i="1" dirty="0"/>
              <a:t>阶码、指数</a:t>
            </a:r>
            <a:r>
              <a:rPr lang="en-US" altLang="zh-CN" sz="2000" i="1" dirty="0"/>
              <a:t>)</a:t>
            </a:r>
            <a:r>
              <a:rPr lang="zh-CN" altLang="en-US" sz="2000" dirty="0"/>
              <a:t> 	</a:t>
            </a:r>
          </a:p>
          <a:p>
            <a:pPr>
              <a:lnSpc>
                <a:spcPct val="90000"/>
              </a:lnSpc>
              <a:buFontTx/>
              <a:buNone/>
            </a:pPr>
            <a:r>
              <a:rPr lang="en-US" altLang="zh-CN" sz="2000" dirty="0"/>
              <a:t>                                </a:t>
            </a:r>
            <a:r>
              <a:rPr lang="en-US" altLang="zh-CN" sz="2800" dirty="0"/>
              <a:t>6.02     </a:t>
            </a:r>
            <a:r>
              <a:rPr lang="en-US" altLang="zh-CN" sz="1600" dirty="0">
                <a:solidFill>
                  <a:srgbClr val="000000"/>
                </a:solidFill>
                <a:latin typeface="Tahoma" pitchFamily="34" charset="0"/>
              </a:rPr>
              <a:t>x</a:t>
            </a:r>
            <a:r>
              <a:rPr lang="en-US" altLang="zh-CN" sz="2800" dirty="0"/>
              <a:t>    10 </a:t>
            </a:r>
            <a:r>
              <a:rPr lang="en-US" altLang="zh-CN" sz="2800" baseline="30000" dirty="0"/>
              <a:t>21</a:t>
            </a:r>
          </a:p>
          <a:p>
            <a:pPr>
              <a:lnSpc>
                <a:spcPct val="60000"/>
              </a:lnSpc>
              <a:buFontTx/>
              <a:buNone/>
            </a:pPr>
            <a:r>
              <a:rPr lang="en-US" altLang="zh-CN" sz="2000" dirty="0"/>
              <a:t>                       </a:t>
            </a:r>
          </a:p>
          <a:p>
            <a:pPr>
              <a:lnSpc>
                <a:spcPct val="100000"/>
              </a:lnSpc>
              <a:buFontTx/>
              <a:buNone/>
            </a:pPr>
            <a:r>
              <a:rPr lang="en-US" altLang="zh-CN" sz="2000" dirty="0"/>
              <a:t>                 </a:t>
            </a:r>
            <a:r>
              <a:rPr lang="en-US" altLang="zh-CN" sz="2000" i="1" dirty="0"/>
              <a:t>decimal point</a:t>
            </a:r>
            <a:r>
              <a:rPr lang="en-US" altLang="zh-CN" sz="2000" dirty="0"/>
              <a:t>                         </a:t>
            </a:r>
            <a:r>
              <a:rPr lang="en-US" altLang="zh-CN" sz="2000" i="1" dirty="0"/>
              <a:t>radix (base</a:t>
            </a:r>
            <a:r>
              <a:rPr lang="zh-CN" altLang="en-US" sz="2000" i="1" dirty="0"/>
              <a:t>，基</a:t>
            </a:r>
            <a:r>
              <a:rPr lang="en-US" altLang="zh-CN" sz="2000" i="1" dirty="0"/>
              <a:t>) </a:t>
            </a:r>
          </a:p>
          <a:p>
            <a:r>
              <a:rPr lang="en-US" altLang="zh-CN" sz="1800" dirty="0">
                <a:solidFill>
                  <a:srgbClr val="990000"/>
                </a:solidFill>
                <a:ea typeface="黑体" pitchFamily="49" charset="-122"/>
              </a:rPr>
              <a:t>Normalized form</a:t>
            </a:r>
            <a:r>
              <a:rPr lang="zh-CN" altLang="en-US" sz="1800" dirty="0">
                <a:solidFill>
                  <a:srgbClr val="990000"/>
                </a:solidFill>
                <a:ea typeface="黑体" pitchFamily="49" charset="-122"/>
              </a:rPr>
              <a:t>（规格化形式）</a:t>
            </a:r>
            <a:r>
              <a:rPr lang="en-US" altLang="zh-CN" sz="1800" dirty="0">
                <a:solidFill>
                  <a:srgbClr val="990000"/>
                </a:solidFill>
                <a:ea typeface="黑体" pitchFamily="49" charset="-122"/>
              </a:rPr>
              <a:t>: </a:t>
            </a:r>
            <a:r>
              <a:rPr lang="zh-CN" altLang="en-US" sz="1800" dirty="0">
                <a:solidFill>
                  <a:schemeClr val="tx2"/>
                </a:solidFill>
                <a:ea typeface="黑体" pitchFamily="49" charset="-122"/>
              </a:rPr>
              <a:t>小数点前只有一位非</a:t>
            </a:r>
            <a:r>
              <a:rPr lang="en-US" altLang="zh-CN" sz="1800" dirty="0">
                <a:solidFill>
                  <a:schemeClr val="tx2"/>
                </a:solidFill>
                <a:ea typeface="黑体" pitchFamily="49" charset="-122"/>
              </a:rPr>
              <a:t>0</a:t>
            </a:r>
            <a:r>
              <a:rPr lang="zh-CN" altLang="en-US" sz="1800" dirty="0">
                <a:solidFill>
                  <a:schemeClr val="tx2"/>
                </a:solidFill>
                <a:ea typeface="黑体" pitchFamily="49" charset="-122"/>
              </a:rPr>
              <a:t>数</a:t>
            </a:r>
          </a:p>
          <a:p>
            <a:r>
              <a:rPr lang="zh-CN" altLang="en-US" sz="1800" dirty="0">
                <a:ea typeface="黑体" pitchFamily="49" charset="-122"/>
              </a:rPr>
              <a:t>同一个数有多种表示形式。例：对于数 </a:t>
            </a:r>
            <a:r>
              <a:rPr lang="en-US" altLang="zh-CN" sz="1800" dirty="0">
                <a:ea typeface="黑体" pitchFamily="49" charset="-122"/>
              </a:rPr>
              <a:t>1/1,000,000,000</a:t>
            </a:r>
          </a:p>
          <a:p>
            <a:pPr lvl="1"/>
            <a:r>
              <a:rPr lang="en-US" altLang="zh-CN" sz="1400" dirty="0">
                <a:ea typeface="黑体" pitchFamily="49" charset="-122"/>
              </a:rPr>
              <a:t>Normalized (</a:t>
            </a:r>
            <a:r>
              <a:rPr lang="zh-CN" altLang="en-US" sz="1400" dirty="0">
                <a:ea typeface="黑体" pitchFamily="49" charset="-122"/>
              </a:rPr>
              <a:t>唯一的规格化形式</a:t>
            </a:r>
            <a:r>
              <a:rPr lang="en-US" altLang="zh-CN" sz="1400" dirty="0">
                <a:ea typeface="黑体" pitchFamily="49" charset="-122"/>
              </a:rPr>
              <a:t>): 1.0 </a:t>
            </a:r>
            <a:r>
              <a:rPr lang="en-US" altLang="zh-CN" sz="1400" dirty="0">
                <a:solidFill>
                  <a:srgbClr val="000000"/>
                </a:solidFill>
                <a:ea typeface="黑体" pitchFamily="49" charset="-122"/>
              </a:rPr>
              <a:t>x</a:t>
            </a:r>
            <a:r>
              <a:rPr lang="en-US" altLang="zh-CN" sz="1400" dirty="0">
                <a:ea typeface="黑体" pitchFamily="49" charset="-122"/>
              </a:rPr>
              <a:t> 10</a:t>
            </a:r>
            <a:r>
              <a:rPr lang="en-US" altLang="zh-CN" sz="1400" baseline="30000" dirty="0">
                <a:ea typeface="黑体" pitchFamily="49" charset="-122"/>
              </a:rPr>
              <a:t>-9</a:t>
            </a:r>
          </a:p>
          <a:p>
            <a:pPr lvl="1"/>
            <a:r>
              <a:rPr lang="en-US" altLang="zh-CN" sz="1400" dirty="0" err="1">
                <a:ea typeface="黑体" pitchFamily="49" charset="-122"/>
              </a:rPr>
              <a:t>Unnormalized</a:t>
            </a:r>
            <a:r>
              <a:rPr lang="zh-CN" altLang="en-US" sz="1400" dirty="0">
                <a:ea typeface="黑体" pitchFamily="49" charset="-122"/>
              </a:rPr>
              <a:t>（非规格化形式不唯一）</a:t>
            </a:r>
            <a:r>
              <a:rPr lang="en-US" altLang="zh-CN" sz="1400" dirty="0">
                <a:ea typeface="黑体" pitchFamily="49" charset="-122"/>
              </a:rPr>
              <a:t>: 0.1 </a:t>
            </a:r>
            <a:r>
              <a:rPr lang="en-US" altLang="zh-CN" sz="1400" dirty="0">
                <a:solidFill>
                  <a:srgbClr val="000000"/>
                </a:solidFill>
                <a:ea typeface="黑体" pitchFamily="49" charset="-122"/>
              </a:rPr>
              <a:t>x</a:t>
            </a:r>
            <a:r>
              <a:rPr lang="en-US" altLang="zh-CN" sz="1400" dirty="0">
                <a:ea typeface="黑体" pitchFamily="49" charset="-122"/>
              </a:rPr>
              <a:t> 10</a:t>
            </a:r>
            <a:r>
              <a:rPr lang="en-US" altLang="zh-CN" sz="1400" baseline="30000" dirty="0">
                <a:ea typeface="黑体" pitchFamily="49" charset="-122"/>
              </a:rPr>
              <a:t>-8</a:t>
            </a:r>
            <a:r>
              <a:rPr lang="en-US" altLang="zh-CN" sz="1400" dirty="0">
                <a:ea typeface="黑体" pitchFamily="49" charset="-122"/>
              </a:rPr>
              <a:t>, 10.0 </a:t>
            </a:r>
            <a:r>
              <a:rPr lang="en-US" altLang="zh-CN" sz="1400" dirty="0">
                <a:solidFill>
                  <a:srgbClr val="000000"/>
                </a:solidFill>
                <a:ea typeface="黑体" pitchFamily="49" charset="-122"/>
              </a:rPr>
              <a:t>x</a:t>
            </a:r>
            <a:r>
              <a:rPr lang="en-US" altLang="zh-CN" sz="1400" dirty="0">
                <a:ea typeface="黑体" pitchFamily="49" charset="-122"/>
              </a:rPr>
              <a:t> 10</a:t>
            </a:r>
            <a:r>
              <a:rPr lang="en-US" altLang="zh-CN" sz="1400" baseline="30000" dirty="0">
                <a:ea typeface="黑体" pitchFamily="49" charset="-122"/>
              </a:rPr>
              <a:t>-10</a:t>
            </a:r>
          </a:p>
        </p:txBody>
      </p:sp>
      <p:sp>
        <p:nvSpPr>
          <p:cNvPr id="575495" name="Rectangle 8"/>
          <p:cNvSpPr>
            <a:spLocks noGrp="1" noChangeArrowheads="1"/>
          </p:cNvSpPr>
          <p:nvPr>
            <p:ph type="title" idx="4294967295"/>
          </p:nvPr>
        </p:nvSpPr>
        <p:spPr>
          <a:xfrm>
            <a:off x="1066800" y="265551"/>
            <a:ext cx="6324600" cy="544513"/>
          </a:xfrm>
          <a:noFill/>
        </p:spPr>
        <p:txBody>
          <a:bodyPr wrap="square" lIns="63500" tIns="25400" rIns="63500" bIns="25400" anchor="b">
            <a:spAutoFit/>
          </a:bodyPr>
          <a:lstStyle/>
          <a:p>
            <a:r>
              <a:rPr lang="zh-CN" altLang="en-US" sz="3200" dirty="0"/>
              <a:t>科学计数法与浮点数</a:t>
            </a:r>
          </a:p>
        </p:txBody>
      </p:sp>
      <p:sp>
        <p:nvSpPr>
          <p:cNvPr id="575491" name="Line 3"/>
          <p:cNvSpPr>
            <a:spLocks noChangeShapeType="1"/>
          </p:cNvSpPr>
          <p:nvPr/>
        </p:nvSpPr>
        <p:spPr bwMode="auto">
          <a:xfrm>
            <a:off x="2414588" y="1828800"/>
            <a:ext cx="533400" cy="184150"/>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2" name="Line 4"/>
          <p:cNvSpPr>
            <a:spLocks noChangeShapeType="1"/>
          </p:cNvSpPr>
          <p:nvPr/>
        </p:nvSpPr>
        <p:spPr bwMode="auto">
          <a:xfrm flipH="1">
            <a:off x="5389563" y="1763713"/>
            <a:ext cx="630237" cy="314325"/>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3" name="Line 5"/>
          <p:cNvSpPr>
            <a:spLocks noChangeShapeType="1"/>
          </p:cNvSpPr>
          <p:nvPr/>
        </p:nvSpPr>
        <p:spPr bwMode="auto">
          <a:xfrm flipV="1">
            <a:off x="2851177" y="2234590"/>
            <a:ext cx="360363" cy="319087"/>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4" name="Line 6"/>
          <p:cNvSpPr>
            <a:spLocks noChangeShapeType="1"/>
          </p:cNvSpPr>
          <p:nvPr/>
        </p:nvSpPr>
        <p:spPr bwMode="auto">
          <a:xfrm flipH="1" flipV="1">
            <a:off x="4818276" y="2306352"/>
            <a:ext cx="560388" cy="280988"/>
          </a:xfrm>
          <a:prstGeom prst="line">
            <a:avLst/>
          </a:prstGeom>
          <a:noFill/>
          <a:ln w="38100">
            <a:solidFill>
              <a:srgbClr val="990000"/>
            </a:solidFill>
            <a:miter lim="800000"/>
            <a:headEnd/>
            <a:tailEnd type="triangle" w="med" len="med"/>
          </a:ln>
        </p:spPr>
        <p:txBody>
          <a:bodyPr wrap="none"/>
          <a:lstStyle/>
          <a:p>
            <a:endParaRPr lang="zh-CN" altLang="en-US"/>
          </a:p>
        </p:txBody>
      </p:sp>
      <p:grpSp>
        <p:nvGrpSpPr>
          <p:cNvPr id="2" name="Group 14"/>
          <p:cNvGrpSpPr>
            <a:grpSpLocks/>
          </p:cNvGrpSpPr>
          <p:nvPr/>
        </p:nvGrpSpPr>
        <p:grpSpPr bwMode="auto">
          <a:xfrm>
            <a:off x="250825" y="4539647"/>
            <a:ext cx="8497888" cy="1695450"/>
            <a:chOff x="270" y="2853"/>
            <a:chExt cx="5353" cy="1068"/>
          </a:xfrm>
        </p:grpSpPr>
        <p:sp>
          <p:nvSpPr>
            <p:cNvPr id="575497" name="Rectangle 9"/>
            <p:cNvSpPr>
              <a:spLocks noChangeArrowheads="1"/>
            </p:cNvSpPr>
            <p:nvPr/>
          </p:nvSpPr>
          <p:spPr bwMode="auto">
            <a:xfrm>
              <a:off x="270" y="2853"/>
              <a:ext cx="5353" cy="1068"/>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buFont typeface="Wingdings" pitchFamily="2" charset="2"/>
                <a:buNone/>
              </a:pPr>
              <a:r>
                <a:rPr kumimoji="1" lang="zh-CN" altLang="en-US" sz="2800" dirty="0">
                  <a:latin typeface="Times New Roman" pitchFamily="18" charset="0"/>
                </a:rPr>
                <a:t>		 </a:t>
              </a:r>
              <a:r>
                <a:rPr kumimoji="1" lang="en-US" altLang="zh-CN" sz="2000" b="1" i="1" dirty="0">
                  <a:cs typeface="Arial" pitchFamily="34" charset="0"/>
                </a:rPr>
                <a:t>mantissa</a:t>
              </a:r>
              <a:r>
                <a:rPr kumimoji="1" lang="zh-CN" altLang="en-US" sz="2000" b="1" i="1" dirty="0">
                  <a:cs typeface="Arial" pitchFamily="34" charset="0"/>
                </a:rPr>
                <a:t>（尾数）                            </a:t>
              </a:r>
              <a:r>
                <a:rPr kumimoji="1" lang="en-US" altLang="zh-CN" sz="2000" b="1" i="1" dirty="0">
                  <a:cs typeface="Arial" pitchFamily="34" charset="0"/>
                </a:rPr>
                <a:t>exponent</a:t>
              </a:r>
              <a:r>
                <a:rPr kumimoji="1" lang="zh-CN" altLang="en-US" sz="2000" b="1" i="1" dirty="0">
                  <a:cs typeface="Arial" pitchFamily="34" charset="0"/>
                </a:rPr>
                <a:t>（指数）</a:t>
              </a:r>
              <a:endParaRPr kumimoji="1" lang="zh-CN" altLang="en-US" sz="2000" b="1" dirty="0">
                <a:cs typeface="Arial" pitchFamily="34" charset="0"/>
              </a:endParaRPr>
            </a:p>
            <a:p>
              <a:pPr marL="342900" indent="-342900">
                <a:lnSpc>
                  <a:spcPct val="90000"/>
                </a:lnSpc>
                <a:spcBef>
                  <a:spcPct val="20000"/>
                </a:spcBef>
                <a:buClr>
                  <a:schemeClr val="folHlink"/>
                </a:buClr>
                <a:buSzPct val="60000"/>
                <a:buFont typeface="Wingdings" pitchFamily="2" charset="2"/>
                <a:buNone/>
              </a:pPr>
              <a:r>
                <a:rPr kumimoji="1" lang="en-US" altLang="zh-CN" sz="2000" b="1" dirty="0">
                  <a:cs typeface="Arial" pitchFamily="34" charset="0"/>
                </a:rPr>
                <a:t>                                          1.101</a:t>
              </a:r>
              <a:r>
                <a:rPr kumimoji="1" lang="en-US" altLang="zh-CN" sz="2000" b="1" baseline="-25000" dirty="0">
                  <a:solidFill>
                    <a:schemeClr val="accent2"/>
                  </a:solidFill>
                  <a:cs typeface="Arial" pitchFamily="34" charset="0"/>
                </a:rPr>
                <a:t>two</a:t>
              </a:r>
              <a:r>
                <a:rPr kumimoji="1" lang="en-US" altLang="zh-CN" sz="2000" b="1" dirty="0">
                  <a:cs typeface="Arial" pitchFamily="34" charset="0"/>
                </a:rPr>
                <a:t>   </a:t>
              </a:r>
              <a:r>
                <a:rPr kumimoji="1" lang="en-US" altLang="zh-CN" sz="2000" b="1" dirty="0">
                  <a:solidFill>
                    <a:srgbClr val="000000"/>
                  </a:solidFill>
                  <a:cs typeface="Arial" pitchFamily="34" charset="0"/>
                </a:rPr>
                <a:t>x</a:t>
              </a:r>
              <a:r>
                <a:rPr kumimoji="1" lang="en-US" altLang="zh-CN" sz="2000" b="1" dirty="0">
                  <a:cs typeface="Arial" pitchFamily="34" charset="0"/>
                </a:rPr>
                <a:t>   </a:t>
              </a:r>
              <a:r>
                <a:rPr kumimoji="1" lang="en-US" altLang="zh-CN" sz="2000" b="1" dirty="0">
                  <a:solidFill>
                    <a:schemeClr val="accent2"/>
                  </a:solidFill>
                  <a:cs typeface="Arial" pitchFamily="34" charset="0"/>
                </a:rPr>
                <a:t>2</a:t>
              </a:r>
              <a:r>
                <a:rPr kumimoji="1" lang="en-US" altLang="zh-CN" sz="2000" b="1" dirty="0">
                  <a:cs typeface="Arial" pitchFamily="34" charset="0"/>
                </a:rPr>
                <a:t> </a:t>
              </a:r>
              <a:r>
                <a:rPr kumimoji="1" lang="en-US" altLang="zh-CN" sz="2000" b="1" baseline="30000" dirty="0">
                  <a:cs typeface="Arial" pitchFamily="34" charset="0"/>
                </a:rPr>
                <a:t>-10</a:t>
              </a:r>
            </a:p>
            <a:p>
              <a:pPr marL="342900" indent="-342900">
                <a:lnSpc>
                  <a:spcPct val="60000"/>
                </a:lnSpc>
                <a:spcBef>
                  <a:spcPct val="20000"/>
                </a:spcBef>
                <a:buClr>
                  <a:schemeClr val="folHlink"/>
                </a:buClr>
                <a:buSzPct val="60000"/>
                <a:buFont typeface="Wingdings" pitchFamily="2" charset="2"/>
                <a:buNone/>
              </a:pPr>
              <a:r>
                <a:rPr kumimoji="1" lang="en-US" altLang="zh-CN" sz="2000" b="1" dirty="0">
                  <a:cs typeface="Arial" pitchFamily="34" charset="0"/>
                </a:rPr>
                <a:t>                       </a:t>
              </a:r>
            </a:p>
            <a:p>
              <a:pPr marL="342900" indent="-342900">
                <a:lnSpc>
                  <a:spcPct val="90000"/>
                </a:lnSpc>
                <a:spcBef>
                  <a:spcPct val="20000"/>
                </a:spcBef>
                <a:buClr>
                  <a:schemeClr val="folHlink"/>
                </a:buClr>
                <a:buSzPct val="60000"/>
                <a:buFont typeface="Wingdings" pitchFamily="2" charset="2"/>
                <a:buNone/>
              </a:pPr>
              <a:r>
                <a:rPr kumimoji="1" lang="en-US" altLang="zh-CN" sz="2000" b="1" dirty="0">
                  <a:cs typeface="Arial" pitchFamily="34" charset="0"/>
                </a:rPr>
                <a:t>                      	   </a:t>
              </a:r>
              <a:r>
                <a:rPr kumimoji="1" lang="en-US" altLang="zh-CN" sz="2000" b="1" i="1" dirty="0">
                  <a:solidFill>
                    <a:schemeClr val="accent2"/>
                  </a:solidFill>
                  <a:cs typeface="Arial" pitchFamily="34" charset="0"/>
                </a:rPr>
                <a:t>binary </a:t>
              </a:r>
              <a:r>
                <a:rPr kumimoji="1" lang="en-US" altLang="zh-CN" sz="2000" b="1" i="1" dirty="0">
                  <a:cs typeface="Arial" pitchFamily="34" charset="0"/>
                </a:rPr>
                <a:t>point                      </a:t>
              </a:r>
              <a:r>
                <a:rPr kumimoji="1" lang="zh-CN" altLang="en-US" sz="2000" b="1" i="1" dirty="0">
                  <a:cs typeface="Arial" pitchFamily="34" charset="0"/>
                </a:rPr>
                <a:t>基为</a:t>
              </a:r>
              <a:r>
                <a:rPr kumimoji="1" lang="en-US" altLang="zh-CN" sz="2000" b="1" i="1" dirty="0">
                  <a:cs typeface="Arial" pitchFamily="34" charset="0"/>
                </a:rPr>
                <a:t>2</a:t>
              </a:r>
              <a:endParaRPr kumimoji="1" lang="en-US" altLang="zh-CN" sz="2000" b="1" baseline="30000" dirty="0">
                <a:cs typeface="Arial" pitchFamily="34" charset="0"/>
              </a:endParaRPr>
            </a:p>
          </p:txBody>
        </p:sp>
        <p:sp>
          <p:nvSpPr>
            <p:cNvPr id="575498" name="Line 10"/>
            <p:cNvSpPr>
              <a:spLocks noChangeShapeType="1"/>
            </p:cNvSpPr>
            <p:nvPr/>
          </p:nvSpPr>
          <p:spPr bwMode="auto">
            <a:xfrm>
              <a:off x="1801" y="3097"/>
              <a:ext cx="305" cy="96"/>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499" name="Line 11"/>
            <p:cNvSpPr>
              <a:spLocks noChangeShapeType="1"/>
            </p:cNvSpPr>
            <p:nvPr/>
          </p:nvSpPr>
          <p:spPr bwMode="auto">
            <a:xfrm flipH="1">
              <a:off x="3414" y="3099"/>
              <a:ext cx="225" cy="143"/>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500" name="Line 12"/>
            <p:cNvSpPr>
              <a:spLocks noChangeShapeType="1"/>
            </p:cNvSpPr>
            <p:nvPr/>
          </p:nvSpPr>
          <p:spPr bwMode="auto">
            <a:xfrm flipV="1">
              <a:off x="2040" y="3324"/>
              <a:ext cx="235" cy="209"/>
            </a:xfrm>
            <a:prstGeom prst="line">
              <a:avLst/>
            </a:prstGeom>
            <a:noFill/>
            <a:ln w="38100">
              <a:solidFill>
                <a:srgbClr val="990000"/>
              </a:solidFill>
              <a:miter lim="800000"/>
              <a:headEnd/>
              <a:tailEnd type="triangle" w="med" len="med"/>
            </a:ln>
          </p:spPr>
          <p:txBody>
            <a:bodyPr wrap="none"/>
            <a:lstStyle/>
            <a:p>
              <a:endParaRPr lang="zh-CN" altLang="en-US"/>
            </a:p>
          </p:txBody>
        </p:sp>
        <p:sp>
          <p:nvSpPr>
            <p:cNvPr id="575501" name="Line 13"/>
            <p:cNvSpPr>
              <a:spLocks noChangeShapeType="1"/>
            </p:cNvSpPr>
            <p:nvPr/>
          </p:nvSpPr>
          <p:spPr bwMode="auto">
            <a:xfrm flipH="1" flipV="1">
              <a:off x="3168" y="3332"/>
              <a:ext cx="243" cy="208"/>
            </a:xfrm>
            <a:prstGeom prst="line">
              <a:avLst/>
            </a:prstGeom>
            <a:noFill/>
            <a:ln w="38100">
              <a:solidFill>
                <a:srgbClr val="990000"/>
              </a:solidFill>
              <a:miter lim="800000"/>
              <a:headEnd/>
              <a:tailEnd type="triangle" w="med" len="med"/>
            </a:ln>
          </p:spPr>
          <p:txBody>
            <a:bodyPr wrap="none"/>
            <a:lstStyle/>
            <a:p>
              <a:endParaRPr lang="zh-CN" altLang="en-US"/>
            </a:p>
          </p:txBody>
        </p:sp>
      </p:grpSp>
      <p:sp>
        <p:nvSpPr>
          <p:cNvPr id="300047" name="Rectangle 15"/>
          <p:cNvSpPr>
            <a:spLocks noChangeArrowheads="1"/>
          </p:cNvSpPr>
          <p:nvPr/>
        </p:nvSpPr>
        <p:spPr bwMode="auto">
          <a:xfrm>
            <a:off x="365126" y="4191000"/>
            <a:ext cx="2638425" cy="457200"/>
          </a:xfrm>
          <a:prstGeom prst="rect">
            <a:avLst/>
          </a:prstGeom>
          <a:noFill/>
          <a:ln w="12700">
            <a:noFill/>
            <a:miter lim="800000"/>
            <a:headEnd/>
            <a:tailEnd/>
          </a:ln>
        </p:spPr>
        <p:txBody>
          <a:bodyPr wrap="none">
            <a:spAutoFit/>
          </a:bodyPr>
          <a:lstStyle/>
          <a:p>
            <a:pPr eaLnBrk="0" hangingPunct="0">
              <a:lnSpc>
                <a:spcPct val="120000"/>
              </a:lnSpc>
              <a:spcBef>
                <a:spcPct val="30000"/>
              </a:spcBef>
              <a:buClr>
                <a:schemeClr val="accent1"/>
              </a:buClr>
              <a:buSzPct val="100000"/>
              <a:buFont typeface="Wingdings" pitchFamily="2" charset="2"/>
              <a:buNone/>
            </a:pPr>
            <a:r>
              <a:rPr lang="en-US" altLang="zh-CN" sz="2000" b="1" dirty="0">
                <a:solidFill>
                  <a:srgbClr val="063DE9"/>
                </a:solidFill>
                <a:cs typeface="Arial" pitchFamily="34" charset="0"/>
              </a:rPr>
              <a:t>for Binary Numbers:</a:t>
            </a:r>
          </a:p>
        </p:txBody>
      </p:sp>
      <p:sp>
        <p:nvSpPr>
          <p:cNvPr id="300048" name="Text Box 16"/>
          <p:cNvSpPr txBox="1">
            <a:spLocks noChangeArrowheads="1"/>
          </p:cNvSpPr>
          <p:nvPr/>
        </p:nvSpPr>
        <p:spPr bwMode="auto">
          <a:xfrm>
            <a:off x="107504" y="5991671"/>
            <a:ext cx="9145015" cy="461665"/>
          </a:xfrm>
          <a:prstGeom prst="rect">
            <a:avLst/>
          </a:prstGeom>
          <a:noFill/>
          <a:ln w="12700">
            <a:noFill/>
            <a:miter lim="800000"/>
            <a:headEnd/>
            <a:tailEnd/>
          </a:ln>
        </p:spPr>
        <p:txBody>
          <a:bodyPr wrap="square">
            <a:spAutoFit/>
          </a:bodyPr>
          <a:lstStyle/>
          <a:p>
            <a:pPr eaLnBrk="0" hangingPunct="0">
              <a:spcBef>
                <a:spcPct val="50000"/>
              </a:spcBef>
            </a:pPr>
            <a:r>
              <a:rPr lang="zh-CN" altLang="en-US" sz="2400" b="1" dirty="0">
                <a:solidFill>
                  <a:srgbClr val="CC0000"/>
                </a:solidFill>
                <a:latin typeface="Times New Roman" pitchFamily="18" charset="0"/>
                <a:ea typeface="黑体" pitchFamily="49" charset="-122"/>
              </a:rPr>
              <a:t>对符号位、尾数和指数分别编码，可表示一个浮点数（即：实数）</a:t>
            </a:r>
          </a:p>
        </p:txBody>
      </p:sp>
      <p:sp>
        <p:nvSpPr>
          <p:cNvPr id="3" name="日期占位符 2"/>
          <p:cNvSpPr>
            <a:spLocks noGrp="1"/>
          </p:cNvSpPr>
          <p:nvPr>
            <p:ph type="dt" sz="half" idx="10"/>
          </p:nvPr>
        </p:nvSpPr>
        <p:spPr/>
        <p:txBody>
          <a:bodyPr/>
          <a:lstStyle/>
          <a:p>
            <a:pPr>
              <a:defRPr/>
            </a:pPr>
            <a:fld id="{93F49404-F940-494F-9462-A42C066C77B1}" type="datetime1">
              <a:rPr lang="zh-CN" altLang="en-US" smtClean="0"/>
              <a:t>2018/3/13</a:t>
            </a:fld>
            <a:endParaRPr lang="en-US" altLang="zh-CN"/>
          </a:p>
        </p:txBody>
      </p:sp>
      <p:sp>
        <p:nvSpPr>
          <p:cNvPr id="4" name="页脚占位符 3"/>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5" name="灯片编号占位符 4"/>
          <p:cNvSpPr>
            <a:spLocks noGrp="1"/>
          </p:cNvSpPr>
          <p:nvPr>
            <p:ph type="sldNum" sz="quarter" idx="12"/>
          </p:nvPr>
        </p:nvSpPr>
        <p:spPr/>
        <p:txBody>
          <a:bodyPr/>
          <a:lstStyle/>
          <a:p>
            <a:pPr>
              <a:defRPr/>
            </a:pPr>
            <a:fld id="{C43364DC-038D-4912-9C0F-DEE81C4D9C66}" type="slidenum">
              <a:rPr lang="en-US" altLang="zh-CN" smtClean="0"/>
              <a:pPr>
                <a:defRPr/>
              </a:pPr>
              <a:t>19</a:t>
            </a:fld>
            <a:endParaRPr lang="en-US" altLang="zh-CN"/>
          </a:p>
        </p:txBody>
      </p:sp>
    </p:spTree>
    <p:extLst>
      <p:ext uri="{BB962C8B-B14F-4D97-AF65-F5344CB8AC3E}">
        <p14:creationId xmlns:p14="http://schemas.microsoft.com/office/powerpoint/2010/main" val="46383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0034">
                                            <p:txEl>
                                              <p:pRg st="5" end="5"/>
                                            </p:txEl>
                                          </p:spTgt>
                                        </p:tgtEl>
                                        <p:attrNameLst>
                                          <p:attrName>style.visibility</p:attrName>
                                        </p:attrNameLst>
                                      </p:cBhvr>
                                      <p:to>
                                        <p:strVal val="visible"/>
                                      </p:to>
                                    </p:set>
                                    <p:animEffect transition="in" filter="blinds(horizontal)">
                                      <p:cBhvr>
                                        <p:cTn id="7" dur="500"/>
                                        <p:tgtEl>
                                          <p:spTgt spid="30003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0034">
                                            <p:txEl>
                                              <p:pRg st="6" end="6"/>
                                            </p:txEl>
                                          </p:spTgt>
                                        </p:tgtEl>
                                        <p:attrNameLst>
                                          <p:attrName>style.visibility</p:attrName>
                                        </p:attrNameLst>
                                      </p:cBhvr>
                                      <p:to>
                                        <p:strVal val="visible"/>
                                      </p:to>
                                    </p:set>
                                    <p:animEffect transition="in" filter="blinds(horizontal)">
                                      <p:cBhvr>
                                        <p:cTn id="12" dur="500"/>
                                        <p:tgtEl>
                                          <p:spTgt spid="30003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0034">
                                            <p:txEl>
                                              <p:pRg st="7" end="7"/>
                                            </p:txEl>
                                          </p:spTgt>
                                        </p:tgtEl>
                                        <p:attrNameLst>
                                          <p:attrName>style.visibility</p:attrName>
                                        </p:attrNameLst>
                                      </p:cBhvr>
                                      <p:to>
                                        <p:strVal val="visible"/>
                                      </p:to>
                                    </p:set>
                                    <p:animEffect transition="in" filter="blinds(horizontal)">
                                      <p:cBhvr>
                                        <p:cTn id="17" dur="500"/>
                                        <p:tgtEl>
                                          <p:spTgt spid="30003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0034">
                                            <p:txEl>
                                              <p:pRg st="8" end="8"/>
                                            </p:txEl>
                                          </p:spTgt>
                                        </p:tgtEl>
                                        <p:attrNameLst>
                                          <p:attrName>style.visibility</p:attrName>
                                        </p:attrNameLst>
                                      </p:cBhvr>
                                      <p:to>
                                        <p:strVal val="visible"/>
                                      </p:to>
                                    </p:set>
                                    <p:animEffect transition="in" filter="blinds(horizontal)">
                                      <p:cBhvr>
                                        <p:cTn id="22" dur="500"/>
                                        <p:tgtEl>
                                          <p:spTgt spid="30003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0047"/>
                                        </p:tgtEl>
                                        <p:attrNameLst>
                                          <p:attrName>style.visibility</p:attrName>
                                        </p:attrNameLst>
                                      </p:cBhvr>
                                      <p:to>
                                        <p:strVal val="visible"/>
                                      </p:to>
                                    </p:set>
                                    <p:animEffect transition="in" filter="blinds(horizontal)">
                                      <p:cBhvr>
                                        <p:cTn id="27" dur="500"/>
                                        <p:tgtEl>
                                          <p:spTgt spid="30004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0048">
                                            <p:txEl>
                                              <p:pRg st="0" end="0"/>
                                            </p:txEl>
                                          </p:spTgt>
                                        </p:tgtEl>
                                        <p:attrNameLst>
                                          <p:attrName>style.visibility</p:attrName>
                                        </p:attrNameLst>
                                      </p:cBhvr>
                                      <p:to>
                                        <p:strVal val="visible"/>
                                      </p:to>
                                    </p:set>
                                    <p:animEffect transition="in" filter="blinds(horizontal)">
                                      <p:cBhvr>
                                        <p:cTn id="37" dur="500"/>
                                        <p:tgtEl>
                                          <p:spTgt spid="3000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7"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zh-CN" altLang="en-US"/>
              <a:t>主要内容</a:t>
            </a:r>
          </a:p>
        </p:txBody>
      </p:sp>
      <p:sp>
        <p:nvSpPr>
          <p:cNvPr id="9219" name="Rectangle 5"/>
          <p:cNvSpPr>
            <a:spLocks noGrp="1" noChangeArrowheads="1"/>
          </p:cNvSpPr>
          <p:nvPr>
            <p:ph idx="1"/>
          </p:nvPr>
        </p:nvSpPr>
        <p:spPr>
          <a:xfrm>
            <a:off x="457200" y="1285875"/>
            <a:ext cx="8229600" cy="4879975"/>
          </a:xfrm>
        </p:spPr>
        <p:txBody>
          <a:bodyPr/>
          <a:lstStyle/>
          <a:p>
            <a:r>
              <a:rPr lang="zh-CN" altLang="en-US" b="1" dirty="0"/>
              <a:t>数制</a:t>
            </a:r>
            <a:endParaRPr lang="en-US" altLang="zh-CN" b="1" dirty="0"/>
          </a:p>
          <a:p>
            <a:pPr lvl="1"/>
            <a:r>
              <a:rPr lang="zh-CN" altLang="en-US" b="1" dirty="0"/>
              <a:t>进位制表示及其转换</a:t>
            </a:r>
            <a:endParaRPr lang="en-US" altLang="zh-CN" b="1" dirty="0"/>
          </a:p>
          <a:p>
            <a:pPr lvl="1"/>
            <a:r>
              <a:rPr lang="zh-CN" altLang="en-US" b="1" dirty="0"/>
              <a:t>定点数和浮点数</a:t>
            </a:r>
            <a:endParaRPr lang="en-US" altLang="zh-CN" b="1" dirty="0"/>
          </a:p>
          <a:p>
            <a:pPr lvl="1"/>
            <a:r>
              <a:rPr lang="zh-CN" altLang="en-US" b="1" dirty="0"/>
              <a:t>带符号数值表示及其运算</a:t>
            </a:r>
            <a:endParaRPr lang="en-US" altLang="zh-CN" b="1" dirty="0"/>
          </a:p>
          <a:p>
            <a:r>
              <a:rPr lang="zh-CN" altLang="en-US" b="1" dirty="0"/>
              <a:t>编码</a:t>
            </a:r>
            <a:endParaRPr lang="en-US" altLang="zh-CN" b="1" dirty="0"/>
          </a:p>
          <a:p>
            <a:pPr lvl="1"/>
            <a:r>
              <a:rPr lang="zh-CN" altLang="en-US" b="1" dirty="0"/>
              <a:t>十进制数的二进制编码</a:t>
            </a:r>
            <a:endParaRPr lang="en-US" altLang="zh-CN" b="1" dirty="0"/>
          </a:p>
          <a:p>
            <a:pPr lvl="1"/>
            <a:r>
              <a:rPr lang="zh-CN" altLang="en-US" b="1" dirty="0"/>
              <a:t>字符编码</a:t>
            </a:r>
            <a:endParaRPr lang="en-US" altLang="zh-CN" b="1" dirty="0"/>
          </a:p>
          <a:p>
            <a:pPr lvl="1"/>
            <a:r>
              <a:rPr lang="zh-CN" altLang="en-US" b="1" dirty="0"/>
              <a:t>动作、条件和状态编码</a:t>
            </a:r>
            <a:endParaRPr lang="en-US" altLang="zh-CN" b="1" dirty="0"/>
          </a:p>
          <a:p>
            <a:pPr lvl="1"/>
            <a:r>
              <a:rPr lang="zh-CN" altLang="en-US" b="1" dirty="0"/>
              <a:t>检错码和纠错码</a:t>
            </a:r>
            <a:endParaRPr lang="en-US" altLang="zh-CN" b="1" dirty="0"/>
          </a:p>
        </p:txBody>
      </p:sp>
      <p:sp>
        <p:nvSpPr>
          <p:cNvPr id="6" name="日期占位符 5"/>
          <p:cNvSpPr>
            <a:spLocks noGrp="1"/>
          </p:cNvSpPr>
          <p:nvPr>
            <p:ph type="dt" sz="half" idx="10"/>
          </p:nvPr>
        </p:nvSpPr>
        <p:spPr/>
        <p:txBody>
          <a:bodyPr/>
          <a:lstStyle/>
          <a:p>
            <a:pPr>
              <a:defRPr/>
            </a:pPr>
            <a:fld id="{B0AF558B-CBD3-4276-B8B7-0087B0C1D7C2}" type="datetime1">
              <a:rPr lang="zh-CN" altLang="en-US" smtClean="0"/>
              <a:t>2018/3/13</a:t>
            </a:fld>
            <a:endParaRPr lang="en-US" altLang="zh-CN"/>
          </a:p>
        </p:txBody>
      </p:sp>
      <p:sp>
        <p:nvSpPr>
          <p:cNvPr id="9220" name="页脚占位符 6"/>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9221" name="灯片编号占位符 6"/>
          <p:cNvSpPr>
            <a:spLocks noGrp="1"/>
          </p:cNvSpPr>
          <p:nvPr>
            <p:ph type="sldNum" sz="quarter" idx="12"/>
          </p:nvPr>
        </p:nvSpPr>
        <p:spPr>
          <a:noFill/>
        </p:spPr>
        <p:txBody>
          <a:bodyPr/>
          <a:lstStyle/>
          <a:p>
            <a:fld id="{A31731D9-EC61-45A3-93F7-5F11B2259647}" type="slidenum">
              <a:rPr lang="en-US" altLang="zh-CN" smtClean="0">
                <a:ea typeface="宋体" pitchFamily="2" charset="-122"/>
              </a:rPr>
              <a:pPr/>
              <a:t>2</a:t>
            </a:fld>
            <a:endParaRPr lang="en-US" altLang="zh-CN">
              <a:ea typeface="宋体"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浮点数表示</a:t>
            </a:r>
          </a:p>
        </p:txBody>
      </p:sp>
      <p:sp>
        <p:nvSpPr>
          <p:cNvPr id="6" name="内容占位符 5"/>
          <p:cNvSpPr>
            <a:spLocks noGrp="1"/>
          </p:cNvSpPr>
          <p:nvPr>
            <p:ph idx="1"/>
          </p:nvPr>
        </p:nvSpPr>
        <p:spPr>
          <a:xfrm>
            <a:off x="419100" y="1239839"/>
            <a:ext cx="8686800" cy="3789362"/>
          </a:xfrm>
        </p:spPr>
        <p:txBody>
          <a:bodyPr/>
          <a:lstStyle/>
          <a:p>
            <a:r>
              <a:rPr lang="en-US" altLang="zh-CN" sz="2800" dirty="0"/>
              <a:t>IEEE754</a:t>
            </a:r>
            <a:r>
              <a:rPr lang="zh-CN" altLang="en-US" sz="2800" dirty="0"/>
              <a:t>浮点标准形式</a:t>
            </a:r>
            <a:r>
              <a:rPr lang="en-US" altLang="zh-CN" sz="2800" dirty="0"/>
              <a:t>V=(–1)</a:t>
            </a:r>
            <a:r>
              <a:rPr lang="en-US" altLang="zh-CN" sz="2800" baseline="32000" dirty="0"/>
              <a:t>s</a:t>
            </a:r>
            <a:r>
              <a:rPr lang="en-US" altLang="zh-CN" sz="2800" dirty="0"/>
              <a:t> </a:t>
            </a:r>
            <a:r>
              <a:rPr lang="en-US" altLang="zh-CN" sz="2800" dirty="0">
                <a:latin typeface="Calibri Bold Italic" charset="0"/>
                <a:ea typeface="Calibri Bold Italic" charset="0"/>
                <a:cs typeface="Calibri Bold Italic" charset="0"/>
                <a:sym typeface="Calibri Bold Italic" charset="0"/>
              </a:rPr>
              <a:t>M</a:t>
            </a:r>
            <a:r>
              <a:rPr lang="en-US" altLang="zh-CN" sz="2800" dirty="0"/>
              <a:t>  2</a:t>
            </a:r>
            <a:r>
              <a:rPr lang="en-US" altLang="zh-CN" sz="2800" baseline="32000" dirty="0">
                <a:latin typeface="Calibri Bold Italic" charset="0"/>
                <a:ea typeface="Calibri Bold Italic" charset="0"/>
                <a:cs typeface="Calibri Bold Italic" charset="0"/>
                <a:sym typeface="Calibri Bold Italic" charset="0"/>
              </a:rPr>
              <a:t>E</a:t>
            </a:r>
            <a:endParaRPr lang="en-US" altLang="zh-CN" sz="2800" dirty="0"/>
          </a:p>
          <a:p>
            <a:pPr lvl="1"/>
            <a:r>
              <a:rPr lang="zh-CN" altLang="en-US" sz="2400" b="1" dirty="0">
                <a:solidFill>
                  <a:srgbClr val="FF0000"/>
                </a:solidFill>
              </a:rPr>
              <a:t>符号位</a:t>
            </a:r>
            <a:r>
              <a:rPr lang="en-US" altLang="zh-CN" sz="2400" b="1" dirty="0">
                <a:solidFill>
                  <a:srgbClr val="FF0000"/>
                </a:solidFill>
              </a:rPr>
              <a:t>S</a:t>
            </a:r>
            <a:r>
              <a:rPr lang="en-US" altLang="zh-CN" sz="2400" dirty="0"/>
              <a:t>(Sign)</a:t>
            </a:r>
            <a:r>
              <a:rPr lang="zh-CN" altLang="en-US" sz="2400" dirty="0"/>
              <a:t>：决定这个数是正数</a:t>
            </a:r>
            <a:r>
              <a:rPr lang="en-US" altLang="zh-CN" sz="2400" dirty="0"/>
              <a:t>(s=0)</a:t>
            </a:r>
            <a:r>
              <a:rPr lang="zh-CN" altLang="en-US" sz="2400" dirty="0"/>
              <a:t>还是负数</a:t>
            </a:r>
            <a:r>
              <a:rPr lang="en-US" altLang="zh-CN" sz="2400" dirty="0"/>
              <a:t>(s=1)</a:t>
            </a:r>
            <a:r>
              <a:rPr lang="zh-CN" altLang="en-US" sz="2400" dirty="0"/>
              <a:t> 。</a:t>
            </a:r>
            <a:endParaRPr lang="en-US" altLang="zh-CN" sz="2400" dirty="0"/>
          </a:p>
          <a:p>
            <a:pPr lvl="1"/>
            <a:r>
              <a:rPr lang="zh-CN" altLang="en-US" sz="2400" b="1" dirty="0">
                <a:solidFill>
                  <a:srgbClr val="FF0000"/>
                </a:solidFill>
              </a:rPr>
              <a:t>尾数</a:t>
            </a:r>
            <a:r>
              <a:rPr lang="en-US" altLang="zh-CN" sz="2400" b="1" dirty="0">
                <a:solidFill>
                  <a:srgbClr val="FF0000"/>
                </a:solidFill>
              </a:rPr>
              <a:t>M</a:t>
            </a:r>
            <a:r>
              <a:rPr lang="en-US" altLang="zh-CN" sz="2400" dirty="0"/>
              <a:t>(significand)</a:t>
            </a:r>
            <a:r>
              <a:rPr lang="zh-CN" altLang="en-US" sz="2400" dirty="0"/>
              <a:t>：是一个二进制小数，范围在</a:t>
            </a:r>
            <a:r>
              <a:rPr lang="en-US" altLang="zh-CN" sz="2400" dirty="0"/>
              <a:t>[1.0</a:t>
            </a:r>
            <a:r>
              <a:rPr lang="zh-CN" altLang="en-US" sz="2400" dirty="0"/>
              <a:t>，</a:t>
            </a:r>
            <a:r>
              <a:rPr lang="en-US" altLang="zh-CN" sz="2400" dirty="0"/>
              <a:t>2.0</a:t>
            </a:r>
            <a:r>
              <a:rPr lang="zh-CN" altLang="en-US" sz="2400" dirty="0"/>
              <a:t>）</a:t>
            </a:r>
            <a:endParaRPr lang="en-US" altLang="zh-CN" sz="2400" dirty="0"/>
          </a:p>
          <a:p>
            <a:pPr lvl="1"/>
            <a:r>
              <a:rPr lang="zh-CN" altLang="en-US" sz="2400" b="1" dirty="0">
                <a:solidFill>
                  <a:srgbClr val="FF0000"/>
                </a:solidFill>
              </a:rPr>
              <a:t>阶码</a:t>
            </a:r>
            <a:r>
              <a:rPr lang="en-US" altLang="zh-CN" sz="2400" b="1" dirty="0">
                <a:solidFill>
                  <a:srgbClr val="FF0000"/>
                </a:solidFill>
              </a:rPr>
              <a:t>E</a:t>
            </a:r>
            <a:r>
              <a:rPr lang="en-US" altLang="zh-CN" sz="2400" dirty="0"/>
              <a:t>(exponent)</a:t>
            </a:r>
            <a:r>
              <a:rPr lang="zh-CN" altLang="en-US" sz="2400" dirty="0"/>
              <a:t>：对浮点数加权重，权重是</a:t>
            </a:r>
            <a:r>
              <a:rPr lang="en-US" altLang="zh-CN" sz="2400" dirty="0"/>
              <a:t>2</a:t>
            </a:r>
            <a:r>
              <a:rPr lang="zh-CN" altLang="en-US" sz="2400" dirty="0"/>
              <a:t>的</a:t>
            </a:r>
            <a:r>
              <a:rPr lang="en-US" altLang="zh-CN" sz="2400" dirty="0"/>
              <a:t>E</a:t>
            </a:r>
            <a:r>
              <a:rPr lang="zh-CN" altLang="en-US" sz="2400" dirty="0"/>
              <a:t>次幂。</a:t>
            </a:r>
            <a:endParaRPr lang="en-US" altLang="zh-CN" sz="2400" dirty="0"/>
          </a:p>
          <a:p>
            <a:r>
              <a:rPr lang="zh-CN" altLang="en-US" sz="2800" dirty="0"/>
              <a:t>编码表示，分</a:t>
            </a:r>
            <a:r>
              <a:rPr lang="en-US" altLang="zh-CN" sz="2800" dirty="0"/>
              <a:t>3</a:t>
            </a:r>
            <a:r>
              <a:rPr lang="zh-CN" altLang="en-US" sz="2800" dirty="0"/>
              <a:t>个字段：</a:t>
            </a:r>
            <a:endParaRPr lang="en-US" altLang="zh-CN" sz="2800" dirty="0"/>
          </a:p>
          <a:p>
            <a:pPr lvl="1"/>
            <a:r>
              <a:rPr lang="en-US" altLang="zh-CN" sz="2400" dirty="0"/>
              <a:t>1</a:t>
            </a:r>
            <a:r>
              <a:rPr lang="zh-CN" altLang="en-US" sz="2400" dirty="0"/>
              <a:t>位符号字段</a:t>
            </a:r>
            <a:r>
              <a:rPr lang="en-US" altLang="zh-CN" sz="2400" dirty="0"/>
              <a:t>s</a:t>
            </a:r>
          </a:p>
          <a:p>
            <a:pPr lvl="1"/>
            <a:r>
              <a:rPr lang="en-US" altLang="zh-CN" sz="2400" dirty="0"/>
              <a:t>k</a:t>
            </a:r>
            <a:r>
              <a:rPr lang="zh-CN" altLang="en-US" sz="2400" dirty="0"/>
              <a:t>位阶码字段</a:t>
            </a:r>
            <a:r>
              <a:rPr lang="en-US" altLang="zh-CN" sz="2400" dirty="0" err="1"/>
              <a:t>exp</a:t>
            </a:r>
            <a:r>
              <a:rPr lang="zh-CN" altLang="en-US" sz="2400" dirty="0"/>
              <a:t>：</a:t>
            </a:r>
            <a:r>
              <a:rPr lang="zh-CN" altLang="en-US" sz="2400" dirty="0">
                <a:latin typeface="Monaco" charset="0"/>
                <a:ea typeface="Monaco" charset="0"/>
                <a:cs typeface="Monaco" charset="0"/>
                <a:sym typeface="Monaco" charset="0"/>
              </a:rPr>
              <a:t>阶码</a:t>
            </a:r>
            <a:r>
              <a:rPr lang="en-US" altLang="zh-CN" sz="2400" dirty="0">
                <a:latin typeface="Monaco" charset="0"/>
                <a:ea typeface="Monaco" charset="0"/>
                <a:cs typeface="Monaco" charset="0"/>
                <a:sym typeface="Monaco" charset="0"/>
              </a:rPr>
              <a:t>E</a:t>
            </a:r>
            <a:r>
              <a:rPr lang="zh-CN" altLang="en-US" sz="2400" dirty="0">
                <a:latin typeface="Monaco" charset="0"/>
                <a:ea typeface="Monaco" charset="0"/>
                <a:cs typeface="Monaco" charset="0"/>
                <a:sym typeface="Monaco" charset="0"/>
              </a:rPr>
              <a:t>的编码</a:t>
            </a:r>
            <a:endParaRPr lang="en-US" altLang="zh-CN" sz="2400" dirty="0"/>
          </a:p>
          <a:p>
            <a:pPr lvl="1"/>
            <a:r>
              <a:rPr lang="en-US" altLang="zh-CN" sz="2400" dirty="0"/>
              <a:t>n</a:t>
            </a:r>
            <a:r>
              <a:rPr lang="zh-CN" altLang="en-US" sz="2400" dirty="0"/>
              <a:t>位小数字段</a:t>
            </a:r>
            <a:r>
              <a:rPr lang="en-US" altLang="zh-CN" sz="2400" dirty="0" err="1"/>
              <a:t>frac</a:t>
            </a:r>
            <a:r>
              <a:rPr lang="zh-CN" altLang="en-US" sz="2400" dirty="0"/>
              <a:t>：</a:t>
            </a:r>
            <a:r>
              <a:rPr lang="en-US" altLang="zh-CN" sz="2400" dirty="0">
                <a:latin typeface="Monaco" charset="0"/>
                <a:ea typeface="Monaco" charset="0"/>
                <a:cs typeface="Monaco" charset="0"/>
                <a:sym typeface="Monaco" charset="0"/>
              </a:rPr>
              <a:t> </a:t>
            </a:r>
            <a:r>
              <a:rPr lang="zh-CN" altLang="en-US" sz="2400" dirty="0">
                <a:latin typeface="Monaco" charset="0"/>
                <a:ea typeface="Monaco" charset="0"/>
                <a:cs typeface="Monaco" charset="0"/>
                <a:sym typeface="Monaco" charset="0"/>
              </a:rPr>
              <a:t>尾数</a:t>
            </a:r>
            <a:r>
              <a:rPr lang="en-US" altLang="zh-CN" sz="2400" dirty="0">
                <a:latin typeface="Monaco" charset="0"/>
                <a:ea typeface="Monaco" charset="0"/>
                <a:cs typeface="Monaco" charset="0"/>
                <a:sym typeface="Monaco" charset="0"/>
              </a:rPr>
              <a:t>M</a:t>
            </a:r>
            <a:r>
              <a:rPr lang="zh-CN" altLang="en-US" sz="2400" dirty="0">
                <a:latin typeface="Monaco" charset="0"/>
                <a:ea typeface="Monaco" charset="0"/>
                <a:cs typeface="Monaco" charset="0"/>
                <a:sym typeface="Monaco" charset="0"/>
              </a:rPr>
              <a:t>的编码</a:t>
            </a:r>
            <a:endParaRPr lang="zh-CN" altLang="en-US" sz="2400" dirty="0"/>
          </a:p>
        </p:txBody>
      </p:sp>
      <p:sp>
        <p:nvSpPr>
          <p:cNvPr id="2" name="日期占位符 1"/>
          <p:cNvSpPr>
            <a:spLocks noGrp="1"/>
          </p:cNvSpPr>
          <p:nvPr>
            <p:ph type="dt" sz="half" idx="10"/>
          </p:nvPr>
        </p:nvSpPr>
        <p:spPr/>
        <p:txBody>
          <a:bodyPr/>
          <a:lstStyle/>
          <a:p>
            <a:pPr>
              <a:defRPr/>
            </a:pPr>
            <a:fld id="{78930E4D-888B-4577-8131-37A95FD364AA}" type="datetime1">
              <a:rPr lang="zh-CN" altLang="en-US" smtClean="0"/>
              <a:t>2018/3/13</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4" name="灯片编号占位符 3"/>
          <p:cNvSpPr>
            <a:spLocks noGrp="1"/>
          </p:cNvSpPr>
          <p:nvPr>
            <p:ph type="sldNum" sz="quarter" idx="12"/>
          </p:nvPr>
        </p:nvSpPr>
        <p:spPr/>
        <p:txBody>
          <a:bodyPr/>
          <a:lstStyle/>
          <a:p>
            <a:pPr>
              <a:defRPr/>
            </a:pPr>
            <a:fld id="{FB0AE04F-CD08-4704-89E3-96C2657E3FF9}" type="slidenum">
              <a:rPr lang="en-US" altLang="zh-CN" smtClean="0"/>
              <a:pPr>
                <a:defRPr/>
              </a:pPr>
              <a:t>20</a:t>
            </a:fld>
            <a:endParaRPr lang="en-US" altLang="zh-CN" dirty="0"/>
          </a:p>
        </p:txBody>
      </p:sp>
      <p:graphicFrame>
        <p:nvGraphicFramePr>
          <p:cNvPr id="7" name="Group 5"/>
          <p:cNvGraphicFramePr>
            <a:graphicFrameLocks noGrp="1"/>
          </p:cNvGraphicFramePr>
          <p:nvPr>
            <p:extLst>
              <p:ext uri="{D42A27DB-BD31-4B8C-83A1-F6EECF244321}">
                <p14:modId xmlns:p14="http://schemas.microsoft.com/office/powerpoint/2010/main" val="3421516300"/>
              </p:ext>
            </p:extLst>
          </p:nvPr>
        </p:nvGraphicFramePr>
        <p:xfrm>
          <a:off x="856746" y="5029201"/>
          <a:ext cx="7366000" cy="508000"/>
        </p:xfrm>
        <a:graphic>
          <a:graphicData uri="http://schemas.openxmlformats.org/drawingml/2006/table">
            <a:tbl>
              <a:tblPr/>
              <a:tblGrid>
                <a:gridCol w="3810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50038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err="1">
                          <a:ln>
                            <a:noFill/>
                          </a:ln>
                          <a:solidFill>
                            <a:schemeClr val="tx1"/>
                          </a:solidFill>
                          <a:effectLst/>
                          <a:latin typeface="Monaco" charset="0"/>
                          <a:ea typeface="Monaco" charset="0"/>
                          <a:cs typeface="Monaco" charset="0"/>
                          <a:sym typeface="Monaco" charset="0"/>
                        </a:rPr>
                        <a:t>exp</a:t>
                      </a:r>
                      <a:endParaRPr kumimoji="0" lang="en-US" sz="2000" b="0" i="0" u="none" strike="noStrike" cap="none" normalizeH="0" baseline="0" dirty="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err="1">
                          <a:ln>
                            <a:noFill/>
                          </a:ln>
                          <a:solidFill>
                            <a:schemeClr val="tx1"/>
                          </a:solidFill>
                          <a:effectLst/>
                          <a:latin typeface="Monaco" charset="0"/>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bl>
          </a:graphicData>
        </a:graphic>
      </p:graphicFrame>
      <p:sp>
        <p:nvSpPr>
          <p:cNvPr id="8" name="矩形 7"/>
          <p:cNvSpPr/>
          <p:nvPr/>
        </p:nvSpPr>
        <p:spPr>
          <a:xfrm>
            <a:off x="856746" y="5758141"/>
            <a:ext cx="6019510" cy="523220"/>
          </a:xfrm>
          <a:prstGeom prst="rect">
            <a:avLst/>
          </a:prstGeom>
        </p:spPr>
        <p:txBody>
          <a:bodyPr wrap="square">
            <a:spAutoFit/>
          </a:bodyPr>
          <a:lstStyle/>
          <a:p>
            <a:r>
              <a:rPr lang="en-US" altLang="zh-CN" sz="2800" i="1" dirty="0"/>
              <a:t>N</a:t>
            </a:r>
            <a:r>
              <a:rPr lang="en-US" altLang="zh-CN" sz="2800" dirty="0"/>
              <a:t> = (</a:t>
            </a:r>
            <a:r>
              <a:rPr lang="en-US" altLang="zh-CN" sz="2800" i="1" dirty="0"/>
              <a:t>S</a:t>
            </a:r>
            <a:r>
              <a:rPr lang="en-US" altLang="zh-CN" sz="2800" i="1" baseline="-25000" dirty="0"/>
              <a:t>M</a:t>
            </a:r>
            <a:r>
              <a:rPr lang="en-US" altLang="zh-CN" sz="2800" i="1" dirty="0"/>
              <a:t>b</a:t>
            </a:r>
            <a:r>
              <a:rPr lang="en-US" altLang="zh-CN" sz="2800" i="1" baseline="-25000" dirty="0"/>
              <a:t>e-1</a:t>
            </a:r>
            <a:r>
              <a:rPr lang="en-US" altLang="zh-CN" sz="2800" i="1" dirty="0"/>
              <a:t>b</a:t>
            </a:r>
            <a:r>
              <a:rPr lang="en-US" altLang="zh-CN" sz="2800" i="1" baseline="-25000" dirty="0"/>
              <a:t>e-2</a:t>
            </a:r>
            <a:r>
              <a:rPr lang="en-US" altLang="zh-CN" sz="2800" dirty="0"/>
              <a:t> ... </a:t>
            </a:r>
            <a:r>
              <a:rPr lang="en-US" altLang="zh-CN" sz="2800" i="1" dirty="0"/>
              <a:t>b</a:t>
            </a:r>
            <a:r>
              <a:rPr lang="en-US" altLang="zh-CN" sz="2800" i="1" baseline="-25000" dirty="0"/>
              <a:t>0</a:t>
            </a:r>
            <a:r>
              <a:rPr lang="en-US" altLang="zh-CN" sz="2800" i="1" dirty="0"/>
              <a:t>a</a:t>
            </a:r>
            <a:r>
              <a:rPr lang="en-US" altLang="zh-CN" sz="2800" i="1" baseline="-25000" dirty="0"/>
              <a:t>n-1</a:t>
            </a:r>
            <a:r>
              <a:rPr lang="en-US" altLang="zh-CN" sz="2800" dirty="0"/>
              <a:t> ... </a:t>
            </a:r>
            <a:r>
              <a:rPr lang="en-US" altLang="zh-CN" sz="2800" i="1" dirty="0"/>
              <a:t>a</a:t>
            </a:r>
            <a:r>
              <a:rPr lang="en-US" altLang="zh-CN" sz="2800" i="1" baseline="-25000" dirty="0"/>
              <a:t>-m</a:t>
            </a:r>
            <a:r>
              <a:rPr lang="en-US" altLang="zh-CN" sz="2800" dirty="0"/>
              <a:t>)</a:t>
            </a:r>
            <a:r>
              <a:rPr lang="en-US" altLang="zh-CN" sz="2800" i="1" baseline="-25000" dirty="0"/>
              <a:t>r</a:t>
            </a:r>
            <a:r>
              <a:rPr lang="en-US" altLang="zh-CN" sz="2800" dirty="0"/>
              <a:t> </a:t>
            </a:r>
            <a:endParaRPr lang="zh-CN" altLang="en-US" sz="2800" dirty="0"/>
          </a:p>
        </p:txBody>
      </p:sp>
    </p:spTree>
    <p:extLst>
      <p:ext uri="{BB962C8B-B14F-4D97-AF65-F5344CB8AC3E}">
        <p14:creationId xmlns:p14="http://schemas.microsoft.com/office/powerpoint/2010/main" val="431289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1" y="185720"/>
            <a:ext cx="6524228" cy="742950"/>
          </a:xfrm>
        </p:spPr>
        <p:txBody>
          <a:bodyPr/>
          <a:lstStyle/>
          <a:p>
            <a:r>
              <a:rPr lang="zh-CN" altLang="en-US" dirty="0"/>
              <a:t>规格化数值</a:t>
            </a:r>
          </a:p>
        </p:txBody>
      </p:sp>
      <p:sp>
        <p:nvSpPr>
          <p:cNvPr id="3" name="内容占位符 2"/>
          <p:cNvSpPr>
            <a:spLocks noGrp="1"/>
          </p:cNvSpPr>
          <p:nvPr>
            <p:ph idx="1"/>
          </p:nvPr>
        </p:nvSpPr>
        <p:spPr/>
        <p:txBody>
          <a:bodyPr/>
          <a:lstStyle/>
          <a:p>
            <a:r>
              <a:rPr lang="zh-CN" altLang="en-US" sz="2800" dirty="0"/>
              <a:t>阶码编码</a:t>
            </a:r>
            <a:r>
              <a:rPr lang="en-US" altLang="zh-CN" sz="2800" dirty="0" err="1"/>
              <a:t>exp</a:t>
            </a:r>
            <a:r>
              <a:rPr lang="zh-CN" altLang="en-US" sz="2800" dirty="0"/>
              <a:t>，无符号数表示，既不全</a:t>
            </a:r>
            <a:r>
              <a:rPr lang="en-US" altLang="zh-CN" sz="2800" dirty="0"/>
              <a:t>0</a:t>
            </a:r>
            <a:r>
              <a:rPr lang="zh-CN" altLang="en-US" sz="2800" dirty="0"/>
              <a:t>又不全</a:t>
            </a:r>
            <a:r>
              <a:rPr lang="en-US" altLang="zh-CN" sz="2800" dirty="0"/>
              <a:t>1</a:t>
            </a:r>
            <a:r>
              <a:rPr lang="zh-CN" altLang="en-US" sz="2800" dirty="0"/>
              <a:t>。</a:t>
            </a:r>
            <a:endParaRPr lang="en-US" altLang="zh-CN" sz="2800" dirty="0"/>
          </a:p>
          <a:p>
            <a:r>
              <a:rPr lang="zh-CN" altLang="en-US" sz="2800" dirty="0"/>
              <a:t>阶码编码</a:t>
            </a:r>
            <a:r>
              <a:rPr lang="en-US" altLang="zh-CN" sz="2800" dirty="0" err="1"/>
              <a:t>exp</a:t>
            </a:r>
            <a:r>
              <a:rPr lang="zh-CN" altLang="en-US" sz="2800" dirty="0"/>
              <a:t>表示阶码</a:t>
            </a:r>
            <a:r>
              <a:rPr lang="en-US" altLang="zh-CN" sz="2800" dirty="0"/>
              <a:t>E</a:t>
            </a:r>
            <a:r>
              <a:rPr lang="zh-CN" altLang="en-US" sz="2800" dirty="0"/>
              <a:t>的偏置</a:t>
            </a:r>
            <a:r>
              <a:rPr lang="en-US" altLang="zh-CN" sz="2800" dirty="0"/>
              <a:t>(biased)</a:t>
            </a:r>
            <a:r>
              <a:rPr lang="zh-CN" altLang="en-US" sz="2800" dirty="0"/>
              <a:t>形式</a:t>
            </a:r>
            <a:r>
              <a:rPr lang="en-US" altLang="zh-CN" sz="2800" dirty="0"/>
              <a:t>: </a:t>
            </a:r>
            <a:r>
              <a:rPr lang="en-US" altLang="zh-CN" sz="2800" dirty="0" err="1">
                <a:latin typeface="Calibri Bold Italic" charset="0"/>
                <a:sym typeface="Calibri Bold Italic" charset="0"/>
              </a:rPr>
              <a:t>e</a:t>
            </a:r>
            <a:r>
              <a:rPr lang="en-US" altLang="zh-CN" sz="2800" dirty="0" err="1">
                <a:latin typeface="Calibri Bold Italic" charset="0"/>
                <a:ea typeface="Calibri Bold Italic" charset="0"/>
                <a:cs typeface="Calibri Bold Italic" charset="0"/>
                <a:sym typeface="Calibri Bold Italic" charset="0"/>
              </a:rPr>
              <a:t>xp</a:t>
            </a:r>
            <a:r>
              <a:rPr lang="en-US" altLang="zh-CN" sz="2800" dirty="0"/>
              <a:t> =E+ </a:t>
            </a:r>
            <a:r>
              <a:rPr lang="en-US" altLang="zh-CN" sz="2800" dirty="0">
                <a:latin typeface="Calibri Bold Italic" charset="0"/>
                <a:ea typeface="Calibri Bold Italic" charset="0"/>
                <a:cs typeface="Calibri Bold Italic" charset="0"/>
                <a:sym typeface="Calibri Bold Italic" charset="0"/>
              </a:rPr>
              <a:t>Bias</a:t>
            </a:r>
            <a:endParaRPr lang="en-US" altLang="zh-CN" sz="2800" dirty="0"/>
          </a:p>
          <a:p>
            <a:pPr lvl="1"/>
            <a:r>
              <a:rPr lang="en-US" altLang="zh-CN" sz="2400" dirty="0" err="1"/>
              <a:t>exp</a:t>
            </a:r>
            <a:r>
              <a:rPr lang="zh-CN" altLang="en-US" sz="2400" dirty="0"/>
              <a:t>：无符号数</a:t>
            </a:r>
            <a:endParaRPr lang="en-US" altLang="zh-CN" sz="2400" dirty="0"/>
          </a:p>
          <a:p>
            <a:pPr lvl="1"/>
            <a:r>
              <a:rPr lang="en-US" altLang="zh-CN" sz="2400" dirty="0"/>
              <a:t>Bias=2</a:t>
            </a:r>
            <a:r>
              <a:rPr lang="en-US" altLang="zh-CN" sz="2400" baseline="30000" dirty="0">
                <a:solidFill>
                  <a:srgbClr val="FF0000"/>
                </a:solidFill>
              </a:rPr>
              <a:t>k-1</a:t>
            </a:r>
            <a:r>
              <a:rPr lang="en-US" altLang="zh-CN" sz="2400" dirty="0"/>
              <a:t>-1</a:t>
            </a:r>
            <a:r>
              <a:rPr lang="zh-CN" altLang="en-US" sz="2400" dirty="0"/>
              <a:t>，</a:t>
            </a:r>
            <a:r>
              <a:rPr lang="en-US" altLang="zh-CN" sz="2400" dirty="0"/>
              <a:t>k</a:t>
            </a:r>
            <a:r>
              <a:rPr lang="zh-CN" altLang="en-US" sz="2400" dirty="0"/>
              <a:t>为阶码的位宽</a:t>
            </a:r>
            <a:endParaRPr lang="en-US" altLang="zh-CN" sz="2400" dirty="0"/>
          </a:p>
          <a:p>
            <a:pPr marL="838200" lvl="2"/>
            <a:r>
              <a:rPr lang="zh-CN" altLang="en-US" sz="2000" dirty="0"/>
              <a:t>单精度：</a:t>
            </a:r>
            <a:r>
              <a:rPr lang="en-US" altLang="zh-CN" sz="2000" dirty="0"/>
              <a:t>127 (</a:t>
            </a:r>
            <a:r>
              <a:rPr lang="en-US" altLang="zh-CN" sz="2000" dirty="0" err="1"/>
              <a:t>Exp</a:t>
            </a:r>
            <a:r>
              <a:rPr lang="en-US" altLang="zh-CN" sz="2000" dirty="0"/>
              <a:t>: 1…254, E: -126…127)</a:t>
            </a:r>
          </a:p>
          <a:p>
            <a:pPr marL="838200" lvl="2"/>
            <a:r>
              <a:rPr lang="zh-CN" altLang="en-US" sz="2000" dirty="0"/>
              <a:t>双精度</a:t>
            </a:r>
            <a:r>
              <a:rPr lang="en-US" altLang="zh-CN" sz="2000" dirty="0"/>
              <a:t>: 1023 (</a:t>
            </a:r>
            <a:r>
              <a:rPr lang="en-US" altLang="zh-CN" sz="2000" dirty="0" err="1"/>
              <a:t>Exp</a:t>
            </a:r>
            <a:r>
              <a:rPr lang="en-US" altLang="zh-CN" sz="2000" dirty="0"/>
              <a:t>: 1…2046, E: -1022…1023)</a:t>
            </a:r>
          </a:p>
          <a:p>
            <a:r>
              <a:rPr lang="zh-CN" altLang="en-US" sz="2800" dirty="0"/>
              <a:t>小数字段</a:t>
            </a:r>
            <a:r>
              <a:rPr lang="en-US" altLang="zh-CN" sz="2800" dirty="0" err="1"/>
              <a:t>frac</a:t>
            </a:r>
            <a:r>
              <a:rPr lang="zh-CN" altLang="en-US" sz="2800" dirty="0"/>
              <a:t>表示尾数</a:t>
            </a:r>
            <a:r>
              <a:rPr lang="en-US" altLang="zh-CN" sz="2800" dirty="0"/>
              <a:t>M</a:t>
            </a:r>
            <a:r>
              <a:rPr lang="zh-CN" altLang="en-US" sz="2800" dirty="0"/>
              <a:t>的编码</a:t>
            </a:r>
            <a:r>
              <a:rPr lang="en-US" altLang="zh-CN" sz="2800" dirty="0"/>
              <a:t>M=</a:t>
            </a:r>
            <a:r>
              <a:rPr lang="en-US" altLang="zh-CN" sz="2800" dirty="0">
                <a:latin typeface="Monaco" charset="0"/>
                <a:ea typeface="Monaco" charset="0"/>
                <a:cs typeface="Monaco" charset="0"/>
                <a:sym typeface="Monaco" charset="0"/>
              </a:rPr>
              <a:t> 1.xxx…x</a:t>
            </a:r>
            <a:r>
              <a:rPr lang="en-US" altLang="zh-CN" sz="2800" baseline="-6000" dirty="0">
                <a:latin typeface="Monaco" charset="0"/>
                <a:ea typeface="Monaco" charset="0"/>
                <a:cs typeface="Monaco" charset="0"/>
                <a:sym typeface="Monaco" charset="0"/>
              </a:rPr>
              <a:t>2</a:t>
            </a:r>
            <a:endParaRPr lang="en-US" altLang="zh-CN" sz="2800" dirty="0"/>
          </a:p>
          <a:p>
            <a:pPr marL="552450" lvl="1"/>
            <a:r>
              <a:rPr lang="en-US" altLang="zh-CN" sz="2400" dirty="0"/>
              <a:t> </a:t>
            </a:r>
            <a:r>
              <a:rPr lang="en-US" altLang="zh-CN" sz="2400" dirty="0">
                <a:latin typeface="Monaco" charset="0"/>
                <a:ea typeface="Monaco" charset="0"/>
                <a:cs typeface="Monaco" charset="0"/>
                <a:sym typeface="Monaco" charset="0"/>
              </a:rPr>
              <a:t>xxx…x</a:t>
            </a:r>
            <a:r>
              <a:rPr lang="en-US" altLang="zh-CN" sz="2400" dirty="0"/>
              <a:t>: </a:t>
            </a:r>
            <a:r>
              <a:rPr lang="zh-CN" altLang="en-US" sz="2400" dirty="0"/>
              <a:t>小数字段数值</a:t>
            </a:r>
            <a:endParaRPr lang="en-US" altLang="zh-CN" sz="2400" dirty="0"/>
          </a:p>
          <a:p>
            <a:pPr marL="552450" lvl="1"/>
            <a:r>
              <a:rPr lang="zh-CN" altLang="en-US" sz="2400" dirty="0"/>
              <a:t>最小值：</a:t>
            </a:r>
            <a:r>
              <a:rPr lang="en-US" altLang="zh-CN" sz="2400" dirty="0">
                <a:latin typeface="Monaco" charset="0"/>
                <a:ea typeface="Monaco" charset="0"/>
                <a:cs typeface="Monaco" charset="0"/>
                <a:sym typeface="Monaco" charset="0"/>
              </a:rPr>
              <a:t>000…0</a:t>
            </a:r>
            <a:r>
              <a:rPr lang="en-US" altLang="zh-CN" sz="2400" dirty="0"/>
              <a:t> (</a:t>
            </a:r>
            <a:r>
              <a:rPr lang="en-US" altLang="zh-CN" sz="2400" dirty="0">
                <a:latin typeface="Calibri Italic" charset="0"/>
                <a:ea typeface="Calibri Italic" charset="0"/>
                <a:cs typeface="Calibri Italic" charset="0"/>
                <a:sym typeface="Calibri Italic" charset="0"/>
              </a:rPr>
              <a:t>M</a:t>
            </a:r>
            <a:r>
              <a:rPr lang="en-US" altLang="zh-CN" sz="2400" dirty="0"/>
              <a:t> = 1.0)</a:t>
            </a:r>
          </a:p>
          <a:p>
            <a:pPr marL="552450" lvl="1"/>
            <a:r>
              <a:rPr lang="zh-CN" altLang="en-US" sz="2400" dirty="0"/>
              <a:t>最大值：</a:t>
            </a:r>
            <a:r>
              <a:rPr lang="en-US" altLang="zh-CN" sz="2400" dirty="0">
                <a:latin typeface="Monaco" charset="0"/>
                <a:ea typeface="Monaco" charset="0"/>
                <a:cs typeface="Monaco" charset="0"/>
                <a:sym typeface="Monaco" charset="0"/>
              </a:rPr>
              <a:t>111…1</a:t>
            </a:r>
            <a:r>
              <a:rPr lang="en-US" altLang="zh-CN" sz="2400" dirty="0"/>
              <a:t> (</a:t>
            </a:r>
            <a:r>
              <a:rPr lang="en-US" altLang="zh-CN" sz="2400" dirty="0">
                <a:latin typeface="Calibri Italic" charset="0"/>
                <a:ea typeface="Calibri Italic" charset="0"/>
                <a:cs typeface="Calibri Italic" charset="0"/>
                <a:sym typeface="Calibri Italic" charset="0"/>
              </a:rPr>
              <a:t>M</a:t>
            </a:r>
            <a:r>
              <a:rPr lang="en-US" altLang="zh-CN" sz="2400" dirty="0"/>
              <a:t> = 2.0 – ε)</a:t>
            </a:r>
          </a:p>
          <a:p>
            <a:endParaRPr lang="zh-CN" altLang="en-US" sz="2800" dirty="0"/>
          </a:p>
        </p:txBody>
      </p:sp>
      <p:sp>
        <p:nvSpPr>
          <p:cNvPr id="4" name="日期占位符 3"/>
          <p:cNvSpPr>
            <a:spLocks noGrp="1"/>
          </p:cNvSpPr>
          <p:nvPr>
            <p:ph type="dt" sz="half" idx="10"/>
          </p:nvPr>
        </p:nvSpPr>
        <p:spPr/>
        <p:txBody>
          <a:bodyPr/>
          <a:lstStyle/>
          <a:p>
            <a:pPr>
              <a:defRPr/>
            </a:pPr>
            <a:fld id="{2FD3A056-5C69-4580-A3F3-649B2ADA8710}"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21</a:t>
            </a:fld>
            <a:endParaRPr lang="en-US" altLang="zh-CN"/>
          </a:p>
        </p:txBody>
      </p:sp>
    </p:spTree>
    <p:extLst>
      <p:ext uri="{BB962C8B-B14F-4D97-AF65-F5344CB8AC3E}">
        <p14:creationId xmlns:p14="http://schemas.microsoft.com/office/powerpoint/2010/main" val="2312271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浮点数的精度</a:t>
            </a:r>
          </a:p>
        </p:txBody>
      </p:sp>
      <p:sp>
        <p:nvSpPr>
          <p:cNvPr id="3" name="内容占位符 2"/>
          <p:cNvSpPr>
            <a:spLocks noGrp="1"/>
          </p:cNvSpPr>
          <p:nvPr>
            <p:ph idx="1"/>
          </p:nvPr>
        </p:nvSpPr>
        <p:spPr>
          <a:xfrm>
            <a:off x="457200" y="1230313"/>
            <a:ext cx="8686800" cy="5094287"/>
          </a:xfrm>
        </p:spPr>
        <p:txBody>
          <a:bodyPr/>
          <a:lstStyle/>
          <a:p>
            <a:pPr>
              <a:spcBef>
                <a:spcPts val="10000"/>
              </a:spcBef>
            </a:pPr>
            <a:r>
              <a:rPr lang="zh-CN" altLang="en-US" dirty="0"/>
              <a:t>单精度：</a:t>
            </a:r>
            <a:r>
              <a:rPr lang="en-US" altLang="zh-CN" dirty="0"/>
              <a:t>32</a:t>
            </a:r>
            <a:r>
              <a:rPr lang="zh-CN" altLang="en-US" dirty="0"/>
              <a:t>位</a:t>
            </a:r>
            <a:endParaRPr lang="en-US" altLang="zh-CN" dirty="0"/>
          </a:p>
          <a:p>
            <a:pPr>
              <a:spcBef>
                <a:spcPts val="0"/>
              </a:spcBef>
            </a:pPr>
            <a:endParaRPr lang="en-US" altLang="zh-CN" dirty="0"/>
          </a:p>
          <a:p>
            <a:pPr>
              <a:spcBef>
                <a:spcPts val="0"/>
              </a:spcBef>
            </a:pPr>
            <a:endParaRPr lang="en-US" altLang="zh-CN" dirty="0"/>
          </a:p>
          <a:p>
            <a:pPr>
              <a:spcBef>
                <a:spcPts val="0"/>
              </a:spcBef>
            </a:pPr>
            <a:endParaRPr lang="en-US" altLang="zh-CN" dirty="0"/>
          </a:p>
          <a:p>
            <a:pPr>
              <a:spcBef>
                <a:spcPts val="0"/>
              </a:spcBef>
            </a:pPr>
            <a:r>
              <a:rPr lang="zh-CN" altLang="en-US" dirty="0"/>
              <a:t>双精度：</a:t>
            </a:r>
            <a:r>
              <a:rPr lang="en-US" altLang="zh-CN" dirty="0"/>
              <a:t>64</a:t>
            </a:r>
            <a:r>
              <a:rPr lang="zh-CN" altLang="en-US" dirty="0"/>
              <a:t>位</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1E5F616A-FF56-4286-9A03-AAEC502A22CD}"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22</a:t>
            </a:fld>
            <a:endParaRPr lang="en-US" altLang="zh-CN"/>
          </a:p>
        </p:txBody>
      </p:sp>
      <p:graphicFrame>
        <p:nvGraphicFramePr>
          <p:cNvPr id="8" name="Group 5"/>
          <p:cNvGraphicFramePr>
            <a:graphicFrameLocks noGrp="1"/>
          </p:cNvGraphicFramePr>
          <p:nvPr>
            <p:extLst>
              <p:ext uri="{D42A27DB-BD31-4B8C-83A1-F6EECF244321}">
                <p14:modId xmlns:p14="http://schemas.microsoft.com/office/powerpoint/2010/main" val="3598677296"/>
              </p:ext>
            </p:extLst>
          </p:nvPr>
        </p:nvGraphicFramePr>
        <p:xfrm>
          <a:off x="876300" y="1993900"/>
          <a:ext cx="7366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Monaco" charset="0"/>
                          <a:ea typeface="Monaco" charset="0"/>
                          <a:cs typeface="Monaco" charset="0"/>
                          <a:sym typeface="Monaco" charset="0"/>
                        </a:rPr>
                        <a:t>8-bits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Monaco" charset="0"/>
                          <a:ea typeface="Monaco" charset="0"/>
                          <a:cs typeface="Monaco" charset="0"/>
                          <a:sym typeface="Monaco" charset="0"/>
                        </a:rPr>
                        <a:t>23-bits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 name="Group 29"/>
          <p:cNvGraphicFramePr>
            <a:graphicFrameLocks noGrp="1"/>
          </p:cNvGraphicFramePr>
          <p:nvPr>
            <p:extLst>
              <p:ext uri="{D42A27DB-BD31-4B8C-83A1-F6EECF244321}">
                <p14:modId xmlns:p14="http://schemas.microsoft.com/office/powerpoint/2010/main" val="2885044021"/>
              </p:ext>
            </p:extLst>
          </p:nvPr>
        </p:nvGraphicFramePr>
        <p:xfrm>
          <a:off x="876300" y="3651250"/>
          <a:ext cx="7366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err="1">
                          <a:ln>
                            <a:noFill/>
                          </a:ln>
                          <a:solidFill>
                            <a:schemeClr val="tx1"/>
                          </a:solidFill>
                          <a:effectLst/>
                          <a:latin typeface="Monaco" charset="0"/>
                          <a:ea typeface="Monaco" charset="0"/>
                          <a:cs typeface="Monaco" charset="0"/>
                          <a:sym typeface="Monaco" charset="0"/>
                        </a:rPr>
                        <a:t>exp</a:t>
                      </a:r>
                      <a:endParaRPr kumimoji="0" lang="en-US" sz="2400" b="0" i="0" u="none" strike="noStrike" cap="none" normalizeH="0" baseline="0" dirty="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err="1">
                          <a:ln>
                            <a:noFill/>
                          </a:ln>
                          <a:solidFill>
                            <a:schemeClr val="tx1"/>
                          </a:solidFill>
                          <a:effectLst/>
                          <a:latin typeface="Monaco" charset="0"/>
                          <a:ea typeface="Monaco" charset="0"/>
                          <a:cs typeface="Monaco" charset="0"/>
                          <a:sym typeface="Monaco" charset="0"/>
                        </a:rPr>
                        <a:t>frac</a:t>
                      </a:r>
                      <a:endParaRPr kumimoji="0" lang="en-US" sz="2400" b="0" i="0" u="none" strike="noStrike" cap="none" normalizeH="0" baseline="0" dirty="0">
                        <a:ln>
                          <a:noFill/>
                        </a:ln>
                        <a:solidFill>
                          <a:schemeClr val="tx1"/>
                        </a:solidFill>
                        <a:effectLst/>
                        <a:latin typeface="Monaco" charset="0"/>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Monaco" charset="0"/>
                          <a:ea typeface="Monaco" charset="0"/>
                          <a:cs typeface="Monaco" charset="0"/>
                          <a:sym typeface="Monaco" charset="0"/>
                        </a:rPr>
                        <a:t>11-bits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Monaco" charset="0"/>
                          <a:ea typeface="Monaco" charset="0"/>
                          <a:cs typeface="Monaco" charset="0"/>
                          <a:sym typeface="Monaco" charset="0"/>
                        </a:rPr>
                        <a:t>52-bits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 name="矩形 9"/>
          <p:cNvSpPr/>
          <p:nvPr/>
        </p:nvSpPr>
        <p:spPr>
          <a:xfrm>
            <a:off x="755576" y="4644793"/>
            <a:ext cx="6019510" cy="523220"/>
          </a:xfrm>
          <a:prstGeom prst="rect">
            <a:avLst/>
          </a:prstGeom>
        </p:spPr>
        <p:txBody>
          <a:bodyPr wrap="square">
            <a:spAutoFit/>
          </a:bodyPr>
          <a:lstStyle/>
          <a:p>
            <a:r>
              <a:rPr lang="en-US" altLang="zh-CN" sz="2800" i="1" dirty="0"/>
              <a:t>N</a:t>
            </a:r>
            <a:r>
              <a:rPr lang="en-US" altLang="zh-CN" sz="2800" dirty="0"/>
              <a:t> = (</a:t>
            </a:r>
            <a:r>
              <a:rPr lang="en-US" altLang="zh-CN" sz="2800" i="1" dirty="0"/>
              <a:t>Sb</a:t>
            </a:r>
            <a:r>
              <a:rPr lang="en-US" altLang="zh-CN" sz="2800" i="1" baseline="-25000" dirty="0"/>
              <a:t>k-1</a:t>
            </a:r>
            <a:r>
              <a:rPr lang="en-US" altLang="zh-CN" sz="2800" i="1" dirty="0"/>
              <a:t>b</a:t>
            </a:r>
            <a:r>
              <a:rPr lang="en-US" altLang="zh-CN" sz="2800" i="1" baseline="-25000" dirty="0"/>
              <a:t>k-2</a:t>
            </a:r>
            <a:r>
              <a:rPr lang="en-US" altLang="zh-CN" sz="2800" dirty="0"/>
              <a:t> ... </a:t>
            </a:r>
            <a:r>
              <a:rPr lang="en-US" altLang="zh-CN" sz="2800" i="1" dirty="0"/>
              <a:t>b</a:t>
            </a:r>
            <a:r>
              <a:rPr lang="en-US" altLang="zh-CN" sz="2800" i="1" baseline="-25000" dirty="0"/>
              <a:t>0</a:t>
            </a:r>
            <a:r>
              <a:rPr lang="en-US" altLang="zh-CN" sz="2800" i="1" dirty="0"/>
              <a:t>a</a:t>
            </a:r>
            <a:r>
              <a:rPr lang="en-US" altLang="zh-CN" sz="2800" i="1" baseline="-25000" dirty="0"/>
              <a:t>n-1</a:t>
            </a:r>
            <a:r>
              <a:rPr lang="en-US" altLang="zh-CN" sz="2800" dirty="0"/>
              <a:t> ... </a:t>
            </a:r>
            <a:r>
              <a:rPr lang="en-US" altLang="zh-CN" sz="2800" i="1" dirty="0"/>
              <a:t>a</a:t>
            </a:r>
            <a:r>
              <a:rPr lang="en-US" altLang="zh-CN" sz="2800" i="1" baseline="-25000" dirty="0"/>
              <a:t>-m</a:t>
            </a:r>
            <a:r>
              <a:rPr lang="en-US" altLang="zh-CN" sz="2800" dirty="0"/>
              <a:t>)</a:t>
            </a:r>
            <a:r>
              <a:rPr lang="en-US" altLang="zh-CN" sz="2800" i="1" baseline="-25000" dirty="0"/>
              <a:t>2</a:t>
            </a:r>
            <a:r>
              <a:rPr lang="en-US" altLang="zh-CN" sz="2800" dirty="0"/>
              <a:t> </a:t>
            </a:r>
            <a:endParaRPr lang="zh-CN" altLang="en-US" sz="2800" dirty="0"/>
          </a:p>
        </p:txBody>
      </p:sp>
      <p:graphicFrame>
        <p:nvGraphicFramePr>
          <p:cNvPr id="11" name="Object 4"/>
          <p:cNvGraphicFramePr>
            <a:graphicFrameLocks/>
          </p:cNvGraphicFramePr>
          <p:nvPr>
            <p:extLst>
              <p:ext uri="{D42A27DB-BD31-4B8C-83A1-F6EECF244321}">
                <p14:modId xmlns:p14="http://schemas.microsoft.com/office/powerpoint/2010/main" val="4215083324"/>
              </p:ext>
            </p:extLst>
          </p:nvPr>
        </p:nvGraphicFramePr>
        <p:xfrm>
          <a:off x="278606" y="5178894"/>
          <a:ext cx="8561387" cy="982662"/>
        </p:xfrm>
        <a:graphic>
          <a:graphicData uri="http://schemas.openxmlformats.org/presentationml/2006/ole">
            <mc:AlternateContent xmlns:mc="http://schemas.openxmlformats.org/markup-compatibility/2006">
              <mc:Choice xmlns:v="urn:schemas-microsoft-com:vml" Requires="v">
                <p:oleObj spid="_x0000_s155698" name="公式" r:id="rId4" imgW="3035160" imgH="266400" progId="Equation.3">
                  <p:embed/>
                </p:oleObj>
              </mc:Choice>
              <mc:Fallback>
                <p:oleObj name="公式" r:id="rId4" imgW="3035160" imgH="266400" progId="Equation.3">
                  <p:embed/>
                  <p:pic>
                    <p:nvPicPr>
                      <p:cNvPr id="0" name=""/>
                      <p:cNvPicPr>
                        <a:picLocks noChangeArrowheads="1"/>
                      </p:cNvPicPr>
                      <p:nvPr/>
                    </p:nvPicPr>
                    <p:blipFill>
                      <a:blip r:embed="rId5"/>
                      <a:srcRect/>
                      <a:stretch>
                        <a:fillRect/>
                      </a:stretch>
                    </p:blipFill>
                    <p:spPr bwMode="auto">
                      <a:xfrm>
                        <a:off x="278606" y="5178894"/>
                        <a:ext cx="8561387" cy="9826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9922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751115" y="5589240"/>
            <a:ext cx="355600" cy="355600"/>
          </a:xfrm>
          <a:prstGeom prst="rect">
            <a:avLst/>
          </a:prstGeom>
          <a:solidFill>
            <a:srgbClr val="FFFF99"/>
          </a:solidFill>
          <a:ln w="25400">
            <a:solidFill>
              <a:schemeClr val="tx1"/>
            </a:solidFill>
            <a:miter lim="800000"/>
            <a:headEnd/>
            <a:tailEnd/>
          </a:ln>
          <a:effectLst/>
        </p:spPr>
        <p:txBody>
          <a:bodyPr wrap="none" lIns="90487" tIns="44450" rIns="90487" bIns="44450" anchor="ctr"/>
          <a:lstStyle/>
          <a:p>
            <a:pPr>
              <a:lnSpc>
                <a:spcPct val="100000"/>
              </a:lnSpc>
            </a:pPr>
            <a:endParaRPr lang="en-US" sz="2400" dirty="0">
              <a:latin typeface="Courier New" pitchFamily="49" charset="0"/>
            </a:endParaRPr>
          </a:p>
        </p:txBody>
      </p:sp>
      <p:sp>
        <p:nvSpPr>
          <p:cNvPr id="9" name="Rectangle 6"/>
          <p:cNvSpPr>
            <a:spLocks noChangeArrowheads="1"/>
          </p:cNvSpPr>
          <p:nvPr/>
        </p:nvSpPr>
        <p:spPr bwMode="auto">
          <a:xfrm>
            <a:off x="1209810" y="5589240"/>
            <a:ext cx="1779495" cy="355600"/>
          </a:xfrm>
          <a:prstGeom prst="rect">
            <a:avLst/>
          </a:prstGeom>
          <a:solidFill>
            <a:srgbClr val="EFBFBF"/>
          </a:solidFill>
          <a:ln w="25400">
            <a:solidFill>
              <a:schemeClr val="tx1"/>
            </a:solidFill>
            <a:miter lim="800000"/>
            <a:headEnd/>
            <a:tailEnd/>
          </a:ln>
          <a:effectLst/>
        </p:spPr>
        <p:txBody>
          <a:bodyPr wrap="none" lIns="90487" tIns="44450" rIns="90487" bIns="44450" anchor="ctr"/>
          <a:lstStyle/>
          <a:p>
            <a:pPr>
              <a:lnSpc>
                <a:spcPct val="100000"/>
              </a:lnSpc>
            </a:pPr>
            <a:endParaRPr lang="en-US" sz="2400" dirty="0">
              <a:latin typeface="Courier New" pitchFamily="49" charset="0"/>
            </a:endParaRPr>
          </a:p>
        </p:txBody>
      </p:sp>
      <p:sp>
        <p:nvSpPr>
          <p:cNvPr id="10" name="Rectangle 7"/>
          <p:cNvSpPr>
            <a:spLocks noChangeArrowheads="1"/>
          </p:cNvSpPr>
          <p:nvPr/>
        </p:nvSpPr>
        <p:spPr bwMode="auto">
          <a:xfrm>
            <a:off x="3105845" y="5589240"/>
            <a:ext cx="5066555" cy="3556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a:lnSpc>
                <a:spcPct val="100000"/>
              </a:lnSpc>
            </a:pPr>
            <a:endParaRPr lang="en-US" sz="2400" dirty="0">
              <a:latin typeface="Courier New" pitchFamily="49" charset="0"/>
            </a:endParaRPr>
          </a:p>
        </p:txBody>
      </p:sp>
      <p:sp>
        <p:nvSpPr>
          <p:cNvPr id="115714" name="Rectangle 2"/>
          <p:cNvSpPr>
            <a:spLocks noGrp="1" noChangeArrowheads="1"/>
          </p:cNvSpPr>
          <p:nvPr>
            <p:ph type="title"/>
          </p:nvPr>
        </p:nvSpPr>
        <p:spPr>
          <a:xfrm>
            <a:off x="1113865" y="334168"/>
            <a:ext cx="6662768" cy="573088"/>
          </a:xfrm>
        </p:spPr>
        <p:txBody>
          <a:bodyPr/>
          <a:lstStyle/>
          <a:p>
            <a:r>
              <a:rPr lang="zh-CN" altLang="en-US" dirty="0"/>
              <a:t>单精度浮点数示例</a:t>
            </a:r>
            <a:endParaRPr lang="en-US" dirty="0"/>
          </a:p>
        </p:txBody>
      </p:sp>
      <p:sp>
        <p:nvSpPr>
          <p:cNvPr id="115715" name="Rectangle 3"/>
          <p:cNvSpPr>
            <a:spLocks noGrp="1" noChangeArrowheads="1"/>
          </p:cNvSpPr>
          <p:nvPr>
            <p:ph idx="1"/>
          </p:nvPr>
        </p:nvSpPr>
        <p:spPr>
          <a:xfrm>
            <a:off x="457200" y="1371600"/>
            <a:ext cx="8255000" cy="5029200"/>
          </a:xfrm>
        </p:spPr>
        <p:txBody>
          <a:bodyPr/>
          <a:lstStyle/>
          <a:p>
            <a:pPr marL="223838" indent="-223838" defTabSz="895350">
              <a:lnSpc>
                <a:spcPct val="85000"/>
              </a:lnSpc>
              <a:tabLst>
                <a:tab pos="914400" algn="l"/>
                <a:tab pos="1828800" algn="l"/>
                <a:tab pos="2400300" algn="l"/>
                <a:tab pos="2971800" algn="l"/>
              </a:tabLst>
            </a:pPr>
            <a:r>
              <a:rPr lang="zh-CN" altLang="en-US" sz="2400" b="1" dirty="0"/>
              <a:t>数值</a:t>
            </a:r>
            <a:r>
              <a:rPr lang="en-US" sz="2400" b="1" dirty="0"/>
              <a:t>: </a:t>
            </a:r>
            <a:r>
              <a:rPr lang="en-US" sz="2000" b="1" dirty="0">
                <a:latin typeface="Courier New" pitchFamily="49" charset="0"/>
              </a:rPr>
              <a:t>Float </a:t>
            </a:r>
            <a:r>
              <a:rPr lang="en-US" altLang="zh-CN" sz="2000" b="1" dirty="0">
                <a:latin typeface="Courier New" pitchFamily="49" charset="0"/>
              </a:rPr>
              <a:t>N</a:t>
            </a:r>
            <a:r>
              <a:rPr lang="en-US" sz="2000" b="1" dirty="0">
                <a:latin typeface="Courier New" pitchFamily="49" charset="0"/>
              </a:rPr>
              <a:t> = 12.375;</a:t>
            </a:r>
            <a:endParaRPr lang="en-US" sz="2000" b="1" dirty="0"/>
          </a:p>
          <a:p>
            <a:pPr marL="560388" lvl="1" indent="-222250" defTabSz="895350">
              <a:lnSpc>
                <a:spcPct val="90000"/>
              </a:lnSpc>
              <a:tabLst>
                <a:tab pos="914400" algn="l"/>
                <a:tab pos="1828800" algn="l"/>
                <a:tab pos="2400300" algn="l"/>
                <a:tab pos="2971800" algn="l"/>
              </a:tabLst>
            </a:pPr>
            <a:r>
              <a:rPr lang="en-US" sz="2000" b="0" dirty="0"/>
              <a:t>12.375</a:t>
            </a:r>
            <a:r>
              <a:rPr lang="en-US" sz="2000" b="0" baseline="-25000" dirty="0"/>
              <a:t>10</a:t>
            </a:r>
            <a:r>
              <a:rPr lang="en-US" sz="2000" b="0" dirty="0"/>
              <a:t>  = 1100.011</a:t>
            </a:r>
            <a:r>
              <a:rPr lang="en-US" sz="2000" b="0" baseline="-25000" dirty="0"/>
              <a:t>2  </a:t>
            </a:r>
            <a:r>
              <a:rPr lang="en-US" sz="2000" b="0" dirty="0"/>
              <a:t> </a:t>
            </a:r>
          </a:p>
          <a:p>
            <a:pPr marL="560388" lvl="1" indent="-222250" defTabSz="895350">
              <a:lnSpc>
                <a:spcPct val="90000"/>
              </a:lnSpc>
              <a:buNone/>
              <a:tabLst>
                <a:tab pos="914400" algn="l"/>
                <a:tab pos="1828800" algn="l"/>
                <a:tab pos="2400300" algn="l"/>
                <a:tab pos="2971800" algn="l"/>
              </a:tabLst>
            </a:pPr>
            <a:r>
              <a:rPr lang="en-US" sz="2000" dirty="0"/>
              <a:t>                     </a:t>
            </a:r>
            <a:r>
              <a:rPr lang="en-US" sz="2000" b="0" dirty="0"/>
              <a:t>= 1.100011</a:t>
            </a:r>
            <a:r>
              <a:rPr lang="en-US" sz="2000" b="0" baseline="-25000" dirty="0"/>
              <a:t>2</a:t>
            </a:r>
            <a:r>
              <a:rPr lang="en-US" sz="2000" b="0" dirty="0"/>
              <a:t> x 2</a:t>
            </a:r>
            <a:r>
              <a:rPr lang="en-US" sz="2000" b="0" baseline="30000" dirty="0"/>
              <a:t>3</a:t>
            </a:r>
            <a:endParaRPr lang="en-US" sz="2400" dirty="0"/>
          </a:p>
          <a:p>
            <a:pPr marL="223838" indent="-223838" defTabSz="895350">
              <a:lnSpc>
                <a:spcPct val="85000"/>
              </a:lnSpc>
              <a:tabLst>
                <a:tab pos="914400" algn="l"/>
                <a:tab pos="1828800" algn="l"/>
                <a:tab pos="2400300" algn="l"/>
                <a:tab pos="2971800" algn="l"/>
              </a:tabLst>
            </a:pPr>
            <a:r>
              <a:rPr lang="zh-CN" altLang="en-US" sz="2400" dirty="0"/>
              <a:t>小数字段</a:t>
            </a:r>
            <a:r>
              <a:rPr lang="en-US" sz="2400" dirty="0"/>
              <a:t>Significand</a:t>
            </a:r>
          </a:p>
          <a:p>
            <a:pPr marL="560388" lvl="1" indent="-222250" defTabSz="895350">
              <a:lnSpc>
                <a:spcPct val="90000"/>
              </a:lnSpc>
              <a:buFont typeface="Wingdings" pitchFamily="2" charset="2"/>
              <a:buNone/>
              <a:tabLst>
                <a:tab pos="914400" algn="l"/>
                <a:tab pos="1828800" algn="l"/>
                <a:tab pos="2400300" algn="l"/>
                <a:tab pos="2971800" algn="l"/>
              </a:tabLst>
            </a:pPr>
            <a:r>
              <a:rPr lang="en-US" sz="2000" b="0" i="1" dirty="0"/>
              <a:t>M</a:t>
            </a:r>
            <a:r>
              <a:rPr lang="en-US" sz="2000" dirty="0"/>
              <a:t> 	= 	</a:t>
            </a:r>
            <a:r>
              <a:rPr lang="en-US" sz="2000" b="1" dirty="0">
                <a:latin typeface="Courier New" pitchFamily="49" charset="0"/>
                <a:cs typeface="Courier New" pitchFamily="49" charset="0"/>
              </a:rPr>
              <a:t>1.</a:t>
            </a:r>
            <a:r>
              <a:rPr lang="en-US" sz="2000" b="1" u="sng" dirty="0">
                <a:latin typeface="Courier New" pitchFamily="49" charset="0"/>
                <a:cs typeface="Courier New" pitchFamily="49" charset="0"/>
              </a:rPr>
              <a:t>100011</a:t>
            </a:r>
            <a:r>
              <a:rPr lang="en-US" sz="2000" b="1" baseline="-25000" dirty="0">
                <a:latin typeface="Courier New" pitchFamily="49" charset="0"/>
                <a:cs typeface="Courier New" pitchFamily="49" charset="0"/>
              </a:rPr>
              <a:t>2</a:t>
            </a:r>
            <a:endParaRPr lang="en-US" sz="2000" b="1" dirty="0">
              <a:latin typeface="Courier New" pitchFamily="49" charset="0"/>
              <a:cs typeface="Courier New" pitchFamily="49" charset="0"/>
            </a:endParaRPr>
          </a:p>
          <a:p>
            <a:pPr marL="560388" lvl="1" indent="-222250" defTabSz="895350">
              <a:lnSpc>
                <a:spcPct val="90000"/>
              </a:lnSpc>
              <a:buFont typeface="Wingdings" pitchFamily="2" charset="2"/>
              <a:buNone/>
              <a:tabLst>
                <a:tab pos="914400" algn="l"/>
                <a:tab pos="1828800" algn="l"/>
                <a:tab pos="2400300" algn="l"/>
                <a:tab pos="2971800" algn="l"/>
              </a:tabLst>
            </a:pPr>
            <a:r>
              <a:rPr lang="en-US" sz="2000" b="1" dirty="0" err="1">
                <a:latin typeface="Courier New" pitchFamily="49" charset="0"/>
              </a:rPr>
              <a:t>frac</a:t>
            </a:r>
            <a:r>
              <a:rPr lang="en-US" sz="2000" b="1" dirty="0">
                <a:latin typeface="Courier New" pitchFamily="49" charset="0"/>
              </a:rPr>
              <a:t>= </a:t>
            </a:r>
            <a:r>
              <a:rPr lang="en-US" sz="2000" b="1" u="sng" dirty="0">
                <a:latin typeface="Courier New" pitchFamily="49" charset="0"/>
              </a:rPr>
              <a:t>1000 11</a:t>
            </a:r>
            <a:r>
              <a:rPr lang="en-US" sz="2000" b="1" dirty="0">
                <a:latin typeface="Courier New" pitchFamily="49" charset="0"/>
              </a:rPr>
              <a:t>00 00000 0000 0000 000</a:t>
            </a:r>
            <a:r>
              <a:rPr lang="en-US" sz="2000" b="1" baseline="-25000" dirty="0">
                <a:latin typeface="Courier New" pitchFamily="49" charset="0"/>
              </a:rPr>
              <a:t>2</a:t>
            </a:r>
            <a:endParaRPr lang="en-US" sz="2000" b="1" dirty="0"/>
          </a:p>
          <a:p>
            <a:pPr marL="223838" indent="-223838" defTabSz="895350">
              <a:lnSpc>
                <a:spcPct val="85000"/>
              </a:lnSpc>
              <a:tabLst>
                <a:tab pos="914400" algn="l"/>
                <a:tab pos="1828800" algn="l"/>
                <a:tab pos="2400300" algn="l"/>
                <a:tab pos="2971800" algn="l"/>
              </a:tabLst>
            </a:pPr>
            <a:endParaRPr lang="en-US" sz="2400" dirty="0"/>
          </a:p>
          <a:p>
            <a:pPr marL="223838" indent="-223838" defTabSz="895350">
              <a:lnSpc>
                <a:spcPct val="85000"/>
              </a:lnSpc>
              <a:tabLst>
                <a:tab pos="914400" algn="l"/>
                <a:tab pos="1828800" algn="l"/>
                <a:tab pos="2400300" algn="l"/>
                <a:tab pos="2971800" algn="l"/>
              </a:tabLst>
            </a:pPr>
            <a:r>
              <a:rPr lang="zh-CN" altLang="en-US" sz="2400" dirty="0"/>
              <a:t>阶码字段</a:t>
            </a:r>
            <a:r>
              <a:rPr lang="en-US" sz="2400" dirty="0"/>
              <a:t>Exponent</a:t>
            </a:r>
          </a:p>
          <a:p>
            <a:pPr marL="560388" lvl="1" indent="-222250" defTabSz="895350">
              <a:lnSpc>
                <a:spcPct val="90000"/>
              </a:lnSpc>
              <a:buFont typeface="Wingdings" pitchFamily="2" charset="2"/>
              <a:buNone/>
              <a:tabLst>
                <a:tab pos="914400" algn="l"/>
                <a:tab pos="1828800" algn="l"/>
                <a:tab pos="2400300" algn="l"/>
                <a:tab pos="2971800" algn="l"/>
              </a:tabLst>
            </a:pPr>
            <a:r>
              <a:rPr lang="en-US" sz="2000" b="0" i="1" dirty="0"/>
              <a:t>E	</a:t>
            </a:r>
            <a:r>
              <a:rPr lang="en-US" sz="2000" dirty="0"/>
              <a:t> 	= 	3</a:t>
            </a:r>
          </a:p>
          <a:p>
            <a:pPr marL="560388" lvl="1" indent="-222250" defTabSz="895350">
              <a:lnSpc>
                <a:spcPct val="90000"/>
              </a:lnSpc>
              <a:buFont typeface="Wingdings" pitchFamily="2" charset="2"/>
              <a:buNone/>
              <a:tabLst>
                <a:tab pos="914400" algn="l"/>
                <a:tab pos="1828800" algn="l"/>
                <a:tab pos="2400300" algn="l"/>
                <a:tab pos="2971800" algn="l"/>
              </a:tabLst>
            </a:pPr>
            <a:r>
              <a:rPr lang="en-US" sz="2000" b="0" i="1" dirty="0"/>
              <a:t>Bias</a:t>
            </a:r>
            <a:r>
              <a:rPr lang="en-US" sz="2000" dirty="0"/>
              <a:t> 	= 	127</a:t>
            </a:r>
          </a:p>
          <a:p>
            <a:pPr marL="560388" lvl="1" indent="-222250" defTabSz="895350">
              <a:lnSpc>
                <a:spcPct val="90000"/>
              </a:lnSpc>
              <a:buFont typeface="Wingdings" pitchFamily="2" charset="2"/>
              <a:buNone/>
              <a:tabLst>
                <a:tab pos="914400" algn="l"/>
                <a:tab pos="1828800" algn="l"/>
                <a:tab pos="2400300" algn="l"/>
                <a:tab pos="2971800" algn="l"/>
              </a:tabLst>
            </a:pPr>
            <a:r>
              <a:rPr lang="en-US" sz="2000" b="0" i="1" dirty="0"/>
              <a:t>Exp</a:t>
            </a:r>
            <a:r>
              <a:rPr lang="en-US" sz="2000" dirty="0"/>
              <a:t> 	= 	130 	=	</a:t>
            </a:r>
            <a:r>
              <a:rPr lang="en-US" sz="2000" b="1" dirty="0">
                <a:latin typeface="Courier New" pitchFamily="49" charset="0"/>
              </a:rPr>
              <a:t>10000010</a:t>
            </a:r>
            <a:r>
              <a:rPr lang="en-US" sz="2000" b="1" baseline="-25000" dirty="0">
                <a:latin typeface="Courier New" pitchFamily="49" charset="0"/>
              </a:rPr>
              <a:t>2</a:t>
            </a:r>
          </a:p>
          <a:p>
            <a:pPr marL="223838" indent="-223838" defTabSz="895350">
              <a:lnSpc>
                <a:spcPct val="85000"/>
              </a:lnSpc>
              <a:tabLst>
                <a:tab pos="914400" algn="l"/>
                <a:tab pos="1828800" algn="l"/>
                <a:tab pos="2400300" algn="l"/>
                <a:tab pos="2971800" algn="l"/>
              </a:tabLst>
            </a:pPr>
            <a:r>
              <a:rPr lang="en-US" sz="2400" dirty="0"/>
              <a:t>Result:</a:t>
            </a:r>
            <a:br>
              <a:rPr lang="en-US" sz="2400" dirty="0"/>
            </a:br>
            <a:r>
              <a:rPr lang="en-US" sz="3200" dirty="0">
                <a:latin typeface="Courier New" pitchFamily="49" charset="0"/>
              </a:rPr>
              <a:t>0 </a:t>
            </a:r>
            <a:r>
              <a:rPr lang="en-US" sz="2800" dirty="0">
                <a:latin typeface="Courier New" pitchFamily="49" charset="0"/>
              </a:rPr>
              <a:t>10000010 10001100000000000000000 </a:t>
            </a:r>
            <a:endParaRPr lang="en-US" sz="3200" dirty="0">
              <a:latin typeface="Courier New" pitchFamily="49" charset="0"/>
            </a:endParaRPr>
          </a:p>
          <a:p>
            <a:pPr marL="560388" lvl="1" indent="-222250" defTabSz="895350">
              <a:lnSpc>
                <a:spcPct val="90000"/>
              </a:lnSpc>
              <a:buFont typeface="Wingdings" pitchFamily="2" charset="2"/>
              <a:buNone/>
              <a:tabLst>
                <a:tab pos="914400" algn="l"/>
                <a:tab pos="1828800" algn="l"/>
                <a:tab pos="2400300" algn="l"/>
                <a:tab pos="2971800" algn="l"/>
              </a:tabLst>
            </a:pPr>
            <a:endParaRPr lang="en-US" sz="2000" dirty="0"/>
          </a:p>
        </p:txBody>
      </p:sp>
      <p:sp>
        <p:nvSpPr>
          <p:cNvPr id="4" name="TextBox 3"/>
          <p:cNvSpPr txBox="1"/>
          <p:nvPr/>
        </p:nvSpPr>
        <p:spPr>
          <a:xfrm>
            <a:off x="570159" y="5957391"/>
            <a:ext cx="803425" cy="461665"/>
          </a:xfrm>
          <a:prstGeom prst="rect">
            <a:avLst/>
          </a:prstGeom>
          <a:noFill/>
        </p:spPr>
        <p:txBody>
          <a:bodyPr wrap="none" rtlCol="0">
            <a:spAutoFit/>
          </a:bodyPr>
          <a:lstStyle/>
          <a:p>
            <a:r>
              <a:rPr lang="zh-CN" altLang="en-US" sz="2400" b="1" dirty="0">
                <a:latin typeface="Courier New" pitchFamily="49" charset="0"/>
                <a:cs typeface="Courier New" pitchFamily="49" charset="0"/>
              </a:rPr>
              <a:t>符号</a:t>
            </a:r>
            <a:endParaRPr lang="en-US" sz="2400" b="1" dirty="0">
              <a:latin typeface="Courier New" pitchFamily="49" charset="0"/>
              <a:cs typeface="Courier New" pitchFamily="49" charset="0"/>
            </a:endParaRPr>
          </a:p>
        </p:txBody>
      </p:sp>
      <p:sp>
        <p:nvSpPr>
          <p:cNvPr id="5" name="TextBox 4"/>
          <p:cNvSpPr txBox="1"/>
          <p:nvPr/>
        </p:nvSpPr>
        <p:spPr>
          <a:xfrm>
            <a:off x="1624498" y="5941367"/>
            <a:ext cx="1356462" cy="461665"/>
          </a:xfrm>
          <a:prstGeom prst="rect">
            <a:avLst/>
          </a:prstGeom>
          <a:noFill/>
        </p:spPr>
        <p:txBody>
          <a:bodyPr wrap="none" rtlCol="0">
            <a:spAutoFit/>
          </a:bodyPr>
          <a:lstStyle/>
          <a:p>
            <a:r>
              <a:rPr lang="zh-CN" altLang="en-US" sz="2400" b="1" dirty="0">
                <a:latin typeface="Courier New" pitchFamily="49" charset="0"/>
                <a:cs typeface="Courier New" pitchFamily="49" charset="0"/>
              </a:rPr>
              <a:t>阶码</a:t>
            </a:r>
            <a:r>
              <a:rPr lang="en-US" altLang="zh-CN" sz="2400" b="1" dirty="0" err="1">
                <a:latin typeface="Courier New" pitchFamily="49" charset="0"/>
                <a:cs typeface="Courier New" pitchFamily="49" charset="0"/>
              </a:rPr>
              <a:t>e</a:t>
            </a:r>
            <a:r>
              <a:rPr lang="en-US" sz="2400" b="1" dirty="0" err="1">
                <a:latin typeface="Courier New" pitchFamily="49" charset="0"/>
                <a:cs typeface="Courier New" pitchFamily="49" charset="0"/>
              </a:rPr>
              <a:t>xp</a:t>
            </a:r>
            <a:endParaRPr lang="en-US" sz="2400" b="1" dirty="0">
              <a:latin typeface="Courier New" pitchFamily="49" charset="0"/>
              <a:cs typeface="Courier New" pitchFamily="49" charset="0"/>
            </a:endParaRPr>
          </a:p>
        </p:txBody>
      </p:sp>
      <p:sp>
        <p:nvSpPr>
          <p:cNvPr id="6" name="TextBox 5"/>
          <p:cNvSpPr txBox="1"/>
          <p:nvPr/>
        </p:nvSpPr>
        <p:spPr>
          <a:xfrm>
            <a:off x="4077021" y="5983462"/>
            <a:ext cx="1540806" cy="461665"/>
          </a:xfrm>
          <a:prstGeom prst="rect">
            <a:avLst/>
          </a:prstGeom>
          <a:noFill/>
        </p:spPr>
        <p:txBody>
          <a:bodyPr wrap="none" rtlCol="0">
            <a:spAutoFit/>
          </a:bodyPr>
          <a:lstStyle/>
          <a:p>
            <a:r>
              <a:rPr lang="zh-CN" altLang="en-US" sz="2400" b="1" dirty="0">
                <a:latin typeface="Courier New" pitchFamily="49" charset="0"/>
                <a:cs typeface="Courier New" pitchFamily="49" charset="0"/>
              </a:rPr>
              <a:t>尾数</a:t>
            </a:r>
            <a:r>
              <a:rPr lang="en-US" sz="2400" b="1" dirty="0" err="1">
                <a:latin typeface="Courier New" pitchFamily="49" charset="0"/>
                <a:cs typeface="Courier New" pitchFamily="49" charset="0"/>
              </a:rPr>
              <a:t>frac</a:t>
            </a:r>
            <a:endParaRPr lang="en-US" sz="2400" b="1" dirty="0">
              <a:latin typeface="Courier New" pitchFamily="49" charset="0"/>
              <a:cs typeface="Courier New" pitchFamily="49" charset="0"/>
            </a:endParaRPr>
          </a:p>
        </p:txBody>
      </p:sp>
      <p:sp>
        <p:nvSpPr>
          <p:cNvPr id="2" name="日期占位符 1"/>
          <p:cNvSpPr>
            <a:spLocks noGrp="1"/>
          </p:cNvSpPr>
          <p:nvPr>
            <p:ph type="dt" sz="half" idx="10"/>
          </p:nvPr>
        </p:nvSpPr>
        <p:spPr/>
        <p:txBody>
          <a:bodyPr/>
          <a:lstStyle/>
          <a:p>
            <a:pPr>
              <a:defRPr/>
            </a:pPr>
            <a:fld id="{620EAA22-38A3-4D54-89C1-DEAA7E831065}" type="datetime1">
              <a:rPr lang="zh-CN" altLang="en-US" smtClean="0"/>
              <a:t>2018/3/13</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7" name="灯片编号占位符 6"/>
          <p:cNvSpPr>
            <a:spLocks noGrp="1"/>
          </p:cNvSpPr>
          <p:nvPr>
            <p:ph type="sldNum" sz="quarter" idx="12"/>
          </p:nvPr>
        </p:nvSpPr>
        <p:spPr/>
        <p:txBody>
          <a:bodyPr/>
          <a:lstStyle/>
          <a:p>
            <a:pPr>
              <a:defRPr/>
            </a:pPr>
            <a:fld id="{C75E8292-1E8D-4F65-A8FE-56F2C7075C84}" type="slidenum">
              <a:rPr lang="en-US" altLang="zh-CN" smtClean="0"/>
              <a:pPr>
                <a:defRPr/>
              </a:pPr>
              <a:t>23</a:t>
            </a:fld>
            <a:endParaRPr lang="en-US" altLang="zh-CN" dirty="0"/>
          </a:p>
        </p:txBody>
      </p:sp>
    </p:spTree>
    <p:extLst>
      <p:ext uri="{BB962C8B-B14F-4D97-AF65-F5344CB8AC3E}">
        <p14:creationId xmlns:p14="http://schemas.microsoft.com/office/powerpoint/2010/main" val="10112052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7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71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71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71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571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r>
              <a:rPr lang="en-US" altLang="zh-CN" dirty="0"/>
              <a:t>3</a:t>
            </a:r>
            <a:r>
              <a:rPr lang="zh-CN" altLang="en-US" dirty="0"/>
              <a:t>、带符号数的表示及运算</a:t>
            </a:r>
          </a:p>
        </p:txBody>
      </p:sp>
      <p:sp>
        <p:nvSpPr>
          <p:cNvPr id="22531" name="Rectangle 5"/>
          <p:cNvSpPr>
            <a:spLocks noGrp="1" noChangeArrowheads="1"/>
          </p:cNvSpPr>
          <p:nvPr>
            <p:ph idx="1"/>
          </p:nvPr>
        </p:nvSpPr>
        <p:spPr>
          <a:xfrm>
            <a:off x="457200" y="1285875"/>
            <a:ext cx="8686800" cy="4879975"/>
          </a:xfrm>
        </p:spPr>
        <p:txBody>
          <a:bodyPr/>
          <a:lstStyle/>
          <a:p>
            <a:r>
              <a:rPr lang="zh-CN" altLang="en-US" sz="3200" b="1" dirty="0"/>
              <a:t>定点</a:t>
            </a:r>
            <a:r>
              <a:rPr lang="en-US" altLang="zh-CN" sz="3200" b="1" dirty="0"/>
              <a:t>/</a:t>
            </a:r>
            <a:r>
              <a:rPr lang="zh-CN" altLang="en-US" sz="3200" b="1" dirty="0"/>
              <a:t>浮点数解决</a:t>
            </a:r>
            <a:r>
              <a:rPr lang="zh-CN" altLang="en-US" sz="3200" b="1" dirty="0">
                <a:solidFill>
                  <a:srgbClr val="FF0000"/>
                </a:solidFill>
              </a:rPr>
              <a:t>小数点</a:t>
            </a:r>
            <a:r>
              <a:rPr lang="zh-CN" altLang="en-US" sz="3200" b="1" dirty="0"/>
              <a:t>的问题</a:t>
            </a:r>
            <a:endParaRPr lang="en-US" altLang="zh-CN" sz="3200" b="1" dirty="0"/>
          </a:p>
          <a:p>
            <a:r>
              <a:rPr lang="zh-CN" altLang="en-US" sz="3200" b="1" dirty="0"/>
              <a:t>还有</a:t>
            </a:r>
            <a:r>
              <a:rPr lang="zh-CN" altLang="en-US" sz="3200" b="1" dirty="0">
                <a:solidFill>
                  <a:srgbClr val="FF0000"/>
                </a:solidFill>
              </a:rPr>
              <a:t>正负数</a:t>
            </a:r>
            <a:r>
              <a:rPr lang="zh-CN" altLang="en-US" sz="3200" b="1" dirty="0"/>
              <a:t>的表示问题。</a:t>
            </a:r>
            <a:endParaRPr lang="en-US" altLang="zh-CN" sz="3200" b="1" dirty="0"/>
          </a:p>
          <a:p>
            <a:r>
              <a:rPr lang="zh-CN" altLang="en-US" sz="3200" b="1" dirty="0"/>
              <a:t>用</a:t>
            </a:r>
            <a:r>
              <a:rPr lang="en-US" altLang="zh-CN" sz="3200" b="1" dirty="0"/>
              <a:t>n</a:t>
            </a:r>
            <a:r>
              <a:rPr lang="zh-CN" altLang="en-US" sz="3200" b="1" dirty="0"/>
              <a:t>位</a:t>
            </a:r>
            <a:r>
              <a:rPr lang="en-US" altLang="zh-CN" sz="3200" b="1" dirty="0"/>
              <a:t>R</a:t>
            </a:r>
            <a:r>
              <a:rPr lang="zh-CN" altLang="en-US" sz="3200" b="1" dirty="0"/>
              <a:t>进制数表示</a:t>
            </a:r>
            <a:r>
              <a:rPr lang="en-US" altLang="zh-CN" sz="3200" b="1" dirty="0"/>
              <a:t>R</a:t>
            </a:r>
            <a:r>
              <a:rPr lang="en-US" altLang="zh-CN" sz="3200" b="1" baseline="30000" dirty="0"/>
              <a:t>n</a:t>
            </a:r>
            <a:r>
              <a:rPr lang="zh-CN" altLang="en-US" sz="3200" b="1" dirty="0"/>
              <a:t>个不同的正负整数值。</a:t>
            </a:r>
            <a:endParaRPr lang="en-US" altLang="zh-CN" sz="3200" dirty="0"/>
          </a:p>
          <a:p>
            <a:r>
              <a:rPr lang="zh-CN" altLang="en-US" sz="3200" dirty="0"/>
              <a:t>符号</a:t>
            </a:r>
            <a:r>
              <a:rPr lang="en-US" altLang="zh-CN" sz="3200" dirty="0"/>
              <a:t>-</a:t>
            </a:r>
            <a:r>
              <a:rPr lang="zh-CN" altLang="en-US" sz="3200" dirty="0"/>
              <a:t>数值表示法</a:t>
            </a:r>
            <a:endParaRPr lang="en-US" altLang="zh-CN" sz="3200" dirty="0"/>
          </a:p>
          <a:p>
            <a:pPr lvl="1"/>
            <a:r>
              <a:rPr lang="zh-CN" altLang="en-US" sz="2800" dirty="0"/>
              <a:t>原码</a:t>
            </a:r>
            <a:endParaRPr lang="en-US" altLang="zh-CN" sz="2800" dirty="0"/>
          </a:p>
          <a:p>
            <a:pPr lvl="1"/>
            <a:r>
              <a:rPr lang="zh-CN" altLang="en-US" sz="2800" dirty="0"/>
              <a:t>补码</a:t>
            </a:r>
            <a:endParaRPr lang="en-US" altLang="zh-CN" sz="2800" dirty="0"/>
          </a:p>
          <a:p>
            <a:pPr lvl="1"/>
            <a:r>
              <a:rPr lang="zh-CN" altLang="en-US" sz="2800" dirty="0"/>
              <a:t>反码</a:t>
            </a:r>
            <a:endParaRPr lang="en-US" altLang="zh-CN" sz="2800" dirty="0"/>
          </a:p>
          <a:p>
            <a:r>
              <a:rPr lang="zh-CN" altLang="en-US" sz="3200" dirty="0"/>
              <a:t>二进制数加减运算</a:t>
            </a:r>
            <a:endParaRPr lang="en-US" altLang="zh-CN" sz="3200" dirty="0"/>
          </a:p>
        </p:txBody>
      </p:sp>
      <p:sp>
        <p:nvSpPr>
          <p:cNvPr id="6" name="日期占位符 5"/>
          <p:cNvSpPr>
            <a:spLocks noGrp="1"/>
          </p:cNvSpPr>
          <p:nvPr>
            <p:ph type="dt" sz="half" idx="10"/>
          </p:nvPr>
        </p:nvSpPr>
        <p:spPr/>
        <p:txBody>
          <a:bodyPr/>
          <a:lstStyle/>
          <a:p>
            <a:pPr>
              <a:defRPr/>
            </a:pPr>
            <a:fld id="{3D102C96-37BD-4E26-BADC-E49DF433550B}" type="datetime1">
              <a:rPr lang="zh-CN" altLang="en-US" smtClean="0"/>
              <a:t>2018/3/13</a:t>
            </a:fld>
            <a:endParaRPr lang="en-US" altLang="zh-CN"/>
          </a:p>
        </p:txBody>
      </p:sp>
      <p:sp>
        <p:nvSpPr>
          <p:cNvPr id="22532" name="页脚占位符 6"/>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22533" name="灯片编号占位符 6"/>
          <p:cNvSpPr>
            <a:spLocks noGrp="1"/>
          </p:cNvSpPr>
          <p:nvPr>
            <p:ph type="sldNum" sz="quarter" idx="12"/>
          </p:nvPr>
        </p:nvSpPr>
        <p:spPr>
          <a:noFill/>
        </p:spPr>
        <p:txBody>
          <a:bodyPr/>
          <a:lstStyle/>
          <a:p>
            <a:fld id="{88923F89-6E5B-4BEA-A607-0E4A4305FB35}" type="slidenum">
              <a:rPr lang="en-US" altLang="zh-CN" smtClean="0">
                <a:ea typeface="宋体" pitchFamily="2" charset="-122"/>
              </a:rPr>
              <a:pPr/>
              <a:t>24</a:t>
            </a:fld>
            <a:endParaRPr lang="en-US" altLang="zh-CN">
              <a:ea typeface="宋体" pitchFamily="2" charset="-122"/>
            </a:endParaRPr>
          </a:p>
        </p:txBody>
      </p:sp>
      <p:sp>
        <p:nvSpPr>
          <p:cNvPr id="7" name="矩形标注 6"/>
          <p:cNvSpPr/>
          <p:nvPr/>
        </p:nvSpPr>
        <p:spPr>
          <a:xfrm>
            <a:off x="5580113" y="2996952"/>
            <a:ext cx="3194412" cy="3816970"/>
          </a:xfrm>
          <a:prstGeom prst="wedgeRectCallout">
            <a:avLst>
              <a:gd name="adj1" fmla="val -50223"/>
              <a:gd name="adj2" fmla="val -1730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400" b="1" dirty="0">
              <a:solidFill>
                <a:srgbClr val="00B0F0"/>
              </a:solidFill>
            </a:endParaRPr>
          </a:p>
          <a:p>
            <a:r>
              <a:rPr lang="zh-CN" altLang="en-US" sz="2400" b="1" dirty="0">
                <a:solidFill>
                  <a:srgbClr val="00B0F0"/>
                </a:solidFill>
              </a:rPr>
              <a:t>如何用</a:t>
            </a:r>
            <a:r>
              <a:rPr lang="en-US" altLang="zh-CN" sz="2400" b="1" dirty="0">
                <a:solidFill>
                  <a:srgbClr val="00B0F0"/>
                </a:solidFill>
              </a:rPr>
              <a:t>3</a:t>
            </a:r>
            <a:r>
              <a:rPr lang="zh-CN" altLang="en-US" sz="2400" b="1" dirty="0">
                <a:solidFill>
                  <a:srgbClr val="00B0F0"/>
                </a:solidFill>
              </a:rPr>
              <a:t>位二进制数表示</a:t>
            </a:r>
            <a:r>
              <a:rPr lang="en-US" altLang="zh-CN" sz="2400" b="1" dirty="0">
                <a:solidFill>
                  <a:srgbClr val="00B0F0"/>
                </a:solidFill>
              </a:rPr>
              <a:t>8</a:t>
            </a:r>
            <a:r>
              <a:rPr lang="zh-CN" altLang="en-US" sz="2400" b="1" dirty="0">
                <a:solidFill>
                  <a:srgbClr val="00B0F0"/>
                </a:solidFill>
              </a:rPr>
              <a:t>个不同正负整数？</a:t>
            </a:r>
            <a:endParaRPr lang="en-US" altLang="zh-CN" sz="2400" b="1" dirty="0">
              <a:solidFill>
                <a:srgbClr val="00B0F0"/>
              </a:solidFill>
            </a:endParaRPr>
          </a:p>
          <a:p>
            <a:pPr algn="ctr"/>
            <a:r>
              <a:rPr lang="en-US" altLang="zh-CN" sz="2400" b="1" dirty="0">
                <a:solidFill>
                  <a:srgbClr val="00B0F0"/>
                </a:solidFill>
              </a:rPr>
              <a:t>000</a:t>
            </a:r>
          </a:p>
          <a:p>
            <a:pPr algn="ctr"/>
            <a:r>
              <a:rPr lang="en-US" altLang="zh-CN" sz="2400" b="1" dirty="0">
                <a:solidFill>
                  <a:srgbClr val="00B0F0"/>
                </a:solidFill>
              </a:rPr>
              <a:t>001</a:t>
            </a:r>
          </a:p>
          <a:p>
            <a:pPr algn="ctr"/>
            <a:r>
              <a:rPr lang="en-US" altLang="zh-CN" sz="2400" b="1" dirty="0">
                <a:solidFill>
                  <a:srgbClr val="00B0F0"/>
                </a:solidFill>
              </a:rPr>
              <a:t>010</a:t>
            </a:r>
          </a:p>
          <a:p>
            <a:pPr algn="ctr"/>
            <a:r>
              <a:rPr lang="en-US" altLang="zh-CN" sz="2400" b="1" dirty="0">
                <a:solidFill>
                  <a:srgbClr val="00B0F0"/>
                </a:solidFill>
              </a:rPr>
              <a:t>011</a:t>
            </a:r>
          </a:p>
          <a:p>
            <a:pPr algn="ctr"/>
            <a:r>
              <a:rPr lang="en-US" altLang="zh-CN" sz="2400" b="1" dirty="0">
                <a:solidFill>
                  <a:srgbClr val="00B0F0"/>
                </a:solidFill>
              </a:rPr>
              <a:t>100</a:t>
            </a:r>
          </a:p>
          <a:p>
            <a:pPr algn="ctr"/>
            <a:r>
              <a:rPr lang="en-US" altLang="zh-CN" sz="2400" b="1" dirty="0">
                <a:solidFill>
                  <a:srgbClr val="00B0F0"/>
                </a:solidFill>
              </a:rPr>
              <a:t>101</a:t>
            </a:r>
          </a:p>
          <a:p>
            <a:pPr algn="ctr"/>
            <a:r>
              <a:rPr lang="en-US" altLang="zh-CN" sz="2400" b="1" dirty="0">
                <a:solidFill>
                  <a:srgbClr val="00B0F0"/>
                </a:solidFill>
              </a:rPr>
              <a:t>110</a:t>
            </a:r>
          </a:p>
          <a:p>
            <a:pPr algn="ctr"/>
            <a:r>
              <a:rPr lang="en-US" altLang="zh-CN" sz="2400" b="1" dirty="0">
                <a:solidFill>
                  <a:srgbClr val="00B0F0"/>
                </a:solidFill>
              </a:rPr>
              <a:t>111</a:t>
            </a:r>
          </a:p>
          <a:p>
            <a:endParaRPr lang="zh-CN" altLang="en-US" sz="2400" b="1" dirty="0">
              <a:solidFill>
                <a:srgbClr val="00B0F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531">
                                            <p:txEl>
                                              <p:pRg st="3"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2531">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2531">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2531">
                                            <p:txEl>
                                              <p:pRg st="6" end="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a:t>原码：符号</a:t>
            </a:r>
            <a:r>
              <a:rPr lang="en-US" altLang="zh-CN" dirty="0"/>
              <a:t>-</a:t>
            </a:r>
            <a:r>
              <a:rPr lang="zh-CN" altLang="en-US" dirty="0"/>
              <a:t>数值表示法</a:t>
            </a:r>
          </a:p>
        </p:txBody>
      </p:sp>
      <p:sp>
        <p:nvSpPr>
          <p:cNvPr id="23555" name="内容占位符 2"/>
          <p:cNvSpPr>
            <a:spLocks noGrp="1"/>
          </p:cNvSpPr>
          <p:nvPr>
            <p:ph idx="1"/>
          </p:nvPr>
        </p:nvSpPr>
        <p:spPr/>
        <p:txBody>
          <a:bodyPr/>
          <a:lstStyle/>
          <a:p>
            <a:r>
              <a:rPr lang="zh-CN" altLang="en-US" dirty="0"/>
              <a:t>原码：一个数是由表示该数为正或者负的</a:t>
            </a:r>
            <a:r>
              <a:rPr lang="zh-CN" altLang="en-US" b="1" dirty="0">
                <a:solidFill>
                  <a:srgbClr val="FF0000"/>
                </a:solidFill>
              </a:rPr>
              <a:t>符号位</a:t>
            </a:r>
            <a:r>
              <a:rPr lang="zh-CN" altLang="en-US" dirty="0"/>
              <a:t>和</a:t>
            </a:r>
            <a:r>
              <a:rPr lang="zh-CN" altLang="en-US" b="1" dirty="0">
                <a:solidFill>
                  <a:srgbClr val="FF0000"/>
                </a:solidFill>
              </a:rPr>
              <a:t>数值</a:t>
            </a:r>
            <a:r>
              <a:rPr lang="zh-CN" altLang="en-US" dirty="0"/>
              <a:t>两部分组成。正数符号位为</a:t>
            </a:r>
            <a:r>
              <a:rPr lang="en-US" altLang="zh-CN" dirty="0">
                <a:solidFill>
                  <a:srgbClr val="FF0000"/>
                </a:solidFill>
              </a:rPr>
              <a:t>0</a:t>
            </a:r>
            <a:r>
              <a:rPr lang="zh-CN" altLang="en-US" dirty="0"/>
              <a:t>，负数符号位为</a:t>
            </a:r>
            <a:r>
              <a:rPr lang="en-US" altLang="zh-CN" dirty="0">
                <a:solidFill>
                  <a:srgbClr val="FF0000"/>
                </a:solidFill>
              </a:rPr>
              <a:t>1</a:t>
            </a:r>
            <a:r>
              <a:rPr lang="en-US" altLang="zh-CN" dirty="0"/>
              <a:t>.</a:t>
            </a:r>
          </a:p>
          <a:p>
            <a:pPr lvl="1"/>
            <a:r>
              <a:rPr lang="zh-CN" altLang="en-US" dirty="0"/>
              <a:t>增加</a:t>
            </a:r>
            <a:r>
              <a:rPr lang="en-US" altLang="zh-CN" dirty="0"/>
              <a:t>1</a:t>
            </a:r>
            <a:r>
              <a:rPr lang="zh-CN" altLang="en-US" dirty="0"/>
              <a:t>位符号位：</a:t>
            </a:r>
            <a:endParaRPr lang="en-US" altLang="zh-CN" dirty="0"/>
          </a:p>
          <a:p>
            <a:pPr lvl="1"/>
            <a:r>
              <a:rPr lang="en-US" altLang="zh-CN" dirty="0"/>
              <a:t>[+43]</a:t>
            </a:r>
            <a:r>
              <a:rPr lang="zh-CN" altLang="en-US" dirty="0"/>
              <a:t>的</a:t>
            </a:r>
            <a:r>
              <a:rPr lang="en-US" altLang="zh-CN" dirty="0"/>
              <a:t>8</a:t>
            </a:r>
            <a:r>
              <a:rPr lang="zh-CN" altLang="en-US" dirty="0"/>
              <a:t>位原码为：</a:t>
            </a:r>
            <a:r>
              <a:rPr lang="en-US" altLang="zh-CN" dirty="0">
                <a:solidFill>
                  <a:srgbClr val="FF0000"/>
                </a:solidFill>
              </a:rPr>
              <a:t>0</a:t>
            </a:r>
            <a:r>
              <a:rPr lang="en-US" altLang="zh-CN" dirty="0"/>
              <a:t>0101011</a:t>
            </a:r>
          </a:p>
          <a:p>
            <a:pPr lvl="1"/>
            <a:r>
              <a:rPr lang="en-US" altLang="zh-CN" dirty="0"/>
              <a:t>[ -43]</a:t>
            </a:r>
            <a:r>
              <a:rPr lang="zh-CN" altLang="en-US" dirty="0"/>
              <a:t>的</a:t>
            </a:r>
            <a:r>
              <a:rPr lang="en-US" altLang="zh-CN" dirty="0"/>
              <a:t>8</a:t>
            </a:r>
            <a:r>
              <a:rPr lang="zh-CN" altLang="en-US" dirty="0"/>
              <a:t>位原码为：</a:t>
            </a:r>
            <a:r>
              <a:rPr lang="en-US" altLang="zh-CN" dirty="0">
                <a:solidFill>
                  <a:srgbClr val="FF0000"/>
                </a:solidFill>
              </a:rPr>
              <a:t>1</a:t>
            </a:r>
            <a:r>
              <a:rPr lang="en-US" altLang="zh-CN" dirty="0"/>
              <a:t>0101011</a:t>
            </a:r>
          </a:p>
          <a:p>
            <a:r>
              <a:rPr lang="zh-CN" altLang="en-US" dirty="0"/>
              <a:t>特点：</a:t>
            </a:r>
            <a:endParaRPr lang="en-US" altLang="zh-CN" dirty="0"/>
          </a:p>
          <a:p>
            <a:pPr lvl="1"/>
            <a:r>
              <a:rPr lang="zh-CN" altLang="en-US" dirty="0"/>
              <a:t>正整数和负整数数值相同，符号位不同，零有两种。</a:t>
            </a:r>
            <a:endParaRPr lang="en-US" altLang="zh-CN" dirty="0"/>
          </a:p>
          <a:p>
            <a:pPr lvl="1"/>
            <a:r>
              <a:rPr lang="en-US" altLang="zh-CN" sz="2400" kern="1200" dirty="0">
                <a:latin typeface="Arial" charset="0"/>
                <a:ea typeface="宋体" pitchFamily="2" charset="-122"/>
              </a:rPr>
              <a:t>n </a:t>
            </a:r>
            <a:r>
              <a:rPr lang="zh-CN" altLang="en-US" sz="2400" kern="1200" dirty="0">
                <a:latin typeface="Arial" charset="0"/>
                <a:ea typeface="宋体" pitchFamily="2" charset="-122"/>
              </a:rPr>
              <a:t>个二进位的原码可表示的数值范围是：</a:t>
            </a:r>
            <a:r>
              <a:rPr lang="en-US" altLang="zh-CN" sz="2400" kern="1200" dirty="0">
                <a:latin typeface="Arial" charset="0"/>
                <a:ea typeface="宋体" pitchFamily="2" charset="-122"/>
              </a:rPr>
              <a:t>-2</a:t>
            </a:r>
            <a:r>
              <a:rPr lang="en-US" altLang="zh-CN" sz="2400" kern="1200" baseline="30000" dirty="0">
                <a:latin typeface="Arial" charset="0"/>
                <a:ea typeface="宋体" pitchFamily="2" charset="-122"/>
              </a:rPr>
              <a:t>n-1</a:t>
            </a:r>
            <a:r>
              <a:rPr lang="en-US" altLang="zh-CN" sz="2400" kern="1200" dirty="0">
                <a:latin typeface="Arial" charset="0"/>
                <a:ea typeface="宋体" pitchFamily="2" charset="-122"/>
              </a:rPr>
              <a:t> + 1 </a:t>
            </a:r>
            <a:r>
              <a:rPr lang="zh-CN" altLang="en-US" sz="2400" kern="1200" dirty="0">
                <a:latin typeface="Arial" charset="0"/>
                <a:ea typeface="宋体" pitchFamily="2" charset="-122"/>
              </a:rPr>
              <a:t>～</a:t>
            </a:r>
            <a:r>
              <a:rPr lang="en-US" altLang="zh-CN" sz="2400" kern="1200" dirty="0">
                <a:latin typeface="Arial" charset="0"/>
                <a:ea typeface="宋体" pitchFamily="2" charset="-122"/>
              </a:rPr>
              <a:t>2</a:t>
            </a:r>
            <a:r>
              <a:rPr lang="en-US" altLang="zh-CN" sz="2400" kern="1200" baseline="30000" dirty="0">
                <a:latin typeface="Arial" charset="0"/>
                <a:ea typeface="宋体" pitchFamily="2" charset="-122"/>
              </a:rPr>
              <a:t>n-1</a:t>
            </a:r>
            <a:r>
              <a:rPr lang="en-US" altLang="zh-CN" sz="2400" kern="1200" dirty="0">
                <a:latin typeface="Arial" charset="0"/>
                <a:ea typeface="宋体" pitchFamily="2" charset="-122"/>
              </a:rPr>
              <a:t>-1</a:t>
            </a:r>
          </a:p>
          <a:p>
            <a:pPr lvl="1"/>
            <a:endParaRPr lang="zh-CN" altLang="en-US" sz="2400" b="1" dirty="0"/>
          </a:p>
        </p:txBody>
      </p:sp>
      <p:sp>
        <p:nvSpPr>
          <p:cNvPr id="7" name="日期占位符 6"/>
          <p:cNvSpPr>
            <a:spLocks noGrp="1"/>
          </p:cNvSpPr>
          <p:nvPr>
            <p:ph type="dt" sz="half" idx="10"/>
          </p:nvPr>
        </p:nvSpPr>
        <p:spPr/>
        <p:txBody>
          <a:bodyPr/>
          <a:lstStyle/>
          <a:p>
            <a:pPr>
              <a:defRPr/>
            </a:pPr>
            <a:fld id="{E4EAE2BC-A202-4E33-AE3F-C78D10F0D768}" type="datetime1">
              <a:rPr lang="zh-CN" altLang="en-US" smtClean="0"/>
              <a:t>2018/3/13</a:t>
            </a:fld>
            <a:endParaRPr lang="en-US" altLang="zh-CN" dirty="0"/>
          </a:p>
        </p:txBody>
      </p:sp>
      <p:sp>
        <p:nvSpPr>
          <p:cNvPr id="23556" name="页脚占位符 4"/>
          <p:cNvSpPr>
            <a:spLocks noGrp="1"/>
          </p:cNvSpPr>
          <p:nvPr>
            <p:ph type="ftr" sz="quarter" idx="11"/>
          </p:nvPr>
        </p:nvSpPr>
        <p:spPr>
          <a:noFill/>
        </p:spPr>
        <p:txBody>
          <a:bodyPr/>
          <a:lstStyle/>
          <a:p>
            <a:r>
              <a:rPr lang="zh-CN" altLang="en-US" dirty="0">
                <a:ea typeface="宋体" pitchFamily="2" charset="-122"/>
              </a:rPr>
              <a:t>第</a:t>
            </a:r>
            <a:r>
              <a:rPr lang="en-US" altLang="zh-CN" dirty="0">
                <a:ea typeface="宋体" pitchFamily="2" charset="-122"/>
              </a:rPr>
              <a:t>2</a:t>
            </a:r>
            <a:r>
              <a:rPr lang="zh-CN" altLang="en-US" dirty="0">
                <a:ea typeface="宋体" pitchFamily="2" charset="-122"/>
              </a:rPr>
              <a:t>章数制和编码</a:t>
            </a:r>
            <a:endParaRPr lang="en-US" altLang="zh-CN" dirty="0">
              <a:ea typeface="宋体" pitchFamily="2" charset="-122"/>
            </a:endParaRPr>
          </a:p>
        </p:txBody>
      </p:sp>
      <p:sp>
        <p:nvSpPr>
          <p:cNvPr id="23558" name="灯片编号占位符 7"/>
          <p:cNvSpPr>
            <a:spLocks noGrp="1"/>
          </p:cNvSpPr>
          <p:nvPr>
            <p:ph type="sldNum" sz="quarter" idx="12"/>
          </p:nvPr>
        </p:nvSpPr>
        <p:spPr>
          <a:noFill/>
        </p:spPr>
        <p:txBody>
          <a:bodyPr/>
          <a:lstStyle/>
          <a:p>
            <a:fld id="{A25F0A1D-7EF6-4033-B454-B1DAB6AAA1AE}" type="slidenum">
              <a:rPr lang="en-US" altLang="zh-CN" smtClean="0">
                <a:ea typeface="宋体" pitchFamily="2" charset="-122"/>
              </a:rPr>
              <a:pPr/>
              <a:t>25</a:t>
            </a:fld>
            <a:endParaRPr lang="en-US" altLang="zh-CN">
              <a:ea typeface="宋体"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a:t>补码</a:t>
            </a:r>
          </a:p>
        </p:txBody>
      </p:sp>
      <p:sp>
        <p:nvSpPr>
          <p:cNvPr id="24579" name="内容占位符 2"/>
          <p:cNvSpPr>
            <a:spLocks noGrp="1"/>
          </p:cNvSpPr>
          <p:nvPr>
            <p:ph idx="1"/>
          </p:nvPr>
        </p:nvSpPr>
        <p:spPr>
          <a:xfrm>
            <a:off x="235272" y="1241103"/>
            <a:ext cx="8435280" cy="5094287"/>
          </a:xfrm>
        </p:spPr>
        <p:txBody>
          <a:bodyPr/>
          <a:lstStyle/>
          <a:p>
            <a:r>
              <a:rPr lang="zh-CN" altLang="en-US" sz="2800" dirty="0"/>
              <a:t>基数补码表示法（同余数、模）：</a:t>
            </a:r>
            <a:endParaRPr lang="en-US" altLang="zh-CN" sz="2800" dirty="0"/>
          </a:p>
          <a:p>
            <a:pPr marL="858837" lvl="1" indent="-514350">
              <a:buFont typeface="+mj-lt"/>
              <a:buAutoNum type="arabicPeriod"/>
            </a:pPr>
            <a:r>
              <a:rPr lang="zh-CN" altLang="en-US" sz="2400" dirty="0"/>
              <a:t>基数为</a:t>
            </a:r>
            <a:r>
              <a:rPr lang="en-US" altLang="zh-CN" sz="2400" dirty="0"/>
              <a:t>R</a:t>
            </a:r>
            <a:r>
              <a:rPr lang="zh-CN" altLang="en-US" sz="2400" dirty="0"/>
              <a:t>的</a:t>
            </a:r>
            <a:r>
              <a:rPr lang="en-US" altLang="zh-CN" sz="2400" dirty="0"/>
              <a:t>n</a:t>
            </a:r>
            <a:r>
              <a:rPr lang="zh-CN" altLang="en-US" sz="2400" dirty="0"/>
              <a:t>位数的补码等于从</a:t>
            </a:r>
            <a:r>
              <a:rPr lang="en-US" altLang="zh-CN" sz="2400" dirty="0"/>
              <a:t>R</a:t>
            </a:r>
            <a:r>
              <a:rPr lang="en-US" altLang="zh-CN" sz="2400" baseline="30000" dirty="0">
                <a:solidFill>
                  <a:srgbClr val="FF0000"/>
                </a:solidFill>
              </a:rPr>
              <a:t>n</a:t>
            </a:r>
            <a:r>
              <a:rPr lang="zh-CN" altLang="en-US" sz="2400" dirty="0"/>
              <a:t>中减去该数。</a:t>
            </a:r>
            <a:endParaRPr lang="en-US" altLang="zh-CN" sz="2400" dirty="0"/>
          </a:p>
          <a:p>
            <a:pPr marL="344487" lvl="1" indent="0">
              <a:buNone/>
            </a:pPr>
            <a:r>
              <a:rPr lang="en-US" altLang="zh-CN" sz="2400" dirty="0"/>
              <a:t>      D</a:t>
            </a:r>
            <a:r>
              <a:rPr lang="zh-CN" altLang="en-US" sz="2400" baseline="-25000" dirty="0"/>
              <a:t>补</a:t>
            </a:r>
            <a:r>
              <a:rPr lang="en-US" altLang="zh-CN" sz="2400" dirty="0"/>
              <a:t>=R</a:t>
            </a:r>
            <a:r>
              <a:rPr lang="en-US" altLang="zh-CN" sz="2400" baseline="30000" dirty="0"/>
              <a:t>n </a:t>
            </a:r>
            <a:r>
              <a:rPr lang="en-US" altLang="zh-CN" sz="2400" dirty="0"/>
              <a:t>-D</a:t>
            </a:r>
          </a:p>
          <a:p>
            <a:pPr marL="858837" lvl="1" indent="-514350">
              <a:buFont typeface="+mj-lt"/>
              <a:buAutoNum type="arabicPeriod" startAt="2"/>
            </a:pPr>
            <a:r>
              <a:rPr lang="zh-CN" altLang="en-US" sz="2400" b="1" dirty="0"/>
              <a:t>按位取反加一</a:t>
            </a:r>
            <a:r>
              <a:rPr lang="zh-CN" altLang="en-US" sz="2400" dirty="0"/>
              <a:t>。</a:t>
            </a:r>
            <a:endParaRPr lang="en-US" altLang="zh-CN" sz="2400" dirty="0"/>
          </a:p>
          <a:p>
            <a:pPr marL="1154112" lvl="2" indent="-514350"/>
            <a:r>
              <a:rPr lang="en-US" altLang="zh-CN" sz="2000" dirty="0"/>
              <a:t>R</a:t>
            </a:r>
            <a:r>
              <a:rPr lang="en-US" altLang="zh-CN" sz="2000" baseline="30000" dirty="0"/>
              <a:t>n </a:t>
            </a:r>
            <a:r>
              <a:rPr lang="en-US" altLang="zh-CN" sz="2000" dirty="0"/>
              <a:t>-D=((R</a:t>
            </a:r>
            <a:r>
              <a:rPr lang="en-US" altLang="zh-CN" sz="2000" baseline="30000" dirty="0"/>
              <a:t>n </a:t>
            </a:r>
            <a:r>
              <a:rPr lang="en-US" altLang="zh-CN" sz="2000" dirty="0"/>
              <a:t>-1)-D)+1; </a:t>
            </a:r>
            <a:r>
              <a:rPr lang="en-US" altLang="zh-CN" sz="2000" b="1" dirty="0"/>
              <a:t>(R</a:t>
            </a:r>
            <a:r>
              <a:rPr lang="en-US" altLang="zh-CN" sz="2000" b="1" baseline="30000" dirty="0"/>
              <a:t>n </a:t>
            </a:r>
            <a:r>
              <a:rPr lang="en-US" altLang="zh-CN" sz="2000" b="1" dirty="0"/>
              <a:t>-1)-D</a:t>
            </a:r>
            <a:r>
              <a:rPr lang="zh-CN" altLang="en-US" sz="2000" b="1" dirty="0"/>
              <a:t>表示</a:t>
            </a:r>
            <a:r>
              <a:rPr lang="zh-CN" altLang="en-US" sz="2000" b="1" dirty="0">
                <a:solidFill>
                  <a:srgbClr val="FF0000"/>
                </a:solidFill>
              </a:rPr>
              <a:t>反码</a:t>
            </a:r>
            <a:r>
              <a:rPr lang="zh-CN" altLang="en-US" sz="2000" dirty="0"/>
              <a:t>，</a:t>
            </a:r>
            <a:r>
              <a:rPr lang="en-US" altLang="zh-CN" sz="2000" dirty="0"/>
              <a:t>R-1-d/</a:t>
            </a:r>
            <a:r>
              <a:rPr lang="zh-CN" altLang="en-US" sz="2000" dirty="0"/>
              <a:t>位</a:t>
            </a:r>
            <a:endParaRPr lang="en-US" altLang="zh-CN" sz="2000" dirty="0"/>
          </a:p>
          <a:p>
            <a:pPr marL="509587" indent="-514350"/>
            <a:r>
              <a:rPr lang="zh-CN" altLang="en-US" sz="2800" dirty="0"/>
              <a:t>一个数的补码的补码保持不变。</a:t>
            </a:r>
            <a:endParaRPr lang="en-US" altLang="zh-CN" sz="2800" dirty="0"/>
          </a:p>
          <a:p>
            <a:pPr marL="342900" lvl="1" indent="-342900">
              <a:buClr>
                <a:schemeClr val="tx2"/>
              </a:buClr>
            </a:pPr>
            <a:r>
              <a:rPr lang="zh-CN" altLang="en-US" sz="2800" dirty="0"/>
              <a:t>用补码表示带符号的数值，最高位</a:t>
            </a:r>
            <a:r>
              <a:rPr lang="en-US" altLang="zh-CN" sz="2800" dirty="0"/>
              <a:t>MSB</a:t>
            </a:r>
            <a:r>
              <a:rPr lang="zh-CN" altLang="en-US" sz="2800" dirty="0"/>
              <a:t>的权</a:t>
            </a:r>
            <a:r>
              <a:rPr lang="en-US" altLang="zh-CN" sz="2800" dirty="0"/>
              <a:t>-R</a:t>
            </a:r>
            <a:r>
              <a:rPr lang="en-US" altLang="zh-CN" sz="2800" baseline="30000" dirty="0"/>
              <a:t>n-1</a:t>
            </a:r>
            <a:endParaRPr lang="en-US" altLang="zh-CN" sz="2800" dirty="0"/>
          </a:p>
          <a:p>
            <a:pPr marL="342900" lvl="1" indent="-342900">
              <a:buClr>
                <a:schemeClr val="tx2"/>
              </a:buClr>
            </a:pPr>
            <a:r>
              <a:rPr lang="en-US" altLang="zh-CN" dirty="0"/>
              <a:t>D+D</a:t>
            </a:r>
            <a:r>
              <a:rPr lang="zh-CN" altLang="en-US" baseline="-25000" dirty="0"/>
              <a:t>补</a:t>
            </a:r>
            <a:r>
              <a:rPr lang="en-US" altLang="zh-CN" dirty="0"/>
              <a:t>=R</a:t>
            </a:r>
            <a:r>
              <a:rPr lang="en-US" altLang="zh-CN" baseline="30000" dirty="0"/>
              <a:t>n</a:t>
            </a:r>
            <a:r>
              <a:rPr lang="zh-CN" altLang="en-US" dirty="0"/>
              <a:t>，                 </a:t>
            </a:r>
            <a:r>
              <a:rPr lang="en-US" altLang="zh-CN" dirty="0"/>
              <a:t>0 ≤D≤ R</a:t>
            </a:r>
            <a:r>
              <a:rPr lang="en-US" altLang="zh-CN" sz="2400" baseline="30000" dirty="0"/>
              <a:t>n-1</a:t>
            </a:r>
            <a:r>
              <a:rPr lang="en-US" altLang="zh-CN" sz="2400" dirty="0"/>
              <a:t>-1</a:t>
            </a:r>
            <a:endParaRPr lang="en-US" altLang="zh-CN" dirty="0"/>
          </a:p>
          <a:p>
            <a:pPr lvl="1"/>
            <a:r>
              <a:rPr lang="zh-CN" altLang="en-US" dirty="0"/>
              <a:t>因为只有</a:t>
            </a:r>
            <a:r>
              <a:rPr lang="en-US" altLang="zh-CN" dirty="0"/>
              <a:t>n</a:t>
            </a:r>
            <a:r>
              <a:rPr lang="zh-CN" altLang="en-US" dirty="0"/>
              <a:t>位，最高位溢出，不能保存，则结果为</a:t>
            </a:r>
            <a:r>
              <a:rPr lang="en-US" altLang="zh-CN" dirty="0"/>
              <a:t>0</a:t>
            </a:r>
          </a:p>
          <a:p>
            <a:pPr lvl="1"/>
            <a:r>
              <a:rPr lang="en-US" altLang="zh-CN" dirty="0"/>
              <a:t>D+D</a:t>
            </a:r>
            <a:r>
              <a:rPr lang="zh-CN" altLang="en-US" baseline="-25000" dirty="0"/>
              <a:t>补</a:t>
            </a:r>
            <a:r>
              <a:rPr lang="en-US" altLang="zh-CN" dirty="0"/>
              <a:t>=D-D=0</a:t>
            </a:r>
          </a:p>
          <a:p>
            <a:pPr lvl="1"/>
            <a:r>
              <a:rPr lang="en-US" altLang="zh-CN" dirty="0"/>
              <a:t>D</a:t>
            </a:r>
            <a:r>
              <a:rPr lang="zh-CN" altLang="en-US" baseline="-25000" dirty="0"/>
              <a:t>补</a:t>
            </a:r>
            <a:r>
              <a:rPr lang="en-US" altLang="zh-CN" dirty="0"/>
              <a:t>=-D   </a:t>
            </a:r>
            <a:endParaRPr lang="zh-CN" altLang="en-US" dirty="0"/>
          </a:p>
        </p:txBody>
      </p:sp>
      <p:sp>
        <p:nvSpPr>
          <p:cNvPr id="7" name="日期占位符 6"/>
          <p:cNvSpPr>
            <a:spLocks noGrp="1"/>
          </p:cNvSpPr>
          <p:nvPr>
            <p:ph type="dt" sz="half" idx="10"/>
          </p:nvPr>
        </p:nvSpPr>
        <p:spPr/>
        <p:txBody>
          <a:bodyPr/>
          <a:lstStyle/>
          <a:p>
            <a:pPr>
              <a:defRPr/>
            </a:pPr>
            <a:fld id="{726BB3D7-053F-4CB7-BCED-175510D53A4B}" type="datetime1">
              <a:rPr lang="zh-CN" altLang="en-US" smtClean="0"/>
              <a:t>2018/3/13</a:t>
            </a:fld>
            <a:endParaRPr lang="en-US" altLang="zh-CN"/>
          </a:p>
        </p:txBody>
      </p:sp>
      <p:sp>
        <p:nvSpPr>
          <p:cNvPr id="24580"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24582" name="灯片编号占位符 7"/>
          <p:cNvSpPr>
            <a:spLocks noGrp="1"/>
          </p:cNvSpPr>
          <p:nvPr>
            <p:ph type="sldNum" sz="quarter" idx="12"/>
          </p:nvPr>
        </p:nvSpPr>
        <p:spPr>
          <a:noFill/>
        </p:spPr>
        <p:txBody>
          <a:bodyPr/>
          <a:lstStyle/>
          <a:p>
            <a:fld id="{EF5779C4-40EF-43ED-86D2-84CE66D8BEAC}" type="slidenum">
              <a:rPr lang="en-US" altLang="zh-CN" smtClean="0">
                <a:ea typeface="宋体" pitchFamily="2" charset="-122"/>
              </a:rPr>
              <a:pPr/>
              <a:t>26</a:t>
            </a:fld>
            <a:endParaRPr lang="en-US" altLang="zh-CN">
              <a:ea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二进制补码表示</a:t>
            </a:r>
          </a:p>
        </p:txBody>
      </p:sp>
      <p:sp>
        <p:nvSpPr>
          <p:cNvPr id="3" name="内容占位符 2"/>
          <p:cNvSpPr>
            <a:spLocks noGrp="1"/>
          </p:cNvSpPr>
          <p:nvPr>
            <p:ph idx="1"/>
          </p:nvPr>
        </p:nvSpPr>
        <p:spPr/>
        <p:txBody>
          <a:bodyPr/>
          <a:lstStyle/>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t>二进制补码的性质：</a:t>
            </a:r>
          </a:p>
          <a:p>
            <a:pPr lvl="1"/>
            <a:r>
              <a:rPr lang="en-US" altLang="zh-CN" sz="2400" dirty="0"/>
              <a:t>0</a:t>
            </a:r>
            <a:r>
              <a:rPr lang="zh-CN" altLang="en-US" sz="2400" dirty="0"/>
              <a:t>是唯一表示的</a:t>
            </a:r>
            <a:r>
              <a:rPr lang="en-US" altLang="zh-CN" sz="2400" dirty="0"/>
              <a:t>(</a:t>
            </a:r>
            <a:r>
              <a:rPr lang="zh-CN" altLang="en-US" sz="2400" dirty="0"/>
              <a:t>用全</a:t>
            </a:r>
            <a:r>
              <a:rPr lang="en-US" altLang="zh-CN" sz="2400" dirty="0"/>
              <a:t>0</a:t>
            </a:r>
            <a:r>
              <a:rPr lang="zh-CN" altLang="en-US" sz="2400" dirty="0"/>
              <a:t>表示数值“</a:t>
            </a:r>
            <a:r>
              <a:rPr lang="en-US" altLang="zh-CN" sz="2400" dirty="0"/>
              <a:t>0”)</a:t>
            </a:r>
          </a:p>
          <a:p>
            <a:pPr lvl="1"/>
            <a:r>
              <a:rPr lang="zh-CN" altLang="en-US" sz="2400" dirty="0"/>
              <a:t>不对称，负整数比正整数多</a:t>
            </a:r>
            <a:r>
              <a:rPr lang="en-US" altLang="zh-CN" sz="2400" dirty="0"/>
              <a:t>1</a:t>
            </a:r>
            <a:r>
              <a:rPr lang="zh-CN" altLang="en-US" sz="2400" dirty="0"/>
              <a:t>个（</a:t>
            </a:r>
            <a:r>
              <a:rPr lang="en-US" altLang="zh-CN" sz="2400" dirty="0"/>
              <a:t> -2</a:t>
            </a:r>
            <a:r>
              <a:rPr lang="en-US" altLang="zh-CN" sz="2400" baseline="30000" dirty="0"/>
              <a:t>n-1</a:t>
            </a:r>
            <a:r>
              <a:rPr lang="en-US" altLang="zh-CN" sz="2400" dirty="0"/>
              <a:t> </a:t>
            </a:r>
            <a:r>
              <a:rPr lang="zh-CN" altLang="en-US" sz="2400" dirty="0"/>
              <a:t>）</a:t>
            </a:r>
          </a:p>
          <a:p>
            <a:pPr lvl="1"/>
            <a:r>
              <a:rPr lang="en-US" altLang="zh-CN" sz="2400" dirty="0"/>
              <a:t>n </a:t>
            </a:r>
            <a:r>
              <a:rPr lang="zh-CN" altLang="en-US" sz="2400" dirty="0"/>
              <a:t>个二进位的补码可表示的数值范围是：</a:t>
            </a:r>
            <a:r>
              <a:rPr lang="en-US" altLang="zh-CN" sz="2400" dirty="0"/>
              <a:t>-2</a:t>
            </a:r>
            <a:r>
              <a:rPr lang="en-US" altLang="zh-CN" sz="2400" baseline="30000" dirty="0"/>
              <a:t>n-1</a:t>
            </a:r>
            <a:r>
              <a:rPr lang="en-US" altLang="zh-CN" sz="2400" dirty="0"/>
              <a:t> </a:t>
            </a:r>
            <a:r>
              <a:rPr lang="zh-CN" altLang="en-US" sz="2400" dirty="0"/>
              <a:t>～</a:t>
            </a:r>
            <a:r>
              <a:rPr lang="en-US" altLang="zh-CN" sz="2400" dirty="0"/>
              <a:t>2</a:t>
            </a:r>
            <a:r>
              <a:rPr lang="en-US" altLang="zh-CN" sz="2400" baseline="30000" dirty="0"/>
              <a:t>n-1</a:t>
            </a:r>
            <a:r>
              <a:rPr lang="en-US" altLang="zh-CN" sz="2400" dirty="0"/>
              <a:t>-1</a:t>
            </a:r>
          </a:p>
          <a:p>
            <a:r>
              <a:rPr lang="zh-CN" altLang="en-US" dirty="0"/>
              <a:t>正数的补码由符号位</a:t>
            </a:r>
            <a:r>
              <a:rPr lang="en-US" altLang="zh-CN" dirty="0"/>
              <a:t>0+</a:t>
            </a:r>
            <a:r>
              <a:rPr lang="zh-CN" altLang="en-US" dirty="0"/>
              <a:t>数值表示</a:t>
            </a:r>
            <a:endParaRPr lang="en-US" altLang="zh-CN" dirty="0"/>
          </a:p>
          <a:p>
            <a:r>
              <a:rPr lang="zh-CN" altLang="en-US" dirty="0"/>
              <a:t>负数的补码有两种计算方法</a:t>
            </a:r>
          </a:p>
        </p:txBody>
      </p:sp>
      <p:sp>
        <p:nvSpPr>
          <p:cNvPr id="4" name="日期占位符 3"/>
          <p:cNvSpPr>
            <a:spLocks noGrp="1"/>
          </p:cNvSpPr>
          <p:nvPr>
            <p:ph type="dt" sz="half" idx="10"/>
          </p:nvPr>
        </p:nvSpPr>
        <p:spPr/>
        <p:txBody>
          <a:bodyPr/>
          <a:lstStyle/>
          <a:p>
            <a:pPr>
              <a:defRPr/>
            </a:pPr>
            <a:fld id="{22C5784B-821D-4C42-ACBA-74C952B43A38}"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pPr>
                <a:defRPr/>
              </a:pPr>
              <a:t>27</a:t>
            </a:fld>
            <a:endParaRPr lang="en-US" altLang="zh-CN"/>
          </a:p>
        </p:txBody>
      </p:sp>
      <p:grpSp>
        <p:nvGrpSpPr>
          <p:cNvPr id="7" name="Group 2"/>
          <p:cNvGrpSpPr>
            <a:grpSpLocks/>
          </p:cNvGrpSpPr>
          <p:nvPr/>
        </p:nvGrpSpPr>
        <p:grpSpPr bwMode="auto">
          <a:xfrm>
            <a:off x="5162710" y="1196752"/>
            <a:ext cx="3729770" cy="3168474"/>
            <a:chOff x="575" y="178"/>
            <a:chExt cx="4129" cy="3545"/>
          </a:xfrm>
        </p:grpSpPr>
        <p:grpSp>
          <p:nvGrpSpPr>
            <p:cNvPr id="8" name="Group 3"/>
            <p:cNvGrpSpPr>
              <a:grpSpLocks/>
            </p:cNvGrpSpPr>
            <p:nvPr/>
          </p:nvGrpSpPr>
          <p:grpSpPr bwMode="auto">
            <a:xfrm>
              <a:off x="575" y="178"/>
              <a:ext cx="4129" cy="3545"/>
              <a:chOff x="575" y="178"/>
              <a:chExt cx="4129" cy="3545"/>
            </a:xfrm>
          </p:grpSpPr>
          <p:sp>
            <p:nvSpPr>
              <p:cNvPr id="25" name="Text Box 4"/>
              <p:cNvSpPr txBox="1">
                <a:spLocks noChangeArrowheads="1"/>
              </p:cNvSpPr>
              <p:nvPr/>
            </p:nvSpPr>
            <p:spPr bwMode="auto">
              <a:xfrm>
                <a:off x="2331" y="178"/>
                <a:ext cx="900" cy="413"/>
              </a:xfrm>
              <a:prstGeom prst="rect">
                <a:avLst/>
              </a:prstGeom>
              <a:solidFill>
                <a:schemeClr val="bg1"/>
              </a:solidFill>
              <a:ln w="9525">
                <a:noFill/>
                <a:miter lim="800000"/>
                <a:headEnd/>
                <a:tailEnd/>
              </a:ln>
              <a:effectLst/>
            </p:spPr>
            <p:txBody>
              <a:bodyPr wrap="square">
                <a:spAutoFit/>
              </a:bodyPr>
              <a:lstStyle/>
              <a:p>
                <a:r>
                  <a:rPr lang="zh-CN" altLang="en-US" b="1" dirty="0"/>
                  <a:t>0000</a:t>
                </a:r>
              </a:p>
            </p:txBody>
          </p:sp>
          <p:sp>
            <p:nvSpPr>
              <p:cNvPr id="26" name="Text Box 5"/>
              <p:cNvSpPr txBox="1">
                <a:spLocks noChangeArrowheads="1"/>
              </p:cNvSpPr>
              <p:nvPr/>
            </p:nvSpPr>
            <p:spPr bwMode="auto">
              <a:xfrm>
                <a:off x="3084" y="480"/>
                <a:ext cx="900" cy="413"/>
              </a:xfrm>
              <a:prstGeom prst="rect">
                <a:avLst/>
              </a:prstGeom>
              <a:solidFill>
                <a:schemeClr val="bg1"/>
              </a:solidFill>
              <a:ln w="9525">
                <a:noFill/>
                <a:miter lim="800000"/>
                <a:headEnd/>
                <a:tailEnd/>
              </a:ln>
              <a:effectLst/>
            </p:spPr>
            <p:txBody>
              <a:bodyPr wrap="square">
                <a:spAutoFit/>
              </a:bodyPr>
              <a:lstStyle/>
              <a:p>
                <a:r>
                  <a:rPr lang="zh-CN" altLang="en-US" b="1" dirty="0"/>
                  <a:t>0001</a:t>
                </a:r>
              </a:p>
            </p:txBody>
          </p:sp>
          <p:sp>
            <p:nvSpPr>
              <p:cNvPr id="27" name="Text Box 6"/>
              <p:cNvSpPr txBox="1">
                <a:spLocks noChangeArrowheads="1"/>
              </p:cNvSpPr>
              <p:nvPr/>
            </p:nvSpPr>
            <p:spPr bwMode="auto">
              <a:xfrm>
                <a:off x="3600" y="768"/>
                <a:ext cx="1008" cy="413"/>
              </a:xfrm>
              <a:prstGeom prst="rect">
                <a:avLst/>
              </a:prstGeom>
              <a:solidFill>
                <a:schemeClr val="bg1"/>
              </a:solidFill>
              <a:ln w="9525">
                <a:noFill/>
                <a:miter lim="800000"/>
                <a:headEnd/>
                <a:tailEnd/>
              </a:ln>
              <a:effectLst/>
            </p:spPr>
            <p:txBody>
              <a:bodyPr wrap="square">
                <a:spAutoFit/>
              </a:bodyPr>
              <a:lstStyle/>
              <a:p>
                <a:r>
                  <a:rPr lang="zh-CN" altLang="en-US" b="1" dirty="0"/>
                  <a:t>0010</a:t>
                </a:r>
              </a:p>
            </p:txBody>
          </p:sp>
          <p:sp>
            <p:nvSpPr>
              <p:cNvPr id="28" name="Text Box 7"/>
              <p:cNvSpPr txBox="1">
                <a:spLocks noChangeArrowheads="1"/>
              </p:cNvSpPr>
              <p:nvPr/>
            </p:nvSpPr>
            <p:spPr bwMode="auto">
              <a:xfrm>
                <a:off x="3936" y="1200"/>
                <a:ext cx="768" cy="413"/>
              </a:xfrm>
              <a:prstGeom prst="rect">
                <a:avLst/>
              </a:prstGeom>
              <a:solidFill>
                <a:schemeClr val="bg1"/>
              </a:solidFill>
              <a:ln w="9525">
                <a:noFill/>
                <a:miter lim="800000"/>
                <a:headEnd/>
                <a:tailEnd/>
              </a:ln>
              <a:effectLst/>
            </p:spPr>
            <p:txBody>
              <a:bodyPr wrap="square">
                <a:spAutoFit/>
              </a:bodyPr>
              <a:lstStyle/>
              <a:p>
                <a:r>
                  <a:rPr lang="zh-CN" altLang="en-US" b="1" dirty="0"/>
                  <a:t>0011</a:t>
                </a:r>
              </a:p>
            </p:txBody>
          </p:sp>
          <p:sp>
            <p:nvSpPr>
              <p:cNvPr id="29" name="Text Box 8"/>
              <p:cNvSpPr txBox="1">
                <a:spLocks noChangeArrowheads="1"/>
              </p:cNvSpPr>
              <p:nvPr/>
            </p:nvSpPr>
            <p:spPr bwMode="auto">
              <a:xfrm>
                <a:off x="4140" y="1872"/>
                <a:ext cx="468" cy="288"/>
              </a:xfrm>
              <a:prstGeom prst="rect">
                <a:avLst/>
              </a:prstGeom>
              <a:noFill/>
              <a:ln w="9525">
                <a:noFill/>
                <a:miter lim="800000"/>
                <a:headEnd/>
                <a:tailEnd/>
              </a:ln>
              <a:effectLst/>
            </p:spPr>
            <p:txBody>
              <a:bodyPr wrap="none">
                <a:spAutoFit/>
              </a:bodyPr>
              <a:lstStyle/>
              <a:p>
                <a:r>
                  <a:rPr lang="zh-CN" altLang="en-US" b="1"/>
                  <a:t>0100</a:t>
                </a:r>
              </a:p>
            </p:txBody>
          </p:sp>
          <p:sp>
            <p:nvSpPr>
              <p:cNvPr id="30" name="Text Box 9"/>
              <p:cNvSpPr txBox="1">
                <a:spLocks noChangeArrowheads="1"/>
              </p:cNvSpPr>
              <p:nvPr/>
            </p:nvSpPr>
            <p:spPr bwMode="auto">
              <a:xfrm>
                <a:off x="3948" y="2496"/>
                <a:ext cx="468" cy="288"/>
              </a:xfrm>
              <a:prstGeom prst="rect">
                <a:avLst/>
              </a:prstGeom>
              <a:noFill/>
              <a:ln w="9525">
                <a:noFill/>
                <a:miter lim="800000"/>
                <a:headEnd/>
                <a:tailEnd/>
              </a:ln>
              <a:effectLst/>
            </p:spPr>
            <p:txBody>
              <a:bodyPr wrap="none">
                <a:spAutoFit/>
              </a:bodyPr>
              <a:lstStyle/>
              <a:p>
                <a:r>
                  <a:rPr lang="zh-CN" altLang="en-US" b="1"/>
                  <a:t>0101</a:t>
                </a:r>
              </a:p>
            </p:txBody>
          </p:sp>
          <p:sp>
            <p:nvSpPr>
              <p:cNvPr id="31" name="Text Box 10"/>
              <p:cNvSpPr txBox="1">
                <a:spLocks noChangeArrowheads="1"/>
              </p:cNvSpPr>
              <p:nvPr/>
            </p:nvSpPr>
            <p:spPr bwMode="auto">
              <a:xfrm>
                <a:off x="2448" y="3408"/>
                <a:ext cx="639" cy="315"/>
              </a:xfrm>
              <a:prstGeom prst="rect">
                <a:avLst/>
              </a:prstGeom>
              <a:noFill/>
              <a:ln w="9525">
                <a:noFill/>
                <a:miter lim="800000"/>
                <a:headEnd/>
                <a:tailEnd/>
              </a:ln>
              <a:effectLst/>
            </p:spPr>
            <p:txBody>
              <a:bodyPr wrap="none">
                <a:spAutoFit/>
              </a:bodyPr>
              <a:lstStyle/>
              <a:p>
                <a:r>
                  <a:rPr lang="zh-CN" altLang="en-US" b="1" dirty="0">
                    <a:solidFill>
                      <a:srgbClr val="FF0000"/>
                    </a:solidFill>
                  </a:rPr>
                  <a:t>1000</a:t>
                </a:r>
              </a:p>
            </p:txBody>
          </p:sp>
          <p:sp>
            <p:nvSpPr>
              <p:cNvPr id="32" name="Text Box 11"/>
              <p:cNvSpPr txBox="1">
                <a:spLocks noChangeArrowheads="1"/>
              </p:cNvSpPr>
              <p:nvPr/>
            </p:nvSpPr>
            <p:spPr bwMode="auto">
              <a:xfrm>
                <a:off x="1776" y="3264"/>
                <a:ext cx="468" cy="288"/>
              </a:xfrm>
              <a:prstGeom prst="rect">
                <a:avLst/>
              </a:prstGeom>
              <a:noFill/>
              <a:ln w="9525">
                <a:noFill/>
                <a:miter lim="800000"/>
                <a:headEnd/>
                <a:tailEnd/>
              </a:ln>
              <a:effectLst/>
            </p:spPr>
            <p:txBody>
              <a:bodyPr wrap="none">
                <a:spAutoFit/>
              </a:bodyPr>
              <a:lstStyle/>
              <a:p>
                <a:r>
                  <a:rPr lang="zh-CN" altLang="en-US" b="1"/>
                  <a:t>1001</a:t>
                </a:r>
              </a:p>
            </p:txBody>
          </p:sp>
          <p:sp>
            <p:nvSpPr>
              <p:cNvPr id="33" name="Text Box 12"/>
              <p:cNvSpPr txBox="1">
                <a:spLocks noChangeArrowheads="1"/>
              </p:cNvSpPr>
              <p:nvPr/>
            </p:nvSpPr>
            <p:spPr bwMode="auto">
              <a:xfrm>
                <a:off x="1056" y="2960"/>
                <a:ext cx="468" cy="288"/>
              </a:xfrm>
              <a:prstGeom prst="rect">
                <a:avLst/>
              </a:prstGeom>
              <a:noFill/>
              <a:ln w="9525">
                <a:noFill/>
                <a:miter lim="800000"/>
                <a:headEnd/>
                <a:tailEnd/>
              </a:ln>
              <a:effectLst/>
            </p:spPr>
            <p:txBody>
              <a:bodyPr wrap="none">
                <a:spAutoFit/>
              </a:bodyPr>
              <a:lstStyle/>
              <a:p>
                <a:r>
                  <a:rPr lang="zh-CN" altLang="en-US" b="1" dirty="0"/>
                  <a:t>1010</a:t>
                </a:r>
              </a:p>
            </p:txBody>
          </p:sp>
          <p:sp>
            <p:nvSpPr>
              <p:cNvPr id="34" name="Text Box 13"/>
              <p:cNvSpPr txBox="1">
                <a:spLocks noChangeArrowheads="1"/>
              </p:cNvSpPr>
              <p:nvPr/>
            </p:nvSpPr>
            <p:spPr bwMode="auto">
              <a:xfrm>
                <a:off x="657" y="1296"/>
                <a:ext cx="771" cy="413"/>
              </a:xfrm>
              <a:prstGeom prst="rect">
                <a:avLst/>
              </a:prstGeom>
              <a:noFill/>
              <a:ln w="9525">
                <a:noFill/>
                <a:miter lim="800000"/>
                <a:headEnd/>
                <a:tailEnd/>
              </a:ln>
              <a:effectLst/>
            </p:spPr>
            <p:txBody>
              <a:bodyPr wrap="square">
                <a:spAutoFit/>
              </a:bodyPr>
              <a:lstStyle/>
              <a:p>
                <a:r>
                  <a:rPr lang="zh-CN" altLang="en-US" b="1" dirty="0"/>
                  <a:t>1101</a:t>
                </a:r>
              </a:p>
            </p:txBody>
          </p:sp>
          <p:sp>
            <p:nvSpPr>
              <p:cNvPr id="35" name="Text Box 14"/>
              <p:cNvSpPr txBox="1">
                <a:spLocks noChangeArrowheads="1"/>
              </p:cNvSpPr>
              <p:nvPr/>
            </p:nvSpPr>
            <p:spPr bwMode="auto">
              <a:xfrm>
                <a:off x="1788" y="480"/>
                <a:ext cx="468" cy="288"/>
              </a:xfrm>
              <a:prstGeom prst="rect">
                <a:avLst/>
              </a:prstGeom>
              <a:noFill/>
              <a:ln w="9525">
                <a:noFill/>
                <a:miter lim="800000"/>
                <a:headEnd/>
                <a:tailEnd/>
              </a:ln>
              <a:effectLst/>
            </p:spPr>
            <p:txBody>
              <a:bodyPr wrap="none">
                <a:spAutoFit/>
              </a:bodyPr>
              <a:lstStyle/>
              <a:p>
                <a:r>
                  <a:rPr lang="zh-CN" altLang="en-US" b="1"/>
                  <a:t>1111</a:t>
                </a:r>
              </a:p>
            </p:txBody>
          </p:sp>
          <p:sp>
            <p:nvSpPr>
              <p:cNvPr id="36" name="Text Box 15"/>
              <p:cNvSpPr txBox="1">
                <a:spLocks noChangeArrowheads="1"/>
              </p:cNvSpPr>
              <p:nvPr/>
            </p:nvSpPr>
            <p:spPr bwMode="auto">
              <a:xfrm>
                <a:off x="1248" y="816"/>
                <a:ext cx="468" cy="288"/>
              </a:xfrm>
              <a:prstGeom prst="rect">
                <a:avLst/>
              </a:prstGeom>
              <a:noFill/>
              <a:ln w="9525">
                <a:noFill/>
                <a:miter lim="800000"/>
                <a:headEnd/>
                <a:tailEnd/>
              </a:ln>
              <a:effectLst/>
            </p:spPr>
            <p:txBody>
              <a:bodyPr wrap="none">
                <a:spAutoFit/>
              </a:bodyPr>
              <a:lstStyle/>
              <a:p>
                <a:r>
                  <a:rPr lang="zh-CN" altLang="en-US" b="1"/>
                  <a:t>1110</a:t>
                </a:r>
              </a:p>
            </p:txBody>
          </p:sp>
          <p:sp>
            <p:nvSpPr>
              <p:cNvPr id="37" name="Text Box 16"/>
              <p:cNvSpPr txBox="1">
                <a:spLocks noChangeArrowheads="1"/>
              </p:cNvSpPr>
              <p:nvPr/>
            </p:nvSpPr>
            <p:spPr bwMode="auto">
              <a:xfrm>
                <a:off x="697" y="2496"/>
                <a:ext cx="468" cy="288"/>
              </a:xfrm>
              <a:prstGeom prst="rect">
                <a:avLst/>
              </a:prstGeom>
              <a:noFill/>
              <a:ln w="9525">
                <a:noFill/>
                <a:miter lim="800000"/>
                <a:headEnd/>
                <a:tailEnd/>
              </a:ln>
              <a:effectLst/>
            </p:spPr>
            <p:txBody>
              <a:bodyPr wrap="none">
                <a:spAutoFit/>
              </a:bodyPr>
              <a:lstStyle/>
              <a:p>
                <a:r>
                  <a:rPr lang="zh-CN" altLang="en-US" b="1" dirty="0"/>
                  <a:t>1011</a:t>
                </a:r>
              </a:p>
            </p:txBody>
          </p:sp>
          <p:sp>
            <p:nvSpPr>
              <p:cNvPr id="38" name="Text Box 17"/>
              <p:cNvSpPr txBox="1">
                <a:spLocks noChangeArrowheads="1"/>
              </p:cNvSpPr>
              <p:nvPr/>
            </p:nvSpPr>
            <p:spPr bwMode="auto">
              <a:xfrm>
                <a:off x="575" y="1858"/>
                <a:ext cx="468" cy="288"/>
              </a:xfrm>
              <a:prstGeom prst="rect">
                <a:avLst/>
              </a:prstGeom>
              <a:noFill/>
              <a:ln w="9525">
                <a:noFill/>
                <a:miter lim="800000"/>
                <a:headEnd/>
                <a:tailEnd/>
              </a:ln>
              <a:effectLst/>
            </p:spPr>
            <p:txBody>
              <a:bodyPr wrap="none">
                <a:spAutoFit/>
              </a:bodyPr>
              <a:lstStyle/>
              <a:p>
                <a:r>
                  <a:rPr lang="zh-CN" altLang="en-US" b="1" dirty="0"/>
                  <a:t>1100</a:t>
                </a:r>
              </a:p>
            </p:txBody>
          </p:sp>
          <p:sp>
            <p:nvSpPr>
              <p:cNvPr id="39" name="Text Box 18"/>
              <p:cNvSpPr txBox="1">
                <a:spLocks noChangeArrowheads="1"/>
              </p:cNvSpPr>
              <p:nvPr/>
            </p:nvSpPr>
            <p:spPr bwMode="auto">
              <a:xfrm>
                <a:off x="3180" y="3264"/>
                <a:ext cx="615" cy="315"/>
              </a:xfrm>
              <a:prstGeom prst="rect">
                <a:avLst/>
              </a:prstGeom>
              <a:noFill/>
              <a:ln w="9525">
                <a:noFill/>
                <a:miter lim="800000"/>
                <a:headEnd/>
                <a:tailEnd/>
              </a:ln>
              <a:effectLst/>
            </p:spPr>
            <p:txBody>
              <a:bodyPr wrap="none">
                <a:spAutoFit/>
              </a:bodyPr>
              <a:lstStyle/>
              <a:p>
                <a:r>
                  <a:rPr lang="zh-CN" altLang="en-US" b="1">
                    <a:solidFill>
                      <a:srgbClr val="FF0000"/>
                    </a:solidFill>
                  </a:rPr>
                  <a:t>0111</a:t>
                </a:r>
              </a:p>
            </p:txBody>
          </p:sp>
          <p:sp>
            <p:nvSpPr>
              <p:cNvPr id="40" name="Text Box 19"/>
              <p:cNvSpPr txBox="1">
                <a:spLocks noChangeArrowheads="1"/>
              </p:cNvSpPr>
              <p:nvPr/>
            </p:nvSpPr>
            <p:spPr bwMode="auto">
              <a:xfrm>
                <a:off x="3660" y="2976"/>
                <a:ext cx="468" cy="288"/>
              </a:xfrm>
              <a:prstGeom prst="rect">
                <a:avLst/>
              </a:prstGeom>
              <a:noFill/>
              <a:ln w="9525">
                <a:noFill/>
                <a:miter lim="800000"/>
                <a:headEnd/>
                <a:tailEnd/>
              </a:ln>
              <a:effectLst/>
            </p:spPr>
            <p:txBody>
              <a:bodyPr wrap="none">
                <a:spAutoFit/>
              </a:bodyPr>
              <a:lstStyle/>
              <a:p>
                <a:r>
                  <a:rPr lang="zh-CN" altLang="en-US" b="1"/>
                  <a:t>0110</a:t>
                </a:r>
              </a:p>
            </p:txBody>
          </p:sp>
          <p:grpSp>
            <p:nvGrpSpPr>
              <p:cNvPr id="41" name="Group 20"/>
              <p:cNvGrpSpPr>
                <a:grpSpLocks/>
              </p:cNvGrpSpPr>
              <p:nvPr/>
            </p:nvGrpSpPr>
            <p:grpSpPr bwMode="auto">
              <a:xfrm>
                <a:off x="1248" y="624"/>
                <a:ext cx="2880" cy="2784"/>
                <a:chOff x="1056" y="1056"/>
                <a:chExt cx="1920" cy="1920"/>
              </a:xfrm>
            </p:grpSpPr>
            <p:sp>
              <p:nvSpPr>
                <p:cNvPr id="42" name="Oval 21"/>
                <p:cNvSpPr>
                  <a:spLocks noChangeArrowheads="1"/>
                </p:cNvSpPr>
                <p:nvPr/>
              </p:nvSpPr>
              <p:spPr bwMode="auto">
                <a:xfrm>
                  <a:off x="1152" y="1152"/>
                  <a:ext cx="1728" cy="1728"/>
                </a:xfrm>
                <a:prstGeom prst="ellipse">
                  <a:avLst/>
                </a:prstGeom>
                <a:solidFill>
                  <a:schemeClr val="bg1"/>
                </a:solidFill>
                <a:ln w="19050">
                  <a:solidFill>
                    <a:schemeClr val="tx1"/>
                  </a:solidFill>
                  <a:miter lim="800000"/>
                  <a:headEnd/>
                  <a:tailEnd/>
                </a:ln>
                <a:effectLst/>
              </p:spPr>
              <p:txBody>
                <a:bodyPr wrap="none" anchor="ctr"/>
                <a:lstStyle/>
                <a:p>
                  <a:endParaRPr lang="zh-CN" altLang="en-US"/>
                </a:p>
              </p:txBody>
            </p:sp>
            <p:sp>
              <p:nvSpPr>
                <p:cNvPr id="43" name="Line 22"/>
                <p:cNvSpPr>
                  <a:spLocks noChangeShapeType="1"/>
                </p:cNvSpPr>
                <p:nvPr/>
              </p:nvSpPr>
              <p:spPr bwMode="auto">
                <a:xfrm>
                  <a:off x="1056" y="2016"/>
                  <a:ext cx="1920" cy="0"/>
                </a:xfrm>
                <a:prstGeom prst="line">
                  <a:avLst/>
                </a:prstGeom>
                <a:noFill/>
                <a:ln w="19050">
                  <a:solidFill>
                    <a:schemeClr val="tx1"/>
                  </a:solidFill>
                  <a:miter lim="800000"/>
                  <a:headEnd/>
                  <a:tailEnd/>
                </a:ln>
                <a:effectLst/>
              </p:spPr>
              <p:txBody>
                <a:bodyPr wrap="none"/>
                <a:lstStyle/>
                <a:p>
                  <a:endParaRPr lang="zh-CN" altLang="en-US"/>
                </a:p>
              </p:txBody>
            </p:sp>
            <p:sp>
              <p:nvSpPr>
                <p:cNvPr id="44" name="Line 23"/>
                <p:cNvSpPr>
                  <a:spLocks noChangeShapeType="1"/>
                </p:cNvSpPr>
                <p:nvPr/>
              </p:nvSpPr>
              <p:spPr bwMode="auto">
                <a:xfrm>
                  <a:off x="2016" y="1056"/>
                  <a:ext cx="0" cy="1920"/>
                </a:xfrm>
                <a:prstGeom prst="line">
                  <a:avLst/>
                </a:prstGeom>
                <a:noFill/>
                <a:ln w="19050">
                  <a:solidFill>
                    <a:schemeClr val="tx1"/>
                  </a:solidFill>
                  <a:miter lim="800000"/>
                  <a:headEnd/>
                  <a:tailEnd/>
                </a:ln>
                <a:effectLst/>
              </p:spPr>
              <p:txBody>
                <a:bodyPr wrap="none"/>
                <a:lstStyle/>
                <a:p>
                  <a:endParaRPr lang="zh-CN" altLang="en-US"/>
                </a:p>
              </p:txBody>
            </p:sp>
            <p:sp>
              <p:nvSpPr>
                <p:cNvPr id="45" name="Line 24"/>
                <p:cNvSpPr>
                  <a:spLocks noChangeShapeType="1"/>
                </p:cNvSpPr>
                <p:nvPr/>
              </p:nvSpPr>
              <p:spPr bwMode="auto">
                <a:xfrm>
                  <a:off x="1344" y="1344"/>
                  <a:ext cx="1344" cy="1344"/>
                </a:xfrm>
                <a:prstGeom prst="line">
                  <a:avLst/>
                </a:prstGeom>
                <a:noFill/>
                <a:ln w="19050">
                  <a:solidFill>
                    <a:schemeClr val="tx1"/>
                  </a:solidFill>
                  <a:miter lim="800000"/>
                  <a:headEnd/>
                  <a:tailEnd/>
                </a:ln>
                <a:effectLst/>
              </p:spPr>
              <p:txBody>
                <a:bodyPr wrap="none"/>
                <a:lstStyle/>
                <a:p>
                  <a:endParaRPr lang="zh-CN" altLang="en-US"/>
                </a:p>
              </p:txBody>
            </p:sp>
            <p:sp>
              <p:nvSpPr>
                <p:cNvPr id="46" name="Line 25"/>
                <p:cNvSpPr>
                  <a:spLocks noChangeShapeType="1"/>
                </p:cNvSpPr>
                <p:nvPr/>
              </p:nvSpPr>
              <p:spPr bwMode="auto">
                <a:xfrm flipH="1">
                  <a:off x="1344" y="1344"/>
                  <a:ext cx="1344" cy="1344"/>
                </a:xfrm>
                <a:prstGeom prst="line">
                  <a:avLst/>
                </a:prstGeom>
                <a:noFill/>
                <a:ln w="19050">
                  <a:solidFill>
                    <a:schemeClr val="tx1"/>
                  </a:solidFill>
                  <a:miter lim="800000"/>
                  <a:headEnd/>
                  <a:tailEnd/>
                </a:ln>
                <a:effectLst/>
              </p:spPr>
              <p:txBody>
                <a:bodyPr wrap="none"/>
                <a:lstStyle/>
                <a:p>
                  <a:endParaRPr lang="zh-CN" altLang="en-US"/>
                </a:p>
              </p:txBody>
            </p:sp>
            <p:sp>
              <p:nvSpPr>
                <p:cNvPr id="47" name="Line 26"/>
                <p:cNvSpPr>
                  <a:spLocks noChangeShapeType="1"/>
                </p:cNvSpPr>
                <p:nvPr/>
              </p:nvSpPr>
              <p:spPr bwMode="auto">
                <a:xfrm>
                  <a:off x="1152" y="1680"/>
                  <a:ext cx="1728" cy="672"/>
                </a:xfrm>
                <a:prstGeom prst="line">
                  <a:avLst/>
                </a:prstGeom>
                <a:noFill/>
                <a:ln w="19050">
                  <a:solidFill>
                    <a:schemeClr val="tx1"/>
                  </a:solidFill>
                  <a:miter lim="800000"/>
                  <a:headEnd/>
                  <a:tailEnd/>
                </a:ln>
                <a:effectLst/>
              </p:spPr>
              <p:txBody>
                <a:bodyPr wrap="none"/>
                <a:lstStyle/>
                <a:p>
                  <a:endParaRPr lang="zh-CN" altLang="en-US"/>
                </a:p>
              </p:txBody>
            </p:sp>
            <p:sp>
              <p:nvSpPr>
                <p:cNvPr id="48" name="Line 27"/>
                <p:cNvSpPr>
                  <a:spLocks noChangeShapeType="1"/>
                </p:cNvSpPr>
                <p:nvPr/>
              </p:nvSpPr>
              <p:spPr bwMode="auto">
                <a:xfrm>
                  <a:off x="1680" y="1152"/>
                  <a:ext cx="720" cy="1728"/>
                </a:xfrm>
                <a:prstGeom prst="line">
                  <a:avLst/>
                </a:prstGeom>
                <a:noFill/>
                <a:ln w="19050">
                  <a:solidFill>
                    <a:schemeClr val="tx1"/>
                  </a:solidFill>
                  <a:miter lim="800000"/>
                  <a:headEnd/>
                  <a:tailEnd/>
                </a:ln>
                <a:effectLst/>
              </p:spPr>
              <p:txBody>
                <a:bodyPr wrap="none"/>
                <a:lstStyle/>
                <a:p>
                  <a:endParaRPr lang="zh-CN" altLang="en-US"/>
                </a:p>
              </p:txBody>
            </p:sp>
            <p:sp>
              <p:nvSpPr>
                <p:cNvPr id="49" name="Line 28"/>
                <p:cNvSpPr>
                  <a:spLocks noChangeShapeType="1"/>
                </p:cNvSpPr>
                <p:nvPr/>
              </p:nvSpPr>
              <p:spPr bwMode="auto">
                <a:xfrm flipH="1">
                  <a:off x="1680" y="1152"/>
                  <a:ext cx="672" cy="1728"/>
                </a:xfrm>
                <a:prstGeom prst="line">
                  <a:avLst/>
                </a:prstGeom>
                <a:noFill/>
                <a:ln w="19050">
                  <a:solidFill>
                    <a:schemeClr val="tx1"/>
                  </a:solidFill>
                  <a:miter lim="800000"/>
                  <a:headEnd/>
                  <a:tailEnd/>
                </a:ln>
                <a:effectLst/>
              </p:spPr>
              <p:txBody>
                <a:bodyPr wrap="none"/>
                <a:lstStyle/>
                <a:p>
                  <a:endParaRPr lang="zh-CN" altLang="en-US"/>
                </a:p>
              </p:txBody>
            </p:sp>
            <p:sp>
              <p:nvSpPr>
                <p:cNvPr id="50" name="Line 29"/>
                <p:cNvSpPr>
                  <a:spLocks noChangeShapeType="1"/>
                </p:cNvSpPr>
                <p:nvPr/>
              </p:nvSpPr>
              <p:spPr bwMode="auto">
                <a:xfrm flipV="1">
                  <a:off x="1152" y="1632"/>
                  <a:ext cx="1728" cy="768"/>
                </a:xfrm>
                <a:prstGeom prst="line">
                  <a:avLst/>
                </a:prstGeom>
                <a:noFill/>
                <a:ln w="19050">
                  <a:solidFill>
                    <a:schemeClr val="tx1"/>
                  </a:solidFill>
                  <a:miter lim="800000"/>
                  <a:headEnd/>
                  <a:tailEnd/>
                </a:ln>
                <a:effectLst/>
              </p:spPr>
              <p:txBody>
                <a:bodyPr wrap="none"/>
                <a:lstStyle/>
                <a:p>
                  <a:endParaRPr lang="zh-CN" altLang="en-US"/>
                </a:p>
              </p:txBody>
            </p:sp>
            <p:sp>
              <p:nvSpPr>
                <p:cNvPr id="51" name="Oval 30"/>
                <p:cNvSpPr>
                  <a:spLocks noChangeArrowheads="1"/>
                </p:cNvSpPr>
                <p:nvPr/>
              </p:nvSpPr>
              <p:spPr bwMode="auto">
                <a:xfrm>
                  <a:off x="1248" y="1248"/>
                  <a:ext cx="1536" cy="1536"/>
                </a:xfrm>
                <a:prstGeom prst="ellipse">
                  <a:avLst/>
                </a:prstGeom>
                <a:solidFill>
                  <a:schemeClr val="bg1"/>
                </a:solidFill>
                <a:ln w="19050">
                  <a:noFill/>
                  <a:miter lim="800000"/>
                  <a:headEnd/>
                  <a:tailEnd/>
                </a:ln>
                <a:effectLst/>
              </p:spPr>
              <p:txBody>
                <a:bodyPr wrap="none" anchor="ctr"/>
                <a:lstStyle/>
                <a:p>
                  <a:endParaRPr lang="zh-CN" altLang="en-US"/>
                </a:p>
              </p:txBody>
            </p:sp>
          </p:grpSp>
        </p:grpSp>
        <p:sp>
          <p:nvSpPr>
            <p:cNvPr id="9" name="Text Box 31"/>
            <p:cNvSpPr txBox="1">
              <a:spLocks noChangeArrowheads="1"/>
            </p:cNvSpPr>
            <p:nvPr/>
          </p:nvSpPr>
          <p:spPr bwMode="auto">
            <a:xfrm>
              <a:off x="2536" y="912"/>
              <a:ext cx="296" cy="288"/>
            </a:xfrm>
            <a:prstGeom prst="rect">
              <a:avLst/>
            </a:prstGeom>
            <a:noFill/>
            <a:ln w="9525">
              <a:noFill/>
              <a:miter lim="800000"/>
              <a:headEnd/>
              <a:tailEnd/>
            </a:ln>
            <a:effectLst/>
          </p:spPr>
          <p:txBody>
            <a:bodyPr wrap="none">
              <a:spAutoFit/>
            </a:bodyPr>
            <a:lstStyle/>
            <a:p>
              <a:r>
                <a:rPr lang="zh-CN" altLang="en-US" b="1"/>
                <a:t>+0</a:t>
              </a:r>
            </a:p>
          </p:txBody>
        </p:sp>
        <p:sp>
          <p:nvSpPr>
            <p:cNvPr id="10" name="Text Box 32"/>
            <p:cNvSpPr txBox="1">
              <a:spLocks noChangeArrowheads="1"/>
            </p:cNvSpPr>
            <p:nvPr/>
          </p:nvSpPr>
          <p:spPr bwMode="auto">
            <a:xfrm>
              <a:off x="2920" y="960"/>
              <a:ext cx="296" cy="288"/>
            </a:xfrm>
            <a:prstGeom prst="rect">
              <a:avLst/>
            </a:prstGeom>
            <a:noFill/>
            <a:ln w="9525">
              <a:noFill/>
              <a:miter lim="800000"/>
              <a:headEnd/>
              <a:tailEnd/>
            </a:ln>
            <a:effectLst/>
          </p:spPr>
          <p:txBody>
            <a:bodyPr wrap="none">
              <a:spAutoFit/>
            </a:bodyPr>
            <a:lstStyle/>
            <a:p>
              <a:r>
                <a:rPr lang="zh-CN" altLang="en-US" b="1"/>
                <a:t>+1</a:t>
              </a:r>
            </a:p>
          </p:txBody>
        </p:sp>
        <p:sp>
          <p:nvSpPr>
            <p:cNvPr id="11" name="Text Box 33"/>
            <p:cNvSpPr txBox="1">
              <a:spLocks noChangeArrowheads="1"/>
            </p:cNvSpPr>
            <p:nvPr/>
          </p:nvSpPr>
          <p:spPr bwMode="auto">
            <a:xfrm>
              <a:off x="3264" y="1200"/>
              <a:ext cx="296" cy="288"/>
            </a:xfrm>
            <a:prstGeom prst="rect">
              <a:avLst/>
            </a:prstGeom>
            <a:noFill/>
            <a:ln w="9525">
              <a:noFill/>
              <a:miter lim="800000"/>
              <a:headEnd/>
              <a:tailEnd/>
            </a:ln>
            <a:effectLst/>
          </p:spPr>
          <p:txBody>
            <a:bodyPr wrap="none">
              <a:spAutoFit/>
            </a:bodyPr>
            <a:lstStyle/>
            <a:p>
              <a:r>
                <a:rPr lang="zh-CN" altLang="en-US" b="1"/>
                <a:t>+2</a:t>
              </a:r>
            </a:p>
          </p:txBody>
        </p:sp>
        <p:sp>
          <p:nvSpPr>
            <p:cNvPr id="12" name="Text Box 34"/>
            <p:cNvSpPr txBox="1">
              <a:spLocks noChangeArrowheads="1"/>
            </p:cNvSpPr>
            <p:nvPr/>
          </p:nvSpPr>
          <p:spPr bwMode="auto">
            <a:xfrm>
              <a:off x="3456" y="1488"/>
              <a:ext cx="296" cy="288"/>
            </a:xfrm>
            <a:prstGeom prst="rect">
              <a:avLst/>
            </a:prstGeom>
            <a:noFill/>
            <a:ln w="9525">
              <a:noFill/>
              <a:miter lim="800000"/>
              <a:headEnd/>
              <a:tailEnd/>
            </a:ln>
            <a:effectLst/>
          </p:spPr>
          <p:txBody>
            <a:bodyPr wrap="none">
              <a:spAutoFit/>
            </a:bodyPr>
            <a:lstStyle/>
            <a:p>
              <a:r>
                <a:rPr lang="zh-CN" altLang="en-US" b="1"/>
                <a:t>+3</a:t>
              </a:r>
            </a:p>
          </p:txBody>
        </p:sp>
        <p:sp>
          <p:nvSpPr>
            <p:cNvPr id="13" name="Text Box 35"/>
            <p:cNvSpPr txBox="1">
              <a:spLocks noChangeArrowheads="1"/>
            </p:cNvSpPr>
            <p:nvPr/>
          </p:nvSpPr>
          <p:spPr bwMode="auto">
            <a:xfrm>
              <a:off x="3552" y="1872"/>
              <a:ext cx="296" cy="288"/>
            </a:xfrm>
            <a:prstGeom prst="rect">
              <a:avLst/>
            </a:prstGeom>
            <a:noFill/>
            <a:ln w="9525">
              <a:noFill/>
              <a:miter lim="800000"/>
              <a:headEnd/>
              <a:tailEnd/>
            </a:ln>
            <a:effectLst/>
          </p:spPr>
          <p:txBody>
            <a:bodyPr wrap="none">
              <a:spAutoFit/>
            </a:bodyPr>
            <a:lstStyle/>
            <a:p>
              <a:r>
                <a:rPr lang="zh-CN" altLang="en-US" b="1"/>
                <a:t>+4</a:t>
              </a:r>
            </a:p>
          </p:txBody>
        </p:sp>
        <p:sp>
          <p:nvSpPr>
            <p:cNvPr id="14" name="Text Box 36"/>
            <p:cNvSpPr txBox="1">
              <a:spLocks noChangeArrowheads="1"/>
            </p:cNvSpPr>
            <p:nvPr/>
          </p:nvSpPr>
          <p:spPr bwMode="auto">
            <a:xfrm>
              <a:off x="3496" y="2256"/>
              <a:ext cx="296" cy="288"/>
            </a:xfrm>
            <a:prstGeom prst="rect">
              <a:avLst/>
            </a:prstGeom>
            <a:noFill/>
            <a:ln w="9525">
              <a:noFill/>
              <a:miter lim="800000"/>
              <a:headEnd/>
              <a:tailEnd/>
            </a:ln>
            <a:effectLst/>
          </p:spPr>
          <p:txBody>
            <a:bodyPr wrap="none">
              <a:spAutoFit/>
            </a:bodyPr>
            <a:lstStyle/>
            <a:p>
              <a:r>
                <a:rPr lang="zh-CN" altLang="en-US" b="1"/>
                <a:t>+5</a:t>
              </a:r>
            </a:p>
          </p:txBody>
        </p:sp>
        <p:sp>
          <p:nvSpPr>
            <p:cNvPr id="15" name="Text Box 37"/>
            <p:cNvSpPr txBox="1">
              <a:spLocks noChangeArrowheads="1"/>
            </p:cNvSpPr>
            <p:nvPr/>
          </p:nvSpPr>
          <p:spPr bwMode="auto">
            <a:xfrm>
              <a:off x="2523" y="2832"/>
              <a:ext cx="402" cy="315"/>
            </a:xfrm>
            <a:prstGeom prst="rect">
              <a:avLst/>
            </a:prstGeom>
            <a:noFill/>
            <a:ln w="9525">
              <a:noFill/>
              <a:miter lim="800000"/>
              <a:headEnd/>
              <a:tailEnd/>
            </a:ln>
            <a:effectLst/>
          </p:spPr>
          <p:txBody>
            <a:bodyPr wrap="none">
              <a:spAutoFit/>
            </a:bodyPr>
            <a:lstStyle/>
            <a:p>
              <a:r>
                <a:rPr lang="zh-CN" altLang="en-US" b="1">
                  <a:solidFill>
                    <a:srgbClr val="FF0000"/>
                  </a:solidFill>
                  <a:sym typeface="Symbol" pitchFamily="18" charset="2"/>
                </a:rPr>
                <a:t></a:t>
              </a:r>
              <a:r>
                <a:rPr lang="zh-CN" altLang="en-US" b="1">
                  <a:solidFill>
                    <a:srgbClr val="FF0000"/>
                  </a:solidFill>
                </a:rPr>
                <a:t>8</a:t>
              </a:r>
            </a:p>
          </p:txBody>
        </p:sp>
        <p:sp>
          <p:nvSpPr>
            <p:cNvPr id="16" name="Text Box 38"/>
            <p:cNvSpPr txBox="1">
              <a:spLocks noChangeArrowheads="1"/>
            </p:cNvSpPr>
            <p:nvPr/>
          </p:nvSpPr>
          <p:spPr bwMode="auto">
            <a:xfrm>
              <a:off x="2139" y="2784"/>
              <a:ext cx="309" cy="288"/>
            </a:xfrm>
            <a:prstGeom prst="rect">
              <a:avLst/>
            </a:prstGeom>
            <a:noFill/>
            <a:ln w="9525">
              <a:noFill/>
              <a:miter lim="800000"/>
              <a:headEnd/>
              <a:tailEnd/>
            </a:ln>
            <a:effectLst/>
          </p:spPr>
          <p:txBody>
            <a:bodyPr wrap="none">
              <a:spAutoFit/>
            </a:bodyPr>
            <a:lstStyle/>
            <a:p>
              <a:r>
                <a:rPr lang="zh-CN" altLang="en-US" b="1">
                  <a:sym typeface="Symbol" pitchFamily="18" charset="2"/>
                </a:rPr>
                <a:t>7</a:t>
              </a:r>
            </a:p>
          </p:txBody>
        </p:sp>
        <p:sp>
          <p:nvSpPr>
            <p:cNvPr id="17" name="Text Box 39"/>
            <p:cNvSpPr txBox="1">
              <a:spLocks noChangeArrowheads="1"/>
            </p:cNvSpPr>
            <p:nvPr/>
          </p:nvSpPr>
          <p:spPr bwMode="auto">
            <a:xfrm>
              <a:off x="1851" y="2544"/>
              <a:ext cx="309" cy="288"/>
            </a:xfrm>
            <a:prstGeom prst="rect">
              <a:avLst/>
            </a:prstGeom>
            <a:noFill/>
            <a:ln w="9525">
              <a:noFill/>
              <a:miter lim="800000"/>
              <a:headEnd/>
              <a:tailEnd/>
            </a:ln>
            <a:effectLst/>
          </p:spPr>
          <p:txBody>
            <a:bodyPr wrap="none">
              <a:spAutoFit/>
            </a:bodyPr>
            <a:lstStyle/>
            <a:p>
              <a:r>
                <a:rPr lang="zh-CN" altLang="en-US" b="1">
                  <a:sym typeface="Symbol" pitchFamily="18" charset="2"/>
                </a:rPr>
                <a:t>6</a:t>
              </a:r>
            </a:p>
          </p:txBody>
        </p:sp>
        <p:sp>
          <p:nvSpPr>
            <p:cNvPr id="18" name="Text Box 40"/>
            <p:cNvSpPr txBox="1">
              <a:spLocks noChangeArrowheads="1"/>
            </p:cNvSpPr>
            <p:nvPr/>
          </p:nvSpPr>
          <p:spPr bwMode="auto">
            <a:xfrm>
              <a:off x="1611" y="1488"/>
              <a:ext cx="309" cy="288"/>
            </a:xfrm>
            <a:prstGeom prst="rect">
              <a:avLst/>
            </a:prstGeom>
            <a:noFill/>
            <a:ln w="9525">
              <a:noFill/>
              <a:miter lim="800000"/>
              <a:headEnd/>
              <a:tailEnd/>
            </a:ln>
            <a:effectLst/>
          </p:spPr>
          <p:txBody>
            <a:bodyPr wrap="none">
              <a:spAutoFit/>
            </a:bodyPr>
            <a:lstStyle/>
            <a:p>
              <a:r>
                <a:rPr lang="zh-CN" altLang="en-US" b="1">
                  <a:sym typeface="Symbol" pitchFamily="18" charset="2"/>
                </a:rPr>
                <a:t>3</a:t>
              </a:r>
            </a:p>
          </p:txBody>
        </p:sp>
        <p:sp>
          <p:nvSpPr>
            <p:cNvPr id="19" name="Text Box 41"/>
            <p:cNvSpPr txBox="1">
              <a:spLocks noChangeArrowheads="1"/>
            </p:cNvSpPr>
            <p:nvPr/>
          </p:nvSpPr>
          <p:spPr bwMode="auto">
            <a:xfrm>
              <a:off x="2139" y="960"/>
              <a:ext cx="309" cy="288"/>
            </a:xfrm>
            <a:prstGeom prst="rect">
              <a:avLst/>
            </a:prstGeom>
            <a:noFill/>
            <a:ln w="9525">
              <a:noFill/>
              <a:miter lim="800000"/>
              <a:headEnd/>
              <a:tailEnd/>
            </a:ln>
            <a:effectLst/>
          </p:spPr>
          <p:txBody>
            <a:bodyPr wrap="none">
              <a:spAutoFit/>
            </a:bodyPr>
            <a:lstStyle/>
            <a:p>
              <a:r>
                <a:rPr lang="zh-CN" altLang="en-US" b="1">
                  <a:sym typeface="Symbol" pitchFamily="18" charset="2"/>
                </a:rPr>
                <a:t></a:t>
              </a:r>
              <a:r>
                <a:rPr lang="zh-CN" altLang="en-US" b="1"/>
                <a:t>1</a:t>
              </a:r>
            </a:p>
          </p:txBody>
        </p:sp>
        <p:sp>
          <p:nvSpPr>
            <p:cNvPr id="20" name="Text Box 42"/>
            <p:cNvSpPr txBox="1">
              <a:spLocks noChangeArrowheads="1"/>
            </p:cNvSpPr>
            <p:nvPr/>
          </p:nvSpPr>
          <p:spPr bwMode="auto">
            <a:xfrm>
              <a:off x="1776" y="1152"/>
              <a:ext cx="309" cy="288"/>
            </a:xfrm>
            <a:prstGeom prst="rect">
              <a:avLst/>
            </a:prstGeom>
            <a:noFill/>
            <a:ln w="9525">
              <a:noFill/>
              <a:miter lim="800000"/>
              <a:headEnd/>
              <a:tailEnd/>
            </a:ln>
            <a:effectLst/>
          </p:spPr>
          <p:txBody>
            <a:bodyPr wrap="none">
              <a:spAutoFit/>
            </a:bodyPr>
            <a:lstStyle/>
            <a:p>
              <a:r>
                <a:rPr lang="zh-CN" altLang="en-US" b="1">
                  <a:sym typeface="Symbol" pitchFamily="18" charset="2"/>
                </a:rPr>
                <a:t>2</a:t>
              </a:r>
            </a:p>
          </p:txBody>
        </p:sp>
        <p:sp>
          <p:nvSpPr>
            <p:cNvPr id="21" name="Text Box 43"/>
            <p:cNvSpPr txBox="1">
              <a:spLocks noChangeArrowheads="1"/>
            </p:cNvSpPr>
            <p:nvPr/>
          </p:nvSpPr>
          <p:spPr bwMode="auto">
            <a:xfrm>
              <a:off x="1632" y="2256"/>
              <a:ext cx="309" cy="288"/>
            </a:xfrm>
            <a:prstGeom prst="rect">
              <a:avLst/>
            </a:prstGeom>
            <a:noFill/>
            <a:ln w="9525">
              <a:noFill/>
              <a:miter lim="800000"/>
              <a:headEnd/>
              <a:tailEnd/>
            </a:ln>
            <a:effectLst/>
          </p:spPr>
          <p:txBody>
            <a:bodyPr wrap="none">
              <a:spAutoFit/>
            </a:bodyPr>
            <a:lstStyle/>
            <a:p>
              <a:r>
                <a:rPr lang="zh-CN" altLang="en-US" b="1">
                  <a:sym typeface="Symbol" pitchFamily="18" charset="2"/>
                </a:rPr>
                <a:t>5</a:t>
              </a:r>
            </a:p>
          </p:txBody>
        </p:sp>
        <p:sp>
          <p:nvSpPr>
            <p:cNvPr id="22" name="Text Box 44"/>
            <p:cNvSpPr txBox="1">
              <a:spLocks noChangeArrowheads="1"/>
            </p:cNvSpPr>
            <p:nvPr/>
          </p:nvSpPr>
          <p:spPr bwMode="auto">
            <a:xfrm>
              <a:off x="1536" y="1872"/>
              <a:ext cx="492" cy="413"/>
            </a:xfrm>
            <a:prstGeom prst="rect">
              <a:avLst/>
            </a:prstGeom>
            <a:noFill/>
            <a:ln w="9525">
              <a:noFill/>
              <a:miter lim="800000"/>
              <a:headEnd/>
              <a:tailEnd/>
            </a:ln>
            <a:effectLst/>
          </p:spPr>
          <p:txBody>
            <a:bodyPr wrap="square">
              <a:spAutoFit/>
            </a:bodyPr>
            <a:lstStyle/>
            <a:p>
              <a:r>
                <a:rPr lang="zh-CN" altLang="en-US" b="1" dirty="0">
                  <a:sym typeface="Symbol" pitchFamily="18" charset="2"/>
                </a:rPr>
                <a:t>4</a:t>
              </a:r>
            </a:p>
          </p:txBody>
        </p:sp>
        <p:sp>
          <p:nvSpPr>
            <p:cNvPr id="23" name="Text Box 45"/>
            <p:cNvSpPr txBox="1">
              <a:spLocks noChangeArrowheads="1"/>
            </p:cNvSpPr>
            <p:nvPr/>
          </p:nvSpPr>
          <p:spPr bwMode="auto">
            <a:xfrm>
              <a:off x="2920" y="2784"/>
              <a:ext cx="410" cy="315"/>
            </a:xfrm>
            <a:prstGeom prst="rect">
              <a:avLst/>
            </a:prstGeom>
            <a:noFill/>
            <a:ln w="9525">
              <a:noFill/>
              <a:miter lim="800000"/>
              <a:headEnd/>
              <a:tailEnd/>
            </a:ln>
            <a:effectLst/>
          </p:spPr>
          <p:txBody>
            <a:bodyPr wrap="none">
              <a:spAutoFit/>
            </a:bodyPr>
            <a:lstStyle/>
            <a:p>
              <a:r>
                <a:rPr lang="zh-CN" altLang="en-US" b="1">
                  <a:solidFill>
                    <a:srgbClr val="FF0000"/>
                  </a:solidFill>
                </a:rPr>
                <a:t>+7</a:t>
              </a:r>
            </a:p>
          </p:txBody>
        </p:sp>
        <p:sp>
          <p:nvSpPr>
            <p:cNvPr id="24" name="Text Box 46"/>
            <p:cNvSpPr txBox="1">
              <a:spLocks noChangeArrowheads="1"/>
            </p:cNvSpPr>
            <p:nvPr/>
          </p:nvSpPr>
          <p:spPr bwMode="auto">
            <a:xfrm>
              <a:off x="3256" y="2544"/>
              <a:ext cx="296" cy="288"/>
            </a:xfrm>
            <a:prstGeom prst="rect">
              <a:avLst/>
            </a:prstGeom>
            <a:noFill/>
            <a:ln w="9525">
              <a:noFill/>
              <a:miter lim="800000"/>
              <a:headEnd/>
              <a:tailEnd/>
            </a:ln>
            <a:effectLst/>
          </p:spPr>
          <p:txBody>
            <a:bodyPr wrap="none">
              <a:spAutoFit/>
            </a:bodyPr>
            <a:lstStyle/>
            <a:p>
              <a:r>
                <a:rPr lang="zh-CN" altLang="en-US" b="1"/>
                <a:t>+6</a:t>
              </a:r>
            </a:p>
          </p:txBody>
        </p:sp>
      </p:grpSp>
    </p:spTree>
    <p:extLst>
      <p:ext uri="{BB962C8B-B14F-4D97-AF65-F5344CB8AC3E}">
        <p14:creationId xmlns:p14="http://schemas.microsoft.com/office/powerpoint/2010/main" val="53603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47530"/>
            <a:ext cx="6905625" cy="742950"/>
          </a:xfrm>
        </p:spPr>
        <p:txBody>
          <a:bodyPr/>
          <a:lstStyle/>
          <a:p>
            <a:r>
              <a:rPr lang="zh-CN" altLang="en-US" sz="3600" dirty="0"/>
              <a:t>负二进制数补码的计算方法</a:t>
            </a:r>
          </a:p>
        </p:txBody>
      </p:sp>
      <p:sp>
        <p:nvSpPr>
          <p:cNvPr id="4" name="日期占位符 3"/>
          <p:cNvSpPr>
            <a:spLocks noGrp="1"/>
          </p:cNvSpPr>
          <p:nvPr>
            <p:ph type="dt" sz="half" idx="10"/>
          </p:nvPr>
        </p:nvSpPr>
        <p:spPr/>
        <p:txBody>
          <a:bodyPr/>
          <a:lstStyle/>
          <a:p>
            <a:pPr>
              <a:defRPr/>
            </a:pPr>
            <a:fld id="{16473726-B008-4A9E-8FC9-5BCEF794997E}"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pPr>
                <a:defRPr/>
              </a:pPr>
              <a:t>28</a:t>
            </a:fld>
            <a:endParaRPr lang="en-US" altLang="zh-CN"/>
          </a:p>
        </p:txBody>
      </p:sp>
      <p:sp>
        <p:nvSpPr>
          <p:cNvPr id="7" name="Rectangle 4"/>
          <p:cNvSpPr>
            <a:spLocks noChangeArrowheads="1"/>
          </p:cNvSpPr>
          <p:nvPr/>
        </p:nvSpPr>
        <p:spPr bwMode="auto">
          <a:xfrm>
            <a:off x="251520" y="1220866"/>
            <a:ext cx="8892480" cy="424199"/>
          </a:xfrm>
          <a:prstGeom prst="rect">
            <a:avLst/>
          </a:prstGeom>
          <a:solidFill>
            <a:schemeClr val="accent1">
              <a:lumMod val="20000"/>
              <a:lumOff val="80000"/>
            </a:schemeClr>
          </a:solidFill>
          <a:ln w="9525" algn="ctr">
            <a:noFill/>
            <a:miter lim="800000"/>
            <a:headEnd/>
            <a:tailEnd/>
          </a:ln>
        </p:spPr>
        <p:txBody>
          <a:bodyPr/>
          <a:lstStyle/>
          <a:p>
            <a:pPr marL="469900" indent="-469900">
              <a:lnSpc>
                <a:spcPct val="90000"/>
              </a:lnSpc>
              <a:spcBef>
                <a:spcPct val="20000"/>
              </a:spcBef>
              <a:buClr>
                <a:schemeClr val="accent2"/>
              </a:buClr>
              <a:buFont typeface="Wingdings" pitchFamily="2" charset="2"/>
              <a:buNone/>
            </a:pPr>
            <a:r>
              <a:rPr lang="zh-CN" altLang="en-US" sz="2400" dirty="0"/>
              <a:t>第一种，一个</a:t>
            </a:r>
            <a:r>
              <a:rPr lang="en-US" altLang="zh-CN" sz="2400" dirty="0"/>
              <a:t>N</a:t>
            </a:r>
            <a:r>
              <a:rPr lang="zh-CN" altLang="en-US" sz="2400" dirty="0"/>
              <a:t>位的负二进制数，其补码 </a:t>
            </a:r>
            <a:r>
              <a:rPr lang="en-US" altLang="zh-CN" sz="2400" dirty="0"/>
              <a:t>= 2</a:t>
            </a:r>
            <a:r>
              <a:rPr lang="en-US" altLang="zh-CN" sz="2400" baseline="30000" dirty="0"/>
              <a:t>N</a:t>
            </a:r>
            <a:r>
              <a:rPr lang="en-US" altLang="zh-CN" sz="2400" dirty="0"/>
              <a:t>-</a:t>
            </a:r>
            <a:r>
              <a:rPr lang="zh-CN" altLang="en-US" sz="2400" dirty="0"/>
              <a:t>二进制数的绝对值</a:t>
            </a:r>
          </a:p>
        </p:txBody>
      </p:sp>
      <p:sp>
        <p:nvSpPr>
          <p:cNvPr id="8" name="Text Box 15"/>
          <p:cNvSpPr txBox="1">
            <a:spLocks noChangeArrowheads="1"/>
          </p:cNvSpPr>
          <p:nvPr/>
        </p:nvSpPr>
        <p:spPr bwMode="auto">
          <a:xfrm>
            <a:off x="1605188" y="2723257"/>
            <a:ext cx="2016125" cy="523220"/>
          </a:xfrm>
          <a:prstGeom prst="rect">
            <a:avLst/>
          </a:prstGeom>
          <a:noFill/>
          <a:ln w="9525">
            <a:noFill/>
            <a:miter lim="800000"/>
            <a:headEnd/>
            <a:tailEnd/>
          </a:ln>
        </p:spPr>
        <p:txBody>
          <a:bodyPr>
            <a:spAutoFit/>
          </a:bodyPr>
          <a:lstStyle/>
          <a:p>
            <a:r>
              <a:rPr lang="en-US" altLang="zh-CN" sz="2800" dirty="0">
                <a:latin typeface="Arial" charset="0"/>
              </a:rPr>
              <a:t>01100011</a:t>
            </a:r>
            <a:endParaRPr lang="en-US" altLang="zh-CN" sz="2800" baseline="-25000" dirty="0">
              <a:latin typeface="Arial" charset="0"/>
            </a:endParaRPr>
          </a:p>
        </p:txBody>
      </p:sp>
      <p:sp>
        <p:nvSpPr>
          <p:cNvPr id="9" name="Text Box 16"/>
          <p:cNvSpPr txBox="1">
            <a:spLocks noChangeArrowheads="1"/>
          </p:cNvSpPr>
          <p:nvPr/>
        </p:nvSpPr>
        <p:spPr bwMode="auto">
          <a:xfrm>
            <a:off x="1433738" y="2362895"/>
            <a:ext cx="2232025" cy="519112"/>
          </a:xfrm>
          <a:prstGeom prst="rect">
            <a:avLst/>
          </a:prstGeom>
          <a:noFill/>
          <a:ln w="9525">
            <a:noFill/>
            <a:miter lim="800000"/>
            <a:headEnd/>
            <a:tailEnd/>
          </a:ln>
        </p:spPr>
        <p:txBody>
          <a:bodyPr>
            <a:spAutoFit/>
          </a:bodyPr>
          <a:lstStyle/>
          <a:p>
            <a:r>
              <a:rPr lang="en-US" altLang="zh-CN" sz="2800" dirty="0">
                <a:latin typeface="Arial" charset="0"/>
              </a:rPr>
              <a:t>100000000</a:t>
            </a:r>
            <a:endParaRPr lang="en-US" altLang="zh-CN" sz="2800" baseline="-25000" dirty="0">
              <a:latin typeface="Arial" charset="0"/>
            </a:endParaRPr>
          </a:p>
        </p:txBody>
      </p:sp>
      <p:sp>
        <p:nvSpPr>
          <p:cNvPr id="10" name="Line 17"/>
          <p:cNvSpPr>
            <a:spLocks noChangeShapeType="1"/>
          </p:cNvSpPr>
          <p:nvPr/>
        </p:nvSpPr>
        <p:spPr bwMode="auto">
          <a:xfrm>
            <a:off x="1433738" y="2996952"/>
            <a:ext cx="215900" cy="0"/>
          </a:xfrm>
          <a:prstGeom prst="line">
            <a:avLst/>
          </a:prstGeom>
          <a:noFill/>
          <a:ln w="28575">
            <a:solidFill>
              <a:schemeClr val="tx1"/>
            </a:solidFill>
            <a:round/>
            <a:headEnd/>
            <a:tailEnd/>
          </a:ln>
        </p:spPr>
        <p:txBody>
          <a:bodyPr/>
          <a:lstStyle/>
          <a:p>
            <a:endParaRPr lang="zh-CN" altLang="en-US"/>
          </a:p>
        </p:txBody>
      </p:sp>
      <p:sp>
        <p:nvSpPr>
          <p:cNvPr id="11" name="Line 18"/>
          <p:cNvSpPr>
            <a:spLocks noChangeShapeType="1"/>
          </p:cNvSpPr>
          <p:nvPr/>
        </p:nvSpPr>
        <p:spPr bwMode="auto">
          <a:xfrm>
            <a:off x="1433738" y="3299520"/>
            <a:ext cx="1871663" cy="0"/>
          </a:xfrm>
          <a:prstGeom prst="line">
            <a:avLst/>
          </a:prstGeom>
          <a:noFill/>
          <a:ln w="28575">
            <a:solidFill>
              <a:schemeClr val="tx1"/>
            </a:solidFill>
            <a:round/>
            <a:headEnd/>
            <a:tailEnd/>
          </a:ln>
        </p:spPr>
        <p:txBody>
          <a:bodyPr/>
          <a:lstStyle/>
          <a:p>
            <a:endParaRPr lang="zh-CN" altLang="en-US"/>
          </a:p>
        </p:txBody>
      </p:sp>
      <p:sp>
        <p:nvSpPr>
          <p:cNvPr id="12" name="Text Box 20"/>
          <p:cNvSpPr txBox="1">
            <a:spLocks noChangeArrowheads="1"/>
          </p:cNvSpPr>
          <p:nvPr/>
        </p:nvSpPr>
        <p:spPr bwMode="auto">
          <a:xfrm>
            <a:off x="1619476" y="3197920"/>
            <a:ext cx="1800225" cy="523220"/>
          </a:xfrm>
          <a:prstGeom prst="rect">
            <a:avLst/>
          </a:prstGeom>
          <a:noFill/>
          <a:ln w="9525">
            <a:noFill/>
            <a:miter lim="800000"/>
            <a:headEnd/>
            <a:tailEnd/>
          </a:ln>
        </p:spPr>
        <p:txBody>
          <a:bodyPr>
            <a:spAutoFit/>
          </a:bodyPr>
          <a:lstStyle/>
          <a:p>
            <a:r>
              <a:rPr lang="en-US" altLang="zh-CN" sz="2800" dirty="0">
                <a:latin typeface="Arial" charset="0"/>
              </a:rPr>
              <a:t>10011101</a:t>
            </a:r>
          </a:p>
        </p:txBody>
      </p:sp>
      <p:sp>
        <p:nvSpPr>
          <p:cNvPr id="18" name="Text Box 28"/>
          <p:cNvSpPr txBox="1">
            <a:spLocks noChangeArrowheads="1"/>
          </p:cNvSpPr>
          <p:nvPr/>
        </p:nvSpPr>
        <p:spPr bwMode="auto">
          <a:xfrm>
            <a:off x="432007" y="1789582"/>
            <a:ext cx="4968552" cy="461665"/>
          </a:xfrm>
          <a:prstGeom prst="rect">
            <a:avLst/>
          </a:prstGeom>
          <a:noFill/>
          <a:ln w="9525">
            <a:noFill/>
            <a:miter lim="800000"/>
            <a:headEnd/>
            <a:tailEnd/>
          </a:ln>
        </p:spPr>
        <p:txBody>
          <a:bodyPr wrap="square">
            <a:spAutoFit/>
          </a:bodyPr>
          <a:lstStyle/>
          <a:p>
            <a:r>
              <a:rPr lang="zh-CN" altLang="en-US" sz="2400" dirty="0">
                <a:latin typeface="Arial" charset="0"/>
              </a:rPr>
              <a:t>例如：</a:t>
            </a:r>
            <a:r>
              <a:rPr lang="en-US" altLang="zh-CN" sz="2400" dirty="0">
                <a:latin typeface="Arial" charset="0"/>
              </a:rPr>
              <a:t>-99</a:t>
            </a:r>
            <a:r>
              <a:rPr lang="zh-CN" altLang="en-US" sz="2400" dirty="0">
                <a:latin typeface="Arial" charset="0"/>
              </a:rPr>
              <a:t>的</a:t>
            </a:r>
            <a:r>
              <a:rPr lang="en-US" altLang="zh-CN" sz="2400" dirty="0">
                <a:latin typeface="Arial" charset="0"/>
              </a:rPr>
              <a:t>8</a:t>
            </a:r>
            <a:r>
              <a:rPr lang="zh-CN" altLang="en-US" sz="2400" dirty="0">
                <a:latin typeface="Arial" charset="0"/>
              </a:rPr>
              <a:t>位二进制补码表示为：</a:t>
            </a:r>
            <a:endParaRPr lang="en-US" altLang="zh-CN" sz="2400" baseline="-25000" dirty="0">
              <a:latin typeface="Arial" charset="0"/>
            </a:endParaRPr>
          </a:p>
        </p:txBody>
      </p:sp>
      <p:sp>
        <p:nvSpPr>
          <p:cNvPr id="19" name="Rectangle 29"/>
          <p:cNvSpPr>
            <a:spLocks noChangeArrowheads="1"/>
          </p:cNvSpPr>
          <p:nvPr/>
        </p:nvSpPr>
        <p:spPr bwMode="auto">
          <a:xfrm>
            <a:off x="5551799" y="1789581"/>
            <a:ext cx="2397434" cy="461665"/>
          </a:xfrm>
          <a:prstGeom prst="rect">
            <a:avLst/>
          </a:prstGeom>
          <a:noFill/>
          <a:ln w="9525" algn="ctr">
            <a:noFill/>
            <a:miter lim="800000"/>
            <a:headEnd/>
            <a:tailEnd/>
          </a:ln>
        </p:spPr>
        <p:txBody>
          <a:bodyPr wrap="square">
            <a:spAutoFit/>
          </a:bodyPr>
          <a:lstStyle/>
          <a:p>
            <a:r>
              <a:rPr lang="en-US" altLang="zh-CN" sz="2400" dirty="0">
                <a:latin typeface="Arial" charset="0"/>
              </a:rPr>
              <a:t>99=0110 0011</a:t>
            </a:r>
            <a:r>
              <a:rPr lang="en-US" altLang="zh-CN" sz="2400" baseline="-25000" dirty="0">
                <a:latin typeface="Arial" charset="0"/>
              </a:rPr>
              <a:t>2</a:t>
            </a:r>
          </a:p>
        </p:txBody>
      </p:sp>
      <p:sp>
        <p:nvSpPr>
          <p:cNvPr id="20" name="Rectangle 30"/>
          <p:cNvSpPr>
            <a:spLocks noChangeArrowheads="1"/>
          </p:cNvSpPr>
          <p:nvPr/>
        </p:nvSpPr>
        <p:spPr bwMode="auto">
          <a:xfrm>
            <a:off x="893988" y="3299520"/>
            <a:ext cx="755650" cy="366712"/>
          </a:xfrm>
          <a:prstGeom prst="rect">
            <a:avLst/>
          </a:prstGeom>
          <a:noFill/>
          <a:ln w="9525">
            <a:noFill/>
            <a:miter lim="800000"/>
            <a:headEnd/>
            <a:tailEnd/>
          </a:ln>
        </p:spPr>
        <p:txBody>
          <a:bodyPr>
            <a:spAutoFit/>
          </a:bodyPr>
          <a:lstStyle/>
          <a:p>
            <a:pPr algn="r"/>
            <a:r>
              <a:rPr lang="zh-CN" altLang="en-US">
                <a:latin typeface="Arial" charset="0"/>
              </a:rPr>
              <a:t>补码</a:t>
            </a:r>
          </a:p>
        </p:txBody>
      </p:sp>
      <p:sp>
        <p:nvSpPr>
          <p:cNvPr id="22" name="Rectangle 3"/>
          <p:cNvSpPr txBox="1">
            <a:spLocks noChangeArrowheads="1"/>
          </p:cNvSpPr>
          <p:nvPr/>
        </p:nvSpPr>
        <p:spPr bwMode="auto">
          <a:xfrm>
            <a:off x="611560" y="3861048"/>
            <a:ext cx="3456384" cy="381000"/>
          </a:xfrm>
          <a:prstGeom prst="rect">
            <a:avLst/>
          </a:prstGeom>
          <a:solidFill>
            <a:schemeClr val="accent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宋体" pitchFamily="-112" charset="-122"/>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cs typeface="宋体" pitchFamily="-112" charset="-122"/>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cs typeface="宋体" pitchFamily="-112" charset="-122"/>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cs typeface="宋体" pitchFamily="-112" charset="-122"/>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cs typeface="宋体" pitchFamily="-112" charset="-122"/>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lnSpc>
                <a:spcPct val="90000"/>
              </a:lnSpc>
              <a:buNone/>
            </a:pPr>
            <a:r>
              <a:rPr lang="zh-CN" altLang="en-US" sz="2400" dirty="0"/>
              <a:t>第二种，</a:t>
            </a:r>
            <a:r>
              <a:rPr lang="zh-CN" altLang="en-US" sz="2400" b="1" dirty="0"/>
              <a:t>按位取反加一</a:t>
            </a:r>
            <a:endParaRPr lang="zh-CN" altLang="en-US" sz="2400" dirty="0"/>
          </a:p>
        </p:txBody>
      </p:sp>
      <p:sp>
        <p:nvSpPr>
          <p:cNvPr id="31" name="Text Box 20"/>
          <p:cNvSpPr txBox="1">
            <a:spLocks noChangeArrowheads="1"/>
          </p:cNvSpPr>
          <p:nvPr/>
        </p:nvSpPr>
        <p:spPr bwMode="auto">
          <a:xfrm>
            <a:off x="1629147" y="4234581"/>
            <a:ext cx="1800225" cy="519113"/>
          </a:xfrm>
          <a:prstGeom prst="rect">
            <a:avLst/>
          </a:prstGeom>
          <a:noFill/>
          <a:ln w="9525">
            <a:noFill/>
            <a:miter lim="800000"/>
            <a:headEnd/>
            <a:tailEnd/>
          </a:ln>
        </p:spPr>
        <p:txBody>
          <a:bodyPr>
            <a:spAutoFit/>
          </a:bodyPr>
          <a:lstStyle/>
          <a:p>
            <a:r>
              <a:rPr lang="en-US" altLang="zh-CN" sz="2800" dirty="0">
                <a:latin typeface="Arial" charset="0"/>
              </a:rPr>
              <a:t>01100011</a:t>
            </a:r>
          </a:p>
        </p:txBody>
      </p:sp>
      <p:sp>
        <p:nvSpPr>
          <p:cNvPr id="32" name="Text Box 21"/>
          <p:cNvSpPr txBox="1">
            <a:spLocks noChangeArrowheads="1"/>
          </p:cNvSpPr>
          <p:nvPr/>
        </p:nvSpPr>
        <p:spPr bwMode="auto">
          <a:xfrm>
            <a:off x="1629147" y="5099769"/>
            <a:ext cx="1800225" cy="519112"/>
          </a:xfrm>
          <a:prstGeom prst="rect">
            <a:avLst/>
          </a:prstGeom>
          <a:noFill/>
          <a:ln w="9525">
            <a:noFill/>
            <a:miter lim="800000"/>
            <a:headEnd/>
            <a:tailEnd/>
          </a:ln>
        </p:spPr>
        <p:txBody>
          <a:bodyPr>
            <a:spAutoFit/>
          </a:bodyPr>
          <a:lstStyle/>
          <a:p>
            <a:r>
              <a:rPr lang="en-US" altLang="zh-CN" sz="2800" dirty="0">
                <a:latin typeface="Arial" charset="0"/>
              </a:rPr>
              <a:t>10011100</a:t>
            </a:r>
          </a:p>
        </p:txBody>
      </p:sp>
      <p:sp>
        <p:nvSpPr>
          <p:cNvPr id="33" name="Line 22"/>
          <p:cNvSpPr>
            <a:spLocks noChangeShapeType="1"/>
          </p:cNvSpPr>
          <p:nvPr/>
        </p:nvSpPr>
        <p:spPr bwMode="auto">
          <a:xfrm>
            <a:off x="3213472" y="4739406"/>
            <a:ext cx="0" cy="360363"/>
          </a:xfrm>
          <a:prstGeom prst="line">
            <a:avLst/>
          </a:prstGeom>
          <a:noFill/>
          <a:ln w="9525">
            <a:solidFill>
              <a:schemeClr val="tx1"/>
            </a:solidFill>
            <a:round/>
            <a:headEnd/>
            <a:tailEnd type="triangle" w="med" len="med"/>
          </a:ln>
        </p:spPr>
        <p:txBody>
          <a:bodyPr/>
          <a:lstStyle/>
          <a:p>
            <a:endParaRPr lang="zh-CN" altLang="en-US"/>
          </a:p>
        </p:txBody>
      </p:sp>
      <p:sp>
        <p:nvSpPr>
          <p:cNvPr id="34" name="Line 23"/>
          <p:cNvSpPr>
            <a:spLocks noChangeShapeType="1"/>
          </p:cNvSpPr>
          <p:nvPr/>
        </p:nvSpPr>
        <p:spPr bwMode="auto">
          <a:xfrm>
            <a:off x="3040435" y="4739406"/>
            <a:ext cx="0" cy="360363"/>
          </a:xfrm>
          <a:prstGeom prst="line">
            <a:avLst/>
          </a:prstGeom>
          <a:noFill/>
          <a:ln w="9525">
            <a:solidFill>
              <a:schemeClr val="tx1"/>
            </a:solidFill>
            <a:round/>
            <a:headEnd/>
            <a:tailEnd type="triangle" w="med" len="med"/>
          </a:ln>
        </p:spPr>
        <p:txBody>
          <a:bodyPr/>
          <a:lstStyle/>
          <a:p>
            <a:endParaRPr lang="zh-CN" altLang="en-US"/>
          </a:p>
        </p:txBody>
      </p:sp>
      <p:sp>
        <p:nvSpPr>
          <p:cNvPr id="35" name="Line 24"/>
          <p:cNvSpPr>
            <a:spLocks noChangeShapeType="1"/>
          </p:cNvSpPr>
          <p:nvPr/>
        </p:nvSpPr>
        <p:spPr bwMode="auto">
          <a:xfrm>
            <a:off x="2824535" y="4739406"/>
            <a:ext cx="0" cy="360363"/>
          </a:xfrm>
          <a:prstGeom prst="line">
            <a:avLst/>
          </a:prstGeom>
          <a:noFill/>
          <a:ln w="9525">
            <a:solidFill>
              <a:schemeClr val="tx1"/>
            </a:solidFill>
            <a:round/>
            <a:headEnd/>
            <a:tailEnd type="triangle" w="med" len="med"/>
          </a:ln>
        </p:spPr>
        <p:txBody>
          <a:bodyPr/>
          <a:lstStyle/>
          <a:p>
            <a:endParaRPr lang="zh-CN" altLang="en-US"/>
          </a:p>
        </p:txBody>
      </p:sp>
      <p:sp>
        <p:nvSpPr>
          <p:cNvPr id="36" name="Line 25"/>
          <p:cNvSpPr>
            <a:spLocks noChangeShapeType="1"/>
          </p:cNvSpPr>
          <p:nvPr/>
        </p:nvSpPr>
        <p:spPr bwMode="auto">
          <a:xfrm>
            <a:off x="2608635" y="4739406"/>
            <a:ext cx="0" cy="360363"/>
          </a:xfrm>
          <a:prstGeom prst="line">
            <a:avLst/>
          </a:prstGeom>
          <a:noFill/>
          <a:ln w="9525">
            <a:solidFill>
              <a:schemeClr val="tx1"/>
            </a:solidFill>
            <a:round/>
            <a:headEnd/>
            <a:tailEnd type="triangle" w="med" len="med"/>
          </a:ln>
        </p:spPr>
        <p:txBody>
          <a:bodyPr/>
          <a:lstStyle/>
          <a:p>
            <a:endParaRPr lang="zh-CN" altLang="en-US"/>
          </a:p>
        </p:txBody>
      </p:sp>
      <p:sp>
        <p:nvSpPr>
          <p:cNvPr id="37" name="Line 26"/>
          <p:cNvSpPr>
            <a:spLocks noChangeShapeType="1"/>
          </p:cNvSpPr>
          <p:nvPr/>
        </p:nvSpPr>
        <p:spPr bwMode="auto">
          <a:xfrm>
            <a:off x="2465760" y="4739406"/>
            <a:ext cx="0" cy="360363"/>
          </a:xfrm>
          <a:prstGeom prst="line">
            <a:avLst/>
          </a:prstGeom>
          <a:noFill/>
          <a:ln w="9525">
            <a:solidFill>
              <a:schemeClr val="tx1"/>
            </a:solidFill>
            <a:round/>
            <a:headEnd/>
            <a:tailEnd type="triangle" w="med" len="med"/>
          </a:ln>
        </p:spPr>
        <p:txBody>
          <a:bodyPr/>
          <a:lstStyle/>
          <a:p>
            <a:endParaRPr lang="zh-CN" altLang="en-US"/>
          </a:p>
        </p:txBody>
      </p:sp>
      <p:sp>
        <p:nvSpPr>
          <p:cNvPr id="38" name="Line 27"/>
          <p:cNvSpPr>
            <a:spLocks noChangeShapeType="1"/>
          </p:cNvSpPr>
          <p:nvPr/>
        </p:nvSpPr>
        <p:spPr bwMode="auto">
          <a:xfrm>
            <a:off x="2249860" y="4739406"/>
            <a:ext cx="0" cy="360363"/>
          </a:xfrm>
          <a:prstGeom prst="line">
            <a:avLst/>
          </a:prstGeom>
          <a:noFill/>
          <a:ln w="9525">
            <a:solidFill>
              <a:schemeClr val="tx1"/>
            </a:solidFill>
            <a:round/>
            <a:headEnd/>
            <a:tailEnd type="triangle" w="med" len="med"/>
          </a:ln>
        </p:spPr>
        <p:txBody>
          <a:bodyPr/>
          <a:lstStyle/>
          <a:p>
            <a:endParaRPr lang="zh-CN" altLang="en-US"/>
          </a:p>
        </p:txBody>
      </p:sp>
      <p:sp>
        <p:nvSpPr>
          <p:cNvPr id="39" name="Line 28"/>
          <p:cNvSpPr>
            <a:spLocks noChangeShapeType="1"/>
          </p:cNvSpPr>
          <p:nvPr/>
        </p:nvSpPr>
        <p:spPr bwMode="auto">
          <a:xfrm>
            <a:off x="2033960" y="4739406"/>
            <a:ext cx="0" cy="360363"/>
          </a:xfrm>
          <a:prstGeom prst="line">
            <a:avLst/>
          </a:prstGeom>
          <a:noFill/>
          <a:ln w="9525">
            <a:solidFill>
              <a:schemeClr val="tx1"/>
            </a:solidFill>
            <a:round/>
            <a:headEnd/>
            <a:tailEnd type="triangle" w="med" len="med"/>
          </a:ln>
        </p:spPr>
        <p:txBody>
          <a:bodyPr/>
          <a:lstStyle/>
          <a:p>
            <a:endParaRPr lang="zh-CN" altLang="en-US"/>
          </a:p>
        </p:txBody>
      </p:sp>
      <p:sp>
        <p:nvSpPr>
          <p:cNvPr id="40" name="Line 29"/>
          <p:cNvSpPr>
            <a:spLocks noChangeShapeType="1"/>
          </p:cNvSpPr>
          <p:nvPr/>
        </p:nvSpPr>
        <p:spPr bwMode="auto">
          <a:xfrm>
            <a:off x="1818060" y="4739406"/>
            <a:ext cx="0" cy="360363"/>
          </a:xfrm>
          <a:prstGeom prst="line">
            <a:avLst/>
          </a:prstGeom>
          <a:noFill/>
          <a:ln w="9525">
            <a:solidFill>
              <a:schemeClr val="tx1"/>
            </a:solidFill>
            <a:round/>
            <a:headEnd/>
            <a:tailEnd type="triangle" w="med" len="med"/>
          </a:ln>
        </p:spPr>
        <p:txBody>
          <a:bodyPr/>
          <a:lstStyle/>
          <a:p>
            <a:endParaRPr lang="zh-CN" altLang="en-US"/>
          </a:p>
        </p:txBody>
      </p:sp>
      <p:sp>
        <p:nvSpPr>
          <p:cNvPr id="41" name="Rectangle 30"/>
          <p:cNvSpPr>
            <a:spLocks noChangeArrowheads="1"/>
          </p:cNvSpPr>
          <p:nvPr/>
        </p:nvSpPr>
        <p:spPr bwMode="auto">
          <a:xfrm>
            <a:off x="643310" y="4313956"/>
            <a:ext cx="1098550" cy="366713"/>
          </a:xfrm>
          <a:prstGeom prst="rect">
            <a:avLst/>
          </a:prstGeom>
          <a:noFill/>
          <a:ln w="9525">
            <a:noFill/>
            <a:miter lim="800000"/>
            <a:headEnd/>
            <a:tailEnd/>
          </a:ln>
        </p:spPr>
        <p:txBody>
          <a:bodyPr wrap="none">
            <a:spAutoFit/>
          </a:bodyPr>
          <a:lstStyle/>
          <a:p>
            <a:r>
              <a:rPr lang="zh-CN" altLang="en-US" dirty="0">
                <a:latin typeface="Arial" charset="0"/>
              </a:rPr>
              <a:t>二进制数</a:t>
            </a:r>
          </a:p>
        </p:txBody>
      </p:sp>
      <p:sp>
        <p:nvSpPr>
          <p:cNvPr id="42" name="Rectangle 31"/>
          <p:cNvSpPr>
            <a:spLocks noChangeArrowheads="1"/>
          </p:cNvSpPr>
          <p:nvPr/>
        </p:nvSpPr>
        <p:spPr bwMode="auto">
          <a:xfrm>
            <a:off x="648072" y="6079256"/>
            <a:ext cx="971550" cy="366713"/>
          </a:xfrm>
          <a:prstGeom prst="rect">
            <a:avLst/>
          </a:prstGeom>
          <a:noFill/>
          <a:ln w="9525">
            <a:noFill/>
            <a:miter lim="800000"/>
            <a:headEnd/>
            <a:tailEnd/>
          </a:ln>
        </p:spPr>
        <p:txBody>
          <a:bodyPr>
            <a:spAutoFit/>
          </a:bodyPr>
          <a:lstStyle/>
          <a:p>
            <a:pPr algn="r"/>
            <a:r>
              <a:rPr lang="zh-CN" altLang="en-US">
                <a:latin typeface="Arial" charset="0"/>
              </a:rPr>
              <a:t>补码</a:t>
            </a:r>
          </a:p>
        </p:txBody>
      </p:sp>
      <p:sp>
        <p:nvSpPr>
          <p:cNvPr id="43" name="Text Box 33"/>
          <p:cNvSpPr txBox="1">
            <a:spLocks noChangeArrowheads="1"/>
          </p:cNvSpPr>
          <p:nvPr/>
        </p:nvSpPr>
        <p:spPr bwMode="auto">
          <a:xfrm>
            <a:off x="1332285" y="5437906"/>
            <a:ext cx="441325" cy="641350"/>
          </a:xfrm>
          <a:prstGeom prst="rect">
            <a:avLst/>
          </a:prstGeom>
          <a:noFill/>
          <a:ln w="9525">
            <a:noFill/>
            <a:miter lim="800000"/>
            <a:headEnd/>
            <a:tailEnd/>
          </a:ln>
        </p:spPr>
        <p:txBody>
          <a:bodyPr wrap="none">
            <a:spAutoFit/>
          </a:bodyPr>
          <a:lstStyle/>
          <a:p>
            <a:r>
              <a:rPr lang="en-US" altLang="zh-CN" sz="3600">
                <a:latin typeface="Times New Roman" pitchFamily="18" charset="0"/>
                <a:cs typeface="Times New Roman" pitchFamily="18" charset="0"/>
              </a:rPr>
              <a:t>+</a:t>
            </a:r>
          </a:p>
        </p:txBody>
      </p:sp>
      <p:sp>
        <p:nvSpPr>
          <p:cNvPr id="44" name="Rectangle 35"/>
          <p:cNvSpPr>
            <a:spLocks noChangeArrowheads="1"/>
          </p:cNvSpPr>
          <p:nvPr/>
        </p:nvSpPr>
        <p:spPr bwMode="auto">
          <a:xfrm>
            <a:off x="3002335" y="5429969"/>
            <a:ext cx="382587" cy="519112"/>
          </a:xfrm>
          <a:prstGeom prst="rect">
            <a:avLst/>
          </a:prstGeom>
          <a:noFill/>
          <a:ln w="9525">
            <a:noFill/>
            <a:miter lim="800000"/>
            <a:headEnd/>
            <a:tailEnd/>
          </a:ln>
        </p:spPr>
        <p:txBody>
          <a:bodyPr wrap="none">
            <a:spAutoFit/>
          </a:bodyPr>
          <a:lstStyle/>
          <a:p>
            <a:r>
              <a:rPr lang="en-US" altLang="zh-CN" sz="2800">
                <a:latin typeface="Arial" charset="0"/>
              </a:rPr>
              <a:t>1</a:t>
            </a:r>
          </a:p>
        </p:txBody>
      </p:sp>
      <p:sp>
        <p:nvSpPr>
          <p:cNvPr id="45" name="Line 36"/>
          <p:cNvSpPr>
            <a:spLocks noChangeShapeType="1"/>
          </p:cNvSpPr>
          <p:nvPr/>
        </p:nvSpPr>
        <p:spPr bwMode="auto">
          <a:xfrm>
            <a:off x="1476747" y="6006231"/>
            <a:ext cx="2016125" cy="0"/>
          </a:xfrm>
          <a:prstGeom prst="line">
            <a:avLst/>
          </a:prstGeom>
          <a:noFill/>
          <a:ln w="28575">
            <a:solidFill>
              <a:schemeClr val="tx1"/>
            </a:solidFill>
            <a:round/>
            <a:headEnd/>
            <a:tailEnd/>
          </a:ln>
        </p:spPr>
        <p:txBody>
          <a:bodyPr/>
          <a:lstStyle/>
          <a:p>
            <a:endParaRPr lang="zh-CN" altLang="en-US"/>
          </a:p>
        </p:txBody>
      </p:sp>
      <p:sp>
        <p:nvSpPr>
          <p:cNvPr id="46" name="Text Box 37"/>
          <p:cNvSpPr txBox="1">
            <a:spLocks noChangeArrowheads="1"/>
          </p:cNvSpPr>
          <p:nvPr/>
        </p:nvSpPr>
        <p:spPr bwMode="auto">
          <a:xfrm>
            <a:off x="1619622" y="6006231"/>
            <a:ext cx="1800225" cy="523220"/>
          </a:xfrm>
          <a:prstGeom prst="rect">
            <a:avLst/>
          </a:prstGeom>
          <a:noFill/>
          <a:ln w="9525">
            <a:noFill/>
            <a:miter lim="800000"/>
            <a:headEnd/>
            <a:tailEnd/>
          </a:ln>
        </p:spPr>
        <p:txBody>
          <a:bodyPr>
            <a:spAutoFit/>
          </a:bodyPr>
          <a:lstStyle/>
          <a:p>
            <a:r>
              <a:rPr lang="en-US" altLang="zh-CN" sz="2800" dirty="0">
                <a:latin typeface="Arial" charset="0"/>
              </a:rPr>
              <a:t>10011101</a:t>
            </a:r>
          </a:p>
        </p:txBody>
      </p:sp>
      <p:sp>
        <p:nvSpPr>
          <p:cNvPr id="47" name="Rectangle 38"/>
          <p:cNvSpPr>
            <a:spLocks noChangeArrowheads="1"/>
          </p:cNvSpPr>
          <p:nvPr/>
        </p:nvSpPr>
        <p:spPr bwMode="auto">
          <a:xfrm>
            <a:off x="611560" y="5142631"/>
            <a:ext cx="971550" cy="366713"/>
          </a:xfrm>
          <a:prstGeom prst="rect">
            <a:avLst/>
          </a:prstGeom>
          <a:noFill/>
          <a:ln w="9525">
            <a:noFill/>
            <a:miter lim="800000"/>
            <a:headEnd/>
            <a:tailEnd/>
          </a:ln>
        </p:spPr>
        <p:txBody>
          <a:bodyPr>
            <a:spAutoFit/>
          </a:bodyPr>
          <a:lstStyle/>
          <a:p>
            <a:pPr algn="r"/>
            <a:r>
              <a:rPr lang="zh-CN" altLang="en-US" dirty="0">
                <a:latin typeface="Arial" charset="0"/>
              </a:rPr>
              <a:t>反码</a:t>
            </a:r>
          </a:p>
        </p:txBody>
      </p:sp>
      <p:sp>
        <p:nvSpPr>
          <p:cNvPr id="48" name="Rectangle 29"/>
          <p:cNvSpPr>
            <a:spLocks noChangeArrowheads="1"/>
          </p:cNvSpPr>
          <p:nvPr/>
        </p:nvSpPr>
        <p:spPr bwMode="auto">
          <a:xfrm>
            <a:off x="4415209" y="3832770"/>
            <a:ext cx="3602432" cy="461665"/>
          </a:xfrm>
          <a:prstGeom prst="rect">
            <a:avLst/>
          </a:prstGeom>
          <a:noFill/>
          <a:ln w="9525" algn="ctr">
            <a:noFill/>
            <a:miter lim="800000"/>
            <a:headEnd/>
            <a:tailEnd/>
          </a:ln>
        </p:spPr>
        <p:txBody>
          <a:bodyPr wrap="square">
            <a:spAutoFit/>
          </a:bodyPr>
          <a:lstStyle/>
          <a:p>
            <a:r>
              <a:rPr lang="zh-CN" altLang="en-US" sz="2400" dirty="0">
                <a:latin typeface="Arial" charset="0"/>
              </a:rPr>
              <a:t>（</a:t>
            </a:r>
            <a:r>
              <a:rPr lang="en-US" altLang="zh-CN" sz="2400" dirty="0">
                <a:latin typeface="Arial" charset="0"/>
              </a:rPr>
              <a:t>-99</a:t>
            </a:r>
            <a:r>
              <a:rPr lang="zh-CN" altLang="en-US" sz="2400" dirty="0">
                <a:latin typeface="Arial" charset="0"/>
              </a:rPr>
              <a:t>）</a:t>
            </a:r>
            <a:r>
              <a:rPr lang="zh-CN" altLang="en-US" sz="2400" baseline="-25000" dirty="0">
                <a:latin typeface="Arial" charset="0"/>
              </a:rPr>
              <a:t>补</a:t>
            </a:r>
            <a:r>
              <a:rPr lang="en-US" altLang="zh-CN" sz="2400" dirty="0">
                <a:latin typeface="Arial" charset="0"/>
              </a:rPr>
              <a:t>=10011101</a:t>
            </a:r>
            <a:r>
              <a:rPr lang="en-US" altLang="zh-CN" sz="2400" baseline="-25000" dirty="0">
                <a:latin typeface="Arial" charset="0"/>
              </a:rPr>
              <a:t>2</a:t>
            </a:r>
          </a:p>
        </p:txBody>
      </p:sp>
    </p:spTree>
    <p:extLst>
      <p:ext uri="{BB962C8B-B14F-4D97-AF65-F5344CB8AC3E}">
        <p14:creationId xmlns:p14="http://schemas.microsoft.com/office/powerpoint/2010/main" val="105048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linds(horizontal)">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ppt_x"/>
                                          </p:val>
                                        </p:tav>
                                        <p:tav tm="100000">
                                          <p:val>
                                            <p:strVal val="#ppt_x"/>
                                          </p:val>
                                        </p:tav>
                                      </p:tavLst>
                                    </p:anim>
                                    <p:anim calcmode="lin" valueType="num">
                                      <p:cBhvr additive="base">
                                        <p:cTn id="3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8" presetClass="entr" presetSubtype="6"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strips(downRight)">
                                      <p:cBhvr>
                                        <p:cTn id="50" dur="500"/>
                                        <p:tgtEl>
                                          <p:spTgt spid="33"/>
                                        </p:tgtEl>
                                      </p:cBhvr>
                                    </p:animEffect>
                                  </p:childTnLst>
                                </p:cTn>
                              </p:par>
                              <p:par>
                                <p:cTn id="51" presetID="18" presetClass="entr" presetSubtype="6"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strips(downRight)">
                                      <p:cBhvr>
                                        <p:cTn id="53" dur="500"/>
                                        <p:tgtEl>
                                          <p:spTgt spid="34"/>
                                        </p:tgtEl>
                                      </p:cBhvr>
                                    </p:animEffect>
                                  </p:childTnLst>
                                </p:cTn>
                              </p:par>
                              <p:par>
                                <p:cTn id="54" presetID="18" presetClass="entr" presetSubtype="6"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strips(downRight)">
                                      <p:cBhvr>
                                        <p:cTn id="56" dur="500"/>
                                        <p:tgtEl>
                                          <p:spTgt spid="35"/>
                                        </p:tgtEl>
                                      </p:cBhvr>
                                    </p:animEffect>
                                  </p:childTnLst>
                                </p:cTn>
                              </p:par>
                              <p:par>
                                <p:cTn id="57" presetID="18" presetClass="entr" presetSubtype="6"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strips(downRight)">
                                      <p:cBhvr>
                                        <p:cTn id="59" dur="500"/>
                                        <p:tgtEl>
                                          <p:spTgt spid="36"/>
                                        </p:tgtEl>
                                      </p:cBhvr>
                                    </p:animEffect>
                                  </p:childTnLst>
                                </p:cTn>
                              </p:par>
                              <p:par>
                                <p:cTn id="60" presetID="18" presetClass="entr" presetSubtype="6"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strips(downRight)">
                                      <p:cBhvr>
                                        <p:cTn id="62" dur="500"/>
                                        <p:tgtEl>
                                          <p:spTgt spid="37"/>
                                        </p:tgtEl>
                                      </p:cBhvr>
                                    </p:animEffect>
                                  </p:childTnLst>
                                </p:cTn>
                              </p:par>
                              <p:par>
                                <p:cTn id="63" presetID="18" presetClass="entr" presetSubtype="6"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strips(downRight)">
                                      <p:cBhvr>
                                        <p:cTn id="65" dur="500"/>
                                        <p:tgtEl>
                                          <p:spTgt spid="38"/>
                                        </p:tgtEl>
                                      </p:cBhvr>
                                    </p:animEffect>
                                  </p:childTnLst>
                                </p:cTn>
                              </p:par>
                              <p:par>
                                <p:cTn id="66" presetID="18" presetClass="entr" presetSubtype="6"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strips(downRight)">
                                      <p:cBhvr>
                                        <p:cTn id="68" dur="500"/>
                                        <p:tgtEl>
                                          <p:spTgt spid="39"/>
                                        </p:tgtEl>
                                      </p:cBhvr>
                                    </p:animEffect>
                                  </p:childTnLst>
                                </p:cTn>
                              </p:par>
                              <p:par>
                                <p:cTn id="69" presetID="18" presetClass="entr" presetSubtype="6"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strips(downRight)">
                                      <p:cBhvr>
                                        <p:cTn id="71" dur="500"/>
                                        <p:tgtEl>
                                          <p:spTgt spid="40"/>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7"/>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4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3"/>
                                        </p:tgtEl>
                                        <p:attrNameLst>
                                          <p:attrName>style.visibility</p:attrName>
                                        </p:attrNameLst>
                                      </p:cBhvr>
                                      <p:to>
                                        <p:strVal val="visible"/>
                                      </p:to>
                                    </p:set>
                                  </p:childTnLst>
                                </p:cTn>
                              </p:par>
                            </p:childTnLst>
                          </p:cTn>
                        </p:par>
                        <p:par>
                          <p:cTn id="86" fill="hold">
                            <p:stCondLst>
                              <p:cond delay="0"/>
                            </p:stCondLst>
                            <p:childTnLst>
                              <p:par>
                                <p:cTn id="87" presetID="18" presetClass="entr" presetSubtype="6" fill="hold" grpId="0" nodeType="after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strips(downRight)">
                                      <p:cBhvr>
                                        <p:cTn id="89" dur="500"/>
                                        <p:tgtEl>
                                          <p:spTgt spid="45"/>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4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blinds(horizontal)">
                                      <p:cBhvr>
                                        <p:cTn id="10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2" grpId="0"/>
      <p:bldP spid="18" grpId="0"/>
      <p:bldP spid="19" grpId="0"/>
      <p:bldP spid="20" grpId="0"/>
      <p:bldP spid="22" grpId="0" animBg="1"/>
      <p:bldP spid="31" grpId="0"/>
      <p:bldP spid="32" grpId="0"/>
      <p:bldP spid="33" grpId="0" animBg="1"/>
      <p:bldP spid="34" grpId="0" animBg="1"/>
      <p:bldP spid="35" grpId="0" animBg="1"/>
      <p:bldP spid="36" grpId="0" animBg="1"/>
      <p:bldP spid="37" grpId="0" animBg="1"/>
      <p:bldP spid="38" grpId="0" animBg="1"/>
      <p:bldP spid="39" grpId="0" animBg="1"/>
      <p:bldP spid="40" grpId="0" animBg="1"/>
      <p:bldP spid="41" grpId="0"/>
      <p:bldP spid="42" grpId="0"/>
      <p:bldP spid="43" grpId="0"/>
      <p:bldP spid="44" grpId="0"/>
      <p:bldP spid="45" grpId="0" animBg="1"/>
      <p:bldP spid="46" grpId="0"/>
      <p:bldP spid="47" grpId="0"/>
      <p:bldP spid="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二进制数反码的表示法</a:t>
            </a:r>
          </a:p>
        </p:txBody>
      </p:sp>
      <p:sp>
        <p:nvSpPr>
          <p:cNvPr id="2" name="内容占位符 1"/>
          <p:cNvSpPr>
            <a:spLocks noGrp="1"/>
          </p:cNvSpPr>
          <p:nvPr>
            <p:ph sz="half" idx="1"/>
          </p:nvPr>
        </p:nvSpPr>
        <p:spPr>
          <a:xfrm>
            <a:off x="457200" y="1239839"/>
            <a:ext cx="7715200" cy="604986"/>
          </a:xfrm>
        </p:spPr>
        <p:txBody>
          <a:bodyPr/>
          <a:lstStyle/>
          <a:p>
            <a:r>
              <a:rPr lang="zh-CN" altLang="en-US" dirty="0"/>
              <a:t>二进制数的反码   </a:t>
            </a:r>
            <a:r>
              <a:rPr lang="en-US" altLang="zh-CN" dirty="0"/>
              <a:t>1</a:t>
            </a:r>
            <a:r>
              <a:rPr lang="en-US" altLang="zh-CN" dirty="0">
                <a:latin typeface="Arial" charset="0"/>
              </a:rPr>
              <a:t>’</a:t>
            </a:r>
            <a:r>
              <a:rPr lang="en-US" altLang="zh-CN" dirty="0"/>
              <a:t>s Complements</a:t>
            </a:r>
            <a:endParaRPr lang="zh-CN" altLang="en-US" dirty="0"/>
          </a:p>
        </p:txBody>
      </p:sp>
      <p:sp>
        <p:nvSpPr>
          <p:cNvPr id="4" name="日期占位符 3"/>
          <p:cNvSpPr>
            <a:spLocks noGrp="1"/>
          </p:cNvSpPr>
          <p:nvPr>
            <p:ph type="dt" sz="half" idx="10"/>
          </p:nvPr>
        </p:nvSpPr>
        <p:spPr/>
        <p:txBody>
          <a:bodyPr/>
          <a:lstStyle/>
          <a:p>
            <a:pPr>
              <a:defRPr/>
            </a:pPr>
            <a:fld id="{B25CC739-06A4-49CE-89CE-DE704EA51B85}"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pPr>
                <a:defRPr/>
              </a:pPr>
              <a:t>29</a:t>
            </a:fld>
            <a:endParaRPr lang="en-US" altLang="zh-CN"/>
          </a:p>
        </p:txBody>
      </p:sp>
      <p:sp>
        <p:nvSpPr>
          <p:cNvPr id="10" name="Rectangle 19"/>
          <p:cNvSpPr>
            <a:spLocks noChangeArrowheads="1"/>
          </p:cNvSpPr>
          <p:nvPr/>
        </p:nvSpPr>
        <p:spPr bwMode="auto">
          <a:xfrm>
            <a:off x="755576" y="1239838"/>
            <a:ext cx="3035300" cy="820738"/>
          </a:xfrm>
          <a:prstGeom prst="rect">
            <a:avLst/>
          </a:prstGeom>
          <a:noFill/>
          <a:ln w="9525">
            <a:noFill/>
            <a:miter lim="800000"/>
            <a:headEnd/>
            <a:tailEnd/>
          </a:ln>
        </p:spPr>
        <p:txBody>
          <a:bodyPr/>
          <a:lstStyle/>
          <a:p>
            <a:pPr marL="469900" indent="-469900">
              <a:lnSpc>
                <a:spcPct val="90000"/>
              </a:lnSpc>
              <a:spcBef>
                <a:spcPct val="20000"/>
              </a:spcBef>
              <a:buClr>
                <a:schemeClr val="accent2"/>
              </a:buClr>
              <a:buFont typeface="Wingdings" pitchFamily="2" charset="2"/>
              <a:buChar char="o"/>
            </a:pPr>
            <a:endParaRPr lang="en-US" altLang="zh-CN" sz="2100" dirty="0"/>
          </a:p>
        </p:txBody>
      </p:sp>
      <p:sp>
        <p:nvSpPr>
          <p:cNvPr id="30" name="Text Box 4"/>
          <p:cNvSpPr txBox="1">
            <a:spLocks noChangeArrowheads="1"/>
          </p:cNvSpPr>
          <p:nvPr/>
        </p:nvSpPr>
        <p:spPr bwMode="auto">
          <a:xfrm>
            <a:off x="3193355" y="1844824"/>
            <a:ext cx="1800225" cy="519113"/>
          </a:xfrm>
          <a:prstGeom prst="rect">
            <a:avLst/>
          </a:prstGeom>
          <a:noFill/>
          <a:ln w="9525">
            <a:noFill/>
            <a:miter lim="800000"/>
            <a:headEnd/>
            <a:tailEnd/>
          </a:ln>
        </p:spPr>
        <p:txBody>
          <a:bodyPr>
            <a:spAutoFit/>
          </a:bodyPr>
          <a:lstStyle/>
          <a:p>
            <a:r>
              <a:rPr lang="en-US" altLang="zh-CN" sz="2800" dirty="0"/>
              <a:t>0</a:t>
            </a:r>
            <a:r>
              <a:rPr lang="en-US" altLang="zh-CN" sz="2800" dirty="0">
                <a:latin typeface="Arial" charset="0"/>
              </a:rPr>
              <a:t>1101010</a:t>
            </a:r>
          </a:p>
        </p:txBody>
      </p:sp>
      <p:sp>
        <p:nvSpPr>
          <p:cNvPr id="31" name="Text Box 5"/>
          <p:cNvSpPr txBox="1">
            <a:spLocks noChangeArrowheads="1"/>
          </p:cNvSpPr>
          <p:nvPr/>
        </p:nvSpPr>
        <p:spPr bwMode="auto">
          <a:xfrm>
            <a:off x="3193355" y="2710012"/>
            <a:ext cx="1800225" cy="519112"/>
          </a:xfrm>
          <a:prstGeom prst="rect">
            <a:avLst/>
          </a:prstGeom>
          <a:noFill/>
          <a:ln w="9525">
            <a:noFill/>
            <a:miter lim="800000"/>
            <a:headEnd/>
            <a:tailEnd/>
          </a:ln>
        </p:spPr>
        <p:txBody>
          <a:bodyPr>
            <a:spAutoFit/>
          </a:bodyPr>
          <a:lstStyle/>
          <a:p>
            <a:r>
              <a:rPr lang="en-US" altLang="zh-CN" sz="2800" dirty="0"/>
              <a:t>1</a:t>
            </a:r>
            <a:r>
              <a:rPr lang="en-US" altLang="zh-CN" sz="2800" dirty="0">
                <a:latin typeface="Arial" charset="0"/>
              </a:rPr>
              <a:t>0010101</a:t>
            </a:r>
          </a:p>
        </p:txBody>
      </p:sp>
      <p:sp>
        <p:nvSpPr>
          <p:cNvPr id="32" name="Line 6"/>
          <p:cNvSpPr>
            <a:spLocks noChangeShapeType="1"/>
          </p:cNvSpPr>
          <p:nvPr/>
        </p:nvSpPr>
        <p:spPr bwMode="auto">
          <a:xfrm>
            <a:off x="4777680" y="2349649"/>
            <a:ext cx="0" cy="360363"/>
          </a:xfrm>
          <a:prstGeom prst="line">
            <a:avLst/>
          </a:prstGeom>
          <a:noFill/>
          <a:ln w="9525">
            <a:solidFill>
              <a:schemeClr val="tx1"/>
            </a:solidFill>
            <a:round/>
            <a:headEnd/>
            <a:tailEnd type="triangle" w="med" len="med"/>
          </a:ln>
        </p:spPr>
        <p:txBody>
          <a:bodyPr/>
          <a:lstStyle/>
          <a:p>
            <a:endParaRPr lang="zh-CN" altLang="en-US"/>
          </a:p>
        </p:txBody>
      </p:sp>
      <p:sp>
        <p:nvSpPr>
          <p:cNvPr id="33" name="Line 7"/>
          <p:cNvSpPr>
            <a:spLocks noChangeShapeType="1"/>
          </p:cNvSpPr>
          <p:nvPr/>
        </p:nvSpPr>
        <p:spPr bwMode="auto">
          <a:xfrm>
            <a:off x="4604642" y="2349649"/>
            <a:ext cx="0" cy="360363"/>
          </a:xfrm>
          <a:prstGeom prst="line">
            <a:avLst/>
          </a:prstGeom>
          <a:noFill/>
          <a:ln w="9525">
            <a:solidFill>
              <a:schemeClr val="tx1"/>
            </a:solidFill>
            <a:round/>
            <a:headEnd/>
            <a:tailEnd type="triangle" w="med" len="med"/>
          </a:ln>
        </p:spPr>
        <p:txBody>
          <a:bodyPr/>
          <a:lstStyle/>
          <a:p>
            <a:endParaRPr lang="zh-CN" altLang="en-US"/>
          </a:p>
        </p:txBody>
      </p:sp>
      <p:sp>
        <p:nvSpPr>
          <p:cNvPr id="34" name="Line 8"/>
          <p:cNvSpPr>
            <a:spLocks noChangeShapeType="1"/>
          </p:cNvSpPr>
          <p:nvPr/>
        </p:nvSpPr>
        <p:spPr bwMode="auto">
          <a:xfrm>
            <a:off x="4388742" y="2349649"/>
            <a:ext cx="0" cy="360363"/>
          </a:xfrm>
          <a:prstGeom prst="line">
            <a:avLst/>
          </a:prstGeom>
          <a:noFill/>
          <a:ln w="9525">
            <a:solidFill>
              <a:schemeClr val="tx1"/>
            </a:solidFill>
            <a:round/>
            <a:headEnd/>
            <a:tailEnd type="triangle" w="med" len="med"/>
          </a:ln>
        </p:spPr>
        <p:txBody>
          <a:bodyPr/>
          <a:lstStyle/>
          <a:p>
            <a:endParaRPr lang="zh-CN" altLang="en-US"/>
          </a:p>
        </p:txBody>
      </p:sp>
      <p:sp>
        <p:nvSpPr>
          <p:cNvPr id="35" name="Line 9"/>
          <p:cNvSpPr>
            <a:spLocks noChangeShapeType="1"/>
          </p:cNvSpPr>
          <p:nvPr/>
        </p:nvSpPr>
        <p:spPr bwMode="auto">
          <a:xfrm>
            <a:off x="4172842" y="2349649"/>
            <a:ext cx="0" cy="360363"/>
          </a:xfrm>
          <a:prstGeom prst="line">
            <a:avLst/>
          </a:prstGeom>
          <a:noFill/>
          <a:ln w="9525">
            <a:solidFill>
              <a:schemeClr val="tx1"/>
            </a:solidFill>
            <a:round/>
            <a:headEnd/>
            <a:tailEnd type="triangle" w="med" len="med"/>
          </a:ln>
        </p:spPr>
        <p:txBody>
          <a:bodyPr/>
          <a:lstStyle/>
          <a:p>
            <a:endParaRPr lang="zh-CN" altLang="en-US"/>
          </a:p>
        </p:txBody>
      </p:sp>
      <p:sp>
        <p:nvSpPr>
          <p:cNvPr id="36" name="Line 10"/>
          <p:cNvSpPr>
            <a:spLocks noChangeShapeType="1"/>
          </p:cNvSpPr>
          <p:nvPr/>
        </p:nvSpPr>
        <p:spPr bwMode="auto">
          <a:xfrm>
            <a:off x="4029967" y="2349649"/>
            <a:ext cx="0" cy="360363"/>
          </a:xfrm>
          <a:prstGeom prst="line">
            <a:avLst/>
          </a:prstGeom>
          <a:noFill/>
          <a:ln w="9525">
            <a:solidFill>
              <a:schemeClr val="tx1"/>
            </a:solidFill>
            <a:round/>
            <a:headEnd/>
            <a:tailEnd type="triangle" w="med" len="med"/>
          </a:ln>
        </p:spPr>
        <p:txBody>
          <a:bodyPr/>
          <a:lstStyle/>
          <a:p>
            <a:endParaRPr lang="zh-CN" altLang="en-US"/>
          </a:p>
        </p:txBody>
      </p:sp>
      <p:sp>
        <p:nvSpPr>
          <p:cNvPr id="37" name="Line 11"/>
          <p:cNvSpPr>
            <a:spLocks noChangeShapeType="1"/>
          </p:cNvSpPr>
          <p:nvPr/>
        </p:nvSpPr>
        <p:spPr bwMode="auto">
          <a:xfrm>
            <a:off x="3814067" y="2349649"/>
            <a:ext cx="0" cy="360363"/>
          </a:xfrm>
          <a:prstGeom prst="line">
            <a:avLst/>
          </a:prstGeom>
          <a:noFill/>
          <a:ln w="9525">
            <a:solidFill>
              <a:schemeClr val="tx1"/>
            </a:solidFill>
            <a:round/>
            <a:headEnd/>
            <a:tailEnd type="triangle" w="med" len="med"/>
          </a:ln>
        </p:spPr>
        <p:txBody>
          <a:bodyPr/>
          <a:lstStyle/>
          <a:p>
            <a:endParaRPr lang="zh-CN" altLang="en-US"/>
          </a:p>
        </p:txBody>
      </p:sp>
      <p:sp>
        <p:nvSpPr>
          <p:cNvPr id="38" name="Line 12"/>
          <p:cNvSpPr>
            <a:spLocks noChangeShapeType="1"/>
          </p:cNvSpPr>
          <p:nvPr/>
        </p:nvSpPr>
        <p:spPr bwMode="auto">
          <a:xfrm>
            <a:off x="3598167" y="2349649"/>
            <a:ext cx="0" cy="360363"/>
          </a:xfrm>
          <a:prstGeom prst="line">
            <a:avLst/>
          </a:prstGeom>
          <a:noFill/>
          <a:ln w="9525">
            <a:solidFill>
              <a:schemeClr val="tx1"/>
            </a:solidFill>
            <a:round/>
            <a:headEnd/>
            <a:tailEnd type="triangle" w="med" len="med"/>
          </a:ln>
        </p:spPr>
        <p:txBody>
          <a:bodyPr/>
          <a:lstStyle/>
          <a:p>
            <a:endParaRPr lang="zh-CN" altLang="en-US"/>
          </a:p>
        </p:txBody>
      </p:sp>
      <p:sp>
        <p:nvSpPr>
          <p:cNvPr id="39" name="Line 13"/>
          <p:cNvSpPr>
            <a:spLocks noChangeShapeType="1"/>
          </p:cNvSpPr>
          <p:nvPr/>
        </p:nvSpPr>
        <p:spPr bwMode="auto">
          <a:xfrm>
            <a:off x="3382267" y="2349649"/>
            <a:ext cx="0" cy="360363"/>
          </a:xfrm>
          <a:prstGeom prst="line">
            <a:avLst/>
          </a:prstGeom>
          <a:noFill/>
          <a:ln w="9525">
            <a:solidFill>
              <a:schemeClr val="tx1"/>
            </a:solidFill>
            <a:round/>
            <a:headEnd/>
            <a:tailEnd type="triangle" w="med" len="med"/>
          </a:ln>
        </p:spPr>
        <p:txBody>
          <a:bodyPr/>
          <a:lstStyle/>
          <a:p>
            <a:endParaRPr lang="zh-CN" altLang="en-US"/>
          </a:p>
        </p:txBody>
      </p:sp>
      <p:sp>
        <p:nvSpPr>
          <p:cNvPr id="40" name="Rectangle 15"/>
          <p:cNvSpPr>
            <a:spLocks noChangeArrowheads="1"/>
          </p:cNvSpPr>
          <p:nvPr/>
        </p:nvSpPr>
        <p:spPr bwMode="auto">
          <a:xfrm>
            <a:off x="2207517" y="1924199"/>
            <a:ext cx="1098550" cy="366713"/>
          </a:xfrm>
          <a:prstGeom prst="rect">
            <a:avLst/>
          </a:prstGeom>
          <a:noFill/>
          <a:ln w="9525">
            <a:noFill/>
            <a:miter lim="800000"/>
            <a:headEnd/>
            <a:tailEnd/>
          </a:ln>
        </p:spPr>
        <p:txBody>
          <a:bodyPr wrap="none">
            <a:spAutoFit/>
          </a:bodyPr>
          <a:lstStyle/>
          <a:p>
            <a:r>
              <a:rPr lang="zh-CN" altLang="en-US" dirty="0">
                <a:latin typeface="Arial" charset="0"/>
              </a:rPr>
              <a:t>二进制数</a:t>
            </a:r>
          </a:p>
        </p:txBody>
      </p:sp>
      <p:sp>
        <p:nvSpPr>
          <p:cNvPr id="41" name="Rectangle 16"/>
          <p:cNvSpPr>
            <a:spLocks noChangeArrowheads="1"/>
          </p:cNvSpPr>
          <p:nvPr/>
        </p:nvSpPr>
        <p:spPr bwMode="auto">
          <a:xfrm>
            <a:off x="2294830" y="2781449"/>
            <a:ext cx="971550" cy="366713"/>
          </a:xfrm>
          <a:prstGeom prst="rect">
            <a:avLst/>
          </a:prstGeom>
          <a:noFill/>
          <a:ln w="9525">
            <a:noFill/>
            <a:miter lim="800000"/>
            <a:headEnd/>
            <a:tailEnd/>
          </a:ln>
        </p:spPr>
        <p:txBody>
          <a:bodyPr>
            <a:spAutoFit/>
          </a:bodyPr>
          <a:lstStyle/>
          <a:p>
            <a:pPr algn="r"/>
            <a:r>
              <a:rPr lang="zh-CN" altLang="en-US" dirty="0">
                <a:latin typeface="Arial" charset="0"/>
              </a:rPr>
              <a:t>反码</a:t>
            </a:r>
          </a:p>
        </p:txBody>
      </p:sp>
      <p:sp>
        <p:nvSpPr>
          <p:cNvPr id="42" name="Rectangle 17"/>
          <p:cNvSpPr>
            <a:spLocks noChangeArrowheads="1"/>
          </p:cNvSpPr>
          <p:nvPr/>
        </p:nvSpPr>
        <p:spPr bwMode="auto">
          <a:xfrm>
            <a:off x="3306067" y="3231130"/>
            <a:ext cx="1439863" cy="461665"/>
          </a:xfrm>
          <a:prstGeom prst="rect">
            <a:avLst/>
          </a:prstGeom>
          <a:noFill/>
          <a:ln w="9525">
            <a:noFill/>
            <a:miter lim="800000"/>
            <a:headEnd/>
            <a:tailEnd/>
          </a:ln>
        </p:spPr>
        <p:txBody>
          <a:bodyPr>
            <a:spAutoFit/>
          </a:bodyPr>
          <a:lstStyle/>
          <a:p>
            <a:pPr algn="ctr"/>
            <a:r>
              <a:rPr lang="zh-CN" altLang="en-US" sz="2400" b="1" dirty="0">
                <a:solidFill>
                  <a:srgbClr val="FF3300"/>
                </a:solidFill>
                <a:latin typeface="Arial" charset="0"/>
              </a:rPr>
              <a:t>逐位取反</a:t>
            </a:r>
          </a:p>
        </p:txBody>
      </p:sp>
      <p:sp>
        <p:nvSpPr>
          <p:cNvPr id="43" name="矩形标注 42"/>
          <p:cNvSpPr/>
          <p:nvPr/>
        </p:nvSpPr>
        <p:spPr>
          <a:xfrm>
            <a:off x="637530" y="4136877"/>
            <a:ext cx="8326958" cy="1888628"/>
          </a:xfrm>
          <a:prstGeom prst="wedgeRectCallout">
            <a:avLst>
              <a:gd name="adj1" fmla="val 27390"/>
              <a:gd name="adj2" fmla="val -48783"/>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en-US" sz="2400" b="1" dirty="0">
                <a:solidFill>
                  <a:schemeClr val="tx1"/>
                </a:solidFill>
              </a:rPr>
              <a:t>反码具有对称性，但</a:t>
            </a:r>
            <a:r>
              <a:rPr lang="en-US" altLang="zh-CN" sz="2400" b="1" dirty="0">
                <a:solidFill>
                  <a:schemeClr val="tx1"/>
                </a:solidFill>
              </a:rPr>
              <a:t>0</a:t>
            </a:r>
            <a:r>
              <a:rPr lang="zh-CN" altLang="en-US" sz="2400" b="1" dirty="0">
                <a:solidFill>
                  <a:schemeClr val="tx1"/>
                </a:solidFill>
              </a:rPr>
              <a:t>有两种表示。</a:t>
            </a:r>
            <a:endParaRPr lang="en-US" altLang="zh-CN" sz="2400" b="1" dirty="0">
              <a:solidFill>
                <a:schemeClr val="tx1"/>
              </a:solidFill>
            </a:endParaRPr>
          </a:p>
          <a:p>
            <a:pPr marL="342900" indent="-342900">
              <a:buFont typeface="Arial" panose="020B0604020202020204" pitchFamily="34" charset="0"/>
              <a:buChar char="•"/>
            </a:pPr>
            <a:r>
              <a:rPr lang="en-US" altLang="zh-CN" sz="2400" dirty="0">
                <a:solidFill>
                  <a:schemeClr val="tx1"/>
                </a:solidFill>
              </a:rPr>
              <a:t>n </a:t>
            </a:r>
            <a:r>
              <a:rPr lang="zh-CN" altLang="en-US" sz="2400" dirty="0">
                <a:solidFill>
                  <a:schemeClr val="tx1"/>
                </a:solidFill>
              </a:rPr>
              <a:t>个二进位的补码可表示的数值范围是：</a:t>
            </a:r>
            <a:r>
              <a:rPr lang="en-US" altLang="zh-CN" sz="2400" dirty="0">
                <a:solidFill>
                  <a:schemeClr val="tx1"/>
                </a:solidFill>
              </a:rPr>
              <a:t>-2</a:t>
            </a:r>
            <a:r>
              <a:rPr lang="en-US" altLang="zh-CN" sz="2400" baseline="30000" dirty="0">
                <a:solidFill>
                  <a:schemeClr val="tx1"/>
                </a:solidFill>
              </a:rPr>
              <a:t>n-1</a:t>
            </a:r>
            <a:r>
              <a:rPr lang="en-US" altLang="zh-CN" sz="2400" dirty="0">
                <a:solidFill>
                  <a:schemeClr val="tx1"/>
                </a:solidFill>
              </a:rPr>
              <a:t> </a:t>
            </a:r>
            <a:r>
              <a:rPr lang="en-US" altLang="zh-CN" sz="2400" dirty="0">
                <a:solidFill>
                  <a:schemeClr val="tx1"/>
                </a:solidFill>
                <a:latin typeface="Arial" charset="0"/>
                <a:ea typeface="宋体" pitchFamily="2" charset="-122"/>
              </a:rPr>
              <a:t>+ 1 </a:t>
            </a:r>
            <a:r>
              <a:rPr lang="zh-CN" altLang="en-US" sz="2400" dirty="0">
                <a:solidFill>
                  <a:schemeClr val="tx1"/>
                </a:solidFill>
              </a:rPr>
              <a:t>～</a:t>
            </a:r>
            <a:r>
              <a:rPr lang="en-US" altLang="zh-CN" sz="2400" dirty="0">
                <a:solidFill>
                  <a:schemeClr val="tx1"/>
                </a:solidFill>
              </a:rPr>
              <a:t>2</a:t>
            </a:r>
            <a:r>
              <a:rPr lang="en-US" altLang="zh-CN" sz="2400" baseline="30000" dirty="0">
                <a:solidFill>
                  <a:schemeClr val="tx1"/>
                </a:solidFill>
              </a:rPr>
              <a:t>n-1</a:t>
            </a:r>
            <a:r>
              <a:rPr lang="en-US" altLang="zh-CN" sz="2400" dirty="0">
                <a:solidFill>
                  <a:schemeClr val="tx1"/>
                </a:solidFill>
              </a:rPr>
              <a:t>-1</a:t>
            </a:r>
          </a:p>
          <a:p>
            <a:pPr marL="342900" indent="-342900">
              <a:buFont typeface="Arial" panose="020B0604020202020204" pitchFamily="34" charset="0"/>
              <a:buChar char="•"/>
            </a:pPr>
            <a:r>
              <a:rPr lang="zh-CN" altLang="en-US" sz="2400" dirty="0">
                <a:solidFill>
                  <a:schemeClr val="tx1"/>
                </a:solidFill>
              </a:rPr>
              <a:t>正数的反码由符号位</a:t>
            </a:r>
            <a:r>
              <a:rPr lang="en-US" altLang="zh-CN" sz="2400" dirty="0">
                <a:solidFill>
                  <a:schemeClr val="tx1"/>
                </a:solidFill>
              </a:rPr>
              <a:t>0+</a:t>
            </a:r>
            <a:r>
              <a:rPr lang="zh-CN" altLang="en-US" sz="2400" dirty="0">
                <a:solidFill>
                  <a:schemeClr val="tx1"/>
                </a:solidFill>
              </a:rPr>
              <a:t>数值表示</a:t>
            </a:r>
            <a:endParaRPr lang="en-US" altLang="zh-CN" sz="2400" dirty="0">
              <a:solidFill>
                <a:schemeClr val="tx1"/>
              </a:solidFill>
            </a:endParaRPr>
          </a:p>
          <a:p>
            <a:pPr marL="342900" indent="-342900">
              <a:buFont typeface="Arial" panose="020B0604020202020204" pitchFamily="34" charset="0"/>
              <a:buChar char="•"/>
            </a:pPr>
            <a:r>
              <a:rPr lang="zh-CN" altLang="en-US" sz="2400" dirty="0">
                <a:solidFill>
                  <a:schemeClr val="tx1"/>
                </a:solidFill>
              </a:rPr>
              <a:t>负数的反码由符号位</a:t>
            </a:r>
            <a:r>
              <a:rPr lang="en-US" altLang="zh-CN" sz="2400" dirty="0">
                <a:solidFill>
                  <a:schemeClr val="tx1"/>
                </a:solidFill>
              </a:rPr>
              <a:t>1+</a:t>
            </a:r>
            <a:r>
              <a:rPr lang="zh-CN" altLang="en-US" sz="2400" dirty="0">
                <a:solidFill>
                  <a:schemeClr val="tx1"/>
                </a:solidFill>
              </a:rPr>
              <a:t>数值位按位取反表示</a:t>
            </a:r>
          </a:p>
          <a:p>
            <a:pPr marL="342900" indent="-342900">
              <a:buFont typeface="Arial" panose="020B0604020202020204" pitchFamily="34" charset="0"/>
              <a:buChar char="•"/>
            </a:pPr>
            <a:endParaRPr lang="en-US" altLang="zh-CN" sz="2400" dirty="0">
              <a:solidFill>
                <a:schemeClr val="tx1"/>
              </a:solidFill>
            </a:endParaRPr>
          </a:p>
        </p:txBody>
      </p:sp>
    </p:spTree>
    <p:extLst>
      <p:ext uri="{BB962C8B-B14F-4D97-AF65-F5344CB8AC3E}">
        <p14:creationId xmlns:p14="http://schemas.microsoft.com/office/powerpoint/2010/main" val="313354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strips(downRight)">
                                      <p:cBhvr>
                                        <p:cTn id="13" dur="500"/>
                                        <p:tgtEl>
                                          <p:spTgt spid="32"/>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strips(downRight)">
                                      <p:cBhvr>
                                        <p:cTn id="16" dur="500"/>
                                        <p:tgtEl>
                                          <p:spTgt spid="33"/>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strips(downRight)">
                                      <p:cBhvr>
                                        <p:cTn id="19" dur="500"/>
                                        <p:tgtEl>
                                          <p:spTgt spid="34"/>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strips(downRight)">
                                      <p:cBhvr>
                                        <p:cTn id="22" dur="500"/>
                                        <p:tgtEl>
                                          <p:spTgt spid="35"/>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strips(downRight)">
                                      <p:cBhvr>
                                        <p:cTn id="25" dur="500"/>
                                        <p:tgtEl>
                                          <p:spTgt spid="36"/>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strips(downRight)">
                                      <p:cBhvr>
                                        <p:cTn id="28" dur="500"/>
                                        <p:tgtEl>
                                          <p:spTgt spid="37"/>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strips(downRight)">
                                      <p:cBhvr>
                                        <p:cTn id="31" dur="500"/>
                                        <p:tgtEl>
                                          <p:spTgt spid="38"/>
                                        </p:tgtEl>
                                      </p:cBhvr>
                                    </p:animEffect>
                                  </p:childTnLst>
                                </p:cTn>
                              </p:par>
                              <p:par>
                                <p:cTn id="32" presetID="18" presetClass="entr" presetSubtype="6"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strips(downRight)">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数制</a:t>
            </a:r>
          </a:p>
        </p:txBody>
      </p:sp>
      <p:sp>
        <p:nvSpPr>
          <p:cNvPr id="3" name="内容占位符 2"/>
          <p:cNvSpPr>
            <a:spLocks noGrp="1"/>
          </p:cNvSpPr>
          <p:nvPr>
            <p:ph idx="1"/>
          </p:nvPr>
        </p:nvSpPr>
        <p:spPr/>
        <p:txBody>
          <a:bodyPr/>
          <a:lstStyle/>
          <a:p>
            <a:r>
              <a:rPr lang="zh-CN" altLang="en-US" sz="3200" b="1" dirty="0"/>
              <a:t>数制：</a:t>
            </a:r>
            <a:r>
              <a:rPr lang="zh-CN" altLang="en-US" sz="3200" dirty="0"/>
              <a:t>用一组数字符号来表示数的体系。</a:t>
            </a:r>
          </a:p>
          <a:p>
            <a:r>
              <a:rPr lang="zh-CN" altLang="en-US" sz="3200" dirty="0"/>
              <a:t>一个数制系统能够：</a:t>
            </a:r>
          </a:p>
          <a:p>
            <a:pPr lvl="1"/>
            <a:r>
              <a:rPr lang="zh-CN" altLang="en-US" sz="2800" dirty="0"/>
              <a:t>有效地描述一组数（例如，整数、实数）</a:t>
            </a:r>
          </a:p>
          <a:p>
            <a:pPr lvl="1"/>
            <a:r>
              <a:rPr lang="zh-CN" altLang="en-US" sz="2800" dirty="0"/>
              <a:t>所有的数对应唯一的表示</a:t>
            </a:r>
            <a:r>
              <a:rPr lang="en-US" altLang="zh-CN" sz="2800" dirty="0"/>
              <a:t>(</a:t>
            </a:r>
            <a:r>
              <a:rPr lang="zh-CN" altLang="en-US" sz="2800" dirty="0"/>
              <a:t>至少有一个标准表示法</a:t>
            </a:r>
            <a:r>
              <a:rPr lang="en-US" altLang="zh-CN" sz="2800" dirty="0"/>
              <a:t>)</a:t>
            </a:r>
            <a:endParaRPr lang="zh-CN" altLang="en-US" sz="2800" dirty="0"/>
          </a:p>
          <a:p>
            <a:pPr lvl="1"/>
            <a:r>
              <a:rPr lang="zh-CN" altLang="en-US" sz="2800" dirty="0"/>
              <a:t>反映数的代数和算术结构</a:t>
            </a:r>
            <a:endParaRPr lang="en-US" altLang="zh-CN" sz="2800" dirty="0"/>
          </a:p>
          <a:p>
            <a:r>
              <a:rPr lang="zh-CN" altLang="en-US" sz="3200" dirty="0"/>
              <a:t>数制系统分类：</a:t>
            </a:r>
          </a:p>
          <a:p>
            <a:pPr lvl="1"/>
            <a:r>
              <a:rPr lang="zh-CN" altLang="en-US" sz="2400" dirty="0"/>
              <a:t>按照进位制，可分为十进制、二进制、八进制、十六进制等</a:t>
            </a:r>
          </a:p>
          <a:p>
            <a:pPr lvl="1"/>
            <a:r>
              <a:rPr lang="zh-CN" altLang="en-US" sz="2400" dirty="0"/>
              <a:t>按照写法，可分为中文数字、阿拉伯数字、罗马数字等</a:t>
            </a:r>
          </a:p>
        </p:txBody>
      </p:sp>
      <p:sp>
        <p:nvSpPr>
          <p:cNvPr id="4" name="日期占位符 3"/>
          <p:cNvSpPr>
            <a:spLocks noGrp="1"/>
          </p:cNvSpPr>
          <p:nvPr>
            <p:ph type="dt" sz="half" idx="10"/>
          </p:nvPr>
        </p:nvSpPr>
        <p:spPr/>
        <p:txBody>
          <a:bodyPr/>
          <a:lstStyle/>
          <a:p>
            <a:pPr>
              <a:defRPr/>
            </a:pPr>
            <a:fld id="{5F10267C-63C3-41C7-AA9B-2910501D25EA}" type="datetime1">
              <a:rPr lang="zh-CN" altLang="en-US" smtClean="0"/>
              <a:t>2018/3/13</a:t>
            </a:fld>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3</a:t>
            </a:fld>
            <a:endParaRPr lang="en-US" altLang="zh-CN"/>
          </a:p>
        </p:txBody>
      </p:sp>
      <p:sp>
        <p:nvSpPr>
          <p:cNvPr id="7" name="页脚占位符 6"/>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Tree>
    <p:extLst>
      <p:ext uri="{BB962C8B-B14F-4D97-AF65-F5344CB8AC3E}">
        <p14:creationId xmlns:p14="http://schemas.microsoft.com/office/powerpoint/2010/main" val="3699015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二进制正负整数的表示</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873005770"/>
              </p:ext>
            </p:extLst>
          </p:nvPr>
        </p:nvGraphicFramePr>
        <p:xfrm>
          <a:off x="179512" y="1628800"/>
          <a:ext cx="8686800" cy="3566160"/>
        </p:xfrm>
        <a:graphic>
          <a:graphicData uri="http://schemas.openxmlformats.org/drawingml/2006/table">
            <a:tbl>
              <a:tblPr>
                <a:tableStyleId>{5940675A-B579-460E-94D1-54222C63F5DA}</a:tableStyleId>
              </a:tblPr>
              <a:tblGrid>
                <a:gridCol w="868680">
                  <a:extLst>
                    <a:ext uri="{9D8B030D-6E8A-4147-A177-3AD203B41FA5}">
                      <a16:colId xmlns:a16="http://schemas.microsoft.com/office/drawing/2014/main" val="20000"/>
                    </a:ext>
                  </a:extLst>
                </a:gridCol>
                <a:gridCol w="868680">
                  <a:extLst>
                    <a:ext uri="{9D8B030D-6E8A-4147-A177-3AD203B41FA5}">
                      <a16:colId xmlns:a16="http://schemas.microsoft.com/office/drawing/2014/main" val="20001"/>
                    </a:ext>
                  </a:extLst>
                </a:gridCol>
                <a:gridCol w="86868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gridCol w="868680">
                  <a:extLst>
                    <a:ext uri="{9D8B030D-6E8A-4147-A177-3AD203B41FA5}">
                      <a16:colId xmlns:a16="http://schemas.microsoft.com/office/drawing/2014/main" val="20004"/>
                    </a:ext>
                  </a:extLst>
                </a:gridCol>
                <a:gridCol w="868680">
                  <a:extLst>
                    <a:ext uri="{9D8B030D-6E8A-4147-A177-3AD203B41FA5}">
                      <a16:colId xmlns:a16="http://schemas.microsoft.com/office/drawing/2014/main" val="20005"/>
                    </a:ext>
                  </a:extLst>
                </a:gridCol>
                <a:gridCol w="868680">
                  <a:extLst>
                    <a:ext uri="{9D8B030D-6E8A-4147-A177-3AD203B41FA5}">
                      <a16:colId xmlns:a16="http://schemas.microsoft.com/office/drawing/2014/main" val="20006"/>
                    </a:ext>
                  </a:extLst>
                </a:gridCol>
                <a:gridCol w="868680">
                  <a:extLst>
                    <a:ext uri="{9D8B030D-6E8A-4147-A177-3AD203B41FA5}">
                      <a16:colId xmlns:a16="http://schemas.microsoft.com/office/drawing/2014/main" val="20007"/>
                    </a:ext>
                  </a:extLst>
                </a:gridCol>
                <a:gridCol w="868680">
                  <a:extLst>
                    <a:ext uri="{9D8B030D-6E8A-4147-A177-3AD203B41FA5}">
                      <a16:colId xmlns:a16="http://schemas.microsoft.com/office/drawing/2014/main" val="20008"/>
                    </a:ext>
                  </a:extLst>
                </a:gridCol>
                <a:gridCol w="868680">
                  <a:extLst>
                    <a:ext uri="{9D8B030D-6E8A-4147-A177-3AD203B41FA5}">
                      <a16:colId xmlns:a16="http://schemas.microsoft.com/office/drawing/2014/main" val="20009"/>
                    </a:ext>
                  </a:extLst>
                </a:gridCol>
              </a:tblGrid>
              <a:tr h="370840">
                <a:tc>
                  <a:txBody>
                    <a:bodyPr/>
                    <a:lstStyle/>
                    <a:p>
                      <a:pPr algn="ctr"/>
                      <a:r>
                        <a:rPr lang="zh-CN" altLang="en-US" sz="2000" dirty="0"/>
                        <a:t>编码</a:t>
                      </a:r>
                    </a:p>
                  </a:txBody>
                  <a:tcPr/>
                </a:tc>
                <a:tc>
                  <a:txBody>
                    <a:bodyPr/>
                    <a:lstStyle/>
                    <a:p>
                      <a:pPr algn="ctr"/>
                      <a:r>
                        <a:rPr lang="zh-CN" altLang="en-US" sz="2000" dirty="0"/>
                        <a:t>真值</a:t>
                      </a:r>
                    </a:p>
                  </a:txBody>
                  <a:tcPr/>
                </a:tc>
                <a:tc>
                  <a:txBody>
                    <a:bodyPr/>
                    <a:lstStyle/>
                    <a:p>
                      <a:pPr algn="ctr"/>
                      <a:r>
                        <a:rPr lang="zh-CN" altLang="en-US" sz="2000" dirty="0"/>
                        <a:t>原码</a:t>
                      </a:r>
                    </a:p>
                  </a:txBody>
                  <a:tcPr/>
                </a:tc>
                <a:tc>
                  <a:txBody>
                    <a:bodyPr/>
                    <a:lstStyle/>
                    <a:p>
                      <a:pPr algn="ctr"/>
                      <a:r>
                        <a:rPr lang="zh-CN" altLang="en-US" sz="2000" dirty="0"/>
                        <a:t>补码</a:t>
                      </a:r>
                    </a:p>
                  </a:txBody>
                  <a:tcPr/>
                </a:tc>
                <a:tc>
                  <a:txBody>
                    <a:bodyPr/>
                    <a:lstStyle/>
                    <a:p>
                      <a:pPr algn="ctr"/>
                      <a:r>
                        <a:rPr lang="zh-CN" altLang="en-US" sz="2000" dirty="0"/>
                        <a:t>反码</a:t>
                      </a:r>
                    </a:p>
                  </a:txBody>
                  <a:tcPr>
                    <a:lnR w="28575" cap="flat" cmpd="sng" algn="ctr">
                      <a:solidFill>
                        <a:schemeClr val="tx1"/>
                      </a:solidFill>
                      <a:prstDash val="solid"/>
                      <a:round/>
                      <a:headEnd type="none" w="med" len="med"/>
                      <a:tailEnd type="none" w="med" len="med"/>
                    </a:lnR>
                  </a:tcPr>
                </a:tc>
                <a:tc>
                  <a:txBody>
                    <a:bodyPr/>
                    <a:lstStyle/>
                    <a:p>
                      <a:pPr algn="ctr"/>
                      <a:r>
                        <a:rPr lang="zh-CN" altLang="en-US" sz="2000" dirty="0"/>
                        <a:t>编码</a:t>
                      </a:r>
                    </a:p>
                  </a:txBody>
                  <a:tcPr>
                    <a:lnL w="28575" cap="flat" cmpd="sng" algn="ctr">
                      <a:solidFill>
                        <a:schemeClr val="tx1"/>
                      </a:solidFill>
                      <a:prstDash val="solid"/>
                      <a:round/>
                      <a:headEnd type="none" w="med" len="med"/>
                      <a:tailEnd type="none" w="med" len="med"/>
                    </a:lnL>
                  </a:tcPr>
                </a:tc>
                <a:tc>
                  <a:txBody>
                    <a:bodyPr/>
                    <a:lstStyle/>
                    <a:p>
                      <a:pPr algn="ctr"/>
                      <a:r>
                        <a:rPr lang="zh-CN" altLang="en-US" sz="2000" dirty="0"/>
                        <a:t>真值</a:t>
                      </a:r>
                    </a:p>
                  </a:txBody>
                  <a:tcPr/>
                </a:tc>
                <a:tc>
                  <a:txBody>
                    <a:bodyPr/>
                    <a:lstStyle/>
                    <a:p>
                      <a:pPr algn="ctr"/>
                      <a:r>
                        <a:rPr lang="zh-CN" altLang="en-US" sz="2000" dirty="0"/>
                        <a:t>原码</a:t>
                      </a:r>
                    </a:p>
                  </a:txBody>
                  <a:tcPr/>
                </a:tc>
                <a:tc>
                  <a:txBody>
                    <a:bodyPr/>
                    <a:lstStyle/>
                    <a:p>
                      <a:pPr algn="ctr"/>
                      <a:r>
                        <a:rPr lang="zh-CN" altLang="en-US" sz="2000" dirty="0"/>
                        <a:t>补码</a:t>
                      </a:r>
                    </a:p>
                  </a:txBody>
                  <a:tcPr/>
                </a:tc>
                <a:tc>
                  <a:txBody>
                    <a:bodyPr/>
                    <a:lstStyle/>
                    <a:p>
                      <a:pPr algn="ctr"/>
                      <a:r>
                        <a:rPr lang="zh-CN" altLang="en-US" sz="2000" dirty="0"/>
                        <a:t>反码</a:t>
                      </a:r>
                    </a:p>
                  </a:txBody>
                  <a:tcPr/>
                </a:tc>
                <a:extLst>
                  <a:ext uri="{0D108BD9-81ED-4DB2-BD59-A6C34878D82A}">
                    <a16:rowId xmlns:a16="http://schemas.microsoft.com/office/drawing/2014/main" val="10000"/>
                  </a:ext>
                </a:extLst>
              </a:tr>
              <a:tr h="370840">
                <a:tc>
                  <a:txBody>
                    <a:bodyPr/>
                    <a:lstStyle/>
                    <a:p>
                      <a:pPr algn="ctr"/>
                      <a:r>
                        <a:rPr lang="en-US" altLang="zh-CN" sz="2000" dirty="0"/>
                        <a:t>0000</a:t>
                      </a:r>
                      <a:endParaRPr lang="zh-CN" altLang="en-US" sz="2000" dirty="0"/>
                    </a:p>
                  </a:txBody>
                  <a:tcPr/>
                </a:tc>
                <a:tc>
                  <a:txBody>
                    <a:bodyPr/>
                    <a:lstStyle/>
                    <a:p>
                      <a:pPr algn="ctr"/>
                      <a:r>
                        <a:rPr lang="en-US" altLang="zh-CN" sz="2000" dirty="0"/>
                        <a:t>0</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lnR w="28575" cap="flat" cmpd="sng" algn="ctr">
                      <a:solidFill>
                        <a:schemeClr val="tx1"/>
                      </a:solidFill>
                      <a:prstDash val="solid"/>
                      <a:round/>
                      <a:headEnd type="none" w="med" len="med"/>
                      <a:tailEnd type="none" w="med" len="med"/>
                    </a:lnR>
                  </a:tcPr>
                </a:tc>
                <a:tc>
                  <a:txBody>
                    <a:bodyPr/>
                    <a:lstStyle/>
                    <a:p>
                      <a:pPr algn="ctr"/>
                      <a:r>
                        <a:rPr lang="en-US" altLang="zh-CN" sz="2000" dirty="0"/>
                        <a:t>1000</a:t>
                      </a:r>
                      <a:endParaRPr lang="zh-CN" altLang="en-US" sz="2000" dirty="0"/>
                    </a:p>
                  </a:txBody>
                  <a:tcPr>
                    <a:lnL w="28575" cap="flat" cmpd="sng" algn="ctr">
                      <a:solidFill>
                        <a:schemeClr val="tx1"/>
                      </a:solidFill>
                      <a:prstDash val="solid"/>
                      <a:round/>
                      <a:headEnd type="none" w="med" len="med"/>
                      <a:tailEnd type="none" w="med" len="med"/>
                    </a:lnL>
                  </a:tcPr>
                </a:tc>
                <a:tc>
                  <a:txBody>
                    <a:bodyPr/>
                    <a:lstStyle/>
                    <a:p>
                      <a:pPr algn="ctr"/>
                      <a:r>
                        <a:rPr lang="en-US" altLang="zh-CN" sz="2000" dirty="0"/>
                        <a:t>8</a:t>
                      </a:r>
                      <a:endParaRPr lang="zh-CN" altLang="en-US" sz="2000" dirty="0"/>
                    </a:p>
                  </a:txBody>
                  <a:tcPr/>
                </a:tc>
                <a:tc>
                  <a:txBody>
                    <a:bodyPr/>
                    <a:lstStyle/>
                    <a:p>
                      <a:pPr algn="ctr"/>
                      <a:endParaRPr lang="zh-CN" altLang="en-US" sz="2000" dirty="0">
                        <a:solidFill>
                          <a:srgbClr val="FF0000"/>
                        </a:solidFill>
                      </a:endParaRPr>
                    </a:p>
                  </a:txBody>
                  <a:tcPr/>
                </a:tc>
                <a:tc>
                  <a:txBody>
                    <a:bodyPr/>
                    <a:lstStyle/>
                    <a:p>
                      <a:pPr algn="ctr"/>
                      <a:endParaRPr lang="zh-CN" altLang="en-US" sz="2000" dirty="0">
                        <a:solidFill>
                          <a:srgbClr val="FF0000"/>
                        </a:solidFill>
                      </a:endParaRPr>
                    </a:p>
                  </a:txBody>
                  <a:tcPr/>
                </a:tc>
                <a:tc>
                  <a:txBody>
                    <a:bodyPr/>
                    <a:lstStyle/>
                    <a:p>
                      <a:pPr algn="ctr"/>
                      <a:endParaRPr lang="zh-CN" altLang="en-US" sz="2000" dirty="0"/>
                    </a:p>
                  </a:txBody>
                  <a:tcPr/>
                </a:tc>
                <a:extLst>
                  <a:ext uri="{0D108BD9-81ED-4DB2-BD59-A6C34878D82A}">
                    <a16:rowId xmlns:a16="http://schemas.microsoft.com/office/drawing/2014/main" val="10001"/>
                  </a:ext>
                </a:extLst>
              </a:tr>
              <a:tr h="370840">
                <a:tc>
                  <a:txBody>
                    <a:bodyPr/>
                    <a:lstStyle/>
                    <a:p>
                      <a:pPr algn="ctr"/>
                      <a:r>
                        <a:rPr lang="en-US" altLang="zh-CN" sz="2000" dirty="0"/>
                        <a:t>0001</a:t>
                      </a:r>
                      <a:endParaRPr lang="zh-CN" altLang="en-US" sz="2000" dirty="0"/>
                    </a:p>
                  </a:txBody>
                  <a:tcPr/>
                </a:tc>
                <a:tc>
                  <a:txBody>
                    <a:bodyPr/>
                    <a:lstStyle/>
                    <a:p>
                      <a:pPr algn="ctr"/>
                      <a:r>
                        <a:rPr lang="en-US" altLang="zh-CN" sz="2000" dirty="0"/>
                        <a:t>1</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lnR w="28575" cap="flat" cmpd="sng" algn="ctr">
                      <a:solidFill>
                        <a:schemeClr val="tx1"/>
                      </a:solidFill>
                      <a:prstDash val="solid"/>
                      <a:round/>
                      <a:headEnd type="none" w="med" len="med"/>
                      <a:tailEnd type="none" w="med" len="med"/>
                    </a:lnR>
                  </a:tcPr>
                </a:tc>
                <a:tc>
                  <a:txBody>
                    <a:bodyPr/>
                    <a:lstStyle/>
                    <a:p>
                      <a:pPr algn="ctr"/>
                      <a:r>
                        <a:rPr lang="en-US" altLang="zh-CN" sz="2000" dirty="0"/>
                        <a:t>1001</a:t>
                      </a:r>
                      <a:endParaRPr lang="zh-CN" altLang="en-US" sz="2000" dirty="0"/>
                    </a:p>
                  </a:txBody>
                  <a:tcPr>
                    <a:lnL w="28575" cap="flat" cmpd="sng" algn="ctr">
                      <a:solidFill>
                        <a:schemeClr val="tx1"/>
                      </a:solidFill>
                      <a:prstDash val="solid"/>
                      <a:round/>
                      <a:headEnd type="none" w="med" len="med"/>
                      <a:tailEnd type="none" w="med" len="med"/>
                    </a:lnL>
                  </a:tcPr>
                </a:tc>
                <a:tc>
                  <a:txBody>
                    <a:bodyPr/>
                    <a:lstStyle/>
                    <a:p>
                      <a:pPr algn="ctr"/>
                      <a:r>
                        <a:rPr lang="en-US" altLang="zh-CN" sz="2000" dirty="0"/>
                        <a:t>9</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extLst>
                  <a:ext uri="{0D108BD9-81ED-4DB2-BD59-A6C34878D82A}">
                    <a16:rowId xmlns:a16="http://schemas.microsoft.com/office/drawing/2014/main" val="10002"/>
                  </a:ext>
                </a:extLst>
              </a:tr>
              <a:tr h="370840">
                <a:tc>
                  <a:txBody>
                    <a:bodyPr/>
                    <a:lstStyle/>
                    <a:p>
                      <a:pPr algn="ctr"/>
                      <a:r>
                        <a:rPr lang="en-US" altLang="zh-CN" sz="2000" dirty="0"/>
                        <a:t>0010</a:t>
                      </a:r>
                      <a:endParaRPr lang="zh-CN" altLang="en-US" sz="2000" dirty="0"/>
                    </a:p>
                  </a:txBody>
                  <a:tcPr/>
                </a:tc>
                <a:tc>
                  <a:txBody>
                    <a:bodyPr/>
                    <a:lstStyle/>
                    <a:p>
                      <a:pPr algn="ctr"/>
                      <a:r>
                        <a:rPr lang="en-US" altLang="zh-CN" sz="2000" dirty="0"/>
                        <a:t>2</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lnR w="28575" cap="flat" cmpd="sng" algn="ctr">
                      <a:solidFill>
                        <a:schemeClr val="tx1"/>
                      </a:solidFill>
                      <a:prstDash val="solid"/>
                      <a:round/>
                      <a:headEnd type="none" w="med" len="med"/>
                      <a:tailEnd type="none" w="med" len="med"/>
                    </a:lnR>
                  </a:tcPr>
                </a:tc>
                <a:tc>
                  <a:txBody>
                    <a:bodyPr/>
                    <a:lstStyle/>
                    <a:p>
                      <a:pPr algn="ctr"/>
                      <a:r>
                        <a:rPr lang="en-US" altLang="zh-CN" sz="2000" dirty="0"/>
                        <a:t>1010</a:t>
                      </a:r>
                      <a:endParaRPr lang="zh-CN" altLang="en-US" sz="2000" dirty="0"/>
                    </a:p>
                  </a:txBody>
                  <a:tcPr>
                    <a:lnL w="28575" cap="flat" cmpd="sng" algn="ctr">
                      <a:solidFill>
                        <a:schemeClr val="tx1"/>
                      </a:solidFill>
                      <a:prstDash val="solid"/>
                      <a:round/>
                      <a:headEnd type="none" w="med" len="med"/>
                      <a:tailEnd type="none" w="med" len="med"/>
                    </a:lnL>
                  </a:tcPr>
                </a:tc>
                <a:tc>
                  <a:txBody>
                    <a:bodyPr/>
                    <a:lstStyle/>
                    <a:p>
                      <a:pPr algn="ctr"/>
                      <a:r>
                        <a:rPr lang="en-US" altLang="zh-CN" sz="2000" dirty="0"/>
                        <a:t>A</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extLst>
                  <a:ext uri="{0D108BD9-81ED-4DB2-BD59-A6C34878D82A}">
                    <a16:rowId xmlns:a16="http://schemas.microsoft.com/office/drawing/2014/main" val="10003"/>
                  </a:ext>
                </a:extLst>
              </a:tr>
              <a:tr h="370840">
                <a:tc>
                  <a:txBody>
                    <a:bodyPr/>
                    <a:lstStyle/>
                    <a:p>
                      <a:pPr algn="ctr"/>
                      <a:r>
                        <a:rPr lang="en-US" altLang="zh-CN" sz="2000" dirty="0"/>
                        <a:t>0011</a:t>
                      </a:r>
                      <a:endParaRPr lang="zh-CN" altLang="en-US" sz="2000" dirty="0"/>
                    </a:p>
                  </a:txBody>
                  <a:tcPr/>
                </a:tc>
                <a:tc>
                  <a:txBody>
                    <a:bodyPr/>
                    <a:lstStyle/>
                    <a:p>
                      <a:pPr algn="ctr"/>
                      <a:r>
                        <a:rPr lang="en-US" altLang="zh-CN" sz="2000" dirty="0"/>
                        <a:t>3</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lnR w="28575" cap="flat" cmpd="sng" algn="ctr">
                      <a:solidFill>
                        <a:schemeClr val="tx1"/>
                      </a:solidFill>
                      <a:prstDash val="solid"/>
                      <a:round/>
                      <a:headEnd type="none" w="med" len="med"/>
                      <a:tailEnd type="none" w="med" len="med"/>
                    </a:lnR>
                  </a:tcPr>
                </a:tc>
                <a:tc>
                  <a:txBody>
                    <a:bodyPr/>
                    <a:lstStyle/>
                    <a:p>
                      <a:pPr algn="ctr"/>
                      <a:r>
                        <a:rPr lang="en-US" altLang="zh-CN" sz="2000" dirty="0"/>
                        <a:t>1011</a:t>
                      </a:r>
                      <a:endParaRPr lang="zh-CN" altLang="en-US" sz="2000" dirty="0"/>
                    </a:p>
                  </a:txBody>
                  <a:tcPr>
                    <a:lnL w="28575" cap="flat" cmpd="sng" algn="ctr">
                      <a:solidFill>
                        <a:schemeClr val="tx1"/>
                      </a:solidFill>
                      <a:prstDash val="solid"/>
                      <a:round/>
                      <a:headEnd type="none" w="med" len="med"/>
                      <a:tailEnd type="none" w="med" len="med"/>
                    </a:lnL>
                  </a:tcPr>
                </a:tc>
                <a:tc>
                  <a:txBody>
                    <a:bodyPr/>
                    <a:lstStyle/>
                    <a:p>
                      <a:pPr algn="ctr"/>
                      <a:r>
                        <a:rPr lang="en-US" altLang="zh-CN" sz="2000" dirty="0"/>
                        <a:t>B</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extLst>
                  <a:ext uri="{0D108BD9-81ED-4DB2-BD59-A6C34878D82A}">
                    <a16:rowId xmlns:a16="http://schemas.microsoft.com/office/drawing/2014/main" val="10004"/>
                  </a:ext>
                </a:extLst>
              </a:tr>
              <a:tr h="370840">
                <a:tc>
                  <a:txBody>
                    <a:bodyPr/>
                    <a:lstStyle/>
                    <a:p>
                      <a:pPr algn="ctr"/>
                      <a:r>
                        <a:rPr lang="en-US" altLang="zh-CN" sz="2000" dirty="0"/>
                        <a:t>0100</a:t>
                      </a:r>
                      <a:endParaRPr lang="zh-CN" altLang="en-US" sz="2000" dirty="0"/>
                    </a:p>
                  </a:txBody>
                  <a:tcPr/>
                </a:tc>
                <a:tc>
                  <a:txBody>
                    <a:bodyPr/>
                    <a:lstStyle/>
                    <a:p>
                      <a:pPr algn="ctr"/>
                      <a:r>
                        <a:rPr lang="en-US" altLang="zh-CN" sz="2000" dirty="0"/>
                        <a:t>4</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lnR w="28575" cap="flat" cmpd="sng" algn="ctr">
                      <a:solidFill>
                        <a:schemeClr val="tx1"/>
                      </a:solidFill>
                      <a:prstDash val="solid"/>
                      <a:round/>
                      <a:headEnd type="none" w="med" len="med"/>
                      <a:tailEnd type="none" w="med" len="med"/>
                    </a:lnR>
                  </a:tcPr>
                </a:tc>
                <a:tc>
                  <a:txBody>
                    <a:bodyPr/>
                    <a:lstStyle/>
                    <a:p>
                      <a:pPr algn="ctr"/>
                      <a:r>
                        <a:rPr lang="en-US" altLang="zh-CN" sz="2000" dirty="0"/>
                        <a:t>1100</a:t>
                      </a:r>
                      <a:endParaRPr lang="zh-CN" altLang="en-US" sz="2000" dirty="0"/>
                    </a:p>
                  </a:txBody>
                  <a:tcPr>
                    <a:lnL w="28575" cap="flat" cmpd="sng" algn="ctr">
                      <a:solidFill>
                        <a:schemeClr val="tx1"/>
                      </a:solidFill>
                      <a:prstDash val="solid"/>
                      <a:round/>
                      <a:headEnd type="none" w="med" len="med"/>
                      <a:tailEnd type="none" w="med" len="med"/>
                    </a:lnL>
                  </a:tcPr>
                </a:tc>
                <a:tc>
                  <a:txBody>
                    <a:bodyPr/>
                    <a:lstStyle/>
                    <a:p>
                      <a:pPr algn="ctr"/>
                      <a:r>
                        <a:rPr lang="en-US" altLang="zh-CN" sz="2000" dirty="0"/>
                        <a:t>C</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extLst>
                  <a:ext uri="{0D108BD9-81ED-4DB2-BD59-A6C34878D82A}">
                    <a16:rowId xmlns:a16="http://schemas.microsoft.com/office/drawing/2014/main" val="10005"/>
                  </a:ext>
                </a:extLst>
              </a:tr>
              <a:tr h="370840">
                <a:tc>
                  <a:txBody>
                    <a:bodyPr/>
                    <a:lstStyle/>
                    <a:p>
                      <a:pPr algn="ctr"/>
                      <a:r>
                        <a:rPr lang="en-US" altLang="zh-CN" sz="2000" dirty="0"/>
                        <a:t>0101</a:t>
                      </a:r>
                      <a:endParaRPr lang="zh-CN" altLang="en-US" sz="2000" dirty="0"/>
                    </a:p>
                  </a:txBody>
                  <a:tcPr/>
                </a:tc>
                <a:tc>
                  <a:txBody>
                    <a:bodyPr/>
                    <a:lstStyle/>
                    <a:p>
                      <a:pPr algn="ctr"/>
                      <a:r>
                        <a:rPr lang="en-US" altLang="zh-CN" sz="2000" dirty="0"/>
                        <a:t>5</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lnR w="28575" cap="flat" cmpd="sng" algn="ctr">
                      <a:solidFill>
                        <a:schemeClr val="tx1"/>
                      </a:solidFill>
                      <a:prstDash val="solid"/>
                      <a:round/>
                      <a:headEnd type="none" w="med" len="med"/>
                      <a:tailEnd type="none" w="med" len="med"/>
                    </a:lnR>
                  </a:tcPr>
                </a:tc>
                <a:tc>
                  <a:txBody>
                    <a:bodyPr/>
                    <a:lstStyle/>
                    <a:p>
                      <a:pPr algn="ctr"/>
                      <a:r>
                        <a:rPr lang="en-US" altLang="zh-CN" sz="2000" dirty="0"/>
                        <a:t>1101</a:t>
                      </a:r>
                      <a:endParaRPr lang="zh-CN" altLang="en-US" sz="2000" dirty="0"/>
                    </a:p>
                  </a:txBody>
                  <a:tcPr>
                    <a:lnL w="28575" cap="flat" cmpd="sng" algn="ctr">
                      <a:solidFill>
                        <a:schemeClr val="tx1"/>
                      </a:solidFill>
                      <a:prstDash val="solid"/>
                      <a:round/>
                      <a:headEnd type="none" w="med" len="med"/>
                      <a:tailEnd type="none" w="med" len="med"/>
                    </a:lnL>
                  </a:tcPr>
                </a:tc>
                <a:tc>
                  <a:txBody>
                    <a:bodyPr/>
                    <a:lstStyle/>
                    <a:p>
                      <a:pPr algn="ctr"/>
                      <a:r>
                        <a:rPr lang="en-US" altLang="zh-CN" sz="2000" dirty="0"/>
                        <a:t>D</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extLst>
                  <a:ext uri="{0D108BD9-81ED-4DB2-BD59-A6C34878D82A}">
                    <a16:rowId xmlns:a16="http://schemas.microsoft.com/office/drawing/2014/main" val="10006"/>
                  </a:ext>
                </a:extLst>
              </a:tr>
              <a:tr h="370840">
                <a:tc>
                  <a:txBody>
                    <a:bodyPr/>
                    <a:lstStyle/>
                    <a:p>
                      <a:pPr algn="ctr"/>
                      <a:r>
                        <a:rPr lang="en-US" altLang="zh-CN" sz="2000" dirty="0"/>
                        <a:t>0110</a:t>
                      </a:r>
                      <a:endParaRPr lang="zh-CN" altLang="en-US" sz="2000" dirty="0"/>
                    </a:p>
                  </a:txBody>
                  <a:tcPr/>
                </a:tc>
                <a:tc>
                  <a:txBody>
                    <a:bodyPr/>
                    <a:lstStyle/>
                    <a:p>
                      <a:pPr algn="ctr"/>
                      <a:r>
                        <a:rPr lang="en-US" altLang="zh-CN" sz="2000" dirty="0"/>
                        <a:t>6</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lnR w="28575" cap="flat" cmpd="sng" algn="ctr">
                      <a:solidFill>
                        <a:schemeClr val="tx1"/>
                      </a:solidFill>
                      <a:prstDash val="solid"/>
                      <a:round/>
                      <a:headEnd type="none" w="med" len="med"/>
                      <a:tailEnd type="none" w="med" len="med"/>
                    </a:lnR>
                  </a:tcPr>
                </a:tc>
                <a:tc>
                  <a:txBody>
                    <a:bodyPr/>
                    <a:lstStyle/>
                    <a:p>
                      <a:pPr algn="ctr"/>
                      <a:r>
                        <a:rPr lang="en-US" altLang="zh-CN" sz="2000" dirty="0"/>
                        <a:t>1110</a:t>
                      </a:r>
                      <a:endParaRPr lang="zh-CN" altLang="en-US" sz="2000" dirty="0"/>
                    </a:p>
                  </a:txBody>
                  <a:tcPr>
                    <a:lnL w="28575" cap="flat" cmpd="sng" algn="ctr">
                      <a:solidFill>
                        <a:schemeClr val="tx1"/>
                      </a:solidFill>
                      <a:prstDash val="solid"/>
                      <a:round/>
                      <a:headEnd type="none" w="med" len="med"/>
                      <a:tailEnd type="none" w="med" len="med"/>
                    </a:lnL>
                  </a:tcPr>
                </a:tc>
                <a:tc>
                  <a:txBody>
                    <a:bodyPr/>
                    <a:lstStyle/>
                    <a:p>
                      <a:pPr algn="ctr"/>
                      <a:r>
                        <a:rPr lang="en-US" altLang="zh-CN" sz="2000" dirty="0"/>
                        <a:t>E</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extLst>
                  <a:ext uri="{0D108BD9-81ED-4DB2-BD59-A6C34878D82A}">
                    <a16:rowId xmlns:a16="http://schemas.microsoft.com/office/drawing/2014/main" val="10007"/>
                  </a:ext>
                </a:extLst>
              </a:tr>
              <a:tr h="370840">
                <a:tc>
                  <a:txBody>
                    <a:bodyPr/>
                    <a:lstStyle/>
                    <a:p>
                      <a:pPr algn="ctr"/>
                      <a:r>
                        <a:rPr lang="en-US" altLang="zh-CN" sz="2000" dirty="0"/>
                        <a:t>0111</a:t>
                      </a:r>
                      <a:endParaRPr lang="zh-CN" altLang="en-US" sz="2000" dirty="0"/>
                    </a:p>
                  </a:txBody>
                  <a:tcPr/>
                </a:tc>
                <a:tc>
                  <a:txBody>
                    <a:bodyPr/>
                    <a:lstStyle/>
                    <a:p>
                      <a:pPr algn="ctr"/>
                      <a:r>
                        <a:rPr lang="en-US" altLang="zh-CN" sz="2000" dirty="0"/>
                        <a:t>7</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lnR w="28575" cap="flat" cmpd="sng" algn="ctr">
                      <a:solidFill>
                        <a:schemeClr val="tx1"/>
                      </a:solidFill>
                      <a:prstDash val="solid"/>
                      <a:round/>
                      <a:headEnd type="none" w="med" len="med"/>
                      <a:tailEnd type="none" w="med" len="med"/>
                    </a:lnR>
                  </a:tcPr>
                </a:tc>
                <a:tc>
                  <a:txBody>
                    <a:bodyPr/>
                    <a:lstStyle/>
                    <a:p>
                      <a:pPr algn="ctr"/>
                      <a:r>
                        <a:rPr lang="en-US" altLang="zh-CN" sz="2000" dirty="0"/>
                        <a:t>1111</a:t>
                      </a:r>
                      <a:endParaRPr lang="zh-CN" altLang="en-US" sz="2000" dirty="0"/>
                    </a:p>
                  </a:txBody>
                  <a:tcPr>
                    <a:lnL w="28575" cap="flat" cmpd="sng" algn="ctr">
                      <a:solidFill>
                        <a:schemeClr val="tx1"/>
                      </a:solidFill>
                      <a:prstDash val="solid"/>
                      <a:round/>
                      <a:headEnd type="none" w="med" len="med"/>
                      <a:tailEnd type="none" w="med" len="med"/>
                    </a:lnL>
                  </a:tcPr>
                </a:tc>
                <a:tc>
                  <a:txBody>
                    <a:bodyPr/>
                    <a:lstStyle/>
                    <a:p>
                      <a:pPr algn="ctr"/>
                      <a:r>
                        <a:rPr lang="en-US" altLang="zh-CN" sz="2000" dirty="0"/>
                        <a:t>F</a:t>
                      </a:r>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tc>
                  <a:txBody>
                    <a:bodyPr/>
                    <a:lstStyle/>
                    <a:p>
                      <a:pPr algn="ctr"/>
                      <a:endParaRPr lang="zh-CN" altLang="en-US" sz="2000" dirty="0">
                        <a:solidFill>
                          <a:srgbClr val="FF0000"/>
                        </a:solidFill>
                      </a:endParaRPr>
                    </a:p>
                  </a:txBody>
                  <a:tcPr/>
                </a:tc>
                <a:extLst>
                  <a:ext uri="{0D108BD9-81ED-4DB2-BD59-A6C34878D82A}">
                    <a16:rowId xmlns:a16="http://schemas.microsoft.com/office/drawing/2014/main" val="10008"/>
                  </a:ext>
                </a:extLst>
              </a:tr>
            </a:tbl>
          </a:graphicData>
        </a:graphic>
      </p:graphicFrame>
      <p:sp>
        <p:nvSpPr>
          <p:cNvPr id="4" name="日期占位符 3"/>
          <p:cNvSpPr>
            <a:spLocks noGrp="1"/>
          </p:cNvSpPr>
          <p:nvPr>
            <p:ph type="dt" sz="half" idx="10"/>
          </p:nvPr>
        </p:nvSpPr>
        <p:spPr/>
        <p:txBody>
          <a:bodyPr/>
          <a:lstStyle/>
          <a:p>
            <a:pPr>
              <a:defRPr/>
            </a:pPr>
            <a:fld id="{279FE602-4DE8-41DB-AF94-0F8ABDD566AC}"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pPr>
                <a:defRPr/>
              </a:pPr>
              <a:t>30</a:t>
            </a:fld>
            <a:endParaRPr lang="en-US" altLang="zh-CN"/>
          </a:p>
        </p:txBody>
      </p:sp>
      <p:sp>
        <p:nvSpPr>
          <p:cNvPr id="8" name="TextBox 7"/>
          <p:cNvSpPr txBox="1"/>
          <p:nvPr/>
        </p:nvSpPr>
        <p:spPr>
          <a:xfrm>
            <a:off x="457200" y="5301208"/>
            <a:ext cx="3970784" cy="400110"/>
          </a:xfrm>
          <a:prstGeom prst="rect">
            <a:avLst/>
          </a:prstGeom>
          <a:noFill/>
        </p:spPr>
        <p:txBody>
          <a:bodyPr wrap="square" rtlCol="0">
            <a:spAutoFit/>
          </a:bodyPr>
          <a:lstStyle/>
          <a:p>
            <a:r>
              <a:rPr lang="zh-CN" altLang="en-US" sz="2000" dirty="0"/>
              <a:t>在编码表示中</a:t>
            </a:r>
            <a:r>
              <a:rPr lang="zh-CN" altLang="en-US" sz="2000" dirty="0">
                <a:solidFill>
                  <a:srgbClr val="FF0000"/>
                </a:solidFill>
              </a:rPr>
              <a:t>最高位</a:t>
            </a:r>
            <a:r>
              <a:rPr lang="zh-CN" altLang="en-US" sz="2000" dirty="0"/>
              <a:t>为</a:t>
            </a:r>
            <a:r>
              <a:rPr lang="zh-CN" altLang="en-US" sz="2000" dirty="0">
                <a:solidFill>
                  <a:srgbClr val="00B050"/>
                </a:solidFill>
              </a:rPr>
              <a:t>符号位</a:t>
            </a:r>
          </a:p>
        </p:txBody>
      </p:sp>
      <p:sp>
        <p:nvSpPr>
          <p:cNvPr id="3" name="矩形 2"/>
          <p:cNvSpPr/>
          <p:nvPr/>
        </p:nvSpPr>
        <p:spPr>
          <a:xfrm>
            <a:off x="471984" y="5680354"/>
            <a:ext cx="6404272" cy="400110"/>
          </a:xfrm>
          <a:prstGeom prst="rect">
            <a:avLst/>
          </a:prstGeom>
        </p:spPr>
        <p:txBody>
          <a:bodyPr wrap="square">
            <a:spAutoFit/>
          </a:bodyPr>
          <a:lstStyle/>
          <a:p>
            <a:pPr>
              <a:buFont typeface="Arial" pitchFamily="34" charset="0"/>
              <a:buChar char="•"/>
            </a:pPr>
            <a:r>
              <a:rPr lang="zh-CN" altLang="en-US" sz="2000" b="1" dirty="0"/>
              <a:t>补码的</a:t>
            </a:r>
            <a:r>
              <a:rPr lang="en-US" altLang="zh-CN" sz="2000" b="1" dirty="0"/>
              <a:t>0</a:t>
            </a:r>
            <a:r>
              <a:rPr lang="zh-CN" altLang="en-US" sz="2000" b="1" dirty="0"/>
              <a:t>只有一种表示，原码和反码</a:t>
            </a:r>
            <a:r>
              <a:rPr lang="en-US" altLang="zh-CN" sz="2000" b="1" dirty="0"/>
              <a:t>0</a:t>
            </a:r>
            <a:r>
              <a:rPr lang="zh-CN" altLang="en-US" sz="2000" b="1" dirty="0"/>
              <a:t>有两种表示。</a:t>
            </a:r>
            <a:endParaRPr lang="en-US" altLang="zh-CN" sz="2000" b="1" dirty="0"/>
          </a:p>
        </p:txBody>
      </p:sp>
      <p:sp>
        <p:nvSpPr>
          <p:cNvPr id="15" name="TextBox 14"/>
          <p:cNvSpPr txBox="1"/>
          <p:nvPr/>
        </p:nvSpPr>
        <p:spPr>
          <a:xfrm>
            <a:off x="2195736" y="2051556"/>
            <a:ext cx="2088232" cy="400110"/>
          </a:xfrm>
          <a:prstGeom prst="rect">
            <a:avLst/>
          </a:prstGeom>
          <a:noFill/>
        </p:spPr>
        <p:txBody>
          <a:bodyPr wrap="square" rtlCol="0">
            <a:spAutoFit/>
          </a:bodyPr>
          <a:lstStyle/>
          <a:p>
            <a:r>
              <a:rPr lang="en-US" altLang="zh-CN" sz="2000" dirty="0"/>
              <a:t>0           0          0</a:t>
            </a:r>
            <a:endParaRPr lang="zh-CN" altLang="en-US" sz="2000" dirty="0"/>
          </a:p>
        </p:txBody>
      </p:sp>
      <p:sp>
        <p:nvSpPr>
          <p:cNvPr id="16" name="TextBox 15"/>
          <p:cNvSpPr txBox="1"/>
          <p:nvPr/>
        </p:nvSpPr>
        <p:spPr>
          <a:xfrm>
            <a:off x="2181874" y="2420812"/>
            <a:ext cx="2088232" cy="400110"/>
          </a:xfrm>
          <a:prstGeom prst="rect">
            <a:avLst/>
          </a:prstGeom>
          <a:noFill/>
        </p:spPr>
        <p:txBody>
          <a:bodyPr wrap="square" rtlCol="0">
            <a:spAutoFit/>
          </a:bodyPr>
          <a:lstStyle/>
          <a:p>
            <a:r>
              <a:rPr lang="en-US" altLang="zh-CN" sz="2000" dirty="0"/>
              <a:t>1           1          1</a:t>
            </a:r>
            <a:endParaRPr lang="zh-CN" altLang="en-US" sz="2000" dirty="0"/>
          </a:p>
        </p:txBody>
      </p:sp>
      <p:sp>
        <p:nvSpPr>
          <p:cNvPr id="17" name="TextBox 16"/>
          <p:cNvSpPr txBox="1"/>
          <p:nvPr/>
        </p:nvSpPr>
        <p:spPr>
          <a:xfrm>
            <a:off x="2204927" y="2808692"/>
            <a:ext cx="2088232" cy="400110"/>
          </a:xfrm>
          <a:prstGeom prst="rect">
            <a:avLst/>
          </a:prstGeom>
          <a:noFill/>
        </p:spPr>
        <p:txBody>
          <a:bodyPr wrap="square" rtlCol="0">
            <a:spAutoFit/>
          </a:bodyPr>
          <a:lstStyle/>
          <a:p>
            <a:r>
              <a:rPr lang="en-US" altLang="zh-CN" sz="2000" dirty="0"/>
              <a:t>2           2          2</a:t>
            </a:r>
            <a:endParaRPr lang="zh-CN" altLang="en-US" sz="2000" dirty="0"/>
          </a:p>
        </p:txBody>
      </p:sp>
      <p:sp>
        <p:nvSpPr>
          <p:cNvPr id="18" name="TextBox 17"/>
          <p:cNvSpPr txBox="1"/>
          <p:nvPr/>
        </p:nvSpPr>
        <p:spPr>
          <a:xfrm>
            <a:off x="2195736" y="3187145"/>
            <a:ext cx="2088232" cy="400110"/>
          </a:xfrm>
          <a:prstGeom prst="rect">
            <a:avLst/>
          </a:prstGeom>
          <a:noFill/>
        </p:spPr>
        <p:txBody>
          <a:bodyPr wrap="square" rtlCol="0">
            <a:spAutoFit/>
          </a:bodyPr>
          <a:lstStyle/>
          <a:p>
            <a:r>
              <a:rPr lang="en-US" altLang="zh-CN" sz="2000" dirty="0"/>
              <a:t>3           3          3</a:t>
            </a:r>
            <a:endParaRPr lang="zh-CN" altLang="en-US" sz="2000" dirty="0"/>
          </a:p>
        </p:txBody>
      </p:sp>
      <p:sp>
        <p:nvSpPr>
          <p:cNvPr id="19" name="TextBox 18"/>
          <p:cNvSpPr txBox="1"/>
          <p:nvPr/>
        </p:nvSpPr>
        <p:spPr>
          <a:xfrm>
            <a:off x="2195736" y="3645024"/>
            <a:ext cx="2088232" cy="400110"/>
          </a:xfrm>
          <a:prstGeom prst="rect">
            <a:avLst/>
          </a:prstGeom>
          <a:noFill/>
        </p:spPr>
        <p:txBody>
          <a:bodyPr wrap="square" rtlCol="0">
            <a:spAutoFit/>
          </a:bodyPr>
          <a:lstStyle/>
          <a:p>
            <a:r>
              <a:rPr lang="en-US" altLang="zh-CN" sz="2000" dirty="0"/>
              <a:t>4           4          4</a:t>
            </a:r>
            <a:endParaRPr lang="zh-CN" altLang="en-US" sz="2000" dirty="0"/>
          </a:p>
        </p:txBody>
      </p:sp>
      <p:sp>
        <p:nvSpPr>
          <p:cNvPr id="20" name="TextBox 19"/>
          <p:cNvSpPr txBox="1"/>
          <p:nvPr/>
        </p:nvSpPr>
        <p:spPr>
          <a:xfrm>
            <a:off x="2157557" y="4023477"/>
            <a:ext cx="2088232" cy="400110"/>
          </a:xfrm>
          <a:prstGeom prst="rect">
            <a:avLst/>
          </a:prstGeom>
          <a:noFill/>
        </p:spPr>
        <p:txBody>
          <a:bodyPr wrap="square" rtlCol="0">
            <a:spAutoFit/>
          </a:bodyPr>
          <a:lstStyle/>
          <a:p>
            <a:r>
              <a:rPr lang="en-US" altLang="zh-CN" sz="2000" dirty="0"/>
              <a:t>5           5          5</a:t>
            </a:r>
            <a:endParaRPr lang="zh-CN" altLang="en-US" sz="2000" dirty="0"/>
          </a:p>
        </p:txBody>
      </p:sp>
      <p:sp>
        <p:nvSpPr>
          <p:cNvPr id="21" name="TextBox 20"/>
          <p:cNvSpPr txBox="1"/>
          <p:nvPr/>
        </p:nvSpPr>
        <p:spPr>
          <a:xfrm>
            <a:off x="2133240" y="4392809"/>
            <a:ext cx="2088232" cy="400110"/>
          </a:xfrm>
          <a:prstGeom prst="rect">
            <a:avLst/>
          </a:prstGeom>
          <a:noFill/>
        </p:spPr>
        <p:txBody>
          <a:bodyPr wrap="square" rtlCol="0">
            <a:spAutoFit/>
          </a:bodyPr>
          <a:lstStyle/>
          <a:p>
            <a:r>
              <a:rPr lang="en-US" altLang="zh-CN" sz="2000" dirty="0"/>
              <a:t>6            6         6</a:t>
            </a:r>
            <a:endParaRPr lang="zh-CN" altLang="en-US" sz="2000" dirty="0"/>
          </a:p>
        </p:txBody>
      </p:sp>
      <p:sp>
        <p:nvSpPr>
          <p:cNvPr id="22" name="TextBox 21"/>
          <p:cNvSpPr txBox="1"/>
          <p:nvPr/>
        </p:nvSpPr>
        <p:spPr>
          <a:xfrm>
            <a:off x="2157557" y="4790116"/>
            <a:ext cx="2088232" cy="400110"/>
          </a:xfrm>
          <a:prstGeom prst="rect">
            <a:avLst/>
          </a:prstGeom>
          <a:noFill/>
        </p:spPr>
        <p:txBody>
          <a:bodyPr wrap="square" rtlCol="0">
            <a:spAutoFit/>
          </a:bodyPr>
          <a:lstStyle/>
          <a:p>
            <a:r>
              <a:rPr lang="en-US" altLang="zh-CN" sz="2000" dirty="0"/>
              <a:t>7           7          7</a:t>
            </a:r>
            <a:endParaRPr lang="zh-CN" altLang="en-US" sz="2000" dirty="0"/>
          </a:p>
        </p:txBody>
      </p:sp>
      <p:sp>
        <p:nvSpPr>
          <p:cNvPr id="23" name="TextBox 22"/>
          <p:cNvSpPr txBox="1"/>
          <p:nvPr/>
        </p:nvSpPr>
        <p:spPr>
          <a:xfrm>
            <a:off x="6444208" y="2051480"/>
            <a:ext cx="2242592" cy="400110"/>
          </a:xfrm>
          <a:prstGeom prst="rect">
            <a:avLst/>
          </a:prstGeom>
          <a:noFill/>
        </p:spPr>
        <p:txBody>
          <a:bodyPr wrap="square" rtlCol="0">
            <a:spAutoFit/>
          </a:bodyPr>
          <a:lstStyle/>
          <a:p>
            <a:r>
              <a:rPr lang="en-US" altLang="zh-CN" sz="2000" dirty="0">
                <a:solidFill>
                  <a:srgbClr val="FF0000"/>
                </a:solidFill>
              </a:rPr>
              <a:t>-0</a:t>
            </a:r>
            <a:r>
              <a:rPr lang="en-US" altLang="zh-CN" sz="2000" dirty="0"/>
              <a:t>          </a:t>
            </a:r>
            <a:r>
              <a:rPr lang="en-US" altLang="zh-CN" sz="2000" dirty="0">
                <a:solidFill>
                  <a:srgbClr val="FF0000"/>
                </a:solidFill>
              </a:rPr>
              <a:t>-8</a:t>
            </a:r>
            <a:r>
              <a:rPr lang="en-US" altLang="zh-CN" sz="2000" dirty="0"/>
              <a:t>         -7</a:t>
            </a:r>
            <a:endParaRPr lang="zh-CN" altLang="en-US" sz="2000" dirty="0"/>
          </a:p>
        </p:txBody>
      </p:sp>
      <p:sp>
        <p:nvSpPr>
          <p:cNvPr id="24" name="TextBox 23"/>
          <p:cNvSpPr txBox="1"/>
          <p:nvPr/>
        </p:nvSpPr>
        <p:spPr>
          <a:xfrm>
            <a:off x="6473671" y="2420812"/>
            <a:ext cx="2242592" cy="400110"/>
          </a:xfrm>
          <a:prstGeom prst="rect">
            <a:avLst/>
          </a:prstGeom>
          <a:noFill/>
        </p:spPr>
        <p:txBody>
          <a:bodyPr wrap="square" rtlCol="0">
            <a:spAutoFit/>
          </a:bodyPr>
          <a:lstStyle/>
          <a:p>
            <a:r>
              <a:rPr lang="en-US" altLang="zh-CN" sz="2000" dirty="0"/>
              <a:t>-1          -7         -6</a:t>
            </a:r>
            <a:endParaRPr lang="zh-CN" altLang="en-US" sz="2000" dirty="0"/>
          </a:p>
        </p:txBody>
      </p:sp>
      <p:sp>
        <p:nvSpPr>
          <p:cNvPr id="25" name="TextBox 24"/>
          <p:cNvSpPr txBox="1"/>
          <p:nvPr/>
        </p:nvSpPr>
        <p:spPr>
          <a:xfrm>
            <a:off x="6474853" y="2813497"/>
            <a:ext cx="2242592" cy="400110"/>
          </a:xfrm>
          <a:prstGeom prst="rect">
            <a:avLst/>
          </a:prstGeom>
          <a:noFill/>
        </p:spPr>
        <p:txBody>
          <a:bodyPr wrap="square" rtlCol="0">
            <a:spAutoFit/>
          </a:bodyPr>
          <a:lstStyle/>
          <a:p>
            <a:r>
              <a:rPr lang="en-US" altLang="zh-CN" sz="2000" dirty="0"/>
              <a:t>-2          -6         -5</a:t>
            </a:r>
            <a:endParaRPr lang="zh-CN" altLang="en-US" sz="2000" dirty="0"/>
          </a:p>
        </p:txBody>
      </p:sp>
      <p:sp>
        <p:nvSpPr>
          <p:cNvPr id="26" name="TextBox 25"/>
          <p:cNvSpPr txBox="1"/>
          <p:nvPr/>
        </p:nvSpPr>
        <p:spPr>
          <a:xfrm>
            <a:off x="6474853" y="3188030"/>
            <a:ext cx="2242592" cy="400110"/>
          </a:xfrm>
          <a:prstGeom prst="rect">
            <a:avLst/>
          </a:prstGeom>
          <a:noFill/>
        </p:spPr>
        <p:txBody>
          <a:bodyPr wrap="square" rtlCol="0">
            <a:spAutoFit/>
          </a:bodyPr>
          <a:lstStyle/>
          <a:p>
            <a:r>
              <a:rPr lang="en-US" altLang="zh-CN" sz="2000" dirty="0"/>
              <a:t>-3          -5         -4</a:t>
            </a:r>
            <a:endParaRPr lang="zh-CN" altLang="en-US" sz="2000" dirty="0"/>
          </a:p>
        </p:txBody>
      </p:sp>
      <p:sp>
        <p:nvSpPr>
          <p:cNvPr id="27" name="TextBox 26"/>
          <p:cNvSpPr txBox="1"/>
          <p:nvPr/>
        </p:nvSpPr>
        <p:spPr>
          <a:xfrm>
            <a:off x="6453651" y="3604514"/>
            <a:ext cx="2242592" cy="400110"/>
          </a:xfrm>
          <a:prstGeom prst="rect">
            <a:avLst/>
          </a:prstGeom>
          <a:noFill/>
        </p:spPr>
        <p:txBody>
          <a:bodyPr wrap="square" rtlCol="0">
            <a:spAutoFit/>
          </a:bodyPr>
          <a:lstStyle/>
          <a:p>
            <a:r>
              <a:rPr lang="en-US" altLang="zh-CN" sz="2000" dirty="0"/>
              <a:t>-4          -4         -3</a:t>
            </a:r>
            <a:endParaRPr lang="zh-CN" altLang="en-US" sz="2000" dirty="0"/>
          </a:p>
        </p:txBody>
      </p:sp>
      <p:sp>
        <p:nvSpPr>
          <p:cNvPr id="28" name="TextBox 27"/>
          <p:cNvSpPr txBox="1"/>
          <p:nvPr/>
        </p:nvSpPr>
        <p:spPr>
          <a:xfrm>
            <a:off x="6474853" y="3992699"/>
            <a:ext cx="2242592" cy="400110"/>
          </a:xfrm>
          <a:prstGeom prst="rect">
            <a:avLst/>
          </a:prstGeom>
          <a:noFill/>
        </p:spPr>
        <p:txBody>
          <a:bodyPr wrap="square" rtlCol="0">
            <a:spAutoFit/>
          </a:bodyPr>
          <a:lstStyle/>
          <a:p>
            <a:r>
              <a:rPr lang="en-US" altLang="zh-CN" sz="2000" dirty="0"/>
              <a:t>-5          -3         -2</a:t>
            </a:r>
            <a:endParaRPr lang="zh-CN" altLang="en-US" sz="2000" dirty="0"/>
          </a:p>
        </p:txBody>
      </p:sp>
      <p:sp>
        <p:nvSpPr>
          <p:cNvPr id="29" name="TextBox 28"/>
          <p:cNvSpPr txBox="1"/>
          <p:nvPr/>
        </p:nvSpPr>
        <p:spPr>
          <a:xfrm>
            <a:off x="6444208" y="4392809"/>
            <a:ext cx="2242592" cy="400110"/>
          </a:xfrm>
          <a:prstGeom prst="rect">
            <a:avLst/>
          </a:prstGeom>
          <a:noFill/>
        </p:spPr>
        <p:txBody>
          <a:bodyPr wrap="square" rtlCol="0">
            <a:spAutoFit/>
          </a:bodyPr>
          <a:lstStyle/>
          <a:p>
            <a:r>
              <a:rPr lang="en-US" altLang="zh-CN" sz="2000" dirty="0"/>
              <a:t>-6          -2         -1</a:t>
            </a:r>
            <a:endParaRPr lang="zh-CN" altLang="en-US" sz="2000" dirty="0"/>
          </a:p>
        </p:txBody>
      </p:sp>
      <p:sp>
        <p:nvSpPr>
          <p:cNvPr id="30" name="TextBox 29"/>
          <p:cNvSpPr txBox="1"/>
          <p:nvPr/>
        </p:nvSpPr>
        <p:spPr>
          <a:xfrm>
            <a:off x="6444208" y="4759338"/>
            <a:ext cx="2242592" cy="400110"/>
          </a:xfrm>
          <a:prstGeom prst="rect">
            <a:avLst/>
          </a:prstGeom>
          <a:noFill/>
        </p:spPr>
        <p:txBody>
          <a:bodyPr wrap="square" rtlCol="0">
            <a:spAutoFit/>
          </a:bodyPr>
          <a:lstStyle/>
          <a:p>
            <a:r>
              <a:rPr lang="en-US" altLang="zh-CN" sz="2000" dirty="0"/>
              <a:t>-7          -1         </a:t>
            </a:r>
            <a:r>
              <a:rPr lang="en-US" altLang="zh-CN" sz="2000" dirty="0">
                <a:solidFill>
                  <a:srgbClr val="FF0000"/>
                </a:solidFill>
              </a:rPr>
              <a:t>-0</a:t>
            </a:r>
            <a:endParaRPr lang="zh-CN" altLang="en-US" sz="2000" dirty="0">
              <a:solidFill>
                <a:srgbClr val="FF0000"/>
              </a:solidFill>
            </a:endParaRPr>
          </a:p>
        </p:txBody>
      </p:sp>
    </p:spTree>
    <p:extLst>
      <p:ext uri="{BB962C8B-B14F-4D97-AF65-F5344CB8AC3E}">
        <p14:creationId xmlns:p14="http://schemas.microsoft.com/office/powerpoint/2010/main" val="89144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fill="hold"/>
                                        <p:tgtEl>
                                          <p:spTgt spid="3"/>
                                        </p:tgtEl>
                                        <p:attrNameLst>
                                          <p:attrName>ppt_x</p:attrName>
                                        </p:attrNameLst>
                                      </p:cBhvr>
                                      <p:tavLst>
                                        <p:tav tm="0">
                                          <p:val>
                                            <p:strVal val="#ppt_x"/>
                                          </p:val>
                                        </p:tav>
                                        <p:tav tm="100000">
                                          <p:val>
                                            <p:strVal val="#ppt_x"/>
                                          </p:val>
                                        </p:tav>
                                      </p:tavLst>
                                    </p:anim>
                                    <p:anim calcmode="lin" valueType="num">
                                      <p:cBhvr additive="base">
                                        <p:cTn id="6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数值数据表示的三要素</a:t>
            </a:r>
          </a:p>
        </p:txBody>
      </p:sp>
      <p:sp>
        <p:nvSpPr>
          <p:cNvPr id="3" name="内容占位符 2"/>
          <p:cNvSpPr>
            <a:spLocks noGrp="1"/>
          </p:cNvSpPr>
          <p:nvPr>
            <p:ph idx="1"/>
          </p:nvPr>
        </p:nvSpPr>
        <p:spPr>
          <a:xfrm>
            <a:off x="228600" y="1196752"/>
            <a:ext cx="8686800" cy="5112568"/>
          </a:xfrm>
        </p:spPr>
        <p:txBody>
          <a:bodyPr/>
          <a:lstStyle/>
          <a:p>
            <a:pPr marL="336550" indent="-190500">
              <a:lnSpc>
                <a:spcPct val="110000"/>
              </a:lnSpc>
              <a:spcBef>
                <a:spcPct val="15000"/>
              </a:spcBef>
            </a:pPr>
            <a:r>
              <a:rPr lang="zh-CN" altLang="en-US" sz="3200" dirty="0">
                <a:solidFill>
                  <a:srgbClr val="FF0000"/>
                </a:solidFill>
                <a:latin typeface="+mn-ea"/>
              </a:rPr>
              <a:t>进位数制</a:t>
            </a:r>
          </a:p>
          <a:p>
            <a:pPr marL="336550" indent="-190500">
              <a:lnSpc>
                <a:spcPct val="110000"/>
              </a:lnSpc>
              <a:spcBef>
                <a:spcPct val="15000"/>
              </a:spcBef>
            </a:pPr>
            <a:r>
              <a:rPr lang="zh-CN" altLang="en-US" sz="3200" dirty="0">
                <a:solidFill>
                  <a:srgbClr val="FF0000"/>
                </a:solidFill>
                <a:latin typeface="+mn-ea"/>
              </a:rPr>
              <a:t>小数点的位置</a:t>
            </a:r>
            <a:r>
              <a:rPr lang="en-US" altLang="zh-CN" sz="3200" dirty="0">
                <a:solidFill>
                  <a:srgbClr val="FF0000"/>
                </a:solidFill>
                <a:latin typeface="+mn-ea"/>
              </a:rPr>
              <a:t>(</a:t>
            </a:r>
            <a:r>
              <a:rPr lang="zh-CN" altLang="en-US" sz="3200" dirty="0">
                <a:solidFill>
                  <a:srgbClr val="FF0000"/>
                </a:solidFill>
                <a:latin typeface="+mn-ea"/>
              </a:rPr>
              <a:t>定</a:t>
            </a:r>
            <a:r>
              <a:rPr lang="en-US" altLang="zh-CN" sz="3200" dirty="0">
                <a:solidFill>
                  <a:srgbClr val="FF0000"/>
                </a:solidFill>
                <a:latin typeface="+mn-ea"/>
              </a:rPr>
              <a:t>/</a:t>
            </a:r>
            <a:r>
              <a:rPr lang="zh-CN" altLang="en-US" sz="3200" dirty="0">
                <a:solidFill>
                  <a:srgbClr val="FF0000"/>
                </a:solidFill>
                <a:latin typeface="+mn-ea"/>
              </a:rPr>
              <a:t>浮点表示</a:t>
            </a:r>
            <a:r>
              <a:rPr lang="en-US" altLang="zh-CN" sz="3200" dirty="0">
                <a:solidFill>
                  <a:srgbClr val="FF0000"/>
                </a:solidFill>
                <a:latin typeface="+mn-ea"/>
              </a:rPr>
              <a:t>)</a:t>
            </a:r>
            <a:endParaRPr lang="zh-CN" altLang="en-US" sz="3200" dirty="0">
              <a:solidFill>
                <a:srgbClr val="FF0000"/>
              </a:solidFill>
              <a:latin typeface="+mn-ea"/>
            </a:endParaRPr>
          </a:p>
          <a:p>
            <a:pPr marL="336550" indent="-190500">
              <a:lnSpc>
                <a:spcPct val="110000"/>
              </a:lnSpc>
              <a:spcBef>
                <a:spcPct val="15000"/>
              </a:spcBef>
            </a:pPr>
            <a:r>
              <a:rPr lang="zh-CN" altLang="en-US" sz="3200" dirty="0">
                <a:solidFill>
                  <a:srgbClr val="FF0000"/>
                </a:solidFill>
                <a:latin typeface="+mn-ea"/>
              </a:rPr>
              <a:t>数值编码格式</a:t>
            </a:r>
            <a:endParaRPr lang="en-US" altLang="zh-CN" sz="3200" dirty="0">
              <a:solidFill>
                <a:srgbClr val="FF0000"/>
              </a:solidFill>
              <a:latin typeface="+mn-ea"/>
            </a:endParaRPr>
          </a:p>
          <a:p>
            <a:pPr marL="336550" indent="-190500">
              <a:lnSpc>
                <a:spcPct val="110000"/>
              </a:lnSpc>
              <a:spcBef>
                <a:spcPct val="15000"/>
              </a:spcBef>
            </a:pPr>
            <a:r>
              <a:rPr lang="zh-CN" altLang="en-US" sz="3200" dirty="0">
                <a:latin typeface="+mn-ea"/>
              </a:rPr>
              <a:t>例：二进制数</a:t>
            </a:r>
            <a:r>
              <a:rPr lang="en-US" altLang="zh-CN" sz="3200" dirty="0">
                <a:latin typeface="+mn-ea"/>
              </a:rPr>
              <a:t>10110001</a:t>
            </a:r>
            <a:r>
              <a:rPr lang="zh-CN" altLang="en-US" sz="3200" dirty="0">
                <a:latin typeface="+mn-ea"/>
              </a:rPr>
              <a:t>的值是多少？</a:t>
            </a:r>
            <a:endParaRPr lang="en-US" altLang="zh-CN" sz="3200" dirty="0">
              <a:latin typeface="+mn-ea"/>
            </a:endParaRPr>
          </a:p>
          <a:p>
            <a:pPr lvl="1"/>
            <a:r>
              <a:rPr lang="zh-CN" altLang="en-US" sz="2800" dirty="0">
                <a:latin typeface="+mn-ea"/>
              </a:rPr>
              <a:t>在无符号二进制中值是？</a:t>
            </a:r>
            <a:endParaRPr lang="en-US" altLang="zh-CN" sz="2800" dirty="0">
              <a:latin typeface="+mn-ea"/>
            </a:endParaRPr>
          </a:p>
          <a:p>
            <a:pPr lvl="1"/>
            <a:r>
              <a:rPr lang="zh-CN" altLang="en-US" sz="2800" dirty="0">
                <a:latin typeface="+mn-ea"/>
              </a:rPr>
              <a:t>在二进制原码中值是？</a:t>
            </a:r>
            <a:endParaRPr lang="en-US" altLang="zh-CN" sz="2800" dirty="0">
              <a:latin typeface="+mn-ea"/>
            </a:endParaRPr>
          </a:p>
          <a:p>
            <a:pPr lvl="1"/>
            <a:r>
              <a:rPr lang="zh-CN" altLang="en-US" sz="2800" dirty="0">
                <a:latin typeface="+mn-ea"/>
              </a:rPr>
              <a:t>在二进制补码中值是？</a:t>
            </a:r>
            <a:endParaRPr lang="en-US" altLang="zh-CN" sz="2800" dirty="0">
              <a:latin typeface="+mn-ea"/>
            </a:endParaRPr>
          </a:p>
          <a:p>
            <a:pPr lvl="1"/>
            <a:r>
              <a:rPr lang="zh-CN" altLang="en-US" sz="2800" dirty="0">
                <a:latin typeface="+mn-ea"/>
              </a:rPr>
              <a:t>在二进制反码中值是？</a:t>
            </a:r>
            <a:endParaRPr lang="en-US" altLang="zh-CN" sz="2800" dirty="0">
              <a:latin typeface="+mn-ea"/>
            </a:endParaRPr>
          </a:p>
          <a:p>
            <a:pPr lvl="1"/>
            <a:r>
              <a:rPr lang="en-US" altLang="zh-CN" sz="2800" dirty="0">
                <a:latin typeface="+mn-ea"/>
              </a:rPr>
              <a:t>8</a:t>
            </a:r>
            <a:r>
              <a:rPr lang="zh-CN" altLang="en-US" sz="2800" dirty="0">
                <a:latin typeface="+mn-ea"/>
              </a:rPr>
              <a:t>位二进制浮点数编码的值</a:t>
            </a:r>
            <a:r>
              <a:rPr lang="en-US" altLang="zh-CN" sz="2800" dirty="0">
                <a:latin typeface="+mn-ea"/>
              </a:rPr>
              <a:t>(1+2+5</a:t>
            </a:r>
            <a:r>
              <a:rPr lang="zh-CN" altLang="en-US" sz="2800" dirty="0">
                <a:latin typeface="+mn-ea"/>
              </a:rPr>
              <a:t>位</a:t>
            </a:r>
            <a:r>
              <a:rPr lang="en-US" altLang="zh-CN" sz="2800" dirty="0">
                <a:latin typeface="+mn-ea"/>
              </a:rPr>
              <a:t>)</a:t>
            </a:r>
            <a:r>
              <a:rPr lang="zh-CN" altLang="en-US" sz="2800" dirty="0">
                <a:latin typeface="+mn-ea"/>
              </a:rPr>
              <a:t>？</a:t>
            </a:r>
          </a:p>
        </p:txBody>
      </p:sp>
      <p:sp>
        <p:nvSpPr>
          <p:cNvPr id="4" name="日期占位符 3"/>
          <p:cNvSpPr>
            <a:spLocks noGrp="1"/>
          </p:cNvSpPr>
          <p:nvPr>
            <p:ph type="dt" sz="half" idx="10"/>
          </p:nvPr>
        </p:nvSpPr>
        <p:spPr/>
        <p:txBody>
          <a:bodyPr/>
          <a:lstStyle/>
          <a:p>
            <a:pPr>
              <a:defRPr/>
            </a:pPr>
            <a:fld id="{C112223A-40B8-4279-A06B-D3BEFE29560C}"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pPr>
                <a:defRPr/>
              </a:pPr>
              <a:t>31</a:t>
            </a:fld>
            <a:endParaRPr lang="en-US" altLang="zh-CN" dirty="0"/>
          </a:p>
        </p:txBody>
      </p:sp>
      <p:sp>
        <p:nvSpPr>
          <p:cNvPr id="7" name="矩形 6"/>
          <p:cNvSpPr/>
          <p:nvPr/>
        </p:nvSpPr>
        <p:spPr>
          <a:xfrm>
            <a:off x="5436096" y="3747978"/>
            <a:ext cx="3456384" cy="523220"/>
          </a:xfrm>
          <a:prstGeom prst="rect">
            <a:avLst/>
          </a:prstGeom>
        </p:spPr>
        <p:txBody>
          <a:bodyPr wrap="square">
            <a:spAutoFit/>
          </a:bodyPr>
          <a:lstStyle/>
          <a:p>
            <a:r>
              <a:rPr lang="en-US" altLang="zh-CN" sz="2800" dirty="0"/>
              <a:t>2</a:t>
            </a:r>
            <a:r>
              <a:rPr lang="en-US" altLang="zh-CN" sz="2800" baseline="30000" dirty="0"/>
              <a:t>7</a:t>
            </a:r>
            <a:r>
              <a:rPr lang="en-US" altLang="zh-CN" sz="2800" dirty="0"/>
              <a:t>+2</a:t>
            </a:r>
            <a:r>
              <a:rPr lang="en-US" altLang="zh-CN" sz="2800" baseline="30000" dirty="0"/>
              <a:t>5</a:t>
            </a:r>
            <a:r>
              <a:rPr lang="en-US" altLang="zh-CN" sz="2800" dirty="0"/>
              <a:t>+2</a:t>
            </a:r>
            <a:r>
              <a:rPr lang="en-US" altLang="zh-CN" sz="2800" baseline="30000" dirty="0"/>
              <a:t>4</a:t>
            </a:r>
            <a:r>
              <a:rPr lang="en-US" altLang="zh-CN" sz="2800" dirty="0"/>
              <a:t>+2</a:t>
            </a:r>
            <a:r>
              <a:rPr lang="en-US" altLang="zh-CN" sz="2800" baseline="30000" dirty="0"/>
              <a:t>0</a:t>
            </a:r>
            <a:r>
              <a:rPr lang="en-US" altLang="zh-CN" sz="2800" dirty="0"/>
              <a:t>=177</a:t>
            </a:r>
            <a:endParaRPr lang="en-US" altLang="zh-CN" sz="2800" baseline="-25000" dirty="0"/>
          </a:p>
        </p:txBody>
      </p:sp>
      <p:sp>
        <p:nvSpPr>
          <p:cNvPr id="8" name="矩形 7"/>
          <p:cNvSpPr/>
          <p:nvPr/>
        </p:nvSpPr>
        <p:spPr>
          <a:xfrm>
            <a:off x="5522158" y="4253605"/>
            <a:ext cx="3010282" cy="523220"/>
          </a:xfrm>
          <a:prstGeom prst="rect">
            <a:avLst/>
          </a:prstGeom>
        </p:spPr>
        <p:txBody>
          <a:bodyPr wrap="square">
            <a:spAutoFit/>
          </a:bodyPr>
          <a:lstStyle/>
          <a:p>
            <a:r>
              <a:rPr lang="en-US" altLang="zh-CN" sz="2800" dirty="0"/>
              <a:t>-0110001</a:t>
            </a:r>
            <a:r>
              <a:rPr lang="en-US" altLang="zh-CN" sz="2800" baseline="-25000" dirty="0"/>
              <a:t>2</a:t>
            </a:r>
            <a:r>
              <a:rPr lang="en-US" altLang="zh-CN" sz="2800" dirty="0"/>
              <a:t>=-49</a:t>
            </a:r>
          </a:p>
        </p:txBody>
      </p:sp>
      <p:sp>
        <p:nvSpPr>
          <p:cNvPr id="9" name="矩形 8"/>
          <p:cNvSpPr/>
          <p:nvPr/>
        </p:nvSpPr>
        <p:spPr>
          <a:xfrm>
            <a:off x="5436096" y="4822556"/>
            <a:ext cx="3312368" cy="523220"/>
          </a:xfrm>
          <a:prstGeom prst="rect">
            <a:avLst/>
          </a:prstGeom>
        </p:spPr>
        <p:txBody>
          <a:bodyPr wrap="square">
            <a:spAutoFit/>
          </a:bodyPr>
          <a:lstStyle/>
          <a:p>
            <a:r>
              <a:rPr lang="en-US" altLang="zh-CN" sz="2800" dirty="0"/>
              <a:t>-2</a:t>
            </a:r>
            <a:r>
              <a:rPr lang="en-US" altLang="zh-CN" sz="2800" baseline="30000" dirty="0"/>
              <a:t>7</a:t>
            </a:r>
            <a:r>
              <a:rPr lang="en-US" altLang="zh-CN" sz="2800" dirty="0"/>
              <a:t>+2</a:t>
            </a:r>
            <a:r>
              <a:rPr lang="en-US" altLang="zh-CN" sz="2800" baseline="30000" dirty="0"/>
              <a:t>5</a:t>
            </a:r>
            <a:r>
              <a:rPr lang="en-US" altLang="zh-CN" sz="2800" dirty="0"/>
              <a:t>+2</a:t>
            </a:r>
            <a:r>
              <a:rPr lang="en-US" altLang="zh-CN" sz="2800" baseline="30000" dirty="0"/>
              <a:t>4</a:t>
            </a:r>
            <a:r>
              <a:rPr lang="en-US" altLang="zh-CN" sz="2800" dirty="0"/>
              <a:t>+2</a:t>
            </a:r>
            <a:r>
              <a:rPr lang="en-US" altLang="zh-CN" sz="2800" baseline="30000" dirty="0"/>
              <a:t>0</a:t>
            </a:r>
            <a:r>
              <a:rPr lang="en-US" altLang="zh-CN" sz="2800" dirty="0"/>
              <a:t>=-79</a:t>
            </a:r>
          </a:p>
        </p:txBody>
      </p:sp>
      <p:sp>
        <p:nvSpPr>
          <p:cNvPr id="10" name="矩形 9"/>
          <p:cNvSpPr/>
          <p:nvPr/>
        </p:nvSpPr>
        <p:spPr>
          <a:xfrm>
            <a:off x="5490978" y="5402207"/>
            <a:ext cx="2718565" cy="523220"/>
          </a:xfrm>
          <a:prstGeom prst="rect">
            <a:avLst/>
          </a:prstGeom>
        </p:spPr>
        <p:txBody>
          <a:bodyPr wrap="none">
            <a:spAutoFit/>
          </a:bodyPr>
          <a:lstStyle/>
          <a:p>
            <a:r>
              <a:rPr lang="en-US" altLang="zh-CN" sz="2800" dirty="0"/>
              <a:t>-01001110</a:t>
            </a:r>
            <a:r>
              <a:rPr lang="en-US" altLang="zh-CN" sz="2800" baseline="-25000" dirty="0"/>
              <a:t>2</a:t>
            </a:r>
            <a:r>
              <a:rPr lang="en-US" altLang="zh-CN" sz="2800" dirty="0"/>
              <a:t>=-78</a:t>
            </a:r>
            <a:endParaRPr lang="zh-CN" altLang="en-US" sz="2800" dirty="0"/>
          </a:p>
        </p:txBody>
      </p:sp>
      <p:sp>
        <p:nvSpPr>
          <p:cNvPr id="12" name="爆炸形 1 11"/>
          <p:cNvSpPr/>
          <p:nvPr/>
        </p:nvSpPr>
        <p:spPr>
          <a:xfrm>
            <a:off x="6966889" y="2764554"/>
            <a:ext cx="2111152" cy="895042"/>
          </a:xfrm>
          <a:prstGeom prst="irregularSeal1">
            <a:avLst/>
          </a:prstGeom>
          <a:solidFill>
            <a:schemeClr val="accent2">
              <a:lumMod val="40000"/>
              <a:lumOff val="60000"/>
            </a:schemeClr>
          </a:solidFill>
          <a:ln>
            <a:solidFill>
              <a:schemeClr val="accent1">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a:solidFill>
                  <a:srgbClr val="FF0000"/>
                </a:solidFill>
              </a:rPr>
              <a:t>不确定</a:t>
            </a:r>
          </a:p>
        </p:txBody>
      </p:sp>
      <p:sp>
        <p:nvSpPr>
          <p:cNvPr id="13" name="矩形 12"/>
          <p:cNvSpPr/>
          <p:nvPr/>
        </p:nvSpPr>
        <p:spPr>
          <a:xfrm>
            <a:off x="1259632" y="6092559"/>
            <a:ext cx="3312368" cy="523220"/>
          </a:xfrm>
          <a:prstGeom prst="rect">
            <a:avLst/>
          </a:prstGeom>
        </p:spPr>
        <p:txBody>
          <a:bodyPr wrap="square">
            <a:spAutoFit/>
          </a:bodyPr>
          <a:lstStyle/>
          <a:p>
            <a:r>
              <a:rPr lang="zh-CN" altLang="en-US" sz="2800" dirty="0"/>
              <a:t>阶码</a:t>
            </a:r>
            <a:r>
              <a:rPr lang="en-US" altLang="zh-CN" sz="2800" dirty="0"/>
              <a:t>=01-(2</a:t>
            </a:r>
            <a:r>
              <a:rPr lang="en-US" altLang="zh-CN" sz="2800" baseline="30000" dirty="0"/>
              <a:t>2-1</a:t>
            </a:r>
            <a:r>
              <a:rPr lang="en-US" altLang="zh-CN" sz="2800" dirty="0"/>
              <a:t>-1)=0</a:t>
            </a:r>
            <a:endParaRPr lang="zh-CN" altLang="en-US" sz="2800" dirty="0"/>
          </a:p>
        </p:txBody>
      </p:sp>
      <p:sp>
        <p:nvSpPr>
          <p:cNvPr id="14" name="矩形 13"/>
          <p:cNvSpPr/>
          <p:nvPr/>
        </p:nvSpPr>
        <p:spPr>
          <a:xfrm>
            <a:off x="4932040" y="6089482"/>
            <a:ext cx="3960440" cy="523220"/>
          </a:xfrm>
          <a:prstGeom prst="rect">
            <a:avLst/>
          </a:prstGeom>
        </p:spPr>
        <p:txBody>
          <a:bodyPr wrap="square">
            <a:spAutoFit/>
          </a:bodyPr>
          <a:lstStyle/>
          <a:p>
            <a:r>
              <a:rPr lang="en-US" altLang="zh-CN" sz="2800" dirty="0"/>
              <a:t>-</a:t>
            </a:r>
            <a:r>
              <a:rPr lang="en-US" altLang="zh-CN" sz="2800" dirty="0">
                <a:solidFill>
                  <a:srgbClr val="FF0000"/>
                </a:solidFill>
              </a:rPr>
              <a:t>1.</a:t>
            </a:r>
            <a:r>
              <a:rPr lang="en-US" altLang="zh-CN" sz="2800" dirty="0"/>
              <a:t>10001</a:t>
            </a:r>
            <a:r>
              <a:rPr lang="en-US" altLang="zh-CN" sz="2800" baseline="-25000" dirty="0"/>
              <a:t>2</a:t>
            </a:r>
            <a:r>
              <a:rPr lang="en-US" altLang="zh-CN" sz="2800" dirty="0"/>
              <a:t>X2</a:t>
            </a:r>
            <a:r>
              <a:rPr lang="en-US" altLang="zh-CN" sz="2800" baseline="30000" dirty="0"/>
              <a:t>0</a:t>
            </a:r>
            <a:r>
              <a:rPr lang="en-US" altLang="zh-CN" sz="2800" dirty="0"/>
              <a:t>=-</a:t>
            </a:r>
            <a:r>
              <a:rPr lang="en-US" altLang="zh-CN" sz="2800" dirty="0">
                <a:solidFill>
                  <a:srgbClr val="FF0000"/>
                </a:solidFill>
              </a:rPr>
              <a:t>1.</a:t>
            </a:r>
            <a:r>
              <a:rPr lang="en-US" altLang="zh-CN" sz="2800" dirty="0"/>
              <a:t>10001</a:t>
            </a:r>
            <a:endParaRPr lang="zh-CN" altLang="en-US" sz="2800" dirty="0"/>
          </a:p>
        </p:txBody>
      </p:sp>
    </p:spTree>
    <p:extLst>
      <p:ext uri="{BB962C8B-B14F-4D97-AF65-F5344CB8AC3E}">
        <p14:creationId xmlns:p14="http://schemas.microsoft.com/office/powerpoint/2010/main" val="358984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circle(in)">
                                      <p:cBhvr>
                                        <p:cTn id="40" dur="20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down)">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down)">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animBg="1"/>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zh-CN" altLang="en-US" dirty="0"/>
              <a:t>二进制数算术运算</a:t>
            </a:r>
          </a:p>
        </p:txBody>
      </p:sp>
      <p:sp>
        <p:nvSpPr>
          <p:cNvPr id="8" name="副标题 7"/>
          <p:cNvSpPr>
            <a:spLocks noGrp="1"/>
          </p:cNvSpPr>
          <p:nvPr>
            <p:ph type="subTitle"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BF188C47-1843-4025-A04F-2805F1B04A75}"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pPr>
                <a:defRPr/>
              </a:pPr>
              <a:t>32</a:t>
            </a:fld>
            <a:endParaRPr lang="en-US" altLang="zh-CN"/>
          </a:p>
        </p:txBody>
      </p:sp>
    </p:spTree>
    <p:extLst>
      <p:ext uri="{BB962C8B-B14F-4D97-AF65-F5344CB8AC3E}">
        <p14:creationId xmlns:p14="http://schemas.microsoft.com/office/powerpoint/2010/main" val="4099655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二进制数的算术运算</a:t>
            </a:r>
          </a:p>
        </p:txBody>
      </p:sp>
      <p:sp>
        <p:nvSpPr>
          <p:cNvPr id="21507" name="内容占位符 2"/>
          <p:cNvSpPr>
            <a:spLocks noGrp="1"/>
          </p:cNvSpPr>
          <p:nvPr>
            <p:ph idx="1"/>
          </p:nvPr>
        </p:nvSpPr>
        <p:spPr>
          <a:xfrm>
            <a:off x="402431" y="1127918"/>
            <a:ext cx="8329613" cy="1393873"/>
          </a:xfrm>
        </p:spPr>
        <p:txBody>
          <a:bodyPr/>
          <a:lstStyle/>
          <a:p>
            <a:r>
              <a:rPr lang="zh-CN" altLang="en-US" dirty="0"/>
              <a:t>和十进制的运算过程类似</a:t>
            </a:r>
            <a:endParaRPr lang="en-US" altLang="zh-CN" dirty="0"/>
          </a:p>
          <a:p>
            <a:pPr lvl="1"/>
            <a:r>
              <a:rPr lang="en-US" altLang="zh-CN" dirty="0"/>
              <a:t>1+0=1 0+0=0 1+1=10</a:t>
            </a:r>
            <a:r>
              <a:rPr lang="zh-CN" altLang="en-US" dirty="0"/>
              <a:t>（进位为</a:t>
            </a:r>
            <a:r>
              <a:rPr lang="en-US" altLang="zh-CN" dirty="0"/>
              <a:t>1,Carry=1</a:t>
            </a:r>
            <a:r>
              <a:rPr lang="zh-CN" altLang="en-US" dirty="0"/>
              <a:t>）</a:t>
            </a:r>
            <a:endParaRPr lang="en-US" altLang="zh-CN" dirty="0"/>
          </a:p>
          <a:p>
            <a:pPr lvl="1"/>
            <a:r>
              <a:rPr lang="en-US" altLang="zh-CN" dirty="0"/>
              <a:t>0-0=0 1-1=0 1-0=1 10-1=1</a:t>
            </a:r>
            <a:r>
              <a:rPr lang="zh-CN" altLang="en-US" dirty="0"/>
              <a:t>（借位为</a:t>
            </a:r>
            <a:r>
              <a:rPr lang="en-US" altLang="zh-CN" dirty="0"/>
              <a:t>1,Borrow=1</a:t>
            </a:r>
            <a:r>
              <a:rPr lang="zh-CN" altLang="en-US" dirty="0"/>
              <a:t>）</a:t>
            </a:r>
          </a:p>
        </p:txBody>
      </p:sp>
      <p:sp>
        <p:nvSpPr>
          <p:cNvPr id="10" name="日期占位符 9"/>
          <p:cNvSpPr>
            <a:spLocks noGrp="1"/>
          </p:cNvSpPr>
          <p:nvPr>
            <p:ph type="dt" sz="half" idx="10"/>
          </p:nvPr>
        </p:nvSpPr>
        <p:spPr/>
        <p:txBody>
          <a:bodyPr/>
          <a:lstStyle/>
          <a:p>
            <a:pPr>
              <a:defRPr/>
            </a:pPr>
            <a:fld id="{7DA6CB0E-9B25-4D42-8638-0A4F5A956BFF}" type="datetime1">
              <a:rPr lang="zh-CN" altLang="en-US" smtClean="0"/>
              <a:t>2018/3/13</a:t>
            </a:fld>
            <a:endParaRPr lang="en-US" altLang="zh-CN"/>
          </a:p>
        </p:txBody>
      </p:sp>
      <p:sp>
        <p:nvSpPr>
          <p:cNvPr id="21508"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21513" name="灯片编号占位符 10"/>
          <p:cNvSpPr>
            <a:spLocks noGrp="1"/>
          </p:cNvSpPr>
          <p:nvPr>
            <p:ph type="sldNum" sz="quarter" idx="12"/>
          </p:nvPr>
        </p:nvSpPr>
        <p:spPr>
          <a:noFill/>
        </p:spPr>
        <p:txBody>
          <a:bodyPr/>
          <a:lstStyle/>
          <a:p>
            <a:fld id="{E9DF8CD0-0471-4F18-A290-500F1550F3AF}" type="slidenum">
              <a:rPr lang="en-US" altLang="zh-CN" smtClean="0">
                <a:ea typeface="宋体" pitchFamily="2" charset="-122"/>
              </a:rPr>
              <a:pPr/>
              <a:t>33</a:t>
            </a:fld>
            <a:endParaRPr lang="en-US" altLang="zh-CN">
              <a:ea typeface="宋体" pitchFamily="2" charset="-122"/>
            </a:endParaRPr>
          </a:p>
        </p:txBody>
      </p:sp>
      <p:pic>
        <p:nvPicPr>
          <p:cNvPr id="11" name="Picture 4"/>
          <p:cNvPicPr>
            <a:picLocks noChangeAspect="1" noChangeArrowheads="1"/>
          </p:cNvPicPr>
          <p:nvPr/>
        </p:nvPicPr>
        <p:blipFill>
          <a:blip r:embed="rId3" cstate="print"/>
          <a:srcRect/>
          <a:stretch>
            <a:fillRect/>
          </a:stretch>
        </p:blipFill>
        <p:spPr bwMode="auto">
          <a:xfrm>
            <a:off x="566738" y="3135238"/>
            <a:ext cx="8001000" cy="1085850"/>
          </a:xfrm>
          <a:prstGeom prst="rect">
            <a:avLst/>
          </a:prstGeom>
          <a:noFill/>
          <a:ln w="9525">
            <a:noFill/>
            <a:miter lim="800000"/>
            <a:headEnd/>
            <a:tailEnd/>
          </a:ln>
        </p:spPr>
      </p:pic>
      <p:pic>
        <p:nvPicPr>
          <p:cNvPr id="12" name="Picture 6"/>
          <p:cNvPicPr>
            <a:picLocks noChangeAspect="1" noChangeArrowheads="1"/>
          </p:cNvPicPr>
          <p:nvPr/>
        </p:nvPicPr>
        <p:blipFill>
          <a:blip r:embed="rId4" cstate="print"/>
          <a:srcRect/>
          <a:stretch>
            <a:fillRect/>
          </a:stretch>
        </p:blipFill>
        <p:spPr bwMode="auto">
          <a:xfrm>
            <a:off x="539750" y="4985345"/>
            <a:ext cx="8115300" cy="1323975"/>
          </a:xfrm>
          <a:prstGeom prst="rect">
            <a:avLst/>
          </a:prstGeom>
          <a:noFill/>
          <a:ln w="9525">
            <a:noFill/>
            <a:miter lim="800000"/>
            <a:headEnd/>
            <a:tailEnd/>
          </a:ln>
        </p:spPr>
      </p:pic>
      <p:sp>
        <p:nvSpPr>
          <p:cNvPr id="13" name="Text Box 7"/>
          <p:cNvSpPr txBox="1">
            <a:spLocks noChangeArrowheads="1"/>
          </p:cNvSpPr>
          <p:nvPr/>
        </p:nvSpPr>
        <p:spPr bwMode="auto">
          <a:xfrm>
            <a:off x="352424" y="2740858"/>
            <a:ext cx="906463" cy="523220"/>
          </a:xfrm>
          <a:prstGeom prst="rect">
            <a:avLst/>
          </a:prstGeom>
          <a:noFill/>
          <a:ln w="9525">
            <a:noFill/>
            <a:miter lim="800000"/>
            <a:headEnd/>
            <a:tailEnd/>
          </a:ln>
        </p:spPr>
        <p:txBody>
          <a:bodyPr wrap="square">
            <a:spAutoFit/>
          </a:bodyPr>
          <a:lstStyle/>
          <a:p>
            <a:pPr>
              <a:spcBef>
                <a:spcPct val="50000"/>
              </a:spcBef>
            </a:pPr>
            <a:r>
              <a:rPr lang="zh-CN" altLang="en-US" sz="2800" b="1" dirty="0">
                <a:latin typeface="Arial" charset="0"/>
              </a:rPr>
              <a:t>加法</a:t>
            </a:r>
          </a:p>
        </p:txBody>
      </p:sp>
      <p:sp>
        <p:nvSpPr>
          <p:cNvPr id="14" name="Text Box 8"/>
          <p:cNvSpPr txBox="1">
            <a:spLocks noChangeArrowheads="1"/>
          </p:cNvSpPr>
          <p:nvPr/>
        </p:nvSpPr>
        <p:spPr bwMode="auto">
          <a:xfrm>
            <a:off x="422800" y="4417948"/>
            <a:ext cx="1196871" cy="523220"/>
          </a:xfrm>
          <a:prstGeom prst="rect">
            <a:avLst/>
          </a:prstGeom>
          <a:noFill/>
          <a:ln w="9525">
            <a:noFill/>
            <a:miter lim="800000"/>
            <a:headEnd/>
            <a:tailEnd/>
          </a:ln>
        </p:spPr>
        <p:txBody>
          <a:bodyPr wrap="square">
            <a:spAutoFit/>
          </a:bodyPr>
          <a:lstStyle/>
          <a:p>
            <a:pPr>
              <a:spcBef>
                <a:spcPct val="50000"/>
              </a:spcBef>
            </a:pPr>
            <a:r>
              <a:rPr lang="zh-CN" altLang="en-US" sz="2800" b="1" dirty="0">
                <a:latin typeface="Arial" charset="0"/>
              </a:rPr>
              <a:t>减法</a:t>
            </a:r>
          </a:p>
        </p:txBody>
      </p:sp>
    </p:spTree>
    <p:extLst>
      <p:ext uri="{BB962C8B-B14F-4D97-AF65-F5344CB8AC3E}">
        <p14:creationId xmlns:p14="http://schemas.microsoft.com/office/powerpoint/2010/main" val="375944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blinds(horizontal)">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a:t>二进制数的算术运算</a:t>
            </a:r>
          </a:p>
        </p:txBody>
      </p:sp>
      <p:sp>
        <p:nvSpPr>
          <p:cNvPr id="28675" name="内容占位符 2"/>
          <p:cNvSpPr>
            <a:spLocks noGrp="1"/>
          </p:cNvSpPr>
          <p:nvPr>
            <p:ph idx="1"/>
          </p:nvPr>
        </p:nvSpPr>
        <p:spPr>
          <a:xfrm>
            <a:off x="433183" y="1167852"/>
            <a:ext cx="8686800" cy="1821661"/>
          </a:xfrm>
        </p:spPr>
        <p:txBody>
          <a:bodyPr/>
          <a:lstStyle/>
          <a:p>
            <a:r>
              <a:rPr lang="zh-CN" altLang="en-US" sz="3200" dirty="0"/>
              <a:t>补码加法规则</a:t>
            </a:r>
            <a:endParaRPr lang="en-US" altLang="zh-CN" sz="3200" dirty="0"/>
          </a:p>
          <a:p>
            <a:pPr lvl="1"/>
            <a:r>
              <a:rPr lang="zh-CN" altLang="en-US" sz="2800" dirty="0"/>
              <a:t>二进制补码数可以按照普通的二进制加法相加，只要</a:t>
            </a:r>
            <a:r>
              <a:rPr lang="zh-CN" altLang="en-US" sz="2800" b="1" dirty="0">
                <a:solidFill>
                  <a:srgbClr val="FF0000"/>
                </a:solidFill>
              </a:rPr>
              <a:t>不超过</a:t>
            </a:r>
            <a:r>
              <a:rPr lang="zh-CN" altLang="en-US" sz="2800" dirty="0"/>
              <a:t>补码定义的范围，该结果就是正确的。</a:t>
            </a:r>
            <a:endParaRPr lang="en-US" altLang="zh-CN" sz="2800" dirty="0"/>
          </a:p>
        </p:txBody>
      </p:sp>
      <p:sp>
        <p:nvSpPr>
          <p:cNvPr id="7" name="日期占位符 6"/>
          <p:cNvSpPr>
            <a:spLocks noGrp="1"/>
          </p:cNvSpPr>
          <p:nvPr>
            <p:ph type="dt" sz="half" idx="10"/>
          </p:nvPr>
        </p:nvSpPr>
        <p:spPr/>
        <p:txBody>
          <a:bodyPr/>
          <a:lstStyle/>
          <a:p>
            <a:pPr>
              <a:defRPr/>
            </a:pPr>
            <a:fld id="{67F20A86-D967-42E8-A46E-AF5330D3CC51}" type="datetime1">
              <a:rPr lang="zh-CN" altLang="en-US" smtClean="0"/>
              <a:t>2018/3/13</a:t>
            </a:fld>
            <a:endParaRPr lang="en-US" altLang="zh-CN"/>
          </a:p>
        </p:txBody>
      </p:sp>
      <p:sp>
        <p:nvSpPr>
          <p:cNvPr id="28676"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28678" name="灯片编号占位符 7"/>
          <p:cNvSpPr>
            <a:spLocks noGrp="1"/>
          </p:cNvSpPr>
          <p:nvPr>
            <p:ph type="sldNum" sz="quarter" idx="12"/>
          </p:nvPr>
        </p:nvSpPr>
        <p:spPr>
          <a:noFill/>
        </p:spPr>
        <p:txBody>
          <a:bodyPr/>
          <a:lstStyle/>
          <a:p>
            <a:fld id="{388ABD5C-C1AC-4C17-98BF-D3C43890C693}" type="slidenum">
              <a:rPr lang="en-US" altLang="zh-CN" smtClean="0">
                <a:ea typeface="宋体" pitchFamily="2" charset="-122"/>
              </a:rPr>
              <a:pPr/>
              <a:t>34</a:t>
            </a:fld>
            <a:endParaRPr lang="en-US" altLang="zh-CN">
              <a:ea typeface="宋体" pitchFamily="2" charset="-122"/>
            </a:endParaRPr>
          </a:p>
        </p:txBody>
      </p:sp>
      <p:sp>
        <p:nvSpPr>
          <p:cNvPr id="9" name="矩形 8"/>
          <p:cNvSpPr/>
          <p:nvPr/>
        </p:nvSpPr>
        <p:spPr>
          <a:xfrm>
            <a:off x="3088743" y="2963304"/>
            <a:ext cx="2585165" cy="1569660"/>
          </a:xfrm>
          <a:prstGeom prst="rect">
            <a:avLst/>
          </a:prstGeom>
          <a:solidFill>
            <a:schemeClr val="accent6">
              <a:lumMod val="20000"/>
              <a:lumOff val="80000"/>
            </a:schemeClr>
          </a:solidFill>
          <a:ln>
            <a:solidFill>
              <a:schemeClr val="accent1">
                <a:shade val="50000"/>
              </a:schemeClr>
            </a:solidFill>
          </a:ln>
        </p:spPr>
        <p:txBody>
          <a:bodyPr wrap="square">
            <a:spAutoFit/>
          </a:bodyPr>
          <a:lstStyle/>
          <a:p>
            <a:r>
              <a:rPr lang="zh-CN" altLang="en-US" sz="2400" dirty="0"/>
              <a:t>例</a:t>
            </a:r>
            <a:r>
              <a:rPr lang="en-US" altLang="zh-CN" sz="2400" dirty="0"/>
              <a:t>1</a:t>
            </a:r>
            <a:r>
              <a:rPr lang="zh-CN" altLang="en-US" sz="2400" dirty="0"/>
              <a:t>：</a:t>
            </a:r>
            <a:r>
              <a:rPr lang="en-US" altLang="zh-CN" sz="2400" dirty="0"/>
              <a:t>15 </a:t>
            </a:r>
            <a:r>
              <a:rPr lang="zh-CN" altLang="en-US" sz="2400" dirty="0"/>
              <a:t>加</a:t>
            </a:r>
            <a:r>
              <a:rPr lang="en-US" altLang="zh-CN" sz="2400" dirty="0"/>
              <a:t>12</a:t>
            </a:r>
          </a:p>
          <a:p>
            <a:r>
              <a:rPr lang="en-US" altLang="zh-CN" sz="2400" dirty="0"/>
              <a:t>    00001111 (15)</a:t>
            </a:r>
          </a:p>
          <a:p>
            <a:r>
              <a:rPr lang="en-US" altLang="zh-CN" sz="2400" dirty="0"/>
              <a:t>+  00001100 (12)</a:t>
            </a:r>
          </a:p>
          <a:p>
            <a:r>
              <a:rPr lang="en-US" altLang="zh-CN" sz="2400" dirty="0"/>
              <a:t>    00011011 (27)</a:t>
            </a:r>
          </a:p>
        </p:txBody>
      </p:sp>
      <p:cxnSp>
        <p:nvCxnSpPr>
          <p:cNvPr id="8" name="直接连接符 7"/>
          <p:cNvCxnSpPr/>
          <p:nvPr/>
        </p:nvCxnSpPr>
        <p:spPr>
          <a:xfrm>
            <a:off x="3435496" y="4077072"/>
            <a:ext cx="2133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1"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a:t>二进制数的算术运算</a:t>
            </a:r>
          </a:p>
        </p:txBody>
      </p:sp>
      <p:sp>
        <p:nvSpPr>
          <p:cNvPr id="29699" name="内容占位符 2"/>
          <p:cNvSpPr>
            <a:spLocks noGrp="1"/>
          </p:cNvSpPr>
          <p:nvPr>
            <p:ph idx="1"/>
          </p:nvPr>
        </p:nvSpPr>
        <p:spPr>
          <a:xfrm>
            <a:off x="457200" y="1181662"/>
            <a:ext cx="8686800" cy="1536778"/>
          </a:xfrm>
        </p:spPr>
        <p:txBody>
          <a:bodyPr/>
          <a:lstStyle/>
          <a:p>
            <a:r>
              <a:rPr lang="zh-CN" altLang="en-US" dirty="0"/>
              <a:t>补码减法处理方法：</a:t>
            </a:r>
            <a:endParaRPr lang="en-US" altLang="zh-CN" dirty="0"/>
          </a:p>
          <a:p>
            <a:pPr lvl="1"/>
            <a:r>
              <a:rPr lang="en-US" altLang="zh-CN" sz="2700" dirty="0"/>
              <a:t>(1)</a:t>
            </a:r>
            <a:r>
              <a:rPr lang="zh-CN" altLang="en-US" sz="2700" dirty="0"/>
              <a:t>将减数变负取补码</a:t>
            </a:r>
            <a:r>
              <a:rPr lang="en-US" altLang="zh-CN" sz="2700" dirty="0"/>
              <a:t>; </a:t>
            </a:r>
          </a:p>
          <a:p>
            <a:pPr lvl="1"/>
            <a:r>
              <a:rPr lang="en-US" altLang="zh-CN" sz="2700" dirty="0"/>
              <a:t>(2)</a:t>
            </a:r>
            <a:r>
              <a:rPr lang="zh-CN" altLang="en-US" sz="2700" dirty="0"/>
              <a:t>将减数和被减数按正常的加法规则相加即可</a:t>
            </a:r>
            <a:r>
              <a:rPr lang="zh-CN" altLang="en-US" dirty="0"/>
              <a:t>。</a:t>
            </a:r>
            <a:endParaRPr lang="en-US" altLang="zh-CN" dirty="0"/>
          </a:p>
        </p:txBody>
      </p:sp>
      <p:sp>
        <p:nvSpPr>
          <p:cNvPr id="7" name="日期占位符 6"/>
          <p:cNvSpPr>
            <a:spLocks noGrp="1"/>
          </p:cNvSpPr>
          <p:nvPr>
            <p:ph type="dt" sz="half" idx="10"/>
          </p:nvPr>
        </p:nvSpPr>
        <p:spPr/>
        <p:txBody>
          <a:bodyPr/>
          <a:lstStyle/>
          <a:p>
            <a:pPr>
              <a:defRPr/>
            </a:pPr>
            <a:fld id="{531155E7-1CAD-4CD0-9668-C0B9A42D93E7}" type="datetime1">
              <a:rPr lang="zh-CN" altLang="en-US" smtClean="0"/>
              <a:t>2018/3/13</a:t>
            </a:fld>
            <a:endParaRPr lang="en-US" altLang="zh-CN"/>
          </a:p>
        </p:txBody>
      </p:sp>
      <p:sp>
        <p:nvSpPr>
          <p:cNvPr id="29700"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29702" name="灯片编号占位符 8"/>
          <p:cNvSpPr>
            <a:spLocks noGrp="1"/>
          </p:cNvSpPr>
          <p:nvPr>
            <p:ph type="sldNum" sz="quarter" idx="12"/>
          </p:nvPr>
        </p:nvSpPr>
        <p:spPr>
          <a:noFill/>
        </p:spPr>
        <p:txBody>
          <a:bodyPr/>
          <a:lstStyle/>
          <a:p>
            <a:fld id="{7241CBB1-A7E6-41B5-AAD1-FDE9FFCBAFB1}" type="slidenum">
              <a:rPr lang="en-US" altLang="zh-CN" smtClean="0">
                <a:ea typeface="宋体" pitchFamily="2" charset="-122"/>
              </a:rPr>
              <a:pPr/>
              <a:t>35</a:t>
            </a:fld>
            <a:endParaRPr lang="en-US" altLang="zh-CN" dirty="0">
              <a:ea typeface="宋体" pitchFamily="2" charset="-122"/>
            </a:endParaRPr>
          </a:p>
        </p:txBody>
      </p:sp>
      <p:grpSp>
        <p:nvGrpSpPr>
          <p:cNvPr id="15" name="组合 14"/>
          <p:cNvGrpSpPr/>
          <p:nvPr/>
        </p:nvGrpSpPr>
        <p:grpSpPr>
          <a:xfrm>
            <a:off x="1187624" y="3033433"/>
            <a:ext cx="3186106" cy="1569660"/>
            <a:chOff x="457200" y="3862765"/>
            <a:chExt cx="3186106" cy="1569660"/>
          </a:xfrm>
        </p:grpSpPr>
        <p:sp>
          <p:nvSpPr>
            <p:cNvPr id="16" name="矩形 15"/>
            <p:cNvSpPr/>
            <p:nvPr/>
          </p:nvSpPr>
          <p:spPr>
            <a:xfrm>
              <a:off x="457200" y="3862765"/>
              <a:ext cx="3186106" cy="1569660"/>
            </a:xfrm>
            <a:prstGeom prst="rect">
              <a:avLst/>
            </a:prstGeom>
            <a:solidFill>
              <a:schemeClr val="accent6">
                <a:lumMod val="20000"/>
                <a:lumOff val="80000"/>
              </a:schemeClr>
            </a:solidFill>
            <a:ln>
              <a:solidFill>
                <a:schemeClr val="accent1">
                  <a:shade val="50000"/>
                </a:schemeClr>
              </a:solidFill>
            </a:ln>
          </p:spPr>
          <p:txBody>
            <a:bodyPr wrap="square">
              <a:spAutoFit/>
            </a:bodyPr>
            <a:lstStyle/>
            <a:p>
              <a:r>
                <a:rPr lang="zh-CN" altLang="en-US" sz="2400" dirty="0"/>
                <a:t>例</a:t>
              </a:r>
              <a:r>
                <a:rPr lang="en-US" altLang="zh-CN" sz="2400" dirty="0"/>
                <a:t>1</a:t>
              </a:r>
              <a:r>
                <a:rPr lang="zh-CN" altLang="en-US" sz="2400" dirty="0"/>
                <a:t>：</a:t>
              </a:r>
              <a:r>
                <a:rPr lang="en-US" altLang="zh-CN" sz="2400" dirty="0"/>
                <a:t>15 </a:t>
              </a:r>
              <a:r>
                <a:rPr lang="zh-CN" altLang="en-US" sz="2400" dirty="0"/>
                <a:t>减</a:t>
              </a:r>
              <a:r>
                <a:rPr lang="en-US" altLang="zh-CN" sz="2400" dirty="0"/>
                <a:t>12</a:t>
              </a:r>
            </a:p>
            <a:p>
              <a:r>
                <a:rPr lang="en-US" altLang="zh-CN" sz="2400" dirty="0"/>
                <a:t>      00001111  (15)</a:t>
              </a:r>
            </a:p>
            <a:p>
              <a:r>
                <a:rPr lang="en-US" altLang="zh-CN" sz="2400" dirty="0"/>
                <a:t>+    11110100  (-12 )</a:t>
              </a:r>
              <a:r>
                <a:rPr lang="zh-CN" altLang="en-US" sz="2400" baseline="-25000" dirty="0"/>
                <a:t>补</a:t>
              </a:r>
              <a:endParaRPr lang="en-US" altLang="zh-CN" sz="2400" baseline="-25000" dirty="0"/>
            </a:p>
            <a:p>
              <a:r>
                <a:rPr lang="en-US" altLang="zh-CN" sz="2400" dirty="0"/>
                <a:t>    </a:t>
              </a:r>
              <a:r>
                <a:rPr lang="en-US" altLang="zh-CN" sz="2400" dirty="0">
                  <a:solidFill>
                    <a:srgbClr val="FF0000"/>
                  </a:solidFill>
                </a:rPr>
                <a:t>1</a:t>
              </a:r>
              <a:r>
                <a:rPr lang="en-US" altLang="zh-CN" sz="2400" dirty="0"/>
                <a:t>00000011  (3)</a:t>
              </a:r>
            </a:p>
          </p:txBody>
        </p:sp>
        <p:cxnSp>
          <p:nvCxnSpPr>
            <p:cNvPr id="17" name="直接连接符 16"/>
            <p:cNvCxnSpPr/>
            <p:nvPr/>
          </p:nvCxnSpPr>
          <p:spPr>
            <a:xfrm>
              <a:off x="571472" y="5000636"/>
              <a:ext cx="21336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4526130" y="3033433"/>
            <a:ext cx="3186106" cy="1569660"/>
            <a:chOff x="3643306" y="3710365"/>
            <a:chExt cx="3186106" cy="1569660"/>
          </a:xfrm>
        </p:grpSpPr>
        <p:sp>
          <p:nvSpPr>
            <p:cNvPr id="19" name="矩形 18"/>
            <p:cNvSpPr/>
            <p:nvPr/>
          </p:nvSpPr>
          <p:spPr>
            <a:xfrm>
              <a:off x="3643306" y="3710365"/>
              <a:ext cx="3186106" cy="1569660"/>
            </a:xfrm>
            <a:prstGeom prst="rect">
              <a:avLst/>
            </a:prstGeom>
            <a:solidFill>
              <a:schemeClr val="accent6">
                <a:lumMod val="20000"/>
                <a:lumOff val="80000"/>
              </a:schemeClr>
            </a:solidFill>
            <a:ln>
              <a:solidFill>
                <a:schemeClr val="accent1">
                  <a:shade val="50000"/>
                </a:schemeClr>
              </a:solidFill>
            </a:ln>
          </p:spPr>
          <p:txBody>
            <a:bodyPr wrap="square">
              <a:spAutoFit/>
            </a:bodyPr>
            <a:lstStyle/>
            <a:p>
              <a:r>
                <a:rPr lang="zh-CN" altLang="en-US" sz="2400" dirty="0"/>
                <a:t>例</a:t>
              </a:r>
              <a:r>
                <a:rPr lang="en-US" altLang="zh-CN" sz="2400" dirty="0"/>
                <a:t>1</a:t>
              </a:r>
              <a:r>
                <a:rPr lang="zh-CN" altLang="en-US" sz="2400" dirty="0"/>
                <a:t>：</a:t>
              </a:r>
              <a:r>
                <a:rPr lang="en-US" altLang="zh-CN" sz="2400" dirty="0"/>
                <a:t>99 </a:t>
              </a:r>
              <a:r>
                <a:rPr lang="zh-CN" altLang="en-US" sz="2400" dirty="0"/>
                <a:t>减</a:t>
              </a:r>
              <a:r>
                <a:rPr lang="en-US" altLang="zh-CN" sz="2400" dirty="0"/>
                <a:t>-33</a:t>
              </a:r>
            </a:p>
            <a:p>
              <a:r>
                <a:rPr lang="en-US" altLang="zh-CN" sz="2400" dirty="0"/>
                <a:t>       01100011  (99)</a:t>
              </a:r>
            </a:p>
            <a:p>
              <a:r>
                <a:rPr lang="en-US" altLang="zh-CN" sz="2400" dirty="0"/>
                <a:t> +   00100001  (33 )</a:t>
              </a:r>
              <a:r>
                <a:rPr lang="zh-CN" altLang="en-US" sz="2400" baseline="-25000" dirty="0"/>
                <a:t>补</a:t>
              </a:r>
              <a:endParaRPr lang="en-US" altLang="zh-CN" sz="2400" baseline="-25000" dirty="0"/>
            </a:p>
            <a:p>
              <a:r>
                <a:rPr lang="en-US" altLang="zh-CN" sz="2400" dirty="0"/>
                <a:t>    </a:t>
              </a:r>
              <a:r>
                <a:rPr lang="en-US" altLang="zh-CN" sz="2400" dirty="0">
                  <a:solidFill>
                    <a:srgbClr val="FF0000"/>
                  </a:solidFill>
                </a:rPr>
                <a:t>  1</a:t>
              </a:r>
              <a:r>
                <a:rPr lang="en-US" altLang="zh-CN" sz="2400" dirty="0"/>
                <a:t>0000100  (</a:t>
              </a:r>
              <a:r>
                <a:rPr lang="zh-CN" altLang="en-US" sz="2400" dirty="0"/>
                <a:t>？</a:t>
              </a:r>
              <a:r>
                <a:rPr lang="en-US" altLang="zh-CN" sz="2400" dirty="0"/>
                <a:t>)</a:t>
              </a:r>
            </a:p>
          </p:txBody>
        </p:sp>
        <p:cxnSp>
          <p:nvCxnSpPr>
            <p:cNvPr id="20" name="直接连接符 19"/>
            <p:cNvCxnSpPr/>
            <p:nvPr/>
          </p:nvCxnSpPr>
          <p:spPr>
            <a:xfrm>
              <a:off x="4147864" y="4848236"/>
              <a:ext cx="21336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2771800" y="5085184"/>
            <a:ext cx="2026568" cy="523220"/>
          </a:xfrm>
          <a:prstGeom prst="rect">
            <a:avLst/>
          </a:prstGeom>
          <a:solidFill>
            <a:schemeClr val="accent1">
              <a:lumMod val="20000"/>
              <a:lumOff val="80000"/>
            </a:schemeClr>
          </a:solidFill>
          <a:ln w="6350">
            <a:solidFill>
              <a:schemeClr val="tx1"/>
            </a:solidFill>
          </a:ln>
        </p:spPr>
        <p:txBody>
          <a:bodyPr wrap="square">
            <a:spAutoFit/>
          </a:bodyPr>
          <a:lstStyle/>
          <a:p>
            <a:r>
              <a:rPr lang="zh-CN" altLang="en-US" sz="2800" dirty="0"/>
              <a:t>有什么不同？</a:t>
            </a:r>
          </a:p>
        </p:txBody>
      </p:sp>
      <p:cxnSp>
        <p:nvCxnSpPr>
          <p:cNvPr id="3" name="直接箭头连接符 2"/>
          <p:cNvCxnSpPr/>
          <p:nvPr/>
        </p:nvCxnSpPr>
        <p:spPr>
          <a:xfrm flipH="1" flipV="1">
            <a:off x="1763688" y="4509120"/>
            <a:ext cx="1296144" cy="5905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4452912" y="4509120"/>
            <a:ext cx="767160" cy="5905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schemeClr val="tx1"/>
                </a:solidFill>
              </a:rPr>
              <a:t>溢出检测</a:t>
            </a:r>
            <a:endParaRPr lang="zh-CN" altLang="en-US" dirty="0">
              <a:solidFill>
                <a:schemeClr val="tx1"/>
              </a:solidFill>
            </a:endParaRPr>
          </a:p>
        </p:txBody>
      </p:sp>
      <p:sp>
        <p:nvSpPr>
          <p:cNvPr id="3" name="内容占位符 2"/>
          <p:cNvSpPr>
            <a:spLocks noGrp="1"/>
          </p:cNvSpPr>
          <p:nvPr>
            <p:ph idx="1"/>
          </p:nvPr>
        </p:nvSpPr>
        <p:spPr>
          <a:xfrm>
            <a:off x="392773" y="1176897"/>
            <a:ext cx="8686800" cy="1751404"/>
          </a:xfrm>
        </p:spPr>
        <p:txBody>
          <a:bodyPr/>
          <a:lstStyle/>
          <a:p>
            <a:r>
              <a:rPr lang="zh-CN" altLang="en-US" sz="2800" dirty="0"/>
              <a:t>溢出</a:t>
            </a:r>
            <a:r>
              <a:rPr lang="en-US" altLang="zh-CN" sz="2800" dirty="0"/>
              <a:t>overflow</a:t>
            </a:r>
            <a:r>
              <a:rPr lang="zh-CN" altLang="en-US" sz="2800" dirty="0"/>
              <a:t>：算术运算产生的结果</a:t>
            </a:r>
            <a:r>
              <a:rPr lang="zh-CN" altLang="en-US" sz="2800" b="1" dirty="0">
                <a:solidFill>
                  <a:srgbClr val="FF0000"/>
                </a:solidFill>
              </a:rPr>
              <a:t>超出</a:t>
            </a:r>
            <a:r>
              <a:rPr lang="zh-CN" altLang="en-US" sz="2800" dirty="0"/>
              <a:t>数制定义的范围。</a:t>
            </a:r>
            <a:endParaRPr lang="en-US" altLang="zh-CN" sz="2800" dirty="0"/>
          </a:p>
          <a:p>
            <a:pPr lvl="1"/>
            <a:r>
              <a:rPr lang="zh-CN" altLang="en-US" sz="2400" dirty="0"/>
              <a:t>符号位相同的两个数相加则有可能溢出</a:t>
            </a:r>
          </a:p>
          <a:p>
            <a:pPr lvl="1"/>
            <a:r>
              <a:rPr lang="zh-CN" altLang="en-US" sz="2400" dirty="0"/>
              <a:t>符号位不同的两个数相加不会产生溢出</a:t>
            </a:r>
            <a:endParaRPr lang="en-US" altLang="zh-CN" sz="2400" dirty="0"/>
          </a:p>
        </p:txBody>
      </p:sp>
      <p:sp>
        <p:nvSpPr>
          <p:cNvPr id="4" name="日期占位符 3"/>
          <p:cNvSpPr>
            <a:spLocks noGrp="1"/>
          </p:cNvSpPr>
          <p:nvPr>
            <p:ph type="dt" sz="half" idx="10"/>
          </p:nvPr>
        </p:nvSpPr>
        <p:spPr/>
        <p:txBody>
          <a:bodyPr/>
          <a:lstStyle/>
          <a:p>
            <a:pPr>
              <a:defRPr/>
            </a:pPr>
            <a:fld id="{8B951269-55CC-4B9B-86A9-CBF611F2D22C}"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pPr>
                <a:defRPr/>
              </a:pPr>
              <a:t>36</a:t>
            </a:fld>
            <a:endParaRPr lang="en-US" altLang="zh-CN"/>
          </a:p>
        </p:txBody>
      </p:sp>
      <p:sp>
        <p:nvSpPr>
          <p:cNvPr id="17" name="矩形 16"/>
          <p:cNvSpPr/>
          <p:nvPr/>
        </p:nvSpPr>
        <p:spPr>
          <a:xfrm>
            <a:off x="235319" y="4910446"/>
            <a:ext cx="8686799" cy="1569660"/>
          </a:xfrm>
          <a:prstGeom prst="rect">
            <a:avLst/>
          </a:prstGeom>
        </p:spPr>
        <p:txBody>
          <a:bodyPr wrap="square">
            <a:spAutoFit/>
          </a:bodyPr>
          <a:lstStyle/>
          <a:p>
            <a:r>
              <a:rPr lang="zh-CN" altLang="en-US" sz="2400" dirty="0"/>
              <a:t>溢出检测方法：</a:t>
            </a:r>
            <a:endParaRPr lang="en-US" altLang="zh-CN" sz="2400" dirty="0"/>
          </a:p>
          <a:p>
            <a:pPr lvl="1"/>
            <a:r>
              <a:rPr lang="en-US" altLang="zh-CN" sz="2400" dirty="0"/>
              <a:t>1</a:t>
            </a:r>
            <a:r>
              <a:rPr lang="zh-CN" altLang="en-US" sz="2400" dirty="0"/>
              <a:t>、和的符号位与加数的符号位不同，则产生溢出。</a:t>
            </a:r>
            <a:endParaRPr lang="en-US" altLang="zh-CN" sz="2400" dirty="0"/>
          </a:p>
          <a:p>
            <a:pPr lvl="1"/>
            <a:r>
              <a:rPr lang="en-US" altLang="zh-CN" sz="2400" dirty="0"/>
              <a:t>2</a:t>
            </a:r>
            <a:r>
              <a:rPr lang="zh-CN" altLang="en-US" sz="2400" dirty="0"/>
              <a:t>、如果向符号位的进位输入</a:t>
            </a:r>
            <a:r>
              <a:rPr lang="en-US" altLang="zh-CN" sz="2400" dirty="0" err="1"/>
              <a:t>C</a:t>
            </a:r>
            <a:r>
              <a:rPr lang="en-US" altLang="zh-CN" sz="2400" baseline="-25000" dirty="0" err="1"/>
              <a:t>in</a:t>
            </a:r>
            <a:r>
              <a:rPr lang="zh-CN" altLang="en-US" sz="2400" dirty="0"/>
              <a:t>和从符号位的进位输出</a:t>
            </a:r>
            <a:r>
              <a:rPr lang="en-US" altLang="zh-CN" sz="2400" dirty="0" err="1"/>
              <a:t>C</a:t>
            </a:r>
            <a:r>
              <a:rPr lang="en-US" altLang="zh-CN" sz="2400" baseline="-25000" dirty="0" err="1"/>
              <a:t>out</a:t>
            </a:r>
            <a:r>
              <a:rPr lang="zh-CN" altLang="en-US" sz="2400" dirty="0"/>
              <a:t>不同，则产生溢出。</a:t>
            </a:r>
          </a:p>
        </p:txBody>
      </p:sp>
      <p:pic>
        <p:nvPicPr>
          <p:cNvPr id="14" name="Picture 2"/>
          <p:cNvPicPr>
            <a:picLocks noChangeAspect="1" noChangeArrowheads="1"/>
          </p:cNvPicPr>
          <p:nvPr/>
        </p:nvPicPr>
        <p:blipFill>
          <a:blip r:embed="rId2" cstate="print"/>
          <a:srcRect/>
          <a:stretch>
            <a:fillRect/>
          </a:stretch>
        </p:blipFill>
        <p:spPr bwMode="auto">
          <a:xfrm>
            <a:off x="457200" y="3105604"/>
            <a:ext cx="8056563" cy="1793867"/>
          </a:xfrm>
          <a:prstGeom prst="rect">
            <a:avLst/>
          </a:prstGeom>
          <a:noFill/>
          <a:ln w="9525">
            <a:noFill/>
            <a:miter lim="800000"/>
            <a:headEnd/>
            <a:tailEnd/>
          </a:ln>
        </p:spPr>
      </p:pic>
    </p:spTree>
    <p:extLst>
      <p:ext uri="{BB962C8B-B14F-4D97-AF65-F5344CB8AC3E}">
        <p14:creationId xmlns:p14="http://schemas.microsoft.com/office/powerpoint/2010/main" val="378426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000125" y="185738"/>
            <a:ext cx="6905625" cy="742950"/>
          </a:xfrm>
        </p:spPr>
        <p:txBody>
          <a:bodyPr/>
          <a:lstStyle/>
          <a:p>
            <a:r>
              <a:rPr lang="zh-CN" altLang="en-US" dirty="0"/>
              <a:t>二进制数加法和减法规则总结</a:t>
            </a:r>
          </a:p>
        </p:txBody>
      </p:sp>
      <p:sp>
        <p:nvSpPr>
          <p:cNvPr id="32771"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32773" name="灯片编号占位符 7"/>
          <p:cNvSpPr>
            <a:spLocks noGrp="1"/>
          </p:cNvSpPr>
          <p:nvPr>
            <p:ph type="sldNum" sz="quarter" idx="12"/>
          </p:nvPr>
        </p:nvSpPr>
        <p:spPr>
          <a:noFill/>
        </p:spPr>
        <p:txBody>
          <a:bodyPr/>
          <a:lstStyle/>
          <a:p>
            <a:fld id="{A9FAF4CD-4184-43CF-886A-F4DA7D920441}" type="slidenum">
              <a:rPr lang="en-US" altLang="zh-CN" smtClean="0">
                <a:ea typeface="宋体" pitchFamily="2" charset="-122"/>
              </a:rPr>
              <a:pPr/>
              <a:t>37</a:t>
            </a:fld>
            <a:endParaRPr lang="en-US" altLang="zh-CN">
              <a:ea typeface="宋体" pitchFamily="2" charset="-122"/>
            </a:endParaRPr>
          </a:p>
        </p:txBody>
      </p:sp>
      <p:sp>
        <p:nvSpPr>
          <p:cNvPr id="6" name="日期占位符 5"/>
          <p:cNvSpPr>
            <a:spLocks noGrp="1"/>
          </p:cNvSpPr>
          <p:nvPr>
            <p:ph type="dt" sz="half" idx="10"/>
          </p:nvPr>
        </p:nvSpPr>
        <p:spPr/>
        <p:txBody>
          <a:bodyPr/>
          <a:lstStyle/>
          <a:p>
            <a:pPr>
              <a:defRPr/>
            </a:pPr>
            <a:fld id="{66EAB96A-A14D-407D-84CE-998A2769C2CA}" type="datetime1">
              <a:rPr lang="zh-CN" altLang="en-US" smtClean="0"/>
              <a:t>2018/3/13</a:t>
            </a:fld>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val="2836558643"/>
              </p:ext>
            </p:extLst>
          </p:nvPr>
        </p:nvGraphicFramePr>
        <p:xfrm>
          <a:off x="142876" y="1144598"/>
          <a:ext cx="8858280" cy="5561002"/>
        </p:xfrm>
        <a:graphic>
          <a:graphicData uri="http://schemas.openxmlformats.org/drawingml/2006/table">
            <a:tbl>
              <a:tblPr>
                <a:tableStyleId>{5C22544A-7EE6-4342-B048-85BDC9FD1C3A}</a:tableStyleId>
              </a:tblPr>
              <a:tblGrid>
                <a:gridCol w="1571636">
                  <a:extLst>
                    <a:ext uri="{9D8B030D-6E8A-4147-A177-3AD203B41FA5}">
                      <a16:colId xmlns:a16="http://schemas.microsoft.com/office/drawing/2014/main" val="20000"/>
                    </a:ext>
                  </a:extLst>
                </a:gridCol>
                <a:gridCol w="3071834">
                  <a:extLst>
                    <a:ext uri="{9D8B030D-6E8A-4147-A177-3AD203B41FA5}">
                      <a16:colId xmlns:a16="http://schemas.microsoft.com/office/drawing/2014/main" val="20001"/>
                    </a:ext>
                  </a:extLst>
                </a:gridCol>
                <a:gridCol w="1785950">
                  <a:extLst>
                    <a:ext uri="{9D8B030D-6E8A-4147-A177-3AD203B41FA5}">
                      <a16:colId xmlns:a16="http://schemas.microsoft.com/office/drawing/2014/main" val="20002"/>
                    </a:ext>
                  </a:extLst>
                </a:gridCol>
                <a:gridCol w="2428860">
                  <a:extLst>
                    <a:ext uri="{9D8B030D-6E8A-4147-A177-3AD203B41FA5}">
                      <a16:colId xmlns:a16="http://schemas.microsoft.com/office/drawing/2014/main" val="20003"/>
                    </a:ext>
                  </a:extLst>
                </a:gridCol>
              </a:tblGrid>
              <a:tr h="531802">
                <a:tc>
                  <a:txBody>
                    <a:bodyPr/>
                    <a:lstStyle/>
                    <a:p>
                      <a:pPr algn="ctr"/>
                      <a:r>
                        <a:rPr lang="zh-CN" altLang="en-US" dirty="0"/>
                        <a:t>数制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加法规则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负数规则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减法规则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79247">
                <a:tc>
                  <a:txBody>
                    <a:bodyPr/>
                    <a:lstStyle/>
                    <a:p>
                      <a:r>
                        <a:rPr lang="zh-CN" altLang="en-US" dirty="0"/>
                        <a:t>无符号数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操作数相加；如果</a:t>
                      </a:r>
                      <a:r>
                        <a:rPr lang="en-US" altLang="zh-CN" dirty="0"/>
                        <a:t>MSB</a:t>
                      </a:r>
                      <a:r>
                        <a:rPr lang="zh-CN" altLang="en-US" dirty="0"/>
                        <a:t>产生进位，则结果超出范围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不适用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被减数减去减数，如果</a:t>
                      </a:r>
                      <a:r>
                        <a:rPr lang="en-US" altLang="zh-CN" dirty="0"/>
                        <a:t>MSB</a:t>
                      </a:r>
                      <a:r>
                        <a:rPr lang="zh-CN" altLang="en-US" dirty="0"/>
                        <a:t>产生借位，则结果超出范围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72399">
                <a:tc>
                  <a:txBody>
                    <a:bodyPr/>
                    <a:lstStyle/>
                    <a:p>
                      <a:r>
                        <a:rPr lang="zh-CN" altLang="en-US" dirty="0"/>
                        <a:t>符号</a:t>
                      </a:r>
                      <a:r>
                        <a:rPr lang="en-US" altLang="zh-CN" dirty="0"/>
                        <a:t>-</a:t>
                      </a:r>
                      <a:r>
                        <a:rPr lang="zh-CN" altLang="en-US" dirty="0"/>
                        <a:t>数值</a:t>
                      </a:r>
                      <a:endParaRPr lang="en-US" altLang="zh-CN" dirty="0"/>
                    </a:p>
                    <a:p>
                      <a:r>
                        <a:rPr lang="zh-CN" altLang="en-US" dirty="0"/>
                        <a:t>二进制原码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（同号）绝对值相加，如果</a:t>
                      </a:r>
                      <a:r>
                        <a:rPr lang="en-US" altLang="zh-CN" dirty="0"/>
                        <a:t>MSB</a:t>
                      </a:r>
                      <a:r>
                        <a:rPr lang="zh-CN" altLang="en-US" dirty="0"/>
                        <a:t>产生进位，则溢出，结果符号与操作数符号相同</a:t>
                      </a:r>
                      <a:endParaRPr lang="en-US" altLang="zh-CN" dirty="0"/>
                    </a:p>
                    <a:p>
                      <a:r>
                        <a:rPr lang="zh-CN" altLang="en-US" dirty="0"/>
                        <a:t>（异号）较大绝对值减去较小绝对值，结果符号与较大绝对值的符号相同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改变操作数的符号位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改变减数的符号位后同加法一样进行计算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79247">
                <a:tc>
                  <a:txBody>
                    <a:bodyPr/>
                    <a:lstStyle/>
                    <a:p>
                      <a:r>
                        <a:rPr lang="zh-CN" altLang="en-US" dirty="0">
                          <a:solidFill>
                            <a:srgbClr val="FF0000"/>
                          </a:solidFill>
                        </a:rPr>
                        <a:t>二进制补码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solidFill>
                            <a:srgbClr val="FF0000"/>
                          </a:solidFill>
                        </a:rPr>
                        <a:t>做加法，忽略</a:t>
                      </a:r>
                      <a:r>
                        <a:rPr lang="en-US" altLang="zh-CN" dirty="0">
                          <a:solidFill>
                            <a:srgbClr val="FF0000"/>
                          </a:solidFill>
                        </a:rPr>
                        <a:t>MSB</a:t>
                      </a:r>
                      <a:r>
                        <a:rPr lang="zh-CN" altLang="en-US" dirty="0">
                          <a:solidFill>
                            <a:srgbClr val="FF0000"/>
                          </a:solidFill>
                        </a:rPr>
                        <a:t>的进位，如果向符号位的进位输入和从符号位的进位输出不同，则产生溢出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solidFill>
                            <a:srgbClr val="FF0000"/>
                          </a:solidFill>
                        </a:rPr>
                        <a:t>逐位取反，末位加</a:t>
                      </a: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solidFill>
                            <a:srgbClr val="FF0000"/>
                          </a:solidFill>
                        </a:rPr>
                        <a:t>减数取补后，与被减数相加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79247">
                <a:tc>
                  <a:txBody>
                    <a:bodyPr/>
                    <a:lstStyle/>
                    <a:p>
                      <a:r>
                        <a:rPr lang="zh-CN" altLang="en-US" dirty="0"/>
                        <a:t>二进制反码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做加法，如果</a:t>
                      </a:r>
                      <a:r>
                        <a:rPr lang="en-US" altLang="zh-CN" dirty="0"/>
                        <a:t>MSB</a:t>
                      </a:r>
                      <a:r>
                        <a:rPr lang="zh-CN" altLang="en-US" dirty="0"/>
                        <a:t>有进位，结果加</a:t>
                      </a:r>
                      <a:r>
                        <a:rPr lang="en-US" altLang="zh-CN" dirty="0"/>
                        <a:t>1</a:t>
                      </a:r>
                      <a:r>
                        <a:rPr lang="zh-CN" altLang="en-US" dirty="0"/>
                        <a:t>；如果向符号位的进位输入和从符号位的进位输出不同，则产生溢出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逐位取反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t>减数逐位取反，同加法一样计算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83178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000125" y="185738"/>
            <a:ext cx="6905625" cy="742950"/>
          </a:xfrm>
        </p:spPr>
        <p:txBody>
          <a:bodyPr/>
          <a:lstStyle/>
          <a:p>
            <a:r>
              <a:rPr lang="zh-CN" altLang="en-US"/>
              <a:t>二进制乘法</a:t>
            </a:r>
          </a:p>
        </p:txBody>
      </p:sp>
      <p:sp>
        <p:nvSpPr>
          <p:cNvPr id="33795" name="内容占位符 2"/>
          <p:cNvSpPr>
            <a:spLocks noGrp="1"/>
          </p:cNvSpPr>
          <p:nvPr>
            <p:ph idx="1"/>
          </p:nvPr>
        </p:nvSpPr>
        <p:spPr>
          <a:xfrm>
            <a:off x="457200" y="1239839"/>
            <a:ext cx="8686800" cy="2189756"/>
          </a:xfrm>
        </p:spPr>
        <p:txBody>
          <a:bodyPr/>
          <a:lstStyle/>
          <a:p>
            <a:r>
              <a:rPr lang="zh-CN" altLang="en-US" dirty="0"/>
              <a:t>采用移位</a:t>
            </a:r>
            <a:r>
              <a:rPr lang="en-US" altLang="zh-CN" dirty="0"/>
              <a:t>—</a:t>
            </a:r>
            <a:r>
              <a:rPr lang="zh-CN" altLang="en-US" dirty="0"/>
              <a:t>累加方法实现无符号数的乘法。</a:t>
            </a:r>
            <a:endParaRPr lang="en-US" altLang="zh-CN" dirty="0"/>
          </a:p>
          <a:p>
            <a:r>
              <a:rPr lang="zh-CN" altLang="en-US" dirty="0"/>
              <a:t>有符号数：</a:t>
            </a:r>
            <a:endParaRPr lang="en-US" altLang="zh-CN" dirty="0"/>
          </a:p>
          <a:p>
            <a:pPr lvl="1"/>
            <a:r>
              <a:rPr lang="zh-CN" altLang="en-US" dirty="0"/>
              <a:t>同号相乘为正，异号为负；</a:t>
            </a:r>
            <a:endParaRPr lang="en-US" altLang="zh-CN" dirty="0"/>
          </a:p>
          <a:p>
            <a:pPr lvl="1"/>
            <a:r>
              <a:rPr lang="zh-CN" altLang="en-US" dirty="0"/>
              <a:t>取操作数的绝对值，按无符号数乘法计算积。</a:t>
            </a:r>
            <a:endParaRPr lang="en-US" altLang="zh-CN" dirty="0"/>
          </a:p>
          <a:p>
            <a:pPr lvl="1">
              <a:buFont typeface="Wingdings" pitchFamily="2" charset="2"/>
              <a:buNone/>
            </a:pPr>
            <a:endParaRPr lang="en-US" altLang="zh-CN" dirty="0"/>
          </a:p>
        </p:txBody>
      </p:sp>
      <p:sp>
        <p:nvSpPr>
          <p:cNvPr id="33796"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33799" name="灯片编号占位符 8"/>
          <p:cNvSpPr>
            <a:spLocks noGrp="1"/>
          </p:cNvSpPr>
          <p:nvPr>
            <p:ph type="sldNum" sz="quarter" idx="12"/>
          </p:nvPr>
        </p:nvSpPr>
        <p:spPr>
          <a:noFill/>
        </p:spPr>
        <p:txBody>
          <a:bodyPr/>
          <a:lstStyle/>
          <a:p>
            <a:fld id="{D401D049-3B2B-4D57-8C49-8027368D661D}" type="slidenum">
              <a:rPr lang="en-US" altLang="zh-CN" smtClean="0">
                <a:ea typeface="宋体" pitchFamily="2" charset="-122"/>
              </a:rPr>
              <a:pPr/>
              <a:t>38</a:t>
            </a:fld>
            <a:endParaRPr lang="en-US" altLang="zh-CN">
              <a:ea typeface="宋体" pitchFamily="2" charset="-122"/>
            </a:endParaRPr>
          </a:p>
        </p:txBody>
      </p:sp>
      <p:sp>
        <p:nvSpPr>
          <p:cNvPr id="8" name="日期占位符 7"/>
          <p:cNvSpPr>
            <a:spLocks noGrp="1"/>
          </p:cNvSpPr>
          <p:nvPr>
            <p:ph type="dt" sz="half" idx="10"/>
          </p:nvPr>
        </p:nvSpPr>
        <p:spPr/>
        <p:txBody>
          <a:bodyPr/>
          <a:lstStyle/>
          <a:p>
            <a:pPr>
              <a:defRPr/>
            </a:pPr>
            <a:fld id="{21CA9275-4CF6-4C62-BDFD-B8C9C9820BA1}" type="datetime1">
              <a:rPr lang="zh-CN" altLang="en-US" smtClean="0"/>
              <a:pPr>
                <a:defRPr/>
              </a:pPr>
              <a:t>2018/3/13</a:t>
            </a:fld>
            <a:endParaRPr lang="en-US" altLang="zh-CN"/>
          </a:p>
        </p:txBody>
      </p:sp>
      <p:sp>
        <p:nvSpPr>
          <p:cNvPr id="10" name="Text Box 5"/>
          <p:cNvSpPr txBox="1">
            <a:spLocks noChangeArrowheads="1"/>
          </p:cNvSpPr>
          <p:nvPr/>
        </p:nvSpPr>
        <p:spPr bwMode="auto">
          <a:xfrm>
            <a:off x="7072139" y="3501008"/>
            <a:ext cx="779462" cy="519113"/>
          </a:xfrm>
          <a:prstGeom prst="rect">
            <a:avLst/>
          </a:prstGeom>
          <a:noFill/>
          <a:ln w="9525">
            <a:noFill/>
            <a:miter lim="800000"/>
            <a:headEnd/>
            <a:tailEnd/>
          </a:ln>
        </p:spPr>
        <p:txBody>
          <a:bodyPr wrap="none">
            <a:spAutoFit/>
          </a:bodyPr>
          <a:lstStyle/>
          <a:p>
            <a:r>
              <a:rPr lang="en-US" altLang="zh-CN" sz="2800">
                <a:latin typeface="Arial" charset="0"/>
              </a:rPr>
              <a:t>111</a:t>
            </a:r>
          </a:p>
        </p:txBody>
      </p:sp>
      <p:sp>
        <p:nvSpPr>
          <p:cNvPr id="11" name="Text Box 6"/>
          <p:cNvSpPr txBox="1">
            <a:spLocks noChangeArrowheads="1"/>
          </p:cNvSpPr>
          <p:nvPr/>
        </p:nvSpPr>
        <p:spPr bwMode="auto">
          <a:xfrm>
            <a:off x="7076901" y="3877246"/>
            <a:ext cx="779463" cy="519112"/>
          </a:xfrm>
          <a:prstGeom prst="rect">
            <a:avLst/>
          </a:prstGeom>
          <a:noFill/>
          <a:ln w="9525">
            <a:noFill/>
            <a:miter lim="800000"/>
            <a:headEnd/>
            <a:tailEnd/>
          </a:ln>
        </p:spPr>
        <p:txBody>
          <a:bodyPr wrap="none">
            <a:spAutoFit/>
          </a:bodyPr>
          <a:lstStyle/>
          <a:p>
            <a:r>
              <a:rPr lang="en-US" altLang="zh-CN" sz="2800">
                <a:latin typeface="Arial" charset="0"/>
              </a:rPr>
              <a:t>101</a:t>
            </a:r>
          </a:p>
        </p:txBody>
      </p:sp>
      <p:sp>
        <p:nvSpPr>
          <p:cNvPr id="12" name="Text Box 7"/>
          <p:cNvSpPr txBox="1">
            <a:spLocks noChangeArrowheads="1"/>
          </p:cNvSpPr>
          <p:nvPr/>
        </p:nvSpPr>
        <p:spPr bwMode="auto">
          <a:xfrm>
            <a:off x="6730826" y="3850258"/>
            <a:ext cx="539750" cy="519113"/>
          </a:xfrm>
          <a:prstGeom prst="rect">
            <a:avLst/>
          </a:prstGeom>
          <a:noFill/>
          <a:ln w="9525">
            <a:noFill/>
            <a:miter lim="800000"/>
            <a:headEnd/>
            <a:tailEnd/>
          </a:ln>
        </p:spPr>
        <p:txBody>
          <a:bodyPr wrap="none">
            <a:spAutoFit/>
          </a:bodyPr>
          <a:lstStyle/>
          <a:p>
            <a:r>
              <a:rPr lang="en-US" altLang="zh-CN" sz="2800">
                <a:latin typeface="Times New Roman" pitchFamily="18" charset="0"/>
                <a:cs typeface="Times New Roman" pitchFamily="18" charset="0"/>
              </a:rPr>
              <a:t>×</a:t>
            </a:r>
          </a:p>
        </p:txBody>
      </p:sp>
      <p:sp>
        <p:nvSpPr>
          <p:cNvPr id="13" name="Line 8"/>
          <p:cNvSpPr>
            <a:spLocks noChangeShapeType="1"/>
          </p:cNvSpPr>
          <p:nvPr/>
        </p:nvSpPr>
        <p:spPr bwMode="auto">
          <a:xfrm>
            <a:off x="6516514" y="4324921"/>
            <a:ext cx="1439862" cy="0"/>
          </a:xfrm>
          <a:prstGeom prst="line">
            <a:avLst/>
          </a:prstGeom>
          <a:noFill/>
          <a:ln w="28575">
            <a:solidFill>
              <a:schemeClr val="tx1"/>
            </a:solidFill>
            <a:round/>
            <a:headEnd/>
            <a:tailEnd/>
          </a:ln>
        </p:spPr>
        <p:txBody>
          <a:bodyPr/>
          <a:lstStyle/>
          <a:p>
            <a:endParaRPr lang="zh-CN" altLang="en-US"/>
          </a:p>
        </p:txBody>
      </p:sp>
      <p:sp>
        <p:nvSpPr>
          <p:cNvPr id="14" name="Text Box 9"/>
          <p:cNvSpPr txBox="1">
            <a:spLocks noChangeArrowheads="1"/>
          </p:cNvSpPr>
          <p:nvPr/>
        </p:nvSpPr>
        <p:spPr bwMode="auto">
          <a:xfrm>
            <a:off x="7076901" y="4253483"/>
            <a:ext cx="779463" cy="519113"/>
          </a:xfrm>
          <a:prstGeom prst="rect">
            <a:avLst/>
          </a:prstGeom>
          <a:noFill/>
          <a:ln w="9525">
            <a:noFill/>
            <a:miter lim="800000"/>
            <a:headEnd/>
            <a:tailEnd/>
          </a:ln>
        </p:spPr>
        <p:txBody>
          <a:bodyPr wrap="none">
            <a:spAutoFit/>
          </a:bodyPr>
          <a:lstStyle/>
          <a:p>
            <a:r>
              <a:rPr lang="en-US" altLang="zh-CN" sz="2800">
                <a:latin typeface="Arial" charset="0"/>
              </a:rPr>
              <a:t>111</a:t>
            </a:r>
          </a:p>
        </p:txBody>
      </p:sp>
      <p:sp>
        <p:nvSpPr>
          <p:cNvPr id="15" name="Text Box 10"/>
          <p:cNvSpPr txBox="1">
            <a:spLocks noChangeArrowheads="1"/>
          </p:cNvSpPr>
          <p:nvPr/>
        </p:nvSpPr>
        <p:spPr bwMode="auto">
          <a:xfrm>
            <a:off x="6875289" y="4570983"/>
            <a:ext cx="779462" cy="519113"/>
          </a:xfrm>
          <a:prstGeom prst="rect">
            <a:avLst/>
          </a:prstGeom>
          <a:noFill/>
          <a:ln w="9525">
            <a:noFill/>
            <a:miter lim="800000"/>
            <a:headEnd/>
            <a:tailEnd/>
          </a:ln>
        </p:spPr>
        <p:txBody>
          <a:bodyPr wrap="none">
            <a:spAutoFit/>
          </a:bodyPr>
          <a:lstStyle/>
          <a:p>
            <a:r>
              <a:rPr lang="en-US" altLang="zh-CN" sz="2800">
                <a:latin typeface="Arial" charset="0"/>
              </a:rPr>
              <a:t>000</a:t>
            </a:r>
          </a:p>
        </p:txBody>
      </p:sp>
      <p:sp>
        <p:nvSpPr>
          <p:cNvPr id="16" name="Text Box 11"/>
          <p:cNvSpPr txBox="1">
            <a:spLocks noChangeArrowheads="1"/>
          </p:cNvSpPr>
          <p:nvPr/>
        </p:nvSpPr>
        <p:spPr bwMode="auto">
          <a:xfrm>
            <a:off x="6659389" y="4929758"/>
            <a:ext cx="779462" cy="519113"/>
          </a:xfrm>
          <a:prstGeom prst="rect">
            <a:avLst/>
          </a:prstGeom>
          <a:noFill/>
          <a:ln w="9525">
            <a:noFill/>
            <a:miter lim="800000"/>
            <a:headEnd/>
            <a:tailEnd/>
          </a:ln>
        </p:spPr>
        <p:txBody>
          <a:bodyPr wrap="none">
            <a:spAutoFit/>
          </a:bodyPr>
          <a:lstStyle/>
          <a:p>
            <a:r>
              <a:rPr lang="en-US" altLang="zh-CN" sz="2800">
                <a:latin typeface="Arial" charset="0"/>
              </a:rPr>
              <a:t>111</a:t>
            </a:r>
          </a:p>
        </p:txBody>
      </p:sp>
      <p:sp>
        <p:nvSpPr>
          <p:cNvPr id="17" name="Line 12"/>
          <p:cNvSpPr>
            <a:spLocks noChangeShapeType="1"/>
          </p:cNvSpPr>
          <p:nvPr/>
        </p:nvSpPr>
        <p:spPr bwMode="auto">
          <a:xfrm>
            <a:off x="6516514" y="5406008"/>
            <a:ext cx="1439862" cy="0"/>
          </a:xfrm>
          <a:prstGeom prst="line">
            <a:avLst/>
          </a:prstGeom>
          <a:noFill/>
          <a:ln w="28575">
            <a:solidFill>
              <a:schemeClr val="tx1"/>
            </a:solidFill>
            <a:round/>
            <a:headEnd/>
            <a:tailEnd/>
          </a:ln>
        </p:spPr>
        <p:txBody>
          <a:bodyPr/>
          <a:lstStyle/>
          <a:p>
            <a:endParaRPr lang="zh-CN" altLang="en-US"/>
          </a:p>
        </p:txBody>
      </p:sp>
      <p:sp>
        <p:nvSpPr>
          <p:cNvPr id="18" name="Text Box 13"/>
          <p:cNvSpPr txBox="1">
            <a:spLocks noChangeArrowheads="1"/>
          </p:cNvSpPr>
          <p:nvPr/>
        </p:nvSpPr>
        <p:spPr bwMode="auto">
          <a:xfrm>
            <a:off x="6399039" y="4839271"/>
            <a:ext cx="441325" cy="641350"/>
          </a:xfrm>
          <a:prstGeom prst="rect">
            <a:avLst/>
          </a:prstGeom>
          <a:noFill/>
          <a:ln w="9525">
            <a:noFill/>
            <a:miter lim="800000"/>
            <a:headEnd/>
            <a:tailEnd/>
          </a:ln>
        </p:spPr>
        <p:txBody>
          <a:bodyPr wrap="none">
            <a:spAutoFit/>
          </a:bodyPr>
          <a:lstStyle/>
          <a:p>
            <a:r>
              <a:rPr lang="en-US" altLang="zh-CN" sz="3600">
                <a:latin typeface="Times New Roman" pitchFamily="18" charset="0"/>
                <a:cs typeface="Times New Roman" pitchFamily="18" charset="0"/>
              </a:rPr>
              <a:t>+</a:t>
            </a:r>
          </a:p>
        </p:txBody>
      </p:sp>
      <p:sp>
        <p:nvSpPr>
          <p:cNvPr id="19" name="Text Box 14"/>
          <p:cNvSpPr txBox="1">
            <a:spLocks noChangeArrowheads="1"/>
          </p:cNvSpPr>
          <p:nvPr/>
        </p:nvSpPr>
        <p:spPr bwMode="auto">
          <a:xfrm>
            <a:off x="6487939" y="5391721"/>
            <a:ext cx="1439862" cy="519112"/>
          </a:xfrm>
          <a:prstGeom prst="rect">
            <a:avLst/>
          </a:prstGeom>
          <a:noFill/>
          <a:ln w="9525">
            <a:noFill/>
            <a:miter lim="800000"/>
            <a:headEnd/>
            <a:tailEnd/>
          </a:ln>
        </p:spPr>
        <p:txBody>
          <a:bodyPr>
            <a:spAutoFit/>
          </a:bodyPr>
          <a:lstStyle/>
          <a:p>
            <a:r>
              <a:rPr lang="en-US" altLang="zh-CN" sz="2800">
                <a:latin typeface="Arial" charset="0"/>
              </a:rPr>
              <a:t>100011</a:t>
            </a:r>
          </a:p>
        </p:txBody>
      </p:sp>
      <p:grpSp>
        <p:nvGrpSpPr>
          <p:cNvPr id="2" name="组合 1"/>
          <p:cNvGrpSpPr/>
          <p:nvPr/>
        </p:nvGrpSpPr>
        <p:grpSpPr>
          <a:xfrm>
            <a:off x="3648398" y="3841412"/>
            <a:ext cx="1439862" cy="1311275"/>
            <a:chOff x="7620001" y="1646867"/>
            <a:chExt cx="1439862" cy="1311275"/>
          </a:xfrm>
        </p:grpSpPr>
        <p:sp>
          <p:nvSpPr>
            <p:cNvPr id="20" name="Text Box 15"/>
            <p:cNvSpPr txBox="1">
              <a:spLocks noChangeArrowheads="1"/>
            </p:cNvSpPr>
            <p:nvPr/>
          </p:nvSpPr>
          <p:spPr bwMode="auto">
            <a:xfrm>
              <a:off x="8518526" y="1646867"/>
              <a:ext cx="382587" cy="519112"/>
            </a:xfrm>
            <a:prstGeom prst="rect">
              <a:avLst/>
            </a:prstGeom>
            <a:noFill/>
            <a:ln w="9525">
              <a:noFill/>
              <a:miter lim="800000"/>
              <a:headEnd/>
              <a:tailEnd/>
            </a:ln>
          </p:spPr>
          <p:txBody>
            <a:bodyPr wrap="none">
              <a:spAutoFit/>
            </a:bodyPr>
            <a:lstStyle/>
            <a:p>
              <a:r>
                <a:rPr lang="en-US" altLang="zh-CN" sz="2800">
                  <a:latin typeface="Arial" charset="0"/>
                </a:rPr>
                <a:t>7</a:t>
              </a:r>
            </a:p>
          </p:txBody>
        </p:sp>
        <p:sp>
          <p:nvSpPr>
            <p:cNvPr id="21" name="Text Box 16"/>
            <p:cNvSpPr txBox="1">
              <a:spLocks noChangeArrowheads="1"/>
            </p:cNvSpPr>
            <p:nvPr/>
          </p:nvSpPr>
          <p:spPr bwMode="auto">
            <a:xfrm>
              <a:off x="8518526" y="2005642"/>
              <a:ext cx="382587" cy="519112"/>
            </a:xfrm>
            <a:prstGeom prst="rect">
              <a:avLst/>
            </a:prstGeom>
            <a:noFill/>
            <a:ln w="9525">
              <a:noFill/>
              <a:miter lim="800000"/>
              <a:headEnd/>
              <a:tailEnd/>
            </a:ln>
          </p:spPr>
          <p:txBody>
            <a:bodyPr wrap="none">
              <a:spAutoFit/>
            </a:bodyPr>
            <a:lstStyle/>
            <a:p>
              <a:r>
                <a:rPr lang="en-US" altLang="zh-CN" sz="2800">
                  <a:latin typeface="Arial" charset="0"/>
                </a:rPr>
                <a:t>5</a:t>
              </a:r>
            </a:p>
          </p:txBody>
        </p:sp>
        <p:sp>
          <p:nvSpPr>
            <p:cNvPr id="22" name="Text Box 17"/>
            <p:cNvSpPr txBox="1">
              <a:spLocks noChangeArrowheads="1"/>
            </p:cNvSpPr>
            <p:nvPr/>
          </p:nvSpPr>
          <p:spPr bwMode="auto">
            <a:xfrm>
              <a:off x="8072438" y="1978654"/>
              <a:ext cx="539750" cy="519113"/>
            </a:xfrm>
            <a:prstGeom prst="rect">
              <a:avLst/>
            </a:prstGeom>
            <a:noFill/>
            <a:ln w="9525">
              <a:noFill/>
              <a:miter lim="800000"/>
              <a:headEnd/>
              <a:tailEnd/>
            </a:ln>
          </p:spPr>
          <p:txBody>
            <a:bodyPr wrap="none">
              <a:spAutoFit/>
            </a:bodyPr>
            <a:lstStyle/>
            <a:p>
              <a:r>
                <a:rPr lang="en-US" altLang="zh-CN" sz="2800" dirty="0">
                  <a:latin typeface="Times New Roman" pitchFamily="18" charset="0"/>
                  <a:cs typeface="Times New Roman" pitchFamily="18" charset="0"/>
                </a:rPr>
                <a:t>×</a:t>
              </a:r>
            </a:p>
          </p:txBody>
        </p:sp>
        <p:sp>
          <p:nvSpPr>
            <p:cNvPr id="23" name="Line 18"/>
            <p:cNvSpPr>
              <a:spLocks noChangeShapeType="1"/>
            </p:cNvSpPr>
            <p:nvPr/>
          </p:nvSpPr>
          <p:spPr bwMode="auto">
            <a:xfrm>
              <a:off x="7620001" y="2453317"/>
              <a:ext cx="1439862" cy="0"/>
            </a:xfrm>
            <a:prstGeom prst="line">
              <a:avLst/>
            </a:prstGeom>
            <a:noFill/>
            <a:ln w="28575">
              <a:solidFill>
                <a:schemeClr val="tx1"/>
              </a:solidFill>
              <a:round/>
              <a:headEnd/>
              <a:tailEnd/>
            </a:ln>
          </p:spPr>
          <p:txBody>
            <a:bodyPr/>
            <a:lstStyle/>
            <a:p>
              <a:endParaRPr lang="zh-CN" altLang="en-US"/>
            </a:p>
          </p:txBody>
        </p:sp>
        <p:sp>
          <p:nvSpPr>
            <p:cNvPr id="24" name="Text Box 19"/>
            <p:cNvSpPr txBox="1">
              <a:spLocks noChangeArrowheads="1"/>
            </p:cNvSpPr>
            <p:nvPr/>
          </p:nvSpPr>
          <p:spPr bwMode="auto">
            <a:xfrm>
              <a:off x="8320088" y="2439029"/>
              <a:ext cx="581025" cy="519113"/>
            </a:xfrm>
            <a:prstGeom prst="rect">
              <a:avLst/>
            </a:prstGeom>
            <a:noFill/>
            <a:ln w="9525">
              <a:noFill/>
              <a:miter lim="800000"/>
              <a:headEnd/>
              <a:tailEnd/>
            </a:ln>
          </p:spPr>
          <p:txBody>
            <a:bodyPr wrap="none">
              <a:spAutoFit/>
            </a:bodyPr>
            <a:lstStyle/>
            <a:p>
              <a:r>
                <a:rPr lang="en-US" altLang="zh-CN" sz="2800">
                  <a:latin typeface="Arial" charset="0"/>
                </a:rPr>
                <a:t>35</a:t>
              </a:r>
            </a:p>
          </p:txBody>
        </p:sp>
      </p:grpSp>
    </p:spTree>
    <p:extLst>
      <p:ext uri="{BB962C8B-B14F-4D97-AF65-F5344CB8AC3E}">
        <p14:creationId xmlns:p14="http://schemas.microsoft.com/office/powerpoint/2010/main" val="282676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18" presetClass="entr" presetSubtype="6"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strips(down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par>
                          <p:cTn id="35" fill="hold">
                            <p:stCondLst>
                              <p:cond delay="0"/>
                            </p:stCondLst>
                            <p:childTnLst>
                              <p:par>
                                <p:cTn id="36" presetID="18" presetClass="entr" presetSubtype="6"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strips(downRigh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p:bldP spid="15" grpId="0"/>
      <p:bldP spid="16" grpId="0"/>
      <p:bldP spid="17" grpId="0" animBg="1"/>
      <p:bldP spid="18"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000125" y="185738"/>
            <a:ext cx="6905625" cy="742950"/>
          </a:xfrm>
        </p:spPr>
        <p:txBody>
          <a:bodyPr/>
          <a:lstStyle/>
          <a:p>
            <a:r>
              <a:rPr lang="zh-CN" altLang="en-US"/>
              <a:t>二进制除法</a:t>
            </a:r>
          </a:p>
        </p:txBody>
      </p:sp>
      <p:sp>
        <p:nvSpPr>
          <p:cNvPr id="34819" name="内容占位符 2"/>
          <p:cNvSpPr>
            <a:spLocks noGrp="1"/>
          </p:cNvSpPr>
          <p:nvPr>
            <p:ph idx="1"/>
          </p:nvPr>
        </p:nvSpPr>
        <p:spPr>
          <a:xfrm>
            <a:off x="457200" y="1239838"/>
            <a:ext cx="6410324" cy="5094287"/>
          </a:xfrm>
        </p:spPr>
        <p:txBody>
          <a:bodyPr/>
          <a:lstStyle/>
          <a:p>
            <a:r>
              <a:rPr lang="zh-CN" altLang="en-US" dirty="0"/>
              <a:t>基本方法：移位</a:t>
            </a:r>
            <a:r>
              <a:rPr lang="en-US" altLang="zh-CN" dirty="0"/>
              <a:t>—</a:t>
            </a:r>
            <a:r>
              <a:rPr lang="zh-CN" altLang="en-US" dirty="0"/>
              <a:t>减法。</a:t>
            </a:r>
            <a:endParaRPr lang="en-US" altLang="zh-CN" dirty="0"/>
          </a:p>
          <a:p>
            <a:endParaRPr lang="en-US" altLang="zh-CN" dirty="0"/>
          </a:p>
          <a:p>
            <a:r>
              <a:rPr lang="zh-CN" altLang="en-US" dirty="0"/>
              <a:t>除数为零会产生除法溢出。</a:t>
            </a:r>
            <a:endParaRPr lang="en-US" altLang="zh-CN" dirty="0"/>
          </a:p>
          <a:p>
            <a:endParaRPr lang="en-US" altLang="zh-CN" dirty="0"/>
          </a:p>
          <a:p>
            <a:r>
              <a:rPr lang="zh-CN" altLang="en-US" dirty="0"/>
              <a:t>有符号数的处理方法和乘法相同。</a:t>
            </a:r>
          </a:p>
        </p:txBody>
      </p:sp>
      <p:sp>
        <p:nvSpPr>
          <p:cNvPr id="34820"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34822" name="灯片编号占位符 7"/>
          <p:cNvSpPr>
            <a:spLocks noGrp="1"/>
          </p:cNvSpPr>
          <p:nvPr>
            <p:ph type="sldNum" sz="quarter" idx="12"/>
          </p:nvPr>
        </p:nvSpPr>
        <p:spPr>
          <a:noFill/>
        </p:spPr>
        <p:txBody>
          <a:bodyPr/>
          <a:lstStyle/>
          <a:p>
            <a:fld id="{1F024042-B36B-464B-B00D-3FB9C79D7328}" type="slidenum">
              <a:rPr lang="en-US" altLang="zh-CN" smtClean="0">
                <a:ea typeface="宋体" pitchFamily="2" charset="-122"/>
              </a:rPr>
              <a:pPr/>
              <a:t>39</a:t>
            </a:fld>
            <a:endParaRPr lang="en-US" altLang="zh-CN">
              <a:ea typeface="宋体" pitchFamily="2" charset="-122"/>
            </a:endParaRPr>
          </a:p>
        </p:txBody>
      </p:sp>
      <p:sp>
        <p:nvSpPr>
          <p:cNvPr id="7" name="日期占位符 6"/>
          <p:cNvSpPr>
            <a:spLocks noGrp="1"/>
          </p:cNvSpPr>
          <p:nvPr>
            <p:ph type="dt" sz="half" idx="10"/>
          </p:nvPr>
        </p:nvSpPr>
        <p:spPr/>
        <p:txBody>
          <a:bodyPr/>
          <a:lstStyle/>
          <a:p>
            <a:pPr>
              <a:defRPr/>
            </a:pPr>
            <a:fld id="{B32969A7-F064-4088-8C21-547C09400DB4}" type="datetime1">
              <a:rPr lang="zh-CN" altLang="en-US" smtClean="0"/>
              <a:pPr>
                <a:defRPr/>
              </a:pPr>
              <a:t>2018/3/13</a:t>
            </a:fld>
            <a:endParaRPr lang="en-US" altLang="zh-CN"/>
          </a:p>
        </p:txBody>
      </p:sp>
      <p:sp>
        <p:nvSpPr>
          <p:cNvPr id="8" name="Text Box 21"/>
          <p:cNvSpPr txBox="1">
            <a:spLocks noChangeArrowheads="1"/>
          </p:cNvSpPr>
          <p:nvPr/>
        </p:nvSpPr>
        <p:spPr bwMode="auto">
          <a:xfrm>
            <a:off x="7073106" y="4105803"/>
            <a:ext cx="877888" cy="519113"/>
          </a:xfrm>
          <a:prstGeom prst="rect">
            <a:avLst/>
          </a:prstGeom>
          <a:noFill/>
          <a:ln w="9525">
            <a:noFill/>
            <a:miter lim="800000"/>
            <a:headEnd/>
            <a:tailEnd/>
          </a:ln>
        </p:spPr>
        <p:txBody>
          <a:bodyPr wrap="none">
            <a:spAutoFit/>
          </a:bodyPr>
          <a:lstStyle/>
          <a:p>
            <a:r>
              <a:rPr lang="en-US" altLang="zh-CN" sz="2800">
                <a:latin typeface="Arial" charset="0"/>
              </a:rPr>
              <a:t> 110</a:t>
            </a:r>
          </a:p>
        </p:txBody>
      </p:sp>
      <p:sp>
        <p:nvSpPr>
          <p:cNvPr id="9" name="Line 23"/>
          <p:cNvSpPr>
            <a:spLocks noChangeShapeType="1"/>
          </p:cNvSpPr>
          <p:nvPr/>
        </p:nvSpPr>
        <p:spPr bwMode="auto">
          <a:xfrm flipV="1">
            <a:off x="7028656" y="4177241"/>
            <a:ext cx="908050" cy="0"/>
          </a:xfrm>
          <a:prstGeom prst="line">
            <a:avLst/>
          </a:prstGeom>
          <a:noFill/>
          <a:ln w="28575">
            <a:solidFill>
              <a:schemeClr val="tx1"/>
            </a:solidFill>
            <a:round/>
            <a:headEnd/>
            <a:tailEnd/>
          </a:ln>
        </p:spPr>
        <p:txBody>
          <a:bodyPr/>
          <a:lstStyle/>
          <a:p>
            <a:endParaRPr lang="zh-CN" altLang="en-US"/>
          </a:p>
        </p:txBody>
      </p:sp>
      <p:sp>
        <p:nvSpPr>
          <p:cNvPr id="10" name="Freeform 25"/>
          <p:cNvSpPr>
            <a:spLocks/>
          </p:cNvSpPr>
          <p:nvPr/>
        </p:nvSpPr>
        <p:spPr bwMode="auto">
          <a:xfrm>
            <a:off x="7023894" y="4174066"/>
            <a:ext cx="144462" cy="358775"/>
          </a:xfrm>
          <a:custGeom>
            <a:avLst/>
            <a:gdLst>
              <a:gd name="T0" fmla="*/ 0 w 91"/>
              <a:gd name="T1" fmla="*/ 0 h 226"/>
              <a:gd name="T2" fmla="*/ 2147483647 w 91"/>
              <a:gd name="T3" fmla="*/ 2147483647 h 226"/>
              <a:gd name="T4" fmla="*/ 0 w 91"/>
              <a:gd name="T5" fmla="*/ 2147483647 h 226"/>
              <a:gd name="T6" fmla="*/ 0 60000 65536"/>
              <a:gd name="T7" fmla="*/ 0 60000 65536"/>
              <a:gd name="T8" fmla="*/ 0 60000 65536"/>
              <a:gd name="T9" fmla="*/ 0 w 91"/>
              <a:gd name="T10" fmla="*/ 0 h 226"/>
              <a:gd name="T11" fmla="*/ 91 w 91"/>
              <a:gd name="T12" fmla="*/ 226 h 226"/>
            </a:gdLst>
            <a:ahLst/>
            <a:cxnLst>
              <a:cxn ang="T6">
                <a:pos x="T0" y="T1"/>
              </a:cxn>
              <a:cxn ang="T7">
                <a:pos x="T2" y="T3"/>
              </a:cxn>
              <a:cxn ang="T8">
                <a:pos x="T4" y="T5"/>
              </a:cxn>
            </a:cxnLst>
            <a:rect l="T9" t="T10" r="T11" b="T12"/>
            <a:pathLst>
              <a:path w="91" h="226">
                <a:moveTo>
                  <a:pt x="0" y="0"/>
                </a:moveTo>
                <a:cubicBezTo>
                  <a:pt x="45" y="49"/>
                  <a:pt x="91" y="98"/>
                  <a:pt x="91" y="136"/>
                </a:cubicBezTo>
                <a:cubicBezTo>
                  <a:pt x="91" y="174"/>
                  <a:pt x="45" y="200"/>
                  <a:pt x="0" y="226"/>
                </a:cubicBezTo>
              </a:path>
            </a:pathLst>
          </a:custGeom>
          <a:noFill/>
          <a:ln w="28575" cmpd="sng">
            <a:solidFill>
              <a:schemeClr val="tx1"/>
            </a:solidFill>
            <a:round/>
            <a:headEnd/>
            <a:tailEnd/>
          </a:ln>
        </p:spPr>
        <p:txBody>
          <a:bodyPr/>
          <a:lstStyle/>
          <a:p>
            <a:endParaRPr lang="zh-CN" altLang="en-US"/>
          </a:p>
        </p:txBody>
      </p:sp>
      <p:sp>
        <p:nvSpPr>
          <p:cNvPr id="11" name="Text Box 26"/>
          <p:cNvSpPr txBox="1">
            <a:spLocks noChangeArrowheads="1"/>
          </p:cNvSpPr>
          <p:nvPr/>
        </p:nvSpPr>
        <p:spPr bwMode="auto">
          <a:xfrm>
            <a:off x="6476206" y="4089928"/>
            <a:ext cx="581025" cy="519113"/>
          </a:xfrm>
          <a:prstGeom prst="rect">
            <a:avLst/>
          </a:prstGeom>
          <a:noFill/>
          <a:ln w="9525">
            <a:noFill/>
            <a:miter lim="800000"/>
            <a:headEnd/>
            <a:tailEnd/>
          </a:ln>
        </p:spPr>
        <p:txBody>
          <a:bodyPr wrap="none">
            <a:spAutoFit/>
          </a:bodyPr>
          <a:lstStyle/>
          <a:p>
            <a:r>
              <a:rPr lang="en-US" altLang="zh-CN" sz="2800">
                <a:latin typeface="Arial" charset="0"/>
              </a:rPr>
              <a:t>10</a:t>
            </a:r>
          </a:p>
        </p:txBody>
      </p:sp>
      <p:sp>
        <p:nvSpPr>
          <p:cNvPr id="12" name="Rectangle 28"/>
          <p:cNvSpPr>
            <a:spLocks noChangeArrowheads="1"/>
          </p:cNvSpPr>
          <p:nvPr/>
        </p:nvSpPr>
        <p:spPr bwMode="auto">
          <a:xfrm>
            <a:off x="7362031" y="3658128"/>
            <a:ext cx="382588" cy="519113"/>
          </a:xfrm>
          <a:prstGeom prst="rect">
            <a:avLst/>
          </a:prstGeom>
          <a:noFill/>
          <a:ln w="9525">
            <a:noFill/>
            <a:miter lim="800000"/>
            <a:headEnd/>
            <a:tailEnd/>
          </a:ln>
        </p:spPr>
        <p:txBody>
          <a:bodyPr wrap="none">
            <a:spAutoFit/>
          </a:bodyPr>
          <a:lstStyle/>
          <a:p>
            <a:r>
              <a:rPr lang="en-US" altLang="zh-CN" sz="2800">
                <a:latin typeface="Arial" charset="0"/>
              </a:rPr>
              <a:t>1</a:t>
            </a:r>
          </a:p>
        </p:txBody>
      </p:sp>
      <p:sp>
        <p:nvSpPr>
          <p:cNvPr id="13" name="Text Box 29"/>
          <p:cNvSpPr txBox="1">
            <a:spLocks noChangeArrowheads="1"/>
          </p:cNvSpPr>
          <p:nvPr/>
        </p:nvSpPr>
        <p:spPr bwMode="auto">
          <a:xfrm>
            <a:off x="7146131" y="4450291"/>
            <a:ext cx="581025" cy="519112"/>
          </a:xfrm>
          <a:prstGeom prst="rect">
            <a:avLst/>
          </a:prstGeom>
          <a:noFill/>
          <a:ln w="9525">
            <a:noFill/>
            <a:miter lim="800000"/>
            <a:headEnd/>
            <a:tailEnd/>
          </a:ln>
        </p:spPr>
        <p:txBody>
          <a:bodyPr wrap="none">
            <a:spAutoFit/>
          </a:bodyPr>
          <a:lstStyle/>
          <a:p>
            <a:r>
              <a:rPr lang="en-US" altLang="zh-CN" sz="2800">
                <a:latin typeface="Arial" charset="0"/>
              </a:rPr>
              <a:t>10</a:t>
            </a:r>
          </a:p>
        </p:txBody>
      </p:sp>
      <p:sp>
        <p:nvSpPr>
          <p:cNvPr id="14" name="Line 30"/>
          <p:cNvSpPr>
            <a:spLocks noChangeShapeType="1"/>
          </p:cNvSpPr>
          <p:nvPr/>
        </p:nvSpPr>
        <p:spPr bwMode="auto">
          <a:xfrm flipV="1">
            <a:off x="7100094" y="4897966"/>
            <a:ext cx="908050" cy="0"/>
          </a:xfrm>
          <a:prstGeom prst="line">
            <a:avLst/>
          </a:prstGeom>
          <a:noFill/>
          <a:ln w="28575">
            <a:solidFill>
              <a:schemeClr val="tx1"/>
            </a:solidFill>
            <a:round/>
            <a:headEnd/>
            <a:tailEnd/>
          </a:ln>
        </p:spPr>
        <p:txBody>
          <a:bodyPr/>
          <a:lstStyle/>
          <a:p>
            <a:endParaRPr lang="zh-CN" altLang="en-US"/>
          </a:p>
        </p:txBody>
      </p:sp>
      <p:sp>
        <p:nvSpPr>
          <p:cNvPr id="15" name="Rectangle 32"/>
          <p:cNvSpPr>
            <a:spLocks noChangeArrowheads="1"/>
          </p:cNvSpPr>
          <p:nvPr/>
        </p:nvSpPr>
        <p:spPr bwMode="auto">
          <a:xfrm>
            <a:off x="7362031" y="4882091"/>
            <a:ext cx="382588" cy="519112"/>
          </a:xfrm>
          <a:prstGeom prst="rect">
            <a:avLst/>
          </a:prstGeom>
          <a:noFill/>
          <a:ln w="9525">
            <a:noFill/>
            <a:miter lim="800000"/>
            <a:headEnd/>
            <a:tailEnd/>
          </a:ln>
        </p:spPr>
        <p:txBody>
          <a:bodyPr wrap="none">
            <a:spAutoFit/>
          </a:bodyPr>
          <a:lstStyle/>
          <a:p>
            <a:r>
              <a:rPr lang="en-US" altLang="zh-CN" sz="2800">
                <a:latin typeface="Arial" charset="0"/>
              </a:rPr>
              <a:t>1</a:t>
            </a:r>
          </a:p>
        </p:txBody>
      </p:sp>
      <p:sp>
        <p:nvSpPr>
          <p:cNvPr id="16" name="Rectangle 33"/>
          <p:cNvSpPr>
            <a:spLocks noChangeArrowheads="1"/>
          </p:cNvSpPr>
          <p:nvPr/>
        </p:nvSpPr>
        <p:spPr bwMode="auto">
          <a:xfrm>
            <a:off x="7577931" y="4882091"/>
            <a:ext cx="382588" cy="519112"/>
          </a:xfrm>
          <a:prstGeom prst="rect">
            <a:avLst/>
          </a:prstGeom>
          <a:noFill/>
          <a:ln w="9525">
            <a:noFill/>
            <a:miter lim="800000"/>
            <a:headEnd/>
            <a:tailEnd/>
          </a:ln>
        </p:spPr>
        <p:txBody>
          <a:bodyPr wrap="none">
            <a:spAutoFit/>
          </a:bodyPr>
          <a:lstStyle/>
          <a:p>
            <a:r>
              <a:rPr lang="en-US" altLang="zh-CN" sz="2800">
                <a:latin typeface="Arial" charset="0"/>
              </a:rPr>
              <a:t>0</a:t>
            </a:r>
          </a:p>
        </p:txBody>
      </p:sp>
      <p:sp>
        <p:nvSpPr>
          <p:cNvPr id="17" name="Rectangle 34"/>
          <p:cNvSpPr>
            <a:spLocks noChangeArrowheads="1"/>
          </p:cNvSpPr>
          <p:nvPr/>
        </p:nvSpPr>
        <p:spPr bwMode="auto">
          <a:xfrm>
            <a:off x="7577931" y="3658128"/>
            <a:ext cx="382588" cy="519113"/>
          </a:xfrm>
          <a:prstGeom prst="rect">
            <a:avLst/>
          </a:prstGeom>
          <a:noFill/>
          <a:ln w="9525">
            <a:noFill/>
            <a:miter lim="800000"/>
            <a:headEnd/>
            <a:tailEnd/>
          </a:ln>
        </p:spPr>
        <p:txBody>
          <a:bodyPr wrap="none">
            <a:spAutoFit/>
          </a:bodyPr>
          <a:lstStyle/>
          <a:p>
            <a:r>
              <a:rPr lang="en-US" altLang="zh-CN" sz="2800">
                <a:latin typeface="Arial" charset="0"/>
              </a:rPr>
              <a:t>1</a:t>
            </a:r>
          </a:p>
        </p:txBody>
      </p:sp>
      <p:sp>
        <p:nvSpPr>
          <p:cNvPr id="18" name="Text Box 35"/>
          <p:cNvSpPr txBox="1">
            <a:spLocks noChangeArrowheads="1"/>
          </p:cNvSpPr>
          <p:nvPr/>
        </p:nvSpPr>
        <p:spPr bwMode="auto">
          <a:xfrm>
            <a:off x="7384256" y="5242453"/>
            <a:ext cx="581025" cy="519113"/>
          </a:xfrm>
          <a:prstGeom prst="rect">
            <a:avLst/>
          </a:prstGeom>
          <a:noFill/>
          <a:ln w="9525">
            <a:noFill/>
            <a:miter lim="800000"/>
            <a:headEnd/>
            <a:tailEnd/>
          </a:ln>
        </p:spPr>
        <p:txBody>
          <a:bodyPr wrap="none">
            <a:spAutoFit/>
          </a:bodyPr>
          <a:lstStyle/>
          <a:p>
            <a:r>
              <a:rPr lang="en-US" altLang="zh-CN" sz="2800">
                <a:latin typeface="Arial" charset="0"/>
              </a:rPr>
              <a:t>10</a:t>
            </a:r>
          </a:p>
        </p:txBody>
      </p:sp>
      <p:sp>
        <p:nvSpPr>
          <p:cNvPr id="19" name="Line 38"/>
          <p:cNvSpPr>
            <a:spLocks noChangeShapeType="1"/>
          </p:cNvSpPr>
          <p:nvPr/>
        </p:nvSpPr>
        <p:spPr bwMode="auto">
          <a:xfrm flipV="1">
            <a:off x="7171531" y="5690128"/>
            <a:ext cx="908050" cy="0"/>
          </a:xfrm>
          <a:prstGeom prst="line">
            <a:avLst/>
          </a:prstGeom>
          <a:noFill/>
          <a:ln w="28575">
            <a:solidFill>
              <a:schemeClr val="tx1"/>
            </a:solidFill>
            <a:round/>
            <a:headEnd/>
            <a:tailEnd/>
          </a:ln>
        </p:spPr>
        <p:txBody>
          <a:bodyPr/>
          <a:lstStyle/>
          <a:p>
            <a:endParaRPr lang="zh-CN" altLang="en-US"/>
          </a:p>
        </p:txBody>
      </p:sp>
      <p:sp>
        <p:nvSpPr>
          <p:cNvPr id="20" name="Rectangle 39"/>
          <p:cNvSpPr>
            <a:spLocks noChangeArrowheads="1"/>
          </p:cNvSpPr>
          <p:nvPr/>
        </p:nvSpPr>
        <p:spPr bwMode="auto">
          <a:xfrm>
            <a:off x="7555706" y="5674253"/>
            <a:ext cx="382588" cy="519113"/>
          </a:xfrm>
          <a:prstGeom prst="rect">
            <a:avLst/>
          </a:prstGeom>
          <a:noFill/>
          <a:ln w="9525">
            <a:noFill/>
            <a:miter lim="800000"/>
            <a:headEnd/>
            <a:tailEnd/>
          </a:ln>
        </p:spPr>
        <p:txBody>
          <a:bodyPr wrap="none">
            <a:spAutoFit/>
          </a:bodyPr>
          <a:lstStyle/>
          <a:p>
            <a:r>
              <a:rPr lang="en-US" altLang="zh-CN" sz="2800">
                <a:latin typeface="Arial" charset="0"/>
              </a:rPr>
              <a:t>0</a:t>
            </a:r>
          </a:p>
        </p:txBody>
      </p:sp>
      <p:grpSp>
        <p:nvGrpSpPr>
          <p:cNvPr id="2" name="组合 1"/>
          <p:cNvGrpSpPr/>
          <p:nvPr/>
        </p:nvGrpSpPr>
        <p:grpSpPr>
          <a:xfrm>
            <a:off x="3984625" y="4105803"/>
            <a:ext cx="1174750" cy="1743075"/>
            <a:chOff x="6276975" y="1214422"/>
            <a:chExt cx="1174750" cy="1743075"/>
          </a:xfrm>
        </p:grpSpPr>
        <p:sp>
          <p:nvSpPr>
            <p:cNvPr id="21" name="Text Box 40"/>
            <p:cNvSpPr txBox="1">
              <a:spLocks noChangeArrowheads="1"/>
            </p:cNvSpPr>
            <p:nvPr/>
          </p:nvSpPr>
          <p:spPr bwMode="auto">
            <a:xfrm>
              <a:off x="6588125" y="1662097"/>
              <a:ext cx="481013" cy="519112"/>
            </a:xfrm>
            <a:prstGeom prst="rect">
              <a:avLst/>
            </a:prstGeom>
            <a:noFill/>
            <a:ln w="9525">
              <a:noFill/>
              <a:miter lim="800000"/>
              <a:headEnd/>
              <a:tailEnd/>
            </a:ln>
          </p:spPr>
          <p:txBody>
            <a:bodyPr wrap="none">
              <a:spAutoFit/>
            </a:bodyPr>
            <a:lstStyle/>
            <a:p>
              <a:r>
                <a:rPr lang="en-US" altLang="zh-CN" sz="2800">
                  <a:latin typeface="Arial" charset="0"/>
                </a:rPr>
                <a:t> 6</a:t>
              </a:r>
            </a:p>
          </p:txBody>
        </p:sp>
        <p:sp>
          <p:nvSpPr>
            <p:cNvPr id="22" name="Line 41"/>
            <p:cNvSpPr>
              <a:spLocks noChangeShapeType="1"/>
            </p:cNvSpPr>
            <p:nvPr/>
          </p:nvSpPr>
          <p:spPr bwMode="auto">
            <a:xfrm flipV="1">
              <a:off x="6543675" y="1733534"/>
              <a:ext cx="908050" cy="0"/>
            </a:xfrm>
            <a:prstGeom prst="line">
              <a:avLst/>
            </a:prstGeom>
            <a:noFill/>
            <a:ln w="28575">
              <a:solidFill>
                <a:schemeClr val="tx1"/>
              </a:solidFill>
              <a:round/>
              <a:headEnd/>
              <a:tailEnd/>
            </a:ln>
          </p:spPr>
          <p:txBody>
            <a:bodyPr/>
            <a:lstStyle/>
            <a:p>
              <a:endParaRPr lang="zh-CN" altLang="en-US"/>
            </a:p>
          </p:txBody>
        </p:sp>
        <p:sp>
          <p:nvSpPr>
            <p:cNvPr id="23" name="Freeform 42"/>
            <p:cNvSpPr>
              <a:spLocks/>
            </p:cNvSpPr>
            <p:nvPr/>
          </p:nvSpPr>
          <p:spPr bwMode="auto">
            <a:xfrm>
              <a:off x="6538913" y="1730359"/>
              <a:ext cx="144462" cy="358775"/>
            </a:xfrm>
            <a:custGeom>
              <a:avLst/>
              <a:gdLst>
                <a:gd name="T0" fmla="*/ 0 w 91"/>
                <a:gd name="T1" fmla="*/ 0 h 226"/>
                <a:gd name="T2" fmla="*/ 2147483647 w 91"/>
                <a:gd name="T3" fmla="*/ 2147483647 h 226"/>
                <a:gd name="T4" fmla="*/ 0 w 91"/>
                <a:gd name="T5" fmla="*/ 2147483647 h 226"/>
                <a:gd name="T6" fmla="*/ 0 60000 65536"/>
                <a:gd name="T7" fmla="*/ 0 60000 65536"/>
                <a:gd name="T8" fmla="*/ 0 60000 65536"/>
                <a:gd name="T9" fmla="*/ 0 w 91"/>
                <a:gd name="T10" fmla="*/ 0 h 226"/>
                <a:gd name="T11" fmla="*/ 91 w 91"/>
                <a:gd name="T12" fmla="*/ 226 h 226"/>
              </a:gdLst>
              <a:ahLst/>
              <a:cxnLst>
                <a:cxn ang="T6">
                  <a:pos x="T0" y="T1"/>
                </a:cxn>
                <a:cxn ang="T7">
                  <a:pos x="T2" y="T3"/>
                </a:cxn>
                <a:cxn ang="T8">
                  <a:pos x="T4" y="T5"/>
                </a:cxn>
              </a:cxnLst>
              <a:rect l="T9" t="T10" r="T11" b="T12"/>
              <a:pathLst>
                <a:path w="91" h="226">
                  <a:moveTo>
                    <a:pt x="0" y="0"/>
                  </a:moveTo>
                  <a:cubicBezTo>
                    <a:pt x="45" y="49"/>
                    <a:pt x="91" y="98"/>
                    <a:pt x="91" y="136"/>
                  </a:cubicBezTo>
                  <a:cubicBezTo>
                    <a:pt x="91" y="174"/>
                    <a:pt x="45" y="200"/>
                    <a:pt x="0" y="226"/>
                  </a:cubicBezTo>
                </a:path>
              </a:pathLst>
            </a:custGeom>
            <a:noFill/>
            <a:ln w="28575" cmpd="sng">
              <a:solidFill>
                <a:schemeClr val="tx1"/>
              </a:solidFill>
              <a:round/>
              <a:headEnd/>
              <a:tailEnd/>
            </a:ln>
          </p:spPr>
          <p:txBody>
            <a:bodyPr/>
            <a:lstStyle/>
            <a:p>
              <a:endParaRPr lang="zh-CN" altLang="en-US"/>
            </a:p>
          </p:txBody>
        </p:sp>
        <p:sp>
          <p:nvSpPr>
            <p:cNvPr id="24" name="Text Box 43"/>
            <p:cNvSpPr txBox="1">
              <a:spLocks noChangeArrowheads="1"/>
            </p:cNvSpPr>
            <p:nvPr/>
          </p:nvSpPr>
          <p:spPr bwMode="auto">
            <a:xfrm>
              <a:off x="6276975" y="1646222"/>
              <a:ext cx="382588" cy="519112"/>
            </a:xfrm>
            <a:prstGeom prst="rect">
              <a:avLst/>
            </a:prstGeom>
            <a:noFill/>
            <a:ln w="9525">
              <a:noFill/>
              <a:miter lim="800000"/>
              <a:headEnd/>
              <a:tailEnd/>
            </a:ln>
          </p:spPr>
          <p:txBody>
            <a:bodyPr wrap="none">
              <a:spAutoFit/>
            </a:bodyPr>
            <a:lstStyle/>
            <a:p>
              <a:r>
                <a:rPr lang="en-US" altLang="zh-CN" sz="2800">
                  <a:latin typeface="Arial" charset="0"/>
                </a:rPr>
                <a:t>2</a:t>
              </a:r>
            </a:p>
          </p:txBody>
        </p:sp>
        <p:sp>
          <p:nvSpPr>
            <p:cNvPr id="25" name="Rectangle 44"/>
            <p:cNvSpPr>
              <a:spLocks noChangeArrowheads="1"/>
            </p:cNvSpPr>
            <p:nvPr/>
          </p:nvSpPr>
          <p:spPr bwMode="auto">
            <a:xfrm>
              <a:off x="6659563" y="1214422"/>
              <a:ext cx="382587" cy="519112"/>
            </a:xfrm>
            <a:prstGeom prst="rect">
              <a:avLst/>
            </a:prstGeom>
            <a:noFill/>
            <a:ln w="9525">
              <a:noFill/>
              <a:miter lim="800000"/>
              <a:headEnd/>
              <a:tailEnd/>
            </a:ln>
          </p:spPr>
          <p:txBody>
            <a:bodyPr wrap="none">
              <a:spAutoFit/>
            </a:bodyPr>
            <a:lstStyle/>
            <a:p>
              <a:r>
                <a:rPr lang="en-US" altLang="zh-CN" sz="2800" dirty="0">
                  <a:latin typeface="Arial" charset="0"/>
                </a:rPr>
                <a:t>3</a:t>
              </a:r>
            </a:p>
          </p:txBody>
        </p:sp>
        <p:sp>
          <p:nvSpPr>
            <p:cNvPr id="26" name="Text Box 45"/>
            <p:cNvSpPr txBox="1">
              <a:spLocks noChangeArrowheads="1"/>
            </p:cNvSpPr>
            <p:nvPr/>
          </p:nvSpPr>
          <p:spPr bwMode="auto">
            <a:xfrm>
              <a:off x="6661150" y="2006584"/>
              <a:ext cx="382588" cy="519113"/>
            </a:xfrm>
            <a:prstGeom prst="rect">
              <a:avLst/>
            </a:prstGeom>
            <a:noFill/>
            <a:ln w="9525">
              <a:noFill/>
              <a:miter lim="800000"/>
              <a:headEnd/>
              <a:tailEnd/>
            </a:ln>
          </p:spPr>
          <p:txBody>
            <a:bodyPr wrap="none">
              <a:spAutoFit/>
            </a:bodyPr>
            <a:lstStyle/>
            <a:p>
              <a:r>
                <a:rPr lang="en-US" altLang="zh-CN" sz="2800">
                  <a:latin typeface="Arial" charset="0"/>
                </a:rPr>
                <a:t>6</a:t>
              </a:r>
            </a:p>
          </p:txBody>
        </p:sp>
        <p:sp>
          <p:nvSpPr>
            <p:cNvPr id="27" name="Line 46"/>
            <p:cNvSpPr>
              <a:spLocks noChangeShapeType="1"/>
            </p:cNvSpPr>
            <p:nvPr/>
          </p:nvSpPr>
          <p:spPr bwMode="auto">
            <a:xfrm flipV="1">
              <a:off x="6451187" y="2497277"/>
              <a:ext cx="908050" cy="0"/>
            </a:xfrm>
            <a:prstGeom prst="line">
              <a:avLst/>
            </a:prstGeom>
            <a:noFill/>
            <a:ln w="28575">
              <a:solidFill>
                <a:schemeClr val="tx1"/>
              </a:solidFill>
              <a:round/>
              <a:headEnd/>
              <a:tailEnd/>
            </a:ln>
          </p:spPr>
          <p:txBody>
            <a:bodyPr/>
            <a:lstStyle/>
            <a:p>
              <a:endParaRPr lang="zh-CN" altLang="en-US"/>
            </a:p>
          </p:txBody>
        </p:sp>
        <p:sp>
          <p:nvSpPr>
            <p:cNvPr id="28" name="Rectangle 52"/>
            <p:cNvSpPr>
              <a:spLocks noChangeArrowheads="1"/>
            </p:cNvSpPr>
            <p:nvPr/>
          </p:nvSpPr>
          <p:spPr bwMode="auto">
            <a:xfrm>
              <a:off x="6659563" y="2438384"/>
              <a:ext cx="382587" cy="519113"/>
            </a:xfrm>
            <a:prstGeom prst="rect">
              <a:avLst/>
            </a:prstGeom>
            <a:noFill/>
            <a:ln w="9525">
              <a:noFill/>
              <a:miter lim="800000"/>
              <a:headEnd/>
              <a:tailEnd/>
            </a:ln>
          </p:spPr>
          <p:txBody>
            <a:bodyPr wrap="none">
              <a:spAutoFit/>
            </a:bodyPr>
            <a:lstStyle/>
            <a:p>
              <a:r>
                <a:rPr lang="en-US" altLang="zh-CN" sz="2800" dirty="0">
                  <a:latin typeface="Arial" charset="0"/>
                </a:rPr>
                <a:t>0</a:t>
              </a:r>
            </a:p>
          </p:txBody>
        </p:sp>
      </p:grpSp>
    </p:spTree>
    <p:extLst>
      <p:ext uri="{BB962C8B-B14F-4D97-AF65-F5344CB8AC3E}">
        <p14:creationId xmlns:p14="http://schemas.microsoft.com/office/powerpoint/2010/main" val="181164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p:bldP spid="12" grpId="0"/>
      <p:bldP spid="13" grpId="0"/>
      <p:bldP spid="14" grpId="0" animBg="1"/>
      <p:bldP spid="15" grpId="0"/>
      <p:bldP spid="16" grpId="0"/>
      <p:bldP spid="17" grpId="0"/>
      <p:bldP spid="18" grpId="0"/>
      <p:bldP spid="19"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000125" y="71438"/>
            <a:ext cx="7793038" cy="906462"/>
          </a:xfrm>
        </p:spPr>
        <p:txBody>
          <a:bodyPr/>
          <a:lstStyle/>
          <a:p>
            <a:r>
              <a:rPr lang="en-US" altLang="zh-CN" dirty="0"/>
              <a:t>1</a:t>
            </a:r>
            <a:r>
              <a:rPr lang="zh-CN" altLang="en-US" dirty="0"/>
              <a:t>、进位数制</a:t>
            </a:r>
            <a:endParaRPr lang="en-US" altLang="zh-CN" dirty="0"/>
          </a:p>
        </p:txBody>
      </p:sp>
      <p:sp>
        <p:nvSpPr>
          <p:cNvPr id="10244" name="Rectangle 3"/>
          <p:cNvSpPr>
            <a:spLocks noGrp="1" noChangeArrowheads="1"/>
          </p:cNvSpPr>
          <p:nvPr>
            <p:ph type="body" sz="half" idx="1"/>
          </p:nvPr>
        </p:nvSpPr>
        <p:spPr>
          <a:xfrm>
            <a:off x="500063" y="1196751"/>
            <a:ext cx="8643937" cy="1368153"/>
          </a:xfrm>
        </p:spPr>
        <p:txBody>
          <a:bodyPr/>
          <a:lstStyle/>
          <a:p>
            <a:r>
              <a:rPr lang="zh-CN" altLang="en-US" sz="2400" dirty="0"/>
              <a:t>进位数制：用一串数码表示一个</a:t>
            </a:r>
            <a:r>
              <a:rPr lang="zh-CN" altLang="en-US" sz="2400" dirty="0">
                <a:solidFill>
                  <a:srgbClr val="FF0000"/>
                </a:solidFill>
              </a:rPr>
              <a:t>数</a:t>
            </a:r>
            <a:r>
              <a:rPr lang="zh-CN" altLang="en-US" sz="2400" dirty="0"/>
              <a:t>，每个数码的位置对应一个</a:t>
            </a:r>
            <a:r>
              <a:rPr lang="zh-CN" altLang="en-US" sz="2400" dirty="0">
                <a:solidFill>
                  <a:srgbClr val="FF0000"/>
                </a:solidFill>
              </a:rPr>
              <a:t>权重</a:t>
            </a:r>
            <a:r>
              <a:rPr lang="zh-CN" altLang="en-US" sz="2400" dirty="0"/>
              <a:t>，该数的值就等于所有数码按权展开相加的和。</a:t>
            </a:r>
            <a:endParaRPr lang="en-US" altLang="zh-CN" sz="2400" dirty="0"/>
          </a:p>
          <a:p>
            <a:r>
              <a:rPr lang="zh-CN" altLang="en-US" sz="2400" dirty="0"/>
              <a:t>位置表示法：</a:t>
            </a:r>
          </a:p>
        </p:txBody>
      </p:sp>
      <p:sp>
        <p:nvSpPr>
          <p:cNvPr id="4" name="内容占位符 3"/>
          <p:cNvSpPr>
            <a:spLocks noGrp="1"/>
          </p:cNvSpPr>
          <p:nvPr>
            <p:ph sz="quarter" idx="2"/>
          </p:nvPr>
        </p:nvSpPr>
        <p:spPr>
          <a:xfrm>
            <a:off x="1246200" y="2735842"/>
            <a:ext cx="7546962" cy="1440160"/>
          </a:xfrm>
        </p:spPr>
        <p:txBody>
          <a:bodyPr/>
          <a:lstStyle/>
          <a:p>
            <a:pPr marL="0" indent="0">
              <a:buNone/>
            </a:pPr>
            <a:r>
              <a:rPr lang="zh-CN" altLang="en-US" sz="2400" dirty="0"/>
              <a:t>最高有效数字</a:t>
            </a:r>
            <a:r>
              <a:rPr lang="en-US" altLang="zh-CN" sz="2400" dirty="0"/>
              <a:t>Most significant digit (</a:t>
            </a:r>
            <a:r>
              <a:rPr lang="en-US" altLang="zh-CN" sz="2400" dirty="0">
                <a:solidFill>
                  <a:srgbClr val="FF0000"/>
                </a:solidFill>
              </a:rPr>
              <a:t>MSD</a:t>
            </a:r>
            <a:r>
              <a:rPr lang="en-US" altLang="zh-CN" sz="2400" dirty="0"/>
              <a:t>): a</a:t>
            </a:r>
            <a:r>
              <a:rPr lang="en-US" altLang="zh-CN" sz="2400" baseline="-25000" dirty="0"/>
              <a:t>n-1 </a:t>
            </a:r>
            <a:endParaRPr lang="en-US" altLang="zh-CN" sz="2400" dirty="0"/>
          </a:p>
          <a:p>
            <a:pPr marL="0" indent="0">
              <a:buNone/>
            </a:pPr>
            <a:r>
              <a:rPr lang="zh-CN" altLang="en-US" sz="2400" dirty="0"/>
              <a:t>最低有效数字</a:t>
            </a:r>
            <a:r>
              <a:rPr lang="en-US" altLang="zh-CN" sz="2400" dirty="0"/>
              <a:t>Least significant digit (</a:t>
            </a:r>
            <a:r>
              <a:rPr lang="en-US" altLang="zh-CN" sz="2400" dirty="0">
                <a:solidFill>
                  <a:srgbClr val="FF0000"/>
                </a:solidFill>
              </a:rPr>
              <a:t>LSD</a:t>
            </a:r>
            <a:r>
              <a:rPr lang="en-US" altLang="zh-CN" sz="2400" dirty="0"/>
              <a:t>): a</a:t>
            </a:r>
            <a:r>
              <a:rPr lang="en-US" altLang="zh-CN" sz="2400" baseline="-25000" dirty="0"/>
              <a:t>-m</a:t>
            </a:r>
            <a:r>
              <a:rPr lang="en-US" altLang="zh-CN" sz="2400" dirty="0"/>
              <a:t> </a:t>
            </a:r>
          </a:p>
          <a:p>
            <a:pPr marL="0" indent="0">
              <a:buNone/>
            </a:pPr>
            <a:r>
              <a:rPr lang="zh-CN" altLang="en-US" sz="2400" dirty="0"/>
              <a:t>二进制下，称为</a:t>
            </a:r>
            <a:r>
              <a:rPr lang="en-US" altLang="zh-CN" sz="2400" dirty="0"/>
              <a:t>MSB</a:t>
            </a:r>
            <a:r>
              <a:rPr lang="zh-CN" altLang="en-US" sz="2400" dirty="0"/>
              <a:t>和</a:t>
            </a:r>
            <a:r>
              <a:rPr lang="en-US" altLang="zh-CN" sz="2400" dirty="0"/>
              <a:t>LSB</a:t>
            </a:r>
            <a:endParaRPr lang="zh-CN" altLang="en-US" sz="2400" dirty="0"/>
          </a:p>
        </p:txBody>
      </p:sp>
      <p:pic>
        <p:nvPicPr>
          <p:cNvPr id="11" name="Picture 5"/>
          <p:cNvPicPr>
            <a:picLocks noGrp="1" noChangeAspect="1" noChangeArrowheads="1"/>
          </p:cNvPicPr>
          <p:nvPr>
            <p:ph sz="quarter" idx="3"/>
          </p:nvPr>
        </p:nvPicPr>
        <p:blipFill rotWithShape="1">
          <a:blip r:embed="rId4" cstate="print"/>
          <a:srcRect b="21739"/>
          <a:stretch/>
        </p:blipFill>
        <p:spPr>
          <a:xfrm>
            <a:off x="524367" y="4653136"/>
            <a:ext cx="8243888" cy="1296144"/>
          </a:xfrm>
          <a:noFill/>
        </p:spPr>
      </p:pic>
      <p:sp>
        <p:nvSpPr>
          <p:cNvPr id="7" name="日期占位符 6"/>
          <p:cNvSpPr>
            <a:spLocks noGrp="1"/>
          </p:cNvSpPr>
          <p:nvPr>
            <p:ph type="dt" sz="half" idx="10"/>
          </p:nvPr>
        </p:nvSpPr>
        <p:spPr/>
        <p:txBody>
          <a:bodyPr/>
          <a:lstStyle/>
          <a:p>
            <a:pPr>
              <a:defRPr/>
            </a:pPr>
            <a:fld id="{3887312C-43D7-4A10-A8EC-97DC0C37BCD3}" type="datetime1">
              <a:rPr lang="zh-CN" altLang="en-US" smtClean="0"/>
              <a:t>2018/3/13</a:t>
            </a:fld>
            <a:endParaRPr lang="en-US" altLang="zh-CN"/>
          </a:p>
        </p:txBody>
      </p:sp>
      <p:sp>
        <p:nvSpPr>
          <p:cNvPr id="10242" name="页脚占位符 6"/>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10246" name="灯片编号占位符 7"/>
          <p:cNvSpPr>
            <a:spLocks noGrp="1"/>
          </p:cNvSpPr>
          <p:nvPr>
            <p:ph type="sldNum" sz="quarter" idx="12"/>
          </p:nvPr>
        </p:nvSpPr>
        <p:spPr>
          <a:noFill/>
        </p:spPr>
        <p:txBody>
          <a:bodyPr/>
          <a:lstStyle/>
          <a:p>
            <a:fld id="{1291118A-53DD-4D6B-9807-8F1753CE0E49}" type="slidenum">
              <a:rPr lang="zh-CN" altLang="en-US" smtClean="0">
                <a:ea typeface="宋体" pitchFamily="2" charset="-122"/>
              </a:rPr>
              <a:pPr/>
              <a:t>4</a:t>
            </a:fld>
            <a:endParaRPr lang="en-US" altLang="zh-CN">
              <a:ea typeface="宋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028446052"/>
              </p:ext>
            </p:extLst>
          </p:nvPr>
        </p:nvGraphicFramePr>
        <p:xfrm>
          <a:off x="2851150" y="2060575"/>
          <a:ext cx="5908675" cy="558800"/>
        </p:xfrm>
        <a:graphic>
          <a:graphicData uri="http://schemas.openxmlformats.org/presentationml/2006/ole">
            <mc:AlternateContent xmlns:mc="http://schemas.openxmlformats.org/markup-compatibility/2006">
              <mc:Choice xmlns:v="urn:schemas-microsoft-com:vml" Requires="v">
                <p:oleObj spid="_x0000_s147659" name="公式" r:id="rId5" imgW="2286000" imgH="228600" progId="Equation.3">
                  <p:embed/>
                </p:oleObj>
              </mc:Choice>
              <mc:Fallback>
                <p:oleObj name="公式" r:id="rId5" imgW="2286000" imgH="228600" progId="Equation.3">
                  <p:embed/>
                  <p:pic>
                    <p:nvPicPr>
                      <p:cNvPr id="0" name=""/>
                      <p:cNvPicPr/>
                      <p:nvPr/>
                    </p:nvPicPr>
                    <p:blipFill>
                      <a:blip r:embed="rId6"/>
                      <a:stretch>
                        <a:fillRect/>
                      </a:stretch>
                    </p:blipFill>
                    <p:spPr>
                      <a:xfrm>
                        <a:off x="2851150" y="2060575"/>
                        <a:ext cx="5908675" cy="558800"/>
                      </a:xfrm>
                      <a:prstGeom prst="rect">
                        <a:avLst/>
                      </a:prstGeom>
                    </p:spPr>
                  </p:pic>
                </p:oleObj>
              </mc:Fallback>
            </mc:AlternateContent>
          </a:graphicData>
        </a:graphic>
      </p:graphicFrame>
      <p:sp>
        <p:nvSpPr>
          <p:cNvPr id="10" name="Rectangle 3"/>
          <p:cNvSpPr txBox="1">
            <a:spLocks noChangeArrowheads="1"/>
          </p:cNvSpPr>
          <p:nvPr/>
        </p:nvSpPr>
        <p:spPr bwMode="auto">
          <a:xfrm>
            <a:off x="582128" y="4149080"/>
            <a:ext cx="3905250"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宋体" pitchFamily="-112" charset="-122"/>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cs typeface="宋体" pitchFamily="-112" charset="-122"/>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cs typeface="宋体" pitchFamily="-112" charset="-122"/>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cs typeface="宋体" pitchFamily="-112" charset="-122"/>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cs typeface="宋体" pitchFamily="-112" charset="-122"/>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r>
              <a:rPr lang="zh-CN" altLang="en-US" sz="2400" kern="0" dirty="0"/>
              <a:t>多项式表示法：</a:t>
            </a:r>
          </a:p>
        </p:txBody>
      </p:sp>
      <p:sp>
        <p:nvSpPr>
          <p:cNvPr id="2" name="矩形 1"/>
          <p:cNvSpPr/>
          <p:nvPr/>
        </p:nvSpPr>
        <p:spPr>
          <a:xfrm>
            <a:off x="7734300" y="5035529"/>
            <a:ext cx="86409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H="1" flipV="1">
            <a:off x="4360700" y="2620420"/>
            <a:ext cx="1723468" cy="3045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7308304" y="2569487"/>
            <a:ext cx="681314" cy="737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二进制数的算术运算</a:t>
            </a:r>
          </a:p>
        </p:txBody>
      </p:sp>
      <p:sp>
        <p:nvSpPr>
          <p:cNvPr id="3" name="内容占位符 2"/>
          <p:cNvSpPr>
            <a:spLocks noGrp="1"/>
          </p:cNvSpPr>
          <p:nvPr>
            <p:ph idx="1"/>
          </p:nvPr>
        </p:nvSpPr>
        <p:spPr>
          <a:xfrm>
            <a:off x="251520" y="1231777"/>
            <a:ext cx="8784976" cy="4908079"/>
          </a:xfrm>
        </p:spPr>
        <p:txBody>
          <a:bodyPr/>
          <a:lstStyle/>
          <a:p>
            <a:pPr algn="ctr"/>
            <a:r>
              <a:rPr lang="zh-CN" altLang="en-US" sz="3200" dirty="0"/>
              <a:t>现代计算机中，带符号整数都使用</a:t>
            </a:r>
            <a:r>
              <a:rPr lang="zh-CN" altLang="en-US" sz="3200" dirty="0">
                <a:solidFill>
                  <a:srgbClr val="FF0000"/>
                </a:solidFill>
              </a:rPr>
              <a:t>补码</a:t>
            </a:r>
            <a:r>
              <a:rPr lang="zh-CN" altLang="en-US" sz="3200" dirty="0"/>
              <a:t>表示。</a:t>
            </a:r>
            <a:endParaRPr lang="en-US" altLang="zh-CN" sz="3200" b="1" dirty="0"/>
          </a:p>
          <a:p>
            <a:r>
              <a:rPr lang="en-US" altLang="zh-CN" sz="3200" b="1" dirty="0">
                <a:solidFill>
                  <a:srgbClr val="FF0000"/>
                </a:solidFill>
              </a:rPr>
              <a:t>CPU</a:t>
            </a:r>
            <a:r>
              <a:rPr lang="zh-CN" altLang="en-US" sz="3200" b="1" dirty="0">
                <a:solidFill>
                  <a:srgbClr val="FF0000"/>
                </a:solidFill>
              </a:rPr>
              <a:t>直接对补码进行运算和处理！</a:t>
            </a:r>
            <a:endParaRPr lang="en-US" altLang="zh-CN" sz="3200" b="1" dirty="0">
              <a:solidFill>
                <a:srgbClr val="FF0000"/>
              </a:solidFill>
            </a:endParaRPr>
          </a:p>
          <a:p>
            <a:r>
              <a:rPr lang="zh-CN" altLang="en-US" sz="3200" dirty="0"/>
              <a:t>采用补码运算具有如下优势： </a:t>
            </a:r>
            <a:endParaRPr lang="en-US" altLang="zh-CN" sz="3200" dirty="0"/>
          </a:p>
          <a:p>
            <a:pPr lvl="1"/>
            <a:r>
              <a:rPr lang="zh-CN" altLang="en-US" sz="2800" dirty="0"/>
              <a:t>符号位和数值位统一处理，使符号位能与数值一起参加运算，从而简化运算规则，简化运算器的结构，提高运算速度；</a:t>
            </a:r>
            <a:endParaRPr lang="en-US" altLang="zh-CN" sz="2800" dirty="0"/>
          </a:p>
          <a:p>
            <a:pPr lvl="1"/>
            <a:r>
              <a:rPr lang="zh-CN" altLang="en-US" sz="2800" dirty="0"/>
              <a:t>减法可以按加法来处理。加法运算比减法运算更易于实现。</a:t>
            </a:r>
            <a:endParaRPr lang="en-US" altLang="zh-CN" sz="2800" dirty="0"/>
          </a:p>
          <a:p>
            <a:pPr lvl="1"/>
            <a:r>
              <a:rPr lang="zh-CN" altLang="en-US" sz="2800" dirty="0"/>
              <a:t>保证了 </a:t>
            </a:r>
            <a:r>
              <a:rPr lang="en-US" altLang="zh-CN" sz="2800" dirty="0"/>
              <a:t>0 </a:t>
            </a:r>
            <a:r>
              <a:rPr lang="zh-CN" altLang="en-US" sz="2800" dirty="0"/>
              <a:t>编码的唯一性。</a:t>
            </a:r>
            <a:endParaRPr lang="zh-CN" altLang="en-US" sz="2800" dirty="0">
              <a:solidFill>
                <a:srgbClr val="FF0000"/>
              </a:solidFill>
            </a:endParaRPr>
          </a:p>
        </p:txBody>
      </p:sp>
      <p:sp>
        <p:nvSpPr>
          <p:cNvPr id="4" name="日期占位符 3"/>
          <p:cNvSpPr>
            <a:spLocks noGrp="1"/>
          </p:cNvSpPr>
          <p:nvPr>
            <p:ph type="dt" sz="half" idx="10"/>
          </p:nvPr>
        </p:nvSpPr>
        <p:spPr/>
        <p:txBody>
          <a:bodyPr/>
          <a:lstStyle/>
          <a:p>
            <a:pPr>
              <a:defRPr/>
            </a:pPr>
            <a:fld id="{2934BD0B-2359-4378-BD12-496DEB2D0BE0}"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pPr>
                <a:defRPr/>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编码</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725184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dirty="0"/>
              <a:t>编码</a:t>
            </a:r>
          </a:p>
        </p:txBody>
      </p:sp>
      <p:sp>
        <p:nvSpPr>
          <p:cNvPr id="35843" name="内容占位符 2"/>
          <p:cNvSpPr>
            <a:spLocks noGrp="1"/>
          </p:cNvSpPr>
          <p:nvPr>
            <p:ph idx="1"/>
          </p:nvPr>
        </p:nvSpPr>
        <p:spPr/>
        <p:txBody>
          <a:bodyPr/>
          <a:lstStyle/>
          <a:p>
            <a:r>
              <a:rPr lang="zh-CN" altLang="en-US" dirty="0"/>
              <a:t>用于表示一个数或信息的一组二进制数位的集合，称为二进制</a:t>
            </a:r>
            <a:r>
              <a:rPr lang="zh-CN" altLang="en-US" b="1" dirty="0"/>
              <a:t>编码</a:t>
            </a:r>
            <a:r>
              <a:rPr lang="zh-CN" altLang="en-US" dirty="0"/>
              <a:t>。</a:t>
            </a:r>
            <a:endParaRPr lang="en-US" altLang="zh-CN" dirty="0"/>
          </a:p>
          <a:p>
            <a:pPr lvl="1"/>
            <a:r>
              <a:rPr lang="zh-CN" altLang="en-US" dirty="0"/>
              <a:t>用于存储、传输、控制、执行等处理；</a:t>
            </a:r>
            <a:endParaRPr lang="en-US" altLang="zh-CN" dirty="0"/>
          </a:p>
          <a:p>
            <a:pPr lvl="1"/>
            <a:r>
              <a:rPr lang="zh-CN" altLang="en-US" dirty="0"/>
              <a:t>和具体应用密切相关，无通用处理逻辑。</a:t>
            </a:r>
            <a:endParaRPr lang="en-US" altLang="zh-CN" dirty="0"/>
          </a:p>
          <a:p>
            <a:r>
              <a:rPr lang="zh-CN" altLang="en-US" dirty="0"/>
              <a:t>一个含义确切的特定的二进制数位组合称为</a:t>
            </a:r>
            <a:r>
              <a:rPr lang="zh-CN" altLang="en-US" b="1" dirty="0"/>
              <a:t>码字</a:t>
            </a:r>
            <a:r>
              <a:rPr lang="zh-CN" altLang="en-US" dirty="0"/>
              <a:t>。</a:t>
            </a:r>
            <a:endParaRPr lang="en-US" altLang="zh-CN" dirty="0"/>
          </a:p>
          <a:p>
            <a:pPr lvl="1"/>
            <a:r>
              <a:rPr lang="zh-CN" altLang="en-US" dirty="0"/>
              <a:t>码字之间可以有算术关系，也可以没有。</a:t>
            </a:r>
            <a:endParaRPr lang="en-US" altLang="zh-CN" dirty="0"/>
          </a:p>
          <a:p>
            <a:r>
              <a:rPr lang="zh-CN" altLang="en-US" dirty="0"/>
              <a:t>编码举例：</a:t>
            </a:r>
            <a:endParaRPr lang="en-US" altLang="zh-CN" dirty="0"/>
          </a:p>
          <a:p>
            <a:pPr lvl="1"/>
            <a:r>
              <a:rPr lang="zh-CN" altLang="en-US" dirty="0"/>
              <a:t>十进制数的二进制编码表示</a:t>
            </a:r>
            <a:endParaRPr lang="en-US" altLang="zh-CN" dirty="0"/>
          </a:p>
          <a:p>
            <a:pPr lvl="1"/>
            <a:r>
              <a:rPr lang="zh-CN" altLang="en-US" dirty="0"/>
              <a:t>字符编码：</a:t>
            </a:r>
            <a:r>
              <a:rPr lang="en-US" altLang="zh-CN" dirty="0"/>
              <a:t>ASCII</a:t>
            </a:r>
            <a:r>
              <a:rPr lang="zh-CN" altLang="en-US" dirty="0"/>
              <a:t>、</a:t>
            </a:r>
            <a:r>
              <a:rPr lang="en-US" altLang="zh-CN" dirty="0"/>
              <a:t>GB2312</a:t>
            </a:r>
            <a:r>
              <a:rPr lang="zh-CN" altLang="en-US" dirty="0"/>
              <a:t>、</a:t>
            </a:r>
            <a:r>
              <a:rPr lang="en-US" altLang="zh-CN" dirty="0"/>
              <a:t>GB18030</a:t>
            </a:r>
            <a:r>
              <a:rPr lang="zh-CN" altLang="en-US" dirty="0"/>
              <a:t>、</a:t>
            </a:r>
            <a:r>
              <a:rPr lang="en-US" altLang="zh-CN" dirty="0"/>
              <a:t>Unicode</a:t>
            </a:r>
            <a:r>
              <a:rPr lang="zh-CN" altLang="en-US" dirty="0"/>
              <a:t>等</a:t>
            </a:r>
            <a:endParaRPr lang="en-US" altLang="zh-CN" dirty="0"/>
          </a:p>
          <a:p>
            <a:pPr lvl="1"/>
            <a:r>
              <a:rPr lang="zh-CN" altLang="en-US" dirty="0"/>
              <a:t>特殊的编码：格雷码、检错码、纠错码等。</a:t>
            </a:r>
            <a:endParaRPr lang="en-US" altLang="zh-CN" dirty="0"/>
          </a:p>
          <a:p>
            <a:pPr lvl="1"/>
            <a:endParaRPr lang="zh-CN" altLang="en-US" dirty="0"/>
          </a:p>
        </p:txBody>
      </p:sp>
      <p:sp>
        <p:nvSpPr>
          <p:cNvPr id="6" name="日期占位符 5"/>
          <p:cNvSpPr>
            <a:spLocks noGrp="1"/>
          </p:cNvSpPr>
          <p:nvPr>
            <p:ph type="dt" sz="half" idx="10"/>
          </p:nvPr>
        </p:nvSpPr>
        <p:spPr/>
        <p:txBody>
          <a:bodyPr/>
          <a:lstStyle/>
          <a:p>
            <a:pPr>
              <a:defRPr/>
            </a:pPr>
            <a:fld id="{FF97244C-D544-4B7C-B0FD-0AA265A51646}" type="datetime1">
              <a:rPr lang="zh-CN" altLang="en-US" smtClean="0"/>
              <a:t>2018/3/13</a:t>
            </a:fld>
            <a:endParaRPr lang="en-US" altLang="zh-CN"/>
          </a:p>
        </p:txBody>
      </p:sp>
      <p:sp>
        <p:nvSpPr>
          <p:cNvPr id="35844" name="页脚占位符 3"/>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35845" name="灯片编号占位符 4"/>
          <p:cNvSpPr>
            <a:spLocks noGrp="1"/>
          </p:cNvSpPr>
          <p:nvPr>
            <p:ph type="sldNum" sz="quarter" idx="12"/>
          </p:nvPr>
        </p:nvSpPr>
        <p:spPr>
          <a:noFill/>
        </p:spPr>
        <p:txBody>
          <a:bodyPr/>
          <a:lstStyle/>
          <a:p>
            <a:fld id="{6D0BB6DA-C66E-4D26-9211-E6CBBFE1AC35}" type="slidenum">
              <a:rPr lang="en-US" altLang="zh-CN" smtClean="0">
                <a:ea typeface="宋体" pitchFamily="2" charset="-122"/>
              </a:rPr>
              <a:pPr/>
              <a:t>42</a:t>
            </a:fld>
            <a:endParaRPr lang="en-US" altLang="zh-CN">
              <a:ea typeface="宋体"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dirty="0"/>
              <a:t>十进制数的二进制编码</a:t>
            </a:r>
          </a:p>
        </p:txBody>
      </p:sp>
      <p:sp>
        <p:nvSpPr>
          <p:cNvPr id="121859" name="Rectangle 3"/>
          <p:cNvSpPr>
            <a:spLocks noGrp="1" noChangeArrowheads="1"/>
          </p:cNvSpPr>
          <p:nvPr>
            <p:ph idx="1"/>
          </p:nvPr>
        </p:nvSpPr>
        <p:spPr>
          <a:xfrm>
            <a:off x="304800" y="1196751"/>
            <a:ext cx="8640763" cy="5240561"/>
          </a:xfrm>
        </p:spPr>
        <p:txBody>
          <a:bodyPr/>
          <a:lstStyle/>
          <a:p>
            <a:r>
              <a:rPr lang="en-US" altLang="zh-CN" sz="3200" dirty="0"/>
              <a:t>Binary-Coded Decimal </a:t>
            </a:r>
            <a:r>
              <a:rPr kumimoji="0" lang="en-US" altLang="zh-CN" sz="3200" dirty="0"/>
              <a:t>BCD</a:t>
            </a:r>
            <a:r>
              <a:rPr kumimoji="0" lang="zh-CN" altLang="en-US" sz="3200" dirty="0"/>
              <a:t>码</a:t>
            </a:r>
          </a:p>
          <a:p>
            <a:pPr lvl="1">
              <a:buFont typeface="Wingdings" pitchFamily="2" charset="2"/>
              <a:buNone/>
            </a:pPr>
            <a:r>
              <a:rPr kumimoji="0" lang="zh-CN" altLang="en-US" sz="2800" dirty="0"/>
              <a:t>用二进制数位表示十进制数的编码方法 </a:t>
            </a:r>
          </a:p>
          <a:p>
            <a:pPr lvl="2"/>
            <a:r>
              <a:rPr lang="zh-CN" altLang="en-US" sz="2400" dirty="0"/>
              <a:t>方便显示和打印，和日常习惯一致，用</a:t>
            </a:r>
            <a:r>
              <a:rPr lang="en-US" altLang="zh-CN" sz="2400" dirty="0"/>
              <a:t>n</a:t>
            </a:r>
            <a:r>
              <a:rPr lang="zh-CN" altLang="en-US" sz="2400" dirty="0"/>
              <a:t>位二进制表示</a:t>
            </a:r>
            <a:endParaRPr lang="en-US" altLang="zh-CN" sz="2400" dirty="0"/>
          </a:p>
          <a:p>
            <a:pPr lvl="2"/>
            <a:r>
              <a:rPr kumimoji="0" lang="zh-CN" altLang="en-US" sz="2400" dirty="0"/>
              <a:t>只有</a:t>
            </a:r>
            <a:r>
              <a:rPr kumimoji="0" lang="en-US" altLang="zh-CN" sz="2400" dirty="0"/>
              <a:t>0~9</a:t>
            </a:r>
            <a:r>
              <a:rPr kumimoji="0" lang="zh-CN" altLang="en-US" sz="2400" dirty="0"/>
              <a:t>这十个数字的二进制编码</a:t>
            </a:r>
          </a:p>
          <a:p>
            <a:pPr lvl="1"/>
            <a:r>
              <a:rPr kumimoji="0" lang="zh-CN" altLang="en-US" sz="2800" dirty="0">
                <a:solidFill>
                  <a:srgbClr val="FF0000"/>
                </a:solidFill>
              </a:rPr>
              <a:t>有权码</a:t>
            </a:r>
            <a:r>
              <a:rPr kumimoji="0" lang="zh-CN" altLang="en-US" sz="2800" dirty="0"/>
              <a:t> 和 </a:t>
            </a:r>
            <a:r>
              <a:rPr kumimoji="0" lang="zh-CN" altLang="en-US" sz="2800" dirty="0">
                <a:solidFill>
                  <a:srgbClr val="FF0000"/>
                </a:solidFill>
              </a:rPr>
              <a:t>无权码</a:t>
            </a:r>
          </a:p>
          <a:p>
            <a:pPr lvl="2"/>
            <a:r>
              <a:rPr lang="zh-CN" altLang="en-US" sz="2400" dirty="0"/>
              <a:t>有</a:t>
            </a:r>
            <a:r>
              <a:rPr kumimoji="0" lang="zh-CN" altLang="en-US" sz="2400" dirty="0"/>
              <a:t>权码</a:t>
            </a:r>
            <a:r>
              <a:rPr kumimoji="0" lang="en-US" altLang="zh-CN" sz="2400" dirty="0"/>
              <a:t>——</a:t>
            </a:r>
            <a:r>
              <a:rPr kumimoji="0" lang="zh-CN" altLang="en-US" sz="2400" dirty="0"/>
              <a:t>各位数码都对应着固定的权值</a:t>
            </a:r>
          </a:p>
          <a:p>
            <a:pPr lvl="1">
              <a:spcBef>
                <a:spcPct val="50000"/>
              </a:spcBef>
            </a:pPr>
            <a:r>
              <a:rPr kumimoji="0" lang="zh-CN" altLang="en-US" sz="2800" dirty="0"/>
              <a:t>例如：</a:t>
            </a:r>
            <a:r>
              <a:rPr kumimoji="0" lang="en-US" altLang="zh-CN" sz="2800" dirty="0"/>
              <a:t>8421</a:t>
            </a:r>
            <a:r>
              <a:rPr kumimoji="0" lang="zh-CN" altLang="en-US" sz="2800" dirty="0"/>
              <a:t>码</a:t>
            </a:r>
          </a:p>
          <a:p>
            <a:pPr lvl="2"/>
            <a:r>
              <a:rPr kumimoji="0" lang="zh-CN" altLang="en-US" sz="2400" dirty="0"/>
              <a:t>以四位自然二进制编码的</a:t>
            </a:r>
            <a:r>
              <a:rPr kumimoji="0" lang="en-US" altLang="zh-CN" sz="2400" dirty="0"/>
              <a:t>0000~1001</a:t>
            </a:r>
            <a:r>
              <a:rPr kumimoji="0" lang="zh-CN" altLang="en-US" sz="2400" dirty="0"/>
              <a:t>代表</a:t>
            </a:r>
            <a:r>
              <a:rPr kumimoji="0" lang="en-US" altLang="zh-CN" sz="2400" dirty="0"/>
              <a:t>0~9</a:t>
            </a:r>
            <a:r>
              <a:rPr kumimoji="0" lang="zh-CN" altLang="en-US" sz="2400" dirty="0"/>
              <a:t>这十个十进制数码；</a:t>
            </a:r>
            <a:endParaRPr kumimoji="0" lang="en-US" altLang="zh-CN" sz="2400" dirty="0"/>
          </a:p>
          <a:p>
            <a:pPr lvl="2"/>
            <a:r>
              <a:rPr kumimoji="0" lang="en-US" altLang="zh-CN" sz="2400" dirty="0"/>
              <a:t>1010~1111</a:t>
            </a:r>
            <a:r>
              <a:rPr kumimoji="0" lang="zh-CN" altLang="en-US" sz="2400" dirty="0"/>
              <a:t>对于</a:t>
            </a:r>
            <a:r>
              <a:rPr kumimoji="0" lang="en-US" altLang="zh-CN" sz="2400" dirty="0"/>
              <a:t>8421</a:t>
            </a:r>
            <a:r>
              <a:rPr kumimoji="0" lang="zh-CN" altLang="en-US" sz="2400" dirty="0"/>
              <a:t>码来说是非法码。</a:t>
            </a:r>
          </a:p>
          <a:p>
            <a:pPr lvl="2"/>
            <a:r>
              <a:rPr lang="zh-CN" altLang="en-US" sz="2400" dirty="0"/>
              <a:t>有</a:t>
            </a:r>
            <a:r>
              <a:rPr kumimoji="0" lang="zh-CN" altLang="en-US" sz="2400" dirty="0"/>
              <a:t>权码，权值分别是</a:t>
            </a:r>
            <a:r>
              <a:rPr kumimoji="0" lang="en-US" altLang="zh-CN" sz="2400" dirty="0"/>
              <a:t>2</a:t>
            </a:r>
            <a:r>
              <a:rPr kumimoji="0" lang="zh-CN" altLang="en-US" sz="2400" dirty="0"/>
              <a:t>的幂次，</a:t>
            </a:r>
            <a:r>
              <a:rPr kumimoji="0" lang="en-US" altLang="zh-CN" sz="2400" dirty="0"/>
              <a:t>8</a:t>
            </a:r>
            <a:r>
              <a:rPr kumimoji="0" lang="zh-CN" altLang="en-US" sz="2400" dirty="0"/>
              <a:t>、</a:t>
            </a:r>
            <a:r>
              <a:rPr kumimoji="0" lang="en-US" altLang="zh-CN" sz="2400" dirty="0"/>
              <a:t>4</a:t>
            </a:r>
            <a:r>
              <a:rPr kumimoji="0" lang="zh-CN" altLang="en-US" sz="2400" dirty="0"/>
              <a:t>、</a:t>
            </a:r>
            <a:r>
              <a:rPr kumimoji="0" lang="en-US" altLang="zh-CN" sz="2400" dirty="0"/>
              <a:t>2</a:t>
            </a:r>
            <a:r>
              <a:rPr kumimoji="0" lang="zh-CN" altLang="en-US" sz="2400" dirty="0"/>
              <a:t>、</a:t>
            </a:r>
            <a:r>
              <a:rPr kumimoji="0" lang="en-US" altLang="zh-CN" sz="2400" dirty="0"/>
              <a:t>1 </a:t>
            </a:r>
            <a:r>
              <a:rPr kumimoji="0" lang="zh-CN" altLang="en-US" sz="2400" dirty="0"/>
              <a:t>。</a:t>
            </a:r>
          </a:p>
        </p:txBody>
      </p:sp>
      <p:sp>
        <p:nvSpPr>
          <p:cNvPr id="2" name="日期占位符 1"/>
          <p:cNvSpPr>
            <a:spLocks noGrp="1"/>
          </p:cNvSpPr>
          <p:nvPr>
            <p:ph type="dt" sz="half" idx="10"/>
          </p:nvPr>
        </p:nvSpPr>
        <p:spPr/>
        <p:txBody>
          <a:bodyPr/>
          <a:lstStyle/>
          <a:p>
            <a:pPr>
              <a:defRPr/>
            </a:pPr>
            <a:fld id="{AE7F1D16-CEEF-49A4-AF53-D76B024F72D7}" type="datetime1">
              <a:rPr lang="zh-CN" altLang="en-US" smtClean="0"/>
              <a:t>2018/3/13</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4"/>
          <p:cNvSpPr>
            <a:spLocks noGrp="1"/>
          </p:cNvSpPr>
          <p:nvPr>
            <p:ph type="sldNum" sz="quarter" idx="12"/>
          </p:nvPr>
        </p:nvSpPr>
        <p:spPr/>
        <p:txBody>
          <a:bodyPr/>
          <a:lstStyle/>
          <a:p>
            <a:fld id="{AACFE2F2-774E-4E97-9273-4D77D9542525}" type="slidenum">
              <a:rPr lang="en-US" altLang="zh-CN"/>
              <a:pPr/>
              <a:t>43</a:t>
            </a:fld>
            <a:endParaRPr lang="en-US" altLang="zh-CN"/>
          </a:p>
        </p:txBody>
      </p:sp>
    </p:spTree>
    <p:extLst>
      <p:ext uri="{BB962C8B-B14F-4D97-AF65-F5344CB8AC3E}">
        <p14:creationId xmlns:p14="http://schemas.microsoft.com/office/powerpoint/2010/main" val="71161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859">
                                            <p:txEl>
                                              <p:pRg st="4" end="4"/>
                                            </p:txEl>
                                          </p:spTgt>
                                        </p:tgtEl>
                                        <p:attrNameLst>
                                          <p:attrName>style.visibility</p:attrName>
                                        </p:attrNameLst>
                                      </p:cBhvr>
                                      <p:to>
                                        <p:strVal val="visible"/>
                                      </p:to>
                                    </p:set>
                                    <p:anim calcmode="lin" valueType="num">
                                      <p:cBhvr additive="base">
                                        <p:cTn id="7" dur="500" fill="hold"/>
                                        <p:tgtEl>
                                          <p:spTgt spid="12185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1859">
                                            <p:txEl>
                                              <p:pRg st="5" end="5"/>
                                            </p:txEl>
                                          </p:spTgt>
                                        </p:tgtEl>
                                        <p:attrNameLst>
                                          <p:attrName>style.visibility</p:attrName>
                                        </p:attrNameLst>
                                      </p:cBhvr>
                                      <p:to>
                                        <p:strVal val="visible"/>
                                      </p:to>
                                    </p:set>
                                    <p:anim calcmode="lin" valueType="num">
                                      <p:cBhvr additive="base">
                                        <p:cTn id="11" dur="500" fill="hold"/>
                                        <p:tgtEl>
                                          <p:spTgt spid="12185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185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1859">
                                            <p:txEl>
                                              <p:pRg st="6" end="6"/>
                                            </p:txEl>
                                          </p:spTgt>
                                        </p:tgtEl>
                                        <p:attrNameLst>
                                          <p:attrName>style.visibility</p:attrName>
                                        </p:attrNameLst>
                                      </p:cBhvr>
                                      <p:to>
                                        <p:strVal val="visible"/>
                                      </p:to>
                                    </p:set>
                                    <p:anim calcmode="lin" valueType="num">
                                      <p:cBhvr additive="base">
                                        <p:cTn id="15" dur="500" fill="hold"/>
                                        <p:tgtEl>
                                          <p:spTgt spid="12185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185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1859">
                                            <p:txEl>
                                              <p:pRg st="7" end="7"/>
                                            </p:txEl>
                                          </p:spTgt>
                                        </p:tgtEl>
                                        <p:attrNameLst>
                                          <p:attrName>style.visibility</p:attrName>
                                        </p:attrNameLst>
                                      </p:cBhvr>
                                      <p:to>
                                        <p:strVal val="visible"/>
                                      </p:to>
                                    </p:set>
                                    <p:anim calcmode="lin" valueType="num">
                                      <p:cBhvr additive="base">
                                        <p:cTn id="19" dur="500" fill="hold"/>
                                        <p:tgtEl>
                                          <p:spTgt spid="12185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1859">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1859">
                                            <p:txEl>
                                              <p:pRg st="8" end="8"/>
                                            </p:txEl>
                                          </p:spTgt>
                                        </p:tgtEl>
                                        <p:attrNameLst>
                                          <p:attrName>style.visibility</p:attrName>
                                        </p:attrNameLst>
                                      </p:cBhvr>
                                      <p:to>
                                        <p:strVal val="visible"/>
                                      </p:to>
                                    </p:set>
                                    <p:anim calcmode="lin" valueType="num">
                                      <p:cBhvr additive="base">
                                        <p:cTn id="23" dur="500" fill="hold"/>
                                        <p:tgtEl>
                                          <p:spTgt spid="12185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1859">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1859">
                                            <p:txEl>
                                              <p:pRg st="9" end="9"/>
                                            </p:txEl>
                                          </p:spTgt>
                                        </p:tgtEl>
                                        <p:attrNameLst>
                                          <p:attrName>style.visibility</p:attrName>
                                        </p:attrNameLst>
                                      </p:cBhvr>
                                      <p:to>
                                        <p:strVal val="visible"/>
                                      </p:to>
                                    </p:set>
                                    <p:anim calcmode="lin" valueType="num">
                                      <p:cBhvr additive="base">
                                        <p:cTn id="27" dur="500" fill="hold"/>
                                        <p:tgtEl>
                                          <p:spTgt spid="121859">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185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dirty="0"/>
              <a:t>BCD</a:t>
            </a:r>
            <a:r>
              <a:rPr lang="zh-CN" altLang="en-US" dirty="0"/>
              <a:t>码运算</a:t>
            </a:r>
          </a:p>
        </p:txBody>
      </p:sp>
      <p:sp>
        <p:nvSpPr>
          <p:cNvPr id="37891" name="内容占位符 2"/>
          <p:cNvSpPr>
            <a:spLocks noGrp="1"/>
          </p:cNvSpPr>
          <p:nvPr>
            <p:ph idx="1"/>
          </p:nvPr>
        </p:nvSpPr>
        <p:spPr>
          <a:xfrm>
            <a:off x="442913" y="1052736"/>
            <a:ext cx="8401050" cy="1989137"/>
          </a:xfrm>
        </p:spPr>
        <p:txBody>
          <a:bodyPr/>
          <a:lstStyle/>
          <a:p>
            <a:pPr marL="514350" indent="-514350"/>
            <a:r>
              <a:rPr lang="en-US" altLang="zh-CN" dirty="0"/>
              <a:t>BCD</a:t>
            </a:r>
            <a:r>
              <a:rPr lang="zh-CN" altLang="en-US" dirty="0"/>
              <a:t>码运算：类似于</a:t>
            </a:r>
            <a:r>
              <a:rPr lang="en-US" altLang="zh-CN" dirty="0"/>
              <a:t>4</a:t>
            </a:r>
            <a:r>
              <a:rPr lang="zh-CN" altLang="en-US" dirty="0"/>
              <a:t>位无符号数加法</a:t>
            </a:r>
            <a:endParaRPr lang="en-US" altLang="zh-CN" dirty="0"/>
          </a:p>
          <a:p>
            <a:pPr lvl="1"/>
            <a:r>
              <a:rPr lang="zh-CN" altLang="en-US" dirty="0"/>
              <a:t>加法有进位，</a:t>
            </a:r>
            <a:r>
              <a:rPr lang="zh-CN" altLang="en-US" b="1" dirty="0">
                <a:solidFill>
                  <a:srgbClr val="FF0000"/>
                </a:solidFill>
              </a:rPr>
              <a:t>加</a:t>
            </a:r>
            <a:r>
              <a:rPr lang="en-US" altLang="zh-CN" b="1" dirty="0">
                <a:solidFill>
                  <a:srgbClr val="FF0000"/>
                </a:solidFill>
              </a:rPr>
              <a:t>6</a:t>
            </a:r>
            <a:r>
              <a:rPr lang="zh-CN" altLang="en-US" b="1" dirty="0">
                <a:solidFill>
                  <a:srgbClr val="FF0000"/>
                </a:solidFill>
              </a:rPr>
              <a:t>修正</a:t>
            </a:r>
            <a:endParaRPr lang="en-US" altLang="zh-CN" b="1" dirty="0">
              <a:solidFill>
                <a:srgbClr val="FF0000"/>
              </a:solidFill>
            </a:endParaRPr>
          </a:p>
          <a:p>
            <a:pPr lvl="1"/>
            <a:r>
              <a:rPr lang="zh-CN" altLang="en-US" dirty="0"/>
              <a:t>减法有借位，</a:t>
            </a:r>
            <a:r>
              <a:rPr lang="zh-CN" altLang="en-US" b="1" dirty="0">
                <a:solidFill>
                  <a:srgbClr val="FF0000"/>
                </a:solidFill>
              </a:rPr>
              <a:t>减</a:t>
            </a:r>
            <a:r>
              <a:rPr lang="en-US" altLang="zh-CN" b="1" dirty="0">
                <a:solidFill>
                  <a:srgbClr val="FF0000"/>
                </a:solidFill>
              </a:rPr>
              <a:t>6</a:t>
            </a:r>
            <a:r>
              <a:rPr lang="zh-CN" altLang="en-US" b="1" dirty="0">
                <a:solidFill>
                  <a:srgbClr val="FF0000"/>
                </a:solidFill>
              </a:rPr>
              <a:t>修正</a:t>
            </a:r>
            <a:endParaRPr lang="en-US" altLang="zh-CN" b="1" dirty="0">
              <a:solidFill>
                <a:srgbClr val="FF0000"/>
              </a:solidFill>
            </a:endParaRPr>
          </a:p>
          <a:p>
            <a:pPr lvl="1"/>
            <a:r>
              <a:rPr lang="zh-CN" altLang="en-US" dirty="0"/>
              <a:t>结果超过</a:t>
            </a:r>
            <a:r>
              <a:rPr lang="en-US" altLang="zh-CN" dirty="0"/>
              <a:t>1001</a:t>
            </a:r>
            <a:r>
              <a:rPr lang="zh-CN" altLang="en-US" dirty="0"/>
              <a:t>，需要校正，</a:t>
            </a:r>
            <a:r>
              <a:rPr lang="zh-CN" altLang="en-US" b="1" dirty="0">
                <a:solidFill>
                  <a:srgbClr val="FF0000"/>
                </a:solidFill>
              </a:rPr>
              <a:t>加</a:t>
            </a:r>
            <a:r>
              <a:rPr lang="en-US" altLang="zh-CN" b="1" dirty="0">
                <a:solidFill>
                  <a:srgbClr val="FF0000"/>
                </a:solidFill>
              </a:rPr>
              <a:t>6</a:t>
            </a:r>
            <a:r>
              <a:rPr lang="zh-CN" altLang="en-US" b="1" dirty="0">
                <a:solidFill>
                  <a:srgbClr val="FF0000"/>
                </a:solidFill>
              </a:rPr>
              <a:t>修正</a:t>
            </a:r>
            <a:endParaRPr lang="zh-CN" altLang="en-US" dirty="0"/>
          </a:p>
        </p:txBody>
      </p:sp>
      <p:sp>
        <p:nvSpPr>
          <p:cNvPr id="7" name="日期占位符 6"/>
          <p:cNvSpPr>
            <a:spLocks noGrp="1"/>
          </p:cNvSpPr>
          <p:nvPr>
            <p:ph type="dt" sz="half" idx="10"/>
          </p:nvPr>
        </p:nvSpPr>
        <p:spPr/>
        <p:txBody>
          <a:bodyPr/>
          <a:lstStyle/>
          <a:p>
            <a:pPr>
              <a:defRPr/>
            </a:pPr>
            <a:fld id="{DBDE0CE7-EA85-4EF3-8863-54D78803DD0E}" type="datetime1">
              <a:rPr lang="zh-CN" altLang="en-US" smtClean="0"/>
              <a:t>2018/3/13</a:t>
            </a:fld>
            <a:endParaRPr lang="en-US" altLang="zh-CN"/>
          </a:p>
        </p:txBody>
      </p:sp>
      <p:sp>
        <p:nvSpPr>
          <p:cNvPr id="37892"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37894" name="灯片编号占位符 6"/>
          <p:cNvSpPr>
            <a:spLocks noGrp="1"/>
          </p:cNvSpPr>
          <p:nvPr>
            <p:ph type="sldNum" sz="quarter" idx="12"/>
          </p:nvPr>
        </p:nvSpPr>
        <p:spPr>
          <a:xfrm>
            <a:off x="6560422" y="6463208"/>
            <a:ext cx="2133600" cy="268287"/>
          </a:xfrm>
          <a:noFill/>
        </p:spPr>
        <p:txBody>
          <a:bodyPr/>
          <a:lstStyle/>
          <a:p>
            <a:fld id="{56E304D2-0DCB-48B3-9C18-B534CC27F766}" type="slidenum">
              <a:rPr lang="en-US" altLang="zh-CN" smtClean="0">
                <a:ea typeface="宋体" pitchFamily="2" charset="-122"/>
              </a:rPr>
              <a:pPr/>
              <a:t>44</a:t>
            </a:fld>
            <a:endParaRPr lang="en-US" altLang="zh-CN">
              <a:ea typeface="宋体" pitchFamily="2" charset="-122"/>
            </a:endParaRPr>
          </a:p>
        </p:txBody>
      </p:sp>
      <p:pic>
        <p:nvPicPr>
          <p:cNvPr id="37893" name="Picture 2"/>
          <p:cNvPicPr>
            <a:picLocks noChangeAspect="1" noChangeArrowheads="1"/>
          </p:cNvPicPr>
          <p:nvPr/>
        </p:nvPicPr>
        <p:blipFill rotWithShape="1">
          <a:blip r:embed="rId3" cstate="print"/>
          <a:srcRect r="54948"/>
          <a:stretch/>
        </p:blipFill>
        <p:spPr bwMode="auto">
          <a:xfrm>
            <a:off x="1643062" y="3228974"/>
            <a:ext cx="2876735" cy="3368378"/>
          </a:xfrm>
          <a:prstGeom prst="rect">
            <a:avLst/>
          </a:prstGeom>
          <a:noFill/>
          <a:ln w="9525">
            <a:noFill/>
            <a:miter lim="800000"/>
            <a:headEnd/>
            <a:tailEnd/>
          </a:ln>
        </p:spPr>
      </p:pic>
      <p:grpSp>
        <p:nvGrpSpPr>
          <p:cNvPr id="4" name="组合 3"/>
          <p:cNvGrpSpPr/>
          <p:nvPr/>
        </p:nvGrpSpPr>
        <p:grpSpPr>
          <a:xfrm>
            <a:off x="5176452" y="3658877"/>
            <a:ext cx="2767939" cy="1899295"/>
            <a:chOff x="4874677" y="3883496"/>
            <a:chExt cx="2767939" cy="1899295"/>
          </a:xfrm>
        </p:grpSpPr>
        <p:sp>
          <p:nvSpPr>
            <p:cNvPr id="14" name="Text Box 6"/>
            <p:cNvSpPr txBox="1">
              <a:spLocks noChangeArrowheads="1"/>
            </p:cNvSpPr>
            <p:nvPr/>
          </p:nvSpPr>
          <p:spPr bwMode="auto">
            <a:xfrm>
              <a:off x="4874677" y="3883496"/>
              <a:ext cx="2767939" cy="1899295"/>
            </a:xfrm>
            <a:prstGeom prst="rect">
              <a:avLst/>
            </a:prstGeom>
            <a:solidFill>
              <a:srgbClr val="FFFFFF"/>
            </a:solidFill>
            <a:ln w="9525">
              <a:noFill/>
              <a:miter lim="800000"/>
              <a:headEnd/>
              <a:tailEnd/>
            </a:ln>
          </p:spPr>
          <p:txBody>
            <a:bodyPr lIns="0" tIns="0" rIns="0" bIns="0"/>
            <a:lstStyle/>
            <a:p>
              <a:pPr algn="just" eaLnBrk="0" hangingPunct="0">
                <a:lnSpc>
                  <a:spcPct val="130000"/>
                </a:lnSpc>
              </a:pPr>
              <a:r>
                <a:rPr kumimoji="0" lang="en-US" altLang="zh-CN" sz="2000" dirty="0"/>
                <a:t>      0011   3</a:t>
              </a:r>
              <a:r>
                <a:rPr kumimoji="0" lang="zh-CN" altLang="en-US" sz="2000" dirty="0"/>
                <a:t>的</a:t>
              </a:r>
              <a:r>
                <a:rPr kumimoji="0" lang="en-US" altLang="zh-CN" sz="2000" dirty="0"/>
                <a:t>BCD</a:t>
              </a:r>
              <a:r>
                <a:rPr kumimoji="0" lang="zh-CN" altLang="en-US" sz="2000" dirty="0"/>
                <a:t>码</a:t>
              </a:r>
            </a:p>
            <a:p>
              <a:pPr algn="just" eaLnBrk="0" hangingPunct="0">
                <a:lnSpc>
                  <a:spcPct val="130000"/>
                </a:lnSpc>
              </a:pPr>
              <a:r>
                <a:rPr lang="en-US" altLang="zh-CN" sz="2000" dirty="0"/>
                <a:t> -</a:t>
              </a:r>
              <a:r>
                <a:rPr kumimoji="0" lang="en-US" altLang="zh-CN" sz="2000" dirty="0"/>
                <a:t>)   0110   6</a:t>
              </a:r>
              <a:r>
                <a:rPr kumimoji="0" lang="zh-CN" altLang="en-US" sz="2000" dirty="0"/>
                <a:t>的</a:t>
              </a:r>
              <a:r>
                <a:rPr kumimoji="0" lang="en-US" altLang="zh-CN" sz="2000" dirty="0"/>
                <a:t>BCD</a:t>
              </a:r>
              <a:r>
                <a:rPr kumimoji="0" lang="zh-CN" altLang="en-US" sz="2000" dirty="0"/>
                <a:t>码</a:t>
              </a:r>
            </a:p>
            <a:p>
              <a:pPr algn="just" eaLnBrk="0" hangingPunct="0">
                <a:lnSpc>
                  <a:spcPct val="130000"/>
                </a:lnSpc>
              </a:pPr>
              <a:r>
                <a:rPr kumimoji="0" lang="zh-CN" altLang="en-US" sz="2000" dirty="0"/>
                <a:t>      </a:t>
              </a:r>
              <a:r>
                <a:rPr kumimoji="0" lang="en-US" altLang="zh-CN" sz="2000" dirty="0"/>
                <a:t>1101    </a:t>
              </a:r>
              <a:r>
                <a:rPr kumimoji="0" lang="zh-CN" altLang="en-US" sz="2000" dirty="0"/>
                <a:t>有借位</a:t>
              </a:r>
              <a:r>
                <a:rPr kumimoji="0" lang="en-US" altLang="zh-CN" sz="2000" dirty="0"/>
                <a:t>B=1 </a:t>
              </a:r>
            </a:p>
            <a:p>
              <a:pPr algn="just" eaLnBrk="0" hangingPunct="0">
                <a:lnSpc>
                  <a:spcPct val="130000"/>
                </a:lnSpc>
              </a:pPr>
              <a:r>
                <a:rPr lang="en-US" altLang="zh-CN" sz="2000" dirty="0"/>
                <a:t> -)   0110    </a:t>
              </a:r>
              <a:r>
                <a:rPr lang="zh-CN" altLang="en-US" sz="2000" dirty="0"/>
                <a:t>减</a:t>
              </a:r>
              <a:r>
                <a:rPr lang="en-US" altLang="zh-CN" sz="2000" dirty="0"/>
                <a:t>6</a:t>
              </a:r>
              <a:r>
                <a:rPr lang="zh-CN" altLang="en-US" sz="2000" dirty="0"/>
                <a:t>修正</a:t>
              </a:r>
              <a:endParaRPr lang="en-US" altLang="zh-CN" sz="2000" dirty="0"/>
            </a:p>
            <a:p>
              <a:pPr algn="just" eaLnBrk="0" hangingPunct="0">
                <a:lnSpc>
                  <a:spcPct val="130000"/>
                </a:lnSpc>
              </a:pPr>
              <a:r>
                <a:rPr kumimoji="0" lang="en-US" altLang="zh-CN" sz="2000" dirty="0"/>
                <a:t>       </a:t>
              </a:r>
              <a:r>
                <a:rPr lang="en-US" altLang="zh-CN" sz="2000" dirty="0"/>
                <a:t>01</a:t>
              </a:r>
              <a:r>
                <a:rPr kumimoji="0" lang="en-US" altLang="zh-CN" sz="2000" dirty="0"/>
                <a:t>11    7</a:t>
              </a:r>
              <a:r>
                <a:rPr kumimoji="0" lang="zh-CN" altLang="en-US" sz="2000" dirty="0"/>
                <a:t>，</a:t>
              </a:r>
              <a:r>
                <a:rPr kumimoji="0" lang="en-US" altLang="zh-CN" sz="2000" dirty="0"/>
                <a:t>B=1</a:t>
              </a:r>
              <a:endParaRPr kumimoji="0" lang="zh-CN" altLang="en-US" sz="2000" dirty="0"/>
            </a:p>
          </p:txBody>
        </p:sp>
        <p:cxnSp>
          <p:nvCxnSpPr>
            <p:cNvPr id="15" name="直接连接符 14"/>
            <p:cNvCxnSpPr/>
            <p:nvPr/>
          </p:nvCxnSpPr>
          <p:spPr>
            <a:xfrm>
              <a:off x="5106519" y="4653136"/>
              <a:ext cx="2304256"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61682" y="5445224"/>
              <a:ext cx="2304256"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669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余码（移码）</a:t>
            </a:r>
          </a:p>
        </p:txBody>
      </p:sp>
      <p:sp>
        <p:nvSpPr>
          <p:cNvPr id="27651" name="内容占位符 2"/>
          <p:cNvSpPr>
            <a:spLocks noGrp="1"/>
          </p:cNvSpPr>
          <p:nvPr>
            <p:ph idx="1"/>
          </p:nvPr>
        </p:nvSpPr>
        <p:spPr>
          <a:xfrm>
            <a:off x="457200" y="1239839"/>
            <a:ext cx="8686800" cy="3413298"/>
          </a:xfrm>
        </p:spPr>
        <p:txBody>
          <a:bodyPr/>
          <a:lstStyle/>
          <a:p>
            <a:r>
              <a:rPr lang="zh-CN" altLang="en-US" sz="2800" dirty="0"/>
              <a:t>余码表示用在浮点数系统中</a:t>
            </a:r>
            <a:r>
              <a:rPr lang="zh-CN" altLang="en-US" sz="2800" dirty="0">
                <a:solidFill>
                  <a:srgbClr val="FF0000"/>
                </a:solidFill>
              </a:rPr>
              <a:t>阶码</a:t>
            </a:r>
            <a:r>
              <a:rPr lang="zh-CN" altLang="en-US" sz="2800" dirty="0"/>
              <a:t>的表示。</a:t>
            </a:r>
            <a:endParaRPr lang="en-US" altLang="zh-CN" sz="2800" dirty="0"/>
          </a:p>
          <a:p>
            <a:r>
              <a:rPr lang="en-US" altLang="zh-CN" sz="2800" dirty="0"/>
              <a:t>M</a:t>
            </a:r>
            <a:r>
              <a:rPr lang="zh-CN" altLang="en-US" sz="2800" dirty="0"/>
              <a:t>位码串的余</a:t>
            </a:r>
            <a:r>
              <a:rPr lang="en-US" altLang="zh-CN" sz="2800" dirty="0"/>
              <a:t>B</a:t>
            </a:r>
            <a:r>
              <a:rPr lang="zh-CN" altLang="en-US" sz="2800" dirty="0"/>
              <a:t>码表示法</a:t>
            </a:r>
            <a:endParaRPr lang="en-US" altLang="zh-CN" sz="2800" dirty="0"/>
          </a:p>
          <a:p>
            <a:pPr lvl="1"/>
            <a:r>
              <a:rPr lang="zh-CN" altLang="en-US" sz="2400" dirty="0"/>
              <a:t>直接用来表示</a:t>
            </a:r>
            <a:r>
              <a:rPr lang="en-US" altLang="zh-CN" sz="2400" dirty="0"/>
              <a:t>M-B</a:t>
            </a:r>
            <a:r>
              <a:rPr lang="zh-CN" altLang="en-US" sz="2400" dirty="0"/>
              <a:t>的有符号整数，其中</a:t>
            </a:r>
            <a:r>
              <a:rPr lang="en-US" altLang="zh-CN" sz="2400" dirty="0"/>
              <a:t>B</a:t>
            </a:r>
            <a:r>
              <a:rPr lang="zh-CN" altLang="en-US" sz="2400" dirty="0"/>
              <a:t>叫做数制的偏置。</a:t>
            </a:r>
            <a:endParaRPr lang="en-US" altLang="zh-CN" sz="2400" dirty="0"/>
          </a:p>
          <a:p>
            <a:r>
              <a:rPr lang="zh-CN" altLang="en-US" sz="2800" dirty="0"/>
              <a:t>例如：</a:t>
            </a:r>
            <a:endParaRPr lang="en-US" altLang="zh-CN" sz="2800" dirty="0"/>
          </a:p>
          <a:p>
            <a:pPr lvl="1"/>
            <a:r>
              <a:rPr lang="zh-CN" altLang="en-US" sz="2400" dirty="0"/>
              <a:t>余</a:t>
            </a:r>
            <a:r>
              <a:rPr lang="en-US" altLang="zh-CN" sz="2400" dirty="0"/>
              <a:t>B</a:t>
            </a:r>
            <a:r>
              <a:rPr lang="zh-CN" altLang="en-US" sz="2400" dirty="0"/>
              <a:t>数制中，将</a:t>
            </a:r>
            <a:r>
              <a:rPr lang="en-US" altLang="zh-CN" sz="2400" dirty="0"/>
              <a:t>【-2</a:t>
            </a:r>
            <a:r>
              <a:rPr lang="en-US" altLang="zh-CN" sz="2400" baseline="30000" dirty="0"/>
              <a:t>M-1</a:t>
            </a:r>
            <a:r>
              <a:rPr lang="zh-CN" altLang="en-US" sz="2400" dirty="0"/>
              <a:t>，</a:t>
            </a:r>
            <a:r>
              <a:rPr lang="en-US" altLang="zh-CN" sz="2400" dirty="0"/>
              <a:t>+2</a:t>
            </a:r>
            <a:r>
              <a:rPr lang="en-US" altLang="zh-CN" sz="2400" baseline="30000" dirty="0"/>
              <a:t>M-1</a:t>
            </a:r>
            <a:r>
              <a:rPr lang="en-US" altLang="zh-CN" sz="2400" dirty="0"/>
              <a:t>-1】</a:t>
            </a:r>
            <a:r>
              <a:rPr lang="zh-CN" altLang="en-US" sz="2400" dirty="0"/>
              <a:t>范围的数</a:t>
            </a:r>
            <a:r>
              <a:rPr lang="en-US" altLang="zh-CN" sz="2400" dirty="0"/>
              <a:t>X+B</a:t>
            </a:r>
            <a:r>
              <a:rPr lang="zh-CN" altLang="en-US" sz="2400" dirty="0"/>
              <a:t>数表示。</a:t>
            </a:r>
            <a:endParaRPr lang="en-US" altLang="zh-CN" sz="2400" dirty="0"/>
          </a:p>
          <a:p>
            <a:pPr lvl="1"/>
            <a:r>
              <a:rPr lang="zh-CN" altLang="en-US" dirty="0"/>
              <a:t>余</a:t>
            </a:r>
            <a:r>
              <a:rPr lang="en-US" altLang="zh-CN" dirty="0"/>
              <a:t>3</a:t>
            </a:r>
            <a:r>
              <a:rPr lang="zh-CN" altLang="en-US" dirty="0"/>
              <a:t>码</a:t>
            </a:r>
          </a:p>
          <a:p>
            <a:pPr lvl="2"/>
            <a:r>
              <a:rPr lang="zh-CN" altLang="en-US" dirty="0"/>
              <a:t>如果将每个余</a:t>
            </a:r>
            <a:r>
              <a:rPr lang="en-US" altLang="zh-CN" dirty="0"/>
              <a:t>3</a:t>
            </a:r>
            <a:r>
              <a:rPr lang="zh-CN" altLang="en-US" dirty="0"/>
              <a:t>码看作</a:t>
            </a:r>
            <a:r>
              <a:rPr lang="en-US" altLang="zh-CN" dirty="0"/>
              <a:t>4</a:t>
            </a:r>
            <a:r>
              <a:rPr lang="zh-CN" altLang="en-US" dirty="0"/>
              <a:t>位二进制数，则</a:t>
            </a:r>
          </a:p>
          <a:p>
            <a:pPr marL="344487" lvl="1" indent="0">
              <a:buNone/>
            </a:pPr>
            <a:endParaRPr lang="en-US" altLang="zh-CN" sz="2400" dirty="0"/>
          </a:p>
        </p:txBody>
      </p:sp>
      <p:sp>
        <p:nvSpPr>
          <p:cNvPr id="7" name="日期占位符 6"/>
          <p:cNvSpPr>
            <a:spLocks noGrp="1"/>
          </p:cNvSpPr>
          <p:nvPr>
            <p:ph type="dt" sz="half" idx="10"/>
          </p:nvPr>
        </p:nvSpPr>
        <p:spPr/>
        <p:txBody>
          <a:bodyPr/>
          <a:lstStyle/>
          <a:p>
            <a:pPr>
              <a:defRPr/>
            </a:pPr>
            <a:fld id="{D665EF5A-2415-46E8-8460-C216557BF8B5}" type="datetime1">
              <a:rPr lang="zh-CN" altLang="en-US" smtClean="0"/>
              <a:t>2018/3/13</a:t>
            </a:fld>
            <a:endParaRPr lang="en-US" altLang="zh-CN"/>
          </a:p>
        </p:txBody>
      </p:sp>
      <p:sp>
        <p:nvSpPr>
          <p:cNvPr id="27652"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27653" name="灯片编号占位符 6"/>
          <p:cNvSpPr>
            <a:spLocks noGrp="1"/>
          </p:cNvSpPr>
          <p:nvPr>
            <p:ph type="sldNum" sz="quarter" idx="12"/>
          </p:nvPr>
        </p:nvSpPr>
        <p:spPr>
          <a:noFill/>
        </p:spPr>
        <p:txBody>
          <a:bodyPr/>
          <a:lstStyle/>
          <a:p>
            <a:fld id="{B823E591-8774-4374-A11D-5382B97F9CD0}" type="slidenum">
              <a:rPr lang="en-US" altLang="zh-CN" smtClean="0">
                <a:ea typeface="宋体" pitchFamily="2" charset="-122"/>
              </a:rPr>
              <a:pPr/>
              <a:t>45</a:t>
            </a:fld>
            <a:endParaRPr lang="en-US" altLang="zh-CN">
              <a:ea typeface="宋体" pitchFamily="2" charset="-122"/>
            </a:endParaRPr>
          </a:p>
        </p:txBody>
      </p:sp>
      <p:graphicFrame>
        <p:nvGraphicFramePr>
          <p:cNvPr id="2" name="对象 1"/>
          <p:cNvGraphicFramePr>
            <a:graphicFrameLocks noChangeAspect="1"/>
          </p:cNvGraphicFramePr>
          <p:nvPr>
            <p:extLst/>
          </p:nvPr>
        </p:nvGraphicFramePr>
        <p:xfrm>
          <a:off x="2987824" y="4653136"/>
          <a:ext cx="2448272" cy="1040516"/>
        </p:xfrm>
        <a:graphic>
          <a:graphicData uri="http://schemas.openxmlformats.org/presentationml/2006/ole">
            <mc:AlternateContent xmlns:mc="http://schemas.openxmlformats.org/markup-compatibility/2006">
              <mc:Choice xmlns:v="urn:schemas-microsoft-com:vml" Requires="v">
                <p:oleObj spid="_x0000_s154721" name="Equation" r:id="rId4" imgW="1016000" imgH="431800" progId="Equation.3">
                  <p:embed/>
                </p:oleObj>
              </mc:Choice>
              <mc:Fallback>
                <p:oleObj name="Equation" r:id="rId4" imgW="10160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4653136"/>
                        <a:ext cx="2448272" cy="104051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47598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BFA13D0-424A-4005-9EEA-2DFE3AA94EAF}" type="datetime1">
              <a:rPr lang="zh-CN" altLang="en-US" smtClean="0"/>
              <a:t>2018/3/13</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110" name="灯片编号占位符 2"/>
          <p:cNvSpPr>
            <a:spLocks noGrp="1"/>
          </p:cNvSpPr>
          <p:nvPr>
            <p:ph type="sldNum" sz="quarter" idx="12"/>
          </p:nvPr>
        </p:nvSpPr>
        <p:spPr/>
        <p:txBody>
          <a:bodyPr/>
          <a:lstStyle/>
          <a:p>
            <a:fld id="{481DF5B3-B7DB-489B-BB51-75D392F19211}" type="slidenum">
              <a:rPr lang="en-US" altLang="zh-CN"/>
              <a:pPr/>
              <a:t>46</a:t>
            </a:fld>
            <a:endParaRPr lang="en-US" altLang="zh-CN"/>
          </a:p>
        </p:txBody>
      </p:sp>
      <p:sp>
        <p:nvSpPr>
          <p:cNvPr id="123907" name="Rectangle 3"/>
          <p:cNvSpPr>
            <a:spLocks noGrp="1" noChangeArrowheads="1"/>
          </p:cNvSpPr>
          <p:nvPr>
            <p:ph type="title" idx="4294967295"/>
          </p:nvPr>
        </p:nvSpPr>
        <p:spPr>
          <a:xfrm>
            <a:off x="1115616" y="257695"/>
            <a:ext cx="5543550" cy="609600"/>
          </a:xfrm>
        </p:spPr>
        <p:txBody>
          <a:bodyPr/>
          <a:lstStyle/>
          <a:p>
            <a:r>
              <a:rPr lang="zh-CN" altLang="en-US" dirty="0"/>
              <a:t>十进制数的二进制编码</a:t>
            </a:r>
          </a:p>
        </p:txBody>
      </p:sp>
      <p:sp>
        <p:nvSpPr>
          <p:cNvPr id="123906" name="Rectangle 2"/>
          <p:cNvSpPr>
            <a:spLocks noChangeArrowheads="1"/>
          </p:cNvSpPr>
          <p:nvPr/>
        </p:nvSpPr>
        <p:spPr bwMode="auto">
          <a:xfrm>
            <a:off x="0" y="6248400"/>
            <a:ext cx="9144000" cy="609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3908" name="Group 4"/>
          <p:cNvGraphicFramePr>
            <a:graphicFrameLocks noGrp="1"/>
          </p:cNvGraphicFramePr>
          <p:nvPr>
            <p:extLst>
              <p:ext uri="{D42A27DB-BD31-4B8C-83A1-F6EECF244321}">
                <p14:modId xmlns:p14="http://schemas.microsoft.com/office/powerpoint/2010/main" val="2986418113"/>
              </p:ext>
            </p:extLst>
          </p:nvPr>
        </p:nvGraphicFramePr>
        <p:xfrm>
          <a:off x="152400" y="1219200"/>
          <a:ext cx="8915400" cy="5486400"/>
        </p:xfrm>
        <a:graphic>
          <a:graphicData uri="http://schemas.openxmlformats.org/drawingml/2006/table">
            <a:tbl>
              <a:tblPr/>
              <a:tblGrid>
                <a:gridCol w="1143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0" i="0" u="none" strike="noStrike" cap="none" normalizeH="0" baseline="0" dirty="0">
                          <a:ln>
                            <a:noFill/>
                          </a:ln>
                          <a:solidFill>
                            <a:schemeClr val="tx1"/>
                          </a:solidFill>
                          <a:effectLst/>
                          <a:latin typeface="Tahoma" pitchFamily="34" charset="0"/>
                          <a:ea typeface="黑体" pitchFamily="2" charset="-122"/>
                        </a:rPr>
                        <a:t>十进制</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8421</a:t>
                      </a:r>
                      <a:r>
                        <a:rPr kumimoji="1" lang="zh-CN" altLang="en-US" sz="2400" b="0" i="0" u="none" strike="noStrike" cap="none" normalizeH="0" baseline="0">
                          <a:ln>
                            <a:noFill/>
                          </a:ln>
                          <a:solidFill>
                            <a:schemeClr val="tx1"/>
                          </a:solidFill>
                          <a:effectLst/>
                          <a:latin typeface="Tahoma" pitchFamily="34" charset="0"/>
                          <a:ea typeface="黑体" pitchFamily="2" charset="-122"/>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5421</a:t>
                      </a:r>
                      <a:r>
                        <a:rPr kumimoji="1" lang="zh-CN" altLang="en-US" sz="2400" b="0" i="0" u="none" strike="noStrike" cap="none" normalizeH="0" baseline="0">
                          <a:ln>
                            <a:noFill/>
                          </a:ln>
                          <a:solidFill>
                            <a:schemeClr val="tx1"/>
                          </a:solidFill>
                          <a:effectLst/>
                          <a:latin typeface="Tahoma" pitchFamily="34" charset="0"/>
                          <a:ea typeface="黑体" pitchFamily="2" charset="-122"/>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2421</a:t>
                      </a:r>
                      <a:r>
                        <a:rPr kumimoji="1" lang="zh-CN" altLang="en-US" sz="2400" b="0" i="0" u="none" strike="noStrike" cap="none" normalizeH="0" baseline="0">
                          <a:ln>
                            <a:noFill/>
                          </a:ln>
                          <a:solidFill>
                            <a:schemeClr val="tx1"/>
                          </a:solidFill>
                          <a:effectLst/>
                          <a:latin typeface="Tahoma" pitchFamily="34" charset="0"/>
                          <a:ea typeface="黑体" pitchFamily="2" charset="-122"/>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0" i="0" u="none" strike="noStrike" cap="none" normalizeH="0" baseline="0">
                          <a:ln>
                            <a:noFill/>
                          </a:ln>
                          <a:solidFill>
                            <a:schemeClr val="tx1"/>
                          </a:solidFill>
                          <a:effectLst/>
                          <a:latin typeface="Tahoma" pitchFamily="34" charset="0"/>
                          <a:ea typeface="黑体" pitchFamily="2" charset="-122"/>
                        </a:rPr>
                        <a:t>余</a:t>
                      </a:r>
                      <a:r>
                        <a:rPr kumimoji="1" lang="en-US" altLang="zh-CN" sz="2400" b="0" i="0" u="none" strike="noStrike" cap="none" normalizeH="0" baseline="0">
                          <a:ln>
                            <a:noFill/>
                          </a:ln>
                          <a:solidFill>
                            <a:schemeClr val="tx1"/>
                          </a:solidFill>
                          <a:effectLst/>
                          <a:latin typeface="Tahoma" pitchFamily="34" charset="0"/>
                          <a:ea typeface="黑体" pitchFamily="2" charset="-122"/>
                        </a:rPr>
                        <a:t>3</a:t>
                      </a:r>
                      <a:r>
                        <a:rPr kumimoji="1" lang="zh-CN" altLang="en-US" sz="2400" b="0" i="0" u="none" strike="noStrike" cap="none" normalizeH="0" baseline="0">
                          <a:ln>
                            <a:noFill/>
                          </a:ln>
                          <a:solidFill>
                            <a:schemeClr val="tx1"/>
                          </a:solidFill>
                          <a:effectLst/>
                          <a:latin typeface="Tahoma" pitchFamily="34" charset="0"/>
                          <a:ea typeface="黑体" pitchFamily="2" charset="-122"/>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0" i="0" u="none" strike="noStrike" cap="none" normalizeH="0" baseline="0" dirty="0">
                          <a:ln>
                            <a:noFill/>
                          </a:ln>
                          <a:solidFill>
                            <a:schemeClr val="tx1"/>
                          </a:solidFill>
                          <a:effectLst/>
                          <a:latin typeface="Tahoma" pitchFamily="34" charset="0"/>
                          <a:ea typeface="黑体" pitchFamily="2" charset="-122"/>
                        </a:rPr>
                        <a:t>余</a:t>
                      </a:r>
                      <a:r>
                        <a:rPr kumimoji="1" lang="en-US" altLang="zh-CN" sz="2400" b="0" i="0" u="none" strike="noStrike" cap="none" normalizeH="0" baseline="0" dirty="0">
                          <a:ln>
                            <a:noFill/>
                          </a:ln>
                          <a:solidFill>
                            <a:schemeClr val="tx1"/>
                          </a:solidFill>
                          <a:effectLst/>
                          <a:latin typeface="Tahoma" pitchFamily="34" charset="0"/>
                          <a:ea typeface="黑体" pitchFamily="2" charset="-122"/>
                        </a:rPr>
                        <a:t>3</a:t>
                      </a:r>
                      <a:r>
                        <a:rPr kumimoji="1" lang="zh-CN" altLang="en-US" sz="2400" b="0" i="0" u="none" strike="noStrike" cap="none" normalizeH="0" baseline="0" dirty="0">
                          <a:ln>
                            <a:noFill/>
                          </a:ln>
                          <a:solidFill>
                            <a:schemeClr val="tx1"/>
                          </a:solidFill>
                          <a:effectLst/>
                          <a:latin typeface="Tahoma" pitchFamily="34" charset="0"/>
                          <a:ea typeface="黑体" pitchFamily="2" charset="-122"/>
                        </a:rPr>
                        <a:t>循环码</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accent2"/>
                          </a:solidFill>
                          <a:effectLst/>
                          <a:latin typeface="Tahoma" pitchFamily="34" charset="0"/>
                          <a:ea typeface="黑体" pitchFamily="2" charset="-122"/>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0010</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accent2"/>
                          </a:solidFill>
                          <a:effectLst/>
                          <a:latin typeface="Tahoma" pitchFamily="34" charset="0"/>
                          <a:ea typeface="黑体" pitchFamily="2" charset="-122"/>
                        </a:rPr>
                        <a:t>000</a:t>
                      </a:r>
                      <a:r>
                        <a:rPr kumimoji="1" lang="en-US" altLang="zh-CN" sz="2400" b="0" i="0" u="none" strike="noStrike" cap="none" normalizeH="0" baseline="0">
                          <a:ln>
                            <a:noFill/>
                          </a:ln>
                          <a:solidFill>
                            <a:schemeClr val="tx1"/>
                          </a:solidFill>
                          <a:effectLst/>
                          <a:latin typeface="Tahom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0110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accent2"/>
                          </a:solidFill>
                          <a:effectLst/>
                          <a:latin typeface="Tahoma" pitchFamily="34" charset="0"/>
                          <a:ea typeface="黑体" pitchFamily="2" charset="-122"/>
                        </a:rPr>
                        <a:t>00</a:t>
                      </a:r>
                      <a:r>
                        <a:rPr kumimoji="1" lang="en-US" altLang="zh-CN" sz="2400" b="0" i="0" u="none" strike="noStrike" cap="none" normalizeH="0" baseline="0">
                          <a:ln>
                            <a:noFill/>
                          </a:ln>
                          <a:solidFill>
                            <a:schemeClr val="tx1"/>
                          </a:solidFill>
                          <a:effectLst/>
                          <a:latin typeface="Tahoma" pitchFamily="34" charset="0"/>
                          <a:ea typeface="黑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0111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accent2"/>
                          </a:solidFill>
                          <a:effectLst/>
                          <a:latin typeface="Tahoma" pitchFamily="34" charset="0"/>
                          <a:ea typeface="黑体" pitchFamily="2" charset="-122"/>
                        </a:rPr>
                        <a:t>00</a:t>
                      </a:r>
                      <a:r>
                        <a:rPr kumimoji="1" lang="en-US" altLang="zh-CN" sz="2400" b="0" i="0" u="none" strike="noStrike" cap="none" normalizeH="0" baseline="0">
                          <a:ln>
                            <a:noFill/>
                          </a:ln>
                          <a:solidFill>
                            <a:schemeClr val="tx1"/>
                          </a:solidFill>
                          <a:effectLst/>
                          <a:latin typeface="Tahoma" pitchFamily="34" charset="0"/>
                          <a:ea typeface="黑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0101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accent2"/>
                          </a:solidFill>
                          <a:effectLst/>
                          <a:latin typeface="Tahoma" pitchFamily="34" charset="0"/>
                          <a:ea typeface="黑体" pitchFamily="2" charset="-122"/>
                        </a:rPr>
                        <a:t>0</a:t>
                      </a:r>
                      <a:r>
                        <a:rPr kumimoji="1" lang="en-US" altLang="zh-CN" sz="2400" b="0" i="0" u="none" strike="noStrike" cap="none" normalizeH="0" baseline="0">
                          <a:ln>
                            <a:noFill/>
                          </a:ln>
                          <a:solidFill>
                            <a:schemeClr val="tx1"/>
                          </a:solidFill>
                          <a:effectLst/>
                          <a:latin typeface="Tahoma" pitchFamily="34" charset="0"/>
                          <a:ea typeface="黑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0100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5</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dirty="0">
                          <a:ln>
                            <a:noFill/>
                          </a:ln>
                          <a:solidFill>
                            <a:srgbClr val="FF0000"/>
                          </a:solidFill>
                          <a:effectLst/>
                          <a:latin typeface="Tahoma" pitchFamily="34" charset="0"/>
                          <a:ea typeface="黑体" pitchFamily="2" charset="-122"/>
                        </a:rPr>
                        <a:t>1</a:t>
                      </a:r>
                      <a:r>
                        <a:rPr kumimoji="1" lang="en-US" altLang="zh-CN" sz="2400" b="0" i="0" u="none" strike="noStrike" cap="none" normalizeH="0" baseline="0" dirty="0">
                          <a:ln>
                            <a:noFill/>
                          </a:ln>
                          <a:solidFill>
                            <a:schemeClr val="tx1"/>
                          </a:solidFill>
                          <a:effectLst/>
                          <a:latin typeface="Tahoma" pitchFamily="34" charset="0"/>
                          <a:ea typeface="黑体" pitchFamily="2" charset="-122"/>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accent2"/>
                          </a:solidFill>
                          <a:effectLst/>
                          <a:latin typeface="Tahoma" pitchFamily="34" charset="0"/>
                          <a:ea typeface="黑体" pitchFamily="2" charset="-122"/>
                        </a:rPr>
                        <a:t>1</a:t>
                      </a:r>
                      <a:r>
                        <a:rPr kumimoji="1" lang="en-US" altLang="zh-CN" sz="2400" b="0" i="0" u="none" strike="noStrike" cap="none" normalizeH="0" baseline="0">
                          <a:ln>
                            <a:noFill/>
                          </a:ln>
                          <a:solidFill>
                            <a:schemeClr val="tx1"/>
                          </a:solidFill>
                          <a:effectLst/>
                          <a:latin typeface="Tahoma" pitchFamily="34" charset="0"/>
                          <a:ea typeface="黑体" pitchFamily="2"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1100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6</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dirty="0">
                          <a:ln>
                            <a:noFill/>
                          </a:ln>
                          <a:solidFill>
                            <a:srgbClr val="FF0000"/>
                          </a:solidFill>
                          <a:effectLst/>
                          <a:latin typeface="Tahoma" pitchFamily="34" charset="0"/>
                          <a:ea typeface="黑体" pitchFamily="2" charset="-122"/>
                        </a:rPr>
                        <a:t>1</a:t>
                      </a:r>
                      <a:r>
                        <a:rPr kumimoji="1" lang="en-US" altLang="zh-CN" sz="2400" b="0" i="0" u="none" strike="noStrike" cap="none" normalizeH="0" baseline="0" dirty="0">
                          <a:ln>
                            <a:noFill/>
                          </a:ln>
                          <a:solidFill>
                            <a:schemeClr val="tx1"/>
                          </a:solidFill>
                          <a:effectLst/>
                          <a:latin typeface="Tahoma" pitchFamily="34" charset="0"/>
                          <a:ea typeface="黑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accent2"/>
                          </a:solidFill>
                          <a:effectLst/>
                          <a:latin typeface="Tahoma" pitchFamily="34" charset="0"/>
                          <a:ea typeface="黑体" pitchFamily="2" charset="-122"/>
                        </a:rPr>
                        <a:t>11</a:t>
                      </a:r>
                      <a:r>
                        <a:rPr kumimoji="1" lang="en-US" altLang="zh-CN" sz="2400" b="0" i="0" u="none" strike="noStrike" cap="none" normalizeH="0" baseline="0">
                          <a:ln>
                            <a:noFill/>
                          </a:ln>
                          <a:solidFill>
                            <a:schemeClr val="tx1"/>
                          </a:solidFill>
                          <a:effectLst/>
                          <a:latin typeface="Tahoma" pitchFamily="34" charset="0"/>
                          <a:ea typeface="黑体" pitchFamily="2" charset="-122"/>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1101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381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7</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dirty="0">
                          <a:ln>
                            <a:noFill/>
                          </a:ln>
                          <a:solidFill>
                            <a:srgbClr val="FF0000"/>
                          </a:solidFill>
                          <a:effectLst/>
                          <a:latin typeface="Tahoma" pitchFamily="34" charset="0"/>
                          <a:ea typeface="黑体" pitchFamily="2" charset="-122"/>
                        </a:rPr>
                        <a:t>1</a:t>
                      </a:r>
                      <a:r>
                        <a:rPr kumimoji="1" lang="en-US" altLang="zh-CN" sz="2400" b="0" i="0" u="none" strike="noStrike" cap="none" normalizeH="0" baseline="0" dirty="0">
                          <a:ln>
                            <a:noFill/>
                          </a:ln>
                          <a:solidFill>
                            <a:schemeClr val="tx1"/>
                          </a:solidFill>
                          <a:effectLst/>
                          <a:latin typeface="Tahoma" pitchFamily="34" charset="0"/>
                          <a:ea typeface="黑体" pitchFamily="2"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accent2"/>
                          </a:solidFill>
                          <a:effectLst/>
                          <a:latin typeface="Tahoma" pitchFamily="34" charset="0"/>
                          <a:ea typeface="黑体" pitchFamily="2" charset="-122"/>
                        </a:rPr>
                        <a:t>11</a:t>
                      </a:r>
                      <a:r>
                        <a:rPr kumimoji="1" lang="en-US" altLang="zh-CN" sz="2400" b="0" i="0" u="none" strike="noStrike" cap="none" normalizeH="0" baseline="0">
                          <a:ln>
                            <a:noFill/>
                          </a:ln>
                          <a:solidFill>
                            <a:schemeClr val="tx1"/>
                          </a:solidFill>
                          <a:effectLst/>
                          <a:latin typeface="Tahoma" pitchFamily="34" charset="0"/>
                          <a:ea typeface="黑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1111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8</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dirty="0">
                          <a:ln>
                            <a:noFill/>
                          </a:ln>
                          <a:solidFill>
                            <a:srgbClr val="FF0000"/>
                          </a:solidFill>
                          <a:effectLst/>
                          <a:latin typeface="Tahoma" pitchFamily="34" charset="0"/>
                          <a:ea typeface="黑体" pitchFamily="2" charset="-122"/>
                        </a:rPr>
                        <a:t>1</a:t>
                      </a:r>
                      <a:r>
                        <a:rPr kumimoji="1" lang="en-US" altLang="zh-CN" sz="2400" b="0" i="0" u="none" strike="noStrike" cap="none" normalizeH="0" baseline="0" dirty="0">
                          <a:ln>
                            <a:noFill/>
                          </a:ln>
                          <a:solidFill>
                            <a:schemeClr val="tx1"/>
                          </a:solidFill>
                          <a:effectLst/>
                          <a:latin typeface="Tahoma" pitchFamily="34" charset="0"/>
                          <a:ea typeface="黑体" pitchFamily="2"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accent2"/>
                          </a:solidFill>
                          <a:effectLst/>
                          <a:latin typeface="Tahoma" pitchFamily="34" charset="0"/>
                          <a:ea typeface="黑体" pitchFamily="2" charset="-122"/>
                        </a:rPr>
                        <a:t>111</a:t>
                      </a:r>
                      <a:r>
                        <a:rPr kumimoji="1" lang="en-US" altLang="zh-CN" sz="2400" b="0" i="0" u="none" strike="noStrike" cap="none" normalizeH="0" baseline="0">
                          <a:ln>
                            <a:noFill/>
                          </a:ln>
                          <a:solidFill>
                            <a:schemeClr val="tx1"/>
                          </a:solidFill>
                          <a:effectLst/>
                          <a:latin typeface="Tahom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1110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39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9</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dirty="0">
                          <a:ln>
                            <a:noFill/>
                          </a:ln>
                          <a:solidFill>
                            <a:srgbClr val="FF0000"/>
                          </a:solidFill>
                          <a:effectLst/>
                          <a:latin typeface="Tahoma" pitchFamily="34" charset="0"/>
                          <a:ea typeface="黑体" pitchFamily="2" charset="-122"/>
                        </a:rPr>
                        <a:t>1</a:t>
                      </a:r>
                      <a:r>
                        <a:rPr kumimoji="1" lang="en-US" altLang="zh-CN" sz="2400" b="0" i="0" u="none" strike="noStrike" cap="none" normalizeH="0" baseline="0" dirty="0">
                          <a:ln>
                            <a:noFill/>
                          </a:ln>
                          <a:solidFill>
                            <a:schemeClr val="tx1"/>
                          </a:solidFill>
                          <a:effectLst/>
                          <a:latin typeface="Tahoma" pitchFamily="34" charset="0"/>
                          <a:ea typeface="黑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accent2"/>
                          </a:solidFill>
                          <a:effectLst/>
                          <a:latin typeface="Tahoma" pitchFamily="34" charset="0"/>
                          <a:ea typeface="黑体" pitchFamily="2" charset="-122"/>
                        </a:rPr>
                        <a:t>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1010</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81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0" i="0" u="none" strike="noStrike" cap="none" normalizeH="0" baseline="0">
                          <a:ln>
                            <a:noFill/>
                          </a:ln>
                          <a:solidFill>
                            <a:schemeClr val="tx1"/>
                          </a:solidFill>
                          <a:effectLst/>
                          <a:latin typeface="Tahoma" pitchFamily="34" charset="0"/>
                          <a:ea typeface="黑体" pitchFamily="2" charset="-122"/>
                        </a:rPr>
                        <a:t>位权</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8421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5421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Tahoma" pitchFamily="34" charset="0"/>
                          <a:ea typeface="黑体" pitchFamily="2" charset="-122"/>
                        </a:rPr>
                        <a:t>2421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0" i="0" u="none" strike="noStrike" cap="none" normalizeH="0" baseline="0">
                          <a:ln>
                            <a:noFill/>
                          </a:ln>
                          <a:solidFill>
                            <a:schemeClr val="tx1"/>
                          </a:solidFill>
                          <a:effectLst/>
                          <a:latin typeface="Tahoma" pitchFamily="34" charset="0"/>
                          <a:ea typeface="黑体" pitchFamily="2" charset="-122"/>
                        </a:rPr>
                        <a:t>无权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1" lang="zh-CN" altLang="en-US" sz="2400" b="0" i="0" u="none" strike="noStrike" cap="none" normalizeH="0" baseline="0">
                          <a:ln>
                            <a:noFill/>
                          </a:ln>
                          <a:solidFill>
                            <a:schemeClr val="tx1"/>
                          </a:solidFill>
                          <a:effectLst/>
                          <a:latin typeface="Tahoma" pitchFamily="34" charset="0"/>
                          <a:ea typeface="黑体" pitchFamily="2" charset="-122"/>
                        </a:rPr>
                        <a:t>无权</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54320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dirty="0"/>
              <a:t>英文字符编码</a:t>
            </a:r>
          </a:p>
        </p:txBody>
      </p:sp>
      <p:sp>
        <p:nvSpPr>
          <p:cNvPr id="41989" name="内容占位符 6"/>
          <p:cNvSpPr>
            <a:spLocks noGrp="1"/>
          </p:cNvSpPr>
          <p:nvPr>
            <p:ph idx="1"/>
          </p:nvPr>
        </p:nvSpPr>
        <p:spPr>
          <a:xfrm>
            <a:off x="457200" y="1239838"/>
            <a:ext cx="8472518" cy="4997474"/>
          </a:xfrm>
        </p:spPr>
        <p:txBody>
          <a:bodyPr/>
          <a:lstStyle/>
          <a:p>
            <a:pPr marL="342900" lvl="1" indent="-342900">
              <a:buClr>
                <a:schemeClr val="tx2"/>
              </a:buClr>
            </a:pPr>
            <a:r>
              <a:rPr lang="en-US" altLang="zh-CN" sz="3200" dirty="0"/>
              <a:t>ASCII</a:t>
            </a:r>
            <a:r>
              <a:rPr lang="zh-CN" altLang="en-US" sz="3200" dirty="0"/>
              <a:t>码</a:t>
            </a:r>
            <a:r>
              <a:rPr lang="en-US" altLang="zh-CN" sz="3200" dirty="0"/>
              <a:t>-American Standard Code for Information Interchange</a:t>
            </a:r>
            <a:r>
              <a:rPr lang="zh-CN" altLang="en-US" sz="3200" dirty="0"/>
              <a:t>，美国标准信息交换码</a:t>
            </a:r>
            <a:endParaRPr lang="en-US" altLang="zh-CN" sz="3200" dirty="0"/>
          </a:p>
          <a:p>
            <a:pPr marL="342900" lvl="1" indent="-342900">
              <a:buClr>
                <a:schemeClr val="tx2"/>
              </a:buClr>
            </a:pPr>
            <a:r>
              <a:rPr lang="en-US" altLang="zh-CN" sz="3200" kern="1200" dirty="0">
                <a:latin typeface="Arial" charset="0"/>
                <a:ea typeface="宋体" pitchFamily="2" charset="-122"/>
              </a:rPr>
              <a:t>7</a:t>
            </a:r>
            <a:r>
              <a:rPr lang="zh-CN" altLang="en-US" sz="3200" kern="1200" dirty="0">
                <a:latin typeface="Arial" charset="0"/>
                <a:ea typeface="宋体" pitchFamily="2" charset="-122"/>
              </a:rPr>
              <a:t>位二进制编码，共计</a:t>
            </a:r>
            <a:r>
              <a:rPr lang="en-US" altLang="zh-CN" sz="3200" kern="1200" dirty="0">
                <a:latin typeface="Arial" charset="0"/>
                <a:ea typeface="宋体" pitchFamily="2" charset="-122"/>
              </a:rPr>
              <a:t>128</a:t>
            </a:r>
            <a:r>
              <a:rPr lang="zh-CN" altLang="en-US" sz="3200" kern="1200" dirty="0">
                <a:latin typeface="Arial" charset="0"/>
                <a:ea typeface="宋体" pitchFamily="2" charset="-122"/>
              </a:rPr>
              <a:t>个代码</a:t>
            </a:r>
            <a:endParaRPr lang="en-US" altLang="zh-CN" sz="3200" kern="1200" dirty="0">
              <a:latin typeface="Arial" charset="0"/>
              <a:ea typeface="宋体" pitchFamily="2" charset="-122"/>
            </a:endParaRPr>
          </a:p>
          <a:p>
            <a:r>
              <a:rPr lang="zh-CN" altLang="en-US" sz="3200" kern="1200" dirty="0">
                <a:latin typeface="Arial" charset="0"/>
                <a:ea typeface="宋体" pitchFamily="2" charset="-122"/>
              </a:rPr>
              <a:t>包含：</a:t>
            </a:r>
            <a:endParaRPr lang="en-US" altLang="zh-CN" sz="3200" dirty="0"/>
          </a:p>
          <a:p>
            <a:pPr lvl="1"/>
            <a:r>
              <a:rPr lang="en-US" altLang="zh-CN" sz="2800" kern="1200" dirty="0">
                <a:latin typeface="Arial" charset="0"/>
                <a:ea typeface="宋体" pitchFamily="2" charset="-122"/>
              </a:rPr>
              <a:t>52</a:t>
            </a:r>
            <a:r>
              <a:rPr lang="zh-CN" altLang="en-US" sz="2800" kern="1200" dirty="0">
                <a:latin typeface="Arial" charset="0"/>
                <a:ea typeface="宋体" pitchFamily="2" charset="-122"/>
              </a:rPr>
              <a:t>个大小写英文字母</a:t>
            </a:r>
          </a:p>
          <a:p>
            <a:pPr lvl="1"/>
            <a:r>
              <a:rPr lang="en-US" altLang="zh-CN" sz="2800" kern="1200" dirty="0">
                <a:latin typeface="Arial" charset="0"/>
                <a:ea typeface="宋体" pitchFamily="2" charset="-122"/>
              </a:rPr>
              <a:t>10</a:t>
            </a:r>
            <a:r>
              <a:rPr lang="zh-CN" altLang="en-US" sz="2800" kern="1200" dirty="0">
                <a:latin typeface="Arial" charset="0"/>
                <a:ea typeface="宋体" pitchFamily="2" charset="-122"/>
              </a:rPr>
              <a:t>个阿拉伯数字</a:t>
            </a:r>
          </a:p>
          <a:p>
            <a:pPr lvl="1"/>
            <a:r>
              <a:rPr lang="en-US" altLang="zh-CN" sz="2800" kern="1200" dirty="0">
                <a:latin typeface="Arial" charset="0"/>
                <a:ea typeface="宋体" pitchFamily="2" charset="-122"/>
              </a:rPr>
              <a:t>32</a:t>
            </a:r>
            <a:r>
              <a:rPr lang="zh-CN" altLang="en-US" sz="2800" kern="1200" dirty="0">
                <a:latin typeface="Arial" charset="0"/>
                <a:ea typeface="宋体" pitchFamily="2" charset="-122"/>
              </a:rPr>
              <a:t>个标点符号和运算符号</a:t>
            </a:r>
          </a:p>
          <a:p>
            <a:pPr lvl="1"/>
            <a:r>
              <a:rPr lang="en-US" altLang="zh-CN" sz="2800" kern="1200" dirty="0">
                <a:latin typeface="Arial" charset="0"/>
                <a:ea typeface="宋体" pitchFamily="2" charset="-122"/>
              </a:rPr>
              <a:t>34</a:t>
            </a:r>
            <a:r>
              <a:rPr lang="zh-CN" altLang="en-US" sz="2800" kern="1200" dirty="0">
                <a:latin typeface="Arial" charset="0"/>
                <a:ea typeface="宋体" pitchFamily="2" charset="-122"/>
              </a:rPr>
              <a:t>个控制命令</a:t>
            </a:r>
            <a:endParaRPr lang="zh-CN" altLang="en-US" sz="2800" dirty="0"/>
          </a:p>
          <a:p>
            <a:endParaRPr lang="zh-CN" altLang="en-US" sz="3600" dirty="0"/>
          </a:p>
        </p:txBody>
      </p:sp>
      <p:sp>
        <p:nvSpPr>
          <p:cNvPr id="7" name="日期占位符 6"/>
          <p:cNvSpPr>
            <a:spLocks noGrp="1"/>
          </p:cNvSpPr>
          <p:nvPr>
            <p:ph type="dt" sz="half" idx="10"/>
          </p:nvPr>
        </p:nvSpPr>
        <p:spPr/>
        <p:txBody>
          <a:bodyPr/>
          <a:lstStyle/>
          <a:p>
            <a:pPr>
              <a:defRPr/>
            </a:pPr>
            <a:fld id="{8AB4B83E-9F01-46B6-92FD-048385BC9C5C}" type="datetime1">
              <a:rPr lang="zh-CN" altLang="en-US" smtClean="0"/>
              <a:t>2018/3/13</a:t>
            </a:fld>
            <a:endParaRPr lang="en-US" altLang="zh-CN"/>
          </a:p>
        </p:txBody>
      </p:sp>
      <p:sp>
        <p:nvSpPr>
          <p:cNvPr id="41987"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41988" name="灯片编号占位符 5"/>
          <p:cNvSpPr>
            <a:spLocks noGrp="1"/>
          </p:cNvSpPr>
          <p:nvPr>
            <p:ph type="sldNum" sz="quarter" idx="12"/>
          </p:nvPr>
        </p:nvSpPr>
        <p:spPr>
          <a:noFill/>
        </p:spPr>
        <p:txBody>
          <a:bodyPr/>
          <a:lstStyle/>
          <a:p>
            <a:fld id="{3C724787-C892-4D19-83A0-A52E211A03A9}" type="slidenum">
              <a:rPr lang="en-US" altLang="zh-CN" smtClean="0">
                <a:ea typeface="宋体" pitchFamily="2" charset="-122"/>
              </a:rPr>
              <a:pPr/>
              <a:t>47</a:t>
            </a:fld>
            <a:endParaRPr lang="en-US" altLang="zh-CN">
              <a:ea typeface="宋体" pitchFamily="2" charset="-122"/>
            </a:endParaRPr>
          </a:p>
        </p:txBody>
      </p:sp>
    </p:spTree>
    <p:extLst>
      <p:ext uri="{BB962C8B-B14F-4D97-AF65-F5344CB8AC3E}">
        <p14:creationId xmlns:p14="http://schemas.microsoft.com/office/powerpoint/2010/main" val="1080399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ASCII</a:t>
            </a:r>
            <a:r>
              <a:rPr lang="zh-CN" altLang="en-US" dirty="0"/>
              <a:t>字符编码</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6C5F672D-DD81-4346-9A2C-EE3D75842A20}"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pPr>
                <a:defRPr/>
              </a:pPr>
              <a:t>48</a:t>
            </a:fld>
            <a:endParaRPr lang="en-US" altLang="zh-CN"/>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81" y="1124433"/>
            <a:ext cx="8501782" cy="534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8"/>
          <p:cNvSpPr txBox="1">
            <a:spLocks noChangeArrowheads="1"/>
          </p:cNvSpPr>
          <p:nvPr/>
        </p:nvSpPr>
        <p:spPr bwMode="auto">
          <a:xfrm>
            <a:off x="2590800" y="6305490"/>
            <a:ext cx="4824413" cy="400110"/>
          </a:xfrm>
          <a:prstGeom prst="rect">
            <a:avLst/>
          </a:prstGeom>
          <a:solidFill>
            <a:schemeClr val="accent6">
              <a:lumMod val="20000"/>
              <a:lumOff val="80000"/>
            </a:schemeClr>
          </a:solidFill>
          <a:ln w="9525">
            <a:solidFill>
              <a:schemeClr val="accent1"/>
            </a:solidFill>
            <a:miter lim="800000"/>
            <a:headEnd/>
            <a:tailEnd/>
          </a:ln>
        </p:spPr>
        <p:txBody>
          <a:bodyPr>
            <a:spAutoFit/>
          </a:bodyPr>
          <a:lstStyle/>
          <a:p>
            <a:pPr>
              <a:spcBef>
                <a:spcPct val="50000"/>
              </a:spcBef>
            </a:pPr>
            <a:r>
              <a:rPr lang="en-US" altLang="zh-CN" sz="2000" dirty="0">
                <a:latin typeface="Arial" charset="0"/>
              </a:rPr>
              <a:t>NJU</a:t>
            </a:r>
            <a:r>
              <a:rPr lang="zh-CN" altLang="en-US" sz="2000" dirty="0">
                <a:latin typeface="Arial" charset="0"/>
              </a:rPr>
              <a:t>：</a:t>
            </a:r>
            <a:r>
              <a:rPr lang="en-US" altLang="zh-CN" sz="2000" dirty="0">
                <a:solidFill>
                  <a:srgbClr val="FF0000"/>
                </a:solidFill>
                <a:latin typeface="Arial" charset="0"/>
              </a:rPr>
              <a:t>0</a:t>
            </a:r>
            <a:r>
              <a:rPr lang="en-US" altLang="zh-CN" sz="2000" dirty="0">
                <a:latin typeface="Arial" charset="0"/>
              </a:rPr>
              <a:t>1001110 </a:t>
            </a:r>
            <a:r>
              <a:rPr lang="en-US" altLang="zh-CN" sz="2000" dirty="0">
                <a:solidFill>
                  <a:srgbClr val="FF0000"/>
                </a:solidFill>
                <a:latin typeface="Arial" charset="0"/>
              </a:rPr>
              <a:t>0</a:t>
            </a:r>
            <a:r>
              <a:rPr lang="en-US" altLang="zh-CN" sz="2000" dirty="0">
                <a:latin typeface="Arial" charset="0"/>
              </a:rPr>
              <a:t>1001010 </a:t>
            </a:r>
            <a:r>
              <a:rPr lang="en-US" altLang="zh-CN" sz="2000" dirty="0">
                <a:solidFill>
                  <a:srgbClr val="FF0000"/>
                </a:solidFill>
                <a:latin typeface="Arial" charset="0"/>
              </a:rPr>
              <a:t>0</a:t>
            </a:r>
            <a:r>
              <a:rPr lang="en-US" altLang="zh-CN" sz="2000" dirty="0">
                <a:latin typeface="Arial" charset="0"/>
              </a:rPr>
              <a:t>1010101</a:t>
            </a:r>
          </a:p>
        </p:txBody>
      </p:sp>
    </p:spTree>
    <p:extLst>
      <p:ext uri="{BB962C8B-B14F-4D97-AF65-F5344CB8AC3E}">
        <p14:creationId xmlns:p14="http://schemas.microsoft.com/office/powerpoint/2010/main" val="311905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汉字编码</a:t>
            </a:r>
          </a:p>
        </p:txBody>
      </p:sp>
      <p:sp>
        <p:nvSpPr>
          <p:cNvPr id="3" name="内容占位符 2"/>
          <p:cNvSpPr>
            <a:spLocks noGrp="1"/>
          </p:cNvSpPr>
          <p:nvPr>
            <p:ph idx="1"/>
          </p:nvPr>
        </p:nvSpPr>
        <p:spPr/>
        <p:txBody>
          <a:bodyPr/>
          <a:lstStyle/>
          <a:p>
            <a:pPr marL="342900" lvl="1" indent="-342900">
              <a:buClr>
                <a:schemeClr val="tx2"/>
              </a:buClr>
            </a:pPr>
            <a:r>
              <a:rPr lang="zh-CN" altLang="en-US" dirty="0"/>
              <a:t>汉字内码：汉字标准信息交换码，国家先后制定了如</a:t>
            </a:r>
            <a:r>
              <a:rPr lang="en-US" altLang="zh-CN" b="1" dirty="0"/>
              <a:t>GB2312</a:t>
            </a:r>
            <a:r>
              <a:rPr lang="zh-CN" altLang="en-US" b="1" dirty="0"/>
              <a:t>（</a:t>
            </a:r>
            <a:r>
              <a:rPr lang="zh-CN" altLang="en-US" dirty="0"/>
              <a:t> </a:t>
            </a:r>
            <a:r>
              <a:rPr lang="en-US" altLang="zh-CN" dirty="0"/>
              <a:t>6763 </a:t>
            </a:r>
            <a:r>
              <a:rPr lang="zh-CN" altLang="en-US" dirty="0"/>
              <a:t>个汉字</a:t>
            </a:r>
            <a:r>
              <a:rPr lang="zh-CN" altLang="en-US" b="1" dirty="0"/>
              <a:t>），</a:t>
            </a:r>
            <a:r>
              <a:rPr lang="en-US" altLang="zh-CN" b="1" dirty="0"/>
              <a:t>GB18030</a:t>
            </a:r>
            <a:r>
              <a:rPr lang="zh-CN" altLang="en-US" b="1" dirty="0"/>
              <a:t>（</a:t>
            </a:r>
            <a:r>
              <a:rPr lang="zh-CN" altLang="en-US" dirty="0"/>
              <a:t> </a:t>
            </a:r>
            <a:r>
              <a:rPr lang="en-US" altLang="zh-CN" dirty="0"/>
              <a:t>27484</a:t>
            </a:r>
            <a:r>
              <a:rPr lang="zh-CN" altLang="en-US" dirty="0"/>
              <a:t>个汉字</a:t>
            </a:r>
            <a:r>
              <a:rPr lang="zh-CN" altLang="en-US" b="1" dirty="0"/>
              <a:t>），</a:t>
            </a:r>
            <a:r>
              <a:rPr lang="en-US" altLang="zh-CN" b="1" dirty="0"/>
              <a:t>GBK</a:t>
            </a:r>
            <a:r>
              <a:rPr lang="zh-CN" altLang="en-US" b="1" dirty="0"/>
              <a:t>，</a:t>
            </a:r>
            <a:r>
              <a:rPr lang="en-US" altLang="zh-CN" b="1" dirty="0"/>
              <a:t>Unicode</a:t>
            </a:r>
            <a:r>
              <a:rPr lang="zh-CN" altLang="en-US" b="1" dirty="0"/>
              <a:t>等标准</a:t>
            </a:r>
            <a:endParaRPr lang="zh-CN" altLang="en-US" dirty="0"/>
          </a:p>
          <a:p>
            <a:pPr lvl="1"/>
            <a:r>
              <a:rPr lang="zh-CN" altLang="en-US" dirty="0"/>
              <a:t>汉字区位码，在编码标准中区位号</a:t>
            </a:r>
            <a:endParaRPr lang="en-US" altLang="zh-CN" dirty="0"/>
          </a:p>
          <a:p>
            <a:pPr lvl="1"/>
            <a:r>
              <a:rPr lang="zh-CN" altLang="en-US" dirty="0"/>
              <a:t>汉字国标码，区别</a:t>
            </a:r>
            <a:r>
              <a:rPr lang="en-US" altLang="zh-CN" dirty="0"/>
              <a:t>ASCII</a:t>
            </a:r>
            <a:r>
              <a:rPr lang="zh-CN" altLang="en-US" dirty="0"/>
              <a:t>码的控制符编码，</a:t>
            </a:r>
            <a:r>
              <a:rPr lang="en-US" altLang="zh-CN" dirty="0"/>
              <a:t>=</a:t>
            </a:r>
            <a:r>
              <a:rPr lang="zh-CN" altLang="en-US" dirty="0"/>
              <a:t>区位码</a:t>
            </a:r>
            <a:r>
              <a:rPr lang="en-US" altLang="zh-CN" dirty="0"/>
              <a:t>+2020H</a:t>
            </a:r>
          </a:p>
          <a:p>
            <a:pPr lvl="1"/>
            <a:r>
              <a:rPr lang="zh-CN" altLang="en-US" dirty="0"/>
              <a:t>汉字机内码，区别</a:t>
            </a:r>
            <a:r>
              <a:rPr lang="en-US" altLang="zh-CN" dirty="0"/>
              <a:t>ASCII</a:t>
            </a:r>
            <a:r>
              <a:rPr lang="zh-CN" altLang="en-US" dirty="0"/>
              <a:t>码，每个字节的最高位强制为</a:t>
            </a:r>
            <a:r>
              <a:rPr lang="en-US" altLang="zh-CN" dirty="0"/>
              <a:t>1</a:t>
            </a:r>
            <a:r>
              <a:rPr lang="zh-CN" altLang="en-US" dirty="0"/>
              <a:t>，</a:t>
            </a:r>
            <a:r>
              <a:rPr lang="en-US" altLang="zh-CN" dirty="0"/>
              <a:t>=</a:t>
            </a:r>
            <a:r>
              <a:rPr lang="zh-CN" altLang="en-US" dirty="0"/>
              <a:t>国标码</a:t>
            </a:r>
            <a:r>
              <a:rPr lang="en-US" altLang="zh-CN" dirty="0"/>
              <a:t>+8080H</a:t>
            </a:r>
          </a:p>
          <a:p>
            <a:r>
              <a:rPr lang="zh-CN" altLang="en-US" dirty="0"/>
              <a:t>外码</a:t>
            </a:r>
          </a:p>
          <a:p>
            <a:pPr lvl="1"/>
            <a:r>
              <a:rPr lang="zh-CN" altLang="en-US" dirty="0"/>
              <a:t>汉字的各种输入编码</a:t>
            </a:r>
          </a:p>
        </p:txBody>
      </p:sp>
      <p:sp>
        <p:nvSpPr>
          <p:cNvPr id="4" name="日期占位符 3"/>
          <p:cNvSpPr>
            <a:spLocks noGrp="1"/>
          </p:cNvSpPr>
          <p:nvPr>
            <p:ph type="dt" sz="half" idx="10"/>
          </p:nvPr>
        </p:nvSpPr>
        <p:spPr/>
        <p:txBody>
          <a:bodyPr/>
          <a:lstStyle/>
          <a:p>
            <a:pPr>
              <a:defRPr/>
            </a:pPr>
            <a:fld id="{FE867482-540F-4145-963F-77E4B94BC771}"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pPr>
                <a:defRPr/>
              </a:pPr>
              <a:t>49</a:t>
            </a:fld>
            <a:endParaRPr lang="en-US" altLang="zh-CN"/>
          </a:p>
        </p:txBody>
      </p:sp>
    </p:spTree>
    <p:extLst>
      <p:ext uri="{BB962C8B-B14F-4D97-AF65-F5344CB8AC3E}">
        <p14:creationId xmlns:p14="http://schemas.microsoft.com/office/powerpoint/2010/main" val="58959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000125" y="214313"/>
            <a:ext cx="7793038" cy="771525"/>
          </a:xfrm>
        </p:spPr>
        <p:txBody>
          <a:bodyPr/>
          <a:lstStyle/>
          <a:p>
            <a:r>
              <a:rPr lang="en-US" altLang="zh-CN" dirty="0"/>
              <a:t>1</a:t>
            </a:r>
            <a:r>
              <a:rPr lang="zh-CN" altLang="en-US" dirty="0"/>
              <a:t>、进位数制</a:t>
            </a:r>
            <a:endParaRPr lang="en-US" altLang="zh-CN" dirty="0"/>
          </a:p>
        </p:txBody>
      </p:sp>
      <p:sp>
        <p:nvSpPr>
          <p:cNvPr id="11268" name="Rectangle 3"/>
          <p:cNvSpPr>
            <a:spLocks noGrp="1" noChangeArrowheads="1"/>
          </p:cNvSpPr>
          <p:nvPr>
            <p:ph type="body" sz="half" idx="1"/>
          </p:nvPr>
        </p:nvSpPr>
        <p:spPr>
          <a:xfrm>
            <a:off x="490676" y="1268760"/>
            <a:ext cx="8643937" cy="5184576"/>
          </a:xfrm>
        </p:spPr>
        <p:txBody>
          <a:bodyPr/>
          <a:lstStyle/>
          <a:p>
            <a:r>
              <a:rPr lang="zh-CN" altLang="en-US" sz="3600" dirty="0"/>
              <a:t>二进制 </a:t>
            </a:r>
            <a:r>
              <a:rPr lang="en-US" altLang="zh-CN" sz="3600" dirty="0"/>
              <a:t>(</a:t>
            </a:r>
            <a:r>
              <a:rPr lang="zh-CN" altLang="en-US" sz="3600" dirty="0"/>
              <a:t>莱布尼茨 德意志 </a:t>
            </a:r>
            <a:r>
              <a:rPr lang="en-US" altLang="zh-CN" sz="3600" dirty="0"/>
              <a:t>18</a:t>
            </a:r>
            <a:r>
              <a:rPr lang="zh-CN" altLang="en-US" sz="3600" dirty="0"/>
              <a:t>世纪发现</a:t>
            </a:r>
            <a:r>
              <a:rPr lang="en-US" altLang="zh-CN" sz="3600" dirty="0"/>
              <a:t>)</a:t>
            </a:r>
            <a:r>
              <a:rPr lang="zh-CN" altLang="en-US" sz="3600" dirty="0"/>
              <a:t> </a:t>
            </a:r>
            <a:endParaRPr lang="en-US" altLang="zh-CN" sz="3600" dirty="0"/>
          </a:p>
          <a:p>
            <a:pPr lvl="1"/>
            <a:r>
              <a:rPr lang="zh-CN" altLang="en-US" sz="3200" kern="1200" dirty="0">
                <a:latin typeface="Arial" charset="0"/>
                <a:ea typeface="宋体" pitchFamily="2" charset="-122"/>
              </a:rPr>
              <a:t>为什么计算机采用二进制？</a:t>
            </a:r>
            <a:endParaRPr lang="en-US" altLang="zh-CN" sz="3200" kern="1200" dirty="0">
              <a:latin typeface="Arial" charset="0"/>
              <a:ea typeface="宋体" pitchFamily="2" charset="-122"/>
            </a:endParaRPr>
          </a:p>
          <a:p>
            <a:pPr lvl="2"/>
            <a:r>
              <a:rPr lang="zh-CN" altLang="en-US" sz="2800" kern="1200" dirty="0">
                <a:latin typeface="Arial" charset="0"/>
                <a:ea typeface="宋体" pitchFamily="2" charset="-122"/>
              </a:rPr>
              <a:t>物理：具有两种稳定状态的材料最容易实现</a:t>
            </a:r>
            <a:endParaRPr lang="en-US" altLang="zh-CN" sz="2800" kern="1200" dirty="0">
              <a:latin typeface="Arial" charset="0"/>
              <a:ea typeface="宋体" pitchFamily="2" charset="-122"/>
            </a:endParaRPr>
          </a:p>
          <a:p>
            <a:pPr lvl="2"/>
            <a:r>
              <a:rPr lang="zh-CN" altLang="en-US" sz="2800" kern="1200" dirty="0">
                <a:latin typeface="Arial" charset="0"/>
                <a:ea typeface="宋体" pitchFamily="2" charset="-122"/>
              </a:rPr>
              <a:t>数学证明：表示</a:t>
            </a:r>
            <a:r>
              <a:rPr lang="en-US" altLang="zh-CN" sz="2800" kern="1200" dirty="0">
                <a:latin typeface="Arial" charset="0"/>
                <a:ea typeface="宋体" pitchFamily="2" charset="-122"/>
              </a:rPr>
              <a:t>n</a:t>
            </a:r>
            <a:r>
              <a:rPr lang="zh-CN" altLang="en-US" sz="2800" kern="1200" dirty="0">
                <a:latin typeface="Arial" charset="0"/>
                <a:ea typeface="宋体" pitchFamily="2" charset="-122"/>
              </a:rPr>
              <a:t>位</a:t>
            </a:r>
            <a:r>
              <a:rPr lang="en-US" altLang="zh-CN" sz="2800" kern="1200" dirty="0">
                <a:latin typeface="Arial" charset="0"/>
                <a:ea typeface="宋体" pitchFamily="2" charset="-122"/>
              </a:rPr>
              <a:t>r</a:t>
            </a:r>
            <a:r>
              <a:rPr lang="zh-CN" altLang="en-US" sz="2800" kern="1200" dirty="0">
                <a:latin typeface="Arial" charset="0"/>
                <a:ea typeface="宋体" pitchFamily="2" charset="-122"/>
              </a:rPr>
              <a:t>进制所用的材料与</a:t>
            </a:r>
            <a:r>
              <a:rPr lang="en-US" altLang="zh-CN" sz="2800" kern="1200" dirty="0">
                <a:latin typeface="Arial" charset="0"/>
                <a:ea typeface="宋体" pitchFamily="2" charset="-122"/>
              </a:rPr>
              <a:t>nr</a:t>
            </a:r>
            <a:r>
              <a:rPr lang="zh-CN" altLang="en-US" sz="2800" kern="1200" dirty="0">
                <a:latin typeface="Arial" charset="0"/>
                <a:ea typeface="宋体" pitchFamily="2" charset="-122"/>
              </a:rPr>
              <a:t>成正比</a:t>
            </a:r>
            <a:endParaRPr lang="zh-CN" altLang="en-US" sz="2800" dirty="0"/>
          </a:p>
          <a:p>
            <a:pPr lvl="1"/>
            <a:r>
              <a:rPr lang="zh-CN" altLang="en-US" sz="3200" dirty="0"/>
              <a:t>每一位只取</a:t>
            </a:r>
            <a:r>
              <a:rPr lang="en-US" altLang="zh-CN" sz="3200" dirty="0"/>
              <a:t>{0</a:t>
            </a:r>
            <a:r>
              <a:rPr lang="zh-CN" altLang="en-US" sz="3200" dirty="0"/>
              <a:t>，</a:t>
            </a:r>
            <a:r>
              <a:rPr lang="en-US" altLang="zh-CN" sz="3200" dirty="0"/>
              <a:t>1}</a:t>
            </a:r>
            <a:endParaRPr lang="zh-CN" altLang="en-US" sz="3200" dirty="0"/>
          </a:p>
          <a:p>
            <a:pPr lvl="1"/>
            <a:r>
              <a:rPr lang="zh-CN" altLang="en-US" sz="3200" dirty="0"/>
              <a:t>用两个不同稳定状态的电子元件来表示，存储简单可靠。</a:t>
            </a:r>
          </a:p>
          <a:p>
            <a:pPr lvl="1"/>
            <a:r>
              <a:rPr lang="zh-CN" altLang="en-US" sz="3200" dirty="0"/>
              <a:t>基数为</a:t>
            </a:r>
            <a:r>
              <a:rPr lang="en-US" altLang="zh-CN" sz="3200" dirty="0"/>
              <a:t>2</a:t>
            </a:r>
            <a:r>
              <a:rPr lang="zh-CN" altLang="en-US" sz="3200" dirty="0"/>
              <a:t>，计数规律是：</a:t>
            </a:r>
            <a:r>
              <a:rPr lang="zh-CN" altLang="en-US" sz="3200" b="1" dirty="0">
                <a:solidFill>
                  <a:srgbClr val="FF0000"/>
                </a:solidFill>
              </a:rPr>
              <a:t>逢二进一</a:t>
            </a:r>
            <a:r>
              <a:rPr lang="zh-CN" altLang="en-US" sz="3200" dirty="0"/>
              <a:t>。</a:t>
            </a:r>
            <a:endParaRPr lang="en-US" altLang="zh-CN" sz="3200" dirty="0"/>
          </a:p>
          <a:p>
            <a:pPr lvl="1"/>
            <a:r>
              <a:rPr lang="zh-CN" altLang="en-US" sz="3200" dirty="0"/>
              <a:t>例如</a:t>
            </a:r>
            <a:r>
              <a:rPr lang="zh-CN" altLang="en-US" sz="3200" dirty="0">
                <a:sym typeface="Wingdings" panose="05000000000000000000" pitchFamily="2" charset="2"/>
              </a:rPr>
              <a:t>： </a:t>
            </a:r>
            <a:r>
              <a:rPr lang="en-US" altLang="zh-CN" sz="2800" dirty="0">
                <a:sym typeface="Wingdings" panose="05000000000000000000" pitchFamily="2" charset="2"/>
              </a:rPr>
              <a:t>(</a:t>
            </a:r>
            <a:r>
              <a:rPr lang="en-US" altLang="zh-CN" sz="2800" dirty="0"/>
              <a:t>1011.1)</a:t>
            </a:r>
            <a:r>
              <a:rPr lang="en-US" altLang="zh-CN" sz="2800" baseline="-25000" dirty="0"/>
              <a:t>2</a:t>
            </a:r>
            <a:r>
              <a:rPr lang="en-US" altLang="zh-CN" sz="2800" dirty="0"/>
              <a:t>=1*2</a:t>
            </a:r>
            <a:r>
              <a:rPr lang="en-US" altLang="zh-CN" sz="2800" baseline="30000" dirty="0"/>
              <a:t>3</a:t>
            </a:r>
            <a:r>
              <a:rPr lang="en-US" altLang="zh-CN" sz="2800" dirty="0"/>
              <a:t>+1*2</a:t>
            </a:r>
            <a:r>
              <a:rPr lang="en-US" altLang="zh-CN" sz="2800" baseline="30000" dirty="0"/>
              <a:t>1</a:t>
            </a:r>
            <a:r>
              <a:rPr lang="en-US" altLang="zh-CN" sz="2800" dirty="0"/>
              <a:t>+1*2</a:t>
            </a:r>
            <a:r>
              <a:rPr lang="en-US" altLang="zh-CN" sz="2800" baseline="30000" dirty="0"/>
              <a:t>0</a:t>
            </a:r>
            <a:r>
              <a:rPr lang="en-US" altLang="zh-CN" sz="2800" dirty="0"/>
              <a:t>+1*2</a:t>
            </a:r>
            <a:r>
              <a:rPr lang="en-US" altLang="zh-CN" sz="2800" baseline="30000" dirty="0"/>
              <a:t>-1</a:t>
            </a:r>
            <a:r>
              <a:rPr lang="en-US" altLang="zh-CN" sz="2800" dirty="0"/>
              <a:t>=11.5 </a:t>
            </a:r>
            <a:endParaRPr lang="zh-CN" altLang="en-US" sz="2800" dirty="0"/>
          </a:p>
        </p:txBody>
      </p:sp>
      <p:sp>
        <p:nvSpPr>
          <p:cNvPr id="6" name="日期占位符 5"/>
          <p:cNvSpPr>
            <a:spLocks noGrp="1"/>
          </p:cNvSpPr>
          <p:nvPr>
            <p:ph type="dt" sz="half" idx="10"/>
          </p:nvPr>
        </p:nvSpPr>
        <p:spPr/>
        <p:txBody>
          <a:bodyPr/>
          <a:lstStyle/>
          <a:p>
            <a:pPr>
              <a:defRPr/>
            </a:pPr>
            <a:fld id="{2621296A-E6B2-455F-A304-B9F60BB64F1D}" type="datetime1">
              <a:rPr lang="zh-CN" altLang="en-US" smtClean="0"/>
              <a:t>2018/3/13</a:t>
            </a:fld>
            <a:endParaRPr lang="en-US" altLang="zh-CN" dirty="0"/>
          </a:p>
        </p:txBody>
      </p:sp>
      <p:sp>
        <p:nvSpPr>
          <p:cNvPr id="11266" name="页脚占位符 6"/>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11269" name="灯片编号占位符 6"/>
          <p:cNvSpPr>
            <a:spLocks noGrp="1"/>
          </p:cNvSpPr>
          <p:nvPr>
            <p:ph type="sldNum" sz="quarter" idx="12"/>
          </p:nvPr>
        </p:nvSpPr>
        <p:spPr>
          <a:noFill/>
        </p:spPr>
        <p:txBody>
          <a:bodyPr/>
          <a:lstStyle/>
          <a:p>
            <a:fld id="{0BB87154-7464-41C5-934C-69466150CDD8}" type="slidenum">
              <a:rPr lang="zh-CN" altLang="en-US" smtClean="0">
                <a:ea typeface="宋体" pitchFamily="2" charset="-122"/>
              </a:rPr>
              <a:pPr/>
              <a:t>5</a:t>
            </a:fld>
            <a:endParaRPr lang="en-US" altLang="zh-CN">
              <a:ea typeface="宋体"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042988" y="404813"/>
            <a:ext cx="6697662" cy="576262"/>
          </a:xfrm>
        </p:spPr>
        <p:txBody>
          <a:bodyPr/>
          <a:lstStyle/>
          <a:p>
            <a:pPr eaLnBrk="1" hangingPunct="1"/>
            <a:r>
              <a:rPr lang="en-US" altLang="zh-CN" sz="3400" b="1"/>
              <a:t>GB2312-80</a:t>
            </a:r>
            <a:r>
              <a:rPr lang="zh-CN" altLang="en-US" sz="3400" b="1"/>
              <a:t>的字符集及字符布局</a:t>
            </a:r>
          </a:p>
        </p:txBody>
      </p:sp>
      <p:sp>
        <p:nvSpPr>
          <p:cNvPr id="2" name="日期占位符 2"/>
          <p:cNvSpPr>
            <a:spLocks noGrp="1"/>
          </p:cNvSpPr>
          <p:nvPr>
            <p:ph type="dt" sz="half" idx="10"/>
          </p:nvPr>
        </p:nvSpPr>
        <p:spPr/>
        <p:txBody>
          <a:bodyPr/>
          <a:lstStyle/>
          <a:p>
            <a:pPr>
              <a:defRPr/>
            </a:pPr>
            <a:fld id="{41147C08-C3C0-4634-AADC-A1037E5BD4DD}" type="datetime1">
              <a:rPr lang="zh-CN" altLang="en-US" smtClean="0"/>
              <a:t>2018/3/13</a:t>
            </a:fld>
            <a:endParaRPr lang="en-US" altLang="zh-CN"/>
          </a:p>
        </p:txBody>
      </p:sp>
      <p:sp>
        <p:nvSpPr>
          <p:cNvPr id="1028" name="页脚占位符 3"/>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1029" name="灯片编号占位符 4"/>
          <p:cNvSpPr>
            <a:spLocks noGrp="1"/>
          </p:cNvSpPr>
          <p:nvPr>
            <p:ph type="sldNum" sz="quarter" idx="12"/>
          </p:nvPr>
        </p:nvSpPr>
        <p:spPr/>
        <p:txBody>
          <a:bodyPr/>
          <a:lstStyle/>
          <a:p>
            <a:pPr>
              <a:defRPr/>
            </a:pPr>
            <a:fld id="{E99EE928-D16D-4EFA-9A65-E594F8A4D604}" type="slidenum">
              <a:rPr lang="en-US" altLang="zh-CN" smtClean="0"/>
              <a:pPr>
                <a:defRPr/>
              </a:pPr>
              <a:t>50</a:t>
            </a:fld>
            <a:endParaRPr lang="en-US" altLang="zh-CN"/>
          </a:p>
        </p:txBody>
      </p:sp>
      <p:grpSp>
        <p:nvGrpSpPr>
          <p:cNvPr id="1031" name="Group 6"/>
          <p:cNvGrpSpPr>
            <a:grpSpLocks/>
          </p:cNvGrpSpPr>
          <p:nvPr/>
        </p:nvGrpSpPr>
        <p:grpSpPr bwMode="auto">
          <a:xfrm>
            <a:off x="1095375" y="1412875"/>
            <a:ext cx="5334000" cy="4475163"/>
            <a:chOff x="1013" y="1021"/>
            <a:chExt cx="3552" cy="3019"/>
          </a:xfrm>
        </p:grpSpPr>
        <p:sp>
          <p:nvSpPr>
            <p:cNvPr id="1041" name="Rectangle 5"/>
            <p:cNvSpPr>
              <a:spLocks noChangeArrowheads="1"/>
            </p:cNvSpPr>
            <p:nvPr/>
          </p:nvSpPr>
          <p:spPr bwMode="auto">
            <a:xfrm>
              <a:off x="1013" y="1021"/>
              <a:ext cx="3552" cy="3019"/>
            </a:xfrm>
            <a:prstGeom prst="rect">
              <a:avLst/>
            </a:prstGeom>
            <a:solidFill>
              <a:srgbClr val="C0C0C0"/>
            </a:solidFill>
            <a:ln w="9525">
              <a:solidFill>
                <a:schemeClr val="tx1"/>
              </a:solidFill>
              <a:miter lim="800000"/>
              <a:headEnd/>
              <a:tailEnd/>
            </a:ln>
          </p:spPr>
          <p:txBody>
            <a:bodyPr wrap="none" anchor="ctr"/>
            <a:lstStyle/>
            <a:p>
              <a:pPr algn="ctr"/>
              <a:endParaRPr lang="zh-CN" altLang="en-US"/>
            </a:p>
          </p:txBody>
        </p:sp>
        <p:graphicFrame>
          <p:nvGraphicFramePr>
            <p:cNvPr id="1026" name="Object 4"/>
            <p:cNvGraphicFramePr>
              <a:graphicFrameLocks noChangeAspect="1"/>
            </p:cNvGraphicFramePr>
            <p:nvPr/>
          </p:nvGraphicFramePr>
          <p:xfrm>
            <a:off x="1065" y="1056"/>
            <a:ext cx="3408" cy="2970"/>
          </p:xfrm>
          <a:graphic>
            <a:graphicData uri="http://schemas.openxmlformats.org/presentationml/2006/ole">
              <mc:AlternateContent xmlns:mc="http://schemas.openxmlformats.org/markup-compatibility/2006">
                <mc:Choice xmlns:v="urn:schemas-microsoft-com:vml" Requires="v">
                  <p:oleObj spid="_x0000_s152680" r:id="rId4" imgW="2305812" imgH="2010156" progId="Word.Picture.8">
                    <p:embed/>
                  </p:oleObj>
                </mc:Choice>
                <mc:Fallback>
                  <p:oleObj r:id="rId4" imgW="2305812" imgH="201015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 y="1056"/>
                          <a:ext cx="3408" cy="2970"/>
                        </a:xfrm>
                        <a:prstGeom prst="rect">
                          <a:avLst/>
                        </a:prstGeom>
                        <a:solidFill>
                          <a:srgbClr val="C0C0C0"/>
                        </a:solidFill>
                      </p:spPr>
                    </p:pic>
                  </p:oleObj>
                </mc:Fallback>
              </mc:AlternateContent>
            </a:graphicData>
          </a:graphic>
        </p:graphicFrame>
      </p:grpSp>
      <p:sp>
        <p:nvSpPr>
          <p:cNvPr id="1032" name="AutoShape 7"/>
          <p:cNvSpPr>
            <a:spLocks noChangeArrowheads="1"/>
          </p:cNvSpPr>
          <p:nvPr/>
        </p:nvSpPr>
        <p:spPr bwMode="auto">
          <a:xfrm>
            <a:off x="6802395" y="1019340"/>
            <a:ext cx="2304793" cy="2063750"/>
          </a:xfrm>
          <a:prstGeom prst="wedgeRoundRectCallout">
            <a:avLst>
              <a:gd name="adj1" fmla="val -97703"/>
              <a:gd name="adj2" fmla="val 36326"/>
              <a:gd name="adj3" fmla="val 1666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spcBef>
                <a:spcPct val="20000"/>
              </a:spcBef>
            </a:pPr>
            <a:r>
              <a:rPr kumimoji="1" lang="zh-CN" altLang="en-US" sz="2000"/>
              <a:t>每一个汉字或符号有一个确定的位置，该位置的区号和位号就是这个汉字的“区位码”。</a:t>
            </a:r>
          </a:p>
        </p:txBody>
      </p:sp>
      <p:sp>
        <p:nvSpPr>
          <p:cNvPr id="1033" name="Text Box 8"/>
          <p:cNvSpPr txBox="1">
            <a:spLocks noChangeArrowheads="1"/>
          </p:cNvSpPr>
          <p:nvPr/>
        </p:nvSpPr>
        <p:spPr bwMode="auto">
          <a:xfrm>
            <a:off x="5056188" y="2601913"/>
            <a:ext cx="638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a:spcBef>
                <a:spcPct val="50000"/>
              </a:spcBef>
            </a:pPr>
            <a:r>
              <a:rPr kumimoji="1" lang="zh-CN" altLang="en-US" sz="2000" b="1">
                <a:solidFill>
                  <a:srgbClr val="FF0033"/>
                </a:solidFill>
              </a:rPr>
              <a:t>大</a:t>
            </a:r>
          </a:p>
        </p:txBody>
      </p:sp>
      <p:grpSp>
        <p:nvGrpSpPr>
          <p:cNvPr id="1034" name="Group 16"/>
          <p:cNvGrpSpPr>
            <a:grpSpLocks/>
          </p:cNvGrpSpPr>
          <p:nvPr/>
        </p:nvGrpSpPr>
        <p:grpSpPr bwMode="auto">
          <a:xfrm>
            <a:off x="169863" y="2606675"/>
            <a:ext cx="5054600" cy="366713"/>
            <a:chOff x="107" y="1983"/>
            <a:chExt cx="3184" cy="231"/>
          </a:xfrm>
        </p:grpSpPr>
        <p:sp>
          <p:nvSpPr>
            <p:cNvPr id="1039" name="Line 10"/>
            <p:cNvSpPr>
              <a:spLocks noChangeShapeType="1"/>
            </p:cNvSpPr>
            <p:nvPr/>
          </p:nvSpPr>
          <p:spPr bwMode="auto">
            <a:xfrm>
              <a:off x="641" y="2104"/>
              <a:ext cx="2650" cy="8"/>
            </a:xfrm>
            <a:prstGeom prst="line">
              <a:avLst/>
            </a:prstGeom>
            <a:noFill/>
            <a:ln w="952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0" name="Text Box 11"/>
            <p:cNvSpPr txBox="1">
              <a:spLocks noChangeArrowheads="1"/>
            </p:cNvSpPr>
            <p:nvPr/>
          </p:nvSpPr>
          <p:spPr bwMode="auto">
            <a:xfrm>
              <a:off x="107" y="1983"/>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a:spcBef>
                  <a:spcPct val="50000"/>
                </a:spcBef>
              </a:pPr>
              <a:r>
                <a:rPr kumimoji="1" lang="en-US" altLang="zh-CN" b="1">
                  <a:solidFill>
                    <a:srgbClr val="FF0033"/>
                  </a:solidFill>
                </a:rPr>
                <a:t>20(14h)</a:t>
              </a:r>
            </a:p>
          </p:txBody>
        </p:sp>
      </p:grpSp>
      <p:grpSp>
        <p:nvGrpSpPr>
          <p:cNvPr id="1035" name="Group 17"/>
          <p:cNvGrpSpPr>
            <a:grpSpLocks/>
          </p:cNvGrpSpPr>
          <p:nvPr/>
        </p:nvGrpSpPr>
        <p:grpSpPr bwMode="auto">
          <a:xfrm>
            <a:off x="4864100" y="1065469"/>
            <a:ext cx="955675" cy="1642806"/>
            <a:chOff x="3064" y="861"/>
            <a:chExt cx="602" cy="1138"/>
          </a:xfrm>
        </p:grpSpPr>
        <p:sp>
          <p:nvSpPr>
            <p:cNvPr id="1037" name="Line 9"/>
            <p:cNvSpPr>
              <a:spLocks noChangeShapeType="1"/>
            </p:cNvSpPr>
            <p:nvPr/>
          </p:nvSpPr>
          <p:spPr bwMode="auto">
            <a:xfrm flipH="1">
              <a:off x="3386" y="1052"/>
              <a:ext cx="8" cy="947"/>
            </a:xfrm>
            <a:prstGeom prst="line">
              <a:avLst/>
            </a:prstGeom>
            <a:noFill/>
            <a:ln w="952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8" name="Text Box 12"/>
            <p:cNvSpPr txBox="1">
              <a:spLocks noChangeArrowheads="1"/>
            </p:cNvSpPr>
            <p:nvPr/>
          </p:nvSpPr>
          <p:spPr bwMode="auto">
            <a:xfrm>
              <a:off x="3064" y="861"/>
              <a:ext cx="6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a:spcBef>
                  <a:spcPct val="50000"/>
                </a:spcBef>
              </a:pPr>
              <a:r>
                <a:rPr kumimoji="1" lang="en-US" altLang="zh-CN" b="1" dirty="0">
                  <a:solidFill>
                    <a:srgbClr val="FF0033"/>
                  </a:solidFill>
                </a:rPr>
                <a:t>83(53h)</a:t>
              </a:r>
            </a:p>
          </p:txBody>
        </p:sp>
      </p:grpSp>
      <p:sp>
        <p:nvSpPr>
          <p:cNvPr id="1036" name="AutoShape 13"/>
          <p:cNvSpPr>
            <a:spLocks noChangeArrowheads="1"/>
          </p:cNvSpPr>
          <p:nvPr/>
        </p:nvSpPr>
        <p:spPr bwMode="auto">
          <a:xfrm>
            <a:off x="6291220" y="3284984"/>
            <a:ext cx="2885806" cy="3573016"/>
          </a:xfrm>
          <a:prstGeom prst="wedgeRoundRectCallout">
            <a:avLst>
              <a:gd name="adj1" fmla="val -78962"/>
              <a:gd name="adj2" fmla="val -56250"/>
              <a:gd name="adj3" fmla="val 16667"/>
            </a:avLst>
          </a:prstGeom>
          <a:solidFill>
            <a:schemeClr val="accent1"/>
          </a:solidFill>
          <a:ln w="9525">
            <a:solidFill>
              <a:schemeClr val="tx1"/>
            </a:solidFill>
            <a:miter lim="800000"/>
            <a:headEnd/>
            <a:tailEnd/>
          </a:ln>
        </p:spPr>
        <p:txBody>
          <a:bodyPr/>
          <a:lstStyle/>
          <a:p>
            <a:pPr eaLnBrk="0" hangingPunct="0">
              <a:spcBef>
                <a:spcPct val="20000"/>
              </a:spcBef>
            </a:pPr>
            <a:r>
              <a:rPr kumimoji="1" lang="zh-CN" altLang="en-US" dirty="0"/>
              <a:t>区位码是</a:t>
            </a:r>
            <a:r>
              <a:rPr kumimoji="1" lang="en-US" altLang="zh-CN" dirty="0"/>
              <a:t>2083</a:t>
            </a:r>
            <a:r>
              <a:rPr kumimoji="1" lang="zh-CN" altLang="en-US" dirty="0"/>
              <a:t>，即 </a:t>
            </a:r>
            <a:r>
              <a:rPr kumimoji="1" lang="en-US" altLang="zh-CN" dirty="0"/>
              <a:t>0001 0100</a:t>
            </a:r>
            <a:r>
              <a:rPr kumimoji="1" lang="zh-CN" altLang="en-US" dirty="0"/>
              <a:t>，</a:t>
            </a:r>
            <a:r>
              <a:rPr kumimoji="1" lang="en-US" altLang="zh-CN" dirty="0"/>
              <a:t>0101 0011</a:t>
            </a:r>
          </a:p>
          <a:p>
            <a:pPr eaLnBrk="0" hangingPunct="0">
              <a:spcBef>
                <a:spcPct val="20000"/>
              </a:spcBef>
            </a:pPr>
            <a:r>
              <a:rPr kumimoji="1" lang="en-US" altLang="zh-CN" dirty="0"/>
              <a:t>16</a:t>
            </a:r>
            <a:r>
              <a:rPr kumimoji="1" lang="zh-CN" altLang="en-US" dirty="0"/>
              <a:t>进制表示为</a:t>
            </a:r>
            <a:r>
              <a:rPr kumimoji="1" lang="en-US" altLang="zh-CN" dirty="0"/>
              <a:t>14 53H</a:t>
            </a:r>
            <a:r>
              <a:rPr kumimoji="1" lang="zh-CN" altLang="en-US" dirty="0"/>
              <a:t>。</a:t>
            </a:r>
            <a:endParaRPr kumimoji="1" lang="en-US" altLang="zh-CN" dirty="0"/>
          </a:p>
          <a:p>
            <a:pPr eaLnBrk="0" hangingPunct="0">
              <a:spcBef>
                <a:spcPct val="20000"/>
              </a:spcBef>
            </a:pPr>
            <a:r>
              <a:rPr kumimoji="1" lang="zh-CN" altLang="en-US" dirty="0"/>
              <a:t>汉字国标码，为了避免</a:t>
            </a:r>
            <a:r>
              <a:rPr kumimoji="1" lang="en-US" altLang="zh-CN" dirty="0"/>
              <a:t>ASCII</a:t>
            </a:r>
            <a:r>
              <a:rPr kumimoji="1" lang="zh-CN" altLang="en-US" dirty="0"/>
              <a:t>码的控制符歧义，每个字节加</a:t>
            </a:r>
            <a:r>
              <a:rPr kumimoji="1" lang="en-US" altLang="zh-CN" dirty="0"/>
              <a:t>2020H</a:t>
            </a:r>
            <a:r>
              <a:rPr kumimoji="1" lang="zh-CN" altLang="en-US" dirty="0"/>
              <a:t>，则国标码为“</a:t>
            </a:r>
            <a:r>
              <a:rPr kumimoji="1" lang="en-US" altLang="zh-CN" dirty="0"/>
              <a:t>34 73H</a:t>
            </a:r>
            <a:r>
              <a:rPr kumimoji="1" lang="zh-CN" altLang="en-US" dirty="0"/>
              <a:t>”</a:t>
            </a:r>
            <a:endParaRPr kumimoji="1" lang="en-US" altLang="zh-CN" dirty="0"/>
          </a:p>
          <a:p>
            <a:pPr eaLnBrk="0" hangingPunct="0">
              <a:spcBef>
                <a:spcPct val="20000"/>
              </a:spcBef>
            </a:pPr>
            <a:r>
              <a:rPr kumimoji="1" lang="zh-CN" altLang="en-US" dirty="0"/>
              <a:t>汉字机内码，则为了区别</a:t>
            </a:r>
            <a:r>
              <a:rPr kumimoji="1" lang="en-US" altLang="zh-CN" dirty="0"/>
              <a:t>ASCII</a:t>
            </a:r>
            <a:r>
              <a:rPr kumimoji="1" lang="zh-CN" altLang="en-US" dirty="0"/>
              <a:t>码，每个字节最高位强制为</a:t>
            </a:r>
            <a:r>
              <a:rPr kumimoji="1" lang="en-US" altLang="zh-CN" dirty="0"/>
              <a:t>1</a:t>
            </a:r>
            <a:r>
              <a:rPr kumimoji="1" lang="zh-CN" altLang="en-US" dirty="0"/>
              <a:t>，</a:t>
            </a:r>
            <a:endParaRPr kumimoji="1" lang="en-US" altLang="zh-CN" dirty="0"/>
          </a:p>
          <a:p>
            <a:pPr eaLnBrk="0" hangingPunct="0">
              <a:spcBef>
                <a:spcPct val="20000"/>
              </a:spcBef>
            </a:pPr>
            <a:r>
              <a:rPr kumimoji="1" lang="zh-CN" altLang="en-US" dirty="0"/>
              <a:t>则机内码为“</a:t>
            </a:r>
            <a:r>
              <a:rPr kumimoji="1" lang="en-US" altLang="zh-CN" dirty="0"/>
              <a:t>B4F3H</a:t>
            </a:r>
            <a:r>
              <a:rPr kumimoji="1" lang="zh-CN" altLang="en-US" dirty="0"/>
              <a:t>”</a:t>
            </a:r>
            <a:endParaRPr kumimoji="1" lang="en-US" altLang="zh-CN" dirty="0"/>
          </a:p>
          <a:p>
            <a:pPr eaLnBrk="0" hangingPunct="0">
              <a:spcBef>
                <a:spcPct val="20000"/>
              </a:spcBef>
            </a:pPr>
            <a:endParaRPr kumimoji="1" lang="en-US" altLang="zh-CN" dirty="0"/>
          </a:p>
        </p:txBody>
      </p:sp>
    </p:spTree>
    <p:extLst>
      <p:ext uri="{BB962C8B-B14F-4D97-AF65-F5344CB8AC3E}">
        <p14:creationId xmlns:p14="http://schemas.microsoft.com/office/powerpoint/2010/main" val="249253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animBg="1"/>
      <p:bldP spid="103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a:t>动作、条件和状态的编码</a:t>
            </a:r>
          </a:p>
        </p:txBody>
      </p:sp>
      <p:sp>
        <p:nvSpPr>
          <p:cNvPr id="43013" name="内容占位符 6"/>
          <p:cNvSpPr>
            <a:spLocks noGrp="1"/>
          </p:cNvSpPr>
          <p:nvPr>
            <p:ph idx="1"/>
          </p:nvPr>
        </p:nvSpPr>
        <p:spPr>
          <a:xfrm>
            <a:off x="457200" y="1239838"/>
            <a:ext cx="8543925" cy="5094287"/>
          </a:xfrm>
        </p:spPr>
        <p:txBody>
          <a:bodyPr/>
          <a:lstStyle/>
          <a:p>
            <a:r>
              <a:rPr lang="zh-CN" altLang="en-US" sz="2800" dirty="0"/>
              <a:t>数字系统中，将位串用于控制动作、标识条件、表示硬件的状态等。</a:t>
            </a:r>
            <a:endParaRPr lang="en-US" altLang="zh-CN" sz="2800" dirty="0"/>
          </a:p>
          <a:p>
            <a:pPr lvl="1"/>
            <a:r>
              <a:rPr lang="zh-CN" altLang="en-US" sz="2400" dirty="0"/>
              <a:t>编码方法有很多种：二进制编码、</a:t>
            </a:r>
            <a:r>
              <a:rPr lang="en-US" altLang="zh-CN" sz="2400" dirty="0"/>
              <a:t>1-1</a:t>
            </a:r>
            <a:r>
              <a:rPr lang="zh-CN" altLang="en-US" sz="2400" dirty="0"/>
              <a:t>编码。</a:t>
            </a:r>
            <a:endParaRPr lang="en-US" altLang="zh-CN" sz="2400" dirty="0"/>
          </a:p>
          <a:p>
            <a:pPr lvl="1"/>
            <a:r>
              <a:rPr lang="zh-CN" altLang="en-US" sz="2400" dirty="0"/>
              <a:t>处理逻辑：状态的判定、动作的解码等。</a:t>
            </a:r>
            <a:endParaRPr lang="en-US" altLang="zh-CN" sz="2400" dirty="0"/>
          </a:p>
          <a:p>
            <a:pPr lvl="1"/>
            <a:r>
              <a:rPr lang="zh-CN" altLang="en-US" sz="2400" dirty="0">
                <a:latin typeface="Times New Roman" pitchFamily="18" charset="0"/>
              </a:rPr>
              <a:t>使用 </a:t>
            </a:r>
            <a:r>
              <a:rPr lang="en-US" altLang="zh-CN" sz="2400" i="1" dirty="0">
                <a:latin typeface="Times New Roman" pitchFamily="18" charset="0"/>
              </a:rPr>
              <a:t>b </a:t>
            </a:r>
            <a:r>
              <a:rPr lang="zh-CN" altLang="en-US" sz="2400" dirty="0">
                <a:latin typeface="Times New Roman" pitchFamily="18" charset="0"/>
              </a:rPr>
              <a:t>位二进制编码来表示 </a:t>
            </a:r>
            <a:r>
              <a:rPr lang="en-US" altLang="zh-CN" sz="2400" i="1" dirty="0">
                <a:latin typeface="Times New Roman" pitchFamily="18" charset="0"/>
              </a:rPr>
              <a:t>n </a:t>
            </a:r>
            <a:r>
              <a:rPr lang="zh-CN" altLang="en-US" sz="2400" dirty="0">
                <a:latin typeface="Times New Roman" pitchFamily="18" charset="0"/>
              </a:rPr>
              <a:t>个</a:t>
            </a:r>
            <a:r>
              <a:rPr lang="zh-CN" altLang="en-US" sz="2400" dirty="0"/>
              <a:t>不同状态</a:t>
            </a:r>
          </a:p>
          <a:p>
            <a:pPr lvl="1"/>
            <a:endParaRPr lang="en-US" altLang="zh-CN" sz="2400" dirty="0"/>
          </a:p>
          <a:p>
            <a:r>
              <a:rPr lang="zh-CN" altLang="en-US" sz="2800" dirty="0"/>
              <a:t>例如：交通信号灯的状态编码。</a:t>
            </a:r>
          </a:p>
        </p:txBody>
      </p:sp>
      <p:sp>
        <p:nvSpPr>
          <p:cNvPr id="7" name="日期占位符 6"/>
          <p:cNvSpPr>
            <a:spLocks noGrp="1"/>
          </p:cNvSpPr>
          <p:nvPr>
            <p:ph type="dt" sz="half" idx="10"/>
          </p:nvPr>
        </p:nvSpPr>
        <p:spPr/>
        <p:txBody>
          <a:bodyPr/>
          <a:lstStyle/>
          <a:p>
            <a:pPr>
              <a:defRPr/>
            </a:pPr>
            <a:fld id="{0C4282E8-DFF3-4969-BF0A-70A47A3B8BF1}" type="datetime1">
              <a:rPr lang="zh-CN" altLang="en-US" smtClean="0"/>
              <a:t>2018/3/13</a:t>
            </a:fld>
            <a:endParaRPr lang="en-US" altLang="zh-CN"/>
          </a:p>
        </p:txBody>
      </p:sp>
      <p:sp>
        <p:nvSpPr>
          <p:cNvPr id="43011"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43012" name="灯片编号占位符 5"/>
          <p:cNvSpPr>
            <a:spLocks noGrp="1"/>
          </p:cNvSpPr>
          <p:nvPr>
            <p:ph type="sldNum" sz="quarter" idx="12"/>
          </p:nvPr>
        </p:nvSpPr>
        <p:spPr>
          <a:noFill/>
        </p:spPr>
        <p:txBody>
          <a:bodyPr/>
          <a:lstStyle/>
          <a:p>
            <a:fld id="{FE005F64-98F1-4135-BC09-8A3655325CC4}" type="slidenum">
              <a:rPr lang="en-US" altLang="zh-CN" smtClean="0">
                <a:ea typeface="宋体" pitchFamily="2" charset="-122"/>
              </a:rPr>
              <a:pPr/>
              <a:t>51</a:t>
            </a:fld>
            <a:endParaRPr lang="en-US" altLang="zh-CN">
              <a:ea typeface="宋体" pitchFamily="2" charset="-122"/>
            </a:endParaRPr>
          </a:p>
        </p:txBody>
      </p:sp>
      <p:graphicFrame>
        <p:nvGraphicFramePr>
          <p:cNvPr id="112643" name="Object 3"/>
          <p:cNvGraphicFramePr>
            <a:graphicFrameLocks noChangeAspect="1"/>
          </p:cNvGraphicFramePr>
          <p:nvPr/>
        </p:nvGraphicFramePr>
        <p:xfrm>
          <a:off x="2590800" y="3500438"/>
          <a:ext cx="3429000" cy="431270"/>
        </p:xfrm>
        <a:graphic>
          <a:graphicData uri="http://schemas.openxmlformats.org/presentationml/2006/ole">
            <mc:AlternateContent xmlns:mc="http://schemas.openxmlformats.org/markup-compatibility/2006">
              <mc:Choice xmlns:v="urn:schemas-microsoft-com:vml" Requires="v">
                <p:oleObj spid="_x0000_s153702" name="Equation" r:id="rId4" imgW="1460160" imgH="241200" progId="Equation.3">
                  <p:embed/>
                </p:oleObj>
              </mc:Choice>
              <mc:Fallback>
                <p:oleObj name="Equation" r:id="rId4" imgW="146016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3500438"/>
                        <a:ext cx="3429000" cy="431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2644" name="Picture 4"/>
          <p:cNvPicPr>
            <a:picLocks noChangeAspect="1" noChangeArrowheads="1"/>
          </p:cNvPicPr>
          <p:nvPr/>
        </p:nvPicPr>
        <p:blipFill>
          <a:blip r:embed="rId6" cstate="print"/>
          <a:srcRect/>
          <a:stretch>
            <a:fillRect/>
          </a:stretch>
        </p:blipFill>
        <p:spPr bwMode="auto">
          <a:xfrm>
            <a:off x="457200" y="4008521"/>
            <a:ext cx="8277225" cy="2849479"/>
          </a:xfrm>
          <a:prstGeom prst="rect">
            <a:avLst/>
          </a:prstGeom>
          <a:noFill/>
          <a:ln w="9525">
            <a:noFill/>
            <a:miter lim="800000"/>
            <a:headEnd/>
            <a:tailEnd/>
          </a:ln>
        </p:spPr>
      </p:pic>
    </p:spTree>
    <p:extLst>
      <p:ext uri="{BB962C8B-B14F-4D97-AF65-F5344CB8AC3E}">
        <p14:creationId xmlns:p14="http://schemas.microsoft.com/office/powerpoint/2010/main" val="3017930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a:t>格雷码（</a:t>
            </a:r>
            <a:r>
              <a:rPr lang="en-US" altLang="zh-CN" dirty="0"/>
              <a:t>Gray Code</a:t>
            </a:r>
            <a:r>
              <a:rPr lang="zh-CN" altLang="en-US" dirty="0"/>
              <a:t>）</a:t>
            </a:r>
          </a:p>
        </p:txBody>
      </p:sp>
      <p:sp>
        <p:nvSpPr>
          <p:cNvPr id="38915" name="内容占位符 2"/>
          <p:cNvSpPr>
            <a:spLocks noGrp="1"/>
          </p:cNvSpPr>
          <p:nvPr>
            <p:ph idx="1"/>
          </p:nvPr>
        </p:nvSpPr>
        <p:spPr>
          <a:xfrm>
            <a:off x="457200" y="1239839"/>
            <a:ext cx="4834880" cy="4709441"/>
          </a:xfrm>
        </p:spPr>
        <p:txBody>
          <a:bodyPr/>
          <a:lstStyle/>
          <a:p>
            <a:pPr marL="514350" indent="-514350"/>
            <a:r>
              <a:rPr lang="zh-CN" altLang="en-US" dirty="0"/>
              <a:t>机械编码盘：</a:t>
            </a:r>
            <a:endParaRPr lang="en-US" altLang="zh-CN" dirty="0"/>
          </a:p>
          <a:p>
            <a:pPr marL="863600" lvl="1" indent="-514350"/>
            <a:r>
              <a:rPr lang="zh-CN" altLang="en-US" dirty="0"/>
              <a:t>根据盘的旋转位置，触电产生</a:t>
            </a:r>
            <a:r>
              <a:rPr lang="en-US" altLang="zh-CN" dirty="0"/>
              <a:t>3</a:t>
            </a:r>
            <a:r>
              <a:rPr lang="zh-CN" altLang="en-US" dirty="0"/>
              <a:t>位二进制编码</a:t>
            </a:r>
            <a:endParaRPr lang="en-US" altLang="zh-CN" dirty="0"/>
          </a:p>
          <a:p>
            <a:pPr marL="863600" lvl="1" indent="-514350"/>
            <a:r>
              <a:rPr lang="zh-CN" altLang="en-US" dirty="0"/>
              <a:t>相邻编码有多位不同。</a:t>
            </a:r>
            <a:endParaRPr lang="en-US" altLang="zh-CN" dirty="0"/>
          </a:p>
          <a:p>
            <a:pPr marL="863600" lvl="1" indent="-514350"/>
            <a:endParaRPr lang="en-US" altLang="zh-CN" dirty="0"/>
          </a:p>
          <a:p>
            <a:pPr marL="514350" indent="-514350"/>
            <a:r>
              <a:rPr lang="zh-CN" altLang="en-US" sz="2800" dirty="0"/>
              <a:t>通过设计数字编码使得每对连续的码字之间</a:t>
            </a:r>
            <a:r>
              <a:rPr lang="zh-CN" altLang="en-US" sz="2800" b="1" dirty="0">
                <a:solidFill>
                  <a:srgbClr val="FF0000"/>
                </a:solidFill>
              </a:rPr>
              <a:t>只有一个数位不同</a:t>
            </a:r>
            <a:r>
              <a:rPr lang="zh-CN" altLang="en-US" sz="2800" dirty="0"/>
              <a:t>，这样的编码叫做格雷码（</a:t>
            </a:r>
            <a:r>
              <a:rPr lang="zh-CN" altLang="en-US" sz="2800" b="1" dirty="0">
                <a:solidFill>
                  <a:srgbClr val="FF0000"/>
                </a:solidFill>
              </a:rPr>
              <a:t>循环码</a:t>
            </a:r>
            <a:r>
              <a:rPr lang="zh-CN" altLang="en-US" sz="2800" dirty="0"/>
              <a:t>）。</a:t>
            </a:r>
            <a:endParaRPr lang="en-US" altLang="zh-CN" sz="2800" dirty="0"/>
          </a:p>
        </p:txBody>
      </p:sp>
      <p:sp>
        <p:nvSpPr>
          <p:cNvPr id="8" name="日期占位符 7"/>
          <p:cNvSpPr>
            <a:spLocks noGrp="1"/>
          </p:cNvSpPr>
          <p:nvPr>
            <p:ph type="dt" sz="half" idx="10"/>
          </p:nvPr>
        </p:nvSpPr>
        <p:spPr/>
        <p:txBody>
          <a:bodyPr/>
          <a:lstStyle/>
          <a:p>
            <a:pPr>
              <a:defRPr/>
            </a:pPr>
            <a:fld id="{603754F1-EA6C-4CB6-9D28-E9A5D765D871}" type="datetime1">
              <a:rPr lang="zh-CN" altLang="en-US" smtClean="0"/>
              <a:t>2018/3/13</a:t>
            </a:fld>
            <a:endParaRPr lang="en-US" altLang="zh-CN"/>
          </a:p>
        </p:txBody>
      </p:sp>
      <p:sp>
        <p:nvSpPr>
          <p:cNvPr id="38916"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38917" name="灯片编号占位符 5"/>
          <p:cNvSpPr>
            <a:spLocks noGrp="1"/>
          </p:cNvSpPr>
          <p:nvPr>
            <p:ph type="sldNum" sz="quarter" idx="12"/>
          </p:nvPr>
        </p:nvSpPr>
        <p:spPr>
          <a:noFill/>
        </p:spPr>
        <p:txBody>
          <a:bodyPr/>
          <a:lstStyle/>
          <a:p>
            <a:fld id="{CE889889-C89E-44C8-ADBB-685A67654908}" type="slidenum">
              <a:rPr lang="en-US" altLang="zh-CN" smtClean="0">
                <a:ea typeface="宋体" pitchFamily="2" charset="-122"/>
              </a:rPr>
              <a:pPr/>
              <a:t>52</a:t>
            </a:fld>
            <a:endParaRPr lang="en-US" altLang="zh-CN">
              <a:ea typeface="宋体" pitchFamily="2" charset="-122"/>
            </a:endParaRPr>
          </a:p>
        </p:txBody>
      </p:sp>
      <p:pic>
        <p:nvPicPr>
          <p:cNvPr id="38919" name="Picture 3"/>
          <p:cNvPicPr>
            <a:picLocks noChangeAspect="1" noChangeArrowheads="1"/>
          </p:cNvPicPr>
          <p:nvPr/>
        </p:nvPicPr>
        <p:blipFill>
          <a:blip r:embed="rId3" cstate="print"/>
          <a:srcRect/>
          <a:stretch>
            <a:fillRect/>
          </a:stretch>
        </p:blipFill>
        <p:spPr bwMode="auto">
          <a:xfrm>
            <a:off x="5220072" y="3586634"/>
            <a:ext cx="3644133" cy="2506662"/>
          </a:xfrm>
          <a:prstGeom prst="rect">
            <a:avLst/>
          </a:prstGeom>
          <a:noFill/>
          <a:ln w="9525">
            <a:noFill/>
            <a:miter lim="800000"/>
            <a:headEnd/>
            <a:tailEnd/>
          </a:ln>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20072" y="1187297"/>
            <a:ext cx="3644133" cy="2428080"/>
          </a:xfrm>
          <a:prstGeom prst="rect">
            <a:avLst/>
          </a:prstGeom>
        </p:spPr>
      </p:pic>
    </p:spTree>
    <p:extLst>
      <p:ext uri="{BB962C8B-B14F-4D97-AF65-F5344CB8AC3E}">
        <p14:creationId xmlns:p14="http://schemas.microsoft.com/office/powerpoint/2010/main" val="292307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4" end="4"/>
                                            </p:txEl>
                                          </p:spTgt>
                                        </p:tgtEl>
                                        <p:attrNameLst>
                                          <p:attrName>style.visibility</p:attrName>
                                        </p:attrNameLst>
                                      </p:cBhvr>
                                      <p:to>
                                        <p:strVal val="visible"/>
                                      </p:to>
                                    </p:set>
                                    <p:anim calcmode="lin" valueType="num">
                                      <p:cBhvr additive="base">
                                        <p:cTn id="7"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8919"/>
                                        </p:tgtEl>
                                        <p:attrNameLst>
                                          <p:attrName>style.visibility</p:attrName>
                                        </p:attrNameLst>
                                      </p:cBhvr>
                                      <p:to>
                                        <p:strVal val="visible"/>
                                      </p:to>
                                    </p:set>
                                    <p:animEffect transition="in" filter="barn(inVertical)">
                                      <p:cBhvr>
                                        <p:cTn id="13"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格雷码（</a:t>
            </a:r>
            <a:r>
              <a:rPr lang="en-US" altLang="zh-CN" dirty="0"/>
              <a:t>Gray Code</a:t>
            </a:r>
            <a:r>
              <a:rPr lang="zh-CN" altLang="en-US" dirty="0"/>
              <a:t>）</a:t>
            </a:r>
          </a:p>
        </p:txBody>
      </p:sp>
      <p:sp>
        <p:nvSpPr>
          <p:cNvPr id="3" name="内容占位符 2"/>
          <p:cNvSpPr>
            <a:spLocks noGrp="1"/>
          </p:cNvSpPr>
          <p:nvPr>
            <p:ph idx="1"/>
          </p:nvPr>
        </p:nvSpPr>
        <p:spPr/>
        <p:txBody>
          <a:bodyPr/>
          <a:lstStyle/>
          <a:p>
            <a:pPr marL="514350" indent="-514350"/>
            <a:r>
              <a:rPr lang="zh-CN" altLang="en-US" sz="2800" dirty="0"/>
              <a:t>特性：</a:t>
            </a:r>
            <a:endParaRPr lang="en-US" altLang="zh-CN" sz="2800" dirty="0"/>
          </a:p>
          <a:p>
            <a:pPr marL="800100" lvl="1" indent="-342900">
              <a:lnSpc>
                <a:spcPct val="90000"/>
              </a:lnSpc>
            </a:pPr>
            <a:r>
              <a:rPr lang="zh-CN" altLang="en-US" sz="2400" dirty="0"/>
              <a:t>单位距离特性：任何相邻两个码字只有一位不同，其它位相同。</a:t>
            </a:r>
            <a:endParaRPr lang="en-US" altLang="zh-CN" sz="2400" dirty="0"/>
          </a:p>
          <a:p>
            <a:pPr marL="720000" lvl="1" indent="0">
              <a:spcBef>
                <a:spcPts val="0"/>
              </a:spcBef>
            </a:pPr>
            <a:r>
              <a:rPr lang="zh-CN" altLang="en-US" sz="2400" b="1" dirty="0">
                <a:solidFill>
                  <a:srgbClr val="FF0000"/>
                </a:solidFill>
              </a:rPr>
              <a:t>循环</a:t>
            </a:r>
            <a:r>
              <a:rPr lang="zh-CN" altLang="en-US" sz="2400" dirty="0"/>
              <a:t>特性：且</a:t>
            </a:r>
            <a:r>
              <a:rPr lang="en-US" altLang="zh-CN" sz="2400" dirty="0">
                <a:latin typeface="Times New Roman" pitchFamily="18" charset="0"/>
              </a:rPr>
              <a:t>0</a:t>
            </a:r>
            <a:r>
              <a:rPr lang="zh-CN" altLang="en-US" sz="2400" dirty="0"/>
              <a:t>和</a:t>
            </a:r>
            <a:r>
              <a:rPr lang="en-US" altLang="zh-CN" sz="2400" dirty="0">
                <a:latin typeface="Times New Roman" pitchFamily="18" charset="0"/>
              </a:rPr>
              <a:t>(2</a:t>
            </a:r>
            <a:r>
              <a:rPr lang="en-US" altLang="zh-CN" sz="2400" i="1" baseline="30000" dirty="0">
                <a:latin typeface="Times New Roman" pitchFamily="18" charset="0"/>
              </a:rPr>
              <a:t>n</a:t>
            </a:r>
            <a:r>
              <a:rPr lang="en-US" altLang="zh-CN" sz="2400" baseline="30000" dirty="0">
                <a:latin typeface="Times New Roman" pitchFamily="18" charset="0"/>
              </a:rPr>
              <a:t>-1</a:t>
            </a:r>
            <a:r>
              <a:rPr lang="en-US" altLang="zh-CN" sz="2400" dirty="0">
                <a:latin typeface="Times New Roman" pitchFamily="18" charset="0"/>
              </a:rPr>
              <a:t>)</a:t>
            </a:r>
            <a:r>
              <a:rPr lang="zh-CN" altLang="en-US" sz="2400" dirty="0"/>
              <a:t>也“相邻”。</a:t>
            </a:r>
          </a:p>
          <a:p>
            <a:pPr marL="720000" lvl="1" indent="0">
              <a:spcBef>
                <a:spcPts val="0"/>
              </a:spcBef>
            </a:pPr>
            <a:r>
              <a:rPr lang="zh-CN" altLang="en-US" sz="2400" b="1" dirty="0">
                <a:solidFill>
                  <a:srgbClr val="FF0000"/>
                </a:solidFill>
              </a:rPr>
              <a:t>反射</a:t>
            </a:r>
            <a:r>
              <a:rPr lang="zh-CN" altLang="en-US" sz="2400" dirty="0"/>
              <a:t>特性：若以高位</a:t>
            </a:r>
            <a:r>
              <a:rPr lang="en-US" altLang="zh-CN" sz="2400" dirty="0">
                <a:latin typeface="Times New Roman" pitchFamily="18" charset="0"/>
              </a:rPr>
              <a:t>0</a:t>
            </a:r>
            <a:r>
              <a:rPr lang="zh-CN" altLang="en-US" sz="2400" dirty="0"/>
              <a:t>和</a:t>
            </a:r>
            <a:r>
              <a:rPr lang="en-US" altLang="zh-CN" sz="2400" dirty="0">
                <a:latin typeface="Times New Roman" pitchFamily="18" charset="0"/>
              </a:rPr>
              <a:t>1</a:t>
            </a:r>
            <a:r>
              <a:rPr lang="zh-CN" altLang="en-US" sz="2400" dirty="0"/>
              <a:t>的交界为轴，低位的代码是轴对称的；</a:t>
            </a:r>
            <a:endParaRPr lang="en-US" altLang="zh-CN" sz="2400" dirty="0"/>
          </a:p>
          <a:p>
            <a:pPr marL="514350" indent="-514350"/>
            <a:r>
              <a:rPr lang="zh-CN" altLang="en-US" sz="2800" dirty="0"/>
              <a:t>产生格雷码的两种方法：</a:t>
            </a:r>
            <a:endParaRPr lang="en-US" altLang="zh-CN" sz="2800" dirty="0"/>
          </a:p>
          <a:p>
            <a:pPr marL="349250" lvl="1" indent="0">
              <a:buNone/>
            </a:pPr>
            <a:r>
              <a:rPr lang="en-US" altLang="zh-CN" sz="2400" dirty="0"/>
              <a:t>1</a:t>
            </a:r>
            <a:r>
              <a:rPr lang="zh-CN" altLang="en-US" sz="2400" dirty="0"/>
              <a:t>：基于反射码的原理</a:t>
            </a:r>
            <a:endParaRPr lang="en-US" altLang="zh-CN" sz="2400" dirty="0"/>
          </a:p>
          <a:p>
            <a:pPr marL="349250" lvl="1" indent="0">
              <a:buNone/>
            </a:pPr>
            <a:r>
              <a:rPr lang="en-US" altLang="zh-CN" sz="2400" dirty="0"/>
              <a:t>2</a:t>
            </a:r>
            <a:r>
              <a:rPr lang="zh-CN" altLang="en-US" sz="2400" dirty="0"/>
              <a:t>：利用二进制转换</a:t>
            </a:r>
            <a:endParaRPr lang="en-US" altLang="zh-CN" sz="2400" dirty="0"/>
          </a:p>
          <a:p>
            <a:pPr marL="1158875" lvl="2" indent="-514350"/>
            <a:r>
              <a:rPr lang="en-US" altLang="zh-CN" sz="2400" dirty="0"/>
              <a:t>N</a:t>
            </a:r>
            <a:r>
              <a:rPr lang="zh-CN" altLang="en-US" sz="2400" dirty="0"/>
              <a:t>位二进制数字</a:t>
            </a:r>
            <a:r>
              <a:rPr lang="zh-CN" altLang="en-US" sz="2400" dirty="0">
                <a:solidFill>
                  <a:srgbClr val="FF0000"/>
                </a:solidFill>
              </a:rPr>
              <a:t>从右向左</a:t>
            </a:r>
            <a:r>
              <a:rPr lang="zh-CN" altLang="en-US" sz="2400" dirty="0"/>
              <a:t>，从</a:t>
            </a:r>
            <a:r>
              <a:rPr lang="en-US" altLang="zh-CN" sz="2400" dirty="0"/>
              <a:t>0</a:t>
            </a:r>
            <a:r>
              <a:rPr lang="zh-CN" altLang="en-US" sz="2400" dirty="0"/>
              <a:t>到</a:t>
            </a:r>
            <a:r>
              <a:rPr lang="en-US" altLang="zh-CN" sz="2400" dirty="0"/>
              <a:t>n-1</a:t>
            </a:r>
            <a:r>
              <a:rPr lang="zh-CN" altLang="en-US" sz="2400" dirty="0"/>
              <a:t>编号；</a:t>
            </a:r>
            <a:endParaRPr lang="en-US" altLang="zh-CN" sz="2400" dirty="0"/>
          </a:p>
          <a:p>
            <a:pPr marL="1158875" lvl="2" indent="-514350"/>
            <a:r>
              <a:rPr lang="zh-CN" altLang="en-US" sz="2400" dirty="0"/>
              <a:t>如果第</a:t>
            </a:r>
            <a:r>
              <a:rPr lang="en-US" altLang="zh-CN" sz="2400" dirty="0" err="1"/>
              <a:t>i</a:t>
            </a:r>
            <a:r>
              <a:rPr lang="zh-CN" altLang="en-US" sz="2400" dirty="0"/>
              <a:t>位和第</a:t>
            </a:r>
            <a:r>
              <a:rPr lang="en-US" altLang="zh-CN" sz="2400" dirty="0"/>
              <a:t>i+1</a:t>
            </a:r>
            <a:r>
              <a:rPr lang="zh-CN" altLang="en-US" sz="2400" dirty="0"/>
              <a:t>位相同，则对应格雷码的第</a:t>
            </a:r>
            <a:r>
              <a:rPr lang="en-US" altLang="zh-CN" sz="2400" dirty="0" err="1"/>
              <a:t>i</a:t>
            </a:r>
            <a:r>
              <a:rPr lang="zh-CN" altLang="en-US" sz="2400" dirty="0"/>
              <a:t>位为</a:t>
            </a:r>
            <a:r>
              <a:rPr lang="en-US" altLang="zh-CN" sz="2400" dirty="0"/>
              <a:t>0</a:t>
            </a:r>
            <a:r>
              <a:rPr lang="zh-CN" altLang="en-US" sz="2400" dirty="0"/>
              <a:t>，否则为</a:t>
            </a:r>
            <a:r>
              <a:rPr lang="en-US" altLang="zh-CN" sz="2400" dirty="0"/>
              <a:t>1</a:t>
            </a:r>
            <a:r>
              <a:rPr lang="zh-CN" altLang="en-US" sz="2400" dirty="0"/>
              <a:t>。</a:t>
            </a:r>
            <a:endParaRPr lang="en-US" altLang="zh-CN" sz="2400" dirty="0"/>
          </a:p>
          <a:p>
            <a:endParaRPr lang="zh-CN" altLang="en-US" dirty="0"/>
          </a:p>
        </p:txBody>
      </p:sp>
      <p:sp>
        <p:nvSpPr>
          <p:cNvPr id="4" name="日期占位符 3"/>
          <p:cNvSpPr>
            <a:spLocks noGrp="1"/>
          </p:cNvSpPr>
          <p:nvPr>
            <p:ph type="dt" sz="half" idx="10"/>
          </p:nvPr>
        </p:nvSpPr>
        <p:spPr/>
        <p:txBody>
          <a:bodyPr/>
          <a:lstStyle/>
          <a:p>
            <a:pPr>
              <a:defRPr/>
            </a:pPr>
            <a:fld id="{BEBEDAF7-D141-461B-8287-D3AB6F91E274}"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pPr>
                <a:defRPr/>
              </a:pPr>
              <a:t>53</a:t>
            </a:fld>
            <a:endParaRPr lang="en-US" altLang="zh-CN"/>
          </a:p>
        </p:txBody>
      </p:sp>
    </p:spTree>
    <p:extLst>
      <p:ext uri="{BB962C8B-B14F-4D97-AF65-F5344CB8AC3E}">
        <p14:creationId xmlns:p14="http://schemas.microsoft.com/office/powerpoint/2010/main" val="16909035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pPr eaLnBrk="1" hangingPunct="1"/>
            <a:r>
              <a:rPr lang="en-US" altLang="zh-CN" sz="3600" dirty="0"/>
              <a:t>Gray Code(</a:t>
            </a:r>
            <a:r>
              <a:rPr lang="zh-CN" altLang="en-US" sz="3600" dirty="0"/>
              <a:t>格雷码</a:t>
            </a:r>
            <a:r>
              <a:rPr lang="en-US" altLang="zh-CN" sz="3600" dirty="0"/>
              <a:t>)</a:t>
            </a:r>
            <a:endParaRPr lang="en-US" altLang="zh-CN" sz="3600" dirty="0">
              <a:latin typeface="宋体" pitchFamily="2" charset="-122"/>
            </a:endParaRPr>
          </a:p>
        </p:txBody>
      </p:sp>
      <p:sp>
        <p:nvSpPr>
          <p:cNvPr id="129027" name="Rectangle 3"/>
          <p:cNvSpPr>
            <a:spLocks noGrp="1" noChangeArrowheads="1"/>
          </p:cNvSpPr>
          <p:nvPr>
            <p:ph sz="half" idx="1"/>
          </p:nvPr>
        </p:nvSpPr>
        <p:spPr>
          <a:xfrm>
            <a:off x="584993" y="1277937"/>
            <a:ext cx="8451503" cy="1894432"/>
          </a:xfrm>
        </p:spPr>
        <p:txBody>
          <a:bodyPr/>
          <a:lstStyle/>
          <a:p>
            <a:pPr marL="914400" lvl="1" indent="-457200" eaLnBrk="1" hangingPunct="1"/>
            <a:r>
              <a:rPr lang="zh-CN" altLang="en-US" dirty="0">
                <a:solidFill>
                  <a:srgbClr val="FF0000"/>
                </a:solidFill>
              </a:rPr>
              <a:t>利用</a:t>
            </a:r>
            <a:r>
              <a:rPr lang="en-US" altLang="zh-CN" dirty="0">
                <a:solidFill>
                  <a:srgbClr val="FF0000"/>
                </a:solidFill>
              </a:rPr>
              <a:t>Gray</a:t>
            </a:r>
            <a:r>
              <a:rPr lang="zh-CN" altLang="en-US" dirty="0">
                <a:solidFill>
                  <a:srgbClr val="FF0000"/>
                </a:solidFill>
              </a:rPr>
              <a:t>码的反射特性 </a:t>
            </a:r>
            <a:endParaRPr lang="en-US" altLang="zh-CN" dirty="0">
              <a:solidFill>
                <a:srgbClr val="FF0000"/>
              </a:solidFill>
            </a:endParaRPr>
          </a:p>
          <a:p>
            <a:pPr lvl="2">
              <a:lnSpc>
                <a:spcPct val="90000"/>
              </a:lnSpc>
            </a:pPr>
            <a:r>
              <a:rPr lang="zh-CN" altLang="en-US" sz="2400" dirty="0"/>
              <a:t>若以高位</a:t>
            </a:r>
            <a:r>
              <a:rPr lang="en-US" altLang="zh-CN" sz="2400" dirty="0">
                <a:latin typeface="Times New Roman" pitchFamily="18" charset="0"/>
              </a:rPr>
              <a:t>0</a:t>
            </a:r>
            <a:r>
              <a:rPr lang="zh-CN" altLang="en-US" sz="2400" dirty="0"/>
              <a:t>和</a:t>
            </a:r>
            <a:r>
              <a:rPr lang="en-US" altLang="zh-CN" sz="2400" dirty="0">
                <a:latin typeface="Times New Roman" pitchFamily="18" charset="0"/>
              </a:rPr>
              <a:t>1</a:t>
            </a:r>
            <a:r>
              <a:rPr lang="zh-CN" altLang="en-US" sz="2400" dirty="0"/>
              <a:t>的交界为轴，低位的代码是轴对称的；</a:t>
            </a:r>
          </a:p>
          <a:p>
            <a:pPr lvl="2">
              <a:lnSpc>
                <a:spcPct val="90000"/>
              </a:lnSpc>
            </a:pPr>
            <a:r>
              <a:rPr lang="zh-CN" altLang="en-US" sz="2400" dirty="0"/>
              <a:t>高位被称为“反射位”；</a:t>
            </a:r>
          </a:p>
          <a:p>
            <a:pPr lvl="2">
              <a:lnSpc>
                <a:spcPct val="90000"/>
              </a:lnSpc>
            </a:pPr>
            <a:r>
              <a:rPr lang="zh-CN" altLang="en-US" sz="2400" dirty="0"/>
              <a:t>利用反射特性可以较容易地构成任意位循环格雷码。</a:t>
            </a:r>
            <a:r>
              <a:rPr lang="zh-CN" altLang="en-US" sz="2400" dirty="0">
                <a:solidFill>
                  <a:srgbClr val="FF0000"/>
                </a:solidFill>
              </a:rPr>
              <a:t>    </a:t>
            </a:r>
          </a:p>
          <a:p>
            <a:pPr marL="914400" lvl="1" indent="-457200" eaLnBrk="1" hangingPunct="1">
              <a:buFont typeface="Wingdings" pitchFamily="2" charset="2"/>
              <a:buNone/>
            </a:pPr>
            <a:endParaRPr kumimoji="0" lang="zh-CN" altLang="en-US" dirty="0">
              <a:solidFill>
                <a:srgbClr val="FF0000"/>
              </a:solidFill>
              <a:latin typeface="宋体" pitchFamily="2" charset="-122"/>
              <a:ea typeface="宋体" pitchFamily="2" charset="-122"/>
            </a:endParaRPr>
          </a:p>
        </p:txBody>
      </p:sp>
      <p:sp>
        <p:nvSpPr>
          <p:cNvPr id="129028" name="Rectangle 4"/>
          <p:cNvSpPr>
            <a:spLocks noGrp="1" noChangeArrowheads="1"/>
          </p:cNvSpPr>
          <p:nvPr>
            <p:ph sz="half" idx="2"/>
          </p:nvPr>
        </p:nvSpPr>
        <p:spPr>
          <a:xfrm>
            <a:off x="4427538" y="3075310"/>
            <a:ext cx="976312" cy="3025775"/>
          </a:xfrm>
        </p:spPr>
        <p:txBody>
          <a:bodyPr/>
          <a:lstStyle/>
          <a:p>
            <a:pPr eaLnBrk="1" hangingPunct="1">
              <a:lnSpc>
                <a:spcPct val="90000"/>
              </a:lnSpc>
              <a:spcBef>
                <a:spcPct val="10000"/>
              </a:spcBef>
              <a:buFont typeface="Wingdings" pitchFamily="2" charset="2"/>
              <a:buNone/>
            </a:pPr>
            <a:r>
              <a:rPr lang="en-US" altLang="zh-CN" sz="2400" dirty="0">
                <a:solidFill>
                  <a:srgbClr val="3333CC"/>
                </a:solidFill>
                <a:latin typeface="宋体" pitchFamily="2" charset="-122"/>
              </a:rPr>
              <a:t>0</a:t>
            </a:r>
            <a:r>
              <a:rPr lang="en-US" altLang="zh-CN" sz="2400" dirty="0">
                <a:latin typeface="宋体" pitchFamily="2" charset="-122"/>
              </a:rPr>
              <a:t>000</a:t>
            </a:r>
          </a:p>
          <a:p>
            <a:pPr eaLnBrk="1" hangingPunct="1">
              <a:lnSpc>
                <a:spcPct val="90000"/>
              </a:lnSpc>
              <a:spcBef>
                <a:spcPct val="10000"/>
              </a:spcBef>
              <a:buFont typeface="Wingdings" pitchFamily="2" charset="2"/>
              <a:buNone/>
            </a:pPr>
            <a:r>
              <a:rPr lang="en-US" altLang="zh-CN" sz="2400" dirty="0">
                <a:solidFill>
                  <a:srgbClr val="3333CC"/>
                </a:solidFill>
                <a:latin typeface="宋体" pitchFamily="2" charset="-122"/>
              </a:rPr>
              <a:t>0</a:t>
            </a:r>
            <a:r>
              <a:rPr lang="en-US" altLang="zh-CN" sz="2400" dirty="0">
                <a:latin typeface="宋体" pitchFamily="2" charset="-122"/>
              </a:rPr>
              <a:t>001</a:t>
            </a:r>
          </a:p>
          <a:p>
            <a:pPr eaLnBrk="1" hangingPunct="1">
              <a:lnSpc>
                <a:spcPct val="90000"/>
              </a:lnSpc>
              <a:spcBef>
                <a:spcPct val="10000"/>
              </a:spcBef>
              <a:buFont typeface="Wingdings" pitchFamily="2" charset="2"/>
              <a:buNone/>
            </a:pPr>
            <a:r>
              <a:rPr lang="en-US" altLang="zh-CN" sz="2400" dirty="0">
                <a:solidFill>
                  <a:srgbClr val="3333CC"/>
                </a:solidFill>
                <a:latin typeface="宋体" pitchFamily="2" charset="-122"/>
              </a:rPr>
              <a:t>0</a:t>
            </a:r>
            <a:r>
              <a:rPr lang="en-US" altLang="zh-CN" sz="2400" dirty="0">
                <a:latin typeface="宋体" pitchFamily="2" charset="-122"/>
              </a:rPr>
              <a:t>011</a:t>
            </a:r>
          </a:p>
          <a:p>
            <a:pPr eaLnBrk="1" hangingPunct="1">
              <a:lnSpc>
                <a:spcPct val="90000"/>
              </a:lnSpc>
              <a:spcBef>
                <a:spcPct val="10000"/>
              </a:spcBef>
              <a:buFont typeface="Wingdings" pitchFamily="2" charset="2"/>
              <a:buNone/>
            </a:pPr>
            <a:r>
              <a:rPr lang="en-US" altLang="zh-CN" sz="2400" dirty="0">
                <a:solidFill>
                  <a:srgbClr val="3333CC"/>
                </a:solidFill>
                <a:latin typeface="宋体" pitchFamily="2" charset="-122"/>
              </a:rPr>
              <a:t>0</a:t>
            </a:r>
            <a:r>
              <a:rPr lang="en-US" altLang="zh-CN" sz="2400" dirty="0">
                <a:latin typeface="宋体" pitchFamily="2" charset="-122"/>
              </a:rPr>
              <a:t>010</a:t>
            </a:r>
          </a:p>
          <a:p>
            <a:pPr eaLnBrk="1" hangingPunct="1">
              <a:lnSpc>
                <a:spcPct val="90000"/>
              </a:lnSpc>
              <a:spcBef>
                <a:spcPct val="10000"/>
              </a:spcBef>
              <a:buFont typeface="Wingdings" pitchFamily="2" charset="2"/>
              <a:buNone/>
            </a:pPr>
            <a:r>
              <a:rPr lang="en-US" altLang="zh-CN" sz="2400" dirty="0">
                <a:solidFill>
                  <a:srgbClr val="3333CC"/>
                </a:solidFill>
                <a:latin typeface="宋体" pitchFamily="2" charset="-122"/>
              </a:rPr>
              <a:t>0</a:t>
            </a:r>
            <a:r>
              <a:rPr lang="en-US" altLang="zh-CN" sz="2400" dirty="0">
                <a:latin typeface="宋体" pitchFamily="2" charset="-122"/>
              </a:rPr>
              <a:t>110</a:t>
            </a:r>
          </a:p>
          <a:p>
            <a:pPr eaLnBrk="1" hangingPunct="1">
              <a:lnSpc>
                <a:spcPct val="90000"/>
              </a:lnSpc>
              <a:spcBef>
                <a:spcPct val="10000"/>
              </a:spcBef>
              <a:buFont typeface="Wingdings" pitchFamily="2" charset="2"/>
              <a:buNone/>
            </a:pPr>
            <a:r>
              <a:rPr lang="en-US" altLang="zh-CN" sz="2400" dirty="0">
                <a:solidFill>
                  <a:srgbClr val="3333CC"/>
                </a:solidFill>
                <a:latin typeface="宋体" pitchFamily="2" charset="-122"/>
              </a:rPr>
              <a:t>0</a:t>
            </a:r>
            <a:r>
              <a:rPr lang="en-US" altLang="zh-CN" sz="2400" dirty="0">
                <a:latin typeface="宋体" pitchFamily="2" charset="-122"/>
              </a:rPr>
              <a:t>111</a:t>
            </a:r>
          </a:p>
          <a:p>
            <a:pPr eaLnBrk="1" hangingPunct="1">
              <a:lnSpc>
                <a:spcPct val="90000"/>
              </a:lnSpc>
              <a:spcBef>
                <a:spcPct val="10000"/>
              </a:spcBef>
              <a:buFont typeface="Wingdings" pitchFamily="2" charset="2"/>
              <a:buNone/>
            </a:pPr>
            <a:r>
              <a:rPr lang="en-US" altLang="zh-CN" sz="2400" dirty="0">
                <a:solidFill>
                  <a:srgbClr val="3333CC"/>
                </a:solidFill>
                <a:latin typeface="宋体" pitchFamily="2" charset="-122"/>
              </a:rPr>
              <a:t>0</a:t>
            </a:r>
            <a:r>
              <a:rPr lang="en-US" altLang="zh-CN" sz="2400" dirty="0">
                <a:latin typeface="宋体" pitchFamily="2" charset="-122"/>
              </a:rPr>
              <a:t>101</a:t>
            </a:r>
          </a:p>
          <a:p>
            <a:pPr eaLnBrk="1" hangingPunct="1">
              <a:lnSpc>
                <a:spcPct val="90000"/>
              </a:lnSpc>
              <a:spcBef>
                <a:spcPct val="10000"/>
              </a:spcBef>
              <a:buFont typeface="Wingdings" pitchFamily="2" charset="2"/>
              <a:buNone/>
            </a:pPr>
            <a:r>
              <a:rPr lang="en-US" altLang="zh-CN" sz="2400" dirty="0">
                <a:solidFill>
                  <a:srgbClr val="3333CC"/>
                </a:solidFill>
                <a:latin typeface="宋体" pitchFamily="2" charset="-122"/>
              </a:rPr>
              <a:t>0</a:t>
            </a:r>
            <a:r>
              <a:rPr lang="en-US" altLang="zh-CN" sz="2400" dirty="0">
                <a:latin typeface="宋体" pitchFamily="2" charset="-122"/>
              </a:rPr>
              <a:t>100</a:t>
            </a:r>
          </a:p>
        </p:txBody>
      </p:sp>
      <p:sp>
        <p:nvSpPr>
          <p:cNvPr id="39938" name="日期占位符 4"/>
          <p:cNvSpPr>
            <a:spLocks noGrp="1"/>
          </p:cNvSpPr>
          <p:nvPr>
            <p:ph type="dt" sz="half" idx="10"/>
          </p:nvPr>
        </p:nvSpPr>
        <p:spPr>
          <a:noFill/>
        </p:spPr>
        <p:txBody>
          <a:bodyPr/>
          <a:lstStyle/>
          <a:p>
            <a:fld id="{D164E88E-FEE5-467D-ADAD-E2A43CF96149}" type="datetime1">
              <a:rPr lang="zh-CN" altLang="en-US" smtClean="0">
                <a:ea typeface="宋体" pitchFamily="2" charset="-122"/>
              </a:rPr>
              <a:t>2018/3/13</a:t>
            </a:fld>
            <a:endParaRPr lang="en-US" altLang="zh-CN">
              <a:ea typeface="宋体" pitchFamily="2" charset="-122"/>
            </a:endParaRPr>
          </a:p>
        </p:txBody>
      </p:sp>
      <p:sp>
        <p:nvSpPr>
          <p:cNvPr id="39939" name="页脚占位符 5"/>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39940" name="灯片编号占位符 6"/>
          <p:cNvSpPr>
            <a:spLocks noGrp="1"/>
          </p:cNvSpPr>
          <p:nvPr>
            <p:ph type="sldNum" sz="quarter" idx="12"/>
          </p:nvPr>
        </p:nvSpPr>
        <p:spPr>
          <a:noFill/>
        </p:spPr>
        <p:txBody>
          <a:bodyPr/>
          <a:lstStyle/>
          <a:p>
            <a:fld id="{206F959E-59F0-407B-AF66-D47D8291E19C}" type="slidenum">
              <a:rPr lang="zh-CN" altLang="en-US">
                <a:ea typeface="宋体" pitchFamily="2" charset="-122"/>
              </a:rPr>
              <a:pPr/>
              <a:t>54</a:t>
            </a:fld>
            <a:endParaRPr lang="en-US" altLang="zh-CN">
              <a:ea typeface="宋体" pitchFamily="2" charset="-122"/>
            </a:endParaRPr>
          </a:p>
        </p:txBody>
      </p:sp>
      <p:sp>
        <p:nvSpPr>
          <p:cNvPr id="129029" name="Text Box 5"/>
          <p:cNvSpPr txBox="1">
            <a:spLocks noChangeArrowheads="1"/>
          </p:cNvSpPr>
          <p:nvPr/>
        </p:nvSpPr>
        <p:spPr bwMode="auto">
          <a:xfrm>
            <a:off x="539750" y="3068960"/>
            <a:ext cx="1079500" cy="841375"/>
          </a:xfrm>
          <a:prstGeom prst="rect">
            <a:avLst/>
          </a:prstGeom>
          <a:noFill/>
          <a:ln w="9525" algn="ctr">
            <a:noFill/>
            <a:miter lim="800000"/>
            <a:headEnd/>
            <a:tailEnd/>
          </a:ln>
        </p:spPr>
        <p:txBody>
          <a:bodyPr>
            <a:spAutoFit/>
          </a:bodyPr>
          <a:lstStyle/>
          <a:p>
            <a:pPr marL="742950" indent="-285750" algn="l" fontAlgn="ctr">
              <a:spcBef>
                <a:spcPct val="50000"/>
              </a:spcBef>
            </a:pPr>
            <a:r>
              <a:rPr kumimoji="0" lang="en-US" altLang="zh-CN">
                <a:latin typeface="宋体" pitchFamily="2" charset="-122"/>
              </a:rPr>
              <a:t>0</a:t>
            </a:r>
          </a:p>
          <a:p>
            <a:pPr marL="742950" indent="-285750" algn="l" fontAlgn="ctr">
              <a:spcBef>
                <a:spcPct val="5000"/>
              </a:spcBef>
            </a:pPr>
            <a:r>
              <a:rPr kumimoji="0" lang="en-US" altLang="zh-CN">
                <a:latin typeface="宋体" pitchFamily="2" charset="-122"/>
              </a:rPr>
              <a:t>1</a:t>
            </a:r>
          </a:p>
        </p:txBody>
      </p:sp>
      <p:sp>
        <p:nvSpPr>
          <p:cNvPr id="129030" name="Text Box 6"/>
          <p:cNvSpPr txBox="1">
            <a:spLocks noChangeArrowheads="1"/>
          </p:cNvSpPr>
          <p:nvPr/>
        </p:nvSpPr>
        <p:spPr bwMode="auto">
          <a:xfrm>
            <a:off x="1474788" y="3068960"/>
            <a:ext cx="1152525" cy="858838"/>
          </a:xfrm>
          <a:prstGeom prst="rect">
            <a:avLst/>
          </a:prstGeom>
          <a:noFill/>
          <a:ln w="9525" algn="ctr">
            <a:noFill/>
            <a:miter lim="800000"/>
            <a:headEnd/>
            <a:tailEnd/>
          </a:ln>
        </p:spPr>
        <p:txBody>
          <a:bodyPr>
            <a:spAutoFit/>
          </a:bodyPr>
          <a:lstStyle/>
          <a:p>
            <a:pPr marL="742950" indent="-285750" algn="l" fontAlgn="ctr">
              <a:spcBef>
                <a:spcPct val="10000"/>
              </a:spcBef>
            </a:pPr>
            <a:r>
              <a:rPr kumimoji="0" lang="en-US" altLang="zh-CN">
                <a:solidFill>
                  <a:srgbClr val="3333CC"/>
                </a:solidFill>
                <a:latin typeface="宋体" pitchFamily="2" charset="-122"/>
              </a:rPr>
              <a:t>0</a:t>
            </a:r>
            <a:r>
              <a:rPr kumimoji="0" lang="en-US" altLang="zh-CN">
                <a:latin typeface="宋体" pitchFamily="2" charset="-122"/>
              </a:rPr>
              <a:t>0</a:t>
            </a:r>
          </a:p>
          <a:p>
            <a:pPr marL="742950" indent="-285750" algn="l" fontAlgn="ctr">
              <a:spcBef>
                <a:spcPct val="10000"/>
              </a:spcBef>
            </a:pPr>
            <a:r>
              <a:rPr kumimoji="0" lang="en-US" altLang="zh-CN">
                <a:solidFill>
                  <a:srgbClr val="3333CC"/>
                </a:solidFill>
                <a:latin typeface="宋体" pitchFamily="2" charset="-122"/>
              </a:rPr>
              <a:t>0</a:t>
            </a:r>
            <a:r>
              <a:rPr kumimoji="0" lang="en-US" altLang="zh-CN">
                <a:latin typeface="宋体" pitchFamily="2" charset="-122"/>
              </a:rPr>
              <a:t>1</a:t>
            </a:r>
          </a:p>
        </p:txBody>
      </p:sp>
      <p:sp>
        <p:nvSpPr>
          <p:cNvPr id="129031" name="Text Box 7"/>
          <p:cNvSpPr txBox="1">
            <a:spLocks noChangeArrowheads="1"/>
          </p:cNvSpPr>
          <p:nvPr/>
        </p:nvSpPr>
        <p:spPr bwMode="auto">
          <a:xfrm>
            <a:off x="1474788" y="3861123"/>
            <a:ext cx="1512887" cy="858837"/>
          </a:xfrm>
          <a:prstGeom prst="rect">
            <a:avLst/>
          </a:prstGeom>
          <a:noFill/>
          <a:ln w="9525" algn="ctr">
            <a:noFill/>
            <a:miter lim="800000"/>
            <a:headEnd/>
            <a:tailEnd/>
          </a:ln>
        </p:spPr>
        <p:txBody>
          <a:bodyPr>
            <a:spAutoFit/>
          </a:bodyPr>
          <a:lstStyle/>
          <a:p>
            <a:pPr marL="742950" indent="-285750" algn="l" fontAlgn="ctr">
              <a:spcBef>
                <a:spcPct val="50000"/>
              </a:spcBef>
            </a:pPr>
            <a:r>
              <a:rPr kumimoji="0" lang="en-US" altLang="zh-CN">
                <a:solidFill>
                  <a:srgbClr val="FF0000"/>
                </a:solidFill>
                <a:latin typeface="宋体" pitchFamily="2" charset="-122"/>
              </a:rPr>
              <a:t>1</a:t>
            </a:r>
            <a:r>
              <a:rPr kumimoji="0" lang="en-US" altLang="zh-CN">
                <a:latin typeface="宋体" pitchFamily="2" charset="-122"/>
              </a:rPr>
              <a:t>1</a:t>
            </a:r>
          </a:p>
          <a:p>
            <a:pPr marL="742950" indent="-285750" algn="l" fontAlgn="ctr">
              <a:spcBef>
                <a:spcPct val="10000"/>
              </a:spcBef>
            </a:pPr>
            <a:r>
              <a:rPr kumimoji="0" lang="en-US" altLang="zh-CN">
                <a:solidFill>
                  <a:srgbClr val="FF0000"/>
                </a:solidFill>
                <a:latin typeface="宋体" pitchFamily="2" charset="-122"/>
              </a:rPr>
              <a:t>1</a:t>
            </a:r>
            <a:r>
              <a:rPr kumimoji="0" lang="en-US" altLang="zh-CN">
                <a:latin typeface="宋体" pitchFamily="2" charset="-122"/>
              </a:rPr>
              <a:t>0</a:t>
            </a:r>
          </a:p>
        </p:txBody>
      </p:sp>
      <p:sp>
        <p:nvSpPr>
          <p:cNvPr id="129032" name="Text Box 8"/>
          <p:cNvSpPr txBox="1">
            <a:spLocks noChangeArrowheads="1"/>
          </p:cNvSpPr>
          <p:nvPr/>
        </p:nvSpPr>
        <p:spPr bwMode="auto">
          <a:xfrm>
            <a:off x="2411413" y="3068960"/>
            <a:ext cx="1296987" cy="1662113"/>
          </a:xfrm>
          <a:prstGeom prst="rect">
            <a:avLst/>
          </a:prstGeom>
          <a:noFill/>
          <a:ln w="9525" algn="ctr">
            <a:noFill/>
            <a:miter lim="800000"/>
            <a:headEnd/>
            <a:tailEnd/>
          </a:ln>
        </p:spPr>
        <p:txBody>
          <a:bodyPr>
            <a:spAutoFit/>
          </a:bodyPr>
          <a:lstStyle/>
          <a:p>
            <a:pPr marL="742950" indent="-285750" algn="l" fontAlgn="ctr">
              <a:spcBef>
                <a:spcPct val="10000"/>
              </a:spcBef>
            </a:pPr>
            <a:r>
              <a:rPr kumimoji="0" lang="en-US" altLang="zh-CN">
                <a:solidFill>
                  <a:srgbClr val="3333CC"/>
                </a:solidFill>
                <a:latin typeface="宋体" pitchFamily="2" charset="-122"/>
              </a:rPr>
              <a:t>0</a:t>
            </a:r>
            <a:r>
              <a:rPr kumimoji="0" lang="en-US" altLang="zh-CN">
                <a:latin typeface="宋体" pitchFamily="2" charset="-122"/>
              </a:rPr>
              <a:t>00</a:t>
            </a:r>
          </a:p>
          <a:p>
            <a:pPr marL="742950" indent="-285750" algn="l" fontAlgn="ctr">
              <a:spcBef>
                <a:spcPct val="10000"/>
              </a:spcBef>
            </a:pPr>
            <a:r>
              <a:rPr kumimoji="0" lang="en-US" altLang="zh-CN">
                <a:solidFill>
                  <a:srgbClr val="3333CC"/>
                </a:solidFill>
                <a:latin typeface="宋体" pitchFamily="2" charset="-122"/>
              </a:rPr>
              <a:t>0</a:t>
            </a:r>
            <a:r>
              <a:rPr kumimoji="0" lang="en-US" altLang="zh-CN">
                <a:latin typeface="宋体" pitchFamily="2" charset="-122"/>
              </a:rPr>
              <a:t>01</a:t>
            </a:r>
          </a:p>
          <a:p>
            <a:pPr marL="742950" indent="-285750" algn="l" fontAlgn="ctr">
              <a:spcBef>
                <a:spcPct val="10000"/>
              </a:spcBef>
            </a:pPr>
            <a:r>
              <a:rPr kumimoji="0" lang="en-US" altLang="zh-CN">
                <a:solidFill>
                  <a:srgbClr val="3333CC"/>
                </a:solidFill>
                <a:latin typeface="宋体" pitchFamily="2" charset="-122"/>
              </a:rPr>
              <a:t>0</a:t>
            </a:r>
            <a:r>
              <a:rPr kumimoji="0" lang="en-US" altLang="zh-CN">
                <a:latin typeface="宋体" pitchFamily="2" charset="-122"/>
              </a:rPr>
              <a:t>11</a:t>
            </a:r>
          </a:p>
          <a:p>
            <a:pPr marL="742950" indent="-285750" algn="l" fontAlgn="ctr">
              <a:spcBef>
                <a:spcPct val="10000"/>
              </a:spcBef>
            </a:pPr>
            <a:r>
              <a:rPr kumimoji="0" lang="en-US" altLang="zh-CN">
                <a:solidFill>
                  <a:srgbClr val="3333CC"/>
                </a:solidFill>
                <a:latin typeface="宋体" pitchFamily="2" charset="-122"/>
              </a:rPr>
              <a:t>0</a:t>
            </a:r>
            <a:r>
              <a:rPr kumimoji="0" lang="en-US" altLang="zh-CN">
                <a:latin typeface="宋体" pitchFamily="2" charset="-122"/>
              </a:rPr>
              <a:t>10</a:t>
            </a:r>
          </a:p>
        </p:txBody>
      </p:sp>
      <p:sp>
        <p:nvSpPr>
          <p:cNvPr id="129033" name="Text Box 9"/>
          <p:cNvSpPr txBox="1">
            <a:spLocks noChangeArrowheads="1"/>
          </p:cNvSpPr>
          <p:nvPr/>
        </p:nvSpPr>
        <p:spPr bwMode="auto">
          <a:xfrm>
            <a:off x="2411414" y="4683727"/>
            <a:ext cx="1511300" cy="1283428"/>
          </a:xfrm>
          <a:prstGeom prst="rect">
            <a:avLst/>
          </a:prstGeom>
          <a:noFill/>
          <a:ln w="9525" algn="ctr">
            <a:noFill/>
            <a:miter lim="800000"/>
            <a:headEnd/>
            <a:tailEnd/>
          </a:ln>
        </p:spPr>
        <p:txBody>
          <a:bodyPr wrap="square">
            <a:spAutoFit/>
          </a:bodyPr>
          <a:lstStyle/>
          <a:p>
            <a:pPr marL="742950" indent="-285750" algn="l" fontAlgn="ctr">
              <a:spcBef>
                <a:spcPct val="10000"/>
              </a:spcBef>
            </a:pPr>
            <a:r>
              <a:rPr kumimoji="0" lang="en-US" altLang="zh-CN" dirty="0">
                <a:solidFill>
                  <a:srgbClr val="FF0000"/>
                </a:solidFill>
                <a:latin typeface="宋体" pitchFamily="2" charset="-122"/>
              </a:rPr>
              <a:t>1</a:t>
            </a:r>
            <a:r>
              <a:rPr kumimoji="0" lang="en-US" altLang="zh-CN" dirty="0">
                <a:latin typeface="宋体" pitchFamily="2" charset="-122"/>
              </a:rPr>
              <a:t>10</a:t>
            </a:r>
          </a:p>
          <a:p>
            <a:pPr marL="742950" indent="-285750" algn="l" fontAlgn="ctr">
              <a:spcBef>
                <a:spcPct val="10000"/>
              </a:spcBef>
            </a:pPr>
            <a:r>
              <a:rPr kumimoji="0" lang="en-US" altLang="zh-CN" dirty="0">
                <a:solidFill>
                  <a:srgbClr val="FF0000"/>
                </a:solidFill>
                <a:latin typeface="宋体" pitchFamily="2" charset="-122"/>
              </a:rPr>
              <a:t>1</a:t>
            </a:r>
            <a:r>
              <a:rPr kumimoji="0" lang="en-US" altLang="zh-CN" dirty="0">
                <a:latin typeface="宋体" pitchFamily="2" charset="-122"/>
              </a:rPr>
              <a:t>11</a:t>
            </a:r>
          </a:p>
          <a:p>
            <a:pPr marL="742950" indent="-285750" algn="l" fontAlgn="ctr">
              <a:spcBef>
                <a:spcPct val="10000"/>
              </a:spcBef>
            </a:pPr>
            <a:r>
              <a:rPr kumimoji="0" lang="en-US" altLang="zh-CN" dirty="0">
                <a:solidFill>
                  <a:srgbClr val="FF0000"/>
                </a:solidFill>
                <a:latin typeface="宋体" pitchFamily="2" charset="-122"/>
              </a:rPr>
              <a:t>1</a:t>
            </a:r>
            <a:r>
              <a:rPr kumimoji="0" lang="en-US" altLang="zh-CN" dirty="0">
                <a:latin typeface="宋体" pitchFamily="2" charset="-122"/>
              </a:rPr>
              <a:t>01</a:t>
            </a:r>
          </a:p>
          <a:p>
            <a:pPr marL="742950" indent="-285750" algn="l" fontAlgn="ctr">
              <a:spcBef>
                <a:spcPct val="10000"/>
              </a:spcBef>
            </a:pPr>
            <a:r>
              <a:rPr kumimoji="0" lang="en-US" altLang="zh-CN" dirty="0">
                <a:solidFill>
                  <a:srgbClr val="FF0000"/>
                </a:solidFill>
                <a:latin typeface="宋体" pitchFamily="2" charset="-122"/>
              </a:rPr>
              <a:t>1</a:t>
            </a:r>
            <a:r>
              <a:rPr kumimoji="0" lang="en-US" altLang="zh-CN" dirty="0">
                <a:latin typeface="宋体" pitchFamily="2" charset="-122"/>
              </a:rPr>
              <a:t>00</a:t>
            </a:r>
          </a:p>
        </p:txBody>
      </p:sp>
      <p:sp>
        <p:nvSpPr>
          <p:cNvPr id="129034" name="Text Box 10"/>
          <p:cNvSpPr txBox="1">
            <a:spLocks noChangeArrowheads="1"/>
          </p:cNvSpPr>
          <p:nvPr/>
        </p:nvSpPr>
        <p:spPr bwMode="auto">
          <a:xfrm>
            <a:off x="5795963" y="3119760"/>
            <a:ext cx="1728787" cy="3010055"/>
          </a:xfrm>
          <a:prstGeom prst="rect">
            <a:avLst/>
          </a:prstGeom>
          <a:noFill/>
          <a:ln w="9525" algn="ctr">
            <a:noFill/>
            <a:miter lim="800000"/>
            <a:headEnd/>
            <a:tailEnd/>
          </a:ln>
        </p:spPr>
        <p:txBody>
          <a:bodyPr>
            <a:spAutoFit/>
          </a:bodyPr>
          <a:lstStyle/>
          <a:p>
            <a:pPr marL="342900" indent="-342900">
              <a:lnSpc>
                <a:spcPct val="90000"/>
              </a:lnSpc>
              <a:spcBef>
                <a:spcPct val="10000"/>
              </a:spcBef>
              <a:buClr>
                <a:schemeClr val="tx2"/>
              </a:buClr>
              <a:buSzPct val="70000"/>
            </a:pPr>
            <a:r>
              <a:rPr lang="en-US" altLang="zh-CN" sz="2400" dirty="0">
                <a:solidFill>
                  <a:srgbClr val="3333CC"/>
                </a:solidFill>
                <a:latin typeface="宋体" pitchFamily="2" charset="-122"/>
                <a:ea typeface="+mn-ea"/>
                <a:cs typeface="宋体" pitchFamily="-112" charset="-122"/>
              </a:rPr>
              <a:t>1</a:t>
            </a:r>
            <a:r>
              <a:rPr lang="en-US" altLang="zh-CN" sz="2400" dirty="0">
                <a:latin typeface="宋体" pitchFamily="2" charset="-122"/>
                <a:ea typeface="+mn-ea"/>
                <a:cs typeface="宋体" pitchFamily="-112" charset="-122"/>
              </a:rPr>
              <a:t>100</a:t>
            </a:r>
          </a:p>
          <a:p>
            <a:pPr marL="342900" indent="-342900">
              <a:lnSpc>
                <a:spcPct val="90000"/>
              </a:lnSpc>
              <a:spcBef>
                <a:spcPct val="10000"/>
              </a:spcBef>
              <a:buClr>
                <a:schemeClr val="tx2"/>
              </a:buClr>
              <a:buSzPct val="70000"/>
            </a:pPr>
            <a:r>
              <a:rPr lang="en-US" altLang="zh-CN" sz="2400" dirty="0">
                <a:solidFill>
                  <a:srgbClr val="3333CC"/>
                </a:solidFill>
                <a:latin typeface="宋体" pitchFamily="2" charset="-122"/>
                <a:ea typeface="+mn-ea"/>
                <a:cs typeface="宋体" pitchFamily="-112" charset="-122"/>
              </a:rPr>
              <a:t>1</a:t>
            </a:r>
            <a:r>
              <a:rPr lang="en-US" altLang="zh-CN" sz="2400" dirty="0">
                <a:latin typeface="宋体" pitchFamily="2" charset="-122"/>
                <a:ea typeface="+mn-ea"/>
                <a:cs typeface="宋体" pitchFamily="-112" charset="-122"/>
              </a:rPr>
              <a:t>101</a:t>
            </a:r>
          </a:p>
          <a:p>
            <a:pPr marL="342900" indent="-342900">
              <a:lnSpc>
                <a:spcPct val="90000"/>
              </a:lnSpc>
              <a:spcBef>
                <a:spcPct val="10000"/>
              </a:spcBef>
              <a:buClr>
                <a:schemeClr val="tx2"/>
              </a:buClr>
              <a:buSzPct val="70000"/>
            </a:pPr>
            <a:r>
              <a:rPr lang="en-US" altLang="zh-CN" sz="2400" dirty="0">
                <a:solidFill>
                  <a:srgbClr val="3333CC"/>
                </a:solidFill>
                <a:latin typeface="宋体" pitchFamily="2" charset="-122"/>
                <a:ea typeface="+mn-ea"/>
                <a:cs typeface="宋体" pitchFamily="-112" charset="-122"/>
              </a:rPr>
              <a:t>1</a:t>
            </a:r>
            <a:r>
              <a:rPr lang="en-US" altLang="zh-CN" sz="2400" dirty="0">
                <a:latin typeface="宋体" pitchFamily="2" charset="-122"/>
                <a:ea typeface="+mn-ea"/>
                <a:cs typeface="宋体" pitchFamily="-112" charset="-122"/>
              </a:rPr>
              <a:t>111</a:t>
            </a:r>
          </a:p>
          <a:p>
            <a:pPr marL="342900" indent="-342900">
              <a:lnSpc>
                <a:spcPct val="90000"/>
              </a:lnSpc>
              <a:spcBef>
                <a:spcPct val="10000"/>
              </a:spcBef>
              <a:buClr>
                <a:schemeClr val="tx2"/>
              </a:buClr>
              <a:buSzPct val="70000"/>
            </a:pPr>
            <a:r>
              <a:rPr lang="en-US" altLang="zh-CN" sz="2400" dirty="0">
                <a:solidFill>
                  <a:srgbClr val="3333CC"/>
                </a:solidFill>
                <a:latin typeface="宋体" pitchFamily="2" charset="-122"/>
                <a:ea typeface="+mn-ea"/>
                <a:cs typeface="宋体" pitchFamily="-112" charset="-122"/>
              </a:rPr>
              <a:t>1</a:t>
            </a:r>
            <a:r>
              <a:rPr lang="en-US" altLang="zh-CN" sz="2400" dirty="0">
                <a:latin typeface="宋体" pitchFamily="2" charset="-122"/>
                <a:ea typeface="+mn-ea"/>
                <a:cs typeface="宋体" pitchFamily="-112" charset="-122"/>
              </a:rPr>
              <a:t>110</a:t>
            </a:r>
          </a:p>
          <a:p>
            <a:pPr marL="342900" indent="-342900">
              <a:lnSpc>
                <a:spcPct val="90000"/>
              </a:lnSpc>
              <a:spcBef>
                <a:spcPct val="10000"/>
              </a:spcBef>
              <a:buClr>
                <a:schemeClr val="tx2"/>
              </a:buClr>
              <a:buSzPct val="70000"/>
            </a:pPr>
            <a:r>
              <a:rPr lang="en-US" altLang="zh-CN" sz="2400" dirty="0">
                <a:solidFill>
                  <a:srgbClr val="3333CC"/>
                </a:solidFill>
                <a:latin typeface="宋体" pitchFamily="2" charset="-122"/>
                <a:ea typeface="+mn-ea"/>
                <a:cs typeface="宋体" pitchFamily="-112" charset="-122"/>
              </a:rPr>
              <a:t>1</a:t>
            </a:r>
            <a:r>
              <a:rPr lang="en-US" altLang="zh-CN" sz="2400" dirty="0">
                <a:latin typeface="宋体" pitchFamily="2" charset="-122"/>
                <a:ea typeface="+mn-ea"/>
                <a:cs typeface="宋体" pitchFamily="-112" charset="-122"/>
              </a:rPr>
              <a:t>010</a:t>
            </a:r>
          </a:p>
          <a:p>
            <a:pPr marL="342900" indent="-342900">
              <a:lnSpc>
                <a:spcPct val="90000"/>
              </a:lnSpc>
              <a:spcBef>
                <a:spcPct val="10000"/>
              </a:spcBef>
              <a:buClr>
                <a:schemeClr val="tx2"/>
              </a:buClr>
              <a:buSzPct val="70000"/>
            </a:pPr>
            <a:r>
              <a:rPr lang="en-US" altLang="zh-CN" sz="2400" dirty="0">
                <a:solidFill>
                  <a:srgbClr val="3333CC"/>
                </a:solidFill>
                <a:latin typeface="宋体" pitchFamily="2" charset="-122"/>
                <a:ea typeface="+mn-ea"/>
                <a:cs typeface="宋体" pitchFamily="-112" charset="-122"/>
              </a:rPr>
              <a:t>1</a:t>
            </a:r>
            <a:r>
              <a:rPr lang="en-US" altLang="zh-CN" sz="2400" dirty="0">
                <a:latin typeface="宋体" pitchFamily="2" charset="-122"/>
                <a:ea typeface="+mn-ea"/>
                <a:cs typeface="宋体" pitchFamily="-112" charset="-122"/>
              </a:rPr>
              <a:t>011</a:t>
            </a:r>
          </a:p>
          <a:p>
            <a:pPr marL="342900" indent="-342900">
              <a:lnSpc>
                <a:spcPct val="90000"/>
              </a:lnSpc>
              <a:spcBef>
                <a:spcPct val="10000"/>
              </a:spcBef>
              <a:buClr>
                <a:schemeClr val="tx2"/>
              </a:buClr>
              <a:buSzPct val="70000"/>
            </a:pPr>
            <a:r>
              <a:rPr lang="en-US" altLang="zh-CN" sz="2400" dirty="0">
                <a:solidFill>
                  <a:srgbClr val="3333CC"/>
                </a:solidFill>
                <a:latin typeface="宋体" pitchFamily="2" charset="-122"/>
                <a:ea typeface="+mn-ea"/>
                <a:cs typeface="宋体" pitchFamily="-112" charset="-122"/>
              </a:rPr>
              <a:t>1</a:t>
            </a:r>
            <a:r>
              <a:rPr lang="en-US" altLang="zh-CN" sz="2400" dirty="0">
                <a:latin typeface="宋体" pitchFamily="2" charset="-122"/>
                <a:ea typeface="+mn-ea"/>
                <a:cs typeface="宋体" pitchFamily="-112" charset="-122"/>
              </a:rPr>
              <a:t>001</a:t>
            </a:r>
          </a:p>
          <a:p>
            <a:pPr marL="342900" indent="-342900">
              <a:lnSpc>
                <a:spcPct val="90000"/>
              </a:lnSpc>
              <a:spcBef>
                <a:spcPct val="10000"/>
              </a:spcBef>
              <a:buClr>
                <a:schemeClr val="tx2"/>
              </a:buClr>
              <a:buSzPct val="70000"/>
            </a:pPr>
            <a:r>
              <a:rPr lang="en-US" altLang="zh-CN" sz="2400" dirty="0">
                <a:solidFill>
                  <a:srgbClr val="3333CC"/>
                </a:solidFill>
                <a:latin typeface="宋体" pitchFamily="2" charset="-122"/>
                <a:ea typeface="+mn-ea"/>
                <a:cs typeface="宋体" pitchFamily="-112" charset="-122"/>
              </a:rPr>
              <a:t>1</a:t>
            </a:r>
            <a:r>
              <a:rPr lang="en-US" altLang="zh-CN" sz="2400" dirty="0">
                <a:latin typeface="宋体" pitchFamily="2" charset="-122"/>
                <a:ea typeface="+mn-ea"/>
                <a:cs typeface="宋体" pitchFamily="-112" charset="-122"/>
              </a:rPr>
              <a:t>000</a:t>
            </a:r>
          </a:p>
        </p:txBody>
      </p:sp>
    </p:spTree>
    <p:extLst>
      <p:ext uri="{BB962C8B-B14F-4D97-AF65-F5344CB8AC3E}">
        <p14:creationId xmlns:p14="http://schemas.microsoft.com/office/powerpoint/2010/main" val="274146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9029">
                                            <p:txEl>
                                              <p:pRg st="0" end="0"/>
                                            </p:txEl>
                                          </p:spTgt>
                                        </p:tgtEl>
                                        <p:attrNameLst>
                                          <p:attrName>style.visibility</p:attrName>
                                        </p:attrNameLst>
                                      </p:cBhvr>
                                      <p:to>
                                        <p:strVal val="visible"/>
                                      </p:to>
                                    </p:set>
                                    <p:anim calcmode="lin" valueType="num">
                                      <p:cBhvr additive="base">
                                        <p:cTn id="7" dur="500" fill="hold"/>
                                        <p:tgtEl>
                                          <p:spTgt spid="1290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9029">
                                            <p:txEl>
                                              <p:pRg st="1" end="1"/>
                                            </p:txEl>
                                          </p:spTgt>
                                        </p:tgtEl>
                                        <p:attrNameLst>
                                          <p:attrName>style.visibility</p:attrName>
                                        </p:attrNameLst>
                                      </p:cBhvr>
                                      <p:to>
                                        <p:strVal val="visible"/>
                                      </p:to>
                                    </p:set>
                                    <p:anim calcmode="lin" valueType="num">
                                      <p:cBhvr additive="base">
                                        <p:cTn id="11" dur="500" fill="hold"/>
                                        <p:tgtEl>
                                          <p:spTgt spid="12902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902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29030">
                                            <p:txEl>
                                              <p:pRg st="0" end="0"/>
                                            </p:txEl>
                                          </p:spTgt>
                                        </p:tgtEl>
                                        <p:attrNameLst>
                                          <p:attrName>style.visibility</p:attrName>
                                        </p:attrNameLst>
                                      </p:cBhvr>
                                      <p:to>
                                        <p:strVal val="visible"/>
                                      </p:to>
                                    </p:set>
                                    <p:anim calcmode="lin" valueType="num">
                                      <p:cBhvr additive="base">
                                        <p:cTn id="17" dur="500" fill="hold"/>
                                        <p:tgtEl>
                                          <p:spTgt spid="129030">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9030">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29030">
                                            <p:txEl>
                                              <p:pRg st="1" end="1"/>
                                            </p:txEl>
                                          </p:spTgt>
                                        </p:tgtEl>
                                        <p:attrNameLst>
                                          <p:attrName>style.visibility</p:attrName>
                                        </p:attrNameLst>
                                      </p:cBhvr>
                                      <p:to>
                                        <p:strVal val="visible"/>
                                      </p:to>
                                    </p:set>
                                    <p:anim calcmode="lin" valueType="num">
                                      <p:cBhvr additive="base">
                                        <p:cTn id="21" dur="500" fill="hold"/>
                                        <p:tgtEl>
                                          <p:spTgt spid="129030">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90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29031"/>
                                        </p:tgtEl>
                                        <p:attrNameLst>
                                          <p:attrName>style.visibility</p:attrName>
                                        </p:attrNameLst>
                                      </p:cBhvr>
                                      <p:to>
                                        <p:strVal val="visible"/>
                                      </p:to>
                                    </p:set>
                                    <p:anim calcmode="lin" valueType="num">
                                      <p:cBhvr additive="base">
                                        <p:cTn id="27" dur="500" fill="hold"/>
                                        <p:tgtEl>
                                          <p:spTgt spid="129031"/>
                                        </p:tgtEl>
                                        <p:attrNameLst>
                                          <p:attrName>ppt_x</p:attrName>
                                        </p:attrNameLst>
                                      </p:cBhvr>
                                      <p:tavLst>
                                        <p:tav tm="0">
                                          <p:val>
                                            <p:strVal val="0-#ppt_w/2"/>
                                          </p:val>
                                        </p:tav>
                                        <p:tav tm="100000">
                                          <p:val>
                                            <p:strVal val="#ppt_x"/>
                                          </p:val>
                                        </p:tav>
                                      </p:tavLst>
                                    </p:anim>
                                    <p:anim calcmode="lin" valueType="num">
                                      <p:cBhvr additive="base">
                                        <p:cTn id="28" dur="500" fill="hold"/>
                                        <p:tgtEl>
                                          <p:spTgt spid="12903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29032">
                                            <p:txEl>
                                              <p:pRg st="0" end="0"/>
                                            </p:txEl>
                                          </p:spTgt>
                                        </p:tgtEl>
                                        <p:attrNameLst>
                                          <p:attrName>style.visibility</p:attrName>
                                        </p:attrNameLst>
                                      </p:cBhvr>
                                      <p:to>
                                        <p:strVal val="visible"/>
                                      </p:to>
                                    </p:set>
                                    <p:anim calcmode="lin" valueType="num">
                                      <p:cBhvr additive="base">
                                        <p:cTn id="33" dur="500" fill="hold"/>
                                        <p:tgtEl>
                                          <p:spTgt spid="12903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9032">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29032">
                                            <p:txEl>
                                              <p:pRg st="1" end="1"/>
                                            </p:txEl>
                                          </p:spTgt>
                                        </p:tgtEl>
                                        <p:attrNameLst>
                                          <p:attrName>style.visibility</p:attrName>
                                        </p:attrNameLst>
                                      </p:cBhvr>
                                      <p:to>
                                        <p:strVal val="visible"/>
                                      </p:to>
                                    </p:set>
                                    <p:anim calcmode="lin" valueType="num">
                                      <p:cBhvr additive="base">
                                        <p:cTn id="37" dur="500" fill="hold"/>
                                        <p:tgtEl>
                                          <p:spTgt spid="129032">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9032">
                                            <p:txEl>
                                              <p:pRg st="1" end="1"/>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29032">
                                            <p:txEl>
                                              <p:pRg st="2" end="2"/>
                                            </p:txEl>
                                          </p:spTgt>
                                        </p:tgtEl>
                                        <p:attrNameLst>
                                          <p:attrName>style.visibility</p:attrName>
                                        </p:attrNameLst>
                                      </p:cBhvr>
                                      <p:to>
                                        <p:strVal val="visible"/>
                                      </p:to>
                                    </p:set>
                                    <p:anim calcmode="lin" valueType="num">
                                      <p:cBhvr additive="base">
                                        <p:cTn id="41" dur="500" fill="hold"/>
                                        <p:tgtEl>
                                          <p:spTgt spid="129032">
                                            <p:txEl>
                                              <p:pRg st="2" end="2"/>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29032">
                                            <p:txEl>
                                              <p:pRg st="2" end="2"/>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29032">
                                            <p:txEl>
                                              <p:pRg st="3" end="3"/>
                                            </p:txEl>
                                          </p:spTgt>
                                        </p:tgtEl>
                                        <p:attrNameLst>
                                          <p:attrName>style.visibility</p:attrName>
                                        </p:attrNameLst>
                                      </p:cBhvr>
                                      <p:to>
                                        <p:strVal val="visible"/>
                                      </p:to>
                                    </p:set>
                                    <p:anim calcmode="lin" valueType="num">
                                      <p:cBhvr additive="base">
                                        <p:cTn id="45" dur="500" fill="hold"/>
                                        <p:tgtEl>
                                          <p:spTgt spid="129032">
                                            <p:txEl>
                                              <p:pRg st="3" end="3"/>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2903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29033"/>
                                        </p:tgtEl>
                                        <p:attrNameLst>
                                          <p:attrName>style.visibility</p:attrName>
                                        </p:attrNameLst>
                                      </p:cBhvr>
                                      <p:to>
                                        <p:strVal val="visible"/>
                                      </p:to>
                                    </p:set>
                                    <p:anim calcmode="lin" valueType="num">
                                      <p:cBhvr additive="base">
                                        <p:cTn id="51" dur="500" fill="hold"/>
                                        <p:tgtEl>
                                          <p:spTgt spid="129033"/>
                                        </p:tgtEl>
                                        <p:attrNameLst>
                                          <p:attrName>ppt_x</p:attrName>
                                        </p:attrNameLst>
                                      </p:cBhvr>
                                      <p:tavLst>
                                        <p:tav tm="0">
                                          <p:val>
                                            <p:strVal val="0-#ppt_w/2"/>
                                          </p:val>
                                        </p:tav>
                                        <p:tav tm="100000">
                                          <p:val>
                                            <p:strVal val="#ppt_x"/>
                                          </p:val>
                                        </p:tav>
                                      </p:tavLst>
                                    </p:anim>
                                    <p:anim calcmode="lin" valueType="num">
                                      <p:cBhvr additive="base">
                                        <p:cTn id="52" dur="500" fill="hold"/>
                                        <p:tgtEl>
                                          <p:spTgt spid="129033"/>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29028">
                                            <p:txEl>
                                              <p:pRg st="0" end="0"/>
                                            </p:txEl>
                                          </p:spTgt>
                                        </p:tgtEl>
                                        <p:attrNameLst>
                                          <p:attrName>style.visibility</p:attrName>
                                        </p:attrNameLst>
                                      </p:cBhvr>
                                      <p:to>
                                        <p:strVal val="visible"/>
                                      </p:to>
                                    </p:set>
                                    <p:anim calcmode="lin" valueType="num">
                                      <p:cBhvr additive="base">
                                        <p:cTn id="57" dur="500" fill="hold"/>
                                        <p:tgtEl>
                                          <p:spTgt spid="129028">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9028">
                                            <p:txEl>
                                              <p:pRg st="0" end="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29028">
                                            <p:txEl>
                                              <p:pRg st="1" end="1"/>
                                            </p:txEl>
                                          </p:spTgt>
                                        </p:tgtEl>
                                        <p:attrNameLst>
                                          <p:attrName>style.visibility</p:attrName>
                                        </p:attrNameLst>
                                      </p:cBhvr>
                                      <p:to>
                                        <p:strVal val="visible"/>
                                      </p:to>
                                    </p:set>
                                    <p:anim calcmode="lin" valueType="num">
                                      <p:cBhvr additive="base">
                                        <p:cTn id="61" dur="500" fill="hold"/>
                                        <p:tgtEl>
                                          <p:spTgt spid="129028">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9028">
                                            <p:txEl>
                                              <p:pRg st="1" end="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29028">
                                            <p:txEl>
                                              <p:pRg st="2" end="2"/>
                                            </p:txEl>
                                          </p:spTgt>
                                        </p:tgtEl>
                                        <p:attrNameLst>
                                          <p:attrName>style.visibility</p:attrName>
                                        </p:attrNameLst>
                                      </p:cBhvr>
                                      <p:to>
                                        <p:strVal val="visible"/>
                                      </p:to>
                                    </p:set>
                                    <p:anim calcmode="lin" valueType="num">
                                      <p:cBhvr additive="base">
                                        <p:cTn id="65" dur="500" fill="hold"/>
                                        <p:tgtEl>
                                          <p:spTgt spid="129028">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29028">
                                            <p:txEl>
                                              <p:pRg st="2" end="2"/>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29028">
                                            <p:txEl>
                                              <p:pRg st="3" end="3"/>
                                            </p:txEl>
                                          </p:spTgt>
                                        </p:tgtEl>
                                        <p:attrNameLst>
                                          <p:attrName>style.visibility</p:attrName>
                                        </p:attrNameLst>
                                      </p:cBhvr>
                                      <p:to>
                                        <p:strVal val="visible"/>
                                      </p:to>
                                    </p:set>
                                    <p:anim calcmode="lin" valueType="num">
                                      <p:cBhvr additive="base">
                                        <p:cTn id="69" dur="500" fill="hold"/>
                                        <p:tgtEl>
                                          <p:spTgt spid="129028">
                                            <p:txEl>
                                              <p:pRg st="3" end="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29028">
                                            <p:txEl>
                                              <p:pRg st="3" end="3"/>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29028">
                                            <p:txEl>
                                              <p:pRg st="4" end="4"/>
                                            </p:txEl>
                                          </p:spTgt>
                                        </p:tgtEl>
                                        <p:attrNameLst>
                                          <p:attrName>style.visibility</p:attrName>
                                        </p:attrNameLst>
                                      </p:cBhvr>
                                      <p:to>
                                        <p:strVal val="visible"/>
                                      </p:to>
                                    </p:set>
                                    <p:anim calcmode="lin" valueType="num">
                                      <p:cBhvr additive="base">
                                        <p:cTn id="73" dur="500" fill="hold"/>
                                        <p:tgtEl>
                                          <p:spTgt spid="129028">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29028">
                                            <p:txEl>
                                              <p:pRg st="4" end="4"/>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29028">
                                            <p:txEl>
                                              <p:pRg st="5" end="5"/>
                                            </p:txEl>
                                          </p:spTgt>
                                        </p:tgtEl>
                                        <p:attrNameLst>
                                          <p:attrName>style.visibility</p:attrName>
                                        </p:attrNameLst>
                                      </p:cBhvr>
                                      <p:to>
                                        <p:strVal val="visible"/>
                                      </p:to>
                                    </p:set>
                                    <p:anim calcmode="lin" valueType="num">
                                      <p:cBhvr additive="base">
                                        <p:cTn id="77" dur="500" fill="hold"/>
                                        <p:tgtEl>
                                          <p:spTgt spid="129028">
                                            <p:txEl>
                                              <p:pRg st="5" end="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29028">
                                            <p:txEl>
                                              <p:pRg st="5" end="5"/>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29028">
                                            <p:txEl>
                                              <p:pRg st="6" end="6"/>
                                            </p:txEl>
                                          </p:spTgt>
                                        </p:tgtEl>
                                        <p:attrNameLst>
                                          <p:attrName>style.visibility</p:attrName>
                                        </p:attrNameLst>
                                      </p:cBhvr>
                                      <p:to>
                                        <p:strVal val="visible"/>
                                      </p:to>
                                    </p:set>
                                    <p:anim calcmode="lin" valueType="num">
                                      <p:cBhvr additive="base">
                                        <p:cTn id="81" dur="500" fill="hold"/>
                                        <p:tgtEl>
                                          <p:spTgt spid="129028">
                                            <p:txEl>
                                              <p:pRg st="6" end="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29028">
                                            <p:txEl>
                                              <p:pRg st="6" end="6"/>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29028">
                                            <p:txEl>
                                              <p:pRg st="7" end="7"/>
                                            </p:txEl>
                                          </p:spTgt>
                                        </p:tgtEl>
                                        <p:attrNameLst>
                                          <p:attrName>style.visibility</p:attrName>
                                        </p:attrNameLst>
                                      </p:cBhvr>
                                      <p:to>
                                        <p:strVal val="visible"/>
                                      </p:to>
                                    </p:set>
                                    <p:anim calcmode="lin" valueType="num">
                                      <p:cBhvr additive="base">
                                        <p:cTn id="85" dur="500" fill="hold"/>
                                        <p:tgtEl>
                                          <p:spTgt spid="129028">
                                            <p:txEl>
                                              <p:pRg st="7" end="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2902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29034"/>
                                        </p:tgtEl>
                                        <p:attrNameLst>
                                          <p:attrName>style.visibility</p:attrName>
                                        </p:attrNameLst>
                                      </p:cBhvr>
                                      <p:to>
                                        <p:strVal val="visible"/>
                                      </p:to>
                                    </p:set>
                                    <p:anim calcmode="lin" valueType="num">
                                      <p:cBhvr additive="base">
                                        <p:cTn id="91" dur="500" fill="hold"/>
                                        <p:tgtEl>
                                          <p:spTgt spid="129034"/>
                                        </p:tgtEl>
                                        <p:attrNameLst>
                                          <p:attrName>ppt_x</p:attrName>
                                        </p:attrNameLst>
                                      </p:cBhvr>
                                      <p:tavLst>
                                        <p:tav tm="0">
                                          <p:val>
                                            <p:strVal val="#ppt_x"/>
                                          </p:val>
                                        </p:tav>
                                        <p:tav tm="100000">
                                          <p:val>
                                            <p:strVal val="#ppt_x"/>
                                          </p:val>
                                        </p:tav>
                                      </p:tavLst>
                                    </p:anim>
                                    <p:anim calcmode="lin" valueType="num">
                                      <p:cBhvr additive="base">
                                        <p:cTn id="92" dur="500" fill="hold"/>
                                        <p:tgtEl>
                                          <p:spTgt spid="1290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1" grpId="0"/>
      <p:bldP spid="129033" grpId="0"/>
      <p:bldP spid="12903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a:xfrm>
            <a:off x="998066" y="116632"/>
            <a:ext cx="7364412" cy="776288"/>
          </a:xfrm>
        </p:spPr>
        <p:txBody>
          <a:bodyPr/>
          <a:lstStyle/>
          <a:p>
            <a:pPr eaLnBrk="1" hangingPunct="1"/>
            <a:r>
              <a:rPr lang="en-US" altLang="zh-CN" sz="3600" dirty="0"/>
              <a:t>Gray Code(</a:t>
            </a:r>
            <a:r>
              <a:rPr lang="zh-CN" altLang="en-US" sz="3600" dirty="0"/>
              <a:t>格雷码</a:t>
            </a:r>
            <a:r>
              <a:rPr lang="en-US" altLang="zh-CN" sz="3600" dirty="0"/>
              <a:t>)</a:t>
            </a:r>
            <a:endParaRPr lang="en-US" altLang="zh-CN" sz="3600" dirty="0">
              <a:latin typeface="宋体" pitchFamily="2" charset="-122"/>
            </a:endParaRPr>
          </a:p>
        </p:txBody>
      </p:sp>
      <p:sp>
        <p:nvSpPr>
          <p:cNvPr id="40966" name="Rectangle 3"/>
          <p:cNvSpPr>
            <a:spLocks noGrp="1" noChangeArrowheads="1"/>
          </p:cNvSpPr>
          <p:nvPr>
            <p:ph idx="1"/>
          </p:nvPr>
        </p:nvSpPr>
        <p:spPr/>
        <p:txBody>
          <a:bodyPr/>
          <a:lstStyle/>
          <a:p>
            <a:pPr lvl="1" eaLnBrk="1" hangingPunct="1"/>
            <a:r>
              <a:rPr lang="zh-CN" altLang="en-US" sz="2800" dirty="0">
                <a:solidFill>
                  <a:srgbClr val="FF0000"/>
                </a:solidFill>
              </a:rPr>
              <a:t>利用二进制转换到</a:t>
            </a:r>
            <a:r>
              <a:rPr lang="en-US" altLang="zh-CN" sz="2800" dirty="0">
                <a:solidFill>
                  <a:srgbClr val="FF0000"/>
                </a:solidFill>
              </a:rPr>
              <a:t>Gray</a:t>
            </a:r>
            <a:r>
              <a:rPr lang="zh-CN" altLang="en-US" sz="2800" dirty="0">
                <a:solidFill>
                  <a:srgbClr val="FF0000"/>
                </a:solidFill>
              </a:rPr>
              <a:t>码</a:t>
            </a:r>
          </a:p>
          <a:p>
            <a:pPr lvl="1" eaLnBrk="1" hangingPunct="1">
              <a:buFont typeface="Wingdings" pitchFamily="2" charset="2"/>
              <a:buNone/>
            </a:pPr>
            <a:r>
              <a:rPr lang="zh-CN" altLang="en-US" sz="2800" dirty="0"/>
              <a:t>   其公式是：</a:t>
            </a:r>
            <a:r>
              <a:rPr lang="en-US" altLang="zh-CN" sz="2800" dirty="0" err="1"/>
              <a:t>G</a:t>
            </a:r>
            <a:r>
              <a:rPr lang="en-US" altLang="zh-CN" sz="2800" baseline="-25000" dirty="0" err="1"/>
              <a:t>n</a:t>
            </a:r>
            <a:r>
              <a:rPr lang="en-US" altLang="zh-CN" sz="2800" dirty="0"/>
              <a:t>=</a:t>
            </a:r>
            <a:r>
              <a:rPr lang="en-US" altLang="zh-CN" sz="2800" dirty="0" err="1"/>
              <a:t>B</a:t>
            </a:r>
            <a:r>
              <a:rPr lang="en-US" altLang="zh-CN" sz="2800" baseline="-25000" dirty="0" err="1"/>
              <a:t>n</a:t>
            </a:r>
            <a:endParaRPr lang="en-US" altLang="zh-CN" sz="2800" baseline="-25000" dirty="0"/>
          </a:p>
          <a:p>
            <a:pPr lvl="1" eaLnBrk="1" hangingPunct="1">
              <a:buFont typeface="Wingdings" pitchFamily="2" charset="2"/>
              <a:buNone/>
            </a:pPr>
            <a:r>
              <a:rPr lang="en-US" altLang="zh-CN" sz="2800" dirty="0"/>
              <a:t>			       </a:t>
            </a:r>
            <a:r>
              <a:rPr lang="en-US" altLang="zh-CN" sz="2800" dirty="0" err="1"/>
              <a:t>G</a:t>
            </a:r>
            <a:r>
              <a:rPr lang="en-US" altLang="zh-CN" sz="2800" baseline="-25000" dirty="0" err="1"/>
              <a:t>i</a:t>
            </a:r>
            <a:r>
              <a:rPr lang="en-US" altLang="zh-CN" sz="2800" dirty="0"/>
              <a:t>=B</a:t>
            </a:r>
            <a:r>
              <a:rPr lang="en-US" altLang="zh-CN" sz="2800" baseline="-25000" dirty="0"/>
              <a:t>i</a:t>
            </a:r>
            <a:r>
              <a:rPr lang="en-US" altLang="zh-CN" sz="3600" baseline="-25000" dirty="0"/>
              <a:t>+1</a:t>
            </a:r>
            <a:r>
              <a:rPr lang="en-US" altLang="zh-CN" sz="2800" dirty="0">
                <a:latin typeface="MingLiU" pitchFamily="49" charset="-120"/>
                <a:ea typeface="MingLiU" pitchFamily="49" charset="-120"/>
              </a:rPr>
              <a:t>⊕</a:t>
            </a:r>
            <a:r>
              <a:rPr lang="en-US" altLang="zh-CN" sz="2800" dirty="0">
                <a:ea typeface="MingLiU" pitchFamily="49" charset="-120"/>
              </a:rPr>
              <a:t>B</a:t>
            </a:r>
            <a:r>
              <a:rPr lang="en-US" altLang="zh-CN" sz="2800" baseline="-25000" dirty="0">
                <a:ea typeface="MingLiU" pitchFamily="49" charset="-120"/>
              </a:rPr>
              <a:t>i</a:t>
            </a:r>
          </a:p>
          <a:p>
            <a:pPr lvl="1" eaLnBrk="1" hangingPunct="1">
              <a:buFont typeface="Wingdings" pitchFamily="2" charset="2"/>
              <a:buNone/>
            </a:pPr>
            <a:r>
              <a:rPr lang="en-US" altLang="zh-CN" sz="2800" dirty="0">
                <a:ea typeface="MingLiU" pitchFamily="49" charset="-120"/>
              </a:rPr>
              <a:t>       </a:t>
            </a:r>
            <a:r>
              <a:rPr lang="en-US" altLang="zh-CN" sz="2800" dirty="0">
                <a:latin typeface="MingLiU" pitchFamily="49" charset="-120"/>
                <a:ea typeface="MingLiU" pitchFamily="49" charset="-120"/>
              </a:rPr>
              <a:t>⊕</a:t>
            </a:r>
            <a:r>
              <a:rPr lang="zh-CN" altLang="en-US" sz="2800" dirty="0">
                <a:latin typeface="宋体" pitchFamily="2" charset="-122"/>
              </a:rPr>
              <a:t>称为异或运算</a:t>
            </a:r>
            <a:r>
              <a:rPr lang="en-US" altLang="zh-CN" sz="2800" dirty="0">
                <a:latin typeface="宋体" pitchFamily="2" charset="-122"/>
              </a:rPr>
              <a:t>(</a:t>
            </a:r>
            <a:r>
              <a:rPr lang="zh-CN" altLang="en-US" sz="2800" dirty="0">
                <a:latin typeface="宋体" pitchFamily="2" charset="-122"/>
              </a:rPr>
              <a:t>模</a:t>
            </a:r>
            <a:r>
              <a:rPr lang="en-US" altLang="zh-CN" sz="2800" dirty="0">
                <a:latin typeface="宋体" pitchFamily="2" charset="-122"/>
              </a:rPr>
              <a:t>2</a:t>
            </a:r>
            <a:r>
              <a:rPr lang="zh-CN" altLang="en-US" sz="2800" dirty="0">
                <a:latin typeface="宋体" pitchFamily="2" charset="-122"/>
              </a:rPr>
              <a:t>加法，即不考虑进位的二进制加法</a:t>
            </a:r>
            <a:r>
              <a:rPr lang="en-US" altLang="zh-CN" sz="2800" dirty="0">
                <a:latin typeface="宋体" pitchFamily="2" charset="-122"/>
              </a:rPr>
              <a:t>)</a:t>
            </a:r>
            <a:r>
              <a:rPr lang="zh-CN" altLang="en-US" sz="2800" dirty="0">
                <a:latin typeface="宋体" pitchFamily="2" charset="-122"/>
              </a:rPr>
              <a:t>，运算规则为： </a:t>
            </a:r>
            <a:r>
              <a:rPr lang="en-US" altLang="zh-CN" sz="2800" dirty="0">
                <a:latin typeface="宋体" pitchFamily="2" charset="-122"/>
              </a:rPr>
              <a:t>0</a:t>
            </a:r>
            <a:r>
              <a:rPr lang="en-US" altLang="zh-CN" sz="2800" dirty="0">
                <a:latin typeface="MingLiU" pitchFamily="49" charset="-120"/>
                <a:ea typeface="MingLiU" pitchFamily="49" charset="-120"/>
              </a:rPr>
              <a:t>⊕0=0</a:t>
            </a:r>
            <a:r>
              <a:rPr lang="zh-CN" altLang="en-US" sz="2800" dirty="0">
                <a:latin typeface="宋体" pitchFamily="2" charset="-122"/>
              </a:rPr>
              <a:t>；</a:t>
            </a:r>
            <a:r>
              <a:rPr lang="en-US" altLang="zh-CN" sz="2800" dirty="0">
                <a:latin typeface="宋体" pitchFamily="2" charset="-122"/>
              </a:rPr>
              <a:t>0</a:t>
            </a:r>
            <a:r>
              <a:rPr lang="en-US" altLang="zh-CN" sz="2800" dirty="0">
                <a:latin typeface="MingLiU" pitchFamily="49" charset="-120"/>
                <a:ea typeface="MingLiU" pitchFamily="49" charset="-120"/>
              </a:rPr>
              <a:t>⊕</a:t>
            </a:r>
            <a:r>
              <a:rPr lang="en-US" altLang="zh-CN" sz="2800" dirty="0">
                <a:latin typeface="宋体" pitchFamily="2" charset="-122"/>
              </a:rPr>
              <a:t>1=1</a:t>
            </a:r>
            <a:r>
              <a:rPr lang="zh-CN" altLang="en-US" sz="2800" dirty="0">
                <a:latin typeface="宋体" pitchFamily="2" charset="-122"/>
              </a:rPr>
              <a:t>；</a:t>
            </a:r>
            <a:r>
              <a:rPr lang="en-US" altLang="zh-CN" sz="2800" dirty="0">
                <a:latin typeface="宋体" pitchFamily="2" charset="-122"/>
              </a:rPr>
              <a:t>1</a:t>
            </a:r>
            <a:r>
              <a:rPr lang="en-US" altLang="zh-CN" sz="2800" dirty="0">
                <a:latin typeface="MingLiU" pitchFamily="49" charset="-120"/>
                <a:ea typeface="MingLiU" pitchFamily="49" charset="-120"/>
              </a:rPr>
              <a:t>⊕</a:t>
            </a:r>
            <a:r>
              <a:rPr lang="en-US" altLang="zh-CN" sz="2800" dirty="0">
                <a:latin typeface="宋体" pitchFamily="2" charset="-122"/>
              </a:rPr>
              <a:t>0=1</a:t>
            </a:r>
            <a:r>
              <a:rPr lang="zh-CN" altLang="en-US" sz="2800" dirty="0">
                <a:latin typeface="宋体" pitchFamily="2" charset="-122"/>
              </a:rPr>
              <a:t>；</a:t>
            </a:r>
            <a:r>
              <a:rPr lang="en-US" altLang="zh-CN" sz="2800" dirty="0">
                <a:latin typeface="宋体" pitchFamily="2" charset="-122"/>
              </a:rPr>
              <a:t>1</a:t>
            </a:r>
            <a:r>
              <a:rPr lang="en-US" altLang="zh-CN" sz="2800" dirty="0">
                <a:latin typeface="MingLiU" pitchFamily="49" charset="-120"/>
                <a:ea typeface="MingLiU" pitchFamily="49" charset="-120"/>
              </a:rPr>
              <a:t>⊕</a:t>
            </a:r>
            <a:r>
              <a:rPr lang="en-US" altLang="zh-CN" sz="2800" dirty="0">
                <a:latin typeface="宋体" pitchFamily="2" charset="-122"/>
              </a:rPr>
              <a:t>1=0</a:t>
            </a:r>
            <a:r>
              <a:rPr lang="zh-CN" altLang="en-US" sz="2800" dirty="0">
                <a:latin typeface="宋体" pitchFamily="2" charset="-122"/>
              </a:rPr>
              <a:t>。</a:t>
            </a:r>
          </a:p>
          <a:p>
            <a:pPr lvl="1" eaLnBrk="1" hangingPunct="1">
              <a:buFont typeface="Wingdings" pitchFamily="2" charset="2"/>
              <a:buNone/>
            </a:pPr>
            <a:r>
              <a:rPr lang="zh-CN" altLang="en-US" sz="2800" dirty="0">
                <a:latin typeface="宋体" pitchFamily="2" charset="-122"/>
              </a:rPr>
              <a:t>  例：二进制数为  </a:t>
            </a:r>
            <a:r>
              <a:rPr lang="en-US" altLang="zh-CN" sz="2800" dirty="0">
                <a:latin typeface="宋体" pitchFamily="2" charset="-122"/>
              </a:rPr>
              <a:t>1  0  1  1  0  1  0  0</a:t>
            </a:r>
          </a:p>
          <a:p>
            <a:pPr lvl="1" eaLnBrk="1" hangingPunct="1">
              <a:buFont typeface="Wingdings" pitchFamily="2" charset="2"/>
              <a:buNone/>
            </a:pPr>
            <a:r>
              <a:rPr lang="en-US" altLang="zh-CN" sz="2800" dirty="0">
                <a:latin typeface="宋体" pitchFamily="2" charset="-122"/>
              </a:rPr>
              <a:t>                    </a:t>
            </a:r>
            <a:r>
              <a:rPr lang="en-US" altLang="zh-CN" sz="2800" dirty="0">
                <a:latin typeface="MingLiU" pitchFamily="49" charset="-120"/>
                <a:ea typeface="MingLiU" pitchFamily="49" charset="-120"/>
              </a:rPr>
              <a:t>⊕ ⊕ ⊕ ⊕ ⊕ ⊕ ⊕</a:t>
            </a:r>
          </a:p>
          <a:p>
            <a:pPr lvl="1" eaLnBrk="1" hangingPunct="1">
              <a:buFont typeface="Wingdings" pitchFamily="2" charset="2"/>
              <a:buNone/>
            </a:pPr>
            <a:r>
              <a:rPr lang="en-US" altLang="zh-CN" sz="2800" dirty="0">
                <a:latin typeface="MingLiU" pitchFamily="49" charset="-120"/>
                <a:ea typeface="MingLiU" pitchFamily="49" charset="-120"/>
              </a:rPr>
              <a:t>      </a:t>
            </a:r>
            <a:r>
              <a:rPr lang="en-US" altLang="zh-CN" sz="2800" dirty="0"/>
              <a:t>Gray</a:t>
            </a:r>
            <a:r>
              <a:rPr lang="zh-CN" altLang="en-US" sz="2800" dirty="0"/>
              <a:t>码</a:t>
            </a:r>
            <a:r>
              <a:rPr lang="zh-CN" altLang="en-US" sz="2800" dirty="0">
                <a:latin typeface="MingLiU" pitchFamily="49" charset="-120"/>
                <a:ea typeface="MingLiU" pitchFamily="49" charset="-120"/>
              </a:rPr>
              <a:t>      </a:t>
            </a:r>
            <a:r>
              <a:rPr lang="en-US" altLang="zh-CN" sz="2800" dirty="0">
                <a:latin typeface="MingLiU" pitchFamily="49" charset="-120"/>
                <a:ea typeface="MingLiU" pitchFamily="49" charset="-120"/>
              </a:rPr>
              <a:t>1  1  1  0  1  1  1  0</a:t>
            </a:r>
          </a:p>
        </p:txBody>
      </p:sp>
      <p:sp>
        <p:nvSpPr>
          <p:cNvPr id="40962" name="日期占位符 3"/>
          <p:cNvSpPr>
            <a:spLocks noGrp="1"/>
          </p:cNvSpPr>
          <p:nvPr>
            <p:ph type="dt" sz="half" idx="10"/>
          </p:nvPr>
        </p:nvSpPr>
        <p:spPr>
          <a:noFill/>
        </p:spPr>
        <p:txBody>
          <a:bodyPr/>
          <a:lstStyle/>
          <a:p>
            <a:fld id="{885B2854-121D-4D50-AD5A-9D7C185CF9D0}" type="datetime1">
              <a:rPr lang="zh-CN" altLang="en-US" smtClean="0">
                <a:ea typeface="宋体" pitchFamily="2" charset="-122"/>
              </a:rPr>
              <a:t>2018/3/13</a:t>
            </a:fld>
            <a:endParaRPr lang="en-US" altLang="zh-CN">
              <a:ea typeface="宋体" pitchFamily="2" charset="-122"/>
            </a:endParaRPr>
          </a:p>
        </p:txBody>
      </p:sp>
      <p:sp>
        <p:nvSpPr>
          <p:cNvPr id="40963"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40964" name="灯片编号占位符 5"/>
          <p:cNvSpPr>
            <a:spLocks noGrp="1"/>
          </p:cNvSpPr>
          <p:nvPr>
            <p:ph type="sldNum" sz="quarter" idx="12"/>
          </p:nvPr>
        </p:nvSpPr>
        <p:spPr>
          <a:noFill/>
        </p:spPr>
        <p:txBody>
          <a:bodyPr/>
          <a:lstStyle/>
          <a:p>
            <a:fld id="{94DE68B1-76F4-4A1F-992C-DADDD5910B0E}" type="slidenum">
              <a:rPr lang="zh-CN" altLang="en-US">
                <a:ea typeface="宋体" pitchFamily="2" charset="-122"/>
              </a:rPr>
              <a:pPr/>
              <a:t>55</a:t>
            </a:fld>
            <a:endParaRPr lang="en-US" altLang="zh-CN">
              <a:ea typeface="宋体" pitchFamily="2" charset="-122"/>
            </a:endParaRPr>
          </a:p>
        </p:txBody>
      </p:sp>
      <p:sp>
        <p:nvSpPr>
          <p:cNvPr id="40967" name="Line 4"/>
          <p:cNvSpPr>
            <a:spLocks noChangeShapeType="1"/>
          </p:cNvSpPr>
          <p:nvPr/>
        </p:nvSpPr>
        <p:spPr bwMode="auto">
          <a:xfrm>
            <a:off x="4211960" y="4580558"/>
            <a:ext cx="287337" cy="288925"/>
          </a:xfrm>
          <a:prstGeom prst="line">
            <a:avLst/>
          </a:prstGeom>
          <a:noFill/>
          <a:ln w="9525">
            <a:solidFill>
              <a:schemeClr val="tx1"/>
            </a:solidFill>
            <a:round/>
            <a:headEnd/>
            <a:tailEnd/>
          </a:ln>
        </p:spPr>
        <p:txBody>
          <a:bodyPr/>
          <a:lstStyle/>
          <a:p>
            <a:endParaRPr lang="zh-CN" altLang="en-US"/>
          </a:p>
        </p:txBody>
      </p:sp>
      <p:sp>
        <p:nvSpPr>
          <p:cNvPr id="40968" name="Line 5"/>
          <p:cNvSpPr>
            <a:spLocks noChangeShapeType="1"/>
          </p:cNvSpPr>
          <p:nvPr/>
        </p:nvSpPr>
        <p:spPr bwMode="auto">
          <a:xfrm>
            <a:off x="4788222" y="4580558"/>
            <a:ext cx="287338" cy="288925"/>
          </a:xfrm>
          <a:prstGeom prst="line">
            <a:avLst/>
          </a:prstGeom>
          <a:noFill/>
          <a:ln w="9525">
            <a:solidFill>
              <a:schemeClr val="tx1"/>
            </a:solidFill>
            <a:round/>
            <a:headEnd/>
            <a:tailEnd/>
          </a:ln>
        </p:spPr>
        <p:txBody>
          <a:bodyPr/>
          <a:lstStyle/>
          <a:p>
            <a:endParaRPr lang="zh-CN" altLang="en-US"/>
          </a:p>
        </p:txBody>
      </p:sp>
      <p:sp>
        <p:nvSpPr>
          <p:cNvPr id="40969" name="Line 6"/>
          <p:cNvSpPr>
            <a:spLocks noChangeShapeType="1"/>
          </p:cNvSpPr>
          <p:nvPr/>
        </p:nvSpPr>
        <p:spPr bwMode="auto">
          <a:xfrm>
            <a:off x="5291460" y="4580558"/>
            <a:ext cx="287337" cy="288925"/>
          </a:xfrm>
          <a:prstGeom prst="line">
            <a:avLst/>
          </a:prstGeom>
          <a:noFill/>
          <a:ln w="9525">
            <a:solidFill>
              <a:schemeClr val="tx1"/>
            </a:solidFill>
            <a:round/>
            <a:headEnd/>
            <a:tailEnd/>
          </a:ln>
        </p:spPr>
        <p:txBody>
          <a:bodyPr/>
          <a:lstStyle/>
          <a:p>
            <a:endParaRPr lang="zh-CN" altLang="en-US"/>
          </a:p>
        </p:txBody>
      </p:sp>
      <p:sp>
        <p:nvSpPr>
          <p:cNvPr id="40970" name="Line 7"/>
          <p:cNvSpPr>
            <a:spLocks noChangeShapeType="1"/>
          </p:cNvSpPr>
          <p:nvPr/>
        </p:nvSpPr>
        <p:spPr bwMode="auto">
          <a:xfrm>
            <a:off x="5867722" y="4580558"/>
            <a:ext cx="287338" cy="288925"/>
          </a:xfrm>
          <a:prstGeom prst="line">
            <a:avLst/>
          </a:prstGeom>
          <a:noFill/>
          <a:ln w="9525">
            <a:solidFill>
              <a:schemeClr val="tx1"/>
            </a:solidFill>
            <a:round/>
            <a:headEnd/>
            <a:tailEnd/>
          </a:ln>
        </p:spPr>
        <p:txBody>
          <a:bodyPr/>
          <a:lstStyle/>
          <a:p>
            <a:endParaRPr lang="zh-CN" altLang="en-US"/>
          </a:p>
        </p:txBody>
      </p:sp>
      <p:sp>
        <p:nvSpPr>
          <p:cNvPr id="40971" name="Line 8"/>
          <p:cNvSpPr>
            <a:spLocks noChangeShapeType="1"/>
          </p:cNvSpPr>
          <p:nvPr/>
        </p:nvSpPr>
        <p:spPr bwMode="auto">
          <a:xfrm>
            <a:off x="6443985" y="4580558"/>
            <a:ext cx="287337" cy="288925"/>
          </a:xfrm>
          <a:prstGeom prst="line">
            <a:avLst/>
          </a:prstGeom>
          <a:noFill/>
          <a:ln w="9525">
            <a:solidFill>
              <a:schemeClr val="tx1"/>
            </a:solidFill>
            <a:round/>
            <a:headEnd/>
            <a:tailEnd/>
          </a:ln>
        </p:spPr>
        <p:txBody>
          <a:bodyPr/>
          <a:lstStyle/>
          <a:p>
            <a:endParaRPr lang="zh-CN" altLang="en-US"/>
          </a:p>
        </p:txBody>
      </p:sp>
      <p:sp>
        <p:nvSpPr>
          <p:cNvPr id="40972" name="Line 9"/>
          <p:cNvSpPr>
            <a:spLocks noChangeShapeType="1"/>
          </p:cNvSpPr>
          <p:nvPr/>
        </p:nvSpPr>
        <p:spPr bwMode="auto">
          <a:xfrm>
            <a:off x="6948810" y="4580558"/>
            <a:ext cx="287337" cy="288925"/>
          </a:xfrm>
          <a:prstGeom prst="line">
            <a:avLst/>
          </a:prstGeom>
          <a:noFill/>
          <a:ln w="9525">
            <a:solidFill>
              <a:schemeClr val="tx1"/>
            </a:solidFill>
            <a:round/>
            <a:headEnd/>
            <a:tailEnd/>
          </a:ln>
        </p:spPr>
        <p:txBody>
          <a:bodyPr/>
          <a:lstStyle/>
          <a:p>
            <a:endParaRPr lang="zh-CN" altLang="en-US"/>
          </a:p>
        </p:txBody>
      </p:sp>
      <p:sp>
        <p:nvSpPr>
          <p:cNvPr id="40973" name="Line 10"/>
          <p:cNvSpPr>
            <a:spLocks noChangeShapeType="1"/>
          </p:cNvSpPr>
          <p:nvPr/>
        </p:nvSpPr>
        <p:spPr bwMode="auto">
          <a:xfrm>
            <a:off x="7452047" y="4580558"/>
            <a:ext cx="287338" cy="288925"/>
          </a:xfrm>
          <a:prstGeom prst="line">
            <a:avLst/>
          </a:prstGeom>
          <a:noFill/>
          <a:ln w="9525">
            <a:solidFill>
              <a:schemeClr val="tx1"/>
            </a:solidFill>
            <a:round/>
            <a:headEnd/>
            <a:tailEnd/>
          </a:ln>
        </p:spPr>
        <p:txBody>
          <a:bodyPr/>
          <a:lstStyle/>
          <a:p>
            <a:endParaRPr lang="zh-CN" altLang="en-US"/>
          </a:p>
        </p:txBody>
      </p:sp>
      <p:sp>
        <p:nvSpPr>
          <p:cNvPr id="40974" name="Line 11"/>
          <p:cNvSpPr>
            <a:spLocks noChangeShapeType="1"/>
          </p:cNvSpPr>
          <p:nvPr/>
        </p:nvSpPr>
        <p:spPr bwMode="auto">
          <a:xfrm flipH="1">
            <a:off x="4572322" y="4509120"/>
            <a:ext cx="142875" cy="360363"/>
          </a:xfrm>
          <a:prstGeom prst="line">
            <a:avLst/>
          </a:prstGeom>
          <a:noFill/>
          <a:ln w="9525">
            <a:solidFill>
              <a:schemeClr val="tx1"/>
            </a:solidFill>
            <a:round/>
            <a:headEnd/>
            <a:tailEnd/>
          </a:ln>
        </p:spPr>
        <p:txBody>
          <a:bodyPr/>
          <a:lstStyle/>
          <a:p>
            <a:endParaRPr lang="zh-CN" altLang="en-US"/>
          </a:p>
        </p:txBody>
      </p:sp>
      <p:sp>
        <p:nvSpPr>
          <p:cNvPr id="40975" name="Line 12"/>
          <p:cNvSpPr>
            <a:spLocks noChangeShapeType="1"/>
          </p:cNvSpPr>
          <p:nvPr/>
        </p:nvSpPr>
        <p:spPr bwMode="auto">
          <a:xfrm flipH="1">
            <a:off x="5148585" y="4509120"/>
            <a:ext cx="142875" cy="360363"/>
          </a:xfrm>
          <a:prstGeom prst="line">
            <a:avLst/>
          </a:prstGeom>
          <a:noFill/>
          <a:ln w="9525">
            <a:solidFill>
              <a:schemeClr val="tx1"/>
            </a:solidFill>
            <a:round/>
            <a:headEnd/>
            <a:tailEnd/>
          </a:ln>
        </p:spPr>
        <p:txBody>
          <a:bodyPr/>
          <a:lstStyle/>
          <a:p>
            <a:endParaRPr lang="zh-CN" altLang="en-US"/>
          </a:p>
        </p:txBody>
      </p:sp>
      <p:sp>
        <p:nvSpPr>
          <p:cNvPr id="40976" name="Line 13"/>
          <p:cNvSpPr>
            <a:spLocks noChangeShapeType="1"/>
          </p:cNvSpPr>
          <p:nvPr/>
        </p:nvSpPr>
        <p:spPr bwMode="auto">
          <a:xfrm flipH="1">
            <a:off x="5651822" y="4580558"/>
            <a:ext cx="142875" cy="360362"/>
          </a:xfrm>
          <a:prstGeom prst="line">
            <a:avLst/>
          </a:prstGeom>
          <a:noFill/>
          <a:ln w="9525">
            <a:solidFill>
              <a:schemeClr val="tx1"/>
            </a:solidFill>
            <a:round/>
            <a:headEnd/>
            <a:tailEnd/>
          </a:ln>
        </p:spPr>
        <p:txBody>
          <a:bodyPr/>
          <a:lstStyle/>
          <a:p>
            <a:endParaRPr lang="zh-CN" altLang="en-US"/>
          </a:p>
        </p:txBody>
      </p:sp>
      <p:sp>
        <p:nvSpPr>
          <p:cNvPr id="40977" name="Line 14"/>
          <p:cNvSpPr>
            <a:spLocks noChangeShapeType="1"/>
          </p:cNvSpPr>
          <p:nvPr/>
        </p:nvSpPr>
        <p:spPr bwMode="auto">
          <a:xfrm flipH="1">
            <a:off x="6156647" y="4509120"/>
            <a:ext cx="142875" cy="360363"/>
          </a:xfrm>
          <a:prstGeom prst="line">
            <a:avLst/>
          </a:prstGeom>
          <a:noFill/>
          <a:ln w="9525">
            <a:solidFill>
              <a:schemeClr val="tx1"/>
            </a:solidFill>
            <a:round/>
            <a:headEnd/>
            <a:tailEnd/>
          </a:ln>
        </p:spPr>
        <p:txBody>
          <a:bodyPr/>
          <a:lstStyle/>
          <a:p>
            <a:endParaRPr lang="zh-CN" altLang="en-US"/>
          </a:p>
        </p:txBody>
      </p:sp>
      <p:sp>
        <p:nvSpPr>
          <p:cNvPr id="40978" name="Line 15"/>
          <p:cNvSpPr>
            <a:spLocks noChangeShapeType="1"/>
          </p:cNvSpPr>
          <p:nvPr/>
        </p:nvSpPr>
        <p:spPr bwMode="auto">
          <a:xfrm flipH="1">
            <a:off x="6731322" y="4509120"/>
            <a:ext cx="142875" cy="360363"/>
          </a:xfrm>
          <a:prstGeom prst="line">
            <a:avLst/>
          </a:prstGeom>
          <a:noFill/>
          <a:ln w="9525">
            <a:solidFill>
              <a:schemeClr val="tx1"/>
            </a:solidFill>
            <a:round/>
            <a:headEnd/>
            <a:tailEnd/>
          </a:ln>
        </p:spPr>
        <p:txBody>
          <a:bodyPr/>
          <a:lstStyle/>
          <a:p>
            <a:endParaRPr lang="zh-CN" altLang="en-US"/>
          </a:p>
        </p:txBody>
      </p:sp>
      <p:sp>
        <p:nvSpPr>
          <p:cNvPr id="40979" name="Line 16"/>
          <p:cNvSpPr>
            <a:spLocks noChangeShapeType="1"/>
          </p:cNvSpPr>
          <p:nvPr/>
        </p:nvSpPr>
        <p:spPr bwMode="auto">
          <a:xfrm flipH="1">
            <a:off x="7236147" y="4580558"/>
            <a:ext cx="142875" cy="360362"/>
          </a:xfrm>
          <a:prstGeom prst="line">
            <a:avLst/>
          </a:prstGeom>
          <a:noFill/>
          <a:ln w="9525">
            <a:solidFill>
              <a:schemeClr val="tx1"/>
            </a:solidFill>
            <a:round/>
            <a:headEnd/>
            <a:tailEnd/>
          </a:ln>
        </p:spPr>
        <p:txBody>
          <a:bodyPr/>
          <a:lstStyle/>
          <a:p>
            <a:endParaRPr lang="zh-CN" altLang="en-US"/>
          </a:p>
        </p:txBody>
      </p:sp>
      <p:sp>
        <p:nvSpPr>
          <p:cNvPr id="40980" name="Line 17"/>
          <p:cNvSpPr>
            <a:spLocks noChangeShapeType="1"/>
          </p:cNvSpPr>
          <p:nvPr/>
        </p:nvSpPr>
        <p:spPr bwMode="auto">
          <a:xfrm flipH="1">
            <a:off x="7812410" y="4580558"/>
            <a:ext cx="142875" cy="360362"/>
          </a:xfrm>
          <a:prstGeom prst="line">
            <a:avLst/>
          </a:prstGeom>
          <a:noFill/>
          <a:ln w="9525">
            <a:solidFill>
              <a:schemeClr val="tx1"/>
            </a:solidFill>
            <a:round/>
            <a:headEnd/>
            <a:tailEnd/>
          </a:ln>
        </p:spPr>
        <p:txBody>
          <a:bodyPr/>
          <a:lstStyle/>
          <a:p>
            <a:endParaRPr lang="zh-CN" altLang="en-US"/>
          </a:p>
        </p:txBody>
      </p:sp>
      <p:sp>
        <p:nvSpPr>
          <p:cNvPr id="40981" name="Line 18"/>
          <p:cNvSpPr>
            <a:spLocks noChangeShapeType="1"/>
          </p:cNvSpPr>
          <p:nvPr/>
        </p:nvSpPr>
        <p:spPr bwMode="auto">
          <a:xfrm>
            <a:off x="4211960" y="4725020"/>
            <a:ext cx="0" cy="576263"/>
          </a:xfrm>
          <a:prstGeom prst="line">
            <a:avLst/>
          </a:prstGeom>
          <a:noFill/>
          <a:ln w="9525">
            <a:solidFill>
              <a:schemeClr val="tx1"/>
            </a:solidFill>
            <a:round/>
            <a:headEnd/>
            <a:tailEnd type="triangle" w="med" len="med"/>
          </a:ln>
        </p:spPr>
        <p:txBody>
          <a:bodyPr/>
          <a:lstStyle/>
          <a:p>
            <a:endParaRPr lang="zh-CN" altLang="en-US"/>
          </a:p>
        </p:txBody>
      </p:sp>
      <p:sp>
        <p:nvSpPr>
          <p:cNvPr id="40982" name="Line 19"/>
          <p:cNvSpPr>
            <a:spLocks noChangeShapeType="1"/>
          </p:cNvSpPr>
          <p:nvPr/>
        </p:nvSpPr>
        <p:spPr bwMode="auto">
          <a:xfrm>
            <a:off x="4572322" y="5085383"/>
            <a:ext cx="215900" cy="215900"/>
          </a:xfrm>
          <a:prstGeom prst="line">
            <a:avLst/>
          </a:prstGeom>
          <a:noFill/>
          <a:ln w="9525">
            <a:solidFill>
              <a:schemeClr val="accent2"/>
            </a:solidFill>
            <a:round/>
            <a:headEnd/>
            <a:tailEnd type="triangle" w="med" len="med"/>
          </a:ln>
        </p:spPr>
        <p:txBody>
          <a:bodyPr/>
          <a:lstStyle/>
          <a:p>
            <a:endParaRPr lang="zh-CN" altLang="en-US"/>
          </a:p>
        </p:txBody>
      </p:sp>
      <p:sp>
        <p:nvSpPr>
          <p:cNvPr id="40983" name="Line 20"/>
          <p:cNvSpPr>
            <a:spLocks noChangeShapeType="1"/>
          </p:cNvSpPr>
          <p:nvPr/>
        </p:nvSpPr>
        <p:spPr bwMode="auto">
          <a:xfrm>
            <a:off x="5075560" y="5085383"/>
            <a:ext cx="215900" cy="215900"/>
          </a:xfrm>
          <a:prstGeom prst="line">
            <a:avLst/>
          </a:prstGeom>
          <a:noFill/>
          <a:ln w="9525">
            <a:solidFill>
              <a:schemeClr val="accent2"/>
            </a:solidFill>
            <a:round/>
            <a:headEnd/>
            <a:tailEnd type="triangle" w="med" len="med"/>
          </a:ln>
        </p:spPr>
        <p:txBody>
          <a:bodyPr/>
          <a:lstStyle/>
          <a:p>
            <a:endParaRPr lang="zh-CN" altLang="en-US"/>
          </a:p>
        </p:txBody>
      </p:sp>
      <p:sp>
        <p:nvSpPr>
          <p:cNvPr id="40984" name="Line 21"/>
          <p:cNvSpPr>
            <a:spLocks noChangeShapeType="1"/>
          </p:cNvSpPr>
          <p:nvPr/>
        </p:nvSpPr>
        <p:spPr bwMode="auto">
          <a:xfrm>
            <a:off x="6156647" y="5085383"/>
            <a:ext cx="215900" cy="215900"/>
          </a:xfrm>
          <a:prstGeom prst="line">
            <a:avLst/>
          </a:prstGeom>
          <a:noFill/>
          <a:ln w="9525">
            <a:solidFill>
              <a:schemeClr val="accent2"/>
            </a:solidFill>
            <a:round/>
            <a:headEnd/>
            <a:tailEnd type="triangle" w="med" len="med"/>
          </a:ln>
        </p:spPr>
        <p:txBody>
          <a:bodyPr/>
          <a:lstStyle/>
          <a:p>
            <a:endParaRPr lang="zh-CN" altLang="en-US"/>
          </a:p>
        </p:txBody>
      </p:sp>
      <p:sp>
        <p:nvSpPr>
          <p:cNvPr id="40985" name="Line 22"/>
          <p:cNvSpPr>
            <a:spLocks noChangeShapeType="1"/>
          </p:cNvSpPr>
          <p:nvPr/>
        </p:nvSpPr>
        <p:spPr bwMode="auto">
          <a:xfrm>
            <a:off x="5580385" y="5085383"/>
            <a:ext cx="215900" cy="215900"/>
          </a:xfrm>
          <a:prstGeom prst="line">
            <a:avLst/>
          </a:prstGeom>
          <a:noFill/>
          <a:ln w="9525">
            <a:solidFill>
              <a:schemeClr val="accent2"/>
            </a:solidFill>
            <a:round/>
            <a:headEnd/>
            <a:tailEnd type="triangle" w="med" len="med"/>
          </a:ln>
        </p:spPr>
        <p:txBody>
          <a:bodyPr/>
          <a:lstStyle/>
          <a:p>
            <a:endParaRPr lang="zh-CN" altLang="en-US"/>
          </a:p>
        </p:txBody>
      </p:sp>
      <p:sp>
        <p:nvSpPr>
          <p:cNvPr id="40986" name="Line 23"/>
          <p:cNvSpPr>
            <a:spLocks noChangeShapeType="1"/>
          </p:cNvSpPr>
          <p:nvPr/>
        </p:nvSpPr>
        <p:spPr bwMode="auto">
          <a:xfrm>
            <a:off x="6731322" y="5085383"/>
            <a:ext cx="215900" cy="215900"/>
          </a:xfrm>
          <a:prstGeom prst="line">
            <a:avLst/>
          </a:prstGeom>
          <a:noFill/>
          <a:ln w="9525">
            <a:solidFill>
              <a:schemeClr val="accent2"/>
            </a:solidFill>
            <a:round/>
            <a:headEnd/>
            <a:tailEnd type="triangle" w="med" len="med"/>
          </a:ln>
        </p:spPr>
        <p:txBody>
          <a:bodyPr/>
          <a:lstStyle/>
          <a:p>
            <a:endParaRPr lang="zh-CN" altLang="en-US"/>
          </a:p>
        </p:txBody>
      </p:sp>
      <p:sp>
        <p:nvSpPr>
          <p:cNvPr id="40987" name="Line 24"/>
          <p:cNvSpPr>
            <a:spLocks noChangeShapeType="1"/>
          </p:cNvSpPr>
          <p:nvPr/>
        </p:nvSpPr>
        <p:spPr bwMode="auto">
          <a:xfrm>
            <a:off x="7307585" y="5085383"/>
            <a:ext cx="215900" cy="215900"/>
          </a:xfrm>
          <a:prstGeom prst="line">
            <a:avLst/>
          </a:prstGeom>
          <a:noFill/>
          <a:ln w="9525">
            <a:solidFill>
              <a:schemeClr val="accent2"/>
            </a:solidFill>
            <a:round/>
            <a:headEnd/>
            <a:tailEnd type="triangle" w="med" len="med"/>
          </a:ln>
        </p:spPr>
        <p:txBody>
          <a:bodyPr/>
          <a:lstStyle/>
          <a:p>
            <a:endParaRPr lang="zh-CN" altLang="en-US"/>
          </a:p>
        </p:txBody>
      </p:sp>
      <p:sp>
        <p:nvSpPr>
          <p:cNvPr id="40988" name="Line 25"/>
          <p:cNvSpPr>
            <a:spLocks noChangeShapeType="1"/>
          </p:cNvSpPr>
          <p:nvPr/>
        </p:nvSpPr>
        <p:spPr bwMode="auto">
          <a:xfrm>
            <a:off x="7739385" y="5085383"/>
            <a:ext cx="215900" cy="215900"/>
          </a:xfrm>
          <a:prstGeom prst="line">
            <a:avLst/>
          </a:prstGeom>
          <a:noFill/>
          <a:ln w="9525">
            <a:solidFill>
              <a:schemeClr val="accent2"/>
            </a:solidFill>
            <a:round/>
            <a:headEnd/>
            <a:tailEnd type="triangle" w="med" len="med"/>
          </a:ln>
        </p:spPr>
        <p:txBody>
          <a:bodyPr/>
          <a:lstStyle/>
          <a:p>
            <a:endParaRPr lang="zh-CN" altLang="en-US"/>
          </a:p>
        </p:txBody>
      </p:sp>
      <p:sp>
        <p:nvSpPr>
          <p:cNvPr id="2" name="左箭头 1"/>
          <p:cNvSpPr/>
          <p:nvPr/>
        </p:nvSpPr>
        <p:spPr>
          <a:xfrm>
            <a:off x="4211960" y="5805264"/>
            <a:ext cx="3888432" cy="288032"/>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797312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000125" y="185738"/>
            <a:ext cx="6905625" cy="742950"/>
          </a:xfrm>
        </p:spPr>
        <p:txBody>
          <a:bodyPr/>
          <a:lstStyle/>
          <a:p>
            <a:r>
              <a:rPr lang="en-US" altLang="zh-CN"/>
              <a:t>3</a:t>
            </a:r>
            <a:r>
              <a:rPr lang="zh-CN" altLang="en-US"/>
              <a:t>、格雷码（</a:t>
            </a:r>
            <a:r>
              <a:rPr lang="en-US" altLang="zh-CN"/>
              <a:t>Gray Code</a:t>
            </a:r>
            <a:r>
              <a:rPr lang="zh-CN" altLang="en-US"/>
              <a:t>）</a:t>
            </a:r>
          </a:p>
        </p:txBody>
      </p:sp>
      <p:sp>
        <p:nvSpPr>
          <p:cNvPr id="40963"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40964" name="灯片编号占位符 5"/>
          <p:cNvSpPr>
            <a:spLocks noGrp="1"/>
          </p:cNvSpPr>
          <p:nvPr>
            <p:ph type="sldNum" sz="quarter" idx="12"/>
          </p:nvPr>
        </p:nvSpPr>
        <p:spPr>
          <a:noFill/>
        </p:spPr>
        <p:txBody>
          <a:bodyPr/>
          <a:lstStyle/>
          <a:p>
            <a:fld id="{B44632E9-DC09-4BC0-8030-1166F9F0A8B4}" type="slidenum">
              <a:rPr lang="en-US" altLang="zh-CN" smtClean="0">
                <a:ea typeface="宋体" pitchFamily="2" charset="-122"/>
              </a:rPr>
              <a:pPr/>
              <a:t>56</a:t>
            </a:fld>
            <a:endParaRPr lang="en-US" altLang="zh-CN">
              <a:ea typeface="宋体" pitchFamily="2" charset="-122"/>
            </a:endParaRPr>
          </a:p>
        </p:txBody>
      </p:sp>
      <p:graphicFrame>
        <p:nvGraphicFramePr>
          <p:cNvPr id="8" name="Group 75"/>
          <p:cNvGraphicFramePr>
            <a:graphicFrameLocks noGrp="1"/>
          </p:cNvGraphicFramePr>
          <p:nvPr/>
        </p:nvGraphicFramePr>
        <p:xfrm>
          <a:off x="679450" y="1457325"/>
          <a:ext cx="7964488" cy="4876803"/>
        </p:xfrm>
        <a:graphic>
          <a:graphicData uri="http://schemas.openxmlformats.org/drawingml/2006/table">
            <a:tbl>
              <a:tblPr/>
              <a:tblGrid>
                <a:gridCol w="1257300">
                  <a:extLst>
                    <a:ext uri="{9D8B030D-6E8A-4147-A177-3AD203B41FA5}">
                      <a16:colId xmlns:a16="http://schemas.microsoft.com/office/drawing/2014/main" val="20000"/>
                    </a:ext>
                  </a:extLst>
                </a:gridCol>
                <a:gridCol w="1323975">
                  <a:extLst>
                    <a:ext uri="{9D8B030D-6E8A-4147-A177-3AD203B41FA5}">
                      <a16:colId xmlns:a16="http://schemas.microsoft.com/office/drawing/2014/main" val="20001"/>
                    </a:ext>
                  </a:extLst>
                </a:gridCol>
                <a:gridCol w="1254125">
                  <a:extLst>
                    <a:ext uri="{9D8B030D-6E8A-4147-A177-3AD203B41FA5}">
                      <a16:colId xmlns:a16="http://schemas.microsoft.com/office/drawing/2014/main" val="20002"/>
                    </a:ext>
                  </a:extLst>
                </a:gridCol>
                <a:gridCol w="1474788">
                  <a:extLst>
                    <a:ext uri="{9D8B030D-6E8A-4147-A177-3AD203B41FA5}">
                      <a16:colId xmlns:a16="http://schemas.microsoft.com/office/drawing/2014/main" val="20003"/>
                    </a:ext>
                  </a:extLst>
                </a:gridCol>
                <a:gridCol w="1327150">
                  <a:extLst>
                    <a:ext uri="{9D8B030D-6E8A-4147-A177-3AD203B41FA5}">
                      <a16:colId xmlns:a16="http://schemas.microsoft.com/office/drawing/2014/main" val="20004"/>
                    </a:ext>
                  </a:extLst>
                </a:gridCol>
                <a:gridCol w="1327150">
                  <a:extLst>
                    <a:ext uri="{9D8B030D-6E8A-4147-A177-3AD203B41FA5}">
                      <a16:colId xmlns:a16="http://schemas.microsoft.com/office/drawing/2014/main" val="20005"/>
                    </a:ext>
                  </a:extLst>
                </a:gridCol>
              </a:tblGrid>
              <a:tr h="541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rgbClr val="000066"/>
                          </a:solidFill>
                          <a:effectLst/>
                          <a:latin typeface="Tahoma" pitchFamily="34" charset="0"/>
                          <a:ea typeface="黑体" pitchFamily="49" charset="-122"/>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Gray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Decimal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Gray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rgbClr val="000066"/>
                          </a:solidFill>
                          <a:effectLst/>
                          <a:latin typeface="Tahoma" pitchFamily="34" charset="0"/>
                          <a:ea typeface="黑体"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rgbClr val="000066"/>
                          </a:solidFill>
                          <a:effectLst/>
                          <a:latin typeface="Tahoma" pitchFamily="34" charset="0"/>
                          <a:ea typeface="黑体" pitchFamily="49" charset="-122"/>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黑体" pitchFamily="49" charset="-122"/>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 name="日期占位符 5"/>
          <p:cNvSpPr>
            <a:spLocks noGrp="1"/>
          </p:cNvSpPr>
          <p:nvPr>
            <p:ph type="dt" sz="half" idx="10"/>
          </p:nvPr>
        </p:nvSpPr>
        <p:spPr/>
        <p:txBody>
          <a:bodyPr/>
          <a:lstStyle/>
          <a:p>
            <a:pPr>
              <a:defRPr/>
            </a:pPr>
            <a:fld id="{420CF36B-3F9D-45A1-801E-F22F5728ECFA}" type="datetime1">
              <a:rPr lang="zh-CN" altLang="en-US" smtClean="0"/>
              <a:pPr>
                <a:defRPr/>
              </a:pPr>
              <a:t>2018/3/13</a:t>
            </a:fld>
            <a:endParaRPr lang="en-US" altLang="zh-CN"/>
          </a:p>
        </p:txBody>
      </p:sp>
    </p:spTree>
    <p:extLst>
      <p:ext uri="{BB962C8B-B14F-4D97-AF65-F5344CB8AC3E}">
        <p14:creationId xmlns:p14="http://schemas.microsoft.com/office/powerpoint/2010/main" val="1978766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1115616" y="156755"/>
            <a:ext cx="5660132" cy="742950"/>
          </a:xfrm>
        </p:spPr>
        <p:txBody>
          <a:bodyPr/>
          <a:lstStyle/>
          <a:p>
            <a:r>
              <a:rPr lang="zh-CN" altLang="en-US" dirty="0"/>
              <a:t>检错码和纠错码</a:t>
            </a:r>
          </a:p>
        </p:txBody>
      </p:sp>
      <p:sp>
        <p:nvSpPr>
          <p:cNvPr id="44037" name="内容占位符 6"/>
          <p:cNvSpPr>
            <a:spLocks noGrp="1"/>
          </p:cNvSpPr>
          <p:nvPr>
            <p:ph idx="1"/>
          </p:nvPr>
        </p:nvSpPr>
        <p:spPr>
          <a:xfrm>
            <a:off x="457200" y="1239838"/>
            <a:ext cx="8543925" cy="5094287"/>
          </a:xfrm>
        </p:spPr>
        <p:txBody>
          <a:bodyPr/>
          <a:lstStyle/>
          <a:p>
            <a:r>
              <a:rPr lang="zh-CN" altLang="en-US" sz="2800" dirty="0"/>
              <a:t>具有检测和纠正数据错误的编码特性。</a:t>
            </a:r>
            <a:endParaRPr lang="en-US" altLang="zh-CN" sz="2800" dirty="0"/>
          </a:p>
          <a:p>
            <a:r>
              <a:rPr lang="zh-CN" altLang="en-US" sz="2800" dirty="0"/>
              <a:t>数字系统中的差错是指数据损坏，从正确变成其他值。</a:t>
            </a:r>
            <a:endParaRPr lang="en-US" altLang="zh-CN" sz="2800" dirty="0"/>
          </a:p>
          <a:p>
            <a:pPr lvl="1"/>
            <a:r>
              <a:rPr lang="zh-CN" altLang="en-US" sz="2400" dirty="0"/>
              <a:t>原因可能很多种：噪声干扰、粒子幅射、介质缺损等，码元可能出错</a:t>
            </a:r>
            <a:r>
              <a:rPr lang="en-US" altLang="zh-CN" sz="2400" b="1" dirty="0"/>
              <a:t>0</a:t>
            </a:r>
            <a:r>
              <a:rPr lang="zh-CN" altLang="en-US" sz="2400" b="1" dirty="0"/>
              <a:t>→</a:t>
            </a:r>
            <a:r>
              <a:rPr lang="en-US" altLang="zh-CN" sz="2400" b="1" dirty="0"/>
              <a:t>1</a:t>
            </a:r>
            <a:r>
              <a:rPr lang="zh-CN" altLang="en-US" sz="2400" b="1" dirty="0"/>
              <a:t>或</a:t>
            </a:r>
            <a:r>
              <a:rPr lang="en-US" altLang="zh-CN" sz="2400" b="1" dirty="0"/>
              <a:t>1</a:t>
            </a:r>
            <a:r>
              <a:rPr lang="zh-CN" altLang="en-US" sz="2400" b="1" dirty="0"/>
              <a:t> → </a:t>
            </a:r>
            <a:r>
              <a:rPr lang="en-US" altLang="zh-CN" sz="2400" b="1" dirty="0"/>
              <a:t>0</a:t>
            </a:r>
            <a:r>
              <a:rPr lang="zh-CN" altLang="en-US" sz="2400" dirty="0"/>
              <a:t>。</a:t>
            </a:r>
            <a:endParaRPr lang="en-US" altLang="zh-CN" sz="2400" dirty="0"/>
          </a:p>
          <a:p>
            <a:pPr lvl="1"/>
            <a:r>
              <a:rPr lang="zh-CN" altLang="en-US" sz="2400" dirty="0"/>
              <a:t>可能是永久的、可能是暂时的。</a:t>
            </a:r>
            <a:endParaRPr lang="en-US" altLang="zh-CN" sz="2400" dirty="0"/>
          </a:p>
          <a:p>
            <a:r>
              <a:rPr lang="zh-CN" altLang="en-US" sz="2800" dirty="0"/>
              <a:t>差错的描述模型：</a:t>
            </a:r>
            <a:endParaRPr lang="en-US" altLang="zh-CN" sz="2800" dirty="0"/>
          </a:p>
          <a:p>
            <a:pPr lvl="1"/>
            <a:r>
              <a:rPr lang="zh-CN" altLang="en-US" sz="2400" dirty="0">
                <a:solidFill>
                  <a:srgbClr val="FF0000"/>
                </a:solidFill>
              </a:rPr>
              <a:t>独立差错模型</a:t>
            </a:r>
            <a:r>
              <a:rPr lang="zh-CN" altLang="en-US" sz="2400" dirty="0"/>
              <a:t>，单一物理故障只影响单一的数据位。</a:t>
            </a:r>
            <a:endParaRPr lang="en-US" altLang="zh-CN" sz="2400" dirty="0"/>
          </a:p>
          <a:p>
            <a:r>
              <a:rPr lang="zh-CN" altLang="en-US" sz="2800" dirty="0"/>
              <a:t>差错类型：</a:t>
            </a:r>
            <a:endParaRPr lang="en-US" altLang="zh-CN" sz="2800" dirty="0"/>
          </a:p>
          <a:p>
            <a:pPr lvl="1"/>
            <a:r>
              <a:rPr lang="zh-CN" altLang="en-US" sz="2400" dirty="0"/>
              <a:t>单错：概率大</a:t>
            </a:r>
            <a:endParaRPr lang="en-US" altLang="zh-CN" sz="2400" dirty="0"/>
          </a:p>
          <a:p>
            <a:pPr lvl="1"/>
            <a:r>
              <a:rPr lang="zh-CN" altLang="en-US" sz="2400" dirty="0"/>
              <a:t>多错：概率小</a:t>
            </a:r>
          </a:p>
        </p:txBody>
      </p:sp>
      <p:sp>
        <p:nvSpPr>
          <p:cNvPr id="6" name="日期占位符 5"/>
          <p:cNvSpPr>
            <a:spLocks noGrp="1"/>
          </p:cNvSpPr>
          <p:nvPr>
            <p:ph type="dt" sz="half" idx="10"/>
          </p:nvPr>
        </p:nvSpPr>
        <p:spPr/>
        <p:txBody>
          <a:bodyPr/>
          <a:lstStyle/>
          <a:p>
            <a:pPr>
              <a:defRPr/>
            </a:pPr>
            <a:fld id="{01920160-4CBD-4CB2-B09C-DF0E8F885CAD}" type="datetime1">
              <a:rPr lang="zh-CN" altLang="en-US" smtClean="0"/>
              <a:t>2018/3/13</a:t>
            </a:fld>
            <a:endParaRPr lang="en-US" altLang="zh-CN"/>
          </a:p>
        </p:txBody>
      </p:sp>
      <p:sp>
        <p:nvSpPr>
          <p:cNvPr id="44035"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44036" name="灯片编号占位符 5"/>
          <p:cNvSpPr>
            <a:spLocks noGrp="1"/>
          </p:cNvSpPr>
          <p:nvPr>
            <p:ph type="sldNum" sz="quarter" idx="12"/>
          </p:nvPr>
        </p:nvSpPr>
        <p:spPr>
          <a:noFill/>
        </p:spPr>
        <p:txBody>
          <a:bodyPr/>
          <a:lstStyle/>
          <a:p>
            <a:fld id="{31981794-F960-4B9C-ADED-FA21532151EE}" type="slidenum">
              <a:rPr lang="en-US" altLang="zh-CN" smtClean="0">
                <a:ea typeface="宋体" pitchFamily="2" charset="-122"/>
              </a:rPr>
              <a:pPr/>
              <a:t>57</a:t>
            </a:fld>
            <a:endParaRPr lang="en-US" altLang="zh-CN" dirty="0">
              <a:ea typeface="宋体" pitchFamily="2" charset="-122"/>
            </a:endParaRPr>
          </a:p>
        </p:txBody>
      </p:sp>
    </p:spTree>
    <p:extLst>
      <p:ext uri="{BB962C8B-B14F-4D97-AF65-F5344CB8AC3E}">
        <p14:creationId xmlns:p14="http://schemas.microsoft.com/office/powerpoint/2010/main" val="2182566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dirty="0"/>
              <a:t>汉明码</a:t>
            </a:r>
          </a:p>
        </p:txBody>
      </p:sp>
      <p:sp>
        <p:nvSpPr>
          <p:cNvPr id="52229" name="内容占位符 6"/>
          <p:cNvSpPr>
            <a:spLocks noGrp="1"/>
          </p:cNvSpPr>
          <p:nvPr>
            <p:ph idx="1"/>
          </p:nvPr>
        </p:nvSpPr>
        <p:spPr>
          <a:xfrm>
            <a:off x="457199" y="1239838"/>
            <a:ext cx="8615393" cy="5094287"/>
          </a:xfrm>
        </p:spPr>
        <p:txBody>
          <a:bodyPr/>
          <a:lstStyle/>
          <a:p>
            <a:r>
              <a:rPr lang="zh-CN" altLang="en-US" sz="2400" dirty="0"/>
              <a:t>理查德</a:t>
            </a:r>
            <a:r>
              <a:rPr lang="en-US" altLang="zh-CN" sz="2400" dirty="0"/>
              <a:t>·</a:t>
            </a:r>
            <a:r>
              <a:rPr lang="zh-CN" altLang="en-US" sz="2400" dirty="0"/>
              <a:t>卫斯里</a:t>
            </a:r>
            <a:r>
              <a:rPr lang="en-US" altLang="zh-CN" sz="2400" dirty="0"/>
              <a:t>·</a:t>
            </a:r>
            <a:r>
              <a:rPr lang="zh-CN" altLang="en-US" sz="2400" dirty="0"/>
              <a:t>汉</a:t>
            </a:r>
            <a:r>
              <a:rPr lang="en-US" altLang="zh-CN" sz="2400" dirty="0"/>
              <a:t>(</a:t>
            </a:r>
            <a:r>
              <a:rPr lang="zh-CN" altLang="en-US" sz="2400" dirty="0"/>
              <a:t>海</a:t>
            </a:r>
            <a:r>
              <a:rPr lang="en-US" altLang="zh-CN" sz="2400" dirty="0"/>
              <a:t>/</a:t>
            </a:r>
            <a:r>
              <a:rPr lang="zh-CN" altLang="en-US" sz="2400" dirty="0"/>
              <a:t>哈</a:t>
            </a:r>
            <a:r>
              <a:rPr lang="en-US" altLang="zh-CN" sz="2400" dirty="0"/>
              <a:t>)</a:t>
            </a:r>
            <a:r>
              <a:rPr lang="zh-CN" altLang="en-US" sz="2400" dirty="0"/>
              <a:t>明（</a:t>
            </a:r>
            <a:r>
              <a:rPr lang="en-US" altLang="zh-CN" sz="2400" dirty="0"/>
              <a:t>Richard Wesley </a:t>
            </a:r>
          </a:p>
          <a:p>
            <a:pPr>
              <a:buNone/>
            </a:pPr>
            <a:r>
              <a:rPr lang="en-US" altLang="zh-CN" sz="2400" dirty="0"/>
              <a:t>    Hamming</a:t>
            </a:r>
            <a:r>
              <a:rPr lang="zh-CN" altLang="en-US" sz="2400" dirty="0"/>
              <a:t>，</a:t>
            </a:r>
            <a:r>
              <a:rPr lang="en-US" altLang="zh-CN" sz="2400" dirty="0"/>
              <a:t>1915</a:t>
            </a:r>
            <a:r>
              <a:rPr lang="zh-CN" altLang="en-US" sz="2400" dirty="0"/>
              <a:t>年－</a:t>
            </a:r>
            <a:r>
              <a:rPr lang="en-US" altLang="zh-CN" sz="2400" dirty="0"/>
              <a:t>1998</a:t>
            </a:r>
            <a:r>
              <a:rPr lang="zh-CN" altLang="en-US" sz="2400" dirty="0"/>
              <a:t>年），美国数学家，</a:t>
            </a:r>
            <a:endParaRPr lang="en-US" altLang="zh-CN" sz="2400" dirty="0"/>
          </a:p>
          <a:p>
            <a:pPr>
              <a:buNone/>
            </a:pPr>
            <a:r>
              <a:rPr lang="zh-CN" altLang="en-US" sz="2400" dirty="0"/>
              <a:t>    主要贡献在计算机科学和电讯。</a:t>
            </a:r>
          </a:p>
          <a:p>
            <a:r>
              <a:rPr lang="en-US" altLang="zh-CN" sz="2400" dirty="0"/>
              <a:t>His contributions include the </a:t>
            </a:r>
            <a:r>
              <a:rPr lang="en-US" altLang="zh-CN" sz="2400" dirty="0">
                <a:solidFill>
                  <a:srgbClr val="FF0000"/>
                </a:solidFill>
              </a:rPr>
              <a:t>Hamming code</a:t>
            </a:r>
            <a:r>
              <a:rPr lang="en-US" altLang="zh-CN" sz="2400" dirty="0"/>
              <a:t>, </a:t>
            </a:r>
          </a:p>
          <a:p>
            <a:pPr>
              <a:buNone/>
            </a:pPr>
            <a:r>
              <a:rPr lang="en-US" altLang="zh-CN" sz="2400" dirty="0"/>
              <a:t>     </a:t>
            </a:r>
            <a:r>
              <a:rPr lang="en-US" altLang="zh-CN" sz="2400" dirty="0">
                <a:solidFill>
                  <a:srgbClr val="FF0000"/>
                </a:solidFill>
              </a:rPr>
              <a:t>Hamming window</a:t>
            </a:r>
            <a:r>
              <a:rPr lang="en-US" altLang="zh-CN" sz="2400" dirty="0"/>
              <a:t> </a:t>
            </a:r>
            <a:r>
              <a:rPr lang="zh-CN" altLang="en-US" sz="2400" dirty="0"/>
              <a:t>，</a:t>
            </a:r>
            <a:r>
              <a:rPr lang="en-US" altLang="zh-CN" sz="2400" dirty="0">
                <a:solidFill>
                  <a:srgbClr val="FF0000"/>
                </a:solidFill>
              </a:rPr>
              <a:t>Hamming numbers</a:t>
            </a:r>
            <a:r>
              <a:rPr lang="en-US" altLang="zh-CN" sz="2400" dirty="0"/>
              <a:t>, </a:t>
            </a:r>
            <a:r>
              <a:rPr lang="en-US" altLang="zh-CN" sz="2400" dirty="0">
                <a:solidFill>
                  <a:srgbClr val="FF0000"/>
                </a:solidFill>
              </a:rPr>
              <a:t>Hamming bound </a:t>
            </a:r>
            <a:r>
              <a:rPr lang="zh-CN" altLang="en-US" sz="2400" dirty="0">
                <a:solidFill>
                  <a:schemeClr val="tx2"/>
                </a:solidFill>
              </a:rPr>
              <a:t>（</a:t>
            </a:r>
            <a:r>
              <a:rPr lang="en-US" altLang="zh-CN" sz="2400" dirty="0">
                <a:solidFill>
                  <a:schemeClr val="tx2"/>
                </a:solidFill>
              </a:rPr>
              <a:t>Sphere-packing</a:t>
            </a:r>
            <a:r>
              <a:rPr lang="zh-CN" altLang="en-US" sz="2400" dirty="0">
                <a:solidFill>
                  <a:schemeClr val="tx2"/>
                </a:solidFill>
              </a:rPr>
              <a:t>）</a:t>
            </a:r>
            <a:r>
              <a:rPr lang="en-US" altLang="zh-CN" sz="2400" dirty="0">
                <a:solidFill>
                  <a:schemeClr val="tx2"/>
                </a:solidFill>
              </a:rPr>
              <a:t> </a:t>
            </a:r>
            <a:r>
              <a:rPr lang="en-US" altLang="zh-CN" sz="2400" dirty="0"/>
              <a:t>and </a:t>
            </a:r>
            <a:r>
              <a:rPr lang="en-US" altLang="zh-CN" sz="2400" dirty="0">
                <a:solidFill>
                  <a:srgbClr val="FF0000"/>
                </a:solidFill>
              </a:rPr>
              <a:t>Hamming distance</a:t>
            </a:r>
            <a:r>
              <a:rPr lang="en-US" altLang="zh-CN" sz="2400" dirty="0"/>
              <a:t>.</a:t>
            </a:r>
          </a:p>
          <a:p>
            <a:r>
              <a:rPr lang="en-US" altLang="zh-CN" sz="2400" dirty="0"/>
              <a:t>1945</a:t>
            </a:r>
            <a:r>
              <a:rPr lang="zh-CN" altLang="en-US" sz="2400" dirty="0"/>
              <a:t>年参加曼哈顿计划，负责编写电脑程式，计算物理学家所提供方程的解。该程式是判断引爆核弹会否燃烧大气层，结果是不会，于是核弹便开始试验。</a:t>
            </a:r>
            <a:endParaRPr lang="en-US" altLang="zh-CN" sz="2400" dirty="0"/>
          </a:p>
          <a:p>
            <a:r>
              <a:rPr lang="zh-CN" altLang="en-US" sz="2400" dirty="0"/>
              <a:t>获</a:t>
            </a:r>
            <a:r>
              <a:rPr lang="en-US" altLang="zh-CN" sz="2400" dirty="0"/>
              <a:t>1968</a:t>
            </a:r>
            <a:r>
              <a:rPr lang="zh-CN" altLang="en-US" sz="2400" dirty="0"/>
              <a:t>年图灵奖。</a:t>
            </a:r>
          </a:p>
          <a:p>
            <a:r>
              <a:rPr lang="zh-CN" altLang="en-US" sz="2400" dirty="0"/>
              <a:t>他是美国电脑协会（</a:t>
            </a:r>
            <a:r>
              <a:rPr lang="en-US" altLang="zh-CN" sz="2400" dirty="0"/>
              <a:t>ACM</a:t>
            </a:r>
            <a:r>
              <a:rPr lang="zh-CN" altLang="en-US" sz="2400" dirty="0"/>
              <a:t>）的创立人之一，曾任该组织的主席。（</a:t>
            </a:r>
            <a:r>
              <a:rPr lang="en-US" altLang="zh-CN" sz="2400" dirty="0"/>
              <a:t>from wikipedia.com</a:t>
            </a:r>
            <a:r>
              <a:rPr lang="zh-CN" altLang="en-US" sz="2400" dirty="0"/>
              <a:t>）</a:t>
            </a:r>
            <a:endParaRPr lang="en-US" altLang="zh-CN" sz="2400" dirty="0"/>
          </a:p>
        </p:txBody>
      </p:sp>
      <p:sp>
        <p:nvSpPr>
          <p:cNvPr id="7" name="日期占位符 6"/>
          <p:cNvSpPr>
            <a:spLocks noGrp="1"/>
          </p:cNvSpPr>
          <p:nvPr>
            <p:ph type="dt" sz="half" idx="10"/>
          </p:nvPr>
        </p:nvSpPr>
        <p:spPr/>
        <p:txBody>
          <a:bodyPr/>
          <a:lstStyle/>
          <a:p>
            <a:pPr>
              <a:defRPr/>
            </a:pPr>
            <a:fld id="{9887FAD5-C13D-435B-834A-199F379428E0}" type="datetime1">
              <a:rPr lang="zh-CN" altLang="en-US" smtClean="0"/>
              <a:t>2018/3/13</a:t>
            </a:fld>
            <a:endParaRPr lang="en-US" altLang="zh-CN"/>
          </a:p>
        </p:txBody>
      </p:sp>
      <p:sp>
        <p:nvSpPr>
          <p:cNvPr id="52227"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52228" name="灯片编号占位符 5"/>
          <p:cNvSpPr>
            <a:spLocks noGrp="1"/>
          </p:cNvSpPr>
          <p:nvPr>
            <p:ph type="sldNum" sz="quarter" idx="12"/>
          </p:nvPr>
        </p:nvSpPr>
        <p:spPr>
          <a:noFill/>
        </p:spPr>
        <p:txBody>
          <a:bodyPr/>
          <a:lstStyle/>
          <a:p>
            <a:fld id="{7E3011E4-2814-42DF-A26A-F59650AECCF2}" type="slidenum">
              <a:rPr lang="en-US" altLang="zh-CN" smtClean="0">
                <a:ea typeface="宋体" pitchFamily="2" charset="-122"/>
              </a:rPr>
              <a:pPr/>
              <a:t>58</a:t>
            </a:fld>
            <a:endParaRPr lang="en-US" altLang="zh-CN">
              <a:ea typeface="宋体" pitchFamily="2" charset="-122"/>
            </a:endParaRPr>
          </a:p>
        </p:txBody>
      </p:sp>
      <p:pic>
        <p:nvPicPr>
          <p:cNvPr id="52230" name="Picture 2" descr="File:Hamming.jpg">
            <a:hlinkClick r:id="rId3"/>
          </p:cNvPr>
          <p:cNvPicPr>
            <a:picLocks noChangeAspect="1" noChangeArrowheads="1"/>
          </p:cNvPicPr>
          <p:nvPr/>
        </p:nvPicPr>
        <p:blipFill>
          <a:blip r:embed="rId4" cstate="print"/>
          <a:srcRect/>
          <a:stretch>
            <a:fillRect/>
          </a:stretch>
        </p:blipFill>
        <p:spPr bwMode="auto">
          <a:xfrm>
            <a:off x="7077119" y="0"/>
            <a:ext cx="2066881" cy="2786082"/>
          </a:xfrm>
          <a:prstGeom prst="rect">
            <a:avLst/>
          </a:prstGeom>
          <a:noFill/>
          <a:ln w="9525">
            <a:noFill/>
            <a:miter lim="800000"/>
            <a:headEnd/>
            <a:tailEnd/>
          </a:ln>
        </p:spPr>
      </p:pic>
    </p:spTree>
    <p:extLst>
      <p:ext uri="{BB962C8B-B14F-4D97-AF65-F5344CB8AC3E}">
        <p14:creationId xmlns:p14="http://schemas.microsoft.com/office/powerpoint/2010/main" val="15763036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dirty="0"/>
              <a:t>检错码</a:t>
            </a:r>
            <a:r>
              <a:rPr lang="en-US" altLang="zh-CN" sz="4000" dirty="0"/>
              <a:t>Error-Detecting Code</a:t>
            </a:r>
            <a:endParaRPr lang="zh-CN" altLang="en-US" dirty="0"/>
          </a:p>
        </p:txBody>
      </p:sp>
      <p:sp>
        <p:nvSpPr>
          <p:cNvPr id="48133" name="内容占位符 6"/>
          <p:cNvSpPr>
            <a:spLocks noGrp="1"/>
          </p:cNvSpPr>
          <p:nvPr>
            <p:ph idx="1"/>
          </p:nvPr>
        </p:nvSpPr>
        <p:spPr>
          <a:xfrm>
            <a:off x="457200" y="1239838"/>
            <a:ext cx="8543925" cy="5094287"/>
          </a:xfrm>
        </p:spPr>
        <p:txBody>
          <a:bodyPr/>
          <a:lstStyle/>
          <a:p>
            <a:r>
              <a:rPr lang="zh-CN" altLang="en-US" sz="2800" dirty="0"/>
              <a:t>汉明距离（</a:t>
            </a:r>
            <a:r>
              <a:rPr lang="en-US" altLang="zh-CN" sz="2800" dirty="0"/>
              <a:t>Hamming distance</a:t>
            </a:r>
            <a:r>
              <a:rPr lang="zh-CN" altLang="en-US" sz="2800" dirty="0"/>
              <a:t>）</a:t>
            </a:r>
            <a:endParaRPr lang="en-US" altLang="zh-CN" sz="2800" dirty="0"/>
          </a:p>
          <a:p>
            <a:pPr lvl="1"/>
            <a:r>
              <a:rPr lang="zh-CN" altLang="en-US" sz="2400" dirty="0"/>
              <a:t>两个位串逐位比较，不同位的数目叫做这两个位串的</a:t>
            </a:r>
            <a:r>
              <a:rPr lang="zh-CN" altLang="en-US" sz="2400" dirty="0">
                <a:solidFill>
                  <a:srgbClr val="FF0000"/>
                </a:solidFill>
              </a:rPr>
              <a:t>距离</a:t>
            </a:r>
            <a:r>
              <a:rPr lang="zh-CN" altLang="en-US" sz="2400" dirty="0"/>
              <a:t>。</a:t>
            </a:r>
            <a:endParaRPr lang="en-US" altLang="zh-CN" sz="2400" dirty="0"/>
          </a:p>
          <a:p>
            <a:r>
              <a:rPr lang="zh-CN" altLang="en-US" sz="2800" dirty="0"/>
              <a:t>特性：当码字被损坏或改变时，会产生一个不属于编码字集的位串，即</a:t>
            </a:r>
            <a:r>
              <a:rPr lang="zh-CN" altLang="en-US" sz="2800" dirty="0">
                <a:solidFill>
                  <a:srgbClr val="FF0000"/>
                </a:solidFill>
              </a:rPr>
              <a:t>非编码字</a:t>
            </a:r>
            <a:r>
              <a:rPr lang="zh-CN" altLang="en-US" sz="2800" dirty="0"/>
              <a:t>。</a:t>
            </a:r>
            <a:endParaRPr lang="en-US" altLang="zh-CN" sz="2800" dirty="0"/>
          </a:p>
          <a:p>
            <a:r>
              <a:rPr lang="zh-CN" altLang="en-US" sz="2800" dirty="0"/>
              <a:t>有错判定：是否合法的编码字。</a:t>
            </a:r>
            <a:endParaRPr lang="en-US" altLang="zh-CN" sz="2800" dirty="0"/>
          </a:p>
          <a:p>
            <a:endParaRPr lang="en-US" altLang="zh-CN" sz="2800" dirty="0"/>
          </a:p>
          <a:p>
            <a:endParaRPr lang="en-US" altLang="zh-CN" sz="2800" dirty="0"/>
          </a:p>
          <a:p>
            <a:endParaRPr lang="en-US" altLang="zh-CN" sz="2800" dirty="0"/>
          </a:p>
          <a:p>
            <a:r>
              <a:rPr lang="zh-CN" altLang="en-US" sz="2800" dirty="0"/>
              <a:t>编码方法：</a:t>
            </a:r>
            <a:endParaRPr lang="en-US" altLang="zh-CN" sz="2800" dirty="0"/>
          </a:p>
          <a:p>
            <a:pPr lvl="1"/>
            <a:r>
              <a:rPr lang="zh-CN" altLang="en-US" sz="2400" dirty="0"/>
              <a:t>特性：能检测单错，但不能纠错。最小距离为</a:t>
            </a:r>
            <a:r>
              <a:rPr lang="en-US" altLang="zh-CN" sz="2400" dirty="0"/>
              <a:t>2</a:t>
            </a:r>
            <a:endParaRPr lang="zh-CN" altLang="en-US" sz="2400" dirty="0"/>
          </a:p>
        </p:txBody>
      </p:sp>
      <p:sp>
        <p:nvSpPr>
          <p:cNvPr id="10" name="日期占位符 9"/>
          <p:cNvSpPr>
            <a:spLocks noGrp="1"/>
          </p:cNvSpPr>
          <p:nvPr>
            <p:ph type="dt" sz="half" idx="10"/>
          </p:nvPr>
        </p:nvSpPr>
        <p:spPr/>
        <p:txBody>
          <a:bodyPr/>
          <a:lstStyle/>
          <a:p>
            <a:pPr>
              <a:defRPr/>
            </a:pPr>
            <a:fld id="{B56DC718-EAD4-414D-A34F-29A27E8B0758}" type="datetime1">
              <a:rPr lang="zh-CN" altLang="en-US" smtClean="0"/>
              <a:t>2018/3/13</a:t>
            </a:fld>
            <a:endParaRPr lang="en-US" altLang="zh-CN"/>
          </a:p>
        </p:txBody>
      </p:sp>
      <p:sp>
        <p:nvSpPr>
          <p:cNvPr id="48131"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48132" name="灯片编号占位符 5"/>
          <p:cNvSpPr>
            <a:spLocks noGrp="1"/>
          </p:cNvSpPr>
          <p:nvPr>
            <p:ph type="sldNum" sz="quarter" idx="12"/>
          </p:nvPr>
        </p:nvSpPr>
        <p:spPr>
          <a:noFill/>
        </p:spPr>
        <p:txBody>
          <a:bodyPr/>
          <a:lstStyle/>
          <a:p>
            <a:fld id="{5FD10936-BD24-41E8-8CA5-1D0A82F830C0}" type="slidenum">
              <a:rPr lang="en-US" altLang="zh-CN" smtClean="0">
                <a:ea typeface="宋体" pitchFamily="2" charset="-122"/>
              </a:rPr>
              <a:pPr/>
              <a:t>59</a:t>
            </a:fld>
            <a:endParaRPr lang="en-US" altLang="zh-CN" dirty="0">
              <a:ea typeface="宋体" pitchFamily="2" charset="-122"/>
            </a:endParaRPr>
          </a:p>
        </p:txBody>
      </p:sp>
      <p:pic>
        <p:nvPicPr>
          <p:cNvPr id="48134" name="Picture 2"/>
          <p:cNvPicPr>
            <a:picLocks noChangeAspect="1" noChangeArrowheads="1"/>
          </p:cNvPicPr>
          <p:nvPr/>
        </p:nvPicPr>
        <p:blipFill>
          <a:blip r:embed="rId3" cstate="print"/>
          <a:srcRect/>
          <a:stretch>
            <a:fillRect/>
          </a:stretch>
        </p:blipFill>
        <p:spPr bwMode="auto">
          <a:xfrm>
            <a:off x="3235631" y="3791726"/>
            <a:ext cx="5568337" cy="1714512"/>
          </a:xfrm>
          <a:prstGeom prst="rect">
            <a:avLst/>
          </a:prstGeom>
          <a:noFill/>
          <a:ln w="9525">
            <a:noFill/>
            <a:miter lim="800000"/>
            <a:headEnd/>
            <a:tailEnd/>
          </a:ln>
        </p:spPr>
      </p:pic>
      <p:grpSp>
        <p:nvGrpSpPr>
          <p:cNvPr id="2" name="组合 11"/>
          <p:cNvGrpSpPr>
            <a:grpSpLocks/>
          </p:cNvGrpSpPr>
          <p:nvPr/>
        </p:nvGrpSpPr>
        <p:grpSpPr bwMode="auto">
          <a:xfrm>
            <a:off x="4979347" y="3923832"/>
            <a:ext cx="1428750" cy="1422400"/>
            <a:chOff x="5286380" y="3429000"/>
            <a:chExt cx="1428760" cy="1423140"/>
          </a:xfrm>
        </p:grpSpPr>
        <p:cxnSp>
          <p:nvCxnSpPr>
            <p:cNvPr id="9" name="直接连接符 8"/>
            <p:cNvCxnSpPr/>
            <p:nvPr/>
          </p:nvCxnSpPr>
          <p:spPr>
            <a:xfrm>
              <a:off x="5286380" y="3429000"/>
              <a:ext cx="1428760" cy="14231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5360629" y="3497627"/>
              <a:ext cx="1423140" cy="128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椭圆 2"/>
          <p:cNvSpPr/>
          <p:nvPr/>
        </p:nvSpPr>
        <p:spPr>
          <a:xfrm>
            <a:off x="5940152" y="3688538"/>
            <a:ext cx="613048" cy="532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793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8133">
                                            <p:txEl>
                                              <p:pRg st="7" end="7"/>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81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000125" y="228600"/>
            <a:ext cx="7793038" cy="700088"/>
          </a:xfrm>
        </p:spPr>
        <p:txBody>
          <a:bodyPr/>
          <a:lstStyle/>
          <a:p>
            <a:r>
              <a:rPr lang="en-US" altLang="zh-CN" dirty="0"/>
              <a:t>1</a:t>
            </a:r>
            <a:r>
              <a:rPr lang="zh-CN" altLang="en-US" dirty="0"/>
              <a:t>、进位数制</a:t>
            </a:r>
            <a:endParaRPr lang="en-US" altLang="zh-CN" dirty="0"/>
          </a:p>
        </p:txBody>
      </p:sp>
      <p:sp>
        <p:nvSpPr>
          <p:cNvPr id="12292" name="Rectangle 3"/>
          <p:cNvSpPr>
            <a:spLocks noGrp="1" noChangeArrowheads="1"/>
          </p:cNvSpPr>
          <p:nvPr>
            <p:ph type="body" sz="half" idx="1"/>
          </p:nvPr>
        </p:nvSpPr>
        <p:spPr>
          <a:xfrm>
            <a:off x="428625" y="1135063"/>
            <a:ext cx="8463855" cy="4997450"/>
          </a:xfrm>
        </p:spPr>
        <p:txBody>
          <a:bodyPr/>
          <a:lstStyle/>
          <a:p>
            <a:r>
              <a:rPr lang="zh-CN" altLang="en-US" sz="3200" dirty="0"/>
              <a:t>八进制数</a:t>
            </a:r>
          </a:p>
          <a:p>
            <a:pPr lvl="1"/>
            <a:r>
              <a:rPr lang="zh-CN" altLang="en-US" sz="2800" dirty="0"/>
              <a:t>每一位只取</a:t>
            </a:r>
            <a:r>
              <a:rPr lang="en-US" altLang="zh-CN" sz="2800" dirty="0"/>
              <a:t>{0</a:t>
            </a:r>
            <a:r>
              <a:rPr lang="zh-CN" altLang="en-US" sz="2800" dirty="0"/>
              <a:t>，</a:t>
            </a:r>
            <a:r>
              <a:rPr lang="en-US" altLang="zh-CN" sz="2800" dirty="0"/>
              <a:t>1</a:t>
            </a:r>
            <a:r>
              <a:rPr lang="zh-CN" altLang="en-US" sz="2800" dirty="0"/>
              <a:t>，</a:t>
            </a:r>
            <a:r>
              <a:rPr lang="en-US" altLang="zh-CN" sz="2800" dirty="0"/>
              <a:t>2</a:t>
            </a:r>
            <a:r>
              <a:rPr lang="zh-CN" altLang="en-US" sz="2800" dirty="0"/>
              <a:t>，</a:t>
            </a:r>
            <a:r>
              <a:rPr lang="en-US" altLang="zh-CN" sz="2800" dirty="0"/>
              <a:t>3</a:t>
            </a:r>
            <a:r>
              <a:rPr lang="zh-CN" altLang="en-US" sz="2800" dirty="0"/>
              <a:t>，</a:t>
            </a:r>
            <a:r>
              <a:rPr lang="en-US" altLang="zh-CN" sz="2800" dirty="0"/>
              <a:t>4</a:t>
            </a:r>
            <a:r>
              <a:rPr lang="zh-CN" altLang="en-US" sz="2800" dirty="0"/>
              <a:t>，</a:t>
            </a:r>
            <a:r>
              <a:rPr lang="en-US" altLang="zh-CN" sz="2800" dirty="0"/>
              <a:t>5</a:t>
            </a:r>
            <a:r>
              <a:rPr lang="zh-CN" altLang="en-US" sz="2800" dirty="0"/>
              <a:t>，</a:t>
            </a:r>
            <a:r>
              <a:rPr lang="en-US" altLang="zh-CN" sz="2800" dirty="0"/>
              <a:t>6</a:t>
            </a:r>
            <a:r>
              <a:rPr lang="zh-CN" altLang="en-US" sz="2800" dirty="0"/>
              <a:t>，</a:t>
            </a:r>
            <a:r>
              <a:rPr lang="en-US" altLang="zh-CN" sz="2800" dirty="0"/>
              <a:t>7}</a:t>
            </a:r>
            <a:r>
              <a:rPr lang="zh-CN" altLang="en-US" sz="2800" dirty="0"/>
              <a:t>。</a:t>
            </a:r>
          </a:p>
          <a:p>
            <a:pPr lvl="1"/>
            <a:r>
              <a:rPr lang="zh-CN" altLang="en-US" sz="2800" dirty="0"/>
              <a:t>基数为</a:t>
            </a:r>
            <a:r>
              <a:rPr lang="en-US" altLang="zh-CN" sz="2800" dirty="0"/>
              <a:t>8</a:t>
            </a:r>
            <a:r>
              <a:rPr lang="zh-CN" altLang="en-US" sz="2800" dirty="0"/>
              <a:t>，计数规律是：</a:t>
            </a:r>
            <a:r>
              <a:rPr lang="zh-CN" altLang="en-US" sz="2800" b="1" dirty="0">
                <a:solidFill>
                  <a:srgbClr val="FF0000"/>
                </a:solidFill>
              </a:rPr>
              <a:t>逢八进一</a:t>
            </a:r>
            <a:r>
              <a:rPr lang="zh-CN" altLang="en-US" sz="2800" dirty="0"/>
              <a:t>。</a:t>
            </a:r>
          </a:p>
          <a:p>
            <a:pPr lvl="1">
              <a:buFont typeface="Wingdings" pitchFamily="2" charset="2"/>
              <a:buNone/>
            </a:pPr>
            <a:r>
              <a:rPr lang="en-US" altLang="zh-CN" sz="2800" dirty="0"/>
              <a:t>             (67.731)</a:t>
            </a:r>
            <a:r>
              <a:rPr lang="en-US" altLang="zh-CN" sz="2800" baseline="-25000" dirty="0"/>
              <a:t>8</a:t>
            </a:r>
            <a:r>
              <a:rPr lang="en-US" altLang="zh-CN" sz="2800" dirty="0"/>
              <a:t>=6x8</a:t>
            </a:r>
            <a:r>
              <a:rPr lang="en-US" altLang="zh-CN" sz="2800" baseline="30000" dirty="0"/>
              <a:t>1</a:t>
            </a:r>
            <a:r>
              <a:rPr lang="en-US" altLang="zh-CN" sz="2800" dirty="0"/>
              <a:t>+7x8</a:t>
            </a:r>
            <a:r>
              <a:rPr lang="en-US" altLang="zh-CN" sz="2800" baseline="30000" dirty="0"/>
              <a:t>0</a:t>
            </a:r>
            <a:r>
              <a:rPr lang="en-US" altLang="zh-CN" sz="2800" dirty="0"/>
              <a:t>+7x8</a:t>
            </a:r>
            <a:r>
              <a:rPr lang="en-US" altLang="zh-CN" sz="2800" baseline="30000" dirty="0"/>
              <a:t>-1</a:t>
            </a:r>
            <a:r>
              <a:rPr lang="en-US" altLang="zh-CN" sz="2800" dirty="0"/>
              <a:t>+3x8</a:t>
            </a:r>
            <a:r>
              <a:rPr lang="en-US" altLang="zh-CN" sz="2800" baseline="30000" dirty="0"/>
              <a:t>-2</a:t>
            </a:r>
            <a:r>
              <a:rPr lang="en-US" altLang="zh-CN" sz="2800" dirty="0"/>
              <a:t>+1x8</a:t>
            </a:r>
            <a:r>
              <a:rPr lang="en-US" altLang="zh-CN" sz="2800" baseline="30000" dirty="0"/>
              <a:t>-3 </a:t>
            </a:r>
            <a:endParaRPr lang="zh-CN" altLang="en-US" sz="2800" dirty="0"/>
          </a:p>
          <a:p>
            <a:r>
              <a:rPr lang="zh-CN" altLang="en-US" sz="3200" dirty="0"/>
              <a:t>十六进制数</a:t>
            </a:r>
          </a:p>
          <a:p>
            <a:pPr lvl="1"/>
            <a:r>
              <a:rPr lang="zh-CN" altLang="en-US" sz="2800" dirty="0"/>
              <a:t>每一位只取</a:t>
            </a:r>
            <a:r>
              <a:rPr lang="en-US" altLang="zh-CN" sz="2800" dirty="0"/>
              <a:t>{0</a:t>
            </a:r>
            <a:r>
              <a:rPr lang="zh-CN" altLang="en-US" sz="2800" dirty="0"/>
              <a:t>，</a:t>
            </a:r>
            <a:r>
              <a:rPr lang="en-US" altLang="zh-CN" sz="2800" dirty="0">
                <a:latin typeface="Times New Roman" pitchFamily="18" charset="0"/>
              </a:rPr>
              <a:t>…</a:t>
            </a:r>
            <a:r>
              <a:rPr lang="zh-CN" altLang="en-US" sz="2800" dirty="0"/>
              <a:t>，</a:t>
            </a:r>
            <a:r>
              <a:rPr lang="en-US" altLang="zh-CN" sz="2800" dirty="0"/>
              <a:t>9</a:t>
            </a:r>
            <a:r>
              <a:rPr lang="zh-CN" altLang="en-US" sz="2800" dirty="0"/>
              <a:t>，</a:t>
            </a:r>
            <a:r>
              <a:rPr lang="en-US" altLang="zh-CN" sz="2800" b="1" dirty="0">
                <a:solidFill>
                  <a:schemeClr val="tx2"/>
                </a:solidFill>
              </a:rPr>
              <a:t>A,B,C,D,E,F</a:t>
            </a:r>
            <a:r>
              <a:rPr lang="en-US" altLang="zh-CN" sz="2800" dirty="0"/>
              <a:t>}</a:t>
            </a:r>
            <a:r>
              <a:rPr lang="zh-CN" altLang="en-US" sz="2800" dirty="0"/>
              <a:t>。</a:t>
            </a:r>
          </a:p>
          <a:p>
            <a:pPr lvl="1"/>
            <a:r>
              <a:rPr lang="zh-CN" altLang="en-US" sz="2800" dirty="0"/>
              <a:t>基数为</a:t>
            </a:r>
            <a:r>
              <a:rPr lang="en-US" altLang="zh-CN" sz="2800" dirty="0"/>
              <a:t>16</a:t>
            </a:r>
            <a:r>
              <a:rPr lang="zh-CN" altLang="en-US" sz="2800" dirty="0"/>
              <a:t>，计数规律是：</a:t>
            </a:r>
            <a:r>
              <a:rPr lang="zh-CN" altLang="en-US" sz="2800" b="1" dirty="0">
                <a:solidFill>
                  <a:srgbClr val="FF0000"/>
                </a:solidFill>
              </a:rPr>
              <a:t>逢十六进一</a:t>
            </a:r>
            <a:r>
              <a:rPr lang="zh-CN" altLang="en-US" sz="2800" dirty="0"/>
              <a:t>。</a:t>
            </a:r>
          </a:p>
          <a:p>
            <a:pPr lvl="1">
              <a:buFont typeface="Wingdings" pitchFamily="2" charset="2"/>
              <a:buNone/>
            </a:pPr>
            <a:r>
              <a:rPr lang="en-US" altLang="zh-CN" sz="2800" dirty="0"/>
              <a:t>(8AE6)</a:t>
            </a:r>
            <a:r>
              <a:rPr lang="en-US" altLang="zh-CN" sz="2800" baseline="-25000" dirty="0"/>
              <a:t>16</a:t>
            </a:r>
            <a:r>
              <a:rPr lang="en-US" altLang="zh-CN" sz="2800" dirty="0"/>
              <a:t>=8x16</a:t>
            </a:r>
            <a:r>
              <a:rPr lang="en-US" altLang="zh-CN" sz="2800" baseline="30000" dirty="0"/>
              <a:t>3</a:t>
            </a:r>
            <a:r>
              <a:rPr lang="en-US" altLang="zh-CN" sz="2800" dirty="0"/>
              <a:t>+Ax16</a:t>
            </a:r>
            <a:r>
              <a:rPr lang="en-US" altLang="zh-CN" sz="2800" baseline="30000" dirty="0"/>
              <a:t>2</a:t>
            </a:r>
            <a:r>
              <a:rPr lang="en-US" altLang="zh-CN" sz="2800" dirty="0"/>
              <a:t>+Ex16</a:t>
            </a:r>
            <a:r>
              <a:rPr lang="en-US" altLang="zh-CN" sz="2800" baseline="30000" dirty="0"/>
              <a:t>1</a:t>
            </a:r>
            <a:r>
              <a:rPr lang="en-US" altLang="zh-CN" sz="2800" dirty="0"/>
              <a:t>+6x16</a:t>
            </a:r>
            <a:r>
              <a:rPr lang="en-US" altLang="zh-CN" sz="2800" baseline="30000" dirty="0"/>
              <a:t>0</a:t>
            </a:r>
            <a:r>
              <a:rPr lang="zh-CN" altLang="en-US" sz="2800" dirty="0"/>
              <a:t>＝</a:t>
            </a:r>
            <a:r>
              <a:rPr lang="en-US" altLang="zh-CN" sz="2800" dirty="0"/>
              <a:t>(35558)</a:t>
            </a:r>
            <a:r>
              <a:rPr lang="en-US" altLang="zh-CN" sz="2800" baseline="-25000" dirty="0"/>
              <a:t>10</a:t>
            </a:r>
          </a:p>
        </p:txBody>
      </p:sp>
      <p:sp>
        <p:nvSpPr>
          <p:cNvPr id="6" name="日期占位符 5"/>
          <p:cNvSpPr>
            <a:spLocks noGrp="1"/>
          </p:cNvSpPr>
          <p:nvPr>
            <p:ph type="dt" sz="half" idx="10"/>
          </p:nvPr>
        </p:nvSpPr>
        <p:spPr/>
        <p:txBody>
          <a:bodyPr/>
          <a:lstStyle/>
          <a:p>
            <a:pPr>
              <a:defRPr/>
            </a:pPr>
            <a:fld id="{DC27FE9D-7EEE-47E1-9F66-817DE0BEB2CA}" type="datetime1">
              <a:rPr lang="zh-CN" altLang="en-US" smtClean="0"/>
              <a:t>2018/3/13</a:t>
            </a:fld>
            <a:endParaRPr lang="en-US" altLang="zh-CN"/>
          </a:p>
        </p:txBody>
      </p:sp>
      <p:sp>
        <p:nvSpPr>
          <p:cNvPr id="12290" name="页脚占位符 6"/>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12293" name="灯片编号占位符 6"/>
          <p:cNvSpPr>
            <a:spLocks noGrp="1"/>
          </p:cNvSpPr>
          <p:nvPr>
            <p:ph type="sldNum" sz="quarter" idx="12"/>
          </p:nvPr>
        </p:nvSpPr>
        <p:spPr>
          <a:noFill/>
        </p:spPr>
        <p:txBody>
          <a:bodyPr/>
          <a:lstStyle/>
          <a:p>
            <a:fld id="{9CA69502-62BA-4027-8115-EB36B292DD2D}" type="slidenum">
              <a:rPr lang="zh-CN" altLang="en-US" smtClean="0">
                <a:ea typeface="宋体" pitchFamily="2" charset="-122"/>
              </a:rPr>
              <a:pPr/>
              <a:t>6</a:t>
            </a:fld>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dirty="0"/>
              <a:t>检错码</a:t>
            </a:r>
            <a:r>
              <a:rPr lang="en-US" altLang="zh-CN" dirty="0"/>
              <a:t>-</a:t>
            </a:r>
            <a:r>
              <a:rPr lang="zh-CN" altLang="en-US" sz="4000" dirty="0"/>
              <a:t>奇偶校验码</a:t>
            </a:r>
            <a:endParaRPr lang="zh-CN" altLang="en-US" dirty="0"/>
          </a:p>
        </p:txBody>
      </p:sp>
      <p:sp>
        <p:nvSpPr>
          <p:cNvPr id="49157" name="内容占位符 6"/>
          <p:cNvSpPr>
            <a:spLocks noGrp="1"/>
          </p:cNvSpPr>
          <p:nvPr>
            <p:ph idx="1"/>
          </p:nvPr>
        </p:nvSpPr>
        <p:spPr>
          <a:xfrm>
            <a:off x="163701" y="1204140"/>
            <a:ext cx="6586314" cy="4537183"/>
          </a:xfrm>
        </p:spPr>
        <p:txBody>
          <a:bodyPr/>
          <a:lstStyle/>
          <a:p>
            <a:r>
              <a:rPr lang="zh-CN" altLang="en-US" sz="2800" dirty="0"/>
              <a:t>用</a:t>
            </a:r>
            <a:r>
              <a:rPr lang="en-US" altLang="zh-CN" sz="2800" dirty="0"/>
              <a:t>n+1</a:t>
            </a:r>
            <a:r>
              <a:rPr lang="zh-CN" altLang="en-US" sz="2800" dirty="0"/>
              <a:t>位来检测</a:t>
            </a:r>
            <a:r>
              <a:rPr lang="en-US" altLang="zh-CN" sz="2800" dirty="0"/>
              <a:t>n</a:t>
            </a:r>
            <a:r>
              <a:rPr lang="zh-CN" altLang="en-US" sz="2800" dirty="0"/>
              <a:t>位编码的</a:t>
            </a:r>
            <a:r>
              <a:rPr lang="zh-CN" altLang="en-US" sz="2800" dirty="0">
                <a:solidFill>
                  <a:srgbClr val="FF0000"/>
                </a:solidFill>
              </a:rPr>
              <a:t>单</a:t>
            </a:r>
            <a:r>
              <a:rPr lang="zh-CN" altLang="en-US" sz="2800" dirty="0"/>
              <a:t>错。</a:t>
            </a:r>
            <a:endParaRPr lang="en-US" altLang="zh-CN" sz="2800" dirty="0"/>
          </a:p>
          <a:p>
            <a:pPr lvl="1"/>
            <a:r>
              <a:rPr lang="zh-CN" altLang="en-US" sz="2400" dirty="0"/>
              <a:t>码字的前</a:t>
            </a:r>
            <a:r>
              <a:rPr lang="en-US" altLang="zh-CN" sz="2400" dirty="0"/>
              <a:t>n</a:t>
            </a:r>
            <a:r>
              <a:rPr lang="zh-CN" altLang="en-US" sz="2400" dirty="0"/>
              <a:t>位是信息位。</a:t>
            </a:r>
            <a:endParaRPr lang="en-US" altLang="zh-CN" sz="2400" dirty="0"/>
          </a:p>
          <a:p>
            <a:pPr lvl="1"/>
            <a:r>
              <a:rPr lang="zh-CN" altLang="en-US" sz="2400" dirty="0"/>
              <a:t>增加一个检测位。</a:t>
            </a:r>
            <a:endParaRPr lang="en-US" altLang="zh-CN" sz="2400" dirty="0"/>
          </a:p>
          <a:p>
            <a:r>
              <a:rPr lang="zh-CN" altLang="en-US" sz="2800" dirty="0"/>
              <a:t>奇偶校验码</a:t>
            </a:r>
            <a:endParaRPr lang="en-US" altLang="zh-CN" sz="2800" dirty="0"/>
          </a:p>
          <a:p>
            <a:pPr lvl="1"/>
            <a:r>
              <a:rPr lang="zh-CN" altLang="en-US" sz="2400" dirty="0"/>
              <a:t>检测位由信息位中</a:t>
            </a:r>
            <a:r>
              <a:rPr lang="en-US" altLang="zh-CN" sz="2400" dirty="0">
                <a:solidFill>
                  <a:srgbClr val="FF0000"/>
                </a:solidFill>
              </a:rPr>
              <a:t>1</a:t>
            </a:r>
            <a:r>
              <a:rPr lang="zh-CN" altLang="en-US" sz="2400" dirty="0"/>
              <a:t>的个数决定。</a:t>
            </a:r>
            <a:endParaRPr lang="en-US" altLang="zh-CN" sz="2400" dirty="0"/>
          </a:p>
          <a:p>
            <a:pPr lvl="1"/>
            <a:r>
              <a:rPr lang="zh-CN" altLang="en-US" sz="2400" dirty="0"/>
              <a:t>奇校验码（</a:t>
            </a:r>
            <a:r>
              <a:rPr lang="en-US" altLang="zh-CN" sz="2400" dirty="0"/>
              <a:t>odd-parity code</a:t>
            </a:r>
            <a:r>
              <a:rPr lang="zh-CN" altLang="en-US" sz="2400" dirty="0"/>
              <a:t>）</a:t>
            </a:r>
            <a:endParaRPr lang="en-US" altLang="zh-CN" sz="2400" dirty="0"/>
          </a:p>
          <a:p>
            <a:pPr lvl="2"/>
            <a:r>
              <a:rPr lang="zh-CN" altLang="en-US" sz="2000" dirty="0"/>
              <a:t>利用检测位确保有效的编码字中</a:t>
            </a:r>
            <a:r>
              <a:rPr lang="en-US" altLang="zh-CN" sz="2000" dirty="0"/>
              <a:t>1</a:t>
            </a:r>
            <a:r>
              <a:rPr lang="zh-CN" altLang="en-US" sz="2000" dirty="0"/>
              <a:t>的个数为</a:t>
            </a:r>
            <a:r>
              <a:rPr lang="zh-CN" altLang="en-US" sz="2000" dirty="0">
                <a:solidFill>
                  <a:srgbClr val="FF0000"/>
                </a:solidFill>
              </a:rPr>
              <a:t>奇数</a:t>
            </a:r>
            <a:r>
              <a:rPr lang="zh-CN" altLang="en-US" sz="2000" dirty="0"/>
              <a:t>。</a:t>
            </a:r>
          </a:p>
          <a:p>
            <a:pPr lvl="1"/>
            <a:r>
              <a:rPr lang="zh-CN" altLang="en-US" sz="2400" dirty="0"/>
              <a:t>偶校验码（</a:t>
            </a:r>
            <a:r>
              <a:rPr lang="en-US" altLang="zh-CN" sz="2400" dirty="0"/>
              <a:t>even-parity code</a:t>
            </a:r>
            <a:r>
              <a:rPr lang="zh-CN" altLang="en-US" sz="2400" dirty="0"/>
              <a:t>）</a:t>
            </a:r>
            <a:endParaRPr lang="en-US" altLang="zh-CN" sz="2400" dirty="0"/>
          </a:p>
          <a:p>
            <a:pPr lvl="2"/>
            <a:r>
              <a:rPr lang="zh-CN" altLang="en-US" sz="2000" dirty="0"/>
              <a:t>利用检测位确保有效的编码字中</a:t>
            </a:r>
            <a:r>
              <a:rPr lang="en-US" altLang="zh-CN" sz="2000" dirty="0"/>
              <a:t>1</a:t>
            </a:r>
            <a:r>
              <a:rPr lang="zh-CN" altLang="en-US" sz="2000" dirty="0"/>
              <a:t>的个数为</a:t>
            </a:r>
            <a:r>
              <a:rPr lang="zh-CN" altLang="en-US" sz="2000" dirty="0">
                <a:solidFill>
                  <a:srgbClr val="FF0000"/>
                </a:solidFill>
              </a:rPr>
              <a:t>偶数</a:t>
            </a:r>
            <a:r>
              <a:rPr lang="zh-CN" altLang="en-US" sz="2000" dirty="0"/>
              <a:t>。</a:t>
            </a:r>
            <a:endParaRPr lang="en-US" altLang="zh-CN" sz="2000" dirty="0"/>
          </a:p>
          <a:p>
            <a:pPr lvl="1"/>
            <a:r>
              <a:rPr lang="zh-CN" altLang="en-US" sz="2400" dirty="0"/>
              <a:t>特性：</a:t>
            </a:r>
            <a:r>
              <a:rPr lang="zh-CN" altLang="en-US" sz="2400" dirty="0">
                <a:solidFill>
                  <a:srgbClr val="FF0000"/>
                </a:solidFill>
              </a:rPr>
              <a:t>能</a:t>
            </a:r>
            <a:r>
              <a:rPr lang="zh-CN" altLang="en-US" sz="2400" dirty="0"/>
              <a:t>检测</a:t>
            </a:r>
            <a:r>
              <a:rPr lang="zh-CN" altLang="en-US" sz="2400" b="1" dirty="0">
                <a:solidFill>
                  <a:srgbClr val="FF0000"/>
                </a:solidFill>
              </a:rPr>
              <a:t>奇数位</a:t>
            </a:r>
            <a:r>
              <a:rPr lang="zh-CN" altLang="en-US" sz="2400" dirty="0"/>
              <a:t>错，</a:t>
            </a:r>
            <a:r>
              <a:rPr lang="zh-CN" altLang="en-US" sz="2400" dirty="0">
                <a:solidFill>
                  <a:srgbClr val="FF0000"/>
                </a:solidFill>
              </a:rPr>
              <a:t>不能纠</a:t>
            </a:r>
            <a:r>
              <a:rPr lang="zh-CN" altLang="en-US" sz="2400" dirty="0"/>
              <a:t>错。</a:t>
            </a:r>
          </a:p>
        </p:txBody>
      </p:sp>
      <p:sp>
        <p:nvSpPr>
          <p:cNvPr id="7" name="日期占位符 6"/>
          <p:cNvSpPr>
            <a:spLocks noGrp="1"/>
          </p:cNvSpPr>
          <p:nvPr>
            <p:ph type="dt" sz="half" idx="10"/>
          </p:nvPr>
        </p:nvSpPr>
        <p:spPr/>
        <p:txBody>
          <a:bodyPr/>
          <a:lstStyle/>
          <a:p>
            <a:pPr>
              <a:defRPr/>
            </a:pPr>
            <a:fld id="{99DCBB0B-7D06-4CB0-81AC-4B6A311ED524}" type="datetime1">
              <a:rPr lang="zh-CN" altLang="en-US" smtClean="0"/>
              <a:t>2018/3/13</a:t>
            </a:fld>
            <a:endParaRPr lang="en-US" altLang="zh-CN" dirty="0"/>
          </a:p>
        </p:txBody>
      </p:sp>
      <p:sp>
        <p:nvSpPr>
          <p:cNvPr id="49155"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49156" name="灯片编号占位符 5"/>
          <p:cNvSpPr>
            <a:spLocks noGrp="1"/>
          </p:cNvSpPr>
          <p:nvPr>
            <p:ph type="sldNum" sz="quarter" idx="12"/>
          </p:nvPr>
        </p:nvSpPr>
        <p:spPr>
          <a:noFill/>
        </p:spPr>
        <p:txBody>
          <a:bodyPr/>
          <a:lstStyle/>
          <a:p>
            <a:fld id="{EFED401C-8536-4DA1-B5DD-B64076B7DF4B}" type="slidenum">
              <a:rPr lang="en-US" altLang="zh-CN" smtClean="0">
                <a:ea typeface="宋体" pitchFamily="2" charset="-122"/>
              </a:rPr>
              <a:pPr/>
              <a:t>60</a:t>
            </a:fld>
            <a:endParaRPr lang="en-US" altLang="zh-CN">
              <a:ea typeface="宋体" pitchFamily="2" charset="-122"/>
            </a:endParaRPr>
          </a:p>
        </p:txBody>
      </p:sp>
      <p:sp>
        <p:nvSpPr>
          <p:cNvPr id="9" name="内容占位符 6"/>
          <p:cNvSpPr txBox="1">
            <a:spLocks/>
          </p:cNvSpPr>
          <p:nvPr/>
        </p:nvSpPr>
        <p:spPr bwMode="auto">
          <a:xfrm>
            <a:off x="534711" y="5769515"/>
            <a:ext cx="3893273" cy="539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None/>
            </a:pPr>
            <a:r>
              <a:rPr lang="en-US" altLang="zh-CN" sz="2400" kern="0" dirty="0"/>
              <a:t> </a:t>
            </a:r>
            <a:r>
              <a:rPr lang="zh-CN" altLang="en-US" sz="2400" kern="0" dirty="0"/>
              <a:t>实例：信息位</a:t>
            </a:r>
            <a:r>
              <a:rPr lang="en-US" altLang="zh-CN" sz="2400" kern="0" dirty="0"/>
              <a:t>10110101</a:t>
            </a:r>
            <a:r>
              <a:rPr lang="zh-CN" altLang="en-US" sz="2400" kern="0" dirty="0"/>
              <a:t>，</a:t>
            </a:r>
            <a:endParaRPr lang="en-US" altLang="zh-CN" sz="2400" kern="0" dirty="0"/>
          </a:p>
        </p:txBody>
      </p:sp>
      <p:sp>
        <p:nvSpPr>
          <p:cNvPr id="10" name="内容占位符 6"/>
          <p:cNvSpPr txBox="1">
            <a:spLocks/>
          </p:cNvSpPr>
          <p:nvPr/>
        </p:nvSpPr>
        <p:spPr bwMode="auto">
          <a:xfrm>
            <a:off x="3921506" y="5759244"/>
            <a:ext cx="3984219" cy="539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None/>
            </a:pPr>
            <a:r>
              <a:rPr lang="en-US" altLang="zh-CN" sz="2400" kern="0" dirty="0"/>
              <a:t> </a:t>
            </a:r>
            <a:r>
              <a:rPr lang="zh-CN" altLang="en-US" sz="2400" kern="0" dirty="0"/>
              <a:t>则奇校验为</a:t>
            </a:r>
            <a:r>
              <a:rPr lang="en-US" altLang="zh-CN" sz="2400" kern="0" dirty="0">
                <a:solidFill>
                  <a:srgbClr val="FF0000"/>
                </a:solidFill>
              </a:rPr>
              <a:t>0</a:t>
            </a:r>
            <a:r>
              <a:rPr lang="zh-CN" altLang="en-US" sz="2400" kern="0" dirty="0"/>
              <a:t>，偶校验为</a:t>
            </a:r>
            <a:r>
              <a:rPr lang="en-US" altLang="zh-CN" sz="2400" kern="0" dirty="0">
                <a:solidFill>
                  <a:srgbClr val="00B0F0"/>
                </a:solidFill>
              </a:rPr>
              <a:t>1</a:t>
            </a:r>
            <a:r>
              <a:rPr lang="zh-CN" altLang="en-US" sz="2400" kern="0" dirty="0"/>
              <a:t>。</a:t>
            </a:r>
            <a:endParaRPr lang="en-US" altLang="zh-CN" sz="2400" kern="0" dirty="0"/>
          </a:p>
        </p:txBody>
      </p:sp>
      <p:pic>
        <p:nvPicPr>
          <p:cNvPr id="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5868143" y="0"/>
            <a:ext cx="3275857" cy="4724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961384" y="6243935"/>
            <a:ext cx="3817071" cy="461665"/>
          </a:xfrm>
          <a:prstGeom prst="rect">
            <a:avLst/>
          </a:prstGeom>
          <a:solidFill>
            <a:schemeClr val="accent1">
              <a:lumMod val="20000"/>
              <a:lumOff val="80000"/>
            </a:schemeClr>
          </a:solidFill>
        </p:spPr>
        <p:txBody>
          <a:bodyPr wrap="none">
            <a:spAutoFit/>
          </a:bodyPr>
          <a:lstStyle/>
          <a:p>
            <a:r>
              <a:rPr lang="zh-CN" altLang="en-US" sz="2400" dirty="0"/>
              <a:t>用异或门⊕生成奇偶校验码</a:t>
            </a:r>
          </a:p>
        </p:txBody>
      </p:sp>
    </p:spTree>
    <p:extLst>
      <p:ext uri="{BB962C8B-B14F-4D97-AF65-F5344CB8AC3E}">
        <p14:creationId xmlns:p14="http://schemas.microsoft.com/office/powerpoint/2010/main" val="213950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lvl="1"/>
            <a:r>
              <a:rPr lang="zh-CN" altLang="en-US" dirty="0"/>
              <a:t>纠错码</a:t>
            </a:r>
            <a:r>
              <a:rPr lang="en-US" altLang="zh-CN" sz="3600" dirty="0"/>
              <a:t>Error-Correcting Code</a:t>
            </a:r>
            <a:endParaRPr lang="zh-CN" altLang="en-US" sz="4800" dirty="0"/>
          </a:p>
        </p:txBody>
      </p:sp>
      <p:sp>
        <p:nvSpPr>
          <p:cNvPr id="50181" name="内容占位符 6"/>
          <p:cNvSpPr>
            <a:spLocks noGrp="1"/>
          </p:cNvSpPr>
          <p:nvPr>
            <p:ph idx="1"/>
          </p:nvPr>
        </p:nvSpPr>
        <p:spPr>
          <a:xfrm>
            <a:off x="457201" y="1239839"/>
            <a:ext cx="2818655" cy="5197474"/>
          </a:xfrm>
        </p:spPr>
        <p:txBody>
          <a:bodyPr/>
          <a:lstStyle/>
          <a:p>
            <a:r>
              <a:rPr lang="zh-CN" altLang="en-US" dirty="0"/>
              <a:t>设计</a:t>
            </a:r>
            <a:r>
              <a:rPr lang="en-US" altLang="zh-CN" dirty="0"/>
              <a:t>1</a:t>
            </a:r>
            <a:r>
              <a:rPr lang="zh-CN" altLang="en-US" dirty="0"/>
              <a:t>位以上的检测位，构造最小距离大于</a:t>
            </a:r>
            <a:r>
              <a:rPr lang="en-US" altLang="zh-CN" dirty="0"/>
              <a:t>2</a:t>
            </a:r>
            <a:r>
              <a:rPr lang="zh-CN" altLang="en-US" dirty="0"/>
              <a:t>的编码</a:t>
            </a:r>
            <a:endParaRPr lang="en-US" altLang="zh-CN" dirty="0"/>
          </a:p>
          <a:p>
            <a:r>
              <a:rPr lang="zh-CN" altLang="en-US" dirty="0"/>
              <a:t>可以纠正</a:t>
            </a:r>
            <a:r>
              <a:rPr lang="en-US" altLang="zh-CN" dirty="0"/>
              <a:t>1</a:t>
            </a:r>
            <a:r>
              <a:rPr lang="zh-CN" altLang="en-US" dirty="0"/>
              <a:t>位错。</a:t>
            </a:r>
            <a:endParaRPr lang="en-US" altLang="zh-CN" dirty="0"/>
          </a:p>
          <a:p>
            <a:pPr lvl="1"/>
            <a:r>
              <a:rPr lang="zh-CN" altLang="en-US" dirty="0">
                <a:solidFill>
                  <a:srgbClr val="FF0000"/>
                </a:solidFill>
              </a:rPr>
              <a:t>收到一个非法字，就将其改为距离最近的合法编码。</a:t>
            </a:r>
          </a:p>
        </p:txBody>
      </p:sp>
      <p:sp>
        <p:nvSpPr>
          <p:cNvPr id="7" name="日期占位符 6"/>
          <p:cNvSpPr>
            <a:spLocks noGrp="1"/>
          </p:cNvSpPr>
          <p:nvPr>
            <p:ph type="dt" sz="half" idx="10"/>
          </p:nvPr>
        </p:nvSpPr>
        <p:spPr/>
        <p:txBody>
          <a:bodyPr/>
          <a:lstStyle/>
          <a:p>
            <a:pPr>
              <a:defRPr/>
            </a:pPr>
            <a:fld id="{EF7A325B-FCF2-4BD0-9ADB-109C31E3A7BA}" type="datetime1">
              <a:rPr lang="zh-CN" altLang="en-US" smtClean="0"/>
              <a:t>2018/3/13</a:t>
            </a:fld>
            <a:endParaRPr lang="en-US" altLang="zh-CN"/>
          </a:p>
        </p:txBody>
      </p:sp>
      <p:sp>
        <p:nvSpPr>
          <p:cNvPr id="50179"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50180" name="灯片编号占位符 5"/>
          <p:cNvSpPr>
            <a:spLocks noGrp="1"/>
          </p:cNvSpPr>
          <p:nvPr>
            <p:ph type="sldNum" sz="quarter" idx="12"/>
          </p:nvPr>
        </p:nvSpPr>
        <p:spPr>
          <a:noFill/>
        </p:spPr>
        <p:txBody>
          <a:bodyPr/>
          <a:lstStyle/>
          <a:p>
            <a:fld id="{563E7556-082E-49C4-BACB-CB8129997576}" type="slidenum">
              <a:rPr lang="en-US" altLang="zh-CN" smtClean="0">
                <a:ea typeface="宋体" pitchFamily="2" charset="-122"/>
              </a:rPr>
              <a:pPr/>
              <a:t>61</a:t>
            </a:fld>
            <a:endParaRPr lang="en-US" altLang="zh-CN">
              <a:ea typeface="宋体" pitchFamily="2" charset="-122"/>
            </a:endParaRPr>
          </a:p>
        </p:txBody>
      </p:sp>
      <p:pic>
        <p:nvPicPr>
          <p:cNvPr id="50182" name="Picture 2"/>
          <p:cNvPicPr>
            <a:picLocks noChangeAspect="1" noChangeArrowheads="1"/>
          </p:cNvPicPr>
          <p:nvPr/>
        </p:nvPicPr>
        <p:blipFill>
          <a:blip r:embed="rId3" cstate="print"/>
          <a:srcRect/>
          <a:stretch>
            <a:fillRect/>
          </a:stretch>
        </p:blipFill>
        <p:spPr bwMode="auto">
          <a:xfrm>
            <a:off x="3135636" y="1052736"/>
            <a:ext cx="5823890" cy="5005238"/>
          </a:xfrm>
          <a:prstGeom prst="rect">
            <a:avLst/>
          </a:prstGeom>
          <a:noFill/>
          <a:ln w="9525">
            <a:noFill/>
            <a:miter lim="800000"/>
            <a:headEnd/>
            <a:tailEnd/>
          </a:ln>
        </p:spPr>
      </p:pic>
      <p:sp>
        <p:nvSpPr>
          <p:cNvPr id="8" name="TextBox 7"/>
          <p:cNvSpPr txBox="1"/>
          <p:nvPr/>
        </p:nvSpPr>
        <p:spPr>
          <a:xfrm>
            <a:off x="4572000" y="6057974"/>
            <a:ext cx="4333882" cy="369332"/>
          </a:xfrm>
          <a:prstGeom prst="rect">
            <a:avLst/>
          </a:prstGeom>
          <a:noFill/>
        </p:spPr>
        <p:txBody>
          <a:bodyPr wrap="square" rtlCol="0">
            <a:spAutoFit/>
          </a:bodyPr>
          <a:lstStyle/>
          <a:p>
            <a:r>
              <a:rPr lang="en-US" altLang="zh-CN" dirty="0"/>
              <a:t>7</a:t>
            </a:r>
            <a:r>
              <a:rPr lang="zh-CN" altLang="en-US" dirty="0"/>
              <a:t>位距离为</a:t>
            </a:r>
            <a:r>
              <a:rPr lang="en-US" altLang="zh-CN" dirty="0"/>
              <a:t>3</a:t>
            </a:r>
            <a:r>
              <a:rPr lang="zh-CN" altLang="en-US" dirty="0"/>
              <a:t>的编码字和非编码字</a:t>
            </a:r>
          </a:p>
        </p:txBody>
      </p:sp>
    </p:spTree>
    <p:extLst>
      <p:ext uri="{BB962C8B-B14F-4D97-AF65-F5344CB8AC3E}">
        <p14:creationId xmlns:p14="http://schemas.microsoft.com/office/powerpoint/2010/main" val="2446203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a:t>纠错码</a:t>
            </a:r>
          </a:p>
        </p:txBody>
      </p:sp>
      <p:sp>
        <p:nvSpPr>
          <p:cNvPr id="51205" name="内容占位符 6"/>
          <p:cNvSpPr>
            <a:spLocks noGrp="1"/>
          </p:cNvSpPr>
          <p:nvPr>
            <p:ph idx="1"/>
          </p:nvPr>
        </p:nvSpPr>
        <p:spPr>
          <a:xfrm>
            <a:off x="323528" y="1069991"/>
            <a:ext cx="8677597" cy="2192341"/>
          </a:xfrm>
        </p:spPr>
        <p:txBody>
          <a:bodyPr/>
          <a:lstStyle/>
          <a:p>
            <a:r>
              <a:rPr lang="zh-CN" altLang="en-US" sz="2800" dirty="0"/>
              <a:t>准则：</a:t>
            </a:r>
            <a:endParaRPr lang="en-US" altLang="zh-CN" sz="2800" dirty="0"/>
          </a:p>
          <a:p>
            <a:pPr lvl="1"/>
            <a:r>
              <a:rPr lang="zh-CN" altLang="en-US" sz="2400" dirty="0"/>
              <a:t>最小距离为</a:t>
            </a:r>
            <a:r>
              <a:rPr lang="en-US" altLang="zh-CN" sz="2400" dirty="0"/>
              <a:t>2c+1</a:t>
            </a:r>
            <a:r>
              <a:rPr lang="zh-CN" altLang="en-US" sz="2400" dirty="0"/>
              <a:t>的编码最多可以纠正</a:t>
            </a:r>
            <a:r>
              <a:rPr lang="en-US" altLang="zh-CN" sz="2400" dirty="0"/>
              <a:t>c</a:t>
            </a:r>
            <a:r>
              <a:rPr lang="zh-CN" altLang="en-US" sz="2400" dirty="0"/>
              <a:t>位错；</a:t>
            </a:r>
            <a:endParaRPr lang="en-US" altLang="zh-CN" sz="2400" dirty="0"/>
          </a:p>
          <a:p>
            <a:pPr lvl="1"/>
            <a:r>
              <a:rPr lang="zh-CN" altLang="en-US" sz="2400" dirty="0"/>
              <a:t>最小距离为</a:t>
            </a:r>
            <a:r>
              <a:rPr lang="en-US" altLang="zh-CN" sz="2400" dirty="0"/>
              <a:t>d+1</a:t>
            </a:r>
            <a:r>
              <a:rPr lang="zh-CN" altLang="en-US" sz="2400" dirty="0"/>
              <a:t>的编码最多可以检测</a:t>
            </a:r>
            <a:r>
              <a:rPr lang="en-US" altLang="zh-CN" sz="2400" dirty="0"/>
              <a:t>d</a:t>
            </a:r>
            <a:r>
              <a:rPr lang="zh-CN" altLang="en-US" sz="2400" dirty="0"/>
              <a:t>位错。</a:t>
            </a:r>
            <a:endParaRPr lang="en-US" altLang="zh-CN" sz="2400" dirty="0"/>
          </a:p>
          <a:p>
            <a:pPr lvl="1"/>
            <a:r>
              <a:rPr lang="zh-CN" altLang="en-US" sz="2400" dirty="0"/>
              <a:t>最小距离为</a:t>
            </a:r>
            <a:r>
              <a:rPr lang="en-US" altLang="zh-CN" sz="2400" dirty="0"/>
              <a:t>2c+d+1</a:t>
            </a:r>
            <a:r>
              <a:rPr lang="zh-CN" altLang="en-US" sz="2400" dirty="0"/>
              <a:t>的编码最多可以纠正</a:t>
            </a:r>
            <a:r>
              <a:rPr lang="en-US" altLang="zh-CN" sz="2400" dirty="0"/>
              <a:t>c</a:t>
            </a:r>
            <a:r>
              <a:rPr lang="zh-CN" altLang="en-US" sz="2400" dirty="0"/>
              <a:t>位错，同时最多检测</a:t>
            </a:r>
            <a:r>
              <a:rPr lang="en-US" altLang="zh-CN" sz="2400" dirty="0"/>
              <a:t>d</a:t>
            </a:r>
            <a:r>
              <a:rPr lang="zh-CN" altLang="en-US" sz="2400" dirty="0"/>
              <a:t>位错；</a:t>
            </a:r>
          </a:p>
        </p:txBody>
      </p:sp>
      <p:sp>
        <p:nvSpPr>
          <p:cNvPr id="8" name="日期占位符 7"/>
          <p:cNvSpPr>
            <a:spLocks noGrp="1"/>
          </p:cNvSpPr>
          <p:nvPr>
            <p:ph type="dt" sz="half" idx="10"/>
          </p:nvPr>
        </p:nvSpPr>
        <p:spPr/>
        <p:txBody>
          <a:bodyPr/>
          <a:lstStyle/>
          <a:p>
            <a:pPr>
              <a:defRPr/>
            </a:pPr>
            <a:fld id="{3BC46781-85A1-43BE-A30F-860692D385DF}" type="datetime1">
              <a:rPr lang="zh-CN" altLang="en-US" smtClean="0"/>
              <a:t>2018/3/13</a:t>
            </a:fld>
            <a:endParaRPr lang="en-US" altLang="zh-CN"/>
          </a:p>
        </p:txBody>
      </p:sp>
      <p:sp>
        <p:nvSpPr>
          <p:cNvPr id="51203"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51204" name="灯片编号占位符 5"/>
          <p:cNvSpPr>
            <a:spLocks noGrp="1"/>
          </p:cNvSpPr>
          <p:nvPr>
            <p:ph type="sldNum" sz="quarter" idx="12"/>
          </p:nvPr>
        </p:nvSpPr>
        <p:spPr>
          <a:noFill/>
        </p:spPr>
        <p:txBody>
          <a:bodyPr/>
          <a:lstStyle/>
          <a:p>
            <a:fld id="{35572E36-2951-483C-9B68-BBB68A0403BB}" type="slidenum">
              <a:rPr lang="en-US" altLang="zh-CN" smtClean="0">
                <a:ea typeface="宋体" pitchFamily="2" charset="-122"/>
              </a:rPr>
              <a:pPr/>
              <a:t>62</a:t>
            </a:fld>
            <a:endParaRPr lang="en-US" altLang="zh-CN">
              <a:ea typeface="宋体" pitchFamily="2" charset="-122"/>
            </a:endParaRPr>
          </a:p>
        </p:txBody>
      </p:sp>
      <p:pic>
        <p:nvPicPr>
          <p:cNvPr id="51206" name="Picture 2"/>
          <p:cNvPicPr>
            <a:picLocks noChangeAspect="1" noChangeArrowheads="1"/>
          </p:cNvPicPr>
          <p:nvPr/>
        </p:nvPicPr>
        <p:blipFill>
          <a:blip r:embed="rId3" cstate="print"/>
          <a:srcRect/>
          <a:stretch>
            <a:fillRect/>
          </a:stretch>
        </p:blipFill>
        <p:spPr bwMode="auto">
          <a:xfrm>
            <a:off x="428596" y="3306782"/>
            <a:ext cx="4197350" cy="2908300"/>
          </a:xfrm>
          <a:prstGeom prst="rect">
            <a:avLst/>
          </a:prstGeom>
          <a:noFill/>
          <a:ln w="9525">
            <a:noFill/>
            <a:miter lim="800000"/>
            <a:headEnd/>
            <a:tailEnd/>
          </a:ln>
        </p:spPr>
      </p:pic>
      <p:pic>
        <p:nvPicPr>
          <p:cNvPr id="51207" name="Picture 3"/>
          <p:cNvPicPr>
            <a:picLocks noChangeAspect="1" noChangeArrowheads="1"/>
          </p:cNvPicPr>
          <p:nvPr/>
        </p:nvPicPr>
        <p:blipFill>
          <a:blip r:embed="rId4" cstate="print"/>
          <a:srcRect/>
          <a:stretch>
            <a:fillRect/>
          </a:stretch>
        </p:blipFill>
        <p:spPr bwMode="auto">
          <a:xfrm>
            <a:off x="4929188" y="3178175"/>
            <a:ext cx="3846512" cy="3214688"/>
          </a:xfrm>
          <a:prstGeom prst="rect">
            <a:avLst/>
          </a:prstGeom>
          <a:noFill/>
          <a:ln w="9525">
            <a:noFill/>
            <a:miter lim="800000"/>
            <a:headEnd/>
            <a:tailEnd/>
          </a:ln>
        </p:spPr>
      </p:pic>
    </p:spTree>
    <p:extLst>
      <p:ext uri="{BB962C8B-B14F-4D97-AF65-F5344CB8AC3E}">
        <p14:creationId xmlns:p14="http://schemas.microsoft.com/office/powerpoint/2010/main" val="17402331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dirty="0"/>
              <a:t>汉明码（</a:t>
            </a:r>
            <a:r>
              <a:rPr lang="en-US" altLang="zh-CN" dirty="0"/>
              <a:t>hamming code</a:t>
            </a:r>
            <a:r>
              <a:rPr lang="zh-CN" altLang="en-US" dirty="0"/>
              <a:t>）</a:t>
            </a:r>
          </a:p>
        </p:txBody>
      </p:sp>
      <p:sp>
        <p:nvSpPr>
          <p:cNvPr id="53253" name="内容占位符 6"/>
          <p:cNvSpPr>
            <a:spLocks noGrp="1"/>
          </p:cNvSpPr>
          <p:nvPr>
            <p:ph idx="1"/>
          </p:nvPr>
        </p:nvSpPr>
        <p:spPr>
          <a:xfrm>
            <a:off x="457200" y="1239838"/>
            <a:ext cx="8543925" cy="5094287"/>
          </a:xfrm>
        </p:spPr>
        <p:txBody>
          <a:bodyPr/>
          <a:lstStyle/>
          <a:p>
            <a:r>
              <a:rPr lang="zh-CN" altLang="en-US" dirty="0"/>
              <a:t>设计了一个最小距离为</a:t>
            </a:r>
            <a:r>
              <a:rPr lang="en-US" altLang="zh-CN" dirty="0"/>
              <a:t>3</a:t>
            </a:r>
            <a:r>
              <a:rPr lang="zh-CN" altLang="en-US" dirty="0"/>
              <a:t>的编码的一般方法。</a:t>
            </a:r>
            <a:endParaRPr lang="en-US" altLang="zh-CN" dirty="0"/>
          </a:p>
          <a:p>
            <a:pPr lvl="1"/>
            <a:r>
              <a:rPr lang="zh-CN" altLang="en-US" dirty="0"/>
              <a:t>对于任意</a:t>
            </a:r>
            <a:r>
              <a:rPr lang="en-US" altLang="zh-CN" dirty="0" err="1"/>
              <a:t>i</a:t>
            </a:r>
            <a:r>
              <a:rPr lang="zh-CN" altLang="en-US" dirty="0"/>
              <a:t>值，可产生</a:t>
            </a:r>
            <a:r>
              <a:rPr lang="en-US" altLang="zh-CN" dirty="0"/>
              <a:t>2</a:t>
            </a:r>
            <a:r>
              <a:rPr lang="en-US" altLang="zh-CN" baseline="30000" dirty="0"/>
              <a:t>i</a:t>
            </a:r>
            <a:r>
              <a:rPr lang="en-US" altLang="zh-CN" dirty="0"/>
              <a:t>-1</a:t>
            </a:r>
            <a:r>
              <a:rPr lang="zh-CN" altLang="en-US" dirty="0"/>
              <a:t>位的编码，其中包含</a:t>
            </a:r>
            <a:r>
              <a:rPr lang="en-US" altLang="zh-CN" dirty="0" err="1"/>
              <a:t>i</a:t>
            </a:r>
            <a:r>
              <a:rPr lang="zh-CN" altLang="en-US" dirty="0"/>
              <a:t>个校验位，</a:t>
            </a:r>
            <a:r>
              <a:rPr lang="en-US" altLang="zh-CN" dirty="0"/>
              <a:t>2</a:t>
            </a:r>
            <a:r>
              <a:rPr lang="en-US" altLang="zh-CN" baseline="30000" dirty="0"/>
              <a:t>i</a:t>
            </a:r>
            <a:r>
              <a:rPr lang="en-US" altLang="zh-CN" dirty="0"/>
              <a:t>-i-1</a:t>
            </a:r>
            <a:r>
              <a:rPr lang="zh-CN" altLang="en-US" dirty="0"/>
              <a:t>个信息位。</a:t>
            </a:r>
            <a:endParaRPr lang="en-US" altLang="zh-CN" dirty="0"/>
          </a:p>
          <a:p>
            <a:pPr lvl="1"/>
            <a:r>
              <a:rPr lang="zh-CN" altLang="en-US" dirty="0"/>
              <a:t>信息位较少的距离为</a:t>
            </a:r>
            <a:r>
              <a:rPr lang="en-US" altLang="zh-CN" dirty="0"/>
              <a:t>3</a:t>
            </a:r>
            <a:r>
              <a:rPr lang="zh-CN" altLang="en-US" dirty="0"/>
              <a:t>的编码，可由位数较多的汉明码经删除若干信息位而得到。</a:t>
            </a:r>
            <a:endParaRPr lang="en-US" altLang="zh-CN" dirty="0"/>
          </a:p>
          <a:p>
            <a:r>
              <a:rPr lang="zh-CN" altLang="en-US" dirty="0"/>
              <a:t>编码方法：</a:t>
            </a:r>
            <a:endParaRPr lang="en-US" altLang="zh-CN" dirty="0"/>
          </a:p>
          <a:p>
            <a:pPr lvl="1"/>
            <a:r>
              <a:rPr lang="zh-CN" altLang="en-US" dirty="0"/>
              <a:t>从右向左给每一信息位编号：</a:t>
            </a:r>
            <a:r>
              <a:rPr lang="en-US" altLang="zh-CN" dirty="0"/>
              <a:t>1——2</a:t>
            </a:r>
            <a:r>
              <a:rPr lang="en-US" altLang="zh-CN" baseline="30000" dirty="0"/>
              <a:t>i</a:t>
            </a:r>
            <a:r>
              <a:rPr lang="en-US" altLang="zh-CN" dirty="0"/>
              <a:t>-1</a:t>
            </a:r>
            <a:r>
              <a:rPr lang="zh-CN" altLang="en-US" dirty="0"/>
              <a:t>；</a:t>
            </a:r>
            <a:endParaRPr lang="en-US" altLang="zh-CN" dirty="0"/>
          </a:p>
          <a:p>
            <a:pPr lvl="1"/>
            <a:r>
              <a:rPr lang="zh-CN" altLang="en-US" dirty="0"/>
              <a:t>其中</a:t>
            </a:r>
            <a:r>
              <a:rPr lang="en-US" altLang="zh-CN" dirty="0"/>
              <a:t>2</a:t>
            </a:r>
            <a:r>
              <a:rPr lang="zh-CN" altLang="en-US" dirty="0"/>
              <a:t>的幂次位置安排校验位，其余信息位；</a:t>
            </a:r>
            <a:endParaRPr lang="en-US" altLang="zh-CN" dirty="0"/>
          </a:p>
          <a:p>
            <a:pPr lvl="1"/>
            <a:r>
              <a:rPr lang="zh-CN" altLang="en-US" dirty="0"/>
              <a:t>每个校验位与部分信息位联合成一组，这些信息位的编号中在校验位为</a:t>
            </a:r>
            <a:r>
              <a:rPr lang="en-US" altLang="zh-CN" dirty="0"/>
              <a:t>1</a:t>
            </a:r>
            <a:r>
              <a:rPr lang="zh-CN" altLang="en-US" dirty="0"/>
              <a:t>的位置上都是</a:t>
            </a:r>
            <a:r>
              <a:rPr lang="en-US" altLang="zh-CN" dirty="0"/>
              <a:t>1</a:t>
            </a:r>
            <a:r>
              <a:rPr lang="zh-CN" altLang="en-US" dirty="0"/>
              <a:t>。</a:t>
            </a:r>
            <a:endParaRPr lang="en-US" altLang="zh-CN" dirty="0"/>
          </a:p>
          <a:p>
            <a:pPr lvl="2"/>
            <a:r>
              <a:rPr lang="zh-CN" altLang="en-US" dirty="0"/>
              <a:t>校验位</a:t>
            </a:r>
            <a:r>
              <a:rPr lang="en-US" altLang="zh-CN" dirty="0"/>
              <a:t>2</a:t>
            </a:r>
            <a:r>
              <a:rPr lang="zh-CN" altLang="en-US" dirty="0"/>
              <a:t>（</a:t>
            </a:r>
            <a:r>
              <a:rPr lang="en-US" altLang="zh-CN" dirty="0"/>
              <a:t>0</a:t>
            </a:r>
            <a:r>
              <a:rPr lang="en-US" altLang="zh-CN" dirty="0">
                <a:solidFill>
                  <a:srgbClr val="FF0000"/>
                </a:solidFill>
              </a:rPr>
              <a:t>1</a:t>
            </a:r>
            <a:r>
              <a:rPr lang="en-US" altLang="zh-CN" dirty="0"/>
              <a:t>0</a:t>
            </a:r>
            <a:r>
              <a:rPr lang="zh-CN" altLang="en-US" dirty="0"/>
              <a:t>），与信息位</a:t>
            </a:r>
            <a:r>
              <a:rPr lang="en-US" altLang="zh-CN" dirty="0"/>
              <a:t>0</a:t>
            </a:r>
            <a:r>
              <a:rPr lang="en-US" altLang="zh-CN" dirty="0">
                <a:solidFill>
                  <a:srgbClr val="FF0000"/>
                </a:solidFill>
              </a:rPr>
              <a:t>1</a:t>
            </a:r>
            <a:r>
              <a:rPr lang="en-US" altLang="zh-CN" dirty="0"/>
              <a:t>1</a:t>
            </a:r>
            <a:r>
              <a:rPr lang="zh-CN" altLang="en-US" dirty="0"/>
              <a:t>，</a:t>
            </a:r>
            <a:r>
              <a:rPr lang="en-US" altLang="zh-CN" dirty="0"/>
              <a:t>1</a:t>
            </a:r>
            <a:r>
              <a:rPr lang="en-US" altLang="zh-CN" dirty="0">
                <a:solidFill>
                  <a:srgbClr val="FF0000"/>
                </a:solidFill>
              </a:rPr>
              <a:t>1</a:t>
            </a:r>
            <a:r>
              <a:rPr lang="en-US" altLang="zh-CN" dirty="0"/>
              <a:t>0</a:t>
            </a:r>
            <a:r>
              <a:rPr lang="zh-CN" altLang="en-US" dirty="0"/>
              <a:t>，</a:t>
            </a:r>
            <a:r>
              <a:rPr lang="en-US" altLang="zh-CN" dirty="0"/>
              <a:t>1</a:t>
            </a:r>
            <a:r>
              <a:rPr lang="en-US" altLang="zh-CN" dirty="0">
                <a:solidFill>
                  <a:srgbClr val="FF0000"/>
                </a:solidFill>
              </a:rPr>
              <a:t>1</a:t>
            </a:r>
            <a:r>
              <a:rPr lang="en-US" altLang="zh-CN" dirty="0"/>
              <a:t>1</a:t>
            </a:r>
            <a:r>
              <a:rPr lang="zh-CN" altLang="en-US" dirty="0"/>
              <a:t>组成一组。</a:t>
            </a:r>
            <a:endParaRPr lang="en-US" altLang="zh-CN" dirty="0"/>
          </a:p>
        </p:txBody>
      </p:sp>
      <p:sp>
        <p:nvSpPr>
          <p:cNvPr id="6" name="日期占位符 5"/>
          <p:cNvSpPr>
            <a:spLocks noGrp="1"/>
          </p:cNvSpPr>
          <p:nvPr>
            <p:ph type="dt" sz="half" idx="10"/>
          </p:nvPr>
        </p:nvSpPr>
        <p:spPr/>
        <p:txBody>
          <a:bodyPr/>
          <a:lstStyle/>
          <a:p>
            <a:pPr>
              <a:defRPr/>
            </a:pPr>
            <a:fld id="{4B94E569-27D6-433B-ACBD-96BBB6CC4460}" type="datetime1">
              <a:rPr lang="zh-CN" altLang="en-US" smtClean="0"/>
              <a:t>2018/3/13</a:t>
            </a:fld>
            <a:endParaRPr lang="en-US" altLang="zh-CN"/>
          </a:p>
        </p:txBody>
      </p:sp>
      <p:sp>
        <p:nvSpPr>
          <p:cNvPr id="53251"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53252" name="灯片编号占位符 5"/>
          <p:cNvSpPr>
            <a:spLocks noGrp="1"/>
          </p:cNvSpPr>
          <p:nvPr>
            <p:ph type="sldNum" sz="quarter" idx="12"/>
          </p:nvPr>
        </p:nvSpPr>
        <p:spPr>
          <a:noFill/>
        </p:spPr>
        <p:txBody>
          <a:bodyPr/>
          <a:lstStyle/>
          <a:p>
            <a:fld id="{639AEDE0-7F4C-4E1A-8466-3CB42571C0A6}" type="slidenum">
              <a:rPr lang="en-US" altLang="zh-CN" smtClean="0">
                <a:ea typeface="宋体" pitchFamily="2" charset="-122"/>
              </a:rPr>
              <a:pPr/>
              <a:t>63</a:t>
            </a:fld>
            <a:endParaRPr lang="en-US" altLang="zh-CN">
              <a:ea typeface="宋体" pitchFamily="2" charset="-122"/>
            </a:endParaRPr>
          </a:p>
        </p:txBody>
      </p:sp>
    </p:spTree>
    <p:extLst>
      <p:ext uri="{BB962C8B-B14F-4D97-AF65-F5344CB8AC3E}">
        <p14:creationId xmlns:p14="http://schemas.microsoft.com/office/powerpoint/2010/main" val="25772534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dirty="0"/>
              <a:t>汉明码（</a:t>
            </a:r>
            <a:r>
              <a:rPr lang="en-US" altLang="zh-CN" dirty="0"/>
              <a:t>hamming code</a:t>
            </a:r>
            <a:r>
              <a:rPr lang="zh-CN" altLang="en-US" dirty="0"/>
              <a:t>）</a:t>
            </a:r>
          </a:p>
        </p:txBody>
      </p:sp>
      <p:sp>
        <p:nvSpPr>
          <p:cNvPr id="54277" name="内容占位符 6"/>
          <p:cNvSpPr>
            <a:spLocks noGrp="1"/>
          </p:cNvSpPr>
          <p:nvPr>
            <p:ph idx="1"/>
          </p:nvPr>
        </p:nvSpPr>
        <p:spPr>
          <a:xfrm>
            <a:off x="342313" y="1178109"/>
            <a:ext cx="8543925" cy="539805"/>
          </a:xfrm>
        </p:spPr>
        <p:txBody>
          <a:bodyPr/>
          <a:lstStyle/>
          <a:p>
            <a:r>
              <a:rPr lang="en-US" altLang="zh-CN" dirty="0"/>
              <a:t>7</a:t>
            </a:r>
            <a:r>
              <a:rPr lang="zh-CN" altLang="en-US" dirty="0"/>
              <a:t>位汉明码的奇偶检验矩阵</a:t>
            </a:r>
            <a:endParaRPr lang="en-US" altLang="zh-CN" dirty="0"/>
          </a:p>
        </p:txBody>
      </p:sp>
      <p:sp>
        <p:nvSpPr>
          <p:cNvPr id="7" name="日期占位符 6"/>
          <p:cNvSpPr>
            <a:spLocks noGrp="1"/>
          </p:cNvSpPr>
          <p:nvPr>
            <p:ph type="dt" sz="half" idx="10"/>
          </p:nvPr>
        </p:nvSpPr>
        <p:spPr/>
        <p:txBody>
          <a:bodyPr/>
          <a:lstStyle/>
          <a:p>
            <a:pPr>
              <a:defRPr/>
            </a:pPr>
            <a:fld id="{3577810F-E38C-4F8F-BFAF-703A5F118CA4}" type="datetime1">
              <a:rPr lang="zh-CN" altLang="en-US" smtClean="0"/>
              <a:t>2018/3/13</a:t>
            </a:fld>
            <a:endParaRPr lang="en-US" altLang="zh-CN"/>
          </a:p>
        </p:txBody>
      </p:sp>
      <p:sp>
        <p:nvSpPr>
          <p:cNvPr id="54275"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54276" name="灯片编号占位符 5"/>
          <p:cNvSpPr>
            <a:spLocks noGrp="1"/>
          </p:cNvSpPr>
          <p:nvPr>
            <p:ph type="sldNum" sz="quarter" idx="12"/>
          </p:nvPr>
        </p:nvSpPr>
        <p:spPr>
          <a:noFill/>
        </p:spPr>
        <p:txBody>
          <a:bodyPr/>
          <a:lstStyle/>
          <a:p>
            <a:fld id="{426703E4-59EC-4515-8F20-808E32619EE1}" type="slidenum">
              <a:rPr lang="en-US" altLang="zh-CN" smtClean="0">
                <a:ea typeface="宋体" pitchFamily="2" charset="-122"/>
              </a:rPr>
              <a:pPr/>
              <a:t>64</a:t>
            </a:fld>
            <a:endParaRPr lang="en-US" altLang="zh-CN">
              <a:ea typeface="宋体" pitchFamily="2" charset="-122"/>
            </a:endParaRPr>
          </a:p>
        </p:txBody>
      </p:sp>
      <p:pic>
        <p:nvPicPr>
          <p:cNvPr id="54278" name="Picture 3"/>
          <p:cNvPicPr>
            <a:picLocks noChangeAspect="1" noChangeArrowheads="1"/>
          </p:cNvPicPr>
          <p:nvPr/>
        </p:nvPicPr>
        <p:blipFill>
          <a:blip r:embed="rId3" cstate="print"/>
          <a:srcRect/>
          <a:stretch>
            <a:fillRect/>
          </a:stretch>
        </p:blipFill>
        <p:spPr bwMode="auto">
          <a:xfrm>
            <a:off x="457200" y="1785939"/>
            <a:ext cx="7283152" cy="3947318"/>
          </a:xfrm>
          <a:prstGeom prst="rect">
            <a:avLst/>
          </a:prstGeom>
          <a:noFill/>
          <a:ln w="9525">
            <a:noFill/>
            <a:miter lim="800000"/>
            <a:headEnd/>
            <a:tailEnd/>
          </a:ln>
        </p:spPr>
      </p:pic>
      <p:sp>
        <p:nvSpPr>
          <p:cNvPr id="9" name="内容占位符 6"/>
          <p:cNvSpPr txBox="1">
            <a:spLocks/>
          </p:cNvSpPr>
          <p:nvPr/>
        </p:nvSpPr>
        <p:spPr bwMode="auto">
          <a:xfrm>
            <a:off x="1661947" y="4495896"/>
            <a:ext cx="2952329" cy="539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None/>
            </a:pPr>
            <a:r>
              <a:rPr lang="en-US" altLang="zh-CN" sz="2800" kern="0" dirty="0">
                <a:solidFill>
                  <a:srgbClr val="FF0000"/>
                </a:solidFill>
              </a:rPr>
              <a:t> 1      0      1     1</a:t>
            </a:r>
          </a:p>
        </p:txBody>
      </p:sp>
      <p:sp>
        <p:nvSpPr>
          <p:cNvPr id="10" name="内容占位符 6"/>
          <p:cNvSpPr txBox="1">
            <a:spLocks/>
          </p:cNvSpPr>
          <p:nvPr/>
        </p:nvSpPr>
        <p:spPr bwMode="auto">
          <a:xfrm>
            <a:off x="6054800" y="4476525"/>
            <a:ext cx="585577" cy="539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None/>
            </a:pPr>
            <a:r>
              <a:rPr lang="en-US" altLang="zh-CN" sz="2800" kern="0" dirty="0">
                <a:solidFill>
                  <a:srgbClr val="FF0000"/>
                </a:solidFill>
              </a:rPr>
              <a:t> 1</a:t>
            </a:r>
          </a:p>
        </p:txBody>
      </p:sp>
      <p:sp>
        <p:nvSpPr>
          <p:cNvPr id="11" name="内容占位符 6"/>
          <p:cNvSpPr txBox="1">
            <a:spLocks/>
          </p:cNvSpPr>
          <p:nvPr/>
        </p:nvSpPr>
        <p:spPr bwMode="auto">
          <a:xfrm>
            <a:off x="5277817" y="4497359"/>
            <a:ext cx="585577" cy="539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None/>
            </a:pPr>
            <a:r>
              <a:rPr lang="en-US" altLang="zh-CN" sz="2800" kern="0" dirty="0">
                <a:solidFill>
                  <a:srgbClr val="00B0F0"/>
                </a:solidFill>
              </a:rPr>
              <a:t> 0</a:t>
            </a:r>
          </a:p>
        </p:txBody>
      </p:sp>
      <p:sp>
        <p:nvSpPr>
          <p:cNvPr id="12" name="内容占位符 6"/>
          <p:cNvSpPr txBox="1">
            <a:spLocks/>
          </p:cNvSpPr>
          <p:nvPr/>
        </p:nvSpPr>
        <p:spPr bwMode="auto">
          <a:xfrm>
            <a:off x="4578686" y="4509120"/>
            <a:ext cx="585577" cy="539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None/>
            </a:pPr>
            <a:r>
              <a:rPr lang="en-US" altLang="zh-CN" sz="2800" kern="0" dirty="0">
                <a:solidFill>
                  <a:schemeClr val="tx2">
                    <a:lumMod val="60000"/>
                    <a:lumOff val="40000"/>
                  </a:schemeClr>
                </a:solidFill>
              </a:rPr>
              <a:t> 0</a:t>
            </a:r>
          </a:p>
        </p:txBody>
      </p:sp>
      <p:sp>
        <p:nvSpPr>
          <p:cNvPr id="13" name="内容占位符 6"/>
          <p:cNvSpPr txBox="1">
            <a:spLocks/>
          </p:cNvSpPr>
          <p:nvPr/>
        </p:nvSpPr>
        <p:spPr bwMode="auto">
          <a:xfrm>
            <a:off x="307711" y="4456250"/>
            <a:ext cx="1022465" cy="539805"/>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None/>
            </a:pPr>
            <a:r>
              <a:rPr lang="en-US" altLang="zh-CN" sz="2800" kern="0" dirty="0"/>
              <a:t> </a:t>
            </a:r>
            <a:r>
              <a:rPr lang="zh-CN" altLang="en-US" sz="2800" kern="0" dirty="0"/>
              <a:t>实例：</a:t>
            </a:r>
            <a:endParaRPr lang="en-US" altLang="zh-CN" sz="2800" kern="0" dirty="0"/>
          </a:p>
        </p:txBody>
      </p:sp>
      <p:sp>
        <p:nvSpPr>
          <p:cNvPr id="2" name="文本框 1"/>
          <p:cNvSpPr txBox="1"/>
          <p:nvPr/>
        </p:nvSpPr>
        <p:spPr>
          <a:xfrm>
            <a:off x="6138949" y="2222401"/>
            <a:ext cx="414251" cy="1200329"/>
          </a:xfrm>
          <a:prstGeom prst="rect">
            <a:avLst/>
          </a:prstGeom>
          <a:noFill/>
        </p:spPr>
        <p:txBody>
          <a:bodyPr wrap="square" rtlCol="0">
            <a:spAutoFit/>
          </a:bodyPr>
          <a:lstStyle/>
          <a:p>
            <a:r>
              <a:rPr lang="en-US" altLang="zh-CN" sz="2400" dirty="0"/>
              <a:t>0</a:t>
            </a:r>
          </a:p>
          <a:p>
            <a:r>
              <a:rPr lang="en-US" altLang="zh-CN" sz="2400" dirty="0"/>
              <a:t>0</a:t>
            </a:r>
          </a:p>
          <a:p>
            <a:r>
              <a:rPr lang="en-US" altLang="zh-CN" sz="2400" dirty="0"/>
              <a:t>1</a:t>
            </a:r>
            <a:endParaRPr lang="zh-CN" altLang="en-US" sz="2400" dirty="0"/>
          </a:p>
        </p:txBody>
      </p:sp>
      <p:sp>
        <p:nvSpPr>
          <p:cNvPr id="15" name="文本框 14"/>
          <p:cNvSpPr txBox="1"/>
          <p:nvPr/>
        </p:nvSpPr>
        <p:spPr>
          <a:xfrm>
            <a:off x="5486530" y="2211811"/>
            <a:ext cx="414251" cy="1200329"/>
          </a:xfrm>
          <a:prstGeom prst="rect">
            <a:avLst/>
          </a:prstGeom>
          <a:noFill/>
        </p:spPr>
        <p:txBody>
          <a:bodyPr wrap="square" rtlCol="0">
            <a:spAutoFit/>
          </a:bodyPr>
          <a:lstStyle/>
          <a:p>
            <a:r>
              <a:rPr lang="en-US" altLang="zh-CN" sz="2400" dirty="0"/>
              <a:t>0</a:t>
            </a:r>
          </a:p>
          <a:p>
            <a:r>
              <a:rPr lang="en-US" altLang="zh-CN" sz="2400" dirty="0"/>
              <a:t>1</a:t>
            </a:r>
          </a:p>
          <a:p>
            <a:r>
              <a:rPr lang="en-US" altLang="zh-CN" sz="2400" dirty="0"/>
              <a:t>0</a:t>
            </a:r>
            <a:endParaRPr lang="zh-CN" altLang="en-US" sz="2400" dirty="0"/>
          </a:p>
        </p:txBody>
      </p:sp>
      <p:sp>
        <p:nvSpPr>
          <p:cNvPr id="16" name="文本框 15"/>
          <p:cNvSpPr txBox="1"/>
          <p:nvPr/>
        </p:nvSpPr>
        <p:spPr>
          <a:xfrm flipH="1">
            <a:off x="4716017" y="2222401"/>
            <a:ext cx="922914" cy="1200329"/>
          </a:xfrm>
          <a:prstGeom prst="rect">
            <a:avLst/>
          </a:prstGeom>
          <a:noFill/>
        </p:spPr>
        <p:txBody>
          <a:bodyPr wrap="square" rtlCol="0">
            <a:spAutoFit/>
          </a:bodyPr>
          <a:lstStyle/>
          <a:p>
            <a:r>
              <a:rPr lang="en-US" altLang="zh-CN" sz="2400" dirty="0"/>
              <a:t>0</a:t>
            </a:r>
          </a:p>
          <a:p>
            <a:r>
              <a:rPr lang="en-US" altLang="zh-CN" sz="2400" dirty="0"/>
              <a:t>1</a:t>
            </a:r>
          </a:p>
          <a:p>
            <a:r>
              <a:rPr lang="en-US" altLang="zh-CN" sz="2400" dirty="0"/>
              <a:t>1</a:t>
            </a:r>
            <a:endParaRPr lang="zh-CN" altLang="en-US" sz="2400" dirty="0"/>
          </a:p>
        </p:txBody>
      </p:sp>
      <p:sp>
        <p:nvSpPr>
          <p:cNvPr id="17" name="文本框 16"/>
          <p:cNvSpPr txBox="1"/>
          <p:nvPr/>
        </p:nvSpPr>
        <p:spPr>
          <a:xfrm>
            <a:off x="4008873" y="2198582"/>
            <a:ext cx="414251" cy="1200329"/>
          </a:xfrm>
          <a:prstGeom prst="rect">
            <a:avLst/>
          </a:prstGeom>
          <a:noFill/>
        </p:spPr>
        <p:txBody>
          <a:bodyPr wrap="square" rtlCol="0">
            <a:spAutoFit/>
          </a:bodyPr>
          <a:lstStyle/>
          <a:p>
            <a:r>
              <a:rPr lang="en-US" altLang="zh-CN" sz="2400" dirty="0"/>
              <a:t>1</a:t>
            </a:r>
          </a:p>
          <a:p>
            <a:r>
              <a:rPr lang="en-US" altLang="zh-CN" sz="2400" dirty="0"/>
              <a:t>0</a:t>
            </a:r>
          </a:p>
          <a:p>
            <a:r>
              <a:rPr lang="en-US" altLang="zh-CN" sz="2400" dirty="0"/>
              <a:t>0</a:t>
            </a:r>
            <a:endParaRPr lang="zh-CN" altLang="en-US" sz="2400" dirty="0"/>
          </a:p>
        </p:txBody>
      </p:sp>
      <p:sp>
        <p:nvSpPr>
          <p:cNvPr id="18" name="文本框 17"/>
          <p:cNvSpPr txBox="1"/>
          <p:nvPr/>
        </p:nvSpPr>
        <p:spPr>
          <a:xfrm>
            <a:off x="3286740" y="2222401"/>
            <a:ext cx="414251" cy="1200329"/>
          </a:xfrm>
          <a:prstGeom prst="rect">
            <a:avLst/>
          </a:prstGeom>
          <a:noFill/>
        </p:spPr>
        <p:txBody>
          <a:bodyPr wrap="square" rtlCol="0">
            <a:spAutoFit/>
          </a:bodyPr>
          <a:lstStyle/>
          <a:p>
            <a:r>
              <a:rPr lang="en-US" altLang="zh-CN" sz="2400" dirty="0"/>
              <a:t>1</a:t>
            </a:r>
          </a:p>
          <a:p>
            <a:r>
              <a:rPr lang="en-US" altLang="zh-CN" sz="2400" dirty="0"/>
              <a:t>0</a:t>
            </a:r>
          </a:p>
          <a:p>
            <a:r>
              <a:rPr lang="en-US" altLang="zh-CN" sz="2400" dirty="0"/>
              <a:t>1</a:t>
            </a:r>
            <a:endParaRPr lang="zh-CN" altLang="en-US" sz="2400" dirty="0"/>
          </a:p>
        </p:txBody>
      </p:sp>
      <p:sp>
        <p:nvSpPr>
          <p:cNvPr id="19" name="文本框 18"/>
          <p:cNvSpPr txBox="1"/>
          <p:nvPr/>
        </p:nvSpPr>
        <p:spPr>
          <a:xfrm>
            <a:off x="2423627" y="2222400"/>
            <a:ext cx="414251" cy="1200329"/>
          </a:xfrm>
          <a:prstGeom prst="rect">
            <a:avLst/>
          </a:prstGeom>
          <a:noFill/>
        </p:spPr>
        <p:txBody>
          <a:bodyPr wrap="square" rtlCol="0">
            <a:spAutoFit/>
          </a:bodyPr>
          <a:lstStyle/>
          <a:p>
            <a:r>
              <a:rPr lang="en-US" altLang="zh-CN" sz="2400" dirty="0"/>
              <a:t>1</a:t>
            </a:r>
          </a:p>
          <a:p>
            <a:r>
              <a:rPr lang="en-US" altLang="zh-CN" sz="2400" dirty="0"/>
              <a:t>1</a:t>
            </a:r>
          </a:p>
          <a:p>
            <a:r>
              <a:rPr lang="en-US" altLang="zh-CN" sz="2400" dirty="0"/>
              <a:t>0</a:t>
            </a:r>
            <a:endParaRPr lang="zh-CN" altLang="en-US" sz="2400" dirty="0"/>
          </a:p>
        </p:txBody>
      </p:sp>
      <p:sp>
        <p:nvSpPr>
          <p:cNvPr id="20" name="文本框 19"/>
          <p:cNvSpPr txBox="1"/>
          <p:nvPr/>
        </p:nvSpPr>
        <p:spPr>
          <a:xfrm>
            <a:off x="1816578" y="2198582"/>
            <a:ext cx="414251" cy="1200329"/>
          </a:xfrm>
          <a:prstGeom prst="rect">
            <a:avLst/>
          </a:prstGeom>
          <a:noFill/>
        </p:spPr>
        <p:txBody>
          <a:bodyPr wrap="square" rtlCol="0">
            <a:spAutoFit/>
          </a:bodyPr>
          <a:lstStyle/>
          <a:p>
            <a:r>
              <a:rPr lang="en-US" altLang="zh-CN" sz="2400" dirty="0"/>
              <a:t>1</a:t>
            </a:r>
          </a:p>
          <a:p>
            <a:r>
              <a:rPr lang="en-US" altLang="zh-CN" sz="2400" dirty="0"/>
              <a:t>1</a:t>
            </a:r>
          </a:p>
          <a:p>
            <a:r>
              <a:rPr lang="en-US" altLang="zh-CN" sz="2400" dirty="0"/>
              <a:t>1</a:t>
            </a:r>
            <a:endParaRPr lang="zh-CN" altLang="en-US" sz="2400" dirty="0"/>
          </a:p>
        </p:txBody>
      </p:sp>
      <p:sp>
        <p:nvSpPr>
          <p:cNvPr id="3" name="圆角矩形 2"/>
          <p:cNvSpPr/>
          <p:nvPr/>
        </p:nvSpPr>
        <p:spPr>
          <a:xfrm>
            <a:off x="1843012" y="3023179"/>
            <a:ext cx="352724" cy="261805"/>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3283172" y="3023179"/>
            <a:ext cx="352724" cy="261805"/>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716016" y="3068960"/>
            <a:ext cx="352724" cy="261805"/>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6156176" y="3068960"/>
            <a:ext cx="352724" cy="261805"/>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1835696" y="2654640"/>
            <a:ext cx="1040750" cy="360040"/>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4788024" y="2636912"/>
            <a:ext cx="1040750" cy="360040"/>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1856162" y="2215877"/>
            <a:ext cx="2566962" cy="360040"/>
          </a:xfrm>
          <a:prstGeom prst="roundRect">
            <a:avLst/>
          </a:prstGeom>
          <a:noFill/>
          <a:ln w="3810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4215999" y="3422730"/>
            <a:ext cx="4245378" cy="792088"/>
            <a:chOff x="4215999" y="3422730"/>
            <a:chExt cx="4245378" cy="792088"/>
          </a:xfrm>
        </p:grpSpPr>
        <p:sp>
          <p:nvSpPr>
            <p:cNvPr id="8" name="矩形标注 7"/>
            <p:cNvSpPr/>
            <p:nvPr/>
          </p:nvSpPr>
          <p:spPr>
            <a:xfrm>
              <a:off x="6904040" y="3429000"/>
              <a:ext cx="1557337" cy="785818"/>
            </a:xfrm>
            <a:prstGeom prst="wedgeRectCallout">
              <a:avLst>
                <a:gd name="adj1" fmla="val -48053"/>
                <a:gd name="adj2" fmla="val -2122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校验位用来产生偶校验</a:t>
              </a:r>
            </a:p>
          </p:txBody>
        </p:sp>
        <p:cxnSp>
          <p:nvCxnSpPr>
            <p:cNvPr id="14" name="直接箭头连接符 13"/>
            <p:cNvCxnSpPr>
              <a:stCxn id="8" idx="1"/>
              <a:endCxn id="2" idx="2"/>
            </p:cNvCxnSpPr>
            <p:nvPr/>
          </p:nvCxnSpPr>
          <p:spPr>
            <a:xfrm flipH="1" flipV="1">
              <a:off x="6346075" y="3422730"/>
              <a:ext cx="557965" cy="3991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8" idx="1"/>
            </p:cNvCxnSpPr>
            <p:nvPr/>
          </p:nvCxnSpPr>
          <p:spPr>
            <a:xfrm flipH="1" flipV="1">
              <a:off x="5617758" y="3474451"/>
              <a:ext cx="1286282" cy="3474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flipV="1">
              <a:off x="4215999" y="3477729"/>
              <a:ext cx="2688041" cy="4229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677605" y="5832227"/>
            <a:ext cx="3204356" cy="461665"/>
          </a:xfrm>
          <a:prstGeom prst="rect">
            <a:avLst/>
          </a:prstGeom>
          <a:solidFill>
            <a:schemeClr val="accent1">
              <a:lumMod val="20000"/>
              <a:lumOff val="80000"/>
            </a:schemeClr>
          </a:solidFill>
        </p:spPr>
        <p:txBody>
          <a:bodyPr wrap="square" rtlCol="0">
            <a:spAutoFit/>
          </a:bodyPr>
          <a:lstStyle/>
          <a:p>
            <a:r>
              <a:rPr lang="zh-CN" altLang="en-US" sz="2400" dirty="0"/>
              <a:t>假设第</a:t>
            </a:r>
            <a:r>
              <a:rPr lang="en-US" altLang="zh-CN" sz="2400" dirty="0"/>
              <a:t>3</a:t>
            </a:r>
            <a:r>
              <a:rPr lang="zh-CN" altLang="en-US" sz="2400" dirty="0"/>
              <a:t>位出错，则？</a:t>
            </a:r>
            <a:endParaRPr lang="en-US" altLang="zh-CN" sz="2400" dirty="0"/>
          </a:p>
        </p:txBody>
      </p:sp>
      <p:sp>
        <p:nvSpPr>
          <p:cNvPr id="35" name="文本框 34"/>
          <p:cNvSpPr txBox="1"/>
          <p:nvPr/>
        </p:nvSpPr>
        <p:spPr>
          <a:xfrm>
            <a:off x="4025308" y="5832227"/>
            <a:ext cx="4471182" cy="461665"/>
          </a:xfrm>
          <a:prstGeom prst="rect">
            <a:avLst/>
          </a:prstGeom>
          <a:solidFill>
            <a:schemeClr val="accent1">
              <a:lumMod val="20000"/>
              <a:lumOff val="80000"/>
            </a:schemeClr>
          </a:solidFill>
        </p:spPr>
        <p:txBody>
          <a:bodyPr wrap="square" rtlCol="0">
            <a:spAutoFit/>
          </a:bodyPr>
          <a:lstStyle/>
          <a:p>
            <a:r>
              <a:rPr lang="zh-CN" altLang="en-US" sz="2400" dirty="0"/>
              <a:t>假设第</a:t>
            </a:r>
            <a:r>
              <a:rPr lang="en-US" altLang="zh-CN" sz="2400" dirty="0"/>
              <a:t>3</a:t>
            </a:r>
            <a:r>
              <a:rPr lang="zh-CN" altLang="en-US" sz="2400" dirty="0"/>
              <a:t>、</a:t>
            </a:r>
            <a:r>
              <a:rPr lang="en-US" altLang="zh-CN" sz="2400" dirty="0"/>
              <a:t>5</a:t>
            </a:r>
            <a:r>
              <a:rPr lang="zh-CN" altLang="en-US" sz="2400" dirty="0"/>
              <a:t>位同时出错，则？</a:t>
            </a:r>
            <a:endParaRPr lang="en-US" altLang="zh-CN" sz="2400" dirty="0"/>
          </a:p>
        </p:txBody>
      </p:sp>
    </p:spTree>
    <p:extLst>
      <p:ext uri="{BB962C8B-B14F-4D97-AF65-F5344CB8AC3E}">
        <p14:creationId xmlns:p14="http://schemas.microsoft.com/office/powerpoint/2010/main" val="49912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P spid="2" grpId="0"/>
      <p:bldP spid="15" grpId="0"/>
      <p:bldP spid="16" grpId="0"/>
      <p:bldP spid="17" grpId="0"/>
      <p:bldP spid="18" grpId="0"/>
      <p:bldP spid="19" grpId="0"/>
      <p:bldP spid="20" grpId="0"/>
      <p:bldP spid="3" grpId="0" animBg="1"/>
      <p:bldP spid="22" grpId="0" animBg="1"/>
      <p:bldP spid="23" grpId="0" animBg="1"/>
      <p:bldP spid="24" grpId="0" animBg="1"/>
      <p:bldP spid="25" grpId="0" animBg="1"/>
      <p:bldP spid="26" grpId="0" animBg="1"/>
      <p:bldP spid="27" grpId="0" animBg="1"/>
      <p:bldP spid="4" grpId="0" animBg="1"/>
      <p:bldP spid="3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dirty="0"/>
              <a:t>汉明码（</a:t>
            </a:r>
            <a:r>
              <a:rPr lang="en-US" altLang="zh-CN" dirty="0"/>
              <a:t>hamming code</a:t>
            </a:r>
            <a:r>
              <a:rPr lang="zh-CN" altLang="en-US" dirty="0"/>
              <a:t>）</a:t>
            </a:r>
          </a:p>
        </p:txBody>
      </p:sp>
      <p:sp>
        <p:nvSpPr>
          <p:cNvPr id="55301" name="内容占位符 6"/>
          <p:cNvSpPr>
            <a:spLocks noGrp="1"/>
          </p:cNvSpPr>
          <p:nvPr>
            <p:ph idx="1"/>
          </p:nvPr>
        </p:nvSpPr>
        <p:spPr>
          <a:xfrm>
            <a:off x="457200" y="1239838"/>
            <a:ext cx="8543925" cy="5094287"/>
          </a:xfrm>
        </p:spPr>
        <p:txBody>
          <a:bodyPr/>
          <a:lstStyle/>
          <a:p>
            <a:r>
              <a:rPr lang="zh-CN" altLang="en-US" sz="3200" dirty="0"/>
              <a:t>说明：</a:t>
            </a:r>
            <a:endParaRPr lang="en-US" altLang="zh-CN" sz="3200" dirty="0"/>
          </a:p>
          <a:p>
            <a:pPr lvl="1"/>
            <a:r>
              <a:rPr lang="en-US" altLang="zh-CN" sz="3200" dirty="0"/>
              <a:t>1</a:t>
            </a:r>
            <a:r>
              <a:rPr lang="zh-CN" altLang="en-US" sz="3200" dirty="0"/>
              <a:t>位错情况：</a:t>
            </a:r>
            <a:r>
              <a:rPr lang="en-US" altLang="zh-CN" sz="3200" dirty="0"/>
              <a:t>j</a:t>
            </a:r>
            <a:r>
              <a:rPr lang="zh-CN" altLang="en-US" sz="3200" dirty="0"/>
              <a:t>位</a:t>
            </a:r>
            <a:r>
              <a:rPr lang="en-US" altLang="zh-CN" sz="3200" dirty="0"/>
              <a:t>=&gt;</a:t>
            </a:r>
            <a:r>
              <a:rPr lang="zh-CN" altLang="en-US" sz="3200" dirty="0"/>
              <a:t>非法编码。</a:t>
            </a:r>
            <a:endParaRPr lang="en-US" altLang="zh-CN" sz="3200" dirty="0"/>
          </a:p>
          <a:p>
            <a:pPr lvl="2"/>
            <a:r>
              <a:rPr lang="zh-CN" altLang="en-US" sz="2800" dirty="0"/>
              <a:t>该错将引起包含</a:t>
            </a:r>
            <a:r>
              <a:rPr lang="en-US" altLang="zh-CN" sz="2800" dirty="0"/>
              <a:t>j</a:t>
            </a:r>
            <a:r>
              <a:rPr lang="zh-CN" altLang="en-US" sz="2800" dirty="0"/>
              <a:t>位的那些组的奇偶性不正确。</a:t>
            </a:r>
            <a:endParaRPr lang="en-US" altLang="zh-CN" sz="2800" dirty="0"/>
          </a:p>
          <a:p>
            <a:pPr lvl="2"/>
            <a:r>
              <a:rPr lang="zh-CN" altLang="en-US" sz="2800" dirty="0"/>
              <a:t>每一位至少包含在一个组中。</a:t>
            </a:r>
            <a:endParaRPr lang="en-US" altLang="zh-CN" sz="2800" dirty="0"/>
          </a:p>
          <a:p>
            <a:pPr lvl="1"/>
            <a:r>
              <a:rPr lang="zh-CN" altLang="en-US" sz="3200" dirty="0"/>
              <a:t>两位错：</a:t>
            </a:r>
            <a:r>
              <a:rPr lang="en-US" altLang="zh-CN" sz="3200" dirty="0"/>
              <a:t>j</a:t>
            </a:r>
            <a:r>
              <a:rPr lang="zh-CN" altLang="en-US" sz="3200" dirty="0"/>
              <a:t>和</a:t>
            </a:r>
            <a:r>
              <a:rPr lang="en-US" altLang="zh-CN" sz="3200" dirty="0"/>
              <a:t>k</a:t>
            </a:r>
          </a:p>
          <a:p>
            <a:pPr lvl="2"/>
            <a:r>
              <a:rPr lang="zh-CN" altLang="en-US" sz="2800" dirty="0"/>
              <a:t>同时包含</a:t>
            </a:r>
            <a:r>
              <a:rPr lang="en-US" altLang="zh-CN" sz="2800" dirty="0"/>
              <a:t>j</a:t>
            </a:r>
            <a:r>
              <a:rPr lang="zh-CN" altLang="en-US" sz="2800" dirty="0"/>
              <a:t>和</a:t>
            </a:r>
            <a:r>
              <a:rPr lang="en-US" altLang="zh-CN" sz="2800" dirty="0"/>
              <a:t>k</a:t>
            </a:r>
            <a:r>
              <a:rPr lang="zh-CN" altLang="en-US" sz="2800" dirty="0"/>
              <a:t>位的分组，奇偶性不变。</a:t>
            </a:r>
            <a:endParaRPr lang="en-US" altLang="zh-CN" sz="2800" dirty="0"/>
          </a:p>
          <a:p>
            <a:pPr lvl="2"/>
            <a:r>
              <a:rPr lang="zh-CN" altLang="en-US" sz="2800" dirty="0"/>
              <a:t>因为</a:t>
            </a:r>
            <a:r>
              <a:rPr lang="en-US" altLang="zh-CN" sz="2800" dirty="0"/>
              <a:t>j</a:t>
            </a:r>
            <a:r>
              <a:rPr lang="zh-CN" altLang="en-US" sz="2800" dirty="0"/>
              <a:t>和</a:t>
            </a:r>
            <a:r>
              <a:rPr lang="en-US" altLang="zh-CN" sz="2800" dirty="0"/>
              <a:t>k</a:t>
            </a:r>
            <a:r>
              <a:rPr lang="zh-CN" altLang="en-US" sz="2800" dirty="0"/>
              <a:t>的二进制表示中，至少有</a:t>
            </a:r>
            <a:r>
              <a:rPr lang="en-US" altLang="zh-CN" sz="2800" dirty="0"/>
              <a:t>1</a:t>
            </a:r>
            <a:r>
              <a:rPr lang="zh-CN" altLang="en-US" sz="2800" dirty="0"/>
              <a:t>位不同，因此，</a:t>
            </a:r>
            <a:r>
              <a:rPr lang="en-US" altLang="zh-CN" sz="2800" dirty="0"/>
              <a:t>j</a:t>
            </a:r>
            <a:r>
              <a:rPr lang="zh-CN" altLang="en-US" sz="2800" dirty="0"/>
              <a:t>和</a:t>
            </a:r>
            <a:r>
              <a:rPr lang="en-US" altLang="zh-CN" sz="2800" dirty="0"/>
              <a:t>k</a:t>
            </a:r>
            <a:r>
              <a:rPr lang="zh-CN" altLang="en-US" sz="2800" dirty="0"/>
              <a:t>肯定有不同的包含分组，因而，肯定会有对应的组奇偶性错误。</a:t>
            </a:r>
            <a:endParaRPr lang="en-US" altLang="zh-CN" sz="2800" dirty="0"/>
          </a:p>
          <a:p>
            <a:pPr marL="398462" lvl="1" indent="0">
              <a:buNone/>
            </a:pPr>
            <a:r>
              <a:rPr lang="zh-CN" altLang="en-US" sz="2800" dirty="0">
                <a:solidFill>
                  <a:srgbClr val="FF0000"/>
                </a:solidFill>
              </a:rPr>
              <a:t>由此可见：</a:t>
            </a:r>
            <a:r>
              <a:rPr lang="en-US" altLang="zh-CN" sz="2800" dirty="0" err="1">
                <a:solidFill>
                  <a:srgbClr val="FF0000"/>
                </a:solidFill>
              </a:rPr>
              <a:t>i</a:t>
            </a:r>
            <a:r>
              <a:rPr lang="zh-CN" altLang="en-US" sz="2800" dirty="0">
                <a:solidFill>
                  <a:srgbClr val="FF0000"/>
                </a:solidFill>
              </a:rPr>
              <a:t>位检验位，可以构造</a:t>
            </a:r>
            <a:r>
              <a:rPr lang="en-US" altLang="zh-CN" sz="2800" dirty="0">
                <a:solidFill>
                  <a:srgbClr val="FF0000"/>
                </a:solidFill>
              </a:rPr>
              <a:t>2</a:t>
            </a:r>
            <a:r>
              <a:rPr lang="en-US" altLang="zh-CN" sz="2800" baseline="30000" dirty="0">
                <a:solidFill>
                  <a:srgbClr val="FF0000"/>
                </a:solidFill>
              </a:rPr>
              <a:t>i</a:t>
            </a:r>
            <a:r>
              <a:rPr lang="en-US" altLang="zh-CN" sz="2800" dirty="0">
                <a:solidFill>
                  <a:srgbClr val="FF0000"/>
                </a:solidFill>
              </a:rPr>
              <a:t>-1</a:t>
            </a:r>
            <a:r>
              <a:rPr lang="zh-CN" altLang="en-US" sz="2800" dirty="0">
                <a:solidFill>
                  <a:srgbClr val="FF0000"/>
                </a:solidFill>
              </a:rPr>
              <a:t>位的汉明编码</a:t>
            </a:r>
            <a:endParaRPr lang="en-US" altLang="zh-CN" sz="2800" dirty="0">
              <a:solidFill>
                <a:srgbClr val="FF0000"/>
              </a:solidFill>
            </a:endParaRPr>
          </a:p>
        </p:txBody>
      </p:sp>
      <p:sp>
        <p:nvSpPr>
          <p:cNvPr id="6" name="日期占位符 5"/>
          <p:cNvSpPr>
            <a:spLocks noGrp="1"/>
          </p:cNvSpPr>
          <p:nvPr>
            <p:ph type="dt" sz="half" idx="10"/>
          </p:nvPr>
        </p:nvSpPr>
        <p:spPr/>
        <p:txBody>
          <a:bodyPr/>
          <a:lstStyle/>
          <a:p>
            <a:pPr>
              <a:defRPr/>
            </a:pPr>
            <a:fld id="{48C9673A-E769-4B66-B38B-CF8888B15AD3}" type="datetime1">
              <a:rPr lang="zh-CN" altLang="en-US" smtClean="0"/>
              <a:t>2018/3/13</a:t>
            </a:fld>
            <a:endParaRPr lang="en-US" altLang="zh-CN"/>
          </a:p>
        </p:txBody>
      </p:sp>
      <p:sp>
        <p:nvSpPr>
          <p:cNvPr id="55299"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55300" name="灯片编号占位符 5"/>
          <p:cNvSpPr>
            <a:spLocks noGrp="1"/>
          </p:cNvSpPr>
          <p:nvPr>
            <p:ph type="sldNum" sz="quarter" idx="12"/>
          </p:nvPr>
        </p:nvSpPr>
        <p:spPr>
          <a:noFill/>
        </p:spPr>
        <p:txBody>
          <a:bodyPr/>
          <a:lstStyle/>
          <a:p>
            <a:fld id="{8D16F6D2-5B21-4E9F-9F50-6795B8253C66}" type="slidenum">
              <a:rPr lang="en-US" altLang="zh-CN" smtClean="0">
                <a:ea typeface="宋体" pitchFamily="2" charset="-122"/>
              </a:rPr>
              <a:pPr/>
              <a:t>65</a:t>
            </a:fld>
            <a:endParaRPr lang="en-US" altLang="zh-CN">
              <a:ea typeface="宋体" pitchFamily="2" charset="-122"/>
            </a:endParaRPr>
          </a:p>
        </p:txBody>
      </p:sp>
    </p:spTree>
    <p:extLst>
      <p:ext uri="{BB962C8B-B14F-4D97-AF65-F5344CB8AC3E}">
        <p14:creationId xmlns:p14="http://schemas.microsoft.com/office/powerpoint/2010/main" val="26920486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dirty="0"/>
              <a:t>汉明码（</a:t>
            </a:r>
            <a:r>
              <a:rPr lang="en-US" altLang="zh-CN" dirty="0"/>
              <a:t>hamming code</a:t>
            </a:r>
            <a:r>
              <a:rPr lang="zh-CN" altLang="en-US" dirty="0"/>
              <a:t>）</a:t>
            </a:r>
          </a:p>
        </p:txBody>
      </p:sp>
      <p:sp>
        <p:nvSpPr>
          <p:cNvPr id="57349" name="内容占位符 6"/>
          <p:cNvSpPr>
            <a:spLocks noGrp="1"/>
          </p:cNvSpPr>
          <p:nvPr>
            <p:ph idx="1"/>
          </p:nvPr>
        </p:nvSpPr>
        <p:spPr>
          <a:xfrm>
            <a:off x="457200" y="1239838"/>
            <a:ext cx="8543925" cy="5094287"/>
          </a:xfrm>
        </p:spPr>
        <p:txBody>
          <a:bodyPr/>
          <a:lstStyle/>
          <a:p>
            <a:r>
              <a:rPr lang="zh-CN" altLang="en-US" dirty="0"/>
              <a:t>纠错处理：</a:t>
            </a:r>
            <a:endParaRPr lang="en-US" altLang="zh-CN" dirty="0"/>
          </a:p>
          <a:p>
            <a:pPr lvl="1"/>
            <a:r>
              <a:rPr lang="zh-CN" altLang="en-US" dirty="0"/>
              <a:t>检验所有奇偶检验组：</a:t>
            </a:r>
            <a:endParaRPr lang="en-US" altLang="zh-CN" dirty="0"/>
          </a:p>
          <a:p>
            <a:pPr lvl="2"/>
            <a:r>
              <a:rPr lang="zh-CN" altLang="en-US" dirty="0"/>
              <a:t>如果都是</a:t>
            </a:r>
            <a:r>
              <a:rPr lang="zh-CN" altLang="en-US" dirty="0">
                <a:solidFill>
                  <a:srgbClr val="FF0000"/>
                </a:solidFill>
              </a:rPr>
              <a:t>偶校验</a:t>
            </a:r>
            <a:r>
              <a:rPr lang="zh-CN" altLang="en-US" dirty="0"/>
              <a:t>，则码字是正确的；</a:t>
            </a:r>
            <a:endParaRPr lang="en-US" altLang="zh-CN" dirty="0"/>
          </a:p>
          <a:p>
            <a:pPr lvl="2"/>
            <a:r>
              <a:rPr lang="zh-CN" altLang="en-US" dirty="0"/>
              <a:t>如果有一组或多组是</a:t>
            </a:r>
            <a:r>
              <a:rPr lang="zh-CN" altLang="en-US" dirty="0">
                <a:solidFill>
                  <a:srgbClr val="FF0000"/>
                </a:solidFill>
              </a:rPr>
              <a:t>奇</a:t>
            </a:r>
            <a:r>
              <a:rPr lang="zh-CN" altLang="en-US" dirty="0"/>
              <a:t>校验，可认为出现了单错。具有奇校验的组必然和奇偶校验矩阵中的某一列相匹配，则对应的</a:t>
            </a:r>
            <a:r>
              <a:rPr lang="zh-CN" altLang="en-US" dirty="0">
                <a:solidFill>
                  <a:srgbClr val="FF0000"/>
                </a:solidFill>
              </a:rPr>
              <a:t>位置号</a:t>
            </a:r>
            <a:r>
              <a:rPr lang="zh-CN" altLang="en-US" dirty="0"/>
              <a:t>包含错误值，取反即可。</a:t>
            </a:r>
            <a:endParaRPr lang="en-US" altLang="zh-CN" dirty="0"/>
          </a:p>
          <a:p>
            <a:r>
              <a:rPr lang="zh-CN" altLang="en-US" dirty="0"/>
              <a:t>例：</a:t>
            </a:r>
            <a:endParaRPr lang="en-US" altLang="zh-CN" dirty="0"/>
          </a:p>
          <a:p>
            <a:pPr lvl="1"/>
            <a:r>
              <a:rPr lang="zh-CN" altLang="en-US" dirty="0"/>
              <a:t>接受编码：</a:t>
            </a:r>
            <a:r>
              <a:rPr lang="en-US" altLang="zh-CN" dirty="0"/>
              <a:t>1110101</a:t>
            </a:r>
          </a:p>
          <a:p>
            <a:pPr lvl="1"/>
            <a:r>
              <a:rPr lang="zh-CN" altLang="en-US" dirty="0"/>
              <a:t>则：   </a:t>
            </a:r>
            <a:r>
              <a:rPr lang="en-US" altLang="zh-CN" dirty="0"/>
              <a:t>C</a:t>
            </a:r>
            <a:r>
              <a:rPr lang="zh-CN" altLang="en-US" dirty="0"/>
              <a:t>组：</a:t>
            </a:r>
            <a:r>
              <a:rPr lang="en-US" altLang="zh-CN" dirty="0"/>
              <a:t>1110***</a:t>
            </a:r>
            <a:r>
              <a:rPr lang="en-US" altLang="zh-CN" dirty="0">
                <a:sym typeface="Wingdings" pitchFamily="2" charset="2"/>
              </a:rPr>
              <a:t></a:t>
            </a:r>
            <a:r>
              <a:rPr lang="en-US" altLang="zh-CN" dirty="0">
                <a:solidFill>
                  <a:srgbClr val="FF0000"/>
                </a:solidFill>
                <a:sym typeface="Wingdings" pitchFamily="2" charset="2"/>
              </a:rPr>
              <a:t>1</a:t>
            </a:r>
            <a:r>
              <a:rPr lang="en-US" altLang="zh-CN" dirty="0">
                <a:sym typeface="Wingdings" pitchFamily="2" charset="2"/>
              </a:rPr>
              <a:t>(</a:t>
            </a:r>
            <a:r>
              <a:rPr lang="zh-CN" altLang="en-US" dirty="0">
                <a:sym typeface="Wingdings" pitchFamily="2" charset="2"/>
              </a:rPr>
              <a:t>奇数个</a:t>
            </a:r>
            <a:r>
              <a:rPr lang="en-US" altLang="zh-CN" dirty="0">
                <a:sym typeface="Wingdings" pitchFamily="2" charset="2"/>
              </a:rPr>
              <a:t>1)</a:t>
            </a:r>
            <a:endParaRPr lang="en-US" altLang="zh-CN" dirty="0"/>
          </a:p>
          <a:p>
            <a:pPr lvl="1">
              <a:buNone/>
            </a:pPr>
            <a:r>
              <a:rPr lang="zh-CN" altLang="en-US" dirty="0"/>
              <a:t>              </a:t>
            </a:r>
            <a:r>
              <a:rPr lang="en-US" altLang="zh-CN" dirty="0"/>
              <a:t>B</a:t>
            </a:r>
            <a:r>
              <a:rPr lang="zh-CN" altLang="en-US" dirty="0"/>
              <a:t>组：</a:t>
            </a:r>
            <a:r>
              <a:rPr lang="en-US" altLang="zh-CN" dirty="0"/>
              <a:t>11**10*</a:t>
            </a:r>
            <a:r>
              <a:rPr lang="en-US" altLang="zh-CN" dirty="0">
                <a:sym typeface="Wingdings" pitchFamily="2" charset="2"/>
              </a:rPr>
              <a:t></a:t>
            </a:r>
            <a:r>
              <a:rPr lang="en-US" altLang="zh-CN" dirty="0">
                <a:solidFill>
                  <a:srgbClr val="FF0000"/>
                </a:solidFill>
                <a:sym typeface="Wingdings" pitchFamily="2" charset="2"/>
              </a:rPr>
              <a:t>1</a:t>
            </a:r>
            <a:r>
              <a:rPr lang="en-US" altLang="zh-CN" dirty="0">
                <a:sym typeface="Wingdings" pitchFamily="2" charset="2"/>
              </a:rPr>
              <a:t> (</a:t>
            </a:r>
            <a:r>
              <a:rPr lang="zh-CN" altLang="en-US" dirty="0">
                <a:sym typeface="Wingdings" pitchFamily="2" charset="2"/>
              </a:rPr>
              <a:t>奇数个</a:t>
            </a:r>
            <a:r>
              <a:rPr lang="en-US" altLang="zh-CN" dirty="0">
                <a:sym typeface="Wingdings" pitchFamily="2" charset="2"/>
              </a:rPr>
              <a:t>1)</a:t>
            </a:r>
            <a:endParaRPr lang="en-US" altLang="zh-CN" dirty="0"/>
          </a:p>
          <a:p>
            <a:pPr lvl="1">
              <a:buNone/>
            </a:pPr>
            <a:r>
              <a:rPr lang="zh-CN" altLang="en-US" dirty="0"/>
              <a:t>              </a:t>
            </a:r>
            <a:r>
              <a:rPr lang="en-US" altLang="zh-CN" dirty="0"/>
              <a:t>A</a:t>
            </a:r>
            <a:r>
              <a:rPr lang="zh-CN" altLang="en-US" dirty="0"/>
              <a:t>组：</a:t>
            </a:r>
            <a:r>
              <a:rPr lang="en-US" altLang="zh-CN" dirty="0"/>
              <a:t>1*1*1*1</a:t>
            </a:r>
            <a:r>
              <a:rPr lang="en-US" altLang="zh-CN" dirty="0">
                <a:sym typeface="Wingdings" pitchFamily="2" charset="2"/>
              </a:rPr>
              <a:t>0 (</a:t>
            </a:r>
            <a:r>
              <a:rPr lang="zh-CN" altLang="en-US" dirty="0">
                <a:sym typeface="Wingdings" pitchFamily="2" charset="2"/>
              </a:rPr>
              <a:t>偶数个</a:t>
            </a:r>
            <a:r>
              <a:rPr lang="en-US" altLang="zh-CN" dirty="0">
                <a:sym typeface="Wingdings" pitchFamily="2" charset="2"/>
              </a:rPr>
              <a:t>1)</a:t>
            </a:r>
            <a:endParaRPr lang="en-US" altLang="zh-CN" dirty="0"/>
          </a:p>
        </p:txBody>
      </p:sp>
      <p:sp>
        <p:nvSpPr>
          <p:cNvPr id="6" name="日期占位符 5"/>
          <p:cNvSpPr>
            <a:spLocks noGrp="1"/>
          </p:cNvSpPr>
          <p:nvPr>
            <p:ph type="dt" sz="half" idx="10"/>
          </p:nvPr>
        </p:nvSpPr>
        <p:spPr/>
        <p:txBody>
          <a:bodyPr/>
          <a:lstStyle/>
          <a:p>
            <a:pPr>
              <a:defRPr/>
            </a:pPr>
            <a:fld id="{95AB4B75-00B8-45C9-98B1-8DB09F2A7612}" type="datetime1">
              <a:rPr lang="zh-CN" altLang="en-US" smtClean="0"/>
              <a:t>2018/3/13</a:t>
            </a:fld>
            <a:endParaRPr lang="en-US" altLang="zh-CN"/>
          </a:p>
        </p:txBody>
      </p:sp>
      <p:sp>
        <p:nvSpPr>
          <p:cNvPr id="57347"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57348" name="灯片编号占位符 5"/>
          <p:cNvSpPr>
            <a:spLocks noGrp="1"/>
          </p:cNvSpPr>
          <p:nvPr>
            <p:ph type="sldNum" sz="quarter" idx="12"/>
          </p:nvPr>
        </p:nvSpPr>
        <p:spPr>
          <a:noFill/>
        </p:spPr>
        <p:txBody>
          <a:bodyPr/>
          <a:lstStyle/>
          <a:p>
            <a:fld id="{1622914E-2C24-4EA6-A190-C74B289ECCF3}" type="slidenum">
              <a:rPr lang="en-US" altLang="zh-CN" smtClean="0">
                <a:ea typeface="宋体" pitchFamily="2" charset="-122"/>
              </a:rPr>
              <a:pPr/>
              <a:t>66</a:t>
            </a:fld>
            <a:endParaRPr lang="en-US" altLang="zh-CN" dirty="0">
              <a:ea typeface="宋体" pitchFamily="2" charset="-122"/>
            </a:endParaRPr>
          </a:p>
        </p:txBody>
      </p:sp>
      <p:sp>
        <p:nvSpPr>
          <p:cNvPr id="7" name="右大括号 6"/>
          <p:cNvSpPr/>
          <p:nvPr/>
        </p:nvSpPr>
        <p:spPr>
          <a:xfrm>
            <a:off x="6228184" y="4714884"/>
            <a:ext cx="428628" cy="16779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6767491" y="4610239"/>
            <a:ext cx="2205562" cy="1938992"/>
          </a:xfrm>
          <a:prstGeom prst="rect">
            <a:avLst/>
          </a:prstGeom>
          <a:noFill/>
        </p:spPr>
        <p:txBody>
          <a:bodyPr wrap="square" rtlCol="0">
            <a:spAutoFit/>
          </a:bodyPr>
          <a:lstStyle/>
          <a:p>
            <a:r>
              <a:rPr lang="zh-CN" altLang="en-US" sz="2400" dirty="0"/>
              <a:t>出错位置号</a:t>
            </a:r>
            <a:r>
              <a:rPr lang="en-US" altLang="zh-CN" sz="2400" dirty="0"/>
              <a:t>110</a:t>
            </a:r>
            <a:r>
              <a:rPr lang="zh-CN" altLang="en-US" sz="2400" dirty="0"/>
              <a:t>，第</a:t>
            </a:r>
            <a:r>
              <a:rPr lang="en-US" altLang="zh-CN" sz="2400" dirty="0"/>
              <a:t>6</a:t>
            </a:r>
            <a:r>
              <a:rPr lang="zh-CN" altLang="en-US" sz="2400" dirty="0"/>
              <a:t>位错，修改</a:t>
            </a:r>
            <a:r>
              <a:rPr lang="en-US" altLang="zh-CN" sz="2400" dirty="0"/>
              <a:t>1</a:t>
            </a:r>
            <a:r>
              <a:rPr lang="zh-CN" altLang="en-US" sz="2400" dirty="0"/>
              <a:t>为</a:t>
            </a:r>
            <a:r>
              <a:rPr lang="en-US" altLang="zh-CN" sz="2400" dirty="0"/>
              <a:t>0</a:t>
            </a:r>
            <a:r>
              <a:rPr lang="zh-CN" altLang="en-US" sz="2400" dirty="0"/>
              <a:t>，则正确的编码是：</a:t>
            </a:r>
            <a:r>
              <a:rPr lang="en-US" altLang="zh-CN" sz="2400" dirty="0"/>
              <a:t>1</a:t>
            </a:r>
            <a:r>
              <a:rPr lang="en-US" altLang="zh-CN" sz="2400" dirty="0">
                <a:solidFill>
                  <a:srgbClr val="FF0000"/>
                </a:solidFill>
              </a:rPr>
              <a:t>0</a:t>
            </a:r>
            <a:r>
              <a:rPr lang="en-US" altLang="zh-CN" sz="2400" dirty="0"/>
              <a:t>10101</a:t>
            </a:r>
            <a:endParaRPr lang="zh-CN" altLang="en-US" sz="2400" dirty="0"/>
          </a:p>
        </p:txBody>
      </p:sp>
    </p:spTree>
    <p:extLst>
      <p:ext uri="{BB962C8B-B14F-4D97-AF65-F5344CB8AC3E}">
        <p14:creationId xmlns:p14="http://schemas.microsoft.com/office/powerpoint/2010/main" val="146922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9">
                                            <p:txEl>
                                              <p:pRg st="6" end="6"/>
                                            </p:txEl>
                                          </p:spTgt>
                                        </p:tgtEl>
                                        <p:attrNameLst>
                                          <p:attrName>style.visibility</p:attrName>
                                        </p:attrNameLst>
                                      </p:cBhvr>
                                      <p:to>
                                        <p:strVal val="visible"/>
                                      </p:to>
                                    </p:set>
                                    <p:animEffect transition="in" filter="blinds(horizontal)">
                                      <p:cBhvr>
                                        <p:cTn id="7" dur="500"/>
                                        <p:tgtEl>
                                          <p:spTgt spid="57349">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9">
                                            <p:txEl>
                                              <p:pRg st="7" end="7"/>
                                            </p:txEl>
                                          </p:spTgt>
                                        </p:tgtEl>
                                        <p:attrNameLst>
                                          <p:attrName>style.visibility</p:attrName>
                                        </p:attrNameLst>
                                      </p:cBhvr>
                                      <p:to>
                                        <p:strVal val="visible"/>
                                      </p:to>
                                    </p:set>
                                    <p:animEffect transition="in" filter="blinds(horizontal)">
                                      <p:cBhvr>
                                        <p:cTn id="12" dur="500"/>
                                        <p:tgtEl>
                                          <p:spTgt spid="57349">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349">
                                            <p:txEl>
                                              <p:pRg st="8" end="8"/>
                                            </p:txEl>
                                          </p:spTgt>
                                        </p:tgtEl>
                                        <p:attrNameLst>
                                          <p:attrName>style.visibility</p:attrName>
                                        </p:attrNameLst>
                                      </p:cBhvr>
                                      <p:to>
                                        <p:strVal val="visible"/>
                                      </p:to>
                                    </p:set>
                                    <p:animEffect transition="in" filter="blinds(horizontal)">
                                      <p:cBhvr>
                                        <p:cTn id="17" dur="500"/>
                                        <p:tgtEl>
                                          <p:spTgt spid="57349">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dirty="0"/>
              <a:t>汉明码（</a:t>
            </a:r>
            <a:r>
              <a:rPr lang="en-US" altLang="zh-CN" dirty="0"/>
              <a:t>hamming code</a:t>
            </a:r>
            <a:r>
              <a:rPr lang="zh-CN" altLang="en-US" dirty="0"/>
              <a:t>）</a:t>
            </a:r>
          </a:p>
        </p:txBody>
      </p:sp>
      <p:sp>
        <p:nvSpPr>
          <p:cNvPr id="6" name="日期占位符 5"/>
          <p:cNvSpPr>
            <a:spLocks noGrp="1"/>
          </p:cNvSpPr>
          <p:nvPr>
            <p:ph type="dt" sz="half" idx="10"/>
          </p:nvPr>
        </p:nvSpPr>
        <p:spPr/>
        <p:txBody>
          <a:bodyPr/>
          <a:lstStyle/>
          <a:p>
            <a:pPr>
              <a:defRPr/>
            </a:pPr>
            <a:fld id="{8976114A-81C0-459C-8C63-E25C7EF8F8F1}" type="datetime1">
              <a:rPr lang="zh-CN" altLang="en-US" smtClean="0"/>
              <a:t>2018/3/13</a:t>
            </a:fld>
            <a:endParaRPr lang="en-US" altLang="zh-CN"/>
          </a:p>
        </p:txBody>
      </p:sp>
      <p:sp>
        <p:nvSpPr>
          <p:cNvPr id="56323"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56324" name="灯片编号占位符 5"/>
          <p:cNvSpPr>
            <a:spLocks noGrp="1"/>
          </p:cNvSpPr>
          <p:nvPr>
            <p:ph type="sldNum" sz="quarter" idx="12"/>
          </p:nvPr>
        </p:nvSpPr>
        <p:spPr>
          <a:noFill/>
        </p:spPr>
        <p:txBody>
          <a:bodyPr/>
          <a:lstStyle/>
          <a:p>
            <a:fld id="{F0D643A2-AA84-49A4-907E-082DF8655AA0}" type="slidenum">
              <a:rPr lang="en-US" altLang="zh-CN" smtClean="0">
                <a:ea typeface="宋体" pitchFamily="2" charset="-122"/>
              </a:rPr>
              <a:pPr/>
              <a:t>67</a:t>
            </a:fld>
            <a:endParaRPr lang="en-US" altLang="zh-CN">
              <a:ea typeface="宋体" pitchFamily="2" charset="-122"/>
            </a:endParaRPr>
          </a:p>
        </p:txBody>
      </p:sp>
      <p:pic>
        <p:nvPicPr>
          <p:cNvPr id="56325" name="Picture 2"/>
          <p:cNvPicPr>
            <a:picLocks noChangeAspect="1" noChangeArrowheads="1"/>
          </p:cNvPicPr>
          <p:nvPr/>
        </p:nvPicPr>
        <p:blipFill>
          <a:blip r:embed="rId3" cstate="print"/>
          <a:srcRect/>
          <a:stretch>
            <a:fillRect/>
          </a:stretch>
        </p:blipFill>
        <p:spPr bwMode="auto">
          <a:xfrm>
            <a:off x="0" y="1196752"/>
            <a:ext cx="9144000" cy="5240561"/>
          </a:xfrm>
          <a:prstGeom prst="rect">
            <a:avLst/>
          </a:prstGeom>
          <a:noFill/>
          <a:ln w="9525">
            <a:noFill/>
            <a:miter lim="800000"/>
            <a:headEnd/>
            <a:tailEnd/>
          </a:ln>
        </p:spPr>
      </p:pic>
      <p:sp>
        <p:nvSpPr>
          <p:cNvPr id="2" name="矩形 1"/>
          <p:cNvSpPr/>
          <p:nvPr/>
        </p:nvSpPr>
        <p:spPr>
          <a:xfrm>
            <a:off x="798901" y="3966155"/>
            <a:ext cx="712206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0" lvl="1"/>
            <a:r>
              <a:rPr lang="zh-CN" altLang="en-US" sz="2400" dirty="0"/>
              <a:t>距离为</a:t>
            </a:r>
            <a:r>
              <a:rPr lang="en-US" altLang="zh-CN" sz="2400" dirty="0"/>
              <a:t>3</a:t>
            </a:r>
            <a:r>
              <a:rPr lang="zh-CN" altLang="en-US" sz="2400" dirty="0"/>
              <a:t>的汉明码扩展一个全局偶校验位后，可把距离扩展为</a:t>
            </a:r>
            <a:r>
              <a:rPr lang="en-US" altLang="zh-CN" sz="2400" dirty="0"/>
              <a:t>4</a:t>
            </a:r>
            <a:r>
              <a:rPr lang="zh-CN" altLang="en-US" sz="2400" dirty="0"/>
              <a:t>，扩展检错能力（纠</a:t>
            </a:r>
            <a:r>
              <a:rPr lang="en-US" altLang="zh-CN" sz="2400" dirty="0"/>
              <a:t>1</a:t>
            </a:r>
            <a:r>
              <a:rPr lang="zh-CN" altLang="en-US" sz="2400" dirty="0"/>
              <a:t>位错、检</a:t>
            </a:r>
            <a:r>
              <a:rPr lang="en-US" altLang="zh-CN" sz="2400" dirty="0"/>
              <a:t>1</a:t>
            </a:r>
            <a:r>
              <a:rPr lang="zh-CN" altLang="en-US" sz="2400" dirty="0"/>
              <a:t>位错）。</a:t>
            </a:r>
            <a:endParaRPr lang="en-US" altLang="zh-CN" sz="2400" dirty="0"/>
          </a:p>
        </p:txBody>
      </p:sp>
    </p:spTree>
    <p:extLst>
      <p:ext uri="{BB962C8B-B14F-4D97-AF65-F5344CB8AC3E}">
        <p14:creationId xmlns:p14="http://schemas.microsoft.com/office/powerpoint/2010/main" val="257576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dirty="0"/>
              <a:t>汉明码（</a:t>
            </a:r>
            <a:r>
              <a:rPr lang="en-US" altLang="zh-CN" dirty="0"/>
              <a:t>hamming code</a:t>
            </a:r>
            <a:r>
              <a:rPr lang="zh-CN" altLang="en-US" dirty="0"/>
              <a:t>）</a:t>
            </a:r>
          </a:p>
        </p:txBody>
      </p:sp>
      <p:sp>
        <p:nvSpPr>
          <p:cNvPr id="58373" name="内容占位符 6"/>
          <p:cNvSpPr>
            <a:spLocks noGrp="1"/>
          </p:cNvSpPr>
          <p:nvPr>
            <p:ph idx="1"/>
          </p:nvPr>
        </p:nvSpPr>
        <p:spPr>
          <a:xfrm>
            <a:off x="457200" y="1239839"/>
            <a:ext cx="8543925" cy="1037034"/>
          </a:xfrm>
        </p:spPr>
        <p:txBody>
          <a:bodyPr/>
          <a:lstStyle/>
          <a:p>
            <a:r>
              <a:rPr lang="zh-CN" altLang="en-US" sz="2800" dirty="0"/>
              <a:t>应用：</a:t>
            </a:r>
            <a:endParaRPr lang="en-US" altLang="zh-CN" sz="2800" dirty="0"/>
          </a:p>
          <a:p>
            <a:pPr lvl="1"/>
            <a:r>
              <a:rPr lang="zh-CN" altLang="en-US" sz="2400" dirty="0"/>
              <a:t>信息位长度</a:t>
            </a:r>
            <a:r>
              <a:rPr lang="en-US" altLang="zh-CN" sz="2400" dirty="0"/>
              <a:t>D</a:t>
            </a:r>
            <a:r>
              <a:rPr lang="zh-CN" altLang="en-US" sz="2400" dirty="0"/>
              <a:t>增加时，检验位长度</a:t>
            </a:r>
            <a:r>
              <a:rPr lang="en-US" altLang="zh-CN" sz="2400" dirty="0"/>
              <a:t>P</a:t>
            </a:r>
            <a:r>
              <a:rPr lang="zh-CN" altLang="en-US" sz="2400" dirty="0"/>
              <a:t>增长缓慢。</a:t>
            </a:r>
            <a:r>
              <a:rPr lang="en-US" altLang="zh-CN" sz="2400" dirty="0"/>
              <a:t>2</a:t>
            </a:r>
            <a:r>
              <a:rPr lang="en-US" altLang="zh-CN" sz="2400" baseline="30000" dirty="0"/>
              <a:t>P</a:t>
            </a:r>
            <a:r>
              <a:rPr lang="en-US" altLang="zh-CN" sz="2400" dirty="0"/>
              <a:t>≥P+D+1</a:t>
            </a:r>
          </a:p>
          <a:p>
            <a:pPr lvl="1"/>
            <a:r>
              <a:rPr lang="zh-CN" altLang="en-US" sz="2400" dirty="0"/>
              <a:t>距离为</a:t>
            </a:r>
            <a:r>
              <a:rPr lang="en-US" altLang="zh-CN" sz="2400" dirty="0"/>
              <a:t>3</a:t>
            </a:r>
            <a:r>
              <a:rPr lang="zh-CN" altLang="en-US" sz="2400" dirty="0"/>
              <a:t>的汉明码扩展一个全局偶校验位后，可把距离扩展为</a:t>
            </a:r>
            <a:r>
              <a:rPr lang="en-US" altLang="zh-CN" sz="2400" dirty="0"/>
              <a:t>4</a:t>
            </a:r>
          </a:p>
        </p:txBody>
      </p:sp>
      <p:sp>
        <p:nvSpPr>
          <p:cNvPr id="7" name="日期占位符 6"/>
          <p:cNvSpPr>
            <a:spLocks noGrp="1"/>
          </p:cNvSpPr>
          <p:nvPr>
            <p:ph type="dt" sz="half" idx="10"/>
          </p:nvPr>
        </p:nvSpPr>
        <p:spPr/>
        <p:txBody>
          <a:bodyPr/>
          <a:lstStyle/>
          <a:p>
            <a:pPr>
              <a:defRPr/>
            </a:pPr>
            <a:fld id="{BE4247F6-D3C3-42D1-9DF6-3B118EC83CB0}" type="datetime1">
              <a:rPr lang="zh-CN" altLang="en-US" smtClean="0"/>
              <a:t>2018/3/13</a:t>
            </a:fld>
            <a:endParaRPr lang="en-US" altLang="zh-CN"/>
          </a:p>
        </p:txBody>
      </p:sp>
      <p:sp>
        <p:nvSpPr>
          <p:cNvPr id="58371"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58372" name="灯片编号占位符 5"/>
          <p:cNvSpPr>
            <a:spLocks noGrp="1"/>
          </p:cNvSpPr>
          <p:nvPr>
            <p:ph type="sldNum" sz="quarter" idx="12"/>
          </p:nvPr>
        </p:nvSpPr>
        <p:spPr>
          <a:noFill/>
        </p:spPr>
        <p:txBody>
          <a:bodyPr/>
          <a:lstStyle/>
          <a:p>
            <a:fld id="{16D9AE11-78E7-4F00-BAA7-37283771638B}" type="slidenum">
              <a:rPr lang="en-US" altLang="zh-CN" smtClean="0">
                <a:ea typeface="宋体" pitchFamily="2" charset="-122"/>
              </a:rPr>
              <a:pPr/>
              <a:t>68</a:t>
            </a:fld>
            <a:endParaRPr lang="en-US" altLang="zh-CN">
              <a:ea typeface="宋体" pitchFamily="2" charset="-122"/>
            </a:endParaRPr>
          </a:p>
        </p:txBody>
      </p:sp>
      <p:pic>
        <p:nvPicPr>
          <p:cNvPr id="58374" name="Picture 3"/>
          <p:cNvPicPr>
            <a:picLocks noChangeAspect="1" noChangeArrowheads="1"/>
          </p:cNvPicPr>
          <p:nvPr/>
        </p:nvPicPr>
        <p:blipFill>
          <a:blip r:embed="rId3" cstate="print"/>
          <a:srcRect/>
          <a:stretch>
            <a:fillRect/>
          </a:stretch>
        </p:blipFill>
        <p:spPr bwMode="auto">
          <a:xfrm>
            <a:off x="323527" y="2996952"/>
            <a:ext cx="8677597" cy="3432423"/>
          </a:xfrm>
          <a:prstGeom prst="rect">
            <a:avLst/>
          </a:prstGeom>
          <a:noFill/>
          <a:ln w="9525">
            <a:noFill/>
            <a:miter lim="800000"/>
            <a:headEnd/>
            <a:tailEnd/>
          </a:ln>
        </p:spPr>
      </p:pic>
    </p:spTree>
    <p:extLst>
      <p:ext uri="{BB962C8B-B14F-4D97-AF65-F5344CB8AC3E}">
        <p14:creationId xmlns:p14="http://schemas.microsoft.com/office/powerpoint/2010/main" val="7669320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a:t>循环校验码</a:t>
            </a:r>
          </a:p>
        </p:txBody>
      </p:sp>
      <p:sp>
        <p:nvSpPr>
          <p:cNvPr id="59397" name="内容占位符 6"/>
          <p:cNvSpPr>
            <a:spLocks noGrp="1"/>
          </p:cNvSpPr>
          <p:nvPr>
            <p:ph idx="1"/>
          </p:nvPr>
        </p:nvSpPr>
        <p:spPr>
          <a:xfrm>
            <a:off x="457200" y="1239838"/>
            <a:ext cx="8543925" cy="5094287"/>
          </a:xfrm>
        </p:spPr>
        <p:txBody>
          <a:bodyPr/>
          <a:lstStyle/>
          <a:p>
            <a:r>
              <a:rPr lang="zh-CN" altLang="en-US" dirty="0"/>
              <a:t>循环冗余码校验英文名称为</a:t>
            </a:r>
            <a:r>
              <a:rPr lang="en-US" altLang="zh-CN" dirty="0"/>
              <a:t>Cyclical Redundancy Check</a:t>
            </a:r>
            <a:r>
              <a:rPr lang="zh-CN" altLang="en-US" dirty="0"/>
              <a:t>，简称</a:t>
            </a:r>
            <a:r>
              <a:rPr lang="en-US" altLang="zh-CN" dirty="0"/>
              <a:t>CRC</a:t>
            </a:r>
            <a:r>
              <a:rPr lang="zh-CN" altLang="en-US" dirty="0"/>
              <a:t>。它是利用除法及余数的原理来作错误侦测。</a:t>
            </a:r>
            <a:endParaRPr lang="en-US" altLang="zh-CN" dirty="0"/>
          </a:p>
          <a:p>
            <a:r>
              <a:rPr lang="en-US" altLang="zh-CN" dirty="0"/>
              <a:t>CRC</a:t>
            </a:r>
            <a:r>
              <a:rPr lang="zh-CN" altLang="en-US" dirty="0"/>
              <a:t>能检测信息位中成群的多位错，在信息传送、磁盘存储中，这类错更容易发生。</a:t>
            </a:r>
            <a:endParaRPr lang="en-US" altLang="zh-CN" dirty="0"/>
          </a:p>
          <a:p>
            <a:r>
              <a:rPr lang="zh-CN" altLang="en-US" dirty="0"/>
              <a:t>根据应用环境与习惯的不同，</a:t>
            </a:r>
            <a:r>
              <a:rPr lang="en-US" altLang="zh-CN" dirty="0"/>
              <a:t>CRC</a:t>
            </a:r>
            <a:r>
              <a:rPr lang="zh-CN" altLang="en-US" dirty="0"/>
              <a:t>又可分为以下几种标准：</a:t>
            </a:r>
          </a:p>
          <a:p>
            <a:pPr lvl="1"/>
            <a:r>
              <a:rPr lang="en-US" altLang="zh-CN" dirty="0"/>
              <a:t>CRC-12</a:t>
            </a:r>
            <a:r>
              <a:rPr lang="zh-CN" altLang="en-US" dirty="0"/>
              <a:t>码：传送</a:t>
            </a:r>
            <a:r>
              <a:rPr lang="en-US" altLang="zh-CN" dirty="0"/>
              <a:t>6-bit</a:t>
            </a:r>
            <a:r>
              <a:rPr lang="zh-CN" altLang="en-US" dirty="0"/>
              <a:t>字符串。</a:t>
            </a:r>
          </a:p>
          <a:p>
            <a:pPr lvl="1"/>
            <a:r>
              <a:rPr lang="en-US" altLang="zh-CN" dirty="0"/>
              <a:t>CRC-16</a:t>
            </a:r>
            <a:r>
              <a:rPr lang="zh-CN" altLang="en-US" dirty="0"/>
              <a:t>码、</a:t>
            </a:r>
            <a:r>
              <a:rPr lang="en-US" altLang="zh-CN" dirty="0"/>
              <a:t>CRC-CCITT</a:t>
            </a:r>
            <a:r>
              <a:rPr lang="zh-CN" altLang="en-US" dirty="0"/>
              <a:t>码：传送</a:t>
            </a:r>
            <a:r>
              <a:rPr lang="en-US" altLang="zh-CN" dirty="0"/>
              <a:t>8-bit</a:t>
            </a:r>
            <a:r>
              <a:rPr lang="zh-CN" altLang="en-US" dirty="0"/>
              <a:t>字符。</a:t>
            </a:r>
          </a:p>
          <a:p>
            <a:pPr lvl="1"/>
            <a:r>
              <a:rPr lang="en-US" altLang="zh-CN" dirty="0"/>
              <a:t>CRC-32</a:t>
            </a:r>
            <a:r>
              <a:rPr lang="zh-CN" altLang="en-US" dirty="0"/>
              <a:t>码：</a:t>
            </a:r>
            <a:r>
              <a:rPr lang="en-US" altLang="zh-CN" dirty="0"/>
              <a:t>Point-to-Point</a:t>
            </a:r>
            <a:r>
              <a:rPr lang="zh-CN" altLang="en-US" dirty="0"/>
              <a:t>的同步传输中。</a:t>
            </a:r>
          </a:p>
        </p:txBody>
      </p:sp>
      <p:sp>
        <p:nvSpPr>
          <p:cNvPr id="6" name="日期占位符 5"/>
          <p:cNvSpPr>
            <a:spLocks noGrp="1"/>
          </p:cNvSpPr>
          <p:nvPr>
            <p:ph type="dt" sz="half" idx="10"/>
          </p:nvPr>
        </p:nvSpPr>
        <p:spPr/>
        <p:txBody>
          <a:bodyPr/>
          <a:lstStyle/>
          <a:p>
            <a:pPr>
              <a:defRPr/>
            </a:pPr>
            <a:fld id="{629D1FBE-E728-4F1C-9C5D-4BEB7D89587A}" type="datetime1">
              <a:rPr lang="zh-CN" altLang="en-US" smtClean="0"/>
              <a:t>2018/3/13</a:t>
            </a:fld>
            <a:endParaRPr lang="en-US" altLang="zh-CN"/>
          </a:p>
        </p:txBody>
      </p:sp>
      <p:sp>
        <p:nvSpPr>
          <p:cNvPr id="59395"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59396" name="灯片编号占位符 5"/>
          <p:cNvSpPr>
            <a:spLocks noGrp="1"/>
          </p:cNvSpPr>
          <p:nvPr>
            <p:ph type="sldNum" sz="quarter" idx="12"/>
          </p:nvPr>
        </p:nvSpPr>
        <p:spPr>
          <a:noFill/>
        </p:spPr>
        <p:txBody>
          <a:bodyPr/>
          <a:lstStyle/>
          <a:p>
            <a:fld id="{A4C7C0A5-F898-4EE3-ACA7-82539B05F934}" type="slidenum">
              <a:rPr lang="en-US" altLang="zh-CN" smtClean="0">
                <a:ea typeface="宋体" pitchFamily="2" charset="-122"/>
              </a:rPr>
              <a:pPr/>
              <a:t>69</a:t>
            </a:fld>
            <a:endParaRPr lang="en-US" altLang="zh-CN">
              <a:ea typeface="宋体" pitchFamily="2" charset="-122"/>
            </a:endParaRPr>
          </a:p>
        </p:txBody>
      </p:sp>
    </p:spTree>
    <p:extLst>
      <p:ext uri="{BB962C8B-B14F-4D97-AF65-F5344CB8AC3E}">
        <p14:creationId xmlns:p14="http://schemas.microsoft.com/office/powerpoint/2010/main" val="243420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35" name="Group 91"/>
          <p:cNvGraphicFramePr>
            <a:graphicFrameLocks noGrp="1"/>
          </p:cNvGraphicFramePr>
          <p:nvPr>
            <p:extLst>
              <p:ext uri="{D42A27DB-BD31-4B8C-83A1-F6EECF244321}">
                <p14:modId xmlns:p14="http://schemas.microsoft.com/office/powerpoint/2010/main" val="2954409707"/>
              </p:ext>
            </p:extLst>
          </p:nvPr>
        </p:nvGraphicFramePr>
        <p:xfrm>
          <a:off x="609600" y="1193819"/>
          <a:ext cx="8177242" cy="5235577"/>
        </p:xfrm>
        <a:graphic>
          <a:graphicData uri="http://schemas.openxmlformats.org/drawingml/2006/table">
            <a:tbl>
              <a:tblPr/>
              <a:tblGrid>
                <a:gridCol w="1219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557342">
                  <a:extLst>
                    <a:ext uri="{9D8B030D-6E8A-4147-A177-3AD203B41FA5}">
                      <a16:colId xmlns:a16="http://schemas.microsoft.com/office/drawing/2014/main" val="20003"/>
                    </a:ext>
                  </a:extLst>
                </a:gridCol>
                <a:gridCol w="2214578">
                  <a:extLst>
                    <a:ext uri="{9D8B030D-6E8A-4147-A177-3AD203B41FA5}">
                      <a16:colId xmlns:a16="http://schemas.microsoft.com/office/drawing/2014/main" val="20004"/>
                    </a:ext>
                  </a:extLst>
                </a:gridCol>
                <a:gridCol w="1357322">
                  <a:extLst>
                    <a:ext uri="{9D8B030D-6E8A-4147-A177-3AD203B41FA5}">
                      <a16:colId xmlns:a16="http://schemas.microsoft.com/office/drawing/2014/main" val="20005"/>
                    </a:ext>
                  </a:extLst>
                </a:gridCol>
              </a:tblGrid>
              <a:tr h="1004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rPr>
                        <a:t>数制</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rPr>
                        <a:t>基数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rPr>
                        <a:t>数码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rPr>
                        <a:t>计数规则</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rPr>
                        <a:t>一般表达式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charset="-122"/>
                        </a:rPr>
                        <a:t>计算机中英文表示</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charset="-122"/>
                        </a:rPr>
                        <a:t>十进制</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charset="-122"/>
                        </a:rPr>
                        <a:t>逢十进一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rgbClr val="FF0000"/>
                          </a:solidFill>
                          <a:effectLst/>
                          <a:latin typeface="Times New Roman" pitchFamily="18" charset="0"/>
                          <a:ea typeface="宋体" charset="-122"/>
                        </a:rPr>
                        <a:t>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50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charset="-122"/>
                        </a:rPr>
                        <a:t>二进制</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0</a:t>
                      </a:r>
                      <a:r>
                        <a:rPr kumimoji="1" lang="zh-CN" altLang="en-US" sz="1800" b="1" i="0" u="none" strike="noStrike" cap="none" normalizeH="0" baseline="0" dirty="0">
                          <a:ln>
                            <a:noFill/>
                          </a:ln>
                          <a:solidFill>
                            <a:schemeClr val="tx1"/>
                          </a:solidFill>
                          <a:effectLst/>
                          <a:latin typeface="Times New Roman" pitchFamily="18" charset="0"/>
                          <a:ea typeface="宋体" charset="-122"/>
                        </a:rPr>
                        <a:t>、</a:t>
                      </a:r>
                      <a:r>
                        <a:rPr kumimoji="1" lang="en-US" altLang="zh-CN" sz="1800" b="1" i="0" u="none" strike="noStrike" cap="none" normalizeH="0" baseline="0" dirty="0">
                          <a:ln>
                            <a:noFill/>
                          </a:ln>
                          <a:solidFill>
                            <a:schemeClr val="tx1"/>
                          </a:solidFill>
                          <a:effectLst/>
                          <a:latin typeface="Times New Roman" pitchFamily="18" charset="0"/>
                          <a:ea typeface="宋体"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charset="-122"/>
                        </a:rPr>
                        <a:t>逢二进一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rgbClr val="FF0000"/>
                          </a:solidFill>
                          <a:effectLst/>
                          <a:latin typeface="Times New Roman" pitchFamily="18" charset="0"/>
                          <a:ea typeface="宋体" charset="-122"/>
                        </a:rPr>
                        <a:t>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2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charset="-122"/>
                        </a:rPr>
                        <a:t>八进制</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charset="-122"/>
                        </a:rPr>
                        <a:t>逢八进一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rgbClr val="FF0000"/>
                          </a:solidFill>
                          <a:effectLst/>
                          <a:latin typeface="Times New Roman" pitchFamily="18" charset="0"/>
                          <a:ea typeface="宋体" charset="-122"/>
                        </a:rPr>
                        <a:t>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50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charset="-122"/>
                        </a:rPr>
                        <a:t>十六进制</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0~9</a:t>
                      </a:r>
                      <a:r>
                        <a:rPr kumimoji="1" lang="zh-CN" altLang="en-US" sz="1800" b="1" i="0" u="none" strike="noStrike" cap="none" normalizeH="0" baseline="0">
                          <a:ln>
                            <a:noFill/>
                          </a:ln>
                          <a:solidFill>
                            <a:schemeClr val="tx1"/>
                          </a:solidFill>
                          <a:effectLst/>
                          <a:latin typeface="Times New Roman" pitchFamily="18" charset="0"/>
                          <a:ea typeface="宋体" charset="-122"/>
                        </a:rPr>
                        <a:t>、</a:t>
                      </a:r>
                      <a:r>
                        <a:rPr kumimoji="1" lang="en-US" altLang="zh-CN" sz="1800" b="1" i="0" u="none" strike="noStrike" cap="none" normalizeH="0" baseline="0">
                          <a:ln>
                            <a:noFill/>
                          </a:ln>
                          <a:solidFill>
                            <a:schemeClr val="tx1"/>
                          </a:solidFill>
                          <a:effectLst/>
                          <a:latin typeface="Times New Roman" pitchFamily="18" charset="0"/>
                          <a:ea typeface="宋体" charset="-122"/>
                        </a:rPr>
                        <a:t>ABCDEF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charset="-122"/>
                        </a:rPr>
                        <a:t>逢十六进一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rgbClr val="FF0000"/>
                          </a:solidFill>
                          <a:effectLst/>
                          <a:latin typeface="Times New Roman" pitchFamily="18" charset="0"/>
                          <a:ea typeface="宋体" charset="-122"/>
                        </a:rPr>
                        <a:t>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52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charset="-122"/>
                        </a:rPr>
                        <a:t>N</a:t>
                      </a:r>
                      <a:r>
                        <a:rPr kumimoji="1" lang="zh-CN" altLang="en-US" sz="1800" b="1" i="0" u="none" strike="noStrike" cap="none" normalizeH="0" baseline="0" dirty="0">
                          <a:ln>
                            <a:noFill/>
                          </a:ln>
                          <a:solidFill>
                            <a:schemeClr val="tx1"/>
                          </a:solidFill>
                          <a:effectLst/>
                          <a:latin typeface="Times New Roman" pitchFamily="18" charset="0"/>
                          <a:ea typeface="宋体" charset="-122"/>
                        </a:rPr>
                        <a:t>进制</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charset="-122"/>
                        </a:rPr>
                        <a:t>0~</a:t>
                      </a:r>
                      <a:r>
                        <a:rPr kumimoji="1" lang="zh-CN" altLang="en-US" sz="1800" b="1" i="0" u="none" strike="noStrike" cap="none" normalizeH="0" baseline="0">
                          <a:ln>
                            <a:noFill/>
                          </a:ln>
                          <a:solidFill>
                            <a:schemeClr val="tx1"/>
                          </a:solidFill>
                          <a:effectLst/>
                          <a:latin typeface="Times New Roman" pitchFamily="18" charset="0"/>
                          <a:ea typeface="宋体" charset="-122"/>
                        </a:rPr>
                        <a:t>（</a:t>
                      </a:r>
                      <a:r>
                        <a:rPr kumimoji="1" lang="en-US" altLang="zh-CN" sz="1800" b="1" i="0" u="none" strike="noStrike" cap="none" normalizeH="0" baseline="0">
                          <a:ln>
                            <a:noFill/>
                          </a:ln>
                          <a:solidFill>
                            <a:schemeClr val="tx1"/>
                          </a:solidFill>
                          <a:effectLst/>
                          <a:latin typeface="Times New Roman" pitchFamily="18" charset="0"/>
                          <a:ea typeface="宋体" charset="-122"/>
                        </a:rPr>
                        <a:t>N-1</a:t>
                      </a:r>
                      <a:r>
                        <a:rPr kumimoji="1" lang="zh-CN" altLang="en-US" sz="1800" b="1" i="0" u="none" strike="noStrike" cap="none" normalizeH="0" baseline="0">
                          <a:ln>
                            <a:noFill/>
                          </a:ln>
                          <a:solidFill>
                            <a:schemeClr val="tx1"/>
                          </a:solidFill>
                          <a:effectLst/>
                          <a:latin typeface="Times New Roman" pitchFamily="18"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charset="-122"/>
                        </a:rPr>
                        <a:t>逢</a:t>
                      </a:r>
                      <a:r>
                        <a:rPr kumimoji="1" lang="en-US" altLang="zh-CN" sz="1800" b="1" i="0" u="none" strike="noStrike" cap="none" normalizeH="0" baseline="0">
                          <a:ln>
                            <a:noFill/>
                          </a:ln>
                          <a:solidFill>
                            <a:schemeClr val="tx1"/>
                          </a:solidFill>
                          <a:effectLst/>
                          <a:latin typeface="Times New Roman" pitchFamily="18" charset="0"/>
                          <a:ea typeface="宋体" charset="-122"/>
                        </a:rPr>
                        <a:t>N</a:t>
                      </a:r>
                      <a:r>
                        <a:rPr kumimoji="1" lang="zh-CN" altLang="en-US" sz="1800" b="1" i="0" u="none" strike="noStrike" cap="none" normalizeH="0" baseline="0">
                          <a:ln>
                            <a:noFill/>
                          </a:ln>
                          <a:solidFill>
                            <a:schemeClr val="tx1"/>
                          </a:solidFill>
                          <a:effectLst/>
                          <a:latin typeface="Times New Roman" pitchFamily="18" charset="0"/>
                          <a:ea typeface="宋体" charset="-122"/>
                        </a:rPr>
                        <a:t>进一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1800" b="1" i="0" u="none" strike="noStrike" cap="none" normalizeH="0" baseline="0" dirty="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229" name="Text Box 85"/>
          <p:cNvSpPr txBox="1">
            <a:spLocks noChangeArrowheads="1"/>
          </p:cNvSpPr>
          <p:nvPr/>
        </p:nvSpPr>
        <p:spPr bwMode="auto">
          <a:xfrm>
            <a:off x="1019960" y="263391"/>
            <a:ext cx="4616152" cy="646331"/>
          </a:xfrm>
          <a:prstGeom prst="rect">
            <a:avLst/>
          </a:prstGeom>
          <a:noFill/>
          <a:ln w="9525">
            <a:noFill/>
            <a:miter lim="800000"/>
            <a:headEnd/>
            <a:tailEnd/>
          </a:ln>
          <a:effectLst/>
        </p:spPr>
        <p:txBody>
          <a:bodyPr wrap="square">
            <a:spAutoFit/>
          </a:bodyPr>
          <a:lstStyle/>
          <a:p>
            <a:pPr>
              <a:spcBef>
                <a:spcPct val="50000"/>
              </a:spcBef>
            </a:pPr>
            <a:r>
              <a:rPr lang="en-US" altLang="zh-CN" sz="3600" b="1" dirty="0"/>
              <a:t> </a:t>
            </a:r>
            <a:r>
              <a:rPr lang="zh-CN" altLang="en-US" sz="3600" b="1" dirty="0"/>
              <a:t>各进制特点对照表</a:t>
            </a:r>
          </a:p>
        </p:txBody>
      </p:sp>
      <p:sp>
        <p:nvSpPr>
          <p:cNvPr id="6232" name="Rectangle 88"/>
          <p:cNvSpPr>
            <a:spLocks noChangeArrowheads="1"/>
          </p:cNvSpPr>
          <p:nvPr/>
        </p:nvSpPr>
        <p:spPr bwMode="auto">
          <a:xfrm>
            <a:off x="4114800" y="3200400"/>
            <a:ext cx="9144000" cy="0"/>
          </a:xfrm>
          <a:prstGeom prst="rect">
            <a:avLst/>
          </a:prstGeom>
          <a:noFill/>
          <a:ln w="9525">
            <a:noFill/>
            <a:miter lim="800000"/>
            <a:headEnd/>
            <a:tailEnd/>
          </a:ln>
          <a:effectLst/>
        </p:spPr>
        <p:txBody>
          <a:bodyPr>
            <a:spAutoFit/>
          </a:bodyPr>
          <a:lstStyle/>
          <a:p>
            <a:endParaRPr lang="zh-CN" altLang="en-US"/>
          </a:p>
        </p:txBody>
      </p:sp>
      <p:sp>
        <p:nvSpPr>
          <p:cNvPr id="6237" name="Rectangle 93"/>
          <p:cNvSpPr>
            <a:spLocks noChangeArrowheads="1"/>
          </p:cNvSpPr>
          <p:nvPr/>
        </p:nvSpPr>
        <p:spPr bwMode="auto">
          <a:xfrm>
            <a:off x="4133850" y="3214688"/>
            <a:ext cx="9144000" cy="0"/>
          </a:xfrm>
          <a:prstGeom prst="rect">
            <a:avLst/>
          </a:prstGeom>
          <a:noFill/>
          <a:ln w="9525">
            <a:noFill/>
            <a:miter lim="800000"/>
            <a:headEnd/>
            <a:tailEnd/>
          </a:ln>
          <a:effectLst/>
        </p:spPr>
        <p:txBody>
          <a:bodyPr>
            <a:spAutoFit/>
          </a:bodyPr>
          <a:lstStyle/>
          <a:p>
            <a:endParaRPr lang="zh-CN" altLang="en-US"/>
          </a:p>
        </p:txBody>
      </p:sp>
      <p:sp>
        <p:nvSpPr>
          <p:cNvPr id="6239" name="Rectangle 95"/>
          <p:cNvSpPr>
            <a:spLocks noChangeArrowheads="1"/>
          </p:cNvSpPr>
          <p:nvPr/>
        </p:nvSpPr>
        <p:spPr bwMode="auto">
          <a:xfrm>
            <a:off x="4133850" y="3214688"/>
            <a:ext cx="9144000" cy="0"/>
          </a:xfrm>
          <a:prstGeom prst="rect">
            <a:avLst/>
          </a:prstGeom>
          <a:noFill/>
          <a:ln w="9525">
            <a:noFill/>
            <a:miter lim="800000"/>
            <a:headEnd/>
            <a:tailEnd/>
          </a:ln>
          <a:effectLst/>
        </p:spPr>
        <p:txBody>
          <a:bodyPr>
            <a:spAutoFit/>
          </a:bodyPr>
          <a:lstStyle/>
          <a:p>
            <a:endParaRPr lang="zh-CN" altLang="en-US"/>
          </a:p>
        </p:txBody>
      </p:sp>
      <p:sp>
        <p:nvSpPr>
          <p:cNvPr id="6241" name="Rectangle 97"/>
          <p:cNvSpPr>
            <a:spLocks noChangeArrowheads="1"/>
          </p:cNvSpPr>
          <p:nvPr/>
        </p:nvSpPr>
        <p:spPr bwMode="auto">
          <a:xfrm>
            <a:off x="4100513" y="3214688"/>
            <a:ext cx="9144000" cy="0"/>
          </a:xfrm>
          <a:prstGeom prst="rect">
            <a:avLst/>
          </a:prstGeom>
          <a:noFill/>
          <a:ln w="9525">
            <a:noFill/>
            <a:miter lim="800000"/>
            <a:headEnd/>
            <a:tailEnd/>
          </a:ln>
          <a:effectLst/>
        </p:spPr>
        <p:txBody>
          <a:bodyPr>
            <a:spAutoFit/>
          </a:bodyPr>
          <a:lstStyle/>
          <a:p>
            <a:endParaRPr lang="zh-CN" altLang="en-US"/>
          </a:p>
        </p:txBody>
      </p:sp>
      <p:sp>
        <p:nvSpPr>
          <p:cNvPr id="6243" name="Rectangle 99"/>
          <p:cNvSpPr>
            <a:spLocks noChangeArrowheads="1"/>
          </p:cNvSpPr>
          <p:nvPr/>
        </p:nvSpPr>
        <p:spPr bwMode="auto">
          <a:xfrm>
            <a:off x="4110038" y="3214688"/>
            <a:ext cx="9144000" cy="0"/>
          </a:xfrm>
          <a:prstGeom prst="rect">
            <a:avLst/>
          </a:prstGeom>
          <a:noFill/>
          <a:ln w="9525">
            <a:noFill/>
            <a:miter lim="800000"/>
            <a:headEnd/>
            <a:tailEnd/>
          </a:ln>
          <a:effectLst/>
        </p:spPr>
        <p:txBody>
          <a:bodyPr>
            <a:spAutoFit/>
          </a:bodyPr>
          <a:lstStyle/>
          <a:p>
            <a:endParaRPr lang="zh-CN" altLang="en-US"/>
          </a:p>
        </p:txBody>
      </p:sp>
      <p:grpSp>
        <p:nvGrpSpPr>
          <p:cNvPr id="2" name="Group 100"/>
          <p:cNvGrpSpPr>
            <a:grpSpLocks/>
          </p:cNvGrpSpPr>
          <p:nvPr/>
        </p:nvGrpSpPr>
        <p:grpSpPr bwMode="auto">
          <a:xfrm>
            <a:off x="5181600" y="2175023"/>
            <a:ext cx="1905000" cy="4278313"/>
            <a:chOff x="3264" y="1296"/>
            <a:chExt cx="1200" cy="2695"/>
          </a:xfrm>
        </p:grpSpPr>
        <p:graphicFrame>
          <p:nvGraphicFramePr>
            <p:cNvPr id="94208" name="Object 1024"/>
            <p:cNvGraphicFramePr>
              <a:graphicFrameLocks noChangeAspect="1"/>
            </p:cNvGraphicFramePr>
            <p:nvPr/>
          </p:nvGraphicFramePr>
          <p:xfrm>
            <a:off x="3264" y="1296"/>
            <a:ext cx="1200" cy="546"/>
          </p:xfrm>
          <a:graphic>
            <a:graphicData uri="http://schemas.openxmlformats.org/presentationml/2006/ole">
              <mc:AlternateContent xmlns:mc="http://schemas.openxmlformats.org/markup-compatibility/2006">
                <mc:Choice xmlns:v="urn:schemas-microsoft-com:vml" Requires="v">
                  <p:oleObj spid="_x0000_s156760" r:id="rId4" imgW="939392" imgH="431613" progId="Equation.3">
                    <p:embed/>
                  </p:oleObj>
                </mc:Choice>
                <mc:Fallback>
                  <p:oleObj r:id="rId4" imgW="939392" imgH="431613"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1296"/>
                          <a:ext cx="1200" cy="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09" name="Object 1025"/>
            <p:cNvGraphicFramePr>
              <a:graphicFrameLocks noChangeAspect="1"/>
            </p:cNvGraphicFramePr>
            <p:nvPr/>
          </p:nvGraphicFramePr>
          <p:xfrm>
            <a:off x="3312" y="1824"/>
            <a:ext cx="1008" cy="540"/>
          </p:xfrm>
          <a:graphic>
            <a:graphicData uri="http://schemas.openxmlformats.org/presentationml/2006/ole">
              <mc:AlternateContent xmlns:mc="http://schemas.openxmlformats.org/markup-compatibility/2006">
                <mc:Choice xmlns:v="urn:schemas-microsoft-com:vml" Requires="v">
                  <p:oleObj spid="_x0000_s156761" name="Equation" r:id="rId6" imgW="799920" imgH="431640" progId="Equation.3">
                    <p:embed/>
                  </p:oleObj>
                </mc:Choice>
                <mc:Fallback>
                  <p:oleObj name="Equation" r:id="rId6" imgW="79992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1824"/>
                          <a:ext cx="1008" cy="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0" name="Object 1026"/>
            <p:cNvGraphicFramePr>
              <a:graphicFrameLocks noChangeAspect="1"/>
            </p:cNvGraphicFramePr>
            <p:nvPr/>
          </p:nvGraphicFramePr>
          <p:xfrm>
            <a:off x="3310" y="2400"/>
            <a:ext cx="964" cy="517"/>
          </p:xfrm>
          <a:graphic>
            <a:graphicData uri="http://schemas.openxmlformats.org/presentationml/2006/ole">
              <mc:AlternateContent xmlns:mc="http://schemas.openxmlformats.org/markup-compatibility/2006">
                <mc:Choice xmlns:v="urn:schemas-microsoft-com:vml" Requires="v">
                  <p:oleObj spid="_x0000_s156762" name="Equation" r:id="rId8" imgW="799920" imgH="431640" progId="Equation.3">
                    <p:embed/>
                  </p:oleObj>
                </mc:Choice>
                <mc:Fallback>
                  <p:oleObj name="Equation" r:id="rId8" imgW="799920" imgH="4316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0" y="2400"/>
                          <a:ext cx="964" cy="5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1" name="Object 1027"/>
            <p:cNvGraphicFramePr>
              <a:graphicFrameLocks noChangeAspect="1"/>
            </p:cNvGraphicFramePr>
            <p:nvPr/>
          </p:nvGraphicFramePr>
          <p:xfrm>
            <a:off x="3279" y="2928"/>
            <a:ext cx="1074" cy="502"/>
          </p:xfrm>
          <a:graphic>
            <a:graphicData uri="http://schemas.openxmlformats.org/presentationml/2006/ole">
              <mc:AlternateContent xmlns:mc="http://schemas.openxmlformats.org/markup-compatibility/2006">
                <mc:Choice xmlns:v="urn:schemas-microsoft-com:vml" Requires="v">
                  <p:oleObj spid="_x0000_s156763" name="Equation" r:id="rId10" imgW="914400" imgH="431640" progId="Equation.3">
                    <p:embed/>
                  </p:oleObj>
                </mc:Choice>
                <mc:Fallback>
                  <p:oleObj name="Equation" r:id="rId10" imgW="914400" imgH="4316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9" y="2928"/>
                          <a:ext cx="1074" cy="5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2" name="Object 1028"/>
            <p:cNvGraphicFramePr>
              <a:graphicFrameLocks noChangeAspect="1"/>
            </p:cNvGraphicFramePr>
            <p:nvPr/>
          </p:nvGraphicFramePr>
          <p:xfrm>
            <a:off x="3287" y="3456"/>
            <a:ext cx="1105" cy="535"/>
          </p:xfrm>
          <a:graphic>
            <a:graphicData uri="http://schemas.openxmlformats.org/presentationml/2006/ole">
              <mc:AlternateContent xmlns:mc="http://schemas.openxmlformats.org/markup-compatibility/2006">
                <mc:Choice xmlns:v="urn:schemas-microsoft-com:vml" Requires="v">
                  <p:oleObj spid="_x0000_s156764" name="Equation" r:id="rId12" imgW="888840" imgH="431640" progId="Equation.3">
                    <p:embed/>
                  </p:oleObj>
                </mc:Choice>
                <mc:Fallback>
                  <p:oleObj name="Equation" r:id="rId12" imgW="888840" imgH="43164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87" y="3456"/>
                          <a:ext cx="1105" cy="5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 name="日期占位符 14"/>
          <p:cNvSpPr>
            <a:spLocks noGrp="1"/>
          </p:cNvSpPr>
          <p:nvPr>
            <p:ph type="dt" sz="half" idx="10"/>
          </p:nvPr>
        </p:nvSpPr>
        <p:spPr/>
        <p:txBody>
          <a:bodyPr/>
          <a:lstStyle/>
          <a:p>
            <a:pPr>
              <a:defRPr/>
            </a:pPr>
            <a:fld id="{3D79207C-2660-43BC-85BC-5E7C29BCBF50}" type="datetime1">
              <a:rPr lang="zh-CN" altLang="en-US" smtClean="0"/>
              <a:t>2018/3/13</a:t>
            </a:fld>
            <a:endParaRPr lang="en-US" altLang="zh-CN"/>
          </a:p>
        </p:txBody>
      </p:sp>
      <p:sp>
        <p:nvSpPr>
          <p:cNvPr id="17" name="页脚占位符 16"/>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16" name="灯片编号占位符 15"/>
          <p:cNvSpPr>
            <a:spLocks noGrp="1"/>
          </p:cNvSpPr>
          <p:nvPr>
            <p:ph type="sldNum" sz="quarter" idx="12"/>
          </p:nvPr>
        </p:nvSpPr>
        <p:spPr/>
        <p:txBody>
          <a:bodyPr/>
          <a:lstStyle/>
          <a:p>
            <a:pPr>
              <a:defRPr/>
            </a:pPr>
            <a:fld id="{C43364DC-038D-4912-9C0F-DEE81C4D9C66}" type="slidenum">
              <a:rPr lang="en-US" altLang="zh-CN" smtClean="0"/>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dirty="0"/>
              <a:t>校验和码</a:t>
            </a:r>
          </a:p>
        </p:txBody>
      </p:sp>
      <p:sp>
        <p:nvSpPr>
          <p:cNvPr id="61445" name="内容占位符 6"/>
          <p:cNvSpPr>
            <a:spLocks noGrp="1"/>
          </p:cNvSpPr>
          <p:nvPr>
            <p:ph idx="1"/>
          </p:nvPr>
        </p:nvSpPr>
        <p:spPr>
          <a:xfrm>
            <a:off x="457200" y="1239838"/>
            <a:ext cx="8543956" cy="5094287"/>
          </a:xfrm>
        </p:spPr>
        <p:txBody>
          <a:bodyPr/>
          <a:lstStyle/>
          <a:p>
            <a:r>
              <a:rPr lang="zh-CN" altLang="en-US" sz="3200" dirty="0"/>
              <a:t>校验和码</a:t>
            </a:r>
            <a:endParaRPr lang="en-US" altLang="zh-CN" sz="3200" dirty="0"/>
          </a:p>
          <a:p>
            <a:pPr lvl="1"/>
            <a:r>
              <a:rPr lang="zh-CN" altLang="en-US" sz="2800" dirty="0"/>
              <a:t>奇偶校验是按位的模</a:t>
            </a:r>
            <a:r>
              <a:rPr lang="en-US" altLang="zh-CN" sz="2800" dirty="0"/>
              <a:t>2</a:t>
            </a:r>
            <a:r>
              <a:rPr lang="zh-CN" altLang="en-US" sz="2800" dirty="0"/>
              <a:t>加法，可扩展到其它模和计算单位。</a:t>
            </a:r>
            <a:endParaRPr lang="en-US" altLang="zh-CN" sz="2800" dirty="0"/>
          </a:p>
          <a:p>
            <a:pPr lvl="1"/>
            <a:r>
              <a:rPr lang="zh-CN" altLang="en-US" sz="2800" dirty="0"/>
              <a:t>计算机系统中，按</a:t>
            </a:r>
            <a:r>
              <a:rPr lang="en-US" altLang="zh-CN" sz="2800" dirty="0"/>
              <a:t>8</a:t>
            </a:r>
            <a:r>
              <a:rPr lang="zh-CN" altLang="en-US" sz="2800" dirty="0"/>
              <a:t>位分字节，模</a:t>
            </a:r>
            <a:r>
              <a:rPr lang="en-US" altLang="zh-CN" sz="2800" dirty="0"/>
              <a:t>256</a:t>
            </a:r>
            <a:r>
              <a:rPr lang="zh-CN" altLang="en-US" sz="2800" dirty="0"/>
              <a:t>加法来生成校验位，得到校验和码（</a:t>
            </a:r>
            <a:r>
              <a:rPr lang="en-US" altLang="zh-CN" sz="2800" dirty="0"/>
              <a:t>checksum code</a:t>
            </a:r>
            <a:r>
              <a:rPr lang="zh-CN" altLang="en-US" sz="2800" dirty="0"/>
              <a:t>）。</a:t>
            </a:r>
            <a:endParaRPr lang="en-US" altLang="zh-CN" sz="2800" dirty="0"/>
          </a:p>
          <a:p>
            <a:pPr lvl="1"/>
            <a:r>
              <a:rPr lang="zh-CN" altLang="en-US" sz="2800" dirty="0"/>
              <a:t>简单、高效，应用广泛。</a:t>
            </a:r>
            <a:endParaRPr lang="en-US" altLang="zh-CN" sz="2800" dirty="0"/>
          </a:p>
          <a:p>
            <a:endParaRPr lang="en-US" altLang="zh-CN" sz="3200" dirty="0"/>
          </a:p>
        </p:txBody>
      </p:sp>
      <p:sp>
        <p:nvSpPr>
          <p:cNvPr id="7" name="日期占位符 6"/>
          <p:cNvSpPr>
            <a:spLocks noGrp="1"/>
          </p:cNvSpPr>
          <p:nvPr>
            <p:ph type="dt" sz="half" idx="10"/>
          </p:nvPr>
        </p:nvSpPr>
        <p:spPr/>
        <p:txBody>
          <a:bodyPr/>
          <a:lstStyle/>
          <a:p>
            <a:pPr>
              <a:defRPr/>
            </a:pPr>
            <a:fld id="{EDB5C294-1788-4331-B8CF-9EA27B4CDDDF}" type="datetime1">
              <a:rPr lang="zh-CN" altLang="en-US" smtClean="0"/>
              <a:t>2018/3/13</a:t>
            </a:fld>
            <a:endParaRPr lang="en-US" altLang="zh-CN"/>
          </a:p>
        </p:txBody>
      </p:sp>
      <p:sp>
        <p:nvSpPr>
          <p:cNvPr id="61443"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61444" name="灯片编号占位符 5"/>
          <p:cNvSpPr>
            <a:spLocks noGrp="1"/>
          </p:cNvSpPr>
          <p:nvPr>
            <p:ph type="sldNum" sz="quarter" idx="12"/>
          </p:nvPr>
        </p:nvSpPr>
        <p:spPr>
          <a:noFill/>
        </p:spPr>
        <p:txBody>
          <a:bodyPr/>
          <a:lstStyle/>
          <a:p>
            <a:fld id="{5562BC6D-51BA-430E-8A67-F0235A5DEE0D}" type="slidenum">
              <a:rPr lang="en-US" altLang="zh-CN" smtClean="0">
                <a:ea typeface="宋体" pitchFamily="2" charset="-122"/>
              </a:rPr>
              <a:pPr/>
              <a:t>70</a:t>
            </a:fld>
            <a:endParaRPr lang="en-US" altLang="zh-CN">
              <a:ea typeface="宋体" pitchFamily="2" charset="-122"/>
            </a:endParaRPr>
          </a:p>
        </p:txBody>
      </p:sp>
    </p:spTree>
    <p:extLst>
      <p:ext uri="{BB962C8B-B14F-4D97-AF65-F5344CB8AC3E}">
        <p14:creationId xmlns:p14="http://schemas.microsoft.com/office/powerpoint/2010/main" val="2283758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检错码和纠错码</a:t>
            </a:r>
          </a:p>
        </p:txBody>
      </p:sp>
      <p:sp>
        <p:nvSpPr>
          <p:cNvPr id="3" name="内容占位符 2"/>
          <p:cNvSpPr>
            <a:spLocks noGrp="1"/>
          </p:cNvSpPr>
          <p:nvPr>
            <p:ph idx="1"/>
          </p:nvPr>
        </p:nvSpPr>
        <p:spPr/>
        <p:txBody>
          <a:bodyPr/>
          <a:lstStyle/>
          <a:p>
            <a:r>
              <a:rPr lang="zh-CN" altLang="en-US" sz="3200" dirty="0"/>
              <a:t>启示</a:t>
            </a:r>
          </a:p>
          <a:p>
            <a:pPr lvl="1"/>
            <a:r>
              <a:rPr lang="zh-CN" altLang="en-US" sz="2800" dirty="0"/>
              <a:t>冗余性，检错能力</a:t>
            </a:r>
          </a:p>
          <a:p>
            <a:pPr lvl="1"/>
            <a:r>
              <a:rPr lang="zh-CN" altLang="en-US" sz="2800" dirty="0"/>
              <a:t>约束性，纠错能力</a:t>
            </a:r>
          </a:p>
          <a:p>
            <a:r>
              <a:rPr lang="zh-CN" altLang="en-US" sz="3200" dirty="0"/>
              <a:t> 冗余是有代价的！！！</a:t>
            </a:r>
          </a:p>
          <a:p>
            <a:pPr lvl="1"/>
            <a:r>
              <a:rPr lang="zh-CN" altLang="en-US" sz="2800" dirty="0"/>
              <a:t>有效性</a:t>
            </a:r>
            <a:r>
              <a:rPr lang="en-US" altLang="zh-CN" sz="2800" b="1" dirty="0"/>
              <a:t>/</a:t>
            </a:r>
            <a:r>
              <a:rPr lang="zh-CN" altLang="en-US" sz="2800" b="1" dirty="0"/>
              <a:t>可靠性：信息论与编码*</a:t>
            </a:r>
          </a:p>
          <a:p>
            <a:pPr lvl="1"/>
            <a:r>
              <a:rPr lang="zh-CN" altLang="en-US" sz="2800" dirty="0"/>
              <a:t>信源</a:t>
            </a:r>
            <a:r>
              <a:rPr lang="en-US" altLang="zh-CN" sz="2800" b="1" dirty="0"/>
              <a:t>/</a:t>
            </a:r>
            <a:r>
              <a:rPr lang="zh-CN" altLang="en-US" sz="2800" b="1" dirty="0"/>
              <a:t>信道编码</a:t>
            </a:r>
          </a:p>
          <a:p>
            <a:pPr lvl="2"/>
            <a:r>
              <a:rPr lang="zh-CN" altLang="en-US" sz="2400" dirty="0"/>
              <a:t> 分组码</a:t>
            </a:r>
          </a:p>
          <a:p>
            <a:pPr lvl="2"/>
            <a:r>
              <a:rPr lang="zh-CN" altLang="en-US" sz="2400" dirty="0"/>
              <a:t> 卷积码</a:t>
            </a:r>
          </a:p>
          <a:p>
            <a:pPr lvl="2"/>
            <a:r>
              <a:rPr lang="zh-CN" altLang="en-US" sz="2400" dirty="0"/>
              <a:t> 级联码</a:t>
            </a:r>
          </a:p>
          <a:p>
            <a:pPr lvl="2"/>
            <a:r>
              <a:rPr lang="zh-CN" altLang="en-US" sz="2400" dirty="0"/>
              <a:t> </a:t>
            </a:r>
            <a:r>
              <a:rPr lang="en-US" altLang="zh-CN" sz="2400" dirty="0"/>
              <a:t>Turbo</a:t>
            </a:r>
            <a:r>
              <a:rPr lang="zh-CN" altLang="en-US" sz="2400" dirty="0"/>
              <a:t>码，</a:t>
            </a:r>
            <a:r>
              <a:rPr lang="en-US" altLang="zh-CN" sz="2400" dirty="0"/>
              <a:t>LDPC</a:t>
            </a:r>
            <a:r>
              <a:rPr lang="zh-CN" altLang="en-US" sz="2400" dirty="0"/>
              <a:t>码</a:t>
            </a:r>
          </a:p>
        </p:txBody>
      </p:sp>
      <p:sp>
        <p:nvSpPr>
          <p:cNvPr id="4" name="日期占位符 3"/>
          <p:cNvSpPr>
            <a:spLocks noGrp="1"/>
          </p:cNvSpPr>
          <p:nvPr>
            <p:ph type="dt" sz="half" idx="10"/>
          </p:nvPr>
        </p:nvSpPr>
        <p:spPr/>
        <p:txBody>
          <a:bodyPr/>
          <a:lstStyle/>
          <a:p>
            <a:pPr>
              <a:defRPr/>
            </a:pPr>
            <a:fld id="{ED0A1367-5E19-499F-AD43-CA7008A8F950}"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pPr>
                <a:defRPr/>
              </a:pPr>
              <a:t>71</a:t>
            </a:fld>
            <a:endParaRPr lang="en-US" altLang="zh-CN"/>
          </a:p>
        </p:txBody>
      </p:sp>
    </p:spTree>
    <p:extLst>
      <p:ext uri="{BB962C8B-B14F-4D97-AF65-F5344CB8AC3E}">
        <p14:creationId xmlns:p14="http://schemas.microsoft.com/office/powerpoint/2010/main" val="13147897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附：二进制容量单位</a:t>
            </a:r>
          </a:p>
        </p:txBody>
      </p:sp>
      <p:graphicFrame>
        <p:nvGraphicFramePr>
          <p:cNvPr id="7" name="内容占位符 6"/>
          <p:cNvGraphicFramePr>
            <a:graphicFrameLocks noGrp="1"/>
          </p:cNvGraphicFramePr>
          <p:nvPr>
            <p:ph idx="1"/>
          </p:nvPr>
        </p:nvGraphicFramePr>
        <p:xfrm>
          <a:off x="2" y="1340770"/>
          <a:ext cx="9144000" cy="4824531"/>
        </p:xfrm>
        <a:graphic>
          <a:graphicData uri="http://schemas.openxmlformats.org/drawingml/2006/table">
            <a:tbl>
              <a:tblPr firstRow="1" firstCol="1" bandRow="1">
                <a:tableStyleId>{0E3FDE45-AF77-4B5C-9715-49D594BDF05E}</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614892">
                <a:tc>
                  <a:txBody>
                    <a:bodyPr/>
                    <a:lstStyle/>
                    <a:p>
                      <a:pPr algn="ctr" latinLnBrk="1">
                        <a:lnSpc>
                          <a:spcPts val="1800"/>
                        </a:lnSpc>
                        <a:spcAft>
                          <a:spcPts val="0"/>
                        </a:spcAft>
                      </a:pPr>
                      <a:r>
                        <a:rPr lang="zh-CN" sz="2000" kern="0">
                          <a:effectLst/>
                          <a:latin typeface="+mn-ea"/>
                          <a:ea typeface="+mn-ea"/>
                        </a:rPr>
                        <a:t>中文单位</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ctr" latinLnBrk="1">
                        <a:lnSpc>
                          <a:spcPts val="1800"/>
                        </a:lnSpc>
                        <a:spcAft>
                          <a:spcPts val="0"/>
                        </a:spcAft>
                      </a:pPr>
                      <a:r>
                        <a:rPr lang="zh-CN" sz="2000" kern="0">
                          <a:effectLst/>
                          <a:latin typeface="+mn-ea"/>
                          <a:ea typeface="+mn-ea"/>
                        </a:rPr>
                        <a:t>中文简称</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ctr" latinLnBrk="1">
                        <a:lnSpc>
                          <a:spcPts val="1800"/>
                        </a:lnSpc>
                        <a:spcAft>
                          <a:spcPts val="0"/>
                        </a:spcAft>
                      </a:pPr>
                      <a:r>
                        <a:rPr lang="zh-CN" sz="2000" kern="0">
                          <a:effectLst/>
                          <a:latin typeface="+mn-ea"/>
                          <a:ea typeface="+mn-ea"/>
                        </a:rPr>
                        <a:t>英文单位</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ctr" latinLnBrk="1">
                        <a:lnSpc>
                          <a:spcPts val="1800"/>
                        </a:lnSpc>
                        <a:spcAft>
                          <a:spcPts val="0"/>
                        </a:spcAft>
                      </a:pPr>
                      <a:r>
                        <a:rPr lang="zh-CN" sz="2000" kern="0">
                          <a:effectLst/>
                          <a:latin typeface="+mn-ea"/>
                          <a:ea typeface="+mn-ea"/>
                        </a:rPr>
                        <a:t>英文简称</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ctr" latinLnBrk="1">
                        <a:lnSpc>
                          <a:spcPts val="1800"/>
                        </a:lnSpc>
                        <a:spcAft>
                          <a:spcPts val="0"/>
                        </a:spcAft>
                      </a:pPr>
                      <a:r>
                        <a:rPr lang="zh-CN" sz="2000" kern="0">
                          <a:effectLst/>
                          <a:latin typeface="+mn-ea"/>
                          <a:ea typeface="+mn-ea"/>
                        </a:rPr>
                        <a:t>进率（</a:t>
                      </a:r>
                      <a:r>
                        <a:rPr lang="en-US" sz="2000" kern="0">
                          <a:effectLst/>
                          <a:latin typeface="+mn-ea"/>
                          <a:ea typeface="+mn-ea"/>
                        </a:rPr>
                        <a:t>Byte=1</a:t>
                      </a:r>
                      <a:r>
                        <a:rPr lang="zh-CN" sz="2000" kern="0">
                          <a:effectLst/>
                          <a:latin typeface="+mn-ea"/>
                          <a:ea typeface="+mn-ea"/>
                        </a:rPr>
                        <a:t>）</a:t>
                      </a:r>
                      <a:endParaRPr lang="zh-CN" sz="2000" kern="100">
                        <a:effectLst/>
                        <a:latin typeface="+mn-ea"/>
                        <a:ea typeface="+mn-ea"/>
                        <a:cs typeface="Times New Roman" panose="02020603050405020304" pitchFamily="18" charset="0"/>
                      </a:endParaRPr>
                    </a:p>
                  </a:txBody>
                  <a:tcPr marL="95250" marR="95250" marT="19050" marB="19050" anchor="ctr"/>
                </a:tc>
                <a:extLst>
                  <a:ext uri="{0D108BD9-81ED-4DB2-BD59-A6C34878D82A}">
                    <a16:rowId xmlns:a16="http://schemas.microsoft.com/office/drawing/2014/main" val="10000"/>
                  </a:ext>
                </a:extLst>
              </a:tr>
              <a:tr h="331095">
                <a:tc>
                  <a:txBody>
                    <a:bodyPr/>
                    <a:lstStyle/>
                    <a:p>
                      <a:pPr algn="l" latinLnBrk="1">
                        <a:lnSpc>
                          <a:spcPts val="1800"/>
                        </a:lnSpc>
                        <a:spcAft>
                          <a:spcPts val="0"/>
                        </a:spcAft>
                      </a:pPr>
                      <a:r>
                        <a:rPr lang="zh-CN" sz="2000" kern="0">
                          <a:effectLst/>
                          <a:latin typeface="+mn-ea"/>
                          <a:ea typeface="+mn-ea"/>
                        </a:rPr>
                        <a:t>位</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比特</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bit</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0.125</a:t>
                      </a:r>
                      <a:endParaRPr lang="zh-CN" sz="2000" kern="100">
                        <a:effectLst/>
                        <a:latin typeface="+mn-ea"/>
                        <a:ea typeface="+mn-ea"/>
                        <a:cs typeface="Times New Roman" panose="02020603050405020304" pitchFamily="18" charset="0"/>
                      </a:endParaRPr>
                    </a:p>
                  </a:txBody>
                  <a:tcPr marL="95250" marR="95250" marT="19050" marB="19050" anchor="ctr"/>
                </a:tc>
                <a:extLst>
                  <a:ext uri="{0D108BD9-81ED-4DB2-BD59-A6C34878D82A}">
                    <a16:rowId xmlns:a16="http://schemas.microsoft.com/office/drawing/2014/main" val="10001"/>
                  </a:ext>
                </a:extLst>
              </a:tr>
              <a:tr h="331095">
                <a:tc>
                  <a:txBody>
                    <a:bodyPr/>
                    <a:lstStyle/>
                    <a:p>
                      <a:pPr algn="l" latinLnBrk="1">
                        <a:lnSpc>
                          <a:spcPts val="1800"/>
                        </a:lnSpc>
                        <a:spcAft>
                          <a:spcPts val="0"/>
                        </a:spcAft>
                      </a:pPr>
                      <a:r>
                        <a:rPr lang="zh-CN" sz="2000" kern="0">
                          <a:effectLst/>
                          <a:latin typeface="+mn-ea"/>
                          <a:ea typeface="+mn-ea"/>
                        </a:rPr>
                        <a:t>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1</a:t>
                      </a:r>
                      <a:endParaRPr lang="zh-CN" sz="2000" kern="100">
                        <a:effectLst/>
                        <a:latin typeface="+mn-ea"/>
                        <a:ea typeface="+mn-ea"/>
                        <a:cs typeface="Times New Roman" panose="02020603050405020304" pitchFamily="18" charset="0"/>
                      </a:endParaRPr>
                    </a:p>
                  </a:txBody>
                  <a:tcPr marL="95250" marR="95250" marT="19050" marB="19050" anchor="ctr"/>
                </a:tc>
                <a:extLst>
                  <a:ext uri="{0D108BD9-81ED-4DB2-BD59-A6C34878D82A}">
                    <a16:rowId xmlns:a16="http://schemas.microsoft.com/office/drawing/2014/main" val="10002"/>
                  </a:ext>
                </a:extLst>
              </a:tr>
              <a:tr h="331095">
                <a:tc>
                  <a:txBody>
                    <a:bodyPr/>
                    <a:lstStyle/>
                    <a:p>
                      <a:pPr algn="l" latinLnBrk="1">
                        <a:lnSpc>
                          <a:spcPts val="1800"/>
                        </a:lnSpc>
                        <a:spcAft>
                          <a:spcPts val="0"/>
                        </a:spcAft>
                      </a:pPr>
                      <a:r>
                        <a:rPr lang="zh-CN" sz="2000" kern="0">
                          <a:effectLst/>
                          <a:latin typeface="+mn-ea"/>
                          <a:ea typeface="+mn-ea"/>
                        </a:rPr>
                        <a:t>千字节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千字节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KiloByte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KB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2^10</a:t>
                      </a:r>
                      <a:endParaRPr lang="zh-CN" sz="2000" kern="100">
                        <a:effectLst/>
                        <a:latin typeface="+mn-ea"/>
                        <a:ea typeface="+mn-ea"/>
                        <a:cs typeface="Times New Roman" panose="02020603050405020304" pitchFamily="18" charset="0"/>
                      </a:endParaRPr>
                    </a:p>
                  </a:txBody>
                  <a:tcPr marL="95250" marR="95250" marT="19050" marB="19050" anchor="ctr"/>
                </a:tc>
                <a:extLst>
                  <a:ext uri="{0D108BD9-81ED-4DB2-BD59-A6C34878D82A}">
                    <a16:rowId xmlns:a16="http://schemas.microsoft.com/office/drawing/2014/main" val="10003"/>
                  </a:ext>
                </a:extLst>
              </a:tr>
              <a:tr h="331095">
                <a:tc>
                  <a:txBody>
                    <a:bodyPr/>
                    <a:lstStyle/>
                    <a:p>
                      <a:pPr algn="l" latinLnBrk="1">
                        <a:lnSpc>
                          <a:spcPts val="1800"/>
                        </a:lnSpc>
                        <a:spcAft>
                          <a:spcPts val="0"/>
                        </a:spcAft>
                      </a:pPr>
                      <a:r>
                        <a:rPr lang="zh-CN" sz="2000" kern="0">
                          <a:effectLst/>
                          <a:latin typeface="+mn-ea"/>
                          <a:ea typeface="+mn-ea"/>
                        </a:rPr>
                        <a:t>兆字节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兆</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MegaByte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MB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2^20</a:t>
                      </a:r>
                      <a:endParaRPr lang="zh-CN" sz="2000" kern="100">
                        <a:effectLst/>
                        <a:latin typeface="+mn-ea"/>
                        <a:ea typeface="+mn-ea"/>
                        <a:cs typeface="Times New Roman" panose="02020603050405020304" pitchFamily="18" charset="0"/>
                      </a:endParaRPr>
                    </a:p>
                  </a:txBody>
                  <a:tcPr marL="95250" marR="95250" marT="19050" marB="19050" anchor="ctr"/>
                </a:tc>
                <a:extLst>
                  <a:ext uri="{0D108BD9-81ED-4DB2-BD59-A6C34878D82A}">
                    <a16:rowId xmlns:a16="http://schemas.microsoft.com/office/drawing/2014/main" val="10004"/>
                  </a:ext>
                </a:extLst>
              </a:tr>
              <a:tr h="331095">
                <a:tc>
                  <a:txBody>
                    <a:bodyPr/>
                    <a:lstStyle/>
                    <a:p>
                      <a:pPr algn="l" latinLnBrk="1">
                        <a:lnSpc>
                          <a:spcPts val="1800"/>
                        </a:lnSpc>
                        <a:spcAft>
                          <a:spcPts val="0"/>
                        </a:spcAft>
                      </a:pPr>
                      <a:r>
                        <a:rPr lang="zh-CN" sz="2000" kern="0">
                          <a:effectLst/>
                          <a:latin typeface="+mn-ea"/>
                          <a:ea typeface="+mn-ea"/>
                        </a:rPr>
                        <a:t>吉字节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吉</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GigaByte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GB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2^30</a:t>
                      </a:r>
                      <a:endParaRPr lang="zh-CN" sz="2000" kern="100">
                        <a:effectLst/>
                        <a:latin typeface="+mn-ea"/>
                        <a:ea typeface="+mn-ea"/>
                        <a:cs typeface="Times New Roman" panose="02020603050405020304" pitchFamily="18" charset="0"/>
                      </a:endParaRPr>
                    </a:p>
                  </a:txBody>
                  <a:tcPr marL="95250" marR="95250" marT="19050" marB="19050" anchor="ctr"/>
                </a:tc>
                <a:extLst>
                  <a:ext uri="{0D108BD9-81ED-4DB2-BD59-A6C34878D82A}">
                    <a16:rowId xmlns:a16="http://schemas.microsoft.com/office/drawing/2014/main" val="10005"/>
                  </a:ext>
                </a:extLst>
              </a:tr>
              <a:tr h="614892">
                <a:tc>
                  <a:txBody>
                    <a:bodyPr/>
                    <a:lstStyle/>
                    <a:p>
                      <a:pPr algn="l" latinLnBrk="1">
                        <a:lnSpc>
                          <a:spcPts val="1800"/>
                        </a:lnSpc>
                        <a:spcAft>
                          <a:spcPts val="0"/>
                        </a:spcAft>
                      </a:pPr>
                      <a:r>
                        <a:rPr lang="zh-CN" sz="2000" kern="0">
                          <a:effectLst/>
                          <a:latin typeface="+mn-ea"/>
                          <a:ea typeface="+mn-ea"/>
                        </a:rPr>
                        <a:t>太字节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太</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TrillionByte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TB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2^40</a:t>
                      </a:r>
                      <a:endParaRPr lang="zh-CN" sz="2000" kern="100">
                        <a:effectLst/>
                        <a:latin typeface="+mn-ea"/>
                        <a:ea typeface="+mn-ea"/>
                        <a:cs typeface="Times New Roman" panose="02020603050405020304" pitchFamily="18" charset="0"/>
                      </a:endParaRPr>
                    </a:p>
                  </a:txBody>
                  <a:tcPr marL="95250" marR="95250" marT="19050" marB="19050" anchor="ctr"/>
                </a:tc>
                <a:extLst>
                  <a:ext uri="{0D108BD9-81ED-4DB2-BD59-A6C34878D82A}">
                    <a16:rowId xmlns:a16="http://schemas.microsoft.com/office/drawing/2014/main" val="10006"/>
                  </a:ext>
                </a:extLst>
              </a:tr>
              <a:tr h="331095">
                <a:tc>
                  <a:txBody>
                    <a:bodyPr/>
                    <a:lstStyle/>
                    <a:p>
                      <a:pPr algn="l" latinLnBrk="1">
                        <a:lnSpc>
                          <a:spcPts val="1800"/>
                        </a:lnSpc>
                        <a:spcAft>
                          <a:spcPts val="0"/>
                        </a:spcAft>
                      </a:pPr>
                      <a:r>
                        <a:rPr lang="zh-CN" sz="2000" kern="0">
                          <a:effectLst/>
                          <a:latin typeface="+mn-ea"/>
                          <a:ea typeface="+mn-ea"/>
                        </a:rPr>
                        <a:t>拍字节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拍</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PetaByte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PB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2^50</a:t>
                      </a:r>
                      <a:endParaRPr lang="zh-CN" sz="2000" kern="100">
                        <a:effectLst/>
                        <a:latin typeface="+mn-ea"/>
                        <a:ea typeface="+mn-ea"/>
                        <a:cs typeface="Times New Roman" panose="02020603050405020304" pitchFamily="18" charset="0"/>
                      </a:endParaRPr>
                    </a:p>
                  </a:txBody>
                  <a:tcPr marL="95250" marR="95250" marT="19050" marB="19050" anchor="ctr"/>
                </a:tc>
                <a:extLst>
                  <a:ext uri="{0D108BD9-81ED-4DB2-BD59-A6C34878D82A}">
                    <a16:rowId xmlns:a16="http://schemas.microsoft.com/office/drawing/2014/main" val="10007"/>
                  </a:ext>
                </a:extLst>
              </a:tr>
              <a:tr h="331095">
                <a:tc>
                  <a:txBody>
                    <a:bodyPr/>
                    <a:lstStyle/>
                    <a:p>
                      <a:pPr algn="l" latinLnBrk="1">
                        <a:lnSpc>
                          <a:spcPts val="1800"/>
                        </a:lnSpc>
                        <a:spcAft>
                          <a:spcPts val="0"/>
                        </a:spcAft>
                      </a:pPr>
                      <a:r>
                        <a:rPr lang="zh-CN" sz="2000" kern="0">
                          <a:effectLst/>
                          <a:latin typeface="+mn-ea"/>
                          <a:ea typeface="+mn-ea"/>
                        </a:rPr>
                        <a:t>艾字节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艾</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ExaByte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EB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2^60</a:t>
                      </a:r>
                      <a:endParaRPr lang="zh-CN" sz="2000" kern="100">
                        <a:effectLst/>
                        <a:latin typeface="+mn-ea"/>
                        <a:ea typeface="+mn-ea"/>
                        <a:cs typeface="Times New Roman" panose="02020603050405020304" pitchFamily="18" charset="0"/>
                      </a:endParaRPr>
                    </a:p>
                  </a:txBody>
                  <a:tcPr marL="95250" marR="95250" marT="19050" marB="19050" anchor="ctr"/>
                </a:tc>
                <a:extLst>
                  <a:ext uri="{0D108BD9-81ED-4DB2-BD59-A6C34878D82A}">
                    <a16:rowId xmlns:a16="http://schemas.microsoft.com/office/drawing/2014/main" val="10008"/>
                  </a:ext>
                </a:extLst>
              </a:tr>
              <a:tr h="331095">
                <a:tc>
                  <a:txBody>
                    <a:bodyPr/>
                    <a:lstStyle/>
                    <a:p>
                      <a:pPr algn="l" latinLnBrk="1">
                        <a:lnSpc>
                          <a:spcPts val="1800"/>
                        </a:lnSpc>
                        <a:spcAft>
                          <a:spcPts val="0"/>
                        </a:spcAft>
                      </a:pPr>
                      <a:r>
                        <a:rPr lang="zh-CN" sz="2000" kern="0">
                          <a:effectLst/>
                          <a:latin typeface="+mn-ea"/>
                          <a:ea typeface="+mn-ea"/>
                        </a:rPr>
                        <a:t>泽字节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泽</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ZettaByte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ZB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2^70</a:t>
                      </a:r>
                      <a:endParaRPr lang="zh-CN" sz="2000" kern="100">
                        <a:effectLst/>
                        <a:latin typeface="+mn-ea"/>
                        <a:ea typeface="+mn-ea"/>
                        <a:cs typeface="Times New Roman" panose="02020603050405020304" pitchFamily="18" charset="0"/>
                      </a:endParaRPr>
                    </a:p>
                  </a:txBody>
                  <a:tcPr marL="95250" marR="95250" marT="19050" marB="19050" anchor="ctr"/>
                </a:tc>
                <a:extLst>
                  <a:ext uri="{0D108BD9-81ED-4DB2-BD59-A6C34878D82A}">
                    <a16:rowId xmlns:a16="http://schemas.microsoft.com/office/drawing/2014/main" val="10009"/>
                  </a:ext>
                </a:extLst>
              </a:tr>
              <a:tr h="331095">
                <a:tc>
                  <a:txBody>
                    <a:bodyPr/>
                    <a:lstStyle/>
                    <a:p>
                      <a:pPr algn="l" latinLnBrk="1">
                        <a:lnSpc>
                          <a:spcPts val="1800"/>
                        </a:lnSpc>
                        <a:spcAft>
                          <a:spcPts val="0"/>
                        </a:spcAft>
                      </a:pPr>
                      <a:r>
                        <a:rPr lang="zh-CN" sz="2000" kern="0">
                          <a:effectLst/>
                          <a:latin typeface="+mn-ea"/>
                          <a:ea typeface="+mn-ea"/>
                        </a:rPr>
                        <a:t>尧字节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尧</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YottaByte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YB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2^80</a:t>
                      </a:r>
                      <a:endParaRPr lang="zh-CN" sz="2000" kern="100">
                        <a:effectLst/>
                        <a:latin typeface="+mn-ea"/>
                        <a:ea typeface="+mn-ea"/>
                        <a:cs typeface="Times New Roman" panose="02020603050405020304" pitchFamily="18" charset="0"/>
                      </a:endParaRPr>
                    </a:p>
                  </a:txBody>
                  <a:tcPr marL="95250" marR="95250" marT="19050" marB="19050" anchor="ctr"/>
                </a:tc>
                <a:extLst>
                  <a:ext uri="{0D108BD9-81ED-4DB2-BD59-A6C34878D82A}">
                    <a16:rowId xmlns:a16="http://schemas.microsoft.com/office/drawing/2014/main" val="10010"/>
                  </a:ext>
                </a:extLst>
              </a:tr>
              <a:tr h="614892">
                <a:tc>
                  <a:txBody>
                    <a:bodyPr/>
                    <a:lstStyle/>
                    <a:p>
                      <a:pPr algn="l" latinLnBrk="1">
                        <a:lnSpc>
                          <a:spcPts val="1800"/>
                        </a:lnSpc>
                        <a:spcAft>
                          <a:spcPts val="0"/>
                        </a:spcAft>
                      </a:pPr>
                      <a:r>
                        <a:rPr lang="zh-CN" sz="2000" kern="0">
                          <a:effectLst/>
                          <a:latin typeface="+mn-ea"/>
                          <a:ea typeface="+mn-ea"/>
                        </a:rPr>
                        <a:t>千亿亿亿字节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zh-CN" sz="2000" kern="0">
                          <a:effectLst/>
                          <a:latin typeface="+mn-ea"/>
                          <a:ea typeface="+mn-ea"/>
                        </a:rPr>
                        <a:t>千亿亿亿字节</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BrontByte</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a:effectLst/>
                          <a:latin typeface="+mn-ea"/>
                          <a:ea typeface="+mn-ea"/>
                        </a:rPr>
                        <a:t>BB</a:t>
                      </a:r>
                      <a:endParaRPr lang="zh-CN" sz="2000" kern="100">
                        <a:effectLst/>
                        <a:latin typeface="+mn-ea"/>
                        <a:ea typeface="+mn-ea"/>
                        <a:cs typeface="Times New Roman" panose="02020603050405020304" pitchFamily="18" charset="0"/>
                      </a:endParaRPr>
                    </a:p>
                  </a:txBody>
                  <a:tcPr marL="95250" marR="95250" marT="19050" marB="19050" anchor="ctr"/>
                </a:tc>
                <a:tc>
                  <a:txBody>
                    <a:bodyPr/>
                    <a:lstStyle/>
                    <a:p>
                      <a:pPr algn="l" latinLnBrk="1">
                        <a:lnSpc>
                          <a:spcPts val="1800"/>
                        </a:lnSpc>
                        <a:spcAft>
                          <a:spcPts val="0"/>
                        </a:spcAft>
                      </a:pPr>
                      <a:r>
                        <a:rPr lang="en-US" sz="2000" kern="0" dirty="0">
                          <a:effectLst/>
                          <a:latin typeface="+mn-ea"/>
                          <a:ea typeface="+mn-ea"/>
                        </a:rPr>
                        <a:t>2^90</a:t>
                      </a:r>
                      <a:endParaRPr lang="zh-CN" sz="2000" kern="100" dirty="0">
                        <a:effectLst/>
                        <a:latin typeface="+mn-ea"/>
                        <a:ea typeface="+mn-ea"/>
                        <a:cs typeface="Times New Roman" panose="02020603050405020304" pitchFamily="18" charset="0"/>
                      </a:endParaRPr>
                    </a:p>
                  </a:txBody>
                  <a:tcPr marL="95250" marR="95250" marT="19050" marB="19050" anchor="ctr"/>
                </a:tc>
                <a:extLst>
                  <a:ext uri="{0D108BD9-81ED-4DB2-BD59-A6C34878D82A}">
                    <a16:rowId xmlns:a16="http://schemas.microsoft.com/office/drawing/2014/main" val="10011"/>
                  </a:ext>
                </a:extLst>
              </a:tr>
            </a:tbl>
          </a:graphicData>
        </a:graphic>
      </p:graphicFrame>
      <p:sp>
        <p:nvSpPr>
          <p:cNvPr id="4" name="日期占位符 3"/>
          <p:cNvSpPr>
            <a:spLocks noGrp="1"/>
          </p:cNvSpPr>
          <p:nvPr>
            <p:ph type="dt" sz="half" idx="10"/>
          </p:nvPr>
        </p:nvSpPr>
        <p:spPr/>
        <p:txBody>
          <a:bodyPr/>
          <a:lstStyle/>
          <a:p>
            <a:pPr>
              <a:defRPr/>
            </a:pPr>
            <a:fld id="{1914DA9D-3D99-46F9-B529-3C6B38B96DFF}" type="datetime1">
              <a:rPr lang="zh-CN" altLang="en-US" smtClean="0"/>
              <a:t>2018/3/13</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6" name="灯片编号占位符 5"/>
          <p:cNvSpPr>
            <a:spLocks noGrp="1"/>
          </p:cNvSpPr>
          <p:nvPr>
            <p:ph type="sldNum" sz="quarter" idx="12"/>
          </p:nvPr>
        </p:nvSpPr>
        <p:spPr/>
        <p:txBody>
          <a:bodyPr/>
          <a:lstStyle/>
          <a:p>
            <a:pPr>
              <a:defRPr/>
            </a:pPr>
            <a:fld id="{C75E8292-1E8D-4F65-A8FE-56F2C7075C84}" type="slidenum">
              <a:rPr lang="en-US" altLang="zh-CN" smtClean="0"/>
              <a:pPr>
                <a:defRPr/>
              </a:pPr>
              <a:t>72</a:t>
            </a:fld>
            <a:endParaRPr lang="en-US" altLang="zh-CN"/>
          </a:p>
        </p:txBody>
      </p:sp>
    </p:spTree>
    <p:extLst>
      <p:ext uri="{BB962C8B-B14F-4D97-AF65-F5344CB8AC3E}">
        <p14:creationId xmlns:p14="http://schemas.microsoft.com/office/powerpoint/2010/main" val="23779602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a:t>本章总结</a:t>
            </a:r>
          </a:p>
        </p:txBody>
      </p:sp>
      <p:sp>
        <p:nvSpPr>
          <p:cNvPr id="67587" name="内容占位符 2"/>
          <p:cNvSpPr>
            <a:spLocks noGrp="1"/>
          </p:cNvSpPr>
          <p:nvPr>
            <p:ph idx="1"/>
          </p:nvPr>
        </p:nvSpPr>
        <p:spPr>
          <a:xfrm>
            <a:off x="457200" y="1239838"/>
            <a:ext cx="8543925" cy="5094287"/>
          </a:xfrm>
        </p:spPr>
        <p:txBody>
          <a:bodyPr/>
          <a:lstStyle/>
          <a:p>
            <a:r>
              <a:rPr lang="zh-CN" altLang="en-US" dirty="0"/>
              <a:t>数值数据表示的三要素</a:t>
            </a:r>
            <a:endParaRPr lang="en-US" altLang="zh-CN" dirty="0"/>
          </a:p>
          <a:p>
            <a:r>
              <a:rPr lang="zh-CN" altLang="en-US" dirty="0"/>
              <a:t>二进制数算术运算方法</a:t>
            </a:r>
            <a:endParaRPr lang="en-US" altLang="zh-CN" dirty="0"/>
          </a:p>
          <a:p>
            <a:r>
              <a:rPr lang="zh-CN" altLang="en-US" dirty="0"/>
              <a:t>非数值数据的编码表示</a:t>
            </a:r>
            <a:endParaRPr lang="en-US" altLang="zh-CN" dirty="0"/>
          </a:p>
          <a:p>
            <a:r>
              <a:rPr lang="zh-CN" altLang="en-US" dirty="0"/>
              <a:t>检错纠错编码</a:t>
            </a:r>
            <a:endParaRPr lang="en-US" altLang="zh-CN" dirty="0"/>
          </a:p>
          <a:p>
            <a:endParaRPr lang="en-US" altLang="zh-CN" dirty="0"/>
          </a:p>
          <a:p>
            <a:r>
              <a:rPr lang="zh-CN" altLang="en-US" dirty="0"/>
              <a:t>本章介绍的各种处理都可以用数字逻辑电路来实现，多数内容在后续章节中会讨论其实现方案。</a:t>
            </a:r>
          </a:p>
        </p:txBody>
      </p:sp>
      <p:sp>
        <p:nvSpPr>
          <p:cNvPr id="6" name="日期占位符 5"/>
          <p:cNvSpPr>
            <a:spLocks noGrp="1"/>
          </p:cNvSpPr>
          <p:nvPr>
            <p:ph type="dt" sz="half" idx="10"/>
          </p:nvPr>
        </p:nvSpPr>
        <p:spPr/>
        <p:txBody>
          <a:bodyPr/>
          <a:lstStyle/>
          <a:p>
            <a:pPr>
              <a:defRPr/>
            </a:pPr>
            <a:fld id="{2E6D42B6-FA9B-4C36-AC89-6C4C9FA2D80F}" type="datetime1">
              <a:rPr lang="zh-CN" altLang="en-US" smtClean="0"/>
              <a:t>2018/3/13</a:t>
            </a:fld>
            <a:endParaRPr lang="en-US" altLang="zh-CN"/>
          </a:p>
        </p:txBody>
      </p:sp>
      <p:sp>
        <p:nvSpPr>
          <p:cNvPr id="67588" name="页脚占位符 3"/>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67589" name="灯片编号占位符 4"/>
          <p:cNvSpPr>
            <a:spLocks noGrp="1"/>
          </p:cNvSpPr>
          <p:nvPr>
            <p:ph type="sldNum" sz="quarter" idx="12"/>
          </p:nvPr>
        </p:nvSpPr>
        <p:spPr>
          <a:noFill/>
        </p:spPr>
        <p:txBody>
          <a:bodyPr/>
          <a:lstStyle/>
          <a:p>
            <a:fld id="{718ACEF2-950C-4E04-88BE-7D86E8C4124A}" type="slidenum">
              <a:rPr lang="en-US" altLang="zh-CN" smtClean="0">
                <a:ea typeface="宋体" pitchFamily="2" charset="-122"/>
              </a:rPr>
              <a:pPr/>
              <a:t>73</a:t>
            </a:fld>
            <a:endParaRPr lang="en-US" altLang="zh-CN">
              <a:ea typeface="宋体" pitchFamily="2" charset="-122"/>
            </a:endParaRPr>
          </a:p>
        </p:txBody>
      </p:sp>
    </p:spTree>
    <p:extLst>
      <p:ext uri="{BB962C8B-B14F-4D97-AF65-F5344CB8AC3E}">
        <p14:creationId xmlns:p14="http://schemas.microsoft.com/office/powerpoint/2010/main" val="14334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a:t>常用的几种按位计数制</a:t>
            </a:r>
          </a:p>
        </p:txBody>
      </p:sp>
      <p:pic>
        <p:nvPicPr>
          <p:cNvPr id="7" name="Picture 13"/>
          <p:cNvPicPr>
            <a:picLocks noGrp="1" noChangeAspect="1" noChangeArrowheads="1"/>
          </p:cNvPicPr>
          <p:nvPr>
            <p:ph idx="1"/>
          </p:nvPr>
        </p:nvPicPr>
        <p:blipFill>
          <a:blip r:embed="rId3" cstate="print"/>
          <a:srcRect/>
          <a:stretch>
            <a:fillRect/>
          </a:stretch>
        </p:blipFill>
        <p:spPr bwMode="auto">
          <a:xfrm>
            <a:off x="251520" y="1142984"/>
            <a:ext cx="8568952" cy="5294329"/>
          </a:xfrm>
          <a:prstGeom prst="rect">
            <a:avLst/>
          </a:prstGeom>
          <a:noFill/>
          <a:ln w="9525">
            <a:noFill/>
            <a:miter lim="800000"/>
            <a:headEnd/>
            <a:tailEnd/>
          </a:ln>
        </p:spPr>
      </p:pic>
      <p:sp>
        <p:nvSpPr>
          <p:cNvPr id="8" name="日期占位符 7"/>
          <p:cNvSpPr>
            <a:spLocks noGrp="1"/>
          </p:cNvSpPr>
          <p:nvPr>
            <p:ph type="dt" sz="half" idx="10"/>
          </p:nvPr>
        </p:nvSpPr>
        <p:spPr/>
        <p:txBody>
          <a:bodyPr/>
          <a:lstStyle/>
          <a:p>
            <a:pPr>
              <a:defRPr/>
            </a:pPr>
            <a:fld id="{C0A28132-B9F9-4797-B986-4FF7D54D6D6D}" type="datetime1">
              <a:rPr lang="zh-CN" altLang="en-US" smtClean="0"/>
              <a:t>2018/3/13</a:t>
            </a:fld>
            <a:endParaRPr lang="en-US" altLang="zh-CN"/>
          </a:p>
        </p:txBody>
      </p:sp>
      <p:sp>
        <p:nvSpPr>
          <p:cNvPr id="13314" name="页脚占位符 4"/>
          <p:cNvSpPr>
            <a:spLocks noGrp="1"/>
          </p:cNvSpPr>
          <p:nvPr>
            <p:ph type="ftr" sz="quarter" idx="11"/>
          </p:nvPr>
        </p:nvSpPr>
        <p:spPr>
          <a:noFill/>
        </p:spPr>
        <p:txBody>
          <a:bodyPr/>
          <a:lstStyle/>
          <a:p>
            <a:r>
              <a:rPr lang="zh-CN" altLang="en-US">
                <a:ea typeface="宋体" pitchFamily="2" charset="-122"/>
              </a:rPr>
              <a:t>第</a:t>
            </a:r>
            <a:r>
              <a:rPr lang="en-US" altLang="zh-CN">
                <a:ea typeface="宋体" pitchFamily="2" charset="-122"/>
              </a:rPr>
              <a:t>2</a:t>
            </a:r>
            <a:r>
              <a:rPr lang="zh-CN" altLang="en-US">
                <a:ea typeface="宋体" pitchFamily="2" charset="-122"/>
              </a:rPr>
              <a:t>章数制和编码</a:t>
            </a:r>
            <a:endParaRPr lang="en-US" altLang="zh-CN">
              <a:ea typeface="宋体" pitchFamily="2" charset="-122"/>
            </a:endParaRPr>
          </a:p>
        </p:txBody>
      </p:sp>
      <p:sp>
        <p:nvSpPr>
          <p:cNvPr id="13317" name="灯片编号占位符 6"/>
          <p:cNvSpPr>
            <a:spLocks noGrp="1"/>
          </p:cNvSpPr>
          <p:nvPr>
            <p:ph type="sldNum" sz="quarter" idx="12"/>
          </p:nvPr>
        </p:nvSpPr>
        <p:spPr>
          <a:noFill/>
        </p:spPr>
        <p:txBody>
          <a:bodyPr/>
          <a:lstStyle/>
          <a:p>
            <a:fld id="{1CF515F4-20F3-4068-AD90-A0A49F7567DC}" type="slidenum">
              <a:rPr lang="en-US" altLang="zh-CN" smtClean="0">
                <a:ea typeface="宋体" pitchFamily="2" charset="-122"/>
              </a:rPr>
              <a:pPr/>
              <a:t>8</a:t>
            </a:fld>
            <a:endParaRPr lang="en-US" altLang="zh-CN">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043608" y="9832"/>
            <a:ext cx="6408712" cy="914400"/>
          </a:xfrm>
        </p:spPr>
        <p:txBody>
          <a:bodyPr/>
          <a:lstStyle/>
          <a:p>
            <a:r>
              <a:rPr lang="zh-CN" altLang="en-US" dirty="0"/>
              <a:t>进位数制间的相互转换</a:t>
            </a:r>
          </a:p>
        </p:txBody>
      </p:sp>
      <p:sp>
        <p:nvSpPr>
          <p:cNvPr id="107523" name="Rectangle 3"/>
          <p:cNvSpPr>
            <a:spLocks noGrp="1" noChangeArrowheads="1"/>
          </p:cNvSpPr>
          <p:nvPr>
            <p:ph idx="1"/>
          </p:nvPr>
        </p:nvSpPr>
        <p:spPr>
          <a:xfrm>
            <a:off x="304800" y="1295400"/>
            <a:ext cx="8640763" cy="4797896"/>
          </a:xfrm>
        </p:spPr>
        <p:txBody>
          <a:bodyPr/>
          <a:lstStyle/>
          <a:p>
            <a:r>
              <a:rPr lang="zh-CN" altLang="en-US" sz="3200" dirty="0"/>
              <a:t>二进制到八进制、</a:t>
            </a:r>
            <a:r>
              <a:rPr kumimoji="0" lang="zh-CN" altLang="en-US" sz="3200" dirty="0"/>
              <a:t>十</a:t>
            </a:r>
            <a:r>
              <a:rPr lang="zh-CN" altLang="en-US" sz="3200" dirty="0"/>
              <a:t>六进制间的相互转换</a:t>
            </a:r>
          </a:p>
          <a:p>
            <a:pPr lvl="1"/>
            <a:r>
              <a:rPr lang="zh-CN" altLang="en-US" sz="2800" dirty="0"/>
              <a:t>“</a:t>
            </a:r>
            <a:r>
              <a:rPr lang="zh-CN" altLang="en-US" sz="2800" dirty="0">
                <a:solidFill>
                  <a:srgbClr val="FF0000"/>
                </a:solidFill>
              </a:rPr>
              <a:t>分组对应</a:t>
            </a:r>
            <a:r>
              <a:rPr lang="zh-CN" altLang="en-US" sz="2800" dirty="0"/>
              <a:t>”法：从</a:t>
            </a:r>
            <a:r>
              <a:rPr lang="zh-CN" altLang="en-US" sz="2800" b="1" dirty="0"/>
              <a:t>小数点</a:t>
            </a:r>
            <a:r>
              <a:rPr lang="zh-CN" altLang="en-US" sz="2800" dirty="0"/>
              <a:t>起，每隔</a:t>
            </a:r>
            <a:r>
              <a:rPr lang="en-US" altLang="zh-CN" sz="2800" dirty="0"/>
              <a:t>3</a:t>
            </a:r>
            <a:r>
              <a:rPr lang="zh-CN" altLang="en-US" sz="2800" dirty="0"/>
              <a:t>位或</a:t>
            </a:r>
            <a:r>
              <a:rPr lang="en-US" altLang="zh-CN" sz="2800" dirty="0"/>
              <a:t>4</a:t>
            </a:r>
            <a:r>
              <a:rPr lang="zh-CN" altLang="en-US" sz="2800" dirty="0"/>
              <a:t>位转换为</a:t>
            </a:r>
            <a:r>
              <a:rPr lang="en-US" altLang="zh-CN" sz="2800" dirty="0"/>
              <a:t>1</a:t>
            </a:r>
            <a:r>
              <a:rPr lang="zh-CN" altLang="en-US" sz="2800" dirty="0"/>
              <a:t>位八进制或十六进制的数。</a:t>
            </a:r>
          </a:p>
          <a:p>
            <a:endParaRPr lang="en-US" altLang="zh-CN" sz="3200" dirty="0"/>
          </a:p>
        </p:txBody>
      </p:sp>
      <p:sp>
        <p:nvSpPr>
          <p:cNvPr id="2" name="日期占位符 1"/>
          <p:cNvSpPr>
            <a:spLocks noGrp="1"/>
          </p:cNvSpPr>
          <p:nvPr>
            <p:ph type="dt" sz="half" idx="10"/>
          </p:nvPr>
        </p:nvSpPr>
        <p:spPr/>
        <p:txBody>
          <a:bodyPr/>
          <a:lstStyle/>
          <a:p>
            <a:pPr>
              <a:defRPr/>
            </a:pPr>
            <a:fld id="{109024A3-99B5-41D9-84F2-6B736DF60BBD}" type="datetime1">
              <a:rPr lang="zh-CN" altLang="en-US" smtClean="0"/>
              <a:t>2018/3/13</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2</a:t>
            </a:r>
            <a:r>
              <a:rPr lang="zh-CN" altLang="en-US"/>
              <a:t>章数制和编码</a:t>
            </a:r>
            <a:endParaRPr lang="en-US" altLang="zh-CN"/>
          </a:p>
        </p:txBody>
      </p:sp>
      <p:sp>
        <p:nvSpPr>
          <p:cNvPr id="4" name="灯片编号占位符 4"/>
          <p:cNvSpPr>
            <a:spLocks noGrp="1"/>
          </p:cNvSpPr>
          <p:nvPr>
            <p:ph type="sldNum" sz="quarter" idx="12"/>
          </p:nvPr>
        </p:nvSpPr>
        <p:spPr/>
        <p:txBody>
          <a:bodyPr/>
          <a:lstStyle/>
          <a:p>
            <a:fld id="{A9830624-3F44-4F45-A61D-CDC520A2D260}" type="slidenum">
              <a:rPr lang="en-US" altLang="zh-CN"/>
              <a:pPr/>
              <a:t>9</a:t>
            </a:fld>
            <a:endParaRPr lang="en-US" altLang="zh-CN"/>
          </a:p>
        </p:txBody>
      </p:sp>
      <p:sp>
        <p:nvSpPr>
          <p:cNvPr id="5" name="矩形 4"/>
          <p:cNvSpPr/>
          <p:nvPr/>
        </p:nvSpPr>
        <p:spPr>
          <a:xfrm>
            <a:off x="214945" y="3501008"/>
            <a:ext cx="8820472" cy="2462213"/>
          </a:xfrm>
          <a:prstGeom prst="rect">
            <a:avLst/>
          </a:prstGeom>
        </p:spPr>
        <p:txBody>
          <a:bodyPr wrap="square">
            <a:spAutoFit/>
          </a:bodyPr>
          <a:lstStyle/>
          <a:p>
            <a:pPr>
              <a:spcBef>
                <a:spcPct val="50000"/>
              </a:spcBef>
              <a:buNone/>
            </a:pPr>
            <a:r>
              <a:rPr lang="zh-CN" altLang="en-US" sz="2800" dirty="0">
                <a:sym typeface="Wingdings" pitchFamily="2" charset="2"/>
              </a:rPr>
              <a:t>（</a:t>
            </a:r>
            <a:r>
              <a:rPr lang="en-US" altLang="zh-CN" sz="2800" dirty="0">
                <a:sym typeface="Wingdings" pitchFamily="2" charset="2"/>
              </a:rPr>
              <a:t>1011101000. 011</a:t>
            </a:r>
            <a:r>
              <a:rPr lang="zh-CN" altLang="en-US" sz="2800" dirty="0">
                <a:sym typeface="Wingdings" pitchFamily="2" charset="2"/>
              </a:rPr>
              <a:t>）</a:t>
            </a:r>
            <a:r>
              <a:rPr lang="en-US" altLang="zh-CN" dirty="0">
                <a:sym typeface="Wingdings" pitchFamily="2" charset="2"/>
              </a:rPr>
              <a:t>2</a:t>
            </a:r>
            <a:r>
              <a:rPr lang="en-US" altLang="zh-CN" sz="2800" dirty="0">
                <a:sym typeface="Wingdings" pitchFamily="2" charset="2"/>
              </a:rPr>
              <a:t>=</a:t>
            </a:r>
            <a:r>
              <a:rPr lang="zh-CN" altLang="en-US" sz="2800" dirty="0">
                <a:sym typeface="Wingdings" pitchFamily="2" charset="2"/>
              </a:rPr>
              <a:t>（</a:t>
            </a:r>
            <a:r>
              <a:rPr lang="en-US" altLang="zh-CN" sz="2800" u="sng" dirty="0">
                <a:sym typeface="Wingdings" pitchFamily="2" charset="2"/>
              </a:rPr>
              <a:t>0010</a:t>
            </a:r>
            <a:r>
              <a:rPr lang="en-US" altLang="zh-CN" sz="2800" dirty="0">
                <a:sym typeface="Wingdings" pitchFamily="2" charset="2"/>
              </a:rPr>
              <a:t> </a:t>
            </a:r>
            <a:r>
              <a:rPr lang="en-US" altLang="zh-CN" sz="2800" u="sng" dirty="0">
                <a:sym typeface="Wingdings" pitchFamily="2" charset="2"/>
              </a:rPr>
              <a:t>1110</a:t>
            </a:r>
            <a:r>
              <a:rPr lang="en-US" altLang="zh-CN" sz="2800" dirty="0">
                <a:sym typeface="Wingdings" pitchFamily="2" charset="2"/>
              </a:rPr>
              <a:t> </a:t>
            </a:r>
            <a:r>
              <a:rPr lang="en-US" altLang="zh-CN" sz="2800" u="sng" dirty="0">
                <a:sym typeface="Wingdings" pitchFamily="2" charset="2"/>
              </a:rPr>
              <a:t>1000</a:t>
            </a:r>
            <a:r>
              <a:rPr lang="en-US" altLang="zh-CN" sz="2800" dirty="0">
                <a:sym typeface="Wingdings" pitchFamily="2" charset="2"/>
              </a:rPr>
              <a:t>. </a:t>
            </a:r>
            <a:r>
              <a:rPr lang="en-US" altLang="zh-CN" sz="2800" u="sng" dirty="0">
                <a:sym typeface="Wingdings" pitchFamily="2" charset="2"/>
              </a:rPr>
              <a:t>0110</a:t>
            </a:r>
            <a:r>
              <a:rPr lang="zh-CN" altLang="en-US" sz="2800" dirty="0">
                <a:sym typeface="Wingdings" pitchFamily="2" charset="2"/>
              </a:rPr>
              <a:t>）</a:t>
            </a:r>
            <a:r>
              <a:rPr lang="en-US" altLang="zh-CN" dirty="0">
                <a:sym typeface="Wingdings" pitchFamily="2" charset="2"/>
              </a:rPr>
              <a:t>2</a:t>
            </a:r>
            <a:r>
              <a:rPr lang="en-US" altLang="zh-CN" sz="2800" dirty="0">
                <a:sym typeface="Wingdings" pitchFamily="2" charset="2"/>
              </a:rPr>
              <a:t>      </a:t>
            </a:r>
          </a:p>
          <a:p>
            <a:pPr>
              <a:spcBef>
                <a:spcPct val="50000"/>
              </a:spcBef>
              <a:buNone/>
            </a:pPr>
            <a:r>
              <a:rPr lang="en-US" altLang="zh-CN" sz="2800" dirty="0">
                <a:sym typeface="Wingdings" pitchFamily="2" charset="2"/>
              </a:rPr>
              <a:t>                                    =</a:t>
            </a:r>
            <a:r>
              <a:rPr lang="zh-CN" altLang="en-US" sz="2800" dirty="0">
                <a:sym typeface="Wingdings" pitchFamily="2" charset="2"/>
              </a:rPr>
              <a:t>（</a:t>
            </a:r>
            <a:r>
              <a:rPr lang="en-US" altLang="zh-CN" sz="2800" dirty="0">
                <a:sym typeface="Wingdings" pitchFamily="2" charset="2"/>
              </a:rPr>
              <a:t>2E8.6</a:t>
            </a:r>
            <a:r>
              <a:rPr lang="zh-CN" altLang="en-US" sz="2800" dirty="0">
                <a:sym typeface="Wingdings" pitchFamily="2" charset="2"/>
              </a:rPr>
              <a:t>）</a:t>
            </a:r>
            <a:r>
              <a:rPr lang="en-US" altLang="zh-CN" dirty="0">
                <a:sym typeface="Wingdings" pitchFamily="2" charset="2"/>
              </a:rPr>
              <a:t>16</a:t>
            </a:r>
            <a:r>
              <a:rPr lang="en-US" altLang="zh-CN" sz="2800" dirty="0"/>
              <a:t>     </a:t>
            </a:r>
          </a:p>
          <a:p>
            <a:pPr>
              <a:spcBef>
                <a:spcPct val="50000"/>
              </a:spcBef>
              <a:buNone/>
            </a:pPr>
            <a:r>
              <a:rPr lang="zh-CN" altLang="en-US" sz="2800" dirty="0">
                <a:sym typeface="Wingdings" pitchFamily="2" charset="2"/>
              </a:rPr>
              <a:t>（</a:t>
            </a:r>
            <a:r>
              <a:rPr lang="en-US" altLang="zh-CN" sz="2800" dirty="0">
                <a:sym typeface="Wingdings" pitchFamily="2" charset="2"/>
              </a:rPr>
              <a:t>3FD. B</a:t>
            </a:r>
            <a:r>
              <a:rPr lang="zh-CN" altLang="en-US" sz="2800" dirty="0">
                <a:sym typeface="Wingdings" pitchFamily="2" charset="2"/>
              </a:rPr>
              <a:t>）</a:t>
            </a:r>
            <a:r>
              <a:rPr lang="en-US" altLang="zh-CN" dirty="0">
                <a:sym typeface="Wingdings" pitchFamily="2" charset="2"/>
              </a:rPr>
              <a:t>16</a:t>
            </a:r>
            <a:r>
              <a:rPr lang="en-US" altLang="zh-CN" sz="2800" dirty="0">
                <a:sym typeface="Wingdings" pitchFamily="2" charset="2"/>
              </a:rPr>
              <a:t>=</a:t>
            </a:r>
            <a:r>
              <a:rPr lang="zh-CN" altLang="en-US" sz="2800" dirty="0">
                <a:sym typeface="Wingdings" pitchFamily="2" charset="2"/>
              </a:rPr>
              <a:t>（</a:t>
            </a:r>
            <a:r>
              <a:rPr lang="en-US" altLang="zh-CN" sz="2800" u="sng" dirty="0">
                <a:sym typeface="Wingdings" pitchFamily="2" charset="2"/>
              </a:rPr>
              <a:t>0011</a:t>
            </a:r>
            <a:r>
              <a:rPr lang="en-US" altLang="zh-CN" sz="2800" dirty="0">
                <a:sym typeface="Wingdings" pitchFamily="2" charset="2"/>
              </a:rPr>
              <a:t> </a:t>
            </a:r>
            <a:r>
              <a:rPr lang="en-US" altLang="zh-CN" sz="2800" u="sng" dirty="0">
                <a:sym typeface="Wingdings" pitchFamily="2" charset="2"/>
              </a:rPr>
              <a:t>1111</a:t>
            </a:r>
            <a:r>
              <a:rPr lang="en-US" altLang="zh-CN" sz="2800" dirty="0">
                <a:sym typeface="Wingdings" pitchFamily="2" charset="2"/>
              </a:rPr>
              <a:t> </a:t>
            </a:r>
            <a:r>
              <a:rPr lang="en-US" altLang="zh-CN" sz="2800" u="sng" dirty="0">
                <a:sym typeface="Wingdings" pitchFamily="2" charset="2"/>
              </a:rPr>
              <a:t>1101</a:t>
            </a:r>
            <a:r>
              <a:rPr lang="en-US" altLang="zh-CN" sz="2800" dirty="0">
                <a:sym typeface="Wingdings" pitchFamily="2" charset="2"/>
              </a:rPr>
              <a:t>. </a:t>
            </a:r>
            <a:r>
              <a:rPr lang="en-US" altLang="zh-CN" sz="2800" u="sng" dirty="0">
                <a:sym typeface="Wingdings" pitchFamily="2" charset="2"/>
              </a:rPr>
              <a:t>1011</a:t>
            </a:r>
            <a:r>
              <a:rPr lang="zh-CN" altLang="en-US" sz="2800" dirty="0">
                <a:sym typeface="Wingdings" pitchFamily="2" charset="2"/>
              </a:rPr>
              <a:t>）</a:t>
            </a:r>
            <a:r>
              <a:rPr lang="en-US" altLang="zh-CN" dirty="0">
                <a:sym typeface="Wingdings" pitchFamily="2" charset="2"/>
              </a:rPr>
              <a:t>2</a:t>
            </a:r>
            <a:r>
              <a:rPr lang="en-US" altLang="zh-CN" sz="2800" dirty="0">
                <a:sym typeface="Wingdings" pitchFamily="2" charset="2"/>
              </a:rPr>
              <a:t>      </a:t>
            </a:r>
          </a:p>
          <a:p>
            <a:pPr>
              <a:spcBef>
                <a:spcPct val="50000"/>
              </a:spcBef>
              <a:buNone/>
            </a:pPr>
            <a:r>
              <a:rPr lang="en-US" altLang="zh-CN" sz="2800" dirty="0">
                <a:sym typeface="Wingdings" pitchFamily="2" charset="2"/>
              </a:rPr>
              <a:t>                      =</a:t>
            </a:r>
            <a:r>
              <a:rPr lang="zh-CN" altLang="en-US" sz="2800" dirty="0">
                <a:sym typeface="Wingdings" pitchFamily="2" charset="2"/>
              </a:rPr>
              <a:t>（</a:t>
            </a:r>
            <a:r>
              <a:rPr lang="en-US" altLang="zh-CN" sz="2800" dirty="0">
                <a:sym typeface="Wingdings" pitchFamily="2" charset="2"/>
              </a:rPr>
              <a:t>1111111101.1011</a:t>
            </a:r>
            <a:r>
              <a:rPr lang="zh-CN" altLang="en-US" sz="2800" dirty="0">
                <a:sym typeface="Wingdings" pitchFamily="2" charset="2"/>
              </a:rPr>
              <a:t>）</a:t>
            </a:r>
            <a:r>
              <a:rPr lang="en-US" altLang="zh-CN" dirty="0">
                <a:sym typeface="Wingdings" pitchFamily="2" charset="2"/>
              </a:rPr>
              <a:t>2</a:t>
            </a:r>
            <a:endParaRPr lang="en-US" altLang="zh-CN" sz="2800" dirty="0"/>
          </a:p>
        </p:txBody>
      </p:sp>
    </p:spTree>
    <p:extLst>
      <p:ext uri="{BB962C8B-B14F-4D97-AF65-F5344CB8AC3E}">
        <p14:creationId xmlns:p14="http://schemas.microsoft.com/office/powerpoint/2010/main" val="1849475372"/>
      </p:ext>
    </p:extLst>
  </p:cSld>
  <p:clrMapOvr>
    <a:masterClrMapping/>
  </p:clrMapOvr>
</p:sld>
</file>

<file path=ppt/theme/theme1.xml><?xml version="1.0" encoding="utf-8"?>
<a:theme xmlns:a="http://schemas.openxmlformats.org/drawingml/2006/main" name="dld">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2">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2" id="{64992334-B0E1-406C-9F83-F2B47A8A775E}" vid="{4F6683A4-6C37-4BC4-995E-944EAAAAF28F}"/>
    </a:ext>
  </a:extLst>
</a:theme>
</file>

<file path=ppt/theme/theme3.xml><?xml version="1.0" encoding="utf-8"?>
<a:theme xmlns:a="http://schemas.openxmlformats.org/drawingml/2006/main" name="主题4">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4" id="{6997815A-4142-4DD2-BAA8-D7488FC069B9}" vid="{220FD7EC-9D8A-4908-8A43-4759FA2881E7}"/>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12369</TotalTime>
  <Words>10171</Words>
  <Application>Microsoft Office PowerPoint</Application>
  <PresentationFormat>全屏显示(4:3)</PresentationFormat>
  <Paragraphs>1654</Paragraphs>
  <Slides>73</Slides>
  <Notes>66</Notes>
  <HiddenSlides>0</HiddenSlides>
  <MMClips>0</MMClips>
  <ScaleCrop>false</ScaleCrop>
  <HeadingPairs>
    <vt:vector size="8" baseType="variant">
      <vt:variant>
        <vt:lpstr>已用的字体</vt:lpstr>
      </vt:variant>
      <vt:variant>
        <vt:i4>17</vt:i4>
      </vt:variant>
      <vt:variant>
        <vt:lpstr>主题</vt:lpstr>
      </vt:variant>
      <vt:variant>
        <vt:i4>3</vt:i4>
      </vt:variant>
      <vt:variant>
        <vt:lpstr>嵌入 OLE 服务器</vt:lpstr>
      </vt:variant>
      <vt:variant>
        <vt:i4>5</vt:i4>
      </vt:variant>
      <vt:variant>
        <vt:lpstr>幻灯片标题</vt:lpstr>
      </vt:variant>
      <vt:variant>
        <vt:i4>73</vt:i4>
      </vt:variant>
    </vt:vector>
  </HeadingPairs>
  <TitlesOfParts>
    <vt:vector size="98" baseType="lpstr">
      <vt:lpstr>MingLiU</vt:lpstr>
      <vt:lpstr>Monaco</vt:lpstr>
      <vt:lpstr>ヒラギノ角ゴ ProN W3</vt:lpstr>
      <vt:lpstr>黑体</vt:lpstr>
      <vt:lpstr>宋体</vt:lpstr>
      <vt:lpstr>Arial</vt:lpstr>
      <vt:lpstr>Calibri</vt:lpstr>
      <vt:lpstr>Calibri Bold</vt:lpstr>
      <vt:lpstr>Calibri Bold Italic</vt:lpstr>
      <vt:lpstr>Calibri Italic</vt:lpstr>
      <vt:lpstr>Courier New</vt:lpstr>
      <vt:lpstr>Symbol</vt:lpstr>
      <vt:lpstr>Tahoma</vt:lpstr>
      <vt:lpstr>Times</vt:lpstr>
      <vt:lpstr>Times New Roman</vt:lpstr>
      <vt:lpstr>Wingdings</vt:lpstr>
      <vt:lpstr>Wingdings 2</vt:lpstr>
      <vt:lpstr>dld</vt:lpstr>
      <vt:lpstr>主题2</vt:lpstr>
      <vt:lpstr>主题4</vt:lpstr>
      <vt:lpstr>公式</vt:lpstr>
      <vt:lpstr>Equation.3</vt:lpstr>
      <vt:lpstr>Equation</vt:lpstr>
      <vt:lpstr>VISIO</vt:lpstr>
      <vt:lpstr>Microsoft Word Picture</vt:lpstr>
      <vt:lpstr>第二章 数制和编码</vt:lpstr>
      <vt:lpstr>主要内容</vt:lpstr>
      <vt:lpstr>1 数制</vt:lpstr>
      <vt:lpstr>1、进位数制</vt:lpstr>
      <vt:lpstr>1、进位数制</vt:lpstr>
      <vt:lpstr>1、进位数制</vt:lpstr>
      <vt:lpstr>PowerPoint 演示文稿</vt:lpstr>
      <vt:lpstr>常用的几种按位计数制</vt:lpstr>
      <vt:lpstr>进位数制间的相互转换</vt:lpstr>
      <vt:lpstr>进位数制间的相互转换</vt:lpstr>
      <vt:lpstr>进位数制间的相互转换</vt:lpstr>
      <vt:lpstr>进位数制间的相互转换</vt:lpstr>
      <vt:lpstr>进位数制间的相互转换</vt:lpstr>
      <vt:lpstr>进位数制间的相互转换</vt:lpstr>
      <vt:lpstr>进位数制间的相互转换</vt:lpstr>
      <vt:lpstr>进位数制间的相互转换</vt:lpstr>
      <vt:lpstr>2 定点数和浮点数</vt:lpstr>
      <vt:lpstr>二进制实数表示</vt:lpstr>
      <vt:lpstr>科学计数法与浮点数</vt:lpstr>
      <vt:lpstr>浮点数表示</vt:lpstr>
      <vt:lpstr>规格化数值</vt:lpstr>
      <vt:lpstr>浮点数的精度</vt:lpstr>
      <vt:lpstr>单精度浮点数示例</vt:lpstr>
      <vt:lpstr>3、带符号数的表示及运算</vt:lpstr>
      <vt:lpstr>原码：符号-数值表示法</vt:lpstr>
      <vt:lpstr>补码</vt:lpstr>
      <vt:lpstr>二进制补码表示</vt:lpstr>
      <vt:lpstr>负二进制数补码的计算方法</vt:lpstr>
      <vt:lpstr>二进制数反码的表示法</vt:lpstr>
      <vt:lpstr>二进制正负整数的表示</vt:lpstr>
      <vt:lpstr>数值数据表示的三要素</vt:lpstr>
      <vt:lpstr>二进制数算术运算</vt:lpstr>
      <vt:lpstr>二进制数的算术运算</vt:lpstr>
      <vt:lpstr>二进制数的算术运算</vt:lpstr>
      <vt:lpstr>二进制数的算术运算</vt:lpstr>
      <vt:lpstr>溢出检测</vt:lpstr>
      <vt:lpstr>二进制数加法和减法规则总结</vt:lpstr>
      <vt:lpstr>二进制乘法</vt:lpstr>
      <vt:lpstr>二进制除法</vt:lpstr>
      <vt:lpstr>二进制数的算术运算</vt:lpstr>
      <vt:lpstr>编码</vt:lpstr>
      <vt:lpstr>编码</vt:lpstr>
      <vt:lpstr>十进制数的二进制编码</vt:lpstr>
      <vt:lpstr>BCD码运算</vt:lpstr>
      <vt:lpstr>余码（移码）</vt:lpstr>
      <vt:lpstr>十进制数的二进制编码</vt:lpstr>
      <vt:lpstr>英文字符编码</vt:lpstr>
      <vt:lpstr>ASCII字符编码</vt:lpstr>
      <vt:lpstr>汉字编码</vt:lpstr>
      <vt:lpstr>GB2312-80的字符集及字符布局</vt:lpstr>
      <vt:lpstr>动作、条件和状态的编码</vt:lpstr>
      <vt:lpstr>格雷码（Gray Code）</vt:lpstr>
      <vt:lpstr>格雷码（Gray Code）</vt:lpstr>
      <vt:lpstr>Gray Code(格雷码)</vt:lpstr>
      <vt:lpstr>Gray Code(格雷码)</vt:lpstr>
      <vt:lpstr>3、格雷码（Gray Code）</vt:lpstr>
      <vt:lpstr>检错码和纠错码</vt:lpstr>
      <vt:lpstr>汉明码</vt:lpstr>
      <vt:lpstr>检错码Error-Detecting Code</vt:lpstr>
      <vt:lpstr>检错码-奇偶校验码</vt:lpstr>
      <vt:lpstr>纠错码Error-Correcting Code</vt:lpstr>
      <vt:lpstr>纠错码</vt:lpstr>
      <vt:lpstr>汉明码（hamming code）</vt:lpstr>
      <vt:lpstr>汉明码（hamming code）</vt:lpstr>
      <vt:lpstr>汉明码（hamming code）</vt:lpstr>
      <vt:lpstr>汉明码（hamming code）</vt:lpstr>
      <vt:lpstr>汉明码（hamming code）</vt:lpstr>
      <vt:lpstr>汉明码（hamming code）</vt:lpstr>
      <vt:lpstr>循环校验码</vt:lpstr>
      <vt:lpstr>校验和码</vt:lpstr>
      <vt:lpstr>检错码和纠错码</vt:lpstr>
      <vt:lpstr>附：二进制容量单位</vt:lpstr>
      <vt:lpstr>本章总结</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多媒体技术基础</dc:title>
  <dc:creator>Wu Haijun</dc:creator>
  <cp:lastModifiedBy>zj kelly</cp:lastModifiedBy>
  <cp:revision>455</cp:revision>
  <cp:lastPrinted>2012-02-13T14:42:31Z</cp:lastPrinted>
  <dcterms:created xsi:type="dcterms:W3CDTF">2010-02-26T18:50:00Z</dcterms:created>
  <dcterms:modified xsi:type="dcterms:W3CDTF">2018-03-13T14:05:17Z</dcterms:modified>
</cp:coreProperties>
</file>