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256" r:id="rId2"/>
    <p:sldId id="526" r:id="rId3"/>
    <p:sldId id="538" r:id="rId4"/>
    <p:sldId id="539" r:id="rId5"/>
    <p:sldId id="540" r:id="rId6"/>
    <p:sldId id="541" r:id="rId7"/>
    <p:sldId id="543" r:id="rId8"/>
    <p:sldId id="545" r:id="rId9"/>
    <p:sldId id="546" r:id="rId10"/>
    <p:sldId id="550" r:id="rId11"/>
    <p:sldId id="551" r:id="rId12"/>
    <p:sldId id="552" r:id="rId13"/>
    <p:sldId id="553" r:id="rId14"/>
    <p:sldId id="554" r:id="rId15"/>
    <p:sldId id="555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61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615" r:id="rId52"/>
    <p:sldId id="616" r:id="rId53"/>
    <p:sldId id="595" r:id="rId54"/>
    <p:sldId id="596" r:id="rId55"/>
    <p:sldId id="597" r:id="rId56"/>
    <p:sldId id="598" r:id="rId57"/>
    <p:sldId id="599" r:id="rId58"/>
    <p:sldId id="600" r:id="rId59"/>
    <p:sldId id="601" r:id="rId60"/>
    <p:sldId id="602" r:id="rId61"/>
    <p:sldId id="603" r:id="rId62"/>
    <p:sldId id="609" r:id="rId63"/>
    <p:sldId id="610" r:id="rId64"/>
    <p:sldId id="611" r:id="rId65"/>
    <p:sldId id="614" r:id="rId66"/>
    <p:sldId id="604" r:id="rId67"/>
    <p:sldId id="605" r:id="rId6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76494" autoAdjust="0"/>
  </p:normalViewPr>
  <p:slideViewPr>
    <p:cSldViewPr snapToObjects="1">
      <p:cViewPr varScale="1">
        <p:scale>
          <a:sx n="48" d="100"/>
          <a:sy n="48" d="100"/>
        </p:scale>
        <p:origin x="19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EA23AA59-C4DE-484D-8543-0FD8DE090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189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B641ABC4-95DD-415B-A5DD-26797A8AB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704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rcuit_minimization" TargetMode="External"/><Relationship Id="rId3" Type="http://schemas.openxmlformats.org/officeDocument/2006/relationships/hyperlink" Target="http://zh.wikipedia.org/wiki/%E7%BE%8E%E5%9B%BD" TargetMode="External"/><Relationship Id="rId7" Type="http://schemas.openxmlformats.org/officeDocument/2006/relationships/hyperlink" Target="http://en.wikipedia.org/wiki/MI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Quine-McCluskey" TargetMode="External"/><Relationship Id="rId5" Type="http://schemas.openxmlformats.org/officeDocument/2006/relationships/hyperlink" Target="http://zh.wikipedia.org/wiki/%E9%80%BB%E8%BE%91%E5%AD%A6%E5%AE%B6" TargetMode="External"/><Relationship Id="rId10" Type="http://schemas.openxmlformats.org/officeDocument/2006/relationships/hyperlink" Target="http://en.wikipedia.org/wiki/Edward_J._McCluskey" TargetMode="External"/><Relationship Id="rId4" Type="http://schemas.openxmlformats.org/officeDocument/2006/relationships/hyperlink" Target="http://zh.wikipedia.org/wiki/%E5%93%B2%E5%AD%A6%E5%AE%B6" TargetMode="External"/><Relationship Id="rId9" Type="http://schemas.openxmlformats.org/officeDocument/2006/relationships/hyperlink" Target="http://en.wikipedia.org/wiki/Willard_Van_Orman_Quine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小时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A04BC-B1CC-4B3F-B178-FA0AC313515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278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如何化简逻辑函数</a:t>
            </a:r>
            <a:r>
              <a:rPr lang="en-US" altLang="zh-CN" sz="3200" dirty="0"/>
              <a:t>——</a:t>
            </a:r>
            <a:r>
              <a:rPr lang="zh-CN" altLang="en-US" sz="3200" dirty="0"/>
              <a:t>最小化</a:t>
            </a:r>
            <a:r>
              <a:rPr lang="en-US" altLang="zh-CN" sz="3200" dirty="0"/>
              <a:t>(Minimize)</a:t>
            </a:r>
          </a:p>
          <a:p>
            <a:pPr lvl="1"/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主蕴涵项</a:t>
            </a:r>
            <a:r>
              <a:rPr lang="en-US" altLang="zh-CN" sz="2800" dirty="0"/>
              <a:t>)</a:t>
            </a:r>
            <a:r>
              <a:rPr lang="zh-CN" altLang="en-US" sz="2800" dirty="0"/>
              <a:t>定理：最简“积之和”是主蕴涵项之和</a:t>
            </a:r>
          </a:p>
          <a:p>
            <a:r>
              <a:rPr lang="zh-CN" altLang="en-US" sz="3200" dirty="0"/>
              <a:t> 蕴涵项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Implicant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/>
              <a:t> 任何积项都称为蕴涵项，与卡诺图中的圈对应</a:t>
            </a:r>
          </a:p>
          <a:p>
            <a:r>
              <a:rPr lang="zh-CN" altLang="en-US" sz="3200" dirty="0"/>
              <a:t> 主蕴涵项</a:t>
            </a:r>
            <a:r>
              <a:rPr lang="en-US" altLang="zh-CN" sz="3200" dirty="0"/>
              <a:t>(Prime </a:t>
            </a:r>
            <a:r>
              <a:rPr lang="en-US" altLang="zh-CN" sz="3200" dirty="0" err="1"/>
              <a:t>implicant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/>
              <a:t> 也称“本原蕴涵项”或“素项”</a:t>
            </a:r>
          </a:p>
          <a:p>
            <a:pPr lvl="1"/>
            <a:r>
              <a:rPr lang="zh-CN" altLang="en-US" sz="2800" dirty="0"/>
              <a:t> 定义若逻辑函数的积项</a:t>
            </a:r>
            <a:r>
              <a:rPr lang="en-US" altLang="zh-CN" sz="2800" dirty="0"/>
              <a:t>P</a:t>
            </a:r>
            <a:r>
              <a:rPr lang="zh-CN" altLang="en-US" sz="2800" dirty="0"/>
              <a:t>再也不能同其它积项合并以组成变量个数更少的积项，则称</a:t>
            </a:r>
            <a:r>
              <a:rPr lang="en-US" altLang="zh-CN" sz="2800" dirty="0"/>
              <a:t>P</a:t>
            </a:r>
            <a:r>
              <a:rPr lang="zh-CN" altLang="en-US" sz="2800" dirty="0"/>
              <a:t>为主蕴涵项</a:t>
            </a:r>
          </a:p>
          <a:p>
            <a:pPr lvl="1"/>
            <a:r>
              <a:rPr lang="zh-CN" altLang="en-US" sz="2800" dirty="0"/>
              <a:t> 对应卡诺图中</a:t>
            </a:r>
            <a:r>
              <a:rPr lang="zh-CN" altLang="en-US" sz="2800" dirty="0">
                <a:solidFill>
                  <a:srgbClr val="FF0000"/>
                </a:solidFill>
              </a:rPr>
              <a:t>最大的圈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质</a:t>
            </a:r>
            <a:r>
              <a:rPr lang="zh-CN" altLang="en-US" sz="2800" dirty="0"/>
              <a:t>主蕴涵项</a:t>
            </a:r>
            <a:r>
              <a:rPr lang="en-US" altLang="zh-CN" sz="2800" dirty="0"/>
              <a:t>(Essential prime </a:t>
            </a:r>
            <a:r>
              <a:rPr lang="en-US" altLang="zh-CN" sz="2800" dirty="0" err="1"/>
              <a:t>implicant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 定义：不能被其它蕴涵项代替的主蕴涵项；至少包含一个不能被其它任何主蕴涵项所覆盖的最小项</a:t>
            </a:r>
          </a:p>
          <a:p>
            <a:pPr lvl="1"/>
            <a:r>
              <a:rPr lang="zh-CN" altLang="en-US" sz="2400" dirty="0"/>
              <a:t> 也称“必要素项”，对应卡诺图中</a:t>
            </a:r>
            <a:r>
              <a:rPr lang="zh-CN" altLang="en-US" sz="2400" dirty="0">
                <a:solidFill>
                  <a:srgbClr val="FF0000"/>
                </a:solidFill>
              </a:rPr>
              <a:t>必不可少</a:t>
            </a:r>
            <a:r>
              <a:rPr lang="zh-CN" altLang="en-US" sz="2400" dirty="0"/>
              <a:t>的最大圈</a:t>
            </a:r>
          </a:p>
          <a:p>
            <a:r>
              <a:rPr lang="zh-CN" altLang="en-US" sz="2800" dirty="0"/>
              <a:t> 覆盖</a:t>
            </a:r>
            <a:r>
              <a:rPr lang="en-US" altLang="zh-CN" sz="2800" dirty="0"/>
              <a:t>(Cover)</a:t>
            </a:r>
          </a:p>
          <a:p>
            <a:pPr lvl="1"/>
            <a:r>
              <a:rPr lang="zh-CN" altLang="en-US" sz="2400" dirty="0"/>
              <a:t> 若逻辑函数的所有最小项被</a:t>
            </a:r>
            <a:r>
              <a:rPr lang="en-US" altLang="zh-CN" sz="2400" dirty="0"/>
              <a:t>1</a:t>
            </a:r>
            <a:r>
              <a:rPr lang="zh-CN" altLang="en-US" sz="2400" dirty="0"/>
              <a:t>组蕴涵项所包含，则该组蕴涵项称为函数的</a:t>
            </a:r>
            <a:r>
              <a:rPr lang="en-US" altLang="zh-CN" sz="2400" dirty="0"/>
              <a:t>1</a:t>
            </a:r>
            <a:r>
              <a:rPr lang="zh-CN" altLang="en-US" sz="2400" dirty="0"/>
              <a:t>个覆盖</a:t>
            </a:r>
          </a:p>
          <a:p>
            <a:r>
              <a:rPr lang="zh-CN" altLang="en-US" sz="2800" dirty="0"/>
              <a:t> 最小覆盖</a:t>
            </a:r>
            <a:r>
              <a:rPr lang="en-US" altLang="zh-CN" sz="2800" dirty="0"/>
              <a:t>(Minimal cover)</a:t>
            </a:r>
          </a:p>
          <a:p>
            <a:pPr lvl="1"/>
            <a:r>
              <a:rPr lang="zh-CN" altLang="en-US" sz="2400" dirty="0"/>
              <a:t> 是</a:t>
            </a:r>
            <a:r>
              <a:rPr lang="en-US" altLang="zh-CN" sz="2400" dirty="0"/>
              <a:t>1</a:t>
            </a:r>
            <a:r>
              <a:rPr lang="zh-CN" altLang="en-US" sz="2400" dirty="0"/>
              <a:t>个包含最少主蕴涵项和最少符号数的覆盖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472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74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原图有错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687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672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109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威拉德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奥曼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蒯因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Willard Van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Orman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Quine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1908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日－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日）是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世纪最有影响的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 tooltip="美国"/>
              </a:rPr>
              <a:t>美国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 tooltip="哲学家"/>
              </a:rPr>
              <a:t>哲学家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 tooltip="逻辑学家"/>
              </a:rPr>
              <a:t>逻辑学家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之一。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Professor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McCluskey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developed the first algorithm for designing combinational circuits - the 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 tooltip="Quine-McCluskey"/>
              </a:rPr>
              <a:t>Quine-McCluskey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logic minimization procedure as a doctoral student at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 tooltip="MIT"/>
              </a:rPr>
              <a:t>MIT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The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Quine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–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McCluskey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algorithm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(or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the method of prime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implicants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 is a method used for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 tooltip="Circuit minimization"/>
              </a:rPr>
              <a:t>minimization of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 tooltip="Circuit minimization"/>
              </a:rPr>
              <a:t>boolean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 tooltip="Circuit minimization"/>
              </a:rPr>
              <a:t> functions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which was developed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by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 tooltip="Willard Van Orman Quine"/>
              </a:rPr>
              <a:t>W.V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 tooltip="Willard Van Orman Quine"/>
              </a:rPr>
              <a:t>.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 tooltip="Willard Van Orman Quine"/>
              </a:rPr>
              <a:t>Quine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and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10" tooltip="Edward J. McCluskey"/>
              </a:rPr>
              <a:t>Edward J.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10" tooltip="Edward J. McCluskey"/>
              </a:rPr>
              <a:t>McCluskey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in 1956.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92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4D849-0E3C-44CC-9D65-2F3A0BF82E5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3780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算法流程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􀁺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1. 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列出函数的所有最小项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􀁺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2. 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找出所有的主蕴涵项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首先将最小项按重量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(1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的个数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分组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其次穷尽地找出所有的主蕴涵项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􀁺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3. 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找出最小的主蕴涵项覆盖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构造主蕴涵项图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选择最小数目的主蕴涵项覆盖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058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472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3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371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13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60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000" dirty="0"/>
              <a:t>Given the </a:t>
            </a:r>
            <a:r>
              <a:rPr lang="en-US" altLang="zh-CN" sz="2000" dirty="0" err="1"/>
              <a:t>minterms</a:t>
            </a:r>
            <a:r>
              <a:rPr lang="en-US" altLang="zh-CN" sz="2000" dirty="0"/>
              <a:t> of a function</a:t>
            </a:r>
            <a:r>
              <a:rPr lang="zh-CN" altLang="en-US" sz="2000" dirty="0"/>
              <a:t>　得到函数的最小项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Find all prime </a:t>
            </a:r>
            <a:r>
              <a:rPr lang="en-US" altLang="zh-CN" sz="2000" dirty="0" err="1"/>
              <a:t>implicants</a:t>
            </a:r>
            <a:r>
              <a:rPr lang="en-US" altLang="zh-CN" sz="2000" dirty="0"/>
              <a:t> (steps 1 and 2)</a:t>
            </a:r>
            <a:r>
              <a:rPr lang="zh-CN" altLang="en-US" sz="2000" dirty="0"/>
              <a:t>　查找出所有的质蕴含。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Partition </a:t>
            </a:r>
            <a:r>
              <a:rPr lang="en-US" altLang="zh-CN" sz="1800" dirty="0" err="1"/>
              <a:t>minterms</a:t>
            </a:r>
            <a:r>
              <a:rPr lang="en-US" altLang="zh-CN" sz="1800" dirty="0"/>
              <a:t> into groups according to the number of 1’s</a:t>
            </a:r>
            <a:r>
              <a:rPr lang="zh-CN" altLang="en-US" sz="1800" dirty="0"/>
              <a:t>　根据最小项中所含</a:t>
            </a:r>
            <a:r>
              <a:rPr lang="en-US" altLang="zh-CN" sz="1800" dirty="0"/>
              <a:t>1</a:t>
            </a:r>
            <a:r>
              <a:rPr lang="zh-CN" altLang="en-US" sz="1800" dirty="0"/>
              <a:t>的个数分组。只有相邻的两个组，才可能消去一个变量。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Exhaustively search for prime </a:t>
            </a:r>
            <a:r>
              <a:rPr lang="en-US" altLang="zh-CN" sz="1800" dirty="0" err="1"/>
              <a:t>implicants</a:t>
            </a:r>
            <a:r>
              <a:rPr lang="zh-CN" altLang="en-US" sz="1800" dirty="0"/>
              <a:t>。 尽可能查找出所有的质蕴含。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Find a minimum prime </a:t>
            </a:r>
            <a:r>
              <a:rPr lang="en-US" altLang="zh-CN" sz="2000" dirty="0" err="1"/>
              <a:t>implicant</a:t>
            </a:r>
            <a:r>
              <a:rPr lang="en-US" altLang="zh-CN" sz="2000" dirty="0"/>
              <a:t> cover (steps 3 and 4)</a:t>
            </a:r>
            <a:r>
              <a:rPr lang="zh-CN" altLang="en-US" sz="2000" dirty="0"/>
              <a:t>查找最小的质蕴含覆盖。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Construct a prime </a:t>
            </a:r>
            <a:r>
              <a:rPr lang="en-US" altLang="zh-CN" sz="1800" dirty="0" err="1"/>
              <a:t>implicant</a:t>
            </a:r>
            <a:r>
              <a:rPr lang="en-US" altLang="zh-CN" sz="1800" dirty="0"/>
              <a:t> chart</a:t>
            </a:r>
            <a:r>
              <a:rPr lang="zh-CN" altLang="en-US" sz="1800" dirty="0"/>
              <a:t>　建立质蕴含表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Select the minimum number of prime </a:t>
            </a:r>
            <a:r>
              <a:rPr lang="en-US" altLang="zh-CN" sz="1800" dirty="0" err="1"/>
              <a:t>implicants</a:t>
            </a:r>
            <a:r>
              <a:rPr lang="zh-CN" altLang="en-US" sz="1800" dirty="0"/>
              <a:t>　选择最小的质蕴含集合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475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68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sz="2400" dirty="0"/>
          </a:p>
          <a:p>
            <a:pPr eaLnBrk="1" hangingPunct="1"/>
            <a:r>
              <a:rPr lang="zh-CN" altLang="en-US" sz="2800" dirty="0"/>
              <a:t>无关项</a:t>
            </a:r>
            <a:r>
              <a:rPr lang="en-US" altLang="zh-CN" sz="2800" dirty="0"/>
              <a:t>(Don</a:t>
            </a:r>
            <a:r>
              <a:rPr lang="en-US" altLang="zh-CN" sz="2800" dirty="0">
                <a:latin typeface="Arial" charset="0"/>
              </a:rPr>
              <a:t>’</a:t>
            </a:r>
            <a:r>
              <a:rPr lang="en-US" altLang="zh-CN" sz="2800" dirty="0"/>
              <a:t>t Care Term)</a:t>
            </a:r>
            <a:r>
              <a:rPr lang="zh-CN" altLang="en-US" sz="2800" dirty="0"/>
              <a:t>、任意项</a:t>
            </a:r>
          </a:p>
          <a:p>
            <a:pPr lvl="1" eaLnBrk="1" hangingPunct="1"/>
            <a:r>
              <a:rPr lang="zh-CN" altLang="en-US" sz="2400" dirty="0"/>
              <a:t>某些输入情况不可能出现：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</a:p>
          <a:p>
            <a:pPr eaLnBrk="1" hangingPunct="1"/>
            <a:r>
              <a:rPr lang="zh-CN" altLang="en-US" sz="2800" dirty="0"/>
              <a:t>对无关项的处理</a:t>
            </a:r>
          </a:p>
          <a:p>
            <a:pPr lvl="1" eaLnBrk="1" hangingPunct="1"/>
            <a:r>
              <a:rPr lang="zh-CN" altLang="en-US" sz="2400" dirty="0"/>
              <a:t>可以处理成</a:t>
            </a:r>
            <a:r>
              <a:rPr lang="en-US" altLang="zh-CN" sz="2400" dirty="0"/>
              <a:t>0</a:t>
            </a:r>
            <a:r>
              <a:rPr lang="zh-CN" altLang="en-US" sz="2400" dirty="0"/>
              <a:t>，也可以处理成</a:t>
            </a:r>
            <a:r>
              <a:rPr lang="en-US" altLang="zh-CN" sz="2400" dirty="0"/>
              <a:t>1</a:t>
            </a:r>
          </a:p>
          <a:p>
            <a:pPr lvl="1" eaLnBrk="1" hangingPunct="1"/>
            <a:r>
              <a:rPr lang="zh-CN" altLang="en-US" sz="2400" dirty="0"/>
              <a:t>按照化简的需要酌情确定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633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028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可以简化电路，但也增加干扰的风险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74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214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逻辑电路的瞬态特性可能和稳态特性的预期不一致</a:t>
            </a:r>
            <a:endParaRPr lang="en-US" altLang="zh-CN" sz="1200" dirty="0"/>
          </a:p>
          <a:p>
            <a:r>
              <a:rPr lang="zh-CN" altLang="en-US" sz="1200" dirty="0"/>
              <a:t>由于电路延迟，输出端可能产生短脉冲，可能出现尖峰</a:t>
            </a:r>
            <a:r>
              <a:rPr lang="en-US" altLang="zh-CN" sz="1200" dirty="0"/>
              <a:t>/</a:t>
            </a:r>
            <a:r>
              <a:rPr lang="zh-CN" altLang="en-US" sz="1200" dirty="0"/>
              <a:t>毛刺</a:t>
            </a:r>
            <a:r>
              <a:rPr lang="en-US" altLang="zh-CN" sz="1200" dirty="0"/>
              <a:t>/</a:t>
            </a:r>
            <a:r>
              <a:rPr lang="zh-CN" altLang="en-US" sz="1200" dirty="0"/>
              <a:t>闪烁</a:t>
            </a:r>
            <a:r>
              <a:rPr lang="en-US" altLang="zh-CN" sz="1200" dirty="0"/>
              <a:t>(glitch)</a:t>
            </a:r>
            <a:r>
              <a:rPr lang="zh-CN" altLang="en-US" sz="1200" dirty="0"/>
              <a:t>。</a:t>
            </a:r>
          </a:p>
          <a:p>
            <a:r>
              <a:rPr lang="zh-CN" altLang="en-US" sz="1200" dirty="0"/>
              <a:t>输入信号经不同路径因而经历的</a:t>
            </a:r>
            <a:r>
              <a:rPr lang="zh-CN" altLang="en-US" sz="1200" dirty="0">
                <a:solidFill>
                  <a:srgbClr val="00B050"/>
                </a:solidFill>
              </a:rPr>
              <a:t>延迟不同</a:t>
            </a:r>
            <a:r>
              <a:rPr lang="zh-CN" altLang="en-US" sz="1200" dirty="0"/>
              <a:t>，若各输入信号的变化不能同时传递到输出级，就可能产生真值表以外的冒险信号。</a:t>
            </a:r>
            <a:endParaRPr lang="en-US" altLang="zh-CN" sz="1200" dirty="0"/>
          </a:p>
          <a:p>
            <a:r>
              <a:rPr lang="zh-CN" altLang="en-US" sz="1200" dirty="0"/>
              <a:t>一个信号，以</a:t>
            </a:r>
            <a:r>
              <a:rPr lang="zh-CN" altLang="en-US" sz="1200" dirty="0">
                <a:solidFill>
                  <a:srgbClr val="00B050"/>
                </a:solidFill>
              </a:rPr>
              <a:t>两种形式</a:t>
            </a:r>
            <a:r>
              <a:rPr lang="zh-CN" altLang="en-US" sz="1200" dirty="0"/>
              <a:t>出现在输出端，因传输时间不同，使二者某段时间</a:t>
            </a:r>
            <a:r>
              <a:rPr lang="zh-CN" altLang="en-US" sz="1200" dirty="0">
                <a:solidFill>
                  <a:srgbClr val="FF0000"/>
                </a:solidFill>
              </a:rPr>
              <a:t>不具有</a:t>
            </a:r>
            <a:r>
              <a:rPr lang="zh-CN" altLang="en-US" sz="1200" dirty="0"/>
              <a:t>相应逻辑关系，造成错误输出，称为冒险或险象（</a:t>
            </a:r>
            <a:r>
              <a:rPr lang="en-US" altLang="zh-CN" sz="1200" dirty="0"/>
              <a:t> Hazard 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200" dirty="0"/>
              <a:t>竞争：门电路的</a:t>
            </a:r>
            <a:r>
              <a:rPr lang="zh-CN" altLang="en-US" sz="1200" b="1" dirty="0">
                <a:solidFill>
                  <a:srgbClr val="FF0000"/>
                </a:solidFill>
              </a:rPr>
              <a:t>两个输入端同时向相反</a:t>
            </a:r>
            <a:r>
              <a:rPr lang="zh-CN" altLang="en-US" sz="1200" dirty="0"/>
              <a:t>的逻辑电平跳变。</a:t>
            </a:r>
            <a:endParaRPr lang="en-US" altLang="zh-CN" sz="12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087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可请同学到黑板上完成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79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4D849-0E3C-44CC-9D65-2F3A0BF82E5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卡诺图是贝尔实验室的电信工程师，莫里斯</a:t>
            </a:r>
            <a:r>
              <a:rPr lang="en-US" altLang="zh-CN" dirty="0"/>
              <a:t>·</a:t>
            </a:r>
            <a:r>
              <a:rPr lang="zh-CN" altLang="en-US" dirty="0"/>
              <a:t>卡诺在</a:t>
            </a:r>
            <a:r>
              <a:rPr lang="en-US" altLang="zh-CN" dirty="0"/>
              <a:t>1953</a:t>
            </a:r>
            <a:r>
              <a:rPr lang="zh-CN" altLang="en-US" dirty="0"/>
              <a:t>年发明的。</a:t>
            </a:r>
          </a:p>
          <a:p>
            <a:r>
              <a:rPr lang="zh-CN" altLang="en-US" dirty="0"/>
              <a:t>注意：卡诺图的几何相邻性与逻辑相邻性是统一的。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71793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B96AA-D098-49CF-965B-361ED5F19BDA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可请同学到黑板上完成卡诺图化简</a:t>
            </a:r>
          </a:p>
        </p:txBody>
      </p:sp>
    </p:spTree>
    <p:extLst>
      <p:ext uri="{BB962C8B-B14F-4D97-AF65-F5344CB8AC3E}">
        <p14:creationId xmlns:p14="http://schemas.microsoft.com/office/powerpoint/2010/main" val="531667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手动化简为异或门，使用</a:t>
            </a:r>
            <a:r>
              <a:rPr lang="en-US" altLang="zh-CN" dirty="0" err="1"/>
              <a:t>logisim</a:t>
            </a:r>
            <a:r>
              <a:rPr lang="zh-CN" altLang="en-US" dirty="0"/>
              <a:t>现场设计，并测试结果。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982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89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A8151-409E-4DDB-8655-B27FF583187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注：也有最大项卡诺图。最小项：</a:t>
            </a:r>
            <a:r>
              <a:rPr lang="en-US" altLang="zh-CN" dirty="0" err="1"/>
              <a:t>minterm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个变量的全部最小项分别用一个个小方格表示，并使具有逻辑相邻性的最小项在几何位置上也相邻地排列，所得的图形被称为（全称）</a:t>
            </a:r>
            <a:r>
              <a:rPr lang="en-US" altLang="zh-CN" dirty="0"/>
              <a:t>n</a:t>
            </a:r>
            <a:r>
              <a:rPr lang="zh-CN" altLang="en-US" dirty="0"/>
              <a:t>变量最小项卡诺图。</a:t>
            </a:r>
          </a:p>
        </p:txBody>
      </p:sp>
    </p:spTree>
    <p:extLst>
      <p:ext uri="{BB962C8B-B14F-4D97-AF65-F5344CB8AC3E}">
        <p14:creationId xmlns:p14="http://schemas.microsoft.com/office/powerpoint/2010/main" val="116522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FB578-3B56-4062-B155-1E2B0C7D33C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47620" indent="-247620"/>
            <a:r>
              <a:rPr lang="zh-CN" altLang="en-US"/>
              <a:t>以二维图形的方式来表示逻辑变量的取值；</a:t>
            </a:r>
          </a:p>
          <a:p>
            <a:pPr marL="247620" indent="-247620"/>
            <a:r>
              <a:rPr lang="zh-CN" altLang="en-US"/>
              <a:t>对于</a:t>
            </a:r>
            <a:r>
              <a:rPr lang="zh-CN" altLang="en-US" u="sng"/>
              <a:t>最小项卡诺图</a:t>
            </a:r>
            <a:r>
              <a:rPr lang="zh-CN" altLang="en-US"/>
              <a:t>，</a:t>
            </a:r>
          </a:p>
          <a:p>
            <a:pPr marL="247620" indent="-247620">
              <a:buFontTx/>
              <a:buAutoNum type="arabicParenBoth"/>
            </a:pPr>
            <a:r>
              <a:rPr lang="zh-CN" altLang="en-US"/>
              <a:t>纵横两侧分别标注 逻辑变量（或逻辑变量与项）的取值；对于给定的取值，纵横相交对应一个小方格，这个方格对应一个最小项；该取值正是使最小项为</a:t>
            </a:r>
            <a:r>
              <a:rPr lang="en-US" altLang="zh-CN"/>
              <a:t>1</a:t>
            </a:r>
            <a:r>
              <a:rPr lang="zh-CN" altLang="en-US"/>
              <a:t>的值；</a:t>
            </a:r>
          </a:p>
          <a:p>
            <a:pPr marL="247620" indent="-247620">
              <a:buFontTx/>
              <a:buAutoNum type="arabicParenBoth"/>
            </a:pPr>
            <a:r>
              <a:rPr lang="zh-CN" altLang="en-US"/>
              <a:t>对于最小项中的因子，取值为“</a:t>
            </a:r>
            <a:r>
              <a:rPr lang="en-US" altLang="zh-CN"/>
              <a:t>1”</a:t>
            </a:r>
            <a:r>
              <a:rPr lang="zh-CN" altLang="en-US"/>
              <a:t>对应逻辑变量的原变量；取值为“</a:t>
            </a:r>
            <a:r>
              <a:rPr lang="en-US" altLang="zh-CN"/>
              <a:t>0”</a:t>
            </a:r>
            <a:r>
              <a:rPr lang="zh-CN" altLang="en-US"/>
              <a:t>对应逻辑变量的反变量；</a:t>
            </a:r>
          </a:p>
          <a:p>
            <a:pPr marL="247620" indent="-247620">
              <a:buFontTx/>
              <a:buAutoNum type="arabicParenBoth"/>
            </a:pPr>
            <a:r>
              <a:rPr lang="zh-CN" altLang="en-US"/>
              <a:t>纵横取值所组成的二进制数的值（以自然二进制计数法读出）就是最小项的编号。</a:t>
            </a:r>
          </a:p>
        </p:txBody>
      </p:sp>
    </p:spTree>
    <p:extLst>
      <p:ext uri="{BB962C8B-B14F-4D97-AF65-F5344CB8AC3E}">
        <p14:creationId xmlns:p14="http://schemas.microsoft.com/office/powerpoint/2010/main" val="363916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4D849-0E3C-44CC-9D65-2F3A0BF82E5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988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F57AA-E3F0-4EA7-BD81-B6FB3BD71D9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920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69541-423A-4A93-BA45-221D3907073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参见 </a:t>
            </a:r>
            <a:r>
              <a:rPr lang="en-US" altLang="zh-CN" dirty="0"/>
              <a:t>2.3.1</a:t>
            </a:r>
          </a:p>
          <a:p>
            <a:r>
              <a:rPr lang="zh-CN" altLang="en-US" dirty="0"/>
              <a:t>判别 </a:t>
            </a:r>
            <a:r>
              <a:rPr lang="zh-CN" altLang="en-US" dirty="0">
                <a:solidFill>
                  <a:schemeClr val="tx2"/>
                </a:solidFill>
              </a:rPr>
              <a:t>与或表达式</a:t>
            </a:r>
            <a:r>
              <a:rPr lang="zh-CN" altLang="en-US" dirty="0"/>
              <a:t> 是否为最简的条件：</a:t>
            </a:r>
          </a:p>
          <a:p>
            <a:pPr lvl="1"/>
            <a:r>
              <a:rPr lang="zh-CN" altLang="en-US" dirty="0"/>
              <a:t>乘积项（与项）最少；</a:t>
            </a:r>
          </a:p>
          <a:p>
            <a:pPr lvl="1"/>
            <a:r>
              <a:rPr lang="zh-CN" altLang="en-US" dirty="0"/>
              <a:t>每个乘积项中因子（逻辑变量）最少。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附加的知识：</a:t>
            </a:r>
          </a:p>
          <a:p>
            <a:pPr lvl="1"/>
            <a:r>
              <a:rPr lang="zh-CN" altLang="en-US" dirty="0"/>
              <a:t>完备的步骤是</a:t>
            </a:r>
          </a:p>
          <a:p>
            <a:pPr lvl="1"/>
            <a:r>
              <a:rPr lang="en-US" altLang="zh-CN" dirty="0"/>
              <a:t>Step 1. </a:t>
            </a:r>
            <a:r>
              <a:rPr lang="zh-CN" altLang="en-US" dirty="0"/>
              <a:t>建立逻辑函数的卡诺图；</a:t>
            </a:r>
          </a:p>
          <a:p>
            <a:pPr lvl="1"/>
            <a:r>
              <a:rPr lang="en-US" altLang="zh-CN" dirty="0"/>
              <a:t>Step 2. </a:t>
            </a:r>
            <a:r>
              <a:rPr lang="zh-CN" altLang="en-US" dirty="0"/>
              <a:t>圈出所有的本源蕴涵项（素项）</a:t>
            </a:r>
            <a:r>
              <a:rPr lang="en-US" altLang="zh-CN" dirty="0"/>
              <a:t>—— </a:t>
            </a:r>
            <a:r>
              <a:rPr lang="zh-CN" altLang="en-US" dirty="0"/>
              <a:t>最大合并范围的卡诺圈所圈定的合并项；</a:t>
            </a:r>
          </a:p>
          <a:p>
            <a:pPr lvl="1"/>
            <a:r>
              <a:rPr lang="en-US" altLang="zh-CN" dirty="0"/>
              <a:t>Step 3. </a:t>
            </a:r>
            <a:r>
              <a:rPr lang="zh-CN" altLang="en-US" dirty="0"/>
              <a:t>确定实质蕴涵项 </a:t>
            </a:r>
            <a:r>
              <a:rPr lang="en-US" altLang="zh-CN" dirty="0"/>
              <a:t>—— </a:t>
            </a:r>
            <a:r>
              <a:rPr lang="zh-CN" altLang="en-US" dirty="0"/>
              <a:t>逻辑函数的表达式为最简时的蕴涵项叫作实质蕴涵项，实质素项的特点是至少包含一个实质最小项，所谓实质最小项是指只被合并了一次的最小项；</a:t>
            </a:r>
          </a:p>
          <a:p>
            <a:pPr lvl="1"/>
            <a:r>
              <a:rPr lang="en-US" altLang="zh-CN" dirty="0"/>
              <a:t>Step 4. </a:t>
            </a:r>
            <a:r>
              <a:rPr lang="zh-CN" altLang="en-US" dirty="0"/>
              <a:t>写出函数的最简逻辑表达式 </a:t>
            </a:r>
            <a:r>
              <a:rPr lang="en-US" altLang="zh-CN" dirty="0"/>
              <a:t>—— </a:t>
            </a:r>
            <a:r>
              <a:rPr lang="zh-CN" altLang="en-US" dirty="0"/>
              <a:t>最小实质素项集。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注：与项 是 升蕴涵项，</a:t>
            </a:r>
          </a:p>
          <a:p>
            <a:r>
              <a:rPr lang="zh-CN" altLang="en-US" dirty="0"/>
              <a:t>所谓“</a:t>
            </a:r>
            <a:r>
              <a:rPr lang="en-US" altLang="zh-CN" dirty="0"/>
              <a:t>1”</a:t>
            </a:r>
            <a:r>
              <a:rPr lang="zh-CN" altLang="en-US" dirty="0"/>
              <a:t>格不能漏圈</a:t>
            </a:r>
            <a:r>
              <a:rPr lang="en-US" altLang="zh-CN" dirty="0"/>
              <a:t>——</a:t>
            </a:r>
            <a:r>
              <a:rPr lang="zh-CN" altLang="en-US" dirty="0"/>
              <a:t>卡诺圈应覆盖卡诺图中所有的“</a:t>
            </a:r>
            <a:r>
              <a:rPr lang="en-US" altLang="zh-CN" dirty="0"/>
              <a:t>1”</a:t>
            </a:r>
            <a:r>
              <a:rPr lang="zh-CN" altLang="en-US" dirty="0"/>
              <a:t>格。</a:t>
            </a:r>
          </a:p>
          <a:p>
            <a:endParaRPr lang="zh-CN" altLang="en-US" dirty="0"/>
          </a:p>
          <a:p>
            <a:r>
              <a:rPr lang="zh-CN" altLang="en-US" dirty="0"/>
              <a:t>圈的面积尽可能大</a:t>
            </a:r>
            <a:r>
              <a:rPr lang="en-US" altLang="zh-CN" dirty="0"/>
              <a:t>——“ the largest circle of power 2 cells ”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格” </a:t>
            </a:r>
            <a:r>
              <a:rPr lang="en-US" altLang="zh-CN" dirty="0"/>
              <a:t>-- cell</a:t>
            </a:r>
          </a:p>
          <a:p>
            <a:endParaRPr lang="en-US" altLang="zh-CN" dirty="0"/>
          </a:p>
          <a:p>
            <a:r>
              <a:rPr lang="zh-CN" altLang="en-US" dirty="0"/>
              <a:t>含有“实质最小项”的素项就是实质蕴涵项。</a:t>
            </a:r>
            <a:endParaRPr lang="en-US" altLang="zh-CN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“唯一的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‘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格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’</a:t>
            </a:r>
            <a:r>
              <a:rPr lang="zh-CN" altLang="en-US" sz="2000" dirty="0"/>
              <a:t>”</a:t>
            </a:r>
            <a:r>
              <a:rPr lang="en-US" altLang="zh-CN" sz="2000" dirty="0"/>
              <a:t>——</a:t>
            </a:r>
            <a:r>
              <a:rPr lang="zh-CN" altLang="en-US" sz="2000" dirty="0"/>
              <a:t>学名“实质最小项”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29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ACD34-2073-4FEA-A2F5-BB20415E92F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860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E424B-F82D-474C-9939-E426AC1C746D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B4406-7260-4612-AFBF-A681DBC5D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4274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857496"/>
            <a:ext cx="1738282" cy="24193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FC98D-45E3-4BFF-955C-0F7D8C6CF765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CFDAA-5283-40C9-80A4-C3781C02EB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784A5-A460-4BDE-9ADC-609565053577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FBD5D-2B78-4DB4-9636-F6EF6D7674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395FF-FED4-4977-8DC0-E2A5972AA7F7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AB4C8-3ADE-422A-88BF-39C99268A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EBA22-FC33-4EA0-B01A-5DAB9829587F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DDDCF-CC0E-4CF3-A497-3FEE434E7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1A58-FC40-41CF-BD10-3265ED361721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ABFA5-A36E-431F-B4C7-EAE3A8B80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39156-F2C5-444F-97B0-2AF229820F60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9EC5A-3A7E-44D3-A108-1E2CF17B1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72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1FFBC0-2EF9-42E9-9FC5-98BA3E022ACA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A199A-F13D-420B-A25C-F22DECD6C4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08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61" y="185720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EDA5725A-EE1F-4726-9D69-FE01C9CE1B4B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54FFF2B-ADF3-49B1-9B2E-EE997BAFC9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4" name="图片 41" descr="系标.jp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Microprocessor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62900" y="0"/>
            <a:ext cx="1181099" cy="1066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4" r:id="rId3"/>
    <p:sldLayoutId id="2147483786" r:id="rId4"/>
    <p:sldLayoutId id="2147483787" r:id="rId5"/>
    <p:sldLayoutId id="2147483795" r:id="rId6"/>
    <p:sldLayoutId id="2147483796" r:id="rId7"/>
    <p:sldLayoutId id="2147483797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0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第</a:t>
            </a:r>
            <a:r>
              <a:rPr lang="en-US" altLang="zh-CN" sz="4400" dirty="0"/>
              <a:t>4</a:t>
            </a:r>
            <a:r>
              <a:rPr lang="zh-CN" altLang="en-US" sz="4400" dirty="0"/>
              <a:t>章</a:t>
            </a:r>
            <a:br>
              <a:rPr lang="en-US" altLang="zh-CN" sz="4400" dirty="0"/>
            </a:br>
            <a:r>
              <a:rPr lang="zh-CN" altLang="en-US" sz="4400" dirty="0"/>
              <a:t>组合逻辑设计原理</a:t>
            </a:r>
            <a:endParaRPr lang="en-US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卡诺图化简步骤与直观原则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8731696" cy="4957639"/>
          </a:xfrm>
          <a:noFill/>
        </p:spPr>
        <p:txBody>
          <a:bodyPr lIns="54000" rIns="54000"/>
          <a:lstStyle/>
          <a:p>
            <a:r>
              <a:rPr lang="zh-CN" altLang="en-US" sz="3200" dirty="0"/>
              <a:t>卡诺图直观化简法步骤：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/>
              <a:t>卡诺圈的面积</a:t>
            </a:r>
            <a:r>
              <a:rPr lang="zh-CN" altLang="en-US" sz="2800" dirty="0">
                <a:solidFill>
                  <a:srgbClr val="FF0000"/>
                </a:solidFill>
              </a:rPr>
              <a:t>尽可能大</a:t>
            </a:r>
            <a:r>
              <a:rPr lang="zh-CN" altLang="en-US" sz="2800" dirty="0"/>
              <a:t>， 每个卡诺圈大小为 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,…4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1 </a:t>
            </a:r>
            <a:r>
              <a:rPr lang="zh-CN" altLang="en-US" sz="2800" dirty="0"/>
              <a:t>个“</a:t>
            </a:r>
            <a:r>
              <a:rPr lang="en-US" altLang="zh-CN" sz="2800" dirty="0"/>
              <a:t>1</a:t>
            </a:r>
            <a:r>
              <a:rPr lang="zh-CN" altLang="en-US" sz="2800" dirty="0"/>
              <a:t>格”； 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/>
              <a:t>卡诺圈的个数</a:t>
            </a:r>
            <a:r>
              <a:rPr lang="zh-CN" altLang="en-US" sz="2800" dirty="0">
                <a:solidFill>
                  <a:srgbClr val="FF0000"/>
                </a:solidFill>
              </a:rPr>
              <a:t>尽可能少</a:t>
            </a:r>
            <a:r>
              <a:rPr lang="zh-CN" altLang="en-US" sz="2800" dirty="0"/>
              <a:t>； 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格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800" dirty="0"/>
              <a:t>不能漏圈； 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格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800" dirty="0"/>
              <a:t>允许被一个以上的圈所包围； 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/>
              <a:t>每个卡诺圈至少应包含一个唯一的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格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800" dirty="0">
                <a:solidFill>
                  <a:schemeClr val="accent2"/>
                </a:solidFill>
              </a:rPr>
              <a:t> </a:t>
            </a:r>
            <a:r>
              <a:rPr lang="zh-CN" altLang="en-US" sz="2800" dirty="0"/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94E53-066A-46CF-938D-874925C940EB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6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2976" y="76200"/>
            <a:ext cx="8640762" cy="91440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131075" name="Oval 3"/>
          <p:cNvSpPr>
            <a:spLocks noChangeArrowheads="1"/>
          </p:cNvSpPr>
          <p:nvPr/>
        </p:nvSpPr>
        <p:spPr bwMode="auto">
          <a:xfrm>
            <a:off x="3719513" y="3705225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CC3300"/>
              </a:solidFill>
            </a:endParaRPr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4210050" y="4081463"/>
            <a:ext cx="685800" cy="685800"/>
          </a:xfrm>
          <a:prstGeom prst="roundRect">
            <a:avLst>
              <a:gd name="adj" fmla="val 27315"/>
            </a:avLst>
          </a:prstGeom>
          <a:solidFill>
            <a:schemeClr val="bg1"/>
          </a:solidFill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712788" y="1752600"/>
          <a:ext cx="722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2" name="Equation" r:id="rId4" imgW="3441600" imgH="253800" progId="Equation.3">
                  <p:embed/>
                </p:oleObj>
              </mc:Choice>
              <mc:Fallback>
                <p:oleObj name="Equation" r:id="rId4" imgW="3441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752600"/>
                        <a:ext cx="7226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78" name="Group 6"/>
          <p:cNvGrpSpPr>
            <a:grpSpLocks/>
          </p:cNvGrpSpPr>
          <p:nvPr/>
        </p:nvGrpSpPr>
        <p:grpSpPr bwMode="auto">
          <a:xfrm>
            <a:off x="2971800" y="2667000"/>
            <a:ext cx="2895600" cy="2209800"/>
            <a:chOff x="3168" y="384"/>
            <a:chExt cx="1824" cy="1392"/>
          </a:xfrm>
        </p:grpSpPr>
        <p:sp>
          <p:nvSpPr>
            <p:cNvPr id="131079" name="Rectangle 7"/>
            <p:cNvSpPr>
              <a:spLocks noChangeArrowheads="1"/>
            </p:cNvSpPr>
            <p:nvPr/>
          </p:nvSpPr>
          <p:spPr bwMode="auto">
            <a:xfrm>
              <a:off x="4464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4464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81" name="Rectangle 9"/>
            <p:cNvSpPr>
              <a:spLocks noChangeArrowheads="1"/>
            </p:cNvSpPr>
            <p:nvPr/>
          </p:nvSpPr>
          <p:spPr bwMode="auto">
            <a:xfrm>
              <a:off x="4464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4464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3" name="Rectangle 11"/>
            <p:cNvSpPr>
              <a:spLocks noChangeArrowheads="1"/>
            </p:cNvSpPr>
            <p:nvPr/>
          </p:nvSpPr>
          <p:spPr bwMode="auto">
            <a:xfrm>
              <a:off x="3888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4" name="Rectangle 12"/>
            <p:cNvSpPr>
              <a:spLocks noChangeArrowheads="1"/>
            </p:cNvSpPr>
            <p:nvPr/>
          </p:nvSpPr>
          <p:spPr bwMode="auto">
            <a:xfrm>
              <a:off x="3888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5" name="Rectangle 13"/>
            <p:cNvSpPr>
              <a:spLocks noChangeArrowheads="1"/>
            </p:cNvSpPr>
            <p:nvPr/>
          </p:nvSpPr>
          <p:spPr bwMode="auto">
            <a:xfrm>
              <a:off x="3888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86" name="Rectangle 14"/>
            <p:cNvSpPr>
              <a:spLocks noChangeArrowheads="1"/>
            </p:cNvSpPr>
            <p:nvPr/>
          </p:nvSpPr>
          <p:spPr bwMode="auto">
            <a:xfrm>
              <a:off x="3888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31087" name="Rectangle 15"/>
            <p:cNvSpPr>
              <a:spLocks noChangeArrowheads="1"/>
            </p:cNvSpPr>
            <p:nvPr/>
          </p:nvSpPr>
          <p:spPr bwMode="auto">
            <a:xfrm>
              <a:off x="4176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8" name="Rectangle 16"/>
            <p:cNvSpPr>
              <a:spLocks noChangeArrowheads="1"/>
            </p:cNvSpPr>
            <p:nvPr/>
          </p:nvSpPr>
          <p:spPr bwMode="auto">
            <a:xfrm>
              <a:off x="4176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9" name="Rectangle 17"/>
            <p:cNvSpPr>
              <a:spLocks noChangeArrowheads="1"/>
            </p:cNvSpPr>
            <p:nvPr/>
          </p:nvSpPr>
          <p:spPr bwMode="auto">
            <a:xfrm>
              <a:off x="4176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0" name="Rectangle 18"/>
            <p:cNvSpPr>
              <a:spLocks noChangeArrowheads="1"/>
            </p:cNvSpPr>
            <p:nvPr/>
          </p:nvSpPr>
          <p:spPr bwMode="auto">
            <a:xfrm>
              <a:off x="4176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1" name="Rectangle 19"/>
            <p:cNvSpPr>
              <a:spLocks noChangeArrowheads="1"/>
            </p:cNvSpPr>
            <p:nvPr/>
          </p:nvSpPr>
          <p:spPr bwMode="auto">
            <a:xfrm>
              <a:off x="3600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2" name="Rectangle 20"/>
            <p:cNvSpPr>
              <a:spLocks noChangeArrowheads="1"/>
            </p:cNvSpPr>
            <p:nvPr/>
          </p:nvSpPr>
          <p:spPr bwMode="auto">
            <a:xfrm>
              <a:off x="3600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3600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4" name="Rectangle 22"/>
            <p:cNvSpPr>
              <a:spLocks noChangeArrowheads="1"/>
            </p:cNvSpPr>
            <p:nvPr/>
          </p:nvSpPr>
          <p:spPr bwMode="auto">
            <a:xfrm>
              <a:off x="3600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5" name="Line 23"/>
            <p:cNvSpPr>
              <a:spLocks noChangeShapeType="1"/>
            </p:cNvSpPr>
            <p:nvPr/>
          </p:nvSpPr>
          <p:spPr bwMode="auto">
            <a:xfrm>
              <a:off x="3600" y="768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6" name="Line 24"/>
            <p:cNvSpPr>
              <a:spLocks noChangeShapeType="1"/>
            </p:cNvSpPr>
            <p:nvPr/>
          </p:nvSpPr>
          <p:spPr bwMode="auto">
            <a:xfrm>
              <a:off x="3600" y="1776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7" name="Line 25"/>
            <p:cNvSpPr>
              <a:spLocks noChangeShapeType="1"/>
            </p:cNvSpPr>
            <p:nvPr/>
          </p:nvSpPr>
          <p:spPr bwMode="auto">
            <a:xfrm>
              <a:off x="3600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8" name="Line 26"/>
            <p:cNvSpPr>
              <a:spLocks noChangeShapeType="1"/>
            </p:cNvSpPr>
            <p:nvPr/>
          </p:nvSpPr>
          <p:spPr bwMode="auto">
            <a:xfrm>
              <a:off x="4752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9" name="Line 27"/>
            <p:cNvSpPr>
              <a:spLocks noChangeShapeType="1"/>
            </p:cNvSpPr>
            <p:nvPr/>
          </p:nvSpPr>
          <p:spPr bwMode="auto">
            <a:xfrm>
              <a:off x="3600" y="12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0" name="Line 28"/>
            <p:cNvSpPr>
              <a:spLocks noChangeShapeType="1"/>
            </p:cNvSpPr>
            <p:nvPr/>
          </p:nvSpPr>
          <p:spPr bwMode="auto">
            <a:xfrm>
              <a:off x="3600" y="100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1" name="Line 29"/>
            <p:cNvSpPr>
              <a:spLocks noChangeShapeType="1"/>
            </p:cNvSpPr>
            <p:nvPr/>
          </p:nvSpPr>
          <p:spPr bwMode="auto">
            <a:xfrm>
              <a:off x="3600" y="149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2" name="Line 30"/>
            <p:cNvSpPr>
              <a:spLocks noChangeShapeType="1"/>
            </p:cNvSpPr>
            <p:nvPr/>
          </p:nvSpPr>
          <p:spPr bwMode="auto">
            <a:xfrm>
              <a:off x="4176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3" name="Line 31"/>
            <p:cNvSpPr>
              <a:spLocks noChangeShapeType="1"/>
            </p:cNvSpPr>
            <p:nvPr/>
          </p:nvSpPr>
          <p:spPr bwMode="auto">
            <a:xfrm>
              <a:off x="3888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4" name="Line 32"/>
            <p:cNvSpPr>
              <a:spLocks noChangeShapeType="1"/>
            </p:cNvSpPr>
            <p:nvPr/>
          </p:nvSpPr>
          <p:spPr bwMode="auto">
            <a:xfrm>
              <a:off x="4464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5" name="Line 33"/>
            <p:cNvSpPr>
              <a:spLocks noChangeShapeType="1"/>
            </p:cNvSpPr>
            <p:nvPr/>
          </p:nvSpPr>
          <p:spPr bwMode="auto">
            <a:xfrm>
              <a:off x="3360" y="5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6" name="Text Box 34"/>
            <p:cNvSpPr txBox="1">
              <a:spLocks noChangeArrowheads="1"/>
            </p:cNvSpPr>
            <p:nvPr/>
          </p:nvSpPr>
          <p:spPr bwMode="auto">
            <a:xfrm>
              <a:off x="3168" y="5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131107" name="Text Box 35"/>
            <p:cNvSpPr txBox="1">
              <a:spLocks noChangeArrowheads="1"/>
            </p:cNvSpPr>
            <p:nvPr/>
          </p:nvSpPr>
          <p:spPr bwMode="auto">
            <a:xfrm>
              <a:off x="3360" y="38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</a:t>
              </a:r>
            </a:p>
          </p:txBody>
        </p:sp>
        <p:sp>
          <p:nvSpPr>
            <p:cNvPr id="131108" name="Text Box 36"/>
            <p:cNvSpPr txBox="1">
              <a:spLocks noChangeArrowheads="1"/>
            </p:cNvSpPr>
            <p:nvPr/>
          </p:nvSpPr>
          <p:spPr bwMode="auto">
            <a:xfrm>
              <a:off x="3360" y="816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  <p:sp>
          <p:nvSpPr>
            <p:cNvPr id="131109" name="Text Box 37"/>
            <p:cNvSpPr txBox="1">
              <a:spLocks noChangeArrowheads="1"/>
            </p:cNvSpPr>
            <p:nvPr/>
          </p:nvSpPr>
          <p:spPr bwMode="auto">
            <a:xfrm>
              <a:off x="3600" y="576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00     01     11     10</a:t>
              </a:r>
            </a:p>
          </p:txBody>
        </p:sp>
      </p:grpSp>
      <p:sp>
        <p:nvSpPr>
          <p:cNvPr id="131110" name="AutoShape 38"/>
          <p:cNvSpPr>
            <a:spLocks/>
          </p:cNvSpPr>
          <p:nvPr/>
        </p:nvSpPr>
        <p:spPr bwMode="auto">
          <a:xfrm rot="-16181993">
            <a:off x="4100513" y="3241675"/>
            <a:ext cx="457200" cy="304800"/>
          </a:xfrm>
          <a:prstGeom prst="rightBracket">
            <a:avLst>
              <a:gd name="adj" fmla="val 50000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1" name="AutoShape 39"/>
          <p:cNvSpPr>
            <a:spLocks/>
          </p:cNvSpPr>
          <p:nvPr/>
        </p:nvSpPr>
        <p:spPr bwMode="auto">
          <a:xfrm rot="-5381994">
            <a:off x="4100513" y="4570413"/>
            <a:ext cx="457200" cy="304800"/>
          </a:xfrm>
          <a:prstGeom prst="rightBracket">
            <a:avLst>
              <a:gd name="adj" fmla="val 36745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2" name="AutoShape 40"/>
          <p:cNvSpPr>
            <a:spLocks/>
          </p:cNvSpPr>
          <p:nvPr/>
        </p:nvSpPr>
        <p:spPr bwMode="auto">
          <a:xfrm rot="-5381994">
            <a:off x="5027613" y="4572000"/>
            <a:ext cx="457200" cy="304800"/>
          </a:xfrm>
          <a:prstGeom prst="rightBracket">
            <a:avLst>
              <a:gd name="adj" fmla="val 41403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3" name="AutoShape 41"/>
          <p:cNvSpPr>
            <a:spLocks/>
          </p:cNvSpPr>
          <p:nvPr/>
        </p:nvSpPr>
        <p:spPr bwMode="auto">
          <a:xfrm rot="-16181993">
            <a:off x="5034757" y="3223419"/>
            <a:ext cx="457200" cy="344487"/>
          </a:xfrm>
          <a:prstGeom prst="rightBracket">
            <a:avLst>
              <a:gd name="adj" fmla="val 37588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114" name="Object 42"/>
          <p:cNvGraphicFramePr>
            <a:graphicFrameLocks noChangeAspect="1"/>
          </p:cNvGraphicFramePr>
          <p:nvPr/>
        </p:nvGraphicFramePr>
        <p:xfrm>
          <a:off x="1412875" y="5334000"/>
          <a:ext cx="5634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3" name="Equation" r:id="rId6" imgW="2603160" imgH="215640" progId="Equation.3">
                  <p:embed/>
                </p:oleObj>
              </mc:Choice>
              <mc:Fallback>
                <p:oleObj name="Equation" r:id="rId6" imgW="260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5334000"/>
                        <a:ext cx="56340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70B8B-DB37-475A-B0C7-91DB63ABF66C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93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nimBg="1" autoUpdateAnimBg="0"/>
      <p:bldP spid="131076" grpId="0" animBg="1"/>
      <p:bldP spid="131110" grpId="0" animBg="1"/>
      <p:bldP spid="131111" grpId="0" animBg="1"/>
      <p:bldP spid="131112" grpId="0" animBg="1"/>
      <p:bldP spid="131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dirty="0"/>
              <a:t>卡诺图化简的理论基础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蕴涵项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implicant</a:t>
            </a:r>
            <a:r>
              <a:rPr lang="en-US" altLang="zh-CN" sz="2400" dirty="0"/>
              <a:t>)</a:t>
            </a:r>
            <a:r>
              <a:rPr lang="zh-CN" altLang="en-US" sz="2400" dirty="0"/>
              <a:t>是一个积项，它能覆盖一个函数的一些最小项。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质蕴涵项 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主蕴涵项</a:t>
            </a:r>
            <a:r>
              <a:rPr lang="en-US" altLang="zh-CN" sz="2400" dirty="0"/>
              <a:t>(prime </a:t>
            </a:r>
            <a:r>
              <a:rPr lang="en-US" altLang="zh-CN" sz="2400" dirty="0" err="1"/>
              <a:t>implicant</a:t>
            </a:r>
            <a:r>
              <a:rPr lang="en-US" altLang="zh-CN" sz="2400" dirty="0"/>
              <a:t>) </a:t>
            </a:r>
            <a:r>
              <a:rPr lang="zh-CN" altLang="en-US" sz="2400" dirty="0"/>
              <a:t>：没有被该函数的其它蕴涵项所覆盖的蕴涵项。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实质蕴涵项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质主蕴涵项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必要质蕴涵项</a:t>
            </a:r>
            <a:r>
              <a:rPr lang="en-US" altLang="zh-CN" sz="2400" dirty="0"/>
              <a:t>(essential prime </a:t>
            </a:r>
            <a:r>
              <a:rPr lang="en-US" altLang="zh-CN" sz="2400" dirty="0" err="1"/>
              <a:t>implicant</a:t>
            </a:r>
            <a:r>
              <a:rPr lang="en-US" altLang="zh-CN" sz="2400" dirty="0"/>
              <a:t>)</a:t>
            </a:r>
            <a:r>
              <a:rPr lang="zh-CN" altLang="en-US" sz="2400" dirty="0"/>
              <a:t>：至少包含一个最小项不能被任何其它质蕴涵项</a:t>
            </a:r>
            <a:r>
              <a:rPr lang="zh-CN" altLang="en-US" sz="2400" dirty="0">
                <a:solidFill>
                  <a:srgbClr val="FF0000"/>
                </a:solidFill>
              </a:rPr>
              <a:t>集合</a:t>
            </a:r>
            <a:r>
              <a:rPr lang="zh-CN" altLang="en-US" sz="2400" dirty="0"/>
              <a:t>覆盖的质蕴涵项。 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奇异“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”单元</a:t>
            </a:r>
            <a:r>
              <a:rPr lang="en-US" altLang="zh-CN" sz="2400" dirty="0">
                <a:solidFill>
                  <a:srgbClr val="FF0000"/>
                </a:solidFill>
              </a:rPr>
              <a:t>(distinguished 1-cell)</a:t>
            </a:r>
            <a:r>
              <a:rPr lang="zh-CN" altLang="en-US" sz="2400" dirty="0"/>
              <a:t>：仅被一个实质蕴含项覆盖的输入组合。</a:t>
            </a:r>
          </a:p>
          <a:p>
            <a:r>
              <a:rPr lang="zh-CN" altLang="en-US" sz="2400" dirty="0"/>
              <a:t>如果逻辑函数的所有最小项都被一组的蕴涵项所覆盖，则该组蕴涵项被称为函数的一个</a:t>
            </a:r>
            <a:r>
              <a:rPr lang="zh-CN" altLang="en-US" sz="2400" dirty="0">
                <a:solidFill>
                  <a:srgbClr val="FF0000"/>
                </a:solidFill>
              </a:rPr>
              <a:t>覆盖</a:t>
            </a:r>
            <a:r>
              <a:rPr lang="en-US" altLang="zh-CN" sz="2400" dirty="0"/>
              <a:t>(Cover)</a:t>
            </a:r>
            <a:r>
              <a:rPr lang="zh-CN" altLang="en-US" sz="2400" dirty="0"/>
              <a:t>，。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最小覆盖</a:t>
            </a:r>
            <a:r>
              <a:rPr lang="zh-CN" altLang="en-US" sz="2400" dirty="0"/>
              <a:t>是一个包含最少的质蕴涵项和最少的变量数的覆盖。 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7C9C7-DD88-42F3-95D0-F61BE45097B0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55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卡诺图化简的理论基础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3284984"/>
                <a:ext cx="8208912" cy="3301397"/>
              </a:xfrm>
            </p:spPr>
            <p:txBody>
              <a:bodyPr/>
              <a:lstStyle/>
              <a:p>
                <a:pPr marL="644525" lvl="2" indent="0">
                  <a:buNone/>
                </a:pPr>
                <a:r>
                  <a:rPr lang="zh-CN" altLang="en-US" sz="2400" dirty="0"/>
                  <a:t>最小项：</a:t>
                </a:r>
                <a:r>
                  <a:rPr lang="en-US" altLang="zh-CN" sz="2400" dirty="0"/>
                  <a:t>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i="1" dirty="0"/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A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i="1" dirty="0"/>
                  <a:t>, ABC</a:t>
                </a:r>
                <a:r>
                  <a:rPr lang="en-US" altLang="zh-CN" sz="2400" dirty="0"/>
                  <a:t>} </a:t>
                </a:r>
              </a:p>
              <a:p>
                <a:pPr marL="644525" lvl="2" indent="0">
                  <a:buNone/>
                </a:pPr>
                <a:r>
                  <a:rPr lang="zh-CN" altLang="en-US" sz="2400" dirty="0"/>
                  <a:t>含有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两</a:t>
                </a:r>
                <a:r>
                  <a:rPr lang="zh-CN" altLang="en-US" sz="2400" dirty="0"/>
                  <a:t>个最小项的蕴涵项：</a:t>
                </a:r>
                <a:r>
                  <a:rPr lang="en-US" altLang="zh-CN" sz="2400" dirty="0"/>
                  <a:t>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i="1" dirty="0"/>
                  <a:t>, AB,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i="1" dirty="0"/>
                  <a:t>, BC</a:t>
                </a:r>
                <a:r>
                  <a:rPr lang="en-US" altLang="zh-CN" sz="2400" dirty="0"/>
                  <a:t>}</a:t>
                </a:r>
              </a:p>
              <a:p>
                <a:pPr marL="644525" lvl="2" indent="0">
                  <a:buNone/>
                </a:pPr>
                <a:r>
                  <a:rPr lang="zh-CN" altLang="en-US" sz="2400" dirty="0"/>
                  <a:t>含有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四</a:t>
                </a:r>
                <a:r>
                  <a:rPr lang="zh-CN" altLang="en-US" sz="2400" dirty="0"/>
                  <a:t>个最小项的蕴涵项：</a:t>
                </a:r>
                <a:r>
                  <a:rPr lang="en-US" altLang="zh-CN" sz="2400" dirty="0"/>
                  <a:t>{</a:t>
                </a:r>
                <a:r>
                  <a:rPr lang="en-US" altLang="zh-CN" sz="2400" i="1" dirty="0"/>
                  <a:t>B</a:t>
                </a:r>
                <a:r>
                  <a:rPr lang="en-US" altLang="zh-CN" sz="2400" dirty="0"/>
                  <a:t>} </a:t>
                </a:r>
              </a:p>
              <a:p>
                <a:pPr marL="644525" lvl="2" indent="0">
                  <a:buNone/>
                </a:pPr>
                <a:r>
                  <a:rPr lang="zh-CN" altLang="en-US" sz="2400" dirty="0"/>
                  <a:t>质蕴涵项</a:t>
                </a:r>
                <a:r>
                  <a:rPr lang="en-US" altLang="zh-CN" sz="2400" dirty="0"/>
                  <a:t>: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B</a:t>
                </a:r>
                <a:r>
                  <a:rPr lang="en-US" altLang="zh-CN" sz="2400" dirty="0"/>
                  <a:t>} </a:t>
                </a:r>
              </a:p>
              <a:p>
                <a:pPr marL="644525" lvl="2" indent="0">
                  <a:buNone/>
                </a:pPr>
                <a:r>
                  <a:rPr lang="zh-CN" altLang="en-US" sz="2400" dirty="0"/>
                  <a:t>实质蕴涵项 </a:t>
                </a:r>
                <a:r>
                  <a:rPr lang="en-US" altLang="zh-CN" sz="2400" dirty="0"/>
                  <a:t>=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B</a:t>
                </a:r>
                <a:r>
                  <a:rPr lang="en-US" altLang="zh-CN" sz="2400" dirty="0"/>
                  <a:t>}</a:t>
                </a:r>
                <a:endParaRPr lang="zh-CN" altLang="en-US" sz="2400" dirty="0"/>
              </a:p>
              <a:p>
                <a:pPr marL="644525" lvl="2" indent="0">
                  <a:buNone/>
                </a:pPr>
                <a:r>
                  <a:rPr lang="zh-CN" altLang="en-US" sz="2400" dirty="0"/>
                  <a:t>函数覆盖 </a:t>
                </a:r>
                <a:r>
                  <a:rPr lang="en-US" altLang="zh-CN" sz="2400" dirty="0"/>
                  <a:t>=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B</a:t>
                </a:r>
                <a:r>
                  <a:rPr lang="en-US" altLang="zh-CN" sz="2400" dirty="0"/>
                  <a:t>} </a:t>
                </a:r>
              </a:p>
              <a:p>
                <a:pPr marL="644525" lvl="2" indent="0">
                  <a:buNone/>
                </a:pPr>
                <a:r>
                  <a:rPr lang="en-US" altLang="zh-CN" sz="2400" dirty="0"/>
                  <a:t>MSOP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+ B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3284984"/>
                <a:ext cx="8208912" cy="3301397"/>
              </a:xfrm>
              <a:blipFill rotWithShape="0">
                <a:blip r:embed="rId3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3FC7C-07EB-4306-AD23-8A7F2FAC502F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124744"/>
            <a:ext cx="652422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6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卡诺图化简算法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卡诺图化简算法：产生和选择质蕴涵项 </a:t>
            </a:r>
            <a:endParaRPr lang="en-US" altLang="zh-CN" sz="36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3200" dirty="0"/>
              <a:t>找出卡诺图中的所有</a:t>
            </a:r>
            <a:r>
              <a:rPr lang="zh-CN" altLang="en-US" sz="3200" dirty="0">
                <a:solidFill>
                  <a:srgbClr val="FF0000"/>
                </a:solidFill>
              </a:rPr>
              <a:t>质蕴涵项</a:t>
            </a:r>
            <a:endParaRPr lang="zh-CN" altLang="en-US" sz="32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3200" dirty="0"/>
              <a:t>表示并选择所有的</a:t>
            </a:r>
            <a:r>
              <a:rPr lang="zh-CN" altLang="en-US" sz="3200" dirty="0">
                <a:solidFill>
                  <a:srgbClr val="FF0000"/>
                </a:solidFill>
              </a:rPr>
              <a:t>实质蕴涵项</a:t>
            </a:r>
            <a:endParaRPr lang="zh-CN" altLang="en-US" sz="32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3200" dirty="0"/>
              <a:t>在剩余的质覆盖项中选择</a:t>
            </a:r>
            <a:r>
              <a:rPr lang="zh-CN" altLang="en-US" sz="3200" dirty="0">
                <a:solidFill>
                  <a:srgbClr val="FF0000"/>
                </a:solidFill>
              </a:rPr>
              <a:t>最小的覆盖</a:t>
            </a:r>
            <a:r>
              <a:rPr lang="zh-CN" altLang="en-US" sz="3200" dirty="0"/>
              <a:t>，覆盖那些不能被实质蕴涵项覆盖的最小项。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98D71B-FC22-443E-943E-3A56FA61720D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75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卡诺图化简实例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7620000" cy="460970"/>
          </a:xfrm>
        </p:spPr>
        <p:txBody>
          <a:bodyPr/>
          <a:lstStyle/>
          <a:p>
            <a:r>
              <a:rPr lang="en-US" altLang="zh-CN" i="1" dirty="0"/>
              <a:t>f(A,B,C,D) = ∑m</a:t>
            </a:r>
            <a:r>
              <a:rPr lang="en-US" altLang="zh-CN" dirty="0"/>
              <a:t>(2,3,4,5,7,8,10,13,15)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1E40A-347C-49A8-BC2F-0757C55E406B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章第</a:t>
            </a:r>
            <a:r>
              <a:rPr lang="en-US" altLang="zh-CN" dirty="0"/>
              <a:t>2</a:t>
            </a:r>
            <a:r>
              <a:rPr lang="zh-CN" altLang="en-US" dirty="0"/>
              <a:t>讲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81" name="组合 80"/>
          <p:cNvGrpSpPr/>
          <p:nvPr/>
        </p:nvGrpSpPr>
        <p:grpSpPr>
          <a:xfrm>
            <a:off x="35496" y="2001710"/>
            <a:ext cx="2895600" cy="2209800"/>
            <a:chOff x="457200" y="2001710"/>
            <a:chExt cx="2895600" cy="2209800"/>
          </a:xfrm>
        </p:grpSpPr>
        <p:grpSp>
          <p:nvGrpSpPr>
            <p:cNvPr id="47" name="Group 6"/>
            <p:cNvGrpSpPr>
              <a:grpSpLocks/>
            </p:cNvGrpSpPr>
            <p:nvPr/>
          </p:nvGrpSpPr>
          <p:grpSpPr bwMode="auto">
            <a:xfrm>
              <a:off x="457200" y="2001710"/>
              <a:ext cx="2895600" cy="2209800"/>
              <a:chOff x="3168" y="384"/>
              <a:chExt cx="1824" cy="1392"/>
            </a:xfrm>
          </p:grpSpPr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4464" y="1490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/>
                  <a:t>1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4464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3888" y="101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3888" y="788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3" name="Rectangle 12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/>
                  <a:t>1</a:t>
                </a:r>
              </a:p>
            </p:txBody>
          </p:sp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3888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3600" y="1516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6" name="Rectangle 15"/>
              <p:cNvSpPr>
                <a:spLocks noChangeArrowheads="1"/>
              </p:cNvSpPr>
              <p:nvPr/>
            </p:nvSpPr>
            <p:spPr bwMode="auto">
              <a:xfrm>
                <a:off x="4188" y="1249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4464" y="76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8" name="Rectangle 17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4176" y="7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0" name="Rectangle 19"/>
              <p:cNvSpPr>
                <a:spLocks noChangeArrowheads="1"/>
              </p:cNvSpPr>
              <p:nvPr/>
            </p:nvSpPr>
            <p:spPr bwMode="auto">
              <a:xfrm>
                <a:off x="3600" y="1490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1" name="Rectangle 20"/>
              <p:cNvSpPr>
                <a:spLocks noChangeArrowheads="1"/>
              </p:cNvSpPr>
              <p:nvPr/>
            </p:nvSpPr>
            <p:spPr bwMode="auto">
              <a:xfrm>
                <a:off x="3600" y="127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3600" y="7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4" name="Line 23"/>
              <p:cNvSpPr>
                <a:spLocks noChangeShapeType="1"/>
              </p:cNvSpPr>
              <p:nvPr/>
            </p:nvSpPr>
            <p:spPr bwMode="auto">
              <a:xfrm>
                <a:off x="3600" y="768"/>
                <a:ext cx="115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4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115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5"/>
              <p:cNvSpPr>
                <a:spLocks noChangeShapeType="1"/>
              </p:cNvSpPr>
              <p:nvPr/>
            </p:nvSpPr>
            <p:spPr bwMode="auto">
              <a:xfrm>
                <a:off x="3600" y="768"/>
                <a:ext cx="0" cy="100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6"/>
              <p:cNvSpPr>
                <a:spLocks noChangeShapeType="1"/>
              </p:cNvSpPr>
              <p:nvPr/>
            </p:nvSpPr>
            <p:spPr bwMode="auto">
              <a:xfrm>
                <a:off x="4752" y="768"/>
                <a:ext cx="0" cy="100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27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28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9"/>
              <p:cNvSpPr>
                <a:spLocks noChangeShapeType="1"/>
              </p:cNvSpPr>
              <p:nvPr/>
            </p:nvSpPr>
            <p:spPr bwMode="auto">
              <a:xfrm>
                <a:off x="3600" y="149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30"/>
              <p:cNvSpPr>
                <a:spLocks noChangeShapeType="1"/>
              </p:cNvSpPr>
              <p:nvPr/>
            </p:nvSpPr>
            <p:spPr bwMode="auto">
              <a:xfrm>
                <a:off x="4176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31"/>
              <p:cNvSpPr>
                <a:spLocks noChangeShapeType="1"/>
              </p:cNvSpPr>
              <p:nvPr/>
            </p:nvSpPr>
            <p:spPr bwMode="auto">
              <a:xfrm>
                <a:off x="3888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32"/>
              <p:cNvSpPr>
                <a:spLocks noChangeShapeType="1"/>
              </p:cNvSpPr>
              <p:nvPr/>
            </p:nvSpPr>
            <p:spPr bwMode="auto">
              <a:xfrm>
                <a:off x="4464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33"/>
              <p:cNvSpPr>
                <a:spLocks noChangeShapeType="1"/>
              </p:cNvSpPr>
              <p:nvPr/>
            </p:nvSpPr>
            <p:spPr bwMode="auto">
              <a:xfrm>
                <a:off x="3360" y="528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34"/>
              <p:cNvSpPr txBox="1">
                <a:spLocks noChangeArrowheads="1"/>
              </p:cNvSpPr>
              <p:nvPr/>
            </p:nvSpPr>
            <p:spPr bwMode="auto">
              <a:xfrm>
                <a:off x="3168" y="52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 dirty="0"/>
                  <a:t>CD</a:t>
                </a:r>
              </a:p>
            </p:txBody>
          </p:sp>
          <p:sp>
            <p:nvSpPr>
              <p:cNvPr id="76" name="Text Box 35"/>
              <p:cNvSpPr txBox="1">
                <a:spLocks noChangeArrowheads="1"/>
              </p:cNvSpPr>
              <p:nvPr/>
            </p:nvSpPr>
            <p:spPr bwMode="auto">
              <a:xfrm>
                <a:off x="3360" y="384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 dirty="0"/>
                  <a:t>AB</a:t>
                </a:r>
                <a:endParaRPr lang="en-US" altLang="zh-CN" sz="1800" i="1" dirty="0"/>
              </a:p>
            </p:txBody>
          </p:sp>
          <p:sp>
            <p:nvSpPr>
              <p:cNvPr id="7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816"/>
                <a:ext cx="288" cy="9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10</a:t>
                </a:r>
              </a:p>
            </p:txBody>
          </p:sp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3600" y="576"/>
                <a:ext cx="13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00     01     11     10</a:t>
                </a:r>
              </a:p>
            </p:txBody>
          </p:sp>
        </p:grp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2057400" y="2995485"/>
              <a:ext cx="457200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1178496" y="2998660"/>
            <a:ext cx="914400" cy="758825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797496" y="3449510"/>
            <a:ext cx="381000" cy="730250"/>
          </a:xfrm>
          <a:prstGeom prst="round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1273746" y="2649410"/>
            <a:ext cx="381000" cy="730250"/>
          </a:xfrm>
          <a:prstGeom prst="round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797496" y="3411410"/>
            <a:ext cx="666750" cy="34607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AutoShape 51"/>
          <p:cNvSpPr>
            <a:spLocks/>
          </p:cNvSpPr>
          <p:nvPr/>
        </p:nvSpPr>
        <p:spPr bwMode="auto">
          <a:xfrm>
            <a:off x="2169096" y="3828923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89" name="AutoShape 51"/>
          <p:cNvSpPr>
            <a:spLocks/>
          </p:cNvSpPr>
          <p:nvPr/>
        </p:nvSpPr>
        <p:spPr bwMode="auto">
          <a:xfrm rot="10800000">
            <a:off x="593636" y="3860970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0" name="AutoShape 51"/>
          <p:cNvSpPr>
            <a:spLocks/>
          </p:cNvSpPr>
          <p:nvPr/>
        </p:nvSpPr>
        <p:spPr bwMode="auto">
          <a:xfrm rot="5400000">
            <a:off x="2126432" y="3937170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1" name="AutoShape 51"/>
          <p:cNvSpPr>
            <a:spLocks/>
          </p:cNvSpPr>
          <p:nvPr/>
        </p:nvSpPr>
        <p:spPr bwMode="auto">
          <a:xfrm rot="16006040">
            <a:off x="2120639" y="2559216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131840" y="1916832"/>
            <a:ext cx="2895600" cy="2209800"/>
            <a:chOff x="457200" y="2001710"/>
            <a:chExt cx="2895600" cy="2209800"/>
          </a:xfrm>
        </p:grpSpPr>
        <p:grpSp>
          <p:nvGrpSpPr>
            <p:cNvPr id="93" name="Group 6"/>
            <p:cNvGrpSpPr>
              <a:grpSpLocks/>
            </p:cNvGrpSpPr>
            <p:nvPr/>
          </p:nvGrpSpPr>
          <p:grpSpPr bwMode="auto">
            <a:xfrm>
              <a:off x="457200" y="2001710"/>
              <a:ext cx="2895600" cy="2209800"/>
              <a:chOff x="3168" y="384"/>
              <a:chExt cx="1824" cy="1392"/>
            </a:xfrm>
          </p:grpSpPr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464" y="1490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/>
                  <a:t>1</a:t>
                </a:r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4464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3888" y="101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3888" y="788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/>
                  <a:t>1</a:t>
                </a:r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3888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3600" y="1516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4188" y="1249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4464" y="76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4176" y="7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3600" y="1490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8" name="Rectangle 20"/>
              <p:cNvSpPr>
                <a:spLocks noChangeArrowheads="1"/>
              </p:cNvSpPr>
              <p:nvPr/>
            </p:nvSpPr>
            <p:spPr bwMode="auto">
              <a:xfrm>
                <a:off x="3600" y="127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9" name="Rectangle 21"/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10" name="Rectangle 22"/>
              <p:cNvSpPr>
                <a:spLocks noChangeArrowheads="1"/>
              </p:cNvSpPr>
              <p:nvPr/>
            </p:nvSpPr>
            <p:spPr bwMode="auto">
              <a:xfrm>
                <a:off x="3600" y="7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11" name="Line 23"/>
              <p:cNvSpPr>
                <a:spLocks noChangeShapeType="1"/>
              </p:cNvSpPr>
              <p:nvPr/>
            </p:nvSpPr>
            <p:spPr bwMode="auto">
              <a:xfrm>
                <a:off x="3600" y="768"/>
                <a:ext cx="115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24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115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25"/>
              <p:cNvSpPr>
                <a:spLocks noChangeShapeType="1"/>
              </p:cNvSpPr>
              <p:nvPr/>
            </p:nvSpPr>
            <p:spPr bwMode="auto">
              <a:xfrm>
                <a:off x="3600" y="768"/>
                <a:ext cx="0" cy="100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26"/>
              <p:cNvSpPr>
                <a:spLocks noChangeShapeType="1"/>
              </p:cNvSpPr>
              <p:nvPr/>
            </p:nvSpPr>
            <p:spPr bwMode="auto">
              <a:xfrm>
                <a:off x="4752" y="768"/>
                <a:ext cx="0" cy="100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27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28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29"/>
              <p:cNvSpPr>
                <a:spLocks noChangeShapeType="1"/>
              </p:cNvSpPr>
              <p:nvPr/>
            </p:nvSpPr>
            <p:spPr bwMode="auto">
              <a:xfrm>
                <a:off x="3600" y="149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30"/>
              <p:cNvSpPr>
                <a:spLocks noChangeShapeType="1"/>
              </p:cNvSpPr>
              <p:nvPr/>
            </p:nvSpPr>
            <p:spPr bwMode="auto">
              <a:xfrm>
                <a:off x="4176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1"/>
              <p:cNvSpPr>
                <a:spLocks noChangeShapeType="1"/>
              </p:cNvSpPr>
              <p:nvPr/>
            </p:nvSpPr>
            <p:spPr bwMode="auto">
              <a:xfrm>
                <a:off x="3888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32"/>
              <p:cNvSpPr>
                <a:spLocks noChangeShapeType="1"/>
              </p:cNvSpPr>
              <p:nvPr/>
            </p:nvSpPr>
            <p:spPr bwMode="auto">
              <a:xfrm>
                <a:off x="4464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33"/>
              <p:cNvSpPr>
                <a:spLocks noChangeShapeType="1"/>
              </p:cNvSpPr>
              <p:nvPr/>
            </p:nvSpPr>
            <p:spPr bwMode="auto">
              <a:xfrm>
                <a:off x="3360" y="528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Text Box 34"/>
              <p:cNvSpPr txBox="1">
                <a:spLocks noChangeArrowheads="1"/>
              </p:cNvSpPr>
              <p:nvPr/>
            </p:nvSpPr>
            <p:spPr bwMode="auto">
              <a:xfrm>
                <a:off x="3168" y="52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 dirty="0"/>
                  <a:t>CD</a:t>
                </a: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360" y="384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 dirty="0"/>
                  <a:t>AB</a:t>
                </a:r>
                <a:endParaRPr lang="en-US" altLang="zh-CN" sz="1800" i="1" dirty="0"/>
              </a:p>
            </p:txBody>
          </p:sp>
          <p:sp>
            <p:nvSpPr>
              <p:cNvPr id="124" name="Text Box 36"/>
              <p:cNvSpPr txBox="1">
                <a:spLocks noChangeArrowheads="1"/>
              </p:cNvSpPr>
              <p:nvPr/>
            </p:nvSpPr>
            <p:spPr bwMode="auto">
              <a:xfrm>
                <a:off x="3360" y="816"/>
                <a:ext cx="288" cy="9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10</a:t>
                </a:r>
              </a:p>
            </p:txBody>
          </p:sp>
          <p:sp>
            <p:nvSpPr>
              <p:cNvPr id="125" name="Text Box 37"/>
              <p:cNvSpPr txBox="1">
                <a:spLocks noChangeArrowheads="1"/>
              </p:cNvSpPr>
              <p:nvPr/>
            </p:nvSpPr>
            <p:spPr bwMode="auto">
              <a:xfrm>
                <a:off x="3600" y="576"/>
                <a:ext cx="13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00     01     11     10</a:t>
                </a:r>
              </a:p>
            </p:txBody>
          </p:sp>
        </p:grp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2057400" y="2995485"/>
              <a:ext cx="457200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</p:grpSp>
      <p:sp>
        <p:nvSpPr>
          <p:cNvPr id="126" name="圆角矩形 125"/>
          <p:cNvSpPr/>
          <p:nvPr/>
        </p:nvSpPr>
        <p:spPr>
          <a:xfrm>
            <a:off x="4274840" y="2913782"/>
            <a:ext cx="914400" cy="758825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4370090" y="2564532"/>
            <a:ext cx="381000" cy="730250"/>
          </a:xfrm>
          <a:prstGeom prst="round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AutoShape 51"/>
          <p:cNvSpPr>
            <a:spLocks/>
          </p:cNvSpPr>
          <p:nvPr/>
        </p:nvSpPr>
        <p:spPr bwMode="auto">
          <a:xfrm rot="5400000">
            <a:off x="5222776" y="3852292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33" name="AutoShape 51"/>
          <p:cNvSpPr>
            <a:spLocks/>
          </p:cNvSpPr>
          <p:nvPr/>
        </p:nvSpPr>
        <p:spPr bwMode="auto">
          <a:xfrm rot="16006040">
            <a:off x="5216983" y="2474338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6019800" y="1916832"/>
            <a:ext cx="2895600" cy="2316460"/>
            <a:chOff x="6019800" y="1916832"/>
            <a:chExt cx="2895600" cy="2316460"/>
          </a:xfrm>
        </p:grpSpPr>
        <p:grpSp>
          <p:nvGrpSpPr>
            <p:cNvPr id="134" name="组合 133"/>
            <p:cNvGrpSpPr/>
            <p:nvPr/>
          </p:nvGrpSpPr>
          <p:grpSpPr>
            <a:xfrm>
              <a:off x="6019800" y="1916832"/>
              <a:ext cx="2895600" cy="2209800"/>
              <a:chOff x="457200" y="2001710"/>
              <a:chExt cx="2895600" cy="2209800"/>
            </a:xfrm>
          </p:grpSpPr>
          <p:grpSp>
            <p:nvGrpSpPr>
              <p:cNvPr id="135" name="Group 6"/>
              <p:cNvGrpSpPr>
                <a:grpSpLocks/>
              </p:cNvGrpSpPr>
              <p:nvPr/>
            </p:nvGrpSpPr>
            <p:grpSpPr bwMode="auto">
              <a:xfrm>
                <a:off x="457200" y="2001710"/>
                <a:ext cx="2895600" cy="2209800"/>
                <a:chOff x="3168" y="384"/>
                <a:chExt cx="1824" cy="1392"/>
              </a:xfrm>
            </p:grpSpPr>
            <p:sp>
              <p:nvSpPr>
                <p:cNvPr id="137" name="Rectangle 7"/>
                <p:cNvSpPr>
                  <a:spLocks noChangeArrowheads="1"/>
                </p:cNvSpPr>
                <p:nvPr/>
              </p:nvSpPr>
              <p:spPr bwMode="auto">
                <a:xfrm>
                  <a:off x="4464" y="1490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38" name="Rectangle 8"/>
                <p:cNvSpPr>
                  <a:spLocks noChangeArrowheads="1"/>
                </p:cNvSpPr>
                <p:nvPr/>
              </p:nvSpPr>
              <p:spPr bwMode="auto">
                <a:xfrm>
                  <a:off x="4464" y="1248"/>
                  <a:ext cx="288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39" name="Rectangle 9"/>
                <p:cNvSpPr>
                  <a:spLocks noChangeArrowheads="1"/>
                </p:cNvSpPr>
                <p:nvPr/>
              </p:nvSpPr>
              <p:spPr bwMode="auto">
                <a:xfrm>
                  <a:off x="4464" y="100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4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88" y="1012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88" y="788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2" name="Rectangle 12"/>
                <p:cNvSpPr>
                  <a:spLocks noChangeArrowheads="1"/>
                </p:cNvSpPr>
                <p:nvPr/>
              </p:nvSpPr>
              <p:spPr bwMode="auto">
                <a:xfrm>
                  <a:off x="3888" y="1248"/>
                  <a:ext cx="288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43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100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44" name="Rectangle 14"/>
                <p:cNvSpPr>
                  <a:spLocks noChangeArrowheads="1"/>
                </p:cNvSpPr>
                <p:nvPr/>
              </p:nvSpPr>
              <p:spPr bwMode="auto">
                <a:xfrm>
                  <a:off x="3600" y="1516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5" name="Rectangle 15"/>
                <p:cNvSpPr>
                  <a:spLocks noChangeArrowheads="1"/>
                </p:cNvSpPr>
                <p:nvPr/>
              </p:nvSpPr>
              <p:spPr bwMode="auto">
                <a:xfrm>
                  <a:off x="4188" y="1249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6" name="Rectangle 16"/>
                <p:cNvSpPr>
                  <a:spLocks noChangeArrowheads="1"/>
                </p:cNvSpPr>
                <p:nvPr/>
              </p:nvSpPr>
              <p:spPr bwMode="auto">
                <a:xfrm>
                  <a:off x="4464" y="768"/>
                  <a:ext cx="288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7" name="Rectangle 17"/>
                <p:cNvSpPr>
                  <a:spLocks noChangeArrowheads="1"/>
                </p:cNvSpPr>
                <p:nvPr/>
              </p:nvSpPr>
              <p:spPr bwMode="auto">
                <a:xfrm>
                  <a:off x="4176" y="100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48" name="Rectangle 18"/>
                <p:cNvSpPr>
                  <a:spLocks noChangeArrowheads="1"/>
                </p:cNvSpPr>
                <p:nvPr/>
              </p:nvSpPr>
              <p:spPr bwMode="auto">
                <a:xfrm>
                  <a:off x="4176" y="76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49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1490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50" name="Rectangle 20"/>
                <p:cNvSpPr>
                  <a:spLocks noChangeArrowheads="1"/>
                </p:cNvSpPr>
                <p:nvPr/>
              </p:nvSpPr>
              <p:spPr bwMode="auto">
                <a:xfrm>
                  <a:off x="3600" y="1272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51" name="Rectangle 21"/>
                <p:cNvSpPr>
                  <a:spLocks noChangeArrowheads="1"/>
                </p:cNvSpPr>
                <p:nvPr/>
              </p:nvSpPr>
              <p:spPr bwMode="auto">
                <a:xfrm>
                  <a:off x="3600" y="1248"/>
                  <a:ext cx="288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52" name="Rectangle 22"/>
                <p:cNvSpPr>
                  <a:spLocks noChangeArrowheads="1"/>
                </p:cNvSpPr>
                <p:nvPr/>
              </p:nvSpPr>
              <p:spPr bwMode="auto">
                <a:xfrm>
                  <a:off x="3600" y="76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53" name="Line 23"/>
                <p:cNvSpPr>
                  <a:spLocks noChangeShapeType="1"/>
                </p:cNvSpPr>
                <p:nvPr/>
              </p:nvSpPr>
              <p:spPr bwMode="auto">
                <a:xfrm>
                  <a:off x="3600" y="768"/>
                  <a:ext cx="115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Line 24"/>
                <p:cNvSpPr>
                  <a:spLocks noChangeShapeType="1"/>
                </p:cNvSpPr>
                <p:nvPr/>
              </p:nvSpPr>
              <p:spPr bwMode="auto">
                <a:xfrm>
                  <a:off x="3600" y="1776"/>
                  <a:ext cx="115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768"/>
                  <a:ext cx="0" cy="100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26"/>
                <p:cNvSpPr>
                  <a:spLocks noChangeShapeType="1"/>
                </p:cNvSpPr>
                <p:nvPr/>
              </p:nvSpPr>
              <p:spPr bwMode="auto">
                <a:xfrm>
                  <a:off x="4752" y="768"/>
                  <a:ext cx="0" cy="100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Line 27"/>
                <p:cNvSpPr>
                  <a:spLocks noChangeShapeType="1"/>
                </p:cNvSpPr>
                <p:nvPr/>
              </p:nvSpPr>
              <p:spPr bwMode="auto">
                <a:xfrm>
                  <a:off x="3600" y="124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Line 28"/>
                <p:cNvSpPr>
                  <a:spLocks noChangeShapeType="1"/>
                </p:cNvSpPr>
                <p:nvPr/>
              </p:nvSpPr>
              <p:spPr bwMode="auto">
                <a:xfrm>
                  <a:off x="3600" y="100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Line 29"/>
                <p:cNvSpPr>
                  <a:spLocks noChangeShapeType="1"/>
                </p:cNvSpPr>
                <p:nvPr/>
              </p:nvSpPr>
              <p:spPr bwMode="auto">
                <a:xfrm>
                  <a:off x="3600" y="149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Line 30"/>
                <p:cNvSpPr>
                  <a:spLocks noChangeShapeType="1"/>
                </p:cNvSpPr>
                <p:nvPr/>
              </p:nvSpPr>
              <p:spPr bwMode="auto">
                <a:xfrm>
                  <a:off x="4176" y="768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Line 31"/>
                <p:cNvSpPr>
                  <a:spLocks noChangeShapeType="1"/>
                </p:cNvSpPr>
                <p:nvPr/>
              </p:nvSpPr>
              <p:spPr bwMode="auto">
                <a:xfrm>
                  <a:off x="3888" y="768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768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Line 33"/>
                <p:cNvSpPr>
                  <a:spLocks noChangeShapeType="1"/>
                </p:cNvSpPr>
                <p:nvPr/>
              </p:nvSpPr>
              <p:spPr bwMode="auto">
                <a:xfrm>
                  <a:off x="3360" y="528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68" y="528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i="1" dirty="0"/>
                    <a:t>CD</a:t>
                  </a:r>
                </a:p>
              </p:txBody>
            </p:sp>
            <p:sp>
              <p:nvSpPr>
                <p:cNvPr id="16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60" y="384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i="1" dirty="0"/>
                    <a:t>AB</a:t>
                  </a:r>
                  <a:endParaRPr lang="en-US" altLang="zh-CN" sz="1800" i="1" dirty="0"/>
                </a:p>
              </p:txBody>
            </p:sp>
            <p:sp>
              <p:nvSpPr>
                <p:cNvPr id="16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60" y="816"/>
                  <a:ext cx="288" cy="9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00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01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11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10</a:t>
                  </a:r>
                </a:p>
              </p:txBody>
            </p:sp>
            <p:sp>
              <p:nvSpPr>
                <p:cNvPr id="16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600" y="576"/>
                  <a:ext cx="13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00     01     11     10</a:t>
                  </a:r>
                </a:p>
              </p:txBody>
            </p:sp>
          </p:grpSp>
          <p:sp>
            <p:nvSpPr>
              <p:cNvPr id="136" name="Rectangle 15"/>
              <p:cNvSpPr>
                <a:spLocks noChangeArrowheads="1"/>
              </p:cNvSpPr>
              <p:nvPr/>
            </p:nvSpPr>
            <p:spPr bwMode="auto">
              <a:xfrm>
                <a:off x="2057400" y="2995485"/>
                <a:ext cx="457200" cy="45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162800" y="2398138"/>
              <a:ext cx="1328936" cy="1835154"/>
              <a:chOff x="7162800" y="2398138"/>
              <a:chExt cx="1328936" cy="1835154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7162800" y="2913782"/>
                <a:ext cx="914400" cy="758825"/>
              </a:xfrm>
              <a:prstGeom prst="roundRect">
                <a:avLst/>
              </a:prstGeom>
              <a:solidFill>
                <a:srgbClr val="FFC000">
                  <a:alpha val="3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圆角矩形 168"/>
              <p:cNvSpPr/>
              <p:nvPr/>
            </p:nvSpPr>
            <p:spPr>
              <a:xfrm>
                <a:off x="7258050" y="2564532"/>
                <a:ext cx="381000" cy="73025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AutoShape 51"/>
              <p:cNvSpPr>
                <a:spLocks/>
              </p:cNvSpPr>
              <p:nvPr/>
            </p:nvSpPr>
            <p:spPr bwMode="auto">
              <a:xfrm rot="5400000">
                <a:off x="8110736" y="3852292"/>
                <a:ext cx="457200" cy="304800"/>
              </a:xfrm>
              <a:prstGeom prst="leftBracket">
                <a:avLst>
                  <a:gd name="adj" fmla="val 8333"/>
                </a:avLst>
              </a:prstGeom>
              <a:solidFill>
                <a:schemeClr val="accent5">
                  <a:lumMod val="20000"/>
                  <a:lumOff val="80000"/>
                  <a:alpha val="35000"/>
                </a:schemeClr>
              </a:solidFill>
              <a:ln w="19050">
                <a:solidFill>
                  <a:srgbClr val="CC33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AutoShape 51"/>
              <p:cNvSpPr>
                <a:spLocks/>
              </p:cNvSpPr>
              <p:nvPr/>
            </p:nvSpPr>
            <p:spPr bwMode="auto">
              <a:xfrm rot="16006040">
                <a:off x="8104943" y="2474338"/>
                <a:ext cx="457200" cy="304800"/>
              </a:xfrm>
              <a:prstGeom prst="leftBracket">
                <a:avLst>
                  <a:gd name="adj" fmla="val 8333"/>
                </a:avLst>
              </a:prstGeom>
              <a:solidFill>
                <a:schemeClr val="accent5">
                  <a:lumMod val="20000"/>
                  <a:lumOff val="80000"/>
                  <a:alpha val="35000"/>
                </a:schemeClr>
              </a:solidFill>
              <a:ln w="19050">
                <a:solidFill>
                  <a:srgbClr val="CC33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" name="圆角矩形 173"/>
          <p:cNvSpPr/>
          <p:nvPr/>
        </p:nvSpPr>
        <p:spPr>
          <a:xfrm>
            <a:off x="6743700" y="3326532"/>
            <a:ext cx="381000" cy="730250"/>
          </a:xfrm>
          <a:prstGeom prst="round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279207" y="443679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找出所有质蕴涵项</a:t>
            </a:r>
            <a:endParaRPr lang="en-US" altLang="zh-CN" sz="2000" dirty="0"/>
          </a:p>
        </p:txBody>
      </p:sp>
      <p:sp>
        <p:nvSpPr>
          <p:cNvPr id="176" name="矩形 175"/>
          <p:cNvSpPr/>
          <p:nvPr/>
        </p:nvSpPr>
        <p:spPr>
          <a:xfrm>
            <a:off x="3185854" y="4495561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选择所有的实质蕴涵项</a:t>
            </a:r>
            <a:endParaRPr lang="en-US" altLang="zh-CN" sz="2000" dirty="0"/>
          </a:p>
        </p:txBody>
      </p:sp>
      <p:sp>
        <p:nvSpPr>
          <p:cNvPr id="177" name="矩形 176"/>
          <p:cNvSpPr/>
          <p:nvPr/>
        </p:nvSpPr>
        <p:spPr>
          <a:xfrm>
            <a:off x="6371303" y="449556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选择最小的覆盖子集</a:t>
            </a:r>
          </a:p>
        </p:txBody>
      </p:sp>
      <p:sp>
        <p:nvSpPr>
          <p:cNvPr id="131" name="矩形 130"/>
          <p:cNvSpPr/>
          <p:nvPr/>
        </p:nvSpPr>
        <p:spPr>
          <a:xfrm>
            <a:off x="306644" y="4912419"/>
            <a:ext cx="2133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BD,A’BC’, AB’D’,A’B’C,A’CD,B’CD’</a:t>
            </a:r>
          </a:p>
        </p:txBody>
      </p:sp>
      <p:sp>
        <p:nvSpPr>
          <p:cNvPr id="178" name="矩形 177"/>
          <p:cNvSpPr/>
          <p:nvPr/>
        </p:nvSpPr>
        <p:spPr>
          <a:xfrm>
            <a:off x="3050210" y="5100156"/>
            <a:ext cx="2952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BD+A’BC’+AB’D’</a:t>
            </a:r>
          </a:p>
        </p:txBody>
      </p:sp>
      <p:sp>
        <p:nvSpPr>
          <p:cNvPr id="179" name="矩形 178"/>
          <p:cNvSpPr/>
          <p:nvPr/>
        </p:nvSpPr>
        <p:spPr>
          <a:xfrm>
            <a:off x="6967621" y="5114102"/>
            <a:ext cx="1876208" cy="5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A’B’C</a:t>
            </a:r>
          </a:p>
        </p:txBody>
      </p:sp>
      <p:sp>
        <p:nvSpPr>
          <p:cNvPr id="180" name="矩形 179"/>
          <p:cNvSpPr/>
          <p:nvPr/>
        </p:nvSpPr>
        <p:spPr>
          <a:xfrm>
            <a:off x="3124200" y="5811557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f=BD+A’BC’+AB’D’ +A’B’C</a:t>
            </a:r>
          </a:p>
        </p:txBody>
      </p:sp>
    </p:spTree>
    <p:extLst>
      <p:ext uri="{BB962C8B-B14F-4D97-AF65-F5344CB8AC3E}">
        <p14:creationId xmlns:p14="http://schemas.microsoft.com/office/powerpoint/2010/main" val="24012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126" grpId="0" animBg="1"/>
      <p:bldP spid="128" grpId="0" animBg="1"/>
      <p:bldP spid="132" grpId="0" animBg="1"/>
      <p:bldP spid="133" grpId="0" animBg="1"/>
      <p:bldP spid="174" grpId="0" animBg="1"/>
      <p:bldP spid="175" grpId="0"/>
      <p:bldP spid="176" grpId="0"/>
      <p:bldP spid="177" grpId="0"/>
      <p:bldP spid="131" grpId="0"/>
      <p:bldP spid="178" grpId="0"/>
      <p:bldP spid="179" grpId="0"/>
      <p:bldP spid="1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多重覆盖的选择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89642"/>
            <a:ext cx="5770984" cy="547671"/>
          </a:xfrm>
        </p:spPr>
        <p:txBody>
          <a:bodyPr/>
          <a:lstStyle/>
          <a:p>
            <a:r>
              <a:rPr lang="zh-CN" altLang="en-US" dirty="0"/>
              <a:t>可构建两个不同的最小覆盖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F8E886-AEF6-43C4-AD30-C62E36C5E20B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3" cstate="print"/>
          <a:srcRect b="56005"/>
          <a:stretch>
            <a:fillRect/>
          </a:stretch>
        </p:blipFill>
        <p:spPr bwMode="auto">
          <a:xfrm>
            <a:off x="-32" y="1071546"/>
            <a:ext cx="914403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2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b="10397"/>
          <a:stretch/>
        </p:blipFill>
        <p:spPr bwMode="auto">
          <a:xfrm>
            <a:off x="103126" y="3000372"/>
            <a:ext cx="8929750" cy="258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9004" y="5546495"/>
                <a:ext cx="352839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F=X·Y·Z+W·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/>
                  <a:t>·Z+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/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/>
                  <a:t>·Z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4" y="5546495"/>
                <a:ext cx="352839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768" t="-9211" r="-138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"/>
              <p:cNvSpPr txBox="1"/>
              <p:nvPr/>
            </p:nvSpPr>
            <p:spPr>
              <a:xfrm>
                <a:off x="132184" y="5530239"/>
                <a:ext cx="379174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F=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zh-CN" sz="2400" dirty="0"/>
                  <a:t>·Y·Z+W·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CN" sz="2400" dirty="0"/>
                  <a:t>·Z+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/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/>
                  <a:t>·Z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4" y="5530239"/>
                <a:ext cx="379174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57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324894" y="5129280"/>
                <a:ext cx="93686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zh-CN" sz="2000" dirty="0"/>
                  <a:t>·Y·Z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894" y="5129280"/>
                <a:ext cx="9368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6061" r="-649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01684" y="3647929"/>
                <a:ext cx="90570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000" dirty="0"/>
                      <m:t>·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000" dirty="0"/>
                  <a:t>·Z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84" y="3647929"/>
                <a:ext cx="905701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028384" y="4777610"/>
                <a:ext cx="100449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W·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000" dirty="0"/>
                  <a:t>·Z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4777610"/>
                <a:ext cx="1004492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6667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005674" y="3610408"/>
                <a:ext cx="102720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m:rPr>
                        <m:nor/>
                      </m:rPr>
                      <a:rPr lang="en-US" altLang="zh-CN" sz="2000" dirty="0"/>
                      <m:t>·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000" dirty="0"/>
                  <a:t>·Z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74" y="3610408"/>
                <a:ext cx="1027202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00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itchFamily="18" charset="2"/>
              </a:rPr>
              <a:t>五变量卡洛图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3AE172-8584-4E7C-A859-3F5E10F7E4BE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AB4C8-3ADE-422A-88BF-39C99268A1B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102"/>
          <p:cNvSpPr>
            <a:spLocks noChangeArrowheads="1"/>
          </p:cNvSpPr>
          <p:nvPr/>
        </p:nvSpPr>
        <p:spPr bwMode="auto">
          <a:xfrm>
            <a:off x="2667000" y="3380581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1</a:t>
            </a:r>
          </a:p>
        </p:txBody>
      </p: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1828800" y="2697956"/>
            <a:ext cx="1219200" cy="2198688"/>
            <a:chOff x="1440" y="2304"/>
            <a:chExt cx="768" cy="1385"/>
          </a:xfrm>
        </p:grpSpPr>
        <p:sp>
          <p:nvSpPr>
            <p:cNvPr id="8" name="Line 104"/>
            <p:cNvSpPr>
              <a:spLocks noChangeShapeType="1"/>
            </p:cNvSpPr>
            <p:nvPr/>
          </p:nvSpPr>
          <p:spPr bwMode="auto">
            <a:xfrm>
              <a:off x="1728" y="249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05"/>
            <p:cNvSpPr txBox="1">
              <a:spLocks noChangeArrowheads="1"/>
            </p:cNvSpPr>
            <p:nvPr/>
          </p:nvSpPr>
          <p:spPr bwMode="auto">
            <a:xfrm>
              <a:off x="1440" y="249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/>
                <a:t>DE</a:t>
              </a:r>
            </a:p>
          </p:txBody>
        </p:sp>
        <p:sp>
          <p:nvSpPr>
            <p:cNvPr id="10" name="Text Box 106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/>
                <a:t>ABC</a:t>
              </a:r>
            </a:p>
          </p:txBody>
        </p:sp>
        <p:sp>
          <p:nvSpPr>
            <p:cNvPr id="11" name="Text Box 107"/>
            <p:cNvSpPr txBox="1">
              <a:spLocks noChangeArrowheads="1"/>
            </p:cNvSpPr>
            <p:nvPr/>
          </p:nvSpPr>
          <p:spPr bwMode="auto">
            <a:xfrm>
              <a:off x="1728" y="2784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</p:grpSp>
      <p:sp>
        <p:nvSpPr>
          <p:cNvPr id="12" name="Line 108"/>
          <p:cNvSpPr>
            <a:spLocks noChangeShapeType="1"/>
          </p:cNvSpPr>
          <p:nvPr/>
        </p:nvSpPr>
        <p:spPr bwMode="auto">
          <a:xfrm>
            <a:off x="4495800" y="2850356"/>
            <a:ext cx="0" cy="243840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2667000" y="3383756"/>
            <a:ext cx="3657600" cy="1524000"/>
            <a:chOff x="3024" y="2736"/>
            <a:chExt cx="2304" cy="960"/>
          </a:xfrm>
        </p:grpSpPr>
        <p:sp>
          <p:nvSpPr>
            <p:cNvPr id="14" name="Line 110"/>
            <p:cNvSpPr>
              <a:spLocks noChangeShapeType="1"/>
            </p:cNvSpPr>
            <p:nvPr/>
          </p:nvSpPr>
          <p:spPr bwMode="auto">
            <a:xfrm>
              <a:off x="3024" y="2736"/>
              <a:ext cx="23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1"/>
            <p:cNvSpPr>
              <a:spLocks noChangeShapeType="1"/>
            </p:cNvSpPr>
            <p:nvPr/>
          </p:nvSpPr>
          <p:spPr bwMode="auto">
            <a:xfrm>
              <a:off x="3024" y="3696"/>
              <a:ext cx="23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2"/>
            <p:cNvSpPr>
              <a:spLocks noChangeShapeType="1"/>
            </p:cNvSpPr>
            <p:nvPr/>
          </p:nvSpPr>
          <p:spPr bwMode="auto">
            <a:xfrm>
              <a:off x="3024" y="321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3"/>
            <p:cNvSpPr>
              <a:spLocks noChangeShapeType="1"/>
            </p:cNvSpPr>
            <p:nvPr/>
          </p:nvSpPr>
          <p:spPr bwMode="auto">
            <a:xfrm>
              <a:off x="3024" y="297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14"/>
            <p:cNvSpPr>
              <a:spLocks noChangeShapeType="1"/>
            </p:cNvSpPr>
            <p:nvPr/>
          </p:nvSpPr>
          <p:spPr bwMode="auto">
            <a:xfrm>
              <a:off x="3024" y="3458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5"/>
            <p:cNvSpPr>
              <a:spLocks noChangeShapeType="1"/>
            </p:cNvSpPr>
            <p:nvPr/>
          </p:nvSpPr>
          <p:spPr bwMode="auto">
            <a:xfrm>
              <a:off x="3024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16"/>
            <p:cNvSpPr>
              <a:spLocks noChangeShapeType="1"/>
            </p:cNvSpPr>
            <p:nvPr/>
          </p:nvSpPr>
          <p:spPr bwMode="auto">
            <a:xfrm>
              <a:off x="3312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7"/>
            <p:cNvSpPr>
              <a:spLocks noChangeShapeType="1"/>
            </p:cNvSpPr>
            <p:nvPr/>
          </p:nvSpPr>
          <p:spPr bwMode="auto">
            <a:xfrm>
              <a:off x="3600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8"/>
            <p:cNvSpPr>
              <a:spLocks noChangeShapeType="1"/>
            </p:cNvSpPr>
            <p:nvPr/>
          </p:nvSpPr>
          <p:spPr bwMode="auto">
            <a:xfrm>
              <a:off x="3888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19"/>
            <p:cNvSpPr>
              <a:spLocks noChangeShapeType="1"/>
            </p:cNvSpPr>
            <p:nvPr/>
          </p:nvSpPr>
          <p:spPr bwMode="auto">
            <a:xfrm>
              <a:off x="4176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0"/>
            <p:cNvSpPr>
              <a:spLocks noChangeShapeType="1"/>
            </p:cNvSpPr>
            <p:nvPr/>
          </p:nvSpPr>
          <p:spPr bwMode="auto">
            <a:xfrm>
              <a:off x="4464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21"/>
            <p:cNvSpPr>
              <a:spLocks noChangeShapeType="1"/>
            </p:cNvSpPr>
            <p:nvPr/>
          </p:nvSpPr>
          <p:spPr bwMode="auto">
            <a:xfrm>
              <a:off x="4752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auto">
            <a:xfrm>
              <a:off x="5040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23"/>
            <p:cNvSpPr>
              <a:spLocks noChangeShapeType="1"/>
            </p:cNvSpPr>
            <p:nvPr/>
          </p:nvSpPr>
          <p:spPr bwMode="auto">
            <a:xfrm>
              <a:off x="5328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124"/>
          <p:cNvGrpSpPr>
            <a:grpSpLocks/>
          </p:cNvGrpSpPr>
          <p:nvPr/>
        </p:nvGrpSpPr>
        <p:grpSpPr bwMode="auto">
          <a:xfrm>
            <a:off x="2667000" y="3002756"/>
            <a:ext cx="1905000" cy="336550"/>
            <a:chOff x="3024" y="2496"/>
            <a:chExt cx="1200" cy="212"/>
          </a:xfrm>
        </p:grpSpPr>
        <p:sp>
          <p:nvSpPr>
            <p:cNvPr id="29" name="Text Box 125"/>
            <p:cNvSpPr txBox="1">
              <a:spLocks noChangeArrowheads="1"/>
            </p:cNvSpPr>
            <p:nvPr/>
          </p:nvSpPr>
          <p:spPr bwMode="auto">
            <a:xfrm>
              <a:off x="3024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000</a:t>
              </a:r>
            </a:p>
          </p:txBody>
        </p:sp>
        <p:sp>
          <p:nvSpPr>
            <p:cNvPr id="30" name="Text Box 126"/>
            <p:cNvSpPr txBox="1">
              <a:spLocks noChangeArrowheads="1"/>
            </p:cNvSpPr>
            <p:nvPr/>
          </p:nvSpPr>
          <p:spPr bwMode="auto">
            <a:xfrm>
              <a:off x="3888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010</a:t>
              </a:r>
            </a:p>
          </p:txBody>
        </p:sp>
        <p:sp>
          <p:nvSpPr>
            <p:cNvPr id="31" name="Text Box 127"/>
            <p:cNvSpPr txBox="1">
              <a:spLocks noChangeArrowheads="1"/>
            </p:cNvSpPr>
            <p:nvPr/>
          </p:nvSpPr>
          <p:spPr bwMode="auto">
            <a:xfrm>
              <a:off x="3312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001</a:t>
              </a:r>
            </a:p>
          </p:txBody>
        </p:sp>
        <p:sp>
          <p:nvSpPr>
            <p:cNvPr id="32" name="Text Box 128"/>
            <p:cNvSpPr txBox="1">
              <a:spLocks noChangeArrowheads="1"/>
            </p:cNvSpPr>
            <p:nvPr/>
          </p:nvSpPr>
          <p:spPr bwMode="auto">
            <a:xfrm>
              <a:off x="3600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011</a:t>
              </a:r>
            </a:p>
          </p:txBody>
        </p:sp>
      </p:grpSp>
      <p:grpSp>
        <p:nvGrpSpPr>
          <p:cNvPr id="33" name="Group 129"/>
          <p:cNvGrpSpPr>
            <a:grpSpLocks/>
          </p:cNvGrpSpPr>
          <p:nvPr/>
        </p:nvGrpSpPr>
        <p:grpSpPr bwMode="auto">
          <a:xfrm>
            <a:off x="4038600" y="2850356"/>
            <a:ext cx="990600" cy="488950"/>
            <a:chOff x="3888" y="2208"/>
            <a:chExt cx="624" cy="308"/>
          </a:xfrm>
        </p:grpSpPr>
        <p:sp>
          <p:nvSpPr>
            <p:cNvPr id="34" name="Text Box 130"/>
            <p:cNvSpPr txBox="1">
              <a:spLocks noChangeArrowheads="1"/>
            </p:cNvSpPr>
            <p:nvPr/>
          </p:nvSpPr>
          <p:spPr bwMode="auto">
            <a:xfrm>
              <a:off x="4176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10</a:t>
              </a:r>
            </a:p>
          </p:txBody>
        </p:sp>
        <p:sp>
          <p:nvSpPr>
            <p:cNvPr id="35" name="Line 131"/>
            <p:cNvSpPr>
              <a:spLocks noChangeShapeType="1"/>
            </p:cNvSpPr>
            <p:nvPr/>
          </p:nvSpPr>
          <p:spPr bwMode="auto">
            <a:xfrm flipV="1">
              <a:off x="4320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32"/>
            <p:cNvSpPr>
              <a:spLocks noChangeShapeType="1"/>
            </p:cNvSpPr>
            <p:nvPr/>
          </p:nvSpPr>
          <p:spPr bwMode="auto">
            <a:xfrm flipH="1">
              <a:off x="403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33"/>
            <p:cNvSpPr txBox="1">
              <a:spLocks noChangeArrowheads="1"/>
            </p:cNvSpPr>
            <p:nvPr/>
          </p:nvSpPr>
          <p:spPr bwMode="auto">
            <a:xfrm>
              <a:off x="3888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10</a:t>
              </a:r>
            </a:p>
          </p:txBody>
        </p:sp>
        <p:sp>
          <p:nvSpPr>
            <p:cNvPr id="38" name="Line 134"/>
            <p:cNvSpPr>
              <a:spLocks noChangeShapeType="1"/>
            </p:cNvSpPr>
            <p:nvPr/>
          </p:nvSpPr>
          <p:spPr bwMode="auto">
            <a:xfrm>
              <a:off x="4032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Group 135"/>
          <p:cNvGrpSpPr>
            <a:grpSpLocks/>
          </p:cNvGrpSpPr>
          <p:nvPr/>
        </p:nvGrpSpPr>
        <p:grpSpPr bwMode="auto">
          <a:xfrm>
            <a:off x="3581400" y="2655094"/>
            <a:ext cx="1828800" cy="685800"/>
            <a:chOff x="3600" y="2016"/>
            <a:chExt cx="1152" cy="432"/>
          </a:xfrm>
        </p:grpSpPr>
        <p:sp>
          <p:nvSpPr>
            <p:cNvPr id="40" name="Text Box 136"/>
            <p:cNvSpPr txBox="1">
              <a:spLocks noChangeArrowheads="1"/>
            </p:cNvSpPr>
            <p:nvPr/>
          </p:nvSpPr>
          <p:spPr bwMode="auto">
            <a:xfrm>
              <a:off x="4416" y="223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11</a:t>
              </a:r>
            </a:p>
          </p:txBody>
        </p:sp>
        <p:sp>
          <p:nvSpPr>
            <p:cNvPr id="41" name="Text Box 137"/>
            <p:cNvSpPr txBox="1">
              <a:spLocks noChangeArrowheads="1"/>
            </p:cNvSpPr>
            <p:nvPr/>
          </p:nvSpPr>
          <p:spPr bwMode="auto">
            <a:xfrm>
              <a:off x="3600" y="223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11</a:t>
              </a:r>
            </a:p>
          </p:txBody>
        </p:sp>
        <p:sp>
          <p:nvSpPr>
            <p:cNvPr id="42" name="Line 138"/>
            <p:cNvSpPr>
              <a:spLocks noChangeShapeType="1"/>
            </p:cNvSpPr>
            <p:nvPr/>
          </p:nvSpPr>
          <p:spPr bwMode="auto">
            <a:xfrm flipH="1">
              <a:off x="3744" y="201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39"/>
            <p:cNvSpPr>
              <a:spLocks noChangeShapeType="1"/>
            </p:cNvSpPr>
            <p:nvPr/>
          </p:nvSpPr>
          <p:spPr bwMode="auto">
            <a:xfrm>
              <a:off x="3744" y="20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40"/>
            <p:cNvSpPr>
              <a:spLocks noChangeShapeType="1"/>
            </p:cNvSpPr>
            <p:nvPr/>
          </p:nvSpPr>
          <p:spPr bwMode="auto">
            <a:xfrm flipH="1" flipV="1">
              <a:off x="4560" y="201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141"/>
          <p:cNvGrpSpPr>
            <a:grpSpLocks/>
          </p:cNvGrpSpPr>
          <p:nvPr/>
        </p:nvGrpSpPr>
        <p:grpSpPr bwMode="auto">
          <a:xfrm>
            <a:off x="3124200" y="2470944"/>
            <a:ext cx="2743200" cy="869950"/>
            <a:chOff x="3312" y="1776"/>
            <a:chExt cx="1728" cy="548"/>
          </a:xfrm>
        </p:grpSpPr>
        <p:sp>
          <p:nvSpPr>
            <p:cNvPr id="46" name="Text Box 142"/>
            <p:cNvSpPr txBox="1">
              <a:spLocks noChangeArrowheads="1"/>
            </p:cNvSpPr>
            <p:nvPr/>
          </p:nvSpPr>
          <p:spPr bwMode="auto">
            <a:xfrm>
              <a:off x="4704" y="2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01</a:t>
              </a:r>
            </a:p>
          </p:txBody>
        </p: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3312" y="2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01</a:t>
              </a:r>
            </a:p>
          </p:txBody>
        </p:sp>
        <p:sp>
          <p:nvSpPr>
            <p:cNvPr id="48" name="Line 144"/>
            <p:cNvSpPr>
              <a:spLocks noChangeShapeType="1"/>
            </p:cNvSpPr>
            <p:nvPr/>
          </p:nvSpPr>
          <p:spPr bwMode="auto">
            <a:xfrm flipV="1">
              <a:off x="3456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45"/>
            <p:cNvSpPr>
              <a:spLocks noChangeShapeType="1"/>
            </p:cNvSpPr>
            <p:nvPr/>
          </p:nvSpPr>
          <p:spPr bwMode="auto">
            <a:xfrm>
              <a:off x="3456" y="177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46"/>
            <p:cNvSpPr>
              <a:spLocks noChangeShapeType="1"/>
            </p:cNvSpPr>
            <p:nvPr/>
          </p:nvSpPr>
          <p:spPr bwMode="auto">
            <a:xfrm flipV="1">
              <a:off x="4848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147"/>
          <p:cNvGrpSpPr>
            <a:grpSpLocks/>
          </p:cNvGrpSpPr>
          <p:nvPr/>
        </p:nvGrpSpPr>
        <p:grpSpPr bwMode="auto">
          <a:xfrm>
            <a:off x="2667000" y="2316956"/>
            <a:ext cx="3657600" cy="1022350"/>
            <a:chOff x="3024" y="1536"/>
            <a:chExt cx="2304" cy="644"/>
          </a:xfrm>
        </p:grpSpPr>
        <p:sp>
          <p:nvSpPr>
            <p:cNvPr id="52" name="Text Box 148"/>
            <p:cNvSpPr txBox="1">
              <a:spLocks noChangeArrowheads="1"/>
            </p:cNvSpPr>
            <p:nvPr/>
          </p:nvSpPr>
          <p:spPr bwMode="auto">
            <a:xfrm>
              <a:off x="4992" y="19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00</a:t>
              </a:r>
            </a:p>
          </p:txBody>
        </p:sp>
        <p:sp>
          <p:nvSpPr>
            <p:cNvPr id="53" name="Text Box 149"/>
            <p:cNvSpPr txBox="1">
              <a:spLocks noChangeArrowheads="1"/>
            </p:cNvSpPr>
            <p:nvPr/>
          </p:nvSpPr>
          <p:spPr bwMode="auto">
            <a:xfrm>
              <a:off x="3024" y="196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00</a:t>
              </a:r>
            </a:p>
          </p:txBody>
        </p:sp>
        <p:sp>
          <p:nvSpPr>
            <p:cNvPr id="54" name="Line 150"/>
            <p:cNvSpPr>
              <a:spLocks noChangeShapeType="1"/>
            </p:cNvSpPr>
            <p:nvPr/>
          </p:nvSpPr>
          <p:spPr bwMode="auto">
            <a:xfrm>
              <a:off x="3168" y="153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51"/>
            <p:cNvSpPr>
              <a:spLocks noChangeShapeType="1"/>
            </p:cNvSpPr>
            <p:nvPr/>
          </p:nvSpPr>
          <p:spPr bwMode="auto">
            <a:xfrm flipV="1">
              <a:off x="316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52"/>
            <p:cNvSpPr>
              <a:spLocks noChangeShapeType="1"/>
            </p:cNvSpPr>
            <p:nvPr/>
          </p:nvSpPr>
          <p:spPr bwMode="auto">
            <a:xfrm flipV="1">
              <a:off x="5136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Rectangle 153"/>
          <p:cNvSpPr>
            <a:spLocks noChangeArrowheads="1"/>
          </p:cNvSpPr>
          <p:nvPr/>
        </p:nvSpPr>
        <p:spPr bwMode="auto">
          <a:xfrm>
            <a:off x="31242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58" name="Rectangle 154"/>
          <p:cNvSpPr>
            <a:spLocks noChangeArrowheads="1"/>
          </p:cNvSpPr>
          <p:nvPr/>
        </p:nvSpPr>
        <p:spPr bwMode="auto">
          <a:xfrm>
            <a:off x="40386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1</a:t>
            </a:r>
          </a:p>
        </p:txBody>
      </p:sp>
      <p:sp>
        <p:nvSpPr>
          <p:cNvPr id="59" name="Rectangle 155"/>
          <p:cNvSpPr>
            <a:spLocks noChangeArrowheads="1"/>
          </p:cNvSpPr>
          <p:nvPr/>
        </p:nvSpPr>
        <p:spPr bwMode="auto">
          <a:xfrm>
            <a:off x="35814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0" name="Rectangle 156"/>
          <p:cNvSpPr>
            <a:spLocks noChangeArrowheads="1"/>
          </p:cNvSpPr>
          <p:nvPr/>
        </p:nvSpPr>
        <p:spPr bwMode="auto">
          <a:xfrm>
            <a:off x="58674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1" name="Rectangle 157"/>
          <p:cNvSpPr>
            <a:spLocks noChangeArrowheads="1"/>
          </p:cNvSpPr>
          <p:nvPr/>
        </p:nvSpPr>
        <p:spPr bwMode="auto">
          <a:xfrm>
            <a:off x="54102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2" name="Rectangle 158"/>
          <p:cNvSpPr>
            <a:spLocks noChangeArrowheads="1"/>
          </p:cNvSpPr>
          <p:nvPr/>
        </p:nvSpPr>
        <p:spPr bwMode="auto">
          <a:xfrm>
            <a:off x="44958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4" name="Rectangle 160"/>
          <p:cNvSpPr>
            <a:spLocks noChangeArrowheads="1"/>
          </p:cNvSpPr>
          <p:nvPr/>
        </p:nvSpPr>
        <p:spPr bwMode="auto">
          <a:xfrm>
            <a:off x="26670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5" name="Rectangle 161"/>
          <p:cNvSpPr>
            <a:spLocks noChangeArrowheads="1"/>
          </p:cNvSpPr>
          <p:nvPr/>
        </p:nvSpPr>
        <p:spPr bwMode="auto">
          <a:xfrm>
            <a:off x="31242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35814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8" name="Rectangle 164"/>
          <p:cNvSpPr>
            <a:spLocks noChangeArrowheads="1"/>
          </p:cNvSpPr>
          <p:nvPr/>
        </p:nvSpPr>
        <p:spPr bwMode="auto">
          <a:xfrm>
            <a:off x="5867400" y="4179644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9" name="Rectangle 165"/>
          <p:cNvSpPr>
            <a:spLocks noChangeArrowheads="1"/>
          </p:cNvSpPr>
          <p:nvPr/>
        </p:nvSpPr>
        <p:spPr bwMode="auto">
          <a:xfrm>
            <a:off x="5829300" y="335699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70" name="Rectangle 166"/>
          <p:cNvSpPr>
            <a:spLocks noChangeArrowheads="1"/>
          </p:cNvSpPr>
          <p:nvPr/>
        </p:nvSpPr>
        <p:spPr bwMode="auto">
          <a:xfrm>
            <a:off x="44958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1" name="Rectangle 167"/>
          <p:cNvSpPr>
            <a:spLocks noChangeArrowheads="1"/>
          </p:cNvSpPr>
          <p:nvPr/>
        </p:nvSpPr>
        <p:spPr bwMode="auto">
          <a:xfrm>
            <a:off x="49530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2" name="Rectangle 168"/>
          <p:cNvSpPr>
            <a:spLocks noChangeArrowheads="1"/>
          </p:cNvSpPr>
          <p:nvPr/>
        </p:nvSpPr>
        <p:spPr bwMode="auto">
          <a:xfrm>
            <a:off x="26670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3" name="Rectangle 169"/>
          <p:cNvSpPr>
            <a:spLocks noChangeArrowheads="1"/>
          </p:cNvSpPr>
          <p:nvPr/>
        </p:nvSpPr>
        <p:spPr bwMode="auto">
          <a:xfrm>
            <a:off x="31242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4" name="Rectangle 170"/>
          <p:cNvSpPr>
            <a:spLocks noChangeArrowheads="1"/>
          </p:cNvSpPr>
          <p:nvPr/>
        </p:nvSpPr>
        <p:spPr bwMode="auto">
          <a:xfrm>
            <a:off x="40386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75" name="Rectangle 171"/>
          <p:cNvSpPr>
            <a:spLocks noChangeArrowheads="1"/>
          </p:cNvSpPr>
          <p:nvPr/>
        </p:nvSpPr>
        <p:spPr bwMode="auto">
          <a:xfrm>
            <a:off x="35814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6" name="Rectangle 172"/>
          <p:cNvSpPr>
            <a:spLocks noChangeArrowheads="1"/>
          </p:cNvSpPr>
          <p:nvPr/>
        </p:nvSpPr>
        <p:spPr bwMode="auto">
          <a:xfrm>
            <a:off x="58674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7" name="Rectangle 173"/>
          <p:cNvSpPr>
            <a:spLocks noChangeArrowheads="1"/>
          </p:cNvSpPr>
          <p:nvPr/>
        </p:nvSpPr>
        <p:spPr bwMode="auto">
          <a:xfrm>
            <a:off x="54102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8" name="Rectangle 174"/>
          <p:cNvSpPr>
            <a:spLocks noChangeArrowheads="1"/>
          </p:cNvSpPr>
          <p:nvPr/>
        </p:nvSpPr>
        <p:spPr bwMode="auto">
          <a:xfrm>
            <a:off x="44958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0" name="Rectangle 176"/>
          <p:cNvSpPr>
            <a:spLocks noChangeArrowheads="1"/>
          </p:cNvSpPr>
          <p:nvPr/>
        </p:nvSpPr>
        <p:spPr bwMode="auto">
          <a:xfrm>
            <a:off x="26670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1" name="Rectangle 177"/>
          <p:cNvSpPr>
            <a:spLocks noChangeArrowheads="1"/>
          </p:cNvSpPr>
          <p:nvPr/>
        </p:nvSpPr>
        <p:spPr bwMode="auto">
          <a:xfrm>
            <a:off x="31242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35814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5" name="Rectangle 181"/>
          <p:cNvSpPr>
            <a:spLocks noChangeArrowheads="1"/>
          </p:cNvSpPr>
          <p:nvPr/>
        </p:nvSpPr>
        <p:spPr bwMode="auto">
          <a:xfrm>
            <a:off x="4968240" y="4515644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86" name="Rectangle 182"/>
          <p:cNvSpPr>
            <a:spLocks noChangeArrowheads="1"/>
          </p:cNvSpPr>
          <p:nvPr/>
        </p:nvSpPr>
        <p:spPr bwMode="auto">
          <a:xfrm>
            <a:off x="44958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7" name="Rectangle 183"/>
          <p:cNvSpPr>
            <a:spLocks noChangeArrowheads="1"/>
          </p:cNvSpPr>
          <p:nvPr/>
        </p:nvSpPr>
        <p:spPr bwMode="auto">
          <a:xfrm>
            <a:off x="49530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371314" y="1196752"/>
            <a:ext cx="86651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tx2"/>
                </a:solidFill>
              </a:rPr>
              <a:t>P163</a:t>
            </a:r>
            <a:r>
              <a:rPr lang="zh-CN" altLang="en-US" sz="2400" i="1" dirty="0">
                <a:solidFill>
                  <a:schemeClr val="tx2"/>
                </a:solidFill>
              </a:rPr>
              <a:t>页，习题</a:t>
            </a:r>
            <a:r>
              <a:rPr lang="en-US" altLang="zh-CN" sz="2400" i="1" dirty="0">
                <a:solidFill>
                  <a:schemeClr val="tx2"/>
                </a:solidFill>
              </a:rPr>
              <a:t>4.59</a:t>
            </a:r>
            <a:r>
              <a:rPr lang="zh-CN" altLang="en-US" sz="2400" i="1" dirty="0">
                <a:solidFill>
                  <a:schemeClr val="tx2"/>
                </a:solidFill>
              </a:rPr>
              <a:t>（</a:t>
            </a:r>
            <a:r>
              <a:rPr lang="en-US" altLang="zh-CN" sz="2400" i="1" dirty="0">
                <a:solidFill>
                  <a:schemeClr val="tx2"/>
                </a:solidFill>
              </a:rPr>
              <a:t>d</a:t>
            </a:r>
            <a:r>
              <a:rPr lang="zh-CN" altLang="en-US" sz="2400" i="1" dirty="0">
                <a:solidFill>
                  <a:schemeClr val="tx2"/>
                </a:solidFill>
              </a:rPr>
              <a:t>）</a:t>
            </a:r>
            <a:endParaRPr lang="en-US" altLang="zh-CN" sz="2400" i="1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tx2"/>
                </a:solidFill>
              </a:rPr>
              <a:t>f</a:t>
            </a:r>
            <a:r>
              <a:rPr lang="en-US" altLang="zh-CN" sz="2400" dirty="0">
                <a:solidFill>
                  <a:schemeClr val="tx2"/>
                </a:solidFill>
              </a:rPr>
              <a:t>(A,B,C,D,E) = </a:t>
            </a:r>
            <a:r>
              <a:rPr lang="en-US" altLang="zh-CN" sz="24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4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sym typeface="Symbol" pitchFamily="18" charset="2"/>
              </a:rPr>
              <a:t>(0,2,4,6,7,8,10,11,12,13,14,16,18,19,29,30)</a:t>
            </a:r>
          </a:p>
        </p:txBody>
      </p:sp>
      <p:sp>
        <p:nvSpPr>
          <p:cNvPr id="90" name="Rectangle 102"/>
          <p:cNvSpPr>
            <a:spLocks noChangeArrowheads="1"/>
          </p:cNvSpPr>
          <p:nvPr/>
        </p:nvSpPr>
        <p:spPr bwMode="auto">
          <a:xfrm>
            <a:off x="3563888" y="4560644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1</a:t>
            </a:r>
          </a:p>
        </p:txBody>
      </p:sp>
      <p:sp>
        <p:nvSpPr>
          <p:cNvPr id="94" name="Rectangle 165"/>
          <p:cNvSpPr>
            <a:spLocks noChangeArrowheads="1"/>
          </p:cNvSpPr>
          <p:nvPr/>
        </p:nvSpPr>
        <p:spPr bwMode="auto">
          <a:xfrm>
            <a:off x="3619500" y="33875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5" name="Rectangle 165"/>
          <p:cNvSpPr>
            <a:spLocks noChangeArrowheads="1"/>
          </p:cNvSpPr>
          <p:nvPr/>
        </p:nvSpPr>
        <p:spPr bwMode="auto">
          <a:xfrm>
            <a:off x="4968240" y="3798644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6" name="Rectangle 165"/>
          <p:cNvSpPr>
            <a:spLocks noChangeArrowheads="1"/>
          </p:cNvSpPr>
          <p:nvPr/>
        </p:nvSpPr>
        <p:spPr bwMode="auto">
          <a:xfrm>
            <a:off x="5867400" y="4538791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7" name="Rectangle 165"/>
          <p:cNvSpPr>
            <a:spLocks noChangeArrowheads="1"/>
          </p:cNvSpPr>
          <p:nvPr/>
        </p:nvSpPr>
        <p:spPr bwMode="auto">
          <a:xfrm>
            <a:off x="2689880" y="453412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8" name="Rectangle 165"/>
          <p:cNvSpPr>
            <a:spLocks noChangeArrowheads="1"/>
          </p:cNvSpPr>
          <p:nvPr/>
        </p:nvSpPr>
        <p:spPr bwMode="auto">
          <a:xfrm>
            <a:off x="3131840" y="33870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9" name="Rectangle 165"/>
          <p:cNvSpPr>
            <a:spLocks noChangeArrowheads="1"/>
          </p:cNvSpPr>
          <p:nvPr/>
        </p:nvSpPr>
        <p:spPr bwMode="auto">
          <a:xfrm>
            <a:off x="3121928" y="453831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00" name="Rectangle 165"/>
          <p:cNvSpPr>
            <a:spLocks noChangeArrowheads="1"/>
          </p:cNvSpPr>
          <p:nvPr/>
        </p:nvSpPr>
        <p:spPr bwMode="auto">
          <a:xfrm>
            <a:off x="3116600" y="41490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01" name="Rectangle 165"/>
          <p:cNvSpPr>
            <a:spLocks noChangeArrowheads="1"/>
          </p:cNvSpPr>
          <p:nvPr/>
        </p:nvSpPr>
        <p:spPr bwMode="auto">
          <a:xfrm>
            <a:off x="4000500" y="41490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17" name="Rectangle 165"/>
          <p:cNvSpPr>
            <a:spLocks noChangeArrowheads="1"/>
          </p:cNvSpPr>
          <p:nvPr/>
        </p:nvSpPr>
        <p:spPr bwMode="auto">
          <a:xfrm>
            <a:off x="3596660" y="37685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18" name="矩形 117"/>
          <p:cNvSpPr/>
          <p:nvPr/>
        </p:nvSpPr>
        <p:spPr>
          <a:xfrm>
            <a:off x="722982" y="5445224"/>
            <a:ext cx="7881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z="2400" dirty="0"/>
              <a:t>F = </a:t>
            </a:r>
            <a:r>
              <a:rPr lang="en-US" altLang="zh-CN" sz="2400" dirty="0"/>
              <a:t>A</a:t>
            </a:r>
            <a:r>
              <a:rPr lang="pl-PL" altLang="zh-CN" sz="2400" dirty="0"/>
              <a:t>′ ⋅ </a:t>
            </a:r>
            <a:r>
              <a:rPr lang="en-US" altLang="zh-CN" sz="2400" dirty="0"/>
              <a:t>E</a:t>
            </a:r>
            <a:r>
              <a:rPr lang="pl-PL" altLang="zh-CN" sz="2400" dirty="0"/>
              <a:t>′ + </a:t>
            </a:r>
            <a:r>
              <a:rPr lang="en-US" altLang="zh-CN" sz="2400" dirty="0"/>
              <a:t>B</a:t>
            </a:r>
            <a:r>
              <a:rPr lang="pl-PL" altLang="zh-CN" sz="2400" dirty="0"/>
              <a:t>′ ⋅ </a:t>
            </a:r>
            <a:r>
              <a:rPr lang="en-US" altLang="zh-CN" sz="2400" dirty="0"/>
              <a:t>C</a:t>
            </a:r>
            <a:r>
              <a:rPr lang="pl-PL" altLang="zh-CN" sz="2400" dirty="0"/>
              <a:t>′ ⋅ </a:t>
            </a:r>
            <a:r>
              <a:rPr lang="en-US" altLang="zh-CN" sz="2400" dirty="0"/>
              <a:t>E’ </a:t>
            </a:r>
            <a:r>
              <a:rPr lang="pl-PL" altLang="zh-CN" sz="2400" dirty="0"/>
              <a:t>+ </a:t>
            </a:r>
            <a:r>
              <a:rPr lang="en-US" altLang="zh-CN" sz="2400" dirty="0"/>
              <a:t>A</a:t>
            </a:r>
            <a:r>
              <a:rPr lang="pl-PL" altLang="zh-CN" sz="2400" dirty="0"/>
              <a:t>′ ⋅ </a:t>
            </a:r>
            <a:r>
              <a:rPr lang="en-US" altLang="zh-CN" sz="2400" dirty="0"/>
              <a:t>B</a:t>
            </a:r>
            <a:r>
              <a:rPr lang="pl-PL" altLang="zh-CN" sz="2400" dirty="0"/>
              <a:t>′ ⋅ </a:t>
            </a:r>
            <a:r>
              <a:rPr lang="en-US" altLang="zh-CN" sz="2400" dirty="0"/>
              <a:t>C</a:t>
            </a:r>
            <a:r>
              <a:rPr lang="pl-PL" altLang="zh-CN" sz="2400" dirty="0"/>
              <a:t> ⋅ </a:t>
            </a:r>
            <a:r>
              <a:rPr lang="en-US" altLang="zh-CN" sz="2400" dirty="0"/>
              <a:t>D</a:t>
            </a:r>
            <a:r>
              <a:rPr lang="pl-PL" altLang="zh-CN" sz="2400" dirty="0"/>
              <a:t> + </a:t>
            </a:r>
            <a:r>
              <a:rPr lang="en-US" altLang="zh-CN" sz="2400" dirty="0"/>
              <a:t>A</a:t>
            </a:r>
            <a:r>
              <a:rPr lang="pl-PL" altLang="zh-CN" sz="2400" dirty="0"/>
              <a:t>′ ⋅ </a:t>
            </a:r>
            <a:r>
              <a:rPr lang="en-US" altLang="zh-CN" sz="2400" dirty="0"/>
              <a:t>B</a:t>
            </a:r>
            <a:r>
              <a:rPr lang="pl-PL" altLang="zh-CN" sz="2400" dirty="0"/>
              <a:t> ⋅ </a:t>
            </a:r>
            <a:r>
              <a:rPr lang="en-US" altLang="zh-CN" sz="2400" dirty="0"/>
              <a:t>C</a:t>
            </a:r>
            <a:r>
              <a:rPr lang="pl-PL" altLang="zh-CN" sz="2400" dirty="0"/>
              <a:t>′ ⋅ </a:t>
            </a:r>
            <a:r>
              <a:rPr lang="en-US" altLang="zh-CN" sz="2400" dirty="0"/>
              <a:t>D</a:t>
            </a:r>
            <a:r>
              <a:rPr lang="pl-PL" altLang="zh-CN" sz="2400" dirty="0"/>
              <a:t> </a:t>
            </a:r>
            <a:endParaRPr lang="en-US" altLang="zh-CN" sz="2400" dirty="0"/>
          </a:p>
          <a:p>
            <a:r>
              <a:rPr lang="pl-PL" altLang="zh-CN" sz="2400" dirty="0"/>
              <a:t>+ </a:t>
            </a:r>
            <a:r>
              <a:rPr lang="en-US" altLang="zh-CN" sz="2400" dirty="0"/>
              <a:t>A</a:t>
            </a:r>
            <a:r>
              <a:rPr lang="pl-PL" altLang="zh-CN" sz="2400" dirty="0"/>
              <a:t> ⋅ </a:t>
            </a:r>
            <a:r>
              <a:rPr lang="en-US" altLang="zh-CN" sz="2400" dirty="0"/>
              <a:t>B’</a:t>
            </a:r>
            <a:r>
              <a:rPr lang="pl-PL" altLang="zh-CN" sz="2400" dirty="0"/>
              <a:t> ⋅ </a:t>
            </a:r>
            <a:r>
              <a:rPr lang="en-US" altLang="zh-CN" sz="2400" dirty="0"/>
              <a:t>C’</a:t>
            </a:r>
            <a:r>
              <a:rPr lang="pl-PL" altLang="zh-CN" sz="2400" dirty="0"/>
              <a:t> ⋅ </a:t>
            </a:r>
            <a:r>
              <a:rPr lang="en-US" altLang="zh-CN" sz="2400" dirty="0"/>
              <a:t>D+B</a:t>
            </a:r>
            <a:r>
              <a:rPr lang="pl-PL" altLang="zh-CN" sz="2400" dirty="0"/>
              <a:t> ⋅ </a:t>
            </a:r>
            <a:r>
              <a:rPr lang="en-US" altLang="zh-CN" sz="2400" dirty="0"/>
              <a:t>C</a:t>
            </a:r>
            <a:r>
              <a:rPr lang="pl-PL" altLang="zh-CN" sz="2400" dirty="0"/>
              <a:t> ⋅ </a:t>
            </a:r>
            <a:r>
              <a:rPr lang="en-US" altLang="zh-CN" sz="2400" dirty="0"/>
              <a:t>D</a:t>
            </a:r>
            <a:r>
              <a:rPr lang="pl-PL" altLang="zh-CN" sz="2400" dirty="0"/>
              <a:t>′ ⋅ </a:t>
            </a:r>
            <a:r>
              <a:rPr lang="en-US" altLang="zh-CN" sz="2400" dirty="0"/>
              <a:t>E</a:t>
            </a:r>
            <a:r>
              <a:rPr lang="pl-PL" altLang="zh-CN" sz="2400" dirty="0"/>
              <a:t> + </a:t>
            </a:r>
            <a:r>
              <a:rPr lang="en-US" altLang="zh-CN" sz="2400" dirty="0"/>
              <a:t>B</a:t>
            </a:r>
            <a:r>
              <a:rPr lang="pl-PL" altLang="zh-CN" sz="2400" dirty="0"/>
              <a:t> ⋅ </a:t>
            </a:r>
            <a:r>
              <a:rPr lang="en-US" altLang="zh-CN" sz="2400" dirty="0"/>
              <a:t>C</a:t>
            </a:r>
            <a:r>
              <a:rPr lang="pl-PL" altLang="zh-CN" sz="2400" dirty="0"/>
              <a:t> ⋅ </a:t>
            </a:r>
            <a:r>
              <a:rPr lang="en-US" altLang="zh-CN" sz="2400" dirty="0"/>
              <a:t>D</a:t>
            </a:r>
            <a:r>
              <a:rPr lang="pl-PL" altLang="zh-CN" sz="2400" dirty="0"/>
              <a:t> ⋅ </a:t>
            </a:r>
            <a:r>
              <a:rPr lang="en-US" altLang="zh-CN" sz="2400" dirty="0"/>
              <a:t>E</a:t>
            </a:r>
            <a:r>
              <a:rPr lang="pl-PL" altLang="zh-CN" sz="2400" dirty="0"/>
              <a:t>′</a:t>
            </a:r>
            <a:endParaRPr lang="zh-CN" altLang="en-US" sz="2400" dirty="0"/>
          </a:p>
        </p:txBody>
      </p:sp>
      <p:sp>
        <p:nvSpPr>
          <p:cNvPr id="119" name="AutoShape 14"/>
          <p:cNvSpPr>
            <a:spLocks noChangeArrowheads="1"/>
          </p:cNvSpPr>
          <p:nvPr/>
        </p:nvSpPr>
        <p:spPr bwMode="auto">
          <a:xfrm>
            <a:off x="2724150" y="3339306"/>
            <a:ext cx="1733550" cy="380826"/>
          </a:xfrm>
          <a:prstGeom prst="roundRect">
            <a:avLst>
              <a:gd name="adj" fmla="val 16667"/>
            </a:avLst>
          </a:prstGeom>
          <a:solidFill>
            <a:srgbClr val="7030A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AutoShape 14"/>
          <p:cNvSpPr>
            <a:spLocks noChangeArrowheads="1"/>
          </p:cNvSpPr>
          <p:nvPr/>
        </p:nvSpPr>
        <p:spPr bwMode="auto">
          <a:xfrm>
            <a:off x="2724150" y="4560342"/>
            <a:ext cx="1703834" cy="380826"/>
          </a:xfrm>
          <a:prstGeom prst="roundRect">
            <a:avLst>
              <a:gd name="adj" fmla="val 16667"/>
            </a:avLst>
          </a:prstGeom>
          <a:solidFill>
            <a:srgbClr val="7030A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13"/>
          <p:cNvSpPr>
            <a:spLocks noChangeArrowheads="1"/>
          </p:cNvSpPr>
          <p:nvPr/>
        </p:nvSpPr>
        <p:spPr bwMode="auto">
          <a:xfrm>
            <a:off x="3076276" y="4151953"/>
            <a:ext cx="487612" cy="759385"/>
          </a:xfrm>
          <a:prstGeom prst="roundRect">
            <a:avLst>
              <a:gd name="adj" fmla="val 16667"/>
            </a:avLst>
          </a:prstGeom>
          <a:solidFill>
            <a:srgbClr val="00B0F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4067602" y="4153361"/>
            <a:ext cx="360382" cy="765954"/>
          </a:xfrm>
          <a:prstGeom prst="roundRect">
            <a:avLst>
              <a:gd name="adj" fmla="val 16667"/>
            </a:avLst>
          </a:prstGeom>
          <a:solidFill>
            <a:srgbClr val="92D05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AutoShape 122"/>
          <p:cNvSpPr>
            <a:spLocks/>
          </p:cNvSpPr>
          <p:nvPr/>
        </p:nvSpPr>
        <p:spPr bwMode="auto">
          <a:xfrm rot="8144431">
            <a:off x="5977701" y="3355745"/>
            <a:ext cx="304800" cy="381000"/>
          </a:xfrm>
          <a:prstGeom prst="rightBracket">
            <a:avLst>
              <a:gd name="adj" fmla="val 10417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AutoShape 123"/>
          <p:cNvSpPr>
            <a:spLocks/>
          </p:cNvSpPr>
          <p:nvPr/>
        </p:nvSpPr>
        <p:spPr bwMode="auto">
          <a:xfrm rot="13336084">
            <a:off x="6028660" y="4562096"/>
            <a:ext cx="304800" cy="381000"/>
          </a:xfrm>
          <a:prstGeom prst="rightBracket">
            <a:avLst>
              <a:gd name="adj" fmla="val 10417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AutoShape 120"/>
          <p:cNvSpPr>
            <a:spLocks/>
          </p:cNvSpPr>
          <p:nvPr/>
        </p:nvSpPr>
        <p:spPr bwMode="auto">
          <a:xfrm rot="19149892">
            <a:off x="2715254" y="4562404"/>
            <a:ext cx="304800" cy="381000"/>
          </a:xfrm>
          <a:prstGeom prst="rightBracket">
            <a:avLst>
              <a:gd name="adj" fmla="val 10417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AutoShape 121"/>
          <p:cNvSpPr>
            <a:spLocks/>
          </p:cNvSpPr>
          <p:nvPr/>
        </p:nvSpPr>
        <p:spPr bwMode="auto">
          <a:xfrm rot="2220543">
            <a:off x="2743072" y="3338342"/>
            <a:ext cx="304800" cy="381000"/>
          </a:xfrm>
          <a:prstGeom prst="rightBracket">
            <a:avLst>
              <a:gd name="adj" fmla="val 10417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981017" y="3780544"/>
            <a:ext cx="401166" cy="3494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AutoShape 5"/>
          <p:cNvSpPr>
            <a:spLocks noChangeArrowheads="1"/>
          </p:cNvSpPr>
          <p:nvPr/>
        </p:nvSpPr>
        <p:spPr bwMode="auto">
          <a:xfrm>
            <a:off x="5877709" y="4153361"/>
            <a:ext cx="360382" cy="765954"/>
          </a:xfrm>
          <a:prstGeom prst="roundRect">
            <a:avLst>
              <a:gd name="adj" fmla="val 16667"/>
            </a:avLst>
          </a:prstGeom>
          <a:solidFill>
            <a:srgbClr val="92D05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3639917" y="3764756"/>
            <a:ext cx="401166" cy="3494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5029200" y="4558332"/>
            <a:ext cx="401166" cy="349424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3563888" y="4581128"/>
            <a:ext cx="401166" cy="349424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8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1" grpId="0" animBg="1"/>
      <p:bldP spid="122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0"/>
            <a:ext cx="8001000" cy="858859"/>
          </a:xfrm>
        </p:spPr>
        <p:txBody>
          <a:bodyPr/>
          <a:lstStyle/>
          <a:p>
            <a:pPr eaLnBrk="1" hangingPunct="1"/>
            <a:r>
              <a:rPr lang="zh-CN" altLang="en-US" dirty="0"/>
              <a:t>卡诺图化简最大项表达式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335" y="1066283"/>
            <a:ext cx="5224635" cy="365530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列出最大项真值表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圈卡诺图上的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单元</a:t>
            </a:r>
          </a:p>
          <a:p>
            <a:pPr eaLnBrk="1" hangingPunct="1"/>
            <a:r>
              <a:rPr lang="zh-CN" altLang="en-US" sz="2400" dirty="0"/>
              <a:t>每个圈是一个求和项</a:t>
            </a:r>
          </a:p>
          <a:p>
            <a:pPr eaLnBrk="1" hangingPunct="1"/>
            <a:r>
              <a:rPr lang="zh-CN" altLang="en-US" sz="2400" dirty="0"/>
              <a:t>圈所覆盖的区域：</a:t>
            </a:r>
          </a:p>
          <a:p>
            <a:pPr lvl="1" eaLnBrk="1" hangingPunct="1"/>
            <a:r>
              <a:rPr lang="zh-CN" altLang="en-US" sz="2000" dirty="0"/>
              <a:t>如果</a:t>
            </a:r>
            <a:r>
              <a:rPr lang="zh-CN" altLang="en-US" sz="2000" dirty="0">
                <a:solidFill>
                  <a:srgbClr val="FF0000"/>
                </a:solidFill>
              </a:rPr>
              <a:t>标注</a:t>
            </a:r>
            <a:r>
              <a:rPr lang="zh-CN" altLang="en-US" sz="2000" dirty="0"/>
              <a:t>对应着</a:t>
            </a:r>
            <a:r>
              <a:rPr lang="en-US" altLang="zh-CN" sz="2000" dirty="0"/>
              <a:t>0</a:t>
            </a:r>
            <a:r>
              <a:rPr lang="zh-CN" altLang="en-US" sz="2000" dirty="0"/>
              <a:t>，取原变量，</a:t>
            </a:r>
          </a:p>
          <a:p>
            <a:pPr lvl="1" eaLnBrk="1" hangingPunct="1"/>
            <a:r>
              <a:rPr lang="zh-CN" altLang="en-US" sz="2000" dirty="0"/>
              <a:t>如果</a:t>
            </a:r>
            <a:r>
              <a:rPr lang="zh-CN" altLang="en-US" sz="2000" dirty="0">
                <a:solidFill>
                  <a:srgbClr val="FF0000"/>
                </a:solidFill>
              </a:rPr>
              <a:t>标注</a:t>
            </a:r>
            <a:r>
              <a:rPr lang="zh-CN" altLang="en-US" sz="2000" dirty="0"/>
              <a:t>对应着</a:t>
            </a:r>
            <a:r>
              <a:rPr lang="en-US" altLang="zh-CN" sz="2000" dirty="0"/>
              <a:t>1</a:t>
            </a:r>
            <a:r>
              <a:rPr lang="zh-CN" altLang="en-US" sz="2000" dirty="0"/>
              <a:t>，取反变量</a:t>
            </a:r>
          </a:p>
          <a:p>
            <a:pPr lvl="1" eaLnBrk="1" hangingPunct="1"/>
            <a:r>
              <a:rPr lang="zh-CN" altLang="en-US" sz="2000" dirty="0"/>
              <a:t>如果</a:t>
            </a:r>
            <a:r>
              <a:rPr lang="zh-CN" altLang="en-US" sz="2000" dirty="0">
                <a:solidFill>
                  <a:srgbClr val="FF0000"/>
                </a:solidFill>
              </a:rPr>
              <a:t>标注</a:t>
            </a:r>
            <a:r>
              <a:rPr lang="zh-CN" altLang="en-US" sz="2000" dirty="0"/>
              <a:t>既有</a:t>
            </a:r>
            <a:r>
              <a:rPr lang="en-US" altLang="zh-CN" sz="2000" dirty="0"/>
              <a:t>0</a:t>
            </a:r>
            <a:r>
              <a:rPr lang="zh-CN" altLang="en-US" sz="2000" dirty="0"/>
              <a:t>又有</a:t>
            </a:r>
            <a:r>
              <a:rPr lang="en-US" altLang="zh-CN" sz="2000" dirty="0"/>
              <a:t>1</a:t>
            </a:r>
            <a:r>
              <a:rPr lang="zh-CN" altLang="en-US" sz="2000" dirty="0"/>
              <a:t>，则不包含</a:t>
            </a:r>
            <a:endParaRPr lang="en-US" altLang="zh-CN" sz="2000" dirty="0"/>
          </a:p>
          <a:p>
            <a:pPr marL="344487" lvl="1" indent="0" eaLnBrk="1" hangingPunct="1">
              <a:buNone/>
            </a:pPr>
            <a:r>
              <a:rPr lang="en-US" altLang="zh-CN" sz="2000" dirty="0"/>
              <a:t>F=(W+Y)(W’+Z)(X+Y’+Z’)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6991D-BEB4-4B42-885B-67FB2B8A3B2A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9EC5A-3A7E-44D3-A108-1E2CF17B1AE9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6232035"/>
              </p:ext>
            </p:extLst>
          </p:nvPr>
        </p:nvGraphicFramePr>
        <p:xfrm>
          <a:off x="5097561" y="1235784"/>
          <a:ext cx="3895725" cy="337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11" name="Visio" r:id="rId4" imgW="4006906" imgH="3580733" progId="Visio.Drawing.11">
                  <p:embed/>
                </p:oleObj>
              </mc:Choice>
              <mc:Fallback>
                <p:oleObj name="Visio" r:id="rId4" imgW="4006906" imgH="35807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561" y="1235784"/>
                        <a:ext cx="3895725" cy="337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84998" y="1902534"/>
            <a:ext cx="1276350" cy="1146175"/>
          </a:xfrm>
          <a:prstGeom prst="roundRect">
            <a:avLst>
              <a:gd name="adj" fmla="val 16667"/>
            </a:avLst>
          </a:prstGeom>
          <a:solidFill>
            <a:srgbClr val="FF000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17516" y="3218209"/>
            <a:ext cx="705657" cy="622661"/>
          </a:xfrm>
          <a:prstGeom prst="roundRect">
            <a:avLst>
              <a:gd name="adj" fmla="val 20636"/>
            </a:avLst>
          </a:prstGeom>
          <a:solidFill>
            <a:srgbClr val="FFC00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624861" y="4058359"/>
            <a:ext cx="1193800" cy="647700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  <a:alpha val="1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607398" y="4571121"/>
            <a:ext cx="1282700" cy="188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624861" y="1705684"/>
            <a:ext cx="1193800" cy="623887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  <a:alpha val="1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564536" y="1688221"/>
            <a:ext cx="1584325" cy="165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5161" y="4576275"/>
            <a:ext cx="8598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种方法：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、利用卡诺图化简最小项真值表中输出为</a:t>
            </a:r>
            <a:r>
              <a:rPr lang="en-US" altLang="zh-CN" sz="2400" dirty="0"/>
              <a:t>0</a:t>
            </a:r>
            <a:r>
              <a:rPr lang="zh-CN" altLang="en-US" sz="2400" dirty="0"/>
              <a:t>的最小项</a:t>
            </a:r>
            <a:r>
              <a:rPr lang="en-US" altLang="zh-CN" sz="2400" dirty="0"/>
              <a:t>(</a:t>
            </a:r>
            <a:r>
              <a:rPr lang="zh-CN" altLang="en-US" sz="2400" dirty="0"/>
              <a:t>第一次取反）；          </a:t>
            </a:r>
            <a:r>
              <a:rPr lang="en-US" altLang="zh-CN" sz="2400" dirty="0"/>
              <a:t>F’=W’Y’+WZ’+X’YZ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、对得到的积之和表达式再利用德摩根定律取反（第二次取反，转换为“和之积”的形式。  </a:t>
            </a:r>
            <a:r>
              <a:rPr lang="en-US" altLang="zh-CN" sz="2400" dirty="0"/>
              <a:t>F=(W+Y)(W’+Z)(X+Y’+Z’)</a:t>
            </a:r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36E3378E-9355-4E22-83E7-1D57EC80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005" y="3234476"/>
            <a:ext cx="666093" cy="622661"/>
          </a:xfrm>
          <a:prstGeom prst="roundRect">
            <a:avLst>
              <a:gd name="adj" fmla="val 16667"/>
            </a:avLst>
          </a:prstGeom>
          <a:solidFill>
            <a:srgbClr val="FFC00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6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按照逻辑函数的真值表画出卡诺图</a:t>
            </a:r>
          </a:p>
          <a:p>
            <a:r>
              <a:rPr lang="zh-CN" altLang="en-US" sz="3200" dirty="0"/>
              <a:t>卡诺图化简算法：产生和选择质蕴涵项 </a:t>
            </a:r>
            <a:endParaRPr lang="en-US" altLang="zh-CN" sz="32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找出卡诺图中的所有</a:t>
            </a:r>
            <a:r>
              <a:rPr lang="zh-CN" altLang="en-US" sz="2800" dirty="0">
                <a:solidFill>
                  <a:srgbClr val="FF0000"/>
                </a:solidFill>
              </a:rPr>
              <a:t>质蕴涵项</a:t>
            </a:r>
            <a:endParaRPr lang="zh-CN" altLang="en-US" sz="28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表示并选择所有的</a:t>
            </a:r>
            <a:r>
              <a:rPr lang="zh-CN" altLang="en-US" sz="2800" dirty="0">
                <a:solidFill>
                  <a:srgbClr val="FF0000"/>
                </a:solidFill>
              </a:rPr>
              <a:t>实质蕴涵项</a:t>
            </a:r>
            <a:endParaRPr lang="zh-CN" altLang="en-US" sz="28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在剩余的质覆盖项中选择</a:t>
            </a:r>
            <a:r>
              <a:rPr lang="zh-CN" altLang="en-US" sz="2800" dirty="0">
                <a:solidFill>
                  <a:srgbClr val="FF0000"/>
                </a:solidFill>
              </a:rPr>
              <a:t>最小的覆盖</a:t>
            </a:r>
            <a:r>
              <a:rPr lang="zh-CN" altLang="en-US" sz="2800" dirty="0"/>
              <a:t>，覆盖那些不能被实质蕴涵项覆盖的最小项。 </a:t>
            </a:r>
          </a:p>
          <a:p>
            <a:pPr eaLnBrk="1" hangingPunct="1"/>
            <a:r>
              <a:rPr lang="zh-CN" altLang="en-US" sz="3200" dirty="0"/>
              <a:t>化简的目的是：门的数目和门输入端的数目最少。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516D24-20FB-4DDF-9519-2E4704A0ADEB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8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布尔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</a:rPr>
              <a:t>代数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</a:rPr>
              <a:t>组合电路分析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组合电路设计</a:t>
            </a:r>
            <a:endParaRPr lang="en-US" altLang="zh-CN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3200" dirty="0"/>
              <a:t>卡诺图化简</a:t>
            </a:r>
            <a:endParaRPr lang="en-US" altLang="zh-CN" sz="3200" dirty="0"/>
          </a:p>
          <a:p>
            <a:r>
              <a:rPr lang="en-US" altLang="zh-CN" sz="3200" dirty="0"/>
              <a:t>Q-M</a:t>
            </a:r>
            <a:r>
              <a:rPr lang="zh-CN" altLang="en-US" sz="3200" dirty="0"/>
              <a:t>化简</a:t>
            </a:r>
            <a:endParaRPr lang="en-US" altLang="zh-CN" sz="3200" dirty="0"/>
          </a:p>
          <a:p>
            <a:r>
              <a:rPr lang="zh-CN" altLang="en-US" sz="3200" dirty="0"/>
              <a:t>定时冒险、不确定项</a:t>
            </a:r>
            <a:endParaRPr lang="en-US" altLang="zh-TW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AAD7D-5F05-47AB-9B3C-D9AC542FB85B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474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ea typeface="宋体" pitchFamily="2" charset="-122"/>
              </a:rPr>
              <a:t>卡诺图化简逻辑函数具有方便、直观、容易掌握等优点。 </a:t>
            </a:r>
            <a:endParaRPr lang="en-US" altLang="zh-CN" sz="3200" b="1" dirty="0">
              <a:ea typeface="宋体" pitchFamily="2" charset="-122"/>
            </a:endParaRPr>
          </a:p>
          <a:p>
            <a:endParaRPr lang="en-US" altLang="zh-CN" sz="3200" b="1" dirty="0">
              <a:ea typeface="宋体" pitchFamily="2" charset="-122"/>
            </a:endParaRPr>
          </a:p>
          <a:p>
            <a:r>
              <a:rPr lang="zh-CN" altLang="en-US" sz="3200" b="1" dirty="0">
                <a:ea typeface="宋体" pitchFamily="2" charset="-122"/>
              </a:rPr>
              <a:t>但受到变量个数的约束，当变量个数大于</a:t>
            </a:r>
            <a:r>
              <a:rPr lang="en-US" altLang="zh-CN" sz="3200" b="1" dirty="0">
                <a:ea typeface="宋体" pitchFamily="2" charset="-122"/>
              </a:rPr>
              <a:t>6</a:t>
            </a:r>
            <a:r>
              <a:rPr lang="zh-CN" altLang="en-US" sz="3200" b="1" dirty="0">
                <a:ea typeface="宋体" pitchFamily="2" charset="-122"/>
              </a:rPr>
              <a:t>时，画图以及对图形的识别都变得相当复杂。</a:t>
            </a:r>
            <a:endParaRPr lang="en-US" altLang="zh-CN" sz="3200" b="1" dirty="0">
              <a:ea typeface="宋体" pitchFamily="2" charset="-122"/>
            </a:endParaRPr>
          </a:p>
          <a:p>
            <a:endParaRPr lang="en-US" altLang="zh-CN" sz="3200" b="1" dirty="0">
              <a:ea typeface="宋体" pitchFamily="2" charset="-122"/>
            </a:endParaRPr>
          </a:p>
          <a:p>
            <a:endParaRPr lang="zh-CN" alt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139882-2885-4E12-B0A4-38172CA77527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9EC5A-3A7E-44D3-A108-1E2CF17B1AE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39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70002"/>
            <a:ext cx="8568952" cy="509428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i="1" dirty="0">
                <a:solidFill>
                  <a:schemeClr val="tx2"/>
                </a:solidFill>
              </a:rPr>
              <a:t>列出全部质蕴含项和实质蕴含项，并给出最简与或表达式。</a:t>
            </a:r>
            <a:endParaRPr lang="en-US" altLang="zh-CN" sz="3200" i="1" dirty="0">
              <a:solidFill>
                <a:schemeClr val="tx2"/>
              </a:solidFill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3200" i="1" dirty="0">
                <a:solidFill>
                  <a:schemeClr val="tx2"/>
                </a:solidFill>
              </a:rPr>
              <a:t>f</a:t>
            </a:r>
            <a:r>
              <a:rPr lang="en-US" altLang="zh-CN" sz="3200" dirty="0">
                <a:solidFill>
                  <a:schemeClr val="tx2"/>
                </a:solidFill>
              </a:rPr>
              <a:t>(A,B,C,D) =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32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(0,1,4,5,7,8,10,13,14,15)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3200" i="1" dirty="0">
                <a:solidFill>
                  <a:schemeClr val="tx2"/>
                </a:solidFill>
              </a:rPr>
              <a:t>f</a:t>
            </a:r>
            <a:r>
              <a:rPr lang="en-US" altLang="zh-CN" sz="3200" dirty="0">
                <a:solidFill>
                  <a:schemeClr val="tx2"/>
                </a:solidFill>
              </a:rPr>
              <a:t>(A,B,C,D) =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32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(1,2,3,4,8,9,10,12,13,14,15)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0551B-A8A8-47A5-84DA-6C73D6418980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9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奎因</a:t>
            </a:r>
            <a:r>
              <a:rPr lang="en-US" altLang="zh-CN" dirty="0"/>
              <a:t>-</a:t>
            </a:r>
            <a:r>
              <a:rPr lang="zh-CN" altLang="en-US" dirty="0"/>
              <a:t>穆克鲁斯算法</a:t>
            </a:r>
            <a:br>
              <a:rPr lang="en-US" altLang="zh-CN" dirty="0"/>
            </a:br>
            <a:r>
              <a:rPr lang="en-US" altLang="zh-CN" sz="3600" dirty="0" err="1"/>
              <a:t>Quine-McCluskey</a:t>
            </a:r>
            <a:r>
              <a:rPr lang="en-US" altLang="zh-CN" sz="3600" dirty="0"/>
              <a:t> algorithm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问题求解？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4F59EF-703C-48D6-A226-A94631428C86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940543" y="119979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如何化简逻辑表达式？</a:t>
            </a:r>
            <a:endParaRPr lang="en-US" altLang="zh-CN" sz="3200" dirty="0"/>
          </a:p>
        </p:txBody>
      </p:sp>
      <p:sp>
        <p:nvSpPr>
          <p:cNvPr id="10" name="矩形 9"/>
          <p:cNvSpPr/>
          <p:nvPr/>
        </p:nvSpPr>
        <p:spPr>
          <a:xfrm>
            <a:off x="4839703" y="1720355"/>
            <a:ext cx="3467616" cy="584775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sz="3200" dirty="0"/>
              <a:t>寻找相邻最小项！</a:t>
            </a:r>
            <a:endParaRPr lang="en-US" altLang="zh-CN" sz="3200" dirty="0"/>
          </a:p>
        </p:txBody>
      </p:sp>
      <p:sp>
        <p:nvSpPr>
          <p:cNvPr id="11" name="矩形 10"/>
          <p:cNvSpPr/>
          <p:nvPr/>
        </p:nvSpPr>
        <p:spPr>
          <a:xfrm>
            <a:off x="940543" y="2305573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如何寻找相邻最小项？</a:t>
            </a:r>
            <a:endParaRPr lang="en-US" altLang="zh-CN" sz="3200" dirty="0"/>
          </a:p>
        </p:txBody>
      </p:sp>
      <p:sp>
        <p:nvSpPr>
          <p:cNvPr id="12" name="矩形 11"/>
          <p:cNvSpPr/>
          <p:nvPr/>
        </p:nvSpPr>
        <p:spPr>
          <a:xfrm>
            <a:off x="1189788" y="3056703"/>
            <a:ext cx="7702691" cy="646331"/>
          </a:xfrm>
          <a:prstGeom prst="rect">
            <a:avLst/>
          </a:prstGeom>
          <a:solidFill>
            <a:srgbClr val="00B0F0">
              <a:alpha val="16000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zh-CN" altLang="en-US" sz="3600" dirty="0"/>
              <a:t>卡诺：真值表转换为空间相邻方格图！</a:t>
            </a:r>
          </a:p>
        </p:txBody>
      </p:sp>
      <p:sp>
        <p:nvSpPr>
          <p:cNvPr id="13" name="矩形 12"/>
          <p:cNvSpPr/>
          <p:nvPr/>
        </p:nvSpPr>
        <p:spPr>
          <a:xfrm>
            <a:off x="917164" y="3997480"/>
            <a:ext cx="684036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3600" dirty="0"/>
              <a:t>卡诺图表示的变量数目有限制！</a:t>
            </a:r>
          </a:p>
        </p:txBody>
      </p:sp>
      <p:sp>
        <p:nvSpPr>
          <p:cNvPr id="14" name="矩形 13"/>
          <p:cNvSpPr/>
          <p:nvPr/>
        </p:nvSpPr>
        <p:spPr>
          <a:xfrm>
            <a:off x="909371" y="5729714"/>
            <a:ext cx="4670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如何实现自动化简？</a:t>
            </a:r>
          </a:p>
        </p:txBody>
      </p:sp>
      <p:sp>
        <p:nvSpPr>
          <p:cNvPr id="15" name="矩形 14"/>
          <p:cNvSpPr/>
          <p:nvPr/>
        </p:nvSpPr>
        <p:spPr>
          <a:xfrm>
            <a:off x="917164" y="4816839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如何突破变量数目的限制？</a:t>
            </a:r>
          </a:p>
        </p:txBody>
      </p:sp>
    </p:spTree>
    <p:extLst>
      <p:ext uri="{BB962C8B-B14F-4D97-AF65-F5344CB8AC3E}">
        <p14:creationId xmlns:p14="http://schemas.microsoft.com/office/powerpoint/2010/main" val="25518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0"/>
            <a:ext cx="6480720" cy="914400"/>
          </a:xfrm>
        </p:spPr>
        <p:txBody>
          <a:bodyPr/>
          <a:lstStyle/>
          <a:p>
            <a:r>
              <a:rPr lang="zh-CN" altLang="en-US" sz="4400" dirty="0"/>
              <a:t>观察真值表</a:t>
            </a:r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>
            <p:extLst/>
          </p:nvPr>
        </p:nvGraphicFramePr>
        <p:xfrm>
          <a:off x="395536" y="1196752"/>
          <a:ext cx="2457400" cy="4663440"/>
        </p:xfrm>
        <a:graphic>
          <a:graphicData uri="http://schemas.openxmlformats.org/drawingml/2006/table">
            <a:tbl>
              <a:tblPr/>
              <a:tblGrid>
                <a:gridCol w="161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9BAF82-A797-41C2-AA36-F7FF8BBEA0CE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339234" y="1245897"/>
            <a:ext cx="4653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寻找可能的相邻最小项。</a:t>
            </a:r>
            <a:endParaRPr lang="en-US" altLang="zh-CN" sz="3200" dirty="0"/>
          </a:p>
        </p:txBody>
      </p:sp>
      <p:sp>
        <p:nvSpPr>
          <p:cNvPr id="3" name="矩形 2"/>
          <p:cNvSpPr/>
          <p:nvPr/>
        </p:nvSpPr>
        <p:spPr>
          <a:xfrm>
            <a:off x="3491880" y="2029361"/>
            <a:ext cx="4638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m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与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4</a:t>
            </a:r>
            <a:r>
              <a:rPr lang="zh-CN" altLang="en-US" sz="3200" dirty="0"/>
              <a:t>比较</a:t>
            </a:r>
          </a:p>
        </p:txBody>
      </p:sp>
      <p:sp>
        <p:nvSpPr>
          <p:cNvPr id="9" name="矩形 8"/>
          <p:cNvSpPr/>
          <p:nvPr/>
        </p:nvSpPr>
        <p:spPr>
          <a:xfrm>
            <a:off x="3491880" y="4089428"/>
            <a:ext cx="28628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有什么规律？</a:t>
            </a:r>
          </a:p>
        </p:txBody>
      </p:sp>
      <p:sp>
        <p:nvSpPr>
          <p:cNvPr id="10" name="矩形 9"/>
          <p:cNvSpPr/>
          <p:nvPr/>
        </p:nvSpPr>
        <p:spPr>
          <a:xfrm>
            <a:off x="3491880" y="2677254"/>
            <a:ext cx="4638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m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与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5</a:t>
            </a:r>
            <a:r>
              <a:rPr lang="zh-CN" altLang="en-US" sz="3200" dirty="0"/>
              <a:t>比较</a:t>
            </a:r>
          </a:p>
        </p:txBody>
      </p:sp>
      <p:sp>
        <p:nvSpPr>
          <p:cNvPr id="11" name="矩形 10"/>
          <p:cNvSpPr/>
          <p:nvPr/>
        </p:nvSpPr>
        <p:spPr>
          <a:xfrm>
            <a:off x="3491880" y="3361244"/>
            <a:ext cx="4501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m</a:t>
            </a:r>
            <a:r>
              <a:rPr lang="en-US" altLang="zh-CN" sz="3200" baseline="-25000" dirty="0"/>
              <a:t>3</a:t>
            </a:r>
            <a:r>
              <a:rPr lang="zh-CN" altLang="en-US" sz="3200" dirty="0"/>
              <a:t>与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7</a:t>
            </a:r>
            <a:r>
              <a:rPr lang="zh-CN" altLang="en-US" sz="3200" dirty="0"/>
              <a:t>比较</a:t>
            </a:r>
          </a:p>
        </p:txBody>
      </p:sp>
      <p:sp>
        <p:nvSpPr>
          <p:cNvPr id="12" name="矩形 11"/>
          <p:cNvSpPr/>
          <p:nvPr/>
        </p:nvSpPr>
        <p:spPr>
          <a:xfrm>
            <a:off x="3339234" y="4665982"/>
            <a:ext cx="245690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只有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位不同！</a:t>
            </a:r>
          </a:p>
        </p:txBody>
      </p:sp>
      <p:sp>
        <p:nvSpPr>
          <p:cNvPr id="13" name="矩形 12"/>
          <p:cNvSpPr/>
          <p:nvPr/>
        </p:nvSpPr>
        <p:spPr>
          <a:xfrm>
            <a:off x="1547664" y="5877272"/>
            <a:ext cx="760131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QM</a:t>
            </a:r>
            <a:r>
              <a:rPr lang="zh-CN" altLang="en-US" sz="2800" dirty="0">
                <a:solidFill>
                  <a:srgbClr val="FF0000"/>
                </a:solidFill>
              </a:rPr>
              <a:t>算法：按最小项编号中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的个数分组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称重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，只有相邻两组存在可能的相邻项！</a:t>
            </a:r>
          </a:p>
        </p:txBody>
      </p:sp>
      <p:sp>
        <p:nvSpPr>
          <p:cNvPr id="14" name="矩形 13"/>
          <p:cNvSpPr/>
          <p:nvPr/>
        </p:nvSpPr>
        <p:spPr>
          <a:xfrm>
            <a:off x="3443207" y="5303766"/>
            <a:ext cx="4029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如何实现自动处理？</a:t>
            </a:r>
          </a:p>
        </p:txBody>
      </p:sp>
      <p:sp>
        <p:nvSpPr>
          <p:cNvPr id="15" name="矩形 14"/>
          <p:cNvSpPr/>
          <p:nvPr/>
        </p:nvSpPr>
        <p:spPr>
          <a:xfrm>
            <a:off x="6019800" y="4667890"/>
            <a:ext cx="259303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的个数相差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040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6EDD-A84F-4D8C-9F06-31C54DC4387E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9BC-D170-40EC-9050-A9F39F3FDD4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奎因</a:t>
            </a:r>
            <a:r>
              <a:rPr lang="en-US" altLang="zh-CN" sz="4000" dirty="0"/>
              <a:t>-</a:t>
            </a:r>
            <a:r>
              <a:rPr lang="zh-CN" altLang="en-US" sz="4000" dirty="0"/>
              <a:t>穆克鲁斯算法</a:t>
            </a:r>
            <a:endParaRPr lang="zh-CN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9838"/>
            <a:ext cx="8686800" cy="5285506"/>
          </a:xfrm>
        </p:spPr>
        <p:txBody>
          <a:bodyPr/>
          <a:lstStyle/>
          <a:p>
            <a:r>
              <a:rPr lang="zh-CN" altLang="en-US" sz="2800" dirty="0"/>
              <a:t>将逻辑函数表示成最小项表达式。</a:t>
            </a:r>
          </a:p>
          <a:p>
            <a:r>
              <a:rPr lang="zh-CN" altLang="en-US" sz="2800" dirty="0"/>
              <a:t>步骤：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、按照最小项编号中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的个数，重新排列分组，使得每组中的最小项编号含有相同的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的个数。这样能够消去</a:t>
            </a:r>
            <a:r>
              <a:rPr lang="en-US" altLang="zh-CN" sz="2400" dirty="0"/>
              <a:t>1</a:t>
            </a:r>
            <a:r>
              <a:rPr lang="zh-CN" altLang="en-US" sz="2400" dirty="0"/>
              <a:t>个变量的最小项组合，只能来自相邻的两个组。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、生成一个第</a:t>
            </a:r>
            <a:r>
              <a:rPr lang="en-US" altLang="zh-CN" sz="2400" dirty="0"/>
              <a:t>n</a:t>
            </a:r>
            <a:r>
              <a:rPr lang="zh-CN" altLang="en-US" sz="2400" dirty="0"/>
              <a:t>组和</a:t>
            </a:r>
            <a:r>
              <a:rPr lang="en-US" altLang="zh-CN" sz="2400" dirty="0"/>
              <a:t>n+1</a:t>
            </a:r>
            <a:r>
              <a:rPr lang="zh-CN" altLang="en-US" sz="2400" dirty="0"/>
              <a:t>组中，只有一个位置不一样的最小项组合构成的</a:t>
            </a:r>
            <a:r>
              <a:rPr lang="zh-CN" altLang="en-US" sz="2400" dirty="0">
                <a:solidFill>
                  <a:srgbClr val="FF0000"/>
                </a:solidFill>
              </a:rPr>
              <a:t>新表</a:t>
            </a:r>
            <a:r>
              <a:rPr lang="zh-CN" altLang="en-US" sz="2400" dirty="0"/>
              <a:t>。在不相同的位置上用短划线“－”表示，并在原表中的行后面打“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√</a:t>
            </a:r>
            <a:r>
              <a:rPr lang="zh-CN" altLang="en-US" sz="2400" dirty="0">
                <a:latin typeface="宋体" charset="-122"/>
              </a:rPr>
              <a:t>”</a:t>
            </a:r>
            <a:r>
              <a:rPr lang="zh-CN" altLang="en-US" sz="2400" dirty="0"/>
              <a:t>。重复这一步骤，直到，没有相邻两组最小项可以合并为止。那些不能合并的最小项，则是</a:t>
            </a:r>
            <a:r>
              <a:rPr lang="zh-CN" altLang="en-US" sz="2400" dirty="0">
                <a:solidFill>
                  <a:srgbClr val="FF0000"/>
                </a:solidFill>
              </a:rPr>
              <a:t>质蕴含项</a:t>
            </a:r>
            <a:r>
              <a:rPr lang="zh-CN" altLang="en-US" sz="2400" dirty="0"/>
              <a:t>。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、建立</a:t>
            </a:r>
            <a:r>
              <a:rPr lang="zh-CN" altLang="en-US" sz="2400" dirty="0">
                <a:solidFill>
                  <a:srgbClr val="FF0000"/>
                </a:solidFill>
              </a:rPr>
              <a:t>质蕴含表</a:t>
            </a:r>
            <a:r>
              <a:rPr lang="zh-CN" altLang="en-US" sz="2400" dirty="0"/>
              <a:t>。在只被一个质蕴含所包含的最小项所在的列上划圆圈。则该质蕴含为</a:t>
            </a:r>
            <a:r>
              <a:rPr lang="zh-CN" altLang="en-US" sz="2400" dirty="0">
                <a:solidFill>
                  <a:srgbClr val="FF0000"/>
                </a:solidFill>
              </a:rPr>
              <a:t>实质蕴含项</a:t>
            </a:r>
            <a:r>
              <a:rPr lang="zh-CN" altLang="en-US" sz="2400" dirty="0"/>
              <a:t>。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、除去</a:t>
            </a:r>
            <a:r>
              <a:rPr lang="zh-CN" altLang="en-US" sz="2400" dirty="0">
                <a:solidFill>
                  <a:srgbClr val="FF0000"/>
                </a:solidFill>
              </a:rPr>
              <a:t>实质质蕴含</a:t>
            </a:r>
            <a:r>
              <a:rPr lang="zh-CN" altLang="en-US" sz="2400" dirty="0"/>
              <a:t>，再选择</a:t>
            </a:r>
            <a:r>
              <a:rPr lang="zh-CN" altLang="en-US" sz="2400" dirty="0">
                <a:solidFill>
                  <a:srgbClr val="FF0000"/>
                </a:solidFill>
              </a:rPr>
              <a:t>最少数目</a:t>
            </a:r>
            <a:r>
              <a:rPr lang="zh-CN" altLang="en-US" sz="2400" dirty="0"/>
              <a:t>的质蕴含项，以覆盖整个函数。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7948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009004" y="13704"/>
            <a:ext cx="3836071" cy="742950"/>
          </a:xfrm>
        </p:spPr>
        <p:txBody>
          <a:bodyPr/>
          <a:lstStyle/>
          <a:p>
            <a:r>
              <a:rPr lang="en-US" altLang="zh-CN" dirty="0"/>
              <a:t>QM</a:t>
            </a:r>
            <a:r>
              <a:rPr lang="zh-CN" altLang="en-US" dirty="0"/>
              <a:t>算法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CD2B9-716F-4A95-9F09-BC5CDBDEDEAD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A1F9D-5DF0-472F-B26F-A4A99FF63E9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2368488" y="645692"/>
            <a:ext cx="5703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</a:rPr>
              <a:t>f(A,B,C,D) = </a:t>
            </a:r>
            <a:r>
              <a:rPr lang="en-US" altLang="zh-CN" sz="2400" i="1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400" i="1" dirty="0">
                <a:solidFill>
                  <a:schemeClr val="tx2"/>
                </a:solidFill>
              </a:rPr>
              <a:t>m</a:t>
            </a:r>
            <a:r>
              <a:rPr lang="en-US" altLang="zh-CN" sz="2400" dirty="0">
                <a:solidFill>
                  <a:schemeClr val="tx2"/>
                </a:solidFill>
              </a:rPr>
              <a:t>(2,4,6,8,9,10,12,13,15)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0208" y="1875717"/>
          <a:ext cx="3553976" cy="337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232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最小项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</a:t>
                      </a:r>
                    </a:p>
                    <a:p>
                      <a:pPr algn="ctr"/>
                      <a:r>
                        <a:rPr lang="en-US" altLang="zh-CN" dirty="0"/>
                        <a:t>0100</a:t>
                      </a:r>
                    </a:p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  <a:p>
                      <a:pPr algn="ctr"/>
                      <a:r>
                        <a:rPr lang="en-US" altLang="zh-CN" dirty="0"/>
                        <a:t>9</a:t>
                      </a:r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</a:p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0110</a:t>
                      </a:r>
                    </a:p>
                    <a:p>
                      <a:pPr algn="ctr"/>
                      <a:r>
                        <a:rPr lang="en-US" altLang="zh-CN" dirty="0"/>
                        <a:t>1001</a:t>
                      </a:r>
                    </a:p>
                    <a:p>
                      <a:pPr algn="ctr"/>
                      <a:r>
                        <a:rPr lang="en-US" altLang="zh-CN" dirty="0"/>
                        <a:t>1010</a:t>
                      </a:r>
                    </a:p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640" y="1196752"/>
            <a:ext cx="347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第一步：按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/>
              <a:t>的个数分组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9904" y="1124744"/>
            <a:ext cx="370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第二步：查找</a:t>
            </a:r>
            <a:r>
              <a:rPr lang="zh-CN" altLang="en-US" sz="2400" b="1" dirty="0">
                <a:solidFill>
                  <a:srgbClr val="FF0000"/>
                </a:solidFill>
              </a:rPr>
              <a:t>质蕴含项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973408" y="1586409"/>
          <a:ext cx="3744416" cy="4652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232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最小项组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35880" y="209174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2,6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46440" y="209174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0-10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82064" y="2421951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040" y="3294917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2040" y="2428807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2,10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67752" y="2414867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-010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4112" y="3816649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5880" y="2784199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4,6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67008" y="273052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01-0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15816" y="2658513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32040" y="309056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4,12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12160" y="3018553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-100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15816" y="4098673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2040" y="3378593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8,9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12160" y="3378593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100-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35600" y="2874537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5600" y="3522609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2040" y="3666625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8,10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12160" y="3666625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10-0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32040" y="3954657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8,12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67008" y="3954657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1-00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86888" y="4386705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9,13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67008" y="4386705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1-01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15816" y="4458713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60032" y="4674737"/>
            <a:ext cx="8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12,13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84168" y="472377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110-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60032" y="5250801"/>
            <a:ext cx="8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13,15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67008" y="525080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11-1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35600" y="4890761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44008" y="5589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8,9,12,13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12160" y="5579948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1-0-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68048" y="3501008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68048" y="4797152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44008" y="58772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8,12,9,13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12160" y="5877272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1-0-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68048" y="4005064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48264" y="4427820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73408" y="5589240"/>
            <a:ext cx="80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再次查找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48264" y="57332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66364" y="20917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PI2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76256" y="24288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PI3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96040" y="27107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PI4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96040" y="30995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PI5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96040" y="37699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PI6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29144" y="52600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9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6DA3-4EE5-4543-B8D1-FD6AACF15C5F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1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1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D0B-6871-4884-AC7C-5AFB6823F2FF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188640"/>
            <a:ext cx="7315224" cy="738336"/>
          </a:xfrm>
        </p:spPr>
        <p:txBody>
          <a:bodyPr/>
          <a:lstStyle/>
          <a:p>
            <a:r>
              <a:rPr lang="en-US" altLang="zh-CN" sz="4400" dirty="0" err="1"/>
              <a:t>Quine-McCluskey</a:t>
            </a:r>
            <a:r>
              <a:rPr lang="zh-CN" altLang="en-US" sz="4400" dirty="0"/>
              <a:t>法</a:t>
            </a:r>
            <a:endParaRPr lang="en-US" altLang="zh-CN" sz="3200" dirty="0"/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23528" y="1143000"/>
            <a:ext cx="7856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</a:rPr>
              <a:t>第三步，建立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质蕴含表</a:t>
            </a:r>
            <a:r>
              <a:rPr lang="zh-CN" altLang="en-US" sz="2400" b="1" dirty="0">
                <a:solidFill>
                  <a:schemeClr val="tx2"/>
                </a:solidFill>
              </a:rPr>
              <a:t>，找出</a:t>
            </a:r>
            <a:r>
              <a:rPr lang="zh-CN" altLang="en-US" sz="2400" b="1" dirty="0">
                <a:solidFill>
                  <a:srgbClr val="FF0000"/>
                </a:solidFill>
              </a:rPr>
              <a:t>实质蕴涵项</a:t>
            </a:r>
            <a:r>
              <a:rPr lang="zh-CN" altLang="en-US" sz="2400" b="1" dirty="0">
                <a:solidFill>
                  <a:schemeClr val="tx2"/>
                </a:solidFill>
              </a:rPr>
              <a:t>。</a:t>
            </a:r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4140994" y="1631726"/>
          <a:ext cx="4951729" cy="4173538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质蕴含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PI1(8,9,12,13)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PI2(2,6)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PI3(2,10)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PI4(4,6)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PI5(4,12)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PI6(8,10)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PI7(13,15)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516" name="Text Box 116"/>
          <p:cNvSpPr txBox="1">
            <a:spLocks noChangeArrowheads="1"/>
          </p:cNvSpPr>
          <p:nvPr/>
        </p:nvSpPr>
        <p:spPr bwMode="auto">
          <a:xfrm>
            <a:off x="323528" y="1604665"/>
            <a:ext cx="367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/>
              <a:t>、用函数最小项和质蕴含项建立二维表。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、在每一个质蕴含项包含的最小项下标注“</a:t>
            </a:r>
            <a:r>
              <a:rPr lang="en-US" altLang="zh-CN" sz="2400" dirty="0"/>
              <a:t>X</a:t>
            </a:r>
            <a:r>
              <a:rPr lang="zh-CN" altLang="en-US" sz="2400" dirty="0"/>
              <a:t>”。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6588224" y="255853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0" name="矩形 9"/>
          <p:cNvSpPr/>
          <p:nvPr/>
        </p:nvSpPr>
        <p:spPr>
          <a:xfrm>
            <a:off x="7069008" y="25678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1" name="矩形 10"/>
          <p:cNvSpPr/>
          <p:nvPr/>
        </p:nvSpPr>
        <p:spPr>
          <a:xfrm>
            <a:off x="7861096" y="25678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2" name="矩形 11"/>
          <p:cNvSpPr/>
          <p:nvPr/>
        </p:nvSpPr>
        <p:spPr>
          <a:xfrm>
            <a:off x="8293144" y="25678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3" name="矩形 12"/>
          <p:cNvSpPr/>
          <p:nvPr/>
        </p:nvSpPr>
        <p:spPr>
          <a:xfrm>
            <a:off x="5508104" y="30625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4" name="矩形 13"/>
          <p:cNvSpPr/>
          <p:nvPr/>
        </p:nvSpPr>
        <p:spPr>
          <a:xfrm>
            <a:off x="6228184" y="30625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5" name="矩形 14"/>
          <p:cNvSpPr/>
          <p:nvPr/>
        </p:nvSpPr>
        <p:spPr>
          <a:xfrm>
            <a:off x="5508104" y="349464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6" name="矩形 15"/>
          <p:cNvSpPr/>
          <p:nvPr/>
        </p:nvSpPr>
        <p:spPr>
          <a:xfrm>
            <a:off x="7429048" y="35039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7" name="矩形 16"/>
          <p:cNvSpPr/>
          <p:nvPr/>
        </p:nvSpPr>
        <p:spPr>
          <a:xfrm>
            <a:off x="5868144" y="399869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8" name="矩形 17"/>
          <p:cNvSpPr/>
          <p:nvPr/>
        </p:nvSpPr>
        <p:spPr>
          <a:xfrm>
            <a:off x="6156176" y="399869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9" name="矩形 18"/>
          <p:cNvSpPr/>
          <p:nvPr/>
        </p:nvSpPr>
        <p:spPr>
          <a:xfrm>
            <a:off x="5916880" y="45027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0" name="矩形 19"/>
          <p:cNvSpPr/>
          <p:nvPr/>
        </p:nvSpPr>
        <p:spPr>
          <a:xfrm>
            <a:off x="7884368" y="443074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1" name="矩形 20"/>
          <p:cNvSpPr/>
          <p:nvPr/>
        </p:nvSpPr>
        <p:spPr>
          <a:xfrm>
            <a:off x="6588224" y="487208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2" name="矩形 21"/>
          <p:cNvSpPr/>
          <p:nvPr/>
        </p:nvSpPr>
        <p:spPr>
          <a:xfrm>
            <a:off x="7429048" y="48627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3" name="矩形 22"/>
          <p:cNvSpPr/>
          <p:nvPr/>
        </p:nvSpPr>
        <p:spPr>
          <a:xfrm>
            <a:off x="8293144" y="536685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4" name="矩形 23"/>
          <p:cNvSpPr/>
          <p:nvPr/>
        </p:nvSpPr>
        <p:spPr>
          <a:xfrm>
            <a:off x="8725192" y="537614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5" name="矩形 24"/>
          <p:cNvSpPr/>
          <p:nvPr/>
        </p:nvSpPr>
        <p:spPr>
          <a:xfrm>
            <a:off x="7103916" y="2567830"/>
            <a:ext cx="2043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/>
              </a:rPr>
              <a:t></a:t>
            </a:r>
            <a:endParaRPr kumimoji="1" lang="en-US" altLang="zh-CN" dirty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60100" y="5376142"/>
            <a:ext cx="2043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/>
              </a:rPr>
              <a:t></a:t>
            </a:r>
            <a:endParaRPr kumimoji="1" lang="en-US" altLang="zh-CN" dirty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54948" y="2639838"/>
            <a:ext cx="128114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PI1(8,9,12,13)</a:t>
            </a:r>
            <a:endParaRPr kumimoji="1" lang="en-US" altLang="zh-CN" sz="1400" dirty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11960" y="5376142"/>
            <a:ext cx="95347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kumimoji="1" lang="en-US" altLang="zh-CN" sz="1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PI7(13,15)</a:t>
            </a:r>
          </a:p>
        </p:txBody>
      </p:sp>
      <p:sp>
        <p:nvSpPr>
          <p:cNvPr id="30" name="矩形 29"/>
          <p:cNvSpPr/>
          <p:nvPr/>
        </p:nvSpPr>
        <p:spPr>
          <a:xfrm>
            <a:off x="6588224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1" name="矩形 30"/>
          <p:cNvSpPr/>
          <p:nvPr/>
        </p:nvSpPr>
        <p:spPr>
          <a:xfrm>
            <a:off x="6964814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2" name="矩形 31"/>
          <p:cNvSpPr/>
          <p:nvPr/>
        </p:nvSpPr>
        <p:spPr>
          <a:xfrm>
            <a:off x="7756902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3" name="矩形 32"/>
          <p:cNvSpPr/>
          <p:nvPr/>
        </p:nvSpPr>
        <p:spPr>
          <a:xfrm>
            <a:off x="8260958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4" name="矩形 33"/>
          <p:cNvSpPr/>
          <p:nvPr/>
        </p:nvSpPr>
        <p:spPr>
          <a:xfrm>
            <a:off x="8620998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" name="矩形 2"/>
          <p:cNvSpPr/>
          <p:nvPr/>
        </p:nvSpPr>
        <p:spPr>
          <a:xfrm>
            <a:off x="1835697" y="5892760"/>
            <a:ext cx="7308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实质蕴含项：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PI1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PI7</a:t>
            </a:r>
            <a:r>
              <a:rPr lang="zh-CN" altLang="en-US" sz="2000" dirty="0"/>
              <a:t>。所包含的最小项为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8</a:t>
            </a:r>
            <a:r>
              <a:rPr lang="en-US" altLang="zh-CN" sz="2000" dirty="0">
                <a:solidFill>
                  <a:srgbClr val="FF0000"/>
                </a:solidFill>
              </a:rPr>
              <a:t>,m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9</a:t>
            </a:r>
            <a:r>
              <a:rPr lang="en-US" altLang="zh-CN" sz="2000" dirty="0">
                <a:solidFill>
                  <a:srgbClr val="FF0000"/>
                </a:solidFill>
              </a:rPr>
              <a:t>,m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12</a:t>
            </a:r>
            <a:r>
              <a:rPr lang="en-US" altLang="zh-CN" sz="2000" dirty="0">
                <a:solidFill>
                  <a:srgbClr val="FF0000"/>
                </a:solidFill>
              </a:rPr>
              <a:t>,m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13</a:t>
            </a:r>
            <a:r>
              <a:rPr lang="en-US" altLang="zh-CN" sz="2000" dirty="0">
                <a:solidFill>
                  <a:srgbClr val="FF0000"/>
                </a:solidFill>
              </a:rPr>
              <a:t>,m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122" y="3440925"/>
            <a:ext cx="35991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3</a:t>
            </a:r>
            <a:r>
              <a:rPr lang="zh-CN" altLang="en-US" sz="2400" dirty="0"/>
              <a:t>、查找只被一个质蕴含项包含的最小项，则对应的质蕴含项为</a:t>
            </a:r>
            <a:r>
              <a:rPr lang="zh-CN" altLang="en-US" sz="2400" dirty="0">
                <a:solidFill>
                  <a:srgbClr val="FF0000"/>
                </a:solidFill>
              </a:rPr>
              <a:t>实质蕴含项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4</a:t>
            </a:r>
            <a:r>
              <a:rPr lang="zh-CN" altLang="en-US" sz="2400" dirty="0"/>
              <a:t>、标注实质蕴涵项所包含的所有最小项。</a:t>
            </a:r>
          </a:p>
        </p:txBody>
      </p:sp>
    </p:spTree>
    <p:extLst>
      <p:ext uri="{BB962C8B-B14F-4D97-AF65-F5344CB8AC3E}">
        <p14:creationId xmlns:p14="http://schemas.microsoft.com/office/powerpoint/2010/main" val="36617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6" grpId="0"/>
      <p:bldP spid="2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9" grpId="0" animBg="1"/>
      <p:bldP spid="30" grpId="0"/>
      <p:bldP spid="31" grpId="0"/>
      <p:bldP spid="32" grpId="0"/>
      <p:bldP spid="33" grpId="0"/>
      <p:bldP spid="34" grpId="0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6026-BE6C-4C9B-AB9B-45BC50C92790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ED32-FE19-4E45-BBEF-7D0ED69ED12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116632"/>
            <a:ext cx="7529538" cy="810344"/>
          </a:xfrm>
        </p:spPr>
        <p:txBody>
          <a:bodyPr/>
          <a:lstStyle/>
          <a:p>
            <a:r>
              <a:rPr lang="en-US" altLang="zh-CN" sz="4400" dirty="0" err="1"/>
              <a:t>Quine-McCluskey</a:t>
            </a:r>
            <a:r>
              <a:rPr lang="zh-CN" altLang="en-US" sz="4400" dirty="0"/>
              <a:t>法</a:t>
            </a:r>
            <a:endParaRPr lang="en-US" altLang="zh-CN" sz="3200" dirty="0"/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1354"/>
              </p:ext>
            </p:extLst>
          </p:nvPr>
        </p:nvGraphicFramePr>
        <p:xfrm>
          <a:off x="5388907" y="1760459"/>
          <a:ext cx="3454400" cy="3997423"/>
        </p:xfrm>
        <a:graphic>
          <a:graphicData uri="http://schemas.openxmlformats.org/drawingml/2006/table">
            <a:tbl>
              <a:tblPr/>
              <a:tblGrid>
                <a:gridCol w="120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PI2(2,6)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PI3(2,10)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PI4(4,6)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PI5(4,12)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PI6(8,10)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353250" y="1247745"/>
            <a:ext cx="5550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第四步：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选择</a:t>
            </a:r>
            <a:r>
              <a:rPr lang="zh-CN" altLang="en-US" sz="2400" dirty="0">
                <a:solidFill>
                  <a:srgbClr val="FF0000"/>
                </a:solidFill>
              </a:rPr>
              <a:t>最小覆盖</a:t>
            </a:r>
            <a:r>
              <a:rPr lang="zh-CN" altLang="en-US" sz="2400" dirty="0">
                <a:solidFill>
                  <a:schemeClr val="tx2"/>
                </a:solidFill>
              </a:rPr>
              <a:t>质蕴含组合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03479" name="Text Box 55"/>
          <p:cNvSpPr txBox="1">
            <a:spLocks noChangeArrowheads="1"/>
          </p:cNvSpPr>
          <p:nvPr/>
        </p:nvSpPr>
        <p:spPr bwMode="auto">
          <a:xfrm>
            <a:off x="326861" y="2093947"/>
            <a:ext cx="457361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/>
              <a:t>、在质蕴含表中去除，实质蕴涵项和所包含的最小项。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、在剩余的质蕴含项中，选择覆盖所有余下最小项的</a:t>
            </a:r>
            <a:r>
              <a:rPr lang="zh-CN" altLang="en-US" sz="2400" dirty="0">
                <a:solidFill>
                  <a:srgbClr val="FF0000"/>
                </a:solidFill>
              </a:rPr>
              <a:t>最小的</a:t>
            </a:r>
            <a:r>
              <a:rPr lang="zh-CN" altLang="en-US" sz="2400" dirty="0"/>
              <a:t>质蕴含项组合，称为最小覆盖。</a:t>
            </a:r>
          </a:p>
        </p:txBody>
      </p:sp>
      <p:sp>
        <p:nvSpPr>
          <p:cNvPr id="2" name="矩形 1"/>
          <p:cNvSpPr/>
          <p:nvPr/>
        </p:nvSpPr>
        <p:spPr>
          <a:xfrm>
            <a:off x="5220072" y="5786735"/>
            <a:ext cx="3039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最小覆盖为：</a:t>
            </a:r>
            <a:r>
              <a:rPr lang="en-US" altLang="zh-CN" sz="2400" dirty="0">
                <a:solidFill>
                  <a:srgbClr val="FF0000"/>
                </a:solidFill>
              </a:rPr>
              <a:t>PI3,PI4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60915" y="3501008"/>
            <a:ext cx="95347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kumimoji="1" lang="en-US" altLang="zh-CN" sz="1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PI3(2,10)</a:t>
            </a:r>
          </a:p>
        </p:txBody>
      </p:sp>
      <p:sp>
        <p:nvSpPr>
          <p:cNvPr id="12" name="矩形 11"/>
          <p:cNvSpPr/>
          <p:nvPr/>
        </p:nvSpPr>
        <p:spPr>
          <a:xfrm>
            <a:off x="290330" y="4365104"/>
            <a:ext cx="53447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覆盖组合有：（</a:t>
            </a:r>
            <a:r>
              <a:rPr lang="en-US" altLang="zh-CN" sz="2400" dirty="0"/>
              <a:t>PI2</a:t>
            </a:r>
            <a:r>
              <a:rPr lang="zh-CN" altLang="en-US" sz="2400" dirty="0"/>
              <a:t>，</a:t>
            </a:r>
            <a:r>
              <a:rPr lang="en-US" altLang="zh-CN" sz="2400" dirty="0"/>
              <a:t>PI3</a:t>
            </a:r>
            <a:r>
              <a:rPr lang="zh-CN" altLang="en-US" sz="2400" dirty="0"/>
              <a:t>，</a:t>
            </a:r>
            <a:r>
              <a:rPr lang="en-US" altLang="zh-CN" sz="2400" dirty="0"/>
              <a:t>PI4/PI5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           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PI2</a:t>
            </a:r>
            <a:r>
              <a:rPr lang="zh-CN" altLang="en-US" sz="2400" dirty="0"/>
              <a:t>，</a:t>
            </a:r>
            <a:r>
              <a:rPr lang="en-US" altLang="zh-CN" sz="2400" dirty="0"/>
              <a:t>PI4/PI5</a:t>
            </a:r>
            <a:r>
              <a:rPr lang="zh-CN" altLang="en-US" sz="2400" dirty="0"/>
              <a:t>，</a:t>
            </a:r>
            <a:r>
              <a:rPr lang="en-US" altLang="zh-CN" sz="2400" dirty="0"/>
              <a:t>PI6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/>
              <a:t>PI3</a:t>
            </a:r>
            <a:r>
              <a:rPr lang="zh-CN" altLang="en-US" sz="2400" dirty="0"/>
              <a:t>，</a:t>
            </a:r>
            <a:r>
              <a:rPr lang="en-US" altLang="zh-CN" sz="2400" dirty="0"/>
              <a:t>PI4</a:t>
            </a:r>
            <a:r>
              <a:rPr lang="zh-CN" altLang="en-US" sz="2400" dirty="0"/>
              <a:t>）</a:t>
            </a:r>
            <a:r>
              <a:rPr lang="en-US" altLang="zh-CN" sz="2400" dirty="0"/>
              <a:t>                 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449324" y="4067780"/>
            <a:ext cx="9476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PI4(4,6)</a:t>
            </a:r>
          </a:p>
        </p:txBody>
      </p:sp>
      <p:sp>
        <p:nvSpPr>
          <p:cNvPr id="14" name="矩形 13"/>
          <p:cNvSpPr/>
          <p:nvPr/>
        </p:nvSpPr>
        <p:spPr>
          <a:xfrm>
            <a:off x="6613043" y="18355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15" name="矩形 14"/>
          <p:cNvSpPr/>
          <p:nvPr/>
        </p:nvSpPr>
        <p:spPr>
          <a:xfrm>
            <a:off x="7205657" y="1844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16" name="矩形 15"/>
          <p:cNvSpPr/>
          <p:nvPr/>
        </p:nvSpPr>
        <p:spPr>
          <a:xfrm>
            <a:off x="7781721" y="18355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17" name="矩形 16"/>
          <p:cNvSpPr/>
          <p:nvPr/>
        </p:nvSpPr>
        <p:spPr>
          <a:xfrm>
            <a:off x="8285777" y="18355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83088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9" grpId="0"/>
      <p:bldP spid="2" grpId="0"/>
      <p:bldP spid="11" grpId="0" animBg="1"/>
      <p:bldP spid="12" grpId="0"/>
      <p:bldP spid="3" grpId="0" animBg="1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649-651F-4B29-95D7-7DEA2A294E48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FC8-E3CE-418F-8EFE-2ADA3C5C232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6632"/>
            <a:ext cx="7391400" cy="810344"/>
          </a:xfrm>
        </p:spPr>
        <p:txBody>
          <a:bodyPr/>
          <a:lstStyle/>
          <a:p>
            <a:r>
              <a:rPr lang="en-US" altLang="zh-CN" sz="4400" dirty="0" err="1"/>
              <a:t>Quine-McCluskey</a:t>
            </a:r>
            <a:r>
              <a:rPr lang="zh-CN" altLang="en-US" sz="4400" dirty="0"/>
              <a:t>法</a:t>
            </a:r>
            <a:endParaRPr lang="en-US" altLang="zh-CN" sz="4400" i="1" dirty="0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066800" y="2667000"/>
            <a:ext cx="746760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i="1" dirty="0"/>
              <a:t>f(A,B,C,D) </a:t>
            </a:r>
            <a:r>
              <a:rPr kumimoji="0" lang="en-US" altLang="zh-CN" sz="2800" dirty="0"/>
              <a:t>= PI</a:t>
            </a:r>
            <a:r>
              <a:rPr kumimoji="0" lang="en-US" altLang="zh-CN" sz="2800" baseline="-25000" dirty="0"/>
              <a:t>1</a:t>
            </a:r>
            <a:r>
              <a:rPr kumimoji="0" lang="en-US" altLang="zh-CN" sz="2800" dirty="0"/>
              <a:t> + PI</a:t>
            </a:r>
            <a:r>
              <a:rPr kumimoji="0" lang="en-US" altLang="zh-CN" sz="2800" baseline="-25000" dirty="0"/>
              <a:t>3</a:t>
            </a:r>
            <a:r>
              <a:rPr kumimoji="0" lang="en-US" altLang="zh-CN" sz="2800" dirty="0"/>
              <a:t> + PI</a:t>
            </a:r>
            <a:r>
              <a:rPr kumimoji="0" lang="en-US" altLang="zh-CN" sz="2800" baseline="-25000" dirty="0"/>
              <a:t>4</a:t>
            </a:r>
            <a:r>
              <a:rPr kumimoji="0" lang="en-US" altLang="zh-CN" sz="2800" dirty="0"/>
              <a:t> + PI</a:t>
            </a:r>
            <a:r>
              <a:rPr kumimoji="0" lang="en-US" altLang="zh-CN" sz="2800" baseline="-25000" dirty="0"/>
              <a:t>7</a:t>
            </a:r>
          </a:p>
          <a:p>
            <a:pPr eaLnBrk="0" hangingPunct="0"/>
            <a:endParaRPr kumimoji="0" lang="en-US" altLang="zh-CN" sz="2800" baseline="-25000" dirty="0"/>
          </a:p>
          <a:p>
            <a:pPr eaLnBrk="0" hangingPunct="0"/>
            <a:r>
              <a:rPr kumimoji="0" lang="en-US" altLang="zh-CN" sz="2800" dirty="0"/>
              <a:t>	      = 1-0- + -010 + 01-0 + 11-1</a:t>
            </a:r>
          </a:p>
          <a:p>
            <a:pPr eaLnBrk="0" hangingPunct="0"/>
            <a:endParaRPr kumimoji="0" lang="en-US" altLang="zh-CN" sz="2800" dirty="0"/>
          </a:p>
          <a:p>
            <a:pPr eaLnBrk="0" hangingPunct="0"/>
            <a:r>
              <a:rPr kumimoji="0" lang="en-US" altLang="zh-CN" sz="2800" dirty="0"/>
              <a:t>	      = </a:t>
            </a:r>
            <a:r>
              <a:rPr kumimoji="0" lang="en-US" altLang="zh-CN" sz="2800" i="1" dirty="0"/>
              <a:t>A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C + 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B C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D + 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 A B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D + ABD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066800" y="1447800"/>
            <a:ext cx="343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chemeClr val="tx2"/>
                </a:solidFill>
              </a:rPr>
              <a:t>f </a:t>
            </a:r>
            <a:r>
              <a:rPr lang="zh-CN" altLang="en-US" sz="2800" dirty="0"/>
              <a:t>结果的最小实现：</a:t>
            </a:r>
            <a:endParaRPr lang="en-US" altLang="zh-CN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卡诺图</a:t>
            </a:r>
            <a:br>
              <a:rPr lang="en-US" altLang="zh-CN" dirty="0"/>
            </a:br>
            <a:r>
              <a:rPr lang="zh-CN" altLang="en-US" sz="4000" dirty="0"/>
              <a:t>（</a:t>
            </a:r>
            <a:r>
              <a:rPr lang="en-US" altLang="zh-CN" sz="4000" dirty="0" err="1"/>
              <a:t>Karnaugh</a:t>
            </a:r>
            <a:r>
              <a:rPr lang="en-US" altLang="zh-CN" sz="4000" dirty="0"/>
              <a:t> Map: K-MAP</a:t>
            </a:r>
            <a:r>
              <a:rPr lang="zh-CN" altLang="en-US" sz="4000" dirty="0"/>
              <a:t>）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292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8D09-F63A-4F09-A3DB-17C5682B952B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BF2-61E7-400C-985F-3A60A123678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44624"/>
            <a:ext cx="7905776" cy="954360"/>
          </a:xfrm>
        </p:spPr>
        <p:txBody>
          <a:bodyPr/>
          <a:lstStyle/>
          <a:p>
            <a:r>
              <a:rPr lang="en-US" altLang="zh-CN" sz="4800" dirty="0" err="1"/>
              <a:t>Quine-McCluskey</a:t>
            </a:r>
            <a:r>
              <a:rPr lang="zh-CN" altLang="en-US" sz="4800" dirty="0"/>
              <a:t>法</a:t>
            </a:r>
            <a:endParaRPr lang="en-US" altLang="zh-CN" sz="3600" dirty="0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0198" y="1315096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在卡诺图中的验证结果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3126948" y="1284213"/>
            <a:ext cx="4299992" cy="3744986"/>
            <a:chOff x="213" y="747"/>
            <a:chExt cx="2155" cy="1989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511" y="747"/>
              <a:ext cx="30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AB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13" y="928"/>
              <a:ext cx="32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CD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16" y="886"/>
              <a:ext cx="15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Tahoma" pitchFamily="34" charset="0"/>
                </a:rPr>
                <a:t>00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01 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11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 10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80" y="1260"/>
              <a:ext cx="261" cy="1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Tahoma" pitchFamily="34" charset="0"/>
                </a:rPr>
                <a:t>00</a:t>
              </a:r>
            </a:p>
            <a:p>
              <a:pPr eaLnBrk="0" hangingPunct="0"/>
              <a:endParaRPr lang="zh-CN" altLang="en-US" sz="2400" dirty="0">
                <a:latin typeface="Tahoma" pitchFamily="34" charset="0"/>
              </a:endParaRPr>
            </a:p>
            <a:p>
              <a:pPr eaLnBrk="0" hangingPunct="0"/>
              <a:r>
                <a:rPr lang="zh-CN" altLang="en-US" sz="2400" dirty="0">
                  <a:latin typeface="Tahoma" pitchFamily="34" charset="0"/>
                </a:rPr>
                <a:t>01</a:t>
              </a:r>
            </a:p>
            <a:p>
              <a:pPr eaLnBrk="0" hangingPunct="0"/>
              <a:endParaRPr lang="zh-CN" altLang="en-US" sz="2400" dirty="0">
                <a:latin typeface="Tahoma" pitchFamily="34" charset="0"/>
              </a:endParaRPr>
            </a:p>
            <a:p>
              <a:pPr eaLnBrk="0" hangingPunct="0"/>
              <a:r>
                <a:rPr lang="zh-CN" altLang="en-US" sz="2400" dirty="0">
                  <a:latin typeface="Tahoma" pitchFamily="34" charset="0"/>
                </a:rPr>
                <a:t>11</a:t>
              </a:r>
            </a:p>
            <a:p>
              <a:pPr eaLnBrk="0" hangingPunct="0"/>
              <a:endParaRPr lang="zh-CN" altLang="en-US" sz="2400" dirty="0">
                <a:latin typeface="Tahoma" pitchFamily="34" charset="0"/>
              </a:endParaRPr>
            </a:p>
            <a:p>
              <a:pPr eaLnBrk="0" hangingPunct="0"/>
              <a:r>
                <a:rPr lang="zh-CN" altLang="en-US" sz="2400" dirty="0">
                  <a:latin typeface="Tahoma" pitchFamily="34" charset="0"/>
                </a:rPr>
                <a:t>10</a:t>
              </a:r>
            </a:p>
          </p:txBody>
        </p:sp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536" y="960"/>
              <a:ext cx="1776" cy="1776"/>
              <a:chOff x="864" y="144"/>
              <a:chExt cx="1776" cy="1776"/>
            </a:xfrm>
          </p:grpSpPr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104" y="768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488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2256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1104" y="384"/>
                <a:ext cx="1536" cy="1536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 flipV="1">
                <a:off x="864" y="144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1104" y="1152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864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014" y="1260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864" y="2412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864" y="2393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016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016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032" y="1632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016" y="2400"/>
              <a:ext cx="18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243" y="2412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248" y="2393"/>
              <a:ext cx="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622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248" y="1248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622" y="1632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632" y="1248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32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</p:grpSp>
      <p:sp>
        <p:nvSpPr>
          <p:cNvPr id="39" name="AutoShape 32"/>
          <p:cNvSpPr>
            <a:spLocks noChangeArrowheads="1"/>
          </p:cNvSpPr>
          <p:nvPr/>
        </p:nvSpPr>
        <p:spPr bwMode="auto">
          <a:xfrm>
            <a:off x="5914422" y="2996952"/>
            <a:ext cx="443508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33"/>
          <p:cNvSpPr>
            <a:spLocks noChangeArrowheads="1"/>
          </p:cNvSpPr>
          <p:nvPr/>
        </p:nvSpPr>
        <p:spPr bwMode="auto">
          <a:xfrm>
            <a:off x="5914422" y="2171700"/>
            <a:ext cx="12192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4979565" y="1992630"/>
            <a:ext cx="673101" cy="3067050"/>
            <a:chOff x="1998" y="1380"/>
            <a:chExt cx="424" cy="1932"/>
          </a:xfrm>
        </p:grpSpPr>
        <p:sp>
          <p:nvSpPr>
            <p:cNvPr id="45" name="AutoShape 38"/>
            <p:cNvSpPr>
              <a:spLocks/>
            </p:cNvSpPr>
            <p:nvPr/>
          </p:nvSpPr>
          <p:spPr bwMode="auto">
            <a:xfrm rot="16200000">
              <a:off x="1998" y="1380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39"/>
            <p:cNvSpPr>
              <a:spLocks/>
            </p:cNvSpPr>
            <p:nvPr/>
          </p:nvSpPr>
          <p:spPr bwMode="auto">
            <a:xfrm rot="5400000" flipV="1">
              <a:off x="2038" y="2928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Group 37"/>
          <p:cNvGrpSpPr>
            <a:grpSpLocks/>
          </p:cNvGrpSpPr>
          <p:nvPr/>
        </p:nvGrpSpPr>
        <p:grpSpPr bwMode="auto">
          <a:xfrm rot="16200000">
            <a:off x="5430189" y="3054592"/>
            <a:ext cx="673102" cy="3067050"/>
            <a:chOff x="1998" y="1380"/>
            <a:chExt cx="424" cy="1932"/>
          </a:xfrm>
        </p:grpSpPr>
        <p:sp>
          <p:nvSpPr>
            <p:cNvPr id="48" name="AutoShape 38"/>
            <p:cNvSpPr>
              <a:spLocks/>
            </p:cNvSpPr>
            <p:nvPr/>
          </p:nvSpPr>
          <p:spPr bwMode="auto">
            <a:xfrm rot="16200000">
              <a:off x="1998" y="1380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auto">
            <a:xfrm rot="5400000" flipV="1">
              <a:off x="2038" y="2928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线形标注 1 2"/>
          <p:cNvSpPr/>
          <p:nvPr/>
        </p:nvSpPr>
        <p:spPr>
          <a:xfrm>
            <a:off x="7754888" y="2870534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131170"/>
              <a:gd name="adj4" fmla="val -1532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ABD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线形标注 1 50"/>
          <p:cNvSpPr/>
          <p:nvPr/>
        </p:nvSpPr>
        <p:spPr>
          <a:xfrm>
            <a:off x="8108776" y="1960045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143616"/>
              <a:gd name="adj4" fmla="val -82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AC’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线形标注 1 53"/>
          <p:cNvSpPr/>
          <p:nvPr/>
        </p:nvSpPr>
        <p:spPr>
          <a:xfrm>
            <a:off x="6335480" y="1107773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230740"/>
              <a:gd name="adj4" fmla="val -851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A’BD’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线形标注 1 54"/>
          <p:cNvSpPr/>
          <p:nvPr/>
        </p:nvSpPr>
        <p:spPr>
          <a:xfrm>
            <a:off x="7956376" y="3946928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143616"/>
              <a:gd name="adj4" fmla="val -82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B’CD’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783911" y="5361384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i="1" dirty="0"/>
              <a:t>f(A,B,C,D) </a:t>
            </a:r>
            <a:r>
              <a:rPr kumimoji="0" lang="en-US" altLang="zh-CN" sz="2800" dirty="0"/>
              <a:t> = </a:t>
            </a:r>
            <a:r>
              <a:rPr kumimoji="0" lang="en-US" altLang="zh-CN" sz="2800" i="1" dirty="0"/>
              <a:t>A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C + 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B C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D + 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 A B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D + ABD</a:t>
            </a:r>
          </a:p>
        </p:txBody>
      </p:sp>
    </p:spTree>
    <p:extLst>
      <p:ext uri="{BB962C8B-B14F-4D97-AF65-F5344CB8AC3E}">
        <p14:creationId xmlns:p14="http://schemas.microsoft.com/office/powerpoint/2010/main" val="25694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" grpId="0" animBg="1"/>
      <p:bldP spid="51" grpId="0" animBg="1"/>
      <p:bldP spid="54" grpId="0" animBg="1"/>
      <p:bldP spid="55" grpId="0" animBg="1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00100" y="185720"/>
            <a:ext cx="7388324" cy="742950"/>
          </a:xfrm>
        </p:spPr>
        <p:txBody>
          <a:bodyPr/>
          <a:lstStyle/>
          <a:p>
            <a:br>
              <a:rPr lang="zh-CN" altLang="en-US" sz="3600" b="0" dirty="0"/>
            </a:br>
            <a:r>
              <a:rPr lang="zh-CN" altLang="en-US" sz="3600" b="0" dirty="0"/>
              <a:t>覆盖过程算法</a:t>
            </a:r>
            <a:r>
              <a:rPr lang="en-US" altLang="zh-CN" sz="3600" b="0" dirty="0"/>
              <a:t>(Covering Procedure) 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第一步：标示出所有只被某个质蕴涵项覆盖的最小项，将这些质蕴涵项加入覆盖中（</a:t>
            </a:r>
            <a:r>
              <a:rPr lang="zh-CN" altLang="en-US" sz="2400" dirty="0">
                <a:solidFill>
                  <a:srgbClr val="FF0000"/>
                </a:solidFill>
              </a:rPr>
              <a:t>实质蕴含项</a:t>
            </a:r>
            <a:r>
              <a:rPr lang="zh-CN" altLang="en-US" sz="2400" dirty="0"/>
              <a:t>）。 </a:t>
            </a:r>
          </a:p>
          <a:p>
            <a:r>
              <a:rPr lang="zh-CN" altLang="en-US" sz="2400" dirty="0"/>
              <a:t>第二步：在质蕴涵项图中去掉所有在第一步中标示出的质蕴涵项覆盖的行，同时去掉被这些质蕴涵项覆盖的最小项的列 </a:t>
            </a:r>
          </a:p>
          <a:p>
            <a:pPr lvl="1"/>
            <a:r>
              <a:rPr lang="zh-CN" altLang="en-US" sz="2000" dirty="0"/>
              <a:t>规则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如果一行被其它行覆盖，去掉该行 </a:t>
            </a:r>
          </a:p>
          <a:p>
            <a:pPr lvl="1"/>
            <a:r>
              <a:rPr lang="zh-CN" altLang="en-US" sz="2000" dirty="0"/>
              <a:t>规则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如果一列覆盖其它的列，去掉该列 </a:t>
            </a:r>
          </a:p>
          <a:p>
            <a:r>
              <a:rPr lang="zh-CN" altLang="en-US" sz="2400" dirty="0"/>
              <a:t>第三步：如果第二步的结果是一个循环图表，进入第五步。否则再次执行第一部和第二步。 </a:t>
            </a:r>
          </a:p>
          <a:p>
            <a:r>
              <a:rPr lang="zh-CN" altLang="en-US" sz="2400" dirty="0"/>
              <a:t>第四步：如果第三步的结果是一个循环图表，进入第五步。否则进入第一步。 </a:t>
            </a:r>
          </a:p>
          <a:p>
            <a:r>
              <a:rPr lang="zh-CN" altLang="en-US" sz="2400" dirty="0"/>
              <a:t>第五步：重复执行第五步，任意选择一个质蕴涵项。直到产生一个空图表或者非循环表。如果表中还有符号，进入第一步。 </a:t>
            </a:r>
          </a:p>
          <a:p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222816-CE15-43F1-96DC-00F39E77922A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AB4C8-3ADE-422A-88BF-39C99268A1B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707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覆盖的例子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1031816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2"/>
                </a:solidFill>
              </a:rPr>
              <a:t> f(</a:t>
            </a:r>
            <a:r>
              <a:rPr lang="en-US" altLang="zh-CN" sz="2800" i="1" dirty="0">
                <a:solidFill>
                  <a:schemeClr val="tx2"/>
                </a:solidFill>
              </a:rPr>
              <a:t>A,B,C,D) </a:t>
            </a:r>
            <a:r>
              <a:rPr lang="en-US" altLang="zh-CN" sz="2800" dirty="0">
                <a:solidFill>
                  <a:schemeClr val="tx2"/>
                </a:solidFill>
              </a:rPr>
              <a:t>= 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8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(0,1,5,6,7,8,9,10,11,13,14,15)</a:t>
            </a:r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35C376-869C-4569-A2D3-DF4986609465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762000" y="1906528"/>
          <a:ext cx="7801680" cy="448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50" name="VISIO" r:id="rId3" imgW="2843280" imgH="1852920" progId="Visio.Drawing.5">
                  <p:embed/>
                </p:oleObj>
              </mc:Choice>
              <mc:Fallback>
                <p:oleObj name="VISIO" r:id="rId3" imgW="2843280" imgH="18529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6528"/>
                        <a:ext cx="7801680" cy="4486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1708091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endParaRPr lang="en-US" altLang="zh-CN" sz="2000" dirty="0">
              <a:solidFill>
                <a:schemeClr val="tx2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527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简化的</a:t>
            </a:r>
            <a:r>
              <a:rPr lang="zh-CN" altLang="en-US" sz="4000" dirty="0"/>
              <a:t>质蕴含</a:t>
            </a:r>
            <a:r>
              <a:rPr lang="zh-CN" altLang="en-US" b="0" dirty="0"/>
              <a:t>表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B0860-AFD7-4045-8514-3D3CFBDC960C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79512" y="1196752"/>
          <a:ext cx="38862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6" name="VISIO" r:id="rId3" imgW="1306800" imgH="1294200" progId="Visio.Drawing.11">
                  <p:embed/>
                </p:oleObj>
              </mc:Choice>
              <mc:Fallback>
                <p:oleObj name="VISIO" r:id="rId3" imgW="1306800" imgH="12942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96752"/>
                        <a:ext cx="3886200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370424" y="1162524"/>
          <a:ext cx="2773576" cy="2773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7" name="Visio" r:id="rId5" imgW="923198" imgH="923173" progId="Visio.Drawing.11">
                  <p:embed/>
                </p:oleObj>
              </mc:Choice>
              <mc:Fallback>
                <p:oleObj name="Visio" r:id="rId5" imgW="923198" imgH="9231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424" y="1162524"/>
                        <a:ext cx="2773576" cy="2773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851920" y="1412776"/>
            <a:ext cx="320754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PI3</a:t>
            </a:r>
            <a:r>
              <a:rPr lang="zh-CN" altLang="en-US" sz="2400" dirty="0"/>
              <a:t>行被</a:t>
            </a:r>
            <a:r>
              <a:rPr lang="en-US" altLang="zh-CN" sz="2400" dirty="0"/>
              <a:t>PI2</a:t>
            </a:r>
            <a:r>
              <a:rPr lang="zh-CN" altLang="en-US" sz="2400" dirty="0"/>
              <a:t>行覆盖</a:t>
            </a:r>
            <a:endParaRPr lang="en-US" altLang="zh-CN" sz="2400" dirty="0"/>
          </a:p>
          <a:p>
            <a:r>
              <a:rPr lang="en-US" altLang="zh-CN" sz="2400" dirty="0"/>
              <a:t>PI6</a:t>
            </a:r>
            <a:r>
              <a:rPr lang="zh-CN" altLang="en-US" sz="2400" dirty="0"/>
              <a:t>行被</a:t>
            </a:r>
            <a:r>
              <a:rPr lang="en-US" altLang="zh-CN" sz="2400" dirty="0"/>
              <a:t>PI4</a:t>
            </a:r>
            <a:r>
              <a:rPr lang="zh-CN" altLang="en-US" sz="2400" dirty="0"/>
              <a:t>行覆盖</a:t>
            </a:r>
            <a:endParaRPr lang="en-US" altLang="zh-CN" sz="2400" dirty="0"/>
          </a:p>
          <a:p>
            <a:r>
              <a:rPr lang="zh-CN" altLang="en-US" sz="2400" dirty="0"/>
              <a:t>则删除</a:t>
            </a:r>
            <a:r>
              <a:rPr lang="en-US" altLang="zh-CN" sz="2400" dirty="0"/>
              <a:t>PI3</a:t>
            </a:r>
            <a:r>
              <a:rPr lang="zh-CN" altLang="en-US" sz="2400" dirty="0"/>
              <a:t>、</a:t>
            </a:r>
            <a:r>
              <a:rPr lang="en-US" altLang="zh-CN" sz="2400" dirty="0"/>
              <a:t>PI6</a:t>
            </a:r>
            <a:r>
              <a:rPr lang="zh-CN" altLang="en-US" sz="2400" dirty="0"/>
              <a:t>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m11</a:t>
            </a:r>
            <a:r>
              <a:rPr lang="zh-CN" altLang="en-US" sz="2400" dirty="0"/>
              <a:t>列覆盖</a:t>
            </a:r>
            <a:r>
              <a:rPr lang="en-US" altLang="zh-CN" sz="2400" dirty="0"/>
              <a:t>m10</a:t>
            </a:r>
            <a:r>
              <a:rPr lang="zh-CN" altLang="en-US" sz="2400" dirty="0"/>
              <a:t>列</a:t>
            </a:r>
            <a:endParaRPr lang="en-US" altLang="zh-CN" sz="2400" dirty="0"/>
          </a:p>
          <a:p>
            <a:r>
              <a:rPr lang="en-US" altLang="zh-CN" sz="2400" dirty="0"/>
              <a:t>m13</a:t>
            </a:r>
            <a:r>
              <a:rPr lang="zh-CN" altLang="en-US" sz="2400" dirty="0"/>
              <a:t>列覆盖</a:t>
            </a:r>
            <a:r>
              <a:rPr lang="en-US" altLang="zh-CN" sz="2400" dirty="0"/>
              <a:t>m5</a:t>
            </a:r>
            <a:r>
              <a:rPr lang="zh-CN" altLang="en-US" sz="2400" dirty="0"/>
              <a:t>列</a:t>
            </a:r>
            <a:endParaRPr lang="en-US" altLang="zh-CN" sz="2400" dirty="0"/>
          </a:p>
          <a:p>
            <a:r>
              <a:rPr lang="zh-CN" altLang="en-US" sz="2400" dirty="0"/>
              <a:t>则删除</a:t>
            </a:r>
            <a:r>
              <a:rPr lang="en-US" altLang="zh-CN" sz="2400" dirty="0"/>
              <a:t>m11</a:t>
            </a:r>
            <a:r>
              <a:rPr lang="zh-CN" altLang="en-US" sz="2400" dirty="0"/>
              <a:t>、</a:t>
            </a:r>
            <a:r>
              <a:rPr lang="en-US" altLang="zh-CN" sz="2400" dirty="0"/>
              <a:t>m13</a:t>
            </a:r>
            <a:r>
              <a:rPr lang="zh-CN" altLang="en-US" sz="2400" dirty="0"/>
              <a:t>列。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5451076" y="443711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PI2</a:t>
            </a:r>
            <a:r>
              <a:rPr lang="zh-CN" altLang="en-US" sz="2400" dirty="0"/>
              <a:t>、</a:t>
            </a:r>
            <a:r>
              <a:rPr lang="en-US" altLang="zh-CN" sz="2400" dirty="0"/>
              <a:t>PI4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实质蕴含项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循环</a:t>
            </a:r>
            <a:r>
              <a:rPr lang="zh-CN" altLang="en-US" sz="4000" dirty="0"/>
              <a:t>质蕴涵项</a:t>
            </a:r>
            <a:r>
              <a:rPr lang="zh-CN" altLang="en-US" b="0" dirty="0"/>
              <a:t>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1253058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没有实质蕴涵项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没有行或列的覆盖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7358FF-C9B6-425C-A10A-51339B0558EA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32229" y="2316872"/>
          <a:ext cx="3076575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2" name="VISIO" r:id="rId3" imgW="1649520" imgH="1675080" progId="Visio.Drawing.11">
                  <p:embed/>
                </p:oleObj>
              </mc:Choice>
              <mc:Fallback>
                <p:oleObj name="VISIO" r:id="rId3" imgW="1649520" imgH="16750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29" y="2316872"/>
                        <a:ext cx="3076575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481387" y="2690624"/>
          <a:ext cx="25384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3" name="VISIO" r:id="rId5" imgW="1268640" imgH="1294200" progId="Visio.Drawing.11">
                  <p:embed/>
                </p:oleObj>
              </mc:Choice>
              <mc:Fallback>
                <p:oleObj name="VISIO" r:id="rId5" imgW="1268640" imgH="12942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7" y="2690624"/>
                        <a:ext cx="2538413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523112" y="2852936"/>
          <a:ext cx="24384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4" name="Visio" r:id="rId7" imgW="1278710" imgH="1113746" progId="Visio.Drawing.11">
                  <p:embed/>
                </p:oleObj>
              </mc:Choice>
              <mc:Fallback>
                <p:oleObj name="Visio" r:id="rId7" imgW="1278710" imgH="11137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112" y="2852936"/>
                        <a:ext cx="24384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87574" y="5433726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任选</a:t>
            </a:r>
            <a:r>
              <a:rPr lang="en-US" altLang="zh-CN" sz="2000" dirty="0"/>
              <a:t>PI1</a:t>
            </a:r>
            <a:r>
              <a:rPr lang="zh-CN" altLang="en-US" sz="2000" dirty="0"/>
              <a:t>加入覆盖组中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94529" y="540371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PI3</a:t>
            </a:r>
            <a:r>
              <a:rPr lang="zh-CN" altLang="en-US" sz="2000" dirty="0"/>
              <a:t>、</a:t>
            </a:r>
            <a:r>
              <a:rPr lang="en-US" altLang="zh-CN" sz="2000" dirty="0"/>
              <a:t>PI5</a:t>
            </a:r>
            <a:r>
              <a:rPr lang="zh-CN" altLang="en-US" sz="2000" dirty="0"/>
              <a:t>为实质蕴涵项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9912" y="5393560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PI2</a:t>
            </a:r>
            <a:r>
              <a:rPr lang="zh-CN" altLang="en-US" sz="2000" dirty="0"/>
              <a:t>、</a:t>
            </a:r>
            <a:r>
              <a:rPr lang="en-US" altLang="zh-CN" sz="2000" dirty="0"/>
              <a:t>PI6</a:t>
            </a:r>
            <a:r>
              <a:rPr lang="zh-CN" altLang="en-US" sz="2000" dirty="0"/>
              <a:t>行被覆盖，</a:t>
            </a:r>
            <a:endParaRPr lang="en-US" altLang="zh-CN" sz="2000" dirty="0"/>
          </a:p>
          <a:p>
            <a:r>
              <a:rPr lang="zh-CN" altLang="en-US" sz="2000" dirty="0"/>
              <a:t>删除</a:t>
            </a:r>
            <a:r>
              <a:rPr lang="en-US" altLang="zh-CN" sz="2000" dirty="0"/>
              <a:t>PI2</a:t>
            </a:r>
            <a:r>
              <a:rPr lang="zh-CN" altLang="en-US" sz="2000" dirty="0"/>
              <a:t>、</a:t>
            </a:r>
            <a:r>
              <a:rPr lang="en-US" altLang="zh-CN" sz="2000" dirty="0"/>
              <a:t>PI6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Quine-McCluskey</a:t>
            </a:r>
            <a:r>
              <a:rPr lang="zh-CN" altLang="en-US" dirty="0"/>
              <a:t>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686800" cy="3744416"/>
          </a:xfrm>
        </p:spPr>
        <p:txBody>
          <a:bodyPr/>
          <a:lstStyle/>
          <a:p>
            <a:r>
              <a:rPr lang="zh-CN" altLang="en-US" sz="2800" dirty="0"/>
              <a:t>算法概况 </a:t>
            </a:r>
          </a:p>
          <a:p>
            <a:pPr lvl="1"/>
            <a:r>
              <a:rPr lang="zh-CN" altLang="en-US" sz="2400" dirty="0"/>
              <a:t>列出函数的所有最小项 </a:t>
            </a:r>
          </a:p>
          <a:p>
            <a:pPr lvl="1"/>
            <a:r>
              <a:rPr lang="zh-CN" altLang="en-US" sz="2400" dirty="0"/>
              <a:t>找出所有的质蕴涵项（第一步和第二步） </a:t>
            </a:r>
          </a:p>
          <a:p>
            <a:pPr lvl="1"/>
            <a:r>
              <a:rPr lang="zh-CN" altLang="en-US" sz="2400" dirty="0"/>
              <a:t>第一步：将最小项按</a:t>
            </a:r>
            <a:r>
              <a:rPr lang="zh-CN" altLang="en-US" sz="2400" dirty="0">
                <a:solidFill>
                  <a:srgbClr val="FF0000"/>
                </a:solidFill>
              </a:rPr>
              <a:t>重量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的个数）分组。 </a:t>
            </a:r>
          </a:p>
          <a:p>
            <a:pPr lvl="1"/>
            <a:r>
              <a:rPr lang="zh-CN" altLang="en-US" sz="2400" dirty="0"/>
              <a:t>第二步：穷尽地找出所有的质蕴涵项。 </a:t>
            </a:r>
          </a:p>
          <a:p>
            <a:pPr lvl="1"/>
            <a:r>
              <a:rPr lang="zh-CN" altLang="en-US" sz="2400" dirty="0"/>
              <a:t>找出最小的质蕴涵项覆盖（第三步和第四步） </a:t>
            </a:r>
          </a:p>
          <a:p>
            <a:pPr lvl="1"/>
            <a:r>
              <a:rPr lang="zh-CN" altLang="en-US" sz="2400" dirty="0"/>
              <a:t>构造质蕴涵项图 </a:t>
            </a:r>
          </a:p>
          <a:p>
            <a:pPr lvl="1"/>
            <a:r>
              <a:rPr lang="zh-CN" altLang="en-US" sz="2400" dirty="0"/>
              <a:t>选择最小数目的质蕴涵项覆盖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5420A-4C10-40FA-AC32-C80B45D9E9B3}" type="datetime1">
              <a:rPr lang="zh-CN" altLang="en-US" smtClean="0"/>
              <a:t>2019/4/9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38199" y="4937036"/>
            <a:ext cx="57150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直接，系统的计算方法</a:t>
            </a:r>
          </a:p>
          <a:p>
            <a:r>
              <a:rPr lang="zh-CN" altLang="en-US" sz="2800" dirty="0"/>
              <a:t>可以处理多于六个变量的函数</a:t>
            </a:r>
          </a:p>
          <a:p>
            <a:r>
              <a:rPr lang="zh-CN" altLang="en-US" sz="2800" dirty="0"/>
              <a:t>可以处理多输出函数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82343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QM</a:t>
            </a:r>
            <a:r>
              <a:rPr lang="zh-CN" altLang="en-US" dirty="0"/>
              <a:t>练习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solidFill>
                  <a:schemeClr val="tx2"/>
                </a:solidFill>
              </a:rPr>
              <a:t>f</a:t>
            </a:r>
            <a:r>
              <a:rPr lang="en-US" altLang="zh-CN" sz="2800" dirty="0">
                <a:solidFill>
                  <a:schemeClr val="tx2"/>
                </a:solidFill>
              </a:rPr>
              <a:t>(A,B,C,D) = 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8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(0,1,2,3,5,7,8,10,11,13)</a:t>
            </a:r>
          </a:p>
          <a:p>
            <a:pPr>
              <a:spcBef>
                <a:spcPct val="50000"/>
              </a:spcBef>
            </a:pPr>
            <a:r>
              <a:rPr lang="en-US" altLang="zh-CN" sz="2800" i="1" dirty="0">
                <a:solidFill>
                  <a:schemeClr val="tx2"/>
                </a:solidFill>
              </a:rPr>
              <a:t>f</a:t>
            </a:r>
            <a:r>
              <a:rPr lang="en-US" altLang="zh-CN" sz="2800" dirty="0">
                <a:solidFill>
                  <a:schemeClr val="tx2"/>
                </a:solidFill>
              </a:rPr>
              <a:t>(A,B,C,D) = 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8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(0,2,3,6,8,9,12,15)+  d(1,5)</a:t>
            </a:r>
          </a:p>
          <a:p>
            <a:r>
              <a:rPr lang="en-US" altLang="zh-CN" dirty="0"/>
              <a:t>F(A,B,C,D,E)=∑m(2,5,7,8,10,13,15,17,19,21,23,24,29,31)</a:t>
            </a:r>
          </a:p>
          <a:p>
            <a:r>
              <a:rPr lang="en-US" altLang="zh-CN" dirty="0"/>
              <a:t>F(A,B,C,D,E,F)= ∑ m (2,8,10,18,24,26,34,37,42,45,50,53,58,61)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895492-8CCB-4644-8AC6-783565CE1F17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AB4C8-3ADE-422A-88BF-39C99268A1B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9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无关项处理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99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85720"/>
            <a:ext cx="7358114" cy="742950"/>
          </a:xfrm>
        </p:spPr>
        <p:txBody>
          <a:bodyPr/>
          <a:lstStyle/>
          <a:p>
            <a:pPr eaLnBrk="1" hangingPunct="1"/>
            <a:r>
              <a:rPr lang="zh-CN" altLang="en-US" dirty="0"/>
              <a:t>无关项</a:t>
            </a:r>
            <a:r>
              <a:rPr lang="en-US" altLang="zh-CN" sz="4000" dirty="0"/>
              <a:t>(Don</a:t>
            </a:r>
            <a:r>
              <a:rPr lang="en-US" altLang="zh-CN" sz="4000" dirty="0">
                <a:latin typeface="Arial" charset="0"/>
              </a:rPr>
              <a:t>’</a:t>
            </a:r>
            <a:r>
              <a:rPr lang="en-US" altLang="zh-CN" sz="4000" dirty="0"/>
              <a:t>t Care Term)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14421"/>
            <a:ext cx="8577262" cy="5178441"/>
          </a:xfrm>
        </p:spPr>
        <p:txBody>
          <a:bodyPr/>
          <a:lstStyle/>
          <a:p>
            <a:r>
              <a:rPr lang="zh-CN" altLang="en-US" sz="2800" kern="1200" dirty="0">
                <a:latin typeface="Arial" charset="0"/>
                <a:ea typeface="宋体" pitchFamily="2" charset="-122"/>
              </a:rPr>
              <a:t>无关项</a:t>
            </a:r>
            <a:r>
              <a:rPr lang="en-US" altLang="zh-CN" sz="2800" kern="1200" dirty="0">
                <a:latin typeface="Arial" charset="0"/>
                <a:ea typeface="宋体" pitchFamily="2" charset="-122"/>
              </a:rPr>
              <a:t>/</a:t>
            </a:r>
            <a:r>
              <a:rPr lang="zh-CN" altLang="en-US" sz="2800" kern="1200" dirty="0">
                <a:latin typeface="Arial" charset="0"/>
                <a:ea typeface="宋体" pitchFamily="2" charset="-122"/>
              </a:rPr>
              <a:t>不确定项</a:t>
            </a:r>
            <a:r>
              <a:rPr lang="en-US" altLang="zh-CN" sz="2800" kern="1200" dirty="0">
                <a:latin typeface="Arial" charset="0"/>
                <a:ea typeface="宋体" pitchFamily="2" charset="-122"/>
              </a:rPr>
              <a:t>/</a:t>
            </a:r>
            <a:r>
              <a:rPr lang="zh-CN" altLang="en-US" sz="2800" kern="1200" dirty="0">
                <a:latin typeface="Arial" charset="0"/>
                <a:ea typeface="宋体" pitchFamily="2" charset="-122"/>
              </a:rPr>
              <a:t>禁止态：电路非法状态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干扰导致错码引起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电路启动时，各部件不能同时进入工作状态</a:t>
            </a:r>
          </a:p>
          <a:p>
            <a:r>
              <a:rPr lang="zh-CN" altLang="en-US" sz="2800" kern="1200" dirty="0">
                <a:latin typeface="Arial" charset="0"/>
                <a:ea typeface="宋体" pitchFamily="2" charset="-122"/>
              </a:rPr>
              <a:t>禁止态出现方式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瞬态方式出现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稳态方式出现</a:t>
            </a:r>
          </a:p>
          <a:p>
            <a:r>
              <a:rPr lang="zh-CN" altLang="en-US" sz="2800" kern="1200" dirty="0">
                <a:latin typeface="Arial" charset="0"/>
                <a:ea typeface="宋体" pitchFamily="2" charset="-122"/>
              </a:rPr>
              <a:t> 克服措施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人工干预或自恢复电路</a:t>
            </a:r>
          </a:p>
          <a:p>
            <a:pPr eaLnBrk="1" hangingPunct="1"/>
            <a:r>
              <a:rPr lang="zh-CN" altLang="en-US" sz="2800" kern="1200" dirty="0">
                <a:latin typeface="Arial" charset="0"/>
                <a:ea typeface="宋体" pitchFamily="2" charset="-122"/>
              </a:rPr>
              <a:t> 禁止态检测电路通常是必须的。</a:t>
            </a:r>
            <a:r>
              <a:rPr lang="en-US" altLang="zh-CN" sz="2800" b="1" kern="1200" dirty="0">
                <a:latin typeface="Arial" charset="0"/>
                <a:ea typeface="宋体" pitchFamily="2" charset="-122"/>
              </a:rPr>
              <a:t> </a:t>
            </a:r>
            <a:r>
              <a:rPr lang="zh-CN" altLang="en-US" sz="2800" b="1" kern="12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若不影响电路运行</a:t>
            </a:r>
            <a:r>
              <a:rPr lang="en-US" altLang="zh-CN" sz="2800" b="1" kern="1200" dirty="0">
                <a:latin typeface="Arial" charset="0"/>
                <a:ea typeface="宋体" pitchFamily="2" charset="-122"/>
              </a:rPr>
              <a:t>,</a:t>
            </a:r>
            <a:r>
              <a:rPr lang="zh-CN" altLang="en-US" sz="2800" b="1" kern="1200" dirty="0">
                <a:latin typeface="Arial" charset="0"/>
                <a:ea typeface="宋体" pitchFamily="2" charset="-122"/>
              </a:rPr>
              <a:t>则</a:t>
            </a:r>
            <a:r>
              <a:rPr lang="zh-CN" altLang="en-US" sz="2800" kern="1200" dirty="0">
                <a:latin typeface="Arial" charset="0"/>
                <a:ea typeface="宋体" pitchFamily="2" charset="-122"/>
              </a:rPr>
              <a:t>可不必刻意区分禁止态和其它状态，</a:t>
            </a:r>
            <a:r>
              <a:rPr lang="zh-CN" altLang="en-US" sz="2800" dirty="0"/>
              <a:t>可以处理成</a:t>
            </a:r>
            <a:r>
              <a:rPr lang="en-US" altLang="zh-CN" sz="2800" dirty="0"/>
              <a:t>0</a:t>
            </a:r>
            <a:r>
              <a:rPr lang="zh-CN" altLang="en-US" sz="2800" dirty="0"/>
              <a:t>，也可以处理成</a:t>
            </a:r>
            <a:r>
              <a:rPr lang="en-US" altLang="zh-CN" sz="2800" dirty="0"/>
              <a:t>1</a:t>
            </a:r>
            <a:r>
              <a:rPr lang="zh-CN" altLang="en-US" sz="2800" dirty="0"/>
              <a:t>，按照化简的需要酌情确定。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55E1EC-57D9-461F-A96A-8055D825F3FD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4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无关项设计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4BEEA-156A-47BD-86F4-3154D433D3C0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>
            <p:extLst/>
          </p:nvPr>
        </p:nvGraphicFramePr>
        <p:xfrm>
          <a:off x="457200" y="1966912"/>
          <a:ext cx="8507288" cy="436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22" name="VISIO" r:id="rId4" imgW="3236760" imgH="2347920" progId="Visio.Drawing.11">
                  <p:embed/>
                </p:oleObj>
              </mc:Choice>
              <mc:Fallback>
                <p:oleObj name="VISIO" r:id="rId4" imgW="3236760" imgH="2347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66912"/>
                        <a:ext cx="8507288" cy="4367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39838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BCD</a:t>
            </a:r>
            <a:r>
              <a:rPr lang="zh-CN" altLang="en-US" dirty="0">
                <a:solidFill>
                  <a:schemeClr val="tx2"/>
                </a:solidFill>
              </a:rPr>
              <a:t>码检测器：当输入</a:t>
            </a:r>
            <a:r>
              <a:rPr lang="en-US" altLang="zh-CN" dirty="0">
                <a:solidFill>
                  <a:schemeClr val="tx2"/>
                </a:solidFill>
              </a:rPr>
              <a:t>4</a:t>
            </a:r>
            <a:r>
              <a:rPr lang="zh-CN" altLang="en-US" dirty="0">
                <a:solidFill>
                  <a:schemeClr val="tx2"/>
                </a:solidFill>
              </a:rPr>
              <a:t>位</a:t>
            </a:r>
            <a:r>
              <a:rPr lang="en-US" altLang="zh-CN" dirty="0">
                <a:solidFill>
                  <a:schemeClr val="tx2"/>
                </a:solidFill>
              </a:rPr>
              <a:t>BCD</a:t>
            </a:r>
            <a:r>
              <a:rPr lang="zh-CN" altLang="en-US" dirty="0">
                <a:solidFill>
                  <a:schemeClr val="tx2"/>
                </a:solidFill>
              </a:rPr>
              <a:t>码值大于等于</a:t>
            </a:r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zh-CN" altLang="en-US" dirty="0">
                <a:solidFill>
                  <a:schemeClr val="tx2"/>
                </a:solidFill>
              </a:rPr>
              <a:t>时，输出为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。</a:t>
            </a:r>
            <a:endParaRPr lang="en-US" altLang="zh-CN" dirty="0">
              <a:solidFill>
                <a:schemeClr val="tx2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84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问题求解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EDB1DB-03DF-4639-8B94-6932E8307C46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980023" y="136599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如何化简逻辑表达式？</a:t>
            </a:r>
            <a:endParaRPr lang="en-US" altLang="zh-CN" sz="3200" dirty="0"/>
          </a:p>
        </p:txBody>
      </p:sp>
      <p:sp>
        <p:nvSpPr>
          <p:cNvPr id="10" name="矩形 9"/>
          <p:cNvSpPr/>
          <p:nvPr/>
        </p:nvSpPr>
        <p:spPr>
          <a:xfrm>
            <a:off x="1009157" y="2858417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寻找相邻最小项！</a:t>
            </a:r>
            <a:endParaRPr lang="en-US" altLang="zh-CN" sz="3200" dirty="0"/>
          </a:p>
        </p:txBody>
      </p:sp>
      <p:sp>
        <p:nvSpPr>
          <p:cNvPr id="11" name="矩形 10"/>
          <p:cNvSpPr/>
          <p:nvPr/>
        </p:nvSpPr>
        <p:spPr>
          <a:xfrm>
            <a:off x="1039018" y="3914186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如何寻找相邻最小项！？</a:t>
            </a:r>
            <a:endParaRPr lang="en-US" altLang="zh-CN" sz="3200" dirty="0"/>
          </a:p>
        </p:txBody>
      </p:sp>
      <p:sp>
        <p:nvSpPr>
          <p:cNvPr id="12" name="矩形 11"/>
          <p:cNvSpPr/>
          <p:nvPr/>
        </p:nvSpPr>
        <p:spPr>
          <a:xfrm>
            <a:off x="1039018" y="4984107"/>
            <a:ext cx="3695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距离为</a:t>
            </a:r>
            <a:r>
              <a:rPr lang="en-US" altLang="zh-CN" sz="3200" dirty="0"/>
              <a:t>1</a:t>
            </a:r>
            <a:r>
              <a:rPr lang="zh-CN" altLang="en-US" sz="3200" dirty="0"/>
              <a:t>的最小项！</a:t>
            </a:r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2358830" y="2068679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将逻辑函数表示成最小项表达式。</a:t>
            </a:r>
          </a:p>
        </p:txBody>
      </p:sp>
    </p:spTree>
    <p:extLst>
      <p:ext uri="{BB962C8B-B14F-4D97-AF65-F5344CB8AC3E}">
        <p14:creationId xmlns:p14="http://schemas.microsoft.com/office/powerpoint/2010/main" val="164634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无关项设计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5801" y="4371008"/>
                <a:ext cx="3904192" cy="10668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F=A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801" y="4371008"/>
                <a:ext cx="3904192" cy="1066851"/>
              </a:xfrm>
              <a:blipFill rotWithShape="0">
                <a:blip r:embed="rId3"/>
                <a:stretch>
                  <a:fillRect l="-3750" t="-7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FC98D-45E3-4BFF-955C-0F7D8C6CF765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881216" y="1416670"/>
            <a:ext cx="2895600" cy="2219325"/>
            <a:chOff x="3168" y="384"/>
            <a:chExt cx="1824" cy="139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464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461" y="1003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447" y="1010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888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888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159" y="991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606" y="1486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176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6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600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887" y="1003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600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600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600" y="768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600" y="1776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600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752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600" y="12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606" y="1017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600" y="149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176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894" y="755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4471" y="77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3360" y="5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3168" y="5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3360" y="38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3360" y="816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3600" y="576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00     01     11     10</a:t>
              </a:r>
            </a:p>
          </p:txBody>
        </p:sp>
      </p:grpSp>
      <p:sp>
        <p:nvSpPr>
          <p:cNvPr id="110" name="Rectangle 9"/>
          <p:cNvSpPr>
            <a:spLocks noChangeArrowheads="1"/>
          </p:cNvSpPr>
          <p:nvPr/>
        </p:nvSpPr>
        <p:spPr bwMode="auto">
          <a:xfrm>
            <a:off x="3124969" y="285586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000"/>
          </a:p>
        </p:txBody>
      </p:sp>
      <p:sp>
        <p:nvSpPr>
          <p:cNvPr id="111" name="文本框 110"/>
          <p:cNvSpPr txBox="1"/>
          <p:nvPr/>
        </p:nvSpPr>
        <p:spPr>
          <a:xfrm>
            <a:off x="2564042" y="318728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2989416" y="3192412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619672" y="27809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2051720" y="27809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2555776" y="27809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2968451" y="27809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53" name="Group 6"/>
          <p:cNvGrpSpPr>
            <a:grpSpLocks/>
          </p:cNvGrpSpPr>
          <p:nvPr/>
        </p:nvGrpSpPr>
        <p:grpSpPr bwMode="auto">
          <a:xfrm>
            <a:off x="5276800" y="1569070"/>
            <a:ext cx="2895600" cy="2219325"/>
            <a:chOff x="3168" y="384"/>
            <a:chExt cx="1824" cy="1398"/>
          </a:xfrm>
        </p:grpSpPr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>
              <a:off x="4464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55" name="Rectangle 9"/>
            <p:cNvSpPr>
              <a:spLocks noChangeArrowheads="1"/>
            </p:cNvSpPr>
            <p:nvPr/>
          </p:nvSpPr>
          <p:spPr bwMode="auto">
            <a:xfrm>
              <a:off x="4461" y="1003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56" name="Rectangle 10"/>
            <p:cNvSpPr>
              <a:spLocks noChangeArrowheads="1"/>
            </p:cNvSpPr>
            <p:nvPr/>
          </p:nvSpPr>
          <p:spPr bwMode="auto">
            <a:xfrm>
              <a:off x="4447" y="1010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3888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58" name="Rectangle 13"/>
            <p:cNvSpPr>
              <a:spLocks noChangeArrowheads="1"/>
            </p:cNvSpPr>
            <p:nvPr/>
          </p:nvSpPr>
          <p:spPr bwMode="auto">
            <a:xfrm>
              <a:off x="3888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4159" y="991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60" name="Rectangle 16"/>
            <p:cNvSpPr>
              <a:spLocks noChangeArrowheads="1"/>
            </p:cNvSpPr>
            <p:nvPr/>
          </p:nvSpPr>
          <p:spPr bwMode="auto">
            <a:xfrm>
              <a:off x="3606" y="1486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61" name="Rectangle 17"/>
            <p:cNvSpPr>
              <a:spLocks noChangeArrowheads="1"/>
            </p:cNvSpPr>
            <p:nvPr/>
          </p:nvSpPr>
          <p:spPr bwMode="auto">
            <a:xfrm>
              <a:off x="4176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2" name="Rectangle 18"/>
            <p:cNvSpPr>
              <a:spLocks noChangeArrowheads="1"/>
            </p:cNvSpPr>
            <p:nvPr/>
          </p:nvSpPr>
          <p:spPr bwMode="auto">
            <a:xfrm>
              <a:off x="4176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3" name="Rectangle 19"/>
            <p:cNvSpPr>
              <a:spLocks noChangeArrowheads="1"/>
            </p:cNvSpPr>
            <p:nvPr/>
          </p:nvSpPr>
          <p:spPr bwMode="auto">
            <a:xfrm>
              <a:off x="3600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4" name="Rectangle 20"/>
            <p:cNvSpPr>
              <a:spLocks noChangeArrowheads="1"/>
            </p:cNvSpPr>
            <p:nvPr/>
          </p:nvSpPr>
          <p:spPr bwMode="auto">
            <a:xfrm>
              <a:off x="3887" y="1003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65" name="Rectangle 21"/>
            <p:cNvSpPr>
              <a:spLocks noChangeArrowheads="1"/>
            </p:cNvSpPr>
            <p:nvPr/>
          </p:nvSpPr>
          <p:spPr bwMode="auto">
            <a:xfrm>
              <a:off x="3600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6" name="Rectangle 22"/>
            <p:cNvSpPr>
              <a:spLocks noChangeArrowheads="1"/>
            </p:cNvSpPr>
            <p:nvPr/>
          </p:nvSpPr>
          <p:spPr bwMode="auto">
            <a:xfrm>
              <a:off x="3600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7" name="Line 23"/>
            <p:cNvSpPr>
              <a:spLocks noChangeShapeType="1"/>
            </p:cNvSpPr>
            <p:nvPr/>
          </p:nvSpPr>
          <p:spPr bwMode="auto">
            <a:xfrm>
              <a:off x="3600" y="768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4"/>
            <p:cNvSpPr>
              <a:spLocks noChangeShapeType="1"/>
            </p:cNvSpPr>
            <p:nvPr/>
          </p:nvSpPr>
          <p:spPr bwMode="auto">
            <a:xfrm>
              <a:off x="3600" y="1776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5"/>
            <p:cNvSpPr>
              <a:spLocks noChangeShapeType="1"/>
            </p:cNvSpPr>
            <p:nvPr/>
          </p:nvSpPr>
          <p:spPr bwMode="auto">
            <a:xfrm>
              <a:off x="3600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6"/>
            <p:cNvSpPr>
              <a:spLocks noChangeShapeType="1"/>
            </p:cNvSpPr>
            <p:nvPr/>
          </p:nvSpPr>
          <p:spPr bwMode="auto">
            <a:xfrm>
              <a:off x="4752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7"/>
            <p:cNvSpPr>
              <a:spLocks noChangeShapeType="1"/>
            </p:cNvSpPr>
            <p:nvPr/>
          </p:nvSpPr>
          <p:spPr bwMode="auto">
            <a:xfrm>
              <a:off x="3600" y="12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8"/>
            <p:cNvSpPr>
              <a:spLocks noChangeShapeType="1"/>
            </p:cNvSpPr>
            <p:nvPr/>
          </p:nvSpPr>
          <p:spPr bwMode="auto">
            <a:xfrm>
              <a:off x="3606" y="1017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9"/>
            <p:cNvSpPr>
              <a:spLocks noChangeShapeType="1"/>
            </p:cNvSpPr>
            <p:nvPr/>
          </p:nvSpPr>
          <p:spPr bwMode="auto">
            <a:xfrm>
              <a:off x="3600" y="149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4176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31"/>
            <p:cNvSpPr>
              <a:spLocks noChangeShapeType="1"/>
            </p:cNvSpPr>
            <p:nvPr/>
          </p:nvSpPr>
          <p:spPr bwMode="auto">
            <a:xfrm>
              <a:off x="3894" y="755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32"/>
            <p:cNvSpPr>
              <a:spLocks noChangeShapeType="1"/>
            </p:cNvSpPr>
            <p:nvPr/>
          </p:nvSpPr>
          <p:spPr bwMode="auto">
            <a:xfrm>
              <a:off x="4471" y="77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3360" y="5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34"/>
            <p:cNvSpPr txBox="1">
              <a:spLocks noChangeArrowheads="1"/>
            </p:cNvSpPr>
            <p:nvPr/>
          </p:nvSpPr>
          <p:spPr bwMode="auto">
            <a:xfrm>
              <a:off x="3168" y="5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179" name="Text Box 35"/>
            <p:cNvSpPr txBox="1">
              <a:spLocks noChangeArrowheads="1"/>
            </p:cNvSpPr>
            <p:nvPr/>
          </p:nvSpPr>
          <p:spPr bwMode="auto">
            <a:xfrm>
              <a:off x="3360" y="38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</a:t>
              </a:r>
            </a:p>
          </p:txBody>
        </p:sp>
        <p:sp>
          <p:nvSpPr>
            <p:cNvPr id="180" name="Text Box 36"/>
            <p:cNvSpPr txBox="1">
              <a:spLocks noChangeArrowheads="1"/>
            </p:cNvSpPr>
            <p:nvPr/>
          </p:nvSpPr>
          <p:spPr bwMode="auto">
            <a:xfrm>
              <a:off x="3360" y="816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  <p:sp>
          <p:nvSpPr>
            <p:cNvPr id="181" name="Text Box 37"/>
            <p:cNvSpPr txBox="1">
              <a:spLocks noChangeArrowheads="1"/>
            </p:cNvSpPr>
            <p:nvPr/>
          </p:nvSpPr>
          <p:spPr bwMode="auto">
            <a:xfrm>
              <a:off x="3600" y="576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00     01     11     10</a:t>
              </a:r>
            </a:p>
          </p:txBody>
        </p:sp>
      </p:grpSp>
      <p:sp>
        <p:nvSpPr>
          <p:cNvPr id="182" name="Rectangle 9"/>
          <p:cNvSpPr>
            <a:spLocks noChangeArrowheads="1"/>
          </p:cNvSpPr>
          <p:nvPr/>
        </p:nvSpPr>
        <p:spPr bwMode="auto">
          <a:xfrm>
            <a:off x="7520553" y="300826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000"/>
          </a:p>
        </p:txBody>
      </p:sp>
      <p:sp>
        <p:nvSpPr>
          <p:cNvPr id="183" name="文本框 182"/>
          <p:cNvSpPr txBox="1"/>
          <p:nvPr/>
        </p:nvSpPr>
        <p:spPr>
          <a:xfrm>
            <a:off x="6959626" y="3318495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4" name="文本框 183"/>
          <p:cNvSpPr txBox="1"/>
          <p:nvPr/>
        </p:nvSpPr>
        <p:spPr>
          <a:xfrm>
            <a:off x="7385000" y="3344812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5" name="文本框 184"/>
          <p:cNvSpPr txBox="1"/>
          <p:nvPr/>
        </p:nvSpPr>
        <p:spPr>
          <a:xfrm>
            <a:off x="6015256" y="29333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6447304" y="29333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7" name="文本框 186"/>
          <p:cNvSpPr txBox="1"/>
          <p:nvPr/>
        </p:nvSpPr>
        <p:spPr>
          <a:xfrm>
            <a:off x="6951360" y="2911619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8" name="文本框 187"/>
          <p:cNvSpPr txBox="1"/>
          <p:nvPr/>
        </p:nvSpPr>
        <p:spPr>
          <a:xfrm>
            <a:off x="7369740" y="2904671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90" name="圆角矩形 189"/>
          <p:cNvSpPr/>
          <p:nvPr/>
        </p:nvSpPr>
        <p:spPr>
          <a:xfrm>
            <a:off x="1659091" y="3176807"/>
            <a:ext cx="67468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1" name="圆角矩形 190"/>
          <p:cNvSpPr/>
          <p:nvPr/>
        </p:nvSpPr>
        <p:spPr>
          <a:xfrm>
            <a:off x="2097112" y="2420888"/>
            <a:ext cx="67468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2601168" y="2420888"/>
            <a:ext cx="67468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5987518" y="3011522"/>
            <a:ext cx="1761635" cy="668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6484886" y="2613938"/>
            <a:ext cx="735807" cy="605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6932537" y="2607104"/>
            <a:ext cx="735807" cy="605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内容占位符 2"/>
              <p:cNvSpPr txBox="1">
                <a:spLocks/>
              </p:cNvSpPr>
              <p:nvPr/>
            </p:nvSpPr>
            <p:spPr bwMode="auto">
              <a:xfrm>
                <a:off x="5053838" y="4448057"/>
                <a:ext cx="2923915" cy="679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altLang="zh-CN" kern="0" dirty="0"/>
                  <a:t>F=A+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zh-CN" altLang="en-US" kern="0" dirty="0"/>
              </a:p>
            </p:txBody>
          </p:sp>
        </mc:Choice>
        <mc:Fallback xmlns="">
          <p:sp>
            <p:nvSpPr>
              <p:cNvPr id="19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3838" y="4448057"/>
                <a:ext cx="2923915" cy="679583"/>
              </a:xfrm>
              <a:prstGeom prst="rect">
                <a:avLst/>
              </a:prstGeom>
              <a:blipFill rotWithShape="0">
                <a:blip r:embed="rId4"/>
                <a:stretch>
                  <a:fillRect l="-4792" t="-11712" b="-90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83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93" grpId="0" animBg="1"/>
      <p:bldP spid="194" grpId="0" animBg="1"/>
      <p:bldP spid="195" grpId="0" animBg="1"/>
      <p:bldP spid="1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dirty="0"/>
              <a:t>无关项</a:t>
            </a:r>
            <a:r>
              <a:rPr lang="zh-CN" altLang="en-US" b="0" dirty="0"/>
              <a:t>的</a:t>
            </a:r>
            <a:r>
              <a:rPr lang="en-US" altLang="zh-CN" b="0" dirty="0"/>
              <a:t>Q-M</a:t>
            </a:r>
            <a:r>
              <a:rPr lang="zh-CN" altLang="en-US" b="0" dirty="0"/>
              <a:t>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4277394"/>
          </a:xfrm>
        </p:spPr>
        <p:txBody>
          <a:bodyPr/>
          <a:lstStyle/>
          <a:p>
            <a:r>
              <a:rPr lang="zh-CN" altLang="en-US" dirty="0"/>
              <a:t>在生成质蕴涵项时，使用最小项和无关项。 </a:t>
            </a:r>
          </a:p>
          <a:p>
            <a:r>
              <a:rPr lang="zh-CN" altLang="en-US" dirty="0"/>
              <a:t>在生成最小项覆盖时，</a:t>
            </a:r>
            <a:r>
              <a:rPr lang="zh-CN" altLang="en-US" dirty="0">
                <a:solidFill>
                  <a:srgbClr val="FF0000"/>
                </a:solidFill>
              </a:rPr>
              <a:t>只使用最小项</a:t>
            </a:r>
            <a:r>
              <a:rPr lang="zh-CN" altLang="en-US" dirty="0"/>
              <a:t>。 </a:t>
            </a:r>
          </a:p>
          <a:p>
            <a:pPr lvl="1"/>
            <a:r>
              <a:rPr lang="zh-CN" altLang="en-US" dirty="0"/>
              <a:t>在构造</a:t>
            </a:r>
            <a:r>
              <a:rPr lang="zh-CN" altLang="en-US" sz="2800" dirty="0"/>
              <a:t>质蕴涵项</a:t>
            </a:r>
            <a:r>
              <a:rPr lang="zh-CN" altLang="en-US" dirty="0"/>
              <a:t>图时，不能使用无关项。 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利用</a:t>
            </a:r>
            <a:r>
              <a:rPr lang="en-US" altLang="zh-CN" dirty="0"/>
              <a:t>M-Q</a:t>
            </a:r>
            <a:r>
              <a:rPr lang="zh-CN" altLang="en-US" dirty="0"/>
              <a:t>方法化简下列函数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F(A,B,C,D,E)=</a:t>
            </a:r>
            <a:r>
              <a:rPr lang="en-US" altLang="zh-CN" sz="2400" dirty="0">
                <a:sym typeface="Symbol" pitchFamily="18" charset="2"/>
              </a:rPr>
              <a:t></a:t>
            </a:r>
            <a:r>
              <a:rPr lang="en-US" altLang="zh-CN" sz="2400" dirty="0"/>
              <a:t>m(2,3,7,10,12,15,27)+d(5,18,19,21,23)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40A8C-7C20-4848-ADBA-9F3E9FC35CE8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383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质蕴涵项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5B37C6-C57A-42F7-B281-CA71D1338761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8640960" cy="501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116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质蕴涵项表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B4EEC-6ED1-498E-8504-5665B956F38C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916360" y="1052736"/>
          <a:ext cx="5112568" cy="514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0" name="VISIO" r:id="rId3" imgW="1891080" imgH="1903680" progId="Visio.Drawing.11">
                  <p:embed/>
                </p:oleObj>
              </mc:Choice>
              <mc:Fallback>
                <p:oleObj name="VISIO" r:id="rId3" imgW="1891080" imgH="1903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360" y="1052736"/>
                        <a:ext cx="5112568" cy="514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436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最小化结果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最小化结果 </a:t>
            </a:r>
            <a:endParaRPr lang="en-US" altLang="zh-CN" i="1" dirty="0"/>
          </a:p>
          <a:p>
            <a:r>
              <a:rPr lang="en-US" altLang="zh-CN" i="1" dirty="0"/>
              <a:t>f(A,B,C,D,E) = PI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4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5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7   </a:t>
            </a:r>
            <a:r>
              <a:rPr lang="en-US" altLang="zh-CN" b="1" dirty="0"/>
              <a:t>OR</a:t>
            </a:r>
            <a:endParaRPr lang="en-US" altLang="zh-CN" i="1" baseline="-25000" dirty="0"/>
          </a:p>
          <a:p>
            <a:endParaRPr lang="en-US" altLang="zh-CN" i="1" baseline="-25000" dirty="0"/>
          </a:p>
          <a:p>
            <a:pPr marL="0" indent="0">
              <a:buNone/>
            </a:pPr>
            <a:r>
              <a:rPr lang="en-US" altLang="zh-CN" i="1" dirty="0"/>
              <a:t>	              = PI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4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5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7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练习：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a,b,c,d,e</a:t>
            </a:r>
            <a:r>
              <a:rPr lang="en-US" altLang="zh-CN" sz="2400" dirty="0"/>
              <a:t>)=</a:t>
            </a:r>
            <a:r>
              <a:rPr lang="en-US" altLang="zh-CN" sz="2400" dirty="0">
                <a:sym typeface="Symbol" pitchFamily="18" charset="2"/>
              </a:rPr>
              <a:t>m(4,6,7,9,11,12,13,14,15,20,22,25,27,28,30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                +d(1</a:t>
            </a:r>
            <a:r>
              <a:rPr lang="en-US" altLang="zh-CN" sz="2400" dirty="0">
                <a:sym typeface="Symbol" pitchFamily="18" charset="2"/>
              </a:rPr>
              <a:t>,</a:t>
            </a:r>
            <a:r>
              <a:rPr lang="en-US" altLang="zh-CN" sz="2400" dirty="0"/>
              <a:t>5,29,31)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5B94A-A10B-4E95-B179-1905924186E6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152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定时冒险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73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定时冒险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门电路的稳态特性</a:t>
            </a:r>
            <a:r>
              <a:rPr lang="en-US" altLang="zh-CN" sz="3200" b="1" dirty="0"/>
              <a:t>(Steady-state behavior)</a:t>
            </a:r>
          </a:p>
          <a:p>
            <a:endParaRPr lang="en-US" altLang="zh-CN" sz="3200" dirty="0"/>
          </a:p>
          <a:p>
            <a:r>
              <a:rPr lang="zh-CN" altLang="en-US" sz="3200" dirty="0"/>
              <a:t>门电路的瞬态特性</a:t>
            </a:r>
            <a:r>
              <a:rPr lang="en-US" altLang="zh-CN" sz="3200" b="1" dirty="0"/>
              <a:t>(Transient behavior)</a:t>
            </a:r>
          </a:p>
          <a:p>
            <a:pPr lvl="1"/>
            <a:r>
              <a:rPr lang="zh-CN" altLang="en-US" sz="2800" dirty="0"/>
              <a:t>竞争</a:t>
            </a:r>
            <a:r>
              <a:rPr lang="en-US" altLang="zh-CN" sz="2800" dirty="0"/>
              <a:t>(Race)</a:t>
            </a:r>
            <a:r>
              <a:rPr lang="zh-CN" altLang="en-US" sz="2800" dirty="0"/>
              <a:t>：在电路中存在</a:t>
            </a:r>
            <a:r>
              <a:rPr lang="zh-CN" altLang="en-US" sz="2800" b="1" dirty="0">
                <a:solidFill>
                  <a:srgbClr val="FF0000"/>
                </a:solidFill>
              </a:rPr>
              <a:t>两（多）个输入端同时发生</a:t>
            </a:r>
            <a:r>
              <a:rPr lang="zh-CN" altLang="en-US" sz="2800" dirty="0"/>
              <a:t>状态的转变。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冒险</a:t>
            </a:r>
            <a:r>
              <a:rPr lang="en-US" altLang="zh-CN" sz="2800" dirty="0"/>
              <a:t>(Hazard)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同一输入信号</a:t>
            </a:r>
            <a:r>
              <a:rPr lang="zh-CN" altLang="en-US" sz="2800" dirty="0"/>
              <a:t>由于在组合电路中存在</a:t>
            </a:r>
            <a:r>
              <a:rPr lang="zh-CN" altLang="en-US" sz="2800" dirty="0">
                <a:solidFill>
                  <a:srgbClr val="FF0000"/>
                </a:solidFill>
              </a:rPr>
              <a:t>不同</a:t>
            </a:r>
            <a:r>
              <a:rPr lang="zh-CN" altLang="en-US" sz="2800" dirty="0"/>
              <a:t>的传输延时而导致了</a:t>
            </a:r>
            <a:r>
              <a:rPr lang="zh-CN" altLang="en-US" sz="2800" dirty="0">
                <a:solidFill>
                  <a:srgbClr val="FF0000"/>
                </a:solidFill>
              </a:rPr>
              <a:t>不正确</a:t>
            </a:r>
            <a:r>
              <a:rPr lang="zh-CN" altLang="en-US" sz="2800" dirty="0"/>
              <a:t>的输出。可能出现尖峰</a:t>
            </a:r>
            <a:r>
              <a:rPr lang="en-US" altLang="zh-CN" sz="2800" dirty="0"/>
              <a:t>/</a:t>
            </a:r>
            <a:r>
              <a:rPr lang="zh-CN" altLang="en-US" sz="2800" dirty="0"/>
              <a:t>毛刺</a:t>
            </a:r>
            <a:r>
              <a:rPr lang="en-US" altLang="zh-CN" sz="2800" dirty="0"/>
              <a:t>/</a:t>
            </a:r>
            <a:r>
              <a:rPr lang="zh-CN" altLang="en-US" sz="2800" dirty="0"/>
              <a:t>闪烁</a:t>
            </a:r>
            <a:r>
              <a:rPr lang="en-US" altLang="zh-CN" sz="2800" dirty="0"/>
              <a:t>(glitch)</a:t>
            </a:r>
            <a:r>
              <a:rPr lang="zh-CN" altLang="en-US" sz="2800" dirty="0"/>
              <a:t>。 </a:t>
            </a:r>
          </a:p>
          <a:p>
            <a:endParaRPr lang="zh-CN" altLang="en-US" dirty="0"/>
          </a:p>
          <a:p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E79AA-60F4-4672-8CF0-6FC0F87F396E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78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定时冒险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r>
              <a:rPr lang="zh-CN" altLang="en-US" sz="3600" dirty="0"/>
              <a:t>电路延迟 </a:t>
            </a:r>
          </a:p>
          <a:p>
            <a:pPr>
              <a:lnSpc>
                <a:spcPct val="120000"/>
              </a:lnSpc>
            </a:pPr>
            <a:r>
              <a:rPr lang="zh-CN" altLang="en-US" sz="3600" dirty="0"/>
              <a:t>冒险（</a:t>
            </a:r>
            <a:r>
              <a:rPr lang="en-US" altLang="zh-CN" sz="3600" dirty="0"/>
              <a:t>hazard）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5276850" y="2895603"/>
            <a:ext cx="2144713" cy="538163"/>
            <a:chOff x="3593" y="1920"/>
            <a:chExt cx="1351" cy="339"/>
          </a:xfrm>
        </p:grpSpPr>
        <p:sp>
          <p:nvSpPr>
            <p:cNvPr id="353285" name="Line 5"/>
            <p:cNvSpPr>
              <a:spLocks noChangeShapeType="1"/>
            </p:cNvSpPr>
            <p:nvPr/>
          </p:nvSpPr>
          <p:spPr bwMode="auto">
            <a:xfrm>
              <a:off x="3792" y="2256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86" name="Line 6"/>
            <p:cNvSpPr>
              <a:spLocks noChangeShapeType="1"/>
            </p:cNvSpPr>
            <p:nvPr/>
          </p:nvSpPr>
          <p:spPr bwMode="auto">
            <a:xfrm flipH="1">
              <a:off x="4224" y="192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87" name="Text Box 7"/>
            <p:cNvSpPr txBox="1">
              <a:spLocks noChangeArrowheads="1"/>
            </p:cNvSpPr>
            <p:nvPr/>
          </p:nvSpPr>
          <p:spPr bwMode="auto">
            <a:xfrm>
              <a:off x="3593" y="196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70C0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353288" name="Line 8"/>
            <p:cNvSpPr>
              <a:spLocks noChangeShapeType="1"/>
            </p:cNvSpPr>
            <p:nvPr/>
          </p:nvSpPr>
          <p:spPr bwMode="auto">
            <a:xfrm>
              <a:off x="4224" y="1920"/>
              <a:ext cx="72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289" name="Group 9"/>
          <p:cNvGrpSpPr>
            <a:grpSpLocks/>
          </p:cNvGrpSpPr>
          <p:nvPr/>
        </p:nvGrpSpPr>
        <p:grpSpPr bwMode="auto">
          <a:xfrm>
            <a:off x="5257800" y="3810004"/>
            <a:ext cx="2152650" cy="538163"/>
            <a:chOff x="3581" y="2496"/>
            <a:chExt cx="1356" cy="339"/>
          </a:xfrm>
        </p:grpSpPr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>
              <a:off x="3833" y="2496"/>
              <a:ext cx="52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V="1">
              <a:off x="4361" y="2496"/>
              <a:ext cx="0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>
              <a:off x="4361" y="2832"/>
              <a:ext cx="5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581" y="2544"/>
                  <a:ext cx="30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altLang="zh-CN" sz="2400" dirty="0">
                    <a:solidFill>
                      <a:srgbClr val="FF0000"/>
                    </a:solidFill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353293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81" y="2544"/>
                  <a:ext cx="302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3846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294" name="Group 14"/>
          <p:cNvGrpSpPr>
            <a:grpSpLocks/>
          </p:cNvGrpSpPr>
          <p:nvPr/>
        </p:nvGrpSpPr>
        <p:grpSpPr bwMode="auto">
          <a:xfrm>
            <a:off x="990600" y="4267200"/>
            <a:ext cx="4019550" cy="914400"/>
            <a:chOff x="672" y="3312"/>
            <a:chExt cx="2532" cy="576"/>
          </a:xfrm>
        </p:grpSpPr>
        <p:sp>
          <p:nvSpPr>
            <p:cNvPr id="353295" name="Text Box 15"/>
            <p:cNvSpPr txBox="1">
              <a:spLocks noChangeArrowheads="1"/>
            </p:cNvSpPr>
            <p:nvPr/>
          </p:nvSpPr>
          <p:spPr bwMode="auto">
            <a:xfrm>
              <a:off x="672" y="3312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53296" name="Text Box 16"/>
            <p:cNvSpPr txBox="1">
              <a:spLocks noChangeArrowheads="1"/>
            </p:cNvSpPr>
            <p:nvPr/>
          </p:nvSpPr>
          <p:spPr bwMode="auto">
            <a:xfrm>
              <a:off x="2976" y="3456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grpSp>
          <p:nvGrpSpPr>
            <p:cNvPr id="353297" name="Group 17"/>
            <p:cNvGrpSpPr>
              <a:grpSpLocks/>
            </p:cNvGrpSpPr>
            <p:nvPr/>
          </p:nvGrpSpPr>
          <p:grpSpPr bwMode="auto">
            <a:xfrm>
              <a:off x="960" y="3359"/>
              <a:ext cx="2016" cy="529"/>
              <a:chOff x="960" y="3359"/>
              <a:chExt cx="2016" cy="529"/>
            </a:xfrm>
          </p:grpSpPr>
          <p:sp>
            <p:nvSpPr>
              <p:cNvPr id="353298" name="Arc 18"/>
              <p:cNvSpPr>
                <a:spLocks/>
              </p:cNvSpPr>
              <p:nvPr/>
            </p:nvSpPr>
            <p:spPr bwMode="auto">
              <a:xfrm>
                <a:off x="2435" y="3362"/>
                <a:ext cx="266" cy="479"/>
              </a:xfrm>
              <a:custGeom>
                <a:avLst/>
                <a:gdLst>
                  <a:gd name="G0" fmla="+- 3193 0 0"/>
                  <a:gd name="G1" fmla="+- 21600 0 0"/>
                  <a:gd name="G2" fmla="+- 21600 0 0"/>
                  <a:gd name="T0" fmla="*/ 435 w 24793"/>
                  <a:gd name="T1" fmla="*/ 177 h 43200"/>
                  <a:gd name="T2" fmla="*/ 0 w 24793"/>
                  <a:gd name="T3" fmla="*/ 42963 h 43200"/>
                  <a:gd name="T4" fmla="*/ 3193 w 2479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793" h="43200" fill="none" extrusionOk="0">
                    <a:moveTo>
                      <a:pt x="434" y="176"/>
                    </a:moveTo>
                    <a:cubicBezTo>
                      <a:pt x="1349" y="59"/>
                      <a:pt x="2270" y="-1"/>
                      <a:pt x="3193" y="0"/>
                    </a:cubicBezTo>
                    <a:cubicBezTo>
                      <a:pt x="15122" y="0"/>
                      <a:pt x="24793" y="9670"/>
                      <a:pt x="24793" y="21600"/>
                    </a:cubicBezTo>
                    <a:cubicBezTo>
                      <a:pt x="24793" y="33529"/>
                      <a:pt x="15122" y="43200"/>
                      <a:pt x="3193" y="43200"/>
                    </a:cubicBezTo>
                    <a:cubicBezTo>
                      <a:pt x="2124" y="43200"/>
                      <a:pt x="1057" y="43120"/>
                      <a:pt x="0" y="42962"/>
                    </a:cubicBezTo>
                  </a:path>
                  <a:path w="24793" h="43200" stroke="0" extrusionOk="0">
                    <a:moveTo>
                      <a:pt x="434" y="176"/>
                    </a:moveTo>
                    <a:cubicBezTo>
                      <a:pt x="1349" y="59"/>
                      <a:pt x="2270" y="-1"/>
                      <a:pt x="3193" y="0"/>
                    </a:cubicBezTo>
                    <a:cubicBezTo>
                      <a:pt x="15122" y="0"/>
                      <a:pt x="24793" y="9670"/>
                      <a:pt x="24793" y="21600"/>
                    </a:cubicBezTo>
                    <a:cubicBezTo>
                      <a:pt x="24793" y="33529"/>
                      <a:pt x="15122" y="43200"/>
                      <a:pt x="3193" y="43200"/>
                    </a:cubicBezTo>
                    <a:cubicBezTo>
                      <a:pt x="2124" y="43200"/>
                      <a:pt x="1057" y="43120"/>
                      <a:pt x="0" y="42962"/>
                    </a:cubicBezTo>
                    <a:lnTo>
                      <a:pt x="3193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299" name="Line 19"/>
              <p:cNvSpPr>
                <a:spLocks noChangeShapeType="1"/>
              </p:cNvSpPr>
              <p:nvPr/>
            </p:nvSpPr>
            <p:spPr bwMode="auto">
              <a:xfrm flipH="1">
                <a:off x="2100" y="3359"/>
                <a:ext cx="3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0" name="Line 20"/>
              <p:cNvSpPr>
                <a:spLocks noChangeShapeType="1"/>
              </p:cNvSpPr>
              <p:nvPr/>
            </p:nvSpPr>
            <p:spPr bwMode="auto">
              <a:xfrm flipH="1">
                <a:off x="2100" y="3839"/>
                <a:ext cx="3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1" name="Line 21"/>
              <p:cNvSpPr>
                <a:spLocks noChangeShapeType="1"/>
              </p:cNvSpPr>
              <p:nvPr/>
            </p:nvSpPr>
            <p:spPr bwMode="auto">
              <a:xfrm>
                <a:off x="2100" y="3359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2" name="Oval 22"/>
              <p:cNvSpPr>
                <a:spLocks noChangeArrowheads="1"/>
              </p:cNvSpPr>
              <p:nvPr/>
            </p:nvSpPr>
            <p:spPr bwMode="auto">
              <a:xfrm>
                <a:off x="2700" y="3551"/>
                <a:ext cx="92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03" name="Line 23"/>
              <p:cNvSpPr>
                <a:spLocks noChangeShapeType="1"/>
              </p:cNvSpPr>
              <p:nvPr/>
            </p:nvSpPr>
            <p:spPr bwMode="auto">
              <a:xfrm>
                <a:off x="2792" y="3599"/>
                <a:ext cx="1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4" name="Line 24"/>
              <p:cNvSpPr>
                <a:spLocks noChangeShapeType="1"/>
              </p:cNvSpPr>
              <p:nvPr/>
            </p:nvSpPr>
            <p:spPr bwMode="auto">
              <a:xfrm flipH="1">
                <a:off x="1776" y="37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5" name="Line 25"/>
              <p:cNvSpPr>
                <a:spLocks noChangeShapeType="1"/>
              </p:cNvSpPr>
              <p:nvPr/>
            </p:nvSpPr>
            <p:spPr bwMode="auto">
              <a:xfrm flipH="1">
                <a:off x="960" y="3456"/>
                <a:ext cx="1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6" name="AutoShape 26"/>
              <p:cNvSpPr>
                <a:spLocks noChangeArrowheads="1"/>
              </p:cNvSpPr>
              <p:nvPr/>
            </p:nvSpPr>
            <p:spPr bwMode="auto">
              <a:xfrm rot="5400000">
                <a:off x="1416" y="3624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07" name="Oval 27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08" name="Line 28"/>
              <p:cNvSpPr>
                <a:spLocks noChangeShapeType="1"/>
              </p:cNvSpPr>
              <p:nvPr/>
            </p:nvSpPr>
            <p:spPr bwMode="auto">
              <a:xfrm flipH="1">
                <a:off x="120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9" name="Line 29"/>
              <p:cNvSpPr>
                <a:spLocks noChangeShapeType="1"/>
              </p:cNvSpPr>
              <p:nvPr/>
            </p:nvSpPr>
            <p:spPr bwMode="auto">
              <a:xfrm flipV="1">
                <a:off x="1200" y="34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53310" name="Group 30"/>
          <p:cNvGrpSpPr>
            <a:grpSpLocks/>
          </p:cNvGrpSpPr>
          <p:nvPr/>
        </p:nvGrpSpPr>
        <p:grpSpPr bwMode="auto">
          <a:xfrm>
            <a:off x="5538936" y="4724400"/>
            <a:ext cx="2057400" cy="533400"/>
            <a:chOff x="3168" y="3264"/>
            <a:chExt cx="1296" cy="336"/>
          </a:xfrm>
        </p:grpSpPr>
        <p:sp>
          <p:nvSpPr>
            <p:cNvPr id="353311" name="Text Box 31"/>
            <p:cNvSpPr txBox="1">
              <a:spLocks noChangeArrowheads="1"/>
            </p:cNvSpPr>
            <p:nvPr/>
          </p:nvSpPr>
          <p:spPr bwMode="auto">
            <a:xfrm>
              <a:off x="3168" y="3312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353312" name="Line 32"/>
            <p:cNvSpPr>
              <a:spLocks noChangeShapeType="1"/>
            </p:cNvSpPr>
            <p:nvPr/>
          </p:nvSpPr>
          <p:spPr bwMode="auto">
            <a:xfrm>
              <a:off x="3408" y="326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3" name="Line 33"/>
            <p:cNvSpPr>
              <a:spLocks noChangeShapeType="1"/>
            </p:cNvSpPr>
            <p:nvPr/>
          </p:nvSpPr>
          <p:spPr bwMode="auto">
            <a:xfrm>
              <a:off x="3936" y="32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4" name="Line 34"/>
            <p:cNvSpPr>
              <a:spLocks noChangeShapeType="1"/>
            </p:cNvSpPr>
            <p:nvPr/>
          </p:nvSpPr>
          <p:spPr bwMode="auto">
            <a:xfrm>
              <a:off x="3792" y="36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5" name="Line 35"/>
            <p:cNvSpPr>
              <a:spLocks noChangeShapeType="1"/>
            </p:cNvSpPr>
            <p:nvPr/>
          </p:nvSpPr>
          <p:spPr bwMode="auto">
            <a:xfrm>
              <a:off x="3936" y="326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6" name="Line 36"/>
            <p:cNvSpPr>
              <a:spLocks noChangeShapeType="1"/>
            </p:cNvSpPr>
            <p:nvPr/>
          </p:nvSpPr>
          <p:spPr bwMode="auto">
            <a:xfrm flipV="1">
              <a:off x="3792" y="326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3317" name="Line 37"/>
          <p:cNvSpPr>
            <a:spLocks noChangeShapeType="1"/>
          </p:cNvSpPr>
          <p:nvPr/>
        </p:nvSpPr>
        <p:spPr bwMode="auto">
          <a:xfrm>
            <a:off x="6267450" y="3429000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3318" name="AutoShape 38"/>
          <p:cNvSpPr>
            <a:spLocks noChangeArrowheads="1"/>
          </p:cNvSpPr>
          <p:nvPr/>
        </p:nvSpPr>
        <p:spPr bwMode="auto">
          <a:xfrm>
            <a:off x="7380312" y="5257800"/>
            <a:ext cx="914400" cy="609600"/>
          </a:xfrm>
          <a:prstGeom prst="wedgeRoundRectCallout">
            <a:avLst>
              <a:gd name="adj1" fmla="val -123093"/>
              <a:gd name="adj2" fmla="val -703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尖峰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E4F5-CCE6-498A-B5F0-360C36AF19B5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6516216" y="4149824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6732240" y="4149824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  <p:bldP spid="353317" grpId="0" animBg="1"/>
      <p:bldP spid="353318" grpId="0" animBg="1" autoUpdateAnimBg="0"/>
      <p:bldP spid="42" grpId="0" animBg="1"/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静态冒险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39838"/>
            <a:ext cx="4267200" cy="4678691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静态-1型冒险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39839"/>
            <a:ext cx="4267200" cy="4595798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静态-0型冒险</a:t>
            </a:r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528775" y="4705116"/>
            <a:ext cx="305724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主要存在于“与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-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或”</a:t>
            </a:r>
            <a:endParaRPr lang="en-US" altLang="zh-CN" sz="2400" dirty="0">
              <a:solidFill>
                <a:schemeClr val="tx2"/>
              </a:solidFill>
              <a:latin typeface="Times New Roman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imes New Roman"/>
                <a:ea typeface="黑体" pitchFamily="2" charset="-122"/>
              </a:rPr>
              <a:t>SOP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电路中：</a:t>
            </a:r>
          </a:p>
        </p:txBody>
      </p:sp>
      <p:grpSp>
        <p:nvGrpSpPr>
          <p:cNvPr id="354310" name="Group 6"/>
          <p:cNvGrpSpPr>
            <a:grpSpLocks/>
          </p:cNvGrpSpPr>
          <p:nvPr/>
        </p:nvGrpSpPr>
        <p:grpSpPr bwMode="auto">
          <a:xfrm>
            <a:off x="674688" y="1981200"/>
            <a:ext cx="3363912" cy="914400"/>
            <a:chOff x="473" y="1488"/>
            <a:chExt cx="2119" cy="576"/>
          </a:xfrm>
        </p:grpSpPr>
        <p:sp>
          <p:nvSpPr>
            <p:cNvPr id="354311" name="Text Box 7"/>
            <p:cNvSpPr txBox="1">
              <a:spLocks noChangeArrowheads="1"/>
            </p:cNvSpPr>
            <p:nvPr/>
          </p:nvSpPr>
          <p:spPr bwMode="auto">
            <a:xfrm>
              <a:off x="473" y="1488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54312" name="Text Box 8"/>
            <p:cNvSpPr txBox="1">
              <a:spLocks noChangeArrowheads="1"/>
            </p:cNvSpPr>
            <p:nvPr/>
          </p:nvSpPr>
          <p:spPr bwMode="auto">
            <a:xfrm>
              <a:off x="2364" y="1632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354313" name="Arc 9"/>
            <p:cNvSpPr>
              <a:spLocks/>
            </p:cNvSpPr>
            <p:nvPr/>
          </p:nvSpPr>
          <p:spPr bwMode="auto">
            <a:xfrm>
              <a:off x="1884" y="1584"/>
              <a:ext cx="228" cy="431"/>
            </a:xfrm>
            <a:custGeom>
              <a:avLst/>
              <a:gdLst>
                <a:gd name="G0" fmla="+- 3193 0 0"/>
                <a:gd name="G1" fmla="+- 21600 0 0"/>
                <a:gd name="G2" fmla="+- 21600 0 0"/>
                <a:gd name="T0" fmla="*/ 435 w 24793"/>
                <a:gd name="T1" fmla="*/ 177 h 43200"/>
                <a:gd name="T2" fmla="*/ 0 w 24793"/>
                <a:gd name="T3" fmla="*/ 42963 h 43200"/>
                <a:gd name="T4" fmla="*/ 3193 w 247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93" h="43200" fill="none" extrusionOk="0">
                  <a:moveTo>
                    <a:pt x="434" y="176"/>
                  </a:moveTo>
                  <a:cubicBezTo>
                    <a:pt x="1349" y="59"/>
                    <a:pt x="2270" y="-1"/>
                    <a:pt x="3193" y="0"/>
                  </a:cubicBezTo>
                  <a:cubicBezTo>
                    <a:pt x="15122" y="0"/>
                    <a:pt x="24793" y="9670"/>
                    <a:pt x="24793" y="21600"/>
                  </a:cubicBezTo>
                  <a:cubicBezTo>
                    <a:pt x="24793" y="33529"/>
                    <a:pt x="15122" y="43200"/>
                    <a:pt x="3193" y="43200"/>
                  </a:cubicBezTo>
                  <a:cubicBezTo>
                    <a:pt x="2124" y="43200"/>
                    <a:pt x="1057" y="43120"/>
                    <a:pt x="0" y="42962"/>
                  </a:cubicBezTo>
                </a:path>
                <a:path w="24793" h="43200" stroke="0" extrusionOk="0">
                  <a:moveTo>
                    <a:pt x="434" y="176"/>
                  </a:moveTo>
                  <a:cubicBezTo>
                    <a:pt x="1349" y="59"/>
                    <a:pt x="2270" y="-1"/>
                    <a:pt x="3193" y="0"/>
                  </a:cubicBezTo>
                  <a:cubicBezTo>
                    <a:pt x="15122" y="0"/>
                    <a:pt x="24793" y="9670"/>
                    <a:pt x="24793" y="21600"/>
                  </a:cubicBezTo>
                  <a:cubicBezTo>
                    <a:pt x="24793" y="33529"/>
                    <a:pt x="15122" y="43200"/>
                    <a:pt x="3193" y="43200"/>
                  </a:cubicBezTo>
                  <a:cubicBezTo>
                    <a:pt x="2124" y="43200"/>
                    <a:pt x="1057" y="43120"/>
                    <a:pt x="0" y="42962"/>
                  </a:cubicBezTo>
                  <a:lnTo>
                    <a:pt x="31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 flipH="1">
              <a:off x="1584" y="1584"/>
              <a:ext cx="3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15" name="Line 11"/>
            <p:cNvSpPr>
              <a:spLocks noChangeShapeType="1"/>
            </p:cNvSpPr>
            <p:nvPr/>
          </p:nvSpPr>
          <p:spPr bwMode="auto">
            <a:xfrm flipH="1">
              <a:off x="1584" y="2015"/>
              <a:ext cx="3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16" name="Line 12"/>
            <p:cNvSpPr>
              <a:spLocks noChangeShapeType="1"/>
            </p:cNvSpPr>
            <p:nvPr/>
          </p:nvSpPr>
          <p:spPr bwMode="auto">
            <a:xfrm>
              <a:off x="1584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17" name="Oval 13"/>
            <p:cNvSpPr>
              <a:spLocks noChangeArrowheads="1"/>
            </p:cNvSpPr>
            <p:nvPr/>
          </p:nvSpPr>
          <p:spPr bwMode="auto">
            <a:xfrm>
              <a:off x="2116" y="1727"/>
              <a:ext cx="92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>
              <a:off x="2208" y="1775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19" name="Line 15"/>
            <p:cNvSpPr>
              <a:spLocks noChangeShapeType="1"/>
            </p:cNvSpPr>
            <p:nvPr/>
          </p:nvSpPr>
          <p:spPr bwMode="auto">
            <a:xfrm flipH="1">
              <a:off x="1392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20" name="Line 16"/>
            <p:cNvSpPr>
              <a:spLocks noChangeShapeType="1"/>
            </p:cNvSpPr>
            <p:nvPr/>
          </p:nvSpPr>
          <p:spPr bwMode="auto">
            <a:xfrm flipH="1">
              <a:off x="720" y="168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21" name="AutoShape 17"/>
            <p:cNvSpPr>
              <a:spLocks noChangeArrowheads="1"/>
            </p:cNvSpPr>
            <p:nvPr/>
          </p:nvSpPr>
          <p:spPr bwMode="auto">
            <a:xfrm rot="5400000">
              <a:off x="1032" y="1800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2" name="Oval 18"/>
            <p:cNvSpPr>
              <a:spLocks noChangeArrowheads="1"/>
            </p:cNvSpPr>
            <p:nvPr/>
          </p:nvSpPr>
          <p:spPr bwMode="auto">
            <a:xfrm>
              <a:off x="1296" y="187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3" name="Line 19"/>
            <p:cNvSpPr>
              <a:spLocks noChangeShapeType="1"/>
            </p:cNvSpPr>
            <p:nvPr/>
          </p:nvSpPr>
          <p:spPr bwMode="auto">
            <a:xfrm flipH="1">
              <a:off x="864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24" name="Line 20"/>
            <p:cNvSpPr>
              <a:spLocks noChangeShapeType="1"/>
            </p:cNvSpPr>
            <p:nvPr/>
          </p:nvSpPr>
          <p:spPr bwMode="auto">
            <a:xfrm flipV="1">
              <a:off x="864" y="16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4325" name="Group 21"/>
          <p:cNvGrpSpPr>
            <a:grpSpLocks/>
          </p:cNvGrpSpPr>
          <p:nvPr/>
        </p:nvGrpSpPr>
        <p:grpSpPr bwMode="auto">
          <a:xfrm>
            <a:off x="5018088" y="1981200"/>
            <a:ext cx="3363912" cy="914400"/>
            <a:chOff x="1152" y="2256"/>
            <a:chExt cx="2119" cy="576"/>
          </a:xfrm>
        </p:grpSpPr>
        <p:sp>
          <p:nvSpPr>
            <p:cNvPr id="354326" name="Arc 22"/>
            <p:cNvSpPr>
              <a:spLocks/>
            </p:cNvSpPr>
            <p:nvPr/>
          </p:nvSpPr>
          <p:spPr bwMode="auto">
            <a:xfrm>
              <a:off x="2208" y="2353"/>
              <a:ext cx="144" cy="4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65"/>
                <a:gd name="T2" fmla="*/ 2411 w 21600"/>
                <a:gd name="T3" fmla="*/ 43065 h 43065"/>
                <a:gd name="T4" fmla="*/ 0 w 21600"/>
                <a:gd name="T5" fmla="*/ 21600 h 43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6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96"/>
                    <a:pt x="13338" y="41837"/>
                    <a:pt x="2411" y="43065"/>
                  </a:cubicBezTo>
                </a:path>
                <a:path w="21600" h="4306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96"/>
                    <a:pt x="13338" y="41837"/>
                    <a:pt x="2411" y="4306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7" name="Arc 23"/>
            <p:cNvSpPr>
              <a:spLocks/>
            </p:cNvSpPr>
            <p:nvPr/>
          </p:nvSpPr>
          <p:spPr bwMode="auto">
            <a:xfrm>
              <a:off x="2208" y="2352"/>
              <a:ext cx="57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8" name="Arc 24"/>
            <p:cNvSpPr>
              <a:spLocks/>
            </p:cNvSpPr>
            <p:nvPr/>
          </p:nvSpPr>
          <p:spPr bwMode="auto">
            <a:xfrm flipV="1">
              <a:off x="2208" y="2592"/>
              <a:ext cx="57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9" name="Text Box 25"/>
            <p:cNvSpPr txBox="1">
              <a:spLocks noChangeArrowheads="1"/>
            </p:cNvSpPr>
            <p:nvPr/>
          </p:nvSpPr>
          <p:spPr bwMode="auto">
            <a:xfrm>
              <a:off x="1152" y="22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54330" name="Text Box 26"/>
            <p:cNvSpPr txBox="1">
              <a:spLocks noChangeArrowheads="1"/>
            </p:cNvSpPr>
            <p:nvPr/>
          </p:nvSpPr>
          <p:spPr bwMode="auto">
            <a:xfrm>
              <a:off x="3043" y="2400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354331" name="Oval 27"/>
            <p:cNvSpPr>
              <a:spLocks noChangeArrowheads="1"/>
            </p:cNvSpPr>
            <p:nvPr/>
          </p:nvSpPr>
          <p:spPr bwMode="auto">
            <a:xfrm>
              <a:off x="2784" y="2496"/>
              <a:ext cx="92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32" name="Line 28"/>
            <p:cNvSpPr>
              <a:spLocks noChangeShapeType="1"/>
            </p:cNvSpPr>
            <p:nvPr/>
          </p:nvSpPr>
          <p:spPr bwMode="auto">
            <a:xfrm>
              <a:off x="2880" y="2543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33" name="Line 29"/>
            <p:cNvSpPr>
              <a:spLocks noChangeShapeType="1"/>
            </p:cNvSpPr>
            <p:nvPr/>
          </p:nvSpPr>
          <p:spPr bwMode="auto">
            <a:xfrm flipH="1">
              <a:off x="2071" y="2688"/>
              <a:ext cx="2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34" name="Line 30"/>
            <p:cNvSpPr>
              <a:spLocks noChangeShapeType="1"/>
            </p:cNvSpPr>
            <p:nvPr/>
          </p:nvSpPr>
          <p:spPr bwMode="auto">
            <a:xfrm flipH="1">
              <a:off x="1399" y="2448"/>
              <a:ext cx="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35" name="AutoShape 31"/>
            <p:cNvSpPr>
              <a:spLocks noChangeArrowheads="1"/>
            </p:cNvSpPr>
            <p:nvPr/>
          </p:nvSpPr>
          <p:spPr bwMode="auto">
            <a:xfrm rot="5400000">
              <a:off x="1711" y="256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36" name="Oval 32"/>
            <p:cNvSpPr>
              <a:spLocks noChangeArrowheads="1"/>
            </p:cNvSpPr>
            <p:nvPr/>
          </p:nvSpPr>
          <p:spPr bwMode="auto">
            <a:xfrm>
              <a:off x="1975" y="264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37" name="Line 33"/>
            <p:cNvSpPr>
              <a:spLocks noChangeShapeType="1"/>
            </p:cNvSpPr>
            <p:nvPr/>
          </p:nvSpPr>
          <p:spPr bwMode="auto">
            <a:xfrm flipH="1">
              <a:off x="1543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38" name="Line 34"/>
            <p:cNvSpPr>
              <a:spLocks noChangeShapeType="1"/>
            </p:cNvSpPr>
            <p:nvPr/>
          </p:nvSpPr>
          <p:spPr bwMode="auto">
            <a:xfrm flipV="1">
              <a:off x="1543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339" name="Text Box 35"/>
              <p:cNvSpPr txBox="1">
                <a:spLocks noChangeArrowheads="1"/>
              </p:cNvSpPr>
              <p:nvPr/>
            </p:nvSpPr>
            <p:spPr bwMode="auto">
              <a:xfrm>
                <a:off x="372616" y="3081911"/>
                <a:ext cx="3826768" cy="1713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输出函数在一定条件下，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能简化成：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  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>
                  <a:latin typeface="Tahoma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54339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616" y="3081911"/>
                <a:ext cx="3826768" cy="1713354"/>
              </a:xfrm>
              <a:prstGeom prst="rect">
                <a:avLst/>
              </a:prstGeom>
              <a:blipFill rotWithShape="0">
                <a:blip r:embed="rId3"/>
                <a:stretch>
                  <a:fillRect l="-2389" b="-24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340" name="Text Box 36"/>
              <p:cNvSpPr txBox="1">
                <a:spLocks noChangeArrowheads="1"/>
              </p:cNvSpPr>
              <p:nvPr/>
            </p:nvSpPr>
            <p:spPr bwMode="auto">
              <a:xfrm>
                <a:off x="4981575" y="3124200"/>
                <a:ext cx="3570208" cy="1713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输出函数在一定条件下，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能简化成：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  F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latin typeface="Tahoma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5434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1575" y="3124200"/>
                <a:ext cx="3570208" cy="1713354"/>
              </a:xfrm>
              <a:prstGeom prst="rect">
                <a:avLst/>
              </a:prstGeom>
              <a:blipFill rotWithShape="0">
                <a:blip r:embed="rId4"/>
                <a:stretch>
                  <a:fillRect l="-2560" r="-1706" b="-21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341" name="Text Box 37"/>
          <p:cNvSpPr txBox="1">
            <a:spLocks noChangeArrowheads="1"/>
          </p:cNvSpPr>
          <p:nvPr/>
        </p:nvSpPr>
        <p:spPr bwMode="auto">
          <a:xfrm>
            <a:off x="4621395" y="4705116"/>
            <a:ext cx="305724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B0F0"/>
                </a:solidFill>
                <a:ea typeface="黑体" pitchFamily="2" charset="-122"/>
              </a:rPr>
              <a:t>主要存在于</a:t>
            </a:r>
            <a:r>
              <a:rPr lang="zh-CN" altLang="en-US" sz="2400" dirty="0">
                <a:solidFill>
                  <a:srgbClr val="00B0F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400" dirty="0">
                <a:solidFill>
                  <a:srgbClr val="00B0F0"/>
                </a:solidFill>
                <a:ea typeface="黑体" pitchFamily="2" charset="-122"/>
              </a:rPr>
              <a:t>或</a:t>
            </a:r>
            <a:r>
              <a:rPr lang="en-US" altLang="zh-CN" sz="2400" dirty="0">
                <a:solidFill>
                  <a:srgbClr val="00B0F0"/>
                </a:solidFill>
                <a:ea typeface="黑体" pitchFamily="2" charset="-122"/>
              </a:rPr>
              <a:t>-</a:t>
            </a:r>
            <a:r>
              <a:rPr lang="zh-CN" altLang="en-US" sz="2400" dirty="0">
                <a:solidFill>
                  <a:srgbClr val="00B0F0"/>
                </a:solidFill>
                <a:ea typeface="黑体" pitchFamily="2" charset="-122"/>
              </a:rPr>
              <a:t>与</a:t>
            </a:r>
            <a:r>
              <a:rPr lang="zh-CN" altLang="en-US" sz="2400" dirty="0">
                <a:solidFill>
                  <a:srgbClr val="00B0F0"/>
                </a:solidFill>
                <a:latin typeface="Times New Roman"/>
                <a:ea typeface="黑体" pitchFamily="2" charset="-122"/>
              </a:rPr>
              <a:t>”</a:t>
            </a:r>
            <a:endParaRPr lang="en-US" altLang="zh-CN" sz="2400" dirty="0">
              <a:solidFill>
                <a:srgbClr val="00B0F0"/>
              </a:solidFill>
              <a:latin typeface="Times New Roman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Times New Roman"/>
                <a:ea typeface="黑体" pitchFamily="2" charset="-122"/>
              </a:rPr>
              <a:t>POS</a:t>
            </a:r>
            <a:r>
              <a:rPr lang="zh-CN" altLang="en-US" sz="2400" dirty="0">
                <a:solidFill>
                  <a:srgbClr val="00B0F0"/>
                </a:solidFill>
                <a:ea typeface="黑体" pitchFamily="2" charset="-122"/>
              </a:rPr>
              <a:t>电路中：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B88F77-5BA6-43E8-AC13-54C3B5D1B85D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FBD5D-2B78-4DB4-9636-F6EF6D76740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857626" y="5918529"/>
          <a:ext cx="508195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66" name="公式" r:id="rId5" imgW="3200400" imgH="241300" progId="Equation.3">
                  <p:embed/>
                </p:oleObj>
              </mc:Choice>
              <mc:Fallback>
                <p:oleObj name="公式" r:id="rId5" imgW="3200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6" y="5918529"/>
                        <a:ext cx="5081954" cy="444500"/>
                      </a:xfrm>
                      <a:prstGeom prst="rect">
                        <a:avLst/>
                      </a:prstGeom>
                      <a:solidFill>
                        <a:srgbClr val="E0EBEB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818395" y="5831578"/>
          <a:ext cx="24828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67" name="Equation" r:id="rId7" imgW="1167893" imgH="215806" progId="Equation.3">
                  <p:embed/>
                </p:oleObj>
              </mc:Choice>
              <mc:Fallback>
                <p:oleObj name="Equation" r:id="rId7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95" y="5831578"/>
                        <a:ext cx="24828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9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  <p:bldP spid="354308" grpId="0" build="p" autoUpdateAnimBg="0"/>
      <p:bldP spid="354309" grpId="0" autoUpdateAnimBg="0"/>
      <p:bldP spid="354339" grpId="0" build="p" autoUpdateAnimBg="0"/>
      <p:bldP spid="354340" grpId="0" build="p" autoUpdateAnimBg="0"/>
      <p:bldP spid="35434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利用卡诺图发现静态冒险</a:t>
            </a:r>
          </a:p>
        </p:txBody>
      </p:sp>
      <p:sp>
        <p:nvSpPr>
          <p:cNvPr id="355331" name="AutoShape 3"/>
          <p:cNvSpPr>
            <a:spLocks noChangeArrowheads="1"/>
          </p:cNvSpPr>
          <p:nvPr/>
        </p:nvSpPr>
        <p:spPr bwMode="auto">
          <a:xfrm>
            <a:off x="2282825" y="2895600"/>
            <a:ext cx="1066800" cy="457200"/>
          </a:xfrm>
          <a:prstGeom prst="roundRect">
            <a:avLst>
              <a:gd name="adj" fmla="val 40278"/>
            </a:avLst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5332" name="AutoShape 4"/>
          <p:cNvSpPr>
            <a:spLocks noChangeArrowheads="1"/>
          </p:cNvSpPr>
          <p:nvPr/>
        </p:nvSpPr>
        <p:spPr bwMode="auto">
          <a:xfrm>
            <a:off x="2892425" y="2286000"/>
            <a:ext cx="1066800" cy="457200"/>
          </a:xfrm>
          <a:prstGeom prst="roundRect">
            <a:avLst>
              <a:gd name="adj" fmla="val 43750"/>
            </a:avLst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990600" y="1447800"/>
            <a:ext cx="3044825" cy="1981200"/>
            <a:chOff x="624" y="912"/>
            <a:chExt cx="1918" cy="1248"/>
          </a:xfrm>
        </p:grpSpPr>
        <p:grpSp>
          <p:nvGrpSpPr>
            <p:cNvPr id="355334" name="Group 6"/>
            <p:cNvGrpSpPr>
              <a:grpSpLocks/>
            </p:cNvGrpSpPr>
            <p:nvPr/>
          </p:nvGrpSpPr>
          <p:grpSpPr bwMode="auto">
            <a:xfrm>
              <a:off x="624" y="912"/>
              <a:ext cx="1918" cy="1248"/>
              <a:chOff x="578" y="2448"/>
              <a:chExt cx="1918" cy="1248"/>
            </a:xfrm>
          </p:grpSpPr>
          <p:grpSp>
            <p:nvGrpSpPr>
              <p:cNvPr id="355335" name="Group 7"/>
              <p:cNvGrpSpPr>
                <a:grpSpLocks/>
              </p:cNvGrpSpPr>
              <p:nvPr/>
            </p:nvGrpSpPr>
            <p:grpSpPr bwMode="auto">
              <a:xfrm>
                <a:off x="720" y="2688"/>
                <a:ext cx="1776" cy="1008"/>
                <a:chOff x="519" y="3024"/>
                <a:chExt cx="1776" cy="1008"/>
              </a:xfrm>
            </p:grpSpPr>
            <p:sp>
              <p:nvSpPr>
                <p:cNvPr id="355336" name="Line 8"/>
                <p:cNvSpPr>
                  <a:spLocks noChangeShapeType="1"/>
                </p:cNvSpPr>
                <p:nvPr/>
              </p:nvSpPr>
              <p:spPr bwMode="auto">
                <a:xfrm>
                  <a:off x="759" y="3648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37" name="Line 9"/>
                <p:cNvSpPr>
                  <a:spLocks noChangeShapeType="1"/>
                </p:cNvSpPr>
                <p:nvPr/>
              </p:nvSpPr>
              <p:spPr bwMode="auto">
                <a:xfrm>
                  <a:off x="1143" y="3264"/>
                  <a:ext cx="0" cy="76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38" name="Line 10"/>
                <p:cNvSpPr>
                  <a:spLocks noChangeShapeType="1"/>
                </p:cNvSpPr>
                <p:nvPr/>
              </p:nvSpPr>
              <p:spPr bwMode="auto">
                <a:xfrm>
                  <a:off x="1527" y="3264"/>
                  <a:ext cx="0" cy="76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39" name="Line 11"/>
                <p:cNvSpPr>
                  <a:spLocks noChangeShapeType="1"/>
                </p:cNvSpPr>
                <p:nvPr/>
              </p:nvSpPr>
              <p:spPr bwMode="auto">
                <a:xfrm>
                  <a:off x="1911" y="3264"/>
                  <a:ext cx="0" cy="76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40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3264"/>
                  <a:ext cx="1536" cy="768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41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519" y="3024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5342" name="Text Box 14"/>
              <p:cNvSpPr txBox="1">
                <a:spLocks noChangeArrowheads="1"/>
              </p:cNvSpPr>
              <p:nvPr/>
            </p:nvSpPr>
            <p:spPr bwMode="auto">
              <a:xfrm>
                <a:off x="578" y="2736"/>
                <a:ext cx="2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355343" name="Text Box 15"/>
              <p:cNvSpPr txBox="1">
                <a:spLocks noChangeArrowheads="1"/>
              </p:cNvSpPr>
              <p:nvPr/>
            </p:nvSpPr>
            <p:spPr bwMode="auto">
              <a:xfrm>
                <a:off x="729" y="2448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>
                    <a:latin typeface="Tahoma" pitchFamily="34" charset="0"/>
                  </a:rPr>
                  <a:t>XY</a:t>
                </a:r>
              </a:p>
            </p:txBody>
          </p:sp>
          <p:sp>
            <p:nvSpPr>
              <p:cNvPr id="355344" name="Text Box 16"/>
              <p:cNvSpPr txBox="1">
                <a:spLocks noChangeArrowheads="1"/>
              </p:cNvSpPr>
              <p:nvPr/>
            </p:nvSpPr>
            <p:spPr bwMode="auto">
              <a:xfrm>
                <a:off x="1008" y="2640"/>
                <a:ext cx="1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>
                    <a:latin typeface="Arial" charset="0"/>
                  </a:rPr>
                  <a:t>00   01   11   10</a:t>
                </a:r>
              </a:p>
            </p:txBody>
          </p:sp>
          <p:sp>
            <p:nvSpPr>
              <p:cNvPr id="355345" name="Text Box 17"/>
              <p:cNvSpPr txBox="1">
                <a:spLocks noChangeArrowheads="1"/>
              </p:cNvSpPr>
              <p:nvPr/>
            </p:nvSpPr>
            <p:spPr bwMode="auto">
              <a:xfrm>
                <a:off x="729" y="29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55346" name="Text Box 18"/>
              <p:cNvSpPr txBox="1">
                <a:spLocks noChangeArrowheads="1"/>
              </p:cNvSpPr>
              <p:nvPr/>
            </p:nvSpPr>
            <p:spPr bwMode="auto">
              <a:xfrm>
                <a:off x="729" y="336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>
                    <a:latin typeface="Arial" charset="0"/>
                  </a:rPr>
                  <a:t>1</a:t>
                </a:r>
              </a:p>
            </p:txBody>
          </p:sp>
        </p:grpSp>
        <p:sp>
          <p:nvSpPr>
            <p:cNvPr id="355347" name="Text Box 19"/>
            <p:cNvSpPr txBox="1">
              <a:spLocks noChangeArrowheads="1"/>
            </p:cNvSpPr>
            <p:nvPr/>
          </p:nvSpPr>
          <p:spPr bwMode="auto">
            <a:xfrm>
              <a:off x="1824" y="1438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Tahoma" pitchFamily="34" charset="0"/>
                </a:rPr>
                <a:t>1   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1</a:t>
              </a:r>
            </a:p>
          </p:txBody>
        </p:sp>
        <p:sp>
          <p:nvSpPr>
            <p:cNvPr id="355348" name="Text Box 20"/>
            <p:cNvSpPr txBox="1">
              <a:spLocks noChangeArrowheads="1"/>
            </p:cNvSpPr>
            <p:nvPr/>
          </p:nvSpPr>
          <p:spPr bwMode="auto">
            <a:xfrm>
              <a:off x="1460" y="1824"/>
              <a:ext cx="5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ahoma" pitchFamily="34" charset="0"/>
                </a:rPr>
                <a:t>1  </a:t>
              </a:r>
              <a:r>
                <a:rPr lang="zh-CN" altLang="en-US" baseline="-25000" dirty="0">
                  <a:latin typeface="Tahoma" pitchFamily="34" charset="0"/>
                </a:rPr>
                <a:t> </a:t>
              </a:r>
              <a:r>
                <a:rPr lang="zh-CN" altLang="en-US" dirty="0">
                  <a:latin typeface="Tahoma" pitchFamily="34" charset="0"/>
                </a:rPr>
                <a:t> </a:t>
              </a:r>
              <a:r>
                <a:rPr lang="zh-CN" altLang="en-US" baseline="-25000" dirty="0">
                  <a:latin typeface="Tahoma" pitchFamily="34" charset="0"/>
                </a:rPr>
                <a:t>     </a:t>
              </a:r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4484712" y="1373822"/>
            <a:ext cx="4113213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ea typeface="黑体" pitchFamily="2" charset="-122"/>
              </a:rPr>
              <a:t>若卡诺图中，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ea typeface="黑体" pitchFamily="2" charset="-122"/>
              </a:rPr>
              <a:t>圈与圈之间有相切现象，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ea typeface="黑体" pitchFamily="2" charset="-122"/>
              </a:rPr>
              <a:t>则可能出现静态冒险。</a:t>
            </a: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631912" y="4247174"/>
            <a:ext cx="8332576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00B0F0"/>
                </a:solidFill>
                <a:ea typeface="黑体" pitchFamily="2" charset="-122"/>
              </a:rPr>
              <a:t>消除冒险的方法：</a:t>
            </a:r>
          </a:p>
          <a:p>
            <a:r>
              <a:rPr lang="zh-CN" altLang="en-US" sz="2800" dirty="0"/>
              <a:t>添加</a:t>
            </a:r>
            <a:r>
              <a:rPr lang="zh-CN" altLang="en-US" sz="2800" dirty="0">
                <a:solidFill>
                  <a:srgbClr val="FF0000"/>
                </a:solidFill>
              </a:rPr>
              <a:t>一致项</a:t>
            </a:r>
            <a:r>
              <a:rPr lang="en-US" altLang="zh-CN" sz="2800" dirty="0">
                <a:solidFill>
                  <a:srgbClr val="FF0000"/>
                </a:solidFill>
              </a:rPr>
              <a:t>/</a:t>
            </a:r>
            <a:r>
              <a:rPr lang="zh-CN" altLang="en-US" sz="2800" dirty="0">
                <a:solidFill>
                  <a:srgbClr val="FF0000"/>
                </a:solidFill>
              </a:rPr>
              <a:t>冗余项 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ahoma" pitchFamily="34" charset="0"/>
              </a:rPr>
              <a:t>·</a:t>
            </a:r>
            <a:r>
              <a:rPr lang="en-US" altLang="zh-CN" sz="2800" dirty="0">
                <a:solidFill>
                  <a:srgbClr val="FF0000"/>
                </a:solidFill>
              </a:rPr>
              <a:t>Y</a:t>
            </a:r>
            <a:r>
              <a:rPr lang="zh-CN" altLang="en-US" sz="2800" dirty="0"/>
              <a:t>，覆盖相切的两个质蕴涵。</a:t>
            </a:r>
          </a:p>
        </p:txBody>
      </p:sp>
      <p:sp>
        <p:nvSpPr>
          <p:cNvPr id="355351" name="AutoShape 23"/>
          <p:cNvSpPr>
            <a:spLocks noChangeArrowheads="1"/>
          </p:cNvSpPr>
          <p:nvPr/>
        </p:nvSpPr>
        <p:spPr bwMode="auto">
          <a:xfrm>
            <a:off x="2895600" y="2286000"/>
            <a:ext cx="457200" cy="990600"/>
          </a:xfrm>
          <a:prstGeom prst="roundRect">
            <a:avLst>
              <a:gd name="adj" fmla="val 32292"/>
            </a:avLst>
          </a:prstGeom>
          <a:noFill/>
          <a:ln w="57150" cmpd="thickThin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352" name="Text Box 24"/>
              <p:cNvSpPr txBox="1">
                <a:spLocks noChangeArrowheads="1"/>
              </p:cNvSpPr>
              <p:nvPr/>
            </p:nvSpPr>
            <p:spPr bwMode="auto">
              <a:xfrm>
                <a:off x="2362200" y="5589240"/>
                <a:ext cx="353731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ahoma" pitchFamily="34" charset="0"/>
                  </a:rPr>
                  <a:t>F = X·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zh-CN" sz="2800" dirty="0">
                    <a:latin typeface="Tahoma" pitchFamily="34" charset="0"/>
                  </a:rPr>
                  <a:t> + Y·Z +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ahoma" pitchFamily="34" charset="0"/>
                  </a:rPr>
                  <a:t>X·Y</a:t>
                </a:r>
              </a:p>
            </p:txBody>
          </p:sp>
        </mc:Choice>
        <mc:Fallback xmlns="">
          <p:sp>
            <p:nvSpPr>
              <p:cNvPr id="35535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589240"/>
                <a:ext cx="353731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621" t="-13953" r="-345" b="-30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7584" y="3573016"/>
            <a:ext cx="507394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黑体" pitchFamily="2" charset="-122"/>
              </a:rPr>
              <a:t>在什么条件下，可能出现静态冒险？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156176" y="3550528"/>
            <a:ext cx="201850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黑体" pitchFamily="2" charset="-122"/>
              </a:rPr>
              <a:t>X=1</a:t>
            </a:r>
            <a:r>
              <a:rPr lang="zh-CN" altLang="en-US" sz="2400" dirty="0">
                <a:ea typeface="黑体" pitchFamily="2" charset="-122"/>
              </a:rPr>
              <a:t>，</a:t>
            </a:r>
            <a:r>
              <a:rPr lang="en-US" altLang="zh-CN" sz="2400" dirty="0">
                <a:ea typeface="黑体" pitchFamily="2" charset="-122"/>
              </a:rPr>
              <a:t>Y=1</a:t>
            </a:r>
            <a:endParaRPr lang="zh-CN" altLang="en-US" sz="2400" dirty="0">
              <a:ea typeface="黑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F6E9DC-192D-458F-8C18-5F7A7B7F34A3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3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nimBg="1"/>
      <p:bldP spid="355332" grpId="0" animBg="1"/>
      <p:bldP spid="355349" grpId="0" build="p" autoUpdateAnimBg="0"/>
      <p:bldP spid="355350" grpId="0" autoUpdateAnimBg="0"/>
      <p:bldP spid="355351" grpId="0" animBg="1"/>
      <p:bldP spid="355352" grpId="0" autoUpdateAnimBg="0"/>
      <p:bldP spid="25" grpId="0" build="p" autoUpdateAnimBg="0"/>
      <p:bldP spid="2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44624"/>
            <a:ext cx="6984776" cy="725760"/>
          </a:xfrm>
        </p:spPr>
        <p:txBody>
          <a:bodyPr/>
          <a:lstStyle/>
          <a:p>
            <a:r>
              <a:rPr lang="zh-CN" altLang="en-US" sz="3200" dirty="0"/>
              <a:t>从真值表如何寻找距离为</a:t>
            </a:r>
            <a:r>
              <a:rPr lang="en-US" altLang="zh-CN" sz="3200" dirty="0"/>
              <a:t>1</a:t>
            </a:r>
            <a:r>
              <a:rPr lang="zh-CN" altLang="en-US" sz="3200" dirty="0"/>
              <a:t>的最小项？</a:t>
            </a:r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99337"/>
              </p:ext>
            </p:extLst>
          </p:nvPr>
        </p:nvGraphicFramePr>
        <p:xfrm>
          <a:off x="457200" y="1729423"/>
          <a:ext cx="2457400" cy="4663440"/>
        </p:xfrm>
        <a:graphic>
          <a:graphicData uri="http://schemas.openxmlformats.org/drawingml/2006/table">
            <a:tbl>
              <a:tblPr/>
              <a:tblGrid>
                <a:gridCol w="161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1DDB2A-D324-4D2C-BB30-C67F7345AABF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79026" y="3834126"/>
            <a:ext cx="555102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卡诺的方法：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en-US" altLang="zh-CN" sz="3600" dirty="0">
                <a:solidFill>
                  <a:schemeClr val="tx1"/>
                </a:solidFill>
              </a:rPr>
              <a:t>      </a:t>
            </a:r>
            <a:r>
              <a:rPr lang="zh-CN" altLang="en-US" sz="3600" dirty="0">
                <a:solidFill>
                  <a:schemeClr val="tx1"/>
                </a:solidFill>
              </a:rPr>
              <a:t>将真值表中</a:t>
            </a:r>
            <a:r>
              <a:rPr lang="zh-CN" altLang="en-US" sz="3600" dirty="0">
                <a:solidFill>
                  <a:srgbClr val="FF0000"/>
                </a:solidFill>
              </a:rPr>
              <a:t>逻辑相邻</a:t>
            </a:r>
            <a:r>
              <a:rPr lang="zh-CN" altLang="en-US" sz="3600" dirty="0">
                <a:solidFill>
                  <a:schemeClr val="tx1"/>
                </a:solidFill>
              </a:rPr>
              <a:t>转换为空间相邻的方格图！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707904" y="1412776"/>
            <a:ext cx="24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baseline="-25000" dirty="0"/>
              <a:t>3</a:t>
            </a:r>
            <a:r>
              <a:rPr lang="zh-CN" altLang="en-US" sz="2800" dirty="0"/>
              <a:t>和谁相邻？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294998" y="1233914"/>
            <a:ext cx="282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最小项真值表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3707904" y="1935996"/>
            <a:ext cx="24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baseline="-25000" dirty="0"/>
              <a:t>5</a:t>
            </a:r>
            <a:r>
              <a:rPr lang="zh-CN" altLang="en-US" sz="2800" dirty="0"/>
              <a:t>和谁相邻？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3707904" y="2462045"/>
            <a:ext cx="24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baseline="-25000" dirty="0"/>
              <a:t>6</a:t>
            </a:r>
            <a:r>
              <a:rPr lang="zh-CN" altLang="en-US" sz="2800" dirty="0"/>
              <a:t>和谁相邻？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3707904" y="2894186"/>
            <a:ext cx="24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baseline="-25000" dirty="0"/>
              <a:t>7</a:t>
            </a:r>
            <a:r>
              <a:rPr lang="zh-CN" altLang="en-US" sz="2800" dirty="0"/>
              <a:t>和谁相邻？</a:t>
            </a:r>
          </a:p>
        </p:txBody>
      </p:sp>
    </p:spTree>
    <p:extLst>
      <p:ext uri="{BB962C8B-B14F-4D97-AF65-F5344CB8AC3E}">
        <p14:creationId xmlns:p14="http://schemas.microsoft.com/office/powerpoint/2010/main" val="8125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54" name="Group 2"/>
          <p:cNvGrpSpPr>
            <a:grpSpLocks/>
          </p:cNvGrpSpPr>
          <p:nvPr/>
        </p:nvGrpSpPr>
        <p:grpSpPr bwMode="auto">
          <a:xfrm>
            <a:off x="1452475" y="1186067"/>
            <a:ext cx="4309969" cy="3867371"/>
            <a:chOff x="208" y="682"/>
            <a:chExt cx="2160" cy="2054"/>
          </a:xfrm>
        </p:grpSpPr>
        <p:sp>
          <p:nvSpPr>
            <p:cNvPr id="356355" name="Text Box 3"/>
            <p:cNvSpPr txBox="1">
              <a:spLocks noChangeArrowheads="1"/>
            </p:cNvSpPr>
            <p:nvPr/>
          </p:nvSpPr>
          <p:spPr bwMode="auto">
            <a:xfrm>
              <a:off x="531" y="682"/>
              <a:ext cx="30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AB</a:t>
              </a:r>
            </a:p>
          </p:txBody>
        </p:sp>
        <p:sp>
          <p:nvSpPr>
            <p:cNvPr id="356356" name="Text Box 4"/>
            <p:cNvSpPr txBox="1">
              <a:spLocks noChangeArrowheads="1"/>
            </p:cNvSpPr>
            <p:nvPr/>
          </p:nvSpPr>
          <p:spPr bwMode="auto">
            <a:xfrm>
              <a:off x="208" y="949"/>
              <a:ext cx="32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CD</a:t>
              </a:r>
            </a:p>
          </p:txBody>
        </p:sp>
        <p:sp>
          <p:nvSpPr>
            <p:cNvPr id="356357" name="Text Box 5"/>
            <p:cNvSpPr txBox="1">
              <a:spLocks noChangeArrowheads="1"/>
            </p:cNvSpPr>
            <p:nvPr/>
          </p:nvSpPr>
          <p:spPr bwMode="auto">
            <a:xfrm>
              <a:off x="816" y="886"/>
              <a:ext cx="15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Tahoma" pitchFamily="34" charset="0"/>
                </a:rPr>
                <a:t>00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01 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11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 10</a:t>
              </a:r>
            </a:p>
          </p:txBody>
        </p:sp>
        <p:sp>
          <p:nvSpPr>
            <p:cNvPr id="356358" name="Text Box 6"/>
            <p:cNvSpPr txBox="1">
              <a:spLocks noChangeArrowheads="1"/>
            </p:cNvSpPr>
            <p:nvPr/>
          </p:nvSpPr>
          <p:spPr bwMode="auto">
            <a:xfrm>
              <a:off x="480" y="1260"/>
              <a:ext cx="261" cy="1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latin typeface="Tahoma" pitchFamily="34" charset="0"/>
                </a:rPr>
                <a:t>00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01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11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10</a:t>
              </a:r>
            </a:p>
          </p:txBody>
        </p:sp>
        <p:grpSp>
          <p:nvGrpSpPr>
            <p:cNvPr id="356359" name="Group 7"/>
            <p:cNvGrpSpPr>
              <a:grpSpLocks/>
            </p:cNvGrpSpPr>
            <p:nvPr/>
          </p:nvGrpSpPr>
          <p:grpSpPr bwMode="auto">
            <a:xfrm>
              <a:off x="536" y="960"/>
              <a:ext cx="1776" cy="1776"/>
              <a:chOff x="864" y="144"/>
              <a:chExt cx="1776" cy="1776"/>
            </a:xfrm>
          </p:grpSpPr>
          <p:sp>
            <p:nvSpPr>
              <p:cNvPr id="356360" name="Line 8"/>
              <p:cNvSpPr>
                <a:spLocks noChangeShapeType="1"/>
              </p:cNvSpPr>
              <p:nvPr/>
            </p:nvSpPr>
            <p:spPr bwMode="auto">
              <a:xfrm>
                <a:off x="1104" y="768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1" name="Line 9"/>
              <p:cNvSpPr>
                <a:spLocks noChangeShapeType="1"/>
              </p:cNvSpPr>
              <p:nvPr/>
            </p:nvSpPr>
            <p:spPr bwMode="auto">
              <a:xfrm>
                <a:off x="1488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2" name="Line 10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3" name="Line 11"/>
              <p:cNvSpPr>
                <a:spLocks noChangeShapeType="1"/>
              </p:cNvSpPr>
              <p:nvPr/>
            </p:nvSpPr>
            <p:spPr bwMode="auto">
              <a:xfrm>
                <a:off x="2256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4" name="Rectangle 12"/>
              <p:cNvSpPr>
                <a:spLocks noChangeArrowheads="1"/>
              </p:cNvSpPr>
              <p:nvPr/>
            </p:nvSpPr>
            <p:spPr bwMode="auto">
              <a:xfrm>
                <a:off x="1104" y="384"/>
                <a:ext cx="1536" cy="1536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5" name="Line 13"/>
              <p:cNvSpPr>
                <a:spLocks noChangeShapeType="1"/>
              </p:cNvSpPr>
              <p:nvPr/>
            </p:nvSpPr>
            <p:spPr bwMode="auto">
              <a:xfrm flipH="1" flipV="1">
                <a:off x="864" y="144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6" name="Line 14"/>
              <p:cNvSpPr>
                <a:spLocks noChangeShapeType="1"/>
              </p:cNvSpPr>
              <p:nvPr/>
            </p:nvSpPr>
            <p:spPr bwMode="auto">
              <a:xfrm>
                <a:off x="1104" y="1152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7" name="Line 1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6368" name="Text Box 16"/>
            <p:cNvSpPr txBox="1">
              <a:spLocks noChangeArrowheads="1"/>
            </p:cNvSpPr>
            <p:nvPr/>
          </p:nvSpPr>
          <p:spPr bwMode="auto">
            <a:xfrm>
              <a:off x="864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69" name="Text Box 17"/>
            <p:cNvSpPr txBox="1">
              <a:spLocks noChangeArrowheads="1"/>
            </p:cNvSpPr>
            <p:nvPr/>
          </p:nvSpPr>
          <p:spPr bwMode="auto">
            <a:xfrm>
              <a:off x="864" y="1632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0" name="Text Box 18"/>
            <p:cNvSpPr txBox="1">
              <a:spLocks noChangeArrowheads="1"/>
            </p:cNvSpPr>
            <p:nvPr/>
          </p:nvSpPr>
          <p:spPr bwMode="auto">
            <a:xfrm>
              <a:off x="864" y="2016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1" name="Text Box 19"/>
            <p:cNvSpPr txBox="1">
              <a:spLocks noChangeArrowheads="1"/>
            </p:cNvSpPr>
            <p:nvPr/>
          </p:nvSpPr>
          <p:spPr bwMode="auto">
            <a:xfrm>
              <a:off x="864" y="2393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72" name="Text Box 20"/>
            <p:cNvSpPr txBox="1">
              <a:spLocks noChangeArrowheads="1"/>
            </p:cNvSpPr>
            <p:nvPr/>
          </p:nvSpPr>
          <p:spPr bwMode="auto">
            <a:xfrm>
              <a:off x="2016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73" name="Text Box 21"/>
            <p:cNvSpPr txBox="1">
              <a:spLocks noChangeArrowheads="1"/>
            </p:cNvSpPr>
            <p:nvPr/>
          </p:nvSpPr>
          <p:spPr bwMode="auto">
            <a:xfrm>
              <a:off x="2016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74" name="Text Box 22"/>
            <p:cNvSpPr txBox="1">
              <a:spLocks noChangeArrowheads="1"/>
            </p:cNvSpPr>
            <p:nvPr/>
          </p:nvSpPr>
          <p:spPr bwMode="auto">
            <a:xfrm>
              <a:off x="2016" y="2016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5" name="Text Box 23"/>
            <p:cNvSpPr txBox="1">
              <a:spLocks noChangeArrowheads="1"/>
            </p:cNvSpPr>
            <p:nvPr/>
          </p:nvSpPr>
          <p:spPr bwMode="auto">
            <a:xfrm>
              <a:off x="2016" y="2400"/>
              <a:ext cx="18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6" name="Text Box 24"/>
            <p:cNvSpPr txBox="1">
              <a:spLocks noChangeArrowheads="1"/>
            </p:cNvSpPr>
            <p:nvPr/>
          </p:nvSpPr>
          <p:spPr bwMode="auto">
            <a:xfrm>
              <a:off x="1248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7" name="Text Box 25"/>
            <p:cNvSpPr txBox="1">
              <a:spLocks noChangeArrowheads="1"/>
            </p:cNvSpPr>
            <p:nvPr/>
          </p:nvSpPr>
          <p:spPr bwMode="auto">
            <a:xfrm>
              <a:off x="1248" y="2393"/>
              <a:ext cx="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78" name="Text Box 26"/>
            <p:cNvSpPr txBox="1">
              <a:spLocks noChangeArrowheads="1"/>
            </p:cNvSpPr>
            <p:nvPr/>
          </p:nvSpPr>
          <p:spPr bwMode="auto">
            <a:xfrm>
              <a:off x="1622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9" name="Text Box 27"/>
            <p:cNvSpPr txBox="1">
              <a:spLocks noChangeArrowheads="1"/>
            </p:cNvSpPr>
            <p:nvPr/>
          </p:nvSpPr>
          <p:spPr bwMode="auto">
            <a:xfrm>
              <a:off x="1632" y="2400"/>
              <a:ext cx="18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80" name="Text Box 28"/>
            <p:cNvSpPr txBox="1">
              <a:spLocks noChangeArrowheads="1"/>
            </p:cNvSpPr>
            <p:nvPr/>
          </p:nvSpPr>
          <p:spPr bwMode="auto">
            <a:xfrm>
              <a:off x="1248" y="1248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81" name="Text Box 29"/>
            <p:cNvSpPr txBox="1">
              <a:spLocks noChangeArrowheads="1"/>
            </p:cNvSpPr>
            <p:nvPr/>
          </p:nvSpPr>
          <p:spPr bwMode="auto">
            <a:xfrm>
              <a:off x="1248" y="1632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82" name="Text Box 30"/>
            <p:cNvSpPr txBox="1">
              <a:spLocks noChangeArrowheads="1"/>
            </p:cNvSpPr>
            <p:nvPr/>
          </p:nvSpPr>
          <p:spPr bwMode="auto">
            <a:xfrm>
              <a:off x="1632" y="1248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83" name="Text Box 31"/>
            <p:cNvSpPr txBox="1">
              <a:spLocks noChangeArrowheads="1"/>
            </p:cNvSpPr>
            <p:nvPr/>
          </p:nvSpPr>
          <p:spPr bwMode="auto">
            <a:xfrm>
              <a:off x="1632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</p:grpSp>
      <p:sp>
        <p:nvSpPr>
          <p:cNvPr id="356384" name="AutoShape 32"/>
          <p:cNvSpPr>
            <a:spLocks noChangeArrowheads="1"/>
          </p:cNvSpPr>
          <p:nvPr/>
        </p:nvSpPr>
        <p:spPr bwMode="auto">
          <a:xfrm>
            <a:off x="2762672" y="3027784"/>
            <a:ext cx="12192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5" name="AutoShape 33"/>
          <p:cNvSpPr>
            <a:spLocks noChangeArrowheads="1"/>
          </p:cNvSpPr>
          <p:nvPr/>
        </p:nvSpPr>
        <p:spPr bwMode="auto">
          <a:xfrm>
            <a:off x="4286672" y="3713584"/>
            <a:ext cx="12192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6" name="AutoShape 34"/>
          <p:cNvSpPr>
            <a:spLocks noChangeArrowheads="1"/>
          </p:cNvSpPr>
          <p:nvPr/>
        </p:nvSpPr>
        <p:spPr bwMode="auto">
          <a:xfrm>
            <a:off x="3524672" y="2265784"/>
            <a:ext cx="1219200" cy="457200"/>
          </a:xfrm>
          <a:prstGeom prst="roundRect">
            <a:avLst>
              <a:gd name="adj" fmla="val 32292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7" name="AutoShape 35"/>
          <p:cNvSpPr>
            <a:spLocks noChangeArrowheads="1"/>
          </p:cNvSpPr>
          <p:nvPr/>
        </p:nvSpPr>
        <p:spPr bwMode="auto">
          <a:xfrm>
            <a:off x="3448472" y="2265784"/>
            <a:ext cx="609600" cy="114300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8" name="AutoShape 36"/>
          <p:cNvSpPr>
            <a:spLocks noChangeArrowheads="1"/>
          </p:cNvSpPr>
          <p:nvPr/>
        </p:nvSpPr>
        <p:spPr bwMode="auto">
          <a:xfrm>
            <a:off x="2686472" y="3637384"/>
            <a:ext cx="2819400" cy="53340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6389" name="Group 37"/>
          <p:cNvGrpSpPr>
            <a:grpSpLocks/>
          </p:cNvGrpSpPr>
          <p:nvPr/>
        </p:nvGrpSpPr>
        <p:grpSpPr bwMode="auto">
          <a:xfrm>
            <a:off x="4188109" y="1960984"/>
            <a:ext cx="609600" cy="3124200"/>
            <a:chOff x="3024" y="1344"/>
            <a:chExt cx="384" cy="1968"/>
          </a:xfrm>
        </p:grpSpPr>
        <p:sp>
          <p:nvSpPr>
            <p:cNvPr id="356390" name="AutoShape 38"/>
            <p:cNvSpPr>
              <a:spLocks/>
            </p:cNvSpPr>
            <p:nvPr/>
          </p:nvSpPr>
          <p:spPr bwMode="auto">
            <a:xfrm rot="-5400000">
              <a:off x="3024" y="1344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91" name="AutoShape 39"/>
            <p:cNvSpPr>
              <a:spLocks/>
            </p:cNvSpPr>
            <p:nvPr/>
          </p:nvSpPr>
          <p:spPr bwMode="auto">
            <a:xfrm rot="5400000" flipV="1">
              <a:off x="3024" y="2928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线形标注 1 39"/>
          <p:cNvSpPr/>
          <p:nvPr/>
        </p:nvSpPr>
        <p:spPr>
          <a:xfrm>
            <a:off x="5658976" y="1181487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246298"/>
              <a:gd name="adj4" fmla="val -107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BC’D’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线形标注 1 40"/>
          <p:cNvSpPr/>
          <p:nvPr/>
        </p:nvSpPr>
        <p:spPr>
          <a:xfrm>
            <a:off x="6297880" y="2280057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252521"/>
              <a:gd name="adj4" fmla="val -2318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A’D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线形标注 1 41"/>
          <p:cNvSpPr/>
          <p:nvPr/>
        </p:nvSpPr>
        <p:spPr>
          <a:xfrm>
            <a:off x="6588224" y="3138690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246298"/>
              <a:gd name="adj4" fmla="val -107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3956" y="5246320"/>
                <a:ext cx="3200375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D+AC+B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6" y="5246320"/>
                <a:ext cx="3200375" cy="524118"/>
              </a:xfrm>
              <a:prstGeom prst="rect">
                <a:avLst/>
              </a:prstGeom>
              <a:blipFill rotWithShape="0">
                <a:blip r:embed="rId2"/>
                <a:stretch>
                  <a:fillRect l="-381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利用卡诺图发现静态冒险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50517" y="5192880"/>
                <a:ext cx="3645820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+A,C+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800" dirty="0"/>
                  <a:t>,D+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17" y="5192880"/>
                <a:ext cx="3645820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3344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92110" y="5716100"/>
                <a:ext cx="5312724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添加冗余项：</a:t>
                </a:r>
                <a:r>
                  <a:rPr lang="en-US" altLang="zh-CN" sz="2800" dirty="0"/>
                  <a:t>CD+AB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10" y="5716100"/>
                <a:ext cx="5312724" cy="524118"/>
              </a:xfrm>
              <a:prstGeom prst="rect">
                <a:avLst/>
              </a:prstGeom>
              <a:blipFill rotWithShape="0">
                <a:blip r:embed="rId4"/>
                <a:stretch>
                  <a:fillRect l="-2411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576744" y="3653820"/>
            <a:ext cx="188753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黑体" pitchFamily="2" charset="-122"/>
              </a:rPr>
              <a:t>在什么条件下，可能出现静态冒险？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1B0A8E-90E4-4F6A-9653-7BF506F1DFBD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4" grpId="0" animBg="1"/>
      <p:bldP spid="356385" grpId="0" animBg="1"/>
      <p:bldP spid="356386" grpId="0" animBg="1"/>
      <p:bldP spid="356387" grpId="0" animBg="1"/>
      <p:bldP spid="356388" grpId="0" animBg="1"/>
      <p:bldP spid="40" grpId="0" animBg="1"/>
      <p:bldP spid="41" grpId="0" animBg="1"/>
      <p:bldP spid="42" grpId="0" animBg="1"/>
      <p:bldP spid="2" grpId="0"/>
      <p:bldP spid="46" grpId="0"/>
      <p:bldP spid="47" grpId="0"/>
      <p:bldP spid="4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消除竞争－冒险现象的方法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3079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28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zh-CN" altLang="en-US" sz="3200" dirty="0">
                <a:solidFill>
                  <a:srgbClr val="0070C0"/>
                </a:solidFill>
                <a:latin typeface="Tahoma" pitchFamily="34" charset="0"/>
                <a:ea typeface="华文新魏" pitchFamily="2" charset="-122"/>
              </a:rPr>
              <a:t>接入滤波电容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143000" y="1933575"/>
            <a:ext cx="7086600" cy="105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尖峰脉冲一般都很窄，输出端并接一个很小的滤波电容，足以将其幅度削弱到门电路的阈值电压以下。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591979" y="4872038"/>
            <a:ext cx="78790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增加了输出电压波形的上升时间和下降时间，使波形变坏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不是一个好办法</a:t>
            </a:r>
          </a:p>
        </p:txBody>
      </p:sp>
      <p:grpSp>
        <p:nvGrpSpPr>
          <p:cNvPr id="362502" name="Group 6"/>
          <p:cNvGrpSpPr>
            <a:grpSpLocks/>
          </p:cNvGrpSpPr>
          <p:nvPr/>
        </p:nvGrpSpPr>
        <p:grpSpPr bwMode="auto">
          <a:xfrm>
            <a:off x="2178050" y="3276600"/>
            <a:ext cx="3689350" cy="1524000"/>
            <a:chOff x="748" y="2064"/>
            <a:chExt cx="2324" cy="960"/>
          </a:xfrm>
        </p:grpSpPr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2052" y="2122"/>
              <a:ext cx="300" cy="4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2504" name="Group 8"/>
            <p:cNvGrpSpPr>
              <a:grpSpLocks/>
            </p:cNvGrpSpPr>
            <p:nvPr/>
          </p:nvGrpSpPr>
          <p:grpSpPr bwMode="auto">
            <a:xfrm>
              <a:off x="1296" y="2448"/>
              <a:ext cx="326" cy="384"/>
              <a:chOff x="768" y="1632"/>
              <a:chExt cx="336" cy="384"/>
            </a:xfrm>
          </p:grpSpPr>
          <p:sp>
            <p:nvSpPr>
              <p:cNvPr id="362505" name="Rectangle 9"/>
              <p:cNvSpPr>
                <a:spLocks noChangeArrowheads="1"/>
              </p:cNvSpPr>
              <p:nvPr/>
            </p:nvSpPr>
            <p:spPr bwMode="auto">
              <a:xfrm>
                <a:off x="768" y="163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06" name="Oval 10"/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48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2507" name="Line 11"/>
            <p:cNvSpPr>
              <a:spLocks noChangeShapeType="1"/>
            </p:cNvSpPr>
            <p:nvPr/>
          </p:nvSpPr>
          <p:spPr bwMode="auto">
            <a:xfrm flipH="1">
              <a:off x="980" y="2208"/>
              <a:ext cx="10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 flipH="1">
              <a:off x="1844" y="244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>
              <a:off x="1844" y="24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0" name="Line 14"/>
            <p:cNvSpPr>
              <a:spLocks noChangeShapeType="1"/>
            </p:cNvSpPr>
            <p:nvPr/>
          </p:nvSpPr>
          <p:spPr bwMode="auto">
            <a:xfrm flipH="1">
              <a:off x="1632" y="2640"/>
              <a:ext cx="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1" name="Line 15"/>
            <p:cNvSpPr>
              <a:spLocks noChangeShapeType="1"/>
            </p:cNvSpPr>
            <p:nvPr/>
          </p:nvSpPr>
          <p:spPr bwMode="auto">
            <a:xfrm flipH="1">
              <a:off x="1152" y="2640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2" name="Line 16"/>
            <p:cNvSpPr>
              <a:spLocks noChangeShapeType="1"/>
            </p:cNvSpPr>
            <p:nvPr/>
          </p:nvSpPr>
          <p:spPr bwMode="auto">
            <a:xfrm flipV="1">
              <a:off x="1152" y="220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4" name="Text Box 18"/>
            <p:cNvSpPr txBox="1">
              <a:spLocks noChangeArrowheads="1"/>
            </p:cNvSpPr>
            <p:nvPr/>
          </p:nvSpPr>
          <p:spPr bwMode="auto">
            <a:xfrm>
              <a:off x="1316" y="240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0">
                  <a:latin typeface="Tahoma" pitchFamily="34" charset="0"/>
                </a:rPr>
                <a:t>1</a:t>
              </a:r>
            </a:p>
          </p:txBody>
        </p: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2064" y="2112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0">
                  <a:latin typeface="Tahoma" pitchFamily="34" charset="0"/>
                </a:rPr>
                <a:t>&amp;</a:t>
              </a:r>
            </a:p>
          </p:txBody>
        </p:sp>
        <p:sp>
          <p:nvSpPr>
            <p:cNvPr id="362516" name="Text Box 20"/>
            <p:cNvSpPr txBox="1">
              <a:spLocks noChangeArrowheads="1"/>
            </p:cNvSpPr>
            <p:nvPr/>
          </p:nvSpPr>
          <p:spPr bwMode="auto">
            <a:xfrm>
              <a:off x="748" y="20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0">
                  <a:latin typeface="Tahoma" pitchFamily="34" charset="0"/>
                </a:rPr>
                <a:t>A</a:t>
              </a:r>
            </a:p>
          </p:txBody>
        </p:sp>
        <p:grpSp>
          <p:nvGrpSpPr>
            <p:cNvPr id="362517" name="Group 21"/>
            <p:cNvGrpSpPr>
              <a:grpSpLocks/>
            </p:cNvGrpSpPr>
            <p:nvPr/>
          </p:nvGrpSpPr>
          <p:grpSpPr bwMode="auto">
            <a:xfrm>
              <a:off x="1612" y="2390"/>
              <a:ext cx="212" cy="250"/>
              <a:chOff x="1382" y="2966"/>
              <a:chExt cx="212" cy="250"/>
            </a:xfrm>
          </p:grpSpPr>
          <p:sp>
            <p:nvSpPr>
              <p:cNvPr id="362518" name="Text Box 22"/>
              <p:cNvSpPr txBox="1">
                <a:spLocks noChangeArrowheads="1"/>
              </p:cNvSpPr>
              <p:nvPr/>
            </p:nvSpPr>
            <p:spPr bwMode="auto">
              <a:xfrm>
                <a:off x="1382" y="2966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62519" name="Line 23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2520" name="Text Box 24"/>
            <p:cNvSpPr txBox="1">
              <a:spLocks noChangeArrowheads="1"/>
            </p:cNvSpPr>
            <p:nvPr/>
          </p:nvSpPr>
          <p:spPr bwMode="auto">
            <a:xfrm>
              <a:off x="2775" y="220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latin typeface="Tahoma" pitchFamily="34" charset="0"/>
                </a:rPr>
                <a:t>Y</a:t>
              </a:r>
              <a:r>
                <a:rPr lang="en-US" altLang="zh-CN" b="0" baseline="-25000">
                  <a:latin typeface="Tahoma" pitchFamily="34" charset="0"/>
                </a:rPr>
                <a:t>1</a:t>
              </a:r>
            </a:p>
          </p:txBody>
        </p:sp>
        <p:grpSp>
          <p:nvGrpSpPr>
            <p:cNvPr id="362521" name="Group 25"/>
            <p:cNvGrpSpPr>
              <a:grpSpLocks/>
            </p:cNvGrpSpPr>
            <p:nvPr/>
          </p:nvGrpSpPr>
          <p:grpSpPr bwMode="auto">
            <a:xfrm>
              <a:off x="2496" y="2352"/>
              <a:ext cx="192" cy="624"/>
              <a:chOff x="2208" y="1632"/>
              <a:chExt cx="96" cy="528"/>
            </a:xfrm>
          </p:grpSpPr>
          <p:sp>
            <p:nvSpPr>
              <p:cNvPr id="362522" name="Line 26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2523" name="Line 27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2524" name="Line 28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2525" name="Line 29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2526" name="Line 30"/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2527" name="Line 31"/>
            <p:cNvSpPr>
              <a:spLocks noChangeShapeType="1"/>
            </p:cNvSpPr>
            <p:nvPr/>
          </p:nvSpPr>
          <p:spPr bwMode="auto">
            <a:xfrm>
              <a:off x="2544" y="30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28" name="Text Box 32"/>
            <p:cNvSpPr txBox="1">
              <a:spLocks noChangeArrowheads="1"/>
            </p:cNvSpPr>
            <p:nvPr/>
          </p:nvSpPr>
          <p:spPr bwMode="auto">
            <a:xfrm>
              <a:off x="2704" y="2592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latin typeface="Tahoma" pitchFamily="34" charset="0"/>
                </a:rPr>
                <a:t>C</a:t>
              </a:r>
              <a:r>
                <a:rPr lang="en-US" altLang="zh-CN" b="0" baseline="-25000"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3BB067-3B45-4BA8-AF69-FC787C2DAF30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74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2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autoUpdateAnimBg="0"/>
      <p:bldP spid="362500" grpId="0" autoUpdateAnimBg="0"/>
      <p:bldP spid="36250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消除竞争－冒险现象的方法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609600" y="1385887"/>
            <a:ext cx="3079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28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zh-CN" altLang="en-US" sz="3200" dirty="0">
                <a:solidFill>
                  <a:srgbClr val="0070C0"/>
                </a:solidFill>
                <a:latin typeface="Tahoma" pitchFamily="34" charset="0"/>
                <a:ea typeface="华文新魏" pitchFamily="2" charset="-122"/>
              </a:rPr>
              <a:t>引入选通脉冲</a:t>
            </a:r>
          </a:p>
        </p:txBody>
      </p:sp>
      <p:grpSp>
        <p:nvGrpSpPr>
          <p:cNvPr id="363530" name="Group 10"/>
          <p:cNvGrpSpPr>
            <a:grpSpLocks/>
          </p:cNvGrpSpPr>
          <p:nvPr/>
        </p:nvGrpSpPr>
        <p:grpSpPr bwMode="auto">
          <a:xfrm>
            <a:off x="1530350" y="2330450"/>
            <a:ext cx="3270250" cy="1082675"/>
            <a:chOff x="556" y="1430"/>
            <a:chExt cx="2060" cy="682"/>
          </a:xfrm>
        </p:grpSpPr>
        <p:sp>
          <p:nvSpPr>
            <p:cNvPr id="363531" name="Rectangle 11"/>
            <p:cNvSpPr>
              <a:spLocks noChangeArrowheads="1"/>
            </p:cNvSpPr>
            <p:nvPr/>
          </p:nvSpPr>
          <p:spPr bwMode="auto">
            <a:xfrm>
              <a:off x="1840" y="1440"/>
              <a:ext cx="279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3532" name="Group 12"/>
            <p:cNvGrpSpPr>
              <a:grpSpLocks/>
            </p:cNvGrpSpPr>
            <p:nvPr/>
          </p:nvGrpSpPr>
          <p:grpSpPr bwMode="auto">
            <a:xfrm>
              <a:off x="1094" y="1728"/>
              <a:ext cx="326" cy="384"/>
              <a:chOff x="768" y="1632"/>
              <a:chExt cx="336" cy="384"/>
            </a:xfrm>
          </p:grpSpPr>
          <p:sp>
            <p:nvSpPr>
              <p:cNvPr id="363533" name="Rectangle 13"/>
              <p:cNvSpPr>
                <a:spLocks noChangeArrowheads="1"/>
              </p:cNvSpPr>
              <p:nvPr/>
            </p:nvSpPr>
            <p:spPr bwMode="auto">
              <a:xfrm>
                <a:off x="768" y="163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34" name="Oval 14"/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48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3535" name="Line 15"/>
            <p:cNvSpPr>
              <a:spLocks noChangeShapeType="1"/>
            </p:cNvSpPr>
            <p:nvPr/>
          </p:nvSpPr>
          <p:spPr bwMode="auto">
            <a:xfrm flipH="1">
              <a:off x="768" y="1536"/>
              <a:ext cx="10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 flipH="1">
              <a:off x="1632" y="17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163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8" name="Line 18"/>
            <p:cNvSpPr>
              <a:spLocks noChangeShapeType="1"/>
            </p:cNvSpPr>
            <p:nvPr/>
          </p:nvSpPr>
          <p:spPr bwMode="auto">
            <a:xfrm flipH="1">
              <a:off x="1420" y="1920"/>
              <a:ext cx="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 flipH="1">
              <a:off x="954" y="1920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0" name="Line 20"/>
            <p:cNvSpPr>
              <a:spLocks noChangeShapeType="1"/>
            </p:cNvSpPr>
            <p:nvPr/>
          </p:nvSpPr>
          <p:spPr bwMode="auto">
            <a:xfrm flipV="1">
              <a:off x="954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1" name="Line 21"/>
            <p:cNvSpPr>
              <a:spLocks noChangeShapeType="1"/>
            </p:cNvSpPr>
            <p:nvPr/>
          </p:nvSpPr>
          <p:spPr bwMode="auto">
            <a:xfrm>
              <a:off x="2119" y="1632"/>
              <a:ext cx="2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2" name="Text Box 22"/>
            <p:cNvSpPr txBox="1">
              <a:spLocks noChangeArrowheads="1"/>
            </p:cNvSpPr>
            <p:nvPr/>
          </p:nvSpPr>
          <p:spPr bwMode="auto">
            <a:xfrm>
              <a:off x="1104" y="172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363543" name="Text Box 23"/>
            <p:cNvSpPr txBox="1">
              <a:spLocks noChangeArrowheads="1"/>
            </p:cNvSpPr>
            <p:nvPr/>
          </p:nvSpPr>
          <p:spPr bwMode="auto">
            <a:xfrm>
              <a:off x="1840" y="1440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&amp;</a:t>
              </a:r>
            </a:p>
          </p:txBody>
        </p:sp>
        <p:sp>
          <p:nvSpPr>
            <p:cNvPr id="363544" name="Text Box 24"/>
            <p:cNvSpPr txBox="1">
              <a:spLocks noChangeArrowheads="1"/>
            </p:cNvSpPr>
            <p:nvPr/>
          </p:nvSpPr>
          <p:spPr bwMode="auto">
            <a:xfrm>
              <a:off x="556" y="143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Tahoma" pitchFamily="34" charset="0"/>
                </a:rPr>
                <a:t>A</a:t>
              </a:r>
            </a:p>
          </p:txBody>
        </p:sp>
        <p:grpSp>
          <p:nvGrpSpPr>
            <p:cNvPr id="363545" name="Group 25"/>
            <p:cNvGrpSpPr>
              <a:grpSpLocks/>
            </p:cNvGrpSpPr>
            <p:nvPr/>
          </p:nvGrpSpPr>
          <p:grpSpPr bwMode="auto">
            <a:xfrm>
              <a:off x="1392" y="1680"/>
              <a:ext cx="226" cy="250"/>
              <a:chOff x="1382" y="2966"/>
              <a:chExt cx="226" cy="250"/>
            </a:xfrm>
          </p:grpSpPr>
          <p:sp>
            <p:nvSpPr>
              <p:cNvPr id="363546" name="Text Box 26"/>
              <p:cNvSpPr txBox="1">
                <a:spLocks noChangeArrowheads="1"/>
              </p:cNvSpPr>
              <p:nvPr/>
            </p:nvSpPr>
            <p:spPr bwMode="auto">
              <a:xfrm>
                <a:off x="1382" y="2966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63547" name="Line 27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3548" name="Text Box 28"/>
            <p:cNvSpPr txBox="1">
              <a:spLocks noChangeArrowheads="1"/>
            </p:cNvSpPr>
            <p:nvPr/>
          </p:nvSpPr>
          <p:spPr bwMode="auto">
            <a:xfrm>
              <a:off x="2327" y="1488"/>
              <a:ext cx="2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ahoma" pitchFamily="34" charset="0"/>
                </a:rPr>
                <a:t>Y</a:t>
              </a:r>
              <a:r>
                <a:rPr lang="en-US" altLang="zh-CN" sz="2000" baseline="-250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363549" name="Group 29"/>
          <p:cNvGrpSpPr>
            <a:grpSpLocks/>
          </p:cNvGrpSpPr>
          <p:nvPr/>
        </p:nvGrpSpPr>
        <p:grpSpPr bwMode="auto">
          <a:xfrm>
            <a:off x="1866900" y="2651125"/>
            <a:ext cx="1676400" cy="990600"/>
            <a:chOff x="768" y="2208"/>
            <a:chExt cx="1056" cy="624"/>
          </a:xfrm>
        </p:grpSpPr>
        <p:sp>
          <p:nvSpPr>
            <p:cNvPr id="363550" name="Line 30"/>
            <p:cNvSpPr>
              <a:spLocks noChangeShapeType="1"/>
            </p:cNvSpPr>
            <p:nvPr/>
          </p:nvSpPr>
          <p:spPr bwMode="auto">
            <a:xfrm>
              <a:off x="1728" y="2208"/>
              <a:ext cx="0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1" name="Line 31"/>
            <p:cNvSpPr>
              <a:spLocks noChangeShapeType="1"/>
            </p:cNvSpPr>
            <p:nvPr/>
          </p:nvSpPr>
          <p:spPr bwMode="auto">
            <a:xfrm flipH="1">
              <a:off x="768" y="2832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2" name="Line 32"/>
            <p:cNvSpPr>
              <a:spLocks noChangeShapeType="1"/>
            </p:cNvSpPr>
            <p:nvPr/>
          </p:nvSpPr>
          <p:spPr bwMode="auto">
            <a:xfrm flipH="1">
              <a:off x="1728" y="2208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1562100" y="3413125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ahoma" pitchFamily="34" charset="0"/>
              </a:rPr>
              <a:t>P</a:t>
            </a:r>
          </a:p>
        </p:txBody>
      </p:sp>
      <p:grpSp>
        <p:nvGrpSpPr>
          <p:cNvPr id="363554" name="Group 34"/>
          <p:cNvGrpSpPr>
            <a:grpSpLocks/>
          </p:cNvGrpSpPr>
          <p:nvPr/>
        </p:nvGrpSpPr>
        <p:grpSpPr bwMode="auto">
          <a:xfrm>
            <a:off x="5410200" y="1524000"/>
            <a:ext cx="2286000" cy="2346325"/>
            <a:chOff x="2976" y="1162"/>
            <a:chExt cx="1440" cy="1478"/>
          </a:xfrm>
        </p:grpSpPr>
        <p:grpSp>
          <p:nvGrpSpPr>
            <p:cNvPr id="363555" name="Group 35"/>
            <p:cNvGrpSpPr>
              <a:grpSpLocks/>
            </p:cNvGrpSpPr>
            <p:nvPr/>
          </p:nvGrpSpPr>
          <p:grpSpPr bwMode="auto">
            <a:xfrm>
              <a:off x="3241" y="1162"/>
              <a:ext cx="1175" cy="278"/>
              <a:chOff x="2928" y="1056"/>
              <a:chExt cx="1056" cy="288"/>
            </a:xfrm>
          </p:grpSpPr>
          <p:sp>
            <p:nvSpPr>
              <p:cNvPr id="363556" name="Line 36"/>
              <p:cNvSpPr>
                <a:spLocks noChangeShapeType="1"/>
              </p:cNvSpPr>
              <p:nvPr/>
            </p:nvSpPr>
            <p:spPr bwMode="auto">
              <a:xfrm>
                <a:off x="2928" y="13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57" name="Line 37"/>
              <p:cNvSpPr>
                <a:spLocks noChangeShapeType="1"/>
              </p:cNvSpPr>
              <p:nvPr/>
            </p:nvSpPr>
            <p:spPr bwMode="auto">
              <a:xfrm flipV="1">
                <a:off x="3072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58" name="Line 38"/>
              <p:cNvSpPr>
                <a:spLocks noChangeShapeType="1"/>
              </p:cNvSpPr>
              <p:nvPr/>
            </p:nvSpPr>
            <p:spPr bwMode="auto">
              <a:xfrm>
                <a:off x="3072" y="1056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59" name="Line 39"/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0" name="Line 40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3561" name="Group 41"/>
            <p:cNvGrpSpPr>
              <a:grpSpLocks/>
            </p:cNvGrpSpPr>
            <p:nvPr/>
          </p:nvGrpSpPr>
          <p:grpSpPr bwMode="auto">
            <a:xfrm>
              <a:off x="3241" y="1526"/>
              <a:ext cx="1175" cy="298"/>
              <a:chOff x="3216" y="1440"/>
              <a:chExt cx="1056" cy="288"/>
            </a:xfrm>
          </p:grpSpPr>
          <p:sp>
            <p:nvSpPr>
              <p:cNvPr id="363562" name="Line 42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3" name="Line 43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4" name="Line 44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5" name="Line 45"/>
              <p:cNvSpPr>
                <a:spLocks noChangeShapeType="1"/>
              </p:cNvSpPr>
              <p:nvPr/>
            </p:nvSpPr>
            <p:spPr bwMode="auto">
              <a:xfrm flipV="1">
                <a:off x="4032" y="144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6" name="Line 46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3567" name="Text Box 47"/>
            <p:cNvSpPr txBox="1">
              <a:spLocks noChangeArrowheads="1"/>
            </p:cNvSpPr>
            <p:nvPr/>
          </p:nvSpPr>
          <p:spPr bwMode="auto">
            <a:xfrm>
              <a:off x="2985" y="1197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grpSp>
          <p:nvGrpSpPr>
            <p:cNvPr id="363568" name="Group 48"/>
            <p:cNvGrpSpPr>
              <a:grpSpLocks/>
            </p:cNvGrpSpPr>
            <p:nvPr/>
          </p:nvGrpSpPr>
          <p:grpSpPr bwMode="auto">
            <a:xfrm>
              <a:off x="2976" y="1584"/>
              <a:ext cx="247" cy="288"/>
              <a:chOff x="2976" y="1536"/>
              <a:chExt cx="247" cy="288"/>
            </a:xfrm>
          </p:grpSpPr>
          <p:sp>
            <p:nvSpPr>
              <p:cNvPr id="363569" name="Text Box 49"/>
              <p:cNvSpPr txBox="1">
                <a:spLocks noChangeArrowheads="1"/>
              </p:cNvSpPr>
              <p:nvPr/>
            </p:nvSpPr>
            <p:spPr bwMode="auto">
              <a:xfrm>
                <a:off x="2976" y="1536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63570" name="Line 50"/>
              <p:cNvSpPr>
                <a:spLocks noChangeShapeType="1"/>
              </p:cNvSpPr>
              <p:nvPr/>
            </p:nvSpPr>
            <p:spPr bwMode="auto">
              <a:xfrm flipV="1">
                <a:off x="3024" y="1536"/>
                <a:ext cx="1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3571" name="Text Box 51"/>
            <p:cNvSpPr txBox="1">
              <a:spLocks noChangeArrowheads="1"/>
            </p:cNvSpPr>
            <p:nvPr/>
          </p:nvSpPr>
          <p:spPr bwMode="auto">
            <a:xfrm>
              <a:off x="2976" y="2352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Y</a:t>
              </a:r>
              <a:r>
                <a:rPr lang="en-US" altLang="zh-CN" baseline="-25000">
                  <a:latin typeface="Tahoma" pitchFamily="34" charset="0"/>
                </a:rPr>
                <a:t>1</a:t>
              </a:r>
            </a:p>
          </p:txBody>
        </p:sp>
        <p:grpSp>
          <p:nvGrpSpPr>
            <p:cNvPr id="363572" name="Group 52"/>
            <p:cNvGrpSpPr>
              <a:grpSpLocks/>
            </p:cNvGrpSpPr>
            <p:nvPr/>
          </p:nvGrpSpPr>
          <p:grpSpPr bwMode="auto">
            <a:xfrm>
              <a:off x="3241" y="1920"/>
              <a:ext cx="1175" cy="288"/>
              <a:chOff x="3241" y="1814"/>
              <a:chExt cx="1008" cy="192"/>
            </a:xfrm>
          </p:grpSpPr>
          <p:sp>
            <p:nvSpPr>
              <p:cNvPr id="363573" name="Line 53"/>
              <p:cNvSpPr>
                <a:spLocks noChangeShapeType="1"/>
              </p:cNvSpPr>
              <p:nvPr/>
            </p:nvSpPr>
            <p:spPr bwMode="auto">
              <a:xfrm>
                <a:off x="3241" y="200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4" name="Line 54"/>
              <p:cNvSpPr>
                <a:spLocks noChangeShapeType="1"/>
              </p:cNvSpPr>
              <p:nvPr/>
            </p:nvSpPr>
            <p:spPr bwMode="auto">
              <a:xfrm flipV="1">
                <a:off x="3577" y="181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5" name="Line 55"/>
              <p:cNvSpPr>
                <a:spLocks noChangeShapeType="1"/>
              </p:cNvSpPr>
              <p:nvPr/>
            </p:nvSpPr>
            <p:spPr bwMode="auto">
              <a:xfrm>
                <a:off x="3577" y="181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6" name="Line 56"/>
              <p:cNvSpPr>
                <a:spLocks noChangeShapeType="1"/>
              </p:cNvSpPr>
              <p:nvPr/>
            </p:nvSpPr>
            <p:spPr bwMode="auto">
              <a:xfrm>
                <a:off x="3913" y="181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7" name="Line 57"/>
              <p:cNvSpPr>
                <a:spLocks noChangeShapeType="1"/>
              </p:cNvSpPr>
              <p:nvPr/>
            </p:nvSpPr>
            <p:spPr bwMode="auto">
              <a:xfrm>
                <a:off x="3913" y="200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3578" name="Text Box 58"/>
            <p:cNvSpPr txBox="1">
              <a:spLocks noChangeArrowheads="1"/>
            </p:cNvSpPr>
            <p:nvPr/>
          </p:nvSpPr>
          <p:spPr bwMode="auto">
            <a:xfrm>
              <a:off x="2976" y="1920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P</a:t>
              </a:r>
            </a:p>
          </p:txBody>
        </p:sp>
        <p:sp>
          <p:nvSpPr>
            <p:cNvPr id="363579" name="Line 59"/>
            <p:cNvSpPr>
              <a:spLocks noChangeShapeType="1"/>
            </p:cNvSpPr>
            <p:nvPr/>
          </p:nvSpPr>
          <p:spPr bwMode="auto">
            <a:xfrm>
              <a:off x="3241" y="2592"/>
              <a:ext cx="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6085249" y="1905000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>
            <a:off x="6452659" y="1965325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DE7763-3E85-4D98-9A58-39E14669C136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1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autoUpdateAnimBg="0"/>
      <p:bldP spid="363553" grpId="0" autoUpdateAnimBg="0"/>
      <p:bldP spid="60" grpId="0" animBg="1"/>
      <p:bldP spid="6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62" name="Group 2"/>
          <p:cNvGrpSpPr>
            <a:grpSpLocks/>
          </p:cNvGrpSpPr>
          <p:nvPr/>
        </p:nvGrpSpPr>
        <p:grpSpPr bwMode="auto">
          <a:xfrm>
            <a:off x="914400" y="1754658"/>
            <a:ext cx="4953000" cy="1143000"/>
            <a:chOff x="1104" y="912"/>
            <a:chExt cx="3120" cy="720"/>
          </a:xfrm>
        </p:grpSpPr>
        <p:grpSp>
          <p:nvGrpSpPr>
            <p:cNvPr id="348163" name="Group 3"/>
            <p:cNvGrpSpPr>
              <a:grpSpLocks/>
            </p:cNvGrpSpPr>
            <p:nvPr/>
          </p:nvGrpSpPr>
          <p:grpSpPr bwMode="auto">
            <a:xfrm>
              <a:off x="2256" y="1296"/>
              <a:ext cx="816" cy="336"/>
              <a:chOff x="2064" y="1344"/>
              <a:chExt cx="816" cy="336"/>
            </a:xfrm>
          </p:grpSpPr>
          <p:sp>
            <p:nvSpPr>
              <p:cNvPr id="348164" name="Rectangle 4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5" name="Oval 5" descr="10%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6" name="Oval 6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7" name="Oval 7" descr="10%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68" name="Group 8"/>
            <p:cNvGrpSpPr>
              <a:grpSpLocks/>
            </p:cNvGrpSpPr>
            <p:nvPr/>
          </p:nvGrpSpPr>
          <p:grpSpPr bwMode="auto">
            <a:xfrm>
              <a:off x="3408" y="1296"/>
              <a:ext cx="816" cy="336"/>
              <a:chOff x="3168" y="1344"/>
              <a:chExt cx="816" cy="336"/>
            </a:xfrm>
          </p:grpSpPr>
          <p:sp>
            <p:nvSpPr>
              <p:cNvPr id="348169" name="Rectangle 9"/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0" name="Oval 10" descr="10%"/>
              <p:cNvSpPr>
                <a:spLocks noChangeArrowheads="1"/>
              </p:cNvSpPr>
              <p:nvPr/>
            </p:nvSpPr>
            <p:spPr bwMode="auto">
              <a:xfrm>
                <a:off x="3264" y="1440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1" name="Oval 11" descr="10%"/>
              <p:cNvSpPr>
                <a:spLocks noChangeArrowheads="1"/>
              </p:cNvSpPr>
              <p:nvPr/>
            </p:nvSpPr>
            <p:spPr bwMode="auto">
              <a:xfrm>
                <a:off x="3504" y="1440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2" name="Oval 12"/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73" name="Group 13"/>
            <p:cNvGrpSpPr>
              <a:grpSpLocks/>
            </p:cNvGrpSpPr>
            <p:nvPr/>
          </p:nvGrpSpPr>
          <p:grpSpPr bwMode="auto">
            <a:xfrm>
              <a:off x="1104" y="1296"/>
              <a:ext cx="816" cy="336"/>
              <a:chOff x="960" y="1344"/>
              <a:chExt cx="816" cy="336"/>
            </a:xfrm>
          </p:grpSpPr>
          <p:sp>
            <p:nvSpPr>
              <p:cNvPr id="348174" name="Rectangle 14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5" name="Oval 15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6" name="Oval 16" descr="10%"/>
              <p:cNvSpPr>
                <a:spLocks noChangeArrowheads="1"/>
              </p:cNvSpPr>
              <p:nvPr/>
            </p:nvSpPr>
            <p:spPr bwMode="auto">
              <a:xfrm>
                <a:off x="1296" y="1440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7" name="Oval 17" descr="10%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178" name="Text Box 18"/>
            <p:cNvSpPr txBox="1">
              <a:spLocks noChangeArrowheads="1"/>
            </p:cNvSpPr>
            <p:nvPr/>
          </p:nvSpPr>
          <p:spPr bwMode="auto">
            <a:xfrm>
              <a:off x="2064" y="912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正常工作状态</a:t>
              </a:r>
            </a:p>
          </p:txBody>
        </p:sp>
      </p:grpSp>
      <p:grpSp>
        <p:nvGrpSpPr>
          <p:cNvPr id="348179" name="Group 19"/>
          <p:cNvGrpSpPr>
            <a:grpSpLocks/>
          </p:cNvGrpSpPr>
          <p:nvPr/>
        </p:nvGrpSpPr>
        <p:grpSpPr bwMode="auto">
          <a:xfrm>
            <a:off x="6553200" y="1754658"/>
            <a:ext cx="1416050" cy="4191000"/>
            <a:chOff x="4272" y="816"/>
            <a:chExt cx="892" cy="2640"/>
          </a:xfrm>
        </p:grpSpPr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4272" y="816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故障状态</a:t>
              </a:r>
            </a:p>
          </p:txBody>
        </p:sp>
        <p:grpSp>
          <p:nvGrpSpPr>
            <p:cNvPr id="348181" name="Group 21"/>
            <p:cNvGrpSpPr>
              <a:grpSpLocks/>
            </p:cNvGrpSpPr>
            <p:nvPr/>
          </p:nvGrpSpPr>
          <p:grpSpPr bwMode="auto">
            <a:xfrm>
              <a:off x="4320" y="1200"/>
              <a:ext cx="816" cy="336"/>
              <a:chOff x="384" y="2400"/>
              <a:chExt cx="816" cy="336"/>
            </a:xfrm>
          </p:grpSpPr>
          <p:sp>
            <p:nvSpPr>
              <p:cNvPr id="348182" name="Rectangle 22"/>
              <p:cNvSpPr>
                <a:spLocks noChangeArrowheads="1"/>
              </p:cNvSpPr>
              <p:nvPr/>
            </p:nvSpPr>
            <p:spPr bwMode="auto">
              <a:xfrm>
                <a:off x="38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3" name="Oval 23" descr="10%"/>
              <p:cNvSpPr>
                <a:spLocks noChangeArrowheads="1"/>
              </p:cNvSpPr>
              <p:nvPr/>
            </p:nvSpPr>
            <p:spPr bwMode="auto">
              <a:xfrm>
                <a:off x="480" y="2496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4" name="Oval 24" descr="10%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5" name="Oval 25" descr="10%"/>
              <p:cNvSpPr>
                <a:spLocks noChangeArrowheads="1"/>
              </p:cNvSpPr>
              <p:nvPr/>
            </p:nvSpPr>
            <p:spPr bwMode="auto">
              <a:xfrm>
                <a:off x="960" y="2496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86" name="Group 26"/>
            <p:cNvGrpSpPr>
              <a:grpSpLocks/>
            </p:cNvGrpSpPr>
            <p:nvPr/>
          </p:nvGrpSpPr>
          <p:grpSpPr bwMode="auto">
            <a:xfrm>
              <a:off x="4320" y="1680"/>
              <a:ext cx="816" cy="336"/>
              <a:chOff x="1344" y="2400"/>
              <a:chExt cx="816" cy="336"/>
            </a:xfrm>
          </p:grpSpPr>
          <p:sp>
            <p:nvSpPr>
              <p:cNvPr id="348187" name="Rectangle 27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8" name="Oval 28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9" name="Oval 29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0" name="Oval 30" descr="10%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91" name="Group 31"/>
            <p:cNvGrpSpPr>
              <a:grpSpLocks/>
            </p:cNvGrpSpPr>
            <p:nvPr/>
          </p:nvGrpSpPr>
          <p:grpSpPr bwMode="auto">
            <a:xfrm>
              <a:off x="4320" y="2160"/>
              <a:ext cx="816" cy="336"/>
              <a:chOff x="2304" y="2400"/>
              <a:chExt cx="816" cy="336"/>
            </a:xfrm>
          </p:grpSpPr>
          <p:sp>
            <p:nvSpPr>
              <p:cNvPr id="348192" name="Rectangle 32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3" name="Oval 33" descr="10%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4" name="Oval 34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5" name="Oval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96" name="Group 36"/>
            <p:cNvGrpSpPr>
              <a:grpSpLocks/>
            </p:cNvGrpSpPr>
            <p:nvPr/>
          </p:nvGrpSpPr>
          <p:grpSpPr bwMode="auto">
            <a:xfrm>
              <a:off x="4320" y="2640"/>
              <a:ext cx="816" cy="336"/>
              <a:chOff x="3264" y="2400"/>
              <a:chExt cx="816" cy="336"/>
            </a:xfrm>
          </p:grpSpPr>
          <p:sp>
            <p:nvSpPr>
              <p:cNvPr id="348197" name="Rectangle 37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8" name="Oval 38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9" name="Oval 39" descr="10%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00" name="Oval 40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201" name="Group 41"/>
            <p:cNvGrpSpPr>
              <a:grpSpLocks/>
            </p:cNvGrpSpPr>
            <p:nvPr/>
          </p:nvGrpSpPr>
          <p:grpSpPr bwMode="auto">
            <a:xfrm>
              <a:off x="4320" y="3120"/>
              <a:ext cx="816" cy="336"/>
              <a:chOff x="4224" y="2400"/>
              <a:chExt cx="816" cy="336"/>
            </a:xfrm>
          </p:grpSpPr>
          <p:sp>
            <p:nvSpPr>
              <p:cNvPr id="348202" name="Rectangle 42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03" name="Oval 43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04" name="Oval 44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05" name="Oval 45"/>
              <p:cNvSpPr>
                <a:spLocks noChangeArrowheads="1"/>
              </p:cNvSpPr>
              <p:nvPr/>
            </p:nvSpPr>
            <p:spPr bwMode="auto">
              <a:xfrm>
                <a:off x="4800" y="249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8206" name="Text Box 46"/>
          <p:cNvSpPr txBox="1">
            <a:spLocks noChangeArrowheads="1"/>
          </p:cNvSpPr>
          <p:nvPr/>
        </p:nvSpPr>
        <p:spPr bwMode="auto">
          <a:xfrm>
            <a:off x="381000" y="3096096"/>
            <a:ext cx="5991200" cy="32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1、进行逻辑抽象：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输入变量：红</a:t>
            </a:r>
            <a:r>
              <a:rPr lang="en-US" altLang="zh-CN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R </a:t>
            </a: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黄</a:t>
            </a:r>
            <a:r>
              <a:rPr lang="en-US" altLang="zh-CN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Y </a:t>
            </a: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绿</a:t>
            </a:r>
            <a:r>
              <a:rPr lang="en-US" altLang="zh-CN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G </a:t>
            </a: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三盏灯的状态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      灯亮为1，不亮为0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输出变量：故障信号</a:t>
            </a:r>
            <a:r>
              <a:rPr lang="en-US" altLang="zh-CN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</a:t>
            </a:r>
            <a:endParaRPr lang="zh-CN" altLang="en-US" sz="24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      正常工作为0，发生故障为1</a:t>
            </a:r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346075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zh-CN" altLang="en-US" sz="2800" dirty="0">
                <a:latin typeface="华文新魏" pitchFamily="2" charset="-122"/>
                <a:ea typeface="黑体" pitchFamily="2" charset="-122"/>
              </a:rPr>
              <a:t>例：设计一个监视交通信号灯工作状态的逻辑电路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06AD3-BE5F-4317-8224-F3F4A692F2D6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1" name="标题 1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组合逻辑设计实例</a:t>
            </a:r>
            <a:r>
              <a:rPr lang="en-US" altLang="zh-CN" kern="0" dirty="0"/>
              <a:t>1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625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186" name="Group 2"/>
          <p:cNvGrpSpPr>
            <a:grpSpLocks/>
          </p:cNvGrpSpPr>
          <p:nvPr/>
        </p:nvGrpSpPr>
        <p:grpSpPr bwMode="auto">
          <a:xfrm>
            <a:off x="914400" y="1881336"/>
            <a:ext cx="4953000" cy="1143000"/>
            <a:chOff x="1104" y="912"/>
            <a:chExt cx="3120" cy="720"/>
          </a:xfrm>
        </p:grpSpPr>
        <p:grpSp>
          <p:nvGrpSpPr>
            <p:cNvPr id="349187" name="Group 3"/>
            <p:cNvGrpSpPr>
              <a:grpSpLocks/>
            </p:cNvGrpSpPr>
            <p:nvPr/>
          </p:nvGrpSpPr>
          <p:grpSpPr bwMode="auto">
            <a:xfrm>
              <a:off x="2256" y="1296"/>
              <a:ext cx="816" cy="336"/>
              <a:chOff x="2064" y="1344"/>
              <a:chExt cx="816" cy="336"/>
            </a:xfrm>
          </p:grpSpPr>
          <p:sp>
            <p:nvSpPr>
              <p:cNvPr id="349188" name="Rectangle 4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89" name="Oval 5" descr="10%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0" name="Oval 6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1" name="Oval 7" descr="10%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9192" name="Group 8"/>
            <p:cNvGrpSpPr>
              <a:grpSpLocks/>
            </p:cNvGrpSpPr>
            <p:nvPr/>
          </p:nvGrpSpPr>
          <p:grpSpPr bwMode="auto">
            <a:xfrm>
              <a:off x="3408" y="1296"/>
              <a:ext cx="816" cy="336"/>
              <a:chOff x="3168" y="1344"/>
              <a:chExt cx="816" cy="336"/>
            </a:xfrm>
          </p:grpSpPr>
          <p:sp>
            <p:nvSpPr>
              <p:cNvPr id="349193" name="Rectangle 9"/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4" name="Oval 10" descr="10%"/>
              <p:cNvSpPr>
                <a:spLocks noChangeArrowheads="1"/>
              </p:cNvSpPr>
              <p:nvPr/>
            </p:nvSpPr>
            <p:spPr bwMode="auto">
              <a:xfrm>
                <a:off x="3264" y="1440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5" name="Oval 11" descr="10%"/>
              <p:cNvSpPr>
                <a:spLocks noChangeArrowheads="1"/>
              </p:cNvSpPr>
              <p:nvPr/>
            </p:nvSpPr>
            <p:spPr bwMode="auto">
              <a:xfrm>
                <a:off x="3504" y="1440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6" name="Oval 12"/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9197" name="Group 13"/>
            <p:cNvGrpSpPr>
              <a:grpSpLocks/>
            </p:cNvGrpSpPr>
            <p:nvPr/>
          </p:nvGrpSpPr>
          <p:grpSpPr bwMode="auto">
            <a:xfrm>
              <a:off x="1104" y="1296"/>
              <a:ext cx="816" cy="336"/>
              <a:chOff x="960" y="1344"/>
              <a:chExt cx="816" cy="336"/>
            </a:xfrm>
          </p:grpSpPr>
          <p:sp>
            <p:nvSpPr>
              <p:cNvPr id="349198" name="Rectangle 14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9" name="Oval 15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00" name="Oval 16" descr="10%"/>
              <p:cNvSpPr>
                <a:spLocks noChangeArrowheads="1"/>
              </p:cNvSpPr>
              <p:nvPr/>
            </p:nvSpPr>
            <p:spPr bwMode="auto">
              <a:xfrm>
                <a:off x="1296" y="1440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01" name="Oval 17" descr="10%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2064" y="912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正常工作状态</a:t>
              </a:r>
            </a:p>
          </p:txBody>
        </p:sp>
      </p:grp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381000" y="3222774"/>
            <a:ext cx="5724644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1、进行逻辑抽象：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输入变量：红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R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黄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Y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绿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G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三盏灯的状态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        灯亮为1，不亮为0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输出变量：故障信号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F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        正常工作为0，发生故障为1</a:t>
            </a:r>
          </a:p>
        </p:txBody>
      </p:sp>
      <p:sp>
        <p:nvSpPr>
          <p:cNvPr id="349204" name="Rectangle 20"/>
          <p:cNvSpPr>
            <a:spLocks noChangeArrowheads="1"/>
          </p:cNvSpPr>
          <p:nvPr/>
        </p:nvSpPr>
        <p:spPr bwMode="auto">
          <a:xfrm>
            <a:off x="533400" y="1043136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zh-CN" altLang="en-US" sz="2800">
                <a:latin typeface="华文新魏" pitchFamily="2" charset="-122"/>
                <a:ea typeface="黑体" pitchFamily="2" charset="-122"/>
              </a:rPr>
              <a:t>例：设计一个监视交通信号灯工作状态的逻辑电路</a:t>
            </a:r>
          </a:p>
        </p:txBody>
      </p:sp>
      <p:grpSp>
        <p:nvGrpSpPr>
          <p:cNvPr id="349205" name="Group 21"/>
          <p:cNvGrpSpPr>
            <a:grpSpLocks/>
          </p:cNvGrpSpPr>
          <p:nvPr/>
        </p:nvGrpSpPr>
        <p:grpSpPr bwMode="auto">
          <a:xfrm>
            <a:off x="6248400" y="1765449"/>
            <a:ext cx="2209800" cy="4687887"/>
            <a:chOff x="1920" y="791"/>
            <a:chExt cx="1392" cy="2953"/>
          </a:xfrm>
        </p:grpSpPr>
        <p:sp>
          <p:nvSpPr>
            <p:cNvPr id="349206" name="Text Box 22"/>
            <p:cNvSpPr txBox="1">
              <a:spLocks noChangeArrowheads="1"/>
            </p:cNvSpPr>
            <p:nvPr/>
          </p:nvSpPr>
          <p:spPr bwMode="auto">
            <a:xfrm>
              <a:off x="1980" y="1451"/>
              <a:ext cx="1222" cy="2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0    0    0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0    0    1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0    1    0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0    1    1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1    0    0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1    0    1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1    1    0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1    1    1     </a:t>
              </a:r>
            </a:p>
          </p:txBody>
        </p:sp>
        <p:sp>
          <p:nvSpPr>
            <p:cNvPr id="349207" name="Line 23"/>
            <p:cNvSpPr>
              <a:spLocks noChangeShapeType="1"/>
            </p:cNvSpPr>
            <p:nvPr/>
          </p:nvSpPr>
          <p:spPr bwMode="auto">
            <a:xfrm>
              <a:off x="1920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08" name="Line 24"/>
            <p:cNvSpPr>
              <a:spLocks noChangeShapeType="1"/>
            </p:cNvSpPr>
            <p:nvPr/>
          </p:nvSpPr>
          <p:spPr bwMode="auto">
            <a:xfrm>
              <a:off x="2256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09" name="Line 25"/>
            <p:cNvSpPr>
              <a:spLocks noChangeShapeType="1"/>
            </p:cNvSpPr>
            <p:nvPr/>
          </p:nvSpPr>
          <p:spPr bwMode="auto">
            <a:xfrm>
              <a:off x="2640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10" name="Line 26"/>
            <p:cNvSpPr>
              <a:spLocks noChangeShapeType="1"/>
            </p:cNvSpPr>
            <p:nvPr/>
          </p:nvSpPr>
          <p:spPr bwMode="auto">
            <a:xfrm>
              <a:off x="3024" y="1152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11" name="Line 27"/>
            <p:cNvSpPr>
              <a:spLocks noChangeShapeType="1"/>
            </p:cNvSpPr>
            <p:nvPr/>
          </p:nvSpPr>
          <p:spPr bwMode="auto">
            <a:xfrm>
              <a:off x="1920" y="3744"/>
              <a:ext cx="139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12" name="Text Box 28"/>
            <p:cNvSpPr txBox="1">
              <a:spLocks noChangeArrowheads="1"/>
            </p:cNvSpPr>
            <p:nvPr/>
          </p:nvSpPr>
          <p:spPr bwMode="auto">
            <a:xfrm>
              <a:off x="1953" y="120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R</a:t>
              </a:r>
            </a:p>
          </p:txBody>
        </p:sp>
        <p:sp>
          <p:nvSpPr>
            <p:cNvPr id="349213" name="Text Box 29"/>
            <p:cNvSpPr txBox="1">
              <a:spLocks noChangeArrowheads="1"/>
            </p:cNvSpPr>
            <p:nvPr/>
          </p:nvSpPr>
          <p:spPr bwMode="auto">
            <a:xfrm>
              <a:off x="2304" y="1200"/>
              <a:ext cx="2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Y</a:t>
              </a:r>
            </a:p>
          </p:txBody>
        </p:sp>
        <p:sp>
          <p:nvSpPr>
            <p:cNvPr id="349214" name="Text Box 30"/>
            <p:cNvSpPr txBox="1">
              <a:spLocks noChangeArrowheads="1"/>
            </p:cNvSpPr>
            <p:nvPr/>
          </p:nvSpPr>
          <p:spPr bwMode="auto">
            <a:xfrm>
              <a:off x="2669" y="1200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G</a:t>
              </a:r>
            </a:p>
          </p:txBody>
        </p:sp>
        <p:sp>
          <p:nvSpPr>
            <p:cNvPr id="349215" name="Text Box 31"/>
            <p:cNvSpPr txBox="1">
              <a:spLocks noChangeArrowheads="1"/>
            </p:cNvSpPr>
            <p:nvPr/>
          </p:nvSpPr>
          <p:spPr bwMode="auto">
            <a:xfrm>
              <a:off x="3076" y="1200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1920" y="1152"/>
              <a:ext cx="139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17" name="Text Box 33"/>
            <p:cNvSpPr txBox="1">
              <a:spLocks noChangeArrowheads="1"/>
            </p:cNvSpPr>
            <p:nvPr/>
          </p:nvSpPr>
          <p:spPr bwMode="auto">
            <a:xfrm>
              <a:off x="2160" y="791"/>
              <a:ext cx="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pitchFamily="34" charset="0"/>
                  <a:ea typeface="黑体" pitchFamily="2" charset="-122"/>
                </a:rPr>
                <a:t>真 值 表</a:t>
              </a:r>
            </a:p>
          </p:txBody>
        </p:sp>
      </p:grp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8080375" y="2819549"/>
            <a:ext cx="352982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组合逻辑设计实例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A015E9-8A84-4BD5-8E11-AD91862AE9DE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38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1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25" name="Text Box 17"/>
          <p:cNvSpPr txBox="1">
            <a:spLocks noChangeArrowheads="1"/>
          </p:cNvSpPr>
          <p:nvPr/>
        </p:nvSpPr>
        <p:spPr bwMode="auto">
          <a:xfrm>
            <a:off x="4349949" y="1081236"/>
            <a:ext cx="4294187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2、用门电路设计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 写出逻辑函数式并化简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26" name="Text Box 18"/>
              <p:cNvSpPr txBox="1">
                <a:spLocks noChangeArrowheads="1"/>
              </p:cNvSpPr>
              <p:nvPr/>
            </p:nvSpPr>
            <p:spPr bwMode="auto">
              <a:xfrm>
                <a:off x="4105125" y="5860267"/>
                <a:ext cx="4310411" cy="462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ahoma" pitchFamily="34" charset="0"/>
                  </a:rPr>
                  <a:t>F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+ R·Y + R·G + Y·G</a:t>
                </a:r>
              </a:p>
            </p:txBody>
          </p:sp>
        </mc:Choice>
        <mc:Fallback xmlns="">
          <p:sp>
            <p:nvSpPr>
              <p:cNvPr id="35022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5125" y="5860267"/>
                <a:ext cx="4310411" cy="462434"/>
              </a:xfrm>
              <a:prstGeom prst="rect">
                <a:avLst/>
              </a:prstGeom>
              <a:blipFill rotWithShape="0">
                <a:blip r:embed="rId2"/>
                <a:stretch>
                  <a:fillRect l="-2119" t="-11842" r="-1130" b="-27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227" name="AutoShape 19"/>
          <p:cNvSpPr>
            <a:spLocks noChangeArrowheads="1"/>
          </p:cNvSpPr>
          <p:nvPr/>
        </p:nvSpPr>
        <p:spPr bwMode="auto">
          <a:xfrm>
            <a:off x="6053336" y="3557736"/>
            <a:ext cx="457200" cy="457200"/>
          </a:xfrm>
          <a:prstGeom prst="roundRect">
            <a:avLst>
              <a:gd name="adj" fmla="val 35417"/>
            </a:avLst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28" name="AutoShape 20"/>
          <p:cNvSpPr>
            <a:spLocks noChangeArrowheads="1"/>
          </p:cNvSpPr>
          <p:nvPr/>
        </p:nvSpPr>
        <p:spPr bwMode="auto">
          <a:xfrm>
            <a:off x="7272536" y="3557736"/>
            <a:ext cx="457200" cy="91440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29" name="AutoShape 21"/>
          <p:cNvSpPr>
            <a:spLocks noChangeArrowheads="1"/>
          </p:cNvSpPr>
          <p:nvPr/>
        </p:nvSpPr>
        <p:spPr bwMode="auto">
          <a:xfrm>
            <a:off x="7348736" y="4167336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30" name="AutoShape 22"/>
          <p:cNvSpPr>
            <a:spLocks noChangeArrowheads="1"/>
          </p:cNvSpPr>
          <p:nvPr/>
        </p:nvSpPr>
        <p:spPr bwMode="auto">
          <a:xfrm>
            <a:off x="6662936" y="4243536"/>
            <a:ext cx="990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31" name="AutoShape 23"/>
              <p:cNvSpPr>
                <a:spLocks noChangeArrowheads="1"/>
              </p:cNvSpPr>
              <p:nvPr/>
            </p:nvSpPr>
            <p:spPr bwMode="auto">
              <a:xfrm>
                <a:off x="3995936" y="3710136"/>
                <a:ext cx="1447800" cy="685800"/>
              </a:xfrm>
              <a:prstGeom prst="wedgeRoundRectCallout">
                <a:avLst>
                  <a:gd name="adj1" fmla="val 93639"/>
                  <a:gd name="adj2" fmla="val -56019"/>
                  <a:gd name="adj3" fmla="val 16667"/>
                </a:avLst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rgbClr val="FFC000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50231" name="AutoShap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3710136"/>
                <a:ext cx="1447800" cy="685800"/>
              </a:xfrm>
              <a:prstGeom prst="wedgeRoundRectCallout">
                <a:avLst>
                  <a:gd name="adj1" fmla="val 93639"/>
                  <a:gd name="adj2" fmla="val -56019"/>
                  <a:gd name="adj3" fmla="val 16667"/>
                </a:avLst>
              </a:prstGeom>
              <a:blipFill rotWithShape="0">
                <a:blip r:embed="rId3"/>
                <a:stretch>
                  <a:fillRect b="-1626"/>
                </a:stretch>
              </a:blipFill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232" name="AutoShape 24"/>
          <p:cNvSpPr>
            <a:spLocks noChangeArrowheads="1"/>
          </p:cNvSpPr>
          <p:nvPr/>
        </p:nvSpPr>
        <p:spPr bwMode="auto">
          <a:xfrm>
            <a:off x="8034536" y="2490936"/>
            <a:ext cx="914400" cy="609600"/>
          </a:xfrm>
          <a:prstGeom prst="wedgeRoundRectCallout">
            <a:avLst>
              <a:gd name="adj1" fmla="val -83333"/>
              <a:gd name="adj2" fmla="val 139324"/>
              <a:gd name="adj3" fmla="val 16667"/>
            </a:avLst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66FF66"/>
                </a:solidFill>
                <a:latin typeface="Tahoma" pitchFamily="34" charset="0"/>
              </a:rPr>
              <a:t>R·Y</a:t>
            </a:r>
          </a:p>
        </p:txBody>
      </p:sp>
      <p:sp>
        <p:nvSpPr>
          <p:cNvPr id="350233" name="AutoShape 25"/>
          <p:cNvSpPr>
            <a:spLocks noChangeArrowheads="1"/>
          </p:cNvSpPr>
          <p:nvPr/>
        </p:nvSpPr>
        <p:spPr bwMode="auto">
          <a:xfrm>
            <a:off x="8186936" y="5005536"/>
            <a:ext cx="914400" cy="609600"/>
          </a:xfrm>
          <a:prstGeom prst="wedgeRoundRectCallout">
            <a:avLst>
              <a:gd name="adj1" fmla="val -70315"/>
              <a:gd name="adj2" fmla="val -112500"/>
              <a:gd name="adj3" fmla="val 16667"/>
            </a:avLst>
          </a:prstGeom>
          <a:noFill/>
          <a:ln w="9525">
            <a:solidFill>
              <a:srgbClr val="FF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FF66CC"/>
                </a:solidFill>
                <a:latin typeface="Tahoma" pitchFamily="34" charset="0"/>
              </a:rPr>
              <a:t>R·G</a:t>
            </a:r>
          </a:p>
        </p:txBody>
      </p:sp>
      <p:sp>
        <p:nvSpPr>
          <p:cNvPr id="350234" name="AutoShape 26"/>
          <p:cNvSpPr>
            <a:spLocks noChangeArrowheads="1"/>
          </p:cNvSpPr>
          <p:nvPr/>
        </p:nvSpPr>
        <p:spPr bwMode="auto">
          <a:xfrm>
            <a:off x="5596136" y="4929336"/>
            <a:ext cx="914400" cy="609600"/>
          </a:xfrm>
          <a:prstGeom prst="wedgeRoundRectCallout">
            <a:avLst>
              <a:gd name="adj1" fmla="val 101912"/>
              <a:gd name="adj2" fmla="val -97917"/>
              <a:gd name="adj3" fmla="val 16667"/>
            </a:avLst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ahoma" pitchFamily="34" charset="0"/>
              </a:rPr>
              <a:t>Y·G</a:t>
            </a:r>
          </a:p>
        </p:txBody>
      </p:sp>
      <p:grpSp>
        <p:nvGrpSpPr>
          <p:cNvPr id="350235" name="Group 27"/>
          <p:cNvGrpSpPr>
            <a:grpSpLocks/>
          </p:cNvGrpSpPr>
          <p:nvPr/>
        </p:nvGrpSpPr>
        <p:grpSpPr bwMode="auto">
          <a:xfrm>
            <a:off x="5370711" y="2719536"/>
            <a:ext cx="3044825" cy="1981200"/>
            <a:chOff x="578" y="2448"/>
            <a:chExt cx="1918" cy="1248"/>
          </a:xfrm>
        </p:grpSpPr>
        <p:grpSp>
          <p:nvGrpSpPr>
            <p:cNvPr id="350236" name="Group 28"/>
            <p:cNvGrpSpPr>
              <a:grpSpLocks/>
            </p:cNvGrpSpPr>
            <p:nvPr/>
          </p:nvGrpSpPr>
          <p:grpSpPr bwMode="auto">
            <a:xfrm>
              <a:off x="720" y="2688"/>
              <a:ext cx="1776" cy="1008"/>
              <a:chOff x="519" y="3024"/>
              <a:chExt cx="1776" cy="1008"/>
            </a:xfrm>
          </p:grpSpPr>
          <p:sp>
            <p:nvSpPr>
              <p:cNvPr id="350237" name="Line 29"/>
              <p:cNvSpPr>
                <a:spLocks noChangeShapeType="1"/>
              </p:cNvSpPr>
              <p:nvPr/>
            </p:nvSpPr>
            <p:spPr bwMode="auto">
              <a:xfrm>
                <a:off x="759" y="3648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38" name="Line 30"/>
              <p:cNvSpPr>
                <a:spLocks noChangeShapeType="1"/>
              </p:cNvSpPr>
              <p:nvPr/>
            </p:nvSpPr>
            <p:spPr bwMode="auto">
              <a:xfrm>
                <a:off x="1143" y="3264"/>
                <a:ext cx="0" cy="76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39" name="Line 31"/>
              <p:cNvSpPr>
                <a:spLocks noChangeShapeType="1"/>
              </p:cNvSpPr>
              <p:nvPr/>
            </p:nvSpPr>
            <p:spPr bwMode="auto">
              <a:xfrm>
                <a:off x="1527" y="3264"/>
                <a:ext cx="0" cy="76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40" name="Line 32"/>
              <p:cNvSpPr>
                <a:spLocks noChangeShapeType="1"/>
              </p:cNvSpPr>
              <p:nvPr/>
            </p:nvSpPr>
            <p:spPr bwMode="auto">
              <a:xfrm>
                <a:off x="1911" y="3264"/>
                <a:ext cx="0" cy="76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41" name="Rectangle 33"/>
              <p:cNvSpPr>
                <a:spLocks noChangeArrowheads="1"/>
              </p:cNvSpPr>
              <p:nvPr/>
            </p:nvSpPr>
            <p:spPr bwMode="auto">
              <a:xfrm>
                <a:off x="759" y="3264"/>
                <a:ext cx="1536" cy="768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42" name="Line 34"/>
              <p:cNvSpPr>
                <a:spLocks noChangeShapeType="1"/>
              </p:cNvSpPr>
              <p:nvPr/>
            </p:nvSpPr>
            <p:spPr bwMode="auto">
              <a:xfrm flipH="1" flipV="1">
                <a:off x="519" y="3024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0243" name="Text Box 35"/>
            <p:cNvSpPr txBox="1">
              <a:spLocks noChangeArrowheads="1"/>
            </p:cNvSpPr>
            <p:nvPr/>
          </p:nvSpPr>
          <p:spPr bwMode="auto">
            <a:xfrm>
              <a:off x="578" y="2736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ahoma" pitchFamily="34" charset="0"/>
                </a:rPr>
                <a:t>G</a:t>
              </a:r>
            </a:p>
          </p:txBody>
        </p:sp>
        <p:sp>
          <p:nvSpPr>
            <p:cNvPr id="350244" name="Text Box 36"/>
            <p:cNvSpPr txBox="1">
              <a:spLocks noChangeArrowheads="1"/>
            </p:cNvSpPr>
            <p:nvPr/>
          </p:nvSpPr>
          <p:spPr bwMode="auto">
            <a:xfrm>
              <a:off x="729" y="24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ahoma" pitchFamily="34" charset="0"/>
                </a:rPr>
                <a:t>RY</a:t>
              </a:r>
            </a:p>
          </p:txBody>
        </p:sp>
        <p:sp>
          <p:nvSpPr>
            <p:cNvPr id="350245" name="Text Box 37"/>
            <p:cNvSpPr txBox="1">
              <a:spLocks noChangeArrowheads="1"/>
            </p:cNvSpPr>
            <p:nvPr/>
          </p:nvSpPr>
          <p:spPr bwMode="auto">
            <a:xfrm>
              <a:off x="1008" y="2640"/>
              <a:ext cx="1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Arial" charset="0"/>
                </a:rPr>
                <a:t>00   01   11   10</a:t>
              </a:r>
            </a:p>
          </p:txBody>
        </p:sp>
        <p:sp>
          <p:nvSpPr>
            <p:cNvPr id="350246" name="Text Box 38"/>
            <p:cNvSpPr txBox="1">
              <a:spLocks noChangeArrowheads="1"/>
            </p:cNvSpPr>
            <p:nvPr/>
          </p:nvSpPr>
          <p:spPr bwMode="auto">
            <a:xfrm>
              <a:off x="729" y="299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Arial" charset="0"/>
                </a:rPr>
                <a:t>0</a:t>
              </a:r>
            </a:p>
          </p:txBody>
        </p:sp>
        <p:sp>
          <p:nvSpPr>
            <p:cNvPr id="350247" name="Text Box 39"/>
            <p:cNvSpPr txBox="1">
              <a:spLocks noChangeArrowheads="1"/>
            </p:cNvSpPr>
            <p:nvPr/>
          </p:nvSpPr>
          <p:spPr bwMode="auto">
            <a:xfrm>
              <a:off x="729" y="33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Arial" charset="0"/>
                </a:rPr>
                <a:t>1</a:t>
              </a:r>
            </a:p>
          </p:txBody>
        </p:sp>
      </p:grpSp>
      <p:grpSp>
        <p:nvGrpSpPr>
          <p:cNvPr id="350248" name="Group 40"/>
          <p:cNvGrpSpPr>
            <a:grpSpLocks/>
          </p:cNvGrpSpPr>
          <p:nvPr/>
        </p:nvGrpSpPr>
        <p:grpSpPr bwMode="auto">
          <a:xfrm>
            <a:off x="6072386" y="3554561"/>
            <a:ext cx="2187575" cy="1069975"/>
            <a:chOff x="1356" y="1918"/>
            <a:chExt cx="1378" cy="674"/>
          </a:xfrm>
        </p:grpSpPr>
        <p:sp>
          <p:nvSpPr>
            <p:cNvPr id="350249" name="Text Box 41"/>
            <p:cNvSpPr txBox="1">
              <a:spLocks noChangeArrowheads="1"/>
            </p:cNvSpPr>
            <p:nvPr/>
          </p:nvSpPr>
          <p:spPr bwMode="auto">
            <a:xfrm>
              <a:off x="1356" y="1918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Tahoma" pitchFamily="34" charset="0"/>
                </a:rPr>
                <a:t>1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       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 1</a:t>
              </a:r>
            </a:p>
          </p:txBody>
        </p:sp>
        <p:sp>
          <p:nvSpPr>
            <p:cNvPr id="350250" name="Text Box 42"/>
            <p:cNvSpPr txBox="1">
              <a:spLocks noChangeArrowheads="1"/>
            </p:cNvSpPr>
            <p:nvPr/>
          </p:nvSpPr>
          <p:spPr bwMode="auto">
            <a:xfrm>
              <a:off x="1728" y="2304"/>
              <a:ext cx="10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Tahoma" pitchFamily="34" charset="0"/>
                </a:rPr>
                <a:t>1  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 1   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1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618A2-B6E6-4F32-8F2C-9732241BD686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grpSp>
        <p:nvGrpSpPr>
          <p:cNvPr id="46" name="Group 2"/>
          <p:cNvGrpSpPr>
            <a:grpSpLocks/>
          </p:cNvGrpSpPr>
          <p:nvPr/>
        </p:nvGrpSpPr>
        <p:grpSpPr bwMode="auto">
          <a:xfrm>
            <a:off x="417984" y="1689249"/>
            <a:ext cx="2209800" cy="4687887"/>
            <a:chOff x="1920" y="791"/>
            <a:chExt cx="1392" cy="2953"/>
          </a:xfrm>
        </p:grpSpPr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1980" y="1451"/>
              <a:ext cx="1222" cy="2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0    0    0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0    0    1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0    1    0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0    1    1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1    0    0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1    0    1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1    1    0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1    1    1     </a:t>
              </a:r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1920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2256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2640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3024" y="1152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1920" y="3744"/>
              <a:ext cx="139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953" y="120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R</a:t>
              </a: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2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Y</a:t>
              </a: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669" y="1200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G</a:t>
              </a:r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3076" y="1200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1920" y="1152"/>
              <a:ext cx="139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2160" y="791"/>
              <a:ext cx="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pitchFamily="34" charset="0"/>
                  <a:ea typeface="黑体" pitchFamily="2" charset="-122"/>
                </a:rPr>
                <a:t>真 值 表</a:t>
              </a:r>
            </a:p>
          </p:txBody>
        </p:sp>
      </p:grp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2249959" y="2743349"/>
            <a:ext cx="352982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113184" y="1076474"/>
            <a:ext cx="2149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1、逻辑抽象</a:t>
            </a: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组合逻辑设计实例</a:t>
            </a:r>
            <a:r>
              <a:rPr lang="en-US" altLang="zh-CN" kern="0"/>
              <a:t>1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958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5" grpId="0" build="p" autoUpdateAnimBg="0"/>
      <p:bldP spid="350226" grpId="0" autoUpdateAnimBg="0"/>
      <p:bldP spid="350227" grpId="0" animBg="1"/>
      <p:bldP spid="350228" grpId="0" animBg="1"/>
      <p:bldP spid="350229" grpId="0" animBg="1"/>
      <p:bldP spid="350230" grpId="0" animBg="1"/>
      <p:bldP spid="350231" grpId="0" animBg="1" autoUpdateAnimBg="0"/>
      <p:bldP spid="350232" grpId="0" animBg="1" autoUpdateAnimBg="0"/>
      <p:bldP spid="350233" grpId="0" animBg="1" autoUpdateAnimBg="0"/>
      <p:bldP spid="350234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761999" y="1112044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3、电路处理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>
            <p:extLst/>
          </p:nvPr>
        </p:nvGraphicFramePr>
        <p:xfrm>
          <a:off x="990600" y="1828800"/>
          <a:ext cx="7239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90" name="Visio" r:id="rId3" imgW="2743949" imgH="1504610" progId="Visio.Drawing.11">
                  <p:embed/>
                </p:oleObj>
              </mc:Choice>
              <mc:Fallback>
                <p:oleObj name="Visio" r:id="rId3" imgW="2743949" imgH="15046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7239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37" name="Group 5"/>
          <p:cNvGrpSpPr>
            <a:grpSpLocks/>
          </p:cNvGrpSpPr>
          <p:nvPr/>
        </p:nvGrpSpPr>
        <p:grpSpPr bwMode="auto">
          <a:xfrm>
            <a:off x="5334000" y="2209800"/>
            <a:ext cx="1447800" cy="1143000"/>
            <a:chOff x="3360" y="1392"/>
            <a:chExt cx="912" cy="720"/>
          </a:xfrm>
        </p:grpSpPr>
        <p:sp>
          <p:nvSpPr>
            <p:cNvPr id="351238" name="Oval 6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39" name="Oval 7"/>
            <p:cNvSpPr>
              <a:spLocks noChangeArrowheads="1"/>
            </p:cNvSpPr>
            <p:nvPr/>
          </p:nvSpPr>
          <p:spPr bwMode="auto">
            <a:xfrm>
              <a:off x="4176" y="2016"/>
              <a:ext cx="96" cy="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0" name="Group 8"/>
          <p:cNvGrpSpPr>
            <a:grpSpLocks/>
          </p:cNvGrpSpPr>
          <p:nvPr/>
        </p:nvGrpSpPr>
        <p:grpSpPr bwMode="auto">
          <a:xfrm>
            <a:off x="5334000" y="3124200"/>
            <a:ext cx="1524000" cy="457200"/>
            <a:chOff x="3360" y="1968"/>
            <a:chExt cx="960" cy="288"/>
          </a:xfrm>
        </p:grpSpPr>
        <p:sp>
          <p:nvSpPr>
            <p:cNvPr id="351241" name="Oval 9"/>
            <p:cNvSpPr>
              <a:spLocks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2" name="Oval 10"/>
            <p:cNvSpPr>
              <a:spLocks noChangeArrowheads="1"/>
            </p:cNvSpPr>
            <p:nvPr/>
          </p:nvSpPr>
          <p:spPr bwMode="auto">
            <a:xfrm>
              <a:off x="4224" y="2160"/>
              <a:ext cx="96" cy="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3" name="Group 11"/>
          <p:cNvGrpSpPr>
            <a:grpSpLocks/>
          </p:cNvGrpSpPr>
          <p:nvPr/>
        </p:nvGrpSpPr>
        <p:grpSpPr bwMode="auto">
          <a:xfrm>
            <a:off x="5334000" y="3733800"/>
            <a:ext cx="1524000" cy="457200"/>
            <a:chOff x="3360" y="2352"/>
            <a:chExt cx="960" cy="288"/>
          </a:xfrm>
        </p:grpSpPr>
        <p:sp>
          <p:nvSpPr>
            <p:cNvPr id="351244" name="Oval 12"/>
            <p:cNvSpPr>
              <a:spLocks noChangeArrowheads="1"/>
            </p:cNvSpPr>
            <p:nvPr/>
          </p:nvSpPr>
          <p:spPr bwMode="auto">
            <a:xfrm>
              <a:off x="3360" y="2544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5" name="Oval 13"/>
            <p:cNvSpPr>
              <a:spLocks noChangeArrowheads="1"/>
            </p:cNvSpPr>
            <p:nvPr/>
          </p:nvSpPr>
          <p:spPr bwMode="auto">
            <a:xfrm>
              <a:off x="4224" y="2352"/>
              <a:ext cx="96" cy="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6" name="Group 14"/>
          <p:cNvGrpSpPr>
            <a:grpSpLocks/>
          </p:cNvGrpSpPr>
          <p:nvPr/>
        </p:nvGrpSpPr>
        <p:grpSpPr bwMode="auto">
          <a:xfrm>
            <a:off x="5334000" y="3962400"/>
            <a:ext cx="1447800" cy="1143000"/>
            <a:chOff x="3360" y="2496"/>
            <a:chExt cx="912" cy="720"/>
          </a:xfrm>
        </p:grpSpPr>
        <p:sp>
          <p:nvSpPr>
            <p:cNvPr id="351247" name="Oval 15"/>
            <p:cNvSpPr>
              <a:spLocks noChangeArrowheads="1"/>
            </p:cNvSpPr>
            <p:nvPr/>
          </p:nvSpPr>
          <p:spPr bwMode="auto">
            <a:xfrm>
              <a:off x="3360" y="312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8" name="Oval 16"/>
            <p:cNvSpPr>
              <a:spLocks noChangeArrowheads="1"/>
            </p:cNvSpPr>
            <p:nvPr/>
          </p:nvSpPr>
          <p:spPr bwMode="auto">
            <a:xfrm>
              <a:off x="4176" y="2496"/>
              <a:ext cx="96" cy="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9" name="Group 17"/>
          <p:cNvGrpSpPr>
            <a:grpSpLocks/>
          </p:cNvGrpSpPr>
          <p:nvPr/>
        </p:nvGrpSpPr>
        <p:grpSpPr bwMode="auto">
          <a:xfrm>
            <a:off x="6515100" y="3124200"/>
            <a:ext cx="1295400" cy="1240904"/>
            <a:chOff x="4104" y="1968"/>
            <a:chExt cx="816" cy="672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4128" y="1968"/>
              <a:ext cx="768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125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982546"/>
                </p:ext>
              </p:extLst>
            </p:nvPr>
          </p:nvGraphicFramePr>
          <p:xfrm>
            <a:off x="4104" y="2049"/>
            <a:ext cx="816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91" name="Visio" r:id="rId5" imgW="478875" imgH="406520" progId="Visio.Drawing.11">
                    <p:embed/>
                  </p:oleObj>
                </mc:Choice>
                <mc:Fallback>
                  <p:oleObj name="Visio" r:id="rId5" imgW="478875" imgH="4065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049"/>
                          <a:ext cx="816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1979712" y="56388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课堂练习：用与非门实现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2A7FC7-91B1-40C8-9E3C-6C4412E60920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组合逻辑设计实例</a:t>
            </a:r>
            <a:r>
              <a:rPr lang="en-US" altLang="zh-CN" kern="0"/>
              <a:t>1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8"/>
              <p:cNvSpPr txBox="1">
                <a:spLocks noChangeArrowheads="1"/>
              </p:cNvSpPr>
              <p:nvPr/>
            </p:nvSpPr>
            <p:spPr bwMode="auto">
              <a:xfrm>
                <a:off x="3111910" y="1261247"/>
                <a:ext cx="4310411" cy="462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ahoma" pitchFamily="34" charset="0"/>
                  </a:rPr>
                  <a:t>F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+ R·Y + R·G + Y·G</a:t>
                </a:r>
              </a:p>
            </p:txBody>
          </p:sp>
        </mc:Choice>
        <mc:Fallback xmlns="">
          <p:sp>
            <p:nvSpPr>
              <p:cNvPr id="25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910" y="1261247"/>
                <a:ext cx="4310411" cy="462434"/>
              </a:xfrm>
              <a:prstGeom prst="rect">
                <a:avLst/>
              </a:prstGeom>
              <a:blipFill rotWithShape="0">
                <a:blip r:embed="rId7"/>
                <a:stretch>
                  <a:fillRect l="-2119" t="-11842" r="-1130" b="-27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115615" y="304801"/>
            <a:ext cx="6480721" cy="675928"/>
          </a:xfrm>
        </p:spPr>
        <p:txBody>
          <a:bodyPr/>
          <a:lstStyle/>
          <a:p>
            <a:r>
              <a:rPr lang="zh-CN" altLang="en-US" dirty="0"/>
              <a:t>组合电路设计实例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24744"/>
            <a:ext cx="8640763" cy="2362200"/>
          </a:xfrm>
        </p:spPr>
        <p:txBody>
          <a:bodyPr/>
          <a:lstStyle/>
          <a:p>
            <a:r>
              <a:rPr lang="zh-CN" altLang="en-US" sz="2800" dirty="0"/>
              <a:t>练习：用</a:t>
            </a:r>
            <a:r>
              <a:rPr lang="zh-CN" altLang="en-US" sz="2800" dirty="0">
                <a:solidFill>
                  <a:srgbClr val="FF0000"/>
                </a:solidFill>
              </a:rPr>
              <a:t>与非门</a:t>
            </a:r>
            <a:r>
              <a:rPr lang="zh-CN" altLang="en-US" sz="2800" dirty="0"/>
              <a:t>设计一输血与受血者血型关系检测电路</a:t>
            </a:r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i="1" dirty="0">
                <a:latin typeface="Times New Roman" charset="0"/>
              </a:rPr>
              <a:t>A</a:t>
            </a:r>
            <a:r>
              <a:rPr lang="zh-CN" altLang="en-US" sz="2400" dirty="0"/>
              <a:t>、</a:t>
            </a:r>
            <a:r>
              <a:rPr lang="en-US" altLang="zh-CN" sz="2400" i="1" dirty="0">
                <a:latin typeface="Times New Roman" charset="0"/>
              </a:rPr>
              <a:t>B</a:t>
            </a:r>
            <a:r>
              <a:rPr lang="zh-CN" altLang="en-US" sz="2400" dirty="0"/>
              <a:t>两个变量的</a:t>
            </a:r>
            <a:r>
              <a:rPr lang="en-US" altLang="zh-CN" sz="2400" dirty="0">
                <a:latin typeface="Times New Roman" charset="0"/>
              </a:rPr>
              <a:t>4</a:t>
            </a:r>
            <a:r>
              <a:rPr lang="zh-CN" altLang="en-US" sz="2400" dirty="0"/>
              <a:t>种组合表示献血者的血型</a:t>
            </a:r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i="1" dirty="0">
                <a:latin typeface="Times New Roman" charset="0"/>
              </a:rPr>
              <a:t>A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zh-CN" altLang="en-US" sz="2400" dirty="0"/>
              <a:t>、</a:t>
            </a:r>
            <a:r>
              <a:rPr lang="en-US" altLang="zh-CN" sz="2400" i="1" dirty="0">
                <a:latin typeface="Times New Roman" charset="0"/>
              </a:rPr>
              <a:t>B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zh-CN" altLang="en-US" sz="2400" dirty="0"/>
              <a:t>两个变量的</a:t>
            </a:r>
            <a:r>
              <a:rPr lang="en-US" altLang="zh-CN" sz="2400" dirty="0">
                <a:latin typeface="Times New Roman" charset="0"/>
              </a:rPr>
              <a:t>4</a:t>
            </a:r>
            <a:r>
              <a:rPr lang="zh-CN" altLang="en-US" sz="2400" dirty="0"/>
              <a:t>种组合表示受血者的血型</a:t>
            </a:r>
          </a:p>
          <a:p>
            <a:pPr lvl="1"/>
            <a:r>
              <a:rPr lang="zh-CN" altLang="en-US" sz="2400" dirty="0"/>
              <a:t>输出变量</a:t>
            </a:r>
            <a:r>
              <a:rPr lang="en-US" altLang="zh-CN" sz="2400" i="1" dirty="0">
                <a:latin typeface="Times New Roman" charset="0"/>
              </a:rPr>
              <a:t>F</a:t>
            </a:r>
            <a:r>
              <a:rPr lang="zh-CN" altLang="en-US" sz="2400" dirty="0"/>
              <a:t>表示两者之间的关系是否符合配合原则</a:t>
            </a:r>
          </a:p>
        </p:txBody>
      </p:sp>
      <p:grpSp>
        <p:nvGrpSpPr>
          <p:cNvPr id="21566" name="Group 62"/>
          <p:cNvGrpSpPr>
            <a:grpSpLocks/>
          </p:cNvGrpSpPr>
          <p:nvPr/>
        </p:nvGrpSpPr>
        <p:grpSpPr bwMode="auto">
          <a:xfrm>
            <a:off x="3666826" y="3475243"/>
            <a:ext cx="3670300" cy="2605087"/>
            <a:chOff x="576" y="2387"/>
            <a:chExt cx="2312" cy="1641"/>
          </a:xfrm>
        </p:grpSpPr>
        <p:pic>
          <p:nvPicPr>
            <p:cNvPr id="21515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387"/>
              <a:ext cx="2312" cy="1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024" y="3072"/>
              <a:ext cx="57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152" y="3072"/>
              <a:ext cx="57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200" y="3034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i="1"/>
                <a:t>A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1488" y="3034"/>
              <a:ext cx="1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i="1"/>
                <a:t>B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264" y="299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2024" y="299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024" y="3286"/>
              <a:ext cx="52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1160" y="3286"/>
              <a:ext cx="52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208" y="323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448" y="323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2072" y="323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2360" y="323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1208" y="338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1448" y="338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1208" y="35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1448" y="35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1208" y="371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1448" y="371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2072" y="371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2360" y="371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2072" y="338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2360" y="338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2360" y="35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2072" y="35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1064" y="2854"/>
              <a:ext cx="2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1118" y="280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献</a:t>
              </a:r>
            </a:p>
          </p:txBody>
        </p:sp>
      </p:grpSp>
      <p:grpSp>
        <p:nvGrpSpPr>
          <p:cNvPr id="21565" name="Group 61"/>
          <p:cNvGrpSpPr>
            <a:grpSpLocks/>
          </p:cNvGrpSpPr>
          <p:nvPr/>
        </p:nvGrpSpPr>
        <p:grpSpPr bwMode="auto">
          <a:xfrm>
            <a:off x="837042" y="3732483"/>
            <a:ext cx="1981200" cy="2179638"/>
            <a:chOff x="3216" y="2659"/>
            <a:chExt cx="1248" cy="1373"/>
          </a:xfrm>
        </p:grpSpPr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3360" y="2976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O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4176" y="2976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O</a:t>
              </a:r>
            </a:p>
          </p:txBody>
        </p: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4176" y="32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1550" name="Text Box 46"/>
            <p:cNvSpPr txBox="1">
              <a:spLocks noChangeArrowheads="1"/>
            </p:cNvSpPr>
            <p:nvPr/>
          </p:nvSpPr>
          <p:spPr bwMode="auto">
            <a:xfrm>
              <a:off x="3360" y="3552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1551" name="Text Box 47"/>
            <p:cNvSpPr txBox="1">
              <a:spLocks noChangeArrowheads="1"/>
            </p:cNvSpPr>
            <p:nvPr/>
          </p:nvSpPr>
          <p:spPr bwMode="auto">
            <a:xfrm>
              <a:off x="4176" y="3552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1552" name="Text Box 48"/>
            <p:cNvSpPr txBox="1">
              <a:spLocks noChangeArrowheads="1"/>
            </p:cNvSpPr>
            <p:nvPr/>
          </p:nvSpPr>
          <p:spPr bwMode="auto">
            <a:xfrm>
              <a:off x="3264" y="3840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AB</a:t>
              </a:r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4128" y="384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AB</a:t>
              </a:r>
            </a:p>
          </p:txBody>
        </p:sp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>
              <a:off x="364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>
              <a:off x="364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6" name="Line 52"/>
            <p:cNvSpPr>
              <a:spLocks noChangeShapeType="1"/>
            </p:cNvSpPr>
            <p:nvPr/>
          </p:nvSpPr>
          <p:spPr bwMode="auto">
            <a:xfrm>
              <a:off x="364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7" name="Line 53"/>
            <p:cNvSpPr>
              <a:spLocks noChangeShapeType="1"/>
            </p:cNvSpPr>
            <p:nvPr/>
          </p:nvSpPr>
          <p:spPr bwMode="auto">
            <a:xfrm>
              <a:off x="3648" y="39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8" name="Line 54"/>
            <p:cNvSpPr>
              <a:spLocks noChangeShapeType="1"/>
            </p:cNvSpPr>
            <p:nvPr/>
          </p:nvSpPr>
          <p:spPr bwMode="auto">
            <a:xfrm>
              <a:off x="3648" y="307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9" name="Line 55"/>
            <p:cNvSpPr>
              <a:spLocks noChangeShapeType="1"/>
            </p:cNvSpPr>
            <p:nvPr/>
          </p:nvSpPr>
          <p:spPr bwMode="auto">
            <a:xfrm>
              <a:off x="3648" y="3072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0" name="Line 56"/>
            <p:cNvSpPr>
              <a:spLocks noChangeShapeType="1"/>
            </p:cNvSpPr>
            <p:nvPr/>
          </p:nvSpPr>
          <p:spPr bwMode="auto">
            <a:xfrm>
              <a:off x="3648" y="3072"/>
              <a:ext cx="4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>
              <a:off x="3648" y="3360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>
              <a:off x="3648" y="364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4" name="Text Box 60"/>
            <p:cNvSpPr txBox="1">
              <a:spLocks noChangeArrowheads="1"/>
            </p:cNvSpPr>
            <p:nvPr/>
          </p:nvSpPr>
          <p:spPr bwMode="auto">
            <a:xfrm flipH="1">
              <a:off x="3216" y="2659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/>
                <a:t>血型配合原则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BA785-9E50-4966-809A-729A69143B6D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BFA5-A36E-431F-B4C7-EAE3A8B80121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2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组合电路设计实例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179512" y="1300892"/>
            <a:ext cx="4170238" cy="4936420"/>
            <a:chOff x="576" y="945"/>
            <a:chExt cx="2408" cy="2895"/>
          </a:xfrm>
        </p:grpSpPr>
        <p:pic>
          <p:nvPicPr>
            <p:cNvPr id="2253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45"/>
              <a:ext cx="2408" cy="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672" y="1248"/>
              <a:ext cx="62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392" y="1248"/>
              <a:ext cx="62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008" y="1200"/>
              <a:ext cx="1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816" y="1200"/>
              <a:ext cx="1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1776" y="1200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1536" y="1200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</a:p>
          </p:txBody>
        </p:sp>
      </p:grp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611560" y="3140968"/>
            <a:ext cx="29718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611560" y="4149080"/>
            <a:ext cx="29718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767" name="Line 239"/>
          <p:cNvSpPr>
            <a:spLocks noChangeShapeType="1"/>
          </p:cNvSpPr>
          <p:nvPr/>
        </p:nvSpPr>
        <p:spPr bwMode="auto">
          <a:xfrm>
            <a:off x="683568" y="5085184"/>
            <a:ext cx="29718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FB4111-6D75-4A71-BEB4-DE4BD5256ABA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118" name="Group 2"/>
          <p:cNvGrpSpPr>
            <a:grpSpLocks/>
          </p:cNvGrpSpPr>
          <p:nvPr/>
        </p:nvGrpSpPr>
        <p:grpSpPr bwMode="auto">
          <a:xfrm>
            <a:off x="4499992" y="1340768"/>
            <a:ext cx="4309969" cy="3867371"/>
            <a:chOff x="208" y="682"/>
            <a:chExt cx="2160" cy="2054"/>
          </a:xfrm>
        </p:grpSpPr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531" y="682"/>
              <a:ext cx="30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AB</a:t>
              </a:r>
            </a:p>
          </p:txBody>
        </p:sp>
        <p:sp>
          <p:nvSpPr>
            <p:cNvPr id="120" name="Text Box 4"/>
            <p:cNvSpPr txBox="1">
              <a:spLocks noChangeArrowheads="1"/>
            </p:cNvSpPr>
            <p:nvPr/>
          </p:nvSpPr>
          <p:spPr bwMode="auto">
            <a:xfrm>
              <a:off x="208" y="949"/>
              <a:ext cx="43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A</a:t>
              </a:r>
              <a:r>
                <a:rPr lang="en-US" altLang="zh-CN" sz="2800" baseline="-25000" dirty="0">
                  <a:latin typeface="Tahoma" pitchFamily="34" charset="0"/>
                </a:rPr>
                <a:t>1</a:t>
              </a:r>
              <a:r>
                <a:rPr lang="en-US" altLang="zh-CN" sz="2800" dirty="0">
                  <a:latin typeface="Tahoma" pitchFamily="34" charset="0"/>
                </a:rPr>
                <a:t>B</a:t>
              </a:r>
              <a:r>
                <a:rPr lang="en-US" altLang="zh-CN" sz="2800" baseline="-250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"/>
            <p:cNvSpPr txBox="1">
              <a:spLocks noChangeArrowheads="1"/>
            </p:cNvSpPr>
            <p:nvPr/>
          </p:nvSpPr>
          <p:spPr bwMode="auto">
            <a:xfrm>
              <a:off x="816" y="886"/>
              <a:ext cx="15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Tahoma" pitchFamily="34" charset="0"/>
                </a:rPr>
                <a:t>00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01 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11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 10</a:t>
              </a:r>
            </a:p>
          </p:txBody>
        </p:sp>
        <p:sp>
          <p:nvSpPr>
            <p:cNvPr id="122" name="Text Box 6"/>
            <p:cNvSpPr txBox="1">
              <a:spLocks noChangeArrowheads="1"/>
            </p:cNvSpPr>
            <p:nvPr/>
          </p:nvSpPr>
          <p:spPr bwMode="auto">
            <a:xfrm>
              <a:off x="480" y="1260"/>
              <a:ext cx="261" cy="1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latin typeface="Tahoma" pitchFamily="34" charset="0"/>
                </a:rPr>
                <a:t>00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01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11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10</a:t>
              </a:r>
            </a:p>
          </p:txBody>
        </p:sp>
        <p:grpSp>
          <p:nvGrpSpPr>
            <p:cNvPr id="123" name="Group 7"/>
            <p:cNvGrpSpPr>
              <a:grpSpLocks/>
            </p:cNvGrpSpPr>
            <p:nvPr/>
          </p:nvGrpSpPr>
          <p:grpSpPr bwMode="auto">
            <a:xfrm>
              <a:off x="536" y="960"/>
              <a:ext cx="1776" cy="1776"/>
              <a:chOff x="864" y="144"/>
              <a:chExt cx="1776" cy="1776"/>
            </a:xfrm>
          </p:grpSpPr>
          <p:sp>
            <p:nvSpPr>
              <p:cNvPr id="140" name="Line 8"/>
              <p:cNvSpPr>
                <a:spLocks noChangeShapeType="1"/>
              </p:cNvSpPr>
              <p:nvPr/>
            </p:nvSpPr>
            <p:spPr bwMode="auto">
              <a:xfrm>
                <a:off x="1104" y="768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9"/>
              <p:cNvSpPr>
                <a:spLocks noChangeShapeType="1"/>
              </p:cNvSpPr>
              <p:nvPr/>
            </p:nvSpPr>
            <p:spPr bwMode="auto">
              <a:xfrm>
                <a:off x="1488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10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11"/>
              <p:cNvSpPr>
                <a:spLocks noChangeShapeType="1"/>
              </p:cNvSpPr>
              <p:nvPr/>
            </p:nvSpPr>
            <p:spPr bwMode="auto">
              <a:xfrm>
                <a:off x="2256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2"/>
              <p:cNvSpPr>
                <a:spLocks noChangeArrowheads="1"/>
              </p:cNvSpPr>
              <p:nvPr/>
            </p:nvSpPr>
            <p:spPr bwMode="auto">
              <a:xfrm>
                <a:off x="1104" y="384"/>
                <a:ext cx="1536" cy="1536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Line 13"/>
              <p:cNvSpPr>
                <a:spLocks noChangeShapeType="1"/>
              </p:cNvSpPr>
              <p:nvPr/>
            </p:nvSpPr>
            <p:spPr bwMode="auto">
              <a:xfrm flipH="1" flipV="1">
                <a:off x="864" y="144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Line 14"/>
              <p:cNvSpPr>
                <a:spLocks noChangeShapeType="1"/>
              </p:cNvSpPr>
              <p:nvPr/>
            </p:nvSpPr>
            <p:spPr bwMode="auto">
              <a:xfrm>
                <a:off x="1104" y="1152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1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4" name="Text Box 16"/>
            <p:cNvSpPr txBox="1">
              <a:spLocks noChangeArrowheads="1"/>
            </p:cNvSpPr>
            <p:nvPr/>
          </p:nvSpPr>
          <p:spPr bwMode="auto">
            <a:xfrm>
              <a:off x="864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25" name="Text Box 17"/>
            <p:cNvSpPr txBox="1">
              <a:spLocks noChangeArrowheads="1"/>
            </p:cNvSpPr>
            <p:nvPr/>
          </p:nvSpPr>
          <p:spPr bwMode="auto">
            <a:xfrm>
              <a:off x="864" y="1632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18"/>
            <p:cNvSpPr txBox="1">
              <a:spLocks noChangeArrowheads="1"/>
            </p:cNvSpPr>
            <p:nvPr/>
          </p:nvSpPr>
          <p:spPr bwMode="auto">
            <a:xfrm>
              <a:off x="864" y="2016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19"/>
            <p:cNvSpPr txBox="1">
              <a:spLocks noChangeArrowheads="1"/>
            </p:cNvSpPr>
            <p:nvPr/>
          </p:nvSpPr>
          <p:spPr bwMode="auto">
            <a:xfrm>
              <a:off x="864" y="2393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28" name="Text Box 20"/>
            <p:cNvSpPr txBox="1">
              <a:spLocks noChangeArrowheads="1"/>
            </p:cNvSpPr>
            <p:nvPr/>
          </p:nvSpPr>
          <p:spPr bwMode="auto">
            <a:xfrm>
              <a:off x="2016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29" name="Text Box 21"/>
            <p:cNvSpPr txBox="1">
              <a:spLocks noChangeArrowheads="1"/>
            </p:cNvSpPr>
            <p:nvPr/>
          </p:nvSpPr>
          <p:spPr bwMode="auto">
            <a:xfrm>
              <a:off x="2016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30" name="Text Box 22"/>
            <p:cNvSpPr txBox="1">
              <a:spLocks noChangeArrowheads="1"/>
            </p:cNvSpPr>
            <p:nvPr/>
          </p:nvSpPr>
          <p:spPr bwMode="auto">
            <a:xfrm>
              <a:off x="2016" y="2016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23"/>
            <p:cNvSpPr txBox="1">
              <a:spLocks noChangeArrowheads="1"/>
            </p:cNvSpPr>
            <p:nvPr/>
          </p:nvSpPr>
          <p:spPr bwMode="auto">
            <a:xfrm>
              <a:off x="2016" y="2400"/>
              <a:ext cx="18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2" name="Text Box 24"/>
            <p:cNvSpPr txBox="1">
              <a:spLocks noChangeArrowheads="1"/>
            </p:cNvSpPr>
            <p:nvPr/>
          </p:nvSpPr>
          <p:spPr bwMode="auto">
            <a:xfrm>
              <a:off x="1248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3" name="Text Box 25"/>
            <p:cNvSpPr txBox="1">
              <a:spLocks noChangeArrowheads="1"/>
            </p:cNvSpPr>
            <p:nvPr/>
          </p:nvSpPr>
          <p:spPr bwMode="auto">
            <a:xfrm>
              <a:off x="1248" y="2393"/>
              <a:ext cx="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34" name="Text Box 26"/>
            <p:cNvSpPr txBox="1">
              <a:spLocks noChangeArrowheads="1"/>
            </p:cNvSpPr>
            <p:nvPr/>
          </p:nvSpPr>
          <p:spPr bwMode="auto">
            <a:xfrm>
              <a:off x="1622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6" name="Text Box 28"/>
            <p:cNvSpPr txBox="1">
              <a:spLocks noChangeArrowheads="1"/>
            </p:cNvSpPr>
            <p:nvPr/>
          </p:nvSpPr>
          <p:spPr bwMode="auto">
            <a:xfrm>
              <a:off x="847" y="1288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37" name="Text Box 29"/>
            <p:cNvSpPr txBox="1">
              <a:spLocks noChangeArrowheads="1"/>
            </p:cNvSpPr>
            <p:nvPr/>
          </p:nvSpPr>
          <p:spPr bwMode="auto">
            <a:xfrm>
              <a:off x="1248" y="1632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8" name="Text Box 30"/>
            <p:cNvSpPr txBox="1">
              <a:spLocks noChangeArrowheads="1"/>
            </p:cNvSpPr>
            <p:nvPr/>
          </p:nvSpPr>
          <p:spPr bwMode="auto">
            <a:xfrm>
              <a:off x="848" y="2439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39" name="Text Box 31"/>
            <p:cNvSpPr txBox="1">
              <a:spLocks noChangeArrowheads="1"/>
            </p:cNvSpPr>
            <p:nvPr/>
          </p:nvSpPr>
          <p:spPr bwMode="auto">
            <a:xfrm>
              <a:off x="1632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</p:grpSp>
      <p:graphicFrame>
        <p:nvGraphicFramePr>
          <p:cNvPr id="148" name="Object 4"/>
          <p:cNvGraphicFramePr>
            <a:graphicFrameLocks noChangeAspect="1"/>
          </p:cNvGraphicFramePr>
          <p:nvPr>
            <p:extLst/>
          </p:nvPr>
        </p:nvGraphicFramePr>
        <p:xfrm>
          <a:off x="4578002" y="5596201"/>
          <a:ext cx="41798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42" name="Equation" r:id="rId5" imgW="1650960" imgH="241200" progId="Equation.3">
                  <p:embed/>
                </p:oleObj>
              </mc:Choice>
              <mc:Fallback>
                <p:oleObj name="Equation" r:id="rId5" imgW="1650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002" y="5596201"/>
                        <a:ext cx="41798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1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组合电路设计实例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2EE563-E806-4AAF-8AE2-92FD799E6083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789470" y="1315775"/>
          <a:ext cx="41798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38" name="Equation" r:id="rId3" imgW="1650960" imgH="241200" progId="Equation.3">
                  <p:embed/>
                </p:oleObj>
              </mc:Choice>
              <mc:Fallback>
                <p:oleObj name="Equation" r:id="rId3" imgW="1650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70" y="1315775"/>
                        <a:ext cx="41798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1293289" y="2303742"/>
          <a:ext cx="35004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39" name="Equation" r:id="rId5" imgW="1333440" imgH="291960" progId="Equation.3">
                  <p:embed/>
                </p:oleObj>
              </mc:Choice>
              <mc:Fallback>
                <p:oleObj name="Equation" r:id="rId5" imgW="13334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289" y="2303742"/>
                        <a:ext cx="350043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126284" y="3062568"/>
            <a:ext cx="7305633" cy="3300196"/>
            <a:chOff x="5011959" y="3124200"/>
            <a:chExt cx="3962400" cy="1981200"/>
          </a:xfrm>
        </p:grpSpPr>
        <p:grpSp>
          <p:nvGrpSpPr>
            <p:cNvPr id="10" name="Group 139"/>
            <p:cNvGrpSpPr>
              <a:grpSpLocks noChangeAspect="1"/>
            </p:cNvGrpSpPr>
            <p:nvPr/>
          </p:nvGrpSpPr>
          <p:grpSpPr bwMode="auto">
            <a:xfrm>
              <a:off x="5054372" y="3313980"/>
              <a:ext cx="3814763" cy="1549400"/>
              <a:chOff x="288" y="144"/>
              <a:chExt cx="2608" cy="1059"/>
            </a:xfrm>
          </p:grpSpPr>
          <p:sp>
            <p:nvSpPr>
              <p:cNvPr id="12" name="AutoShape 140"/>
              <p:cNvSpPr>
                <a:spLocks noChangeAspect="1" noChangeArrowheads="1" noTextEdit="1"/>
              </p:cNvSpPr>
              <p:nvPr/>
            </p:nvSpPr>
            <p:spPr bwMode="auto">
              <a:xfrm>
                <a:off x="288" y="144"/>
                <a:ext cx="2591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Arc 141"/>
              <p:cNvSpPr>
                <a:spLocks/>
              </p:cNvSpPr>
              <p:nvPr/>
            </p:nvSpPr>
            <p:spPr bwMode="auto">
              <a:xfrm>
                <a:off x="1789" y="259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42"/>
              <p:cNvSpPr>
                <a:spLocks/>
              </p:cNvSpPr>
              <p:nvPr/>
            </p:nvSpPr>
            <p:spPr bwMode="auto">
              <a:xfrm>
                <a:off x="1650" y="259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43"/>
              <p:cNvSpPr>
                <a:spLocks noChangeShapeType="1"/>
              </p:cNvSpPr>
              <p:nvPr/>
            </p:nvSpPr>
            <p:spPr bwMode="auto">
              <a:xfrm>
                <a:off x="1650" y="259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44"/>
              <p:cNvSpPr>
                <a:spLocks noChangeShapeType="1"/>
              </p:cNvSpPr>
              <p:nvPr/>
            </p:nvSpPr>
            <p:spPr bwMode="auto">
              <a:xfrm flipH="1">
                <a:off x="1530" y="280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45"/>
              <p:cNvSpPr>
                <a:spLocks noChangeShapeType="1"/>
              </p:cNvSpPr>
              <p:nvPr/>
            </p:nvSpPr>
            <p:spPr bwMode="auto">
              <a:xfrm flipH="1">
                <a:off x="1530" y="402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Oval 146"/>
              <p:cNvSpPr>
                <a:spLocks noChangeArrowheads="1"/>
              </p:cNvSpPr>
              <p:nvPr/>
            </p:nvSpPr>
            <p:spPr bwMode="auto">
              <a:xfrm>
                <a:off x="1889" y="321"/>
                <a:ext cx="40" cy="40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47"/>
              <p:cNvSpPr>
                <a:spLocks noChangeShapeType="1"/>
              </p:cNvSpPr>
              <p:nvPr/>
            </p:nvSpPr>
            <p:spPr bwMode="auto">
              <a:xfrm>
                <a:off x="1929" y="341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rc 148"/>
              <p:cNvSpPr>
                <a:spLocks/>
              </p:cNvSpPr>
              <p:nvPr/>
            </p:nvSpPr>
            <p:spPr bwMode="auto">
              <a:xfrm>
                <a:off x="1789" y="504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49"/>
              <p:cNvSpPr>
                <a:spLocks/>
              </p:cNvSpPr>
              <p:nvPr/>
            </p:nvSpPr>
            <p:spPr bwMode="auto">
              <a:xfrm>
                <a:off x="1650" y="504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0"/>
              <p:cNvSpPr>
                <a:spLocks noChangeShapeType="1"/>
              </p:cNvSpPr>
              <p:nvPr/>
            </p:nvSpPr>
            <p:spPr bwMode="auto">
              <a:xfrm>
                <a:off x="1650" y="504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51"/>
              <p:cNvSpPr>
                <a:spLocks noChangeShapeType="1"/>
              </p:cNvSpPr>
              <p:nvPr/>
            </p:nvSpPr>
            <p:spPr bwMode="auto">
              <a:xfrm flipH="1">
                <a:off x="1530" y="524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52"/>
              <p:cNvSpPr>
                <a:spLocks noChangeShapeType="1"/>
              </p:cNvSpPr>
              <p:nvPr/>
            </p:nvSpPr>
            <p:spPr bwMode="auto">
              <a:xfrm flipH="1">
                <a:off x="1530" y="646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Oval 153"/>
              <p:cNvSpPr>
                <a:spLocks noChangeArrowheads="1"/>
              </p:cNvSpPr>
              <p:nvPr/>
            </p:nvSpPr>
            <p:spPr bwMode="auto">
              <a:xfrm>
                <a:off x="1889" y="565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54"/>
              <p:cNvSpPr>
                <a:spLocks noChangeShapeType="1"/>
              </p:cNvSpPr>
              <p:nvPr/>
            </p:nvSpPr>
            <p:spPr bwMode="auto">
              <a:xfrm>
                <a:off x="1929" y="585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Arc 155"/>
              <p:cNvSpPr>
                <a:spLocks/>
              </p:cNvSpPr>
              <p:nvPr/>
            </p:nvSpPr>
            <p:spPr bwMode="auto">
              <a:xfrm>
                <a:off x="1789" y="748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56"/>
              <p:cNvSpPr>
                <a:spLocks/>
              </p:cNvSpPr>
              <p:nvPr/>
            </p:nvSpPr>
            <p:spPr bwMode="auto">
              <a:xfrm>
                <a:off x="1650" y="748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57"/>
              <p:cNvSpPr>
                <a:spLocks noChangeShapeType="1"/>
              </p:cNvSpPr>
              <p:nvPr/>
            </p:nvSpPr>
            <p:spPr bwMode="auto">
              <a:xfrm>
                <a:off x="1650" y="748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8"/>
              <p:cNvSpPr>
                <a:spLocks noChangeShapeType="1"/>
              </p:cNvSpPr>
              <p:nvPr/>
            </p:nvSpPr>
            <p:spPr bwMode="auto">
              <a:xfrm flipH="1">
                <a:off x="1530" y="769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59"/>
              <p:cNvSpPr>
                <a:spLocks noChangeShapeType="1"/>
              </p:cNvSpPr>
              <p:nvPr/>
            </p:nvSpPr>
            <p:spPr bwMode="auto">
              <a:xfrm flipH="1">
                <a:off x="1530" y="891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Oval 160"/>
              <p:cNvSpPr>
                <a:spLocks noChangeArrowheads="1"/>
              </p:cNvSpPr>
              <p:nvPr/>
            </p:nvSpPr>
            <p:spPr bwMode="auto">
              <a:xfrm>
                <a:off x="1889" y="809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61"/>
              <p:cNvSpPr>
                <a:spLocks noChangeShapeType="1"/>
              </p:cNvSpPr>
              <p:nvPr/>
            </p:nvSpPr>
            <p:spPr bwMode="auto">
              <a:xfrm>
                <a:off x="1929" y="830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Arc 162"/>
              <p:cNvSpPr>
                <a:spLocks/>
              </p:cNvSpPr>
              <p:nvPr/>
            </p:nvSpPr>
            <p:spPr bwMode="auto">
              <a:xfrm>
                <a:off x="1789" y="993"/>
                <a:ext cx="100" cy="162"/>
              </a:xfrm>
              <a:custGeom>
                <a:avLst/>
                <a:gdLst>
                  <a:gd name="G0" fmla="+- 217 0 0"/>
                  <a:gd name="G1" fmla="+- 21600 0 0"/>
                  <a:gd name="G2" fmla="+- 21600 0 0"/>
                  <a:gd name="T0" fmla="*/ 0 w 21817"/>
                  <a:gd name="T1" fmla="*/ 1 h 43200"/>
                  <a:gd name="T2" fmla="*/ 0 w 21817"/>
                  <a:gd name="T3" fmla="*/ 43199 h 43200"/>
                  <a:gd name="T4" fmla="*/ 217 w 21817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7" h="43200" fill="none" extrusionOk="0">
                    <a:moveTo>
                      <a:pt x="0" y="1"/>
                    </a:moveTo>
                    <a:cubicBezTo>
                      <a:pt x="72" y="0"/>
                      <a:pt x="144" y="-1"/>
                      <a:pt x="217" y="0"/>
                    </a:cubicBezTo>
                    <a:cubicBezTo>
                      <a:pt x="12146" y="0"/>
                      <a:pt x="21817" y="9670"/>
                      <a:pt x="21817" y="21600"/>
                    </a:cubicBezTo>
                    <a:cubicBezTo>
                      <a:pt x="21817" y="33529"/>
                      <a:pt x="12146" y="43200"/>
                      <a:pt x="217" y="43200"/>
                    </a:cubicBezTo>
                    <a:cubicBezTo>
                      <a:pt x="144" y="43200"/>
                      <a:pt x="72" y="43199"/>
                      <a:pt x="0" y="43198"/>
                    </a:cubicBezTo>
                  </a:path>
                  <a:path w="21817" h="43200" stroke="0" extrusionOk="0">
                    <a:moveTo>
                      <a:pt x="0" y="1"/>
                    </a:moveTo>
                    <a:cubicBezTo>
                      <a:pt x="72" y="0"/>
                      <a:pt x="144" y="-1"/>
                      <a:pt x="217" y="0"/>
                    </a:cubicBezTo>
                    <a:cubicBezTo>
                      <a:pt x="12146" y="0"/>
                      <a:pt x="21817" y="9670"/>
                      <a:pt x="21817" y="21600"/>
                    </a:cubicBezTo>
                    <a:cubicBezTo>
                      <a:pt x="21817" y="33529"/>
                      <a:pt x="12146" y="43200"/>
                      <a:pt x="217" y="43200"/>
                    </a:cubicBezTo>
                    <a:cubicBezTo>
                      <a:pt x="144" y="43200"/>
                      <a:pt x="72" y="43199"/>
                      <a:pt x="0" y="43198"/>
                    </a:cubicBezTo>
                    <a:lnTo>
                      <a:pt x="217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63"/>
              <p:cNvSpPr>
                <a:spLocks/>
              </p:cNvSpPr>
              <p:nvPr/>
            </p:nvSpPr>
            <p:spPr bwMode="auto">
              <a:xfrm>
                <a:off x="1650" y="993"/>
                <a:ext cx="139" cy="162"/>
              </a:xfrm>
              <a:custGeom>
                <a:avLst/>
                <a:gdLst>
                  <a:gd name="T0" fmla="*/ 139 w 139"/>
                  <a:gd name="T1" fmla="*/ 0 h 162"/>
                  <a:gd name="T2" fmla="*/ 0 w 139"/>
                  <a:gd name="T3" fmla="*/ 0 h 162"/>
                  <a:gd name="T4" fmla="*/ 0 w 139"/>
                  <a:gd name="T5" fmla="*/ 162 h 162"/>
                  <a:gd name="T6" fmla="*/ 139 w 139"/>
                  <a:gd name="T7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2">
                    <a:moveTo>
                      <a:pt x="139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39" y="16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64"/>
              <p:cNvSpPr>
                <a:spLocks noChangeShapeType="1"/>
              </p:cNvSpPr>
              <p:nvPr/>
            </p:nvSpPr>
            <p:spPr bwMode="auto">
              <a:xfrm>
                <a:off x="1650" y="993"/>
                <a:ext cx="0" cy="1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65"/>
              <p:cNvSpPr>
                <a:spLocks noChangeShapeType="1"/>
              </p:cNvSpPr>
              <p:nvPr/>
            </p:nvSpPr>
            <p:spPr bwMode="auto">
              <a:xfrm flipH="1">
                <a:off x="1530" y="1013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66"/>
              <p:cNvSpPr>
                <a:spLocks noChangeShapeType="1"/>
              </p:cNvSpPr>
              <p:nvPr/>
            </p:nvSpPr>
            <p:spPr bwMode="auto">
              <a:xfrm flipH="1">
                <a:off x="1530" y="1135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Oval 167"/>
              <p:cNvSpPr>
                <a:spLocks noChangeArrowheads="1"/>
              </p:cNvSpPr>
              <p:nvPr/>
            </p:nvSpPr>
            <p:spPr bwMode="auto">
              <a:xfrm>
                <a:off x="1889" y="1054"/>
                <a:ext cx="40" cy="40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68"/>
              <p:cNvSpPr>
                <a:spLocks noChangeShapeType="1"/>
              </p:cNvSpPr>
              <p:nvPr/>
            </p:nvSpPr>
            <p:spPr bwMode="auto">
              <a:xfrm>
                <a:off x="1929" y="1074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Arc 169"/>
              <p:cNvSpPr>
                <a:spLocks/>
              </p:cNvSpPr>
              <p:nvPr/>
            </p:nvSpPr>
            <p:spPr bwMode="auto">
              <a:xfrm>
                <a:off x="952" y="198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70"/>
              <p:cNvSpPr>
                <a:spLocks/>
              </p:cNvSpPr>
              <p:nvPr/>
            </p:nvSpPr>
            <p:spPr bwMode="auto">
              <a:xfrm>
                <a:off x="813" y="198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71"/>
              <p:cNvSpPr>
                <a:spLocks noChangeShapeType="1"/>
              </p:cNvSpPr>
              <p:nvPr/>
            </p:nvSpPr>
            <p:spPr bwMode="auto">
              <a:xfrm>
                <a:off x="813" y="198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72"/>
              <p:cNvSpPr>
                <a:spLocks noChangeShapeType="1"/>
              </p:cNvSpPr>
              <p:nvPr/>
            </p:nvSpPr>
            <p:spPr bwMode="auto">
              <a:xfrm flipH="1">
                <a:off x="693" y="219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73"/>
              <p:cNvSpPr>
                <a:spLocks noChangeShapeType="1"/>
              </p:cNvSpPr>
              <p:nvPr/>
            </p:nvSpPr>
            <p:spPr bwMode="auto">
              <a:xfrm flipH="1">
                <a:off x="693" y="341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Oval 174"/>
              <p:cNvSpPr>
                <a:spLocks noChangeArrowheads="1"/>
              </p:cNvSpPr>
              <p:nvPr/>
            </p:nvSpPr>
            <p:spPr bwMode="auto">
              <a:xfrm>
                <a:off x="1052" y="259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75"/>
              <p:cNvSpPr>
                <a:spLocks noChangeShapeType="1"/>
              </p:cNvSpPr>
              <p:nvPr/>
            </p:nvSpPr>
            <p:spPr bwMode="auto">
              <a:xfrm>
                <a:off x="1092" y="280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Arc 176"/>
              <p:cNvSpPr>
                <a:spLocks/>
              </p:cNvSpPr>
              <p:nvPr/>
            </p:nvSpPr>
            <p:spPr bwMode="auto">
              <a:xfrm>
                <a:off x="952" y="443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77"/>
              <p:cNvSpPr>
                <a:spLocks/>
              </p:cNvSpPr>
              <p:nvPr/>
            </p:nvSpPr>
            <p:spPr bwMode="auto">
              <a:xfrm>
                <a:off x="813" y="443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8"/>
              <p:cNvSpPr>
                <a:spLocks noChangeShapeType="1"/>
              </p:cNvSpPr>
              <p:nvPr/>
            </p:nvSpPr>
            <p:spPr bwMode="auto">
              <a:xfrm>
                <a:off x="813" y="443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79"/>
              <p:cNvSpPr>
                <a:spLocks noChangeShapeType="1"/>
              </p:cNvSpPr>
              <p:nvPr/>
            </p:nvSpPr>
            <p:spPr bwMode="auto">
              <a:xfrm flipH="1">
                <a:off x="693" y="463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80"/>
              <p:cNvSpPr>
                <a:spLocks noChangeShapeType="1"/>
              </p:cNvSpPr>
              <p:nvPr/>
            </p:nvSpPr>
            <p:spPr bwMode="auto">
              <a:xfrm flipH="1">
                <a:off x="693" y="585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181"/>
              <p:cNvSpPr>
                <a:spLocks noChangeArrowheads="1"/>
              </p:cNvSpPr>
              <p:nvPr/>
            </p:nvSpPr>
            <p:spPr bwMode="auto">
              <a:xfrm>
                <a:off x="1052" y="504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2"/>
              <p:cNvSpPr>
                <a:spLocks noChangeShapeType="1"/>
              </p:cNvSpPr>
              <p:nvPr/>
            </p:nvSpPr>
            <p:spPr bwMode="auto">
              <a:xfrm>
                <a:off x="1092" y="524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Oval 183"/>
              <p:cNvSpPr>
                <a:spLocks noChangeArrowheads="1"/>
              </p:cNvSpPr>
              <p:nvPr/>
            </p:nvSpPr>
            <p:spPr bwMode="auto">
              <a:xfrm>
                <a:off x="1457" y="511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Oval 184"/>
              <p:cNvSpPr>
                <a:spLocks noChangeArrowheads="1"/>
              </p:cNvSpPr>
              <p:nvPr/>
            </p:nvSpPr>
            <p:spPr bwMode="auto">
              <a:xfrm>
                <a:off x="1278" y="266"/>
                <a:ext cx="26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85"/>
              <p:cNvSpPr>
                <a:spLocks noChangeArrowheads="1"/>
              </p:cNvSpPr>
              <p:nvPr/>
            </p:nvSpPr>
            <p:spPr bwMode="auto">
              <a:xfrm>
                <a:off x="301" y="192"/>
                <a:ext cx="6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A</a:t>
                </a:r>
                <a:endParaRPr kumimoji="0" lang="en-US" altLang="zh-CN">
                  <a:latin typeface="Arial" charset="0"/>
                </a:endParaRPr>
              </a:p>
            </p:txBody>
          </p:sp>
          <p:sp>
            <p:nvSpPr>
              <p:cNvPr id="58" name="Oval 186"/>
              <p:cNvSpPr>
                <a:spLocks noChangeArrowheads="1"/>
              </p:cNvSpPr>
              <p:nvPr/>
            </p:nvSpPr>
            <p:spPr bwMode="auto">
              <a:xfrm>
                <a:off x="434" y="198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87"/>
              <p:cNvSpPr>
                <a:spLocks/>
              </p:cNvSpPr>
              <p:nvPr/>
            </p:nvSpPr>
            <p:spPr bwMode="auto">
              <a:xfrm>
                <a:off x="474" y="219"/>
                <a:ext cx="100" cy="0"/>
              </a:xfrm>
              <a:custGeom>
                <a:avLst/>
                <a:gdLst>
                  <a:gd name="T0" fmla="*/ 0 w 15"/>
                  <a:gd name="T1" fmla="*/ 6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6" y="0"/>
                    </a:lnTo>
                    <a:lnTo>
                      <a:pt x="15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Rectangle 188"/>
              <p:cNvSpPr>
                <a:spLocks noChangeArrowheads="1"/>
              </p:cNvSpPr>
              <p:nvPr/>
            </p:nvSpPr>
            <p:spPr bwMode="auto">
              <a:xfrm>
                <a:off x="301" y="436"/>
                <a:ext cx="6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B</a:t>
                </a:r>
                <a:endParaRPr kumimoji="0" lang="en-US" altLang="zh-CN">
                  <a:latin typeface="Arial" charset="0"/>
                </a:endParaRPr>
              </a:p>
            </p:txBody>
          </p:sp>
          <p:sp>
            <p:nvSpPr>
              <p:cNvPr id="61" name="Oval 189"/>
              <p:cNvSpPr>
                <a:spLocks noChangeArrowheads="1"/>
              </p:cNvSpPr>
              <p:nvPr/>
            </p:nvSpPr>
            <p:spPr bwMode="auto">
              <a:xfrm>
                <a:off x="434" y="443"/>
                <a:ext cx="40" cy="40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90"/>
              <p:cNvSpPr>
                <a:spLocks/>
              </p:cNvSpPr>
              <p:nvPr/>
            </p:nvSpPr>
            <p:spPr bwMode="auto">
              <a:xfrm>
                <a:off x="474" y="463"/>
                <a:ext cx="100" cy="0"/>
              </a:xfrm>
              <a:custGeom>
                <a:avLst/>
                <a:gdLst>
                  <a:gd name="T0" fmla="*/ 0 w 15"/>
                  <a:gd name="T1" fmla="*/ 6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6" y="0"/>
                    </a:lnTo>
                    <a:lnTo>
                      <a:pt x="15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91"/>
              <p:cNvSpPr>
                <a:spLocks noChangeArrowheads="1"/>
              </p:cNvSpPr>
              <p:nvPr/>
            </p:nvSpPr>
            <p:spPr bwMode="auto">
              <a:xfrm>
                <a:off x="301" y="620"/>
                <a:ext cx="10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A</a:t>
                </a:r>
                <a:r>
                  <a:rPr kumimoji="0" lang="en-US" altLang="zh-CN" sz="1200" baseline="-25000">
                    <a:solidFill>
                      <a:srgbClr val="008000"/>
                    </a:solidFill>
                    <a:latin typeface="Arial" charset="0"/>
                  </a:rPr>
                  <a:t>1</a:t>
                </a:r>
                <a:endParaRPr kumimoji="0" lang="en-US" altLang="zh-CN" baseline="-25000">
                  <a:latin typeface="Arial" charset="0"/>
                </a:endParaRPr>
              </a:p>
            </p:txBody>
          </p:sp>
          <p:sp>
            <p:nvSpPr>
              <p:cNvPr id="64" name="Oval 192"/>
              <p:cNvSpPr>
                <a:spLocks noChangeArrowheads="1"/>
              </p:cNvSpPr>
              <p:nvPr/>
            </p:nvSpPr>
            <p:spPr bwMode="auto">
              <a:xfrm>
                <a:off x="434" y="626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93"/>
              <p:cNvSpPr>
                <a:spLocks/>
              </p:cNvSpPr>
              <p:nvPr/>
            </p:nvSpPr>
            <p:spPr bwMode="auto">
              <a:xfrm>
                <a:off x="474" y="646"/>
                <a:ext cx="100" cy="0"/>
              </a:xfrm>
              <a:custGeom>
                <a:avLst/>
                <a:gdLst>
                  <a:gd name="T0" fmla="*/ 0 w 15"/>
                  <a:gd name="T1" fmla="*/ 6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6" y="0"/>
                    </a:lnTo>
                    <a:lnTo>
                      <a:pt x="15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94"/>
              <p:cNvSpPr>
                <a:spLocks noChangeArrowheads="1"/>
              </p:cNvSpPr>
              <p:nvPr/>
            </p:nvSpPr>
            <p:spPr bwMode="auto">
              <a:xfrm>
                <a:off x="301" y="863"/>
                <a:ext cx="10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B</a:t>
                </a:r>
                <a:r>
                  <a:rPr kumimoji="0" lang="en-US" altLang="zh-CN" sz="1200" baseline="-25000">
                    <a:solidFill>
                      <a:srgbClr val="008000"/>
                    </a:solidFill>
                    <a:latin typeface="Arial" charset="0"/>
                  </a:rPr>
                  <a:t>1</a:t>
                </a:r>
                <a:endParaRPr kumimoji="0" lang="en-US" altLang="zh-CN" baseline="-25000">
                  <a:latin typeface="Arial" charset="0"/>
                </a:endParaRPr>
              </a:p>
            </p:txBody>
          </p:sp>
          <p:sp>
            <p:nvSpPr>
              <p:cNvPr id="67" name="Oval 195"/>
              <p:cNvSpPr>
                <a:spLocks noChangeArrowheads="1"/>
              </p:cNvSpPr>
              <p:nvPr/>
            </p:nvSpPr>
            <p:spPr bwMode="auto">
              <a:xfrm>
                <a:off x="434" y="870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196"/>
              <p:cNvSpPr>
                <a:spLocks/>
              </p:cNvSpPr>
              <p:nvPr/>
            </p:nvSpPr>
            <p:spPr bwMode="auto">
              <a:xfrm>
                <a:off x="474" y="891"/>
                <a:ext cx="100" cy="0"/>
              </a:xfrm>
              <a:custGeom>
                <a:avLst/>
                <a:gdLst>
                  <a:gd name="T0" fmla="*/ 0 w 15"/>
                  <a:gd name="T1" fmla="*/ 6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6" y="0"/>
                    </a:lnTo>
                    <a:lnTo>
                      <a:pt x="15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Oval 197"/>
              <p:cNvSpPr>
                <a:spLocks noChangeArrowheads="1"/>
              </p:cNvSpPr>
              <p:nvPr/>
            </p:nvSpPr>
            <p:spPr bwMode="auto">
              <a:xfrm>
                <a:off x="620" y="205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Oval 198"/>
              <p:cNvSpPr>
                <a:spLocks noChangeArrowheads="1"/>
              </p:cNvSpPr>
              <p:nvPr/>
            </p:nvSpPr>
            <p:spPr bwMode="auto">
              <a:xfrm>
                <a:off x="620" y="449"/>
                <a:ext cx="27" cy="28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Arc 199"/>
              <p:cNvSpPr>
                <a:spLocks/>
              </p:cNvSpPr>
              <p:nvPr/>
            </p:nvSpPr>
            <p:spPr bwMode="auto">
              <a:xfrm>
                <a:off x="2387" y="626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200"/>
              <p:cNvSpPr>
                <a:spLocks/>
              </p:cNvSpPr>
              <p:nvPr/>
            </p:nvSpPr>
            <p:spPr bwMode="auto">
              <a:xfrm>
                <a:off x="2248" y="626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201"/>
              <p:cNvSpPr>
                <a:spLocks noChangeShapeType="1"/>
              </p:cNvSpPr>
              <p:nvPr/>
            </p:nvSpPr>
            <p:spPr bwMode="auto">
              <a:xfrm>
                <a:off x="2248" y="565"/>
                <a:ext cx="0" cy="28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02"/>
              <p:cNvSpPr>
                <a:spLocks noChangeShapeType="1"/>
              </p:cNvSpPr>
              <p:nvPr/>
            </p:nvSpPr>
            <p:spPr bwMode="auto">
              <a:xfrm flipH="1">
                <a:off x="2128" y="585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03"/>
              <p:cNvSpPr>
                <a:spLocks noChangeShapeType="1"/>
              </p:cNvSpPr>
              <p:nvPr/>
            </p:nvSpPr>
            <p:spPr bwMode="auto">
              <a:xfrm flipH="1">
                <a:off x="2128" y="646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204"/>
              <p:cNvSpPr>
                <a:spLocks noChangeShapeType="1"/>
              </p:cNvSpPr>
              <p:nvPr/>
            </p:nvSpPr>
            <p:spPr bwMode="auto">
              <a:xfrm flipH="1">
                <a:off x="2128" y="769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205"/>
              <p:cNvSpPr>
                <a:spLocks noChangeShapeType="1"/>
              </p:cNvSpPr>
              <p:nvPr/>
            </p:nvSpPr>
            <p:spPr bwMode="auto">
              <a:xfrm flipH="1">
                <a:off x="2128" y="830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Oval 206"/>
              <p:cNvSpPr>
                <a:spLocks noChangeArrowheads="1"/>
              </p:cNvSpPr>
              <p:nvPr/>
            </p:nvSpPr>
            <p:spPr bwMode="auto">
              <a:xfrm>
                <a:off x="2487" y="687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207"/>
              <p:cNvSpPr>
                <a:spLocks noChangeShapeType="1"/>
              </p:cNvSpPr>
              <p:nvPr/>
            </p:nvSpPr>
            <p:spPr bwMode="auto">
              <a:xfrm>
                <a:off x="2527" y="707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Oval 208"/>
              <p:cNvSpPr>
                <a:spLocks noChangeArrowheads="1"/>
              </p:cNvSpPr>
              <p:nvPr/>
            </p:nvSpPr>
            <p:spPr bwMode="auto">
              <a:xfrm>
                <a:off x="1099" y="633"/>
                <a:ext cx="26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Oval 209"/>
              <p:cNvSpPr>
                <a:spLocks noChangeArrowheads="1"/>
              </p:cNvSpPr>
              <p:nvPr/>
            </p:nvSpPr>
            <p:spPr bwMode="auto">
              <a:xfrm>
                <a:off x="919" y="877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Rectangle 210"/>
              <p:cNvSpPr>
                <a:spLocks noChangeArrowheads="1"/>
              </p:cNvSpPr>
              <p:nvPr/>
            </p:nvSpPr>
            <p:spPr bwMode="auto">
              <a:xfrm>
                <a:off x="2832" y="680"/>
                <a:ext cx="6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F</a:t>
                </a:r>
                <a:endParaRPr kumimoji="0" lang="en-US" altLang="zh-CN">
                  <a:latin typeface="Arial" charset="0"/>
                </a:endParaRPr>
              </a:p>
            </p:txBody>
          </p:sp>
          <p:sp>
            <p:nvSpPr>
              <p:cNvPr id="83" name="Oval 211"/>
              <p:cNvSpPr>
                <a:spLocks noChangeArrowheads="1"/>
              </p:cNvSpPr>
              <p:nvPr/>
            </p:nvSpPr>
            <p:spPr bwMode="auto">
              <a:xfrm>
                <a:off x="2706" y="687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212"/>
              <p:cNvSpPr>
                <a:spLocks/>
              </p:cNvSpPr>
              <p:nvPr/>
            </p:nvSpPr>
            <p:spPr bwMode="auto">
              <a:xfrm>
                <a:off x="2607" y="707"/>
                <a:ext cx="99" cy="0"/>
              </a:xfrm>
              <a:custGeom>
                <a:avLst/>
                <a:gdLst>
                  <a:gd name="T0" fmla="*/ 15 w 15"/>
                  <a:gd name="T1" fmla="*/ 9 w 15"/>
                  <a:gd name="T2" fmla="*/ 0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15" y="0"/>
                    </a:move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13"/>
              <p:cNvSpPr>
                <a:spLocks noChangeShapeType="1"/>
              </p:cNvSpPr>
              <p:nvPr/>
            </p:nvSpPr>
            <p:spPr bwMode="auto">
              <a:xfrm flipH="1">
                <a:off x="1471" y="524"/>
                <a:ext cx="5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14"/>
              <p:cNvSpPr>
                <a:spLocks noChangeShapeType="1"/>
              </p:cNvSpPr>
              <p:nvPr/>
            </p:nvSpPr>
            <p:spPr bwMode="auto">
              <a:xfrm flipH="1">
                <a:off x="1172" y="524"/>
                <a:ext cx="29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215"/>
              <p:cNvSpPr>
                <a:spLocks/>
              </p:cNvSpPr>
              <p:nvPr/>
            </p:nvSpPr>
            <p:spPr bwMode="auto">
              <a:xfrm>
                <a:off x="1471" y="402"/>
                <a:ext cx="59" cy="122"/>
              </a:xfrm>
              <a:custGeom>
                <a:avLst/>
                <a:gdLst>
                  <a:gd name="T0" fmla="*/ 59 w 59"/>
                  <a:gd name="T1" fmla="*/ 0 h 122"/>
                  <a:gd name="T2" fmla="*/ 0 w 59"/>
                  <a:gd name="T3" fmla="*/ 0 h 122"/>
                  <a:gd name="T4" fmla="*/ 0 w 59"/>
                  <a:gd name="T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22">
                    <a:moveTo>
                      <a:pt x="59" y="0"/>
                    </a:moveTo>
                    <a:lnTo>
                      <a:pt x="0" y="0"/>
                    </a:lnTo>
                    <a:lnTo>
                      <a:pt x="0" y="122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16"/>
              <p:cNvSpPr>
                <a:spLocks noChangeShapeType="1"/>
              </p:cNvSpPr>
              <p:nvPr/>
            </p:nvSpPr>
            <p:spPr bwMode="auto">
              <a:xfrm>
                <a:off x="1172" y="280"/>
                <a:ext cx="11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17"/>
              <p:cNvSpPr>
                <a:spLocks noChangeShapeType="1"/>
              </p:cNvSpPr>
              <p:nvPr/>
            </p:nvSpPr>
            <p:spPr bwMode="auto">
              <a:xfrm>
                <a:off x="1291" y="280"/>
                <a:ext cx="23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218"/>
              <p:cNvSpPr>
                <a:spLocks/>
              </p:cNvSpPr>
              <p:nvPr/>
            </p:nvSpPr>
            <p:spPr bwMode="auto">
              <a:xfrm>
                <a:off x="1291" y="280"/>
                <a:ext cx="239" cy="489"/>
              </a:xfrm>
              <a:custGeom>
                <a:avLst/>
                <a:gdLst>
                  <a:gd name="T0" fmla="*/ 239 w 239"/>
                  <a:gd name="T1" fmla="*/ 489 h 489"/>
                  <a:gd name="T2" fmla="*/ 0 w 239"/>
                  <a:gd name="T3" fmla="*/ 489 h 489"/>
                  <a:gd name="T4" fmla="*/ 0 w 239"/>
                  <a:gd name="T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" h="489">
                    <a:moveTo>
                      <a:pt x="239" y="489"/>
                    </a:moveTo>
                    <a:lnTo>
                      <a:pt x="0" y="489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219"/>
              <p:cNvSpPr>
                <a:spLocks noChangeShapeType="1"/>
              </p:cNvSpPr>
              <p:nvPr/>
            </p:nvSpPr>
            <p:spPr bwMode="auto">
              <a:xfrm>
                <a:off x="574" y="219"/>
                <a:ext cx="5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20"/>
              <p:cNvSpPr>
                <a:spLocks noChangeShapeType="1"/>
              </p:cNvSpPr>
              <p:nvPr/>
            </p:nvSpPr>
            <p:spPr bwMode="auto">
              <a:xfrm>
                <a:off x="633" y="219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221"/>
              <p:cNvSpPr>
                <a:spLocks/>
              </p:cNvSpPr>
              <p:nvPr/>
            </p:nvSpPr>
            <p:spPr bwMode="auto">
              <a:xfrm>
                <a:off x="633" y="219"/>
                <a:ext cx="60" cy="122"/>
              </a:xfrm>
              <a:custGeom>
                <a:avLst/>
                <a:gdLst>
                  <a:gd name="T0" fmla="*/ 60 w 60"/>
                  <a:gd name="T1" fmla="*/ 122 h 122"/>
                  <a:gd name="T2" fmla="*/ 0 w 60"/>
                  <a:gd name="T3" fmla="*/ 122 h 122"/>
                  <a:gd name="T4" fmla="*/ 0 w 60"/>
                  <a:gd name="T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122">
                    <a:moveTo>
                      <a:pt x="60" y="122"/>
                    </a:moveTo>
                    <a:lnTo>
                      <a:pt x="0" y="12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22"/>
              <p:cNvSpPr>
                <a:spLocks noChangeShapeType="1"/>
              </p:cNvSpPr>
              <p:nvPr/>
            </p:nvSpPr>
            <p:spPr bwMode="auto">
              <a:xfrm>
                <a:off x="574" y="463"/>
                <a:ext cx="5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23"/>
              <p:cNvSpPr>
                <a:spLocks noChangeShapeType="1"/>
              </p:cNvSpPr>
              <p:nvPr/>
            </p:nvSpPr>
            <p:spPr bwMode="auto">
              <a:xfrm>
                <a:off x="633" y="463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224"/>
              <p:cNvSpPr>
                <a:spLocks/>
              </p:cNvSpPr>
              <p:nvPr/>
            </p:nvSpPr>
            <p:spPr bwMode="auto">
              <a:xfrm>
                <a:off x="633" y="463"/>
                <a:ext cx="60" cy="122"/>
              </a:xfrm>
              <a:custGeom>
                <a:avLst/>
                <a:gdLst>
                  <a:gd name="T0" fmla="*/ 60 w 60"/>
                  <a:gd name="T1" fmla="*/ 122 h 122"/>
                  <a:gd name="T2" fmla="*/ 0 w 60"/>
                  <a:gd name="T3" fmla="*/ 122 h 122"/>
                  <a:gd name="T4" fmla="*/ 0 w 60"/>
                  <a:gd name="T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122">
                    <a:moveTo>
                      <a:pt x="60" y="122"/>
                    </a:moveTo>
                    <a:lnTo>
                      <a:pt x="0" y="12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225"/>
              <p:cNvSpPr>
                <a:spLocks/>
              </p:cNvSpPr>
              <p:nvPr/>
            </p:nvSpPr>
            <p:spPr bwMode="auto">
              <a:xfrm>
                <a:off x="2009" y="341"/>
                <a:ext cx="119" cy="244"/>
              </a:xfrm>
              <a:custGeom>
                <a:avLst/>
                <a:gdLst>
                  <a:gd name="T0" fmla="*/ 0 w 119"/>
                  <a:gd name="T1" fmla="*/ 0 h 244"/>
                  <a:gd name="T2" fmla="*/ 119 w 119"/>
                  <a:gd name="T3" fmla="*/ 0 h 244"/>
                  <a:gd name="T4" fmla="*/ 119 w 119"/>
                  <a:gd name="T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9" h="244">
                    <a:moveTo>
                      <a:pt x="0" y="0"/>
                    </a:moveTo>
                    <a:lnTo>
                      <a:pt x="119" y="0"/>
                    </a:lnTo>
                    <a:lnTo>
                      <a:pt x="119" y="244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226"/>
              <p:cNvSpPr>
                <a:spLocks/>
              </p:cNvSpPr>
              <p:nvPr/>
            </p:nvSpPr>
            <p:spPr bwMode="auto">
              <a:xfrm>
                <a:off x="2009" y="585"/>
                <a:ext cx="119" cy="61"/>
              </a:xfrm>
              <a:custGeom>
                <a:avLst/>
                <a:gdLst>
                  <a:gd name="T0" fmla="*/ 0 w 119"/>
                  <a:gd name="T1" fmla="*/ 0 h 61"/>
                  <a:gd name="T2" fmla="*/ 59 w 119"/>
                  <a:gd name="T3" fmla="*/ 0 h 61"/>
                  <a:gd name="T4" fmla="*/ 59 w 119"/>
                  <a:gd name="T5" fmla="*/ 61 h 61"/>
                  <a:gd name="T6" fmla="*/ 119 w 119"/>
                  <a:gd name="T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61">
                    <a:moveTo>
                      <a:pt x="0" y="0"/>
                    </a:moveTo>
                    <a:lnTo>
                      <a:pt x="59" y="0"/>
                    </a:lnTo>
                    <a:lnTo>
                      <a:pt x="59" y="61"/>
                    </a:lnTo>
                    <a:lnTo>
                      <a:pt x="119" y="61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227"/>
              <p:cNvSpPr>
                <a:spLocks/>
              </p:cNvSpPr>
              <p:nvPr/>
            </p:nvSpPr>
            <p:spPr bwMode="auto">
              <a:xfrm>
                <a:off x="2009" y="769"/>
                <a:ext cx="119" cy="61"/>
              </a:xfrm>
              <a:custGeom>
                <a:avLst/>
                <a:gdLst>
                  <a:gd name="T0" fmla="*/ 0 w 119"/>
                  <a:gd name="T1" fmla="*/ 61 h 61"/>
                  <a:gd name="T2" fmla="*/ 59 w 119"/>
                  <a:gd name="T3" fmla="*/ 61 h 61"/>
                  <a:gd name="T4" fmla="*/ 59 w 119"/>
                  <a:gd name="T5" fmla="*/ 0 h 61"/>
                  <a:gd name="T6" fmla="*/ 119 w 119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61">
                    <a:moveTo>
                      <a:pt x="0" y="61"/>
                    </a:moveTo>
                    <a:lnTo>
                      <a:pt x="59" y="61"/>
                    </a:lnTo>
                    <a:lnTo>
                      <a:pt x="59" y="0"/>
                    </a:lnTo>
                    <a:lnTo>
                      <a:pt x="119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228"/>
              <p:cNvSpPr>
                <a:spLocks/>
              </p:cNvSpPr>
              <p:nvPr/>
            </p:nvSpPr>
            <p:spPr bwMode="auto">
              <a:xfrm>
                <a:off x="2009" y="830"/>
                <a:ext cx="119" cy="244"/>
              </a:xfrm>
              <a:custGeom>
                <a:avLst/>
                <a:gdLst>
                  <a:gd name="T0" fmla="*/ 119 w 119"/>
                  <a:gd name="T1" fmla="*/ 0 h 244"/>
                  <a:gd name="T2" fmla="*/ 119 w 119"/>
                  <a:gd name="T3" fmla="*/ 244 h 244"/>
                  <a:gd name="T4" fmla="*/ 0 w 119"/>
                  <a:gd name="T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9" h="244">
                    <a:moveTo>
                      <a:pt x="119" y="0"/>
                    </a:moveTo>
                    <a:lnTo>
                      <a:pt x="119" y="244"/>
                    </a:lnTo>
                    <a:lnTo>
                      <a:pt x="0" y="244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29"/>
              <p:cNvSpPr>
                <a:spLocks noChangeShapeType="1"/>
              </p:cNvSpPr>
              <p:nvPr/>
            </p:nvSpPr>
            <p:spPr bwMode="auto">
              <a:xfrm>
                <a:off x="574" y="646"/>
                <a:ext cx="538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30"/>
              <p:cNvSpPr>
                <a:spLocks noChangeShapeType="1"/>
              </p:cNvSpPr>
              <p:nvPr/>
            </p:nvSpPr>
            <p:spPr bwMode="auto">
              <a:xfrm>
                <a:off x="1112" y="646"/>
                <a:ext cx="418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231"/>
              <p:cNvSpPr>
                <a:spLocks/>
              </p:cNvSpPr>
              <p:nvPr/>
            </p:nvSpPr>
            <p:spPr bwMode="auto">
              <a:xfrm>
                <a:off x="1112" y="646"/>
                <a:ext cx="418" cy="367"/>
              </a:xfrm>
              <a:custGeom>
                <a:avLst/>
                <a:gdLst>
                  <a:gd name="T0" fmla="*/ 418 w 418"/>
                  <a:gd name="T1" fmla="*/ 367 h 367"/>
                  <a:gd name="T2" fmla="*/ 0 w 418"/>
                  <a:gd name="T3" fmla="*/ 367 h 367"/>
                  <a:gd name="T4" fmla="*/ 0 w 418"/>
                  <a:gd name="T5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8" h="367">
                    <a:moveTo>
                      <a:pt x="418" y="367"/>
                    </a:moveTo>
                    <a:lnTo>
                      <a:pt x="0" y="367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32"/>
              <p:cNvSpPr>
                <a:spLocks noChangeShapeType="1"/>
              </p:cNvSpPr>
              <p:nvPr/>
            </p:nvSpPr>
            <p:spPr bwMode="auto">
              <a:xfrm>
                <a:off x="574" y="891"/>
                <a:ext cx="358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233"/>
              <p:cNvSpPr>
                <a:spLocks noChangeShapeType="1"/>
              </p:cNvSpPr>
              <p:nvPr/>
            </p:nvSpPr>
            <p:spPr bwMode="auto">
              <a:xfrm>
                <a:off x="932" y="891"/>
                <a:ext cx="598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234"/>
              <p:cNvSpPr>
                <a:spLocks/>
              </p:cNvSpPr>
              <p:nvPr/>
            </p:nvSpPr>
            <p:spPr bwMode="auto">
              <a:xfrm>
                <a:off x="932" y="891"/>
                <a:ext cx="598" cy="244"/>
              </a:xfrm>
              <a:custGeom>
                <a:avLst/>
                <a:gdLst>
                  <a:gd name="T0" fmla="*/ 598 w 598"/>
                  <a:gd name="T1" fmla="*/ 244 h 244"/>
                  <a:gd name="T2" fmla="*/ 0 w 598"/>
                  <a:gd name="T3" fmla="*/ 244 h 244"/>
                  <a:gd name="T4" fmla="*/ 0 w 598"/>
                  <a:gd name="T5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8" h="244">
                    <a:moveTo>
                      <a:pt x="598" y="244"/>
                    </a:moveTo>
                    <a:lnTo>
                      <a:pt x="0" y="24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235"/>
              <p:cNvSpPr>
                <a:spLocks noChangeShapeType="1"/>
              </p:cNvSpPr>
              <p:nvPr/>
            </p:nvSpPr>
            <p:spPr bwMode="auto">
              <a:xfrm>
                <a:off x="2607" y="707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Rectangle 236"/>
            <p:cNvSpPr>
              <a:spLocks noChangeArrowheads="1"/>
            </p:cNvSpPr>
            <p:nvPr/>
          </p:nvSpPr>
          <p:spPr bwMode="auto">
            <a:xfrm>
              <a:off x="5011959" y="3124200"/>
              <a:ext cx="3962400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" name="矩形 107"/>
          <p:cNvSpPr/>
          <p:nvPr/>
        </p:nvSpPr>
        <p:spPr>
          <a:xfrm>
            <a:off x="5374671" y="138344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用</a:t>
            </a:r>
            <a:r>
              <a:rPr lang="zh-CN" altLang="en-US" sz="2800" dirty="0">
                <a:solidFill>
                  <a:srgbClr val="FF0000"/>
                </a:solidFill>
              </a:rPr>
              <a:t>与非门</a:t>
            </a:r>
            <a:r>
              <a:rPr lang="zh-CN" altLang="en-US" sz="2800" dirty="0"/>
              <a:t>实现电路</a:t>
            </a:r>
          </a:p>
        </p:txBody>
      </p:sp>
    </p:spTree>
    <p:extLst>
      <p:ext uri="{BB962C8B-B14F-4D97-AF65-F5344CB8AC3E}">
        <p14:creationId xmlns:p14="http://schemas.microsoft.com/office/powerpoint/2010/main" val="7546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卡诺图法化简逻辑函数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卡诺图是由美国工程师卡诺（</a:t>
            </a:r>
            <a:r>
              <a:rPr lang="en-US" altLang="zh-CN" sz="2800" dirty="0" err="1"/>
              <a:t>Karnaugh</a:t>
            </a:r>
            <a:r>
              <a:rPr lang="zh-CN" altLang="en-US" sz="2800" dirty="0"/>
              <a:t>）首先提出的一种用来描述逻辑函数的特殊</a:t>
            </a:r>
            <a:r>
              <a:rPr lang="zh-CN" altLang="en-US" sz="2800" dirty="0">
                <a:solidFill>
                  <a:srgbClr val="FF0000"/>
                </a:solidFill>
              </a:rPr>
              <a:t>方格图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卡诺图是逻辑函数</a:t>
            </a:r>
            <a:r>
              <a:rPr lang="zh-CN" altLang="en-US" sz="2800" dirty="0">
                <a:solidFill>
                  <a:srgbClr val="FF0000"/>
                </a:solidFill>
              </a:rPr>
              <a:t>真值表</a:t>
            </a:r>
            <a:r>
              <a:rPr lang="zh-CN" altLang="en-US" sz="2800" dirty="0"/>
              <a:t>的图形化表示。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输入的卡诺图是一个含有</a:t>
            </a:r>
            <a:r>
              <a:rPr lang="en-US" altLang="zh-CN" sz="2800" i="1" dirty="0"/>
              <a:t>2</a:t>
            </a:r>
            <a:r>
              <a:rPr lang="en-US" altLang="zh-CN" sz="2800" i="1" baseline="30000" dirty="0">
                <a:latin typeface="Times New Roman" pitchFamily="18" charset="0"/>
              </a:rPr>
              <a:t>n</a:t>
            </a:r>
            <a:r>
              <a:rPr lang="zh-CN" altLang="en-US" sz="2800" dirty="0"/>
              <a:t>个单元的矩阵图；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卡诺图的</a:t>
            </a:r>
            <a:r>
              <a:rPr lang="zh-CN" altLang="en-US" sz="2800" dirty="0">
                <a:solidFill>
                  <a:srgbClr val="FF0000"/>
                </a:solidFill>
              </a:rPr>
              <a:t>行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列的编号</a:t>
            </a:r>
            <a:r>
              <a:rPr lang="zh-CN" altLang="en-US" sz="2800" dirty="0"/>
              <a:t>对应着逻辑变量的输入组合，并且这些编号按照</a:t>
            </a:r>
            <a:r>
              <a:rPr lang="zh-CN" altLang="en-US" sz="2800" b="1" dirty="0">
                <a:solidFill>
                  <a:srgbClr val="FF0000"/>
                </a:solidFill>
              </a:rPr>
              <a:t>格雷码</a:t>
            </a:r>
            <a:r>
              <a:rPr lang="zh-CN" altLang="en-US" sz="2800" dirty="0"/>
              <a:t>的顺序排列；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行和列的标识所指示的小方格对应着一个</a:t>
            </a:r>
            <a:r>
              <a:rPr lang="zh-CN" altLang="en-US" sz="2800" dirty="0">
                <a:solidFill>
                  <a:srgbClr val="FF0000"/>
                </a:solidFill>
              </a:rPr>
              <a:t>最小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大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项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几何（前后、上下或左右）位置</a:t>
            </a:r>
            <a:r>
              <a:rPr lang="zh-CN" altLang="en-US" sz="2800" dirty="0">
                <a:solidFill>
                  <a:srgbClr val="FF0000"/>
                </a:solidFill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相邻</a:t>
            </a:r>
            <a:r>
              <a:rPr lang="zh-CN" altLang="en-US" sz="2800" dirty="0">
                <a:solidFill>
                  <a:srgbClr val="FF0000"/>
                </a:solidFill>
              </a:rPr>
              <a:t>”</a:t>
            </a:r>
            <a:r>
              <a:rPr lang="zh-CN" altLang="en-US" sz="2800" dirty="0"/>
              <a:t>的小方格具有</a:t>
            </a:r>
            <a:r>
              <a:rPr lang="zh-CN" altLang="en-US" sz="2800" dirty="0">
                <a:solidFill>
                  <a:srgbClr val="FF0000"/>
                </a:solidFill>
              </a:rPr>
              <a:t>逻辑相邻性，只有一个变量不同。</a:t>
            </a:r>
            <a:endParaRPr lang="zh-CN" altLang="en-US" sz="2100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卡诺图表示逻辑函数</a:t>
            </a:r>
            <a:r>
              <a:rPr lang="zh-CN" altLang="en-US" sz="2800" dirty="0"/>
              <a:t>：逻辑函数包含的最小</a:t>
            </a:r>
            <a:r>
              <a:rPr lang="en-US" altLang="zh-CN" sz="2800" dirty="0"/>
              <a:t>(</a:t>
            </a:r>
            <a:r>
              <a:rPr lang="zh-CN" altLang="en-US" sz="2800" dirty="0"/>
              <a:t>大</a:t>
            </a:r>
            <a:r>
              <a:rPr lang="en-US" altLang="zh-CN" sz="2800" dirty="0"/>
              <a:t>)</a:t>
            </a:r>
            <a:r>
              <a:rPr lang="zh-CN" altLang="en-US" sz="2800" dirty="0"/>
              <a:t>项所对应卡诺图编号的小格内填入“</a:t>
            </a:r>
            <a:r>
              <a:rPr lang="en-US" altLang="zh-CN" sz="2800" dirty="0"/>
              <a:t>1(0)</a:t>
            </a:r>
            <a:r>
              <a:rPr lang="zh-CN" altLang="en-US" sz="2800" dirty="0"/>
              <a:t>”</a:t>
            </a:r>
            <a:r>
              <a:rPr lang="en-US" altLang="zh-CN" sz="2800" dirty="0"/>
              <a:t> </a:t>
            </a:r>
            <a:r>
              <a:rPr lang="zh-CN" altLang="en-US" sz="2800" dirty="0"/>
              <a:t>。</a:t>
            </a:r>
            <a:endParaRPr lang="en-US" altLang="zh-CN" sz="2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E13C92-CDF8-4A5B-802B-8E49124807D4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308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139952" y="69303"/>
            <a:ext cx="4932040" cy="609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latin typeface="Courier" charset="0"/>
              </a:rPr>
              <a:t>        真值表</a:t>
            </a:r>
            <a:r>
              <a:rPr lang="en-US" altLang="zh-CN" sz="2000" dirty="0">
                <a:latin typeface="Courier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u="sng" dirty="0">
                <a:latin typeface="Courier" charset="0"/>
              </a:rPr>
              <a:t>         </a:t>
            </a:r>
            <a:r>
              <a:rPr lang="en-US" altLang="zh-CN" sz="1600" u="sng" dirty="0">
                <a:latin typeface="Courier" charset="0"/>
              </a:rPr>
              <a:t>A1  A0  B1  B0   C1  S1  S0</a:t>
            </a:r>
            <a:endParaRPr lang="en-US" altLang="zh-CN" sz="1600" dirty="0">
              <a:latin typeface="Courier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0   0   0   0    0   0   0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0   0   0   1    0   0   1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0   0   1   0    0   1   0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0   0   1   1    0   1   1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0   1   0   0    0   0   1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0   1   0   1    0   1   0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0   1   1   0    0   1   1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0   1   1   1    1   0   0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1   0   0   0    0   1   0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1   0   0   1    0   1   1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1   0   1   0    1   0   0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1   0   1   1    1   0   1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1   1   0   0    0   1   1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1   1   0   1    1   0   0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1   1   1   0    1   0   1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1   1   1   1    1   1   0</a:t>
            </a:r>
            <a:endParaRPr lang="en-US" altLang="zh-CN" sz="2000" u="sng" dirty="0">
              <a:latin typeface="Courier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加法器设计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39838"/>
            <a:ext cx="3610744" cy="4781449"/>
          </a:xfrm>
        </p:spPr>
        <p:txBody>
          <a:bodyPr/>
          <a:lstStyle/>
          <a:p>
            <a:r>
              <a:rPr lang="zh-CN" altLang="en-US" sz="2800" dirty="0"/>
              <a:t>写出计算两个</a:t>
            </a:r>
            <a:r>
              <a:rPr lang="en-US" altLang="zh-CN" sz="2800" dirty="0"/>
              <a:t>2-bit</a:t>
            </a:r>
            <a:r>
              <a:rPr lang="zh-CN" altLang="en-US" sz="2800" dirty="0"/>
              <a:t>二进制数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的和，产生结果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和进为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              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0</a:t>
            </a:r>
          </a:p>
          <a:p>
            <a:pPr>
              <a:buFontTx/>
              <a:buNone/>
            </a:pPr>
            <a:r>
              <a:rPr lang="en-US" altLang="zh-CN" sz="2800" baseline="-25000" dirty="0"/>
              <a:t>	 	     </a:t>
            </a:r>
            <a:r>
              <a:rPr lang="en-US" altLang="zh-CN" sz="2800" u="sng" dirty="0"/>
              <a:t>+ </a:t>
            </a:r>
            <a:r>
              <a:rPr lang="en-US" altLang="zh-CN" sz="2800" i="1" u="sng" dirty="0"/>
              <a:t>B</a:t>
            </a:r>
            <a:r>
              <a:rPr lang="en-US" altLang="zh-CN" sz="2800" baseline="-25000" dirty="0"/>
              <a:t>1</a:t>
            </a:r>
            <a:r>
              <a:rPr lang="en-US" altLang="zh-CN" sz="2800" i="1" u="sng" dirty="0"/>
              <a:t>B</a:t>
            </a:r>
            <a:r>
              <a:rPr lang="en-US" altLang="zh-CN" sz="2800" baseline="-25000" dirty="0"/>
              <a:t>0</a:t>
            </a: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	       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0</a:t>
            </a:r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FA03C-4DD1-4B16-A76E-CDDA9181B8BE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BFA5-A36E-431F-B4C7-EAE3A8B80121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2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51B-DCEB-42C6-9E5E-77A3928E823E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726D-2D29-4383-B7E6-5526A32C68B1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5888"/>
            <a:ext cx="8028384" cy="914400"/>
          </a:xfrm>
        </p:spPr>
        <p:txBody>
          <a:bodyPr/>
          <a:lstStyle/>
          <a:p>
            <a:r>
              <a:rPr lang="zh-CN" altLang="en-US" b="0" dirty="0"/>
              <a:t>加法器设计</a:t>
            </a:r>
            <a:endParaRPr lang="en-US" altLang="zh-CN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295400"/>
            <a:ext cx="1872208" cy="4800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/>
              <a:t>逻辑表达式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0</a:t>
            </a:r>
            <a:r>
              <a:rPr lang="en-US" altLang="zh-CN" sz="2000" dirty="0"/>
              <a:t> =</a:t>
            </a:r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        </a:t>
            </a:r>
          </a:p>
          <a:p>
            <a:pPr>
              <a:buFontTx/>
              <a:buNone/>
            </a:pPr>
            <a:r>
              <a:rPr lang="en-US" altLang="zh-CN" sz="2000" dirty="0"/>
              <a:t>          </a:t>
            </a:r>
          </a:p>
          <a:p>
            <a:pPr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 =</a:t>
            </a:r>
          </a:p>
          <a:p>
            <a:pPr>
              <a:buFontTx/>
              <a:buNone/>
            </a:pPr>
            <a:endParaRPr lang="en-US" altLang="zh-CN" sz="2000" i="1" dirty="0"/>
          </a:p>
          <a:p>
            <a:pPr>
              <a:buFontTx/>
              <a:buNone/>
            </a:pPr>
            <a:endParaRPr lang="en-US" altLang="zh-CN" sz="2000" i="1" dirty="0"/>
          </a:p>
          <a:p>
            <a:pPr>
              <a:buFontTx/>
              <a:buNone/>
            </a:pPr>
            <a:endParaRPr lang="en-US" altLang="zh-CN" sz="2000" i="1" dirty="0"/>
          </a:p>
          <a:p>
            <a:pPr>
              <a:buFontTx/>
              <a:buNone/>
            </a:pPr>
            <a:endParaRPr lang="en-US" altLang="zh-CN" sz="2000" i="1" dirty="0"/>
          </a:p>
          <a:p>
            <a:pPr>
              <a:buFontTx/>
              <a:buNone/>
            </a:pPr>
            <a:r>
              <a:rPr lang="en-US" altLang="zh-CN" sz="2000" i="1" dirty="0"/>
              <a:t> C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 = 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>
            <p:extLst/>
          </p:nvPr>
        </p:nvGraphicFramePr>
        <p:xfrm>
          <a:off x="1325175" y="1767838"/>
          <a:ext cx="3343173" cy="130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50" name="Equation" r:id="rId3" imgW="2958840" imgH="927000" progId="Equation.3">
                  <p:embed/>
                </p:oleObj>
              </mc:Choice>
              <mc:Fallback>
                <p:oleObj name="Equation" r:id="rId3" imgW="29588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175" y="1767838"/>
                        <a:ext cx="3343173" cy="1301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>
            <p:extLst/>
          </p:nvPr>
        </p:nvGraphicFramePr>
        <p:xfrm>
          <a:off x="1120108" y="3501008"/>
          <a:ext cx="327592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51" name="Equation" r:id="rId5" imgW="2958840" imgH="927000" progId="Equation.3">
                  <p:embed/>
                </p:oleObj>
              </mc:Choice>
              <mc:Fallback>
                <p:oleObj name="Equation" r:id="rId5" imgW="29588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108" y="3501008"/>
                        <a:ext cx="3275928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>
            <p:extLst/>
          </p:nvPr>
        </p:nvGraphicFramePr>
        <p:xfrm>
          <a:off x="1136132" y="5355907"/>
          <a:ext cx="3259904" cy="97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52" name="Equation" r:id="rId7" imgW="2933640" imgH="609480" progId="Equation.3">
                  <p:embed/>
                </p:oleObj>
              </mc:Choice>
              <mc:Fallback>
                <p:oleObj name="Equation" r:id="rId7" imgW="29336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132" y="5355907"/>
                        <a:ext cx="3259904" cy="978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211960" y="1239837"/>
            <a:ext cx="324036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化简后的表达式</a:t>
            </a:r>
            <a:endParaRPr lang="en-US" altLang="zh-CN" dirty="0"/>
          </a:p>
          <a:p>
            <a:endParaRPr lang="en-US" altLang="zh-CN" dirty="0"/>
          </a:p>
          <a:p>
            <a:pPr lvl="1">
              <a:buFontTx/>
              <a:buNone/>
            </a:pPr>
            <a:r>
              <a:rPr lang="en-US" altLang="zh-CN" i="1" dirty="0"/>
              <a:t>S</a:t>
            </a:r>
            <a:r>
              <a:rPr lang="en-US" altLang="zh-CN" i="1" baseline="-25000" dirty="0"/>
              <a:t>0</a:t>
            </a:r>
            <a:r>
              <a:rPr lang="en-US" altLang="zh-CN" dirty="0"/>
              <a:t> =</a:t>
            </a:r>
          </a:p>
          <a:p>
            <a:pPr>
              <a:buFontTx/>
              <a:buNone/>
            </a:pPr>
            <a:r>
              <a:rPr lang="en-US" altLang="zh-CN" dirty="0"/>
              <a:t>          </a:t>
            </a:r>
          </a:p>
          <a:p>
            <a:pPr lvl="1">
              <a:buFontTx/>
              <a:buNone/>
            </a:pPr>
            <a:r>
              <a:rPr lang="en-US" altLang="zh-CN" i="1" dirty="0"/>
              <a:t>S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 =</a:t>
            </a:r>
          </a:p>
          <a:p>
            <a:pPr>
              <a:buFontTx/>
              <a:buNone/>
            </a:pPr>
            <a:endParaRPr lang="en-US" altLang="zh-CN" i="1" dirty="0"/>
          </a:p>
          <a:p>
            <a:pPr lvl="1">
              <a:buFontTx/>
              <a:buNone/>
            </a:pPr>
            <a:endParaRPr lang="en-US" altLang="zh-CN" i="1" dirty="0"/>
          </a:p>
          <a:p>
            <a:pPr lvl="1">
              <a:buFontTx/>
              <a:buNone/>
            </a:pPr>
            <a:r>
              <a:rPr lang="en-US" altLang="zh-CN" i="1" dirty="0"/>
              <a:t>C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 = </a:t>
            </a:r>
            <a:r>
              <a:rPr lang="en-US" altLang="zh-CN" dirty="0"/>
              <a:t> </a:t>
            </a:r>
            <a:r>
              <a:rPr lang="en-US" altLang="zh-CN" i="1" dirty="0"/>
              <a:t> </a:t>
            </a:r>
            <a:r>
              <a:rPr lang="en-US" altLang="zh-CN" dirty="0"/>
              <a:t> 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5508104" y="2188527"/>
          <a:ext cx="2362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53" name="Equation" r:id="rId9" imgW="1269720" imgH="291960" progId="Equation.3">
                  <p:embed/>
                </p:oleObj>
              </mc:Choice>
              <mc:Fallback>
                <p:oleObj name="Equation" r:id="rId9" imgW="12697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188527"/>
                        <a:ext cx="2362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/>
          </p:nvPr>
        </p:nvGraphicFramePr>
        <p:xfrm>
          <a:off x="5371531" y="3329779"/>
          <a:ext cx="3772469" cy="91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54" name="Equation" r:id="rId11" imgW="2514600" imgH="609480" progId="Equation.3">
                  <p:embed/>
                </p:oleObj>
              </mc:Choice>
              <mc:Fallback>
                <p:oleObj name="Equation" r:id="rId11" imgW="25146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531" y="3329779"/>
                        <a:ext cx="3772469" cy="914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/>
          </p:nvPr>
        </p:nvGraphicFramePr>
        <p:xfrm>
          <a:off x="5491296" y="4630297"/>
          <a:ext cx="3542536" cy="49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55" name="Equation" r:id="rId13" imgW="2006280" imgH="279360" progId="Equation.3">
                  <p:embed/>
                </p:oleObj>
              </mc:Choice>
              <mc:Fallback>
                <p:oleObj name="Equation" r:id="rId13" imgW="2006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296" y="4630297"/>
                        <a:ext cx="3542536" cy="493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F11-4AB6-41FE-A2AE-63183EBC0F9F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3B99-3926-4D24-BF06-8AEF6ADBB7AF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组合逻辑电路设计示例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1143000"/>
            <a:ext cx="8951341" cy="4762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zh-CN" altLang="en-US" sz="2400" dirty="0"/>
              <a:t>在宿舍内只有一盏灯，但有三张床。现在要在每张床的床头各安装一只开关，它能独立地控制这盏的开关。要求用最少的门电路设计此电路。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 dirty="0"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宋体" panose="02010600030101010101" pitchFamily="2" charset="-122"/>
              </a:rPr>
              <a:t>解：</a:t>
            </a:r>
            <a:r>
              <a:rPr lang="zh-CN" altLang="en-US" sz="22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第一步：</a:t>
            </a:r>
            <a:r>
              <a:rPr lang="zh-CN" altLang="en-US" sz="2200" dirty="0"/>
              <a:t> </a:t>
            </a:r>
            <a:r>
              <a:rPr lang="zh-CN" altLang="en-US" sz="2200" dirty="0">
                <a:latin typeface="宋体" panose="02010600030101010101" pitchFamily="2" charset="-122"/>
              </a:rPr>
              <a:t>逻辑抽象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分析：将开关作为</a:t>
            </a:r>
            <a:r>
              <a:rPr lang="en-US" altLang="zh-CN" sz="2000" dirty="0">
                <a:latin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</a:rPr>
              <a:t>输入变量：</a:t>
            </a:r>
            <a:r>
              <a:rPr lang="en-US" altLang="zh-CN" sz="2000" dirty="0">
                <a:latin typeface="宋体" panose="02010600030101010101" pitchFamily="2" charset="-122"/>
              </a:rPr>
              <a:t>S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S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S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aseline="-25000" dirty="0">
                <a:latin typeface="宋体" panose="02010600030101010101" pitchFamily="2" charset="-122"/>
              </a:rPr>
              <a:t>		 </a:t>
            </a:r>
            <a:r>
              <a:rPr lang="zh-CN" altLang="en-US" sz="2000" dirty="0">
                <a:latin typeface="宋体" panose="02010600030101010101" pitchFamily="2" charset="-122"/>
              </a:rPr>
              <a:t>控制灯电路为</a:t>
            </a:r>
            <a:r>
              <a:rPr lang="en-US" altLang="zh-CN" sz="2000" dirty="0">
                <a:latin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</a:rPr>
              <a:t>输出变量：</a:t>
            </a:r>
            <a:r>
              <a:rPr lang="en-US" altLang="zh-CN" sz="2000" dirty="0">
                <a:latin typeface="宋体" panose="02010600030101010101" pitchFamily="2" charset="-122"/>
              </a:rPr>
              <a:t>F</a:t>
            </a:r>
            <a:r>
              <a:rPr lang="en-US" altLang="zh-CN" sz="2000" dirty="0"/>
              <a:t>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Wingdings" panose="05000000000000000000" pitchFamily="2" charset="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</a:rPr>
              <a:t>变量赋值： 开关按下为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FA5860"/>
                </a:solidFill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，开关弹起为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FA5860"/>
                </a:solidFill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endParaRPr lang="en-US" altLang="zh-CN" sz="20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	            </a:t>
            </a:r>
            <a:r>
              <a:rPr lang="zh-CN" altLang="en-US" sz="2000" dirty="0">
                <a:latin typeface="宋体" panose="02010600030101010101" pitchFamily="2" charset="-122"/>
              </a:rPr>
              <a:t>输出灯亮为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FA5860"/>
                </a:solidFill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，灯暗为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FA5860"/>
                </a:solidFill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endParaRPr lang="en-US" altLang="zh-CN" sz="20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lvl="2">
              <a:spcBef>
                <a:spcPct val="0"/>
              </a:spcBef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6958643" y="2035179"/>
            <a:ext cx="1577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真值表：</a:t>
            </a:r>
          </a:p>
        </p:txBody>
      </p:sp>
      <p:graphicFrame>
        <p:nvGraphicFramePr>
          <p:cNvPr id="768005" name="Group 5"/>
          <p:cNvGraphicFramePr>
            <a:graphicFrameLocks noGrp="1"/>
          </p:cNvGraphicFramePr>
          <p:nvPr/>
        </p:nvGraphicFramePr>
        <p:xfrm>
          <a:off x="6943725" y="2543175"/>
          <a:ext cx="1800225" cy="3251204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68057" name="Rectangle 57"/>
          <p:cNvSpPr>
            <a:spLocks noChangeArrowheads="1"/>
          </p:cNvSpPr>
          <p:nvPr/>
        </p:nvSpPr>
        <p:spPr bwMode="auto">
          <a:xfrm>
            <a:off x="838200" y="4748213"/>
            <a:ext cx="335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33CC33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第二步：</a:t>
            </a:r>
            <a:r>
              <a:rPr kumimoji="1" lang="zh-CN" altLang="en-US" sz="2200" b="1">
                <a:latin typeface="Times New Roman" panose="02020603050405020304" pitchFamily="18" charset="0"/>
              </a:rPr>
              <a:t>逻辑表达式	</a:t>
            </a:r>
          </a:p>
          <a:p>
            <a:pPr eaLnBrk="0" hangingPunct="0">
              <a:buClr>
                <a:srgbClr val="33CC33"/>
              </a:buClr>
              <a:buSzPct val="90000"/>
              <a:buFont typeface="Monotype Sorts" pitchFamily="2" charset="2"/>
              <a:buNone/>
            </a:pPr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768058" name="Object 58"/>
          <p:cNvGraphicFramePr>
            <a:graphicFrameLocks noChangeAspect="1"/>
          </p:cNvGraphicFramePr>
          <p:nvPr/>
        </p:nvGraphicFramePr>
        <p:xfrm>
          <a:off x="685800" y="5486400"/>
          <a:ext cx="594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51" name="Equation" r:id="rId3" imgW="2755800" imgH="215640" progId="Equation.3">
                  <p:embed/>
                </p:oleObj>
              </mc:Choice>
              <mc:Fallback>
                <p:oleObj name="Equation" r:id="rId3" imgW="275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5943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2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6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848D-22B1-4248-9C53-40A145AB3447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01FE-147D-49F3-9153-4A0AADACD414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组合逻辑电路设计示例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9082" name="Rectangle 58"/>
          <p:cNvSpPr>
            <a:spLocks noChangeArrowheads="1"/>
          </p:cNvSpPr>
          <p:nvPr/>
        </p:nvSpPr>
        <p:spPr bwMode="auto">
          <a:xfrm>
            <a:off x="270302" y="1247511"/>
            <a:ext cx="223371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真值表：</a:t>
            </a:r>
          </a:p>
        </p:txBody>
      </p:sp>
      <p:graphicFrame>
        <p:nvGraphicFramePr>
          <p:cNvPr id="76908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82064"/>
              </p:ext>
            </p:extLst>
          </p:nvPr>
        </p:nvGraphicFramePr>
        <p:xfrm>
          <a:off x="561856" y="1863248"/>
          <a:ext cx="2279224" cy="4099879"/>
        </p:xfrm>
        <a:graphic>
          <a:graphicData uri="http://schemas.openxmlformats.org/drawingml/2006/table">
            <a:tbl>
              <a:tblPr/>
              <a:tblGrid>
                <a:gridCol w="56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69136" name="Group 112"/>
          <p:cNvGrpSpPr>
            <a:grpSpLocks/>
          </p:cNvGrpSpPr>
          <p:nvPr/>
        </p:nvGrpSpPr>
        <p:grpSpPr bwMode="auto">
          <a:xfrm>
            <a:off x="4343400" y="1477963"/>
            <a:ext cx="3505200" cy="3201987"/>
            <a:chOff x="2736" y="931"/>
            <a:chExt cx="2208" cy="2017"/>
          </a:xfrm>
        </p:grpSpPr>
        <p:grpSp>
          <p:nvGrpSpPr>
            <p:cNvPr id="769137" name="Group 113"/>
            <p:cNvGrpSpPr>
              <a:grpSpLocks/>
            </p:cNvGrpSpPr>
            <p:nvPr/>
          </p:nvGrpSpPr>
          <p:grpSpPr bwMode="auto">
            <a:xfrm>
              <a:off x="2736" y="1248"/>
              <a:ext cx="2208" cy="1700"/>
              <a:chOff x="2736" y="1248"/>
              <a:chExt cx="2208" cy="1700"/>
            </a:xfrm>
          </p:grpSpPr>
          <p:sp>
            <p:nvSpPr>
              <p:cNvPr id="769138" name="Text Box 114"/>
              <p:cNvSpPr txBox="1">
                <a:spLocks noChangeArrowheads="1"/>
              </p:cNvSpPr>
              <p:nvPr/>
            </p:nvSpPr>
            <p:spPr bwMode="auto">
              <a:xfrm>
                <a:off x="2736" y="2640"/>
                <a:ext cx="220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600" b="1">
                    <a:latin typeface="Helvetica" panose="020B0604020202020204" pitchFamily="34" charset="0"/>
                  </a:rPr>
                  <a:t>已经最简</a:t>
                </a:r>
              </a:p>
            </p:txBody>
          </p:sp>
          <p:grpSp>
            <p:nvGrpSpPr>
              <p:cNvPr id="769139" name="Group 115"/>
              <p:cNvGrpSpPr>
                <a:grpSpLocks/>
              </p:cNvGrpSpPr>
              <p:nvPr/>
            </p:nvGrpSpPr>
            <p:grpSpPr bwMode="auto">
              <a:xfrm>
                <a:off x="2832" y="1248"/>
                <a:ext cx="1720" cy="1228"/>
                <a:chOff x="2832" y="1248"/>
                <a:chExt cx="1720" cy="1228"/>
              </a:xfrm>
            </p:grpSpPr>
            <p:sp>
              <p:nvSpPr>
                <p:cNvPr id="769140" name="Oval 116"/>
                <p:cNvSpPr>
                  <a:spLocks noChangeArrowheads="1"/>
                </p:cNvSpPr>
                <p:nvPr/>
              </p:nvSpPr>
              <p:spPr bwMode="auto">
                <a:xfrm>
                  <a:off x="3888" y="2160"/>
                  <a:ext cx="270" cy="267"/>
                </a:xfrm>
                <a:prstGeom prst="ellipse">
                  <a:avLst/>
                </a:prstGeom>
                <a:solidFill>
                  <a:srgbClr val="CCFFFF">
                    <a:alpha val="50000"/>
                  </a:srgbClr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1" name="Oval 117"/>
                <p:cNvSpPr>
                  <a:spLocks noChangeArrowheads="1"/>
                </p:cNvSpPr>
                <p:nvPr/>
              </p:nvSpPr>
              <p:spPr bwMode="auto">
                <a:xfrm>
                  <a:off x="3552" y="1803"/>
                  <a:ext cx="288" cy="267"/>
                </a:xfrm>
                <a:prstGeom prst="ellipse">
                  <a:avLst/>
                </a:prstGeom>
                <a:solidFill>
                  <a:srgbClr val="CCFFFF">
                    <a:alpha val="50000"/>
                  </a:srgbClr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4224" y="1776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>
                          <a:alpha val="50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7691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202" y="1753"/>
                  <a:ext cx="1281" cy="7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4" name="Line 120"/>
                <p:cNvSpPr>
                  <a:spLocks noChangeShapeType="1"/>
                </p:cNvSpPr>
                <p:nvPr/>
              </p:nvSpPr>
              <p:spPr bwMode="auto">
                <a:xfrm flipH="1" flipV="1">
                  <a:off x="2973" y="1509"/>
                  <a:ext cx="244" cy="2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5" name="Line 121"/>
                <p:cNvSpPr>
                  <a:spLocks noChangeShapeType="1"/>
                </p:cNvSpPr>
                <p:nvPr/>
              </p:nvSpPr>
              <p:spPr bwMode="auto">
                <a:xfrm>
                  <a:off x="3216" y="2109"/>
                  <a:ext cx="12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6" name="Line 122"/>
                <p:cNvSpPr>
                  <a:spLocks noChangeShapeType="1"/>
                </p:cNvSpPr>
                <p:nvPr/>
              </p:nvSpPr>
              <p:spPr bwMode="auto">
                <a:xfrm>
                  <a:off x="3540" y="1754"/>
                  <a:ext cx="0" cy="7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204" y="1497"/>
                  <a:ext cx="134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kumimoji="1" lang="en-US" altLang="zh-CN" sz="2800">
                      <a:latin typeface="Times New Roman" panose="02020603050405020304" pitchFamily="18" charset="0"/>
                    </a:rPr>
                    <a:t>00  01  11  10</a:t>
                  </a:r>
                </a:p>
              </p:txBody>
            </p:sp>
            <p:sp>
              <p:nvSpPr>
                <p:cNvPr id="76914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949" y="1785"/>
                  <a:ext cx="184" cy="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76914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938" y="1248"/>
                  <a:ext cx="47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>
                      <a:latin typeface="宋体" panose="02010600030101010101" pitchFamily="2" charset="-122"/>
                    </a:rPr>
                    <a:t>S</a:t>
                  </a:r>
                  <a:r>
                    <a:rPr kumimoji="1" lang="en-US" altLang="zh-CN" sz="2200" b="1" baseline="-25000">
                      <a:latin typeface="宋体" panose="02010600030101010101" pitchFamily="2" charset="-122"/>
                    </a:rPr>
                    <a:t>2</a:t>
                  </a:r>
                  <a:r>
                    <a:rPr kumimoji="1" lang="en-US" altLang="zh-CN" sz="2800" i="1"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200" b="1">
                      <a:latin typeface="宋体" panose="02010600030101010101" pitchFamily="2" charset="-122"/>
                    </a:rPr>
                    <a:t>S</a:t>
                  </a:r>
                  <a:r>
                    <a:rPr kumimoji="1" lang="en-US" altLang="zh-CN" sz="2200" b="1" baseline="-25000">
                      <a:latin typeface="宋体" panose="02010600030101010101" pitchFamily="2" charset="-122"/>
                    </a:rPr>
                    <a:t>1</a:t>
                  </a:r>
                  <a:endParaRPr kumimoji="1" lang="en-US" altLang="zh-CN" sz="28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915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832" y="1440"/>
                  <a:ext cx="265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>
                      <a:latin typeface="宋体" panose="02010600030101010101" pitchFamily="2" charset="-122"/>
                    </a:rPr>
                    <a:t>S</a:t>
                  </a:r>
                  <a:r>
                    <a:rPr kumimoji="1" lang="en-US" altLang="zh-CN" sz="2200" b="1" baseline="-25000">
                      <a:latin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769151" name="Line 127"/>
                <p:cNvSpPr>
                  <a:spLocks noChangeShapeType="1"/>
                </p:cNvSpPr>
                <p:nvPr/>
              </p:nvSpPr>
              <p:spPr bwMode="auto">
                <a:xfrm>
                  <a:off x="3852" y="1754"/>
                  <a:ext cx="0" cy="7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52" name="Line 128"/>
                <p:cNvSpPr>
                  <a:spLocks noChangeShapeType="1"/>
                </p:cNvSpPr>
                <p:nvPr/>
              </p:nvSpPr>
              <p:spPr bwMode="auto">
                <a:xfrm>
                  <a:off x="4185" y="1765"/>
                  <a:ext cx="0" cy="7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5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3892" y="2081"/>
                  <a:ext cx="254" cy="3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769154" name="Oval 130"/>
                <p:cNvSpPr>
                  <a:spLocks noChangeArrowheads="1"/>
                </p:cNvSpPr>
                <p:nvPr/>
              </p:nvSpPr>
              <p:spPr bwMode="auto">
                <a:xfrm>
                  <a:off x="3216" y="2142"/>
                  <a:ext cx="270" cy="267"/>
                </a:xfrm>
                <a:prstGeom prst="ellipse">
                  <a:avLst/>
                </a:prstGeom>
                <a:solidFill>
                  <a:srgbClr val="CCFFFF">
                    <a:alpha val="50000"/>
                  </a:srgbClr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5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586" y="1728"/>
                  <a:ext cx="254" cy="3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769156" name="Oval 132"/>
                <p:cNvSpPr>
                  <a:spLocks noChangeArrowheads="1"/>
                </p:cNvSpPr>
                <p:nvPr/>
              </p:nvSpPr>
              <p:spPr bwMode="auto">
                <a:xfrm>
                  <a:off x="4194" y="1797"/>
                  <a:ext cx="288" cy="267"/>
                </a:xfrm>
                <a:prstGeom prst="ellipse">
                  <a:avLst/>
                </a:prstGeom>
                <a:solidFill>
                  <a:srgbClr val="CCFFFF">
                    <a:alpha val="50000"/>
                  </a:srgbClr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57" name="Rectangle 133"/>
                <p:cNvSpPr>
                  <a:spLocks noChangeArrowheads="1"/>
                </p:cNvSpPr>
                <p:nvPr/>
              </p:nvSpPr>
              <p:spPr bwMode="auto">
                <a:xfrm>
                  <a:off x="3246" y="211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</p:grpSp>
        <p:sp>
          <p:nvSpPr>
            <p:cNvPr id="769158" name="Rectangle 134"/>
            <p:cNvSpPr>
              <a:spLocks noChangeArrowheads="1"/>
            </p:cNvSpPr>
            <p:nvPr/>
          </p:nvSpPr>
          <p:spPr bwMode="auto">
            <a:xfrm>
              <a:off x="3074" y="931"/>
              <a:ext cx="1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第三步：</a:t>
              </a:r>
              <a:r>
                <a:rPr kumimoji="1" lang="zh-CN" altLang="en-US" sz="2600" b="1">
                  <a:latin typeface="Helvetica" panose="020B0604020202020204" pitchFamily="34" charset="0"/>
                </a:rPr>
                <a:t>化简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graphicFrame>
        <p:nvGraphicFramePr>
          <p:cNvPr id="3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919550"/>
              </p:ext>
            </p:extLst>
          </p:nvPr>
        </p:nvGraphicFramePr>
        <p:xfrm>
          <a:off x="3149790" y="4955917"/>
          <a:ext cx="594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3" name="Equation" r:id="rId3" imgW="2755800" imgH="215640" progId="Equation.3">
                  <p:embed/>
                </p:oleObj>
              </mc:Choice>
              <mc:Fallback>
                <p:oleObj name="Equation" r:id="rId3" imgW="275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90" y="4955917"/>
                        <a:ext cx="5943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40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F2-0099-4D5C-A8F3-44758587ECAD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AF7-4A91-41FC-AC42-A97A1C6F61DA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组合逻辑电路设计示例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第四步：</a:t>
            </a:r>
            <a:r>
              <a:rPr lang="zh-CN" altLang="en-US" dirty="0"/>
              <a:t>画出逻辑电路连接图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770128" name="Text Box 80"/>
          <p:cNvSpPr txBox="1">
            <a:spLocks noChangeArrowheads="1"/>
          </p:cNvSpPr>
          <p:nvPr/>
        </p:nvSpPr>
        <p:spPr bwMode="auto">
          <a:xfrm>
            <a:off x="4897338" y="2686724"/>
            <a:ext cx="2535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3300"/>
                </a:solidFill>
                <a:latin typeface="Helvetica" panose="020B0604020202020204" pitchFamily="34" charset="0"/>
              </a:rPr>
              <a:t>是否最少门</a:t>
            </a:r>
            <a:r>
              <a:rPr kumimoji="1" lang="en-US" altLang="zh-CN" sz="2600" b="1" dirty="0">
                <a:solidFill>
                  <a:srgbClr val="FF3300"/>
                </a:solidFill>
                <a:latin typeface="Helvetica" panose="020B0604020202020204" pitchFamily="34" charset="0"/>
              </a:rPr>
              <a:t>?</a:t>
            </a:r>
            <a:endParaRPr kumimoji="1" lang="zh-CN" altLang="en-US" sz="2600" b="1" dirty="0">
              <a:solidFill>
                <a:srgbClr val="FF33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770129" name="Object 81"/>
          <p:cNvGraphicFramePr>
            <a:graphicFrameLocks noChangeAspect="1"/>
          </p:cNvGraphicFramePr>
          <p:nvPr/>
        </p:nvGraphicFramePr>
        <p:xfrm>
          <a:off x="539552" y="2534034"/>
          <a:ext cx="5181600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97" name="Visio" r:id="rId4" imgW="2330501" imgH="1327709" progId="Visio.Drawing.11">
                  <p:embed/>
                </p:oleObj>
              </mc:Choice>
              <mc:Fallback>
                <p:oleObj name="Visio" r:id="rId4" imgW="2330501" imgH="13277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34034"/>
                        <a:ext cx="5181600" cy="295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130" name="Object 82"/>
          <p:cNvGraphicFramePr>
            <a:graphicFrameLocks noChangeAspect="1"/>
          </p:cNvGraphicFramePr>
          <p:nvPr/>
        </p:nvGraphicFramePr>
        <p:xfrm>
          <a:off x="5220072" y="4644423"/>
          <a:ext cx="32766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98" name="Visio" r:id="rId6" imgW="1789176" imgH="690067" progId="Visio.Drawing.11">
                  <p:embed/>
                </p:oleObj>
              </mc:Choice>
              <mc:Fallback>
                <p:oleObj name="Visio" r:id="rId6" imgW="1789176" imgH="6900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644423"/>
                        <a:ext cx="32766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8"/>
          <p:cNvGraphicFramePr>
            <a:graphicFrameLocks noChangeAspect="1"/>
          </p:cNvGraphicFramePr>
          <p:nvPr/>
        </p:nvGraphicFramePr>
        <p:xfrm>
          <a:off x="449846" y="1841703"/>
          <a:ext cx="594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99" name="Equation" r:id="rId8" imgW="2755800" imgH="215640" progId="Equation.3">
                  <p:embed/>
                </p:oleObj>
              </mc:Choice>
              <mc:Fallback>
                <p:oleObj name="Equation" r:id="rId8" imgW="275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46" y="1841703"/>
                        <a:ext cx="5943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9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1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组合逻辑电路设计示例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358106"/>
            <a:ext cx="8591550" cy="485775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FC98D-45E3-4BFF-955C-0F7D8C6CF765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514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组合电路的分析与综合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组合逻辑化简</a:t>
            </a:r>
            <a:endParaRPr lang="en-US" altLang="zh-CN" dirty="0"/>
          </a:p>
          <a:p>
            <a:pPr lvl="1"/>
            <a:r>
              <a:rPr lang="zh-CN" altLang="en-US" dirty="0"/>
              <a:t>代数法</a:t>
            </a:r>
            <a:endParaRPr lang="en-US" altLang="zh-CN" dirty="0"/>
          </a:p>
          <a:p>
            <a:pPr lvl="1"/>
            <a:r>
              <a:rPr lang="zh-CN" altLang="en-US" dirty="0"/>
              <a:t>卡诺图</a:t>
            </a:r>
            <a:endParaRPr lang="en-US" altLang="zh-CN" dirty="0"/>
          </a:p>
          <a:p>
            <a:pPr lvl="1"/>
            <a:r>
              <a:rPr lang="en-US" altLang="zh-CN" dirty="0"/>
              <a:t>QM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冒险检测与消除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C7A90-232A-4B5A-A690-F668E555C729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AB4C8-3ADE-422A-88BF-39C99268A1B3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595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组合电路设计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两位二进制减法（真值表）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多</a:t>
            </a:r>
            <a:r>
              <a:rPr lang="zh-CN" altLang="en-US"/>
              <a:t>路选择电路</a:t>
            </a:r>
            <a:endParaRPr lang="en-US" altLang="zh-CN" dirty="0"/>
          </a:p>
          <a:p>
            <a:r>
              <a:rPr lang="en-US" altLang="zh-CN" dirty="0"/>
              <a:t>3-8</a:t>
            </a:r>
            <a:r>
              <a:rPr lang="zh-CN" altLang="en-US" dirty="0"/>
              <a:t>译码电路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输入奇偶检测电路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B2DE64-1684-4CAB-8911-3308E1956478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68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9" y="304800"/>
            <a:ext cx="7585075" cy="625475"/>
          </a:xfrm>
        </p:spPr>
        <p:txBody>
          <a:bodyPr/>
          <a:lstStyle/>
          <a:p>
            <a:r>
              <a:rPr lang="zh-CN" altLang="en-US" dirty="0"/>
              <a:t>卡诺图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430" y="1184911"/>
            <a:ext cx="4724400" cy="469899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变量的</a:t>
            </a:r>
            <a:r>
              <a:rPr lang="zh-CN" altLang="en-US" sz="2400" dirty="0">
                <a:latin typeface="Times New Roman" pitchFamily="18" charset="0"/>
              </a:rPr>
              <a:t>卡诺图结构</a:t>
            </a:r>
            <a:endParaRPr lang="zh-CN" altLang="en-US" sz="2400" dirty="0"/>
          </a:p>
        </p:txBody>
      </p:sp>
      <p:grpSp>
        <p:nvGrpSpPr>
          <p:cNvPr id="104452" name="Group 4"/>
          <p:cNvGrpSpPr>
            <a:grpSpLocks/>
          </p:cNvGrpSpPr>
          <p:nvPr/>
        </p:nvGrpSpPr>
        <p:grpSpPr bwMode="auto">
          <a:xfrm>
            <a:off x="5497830" y="1704023"/>
            <a:ext cx="2895600" cy="1524000"/>
            <a:chOff x="144" y="2304"/>
            <a:chExt cx="1824" cy="960"/>
          </a:xfrm>
        </p:grpSpPr>
        <p:sp>
          <p:nvSpPr>
            <p:cNvPr id="104453" name="Rectangle 5"/>
            <p:cNvSpPr>
              <a:spLocks noChangeArrowheads="1"/>
            </p:cNvSpPr>
            <p:nvPr/>
          </p:nvSpPr>
          <p:spPr bwMode="auto">
            <a:xfrm>
              <a:off x="1536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1536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864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864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1200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7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200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528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528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>
              <a:off x="528" y="2688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528" y="3264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>
              <a:off x="528" y="2688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1872" y="2688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528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1200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864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1536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288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0" name="Text Box 22"/>
            <p:cNvSpPr txBox="1">
              <a:spLocks noChangeArrowheads="1"/>
            </p:cNvSpPr>
            <p:nvPr/>
          </p:nvSpPr>
          <p:spPr bwMode="auto">
            <a:xfrm>
              <a:off x="144" y="240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104471" name="Text Box 23"/>
            <p:cNvSpPr txBox="1">
              <a:spLocks noChangeArrowheads="1"/>
            </p:cNvSpPr>
            <p:nvPr/>
          </p:nvSpPr>
          <p:spPr bwMode="auto">
            <a:xfrm>
              <a:off x="288" y="230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BC</a:t>
              </a:r>
            </a:p>
          </p:txBody>
        </p:sp>
        <p:sp>
          <p:nvSpPr>
            <p:cNvPr id="104472" name="Text Box 24"/>
            <p:cNvSpPr txBox="1">
              <a:spLocks noChangeArrowheads="1"/>
            </p:cNvSpPr>
            <p:nvPr/>
          </p:nvSpPr>
          <p:spPr bwMode="auto">
            <a:xfrm>
              <a:off x="576" y="2448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00    01      </a:t>
              </a:r>
              <a:r>
                <a:rPr lang="en-US" altLang="zh-CN" sz="1600" dirty="0">
                  <a:solidFill>
                    <a:srgbClr val="FF0000"/>
                  </a:solidFill>
                </a:rPr>
                <a:t>11</a:t>
              </a:r>
              <a:r>
                <a:rPr lang="en-US" altLang="zh-CN" sz="1600" dirty="0"/>
                <a:t>      10</a:t>
              </a:r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336" y="2736"/>
              <a:ext cx="19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</p:grpSp>
      <p:grpSp>
        <p:nvGrpSpPr>
          <p:cNvPr id="104474" name="Group 26"/>
          <p:cNvGrpSpPr>
            <a:grpSpLocks/>
          </p:cNvGrpSpPr>
          <p:nvPr/>
        </p:nvGrpSpPr>
        <p:grpSpPr bwMode="auto">
          <a:xfrm>
            <a:off x="533400" y="3610933"/>
            <a:ext cx="2895600" cy="2209800"/>
            <a:chOff x="3168" y="384"/>
            <a:chExt cx="1824" cy="1392"/>
          </a:xfrm>
        </p:grpSpPr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4464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dirty="0"/>
                <a:t>10</a:t>
              </a:r>
            </a:p>
          </p:txBody>
        </p:sp>
        <p:sp>
          <p:nvSpPr>
            <p:cNvPr id="104476" name="Rectangle 28"/>
            <p:cNvSpPr>
              <a:spLocks noChangeArrowheads="1"/>
            </p:cNvSpPr>
            <p:nvPr/>
          </p:nvSpPr>
          <p:spPr bwMode="auto">
            <a:xfrm>
              <a:off x="4464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/>
                <a:t>14</a:t>
              </a:r>
            </a:p>
          </p:txBody>
        </p:sp>
        <p:sp>
          <p:nvSpPr>
            <p:cNvPr id="104477" name="Rectangle 29"/>
            <p:cNvSpPr>
              <a:spLocks noChangeArrowheads="1"/>
            </p:cNvSpPr>
            <p:nvPr/>
          </p:nvSpPr>
          <p:spPr bwMode="auto">
            <a:xfrm>
              <a:off x="4464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104478" name="Rectangle 30"/>
            <p:cNvSpPr>
              <a:spLocks noChangeArrowheads="1"/>
            </p:cNvSpPr>
            <p:nvPr/>
          </p:nvSpPr>
          <p:spPr bwMode="auto">
            <a:xfrm>
              <a:off x="4464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104479" name="Rectangle 31"/>
            <p:cNvSpPr>
              <a:spLocks noChangeArrowheads="1"/>
            </p:cNvSpPr>
            <p:nvPr/>
          </p:nvSpPr>
          <p:spPr bwMode="auto">
            <a:xfrm>
              <a:off x="3888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9</a:t>
              </a:r>
            </a:p>
          </p:txBody>
        </p:sp>
        <p:sp>
          <p:nvSpPr>
            <p:cNvPr id="104480" name="Rectangle 32"/>
            <p:cNvSpPr>
              <a:spLocks noChangeArrowheads="1"/>
            </p:cNvSpPr>
            <p:nvPr/>
          </p:nvSpPr>
          <p:spPr bwMode="auto">
            <a:xfrm>
              <a:off x="3888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/>
                <a:t>13</a:t>
              </a:r>
            </a:p>
          </p:txBody>
        </p: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3888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104482" name="Rectangle 34"/>
            <p:cNvSpPr>
              <a:spLocks noChangeArrowheads="1"/>
            </p:cNvSpPr>
            <p:nvPr/>
          </p:nvSpPr>
          <p:spPr bwMode="auto">
            <a:xfrm>
              <a:off x="3888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04483" name="Rectangle 35"/>
            <p:cNvSpPr>
              <a:spLocks noChangeArrowheads="1"/>
            </p:cNvSpPr>
            <p:nvPr/>
          </p:nvSpPr>
          <p:spPr bwMode="auto">
            <a:xfrm>
              <a:off x="4176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11</a:t>
              </a:r>
            </a:p>
          </p:txBody>
        </p:sp>
        <p:sp>
          <p:nvSpPr>
            <p:cNvPr id="104484" name="Rectangle 36"/>
            <p:cNvSpPr>
              <a:spLocks noChangeArrowheads="1"/>
            </p:cNvSpPr>
            <p:nvPr/>
          </p:nvSpPr>
          <p:spPr bwMode="auto">
            <a:xfrm>
              <a:off x="4176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dirty="0"/>
                <a:t>15</a:t>
              </a:r>
            </a:p>
          </p:txBody>
        </p:sp>
        <p:sp>
          <p:nvSpPr>
            <p:cNvPr id="104485" name="Rectangle 37"/>
            <p:cNvSpPr>
              <a:spLocks noChangeArrowheads="1"/>
            </p:cNvSpPr>
            <p:nvPr/>
          </p:nvSpPr>
          <p:spPr bwMode="auto">
            <a:xfrm>
              <a:off x="4176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7</a:t>
              </a:r>
            </a:p>
          </p:txBody>
        </p:sp>
        <p:sp>
          <p:nvSpPr>
            <p:cNvPr id="104486" name="Rectangle 38"/>
            <p:cNvSpPr>
              <a:spLocks noChangeArrowheads="1"/>
            </p:cNvSpPr>
            <p:nvPr/>
          </p:nvSpPr>
          <p:spPr bwMode="auto">
            <a:xfrm>
              <a:off x="4176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104487" name="Rectangle 39"/>
            <p:cNvSpPr>
              <a:spLocks noChangeArrowheads="1"/>
            </p:cNvSpPr>
            <p:nvPr/>
          </p:nvSpPr>
          <p:spPr bwMode="auto">
            <a:xfrm>
              <a:off x="3600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8</a:t>
              </a:r>
            </a:p>
          </p:txBody>
        </p:sp>
        <p:sp>
          <p:nvSpPr>
            <p:cNvPr id="104488" name="Rectangle 40"/>
            <p:cNvSpPr>
              <a:spLocks noChangeArrowheads="1"/>
            </p:cNvSpPr>
            <p:nvPr/>
          </p:nvSpPr>
          <p:spPr bwMode="auto">
            <a:xfrm>
              <a:off x="3600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104489" name="Rectangle 41"/>
            <p:cNvSpPr>
              <a:spLocks noChangeArrowheads="1"/>
            </p:cNvSpPr>
            <p:nvPr/>
          </p:nvSpPr>
          <p:spPr bwMode="auto">
            <a:xfrm>
              <a:off x="3600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dirty="0"/>
                <a:t>12</a:t>
              </a:r>
            </a:p>
          </p:txBody>
        </p:sp>
        <p:sp>
          <p:nvSpPr>
            <p:cNvPr id="104490" name="Rectangle 42"/>
            <p:cNvSpPr>
              <a:spLocks noChangeArrowheads="1"/>
            </p:cNvSpPr>
            <p:nvPr/>
          </p:nvSpPr>
          <p:spPr bwMode="auto">
            <a:xfrm>
              <a:off x="3600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104491" name="Line 43"/>
            <p:cNvSpPr>
              <a:spLocks noChangeShapeType="1"/>
            </p:cNvSpPr>
            <p:nvPr/>
          </p:nvSpPr>
          <p:spPr bwMode="auto">
            <a:xfrm>
              <a:off x="3600" y="768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2" name="Line 44"/>
            <p:cNvSpPr>
              <a:spLocks noChangeShapeType="1"/>
            </p:cNvSpPr>
            <p:nvPr/>
          </p:nvSpPr>
          <p:spPr bwMode="auto">
            <a:xfrm>
              <a:off x="3600" y="1776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3" name="Line 45"/>
            <p:cNvSpPr>
              <a:spLocks noChangeShapeType="1"/>
            </p:cNvSpPr>
            <p:nvPr/>
          </p:nvSpPr>
          <p:spPr bwMode="auto">
            <a:xfrm>
              <a:off x="3600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>
              <a:off x="4752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>
              <a:off x="3600" y="12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>
              <a:off x="3600" y="100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7" name="Line 49"/>
            <p:cNvSpPr>
              <a:spLocks noChangeShapeType="1"/>
            </p:cNvSpPr>
            <p:nvPr/>
          </p:nvSpPr>
          <p:spPr bwMode="auto">
            <a:xfrm>
              <a:off x="3600" y="149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>
              <a:off x="4176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9" name="Line 51"/>
            <p:cNvSpPr>
              <a:spLocks noChangeShapeType="1"/>
            </p:cNvSpPr>
            <p:nvPr/>
          </p:nvSpPr>
          <p:spPr bwMode="auto">
            <a:xfrm>
              <a:off x="3888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0" name="Line 52"/>
            <p:cNvSpPr>
              <a:spLocks noChangeShapeType="1"/>
            </p:cNvSpPr>
            <p:nvPr/>
          </p:nvSpPr>
          <p:spPr bwMode="auto">
            <a:xfrm>
              <a:off x="4464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1" name="Line 53"/>
            <p:cNvSpPr>
              <a:spLocks noChangeShapeType="1"/>
            </p:cNvSpPr>
            <p:nvPr/>
          </p:nvSpPr>
          <p:spPr bwMode="auto">
            <a:xfrm>
              <a:off x="3360" y="5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3168" y="5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104503" name="Text Box 55"/>
            <p:cNvSpPr txBox="1">
              <a:spLocks noChangeArrowheads="1"/>
            </p:cNvSpPr>
            <p:nvPr/>
          </p:nvSpPr>
          <p:spPr bwMode="auto">
            <a:xfrm>
              <a:off x="3360" y="38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</a:t>
              </a:r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3360" y="816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</a:rPr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/>
                <a:t>10</a:t>
              </a:r>
            </a:p>
          </p:txBody>
        </p:sp>
        <p:sp>
          <p:nvSpPr>
            <p:cNvPr id="104505" name="Text Box 57"/>
            <p:cNvSpPr txBox="1">
              <a:spLocks noChangeArrowheads="1"/>
            </p:cNvSpPr>
            <p:nvPr/>
          </p:nvSpPr>
          <p:spPr bwMode="auto">
            <a:xfrm>
              <a:off x="3600" y="576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00     01     </a:t>
              </a:r>
              <a:r>
                <a:rPr lang="en-US" altLang="zh-CN" sz="1600" dirty="0">
                  <a:solidFill>
                    <a:srgbClr val="FF0000"/>
                  </a:solidFill>
                </a:rPr>
                <a:t>11</a:t>
              </a:r>
              <a:r>
                <a:rPr lang="en-US" altLang="zh-CN" sz="1600" dirty="0"/>
                <a:t>     10</a:t>
              </a:r>
            </a:p>
          </p:txBody>
        </p:sp>
      </p:grpSp>
      <p:grpSp>
        <p:nvGrpSpPr>
          <p:cNvPr id="104506" name="Group 58"/>
          <p:cNvGrpSpPr>
            <a:grpSpLocks/>
          </p:cNvGrpSpPr>
          <p:nvPr/>
        </p:nvGrpSpPr>
        <p:grpSpPr bwMode="auto">
          <a:xfrm>
            <a:off x="533400" y="1870710"/>
            <a:ext cx="3352800" cy="1447800"/>
            <a:chOff x="288" y="1440"/>
            <a:chExt cx="2112" cy="912"/>
          </a:xfrm>
        </p:grpSpPr>
        <p:sp>
          <p:nvSpPr>
            <p:cNvPr id="104507" name="Line 59"/>
            <p:cNvSpPr>
              <a:spLocks noChangeShapeType="1"/>
            </p:cNvSpPr>
            <p:nvPr/>
          </p:nvSpPr>
          <p:spPr bwMode="auto">
            <a:xfrm>
              <a:off x="1776" y="1824"/>
              <a:ext cx="5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8" name="Line 60"/>
            <p:cNvSpPr>
              <a:spLocks noChangeShapeType="1"/>
            </p:cNvSpPr>
            <p:nvPr/>
          </p:nvSpPr>
          <p:spPr bwMode="auto">
            <a:xfrm>
              <a:off x="1776" y="2352"/>
              <a:ext cx="5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9" name="Line 61"/>
            <p:cNvSpPr>
              <a:spLocks noChangeShapeType="1"/>
            </p:cNvSpPr>
            <p:nvPr/>
          </p:nvSpPr>
          <p:spPr bwMode="auto">
            <a:xfrm>
              <a:off x="1776" y="1824"/>
              <a:ext cx="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0" name="Line 62"/>
            <p:cNvSpPr>
              <a:spLocks noChangeShapeType="1"/>
            </p:cNvSpPr>
            <p:nvPr/>
          </p:nvSpPr>
          <p:spPr bwMode="auto">
            <a:xfrm>
              <a:off x="2352" y="1824"/>
              <a:ext cx="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1" name="Line 63"/>
            <p:cNvSpPr>
              <a:spLocks noChangeShapeType="1"/>
            </p:cNvSpPr>
            <p:nvPr/>
          </p:nvSpPr>
          <p:spPr bwMode="auto">
            <a:xfrm>
              <a:off x="1776" y="208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2" name="Line 64"/>
            <p:cNvSpPr>
              <a:spLocks noChangeShapeType="1"/>
            </p:cNvSpPr>
            <p:nvPr/>
          </p:nvSpPr>
          <p:spPr bwMode="auto">
            <a:xfrm>
              <a:off x="2064" y="182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3" name="Line 65"/>
            <p:cNvSpPr>
              <a:spLocks noChangeShapeType="1"/>
            </p:cNvSpPr>
            <p:nvPr/>
          </p:nvSpPr>
          <p:spPr bwMode="auto">
            <a:xfrm>
              <a:off x="1536" y="158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4" name="Rectangle 66"/>
            <p:cNvSpPr>
              <a:spLocks noChangeArrowheads="1"/>
            </p:cNvSpPr>
            <p:nvPr/>
          </p:nvSpPr>
          <p:spPr bwMode="auto">
            <a:xfrm>
              <a:off x="2064" y="205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 i="1"/>
                <a:t>m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104515" name="Rectangle 67"/>
            <p:cNvSpPr>
              <a:spLocks noChangeArrowheads="1"/>
            </p:cNvSpPr>
            <p:nvPr/>
          </p:nvSpPr>
          <p:spPr bwMode="auto">
            <a:xfrm>
              <a:off x="2064" y="182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 i="1" dirty="0"/>
                <a:t>m</a:t>
              </a:r>
              <a:r>
                <a:rPr lang="en-US" altLang="zh-CN" sz="1600" baseline="-25000" dirty="0"/>
                <a:t>1</a:t>
              </a:r>
            </a:p>
          </p:txBody>
        </p:sp>
        <p:sp>
          <p:nvSpPr>
            <p:cNvPr id="104516" name="Rectangle 68"/>
            <p:cNvSpPr>
              <a:spLocks noChangeArrowheads="1"/>
            </p:cNvSpPr>
            <p:nvPr/>
          </p:nvSpPr>
          <p:spPr bwMode="auto">
            <a:xfrm>
              <a:off x="1776" y="205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 i="1" dirty="0"/>
                <a:t>m</a:t>
              </a:r>
              <a:r>
                <a:rPr lang="en-US" altLang="zh-CN" sz="1600" baseline="-25000" dirty="0"/>
                <a:t>2</a:t>
              </a:r>
            </a:p>
          </p:txBody>
        </p:sp>
        <p:sp>
          <p:nvSpPr>
            <p:cNvPr id="104517" name="Rectangle 69"/>
            <p:cNvSpPr>
              <a:spLocks noChangeArrowheads="1"/>
            </p:cNvSpPr>
            <p:nvPr/>
          </p:nvSpPr>
          <p:spPr bwMode="auto">
            <a:xfrm>
              <a:off x="1776" y="182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 i="1" dirty="0"/>
                <a:t>m</a:t>
              </a:r>
              <a:r>
                <a:rPr lang="en-US" altLang="zh-CN" sz="1600" baseline="-25000" dirty="0"/>
                <a:t>0</a:t>
              </a:r>
            </a:p>
          </p:txBody>
        </p:sp>
        <p:sp>
          <p:nvSpPr>
            <p:cNvPr id="104518" name="Text Box 70"/>
            <p:cNvSpPr txBox="1">
              <a:spLocks noChangeArrowheads="1"/>
            </p:cNvSpPr>
            <p:nvPr/>
          </p:nvSpPr>
          <p:spPr bwMode="auto">
            <a:xfrm>
              <a:off x="1584" y="14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B</a:t>
              </a:r>
            </a:p>
          </p:txBody>
        </p:sp>
        <p:sp>
          <p:nvSpPr>
            <p:cNvPr id="104519" name="Text Box 71"/>
            <p:cNvSpPr txBox="1">
              <a:spLocks noChangeArrowheads="1"/>
            </p:cNvSpPr>
            <p:nvPr/>
          </p:nvSpPr>
          <p:spPr bwMode="auto">
            <a:xfrm>
              <a:off x="1392" y="158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104520" name="Text Box 72"/>
            <p:cNvSpPr txBox="1">
              <a:spLocks noChangeArrowheads="1"/>
            </p:cNvSpPr>
            <p:nvPr/>
          </p:nvSpPr>
          <p:spPr bwMode="auto">
            <a:xfrm>
              <a:off x="1824" y="1632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0       1</a:t>
              </a:r>
            </a:p>
          </p:txBody>
        </p:sp>
        <p:sp>
          <p:nvSpPr>
            <p:cNvPr id="104521" name="Text Box 73"/>
            <p:cNvSpPr txBox="1">
              <a:spLocks noChangeArrowheads="1"/>
            </p:cNvSpPr>
            <p:nvPr/>
          </p:nvSpPr>
          <p:spPr bwMode="auto">
            <a:xfrm>
              <a:off x="1584" y="1824"/>
              <a:ext cx="19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04522" name="Line 74"/>
            <p:cNvSpPr>
              <a:spLocks noChangeShapeType="1"/>
            </p:cNvSpPr>
            <p:nvPr/>
          </p:nvSpPr>
          <p:spPr bwMode="auto">
            <a:xfrm>
              <a:off x="672" y="1776"/>
              <a:ext cx="5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3" name="Line 75"/>
            <p:cNvSpPr>
              <a:spLocks noChangeShapeType="1"/>
            </p:cNvSpPr>
            <p:nvPr/>
          </p:nvSpPr>
          <p:spPr bwMode="auto">
            <a:xfrm>
              <a:off x="672" y="2352"/>
              <a:ext cx="5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4" name="Line 76"/>
            <p:cNvSpPr>
              <a:spLocks noChangeShapeType="1"/>
            </p:cNvSpPr>
            <p:nvPr/>
          </p:nvSpPr>
          <p:spPr bwMode="auto">
            <a:xfrm>
              <a:off x="672" y="1776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5" name="Line 77"/>
            <p:cNvSpPr>
              <a:spLocks noChangeShapeType="1"/>
            </p:cNvSpPr>
            <p:nvPr/>
          </p:nvSpPr>
          <p:spPr bwMode="auto">
            <a:xfrm>
              <a:off x="1248" y="1776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6" name="Line 78"/>
            <p:cNvSpPr>
              <a:spLocks noChangeShapeType="1"/>
            </p:cNvSpPr>
            <p:nvPr/>
          </p:nvSpPr>
          <p:spPr bwMode="auto">
            <a:xfrm>
              <a:off x="672" y="20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7" name="Line 79"/>
            <p:cNvSpPr>
              <a:spLocks noChangeShapeType="1"/>
            </p:cNvSpPr>
            <p:nvPr/>
          </p:nvSpPr>
          <p:spPr bwMode="auto">
            <a:xfrm>
              <a:off x="960" y="177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8" name="Line 80"/>
            <p:cNvSpPr>
              <a:spLocks noChangeShapeType="1"/>
            </p:cNvSpPr>
            <p:nvPr/>
          </p:nvSpPr>
          <p:spPr bwMode="auto">
            <a:xfrm>
              <a:off x="432" y="153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9" name="Rectangle 81"/>
            <p:cNvSpPr>
              <a:spLocks noChangeArrowheads="1"/>
            </p:cNvSpPr>
            <p:nvPr/>
          </p:nvSpPr>
          <p:spPr bwMode="auto">
            <a:xfrm>
              <a:off x="960" y="212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r>
                <a:rPr lang="en-US" altLang="zh-CN" sz="1800" i="1"/>
                <a:t>AB</a:t>
              </a:r>
            </a:p>
          </p:txBody>
        </p:sp>
        <p:sp>
          <p:nvSpPr>
            <p:cNvPr id="104530" name="Rectangle 82"/>
            <p:cNvSpPr>
              <a:spLocks noChangeArrowheads="1"/>
            </p:cNvSpPr>
            <p:nvPr/>
          </p:nvSpPr>
          <p:spPr bwMode="auto">
            <a:xfrm>
              <a:off x="960" y="177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04531" name="Rectangle 83"/>
            <p:cNvSpPr>
              <a:spLocks noChangeArrowheads="1"/>
            </p:cNvSpPr>
            <p:nvPr/>
          </p:nvSpPr>
          <p:spPr bwMode="auto">
            <a:xfrm>
              <a:off x="672" y="200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04532" name="Rectangle 84"/>
            <p:cNvSpPr>
              <a:spLocks noChangeArrowheads="1"/>
            </p:cNvSpPr>
            <p:nvPr/>
          </p:nvSpPr>
          <p:spPr bwMode="auto">
            <a:xfrm>
              <a:off x="672" y="177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1600" i="1"/>
            </a:p>
          </p:txBody>
        </p:sp>
        <p:sp>
          <p:nvSpPr>
            <p:cNvPr id="104533" name="Text Box 85"/>
            <p:cNvSpPr txBox="1">
              <a:spLocks noChangeArrowheads="1"/>
            </p:cNvSpPr>
            <p:nvPr/>
          </p:nvSpPr>
          <p:spPr bwMode="auto">
            <a:xfrm>
              <a:off x="480" y="144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/>
                <a:t>B</a:t>
              </a:r>
            </a:p>
          </p:txBody>
        </p:sp>
        <p:sp>
          <p:nvSpPr>
            <p:cNvPr id="104534" name="Text Box 86"/>
            <p:cNvSpPr txBox="1">
              <a:spLocks noChangeArrowheads="1"/>
            </p:cNvSpPr>
            <p:nvPr/>
          </p:nvSpPr>
          <p:spPr bwMode="auto">
            <a:xfrm>
              <a:off x="288" y="15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104535" name="Text Box 87"/>
            <p:cNvSpPr txBox="1">
              <a:spLocks noChangeArrowheads="1"/>
            </p:cNvSpPr>
            <p:nvPr/>
          </p:nvSpPr>
          <p:spPr bwMode="auto">
            <a:xfrm>
              <a:off x="720" y="158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0       1</a:t>
              </a:r>
            </a:p>
          </p:txBody>
        </p:sp>
        <p:sp>
          <p:nvSpPr>
            <p:cNvPr id="104536" name="Text Box 88"/>
            <p:cNvSpPr txBox="1">
              <a:spLocks noChangeArrowheads="1"/>
            </p:cNvSpPr>
            <p:nvPr/>
          </p:nvSpPr>
          <p:spPr bwMode="auto">
            <a:xfrm>
              <a:off x="480" y="1776"/>
              <a:ext cx="19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graphicFrame>
          <p:nvGraphicFramePr>
            <p:cNvPr id="104537" name="Object 89"/>
            <p:cNvGraphicFramePr>
              <a:graphicFrameLocks noChangeAspect="1"/>
            </p:cNvGraphicFramePr>
            <p:nvPr/>
          </p:nvGraphicFramePr>
          <p:xfrm>
            <a:off x="672" y="1836"/>
            <a:ext cx="2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21" name="Equation" r:id="rId4" imgW="241200" imgH="228600" progId="Equation.3">
                    <p:embed/>
                  </p:oleObj>
                </mc:Choice>
                <mc:Fallback>
                  <p:oleObj name="Equation" r:id="rId4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836"/>
                          <a:ext cx="24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38" name="Object 90"/>
            <p:cNvGraphicFramePr>
              <a:graphicFrameLocks noChangeAspect="1"/>
            </p:cNvGraphicFramePr>
            <p:nvPr/>
          </p:nvGraphicFramePr>
          <p:xfrm>
            <a:off x="1008" y="1836"/>
            <a:ext cx="2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22" name="Equation" r:id="rId6" imgW="241200" imgH="228600" progId="Equation.3">
                    <p:embed/>
                  </p:oleObj>
                </mc:Choice>
                <mc:Fallback>
                  <p:oleObj name="Equation" r:id="rId6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836"/>
                          <a:ext cx="24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39" name="Object 91"/>
            <p:cNvGraphicFramePr>
              <a:graphicFrameLocks noChangeAspect="1"/>
            </p:cNvGraphicFramePr>
            <p:nvPr/>
          </p:nvGraphicFramePr>
          <p:xfrm>
            <a:off x="672" y="2107"/>
            <a:ext cx="23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23" name="Equation" r:id="rId8" imgW="228600" imgH="190440" progId="Equation.3">
                    <p:embed/>
                  </p:oleObj>
                </mc:Choice>
                <mc:Fallback>
                  <p:oleObj name="Equation" r:id="rId8" imgW="2286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107"/>
                          <a:ext cx="23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550" name="Rectangle 102"/>
          <p:cNvSpPr>
            <a:spLocks noChangeArrowheads="1"/>
          </p:cNvSpPr>
          <p:nvPr/>
        </p:nvSpPr>
        <p:spPr bwMode="auto">
          <a:xfrm>
            <a:off x="4800600" y="464502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0</a:t>
            </a:r>
          </a:p>
        </p:txBody>
      </p:sp>
      <p:grpSp>
        <p:nvGrpSpPr>
          <p:cNvPr id="104551" name="Group 103"/>
          <p:cNvGrpSpPr>
            <a:grpSpLocks/>
          </p:cNvGrpSpPr>
          <p:nvPr/>
        </p:nvGrpSpPr>
        <p:grpSpPr bwMode="auto">
          <a:xfrm>
            <a:off x="3962400" y="3962400"/>
            <a:ext cx="1219200" cy="2198688"/>
            <a:chOff x="1440" y="2304"/>
            <a:chExt cx="768" cy="1385"/>
          </a:xfrm>
        </p:grpSpPr>
        <p:sp>
          <p:nvSpPr>
            <p:cNvPr id="104552" name="Line 104"/>
            <p:cNvSpPr>
              <a:spLocks noChangeShapeType="1"/>
            </p:cNvSpPr>
            <p:nvPr/>
          </p:nvSpPr>
          <p:spPr bwMode="auto">
            <a:xfrm>
              <a:off x="1728" y="249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3" name="Text Box 105"/>
            <p:cNvSpPr txBox="1">
              <a:spLocks noChangeArrowheads="1"/>
            </p:cNvSpPr>
            <p:nvPr/>
          </p:nvSpPr>
          <p:spPr bwMode="auto">
            <a:xfrm>
              <a:off x="1440" y="249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104554" name="Text Box 106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CDE</a:t>
              </a:r>
            </a:p>
          </p:txBody>
        </p:sp>
        <p:sp>
          <p:nvSpPr>
            <p:cNvPr id="104555" name="Text Box 107"/>
            <p:cNvSpPr txBox="1">
              <a:spLocks noChangeArrowheads="1"/>
            </p:cNvSpPr>
            <p:nvPr/>
          </p:nvSpPr>
          <p:spPr bwMode="auto">
            <a:xfrm>
              <a:off x="1728" y="2784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</p:grpSp>
      <p:sp>
        <p:nvSpPr>
          <p:cNvPr id="104556" name="Line 108"/>
          <p:cNvSpPr>
            <a:spLocks noChangeShapeType="1"/>
          </p:cNvSpPr>
          <p:nvPr/>
        </p:nvSpPr>
        <p:spPr bwMode="auto">
          <a:xfrm>
            <a:off x="6629400" y="4114800"/>
            <a:ext cx="0" cy="243840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4557" name="Group 109"/>
          <p:cNvGrpSpPr>
            <a:grpSpLocks/>
          </p:cNvGrpSpPr>
          <p:nvPr/>
        </p:nvGrpSpPr>
        <p:grpSpPr bwMode="auto">
          <a:xfrm>
            <a:off x="4800600" y="4648200"/>
            <a:ext cx="3657600" cy="1524000"/>
            <a:chOff x="3024" y="2736"/>
            <a:chExt cx="2304" cy="960"/>
          </a:xfrm>
        </p:grpSpPr>
        <p:sp>
          <p:nvSpPr>
            <p:cNvPr id="104558" name="Line 110"/>
            <p:cNvSpPr>
              <a:spLocks noChangeShapeType="1"/>
            </p:cNvSpPr>
            <p:nvPr/>
          </p:nvSpPr>
          <p:spPr bwMode="auto">
            <a:xfrm>
              <a:off x="3024" y="2736"/>
              <a:ext cx="23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9" name="Line 111"/>
            <p:cNvSpPr>
              <a:spLocks noChangeShapeType="1"/>
            </p:cNvSpPr>
            <p:nvPr/>
          </p:nvSpPr>
          <p:spPr bwMode="auto">
            <a:xfrm>
              <a:off x="3024" y="3696"/>
              <a:ext cx="23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0" name="Line 112"/>
            <p:cNvSpPr>
              <a:spLocks noChangeShapeType="1"/>
            </p:cNvSpPr>
            <p:nvPr/>
          </p:nvSpPr>
          <p:spPr bwMode="auto">
            <a:xfrm>
              <a:off x="3024" y="321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1" name="Line 113"/>
            <p:cNvSpPr>
              <a:spLocks noChangeShapeType="1"/>
            </p:cNvSpPr>
            <p:nvPr/>
          </p:nvSpPr>
          <p:spPr bwMode="auto">
            <a:xfrm>
              <a:off x="3024" y="297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2" name="Line 114"/>
            <p:cNvSpPr>
              <a:spLocks noChangeShapeType="1"/>
            </p:cNvSpPr>
            <p:nvPr/>
          </p:nvSpPr>
          <p:spPr bwMode="auto">
            <a:xfrm>
              <a:off x="3024" y="3458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3" name="Line 115"/>
            <p:cNvSpPr>
              <a:spLocks noChangeShapeType="1"/>
            </p:cNvSpPr>
            <p:nvPr/>
          </p:nvSpPr>
          <p:spPr bwMode="auto">
            <a:xfrm>
              <a:off x="3024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4" name="Line 116"/>
            <p:cNvSpPr>
              <a:spLocks noChangeShapeType="1"/>
            </p:cNvSpPr>
            <p:nvPr/>
          </p:nvSpPr>
          <p:spPr bwMode="auto">
            <a:xfrm>
              <a:off x="3312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5" name="Line 117"/>
            <p:cNvSpPr>
              <a:spLocks noChangeShapeType="1"/>
            </p:cNvSpPr>
            <p:nvPr/>
          </p:nvSpPr>
          <p:spPr bwMode="auto">
            <a:xfrm>
              <a:off x="3600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6" name="Line 118"/>
            <p:cNvSpPr>
              <a:spLocks noChangeShapeType="1"/>
            </p:cNvSpPr>
            <p:nvPr/>
          </p:nvSpPr>
          <p:spPr bwMode="auto">
            <a:xfrm>
              <a:off x="3888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7" name="Line 119"/>
            <p:cNvSpPr>
              <a:spLocks noChangeShapeType="1"/>
            </p:cNvSpPr>
            <p:nvPr/>
          </p:nvSpPr>
          <p:spPr bwMode="auto">
            <a:xfrm>
              <a:off x="4176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8" name="Line 120"/>
            <p:cNvSpPr>
              <a:spLocks noChangeShapeType="1"/>
            </p:cNvSpPr>
            <p:nvPr/>
          </p:nvSpPr>
          <p:spPr bwMode="auto">
            <a:xfrm>
              <a:off x="4464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9" name="Line 121"/>
            <p:cNvSpPr>
              <a:spLocks noChangeShapeType="1"/>
            </p:cNvSpPr>
            <p:nvPr/>
          </p:nvSpPr>
          <p:spPr bwMode="auto">
            <a:xfrm>
              <a:off x="4752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0" name="Line 122"/>
            <p:cNvSpPr>
              <a:spLocks noChangeShapeType="1"/>
            </p:cNvSpPr>
            <p:nvPr/>
          </p:nvSpPr>
          <p:spPr bwMode="auto">
            <a:xfrm>
              <a:off x="5040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1" name="Line 123"/>
            <p:cNvSpPr>
              <a:spLocks noChangeShapeType="1"/>
            </p:cNvSpPr>
            <p:nvPr/>
          </p:nvSpPr>
          <p:spPr bwMode="auto">
            <a:xfrm>
              <a:off x="5328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72" name="Group 124"/>
          <p:cNvGrpSpPr>
            <a:grpSpLocks/>
          </p:cNvGrpSpPr>
          <p:nvPr/>
        </p:nvGrpSpPr>
        <p:grpSpPr bwMode="auto">
          <a:xfrm>
            <a:off x="4800600" y="4267200"/>
            <a:ext cx="1905000" cy="336550"/>
            <a:chOff x="3024" y="2496"/>
            <a:chExt cx="1200" cy="212"/>
          </a:xfrm>
        </p:grpSpPr>
        <p:sp>
          <p:nvSpPr>
            <p:cNvPr id="104573" name="Text Box 125"/>
            <p:cNvSpPr txBox="1">
              <a:spLocks noChangeArrowheads="1"/>
            </p:cNvSpPr>
            <p:nvPr/>
          </p:nvSpPr>
          <p:spPr bwMode="auto">
            <a:xfrm>
              <a:off x="3024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000</a:t>
              </a:r>
            </a:p>
          </p:txBody>
        </p:sp>
        <p:sp>
          <p:nvSpPr>
            <p:cNvPr id="104574" name="Text Box 126"/>
            <p:cNvSpPr txBox="1">
              <a:spLocks noChangeArrowheads="1"/>
            </p:cNvSpPr>
            <p:nvPr/>
          </p:nvSpPr>
          <p:spPr bwMode="auto">
            <a:xfrm>
              <a:off x="3888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010</a:t>
              </a:r>
            </a:p>
          </p:txBody>
        </p:sp>
        <p:sp>
          <p:nvSpPr>
            <p:cNvPr id="104575" name="Text Box 127"/>
            <p:cNvSpPr txBox="1">
              <a:spLocks noChangeArrowheads="1"/>
            </p:cNvSpPr>
            <p:nvPr/>
          </p:nvSpPr>
          <p:spPr bwMode="auto">
            <a:xfrm>
              <a:off x="3312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001</a:t>
              </a:r>
            </a:p>
          </p:txBody>
        </p:sp>
        <p:sp>
          <p:nvSpPr>
            <p:cNvPr id="104576" name="Text Box 128"/>
            <p:cNvSpPr txBox="1">
              <a:spLocks noChangeArrowheads="1"/>
            </p:cNvSpPr>
            <p:nvPr/>
          </p:nvSpPr>
          <p:spPr bwMode="auto">
            <a:xfrm>
              <a:off x="3600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011</a:t>
              </a:r>
            </a:p>
          </p:txBody>
        </p:sp>
      </p:grpSp>
      <p:grpSp>
        <p:nvGrpSpPr>
          <p:cNvPr id="104577" name="Group 129"/>
          <p:cNvGrpSpPr>
            <a:grpSpLocks/>
          </p:cNvGrpSpPr>
          <p:nvPr/>
        </p:nvGrpSpPr>
        <p:grpSpPr bwMode="auto">
          <a:xfrm>
            <a:off x="6172200" y="4114800"/>
            <a:ext cx="990600" cy="488950"/>
            <a:chOff x="3888" y="2208"/>
            <a:chExt cx="624" cy="308"/>
          </a:xfrm>
        </p:grpSpPr>
        <p:sp>
          <p:nvSpPr>
            <p:cNvPr id="104578" name="Text Box 130"/>
            <p:cNvSpPr txBox="1">
              <a:spLocks noChangeArrowheads="1"/>
            </p:cNvSpPr>
            <p:nvPr/>
          </p:nvSpPr>
          <p:spPr bwMode="auto">
            <a:xfrm>
              <a:off x="4176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10</a:t>
              </a:r>
            </a:p>
          </p:txBody>
        </p:sp>
        <p:sp>
          <p:nvSpPr>
            <p:cNvPr id="104579" name="Line 131"/>
            <p:cNvSpPr>
              <a:spLocks noChangeShapeType="1"/>
            </p:cNvSpPr>
            <p:nvPr/>
          </p:nvSpPr>
          <p:spPr bwMode="auto">
            <a:xfrm flipV="1">
              <a:off x="4320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0" name="Line 132"/>
            <p:cNvSpPr>
              <a:spLocks noChangeShapeType="1"/>
            </p:cNvSpPr>
            <p:nvPr/>
          </p:nvSpPr>
          <p:spPr bwMode="auto">
            <a:xfrm flipH="1">
              <a:off x="403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1" name="Text Box 133"/>
            <p:cNvSpPr txBox="1">
              <a:spLocks noChangeArrowheads="1"/>
            </p:cNvSpPr>
            <p:nvPr/>
          </p:nvSpPr>
          <p:spPr bwMode="auto">
            <a:xfrm>
              <a:off x="3888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10</a:t>
              </a:r>
            </a:p>
          </p:txBody>
        </p:sp>
        <p:sp>
          <p:nvSpPr>
            <p:cNvPr id="104582" name="Line 134"/>
            <p:cNvSpPr>
              <a:spLocks noChangeShapeType="1"/>
            </p:cNvSpPr>
            <p:nvPr/>
          </p:nvSpPr>
          <p:spPr bwMode="auto">
            <a:xfrm>
              <a:off x="4032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83" name="Group 135"/>
          <p:cNvGrpSpPr>
            <a:grpSpLocks/>
          </p:cNvGrpSpPr>
          <p:nvPr/>
        </p:nvGrpSpPr>
        <p:grpSpPr bwMode="auto">
          <a:xfrm>
            <a:off x="5715000" y="3919538"/>
            <a:ext cx="1828800" cy="685800"/>
            <a:chOff x="3600" y="2016"/>
            <a:chExt cx="1152" cy="432"/>
          </a:xfrm>
        </p:grpSpPr>
        <p:sp>
          <p:nvSpPr>
            <p:cNvPr id="104584" name="Text Box 136"/>
            <p:cNvSpPr txBox="1">
              <a:spLocks noChangeArrowheads="1"/>
            </p:cNvSpPr>
            <p:nvPr/>
          </p:nvSpPr>
          <p:spPr bwMode="auto">
            <a:xfrm>
              <a:off x="4416" y="223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11</a:t>
              </a:r>
            </a:p>
          </p:txBody>
        </p:sp>
        <p:sp>
          <p:nvSpPr>
            <p:cNvPr id="104585" name="Text Box 137"/>
            <p:cNvSpPr txBox="1">
              <a:spLocks noChangeArrowheads="1"/>
            </p:cNvSpPr>
            <p:nvPr/>
          </p:nvSpPr>
          <p:spPr bwMode="auto">
            <a:xfrm>
              <a:off x="3600" y="223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11</a:t>
              </a:r>
            </a:p>
          </p:txBody>
        </p:sp>
        <p:sp>
          <p:nvSpPr>
            <p:cNvPr id="104586" name="Line 138"/>
            <p:cNvSpPr>
              <a:spLocks noChangeShapeType="1"/>
            </p:cNvSpPr>
            <p:nvPr/>
          </p:nvSpPr>
          <p:spPr bwMode="auto">
            <a:xfrm flipH="1">
              <a:off x="3744" y="201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7" name="Line 139"/>
            <p:cNvSpPr>
              <a:spLocks noChangeShapeType="1"/>
            </p:cNvSpPr>
            <p:nvPr/>
          </p:nvSpPr>
          <p:spPr bwMode="auto">
            <a:xfrm>
              <a:off x="3744" y="20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8" name="Line 140"/>
            <p:cNvSpPr>
              <a:spLocks noChangeShapeType="1"/>
            </p:cNvSpPr>
            <p:nvPr/>
          </p:nvSpPr>
          <p:spPr bwMode="auto">
            <a:xfrm flipH="1" flipV="1">
              <a:off x="4560" y="201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89" name="Group 141"/>
          <p:cNvGrpSpPr>
            <a:grpSpLocks/>
          </p:cNvGrpSpPr>
          <p:nvPr/>
        </p:nvGrpSpPr>
        <p:grpSpPr bwMode="auto">
          <a:xfrm>
            <a:off x="5257800" y="3735388"/>
            <a:ext cx="2743200" cy="869950"/>
            <a:chOff x="3312" y="1776"/>
            <a:chExt cx="1728" cy="548"/>
          </a:xfrm>
        </p:grpSpPr>
        <p:sp>
          <p:nvSpPr>
            <p:cNvPr id="104590" name="Text Box 142"/>
            <p:cNvSpPr txBox="1">
              <a:spLocks noChangeArrowheads="1"/>
            </p:cNvSpPr>
            <p:nvPr/>
          </p:nvSpPr>
          <p:spPr bwMode="auto">
            <a:xfrm>
              <a:off x="4704" y="2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01</a:t>
              </a:r>
            </a:p>
          </p:txBody>
        </p:sp>
        <p:sp>
          <p:nvSpPr>
            <p:cNvPr id="104591" name="Text Box 143"/>
            <p:cNvSpPr txBox="1">
              <a:spLocks noChangeArrowheads="1"/>
            </p:cNvSpPr>
            <p:nvPr/>
          </p:nvSpPr>
          <p:spPr bwMode="auto">
            <a:xfrm>
              <a:off x="3312" y="2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01</a:t>
              </a:r>
            </a:p>
          </p:txBody>
        </p:sp>
        <p:sp>
          <p:nvSpPr>
            <p:cNvPr id="104592" name="Line 144"/>
            <p:cNvSpPr>
              <a:spLocks noChangeShapeType="1"/>
            </p:cNvSpPr>
            <p:nvPr/>
          </p:nvSpPr>
          <p:spPr bwMode="auto">
            <a:xfrm flipV="1">
              <a:off x="3456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3" name="Line 145"/>
            <p:cNvSpPr>
              <a:spLocks noChangeShapeType="1"/>
            </p:cNvSpPr>
            <p:nvPr/>
          </p:nvSpPr>
          <p:spPr bwMode="auto">
            <a:xfrm>
              <a:off x="3456" y="177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4" name="Line 146"/>
            <p:cNvSpPr>
              <a:spLocks noChangeShapeType="1"/>
            </p:cNvSpPr>
            <p:nvPr/>
          </p:nvSpPr>
          <p:spPr bwMode="auto">
            <a:xfrm flipV="1">
              <a:off x="4848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95" name="Group 147"/>
          <p:cNvGrpSpPr>
            <a:grpSpLocks/>
          </p:cNvGrpSpPr>
          <p:nvPr/>
        </p:nvGrpSpPr>
        <p:grpSpPr bwMode="auto">
          <a:xfrm>
            <a:off x="4800600" y="3581400"/>
            <a:ext cx="3657600" cy="1022350"/>
            <a:chOff x="3024" y="1536"/>
            <a:chExt cx="2304" cy="644"/>
          </a:xfrm>
        </p:grpSpPr>
        <p:sp>
          <p:nvSpPr>
            <p:cNvPr id="104596" name="Text Box 148"/>
            <p:cNvSpPr txBox="1">
              <a:spLocks noChangeArrowheads="1"/>
            </p:cNvSpPr>
            <p:nvPr/>
          </p:nvSpPr>
          <p:spPr bwMode="auto">
            <a:xfrm>
              <a:off x="4992" y="19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00</a:t>
              </a:r>
            </a:p>
          </p:txBody>
        </p:sp>
        <p:sp>
          <p:nvSpPr>
            <p:cNvPr id="104597" name="Text Box 149"/>
            <p:cNvSpPr txBox="1">
              <a:spLocks noChangeArrowheads="1"/>
            </p:cNvSpPr>
            <p:nvPr/>
          </p:nvSpPr>
          <p:spPr bwMode="auto">
            <a:xfrm>
              <a:off x="3024" y="196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00</a:t>
              </a:r>
            </a:p>
          </p:txBody>
        </p:sp>
        <p:sp>
          <p:nvSpPr>
            <p:cNvPr id="104598" name="Line 150"/>
            <p:cNvSpPr>
              <a:spLocks noChangeShapeType="1"/>
            </p:cNvSpPr>
            <p:nvPr/>
          </p:nvSpPr>
          <p:spPr bwMode="auto">
            <a:xfrm>
              <a:off x="3168" y="153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9" name="Line 151"/>
            <p:cNvSpPr>
              <a:spLocks noChangeShapeType="1"/>
            </p:cNvSpPr>
            <p:nvPr/>
          </p:nvSpPr>
          <p:spPr bwMode="auto">
            <a:xfrm flipV="1">
              <a:off x="316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0" name="Line 152"/>
            <p:cNvSpPr>
              <a:spLocks noChangeShapeType="1"/>
            </p:cNvSpPr>
            <p:nvPr/>
          </p:nvSpPr>
          <p:spPr bwMode="auto">
            <a:xfrm flipV="1">
              <a:off x="5136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601" name="Rectangle 153"/>
          <p:cNvSpPr>
            <a:spLocks noChangeArrowheads="1"/>
          </p:cNvSpPr>
          <p:nvPr/>
        </p:nvSpPr>
        <p:spPr bwMode="auto">
          <a:xfrm>
            <a:off x="52578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104602" name="Rectangle 154"/>
          <p:cNvSpPr>
            <a:spLocks noChangeArrowheads="1"/>
          </p:cNvSpPr>
          <p:nvPr/>
        </p:nvSpPr>
        <p:spPr bwMode="auto">
          <a:xfrm>
            <a:off x="61722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104603" name="Rectangle 155"/>
          <p:cNvSpPr>
            <a:spLocks noChangeArrowheads="1"/>
          </p:cNvSpPr>
          <p:nvPr/>
        </p:nvSpPr>
        <p:spPr bwMode="auto">
          <a:xfrm>
            <a:off x="57150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04604" name="Rectangle 156"/>
          <p:cNvSpPr>
            <a:spLocks noChangeArrowheads="1"/>
          </p:cNvSpPr>
          <p:nvPr/>
        </p:nvSpPr>
        <p:spPr bwMode="auto">
          <a:xfrm>
            <a:off x="80010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04605" name="Rectangle 157"/>
          <p:cNvSpPr>
            <a:spLocks noChangeArrowheads="1"/>
          </p:cNvSpPr>
          <p:nvPr/>
        </p:nvSpPr>
        <p:spPr bwMode="auto">
          <a:xfrm>
            <a:off x="75438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104606" name="Rectangle 158"/>
          <p:cNvSpPr>
            <a:spLocks noChangeArrowheads="1"/>
          </p:cNvSpPr>
          <p:nvPr/>
        </p:nvSpPr>
        <p:spPr bwMode="auto">
          <a:xfrm>
            <a:off x="66294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104607" name="Rectangle 159"/>
          <p:cNvSpPr>
            <a:spLocks noChangeArrowheads="1"/>
          </p:cNvSpPr>
          <p:nvPr/>
        </p:nvSpPr>
        <p:spPr bwMode="auto">
          <a:xfrm>
            <a:off x="70866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104608" name="Rectangle 160"/>
          <p:cNvSpPr>
            <a:spLocks noChangeArrowheads="1"/>
          </p:cNvSpPr>
          <p:nvPr/>
        </p:nvSpPr>
        <p:spPr bwMode="auto">
          <a:xfrm>
            <a:off x="48006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104609" name="Rectangle 161"/>
          <p:cNvSpPr>
            <a:spLocks noChangeArrowheads="1"/>
          </p:cNvSpPr>
          <p:nvPr/>
        </p:nvSpPr>
        <p:spPr bwMode="auto">
          <a:xfrm>
            <a:off x="52578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104610" name="Rectangle 162"/>
          <p:cNvSpPr>
            <a:spLocks noChangeArrowheads="1"/>
          </p:cNvSpPr>
          <p:nvPr/>
        </p:nvSpPr>
        <p:spPr bwMode="auto">
          <a:xfrm>
            <a:off x="61722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04611" name="Rectangle 163"/>
          <p:cNvSpPr>
            <a:spLocks noChangeArrowheads="1"/>
          </p:cNvSpPr>
          <p:nvPr/>
        </p:nvSpPr>
        <p:spPr bwMode="auto">
          <a:xfrm>
            <a:off x="57150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104612" name="Rectangle 164"/>
          <p:cNvSpPr>
            <a:spLocks noChangeArrowheads="1"/>
          </p:cNvSpPr>
          <p:nvPr/>
        </p:nvSpPr>
        <p:spPr bwMode="auto">
          <a:xfrm>
            <a:off x="80010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12</a:t>
            </a:r>
          </a:p>
        </p:txBody>
      </p:sp>
      <p:sp>
        <p:nvSpPr>
          <p:cNvPr id="104613" name="Rectangle 165"/>
          <p:cNvSpPr>
            <a:spLocks noChangeArrowheads="1"/>
          </p:cNvSpPr>
          <p:nvPr/>
        </p:nvSpPr>
        <p:spPr bwMode="auto">
          <a:xfrm>
            <a:off x="75438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13</a:t>
            </a:r>
          </a:p>
        </p:txBody>
      </p:sp>
      <p:sp>
        <p:nvSpPr>
          <p:cNvPr id="104614" name="Rectangle 166"/>
          <p:cNvSpPr>
            <a:spLocks noChangeArrowheads="1"/>
          </p:cNvSpPr>
          <p:nvPr/>
        </p:nvSpPr>
        <p:spPr bwMode="auto">
          <a:xfrm>
            <a:off x="66294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14</a:t>
            </a:r>
          </a:p>
        </p:txBody>
      </p:sp>
      <p:sp>
        <p:nvSpPr>
          <p:cNvPr id="104615" name="Rectangle 167"/>
          <p:cNvSpPr>
            <a:spLocks noChangeArrowheads="1"/>
          </p:cNvSpPr>
          <p:nvPr/>
        </p:nvSpPr>
        <p:spPr bwMode="auto">
          <a:xfrm>
            <a:off x="70866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15</a:t>
            </a:r>
          </a:p>
        </p:txBody>
      </p:sp>
      <p:sp>
        <p:nvSpPr>
          <p:cNvPr id="104616" name="Rectangle 168"/>
          <p:cNvSpPr>
            <a:spLocks noChangeArrowheads="1"/>
          </p:cNvSpPr>
          <p:nvPr/>
        </p:nvSpPr>
        <p:spPr bwMode="auto">
          <a:xfrm>
            <a:off x="48006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16</a:t>
            </a:r>
          </a:p>
        </p:txBody>
      </p:sp>
      <p:sp>
        <p:nvSpPr>
          <p:cNvPr id="104617" name="Rectangle 169"/>
          <p:cNvSpPr>
            <a:spLocks noChangeArrowheads="1"/>
          </p:cNvSpPr>
          <p:nvPr/>
        </p:nvSpPr>
        <p:spPr bwMode="auto">
          <a:xfrm>
            <a:off x="52578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17</a:t>
            </a:r>
          </a:p>
        </p:txBody>
      </p:sp>
      <p:sp>
        <p:nvSpPr>
          <p:cNvPr id="104618" name="Rectangle 170"/>
          <p:cNvSpPr>
            <a:spLocks noChangeArrowheads="1"/>
          </p:cNvSpPr>
          <p:nvPr/>
        </p:nvSpPr>
        <p:spPr bwMode="auto">
          <a:xfrm>
            <a:off x="61722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18</a:t>
            </a:r>
          </a:p>
        </p:txBody>
      </p:sp>
      <p:sp>
        <p:nvSpPr>
          <p:cNvPr id="104619" name="Rectangle 171"/>
          <p:cNvSpPr>
            <a:spLocks noChangeArrowheads="1"/>
          </p:cNvSpPr>
          <p:nvPr/>
        </p:nvSpPr>
        <p:spPr bwMode="auto">
          <a:xfrm>
            <a:off x="57150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19</a:t>
            </a:r>
          </a:p>
        </p:txBody>
      </p:sp>
      <p:sp>
        <p:nvSpPr>
          <p:cNvPr id="104620" name="Rectangle 172"/>
          <p:cNvSpPr>
            <a:spLocks noChangeArrowheads="1"/>
          </p:cNvSpPr>
          <p:nvPr/>
        </p:nvSpPr>
        <p:spPr bwMode="auto">
          <a:xfrm>
            <a:off x="80010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04621" name="Rectangle 173"/>
          <p:cNvSpPr>
            <a:spLocks noChangeArrowheads="1"/>
          </p:cNvSpPr>
          <p:nvPr/>
        </p:nvSpPr>
        <p:spPr bwMode="auto">
          <a:xfrm>
            <a:off x="75438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21</a:t>
            </a:r>
          </a:p>
        </p:txBody>
      </p:sp>
      <p:sp>
        <p:nvSpPr>
          <p:cNvPr id="104622" name="Rectangle 174"/>
          <p:cNvSpPr>
            <a:spLocks noChangeArrowheads="1"/>
          </p:cNvSpPr>
          <p:nvPr/>
        </p:nvSpPr>
        <p:spPr bwMode="auto">
          <a:xfrm>
            <a:off x="66294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22</a:t>
            </a:r>
          </a:p>
        </p:txBody>
      </p:sp>
      <p:sp>
        <p:nvSpPr>
          <p:cNvPr id="104623" name="Rectangle 175"/>
          <p:cNvSpPr>
            <a:spLocks noChangeArrowheads="1"/>
          </p:cNvSpPr>
          <p:nvPr/>
        </p:nvSpPr>
        <p:spPr bwMode="auto">
          <a:xfrm>
            <a:off x="70866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23</a:t>
            </a:r>
          </a:p>
        </p:txBody>
      </p:sp>
      <p:sp>
        <p:nvSpPr>
          <p:cNvPr id="104624" name="Rectangle 176"/>
          <p:cNvSpPr>
            <a:spLocks noChangeArrowheads="1"/>
          </p:cNvSpPr>
          <p:nvPr/>
        </p:nvSpPr>
        <p:spPr bwMode="auto">
          <a:xfrm>
            <a:off x="48006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24</a:t>
            </a:r>
          </a:p>
        </p:txBody>
      </p:sp>
      <p:sp>
        <p:nvSpPr>
          <p:cNvPr id="104625" name="Rectangle 177"/>
          <p:cNvSpPr>
            <a:spLocks noChangeArrowheads="1"/>
          </p:cNvSpPr>
          <p:nvPr/>
        </p:nvSpPr>
        <p:spPr bwMode="auto">
          <a:xfrm>
            <a:off x="52578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25</a:t>
            </a:r>
          </a:p>
        </p:txBody>
      </p:sp>
      <p:sp>
        <p:nvSpPr>
          <p:cNvPr id="104626" name="Rectangle 178"/>
          <p:cNvSpPr>
            <a:spLocks noChangeArrowheads="1"/>
          </p:cNvSpPr>
          <p:nvPr/>
        </p:nvSpPr>
        <p:spPr bwMode="auto">
          <a:xfrm>
            <a:off x="61722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26</a:t>
            </a:r>
          </a:p>
        </p:txBody>
      </p:sp>
      <p:sp>
        <p:nvSpPr>
          <p:cNvPr id="104627" name="Rectangle 179"/>
          <p:cNvSpPr>
            <a:spLocks noChangeArrowheads="1"/>
          </p:cNvSpPr>
          <p:nvPr/>
        </p:nvSpPr>
        <p:spPr bwMode="auto">
          <a:xfrm>
            <a:off x="57150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27</a:t>
            </a:r>
          </a:p>
        </p:txBody>
      </p:sp>
      <p:sp>
        <p:nvSpPr>
          <p:cNvPr id="104628" name="Rectangle 180"/>
          <p:cNvSpPr>
            <a:spLocks noChangeArrowheads="1"/>
          </p:cNvSpPr>
          <p:nvPr/>
        </p:nvSpPr>
        <p:spPr bwMode="auto">
          <a:xfrm>
            <a:off x="80010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28</a:t>
            </a:r>
          </a:p>
        </p:txBody>
      </p:sp>
      <p:sp>
        <p:nvSpPr>
          <p:cNvPr id="104629" name="Rectangle 181"/>
          <p:cNvSpPr>
            <a:spLocks noChangeArrowheads="1"/>
          </p:cNvSpPr>
          <p:nvPr/>
        </p:nvSpPr>
        <p:spPr bwMode="auto">
          <a:xfrm>
            <a:off x="75438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29</a:t>
            </a:r>
          </a:p>
        </p:txBody>
      </p:sp>
      <p:sp>
        <p:nvSpPr>
          <p:cNvPr id="104630" name="Rectangle 182"/>
          <p:cNvSpPr>
            <a:spLocks noChangeArrowheads="1"/>
          </p:cNvSpPr>
          <p:nvPr/>
        </p:nvSpPr>
        <p:spPr bwMode="auto">
          <a:xfrm>
            <a:off x="66294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30</a:t>
            </a:r>
          </a:p>
        </p:txBody>
      </p:sp>
      <p:sp>
        <p:nvSpPr>
          <p:cNvPr id="104631" name="Rectangle 183"/>
          <p:cNvSpPr>
            <a:spLocks noChangeArrowheads="1"/>
          </p:cNvSpPr>
          <p:nvPr/>
        </p:nvSpPr>
        <p:spPr bwMode="auto">
          <a:xfrm>
            <a:off x="70866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31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1DEEF-39D3-40BC-857E-52F75473D2AB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BFA5-A36E-431F-B4C7-EAE3A8B8012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78" name="矩形 177"/>
          <p:cNvSpPr/>
          <p:nvPr/>
        </p:nvSpPr>
        <p:spPr>
          <a:xfrm>
            <a:off x="629654" y="5929968"/>
            <a:ext cx="34163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逻辑相邻一目了然！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89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0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0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" grpId="0" autoUpdateAnimBg="0"/>
      <p:bldP spid="104556" grpId="0" animBg="1"/>
      <p:bldP spid="104601" grpId="0" autoUpdateAnimBg="0"/>
      <p:bldP spid="104602" grpId="0" autoUpdateAnimBg="0"/>
      <p:bldP spid="104603" grpId="0" autoUpdateAnimBg="0"/>
      <p:bldP spid="104604" grpId="0" autoUpdateAnimBg="0"/>
      <p:bldP spid="104605" grpId="0" autoUpdateAnimBg="0"/>
      <p:bldP spid="104606" grpId="0" autoUpdateAnimBg="0"/>
      <p:bldP spid="104607" grpId="0" autoUpdateAnimBg="0"/>
      <p:bldP spid="104608" grpId="0" autoUpdateAnimBg="0"/>
      <p:bldP spid="104609" grpId="0" autoUpdateAnimBg="0"/>
      <p:bldP spid="104610" grpId="0" autoUpdateAnimBg="0"/>
      <p:bldP spid="104611" grpId="0" autoUpdateAnimBg="0"/>
      <p:bldP spid="104612" grpId="0" autoUpdateAnimBg="0"/>
      <p:bldP spid="104613" grpId="0" autoUpdateAnimBg="0"/>
      <p:bldP spid="104614" grpId="0" autoUpdateAnimBg="0"/>
      <p:bldP spid="104615" grpId="0" autoUpdateAnimBg="0"/>
      <p:bldP spid="104616" grpId="0" autoUpdateAnimBg="0"/>
      <p:bldP spid="104617" grpId="0" autoUpdateAnimBg="0"/>
      <p:bldP spid="104618" grpId="0" autoUpdateAnimBg="0"/>
      <p:bldP spid="104619" grpId="0" autoUpdateAnimBg="0"/>
      <p:bldP spid="104620" grpId="0" autoUpdateAnimBg="0"/>
      <p:bldP spid="104621" grpId="0" autoUpdateAnimBg="0"/>
      <p:bldP spid="104622" grpId="0" autoUpdateAnimBg="0"/>
      <p:bldP spid="104623" grpId="0" autoUpdateAnimBg="0"/>
      <p:bldP spid="104624" grpId="0" autoUpdateAnimBg="0"/>
      <p:bldP spid="104625" grpId="0" autoUpdateAnimBg="0"/>
      <p:bldP spid="104626" grpId="0" autoUpdateAnimBg="0"/>
      <p:bldP spid="104627" grpId="0" autoUpdateAnimBg="0"/>
      <p:bldP spid="104628" grpId="0" autoUpdateAnimBg="0"/>
      <p:bldP spid="104629" grpId="0" autoUpdateAnimBg="0"/>
      <p:bldP spid="104630" grpId="0" autoUpdateAnimBg="0"/>
      <p:bldP spid="104631" grpId="0" autoUpdateAnimBg="0"/>
      <p:bldP spid="1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188640"/>
            <a:ext cx="8640762" cy="914400"/>
          </a:xfrm>
        </p:spPr>
        <p:txBody>
          <a:bodyPr/>
          <a:lstStyle/>
          <a:p>
            <a:r>
              <a:rPr lang="zh-CN" altLang="en-US" dirty="0"/>
              <a:t>卡诺图表示逻辑函数</a:t>
            </a:r>
            <a:endParaRPr lang="zh-CN" altLang="en-US" sz="3600" dirty="0"/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>
            <p:extLst/>
          </p:nvPr>
        </p:nvGraphicFramePr>
        <p:xfrm>
          <a:off x="294998" y="1766590"/>
          <a:ext cx="2457400" cy="4207419"/>
        </p:xfrm>
        <a:graphic>
          <a:graphicData uri="http://schemas.openxmlformats.org/drawingml/2006/table">
            <a:tbl>
              <a:tblPr/>
              <a:tblGrid>
                <a:gridCol w="161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1411" name="Object 35"/>
          <p:cNvGraphicFramePr>
            <a:graphicFrameLocks noChangeAspect="1"/>
          </p:cNvGraphicFramePr>
          <p:nvPr>
            <p:extLst/>
          </p:nvPr>
        </p:nvGraphicFramePr>
        <p:xfrm>
          <a:off x="4147135" y="2276872"/>
          <a:ext cx="42719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42" name="Equation" r:id="rId4" imgW="1930320" imgH="215640" progId="Equation.3">
                  <p:embed/>
                </p:oleObj>
              </mc:Choice>
              <mc:Fallback>
                <p:oleObj name="Equation" r:id="rId4" imgW="1930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135" y="2276872"/>
                        <a:ext cx="42719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2" name="Object 36"/>
          <p:cNvGraphicFramePr>
            <a:graphicFrameLocks noChangeAspect="1"/>
          </p:cNvGraphicFramePr>
          <p:nvPr>
            <p:extLst/>
          </p:nvPr>
        </p:nvGraphicFramePr>
        <p:xfrm>
          <a:off x="4181961" y="1603246"/>
          <a:ext cx="3095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43" name="Equation" r:id="rId6" imgW="1358640" imgH="228600" progId="Equation.3">
                  <p:embed/>
                </p:oleObj>
              </mc:Choice>
              <mc:Fallback>
                <p:oleObj name="Equation" r:id="rId6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961" y="1603246"/>
                        <a:ext cx="3095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98A9D-43D9-476F-954B-90BD7EEBEAF3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963888" y="123391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最小项表达式：</a:t>
            </a: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3991461" y="2869580"/>
            <a:ext cx="2895600" cy="1524000"/>
            <a:chOff x="144" y="2304"/>
            <a:chExt cx="1824" cy="960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1536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1536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864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864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1200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7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1200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28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528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528" y="2688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528" y="3264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528" y="2688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1872" y="2688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528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1200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864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1536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288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44" y="240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288" y="230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BC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76" y="2448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00    01      </a:t>
              </a:r>
              <a:r>
                <a:rPr lang="en-US" altLang="zh-CN" sz="1600" dirty="0">
                  <a:solidFill>
                    <a:srgbClr val="FF0000"/>
                  </a:solidFill>
                </a:rPr>
                <a:t>11</a:t>
              </a:r>
              <a:r>
                <a:rPr lang="en-US" altLang="zh-CN" sz="1600" dirty="0"/>
                <a:t>      10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336" y="2736"/>
              <a:ext cx="19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87741" y="3523134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00181" y="3504734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300192" y="3501008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54541" y="3518580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714892" y="3995812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3995812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87941" y="4005064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52172" y="3980334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998" y="1233914"/>
            <a:ext cx="282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最小项真值表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047781" y="2754710"/>
            <a:ext cx="903070" cy="743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62" idx="0"/>
          </p:cNvCxnSpPr>
          <p:nvPr/>
        </p:nvCxnSpPr>
        <p:spPr>
          <a:xfrm flipH="1">
            <a:off x="5400092" y="2743932"/>
            <a:ext cx="648769" cy="1251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477373" y="2743932"/>
            <a:ext cx="517328" cy="1192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5950851" y="2743931"/>
            <a:ext cx="1936485" cy="1239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2461" y="5125360"/>
            <a:ext cx="233910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相邻最小项？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03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卡诺图化简法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968" y="1338263"/>
            <a:ext cx="8458200" cy="4953000"/>
          </a:xfrm>
        </p:spPr>
        <p:txBody>
          <a:bodyPr/>
          <a:lstStyle/>
          <a:p>
            <a:r>
              <a:rPr lang="zh-CN" altLang="en-US" sz="2800" dirty="0"/>
              <a:t>用卡诺图化简逻辑函数的依据 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卡诺图上几何位置的相邻性与</a:t>
            </a:r>
            <a:r>
              <a:rPr lang="zh-CN" altLang="en-US" sz="2400" dirty="0">
                <a:solidFill>
                  <a:srgbClr val="FF0000"/>
                </a:solidFill>
              </a:rPr>
              <a:t>逻辑上的相邻性</a:t>
            </a:r>
            <a:r>
              <a:rPr lang="zh-CN" altLang="en-US" sz="2400" dirty="0"/>
              <a:t>是一致的，因而从卡诺图上能</a:t>
            </a:r>
            <a:r>
              <a:rPr lang="zh-CN" altLang="en-US" sz="2400" b="1" dirty="0"/>
              <a:t>直观地找出那些具有相邻性</a:t>
            </a:r>
            <a:r>
              <a:rPr lang="zh-CN" altLang="en-US" sz="2400" dirty="0"/>
              <a:t>的最小项，并将其合并化简；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相邻的“</a:t>
            </a:r>
            <a:r>
              <a:rPr lang="en-US" altLang="zh-CN" sz="2400" dirty="0"/>
              <a:t>1</a:t>
            </a:r>
            <a:r>
              <a:rPr lang="zh-CN" altLang="en-US" sz="2400" dirty="0"/>
              <a:t>格”，标记成“卡诺圈”。卡诺圈越大越好，且必须包含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i</a:t>
            </a:r>
            <a:r>
              <a:rPr lang="zh-CN" altLang="en-US" sz="2400" dirty="0"/>
              <a:t>个“</a:t>
            </a:r>
            <a:r>
              <a:rPr lang="en-US" altLang="zh-CN" sz="2400" dirty="0"/>
              <a:t>1</a:t>
            </a:r>
            <a:r>
              <a:rPr lang="zh-CN" altLang="en-US" sz="2400" dirty="0"/>
              <a:t>格”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根据</a:t>
            </a:r>
            <a:r>
              <a:rPr lang="zh-CN" altLang="en-US" sz="2400" dirty="0">
                <a:solidFill>
                  <a:srgbClr val="FF0000"/>
                </a:solidFill>
              </a:rPr>
              <a:t>互补律</a:t>
            </a:r>
            <a:r>
              <a:rPr lang="zh-CN" altLang="en-US" sz="2400" dirty="0"/>
              <a:t>，当方格为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/>
              <a:t>，且</a:t>
            </a:r>
            <a:r>
              <a:rPr lang="zh-CN" altLang="en-US" sz="2400" dirty="0">
                <a:solidFill>
                  <a:srgbClr val="FF0000"/>
                </a:solidFill>
              </a:rPr>
              <a:t>两</a:t>
            </a:r>
            <a:r>
              <a:rPr lang="zh-CN" altLang="en-US" sz="2400" dirty="0"/>
              <a:t>个</a:t>
            </a:r>
            <a:r>
              <a:rPr lang="zh-CN" altLang="en-US" sz="2400" dirty="0">
                <a:latin typeface="Times New Roman" pitchFamily="18" charset="0"/>
              </a:rPr>
              <a:t>“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/>
              <a:t>格</a:t>
            </a:r>
            <a:r>
              <a:rPr lang="zh-CN" altLang="en-US" sz="2400" dirty="0">
                <a:latin typeface="Times New Roman" pitchFamily="18" charset="0"/>
              </a:rPr>
              <a:t>”</a:t>
            </a:r>
            <a:r>
              <a:rPr lang="zh-CN" altLang="en-US" sz="2400" dirty="0"/>
              <a:t>相邻时，对应的最小项就可以加以合并，消去</a:t>
            </a:r>
            <a:r>
              <a:rPr lang="zh-CN" altLang="en-US" sz="2400" dirty="0">
                <a:solidFill>
                  <a:srgbClr val="FF0000"/>
                </a:solidFill>
              </a:rPr>
              <a:t>一对</a:t>
            </a:r>
            <a:r>
              <a:rPr lang="zh-CN" altLang="en-US" sz="2400" dirty="0"/>
              <a:t>原变量与反变量，合并后只剩公共因子。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/>
              <a:t>例如：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反复利用合并项法则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保留相同变量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消去相反变量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22375"/>
              </p:ext>
            </p:extLst>
          </p:nvPr>
        </p:nvGraphicFramePr>
        <p:xfrm>
          <a:off x="2324100" y="5157192"/>
          <a:ext cx="4495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67" r:id="rId4" imgW="1778000" imgH="228600" progId="Equation.3">
                  <p:embed/>
                </p:oleObj>
              </mc:Choice>
              <mc:Fallback>
                <p:oleObj r:id="rId4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5157192"/>
                        <a:ext cx="44958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5EF04-FA75-4DA5-9FD3-4E126F1D646A}" type="datetime1">
              <a:rPr lang="zh-CN" altLang="en-US" smtClean="0"/>
              <a:t>2019/4/9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6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7326</TotalTime>
  <Words>5951</Words>
  <Application>Microsoft Office PowerPoint</Application>
  <PresentationFormat>全屏显示(4:3)</PresentationFormat>
  <Paragraphs>1438</Paragraphs>
  <Slides>67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67</vt:i4>
      </vt:variant>
    </vt:vector>
  </HeadingPairs>
  <TitlesOfParts>
    <vt:vector size="84" baseType="lpstr">
      <vt:lpstr>Courier</vt:lpstr>
      <vt:lpstr>Monotype Sorts</vt:lpstr>
      <vt:lpstr>黑体</vt:lpstr>
      <vt:lpstr>华文新魏</vt:lpstr>
      <vt:lpstr>宋体</vt:lpstr>
      <vt:lpstr>Arial</vt:lpstr>
      <vt:lpstr>Cambria Math</vt:lpstr>
      <vt:lpstr>Helvetica</vt:lpstr>
      <vt:lpstr>Tahoma</vt:lpstr>
      <vt:lpstr>Times New Roman</vt:lpstr>
      <vt:lpstr>Wingdings</vt:lpstr>
      <vt:lpstr>dld</vt:lpstr>
      <vt:lpstr>Equation</vt:lpstr>
      <vt:lpstr>Equation.3</vt:lpstr>
      <vt:lpstr>Visio</vt:lpstr>
      <vt:lpstr>VISIO</vt:lpstr>
      <vt:lpstr>公式</vt:lpstr>
      <vt:lpstr>第4章 组合逻辑设计原理</vt:lpstr>
      <vt:lpstr>主要内容</vt:lpstr>
      <vt:lpstr>卡诺图 （Karnaugh Map: K-MAP）</vt:lpstr>
      <vt:lpstr>问题求解</vt:lpstr>
      <vt:lpstr>从真值表如何寻找距离为1的最小项？</vt:lpstr>
      <vt:lpstr>卡诺图法化简逻辑函数</vt:lpstr>
      <vt:lpstr>卡诺图</vt:lpstr>
      <vt:lpstr>卡诺图表示逻辑函数</vt:lpstr>
      <vt:lpstr>卡诺图化简法</vt:lpstr>
      <vt:lpstr>卡诺图化简步骤与直观原则</vt:lpstr>
      <vt:lpstr>练习</vt:lpstr>
      <vt:lpstr> 卡诺图化简的理论基础</vt:lpstr>
      <vt:lpstr>卡诺图化简的理论基础</vt:lpstr>
      <vt:lpstr>卡诺图化简算法</vt:lpstr>
      <vt:lpstr>卡诺图化简实例</vt:lpstr>
      <vt:lpstr>多重覆盖的选择</vt:lpstr>
      <vt:lpstr>五变量卡洛图</vt:lpstr>
      <vt:lpstr>卡诺图化简最大项表达式</vt:lpstr>
      <vt:lpstr>小结</vt:lpstr>
      <vt:lpstr>小结</vt:lpstr>
      <vt:lpstr>卡诺图练习</vt:lpstr>
      <vt:lpstr>奎因-穆克鲁斯算法 Quine-McCluskey algorithm</vt:lpstr>
      <vt:lpstr>问题求解？</vt:lpstr>
      <vt:lpstr>观察真值表</vt:lpstr>
      <vt:lpstr>奎因-穆克鲁斯算法</vt:lpstr>
      <vt:lpstr>QM算法</vt:lpstr>
      <vt:lpstr>Quine-McCluskey法</vt:lpstr>
      <vt:lpstr>Quine-McCluskey法</vt:lpstr>
      <vt:lpstr>Quine-McCluskey法</vt:lpstr>
      <vt:lpstr>Quine-McCluskey法</vt:lpstr>
      <vt:lpstr> 覆盖过程算法(Covering Procedure) </vt:lpstr>
      <vt:lpstr> 覆盖的例子 </vt:lpstr>
      <vt:lpstr> 简化的质蕴含表 </vt:lpstr>
      <vt:lpstr> 循环质蕴涵项表 </vt:lpstr>
      <vt:lpstr>Quine-McCluskey法</vt:lpstr>
      <vt:lpstr>QM练习</vt:lpstr>
      <vt:lpstr>无关项处理</vt:lpstr>
      <vt:lpstr>无关项(Don’t Care Term)</vt:lpstr>
      <vt:lpstr>无关项设计</vt:lpstr>
      <vt:lpstr>无关项设计</vt:lpstr>
      <vt:lpstr> 无关项的Q-M方法 </vt:lpstr>
      <vt:lpstr> 质蕴涵项 </vt:lpstr>
      <vt:lpstr> 质蕴涵项表 </vt:lpstr>
      <vt:lpstr> 最小化结果 </vt:lpstr>
      <vt:lpstr>定时冒险</vt:lpstr>
      <vt:lpstr>定时冒险</vt:lpstr>
      <vt:lpstr>定时冒险</vt:lpstr>
      <vt:lpstr>静态冒险</vt:lpstr>
      <vt:lpstr>利用卡诺图发现静态冒险</vt:lpstr>
      <vt:lpstr>PowerPoint 演示文稿</vt:lpstr>
      <vt:lpstr>消除竞争－冒险现象的方法</vt:lpstr>
      <vt:lpstr>消除竞争－冒险现象的方法</vt:lpstr>
      <vt:lpstr>PowerPoint 演示文稿</vt:lpstr>
      <vt:lpstr>组合逻辑设计实例1</vt:lpstr>
      <vt:lpstr>PowerPoint 演示文稿</vt:lpstr>
      <vt:lpstr>PowerPoint 演示文稿</vt:lpstr>
      <vt:lpstr>组合电路设计实例2</vt:lpstr>
      <vt:lpstr>组合电路设计实例2</vt:lpstr>
      <vt:lpstr>组合电路设计实例2</vt:lpstr>
      <vt:lpstr>加法器设计</vt:lpstr>
      <vt:lpstr>加法器设计</vt:lpstr>
      <vt:lpstr>组合逻辑电路设计示例4</vt:lpstr>
      <vt:lpstr>组合逻辑电路设计示例4</vt:lpstr>
      <vt:lpstr>组合逻辑电路设计示例4</vt:lpstr>
      <vt:lpstr>组合逻辑电路设计示例4</vt:lpstr>
      <vt:lpstr>本章主要内容</vt:lpstr>
      <vt:lpstr>组合电路设计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zj kelly</cp:lastModifiedBy>
  <cp:revision>323</cp:revision>
  <cp:lastPrinted>2012-03-01T12:30:08Z</cp:lastPrinted>
  <dcterms:created xsi:type="dcterms:W3CDTF">2006-07-10T13:07:00Z</dcterms:created>
  <dcterms:modified xsi:type="dcterms:W3CDTF">2019-04-09T06:31:52Z</dcterms:modified>
</cp:coreProperties>
</file>