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54"/>
  </p:notesMasterIdLst>
  <p:handoutMasterIdLst>
    <p:handoutMasterId r:id="rId55"/>
  </p:handoutMasterIdLst>
  <p:sldIdLst>
    <p:sldId id="256" r:id="rId2"/>
    <p:sldId id="291" r:id="rId3"/>
    <p:sldId id="324" r:id="rId4"/>
    <p:sldId id="439" r:id="rId5"/>
    <p:sldId id="421" r:id="rId6"/>
    <p:sldId id="423" r:id="rId7"/>
    <p:sldId id="422" r:id="rId8"/>
    <p:sldId id="424" r:id="rId9"/>
    <p:sldId id="321" r:id="rId10"/>
    <p:sldId id="329" r:id="rId11"/>
    <p:sldId id="427" r:id="rId12"/>
    <p:sldId id="428" r:id="rId13"/>
    <p:sldId id="429" r:id="rId14"/>
    <p:sldId id="434" r:id="rId15"/>
    <p:sldId id="425" r:id="rId16"/>
    <p:sldId id="426" r:id="rId17"/>
    <p:sldId id="431" r:id="rId18"/>
    <p:sldId id="433" r:id="rId19"/>
    <p:sldId id="432" r:id="rId20"/>
    <p:sldId id="393" r:id="rId21"/>
    <p:sldId id="430" r:id="rId22"/>
    <p:sldId id="332" r:id="rId23"/>
    <p:sldId id="395" r:id="rId24"/>
    <p:sldId id="334" r:id="rId25"/>
    <p:sldId id="396" r:id="rId26"/>
    <p:sldId id="335" r:id="rId27"/>
    <p:sldId id="336" r:id="rId28"/>
    <p:sldId id="397" r:id="rId29"/>
    <p:sldId id="440" r:id="rId30"/>
    <p:sldId id="337" r:id="rId31"/>
    <p:sldId id="406" r:id="rId32"/>
    <p:sldId id="405" r:id="rId33"/>
    <p:sldId id="338" r:id="rId34"/>
    <p:sldId id="409" r:id="rId35"/>
    <p:sldId id="407" r:id="rId36"/>
    <p:sldId id="412" r:id="rId37"/>
    <p:sldId id="413" r:id="rId38"/>
    <p:sldId id="414" r:id="rId39"/>
    <p:sldId id="415" r:id="rId40"/>
    <p:sldId id="416" r:id="rId41"/>
    <p:sldId id="417" r:id="rId42"/>
    <p:sldId id="418" r:id="rId43"/>
    <p:sldId id="419" r:id="rId44"/>
    <p:sldId id="420" r:id="rId45"/>
    <p:sldId id="437" r:id="rId46"/>
    <p:sldId id="343" r:id="rId47"/>
    <p:sldId id="436" r:id="rId48"/>
    <p:sldId id="403" r:id="rId49"/>
    <p:sldId id="404" r:id="rId50"/>
    <p:sldId id="351" r:id="rId51"/>
    <p:sldId id="352" r:id="rId52"/>
    <p:sldId id="353" r:id="rId53"/>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autoAdjust="0"/>
    <p:restoredTop sz="65206" autoAdjust="0"/>
  </p:normalViewPr>
  <p:slideViewPr>
    <p:cSldViewPr snapToObjects="1">
      <p:cViewPr varScale="1">
        <p:scale>
          <a:sx n="44" d="100"/>
          <a:sy n="44" d="100"/>
        </p:scale>
        <p:origin x="1920" y="3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16.xml"/><Relationship Id="rId13" Type="http://schemas.openxmlformats.org/officeDocument/2006/relationships/slide" Target="slides/slide40.xml"/><Relationship Id="rId3" Type="http://schemas.openxmlformats.org/officeDocument/2006/relationships/slide" Target="slides/slide8.xml"/><Relationship Id="rId7" Type="http://schemas.openxmlformats.org/officeDocument/2006/relationships/slide" Target="slides/slide15.xml"/><Relationship Id="rId12" Type="http://schemas.openxmlformats.org/officeDocument/2006/relationships/slide" Target="slides/slide38.xml"/><Relationship Id="rId17" Type="http://schemas.openxmlformats.org/officeDocument/2006/relationships/slide" Target="slides/slide44.xml"/><Relationship Id="rId2" Type="http://schemas.openxmlformats.org/officeDocument/2006/relationships/slide" Target="slides/slide6.xml"/><Relationship Id="rId16" Type="http://schemas.openxmlformats.org/officeDocument/2006/relationships/slide" Target="slides/slide43.xml"/><Relationship Id="rId1" Type="http://schemas.openxmlformats.org/officeDocument/2006/relationships/slide" Target="slides/slide5.xml"/><Relationship Id="rId6" Type="http://schemas.openxmlformats.org/officeDocument/2006/relationships/slide" Target="slides/slide13.xml"/><Relationship Id="rId11" Type="http://schemas.openxmlformats.org/officeDocument/2006/relationships/slide" Target="slides/slide37.xml"/><Relationship Id="rId5" Type="http://schemas.openxmlformats.org/officeDocument/2006/relationships/slide" Target="slides/slide12.xml"/><Relationship Id="rId15" Type="http://schemas.openxmlformats.org/officeDocument/2006/relationships/slide" Target="slides/slide42.xml"/><Relationship Id="rId10" Type="http://schemas.openxmlformats.org/officeDocument/2006/relationships/slide" Target="slides/slide36.xml"/><Relationship Id="rId4" Type="http://schemas.openxmlformats.org/officeDocument/2006/relationships/slide" Target="slides/slide11.xml"/><Relationship Id="rId9" Type="http://schemas.openxmlformats.org/officeDocument/2006/relationships/slide" Target="slides/slide21.xml"/><Relationship Id="rId14" Type="http://schemas.openxmlformats.org/officeDocument/2006/relationships/slide" Target="slides/slide4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F8251A-2918-46E6-AFE7-18B337FF7703}" type="doc">
      <dgm:prSet loTypeId="urn:microsoft.com/office/officeart/2005/8/layout/hierarchy1" loCatId="hierarchy" qsTypeId="urn:microsoft.com/office/officeart/2005/8/quickstyle/simple1" qsCatId="simple" csTypeId="urn:microsoft.com/office/officeart/2005/8/colors/colorful5" csCatId="colorful" phldr="1"/>
      <dgm:spPr/>
      <dgm:t>
        <a:bodyPr/>
        <a:lstStyle/>
        <a:p>
          <a:endParaRPr lang="zh-CN" altLang="en-US"/>
        </a:p>
      </dgm:t>
    </dgm:pt>
    <dgm:pt modelId="{FA73A073-AF32-4780-8389-3C3BD917C788}">
      <dgm:prSet phldrT="[文本]"/>
      <dgm:spPr/>
      <dgm:t>
        <a:bodyPr/>
        <a:lstStyle/>
        <a:p>
          <a:r>
            <a:rPr lang="en-US" altLang="zh-CN" dirty="0"/>
            <a:t>digital logic circuit</a:t>
          </a:r>
          <a:endParaRPr lang="zh-CN" altLang="en-US" dirty="0"/>
        </a:p>
      </dgm:t>
    </dgm:pt>
    <dgm:pt modelId="{165465AE-25F7-43E6-A770-3B19652FC1ED}" type="parTrans" cxnId="{56AD965B-584B-4D7F-800C-FF7BB8FB3529}">
      <dgm:prSet/>
      <dgm:spPr/>
      <dgm:t>
        <a:bodyPr/>
        <a:lstStyle/>
        <a:p>
          <a:endParaRPr lang="zh-CN" altLang="en-US"/>
        </a:p>
      </dgm:t>
    </dgm:pt>
    <dgm:pt modelId="{C8E1ED6F-ECD1-49E1-82E9-91AD5A2FBD30}" type="sibTrans" cxnId="{56AD965B-584B-4D7F-800C-FF7BB8FB3529}">
      <dgm:prSet/>
      <dgm:spPr/>
      <dgm:t>
        <a:bodyPr/>
        <a:lstStyle/>
        <a:p>
          <a:endParaRPr lang="zh-CN" altLang="en-US"/>
        </a:p>
      </dgm:t>
    </dgm:pt>
    <dgm:pt modelId="{BFECA49A-2705-4113-9482-918D4D5F6B22}">
      <dgm:prSet phldrT="[文本]"/>
      <dgm:spPr/>
      <dgm:t>
        <a:bodyPr/>
        <a:lstStyle/>
        <a:p>
          <a:r>
            <a:rPr lang="en-US" altLang="zh-CN" dirty="0"/>
            <a:t>PLD</a:t>
          </a:r>
          <a:endParaRPr lang="zh-CN" altLang="en-US" dirty="0"/>
        </a:p>
      </dgm:t>
    </dgm:pt>
    <dgm:pt modelId="{57B3FA19-9E6C-417F-86AE-265047E9D595}" type="parTrans" cxnId="{194D4636-1B35-42DB-B742-3FCA9C766E3B}">
      <dgm:prSet/>
      <dgm:spPr/>
      <dgm:t>
        <a:bodyPr/>
        <a:lstStyle/>
        <a:p>
          <a:endParaRPr lang="zh-CN" altLang="en-US"/>
        </a:p>
      </dgm:t>
    </dgm:pt>
    <dgm:pt modelId="{FF2B6CC5-9D54-4760-BF7B-7E6DFB77F5E6}" type="sibTrans" cxnId="{194D4636-1B35-42DB-B742-3FCA9C766E3B}">
      <dgm:prSet/>
      <dgm:spPr/>
      <dgm:t>
        <a:bodyPr/>
        <a:lstStyle/>
        <a:p>
          <a:endParaRPr lang="zh-CN" altLang="en-US"/>
        </a:p>
      </dgm:t>
    </dgm:pt>
    <dgm:pt modelId="{7135C4E2-3C8F-43F0-8194-A01F90B916C8}">
      <dgm:prSet phldrT="[文本]"/>
      <dgm:spPr/>
      <dgm:t>
        <a:bodyPr/>
        <a:lstStyle/>
        <a:p>
          <a:r>
            <a:rPr lang="en-US" altLang="zh-CN" dirty="0"/>
            <a:t>ROM</a:t>
          </a:r>
          <a:endParaRPr lang="zh-CN" altLang="en-US" dirty="0"/>
        </a:p>
      </dgm:t>
    </dgm:pt>
    <dgm:pt modelId="{4B7BC1E7-ED65-4025-B315-429BDD02CE1D}" type="parTrans" cxnId="{06489051-385A-4810-ACAC-976CDA6006CE}">
      <dgm:prSet/>
      <dgm:spPr/>
      <dgm:t>
        <a:bodyPr/>
        <a:lstStyle/>
        <a:p>
          <a:endParaRPr lang="zh-CN" altLang="en-US"/>
        </a:p>
      </dgm:t>
    </dgm:pt>
    <dgm:pt modelId="{F73F6EC9-79BB-4EEA-81B4-0CA251995B5D}" type="sibTrans" cxnId="{06489051-385A-4810-ACAC-976CDA6006CE}">
      <dgm:prSet/>
      <dgm:spPr/>
      <dgm:t>
        <a:bodyPr/>
        <a:lstStyle/>
        <a:p>
          <a:endParaRPr lang="zh-CN" altLang="en-US"/>
        </a:p>
      </dgm:t>
    </dgm:pt>
    <dgm:pt modelId="{E5334D7B-FC4E-42FF-A6A4-DC2378598DE1}">
      <dgm:prSet phldrT="[文本]"/>
      <dgm:spPr/>
      <dgm:t>
        <a:bodyPr/>
        <a:lstStyle/>
        <a:p>
          <a:r>
            <a:rPr lang="en-US" altLang="zh-CN" dirty="0"/>
            <a:t>PAL/GAL</a:t>
          </a:r>
          <a:endParaRPr lang="zh-CN" altLang="en-US" dirty="0"/>
        </a:p>
      </dgm:t>
    </dgm:pt>
    <dgm:pt modelId="{56D94ADA-72C9-40BD-B08F-FDB4B03AB6B9}" type="parTrans" cxnId="{8D81B3A1-85A6-4982-BF4F-D1CA85FD76DD}">
      <dgm:prSet/>
      <dgm:spPr/>
      <dgm:t>
        <a:bodyPr/>
        <a:lstStyle/>
        <a:p>
          <a:endParaRPr lang="zh-CN" altLang="en-US"/>
        </a:p>
      </dgm:t>
    </dgm:pt>
    <dgm:pt modelId="{D870E546-4CAA-4326-BE04-56FB5111728A}" type="sibTrans" cxnId="{8D81B3A1-85A6-4982-BF4F-D1CA85FD76DD}">
      <dgm:prSet/>
      <dgm:spPr/>
      <dgm:t>
        <a:bodyPr/>
        <a:lstStyle/>
        <a:p>
          <a:endParaRPr lang="zh-CN" altLang="en-US"/>
        </a:p>
      </dgm:t>
    </dgm:pt>
    <dgm:pt modelId="{1FBF54C1-803B-48B6-B73D-EF2C7FE26FBC}">
      <dgm:prSet phldrT="[文本]"/>
      <dgm:spPr/>
      <dgm:t>
        <a:bodyPr/>
        <a:lstStyle/>
        <a:p>
          <a:r>
            <a:rPr lang="en-US" altLang="zh-CN" dirty="0"/>
            <a:t>ASIC</a:t>
          </a:r>
          <a:endParaRPr lang="zh-CN" altLang="en-US" dirty="0"/>
        </a:p>
      </dgm:t>
    </dgm:pt>
    <dgm:pt modelId="{C8423A3F-CC62-4A30-8D8B-A3B3C464F4CE}" type="parTrans" cxnId="{63D81AC0-5B95-47AA-BD93-B3CB1F576EB7}">
      <dgm:prSet/>
      <dgm:spPr/>
      <dgm:t>
        <a:bodyPr/>
        <a:lstStyle/>
        <a:p>
          <a:endParaRPr lang="zh-CN" altLang="en-US"/>
        </a:p>
      </dgm:t>
    </dgm:pt>
    <dgm:pt modelId="{5D9D0EE0-2FA6-44CA-A19B-0F34909ED0E7}" type="sibTrans" cxnId="{63D81AC0-5B95-47AA-BD93-B3CB1F576EB7}">
      <dgm:prSet/>
      <dgm:spPr/>
      <dgm:t>
        <a:bodyPr/>
        <a:lstStyle/>
        <a:p>
          <a:endParaRPr lang="zh-CN" altLang="en-US"/>
        </a:p>
      </dgm:t>
    </dgm:pt>
    <dgm:pt modelId="{B7D9C7F5-68BA-46FD-BCFF-CEDAD5F05F2E}">
      <dgm:prSet/>
      <dgm:spPr/>
      <dgm:t>
        <a:bodyPr/>
        <a:lstStyle/>
        <a:p>
          <a:r>
            <a:rPr lang="en-US" altLang="zh-CN" dirty="0"/>
            <a:t>CPLD</a:t>
          </a:r>
          <a:endParaRPr lang="zh-CN" altLang="en-US" dirty="0"/>
        </a:p>
      </dgm:t>
    </dgm:pt>
    <dgm:pt modelId="{F3538B62-BB91-41F5-B894-966EB5495506}" type="parTrans" cxnId="{2DF258B8-8339-419E-802F-07E96007D22A}">
      <dgm:prSet/>
      <dgm:spPr/>
      <dgm:t>
        <a:bodyPr/>
        <a:lstStyle/>
        <a:p>
          <a:endParaRPr lang="zh-CN" altLang="en-US"/>
        </a:p>
      </dgm:t>
    </dgm:pt>
    <dgm:pt modelId="{26F9FF1F-D4B8-493F-A592-75E5B4AC70C6}" type="sibTrans" cxnId="{2DF258B8-8339-419E-802F-07E96007D22A}">
      <dgm:prSet/>
      <dgm:spPr/>
      <dgm:t>
        <a:bodyPr/>
        <a:lstStyle/>
        <a:p>
          <a:endParaRPr lang="zh-CN" altLang="en-US"/>
        </a:p>
      </dgm:t>
    </dgm:pt>
    <dgm:pt modelId="{58019FE2-7BDB-4C59-ADE0-AD3FE6D8DB01}">
      <dgm:prSet/>
      <dgm:spPr/>
      <dgm:t>
        <a:bodyPr/>
        <a:lstStyle/>
        <a:p>
          <a:r>
            <a:rPr lang="en-US" altLang="zh-CN" dirty="0"/>
            <a:t>FPGA</a:t>
          </a:r>
          <a:endParaRPr lang="zh-CN" altLang="en-US" dirty="0"/>
        </a:p>
      </dgm:t>
    </dgm:pt>
    <dgm:pt modelId="{682260F3-29A6-4F01-8ECC-13F809DCF04F}" type="parTrans" cxnId="{8D1B579E-E1BE-4574-9751-8AB6417B9996}">
      <dgm:prSet/>
      <dgm:spPr/>
      <dgm:t>
        <a:bodyPr/>
        <a:lstStyle/>
        <a:p>
          <a:endParaRPr lang="zh-CN" altLang="en-US"/>
        </a:p>
      </dgm:t>
    </dgm:pt>
    <dgm:pt modelId="{1CF68A54-6B96-41E0-8FD2-96442F58BD5C}" type="sibTrans" cxnId="{8D1B579E-E1BE-4574-9751-8AB6417B9996}">
      <dgm:prSet/>
      <dgm:spPr/>
      <dgm:t>
        <a:bodyPr/>
        <a:lstStyle/>
        <a:p>
          <a:endParaRPr lang="zh-CN" altLang="en-US"/>
        </a:p>
      </dgm:t>
    </dgm:pt>
    <dgm:pt modelId="{FF6FFCC9-E84D-4DAA-97DC-20A24EC0E9DF}">
      <dgm:prSet/>
      <dgm:spPr/>
      <dgm:t>
        <a:bodyPr/>
        <a:lstStyle/>
        <a:p>
          <a:r>
            <a:rPr lang="en-US" altLang="zh-CN" dirty="0">
              <a:solidFill>
                <a:srgbClr val="FF0000"/>
              </a:solidFill>
            </a:rPr>
            <a:t>SSI/MSI</a:t>
          </a:r>
          <a:endParaRPr lang="zh-CN" altLang="en-US" dirty="0">
            <a:solidFill>
              <a:srgbClr val="FF0000"/>
            </a:solidFill>
          </a:endParaRPr>
        </a:p>
      </dgm:t>
    </dgm:pt>
    <dgm:pt modelId="{AD944FA2-1E66-4F36-831B-BA1EF16EDB2A}" type="parTrans" cxnId="{6BD18D39-AD4F-490C-9B58-310B921A76A7}">
      <dgm:prSet/>
      <dgm:spPr/>
      <dgm:t>
        <a:bodyPr/>
        <a:lstStyle/>
        <a:p>
          <a:endParaRPr lang="zh-CN" altLang="en-US"/>
        </a:p>
      </dgm:t>
    </dgm:pt>
    <dgm:pt modelId="{798C8AB5-89B1-4E00-B5B1-7F33154D4B3A}" type="sibTrans" cxnId="{6BD18D39-AD4F-490C-9B58-310B921A76A7}">
      <dgm:prSet/>
      <dgm:spPr/>
      <dgm:t>
        <a:bodyPr/>
        <a:lstStyle/>
        <a:p>
          <a:endParaRPr lang="zh-CN" altLang="en-US"/>
        </a:p>
      </dgm:t>
    </dgm:pt>
    <dgm:pt modelId="{C04D5E20-0788-4791-A32F-EC4931378F14}" type="pres">
      <dgm:prSet presAssocID="{40F8251A-2918-46E6-AFE7-18B337FF7703}" presName="hierChild1" presStyleCnt="0">
        <dgm:presLayoutVars>
          <dgm:chPref val="1"/>
          <dgm:dir/>
          <dgm:animOne val="branch"/>
          <dgm:animLvl val="lvl"/>
          <dgm:resizeHandles/>
        </dgm:presLayoutVars>
      </dgm:prSet>
      <dgm:spPr/>
    </dgm:pt>
    <dgm:pt modelId="{9A758B23-9A57-4ABD-8D7C-B8DF188DC198}" type="pres">
      <dgm:prSet presAssocID="{FA73A073-AF32-4780-8389-3C3BD917C788}" presName="hierRoot1" presStyleCnt="0"/>
      <dgm:spPr/>
    </dgm:pt>
    <dgm:pt modelId="{987DD355-3788-4E3E-86BA-AB673DD082A1}" type="pres">
      <dgm:prSet presAssocID="{FA73A073-AF32-4780-8389-3C3BD917C788}" presName="composite" presStyleCnt="0"/>
      <dgm:spPr/>
    </dgm:pt>
    <dgm:pt modelId="{42C3DAE5-355F-4706-B5E4-6A8C42BD6325}" type="pres">
      <dgm:prSet presAssocID="{FA73A073-AF32-4780-8389-3C3BD917C788}" presName="background" presStyleLbl="node0" presStyleIdx="0" presStyleCnt="1"/>
      <dgm:spPr/>
    </dgm:pt>
    <dgm:pt modelId="{EFA6C382-2D3A-4A7D-9A47-D864E234E876}" type="pres">
      <dgm:prSet presAssocID="{FA73A073-AF32-4780-8389-3C3BD917C788}" presName="text" presStyleLbl="fgAcc0" presStyleIdx="0" presStyleCnt="1">
        <dgm:presLayoutVars>
          <dgm:chPref val="3"/>
        </dgm:presLayoutVars>
      </dgm:prSet>
      <dgm:spPr/>
    </dgm:pt>
    <dgm:pt modelId="{C1558B29-E78C-405D-ADC5-4BDCB9AC431C}" type="pres">
      <dgm:prSet presAssocID="{FA73A073-AF32-4780-8389-3C3BD917C788}" presName="hierChild2" presStyleCnt="0"/>
      <dgm:spPr/>
    </dgm:pt>
    <dgm:pt modelId="{55862EEF-AAC4-4062-8D7B-BC66E882645E}" type="pres">
      <dgm:prSet presAssocID="{AD944FA2-1E66-4F36-831B-BA1EF16EDB2A}" presName="Name10" presStyleLbl="parChTrans1D2" presStyleIdx="0" presStyleCnt="3"/>
      <dgm:spPr/>
    </dgm:pt>
    <dgm:pt modelId="{836551CB-224E-4FFA-9000-FAB28389A9DE}" type="pres">
      <dgm:prSet presAssocID="{FF6FFCC9-E84D-4DAA-97DC-20A24EC0E9DF}" presName="hierRoot2" presStyleCnt="0"/>
      <dgm:spPr/>
    </dgm:pt>
    <dgm:pt modelId="{5E334307-C5FE-4598-8664-A5D7EF67A48C}" type="pres">
      <dgm:prSet presAssocID="{FF6FFCC9-E84D-4DAA-97DC-20A24EC0E9DF}" presName="composite2" presStyleCnt="0"/>
      <dgm:spPr/>
    </dgm:pt>
    <dgm:pt modelId="{7001BE1A-361D-401D-9A81-E7B7AC26ECD8}" type="pres">
      <dgm:prSet presAssocID="{FF6FFCC9-E84D-4DAA-97DC-20A24EC0E9DF}" presName="background2" presStyleLbl="node2" presStyleIdx="0" presStyleCnt="3"/>
      <dgm:spPr/>
    </dgm:pt>
    <dgm:pt modelId="{A7BFDA1B-4253-4280-B075-D341B04D62EC}" type="pres">
      <dgm:prSet presAssocID="{FF6FFCC9-E84D-4DAA-97DC-20A24EC0E9DF}" presName="text2" presStyleLbl="fgAcc2" presStyleIdx="0" presStyleCnt="3">
        <dgm:presLayoutVars>
          <dgm:chPref val="3"/>
        </dgm:presLayoutVars>
      </dgm:prSet>
      <dgm:spPr/>
    </dgm:pt>
    <dgm:pt modelId="{3572C915-546B-4D1A-81F7-C1F4E733236D}" type="pres">
      <dgm:prSet presAssocID="{FF6FFCC9-E84D-4DAA-97DC-20A24EC0E9DF}" presName="hierChild3" presStyleCnt="0"/>
      <dgm:spPr/>
    </dgm:pt>
    <dgm:pt modelId="{36DF62A5-429E-4C1D-9F73-D3506E838CC4}" type="pres">
      <dgm:prSet presAssocID="{57B3FA19-9E6C-417F-86AE-265047E9D595}" presName="Name10" presStyleLbl="parChTrans1D2" presStyleIdx="1" presStyleCnt="3"/>
      <dgm:spPr/>
    </dgm:pt>
    <dgm:pt modelId="{65151322-76D6-426B-B30A-6459F9B524BF}" type="pres">
      <dgm:prSet presAssocID="{BFECA49A-2705-4113-9482-918D4D5F6B22}" presName="hierRoot2" presStyleCnt="0"/>
      <dgm:spPr/>
    </dgm:pt>
    <dgm:pt modelId="{258C4416-9EBA-41B3-BBC6-E0B7E486F8D6}" type="pres">
      <dgm:prSet presAssocID="{BFECA49A-2705-4113-9482-918D4D5F6B22}" presName="composite2" presStyleCnt="0"/>
      <dgm:spPr/>
    </dgm:pt>
    <dgm:pt modelId="{73D6D211-8D28-4DDD-BA95-7F80B8A1820D}" type="pres">
      <dgm:prSet presAssocID="{BFECA49A-2705-4113-9482-918D4D5F6B22}" presName="background2" presStyleLbl="node2" presStyleIdx="1" presStyleCnt="3"/>
      <dgm:spPr/>
    </dgm:pt>
    <dgm:pt modelId="{EE08A38D-4785-45EB-9F4E-2B3861CF7184}" type="pres">
      <dgm:prSet presAssocID="{BFECA49A-2705-4113-9482-918D4D5F6B22}" presName="text2" presStyleLbl="fgAcc2" presStyleIdx="1" presStyleCnt="3">
        <dgm:presLayoutVars>
          <dgm:chPref val="3"/>
        </dgm:presLayoutVars>
      </dgm:prSet>
      <dgm:spPr/>
    </dgm:pt>
    <dgm:pt modelId="{2E375750-FF17-484E-BCE6-02EF8B5A91B7}" type="pres">
      <dgm:prSet presAssocID="{BFECA49A-2705-4113-9482-918D4D5F6B22}" presName="hierChild3" presStyleCnt="0"/>
      <dgm:spPr/>
    </dgm:pt>
    <dgm:pt modelId="{6CE234B2-68AA-4880-8E4E-46B0FC6234E5}" type="pres">
      <dgm:prSet presAssocID="{4B7BC1E7-ED65-4025-B315-429BDD02CE1D}" presName="Name17" presStyleLbl="parChTrans1D3" presStyleIdx="0" presStyleCnt="4"/>
      <dgm:spPr/>
    </dgm:pt>
    <dgm:pt modelId="{9805A7CE-147D-4200-A7FE-81FA42288DF2}" type="pres">
      <dgm:prSet presAssocID="{7135C4E2-3C8F-43F0-8194-A01F90B916C8}" presName="hierRoot3" presStyleCnt="0"/>
      <dgm:spPr/>
    </dgm:pt>
    <dgm:pt modelId="{6BB8AB4A-C081-439D-B8DF-744CA15FF4E2}" type="pres">
      <dgm:prSet presAssocID="{7135C4E2-3C8F-43F0-8194-A01F90B916C8}" presName="composite3" presStyleCnt="0"/>
      <dgm:spPr/>
    </dgm:pt>
    <dgm:pt modelId="{BB81BCF1-92A8-4403-B684-D912D39988C4}" type="pres">
      <dgm:prSet presAssocID="{7135C4E2-3C8F-43F0-8194-A01F90B916C8}" presName="background3" presStyleLbl="node3" presStyleIdx="0" presStyleCnt="4"/>
      <dgm:spPr/>
    </dgm:pt>
    <dgm:pt modelId="{27009546-4EC8-4371-A983-BF4A67424964}" type="pres">
      <dgm:prSet presAssocID="{7135C4E2-3C8F-43F0-8194-A01F90B916C8}" presName="text3" presStyleLbl="fgAcc3" presStyleIdx="0" presStyleCnt="4">
        <dgm:presLayoutVars>
          <dgm:chPref val="3"/>
        </dgm:presLayoutVars>
      </dgm:prSet>
      <dgm:spPr/>
    </dgm:pt>
    <dgm:pt modelId="{82668484-C628-467F-905E-9265F18946C8}" type="pres">
      <dgm:prSet presAssocID="{7135C4E2-3C8F-43F0-8194-A01F90B916C8}" presName="hierChild4" presStyleCnt="0"/>
      <dgm:spPr/>
    </dgm:pt>
    <dgm:pt modelId="{9B093C1E-8D8D-430F-913C-8867E72AA7B8}" type="pres">
      <dgm:prSet presAssocID="{56D94ADA-72C9-40BD-B08F-FDB4B03AB6B9}" presName="Name17" presStyleLbl="parChTrans1D3" presStyleIdx="1" presStyleCnt="4"/>
      <dgm:spPr/>
    </dgm:pt>
    <dgm:pt modelId="{DB38CC69-EE56-4675-AE3C-76606B25B074}" type="pres">
      <dgm:prSet presAssocID="{E5334D7B-FC4E-42FF-A6A4-DC2378598DE1}" presName="hierRoot3" presStyleCnt="0"/>
      <dgm:spPr/>
    </dgm:pt>
    <dgm:pt modelId="{1124BB0C-16F6-42FC-987B-C3317EC126C2}" type="pres">
      <dgm:prSet presAssocID="{E5334D7B-FC4E-42FF-A6A4-DC2378598DE1}" presName="composite3" presStyleCnt="0"/>
      <dgm:spPr/>
    </dgm:pt>
    <dgm:pt modelId="{BB44001E-DE32-4F59-984C-0E5A29693F23}" type="pres">
      <dgm:prSet presAssocID="{E5334D7B-FC4E-42FF-A6A4-DC2378598DE1}" presName="background3" presStyleLbl="node3" presStyleIdx="1" presStyleCnt="4"/>
      <dgm:spPr/>
    </dgm:pt>
    <dgm:pt modelId="{FF5145CB-FB3E-409B-AE39-09B1F2734B6A}" type="pres">
      <dgm:prSet presAssocID="{E5334D7B-FC4E-42FF-A6A4-DC2378598DE1}" presName="text3" presStyleLbl="fgAcc3" presStyleIdx="1" presStyleCnt="4">
        <dgm:presLayoutVars>
          <dgm:chPref val="3"/>
        </dgm:presLayoutVars>
      </dgm:prSet>
      <dgm:spPr/>
    </dgm:pt>
    <dgm:pt modelId="{9CE64C3F-02AB-48E3-94E3-611B709151A7}" type="pres">
      <dgm:prSet presAssocID="{E5334D7B-FC4E-42FF-A6A4-DC2378598DE1}" presName="hierChild4" presStyleCnt="0"/>
      <dgm:spPr/>
    </dgm:pt>
    <dgm:pt modelId="{2278D799-5049-4A0A-B017-59760030488D}" type="pres">
      <dgm:prSet presAssocID="{F3538B62-BB91-41F5-B894-966EB5495506}" presName="Name17" presStyleLbl="parChTrans1D3" presStyleIdx="2" presStyleCnt="4"/>
      <dgm:spPr/>
    </dgm:pt>
    <dgm:pt modelId="{B1797DC2-E7E1-40FC-9CBE-101026221612}" type="pres">
      <dgm:prSet presAssocID="{B7D9C7F5-68BA-46FD-BCFF-CEDAD5F05F2E}" presName="hierRoot3" presStyleCnt="0"/>
      <dgm:spPr/>
    </dgm:pt>
    <dgm:pt modelId="{1AE34DD6-C5ED-4CE3-88EE-E2445F6EB692}" type="pres">
      <dgm:prSet presAssocID="{B7D9C7F5-68BA-46FD-BCFF-CEDAD5F05F2E}" presName="composite3" presStyleCnt="0"/>
      <dgm:spPr/>
    </dgm:pt>
    <dgm:pt modelId="{CF71AD6F-F229-466B-9F15-99FA15387B31}" type="pres">
      <dgm:prSet presAssocID="{B7D9C7F5-68BA-46FD-BCFF-CEDAD5F05F2E}" presName="background3" presStyleLbl="node3" presStyleIdx="2" presStyleCnt="4"/>
      <dgm:spPr/>
    </dgm:pt>
    <dgm:pt modelId="{9E434A4A-8724-4826-8C3B-88D09836F004}" type="pres">
      <dgm:prSet presAssocID="{B7D9C7F5-68BA-46FD-BCFF-CEDAD5F05F2E}" presName="text3" presStyleLbl="fgAcc3" presStyleIdx="2" presStyleCnt="4">
        <dgm:presLayoutVars>
          <dgm:chPref val="3"/>
        </dgm:presLayoutVars>
      </dgm:prSet>
      <dgm:spPr/>
    </dgm:pt>
    <dgm:pt modelId="{7C787199-E021-4AD5-895D-5F6E1D33E780}" type="pres">
      <dgm:prSet presAssocID="{B7D9C7F5-68BA-46FD-BCFF-CEDAD5F05F2E}" presName="hierChild4" presStyleCnt="0"/>
      <dgm:spPr/>
    </dgm:pt>
    <dgm:pt modelId="{C6013D51-4C2C-4AA4-A21E-0FD102C01BD6}" type="pres">
      <dgm:prSet presAssocID="{682260F3-29A6-4F01-8ECC-13F809DCF04F}" presName="Name17" presStyleLbl="parChTrans1D3" presStyleIdx="3" presStyleCnt="4"/>
      <dgm:spPr/>
    </dgm:pt>
    <dgm:pt modelId="{988F70B9-355F-431C-A05E-74C8D2DBD3A6}" type="pres">
      <dgm:prSet presAssocID="{58019FE2-7BDB-4C59-ADE0-AD3FE6D8DB01}" presName="hierRoot3" presStyleCnt="0"/>
      <dgm:spPr/>
    </dgm:pt>
    <dgm:pt modelId="{55C219E1-A446-47D4-BCCC-C2990A8A139E}" type="pres">
      <dgm:prSet presAssocID="{58019FE2-7BDB-4C59-ADE0-AD3FE6D8DB01}" presName="composite3" presStyleCnt="0"/>
      <dgm:spPr/>
    </dgm:pt>
    <dgm:pt modelId="{85ED2285-830F-4DA3-BC59-BC4CCD1BE70A}" type="pres">
      <dgm:prSet presAssocID="{58019FE2-7BDB-4C59-ADE0-AD3FE6D8DB01}" presName="background3" presStyleLbl="node3" presStyleIdx="3" presStyleCnt="4"/>
      <dgm:spPr/>
    </dgm:pt>
    <dgm:pt modelId="{44284829-C221-4EF0-A05A-677418534B40}" type="pres">
      <dgm:prSet presAssocID="{58019FE2-7BDB-4C59-ADE0-AD3FE6D8DB01}" presName="text3" presStyleLbl="fgAcc3" presStyleIdx="3" presStyleCnt="4">
        <dgm:presLayoutVars>
          <dgm:chPref val="3"/>
        </dgm:presLayoutVars>
      </dgm:prSet>
      <dgm:spPr/>
    </dgm:pt>
    <dgm:pt modelId="{6AA9819A-629C-40B4-9887-CF769E1F7EF1}" type="pres">
      <dgm:prSet presAssocID="{58019FE2-7BDB-4C59-ADE0-AD3FE6D8DB01}" presName="hierChild4" presStyleCnt="0"/>
      <dgm:spPr/>
    </dgm:pt>
    <dgm:pt modelId="{9C8E5DA6-D4B8-4178-8934-6C26D63A080C}" type="pres">
      <dgm:prSet presAssocID="{C8423A3F-CC62-4A30-8D8B-A3B3C464F4CE}" presName="Name10" presStyleLbl="parChTrans1D2" presStyleIdx="2" presStyleCnt="3"/>
      <dgm:spPr/>
    </dgm:pt>
    <dgm:pt modelId="{A3304200-921F-4178-B0C6-CE37BFB26BC6}" type="pres">
      <dgm:prSet presAssocID="{1FBF54C1-803B-48B6-B73D-EF2C7FE26FBC}" presName="hierRoot2" presStyleCnt="0"/>
      <dgm:spPr/>
    </dgm:pt>
    <dgm:pt modelId="{7D41EA1A-6C16-403A-BB41-C047D11BC85A}" type="pres">
      <dgm:prSet presAssocID="{1FBF54C1-803B-48B6-B73D-EF2C7FE26FBC}" presName="composite2" presStyleCnt="0"/>
      <dgm:spPr/>
    </dgm:pt>
    <dgm:pt modelId="{DA23D6E2-2F86-4A02-B507-59040A0307E6}" type="pres">
      <dgm:prSet presAssocID="{1FBF54C1-803B-48B6-B73D-EF2C7FE26FBC}" presName="background2" presStyleLbl="node2" presStyleIdx="2" presStyleCnt="3"/>
      <dgm:spPr/>
    </dgm:pt>
    <dgm:pt modelId="{FE3397C4-A586-42A2-AFCC-0A392D968824}" type="pres">
      <dgm:prSet presAssocID="{1FBF54C1-803B-48B6-B73D-EF2C7FE26FBC}" presName="text2" presStyleLbl="fgAcc2" presStyleIdx="2" presStyleCnt="3">
        <dgm:presLayoutVars>
          <dgm:chPref val="3"/>
        </dgm:presLayoutVars>
      </dgm:prSet>
      <dgm:spPr/>
    </dgm:pt>
    <dgm:pt modelId="{3E42E1E5-CA36-49A0-9F0D-41BBDD1B69E1}" type="pres">
      <dgm:prSet presAssocID="{1FBF54C1-803B-48B6-B73D-EF2C7FE26FBC}" presName="hierChild3" presStyleCnt="0"/>
      <dgm:spPr/>
    </dgm:pt>
  </dgm:ptLst>
  <dgm:cxnLst>
    <dgm:cxn modelId="{0FAAEC01-3AC6-438E-880A-F205C36AFF89}" type="presOf" srcId="{7135C4E2-3C8F-43F0-8194-A01F90B916C8}" destId="{27009546-4EC8-4371-A983-BF4A67424964}" srcOrd="0" destOrd="0" presId="urn:microsoft.com/office/officeart/2005/8/layout/hierarchy1"/>
    <dgm:cxn modelId="{C6E62A06-D61D-4D11-B8DF-CE2FE229FF3E}" type="presOf" srcId="{57B3FA19-9E6C-417F-86AE-265047E9D595}" destId="{36DF62A5-429E-4C1D-9F73-D3506E838CC4}" srcOrd="0" destOrd="0" presId="urn:microsoft.com/office/officeart/2005/8/layout/hierarchy1"/>
    <dgm:cxn modelId="{74F14908-F9F4-4689-BDFC-52CB1B5E6213}" type="presOf" srcId="{56D94ADA-72C9-40BD-B08F-FDB4B03AB6B9}" destId="{9B093C1E-8D8D-430F-913C-8867E72AA7B8}" srcOrd="0" destOrd="0" presId="urn:microsoft.com/office/officeart/2005/8/layout/hierarchy1"/>
    <dgm:cxn modelId="{A5FD4524-8916-4359-950D-677578739F87}" type="presOf" srcId="{40F8251A-2918-46E6-AFE7-18B337FF7703}" destId="{C04D5E20-0788-4791-A32F-EC4931378F14}" srcOrd="0" destOrd="0" presId="urn:microsoft.com/office/officeart/2005/8/layout/hierarchy1"/>
    <dgm:cxn modelId="{194D4636-1B35-42DB-B742-3FCA9C766E3B}" srcId="{FA73A073-AF32-4780-8389-3C3BD917C788}" destId="{BFECA49A-2705-4113-9482-918D4D5F6B22}" srcOrd="1" destOrd="0" parTransId="{57B3FA19-9E6C-417F-86AE-265047E9D595}" sibTransId="{FF2B6CC5-9D54-4760-BF7B-7E6DFB77F5E6}"/>
    <dgm:cxn modelId="{6BD18D39-AD4F-490C-9B58-310B921A76A7}" srcId="{FA73A073-AF32-4780-8389-3C3BD917C788}" destId="{FF6FFCC9-E84D-4DAA-97DC-20A24EC0E9DF}" srcOrd="0" destOrd="0" parTransId="{AD944FA2-1E66-4F36-831B-BA1EF16EDB2A}" sibTransId="{798C8AB5-89B1-4E00-B5B1-7F33154D4B3A}"/>
    <dgm:cxn modelId="{56AD965B-584B-4D7F-800C-FF7BB8FB3529}" srcId="{40F8251A-2918-46E6-AFE7-18B337FF7703}" destId="{FA73A073-AF32-4780-8389-3C3BD917C788}" srcOrd="0" destOrd="0" parTransId="{165465AE-25F7-43E6-A770-3B19652FC1ED}" sibTransId="{C8E1ED6F-ECD1-49E1-82E9-91AD5A2FBD30}"/>
    <dgm:cxn modelId="{FB307A44-7016-4CB4-B8D1-2DD8156714F3}" type="presOf" srcId="{682260F3-29A6-4F01-8ECC-13F809DCF04F}" destId="{C6013D51-4C2C-4AA4-A21E-0FD102C01BD6}" srcOrd="0" destOrd="0" presId="urn:microsoft.com/office/officeart/2005/8/layout/hierarchy1"/>
    <dgm:cxn modelId="{4587136E-DAE2-4492-AC08-EB4FC400392C}" type="presOf" srcId="{BFECA49A-2705-4113-9482-918D4D5F6B22}" destId="{EE08A38D-4785-45EB-9F4E-2B3861CF7184}" srcOrd="0" destOrd="0" presId="urn:microsoft.com/office/officeart/2005/8/layout/hierarchy1"/>
    <dgm:cxn modelId="{06489051-385A-4810-ACAC-976CDA6006CE}" srcId="{BFECA49A-2705-4113-9482-918D4D5F6B22}" destId="{7135C4E2-3C8F-43F0-8194-A01F90B916C8}" srcOrd="0" destOrd="0" parTransId="{4B7BC1E7-ED65-4025-B315-429BDD02CE1D}" sibTransId="{F73F6EC9-79BB-4EEA-81B4-0CA251995B5D}"/>
    <dgm:cxn modelId="{8F220953-E96F-4F35-81EB-38AAF32E5934}" type="presOf" srcId="{58019FE2-7BDB-4C59-ADE0-AD3FE6D8DB01}" destId="{44284829-C221-4EF0-A05A-677418534B40}" srcOrd="0" destOrd="0" presId="urn:microsoft.com/office/officeart/2005/8/layout/hierarchy1"/>
    <dgm:cxn modelId="{30E82E8C-74F5-4856-BF9B-058D3466B1EE}" type="presOf" srcId="{F3538B62-BB91-41F5-B894-966EB5495506}" destId="{2278D799-5049-4A0A-B017-59760030488D}" srcOrd="0" destOrd="0" presId="urn:microsoft.com/office/officeart/2005/8/layout/hierarchy1"/>
    <dgm:cxn modelId="{CD9C3A90-3964-4A4B-AB1F-79138925EB22}" type="presOf" srcId="{E5334D7B-FC4E-42FF-A6A4-DC2378598DE1}" destId="{FF5145CB-FB3E-409B-AE39-09B1F2734B6A}" srcOrd="0" destOrd="0" presId="urn:microsoft.com/office/officeart/2005/8/layout/hierarchy1"/>
    <dgm:cxn modelId="{8D1B579E-E1BE-4574-9751-8AB6417B9996}" srcId="{BFECA49A-2705-4113-9482-918D4D5F6B22}" destId="{58019FE2-7BDB-4C59-ADE0-AD3FE6D8DB01}" srcOrd="3" destOrd="0" parTransId="{682260F3-29A6-4F01-8ECC-13F809DCF04F}" sibTransId="{1CF68A54-6B96-41E0-8FD2-96442F58BD5C}"/>
    <dgm:cxn modelId="{8D81B3A1-85A6-4982-BF4F-D1CA85FD76DD}" srcId="{BFECA49A-2705-4113-9482-918D4D5F6B22}" destId="{E5334D7B-FC4E-42FF-A6A4-DC2378598DE1}" srcOrd="1" destOrd="0" parTransId="{56D94ADA-72C9-40BD-B08F-FDB4B03AB6B9}" sibTransId="{D870E546-4CAA-4326-BE04-56FB5111728A}"/>
    <dgm:cxn modelId="{90B6E4A4-842C-4DC6-9D79-DD97BCA08D8B}" type="presOf" srcId="{FA73A073-AF32-4780-8389-3C3BD917C788}" destId="{EFA6C382-2D3A-4A7D-9A47-D864E234E876}" srcOrd="0" destOrd="0" presId="urn:microsoft.com/office/officeart/2005/8/layout/hierarchy1"/>
    <dgm:cxn modelId="{ACE223AA-CBCD-425A-B4B4-896D0D1F4756}" type="presOf" srcId="{FF6FFCC9-E84D-4DAA-97DC-20A24EC0E9DF}" destId="{A7BFDA1B-4253-4280-B075-D341B04D62EC}" srcOrd="0" destOrd="0" presId="urn:microsoft.com/office/officeart/2005/8/layout/hierarchy1"/>
    <dgm:cxn modelId="{6EE113AC-D77E-451A-B010-F40560875F8A}" type="presOf" srcId="{AD944FA2-1E66-4F36-831B-BA1EF16EDB2A}" destId="{55862EEF-AAC4-4062-8D7B-BC66E882645E}" srcOrd="0" destOrd="0" presId="urn:microsoft.com/office/officeart/2005/8/layout/hierarchy1"/>
    <dgm:cxn modelId="{2DF258B8-8339-419E-802F-07E96007D22A}" srcId="{BFECA49A-2705-4113-9482-918D4D5F6B22}" destId="{B7D9C7F5-68BA-46FD-BCFF-CEDAD5F05F2E}" srcOrd="2" destOrd="0" parTransId="{F3538B62-BB91-41F5-B894-966EB5495506}" sibTransId="{26F9FF1F-D4B8-493F-A592-75E5B4AC70C6}"/>
    <dgm:cxn modelId="{63D81AC0-5B95-47AA-BD93-B3CB1F576EB7}" srcId="{FA73A073-AF32-4780-8389-3C3BD917C788}" destId="{1FBF54C1-803B-48B6-B73D-EF2C7FE26FBC}" srcOrd="2" destOrd="0" parTransId="{C8423A3F-CC62-4A30-8D8B-A3B3C464F4CE}" sibTransId="{5D9D0EE0-2FA6-44CA-A19B-0F34909ED0E7}"/>
    <dgm:cxn modelId="{24C987C8-FC33-49A8-BA9C-7AC037089299}" type="presOf" srcId="{C8423A3F-CC62-4A30-8D8B-A3B3C464F4CE}" destId="{9C8E5DA6-D4B8-4178-8934-6C26D63A080C}" srcOrd="0" destOrd="0" presId="urn:microsoft.com/office/officeart/2005/8/layout/hierarchy1"/>
    <dgm:cxn modelId="{304C4FDB-8D31-4F84-B155-78613CF60A62}" type="presOf" srcId="{B7D9C7F5-68BA-46FD-BCFF-CEDAD5F05F2E}" destId="{9E434A4A-8724-4826-8C3B-88D09836F004}" srcOrd="0" destOrd="0" presId="urn:microsoft.com/office/officeart/2005/8/layout/hierarchy1"/>
    <dgm:cxn modelId="{EC17B0E9-7D5A-42BD-AB67-A88E07B5EE01}" type="presOf" srcId="{1FBF54C1-803B-48B6-B73D-EF2C7FE26FBC}" destId="{FE3397C4-A586-42A2-AFCC-0A392D968824}" srcOrd="0" destOrd="0" presId="urn:microsoft.com/office/officeart/2005/8/layout/hierarchy1"/>
    <dgm:cxn modelId="{A1C4FEEB-E15B-4957-B820-FECBC79BA4E3}" type="presOf" srcId="{4B7BC1E7-ED65-4025-B315-429BDD02CE1D}" destId="{6CE234B2-68AA-4880-8E4E-46B0FC6234E5}" srcOrd="0" destOrd="0" presId="urn:microsoft.com/office/officeart/2005/8/layout/hierarchy1"/>
    <dgm:cxn modelId="{E3CA0CAE-1375-4D9A-938A-FD0F6E688C6A}" type="presParOf" srcId="{C04D5E20-0788-4791-A32F-EC4931378F14}" destId="{9A758B23-9A57-4ABD-8D7C-B8DF188DC198}" srcOrd="0" destOrd="0" presId="urn:microsoft.com/office/officeart/2005/8/layout/hierarchy1"/>
    <dgm:cxn modelId="{DF87C77B-D962-4EAD-8F73-5ACFACA6D621}" type="presParOf" srcId="{9A758B23-9A57-4ABD-8D7C-B8DF188DC198}" destId="{987DD355-3788-4E3E-86BA-AB673DD082A1}" srcOrd="0" destOrd="0" presId="urn:microsoft.com/office/officeart/2005/8/layout/hierarchy1"/>
    <dgm:cxn modelId="{BC7E58AA-82EB-45C3-B730-FD41C6550714}" type="presParOf" srcId="{987DD355-3788-4E3E-86BA-AB673DD082A1}" destId="{42C3DAE5-355F-4706-B5E4-6A8C42BD6325}" srcOrd="0" destOrd="0" presId="urn:microsoft.com/office/officeart/2005/8/layout/hierarchy1"/>
    <dgm:cxn modelId="{7CB655D9-22A6-435E-80D7-5525006FE952}" type="presParOf" srcId="{987DD355-3788-4E3E-86BA-AB673DD082A1}" destId="{EFA6C382-2D3A-4A7D-9A47-D864E234E876}" srcOrd="1" destOrd="0" presId="urn:microsoft.com/office/officeart/2005/8/layout/hierarchy1"/>
    <dgm:cxn modelId="{E0C392AB-7BC5-4741-9BD2-A7F7D7FBE1BE}" type="presParOf" srcId="{9A758B23-9A57-4ABD-8D7C-B8DF188DC198}" destId="{C1558B29-E78C-405D-ADC5-4BDCB9AC431C}" srcOrd="1" destOrd="0" presId="urn:microsoft.com/office/officeart/2005/8/layout/hierarchy1"/>
    <dgm:cxn modelId="{C7DA7852-404A-45B7-8233-C8115D611C0F}" type="presParOf" srcId="{C1558B29-E78C-405D-ADC5-4BDCB9AC431C}" destId="{55862EEF-AAC4-4062-8D7B-BC66E882645E}" srcOrd="0" destOrd="0" presId="urn:microsoft.com/office/officeart/2005/8/layout/hierarchy1"/>
    <dgm:cxn modelId="{B9F16A4B-9AFA-47F6-B695-654064A464F0}" type="presParOf" srcId="{C1558B29-E78C-405D-ADC5-4BDCB9AC431C}" destId="{836551CB-224E-4FFA-9000-FAB28389A9DE}" srcOrd="1" destOrd="0" presId="urn:microsoft.com/office/officeart/2005/8/layout/hierarchy1"/>
    <dgm:cxn modelId="{54311252-7D4F-4B6D-AC9D-4DAAD4594359}" type="presParOf" srcId="{836551CB-224E-4FFA-9000-FAB28389A9DE}" destId="{5E334307-C5FE-4598-8664-A5D7EF67A48C}" srcOrd="0" destOrd="0" presId="urn:microsoft.com/office/officeart/2005/8/layout/hierarchy1"/>
    <dgm:cxn modelId="{BA216D31-2214-4B08-B0AF-9782721BD0FF}" type="presParOf" srcId="{5E334307-C5FE-4598-8664-A5D7EF67A48C}" destId="{7001BE1A-361D-401D-9A81-E7B7AC26ECD8}" srcOrd="0" destOrd="0" presId="urn:microsoft.com/office/officeart/2005/8/layout/hierarchy1"/>
    <dgm:cxn modelId="{94AC6D1C-7E3C-477E-BA8F-1B3549AC3CF8}" type="presParOf" srcId="{5E334307-C5FE-4598-8664-A5D7EF67A48C}" destId="{A7BFDA1B-4253-4280-B075-D341B04D62EC}" srcOrd="1" destOrd="0" presId="urn:microsoft.com/office/officeart/2005/8/layout/hierarchy1"/>
    <dgm:cxn modelId="{4C0AE607-1AA8-4673-8FFC-47AF32F42AE6}" type="presParOf" srcId="{836551CB-224E-4FFA-9000-FAB28389A9DE}" destId="{3572C915-546B-4D1A-81F7-C1F4E733236D}" srcOrd="1" destOrd="0" presId="urn:microsoft.com/office/officeart/2005/8/layout/hierarchy1"/>
    <dgm:cxn modelId="{9EAA2609-46B9-4059-9DA1-8C5893829982}" type="presParOf" srcId="{C1558B29-E78C-405D-ADC5-4BDCB9AC431C}" destId="{36DF62A5-429E-4C1D-9F73-D3506E838CC4}" srcOrd="2" destOrd="0" presId="urn:microsoft.com/office/officeart/2005/8/layout/hierarchy1"/>
    <dgm:cxn modelId="{9F2BC667-5AC6-472F-AC41-FDB3A6E78466}" type="presParOf" srcId="{C1558B29-E78C-405D-ADC5-4BDCB9AC431C}" destId="{65151322-76D6-426B-B30A-6459F9B524BF}" srcOrd="3" destOrd="0" presId="urn:microsoft.com/office/officeart/2005/8/layout/hierarchy1"/>
    <dgm:cxn modelId="{AECB7CC2-BA73-4DAA-93D2-B86AC3A52327}" type="presParOf" srcId="{65151322-76D6-426B-B30A-6459F9B524BF}" destId="{258C4416-9EBA-41B3-BBC6-E0B7E486F8D6}" srcOrd="0" destOrd="0" presId="urn:microsoft.com/office/officeart/2005/8/layout/hierarchy1"/>
    <dgm:cxn modelId="{A3607629-30D2-46BF-9DC2-98775CDE031F}" type="presParOf" srcId="{258C4416-9EBA-41B3-BBC6-E0B7E486F8D6}" destId="{73D6D211-8D28-4DDD-BA95-7F80B8A1820D}" srcOrd="0" destOrd="0" presId="urn:microsoft.com/office/officeart/2005/8/layout/hierarchy1"/>
    <dgm:cxn modelId="{553723BE-FC1C-4B40-80BD-E7089F9D6C66}" type="presParOf" srcId="{258C4416-9EBA-41B3-BBC6-E0B7E486F8D6}" destId="{EE08A38D-4785-45EB-9F4E-2B3861CF7184}" srcOrd="1" destOrd="0" presId="urn:microsoft.com/office/officeart/2005/8/layout/hierarchy1"/>
    <dgm:cxn modelId="{7C2DF8CF-93BF-4C1F-B4FE-1CC0D8FB6315}" type="presParOf" srcId="{65151322-76D6-426B-B30A-6459F9B524BF}" destId="{2E375750-FF17-484E-BCE6-02EF8B5A91B7}" srcOrd="1" destOrd="0" presId="urn:microsoft.com/office/officeart/2005/8/layout/hierarchy1"/>
    <dgm:cxn modelId="{42C6803D-6617-46F4-A11C-EC04A7269DB7}" type="presParOf" srcId="{2E375750-FF17-484E-BCE6-02EF8B5A91B7}" destId="{6CE234B2-68AA-4880-8E4E-46B0FC6234E5}" srcOrd="0" destOrd="0" presId="urn:microsoft.com/office/officeart/2005/8/layout/hierarchy1"/>
    <dgm:cxn modelId="{149B0578-ABB1-4070-B431-C152FD2C5D35}" type="presParOf" srcId="{2E375750-FF17-484E-BCE6-02EF8B5A91B7}" destId="{9805A7CE-147D-4200-A7FE-81FA42288DF2}" srcOrd="1" destOrd="0" presId="urn:microsoft.com/office/officeart/2005/8/layout/hierarchy1"/>
    <dgm:cxn modelId="{0FA89B96-8EEA-4F8D-8E8D-2264FCE07140}" type="presParOf" srcId="{9805A7CE-147D-4200-A7FE-81FA42288DF2}" destId="{6BB8AB4A-C081-439D-B8DF-744CA15FF4E2}" srcOrd="0" destOrd="0" presId="urn:microsoft.com/office/officeart/2005/8/layout/hierarchy1"/>
    <dgm:cxn modelId="{76B24E4D-D59C-40AE-8B6B-9323274C9DED}" type="presParOf" srcId="{6BB8AB4A-C081-439D-B8DF-744CA15FF4E2}" destId="{BB81BCF1-92A8-4403-B684-D912D39988C4}" srcOrd="0" destOrd="0" presId="urn:microsoft.com/office/officeart/2005/8/layout/hierarchy1"/>
    <dgm:cxn modelId="{D7EC67AC-C567-4D66-BF39-CF8C7562BC46}" type="presParOf" srcId="{6BB8AB4A-C081-439D-B8DF-744CA15FF4E2}" destId="{27009546-4EC8-4371-A983-BF4A67424964}" srcOrd="1" destOrd="0" presId="urn:microsoft.com/office/officeart/2005/8/layout/hierarchy1"/>
    <dgm:cxn modelId="{7DDBD782-6E92-4C1A-AC33-22EFE1AB08DD}" type="presParOf" srcId="{9805A7CE-147D-4200-A7FE-81FA42288DF2}" destId="{82668484-C628-467F-905E-9265F18946C8}" srcOrd="1" destOrd="0" presId="urn:microsoft.com/office/officeart/2005/8/layout/hierarchy1"/>
    <dgm:cxn modelId="{33D86D18-138C-4864-B76E-D929E3E7EB97}" type="presParOf" srcId="{2E375750-FF17-484E-BCE6-02EF8B5A91B7}" destId="{9B093C1E-8D8D-430F-913C-8867E72AA7B8}" srcOrd="2" destOrd="0" presId="urn:microsoft.com/office/officeart/2005/8/layout/hierarchy1"/>
    <dgm:cxn modelId="{38B9A647-B0F6-4588-B891-E1D51C1C3E3C}" type="presParOf" srcId="{2E375750-FF17-484E-BCE6-02EF8B5A91B7}" destId="{DB38CC69-EE56-4675-AE3C-76606B25B074}" srcOrd="3" destOrd="0" presId="urn:microsoft.com/office/officeart/2005/8/layout/hierarchy1"/>
    <dgm:cxn modelId="{B997C553-8958-43DF-81E2-036F157D434D}" type="presParOf" srcId="{DB38CC69-EE56-4675-AE3C-76606B25B074}" destId="{1124BB0C-16F6-42FC-987B-C3317EC126C2}" srcOrd="0" destOrd="0" presId="urn:microsoft.com/office/officeart/2005/8/layout/hierarchy1"/>
    <dgm:cxn modelId="{FE062CB4-07F5-46B4-9CB3-0706ED024039}" type="presParOf" srcId="{1124BB0C-16F6-42FC-987B-C3317EC126C2}" destId="{BB44001E-DE32-4F59-984C-0E5A29693F23}" srcOrd="0" destOrd="0" presId="urn:microsoft.com/office/officeart/2005/8/layout/hierarchy1"/>
    <dgm:cxn modelId="{AF851C91-8AFE-4C8F-80CF-D6D1536A8AC5}" type="presParOf" srcId="{1124BB0C-16F6-42FC-987B-C3317EC126C2}" destId="{FF5145CB-FB3E-409B-AE39-09B1F2734B6A}" srcOrd="1" destOrd="0" presId="urn:microsoft.com/office/officeart/2005/8/layout/hierarchy1"/>
    <dgm:cxn modelId="{FE682C5E-EA8E-42D4-B529-C066FD933724}" type="presParOf" srcId="{DB38CC69-EE56-4675-AE3C-76606B25B074}" destId="{9CE64C3F-02AB-48E3-94E3-611B709151A7}" srcOrd="1" destOrd="0" presId="urn:microsoft.com/office/officeart/2005/8/layout/hierarchy1"/>
    <dgm:cxn modelId="{F7347B05-CBF8-42E7-8D78-06728131AC52}" type="presParOf" srcId="{2E375750-FF17-484E-BCE6-02EF8B5A91B7}" destId="{2278D799-5049-4A0A-B017-59760030488D}" srcOrd="4" destOrd="0" presId="urn:microsoft.com/office/officeart/2005/8/layout/hierarchy1"/>
    <dgm:cxn modelId="{436B4858-6E7B-4E4A-B7DD-FC07E83E3465}" type="presParOf" srcId="{2E375750-FF17-484E-BCE6-02EF8B5A91B7}" destId="{B1797DC2-E7E1-40FC-9CBE-101026221612}" srcOrd="5" destOrd="0" presId="urn:microsoft.com/office/officeart/2005/8/layout/hierarchy1"/>
    <dgm:cxn modelId="{B140D3E3-325E-4C9C-ABC4-2270CA5B4E86}" type="presParOf" srcId="{B1797DC2-E7E1-40FC-9CBE-101026221612}" destId="{1AE34DD6-C5ED-4CE3-88EE-E2445F6EB692}" srcOrd="0" destOrd="0" presId="urn:microsoft.com/office/officeart/2005/8/layout/hierarchy1"/>
    <dgm:cxn modelId="{C0DFE668-A87D-466F-BDCB-BFAA4DA5503B}" type="presParOf" srcId="{1AE34DD6-C5ED-4CE3-88EE-E2445F6EB692}" destId="{CF71AD6F-F229-466B-9F15-99FA15387B31}" srcOrd="0" destOrd="0" presId="urn:microsoft.com/office/officeart/2005/8/layout/hierarchy1"/>
    <dgm:cxn modelId="{F0B8648F-7B39-4683-B3BB-314B8756495E}" type="presParOf" srcId="{1AE34DD6-C5ED-4CE3-88EE-E2445F6EB692}" destId="{9E434A4A-8724-4826-8C3B-88D09836F004}" srcOrd="1" destOrd="0" presId="urn:microsoft.com/office/officeart/2005/8/layout/hierarchy1"/>
    <dgm:cxn modelId="{54665AB2-D6E9-4810-862A-D5323B27B10C}" type="presParOf" srcId="{B1797DC2-E7E1-40FC-9CBE-101026221612}" destId="{7C787199-E021-4AD5-895D-5F6E1D33E780}" srcOrd="1" destOrd="0" presId="urn:microsoft.com/office/officeart/2005/8/layout/hierarchy1"/>
    <dgm:cxn modelId="{B2859F03-DCB3-4725-A9E9-3FD013FBC43A}" type="presParOf" srcId="{2E375750-FF17-484E-BCE6-02EF8B5A91B7}" destId="{C6013D51-4C2C-4AA4-A21E-0FD102C01BD6}" srcOrd="6" destOrd="0" presId="urn:microsoft.com/office/officeart/2005/8/layout/hierarchy1"/>
    <dgm:cxn modelId="{6930B975-DA76-4F74-BCAA-58DA42D5B3AD}" type="presParOf" srcId="{2E375750-FF17-484E-BCE6-02EF8B5A91B7}" destId="{988F70B9-355F-431C-A05E-74C8D2DBD3A6}" srcOrd="7" destOrd="0" presId="urn:microsoft.com/office/officeart/2005/8/layout/hierarchy1"/>
    <dgm:cxn modelId="{48F135F2-0D67-4BF6-8EFB-98616974A3FA}" type="presParOf" srcId="{988F70B9-355F-431C-A05E-74C8D2DBD3A6}" destId="{55C219E1-A446-47D4-BCCC-C2990A8A139E}" srcOrd="0" destOrd="0" presId="urn:microsoft.com/office/officeart/2005/8/layout/hierarchy1"/>
    <dgm:cxn modelId="{F70A349B-69C4-4D68-A832-8D448457A767}" type="presParOf" srcId="{55C219E1-A446-47D4-BCCC-C2990A8A139E}" destId="{85ED2285-830F-4DA3-BC59-BC4CCD1BE70A}" srcOrd="0" destOrd="0" presId="urn:microsoft.com/office/officeart/2005/8/layout/hierarchy1"/>
    <dgm:cxn modelId="{8306F630-BF7F-493A-B0DE-866CB36760A3}" type="presParOf" srcId="{55C219E1-A446-47D4-BCCC-C2990A8A139E}" destId="{44284829-C221-4EF0-A05A-677418534B40}" srcOrd="1" destOrd="0" presId="urn:microsoft.com/office/officeart/2005/8/layout/hierarchy1"/>
    <dgm:cxn modelId="{01ABAA26-FCD7-4E33-B423-00D5F20890BF}" type="presParOf" srcId="{988F70B9-355F-431C-A05E-74C8D2DBD3A6}" destId="{6AA9819A-629C-40B4-9887-CF769E1F7EF1}" srcOrd="1" destOrd="0" presId="urn:microsoft.com/office/officeart/2005/8/layout/hierarchy1"/>
    <dgm:cxn modelId="{88322D65-B7EF-4554-9AB6-3418A90C1E23}" type="presParOf" srcId="{C1558B29-E78C-405D-ADC5-4BDCB9AC431C}" destId="{9C8E5DA6-D4B8-4178-8934-6C26D63A080C}" srcOrd="4" destOrd="0" presId="urn:microsoft.com/office/officeart/2005/8/layout/hierarchy1"/>
    <dgm:cxn modelId="{43480947-09B4-4AF7-94B4-37C3486F81A4}" type="presParOf" srcId="{C1558B29-E78C-405D-ADC5-4BDCB9AC431C}" destId="{A3304200-921F-4178-B0C6-CE37BFB26BC6}" srcOrd="5" destOrd="0" presId="urn:microsoft.com/office/officeart/2005/8/layout/hierarchy1"/>
    <dgm:cxn modelId="{665B4DC0-B058-4D0A-ACE6-578CDB39F157}" type="presParOf" srcId="{A3304200-921F-4178-B0C6-CE37BFB26BC6}" destId="{7D41EA1A-6C16-403A-BB41-C047D11BC85A}" srcOrd="0" destOrd="0" presId="urn:microsoft.com/office/officeart/2005/8/layout/hierarchy1"/>
    <dgm:cxn modelId="{363AE5A7-44E6-46E2-BA2E-380382233245}" type="presParOf" srcId="{7D41EA1A-6C16-403A-BB41-C047D11BC85A}" destId="{DA23D6E2-2F86-4A02-B507-59040A0307E6}" srcOrd="0" destOrd="0" presId="urn:microsoft.com/office/officeart/2005/8/layout/hierarchy1"/>
    <dgm:cxn modelId="{8B8CC81C-2849-4796-8281-424D107F0A7B}" type="presParOf" srcId="{7D41EA1A-6C16-403A-BB41-C047D11BC85A}" destId="{FE3397C4-A586-42A2-AFCC-0A392D968824}" srcOrd="1" destOrd="0" presId="urn:microsoft.com/office/officeart/2005/8/layout/hierarchy1"/>
    <dgm:cxn modelId="{9258BA02-2BCC-4E78-832F-EADB57CC8A65}" type="presParOf" srcId="{A3304200-921F-4178-B0C6-CE37BFB26BC6}" destId="{3E42E1E5-CA36-49A0-9F0D-41BBDD1B69E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8E5DA6-D4B8-4178-8934-6C26D63A080C}">
      <dsp:nvSpPr>
        <dsp:cNvPr id="0" name=""/>
        <dsp:cNvSpPr/>
      </dsp:nvSpPr>
      <dsp:spPr>
        <a:xfrm>
          <a:off x="4242449" y="1345837"/>
          <a:ext cx="2220902" cy="528473"/>
        </a:xfrm>
        <a:custGeom>
          <a:avLst/>
          <a:gdLst/>
          <a:ahLst/>
          <a:cxnLst/>
          <a:rect l="0" t="0" r="0" b="0"/>
          <a:pathLst>
            <a:path>
              <a:moveTo>
                <a:pt x="0" y="0"/>
              </a:moveTo>
              <a:lnTo>
                <a:pt x="0" y="360139"/>
              </a:lnTo>
              <a:lnTo>
                <a:pt x="2220902" y="360139"/>
              </a:lnTo>
              <a:lnTo>
                <a:pt x="2220902" y="52847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013D51-4C2C-4AA4-A21E-0FD102C01BD6}">
      <dsp:nvSpPr>
        <dsp:cNvPr id="0" name=""/>
        <dsp:cNvSpPr/>
      </dsp:nvSpPr>
      <dsp:spPr>
        <a:xfrm>
          <a:off x="4242449" y="3028170"/>
          <a:ext cx="3331353" cy="528473"/>
        </a:xfrm>
        <a:custGeom>
          <a:avLst/>
          <a:gdLst/>
          <a:ahLst/>
          <a:cxnLst/>
          <a:rect l="0" t="0" r="0" b="0"/>
          <a:pathLst>
            <a:path>
              <a:moveTo>
                <a:pt x="0" y="0"/>
              </a:moveTo>
              <a:lnTo>
                <a:pt x="0" y="360139"/>
              </a:lnTo>
              <a:lnTo>
                <a:pt x="3331353" y="360139"/>
              </a:lnTo>
              <a:lnTo>
                <a:pt x="3331353" y="52847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78D799-5049-4A0A-B017-59760030488D}">
      <dsp:nvSpPr>
        <dsp:cNvPr id="0" name=""/>
        <dsp:cNvSpPr/>
      </dsp:nvSpPr>
      <dsp:spPr>
        <a:xfrm>
          <a:off x="4242449" y="3028170"/>
          <a:ext cx="1110451" cy="528473"/>
        </a:xfrm>
        <a:custGeom>
          <a:avLst/>
          <a:gdLst/>
          <a:ahLst/>
          <a:cxnLst/>
          <a:rect l="0" t="0" r="0" b="0"/>
          <a:pathLst>
            <a:path>
              <a:moveTo>
                <a:pt x="0" y="0"/>
              </a:moveTo>
              <a:lnTo>
                <a:pt x="0" y="360139"/>
              </a:lnTo>
              <a:lnTo>
                <a:pt x="1110451" y="360139"/>
              </a:lnTo>
              <a:lnTo>
                <a:pt x="1110451" y="52847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093C1E-8D8D-430F-913C-8867E72AA7B8}">
      <dsp:nvSpPr>
        <dsp:cNvPr id="0" name=""/>
        <dsp:cNvSpPr/>
      </dsp:nvSpPr>
      <dsp:spPr>
        <a:xfrm>
          <a:off x="3131998" y="3028170"/>
          <a:ext cx="1110451" cy="528473"/>
        </a:xfrm>
        <a:custGeom>
          <a:avLst/>
          <a:gdLst/>
          <a:ahLst/>
          <a:cxnLst/>
          <a:rect l="0" t="0" r="0" b="0"/>
          <a:pathLst>
            <a:path>
              <a:moveTo>
                <a:pt x="1110451" y="0"/>
              </a:moveTo>
              <a:lnTo>
                <a:pt x="1110451" y="360139"/>
              </a:lnTo>
              <a:lnTo>
                <a:pt x="0" y="360139"/>
              </a:lnTo>
              <a:lnTo>
                <a:pt x="0" y="52847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E234B2-68AA-4880-8E4E-46B0FC6234E5}">
      <dsp:nvSpPr>
        <dsp:cNvPr id="0" name=""/>
        <dsp:cNvSpPr/>
      </dsp:nvSpPr>
      <dsp:spPr>
        <a:xfrm>
          <a:off x="911096" y="3028170"/>
          <a:ext cx="3331353" cy="528473"/>
        </a:xfrm>
        <a:custGeom>
          <a:avLst/>
          <a:gdLst/>
          <a:ahLst/>
          <a:cxnLst/>
          <a:rect l="0" t="0" r="0" b="0"/>
          <a:pathLst>
            <a:path>
              <a:moveTo>
                <a:pt x="3331353" y="0"/>
              </a:moveTo>
              <a:lnTo>
                <a:pt x="3331353" y="360139"/>
              </a:lnTo>
              <a:lnTo>
                <a:pt x="0" y="360139"/>
              </a:lnTo>
              <a:lnTo>
                <a:pt x="0" y="52847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DF62A5-429E-4C1D-9F73-D3506E838CC4}">
      <dsp:nvSpPr>
        <dsp:cNvPr id="0" name=""/>
        <dsp:cNvSpPr/>
      </dsp:nvSpPr>
      <dsp:spPr>
        <a:xfrm>
          <a:off x="4196729" y="1345837"/>
          <a:ext cx="91440" cy="528473"/>
        </a:xfrm>
        <a:custGeom>
          <a:avLst/>
          <a:gdLst/>
          <a:ahLst/>
          <a:cxnLst/>
          <a:rect l="0" t="0" r="0" b="0"/>
          <a:pathLst>
            <a:path>
              <a:moveTo>
                <a:pt x="45720" y="0"/>
              </a:moveTo>
              <a:lnTo>
                <a:pt x="45720" y="52847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862EEF-AAC4-4062-8D7B-BC66E882645E}">
      <dsp:nvSpPr>
        <dsp:cNvPr id="0" name=""/>
        <dsp:cNvSpPr/>
      </dsp:nvSpPr>
      <dsp:spPr>
        <a:xfrm>
          <a:off x="2021547" y="1345837"/>
          <a:ext cx="2220902" cy="528473"/>
        </a:xfrm>
        <a:custGeom>
          <a:avLst/>
          <a:gdLst/>
          <a:ahLst/>
          <a:cxnLst/>
          <a:rect l="0" t="0" r="0" b="0"/>
          <a:pathLst>
            <a:path>
              <a:moveTo>
                <a:pt x="2220902" y="0"/>
              </a:moveTo>
              <a:lnTo>
                <a:pt x="2220902" y="360139"/>
              </a:lnTo>
              <a:lnTo>
                <a:pt x="0" y="360139"/>
              </a:lnTo>
              <a:lnTo>
                <a:pt x="0" y="52847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C3DAE5-355F-4706-B5E4-6A8C42BD6325}">
      <dsp:nvSpPr>
        <dsp:cNvPr id="0" name=""/>
        <dsp:cNvSpPr/>
      </dsp:nvSpPr>
      <dsp:spPr>
        <a:xfrm>
          <a:off x="3333898" y="191977"/>
          <a:ext cx="1817102" cy="115385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A6C382-2D3A-4A7D-9A47-D864E234E876}">
      <dsp:nvSpPr>
        <dsp:cNvPr id="0" name=""/>
        <dsp:cNvSpPr/>
      </dsp:nvSpPr>
      <dsp:spPr>
        <a:xfrm>
          <a:off x="3535799" y="383782"/>
          <a:ext cx="1817102" cy="1153859"/>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digital logic circuit</a:t>
          </a:r>
          <a:endParaRPr lang="zh-CN" altLang="en-US" sz="2400" kern="1200" dirty="0"/>
        </a:p>
      </dsp:txBody>
      <dsp:txXfrm>
        <a:off x="3569594" y="417577"/>
        <a:ext cx="1749512" cy="1086269"/>
      </dsp:txXfrm>
    </dsp:sp>
    <dsp:sp modelId="{7001BE1A-361D-401D-9A81-E7B7AC26ECD8}">
      <dsp:nvSpPr>
        <dsp:cNvPr id="0" name=""/>
        <dsp:cNvSpPr/>
      </dsp:nvSpPr>
      <dsp:spPr>
        <a:xfrm>
          <a:off x="1112996" y="1874310"/>
          <a:ext cx="1817102" cy="1153859"/>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BFDA1B-4253-4280-B075-D341B04D62EC}">
      <dsp:nvSpPr>
        <dsp:cNvPr id="0" name=""/>
        <dsp:cNvSpPr/>
      </dsp:nvSpPr>
      <dsp:spPr>
        <a:xfrm>
          <a:off x="1314896" y="2066116"/>
          <a:ext cx="1817102" cy="1153859"/>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rgbClr val="FF0000"/>
              </a:solidFill>
            </a:rPr>
            <a:t>SSI/MSI</a:t>
          </a:r>
          <a:endParaRPr lang="zh-CN" altLang="en-US" sz="2400" kern="1200" dirty="0">
            <a:solidFill>
              <a:srgbClr val="FF0000"/>
            </a:solidFill>
          </a:endParaRPr>
        </a:p>
      </dsp:txBody>
      <dsp:txXfrm>
        <a:off x="1348691" y="2099911"/>
        <a:ext cx="1749512" cy="1086269"/>
      </dsp:txXfrm>
    </dsp:sp>
    <dsp:sp modelId="{73D6D211-8D28-4DDD-BA95-7F80B8A1820D}">
      <dsp:nvSpPr>
        <dsp:cNvPr id="0" name=""/>
        <dsp:cNvSpPr/>
      </dsp:nvSpPr>
      <dsp:spPr>
        <a:xfrm>
          <a:off x="3333898" y="1874310"/>
          <a:ext cx="1817102" cy="1153859"/>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08A38D-4785-45EB-9F4E-2B3861CF7184}">
      <dsp:nvSpPr>
        <dsp:cNvPr id="0" name=""/>
        <dsp:cNvSpPr/>
      </dsp:nvSpPr>
      <dsp:spPr>
        <a:xfrm>
          <a:off x="3535799" y="2066116"/>
          <a:ext cx="1817102" cy="1153859"/>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PLD</a:t>
          </a:r>
          <a:endParaRPr lang="zh-CN" altLang="en-US" sz="2400" kern="1200" dirty="0"/>
        </a:p>
      </dsp:txBody>
      <dsp:txXfrm>
        <a:off x="3569594" y="2099911"/>
        <a:ext cx="1749512" cy="1086269"/>
      </dsp:txXfrm>
    </dsp:sp>
    <dsp:sp modelId="{BB81BCF1-92A8-4403-B684-D912D39988C4}">
      <dsp:nvSpPr>
        <dsp:cNvPr id="0" name=""/>
        <dsp:cNvSpPr/>
      </dsp:nvSpPr>
      <dsp:spPr>
        <a:xfrm>
          <a:off x="2544" y="3556644"/>
          <a:ext cx="1817102" cy="11538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009546-4EC8-4371-A983-BF4A67424964}">
      <dsp:nvSpPr>
        <dsp:cNvPr id="0" name=""/>
        <dsp:cNvSpPr/>
      </dsp:nvSpPr>
      <dsp:spPr>
        <a:xfrm>
          <a:off x="204445" y="3748449"/>
          <a:ext cx="1817102" cy="115385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ROM</a:t>
          </a:r>
          <a:endParaRPr lang="zh-CN" altLang="en-US" sz="2400" kern="1200" dirty="0"/>
        </a:p>
      </dsp:txBody>
      <dsp:txXfrm>
        <a:off x="238240" y="3782244"/>
        <a:ext cx="1749512" cy="1086269"/>
      </dsp:txXfrm>
    </dsp:sp>
    <dsp:sp modelId="{BB44001E-DE32-4F59-984C-0E5A29693F23}">
      <dsp:nvSpPr>
        <dsp:cNvPr id="0" name=""/>
        <dsp:cNvSpPr/>
      </dsp:nvSpPr>
      <dsp:spPr>
        <a:xfrm>
          <a:off x="2223447" y="3556644"/>
          <a:ext cx="1817102" cy="11538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5145CB-FB3E-409B-AE39-09B1F2734B6A}">
      <dsp:nvSpPr>
        <dsp:cNvPr id="0" name=""/>
        <dsp:cNvSpPr/>
      </dsp:nvSpPr>
      <dsp:spPr>
        <a:xfrm>
          <a:off x="2425347" y="3748449"/>
          <a:ext cx="1817102" cy="115385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PAL/GAL</a:t>
          </a:r>
          <a:endParaRPr lang="zh-CN" altLang="en-US" sz="2400" kern="1200" dirty="0"/>
        </a:p>
      </dsp:txBody>
      <dsp:txXfrm>
        <a:off x="2459142" y="3782244"/>
        <a:ext cx="1749512" cy="1086269"/>
      </dsp:txXfrm>
    </dsp:sp>
    <dsp:sp modelId="{CF71AD6F-F229-466B-9F15-99FA15387B31}">
      <dsp:nvSpPr>
        <dsp:cNvPr id="0" name=""/>
        <dsp:cNvSpPr/>
      </dsp:nvSpPr>
      <dsp:spPr>
        <a:xfrm>
          <a:off x="4444350" y="3556644"/>
          <a:ext cx="1817102" cy="11538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434A4A-8724-4826-8C3B-88D09836F004}">
      <dsp:nvSpPr>
        <dsp:cNvPr id="0" name=""/>
        <dsp:cNvSpPr/>
      </dsp:nvSpPr>
      <dsp:spPr>
        <a:xfrm>
          <a:off x="4646250" y="3748449"/>
          <a:ext cx="1817102" cy="115385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CPLD</a:t>
          </a:r>
          <a:endParaRPr lang="zh-CN" altLang="en-US" sz="2400" kern="1200" dirty="0"/>
        </a:p>
      </dsp:txBody>
      <dsp:txXfrm>
        <a:off x="4680045" y="3782244"/>
        <a:ext cx="1749512" cy="1086269"/>
      </dsp:txXfrm>
    </dsp:sp>
    <dsp:sp modelId="{85ED2285-830F-4DA3-BC59-BC4CCD1BE70A}">
      <dsp:nvSpPr>
        <dsp:cNvPr id="0" name=""/>
        <dsp:cNvSpPr/>
      </dsp:nvSpPr>
      <dsp:spPr>
        <a:xfrm>
          <a:off x="6665252" y="3556644"/>
          <a:ext cx="1817102" cy="11538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284829-C221-4EF0-A05A-677418534B40}">
      <dsp:nvSpPr>
        <dsp:cNvPr id="0" name=""/>
        <dsp:cNvSpPr/>
      </dsp:nvSpPr>
      <dsp:spPr>
        <a:xfrm>
          <a:off x="6867152" y="3748449"/>
          <a:ext cx="1817102" cy="115385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FPGA</a:t>
          </a:r>
          <a:endParaRPr lang="zh-CN" altLang="en-US" sz="2400" kern="1200" dirty="0"/>
        </a:p>
      </dsp:txBody>
      <dsp:txXfrm>
        <a:off x="6900947" y="3782244"/>
        <a:ext cx="1749512" cy="1086269"/>
      </dsp:txXfrm>
    </dsp:sp>
    <dsp:sp modelId="{DA23D6E2-2F86-4A02-B507-59040A0307E6}">
      <dsp:nvSpPr>
        <dsp:cNvPr id="0" name=""/>
        <dsp:cNvSpPr/>
      </dsp:nvSpPr>
      <dsp:spPr>
        <a:xfrm>
          <a:off x="5554801" y="1874310"/>
          <a:ext cx="1817102" cy="1153859"/>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3397C4-A586-42A2-AFCC-0A392D968824}">
      <dsp:nvSpPr>
        <dsp:cNvPr id="0" name=""/>
        <dsp:cNvSpPr/>
      </dsp:nvSpPr>
      <dsp:spPr>
        <a:xfrm>
          <a:off x="5756701" y="2066116"/>
          <a:ext cx="1817102" cy="1153859"/>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ASIC</a:t>
          </a:r>
          <a:endParaRPr lang="zh-CN" altLang="en-US" sz="2400" kern="1200" dirty="0"/>
        </a:p>
      </dsp:txBody>
      <dsp:txXfrm>
        <a:off x="5790496" y="2099911"/>
        <a:ext cx="1749512" cy="10862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image" Target="../media/image69.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image" Target="../media/image71.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image" Target="../media/image7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ea typeface="宋体" pitchFamily="-112" charset="-122"/>
              </a:defRPr>
            </a:lvl1pPr>
          </a:lstStyle>
          <a:p>
            <a:pPr>
              <a:defRPr/>
            </a:pPr>
            <a:endParaRPr lang="en-US" altLang="zh-CN"/>
          </a:p>
        </p:txBody>
      </p:sp>
      <p:sp>
        <p:nvSpPr>
          <p:cNvPr id="3277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ea typeface="宋体" pitchFamily="-112" charset="-122"/>
              </a:defRPr>
            </a:lvl1pPr>
          </a:lstStyle>
          <a:p>
            <a:pPr>
              <a:defRPr/>
            </a:pPr>
            <a:endParaRPr lang="en-US" altLang="zh-CN"/>
          </a:p>
        </p:txBody>
      </p:sp>
      <p:sp>
        <p:nvSpPr>
          <p:cNvPr id="3277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ea typeface="宋体" pitchFamily="-112" charset="-122"/>
              </a:defRPr>
            </a:lvl1pPr>
          </a:lstStyle>
          <a:p>
            <a:pPr>
              <a:defRPr/>
            </a:pPr>
            <a:endParaRPr lang="en-US" altLang="zh-CN"/>
          </a:p>
        </p:txBody>
      </p:sp>
      <p:sp>
        <p:nvSpPr>
          <p:cNvPr id="3277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ea typeface="宋体" pitchFamily="-112" charset="-122"/>
              </a:defRPr>
            </a:lvl1pPr>
          </a:lstStyle>
          <a:p>
            <a:pPr>
              <a:defRPr/>
            </a:pPr>
            <a:fld id="{8945FA13-79D1-4732-858C-B1D21EDA0F29}" type="slidenum">
              <a:rPr lang="en-US" altLang="zh-CN"/>
              <a:pPr>
                <a:defRPr/>
              </a:pPr>
              <a:t>‹#›</a:t>
            </a:fld>
            <a:endParaRPr lang="en-US" altLang="zh-CN"/>
          </a:p>
        </p:txBody>
      </p:sp>
    </p:spTree>
    <p:extLst>
      <p:ext uri="{BB962C8B-B14F-4D97-AF65-F5344CB8AC3E}">
        <p14:creationId xmlns:p14="http://schemas.microsoft.com/office/powerpoint/2010/main" val="190944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ea typeface="宋体" pitchFamily="-112" charset="-122"/>
              </a:defRPr>
            </a:lvl1pPr>
          </a:lstStyle>
          <a:p>
            <a:pPr>
              <a:defRPr/>
            </a:pPr>
            <a:endParaRPr lang="en-US" altLang="zh-CN"/>
          </a:p>
        </p:txBody>
      </p:sp>
      <p:sp>
        <p:nvSpPr>
          <p:cNvPr id="819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ea typeface="宋体" pitchFamily="-112" charset="-122"/>
              </a:defRPr>
            </a:lvl1pPr>
          </a:lstStyle>
          <a:p>
            <a:pPr>
              <a:defRPr/>
            </a:pPr>
            <a:endParaRPr lang="en-US" altLang="zh-CN"/>
          </a:p>
        </p:txBody>
      </p:sp>
      <p:sp>
        <p:nvSpPr>
          <p:cNvPr id="5837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ea typeface="宋体" pitchFamily="-112" charset="-122"/>
              </a:defRPr>
            </a:lvl1pPr>
          </a:lstStyle>
          <a:p>
            <a:pPr>
              <a:defRPr/>
            </a:pPr>
            <a:endParaRPr lang="en-US" altLang="zh-CN"/>
          </a:p>
        </p:txBody>
      </p:sp>
      <p:sp>
        <p:nvSpPr>
          <p:cNvPr id="819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ea typeface="宋体" pitchFamily="-112" charset="-122"/>
              </a:defRPr>
            </a:lvl1pPr>
          </a:lstStyle>
          <a:p>
            <a:pPr>
              <a:defRPr/>
            </a:pPr>
            <a:fld id="{91073E71-0CC4-4B73-B4D1-F0E653682A6C}" type="slidenum">
              <a:rPr lang="en-US" altLang="zh-CN"/>
              <a:pPr>
                <a:defRPr/>
              </a:pPr>
              <a:t>‹#›</a:t>
            </a:fld>
            <a:endParaRPr lang="en-US" altLang="zh-CN"/>
          </a:p>
        </p:txBody>
      </p:sp>
    </p:spTree>
    <p:extLst>
      <p:ext uri="{BB962C8B-B14F-4D97-AF65-F5344CB8AC3E}">
        <p14:creationId xmlns:p14="http://schemas.microsoft.com/office/powerpoint/2010/main" val="4108600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宋体" pitchFamily="-112" charset="-122"/>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宋体" pitchFamily="-112" charset="-122"/>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宋体" pitchFamily="-112" charset="-122"/>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宋体" pitchFamily="-112" charset="-122"/>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宋体" pitchFamily="-112"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zh.wikipedia.org/wiki/%E8%8A%AF%E7%89%87" TargetMode="External"/><Relationship Id="rId13" Type="http://schemas.openxmlformats.org/officeDocument/2006/relationships/hyperlink" Target="http://zh.wikipedia.org/wiki/%E5%A4%A7%E8%A7%84%E6%A8%A1%E9%9B%86%E6%88%90%E7%94%B5%E8%B7%AF" TargetMode="External"/><Relationship Id="rId18" Type="http://schemas.openxmlformats.org/officeDocument/2006/relationships/hyperlink" Target="http://zh.wikipedia.org/wiki/%E4%BD%8E%E5%8A%9F%E8%80%97%E8%AE%BE%E8%AE%A1" TargetMode="External"/><Relationship Id="rId26" Type="http://schemas.openxmlformats.org/officeDocument/2006/relationships/hyperlink" Target="http://zh.wikipedia.org/wiki/%E6%BB%A4%E6%B3%A2" TargetMode="External"/><Relationship Id="rId3" Type="http://schemas.openxmlformats.org/officeDocument/2006/relationships/hyperlink" Target="http://zh.wikipedia.org/wiki/%E7%9C%9F%E7%A9%BA%E7%AE%A1" TargetMode="External"/><Relationship Id="rId21" Type="http://schemas.openxmlformats.org/officeDocument/2006/relationships/hyperlink" Target="http://zh.wikipedia.org/wiki/%E4%BA%8C%E8%BF%9B%E5%88%B6" TargetMode="External"/><Relationship Id="rId7" Type="http://schemas.openxmlformats.org/officeDocument/2006/relationships/hyperlink" Target="http://zh.wikipedia.org/wiki/%E9%9B%BB%E5%AE%B9%E5%99%A8" TargetMode="External"/><Relationship Id="rId12" Type="http://schemas.openxmlformats.org/officeDocument/2006/relationships/hyperlink" Target="http://zh.wikipedia.org/w/index.php?title=%E4%B8%AD%E8%A6%8F%E6%A8%A1%E9%9B%86%E6%88%90%E9%9B%BB%E8%B7%AF&amp;action=edit&amp;redlink=1" TargetMode="External"/><Relationship Id="rId17" Type="http://schemas.openxmlformats.org/officeDocument/2006/relationships/hyperlink" Target="http://zh.wikipedia.org/wiki/%E6%AD%A3%E5%8F%8D%E5%99%A8" TargetMode="External"/><Relationship Id="rId25" Type="http://schemas.openxmlformats.org/officeDocument/2006/relationships/hyperlink" Target="http://zh.wikipedia.org/wiki/%E6%94%BE%E5%A4%A7%E7%94%B5%E8%B7%AF" TargetMode="External"/><Relationship Id="rId2" Type="http://schemas.openxmlformats.org/officeDocument/2006/relationships/slide" Target="../slides/slide17.xml"/><Relationship Id="rId16" Type="http://schemas.openxmlformats.org/officeDocument/2006/relationships/hyperlink" Target="http://zh.wikipedia.org/wiki/%E9%80%BB%E8%BE%91%E9%97%A8" TargetMode="External"/><Relationship Id="rId20" Type="http://schemas.openxmlformats.org/officeDocument/2006/relationships/hyperlink" Target="http://zh.wikipedia.org/wiki/%E5%BE%AE%E6%8E%A7%E5%88%B6%E5%99%A8" TargetMode="External"/><Relationship Id="rId29" Type="http://schemas.openxmlformats.org/officeDocument/2006/relationships/hyperlink" Target="http://zh.wikipedia.org/wiki/%E9%A1%9E%E6%AF%94%E6%95%B8%E4%BD%8D%E8%BD%89%E6%8F%9B%E5%99%A8" TargetMode="External"/><Relationship Id="rId1" Type="http://schemas.openxmlformats.org/officeDocument/2006/relationships/notesMaster" Target="../notesMasters/notesMaster1.xml"/><Relationship Id="rId6" Type="http://schemas.openxmlformats.org/officeDocument/2006/relationships/hyperlink" Target="http://zh.wikipedia.org/wiki/%E9%9B%BB%E9%98%BB" TargetMode="External"/><Relationship Id="rId11" Type="http://schemas.openxmlformats.org/officeDocument/2006/relationships/hyperlink" Target="http://zh.wikipedia.org/wiki/%E9%82%8F%E8%BC%AF%E9%96%80" TargetMode="External"/><Relationship Id="rId24" Type="http://schemas.openxmlformats.org/officeDocument/2006/relationships/hyperlink" Target="http://zh.wikipedia.org/wiki/%E9%A1%9E%E6%AF%94%E8%A8%8A%E8%99%9F" TargetMode="External"/><Relationship Id="rId5" Type="http://schemas.openxmlformats.org/officeDocument/2006/relationships/hyperlink" Target="http://zh.wikipedia.org/wiki/%E5%8F%8C%E6%9E%81%E6%80%A7%E6%99%B6%E4%BD%93%E7%AE%A1" TargetMode="External"/><Relationship Id="rId15" Type="http://schemas.openxmlformats.org/officeDocument/2006/relationships/hyperlink" Target="http://zh.wikipedia.org/w/index.php?title=%E7%94%9A%E5%A4%A7%E8%A6%8F%E6%A8%A1%E9%9B%86%E6%88%90%E9%9B%BB%E8%B7%AF&amp;action=edit&amp;redlink=1" TargetMode="External"/><Relationship Id="rId23" Type="http://schemas.openxmlformats.org/officeDocument/2006/relationships/hyperlink" Target="http://zh.wikipedia.org/wiki/%E8%BF%90%E7%AE%97%E6%94%BE%E5%A4%A7%E5%99%A8" TargetMode="External"/><Relationship Id="rId28" Type="http://schemas.openxmlformats.org/officeDocument/2006/relationships/hyperlink" Target="http://zh.wikipedia.org/w/index.php?title=%E6%B7%B7%E9%A2%91&amp;action=edit&amp;redlink=1" TargetMode="External"/><Relationship Id="rId10" Type="http://schemas.openxmlformats.org/officeDocument/2006/relationships/hyperlink" Target="http://zh.wikipedia.org/w/index.php?title=%E5%B0%8F%E8%A6%8F%E6%A8%A1%E9%9B%86%E6%88%90%E9%9B%BB%E8%B7%AF&amp;action=edit&amp;redlink=1" TargetMode="External"/><Relationship Id="rId19" Type="http://schemas.openxmlformats.org/officeDocument/2006/relationships/hyperlink" Target="http://zh.wikipedia.org/wiki/%E6%95%B0%E5%AD%97%E4%BF%A1%E5%8F%B7%E5%A4%84%E7%90%86%E5%99%A8" TargetMode="External"/><Relationship Id="rId4" Type="http://schemas.openxmlformats.org/officeDocument/2006/relationships/hyperlink" Target="http://zh.wikipedia.org/wiki/%E5%82%91%E5%85%8B%C2%B7%E5%9F%BA%E7%88%BE%E6%AF%94" TargetMode="External"/><Relationship Id="rId9" Type="http://schemas.openxmlformats.org/officeDocument/2006/relationships/hyperlink" Target="http://zh.wikipedia.org/wiki/%E5%BE%AE%E7%94%B5%E5%AD%90%E5%99%A8%E4%BB%B6" TargetMode="External"/><Relationship Id="rId14" Type="http://schemas.openxmlformats.org/officeDocument/2006/relationships/hyperlink" Target="http://zh.wikipedia.org/wiki/%E8%B6%85%E5%A4%A7%E8%A7%84%E6%A8%A1%E9%9B%86%E6%88%90%E7%94%B5%E8%B7%AF" TargetMode="External"/><Relationship Id="rId22" Type="http://schemas.openxmlformats.org/officeDocument/2006/relationships/hyperlink" Target="http://zh.wikipedia.org/wiki/%E4%BC%A0%E6%84%9F%E5%99%A8" TargetMode="External"/><Relationship Id="rId27" Type="http://schemas.openxmlformats.org/officeDocument/2006/relationships/hyperlink" Target="http://zh.wikipedia.org/wiki/%E8%A7%A3%E8%AA%BF" TargetMode="External"/><Relationship Id="rId30" Type="http://schemas.openxmlformats.org/officeDocument/2006/relationships/hyperlink" Target="http://zh.wikipedia.org/wiki/%E6%95%B8%E4%BD%8D%E9%A1%9E%E6%AF%94%E8%BD%89%E6%8F%9B%E5%99%A8"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xfrm>
            <a:off x="992188" y="768350"/>
            <a:ext cx="5114925" cy="3836988"/>
          </a:xfrm>
          <a:ln/>
        </p:spPr>
      </p:sp>
      <p:sp>
        <p:nvSpPr>
          <p:cNvPr id="593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a:solidFill>
                  <a:schemeClr val="tx1"/>
                </a:solidFill>
                <a:effectLst/>
                <a:latin typeface="Arial" charset="0"/>
                <a:ea typeface="宋体" pitchFamily="2" charset="-122"/>
                <a:cs typeface="宋体" pitchFamily="-112" charset="-122"/>
              </a:rPr>
              <a:t>变量译码器、码制变换译码器</a:t>
            </a:r>
          </a:p>
          <a:p>
            <a:r>
              <a:rPr lang="zh-CN" altLang="zh-CN" sz="1200" kern="1200" dirty="0">
                <a:solidFill>
                  <a:schemeClr val="tx1"/>
                </a:solidFill>
                <a:effectLst/>
                <a:latin typeface="Arial" charset="0"/>
                <a:ea typeface="宋体" pitchFamily="2" charset="-122"/>
                <a:cs typeface="宋体" pitchFamily="-112" charset="-122"/>
              </a:rPr>
              <a:t>编码器</a:t>
            </a:r>
          </a:p>
          <a:p>
            <a:r>
              <a:rPr lang="zh-CN" altLang="zh-CN" sz="1200" kern="1200" dirty="0">
                <a:solidFill>
                  <a:schemeClr val="tx1"/>
                </a:solidFill>
                <a:effectLst/>
                <a:latin typeface="Arial" charset="0"/>
                <a:ea typeface="宋体" pitchFamily="2" charset="-122"/>
                <a:cs typeface="宋体" pitchFamily="-112" charset="-122"/>
              </a:rPr>
              <a:t>数据选择器</a:t>
            </a:r>
            <a:r>
              <a:rPr lang="en-US" altLang="zh-CN" sz="1200" kern="1200" dirty="0">
                <a:solidFill>
                  <a:schemeClr val="tx1"/>
                </a:solidFill>
                <a:effectLst/>
                <a:latin typeface="Arial" charset="0"/>
                <a:ea typeface="宋体" pitchFamily="2" charset="-122"/>
                <a:cs typeface="宋体" pitchFamily="-112" charset="-122"/>
              </a:rPr>
              <a:t>/</a:t>
            </a:r>
            <a:r>
              <a:rPr lang="zh-CN" altLang="zh-CN" sz="1200" kern="1200" dirty="0">
                <a:solidFill>
                  <a:schemeClr val="tx1"/>
                </a:solidFill>
                <a:effectLst/>
                <a:latin typeface="Arial" charset="0"/>
                <a:ea typeface="宋体" pitchFamily="2" charset="-122"/>
                <a:cs typeface="宋体" pitchFamily="-112" charset="-122"/>
              </a:rPr>
              <a:t>多路复用器</a:t>
            </a:r>
          </a:p>
          <a:p>
            <a:r>
              <a:rPr lang="zh-CN" altLang="zh-CN" sz="1200" kern="1200" dirty="0">
                <a:solidFill>
                  <a:schemeClr val="tx1"/>
                </a:solidFill>
                <a:effectLst/>
                <a:latin typeface="Arial" charset="0"/>
                <a:ea typeface="宋体" pitchFamily="2" charset="-122"/>
                <a:cs typeface="宋体" pitchFamily="-112" charset="-122"/>
              </a:rPr>
              <a:t>数据比较器</a:t>
            </a:r>
          </a:p>
          <a:p>
            <a:r>
              <a:rPr lang="zh-CN" altLang="zh-CN" sz="1200" kern="1200" dirty="0">
                <a:solidFill>
                  <a:schemeClr val="tx1"/>
                </a:solidFill>
                <a:effectLst/>
                <a:latin typeface="Arial" charset="0"/>
                <a:ea typeface="宋体" pitchFamily="2" charset="-122"/>
                <a:cs typeface="宋体" pitchFamily="-112" charset="-122"/>
              </a:rPr>
              <a:t>三态器件</a:t>
            </a:r>
          </a:p>
          <a:p>
            <a:r>
              <a:rPr lang="zh-CN" altLang="zh-CN" sz="1200" kern="1200" dirty="0">
                <a:solidFill>
                  <a:schemeClr val="tx1"/>
                </a:solidFill>
                <a:effectLst/>
                <a:latin typeface="Arial" charset="0"/>
                <a:ea typeface="宋体" pitchFamily="2" charset="-122"/>
                <a:cs typeface="宋体" pitchFamily="-112" charset="-122"/>
              </a:rPr>
              <a:t>校验</a:t>
            </a:r>
            <a:r>
              <a:rPr lang="en-US" altLang="zh-CN" sz="1200" kern="1200" dirty="0">
                <a:solidFill>
                  <a:schemeClr val="tx1"/>
                </a:solidFill>
                <a:effectLst/>
                <a:latin typeface="Arial" charset="0"/>
                <a:ea typeface="宋体" pitchFamily="2" charset="-122"/>
                <a:cs typeface="宋体" pitchFamily="-112" charset="-122"/>
              </a:rPr>
              <a:t>/</a:t>
            </a:r>
            <a:r>
              <a:rPr lang="zh-CN" altLang="zh-CN" sz="1200" kern="1200" dirty="0">
                <a:solidFill>
                  <a:schemeClr val="tx1"/>
                </a:solidFill>
                <a:effectLst/>
                <a:latin typeface="Arial" charset="0"/>
                <a:ea typeface="宋体" pitchFamily="2" charset="-122"/>
                <a:cs typeface="宋体" pitchFamily="-112" charset="-122"/>
              </a:rPr>
              <a:t>纠错电路：奇偶检测与海明码校验</a:t>
            </a:r>
          </a:p>
          <a:p>
            <a:r>
              <a:rPr lang="zh-CN" altLang="zh-CN" sz="1200" kern="1200" dirty="0">
                <a:solidFill>
                  <a:schemeClr val="tx1"/>
                </a:solidFill>
                <a:effectLst/>
                <a:latin typeface="Arial" charset="0"/>
                <a:ea typeface="宋体" pitchFamily="2" charset="-122"/>
                <a:cs typeface="宋体" pitchFamily="-112" charset="-122"/>
              </a:rPr>
              <a:t>算术运算函数</a:t>
            </a:r>
            <a:r>
              <a:rPr lang="en-US" altLang="zh-CN" sz="1200" kern="1200" dirty="0">
                <a:solidFill>
                  <a:schemeClr val="tx1"/>
                </a:solidFill>
                <a:effectLst/>
                <a:latin typeface="Arial" charset="0"/>
                <a:ea typeface="宋体" pitchFamily="2" charset="-122"/>
                <a:cs typeface="宋体" pitchFamily="-112" charset="-122"/>
              </a:rPr>
              <a:t> /</a:t>
            </a:r>
            <a:r>
              <a:rPr lang="zh-CN" altLang="zh-CN" sz="1200" kern="1200" dirty="0">
                <a:solidFill>
                  <a:schemeClr val="tx1"/>
                </a:solidFill>
                <a:effectLst/>
                <a:latin typeface="Arial" charset="0"/>
                <a:ea typeface="宋体" pitchFamily="2" charset="-122"/>
                <a:cs typeface="宋体" pitchFamily="-112" charset="-122"/>
              </a:rPr>
              <a:t>加法器</a:t>
            </a:r>
          </a:p>
          <a:p>
            <a:r>
              <a:rPr lang="zh-CN" altLang="zh-CN" sz="1200" kern="1200" dirty="0">
                <a:solidFill>
                  <a:schemeClr val="tx1"/>
                </a:solidFill>
                <a:effectLst/>
                <a:latin typeface="Arial" charset="0"/>
                <a:ea typeface="宋体" pitchFamily="2" charset="-122"/>
                <a:cs typeface="宋体" pitchFamily="-112" charset="-122"/>
              </a:rPr>
              <a:t>运算器：</a:t>
            </a:r>
            <a:r>
              <a:rPr lang="en-US" altLang="zh-CN" sz="1200" kern="1200">
                <a:solidFill>
                  <a:schemeClr val="tx1"/>
                </a:solidFill>
                <a:effectLst/>
                <a:latin typeface="Arial" charset="0"/>
                <a:ea typeface="宋体" pitchFamily="2" charset="-122"/>
                <a:cs typeface="宋体" pitchFamily="-112" charset="-122"/>
              </a:rPr>
              <a:t>ALU</a:t>
            </a:r>
            <a:endParaRPr lang="zh-CN" altLang="zh-CN" sz="1200" kern="1200">
              <a:solidFill>
                <a:schemeClr val="tx1"/>
              </a:solidFill>
              <a:effectLst/>
              <a:latin typeface="Arial" charset="0"/>
              <a:ea typeface="宋体" pitchFamily="2" charset="-122"/>
              <a:cs typeface="宋体" pitchFamily="-112" charset="-122"/>
            </a:endParaRPr>
          </a:p>
        </p:txBody>
      </p:sp>
      <p:sp>
        <p:nvSpPr>
          <p:cNvPr id="593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charset="0"/>
                <a:ea typeface="宋体" charset="-122"/>
              </a:defRPr>
            </a:lvl1pPr>
            <a:lvl2pPr marL="742950" indent="-285750" defTabSz="990600" eaLnBrk="0" hangingPunct="0">
              <a:defRPr>
                <a:solidFill>
                  <a:schemeClr val="tx1"/>
                </a:solidFill>
                <a:latin typeface="Arial" charset="0"/>
                <a:ea typeface="宋体" charset="-122"/>
              </a:defRPr>
            </a:lvl2pPr>
            <a:lvl3pPr marL="1143000" indent="-228600" defTabSz="990600" eaLnBrk="0" hangingPunct="0">
              <a:defRPr>
                <a:solidFill>
                  <a:schemeClr val="tx1"/>
                </a:solidFill>
                <a:latin typeface="Arial" charset="0"/>
                <a:ea typeface="宋体" charset="-122"/>
              </a:defRPr>
            </a:lvl3pPr>
            <a:lvl4pPr marL="1600200" indent="-228600" defTabSz="990600" eaLnBrk="0" hangingPunct="0">
              <a:defRPr>
                <a:solidFill>
                  <a:schemeClr val="tx1"/>
                </a:solidFill>
                <a:latin typeface="Arial" charset="0"/>
                <a:ea typeface="宋体" charset="-122"/>
              </a:defRPr>
            </a:lvl4pPr>
            <a:lvl5pPr marL="2057400" indent="-228600" defTabSz="990600" eaLnBrk="0" hangingPunct="0">
              <a:defRPr>
                <a:solidFill>
                  <a:schemeClr val="tx1"/>
                </a:solidFill>
                <a:latin typeface="Arial" charset="0"/>
                <a:ea typeface="宋体" charset="-122"/>
              </a:defRPr>
            </a:lvl5pPr>
            <a:lvl6pPr marL="2514600" indent="-228600" defTabSz="990600" eaLnBrk="0" fontAlgn="base" hangingPunct="0">
              <a:spcBef>
                <a:spcPct val="0"/>
              </a:spcBef>
              <a:spcAft>
                <a:spcPct val="0"/>
              </a:spcAft>
              <a:defRPr>
                <a:solidFill>
                  <a:schemeClr val="tx1"/>
                </a:solidFill>
                <a:latin typeface="Arial" charset="0"/>
                <a:ea typeface="宋体" charset="-122"/>
              </a:defRPr>
            </a:lvl6pPr>
            <a:lvl7pPr marL="2971800" indent="-228600" defTabSz="990600" eaLnBrk="0" fontAlgn="base" hangingPunct="0">
              <a:spcBef>
                <a:spcPct val="0"/>
              </a:spcBef>
              <a:spcAft>
                <a:spcPct val="0"/>
              </a:spcAft>
              <a:defRPr>
                <a:solidFill>
                  <a:schemeClr val="tx1"/>
                </a:solidFill>
                <a:latin typeface="Arial" charset="0"/>
                <a:ea typeface="宋体" charset="-122"/>
              </a:defRPr>
            </a:lvl7pPr>
            <a:lvl8pPr marL="3429000" indent="-228600" defTabSz="990600" eaLnBrk="0" fontAlgn="base" hangingPunct="0">
              <a:spcBef>
                <a:spcPct val="0"/>
              </a:spcBef>
              <a:spcAft>
                <a:spcPct val="0"/>
              </a:spcAft>
              <a:defRPr>
                <a:solidFill>
                  <a:schemeClr val="tx1"/>
                </a:solidFill>
                <a:latin typeface="Arial" charset="0"/>
                <a:ea typeface="宋体" charset="-122"/>
              </a:defRPr>
            </a:lvl8pPr>
            <a:lvl9pPr marL="3886200" indent="-228600" defTabSz="990600" eaLnBrk="0" fontAlgn="base" hangingPunct="0">
              <a:spcBef>
                <a:spcPct val="0"/>
              </a:spcBef>
              <a:spcAft>
                <a:spcPct val="0"/>
              </a:spcAft>
              <a:defRPr>
                <a:solidFill>
                  <a:schemeClr val="tx1"/>
                </a:solidFill>
                <a:latin typeface="Arial" charset="0"/>
                <a:ea typeface="宋体" charset="-122"/>
              </a:defRPr>
            </a:lvl9pPr>
          </a:lstStyle>
          <a:p>
            <a:pPr eaLnBrk="1" hangingPunct="1"/>
            <a:fld id="{FE3C6A79-BD42-4534-8CA0-9AE18670FCC2}" type="slidenum">
              <a:rPr lang="en-US" altLang="zh-CN" smtClean="0"/>
              <a:pPr eaLnBrk="1" hangingPunct="1"/>
              <a:t>1</a:t>
            </a:fld>
            <a:endParaRPr lang="en-US" altLang="zh-CN"/>
          </a:p>
        </p:txBody>
      </p:sp>
    </p:spTree>
    <p:extLst>
      <p:ext uri="{BB962C8B-B14F-4D97-AF65-F5344CB8AC3E}">
        <p14:creationId xmlns:p14="http://schemas.microsoft.com/office/powerpoint/2010/main" val="2187277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charset="0"/>
                <a:ea typeface="宋体" pitchFamily="2" charset="-122"/>
                <a:cs typeface="宋体" pitchFamily="-112" charset="-122"/>
              </a:rPr>
              <a:t>晶体管发明并大量生产之后，各式固态半导体组件如二极管、晶体管等大量使用，取代了</a:t>
            </a:r>
            <a:r>
              <a:rPr lang="zh-CN" altLang="en-US" sz="1200" b="0" i="0" u="none" strike="noStrike" kern="1200" dirty="0">
                <a:solidFill>
                  <a:schemeClr val="tx1"/>
                </a:solidFill>
                <a:effectLst/>
                <a:latin typeface="Arial" charset="0"/>
                <a:ea typeface="宋体" pitchFamily="2" charset="-122"/>
                <a:cs typeface="宋体" pitchFamily="-112" charset="-122"/>
                <a:hlinkClick r:id="rId3" tooltip="真空管"/>
              </a:rPr>
              <a:t>真空管</a:t>
            </a:r>
            <a:r>
              <a:rPr lang="zh-CN" altLang="en-US" sz="1200" b="0" i="0" kern="1200" dirty="0">
                <a:solidFill>
                  <a:schemeClr val="tx1"/>
                </a:solidFill>
                <a:effectLst/>
                <a:latin typeface="Arial" charset="0"/>
                <a:ea typeface="宋体" pitchFamily="2" charset="-122"/>
                <a:cs typeface="宋体" pitchFamily="-112" charset="-122"/>
              </a:rPr>
              <a:t>在电路中的功能与角色。到了</a:t>
            </a:r>
            <a:r>
              <a:rPr lang="en-US" altLang="zh-CN" sz="1200" b="0" i="0" kern="1200" dirty="0">
                <a:solidFill>
                  <a:schemeClr val="tx1"/>
                </a:solidFill>
                <a:effectLst/>
                <a:latin typeface="Arial" charset="0"/>
                <a:ea typeface="宋体" pitchFamily="2" charset="-122"/>
                <a:cs typeface="宋体" pitchFamily="-112" charset="-122"/>
              </a:rPr>
              <a:t>20</a:t>
            </a:r>
            <a:r>
              <a:rPr lang="zh-CN" altLang="en-US" sz="1200" b="0" i="0" kern="1200" dirty="0">
                <a:solidFill>
                  <a:schemeClr val="tx1"/>
                </a:solidFill>
                <a:effectLst/>
                <a:latin typeface="Arial" charset="0"/>
                <a:ea typeface="宋体" pitchFamily="2" charset="-122"/>
                <a:cs typeface="宋体" pitchFamily="-112" charset="-122"/>
              </a:rPr>
              <a:t>世纪中后期半导体制造技术进步，使得集成电路成为可能。相对于手工组装电路使用个别的分立电子组件，集成电路可以把很大数量的微晶体管集成到一个小芯片，是一个巨大的进步。集成电路的规模生产能力，可靠性，电路设计的模块化方法确保了快速采用标准化</a:t>
            </a:r>
            <a:r>
              <a:rPr lang="en-US" altLang="zh-CN" sz="1200" b="0" i="0" kern="1200" dirty="0">
                <a:solidFill>
                  <a:schemeClr val="tx1"/>
                </a:solidFill>
                <a:effectLst/>
                <a:latin typeface="Arial" charset="0"/>
                <a:ea typeface="宋体" pitchFamily="2" charset="-122"/>
                <a:cs typeface="宋体" pitchFamily="-112" charset="-122"/>
              </a:rPr>
              <a:t>IC </a:t>
            </a:r>
            <a:r>
              <a:rPr lang="zh-CN" altLang="en-US" sz="1200" b="0" i="0" kern="1200" dirty="0">
                <a:solidFill>
                  <a:schemeClr val="tx1"/>
                </a:solidFill>
                <a:effectLst/>
                <a:latin typeface="Arial" charset="0"/>
                <a:ea typeface="宋体" pitchFamily="2" charset="-122"/>
                <a:cs typeface="宋体" pitchFamily="-112" charset="-122"/>
              </a:rPr>
              <a:t>代替了设计使用离散晶体管。</a:t>
            </a:r>
          </a:p>
          <a:p>
            <a:r>
              <a:rPr lang="en-US" altLang="zh-CN" sz="1200" b="0" i="0" kern="1200" dirty="0">
                <a:solidFill>
                  <a:schemeClr val="tx1"/>
                </a:solidFill>
                <a:effectLst/>
                <a:latin typeface="Arial" charset="0"/>
                <a:ea typeface="宋体" pitchFamily="2" charset="-122"/>
                <a:cs typeface="宋体" pitchFamily="-112" charset="-122"/>
              </a:rPr>
              <a:t>IC </a:t>
            </a:r>
            <a:r>
              <a:rPr lang="zh-CN" altLang="en-US" sz="1200" b="0" i="0" kern="1200" dirty="0">
                <a:solidFill>
                  <a:schemeClr val="tx1"/>
                </a:solidFill>
                <a:effectLst/>
                <a:latin typeface="Arial" charset="0"/>
                <a:ea typeface="宋体" pitchFamily="2" charset="-122"/>
                <a:cs typeface="宋体" pitchFamily="-112" charset="-122"/>
              </a:rPr>
              <a:t>对于离散晶体管有两个主要优势：成本和性能。成本低是由于芯片把所有的组件通过照相平版技术，作为一个单位印刷，而不是在一个时间只制作一个晶体管。性能高是由于组件快速开关，消耗更低能量，因为组件很小且彼此靠近。</a:t>
            </a:r>
            <a:r>
              <a:rPr lang="en-US" altLang="zh-CN" sz="1200" b="0" i="0" kern="1200" dirty="0">
                <a:solidFill>
                  <a:schemeClr val="tx1"/>
                </a:solidFill>
                <a:effectLst/>
                <a:latin typeface="Arial" charset="0"/>
                <a:ea typeface="宋体" pitchFamily="2" charset="-122"/>
                <a:cs typeface="宋体" pitchFamily="-112" charset="-122"/>
              </a:rPr>
              <a:t>2006</a:t>
            </a:r>
            <a:r>
              <a:rPr lang="zh-CN" altLang="en-US" sz="1200" b="0" i="0" kern="1200" dirty="0">
                <a:solidFill>
                  <a:schemeClr val="tx1"/>
                </a:solidFill>
                <a:effectLst/>
                <a:latin typeface="Arial" charset="0"/>
                <a:ea typeface="宋体" pitchFamily="2" charset="-122"/>
                <a:cs typeface="宋体" pitchFamily="-112" charset="-122"/>
              </a:rPr>
              <a:t>年，芯片面积从几平方毫米到</a:t>
            </a:r>
            <a:r>
              <a:rPr lang="en-US" altLang="zh-CN" sz="1200" b="0" i="0" kern="1200" dirty="0">
                <a:solidFill>
                  <a:schemeClr val="tx1"/>
                </a:solidFill>
                <a:effectLst/>
                <a:latin typeface="Arial" charset="0"/>
                <a:ea typeface="宋体" pitchFamily="2" charset="-122"/>
                <a:cs typeface="宋体" pitchFamily="-112" charset="-122"/>
              </a:rPr>
              <a:t>350 mm²</a:t>
            </a:r>
            <a:r>
              <a:rPr lang="zh-CN" altLang="en-US" sz="1200" b="0" i="0" kern="1200" dirty="0">
                <a:solidFill>
                  <a:schemeClr val="tx1"/>
                </a:solidFill>
                <a:effectLst/>
                <a:latin typeface="Arial" charset="0"/>
                <a:ea typeface="宋体" pitchFamily="2" charset="-122"/>
                <a:cs typeface="宋体" pitchFamily="-112" charset="-122"/>
              </a:rPr>
              <a:t>，每</a:t>
            </a:r>
            <a:r>
              <a:rPr lang="en-US" altLang="zh-CN" sz="1200" b="0" i="0" kern="1200" dirty="0">
                <a:solidFill>
                  <a:schemeClr val="tx1"/>
                </a:solidFill>
                <a:effectLst/>
                <a:latin typeface="Arial" charset="0"/>
                <a:ea typeface="宋体" pitchFamily="2" charset="-122"/>
                <a:cs typeface="宋体" pitchFamily="-112" charset="-122"/>
              </a:rPr>
              <a:t>mm²</a:t>
            </a:r>
            <a:r>
              <a:rPr lang="zh-CN" altLang="en-US" sz="1200" b="0" i="0" kern="1200" dirty="0">
                <a:solidFill>
                  <a:schemeClr val="tx1"/>
                </a:solidFill>
                <a:effectLst/>
                <a:latin typeface="Arial" charset="0"/>
                <a:ea typeface="宋体" pitchFamily="2" charset="-122"/>
                <a:cs typeface="宋体" pitchFamily="-112" charset="-122"/>
              </a:rPr>
              <a:t>可以达到一百万个晶体管。</a:t>
            </a:r>
          </a:p>
          <a:p>
            <a:r>
              <a:rPr lang="zh-CN" altLang="en-US" sz="1200" b="0" i="0" kern="1200" dirty="0">
                <a:solidFill>
                  <a:schemeClr val="tx1"/>
                </a:solidFill>
                <a:effectLst/>
                <a:latin typeface="Arial" charset="0"/>
                <a:ea typeface="宋体" pitchFamily="2" charset="-122"/>
                <a:cs typeface="宋体" pitchFamily="-112" charset="-122"/>
              </a:rPr>
              <a:t>第一个集成电路雏形是由</a:t>
            </a:r>
            <a:r>
              <a:rPr lang="zh-CN" altLang="en-US" sz="1200" b="0" i="0" u="none" strike="noStrike" kern="1200" dirty="0">
                <a:solidFill>
                  <a:schemeClr val="tx1"/>
                </a:solidFill>
                <a:effectLst/>
                <a:latin typeface="Arial" charset="0"/>
                <a:ea typeface="宋体" pitchFamily="2" charset="-122"/>
                <a:cs typeface="宋体" pitchFamily="-112" charset="-122"/>
                <a:hlinkClick r:id="rId4" tooltip="杰克·基尔比"/>
              </a:rPr>
              <a:t>杰克</a:t>
            </a:r>
            <a:r>
              <a:rPr lang="en-US" altLang="zh-CN" sz="1200" b="0" i="0" u="none" strike="noStrike" kern="1200" dirty="0">
                <a:solidFill>
                  <a:schemeClr val="tx1"/>
                </a:solidFill>
                <a:effectLst/>
                <a:latin typeface="Arial" charset="0"/>
                <a:ea typeface="宋体" pitchFamily="2" charset="-122"/>
                <a:cs typeface="宋体" pitchFamily="-112" charset="-122"/>
                <a:hlinkClick r:id="rId4" tooltip="杰克·基尔比"/>
              </a:rPr>
              <a:t>·</a:t>
            </a:r>
            <a:r>
              <a:rPr lang="zh-CN" altLang="en-US" sz="1200" b="0" i="0" u="none" strike="noStrike" kern="1200" dirty="0">
                <a:solidFill>
                  <a:schemeClr val="tx1"/>
                </a:solidFill>
                <a:effectLst/>
                <a:latin typeface="Arial" charset="0"/>
                <a:ea typeface="宋体" pitchFamily="2" charset="-122"/>
                <a:cs typeface="宋体" pitchFamily="-112" charset="-122"/>
                <a:hlinkClick r:id="rId4" tooltip="杰克·基尔比"/>
              </a:rPr>
              <a:t>基尔比</a:t>
            </a:r>
            <a:r>
              <a:rPr lang="zh-CN" altLang="en-US" sz="1200" b="0" i="0" kern="1200" dirty="0">
                <a:solidFill>
                  <a:schemeClr val="tx1"/>
                </a:solidFill>
                <a:effectLst/>
                <a:latin typeface="Arial" charset="0"/>
                <a:ea typeface="宋体" pitchFamily="2" charset="-122"/>
                <a:cs typeface="宋体" pitchFamily="-112" charset="-122"/>
              </a:rPr>
              <a:t>于</a:t>
            </a:r>
            <a:r>
              <a:rPr lang="en-US" altLang="zh-CN" sz="1200" b="0" i="0" kern="1200" dirty="0">
                <a:solidFill>
                  <a:schemeClr val="tx1"/>
                </a:solidFill>
                <a:effectLst/>
                <a:latin typeface="Arial" charset="0"/>
                <a:ea typeface="宋体" pitchFamily="2" charset="-122"/>
                <a:cs typeface="宋体" pitchFamily="-112" charset="-122"/>
              </a:rPr>
              <a:t>1958</a:t>
            </a:r>
            <a:r>
              <a:rPr lang="zh-CN" altLang="en-US" sz="1200" b="0" i="0" kern="1200" dirty="0">
                <a:solidFill>
                  <a:schemeClr val="tx1"/>
                </a:solidFill>
                <a:effectLst/>
                <a:latin typeface="Arial" charset="0"/>
                <a:ea typeface="宋体" pitchFamily="2" charset="-122"/>
                <a:cs typeface="宋体" pitchFamily="-112" charset="-122"/>
              </a:rPr>
              <a:t>年完成的，其中包括一个</a:t>
            </a:r>
            <a:r>
              <a:rPr lang="zh-CN" altLang="en-US" sz="1200" b="0" i="0" u="none" strike="noStrike" kern="1200" dirty="0">
                <a:solidFill>
                  <a:schemeClr val="tx1"/>
                </a:solidFill>
                <a:effectLst/>
                <a:latin typeface="Arial" charset="0"/>
                <a:ea typeface="宋体" pitchFamily="2" charset="-122"/>
                <a:cs typeface="宋体" pitchFamily="-112" charset="-122"/>
                <a:hlinkClick r:id="rId5" tooltip="双极性晶体管"/>
              </a:rPr>
              <a:t>双极性晶体管</a:t>
            </a:r>
            <a:r>
              <a:rPr lang="zh-CN" altLang="en-US" sz="1200" b="0" i="0" kern="1200" dirty="0">
                <a:solidFill>
                  <a:schemeClr val="tx1"/>
                </a:solidFill>
                <a:effectLst/>
                <a:latin typeface="Arial" charset="0"/>
                <a:ea typeface="宋体" pitchFamily="2" charset="-122"/>
                <a:cs typeface="宋体" pitchFamily="-112" charset="-122"/>
              </a:rPr>
              <a:t>，三个</a:t>
            </a:r>
            <a:r>
              <a:rPr lang="zh-CN" altLang="en-US" sz="1200" b="0" i="0" u="none" strike="noStrike" kern="1200" dirty="0">
                <a:solidFill>
                  <a:schemeClr val="tx1"/>
                </a:solidFill>
                <a:effectLst/>
                <a:latin typeface="Arial" charset="0"/>
                <a:ea typeface="宋体" pitchFamily="2" charset="-122"/>
                <a:cs typeface="宋体" pitchFamily="-112" charset="-122"/>
                <a:hlinkClick r:id="rId6" tooltip="电阻"/>
              </a:rPr>
              <a:t>电阻</a:t>
            </a:r>
            <a:r>
              <a:rPr lang="zh-CN" altLang="en-US" sz="1200" b="0" i="0" kern="1200" dirty="0">
                <a:solidFill>
                  <a:schemeClr val="tx1"/>
                </a:solidFill>
                <a:effectLst/>
                <a:latin typeface="Arial" charset="0"/>
                <a:ea typeface="宋体" pitchFamily="2" charset="-122"/>
                <a:cs typeface="宋体" pitchFamily="-112" charset="-122"/>
              </a:rPr>
              <a:t>和一个</a:t>
            </a:r>
            <a:r>
              <a:rPr lang="zh-CN" altLang="en-US" sz="1200" b="0" i="0" u="none" strike="noStrike" kern="1200" dirty="0">
                <a:solidFill>
                  <a:schemeClr val="tx1"/>
                </a:solidFill>
                <a:effectLst/>
                <a:latin typeface="Arial" charset="0"/>
                <a:ea typeface="宋体" pitchFamily="2" charset="-122"/>
                <a:cs typeface="宋体" pitchFamily="-112" charset="-122"/>
                <a:hlinkClick r:id="rId7" tooltip="电容器"/>
              </a:rPr>
              <a:t>电容器</a:t>
            </a:r>
            <a:r>
              <a:rPr lang="zh-CN" altLang="en-US" sz="1200" b="0" i="0" kern="1200" dirty="0">
                <a:solidFill>
                  <a:schemeClr val="tx1"/>
                </a:solidFill>
                <a:effectLst/>
                <a:latin typeface="Arial" charset="0"/>
                <a:ea typeface="宋体" pitchFamily="2" charset="-122"/>
                <a:cs typeface="宋体" pitchFamily="-112" charset="-122"/>
              </a:rPr>
              <a:t>，相较于现今科技的尺寸来讲，体积相当庞大。</a:t>
            </a:r>
          </a:p>
          <a:p>
            <a:r>
              <a:rPr lang="zh-CN" altLang="en-US" sz="1200" b="0" i="0" kern="1200" dirty="0">
                <a:solidFill>
                  <a:schemeClr val="tx1"/>
                </a:solidFill>
                <a:effectLst/>
                <a:latin typeface="Arial" charset="0"/>
                <a:ea typeface="宋体" pitchFamily="2" charset="-122"/>
                <a:cs typeface="宋体" pitchFamily="-112" charset="-122"/>
              </a:rPr>
              <a:t>根据一个</a:t>
            </a:r>
            <a:r>
              <a:rPr lang="zh-CN" altLang="en-US" sz="1200" b="0" i="0" u="none" strike="noStrike" kern="1200" dirty="0">
                <a:solidFill>
                  <a:schemeClr val="tx1"/>
                </a:solidFill>
                <a:effectLst/>
                <a:latin typeface="Arial" charset="0"/>
                <a:ea typeface="宋体" pitchFamily="2" charset="-122"/>
                <a:cs typeface="宋体" pitchFamily="-112" charset="-122"/>
                <a:hlinkClick r:id="rId8" tooltip="芯片"/>
              </a:rPr>
              <a:t>芯片</a:t>
            </a:r>
            <a:r>
              <a:rPr lang="zh-CN" altLang="en-US" sz="1200" b="0" i="0" kern="1200" dirty="0">
                <a:solidFill>
                  <a:schemeClr val="tx1"/>
                </a:solidFill>
                <a:effectLst/>
                <a:latin typeface="Arial" charset="0"/>
                <a:ea typeface="宋体" pitchFamily="2" charset="-122"/>
                <a:cs typeface="宋体" pitchFamily="-112" charset="-122"/>
              </a:rPr>
              <a:t>上集成的</a:t>
            </a:r>
            <a:r>
              <a:rPr lang="zh-CN" altLang="en-US" sz="1200" b="0" i="0" u="none" strike="noStrike" kern="1200" dirty="0">
                <a:solidFill>
                  <a:schemeClr val="tx1"/>
                </a:solidFill>
                <a:effectLst/>
                <a:latin typeface="Arial" charset="0"/>
                <a:ea typeface="宋体" pitchFamily="2" charset="-122"/>
                <a:cs typeface="宋体" pitchFamily="-112" charset="-122"/>
                <a:hlinkClick r:id="rId9" tooltip="微电子器件"/>
              </a:rPr>
              <a:t>微电子器件</a:t>
            </a:r>
            <a:r>
              <a:rPr lang="zh-CN" altLang="en-US" sz="1200" b="0" i="0" kern="1200" dirty="0">
                <a:solidFill>
                  <a:schemeClr val="tx1"/>
                </a:solidFill>
                <a:effectLst/>
                <a:latin typeface="Arial" charset="0"/>
                <a:ea typeface="宋体" pitchFamily="2" charset="-122"/>
                <a:cs typeface="宋体" pitchFamily="-112" charset="-122"/>
              </a:rPr>
              <a:t>的数量，集成电路可以分为以下几类：</a:t>
            </a:r>
          </a:p>
          <a:p>
            <a:r>
              <a:rPr lang="zh-CN" altLang="en-US" sz="1200" b="0" i="0" u="none" strike="noStrike" kern="1200" dirty="0">
                <a:solidFill>
                  <a:schemeClr val="tx1"/>
                </a:solidFill>
                <a:effectLst/>
                <a:latin typeface="Arial" charset="0"/>
                <a:ea typeface="宋体" pitchFamily="2" charset="-122"/>
                <a:cs typeface="宋体" pitchFamily="-112" charset="-122"/>
                <a:hlinkClick r:id="rId10" tooltip="小规模集成电路（页面不存在）"/>
              </a:rPr>
              <a:t>小规模集成电路</a:t>
            </a:r>
            <a:endParaRPr lang="zh-CN" altLang="en-US" sz="1200" b="0" i="0" kern="1200" dirty="0">
              <a:solidFill>
                <a:schemeClr val="tx1"/>
              </a:solidFill>
              <a:effectLst/>
              <a:latin typeface="Arial" charset="0"/>
              <a:ea typeface="宋体" pitchFamily="2" charset="-122"/>
              <a:cs typeface="宋体" pitchFamily="-112" charset="-122"/>
            </a:endParaRPr>
          </a:p>
          <a:p>
            <a:r>
              <a:rPr lang="en-US" altLang="zh-CN" sz="1200" b="0" i="0" kern="1200" dirty="0">
                <a:solidFill>
                  <a:schemeClr val="tx1"/>
                </a:solidFill>
                <a:effectLst/>
                <a:latin typeface="Arial" charset="0"/>
                <a:ea typeface="宋体" pitchFamily="2" charset="-122"/>
                <a:cs typeface="宋体" pitchFamily="-112" charset="-122"/>
              </a:rPr>
              <a:t>SSI </a:t>
            </a:r>
            <a:r>
              <a:rPr lang="zh-CN" altLang="en-US" sz="1200" b="0" i="0" kern="1200" dirty="0">
                <a:solidFill>
                  <a:schemeClr val="tx1"/>
                </a:solidFill>
                <a:effectLst/>
                <a:latin typeface="Arial" charset="0"/>
                <a:ea typeface="宋体" pitchFamily="2" charset="-122"/>
                <a:cs typeface="宋体" pitchFamily="-112" charset="-122"/>
              </a:rPr>
              <a:t>英文全名为 </a:t>
            </a:r>
            <a:r>
              <a:rPr lang="en-US" altLang="zh-CN" sz="1200" b="0" i="0" kern="1200" dirty="0">
                <a:solidFill>
                  <a:schemeClr val="tx1"/>
                </a:solidFill>
                <a:effectLst/>
                <a:latin typeface="Arial" charset="0"/>
                <a:ea typeface="宋体" pitchFamily="2" charset="-122"/>
                <a:cs typeface="宋体" pitchFamily="-112" charset="-122"/>
              </a:rPr>
              <a:t>Small Scale Integration, </a:t>
            </a:r>
            <a:r>
              <a:rPr lang="zh-CN" altLang="en-US" sz="1200" b="0" i="0" u="none" strike="noStrike" kern="1200" dirty="0">
                <a:solidFill>
                  <a:schemeClr val="tx1"/>
                </a:solidFill>
                <a:effectLst/>
                <a:latin typeface="Arial" charset="0"/>
                <a:ea typeface="宋体" pitchFamily="2" charset="-122"/>
                <a:cs typeface="宋体" pitchFamily="-112" charset="-122"/>
                <a:hlinkClick r:id="rId11" tooltip="逻辑门"/>
              </a:rPr>
              <a:t>逻辑门</a:t>
            </a:r>
            <a:r>
              <a:rPr lang="en-US" altLang="zh-CN" sz="1200" b="0" i="0" kern="1200" dirty="0">
                <a:solidFill>
                  <a:schemeClr val="tx1"/>
                </a:solidFill>
                <a:effectLst/>
                <a:latin typeface="Arial" charset="0"/>
                <a:ea typeface="宋体" pitchFamily="2" charset="-122"/>
                <a:cs typeface="宋体" pitchFamily="-112" charset="-122"/>
              </a:rPr>
              <a:t>10</a:t>
            </a:r>
            <a:r>
              <a:rPr lang="zh-CN" altLang="en-US" sz="1200" b="0" i="0" kern="1200" dirty="0">
                <a:solidFill>
                  <a:schemeClr val="tx1"/>
                </a:solidFill>
                <a:effectLst/>
                <a:latin typeface="Arial" charset="0"/>
                <a:ea typeface="宋体" pitchFamily="2" charset="-122"/>
                <a:cs typeface="宋体" pitchFamily="-112" charset="-122"/>
              </a:rPr>
              <a:t>个以下 或 晶体管 </a:t>
            </a:r>
            <a:r>
              <a:rPr lang="en-US" altLang="zh-CN" sz="1200" b="0" i="0" kern="1200" dirty="0">
                <a:solidFill>
                  <a:schemeClr val="tx1"/>
                </a:solidFill>
                <a:effectLst/>
                <a:latin typeface="Arial" charset="0"/>
                <a:ea typeface="宋体" pitchFamily="2" charset="-122"/>
                <a:cs typeface="宋体" pitchFamily="-112" charset="-122"/>
              </a:rPr>
              <a:t>100</a:t>
            </a:r>
            <a:r>
              <a:rPr lang="zh-CN" altLang="en-US" sz="1200" b="0" i="0" kern="1200" dirty="0">
                <a:solidFill>
                  <a:schemeClr val="tx1"/>
                </a:solidFill>
                <a:effectLst/>
                <a:latin typeface="Arial" charset="0"/>
                <a:ea typeface="宋体" pitchFamily="2" charset="-122"/>
                <a:cs typeface="宋体" pitchFamily="-112" charset="-122"/>
              </a:rPr>
              <a:t>个以下。</a:t>
            </a:r>
          </a:p>
          <a:p>
            <a:r>
              <a:rPr lang="zh-CN" altLang="en-US" sz="1200" b="0" i="0" u="none" strike="noStrike" kern="1200" dirty="0">
                <a:solidFill>
                  <a:schemeClr val="tx1"/>
                </a:solidFill>
                <a:effectLst/>
                <a:latin typeface="Arial" charset="0"/>
                <a:ea typeface="宋体" pitchFamily="2" charset="-122"/>
                <a:cs typeface="宋体" pitchFamily="-112" charset="-122"/>
                <a:hlinkClick r:id="rId12" tooltip="中规模集成电路（页面不存在）"/>
              </a:rPr>
              <a:t>中规模集成电路</a:t>
            </a:r>
            <a:endParaRPr lang="zh-CN" altLang="en-US" sz="1200" b="0" i="0" kern="1200" dirty="0">
              <a:solidFill>
                <a:schemeClr val="tx1"/>
              </a:solidFill>
              <a:effectLst/>
              <a:latin typeface="Arial" charset="0"/>
              <a:ea typeface="宋体" pitchFamily="2" charset="-122"/>
              <a:cs typeface="宋体" pitchFamily="-112" charset="-122"/>
            </a:endParaRPr>
          </a:p>
          <a:p>
            <a:r>
              <a:rPr lang="en-US" altLang="zh-CN" sz="1200" b="0" i="0" kern="1200" dirty="0">
                <a:solidFill>
                  <a:schemeClr val="tx1"/>
                </a:solidFill>
                <a:effectLst/>
                <a:latin typeface="Arial" charset="0"/>
                <a:ea typeface="宋体" pitchFamily="2" charset="-122"/>
                <a:cs typeface="宋体" pitchFamily="-112" charset="-122"/>
              </a:rPr>
              <a:t>MSI </a:t>
            </a:r>
            <a:r>
              <a:rPr lang="zh-CN" altLang="en-US" sz="1200" b="0" i="0" kern="1200" dirty="0">
                <a:solidFill>
                  <a:schemeClr val="tx1"/>
                </a:solidFill>
                <a:effectLst/>
                <a:latin typeface="Arial" charset="0"/>
                <a:ea typeface="宋体" pitchFamily="2" charset="-122"/>
                <a:cs typeface="宋体" pitchFamily="-112" charset="-122"/>
              </a:rPr>
              <a:t>英文全名为 </a:t>
            </a:r>
            <a:r>
              <a:rPr lang="en-US" altLang="zh-CN" sz="1200" b="0" i="0" kern="1200" dirty="0">
                <a:solidFill>
                  <a:schemeClr val="tx1"/>
                </a:solidFill>
                <a:effectLst/>
                <a:latin typeface="Arial" charset="0"/>
                <a:ea typeface="宋体" pitchFamily="2" charset="-122"/>
                <a:cs typeface="宋体" pitchFamily="-112" charset="-122"/>
              </a:rPr>
              <a:t>Medium Scale Integration, </a:t>
            </a:r>
            <a:r>
              <a:rPr lang="zh-CN" altLang="en-US" sz="1200" b="0" i="0" kern="1200" dirty="0">
                <a:solidFill>
                  <a:schemeClr val="tx1"/>
                </a:solidFill>
                <a:effectLst/>
                <a:latin typeface="Arial" charset="0"/>
                <a:ea typeface="宋体" pitchFamily="2" charset="-122"/>
                <a:cs typeface="宋体" pitchFamily="-112" charset="-122"/>
              </a:rPr>
              <a:t>逻辑门</a:t>
            </a:r>
            <a:r>
              <a:rPr lang="en-US" altLang="zh-CN" sz="1200" b="0" i="0" kern="1200" dirty="0">
                <a:solidFill>
                  <a:schemeClr val="tx1"/>
                </a:solidFill>
                <a:effectLst/>
                <a:latin typeface="Arial" charset="0"/>
                <a:ea typeface="宋体" pitchFamily="2" charset="-122"/>
                <a:cs typeface="宋体" pitchFamily="-112" charset="-122"/>
              </a:rPr>
              <a:t>11~100</a:t>
            </a:r>
            <a:r>
              <a:rPr lang="zh-CN" altLang="en-US" sz="1200" b="0" i="0" kern="1200" dirty="0">
                <a:solidFill>
                  <a:schemeClr val="tx1"/>
                </a:solidFill>
                <a:effectLst/>
                <a:latin typeface="Arial" charset="0"/>
                <a:ea typeface="宋体" pitchFamily="2" charset="-122"/>
                <a:cs typeface="宋体" pitchFamily="-112" charset="-122"/>
              </a:rPr>
              <a:t>个 或 晶体管 </a:t>
            </a:r>
            <a:r>
              <a:rPr lang="en-US" altLang="zh-CN" sz="1200" b="0" i="0" kern="1200" dirty="0">
                <a:solidFill>
                  <a:schemeClr val="tx1"/>
                </a:solidFill>
                <a:effectLst/>
                <a:latin typeface="Arial" charset="0"/>
                <a:ea typeface="宋体" pitchFamily="2" charset="-122"/>
                <a:cs typeface="宋体" pitchFamily="-112" charset="-122"/>
              </a:rPr>
              <a:t>101~1k</a:t>
            </a:r>
            <a:r>
              <a:rPr lang="zh-CN" altLang="en-US" sz="1200" b="0" i="0" kern="1200" dirty="0">
                <a:solidFill>
                  <a:schemeClr val="tx1"/>
                </a:solidFill>
                <a:effectLst/>
                <a:latin typeface="Arial" charset="0"/>
                <a:ea typeface="宋体" pitchFamily="2" charset="-122"/>
                <a:cs typeface="宋体" pitchFamily="-112" charset="-122"/>
              </a:rPr>
              <a:t>个。</a:t>
            </a:r>
          </a:p>
          <a:p>
            <a:r>
              <a:rPr lang="zh-CN" altLang="en-US" sz="1200" b="0" i="0" u="none" strike="noStrike" kern="1200" dirty="0">
                <a:solidFill>
                  <a:schemeClr val="tx1"/>
                </a:solidFill>
                <a:effectLst/>
                <a:latin typeface="Arial" charset="0"/>
                <a:ea typeface="宋体" pitchFamily="2" charset="-122"/>
                <a:cs typeface="宋体" pitchFamily="-112" charset="-122"/>
                <a:hlinkClick r:id="rId13" tooltip="大规模集成电路"/>
              </a:rPr>
              <a:t>大规模集成电路</a:t>
            </a:r>
            <a:endParaRPr lang="zh-CN" altLang="en-US" sz="1200" b="0" i="0" kern="1200" dirty="0">
              <a:solidFill>
                <a:schemeClr val="tx1"/>
              </a:solidFill>
              <a:effectLst/>
              <a:latin typeface="Arial" charset="0"/>
              <a:ea typeface="宋体" pitchFamily="2" charset="-122"/>
              <a:cs typeface="宋体" pitchFamily="-112" charset="-122"/>
            </a:endParaRPr>
          </a:p>
          <a:p>
            <a:r>
              <a:rPr lang="en-US" altLang="zh-CN" sz="1200" b="0" i="0" kern="1200" dirty="0">
                <a:solidFill>
                  <a:schemeClr val="tx1"/>
                </a:solidFill>
                <a:effectLst/>
                <a:latin typeface="Arial" charset="0"/>
                <a:ea typeface="宋体" pitchFamily="2" charset="-122"/>
                <a:cs typeface="宋体" pitchFamily="-112" charset="-122"/>
              </a:rPr>
              <a:t>LSI </a:t>
            </a:r>
            <a:r>
              <a:rPr lang="zh-CN" altLang="en-US" sz="1200" b="0" i="0" kern="1200" dirty="0">
                <a:solidFill>
                  <a:schemeClr val="tx1"/>
                </a:solidFill>
                <a:effectLst/>
                <a:latin typeface="Arial" charset="0"/>
                <a:ea typeface="宋体" pitchFamily="2" charset="-122"/>
                <a:cs typeface="宋体" pitchFamily="-112" charset="-122"/>
              </a:rPr>
              <a:t>英文全名为 </a:t>
            </a:r>
            <a:r>
              <a:rPr lang="en-US" altLang="zh-CN" sz="1200" b="0" i="0" kern="1200" dirty="0">
                <a:solidFill>
                  <a:schemeClr val="tx1"/>
                </a:solidFill>
                <a:effectLst/>
                <a:latin typeface="Arial" charset="0"/>
                <a:ea typeface="宋体" pitchFamily="2" charset="-122"/>
                <a:cs typeface="宋体" pitchFamily="-112" charset="-122"/>
              </a:rPr>
              <a:t>Large Scale Integration, </a:t>
            </a:r>
            <a:r>
              <a:rPr lang="zh-CN" altLang="en-US" sz="1200" b="0" i="0" kern="1200" dirty="0">
                <a:solidFill>
                  <a:schemeClr val="tx1"/>
                </a:solidFill>
                <a:effectLst/>
                <a:latin typeface="Arial" charset="0"/>
                <a:ea typeface="宋体" pitchFamily="2" charset="-122"/>
                <a:cs typeface="宋体" pitchFamily="-112" charset="-122"/>
              </a:rPr>
              <a:t>逻辑门</a:t>
            </a:r>
            <a:r>
              <a:rPr lang="en-US" altLang="zh-CN" sz="1200" b="0" i="0" kern="1200" dirty="0">
                <a:solidFill>
                  <a:schemeClr val="tx1"/>
                </a:solidFill>
                <a:effectLst/>
                <a:latin typeface="Arial" charset="0"/>
                <a:ea typeface="宋体" pitchFamily="2" charset="-122"/>
                <a:cs typeface="宋体" pitchFamily="-112" charset="-122"/>
              </a:rPr>
              <a:t>101~1k</a:t>
            </a:r>
            <a:r>
              <a:rPr lang="zh-CN" altLang="en-US" sz="1200" b="0" i="0" kern="1200" dirty="0">
                <a:solidFill>
                  <a:schemeClr val="tx1"/>
                </a:solidFill>
                <a:effectLst/>
                <a:latin typeface="Arial" charset="0"/>
                <a:ea typeface="宋体" pitchFamily="2" charset="-122"/>
                <a:cs typeface="宋体" pitchFamily="-112" charset="-122"/>
              </a:rPr>
              <a:t>个 或 晶体管 </a:t>
            </a:r>
            <a:r>
              <a:rPr lang="en-US" altLang="zh-CN" sz="1200" b="0" i="0" kern="1200" dirty="0">
                <a:solidFill>
                  <a:schemeClr val="tx1"/>
                </a:solidFill>
                <a:effectLst/>
                <a:latin typeface="Arial" charset="0"/>
                <a:ea typeface="宋体" pitchFamily="2" charset="-122"/>
                <a:cs typeface="宋体" pitchFamily="-112" charset="-122"/>
              </a:rPr>
              <a:t>1,001~10k</a:t>
            </a:r>
            <a:r>
              <a:rPr lang="zh-CN" altLang="en-US" sz="1200" b="0" i="0" kern="1200" dirty="0">
                <a:solidFill>
                  <a:schemeClr val="tx1"/>
                </a:solidFill>
                <a:effectLst/>
                <a:latin typeface="Arial" charset="0"/>
                <a:ea typeface="宋体" pitchFamily="2" charset="-122"/>
                <a:cs typeface="宋体" pitchFamily="-112" charset="-122"/>
              </a:rPr>
              <a:t>个。</a:t>
            </a:r>
          </a:p>
          <a:p>
            <a:r>
              <a:rPr lang="zh-CN" altLang="en-US" sz="1200" b="0" i="0" u="none" strike="noStrike" kern="1200" dirty="0">
                <a:solidFill>
                  <a:schemeClr val="tx1"/>
                </a:solidFill>
                <a:effectLst/>
                <a:latin typeface="Arial" charset="0"/>
                <a:ea typeface="宋体" pitchFamily="2" charset="-122"/>
                <a:cs typeface="宋体" pitchFamily="-112" charset="-122"/>
                <a:hlinkClick r:id="rId14" tooltip="超大规模集成电路"/>
              </a:rPr>
              <a:t>超大规模集成电路</a:t>
            </a:r>
            <a:endParaRPr lang="zh-CN" altLang="en-US" sz="1200" b="0" i="0" kern="1200" dirty="0">
              <a:solidFill>
                <a:schemeClr val="tx1"/>
              </a:solidFill>
              <a:effectLst/>
              <a:latin typeface="Arial" charset="0"/>
              <a:ea typeface="宋体" pitchFamily="2" charset="-122"/>
              <a:cs typeface="宋体" pitchFamily="-112" charset="-122"/>
            </a:endParaRPr>
          </a:p>
          <a:p>
            <a:r>
              <a:rPr lang="en-US" altLang="zh-CN" sz="1200" b="0" i="0" kern="1200" dirty="0">
                <a:solidFill>
                  <a:schemeClr val="tx1"/>
                </a:solidFill>
                <a:effectLst/>
                <a:latin typeface="Arial" charset="0"/>
                <a:ea typeface="宋体" pitchFamily="2" charset="-122"/>
                <a:cs typeface="宋体" pitchFamily="-112" charset="-122"/>
              </a:rPr>
              <a:t>VLSI </a:t>
            </a:r>
            <a:r>
              <a:rPr lang="zh-CN" altLang="en-US" sz="1200" b="0" i="0" kern="1200" dirty="0">
                <a:solidFill>
                  <a:schemeClr val="tx1"/>
                </a:solidFill>
                <a:effectLst/>
                <a:latin typeface="Arial" charset="0"/>
                <a:ea typeface="宋体" pitchFamily="2" charset="-122"/>
                <a:cs typeface="宋体" pitchFamily="-112" charset="-122"/>
              </a:rPr>
              <a:t>英文全名为 </a:t>
            </a:r>
            <a:r>
              <a:rPr lang="en-US" altLang="zh-CN" sz="1200" b="0" i="0" kern="1200" dirty="0">
                <a:solidFill>
                  <a:schemeClr val="tx1"/>
                </a:solidFill>
                <a:effectLst/>
                <a:latin typeface="Arial" charset="0"/>
                <a:ea typeface="宋体" pitchFamily="2" charset="-122"/>
                <a:cs typeface="宋体" pitchFamily="-112" charset="-122"/>
              </a:rPr>
              <a:t>Very large scale integration, </a:t>
            </a:r>
            <a:r>
              <a:rPr lang="zh-CN" altLang="en-US" sz="1200" b="0" i="0" kern="1200" dirty="0">
                <a:solidFill>
                  <a:schemeClr val="tx1"/>
                </a:solidFill>
                <a:effectLst/>
                <a:latin typeface="Arial" charset="0"/>
                <a:ea typeface="宋体" pitchFamily="2" charset="-122"/>
                <a:cs typeface="宋体" pitchFamily="-112" charset="-122"/>
              </a:rPr>
              <a:t>逻辑门</a:t>
            </a:r>
            <a:r>
              <a:rPr lang="en-US" altLang="zh-CN" sz="1200" b="0" i="0" kern="1200" dirty="0">
                <a:solidFill>
                  <a:schemeClr val="tx1"/>
                </a:solidFill>
                <a:effectLst/>
                <a:latin typeface="Arial" charset="0"/>
                <a:ea typeface="宋体" pitchFamily="2" charset="-122"/>
                <a:cs typeface="宋体" pitchFamily="-112" charset="-122"/>
              </a:rPr>
              <a:t>1,001~10k</a:t>
            </a:r>
            <a:r>
              <a:rPr lang="zh-CN" altLang="en-US" sz="1200" b="0" i="0" kern="1200" dirty="0">
                <a:solidFill>
                  <a:schemeClr val="tx1"/>
                </a:solidFill>
                <a:effectLst/>
                <a:latin typeface="Arial" charset="0"/>
                <a:ea typeface="宋体" pitchFamily="2" charset="-122"/>
                <a:cs typeface="宋体" pitchFamily="-112" charset="-122"/>
              </a:rPr>
              <a:t>个 或 晶体管 </a:t>
            </a:r>
            <a:r>
              <a:rPr lang="en-US" altLang="zh-CN" sz="1200" b="0" i="0" kern="1200" dirty="0">
                <a:solidFill>
                  <a:schemeClr val="tx1"/>
                </a:solidFill>
                <a:effectLst/>
                <a:latin typeface="Arial" charset="0"/>
                <a:ea typeface="宋体" pitchFamily="2" charset="-122"/>
                <a:cs typeface="宋体" pitchFamily="-112" charset="-122"/>
              </a:rPr>
              <a:t>10,001~100k</a:t>
            </a:r>
            <a:r>
              <a:rPr lang="zh-CN" altLang="en-US" sz="1200" b="0" i="0" kern="1200" dirty="0">
                <a:solidFill>
                  <a:schemeClr val="tx1"/>
                </a:solidFill>
                <a:effectLst/>
                <a:latin typeface="Arial" charset="0"/>
                <a:ea typeface="宋体" pitchFamily="2" charset="-122"/>
                <a:cs typeface="宋体" pitchFamily="-112" charset="-122"/>
              </a:rPr>
              <a:t>个。</a:t>
            </a:r>
          </a:p>
          <a:p>
            <a:r>
              <a:rPr lang="zh-CN" altLang="en-US" sz="1200" b="0" i="0" u="none" strike="noStrike" kern="1200" dirty="0">
                <a:solidFill>
                  <a:schemeClr val="tx1"/>
                </a:solidFill>
                <a:effectLst/>
                <a:latin typeface="Arial" charset="0"/>
                <a:ea typeface="宋体" pitchFamily="2" charset="-122"/>
                <a:cs typeface="宋体" pitchFamily="-112" charset="-122"/>
                <a:hlinkClick r:id="rId15" tooltip="甚大规模集成电路（页面不存在）"/>
              </a:rPr>
              <a:t>甚大规模集成电路</a:t>
            </a:r>
            <a:endParaRPr lang="zh-CN" altLang="en-US" sz="1200" b="0" i="0" kern="1200" dirty="0">
              <a:solidFill>
                <a:schemeClr val="tx1"/>
              </a:solidFill>
              <a:effectLst/>
              <a:latin typeface="Arial" charset="0"/>
              <a:ea typeface="宋体" pitchFamily="2" charset="-122"/>
              <a:cs typeface="宋体" pitchFamily="-112" charset="-122"/>
            </a:endParaRPr>
          </a:p>
          <a:p>
            <a:r>
              <a:rPr lang="en-US" altLang="zh-CN" sz="1200" b="0" i="0" kern="1200" dirty="0">
                <a:solidFill>
                  <a:schemeClr val="tx1"/>
                </a:solidFill>
                <a:effectLst/>
                <a:latin typeface="Arial" charset="0"/>
                <a:ea typeface="宋体" pitchFamily="2" charset="-122"/>
                <a:cs typeface="宋体" pitchFamily="-112" charset="-122"/>
              </a:rPr>
              <a:t>ULSI </a:t>
            </a:r>
            <a:r>
              <a:rPr lang="zh-CN" altLang="en-US" sz="1200" b="0" i="0" kern="1200" dirty="0">
                <a:solidFill>
                  <a:schemeClr val="tx1"/>
                </a:solidFill>
                <a:effectLst/>
                <a:latin typeface="Arial" charset="0"/>
                <a:ea typeface="宋体" pitchFamily="2" charset="-122"/>
                <a:cs typeface="宋体" pitchFamily="-112" charset="-122"/>
              </a:rPr>
              <a:t>英文全名为 </a:t>
            </a:r>
            <a:r>
              <a:rPr lang="en-US" altLang="zh-CN" sz="1200" b="0" i="0" kern="1200" dirty="0">
                <a:solidFill>
                  <a:schemeClr val="tx1"/>
                </a:solidFill>
                <a:effectLst/>
                <a:latin typeface="Arial" charset="0"/>
                <a:ea typeface="宋体" pitchFamily="2" charset="-122"/>
                <a:cs typeface="宋体" pitchFamily="-112" charset="-122"/>
              </a:rPr>
              <a:t>Ultra Large Scale Integration, </a:t>
            </a:r>
            <a:r>
              <a:rPr lang="zh-CN" altLang="en-US" sz="1200" b="0" i="0" kern="1200" dirty="0">
                <a:solidFill>
                  <a:schemeClr val="tx1"/>
                </a:solidFill>
                <a:effectLst/>
                <a:latin typeface="Arial" charset="0"/>
                <a:ea typeface="宋体" pitchFamily="2" charset="-122"/>
                <a:cs typeface="宋体" pitchFamily="-112" charset="-122"/>
              </a:rPr>
              <a:t>逻辑门</a:t>
            </a:r>
            <a:r>
              <a:rPr lang="en-US" altLang="zh-CN" sz="1200" b="0" i="0" kern="1200" dirty="0">
                <a:solidFill>
                  <a:schemeClr val="tx1"/>
                </a:solidFill>
                <a:effectLst/>
                <a:latin typeface="Arial" charset="0"/>
                <a:ea typeface="宋体" pitchFamily="2" charset="-122"/>
                <a:cs typeface="宋体" pitchFamily="-112" charset="-122"/>
              </a:rPr>
              <a:t>10,001~1M</a:t>
            </a:r>
            <a:r>
              <a:rPr lang="zh-CN" altLang="en-US" sz="1200" b="0" i="0" kern="1200" dirty="0">
                <a:solidFill>
                  <a:schemeClr val="tx1"/>
                </a:solidFill>
                <a:effectLst/>
                <a:latin typeface="Arial" charset="0"/>
                <a:ea typeface="宋体" pitchFamily="2" charset="-122"/>
                <a:cs typeface="宋体" pitchFamily="-112" charset="-122"/>
              </a:rPr>
              <a:t>个 或 晶体管 </a:t>
            </a:r>
            <a:r>
              <a:rPr lang="en-US" altLang="zh-CN" sz="1200" b="0" i="0" kern="1200" dirty="0">
                <a:solidFill>
                  <a:schemeClr val="tx1"/>
                </a:solidFill>
                <a:effectLst/>
                <a:latin typeface="Arial" charset="0"/>
                <a:ea typeface="宋体" pitchFamily="2" charset="-122"/>
                <a:cs typeface="宋体" pitchFamily="-112" charset="-122"/>
              </a:rPr>
              <a:t>100,001~10M</a:t>
            </a:r>
            <a:r>
              <a:rPr lang="zh-CN" altLang="en-US" sz="1200" b="0" i="0" kern="1200" dirty="0">
                <a:solidFill>
                  <a:schemeClr val="tx1"/>
                </a:solidFill>
                <a:effectLst/>
                <a:latin typeface="Arial" charset="0"/>
                <a:ea typeface="宋体" pitchFamily="2" charset="-122"/>
                <a:cs typeface="宋体" pitchFamily="-112" charset="-122"/>
              </a:rPr>
              <a:t>个。</a:t>
            </a:r>
          </a:p>
          <a:p>
            <a:r>
              <a:rPr lang="en-US" altLang="zh-CN" sz="1200" b="0" i="0" kern="1200" dirty="0">
                <a:solidFill>
                  <a:schemeClr val="tx1"/>
                </a:solidFill>
                <a:effectLst/>
                <a:latin typeface="Arial" charset="0"/>
                <a:ea typeface="宋体" pitchFamily="2" charset="-122"/>
                <a:cs typeface="宋体" pitchFamily="-112" charset="-122"/>
              </a:rPr>
              <a:t>GLSI </a:t>
            </a:r>
            <a:r>
              <a:rPr lang="zh-CN" altLang="en-US" sz="1200" b="0" i="0" kern="1200" dirty="0">
                <a:solidFill>
                  <a:schemeClr val="tx1"/>
                </a:solidFill>
                <a:effectLst/>
                <a:latin typeface="Arial" charset="0"/>
                <a:ea typeface="宋体" pitchFamily="2" charset="-122"/>
                <a:cs typeface="宋体" pitchFamily="-112" charset="-122"/>
              </a:rPr>
              <a:t>英文全名为 </a:t>
            </a:r>
            <a:r>
              <a:rPr lang="en-US" altLang="zh-CN" sz="1200" b="0" i="0" kern="1200" dirty="0">
                <a:solidFill>
                  <a:schemeClr val="tx1"/>
                </a:solidFill>
                <a:effectLst/>
                <a:latin typeface="Arial" charset="0"/>
                <a:ea typeface="宋体" pitchFamily="2" charset="-122"/>
                <a:cs typeface="宋体" pitchFamily="-112" charset="-122"/>
              </a:rPr>
              <a:t>Giga Scale Integration, </a:t>
            </a:r>
            <a:r>
              <a:rPr lang="zh-CN" altLang="en-US" sz="1200" b="0" i="0" kern="1200" dirty="0">
                <a:solidFill>
                  <a:schemeClr val="tx1"/>
                </a:solidFill>
                <a:effectLst/>
                <a:latin typeface="Arial" charset="0"/>
                <a:ea typeface="宋体" pitchFamily="2" charset="-122"/>
                <a:cs typeface="宋体" pitchFamily="-112" charset="-122"/>
              </a:rPr>
              <a:t>逻辑门</a:t>
            </a:r>
            <a:r>
              <a:rPr lang="en-US" altLang="zh-CN" sz="1200" b="0" i="0" kern="1200" dirty="0">
                <a:solidFill>
                  <a:schemeClr val="tx1"/>
                </a:solidFill>
                <a:effectLst/>
                <a:latin typeface="Arial" charset="0"/>
                <a:ea typeface="宋体" pitchFamily="2" charset="-122"/>
                <a:cs typeface="宋体" pitchFamily="-112" charset="-122"/>
              </a:rPr>
              <a:t>1,000,001</a:t>
            </a:r>
            <a:r>
              <a:rPr lang="zh-CN" altLang="en-US" sz="1200" b="0" i="0" kern="1200" dirty="0">
                <a:solidFill>
                  <a:schemeClr val="tx1"/>
                </a:solidFill>
                <a:effectLst/>
                <a:latin typeface="Arial" charset="0"/>
                <a:ea typeface="宋体" pitchFamily="2" charset="-122"/>
                <a:cs typeface="宋体" pitchFamily="-112" charset="-122"/>
              </a:rPr>
              <a:t>个以上 或 晶体管</a:t>
            </a:r>
            <a:r>
              <a:rPr lang="en-US" altLang="zh-CN" sz="1200" b="0" i="0" kern="1200" dirty="0">
                <a:solidFill>
                  <a:schemeClr val="tx1"/>
                </a:solidFill>
                <a:effectLst/>
                <a:latin typeface="Arial" charset="0"/>
                <a:ea typeface="宋体" pitchFamily="2" charset="-122"/>
                <a:cs typeface="宋体" pitchFamily="-112" charset="-122"/>
              </a:rPr>
              <a:t>10,000,001</a:t>
            </a:r>
            <a:r>
              <a:rPr lang="zh-CN" altLang="en-US" sz="1200" b="0" i="0" kern="1200" dirty="0">
                <a:solidFill>
                  <a:schemeClr val="tx1"/>
                </a:solidFill>
                <a:effectLst/>
                <a:latin typeface="Arial" charset="0"/>
                <a:ea typeface="宋体" pitchFamily="2" charset="-122"/>
                <a:cs typeface="宋体" pitchFamily="-112" charset="-122"/>
              </a:rPr>
              <a:t>个以上。</a:t>
            </a:r>
            <a:endParaRPr lang="en-US" altLang="zh-CN" sz="1200" b="0" i="0" kern="1200" dirty="0">
              <a:solidFill>
                <a:schemeClr val="tx1"/>
              </a:solidFill>
              <a:effectLst/>
              <a:latin typeface="Arial" charset="0"/>
              <a:ea typeface="宋体" pitchFamily="2" charset="-122"/>
              <a:cs typeface="宋体" pitchFamily="-112" charset="-122"/>
            </a:endParaRPr>
          </a:p>
          <a:p>
            <a:endParaRPr lang="en-US" altLang="zh-CN" sz="1200" b="0" i="0" kern="1200" dirty="0">
              <a:solidFill>
                <a:schemeClr val="tx1"/>
              </a:solidFill>
              <a:effectLst/>
              <a:latin typeface="Arial" charset="0"/>
              <a:ea typeface="宋体" pitchFamily="2" charset="-122"/>
              <a:cs typeface="宋体" pitchFamily="-112" charset="-122"/>
            </a:endParaRPr>
          </a:p>
          <a:p>
            <a:r>
              <a:rPr lang="zh-CN" altLang="en-US" sz="1200" b="0" i="0" kern="1200" dirty="0">
                <a:solidFill>
                  <a:schemeClr val="tx1"/>
                </a:solidFill>
                <a:effectLst/>
                <a:latin typeface="Arial" charset="0"/>
                <a:ea typeface="宋体" pitchFamily="2" charset="-122"/>
                <a:cs typeface="宋体" pitchFamily="-112" charset="-122"/>
              </a:rPr>
              <a:t>数字集成电路可以包含任何东西，在几平方毫米上有从几千到百万的</a:t>
            </a:r>
            <a:r>
              <a:rPr lang="zh-CN" altLang="en-US" sz="1200" b="0" i="0" u="none" strike="noStrike" kern="1200" dirty="0">
                <a:solidFill>
                  <a:schemeClr val="tx1"/>
                </a:solidFill>
                <a:effectLst/>
                <a:latin typeface="Arial" charset="0"/>
                <a:ea typeface="宋体" pitchFamily="2" charset="-122"/>
                <a:cs typeface="宋体" pitchFamily="-112" charset="-122"/>
                <a:hlinkClick r:id="rId16" tooltip="逻辑门"/>
              </a:rPr>
              <a:t>逻辑门</a:t>
            </a:r>
            <a:r>
              <a:rPr lang="zh-CN" altLang="en-US" sz="1200" b="0" i="0" kern="1200" dirty="0">
                <a:solidFill>
                  <a:schemeClr val="tx1"/>
                </a:solidFill>
                <a:effectLst/>
                <a:latin typeface="Arial" charset="0"/>
                <a:ea typeface="宋体" pitchFamily="2" charset="-122"/>
                <a:cs typeface="宋体" pitchFamily="-112" charset="-122"/>
              </a:rPr>
              <a:t>，</a:t>
            </a:r>
            <a:r>
              <a:rPr lang="zh-CN" altLang="en-US" sz="1200" b="0" i="0" u="none" strike="noStrike" kern="1200" dirty="0">
                <a:solidFill>
                  <a:schemeClr val="tx1"/>
                </a:solidFill>
                <a:effectLst/>
                <a:latin typeface="Arial" charset="0"/>
                <a:ea typeface="宋体" pitchFamily="2" charset="-122"/>
                <a:cs typeface="宋体" pitchFamily="-112" charset="-122"/>
                <a:hlinkClick r:id="rId17" tooltip="触发器"/>
              </a:rPr>
              <a:t>触发器</a:t>
            </a:r>
            <a:r>
              <a:rPr lang="zh-CN" altLang="en-US" sz="1200" b="0" i="0" kern="1200" dirty="0">
                <a:solidFill>
                  <a:schemeClr val="tx1"/>
                </a:solidFill>
                <a:effectLst/>
                <a:latin typeface="Arial" charset="0"/>
                <a:ea typeface="宋体" pitchFamily="2" charset="-122"/>
                <a:cs typeface="宋体" pitchFamily="-112" charset="-122"/>
              </a:rPr>
              <a:t>，多任务器和其他电路。这些电路的小尺寸使得与板级集成相比，有更高速度，更低功耗（参见</a:t>
            </a:r>
            <a:r>
              <a:rPr lang="zh-CN" altLang="en-US" sz="1200" b="0" i="0" u="none" strike="noStrike" kern="1200" dirty="0">
                <a:solidFill>
                  <a:schemeClr val="tx1"/>
                </a:solidFill>
                <a:effectLst/>
                <a:latin typeface="Arial" charset="0"/>
                <a:ea typeface="宋体" pitchFamily="2" charset="-122"/>
                <a:cs typeface="宋体" pitchFamily="-112" charset="-122"/>
                <a:hlinkClick r:id="rId18" tooltip="低功耗设计"/>
              </a:rPr>
              <a:t>低功耗设计</a:t>
            </a:r>
            <a:r>
              <a:rPr lang="zh-CN" altLang="en-US" sz="1200" b="0" i="0" kern="1200" dirty="0">
                <a:solidFill>
                  <a:schemeClr val="tx1"/>
                </a:solidFill>
                <a:effectLst/>
                <a:latin typeface="Arial" charset="0"/>
                <a:ea typeface="宋体" pitchFamily="2" charset="-122"/>
                <a:cs typeface="宋体" pitchFamily="-112" charset="-122"/>
              </a:rPr>
              <a:t>）并降低了制造成本。这些数字</a:t>
            </a:r>
            <a:r>
              <a:rPr lang="en-US" altLang="zh-CN" sz="1200" b="0" i="0" kern="1200" dirty="0">
                <a:solidFill>
                  <a:schemeClr val="tx1"/>
                </a:solidFill>
                <a:effectLst/>
                <a:latin typeface="Arial" charset="0"/>
                <a:ea typeface="宋体" pitchFamily="2" charset="-122"/>
                <a:cs typeface="宋体" pitchFamily="-112" charset="-122"/>
              </a:rPr>
              <a:t>IC, </a:t>
            </a:r>
            <a:r>
              <a:rPr lang="zh-CN" altLang="en-US" sz="1200" b="0" i="0" kern="1200" dirty="0">
                <a:solidFill>
                  <a:schemeClr val="tx1"/>
                </a:solidFill>
                <a:effectLst/>
                <a:latin typeface="Arial" charset="0"/>
                <a:ea typeface="宋体" pitchFamily="2" charset="-122"/>
                <a:cs typeface="宋体" pitchFamily="-112" charset="-122"/>
              </a:rPr>
              <a:t>以微处理器，</a:t>
            </a:r>
            <a:r>
              <a:rPr lang="zh-CN" altLang="en-US" sz="1200" b="0" i="0" u="none" strike="noStrike" kern="1200" dirty="0">
                <a:solidFill>
                  <a:schemeClr val="tx1"/>
                </a:solidFill>
                <a:effectLst/>
                <a:latin typeface="Arial" charset="0"/>
                <a:ea typeface="宋体" pitchFamily="2" charset="-122"/>
                <a:cs typeface="宋体" pitchFamily="-112" charset="-122"/>
                <a:hlinkClick r:id="rId19" tooltip="数字信号处理器"/>
              </a:rPr>
              <a:t>数字信号处理器</a:t>
            </a:r>
            <a:r>
              <a:rPr lang="zh-CN" altLang="en-US" sz="1200" b="0" i="0" kern="1200" dirty="0">
                <a:solidFill>
                  <a:schemeClr val="tx1"/>
                </a:solidFill>
                <a:effectLst/>
                <a:latin typeface="Arial" charset="0"/>
                <a:ea typeface="宋体" pitchFamily="2" charset="-122"/>
                <a:cs typeface="宋体" pitchFamily="-112" charset="-122"/>
              </a:rPr>
              <a:t>和</a:t>
            </a:r>
            <a:r>
              <a:rPr lang="zh-CN" altLang="en-US" sz="1200" b="0" i="0" u="none" strike="noStrike" kern="1200" dirty="0">
                <a:solidFill>
                  <a:schemeClr val="tx1"/>
                </a:solidFill>
                <a:effectLst/>
                <a:latin typeface="Arial" charset="0"/>
                <a:ea typeface="宋体" pitchFamily="2" charset="-122"/>
                <a:cs typeface="宋体" pitchFamily="-112" charset="-122"/>
                <a:hlinkClick r:id="rId20" tooltip="单片机"/>
              </a:rPr>
              <a:t>单片机</a:t>
            </a:r>
            <a:r>
              <a:rPr lang="zh-CN" altLang="en-US" sz="1200" b="0" i="0" kern="1200" dirty="0">
                <a:solidFill>
                  <a:schemeClr val="tx1"/>
                </a:solidFill>
                <a:effectLst/>
                <a:latin typeface="Arial" charset="0"/>
                <a:ea typeface="宋体" pitchFamily="2" charset="-122"/>
                <a:cs typeface="宋体" pitchFamily="-112" charset="-122"/>
              </a:rPr>
              <a:t>为代表，工作中使用</a:t>
            </a:r>
            <a:r>
              <a:rPr lang="zh-CN" altLang="en-US" sz="1200" b="0" i="0" u="none" strike="noStrike" kern="1200" dirty="0">
                <a:solidFill>
                  <a:schemeClr val="tx1"/>
                </a:solidFill>
                <a:effectLst/>
                <a:latin typeface="Arial" charset="0"/>
                <a:ea typeface="宋体" pitchFamily="2" charset="-122"/>
                <a:cs typeface="宋体" pitchFamily="-112" charset="-122"/>
                <a:hlinkClick r:id="rId21" tooltip="二进制"/>
              </a:rPr>
              <a:t>二进制</a:t>
            </a:r>
            <a:r>
              <a:rPr lang="zh-CN" altLang="en-US" sz="1200" b="0" i="0" kern="1200" dirty="0">
                <a:solidFill>
                  <a:schemeClr val="tx1"/>
                </a:solidFill>
                <a:effectLst/>
                <a:latin typeface="Arial" charset="0"/>
                <a:ea typeface="宋体" pitchFamily="2" charset="-122"/>
                <a:cs typeface="宋体" pitchFamily="-112" charset="-122"/>
              </a:rPr>
              <a:t>，处理</a:t>
            </a:r>
            <a:r>
              <a:rPr lang="en-US" altLang="zh-CN" sz="1200" b="0" i="0" kern="1200" dirty="0">
                <a:solidFill>
                  <a:schemeClr val="tx1"/>
                </a:solidFill>
                <a:effectLst/>
                <a:latin typeface="Arial" charset="0"/>
                <a:ea typeface="宋体" pitchFamily="2" charset="-122"/>
                <a:cs typeface="宋体" pitchFamily="-112" charset="-122"/>
              </a:rPr>
              <a:t>1</a:t>
            </a:r>
            <a:r>
              <a:rPr lang="zh-CN" altLang="en-US" sz="1200" b="0" i="0" kern="1200" dirty="0">
                <a:solidFill>
                  <a:schemeClr val="tx1"/>
                </a:solidFill>
                <a:effectLst/>
                <a:latin typeface="Arial" charset="0"/>
                <a:ea typeface="宋体" pitchFamily="2" charset="-122"/>
                <a:cs typeface="宋体" pitchFamily="-112" charset="-122"/>
              </a:rPr>
              <a:t>和</a:t>
            </a:r>
            <a:r>
              <a:rPr lang="en-US" altLang="zh-CN" sz="1200" b="0" i="0" kern="1200" dirty="0">
                <a:solidFill>
                  <a:schemeClr val="tx1"/>
                </a:solidFill>
                <a:effectLst/>
                <a:latin typeface="Arial" charset="0"/>
                <a:ea typeface="宋体" pitchFamily="2" charset="-122"/>
                <a:cs typeface="宋体" pitchFamily="-112" charset="-122"/>
              </a:rPr>
              <a:t>0</a:t>
            </a:r>
            <a:r>
              <a:rPr lang="zh-CN" altLang="en-US" sz="1200" b="0" i="0" kern="1200" dirty="0">
                <a:solidFill>
                  <a:schemeClr val="tx1"/>
                </a:solidFill>
                <a:effectLst/>
                <a:latin typeface="Arial" charset="0"/>
                <a:ea typeface="宋体" pitchFamily="2" charset="-122"/>
                <a:cs typeface="宋体" pitchFamily="-112" charset="-122"/>
              </a:rPr>
              <a:t>信号。</a:t>
            </a:r>
          </a:p>
          <a:p>
            <a:endParaRPr lang="en-US" altLang="zh-CN" dirty="0"/>
          </a:p>
          <a:p>
            <a:r>
              <a:rPr lang="zh-CN" altLang="en-US" sz="1200" b="0" i="0" kern="1200" dirty="0">
                <a:solidFill>
                  <a:schemeClr val="tx1"/>
                </a:solidFill>
                <a:effectLst/>
                <a:latin typeface="Arial" charset="0"/>
                <a:ea typeface="宋体" pitchFamily="2" charset="-122"/>
                <a:cs typeface="宋体" pitchFamily="-112" charset="-122"/>
              </a:rPr>
              <a:t>模拟集成电路有</a:t>
            </a:r>
            <a:r>
              <a:rPr lang="en-US" altLang="zh-CN" sz="1200" b="0" i="0" kern="1200" dirty="0">
                <a:solidFill>
                  <a:schemeClr val="tx1"/>
                </a:solidFill>
                <a:effectLst/>
                <a:latin typeface="Arial" charset="0"/>
                <a:ea typeface="宋体" pitchFamily="2" charset="-122"/>
                <a:cs typeface="宋体" pitchFamily="-112" charset="-122"/>
              </a:rPr>
              <a:t>,</a:t>
            </a:r>
            <a:r>
              <a:rPr lang="zh-CN" altLang="en-US" sz="1200" b="0" i="0" kern="1200" dirty="0">
                <a:solidFill>
                  <a:schemeClr val="tx1"/>
                </a:solidFill>
                <a:effectLst/>
                <a:latin typeface="Arial" charset="0"/>
                <a:ea typeface="宋体" pitchFamily="2" charset="-122"/>
                <a:cs typeface="宋体" pitchFamily="-112" charset="-122"/>
              </a:rPr>
              <a:t>例如</a:t>
            </a:r>
            <a:r>
              <a:rPr lang="zh-CN" altLang="en-US" sz="1200" b="0" i="0" u="none" strike="noStrike" kern="1200" dirty="0">
                <a:solidFill>
                  <a:schemeClr val="tx1"/>
                </a:solidFill>
                <a:effectLst/>
                <a:latin typeface="Arial" charset="0"/>
                <a:ea typeface="宋体" pitchFamily="2" charset="-122"/>
                <a:cs typeface="宋体" pitchFamily="-112" charset="-122"/>
                <a:hlinkClick r:id="rId22" tooltip="传感器"/>
              </a:rPr>
              <a:t>传感器</a:t>
            </a:r>
            <a:r>
              <a:rPr lang="zh-CN" altLang="en-US" sz="1200" b="0" i="0" kern="1200" dirty="0">
                <a:solidFill>
                  <a:schemeClr val="tx1"/>
                </a:solidFill>
                <a:effectLst/>
                <a:latin typeface="Arial" charset="0"/>
                <a:ea typeface="宋体" pitchFamily="2" charset="-122"/>
                <a:cs typeface="宋体" pitchFamily="-112" charset="-122"/>
              </a:rPr>
              <a:t>，电源控制电路和</a:t>
            </a:r>
            <a:r>
              <a:rPr lang="zh-CN" altLang="en-US" sz="1200" b="0" i="0" u="none" strike="noStrike" kern="1200" dirty="0">
                <a:solidFill>
                  <a:schemeClr val="tx1"/>
                </a:solidFill>
                <a:effectLst/>
                <a:latin typeface="Arial" charset="0"/>
                <a:ea typeface="宋体" pitchFamily="2" charset="-122"/>
                <a:cs typeface="宋体" pitchFamily="-112" charset="-122"/>
                <a:hlinkClick r:id="rId23" tooltip="运算放大器"/>
              </a:rPr>
              <a:t>运放</a:t>
            </a:r>
            <a:r>
              <a:rPr lang="zh-CN" altLang="en-US" sz="1200" b="0" i="0" kern="1200" dirty="0">
                <a:solidFill>
                  <a:schemeClr val="tx1"/>
                </a:solidFill>
                <a:effectLst/>
                <a:latin typeface="Arial" charset="0"/>
                <a:ea typeface="宋体" pitchFamily="2" charset="-122"/>
                <a:cs typeface="宋体" pitchFamily="-112" charset="-122"/>
              </a:rPr>
              <a:t>，处理</a:t>
            </a:r>
            <a:r>
              <a:rPr lang="zh-CN" altLang="en-US" sz="1200" b="0" i="0" u="none" strike="noStrike" kern="1200" dirty="0">
                <a:solidFill>
                  <a:schemeClr val="tx1"/>
                </a:solidFill>
                <a:effectLst/>
                <a:latin typeface="Arial" charset="0"/>
                <a:ea typeface="宋体" pitchFamily="2" charset="-122"/>
                <a:cs typeface="宋体" pitchFamily="-112" charset="-122"/>
                <a:hlinkClick r:id="rId24" tooltip="模拟信号"/>
              </a:rPr>
              <a:t>模拟信号</a:t>
            </a:r>
            <a:r>
              <a:rPr lang="zh-CN" altLang="en-US" sz="1200" b="0" i="0" kern="1200" dirty="0">
                <a:solidFill>
                  <a:schemeClr val="tx1"/>
                </a:solidFill>
                <a:effectLst/>
                <a:latin typeface="Arial" charset="0"/>
                <a:ea typeface="宋体" pitchFamily="2" charset="-122"/>
                <a:cs typeface="宋体" pitchFamily="-112" charset="-122"/>
              </a:rPr>
              <a:t>。完成</a:t>
            </a:r>
            <a:r>
              <a:rPr lang="zh-CN" altLang="en-US" sz="1200" b="0" i="0" u="none" strike="noStrike" kern="1200" dirty="0">
                <a:solidFill>
                  <a:schemeClr val="tx1"/>
                </a:solidFill>
                <a:effectLst/>
                <a:latin typeface="Arial" charset="0"/>
                <a:ea typeface="宋体" pitchFamily="2" charset="-122"/>
                <a:cs typeface="宋体" pitchFamily="-112" charset="-122"/>
                <a:hlinkClick r:id="rId25" tooltip="放大电路"/>
              </a:rPr>
              <a:t>放大</a:t>
            </a:r>
            <a:r>
              <a:rPr lang="zh-CN" altLang="en-US" sz="1200" b="0" i="0" kern="1200" dirty="0">
                <a:solidFill>
                  <a:schemeClr val="tx1"/>
                </a:solidFill>
                <a:effectLst/>
                <a:latin typeface="Arial" charset="0"/>
                <a:ea typeface="宋体" pitchFamily="2" charset="-122"/>
                <a:cs typeface="宋体" pitchFamily="-112" charset="-122"/>
              </a:rPr>
              <a:t>，</a:t>
            </a:r>
            <a:r>
              <a:rPr lang="zh-CN" altLang="en-US" sz="1200" b="0" i="0" u="none" strike="noStrike" kern="1200" dirty="0">
                <a:solidFill>
                  <a:schemeClr val="tx1"/>
                </a:solidFill>
                <a:effectLst/>
                <a:latin typeface="Arial" charset="0"/>
                <a:ea typeface="宋体" pitchFamily="2" charset="-122"/>
                <a:cs typeface="宋体" pitchFamily="-112" charset="-122"/>
                <a:hlinkClick r:id="rId26" tooltip="滤波"/>
              </a:rPr>
              <a:t>滤波</a:t>
            </a:r>
            <a:r>
              <a:rPr lang="zh-CN" altLang="en-US" sz="1200" b="0" i="0" kern="1200" dirty="0">
                <a:solidFill>
                  <a:schemeClr val="tx1"/>
                </a:solidFill>
                <a:effectLst/>
                <a:latin typeface="Arial" charset="0"/>
                <a:ea typeface="宋体" pitchFamily="2" charset="-122"/>
                <a:cs typeface="宋体" pitchFamily="-112" charset="-122"/>
              </a:rPr>
              <a:t>，</a:t>
            </a:r>
            <a:r>
              <a:rPr lang="zh-CN" altLang="en-US" sz="1200" b="0" i="0" u="none" strike="noStrike" kern="1200" dirty="0">
                <a:solidFill>
                  <a:schemeClr val="tx1"/>
                </a:solidFill>
                <a:effectLst/>
                <a:latin typeface="Arial" charset="0"/>
                <a:ea typeface="宋体" pitchFamily="2" charset="-122"/>
                <a:cs typeface="宋体" pitchFamily="-112" charset="-122"/>
                <a:hlinkClick r:id="rId27" tooltip="解调"/>
              </a:rPr>
              <a:t>解调</a:t>
            </a:r>
            <a:r>
              <a:rPr lang="zh-CN" altLang="en-US" sz="1200" b="0" i="0" kern="1200" dirty="0">
                <a:solidFill>
                  <a:schemeClr val="tx1"/>
                </a:solidFill>
                <a:effectLst/>
                <a:latin typeface="Arial" charset="0"/>
                <a:ea typeface="宋体" pitchFamily="2" charset="-122"/>
                <a:cs typeface="宋体" pitchFamily="-112" charset="-122"/>
              </a:rPr>
              <a:t>，</a:t>
            </a:r>
            <a:r>
              <a:rPr lang="zh-CN" altLang="en-US" sz="1200" b="0" i="0" u="none" strike="noStrike" kern="1200" dirty="0">
                <a:solidFill>
                  <a:schemeClr val="tx1"/>
                </a:solidFill>
                <a:effectLst/>
                <a:latin typeface="Arial" charset="0"/>
                <a:ea typeface="宋体" pitchFamily="2" charset="-122"/>
                <a:cs typeface="宋体" pitchFamily="-112" charset="-122"/>
                <a:hlinkClick r:id="rId28" tooltip="混频（页面不存在）"/>
              </a:rPr>
              <a:t>混频</a:t>
            </a:r>
            <a:r>
              <a:rPr lang="zh-CN" altLang="en-US" sz="1200" b="0" i="0" kern="1200" dirty="0">
                <a:solidFill>
                  <a:schemeClr val="tx1"/>
                </a:solidFill>
                <a:effectLst/>
                <a:latin typeface="Arial" charset="0"/>
                <a:ea typeface="宋体" pitchFamily="2" charset="-122"/>
                <a:cs typeface="宋体" pitchFamily="-112" charset="-122"/>
              </a:rPr>
              <a:t>的功能等。通过使用专家所设计、具有良好特性的模拟集成电路，减轻了电路设计师的重担，不需凡事再由基础的一个个晶体管处设计起。</a:t>
            </a:r>
          </a:p>
          <a:p>
            <a:r>
              <a:rPr lang="en-US" altLang="zh-CN" sz="1200" b="0" i="0" kern="1200" dirty="0">
                <a:solidFill>
                  <a:schemeClr val="tx1"/>
                </a:solidFill>
                <a:effectLst/>
                <a:latin typeface="Arial" charset="0"/>
                <a:ea typeface="宋体" pitchFamily="2" charset="-122"/>
                <a:cs typeface="宋体" pitchFamily="-112" charset="-122"/>
              </a:rPr>
              <a:t>IC</a:t>
            </a:r>
            <a:r>
              <a:rPr lang="zh-CN" altLang="en-US" sz="1200" b="0" i="0" kern="1200" dirty="0">
                <a:solidFill>
                  <a:schemeClr val="tx1"/>
                </a:solidFill>
                <a:effectLst/>
                <a:latin typeface="Arial" charset="0"/>
                <a:ea typeface="宋体" pitchFamily="2" charset="-122"/>
                <a:cs typeface="宋体" pitchFamily="-112" charset="-122"/>
              </a:rPr>
              <a:t>可以把模拟和数字电路集成在一个单芯片上，以做出如</a:t>
            </a:r>
            <a:r>
              <a:rPr lang="zh-CN" altLang="en-US" sz="1200" b="0" i="0" u="none" strike="noStrike" kern="1200" dirty="0">
                <a:solidFill>
                  <a:schemeClr val="tx1"/>
                </a:solidFill>
                <a:effectLst/>
                <a:latin typeface="Arial" charset="0"/>
                <a:ea typeface="宋体" pitchFamily="2" charset="-122"/>
                <a:cs typeface="宋体" pitchFamily="-112" charset="-122"/>
                <a:hlinkClick r:id="rId29" tooltip="模拟数字转换器"/>
              </a:rPr>
              <a:t>模拟数字转换器</a:t>
            </a:r>
            <a:r>
              <a:rPr lang="zh-CN" altLang="en-US" sz="1200" b="0" i="0" kern="1200" dirty="0">
                <a:solidFill>
                  <a:schemeClr val="tx1"/>
                </a:solidFill>
                <a:effectLst/>
                <a:latin typeface="Arial" charset="0"/>
                <a:ea typeface="宋体" pitchFamily="2" charset="-122"/>
                <a:cs typeface="宋体" pitchFamily="-112" charset="-122"/>
              </a:rPr>
              <a:t>和</a:t>
            </a:r>
            <a:r>
              <a:rPr lang="zh-CN" altLang="en-US" sz="1200" b="0" i="0" u="none" strike="noStrike" kern="1200" dirty="0">
                <a:solidFill>
                  <a:schemeClr val="tx1"/>
                </a:solidFill>
                <a:effectLst/>
                <a:latin typeface="Arial" charset="0"/>
                <a:ea typeface="宋体" pitchFamily="2" charset="-122"/>
                <a:cs typeface="宋体" pitchFamily="-112" charset="-122"/>
                <a:hlinkClick r:id="rId30" tooltip="数字模拟转换器"/>
              </a:rPr>
              <a:t>数字模拟转换器</a:t>
            </a:r>
            <a:r>
              <a:rPr lang="zh-CN" altLang="en-US" sz="1200" b="0" i="0" kern="1200" dirty="0">
                <a:solidFill>
                  <a:schemeClr val="tx1"/>
                </a:solidFill>
                <a:effectLst/>
                <a:latin typeface="Arial" charset="0"/>
                <a:ea typeface="宋体" pitchFamily="2" charset="-122"/>
                <a:cs typeface="宋体" pitchFamily="-112" charset="-122"/>
              </a:rPr>
              <a:t>等器件。这种电路提供更小的尺寸和更低的成本，但是对于信号冲突必须小心。</a:t>
            </a:r>
          </a:p>
          <a:p>
            <a:endParaRPr lang="zh-CN" altLang="en-US" dirty="0"/>
          </a:p>
        </p:txBody>
      </p:sp>
      <p:sp>
        <p:nvSpPr>
          <p:cNvPr id="4" name="灯片编号占位符 3"/>
          <p:cNvSpPr>
            <a:spLocks noGrp="1"/>
          </p:cNvSpPr>
          <p:nvPr>
            <p:ph type="sldNum" sz="quarter" idx="10"/>
          </p:nvPr>
        </p:nvSpPr>
        <p:spPr/>
        <p:txBody>
          <a:bodyPr/>
          <a:lstStyle/>
          <a:p>
            <a:pPr>
              <a:defRPr/>
            </a:pPr>
            <a:fld id="{91073E71-0CC4-4B73-B4D1-F0E653682A6C}" type="slidenum">
              <a:rPr lang="en-US" altLang="zh-CN" smtClean="0"/>
              <a:pPr>
                <a:defRPr/>
              </a:pPr>
              <a:t>17</a:t>
            </a:fld>
            <a:endParaRPr lang="en-US" altLang="zh-CN"/>
          </a:p>
        </p:txBody>
      </p:sp>
    </p:spTree>
    <p:extLst>
      <p:ext uri="{BB962C8B-B14F-4D97-AF65-F5344CB8AC3E}">
        <p14:creationId xmlns:p14="http://schemas.microsoft.com/office/powerpoint/2010/main" val="1055133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i="1" dirty="0"/>
              <a:t>SSI</a:t>
            </a:r>
            <a:r>
              <a:rPr lang="zh-CN" altLang="en-US" i="1" dirty="0"/>
              <a:t>、</a:t>
            </a:r>
            <a:r>
              <a:rPr lang="en-US" altLang="zh-CN" i="1" dirty="0"/>
              <a:t>MSI</a:t>
            </a:r>
          </a:p>
          <a:p>
            <a:pPr lvl="1"/>
            <a:r>
              <a:rPr lang="zh-CN" altLang="en-US" dirty="0"/>
              <a:t>通用型，原则上可实现任意复杂的数字系统</a:t>
            </a:r>
          </a:p>
          <a:p>
            <a:r>
              <a:rPr lang="en-US" altLang="zh-CN" i="1" dirty="0"/>
              <a:t>ASIC</a:t>
            </a:r>
            <a:r>
              <a:rPr lang="zh-CN" altLang="en-US" i="1" dirty="0"/>
              <a:t>（</a:t>
            </a:r>
            <a:r>
              <a:rPr lang="en-US" altLang="zh-CN" i="1" dirty="0"/>
              <a:t>Application Specific </a:t>
            </a:r>
            <a:r>
              <a:rPr lang="en-US" altLang="zh-CN" i="1" dirty="0" err="1"/>
              <a:t>Intergrated</a:t>
            </a:r>
            <a:r>
              <a:rPr lang="en-US" altLang="zh-CN" i="1" dirty="0"/>
              <a:t> Circuits</a:t>
            </a:r>
            <a:r>
              <a:rPr lang="zh-CN" altLang="en-US" i="1" dirty="0"/>
              <a:t>）专用集成电路</a:t>
            </a:r>
            <a:endParaRPr lang="en-US" altLang="zh-CN" i="1" dirty="0"/>
          </a:p>
          <a:p>
            <a:pPr lvl="1"/>
            <a:r>
              <a:rPr lang="zh-CN" altLang="en-US" dirty="0"/>
              <a:t>全定制或半定制</a:t>
            </a:r>
          </a:p>
          <a:p>
            <a:pPr lvl="1"/>
            <a:r>
              <a:rPr lang="zh-CN" altLang="en-US" dirty="0"/>
              <a:t>性能佳，体积和功耗小，量产成本低</a:t>
            </a:r>
          </a:p>
          <a:p>
            <a:pPr lvl="1"/>
            <a:r>
              <a:rPr lang="zh-CN" altLang="en-US" dirty="0"/>
              <a:t>专用，</a:t>
            </a:r>
            <a:r>
              <a:rPr lang="en-US" altLang="zh-CN" dirty="0"/>
              <a:t>NRE</a:t>
            </a:r>
            <a:r>
              <a:rPr lang="zh-CN" altLang="en-US" dirty="0"/>
              <a:t>费用高，设计周期长</a:t>
            </a:r>
          </a:p>
          <a:p>
            <a:r>
              <a:rPr lang="en-US" altLang="zh-CN" i="1" dirty="0"/>
              <a:t>PLD</a:t>
            </a:r>
            <a:r>
              <a:rPr lang="zh-CN" altLang="en-US" i="1" dirty="0"/>
              <a:t>（</a:t>
            </a:r>
            <a:r>
              <a:rPr lang="en-US" altLang="zh-CN" i="1" dirty="0"/>
              <a:t>Programmable Logic Device</a:t>
            </a:r>
            <a:r>
              <a:rPr lang="zh-CN" altLang="en-US" i="1" dirty="0"/>
              <a:t>）可编程逻辑器件</a:t>
            </a:r>
            <a:endParaRPr lang="en-US" altLang="zh-CN" i="1" dirty="0"/>
          </a:p>
          <a:p>
            <a:pPr lvl="1"/>
            <a:r>
              <a:rPr lang="zh-CN" altLang="en-US" dirty="0"/>
              <a:t>批量大，成本低</a:t>
            </a:r>
          </a:p>
          <a:p>
            <a:pPr lvl="1"/>
            <a:r>
              <a:rPr lang="zh-CN" altLang="en-US" dirty="0"/>
              <a:t>可编程，容易在线升级</a:t>
            </a:r>
          </a:p>
          <a:p>
            <a:pPr lvl="1"/>
            <a:r>
              <a:rPr lang="zh-CN" altLang="en-US" dirty="0"/>
              <a:t>适合样品开发和小批量生产</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18</a:t>
            </a:fld>
            <a:endParaRPr lang="en-US" altLang="zh-CN"/>
          </a:p>
        </p:txBody>
      </p:sp>
    </p:spTree>
    <p:extLst>
      <p:ext uri="{BB962C8B-B14F-4D97-AF65-F5344CB8AC3E}">
        <p14:creationId xmlns:p14="http://schemas.microsoft.com/office/powerpoint/2010/main" val="2446649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xfrm>
            <a:off x="992188" y="768350"/>
            <a:ext cx="5114925" cy="3836988"/>
          </a:xfrm>
          <a:ln/>
        </p:spPr>
      </p:sp>
      <p:sp>
        <p:nvSpPr>
          <p:cNvPr id="727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
        <p:nvSpPr>
          <p:cNvPr id="727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charset="0"/>
                <a:ea typeface="宋体" charset="-122"/>
              </a:defRPr>
            </a:lvl1pPr>
            <a:lvl2pPr marL="742950" indent="-285750" defTabSz="990600" eaLnBrk="0" hangingPunct="0">
              <a:defRPr>
                <a:solidFill>
                  <a:schemeClr val="tx1"/>
                </a:solidFill>
                <a:latin typeface="Arial" charset="0"/>
                <a:ea typeface="宋体" charset="-122"/>
              </a:defRPr>
            </a:lvl2pPr>
            <a:lvl3pPr marL="1143000" indent="-228600" defTabSz="990600" eaLnBrk="0" hangingPunct="0">
              <a:defRPr>
                <a:solidFill>
                  <a:schemeClr val="tx1"/>
                </a:solidFill>
                <a:latin typeface="Arial" charset="0"/>
                <a:ea typeface="宋体" charset="-122"/>
              </a:defRPr>
            </a:lvl3pPr>
            <a:lvl4pPr marL="1600200" indent="-228600" defTabSz="990600" eaLnBrk="0" hangingPunct="0">
              <a:defRPr>
                <a:solidFill>
                  <a:schemeClr val="tx1"/>
                </a:solidFill>
                <a:latin typeface="Arial" charset="0"/>
                <a:ea typeface="宋体" charset="-122"/>
              </a:defRPr>
            </a:lvl4pPr>
            <a:lvl5pPr marL="2057400" indent="-228600" defTabSz="990600" eaLnBrk="0" hangingPunct="0">
              <a:defRPr>
                <a:solidFill>
                  <a:schemeClr val="tx1"/>
                </a:solidFill>
                <a:latin typeface="Arial" charset="0"/>
                <a:ea typeface="宋体" charset="-122"/>
              </a:defRPr>
            </a:lvl5pPr>
            <a:lvl6pPr marL="2514600" indent="-228600" defTabSz="990600" eaLnBrk="0" fontAlgn="base" hangingPunct="0">
              <a:spcBef>
                <a:spcPct val="0"/>
              </a:spcBef>
              <a:spcAft>
                <a:spcPct val="0"/>
              </a:spcAft>
              <a:defRPr>
                <a:solidFill>
                  <a:schemeClr val="tx1"/>
                </a:solidFill>
                <a:latin typeface="Arial" charset="0"/>
                <a:ea typeface="宋体" charset="-122"/>
              </a:defRPr>
            </a:lvl6pPr>
            <a:lvl7pPr marL="2971800" indent="-228600" defTabSz="990600" eaLnBrk="0" fontAlgn="base" hangingPunct="0">
              <a:spcBef>
                <a:spcPct val="0"/>
              </a:spcBef>
              <a:spcAft>
                <a:spcPct val="0"/>
              </a:spcAft>
              <a:defRPr>
                <a:solidFill>
                  <a:schemeClr val="tx1"/>
                </a:solidFill>
                <a:latin typeface="Arial" charset="0"/>
                <a:ea typeface="宋体" charset="-122"/>
              </a:defRPr>
            </a:lvl7pPr>
            <a:lvl8pPr marL="3429000" indent="-228600" defTabSz="990600" eaLnBrk="0" fontAlgn="base" hangingPunct="0">
              <a:spcBef>
                <a:spcPct val="0"/>
              </a:spcBef>
              <a:spcAft>
                <a:spcPct val="0"/>
              </a:spcAft>
              <a:defRPr>
                <a:solidFill>
                  <a:schemeClr val="tx1"/>
                </a:solidFill>
                <a:latin typeface="Arial" charset="0"/>
                <a:ea typeface="宋体" charset="-122"/>
              </a:defRPr>
            </a:lvl8pPr>
            <a:lvl9pPr marL="3886200" indent="-228600" defTabSz="990600" eaLnBrk="0" fontAlgn="base" hangingPunct="0">
              <a:spcBef>
                <a:spcPct val="0"/>
              </a:spcBef>
              <a:spcAft>
                <a:spcPct val="0"/>
              </a:spcAft>
              <a:defRPr>
                <a:solidFill>
                  <a:schemeClr val="tx1"/>
                </a:solidFill>
                <a:latin typeface="Arial" charset="0"/>
                <a:ea typeface="宋体" charset="-122"/>
              </a:defRPr>
            </a:lvl9pPr>
          </a:lstStyle>
          <a:p>
            <a:pPr eaLnBrk="1" hangingPunct="1"/>
            <a:fld id="{58EEF515-B3A7-4763-89A0-82A503F0828B}" type="slidenum">
              <a:rPr lang="en-US" altLang="zh-CN" smtClean="0"/>
              <a:pPr eaLnBrk="1" hangingPunct="1"/>
              <a:t>22</a:t>
            </a:fld>
            <a:endParaRPr lang="en-US" altLang="zh-CN"/>
          </a:p>
        </p:txBody>
      </p:sp>
    </p:spTree>
    <p:extLst>
      <p:ext uri="{BB962C8B-B14F-4D97-AF65-F5344CB8AC3E}">
        <p14:creationId xmlns:p14="http://schemas.microsoft.com/office/powerpoint/2010/main" val="4001467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a:t>MSB</a:t>
            </a:r>
            <a:r>
              <a:rPr lang="zh-CN" altLang="en-US" dirty="0"/>
              <a:t>：</a:t>
            </a:r>
            <a:r>
              <a:rPr lang="en-US" altLang="zh-CN" dirty="0"/>
              <a:t>Most Significant Bit </a:t>
            </a:r>
            <a:r>
              <a:rPr lang="zh-CN" altLang="en-US" dirty="0"/>
              <a:t>最高有效位</a:t>
            </a:r>
            <a:endParaRPr lang="en-US" altLang="zh-CN" dirty="0"/>
          </a:p>
          <a:p>
            <a:r>
              <a:rPr lang="en-US" altLang="zh-CN" dirty="0"/>
              <a:t>LSB</a:t>
            </a:r>
            <a:r>
              <a:rPr lang="zh-CN" altLang="en-US" dirty="0"/>
              <a:t>：</a:t>
            </a:r>
            <a:r>
              <a:rPr lang="en-US" altLang="zh-CN" dirty="0"/>
              <a:t>Least Significant Bit </a:t>
            </a:r>
            <a:r>
              <a:rPr lang="zh-CN" altLang="en-US" dirty="0"/>
              <a:t>最低有效位</a:t>
            </a:r>
          </a:p>
        </p:txBody>
      </p:sp>
      <p:sp>
        <p:nvSpPr>
          <p:cNvPr id="4" name="灯片编号占位符 3"/>
          <p:cNvSpPr>
            <a:spLocks noGrp="1"/>
          </p:cNvSpPr>
          <p:nvPr>
            <p:ph type="sldNum" sz="quarter" idx="10"/>
          </p:nvPr>
        </p:nvSpPr>
        <p:spPr/>
        <p:txBody>
          <a:bodyPr/>
          <a:lstStyle/>
          <a:p>
            <a:pPr>
              <a:defRPr/>
            </a:pPr>
            <a:fld id="{91073E71-0CC4-4B73-B4D1-F0E653682A6C}" type="slidenum">
              <a:rPr lang="en-US" altLang="zh-CN" smtClean="0"/>
              <a:pPr>
                <a:defRPr/>
              </a:pPr>
              <a:t>23</a:t>
            </a:fld>
            <a:endParaRPr lang="en-US" altLang="zh-CN"/>
          </a:p>
        </p:txBody>
      </p:sp>
    </p:spTree>
    <p:extLst>
      <p:ext uri="{BB962C8B-B14F-4D97-AF65-F5344CB8AC3E}">
        <p14:creationId xmlns:p14="http://schemas.microsoft.com/office/powerpoint/2010/main" val="3931883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xfrm>
            <a:off x="992188" y="768350"/>
            <a:ext cx="5114925" cy="3836988"/>
          </a:xfrm>
          <a:ln/>
        </p:spPr>
      </p:sp>
      <p:sp>
        <p:nvSpPr>
          <p:cNvPr id="747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
        <p:nvSpPr>
          <p:cNvPr id="747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charset="0"/>
                <a:ea typeface="宋体" charset="-122"/>
              </a:defRPr>
            </a:lvl1pPr>
            <a:lvl2pPr marL="742950" indent="-285750" defTabSz="990600" eaLnBrk="0" hangingPunct="0">
              <a:defRPr>
                <a:solidFill>
                  <a:schemeClr val="tx1"/>
                </a:solidFill>
                <a:latin typeface="Arial" charset="0"/>
                <a:ea typeface="宋体" charset="-122"/>
              </a:defRPr>
            </a:lvl2pPr>
            <a:lvl3pPr marL="1143000" indent="-228600" defTabSz="990600" eaLnBrk="0" hangingPunct="0">
              <a:defRPr>
                <a:solidFill>
                  <a:schemeClr val="tx1"/>
                </a:solidFill>
                <a:latin typeface="Arial" charset="0"/>
                <a:ea typeface="宋体" charset="-122"/>
              </a:defRPr>
            </a:lvl3pPr>
            <a:lvl4pPr marL="1600200" indent="-228600" defTabSz="990600" eaLnBrk="0" hangingPunct="0">
              <a:defRPr>
                <a:solidFill>
                  <a:schemeClr val="tx1"/>
                </a:solidFill>
                <a:latin typeface="Arial" charset="0"/>
                <a:ea typeface="宋体" charset="-122"/>
              </a:defRPr>
            </a:lvl4pPr>
            <a:lvl5pPr marL="2057400" indent="-228600" defTabSz="990600" eaLnBrk="0" hangingPunct="0">
              <a:defRPr>
                <a:solidFill>
                  <a:schemeClr val="tx1"/>
                </a:solidFill>
                <a:latin typeface="Arial" charset="0"/>
                <a:ea typeface="宋体" charset="-122"/>
              </a:defRPr>
            </a:lvl5pPr>
            <a:lvl6pPr marL="2514600" indent="-228600" defTabSz="990600" eaLnBrk="0" fontAlgn="base" hangingPunct="0">
              <a:spcBef>
                <a:spcPct val="0"/>
              </a:spcBef>
              <a:spcAft>
                <a:spcPct val="0"/>
              </a:spcAft>
              <a:defRPr>
                <a:solidFill>
                  <a:schemeClr val="tx1"/>
                </a:solidFill>
                <a:latin typeface="Arial" charset="0"/>
                <a:ea typeface="宋体" charset="-122"/>
              </a:defRPr>
            </a:lvl6pPr>
            <a:lvl7pPr marL="2971800" indent="-228600" defTabSz="990600" eaLnBrk="0" fontAlgn="base" hangingPunct="0">
              <a:spcBef>
                <a:spcPct val="0"/>
              </a:spcBef>
              <a:spcAft>
                <a:spcPct val="0"/>
              </a:spcAft>
              <a:defRPr>
                <a:solidFill>
                  <a:schemeClr val="tx1"/>
                </a:solidFill>
                <a:latin typeface="Arial" charset="0"/>
                <a:ea typeface="宋体" charset="-122"/>
              </a:defRPr>
            </a:lvl7pPr>
            <a:lvl8pPr marL="3429000" indent="-228600" defTabSz="990600" eaLnBrk="0" fontAlgn="base" hangingPunct="0">
              <a:spcBef>
                <a:spcPct val="0"/>
              </a:spcBef>
              <a:spcAft>
                <a:spcPct val="0"/>
              </a:spcAft>
              <a:defRPr>
                <a:solidFill>
                  <a:schemeClr val="tx1"/>
                </a:solidFill>
                <a:latin typeface="Arial" charset="0"/>
                <a:ea typeface="宋体" charset="-122"/>
              </a:defRPr>
            </a:lvl8pPr>
            <a:lvl9pPr marL="3886200" indent="-228600" defTabSz="990600" eaLnBrk="0" fontAlgn="base" hangingPunct="0">
              <a:spcBef>
                <a:spcPct val="0"/>
              </a:spcBef>
              <a:spcAft>
                <a:spcPct val="0"/>
              </a:spcAft>
              <a:defRPr>
                <a:solidFill>
                  <a:schemeClr val="tx1"/>
                </a:solidFill>
                <a:latin typeface="Arial" charset="0"/>
                <a:ea typeface="宋体" charset="-122"/>
              </a:defRPr>
            </a:lvl9pPr>
          </a:lstStyle>
          <a:p>
            <a:pPr eaLnBrk="1" hangingPunct="1"/>
            <a:fld id="{CDEE1A2C-592D-4730-BA99-6877CF77EBE3}" type="slidenum">
              <a:rPr lang="en-US" altLang="zh-CN" smtClean="0"/>
              <a:pPr eaLnBrk="1" hangingPunct="1"/>
              <a:t>24</a:t>
            </a:fld>
            <a:endParaRPr lang="en-US" altLang="zh-CN"/>
          </a:p>
        </p:txBody>
      </p:sp>
    </p:spTree>
    <p:extLst>
      <p:ext uri="{BB962C8B-B14F-4D97-AF65-F5344CB8AC3E}">
        <p14:creationId xmlns:p14="http://schemas.microsoft.com/office/powerpoint/2010/main" val="2767338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xfrm>
            <a:off x="992188" y="768350"/>
            <a:ext cx="5114925" cy="3836988"/>
          </a:xfrm>
          <a:ln/>
        </p:spPr>
      </p:sp>
      <p:sp>
        <p:nvSpPr>
          <p:cNvPr id="757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
        <p:nvSpPr>
          <p:cNvPr id="757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charset="0"/>
                <a:ea typeface="宋体" charset="-122"/>
              </a:defRPr>
            </a:lvl1pPr>
            <a:lvl2pPr marL="742950" indent="-285750" defTabSz="990600" eaLnBrk="0" hangingPunct="0">
              <a:defRPr>
                <a:solidFill>
                  <a:schemeClr val="tx1"/>
                </a:solidFill>
                <a:latin typeface="Arial" charset="0"/>
                <a:ea typeface="宋体" charset="-122"/>
              </a:defRPr>
            </a:lvl2pPr>
            <a:lvl3pPr marL="1143000" indent="-228600" defTabSz="990600" eaLnBrk="0" hangingPunct="0">
              <a:defRPr>
                <a:solidFill>
                  <a:schemeClr val="tx1"/>
                </a:solidFill>
                <a:latin typeface="Arial" charset="0"/>
                <a:ea typeface="宋体" charset="-122"/>
              </a:defRPr>
            </a:lvl3pPr>
            <a:lvl4pPr marL="1600200" indent="-228600" defTabSz="990600" eaLnBrk="0" hangingPunct="0">
              <a:defRPr>
                <a:solidFill>
                  <a:schemeClr val="tx1"/>
                </a:solidFill>
                <a:latin typeface="Arial" charset="0"/>
                <a:ea typeface="宋体" charset="-122"/>
              </a:defRPr>
            </a:lvl4pPr>
            <a:lvl5pPr marL="2057400" indent="-228600" defTabSz="990600" eaLnBrk="0" hangingPunct="0">
              <a:defRPr>
                <a:solidFill>
                  <a:schemeClr val="tx1"/>
                </a:solidFill>
                <a:latin typeface="Arial" charset="0"/>
                <a:ea typeface="宋体" charset="-122"/>
              </a:defRPr>
            </a:lvl5pPr>
            <a:lvl6pPr marL="2514600" indent="-228600" defTabSz="990600" eaLnBrk="0" fontAlgn="base" hangingPunct="0">
              <a:spcBef>
                <a:spcPct val="0"/>
              </a:spcBef>
              <a:spcAft>
                <a:spcPct val="0"/>
              </a:spcAft>
              <a:defRPr>
                <a:solidFill>
                  <a:schemeClr val="tx1"/>
                </a:solidFill>
                <a:latin typeface="Arial" charset="0"/>
                <a:ea typeface="宋体" charset="-122"/>
              </a:defRPr>
            </a:lvl6pPr>
            <a:lvl7pPr marL="2971800" indent="-228600" defTabSz="990600" eaLnBrk="0" fontAlgn="base" hangingPunct="0">
              <a:spcBef>
                <a:spcPct val="0"/>
              </a:spcBef>
              <a:spcAft>
                <a:spcPct val="0"/>
              </a:spcAft>
              <a:defRPr>
                <a:solidFill>
                  <a:schemeClr val="tx1"/>
                </a:solidFill>
                <a:latin typeface="Arial" charset="0"/>
                <a:ea typeface="宋体" charset="-122"/>
              </a:defRPr>
            </a:lvl7pPr>
            <a:lvl8pPr marL="3429000" indent="-228600" defTabSz="990600" eaLnBrk="0" fontAlgn="base" hangingPunct="0">
              <a:spcBef>
                <a:spcPct val="0"/>
              </a:spcBef>
              <a:spcAft>
                <a:spcPct val="0"/>
              </a:spcAft>
              <a:defRPr>
                <a:solidFill>
                  <a:schemeClr val="tx1"/>
                </a:solidFill>
                <a:latin typeface="Arial" charset="0"/>
                <a:ea typeface="宋体" charset="-122"/>
              </a:defRPr>
            </a:lvl8pPr>
            <a:lvl9pPr marL="3886200" indent="-228600" defTabSz="990600" eaLnBrk="0" fontAlgn="base" hangingPunct="0">
              <a:spcBef>
                <a:spcPct val="0"/>
              </a:spcBef>
              <a:spcAft>
                <a:spcPct val="0"/>
              </a:spcAft>
              <a:defRPr>
                <a:solidFill>
                  <a:schemeClr val="tx1"/>
                </a:solidFill>
                <a:latin typeface="Arial" charset="0"/>
                <a:ea typeface="宋体" charset="-122"/>
              </a:defRPr>
            </a:lvl9pPr>
          </a:lstStyle>
          <a:p>
            <a:pPr eaLnBrk="1" hangingPunct="1"/>
            <a:fld id="{414B16E4-D3AE-455B-ACB0-0373E7B1459F}" type="slidenum">
              <a:rPr lang="en-US" altLang="zh-CN" smtClean="0"/>
              <a:pPr eaLnBrk="1" hangingPunct="1"/>
              <a:t>26</a:t>
            </a:fld>
            <a:endParaRPr lang="en-US" altLang="zh-CN"/>
          </a:p>
        </p:txBody>
      </p:sp>
    </p:spTree>
    <p:extLst>
      <p:ext uri="{BB962C8B-B14F-4D97-AF65-F5344CB8AC3E}">
        <p14:creationId xmlns:p14="http://schemas.microsoft.com/office/powerpoint/2010/main" val="3877448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xfrm>
            <a:off x="992188" y="768350"/>
            <a:ext cx="5114925" cy="3836988"/>
          </a:xfrm>
          <a:ln/>
        </p:spPr>
      </p:sp>
      <p:sp>
        <p:nvSpPr>
          <p:cNvPr id="768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charset="-122"/>
              </a:rPr>
              <a:t>输出函数表达式，可以用最小项表达式，也可用最大项表达式</a:t>
            </a:r>
          </a:p>
        </p:txBody>
      </p:sp>
      <p:sp>
        <p:nvSpPr>
          <p:cNvPr id="768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charset="0"/>
                <a:ea typeface="宋体" charset="-122"/>
              </a:defRPr>
            </a:lvl1pPr>
            <a:lvl2pPr marL="742950" indent="-285750" defTabSz="990600" eaLnBrk="0" hangingPunct="0">
              <a:defRPr>
                <a:solidFill>
                  <a:schemeClr val="tx1"/>
                </a:solidFill>
                <a:latin typeface="Arial" charset="0"/>
                <a:ea typeface="宋体" charset="-122"/>
              </a:defRPr>
            </a:lvl2pPr>
            <a:lvl3pPr marL="1143000" indent="-228600" defTabSz="990600" eaLnBrk="0" hangingPunct="0">
              <a:defRPr>
                <a:solidFill>
                  <a:schemeClr val="tx1"/>
                </a:solidFill>
                <a:latin typeface="Arial" charset="0"/>
                <a:ea typeface="宋体" charset="-122"/>
              </a:defRPr>
            </a:lvl3pPr>
            <a:lvl4pPr marL="1600200" indent="-228600" defTabSz="990600" eaLnBrk="0" hangingPunct="0">
              <a:defRPr>
                <a:solidFill>
                  <a:schemeClr val="tx1"/>
                </a:solidFill>
                <a:latin typeface="Arial" charset="0"/>
                <a:ea typeface="宋体" charset="-122"/>
              </a:defRPr>
            </a:lvl4pPr>
            <a:lvl5pPr marL="2057400" indent="-228600" defTabSz="990600" eaLnBrk="0" hangingPunct="0">
              <a:defRPr>
                <a:solidFill>
                  <a:schemeClr val="tx1"/>
                </a:solidFill>
                <a:latin typeface="Arial" charset="0"/>
                <a:ea typeface="宋体" charset="-122"/>
              </a:defRPr>
            </a:lvl5pPr>
            <a:lvl6pPr marL="2514600" indent="-228600" defTabSz="990600" eaLnBrk="0" fontAlgn="base" hangingPunct="0">
              <a:spcBef>
                <a:spcPct val="0"/>
              </a:spcBef>
              <a:spcAft>
                <a:spcPct val="0"/>
              </a:spcAft>
              <a:defRPr>
                <a:solidFill>
                  <a:schemeClr val="tx1"/>
                </a:solidFill>
                <a:latin typeface="Arial" charset="0"/>
                <a:ea typeface="宋体" charset="-122"/>
              </a:defRPr>
            </a:lvl6pPr>
            <a:lvl7pPr marL="2971800" indent="-228600" defTabSz="990600" eaLnBrk="0" fontAlgn="base" hangingPunct="0">
              <a:spcBef>
                <a:spcPct val="0"/>
              </a:spcBef>
              <a:spcAft>
                <a:spcPct val="0"/>
              </a:spcAft>
              <a:defRPr>
                <a:solidFill>
                  <a:schemeClr val="tx1"/>
                </a:solidFill>
                <a:latin typeface="Arial" charset="0"/>
                <a:ea typeface="宋体" charset="-122"/>
              </a:defRPr>
            </a:lvl7pPr>
            <a:lvl8pPr marL="3429000" indent="-228600" defTabSz="990600" eaLnBrk="0" fontAlgn="base" hangingPunct="0">
              <a:spcBef>
                <a:spcPct val="0"/>
              </a:spcBef>
              <a:spcAft>
                <a:spcPct val="0"/>
              </a:spcAft>
              <a:defRPr>
                <a:solidFill>
                  <a:schemeClr val="tx1"/>
                </a:solidFill>
                <a:latin typeface="Arial" charset="0"/>
                <a:ea typeface="宋体" charset="-122"/>
              </a:defRPr>
            </a:lvl8pPr>
            <a:lvl9pPr marL="3886200" indent="-228600" defTabSz="990600" eaLnBrk="0" fontAlgn="base" hangingPunct="0">
              <a:spcBef>
                <a:spcPct val="0"/>
              </a:spcBef>
              <a:spcAft>
                <a:spcPct val="0"/>
              </a:spcAft>
              <a:defRPr>
                <a:solidFill>
                  <a:schemeClr val="tx1"/>
                </a:solidFill>
                <a:latin typeface="Arial" charset="0"/>
                <a:ea typeface="宋体" charset="-122"/>
              </a:defRPr>
            </a:lvl9pPr>
          </a:lstStyle>
          <a:p>
            <a:pPr eaLnBrk="1" hangingPunct="1"/>
            <a:fld id="{CE03F392-5611-4FB4-B1F9-79CAC69020C1}" type="slidenum">
              <a:rPr lang="en-US" altLang="zh-CN" smtClean="0"/>
              <a:pPr eaLnBrk="1" hangingPunct="1"/>
              <a:t>27</a:t>
            </a:fld>
            <a:endParaRPr lang="en-US" altLang="zh-CN"/>
          </a:p>
        </p:txBody>
      </p:sp>
    </p:spTree>
    <p:extLst>
      <p:ext uri="{BB962C8B-B14F-4D97-AF65-F5344CB8AC3E}">
        <p14:creationId xmlns:p14="http://schemas.microsoft.com/office/powerpoint/2010/main" val="213874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1073E71-0CC4-4B73-B4D1-F0E653682A6C}" type="slidenum">
              <a:rPr lang="en-US" altLang="zh-CN" smtClean="0"/>
              <a:pPr>
                <a:defRPr/>
              </a:pPr>
              <a:t>28</a:t>
            </a:fld>
            <a:endParaRPr lang="en-US" altLang="zh-CN"/>
          </a:p>
        </p:txBody>
      </p:sp>
    </p:spTree>
    <p:extLst>
      <p:ext uri="{BB962C8B-B14F-4D97-AF65-F5344CB8AC3E}">
        <p14:creationId xmlns:p14="http://schemas.microsoft.com/office/powerpoint/2010/main" val="2360247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xfrm>
            <a:off x="992188" y="768350"/>
            <a:ext cx="5114925" cy="3836988"/>
          </a:xfrm>
          <a:ln/>
        </p:spPr>
      </p:sp>
      <p:sp>
        <p:nvSpPr>
          <p:cNvPr id="778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
        <p:nvSpPr>
          <p:cNvPr id="778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charset="0"/>
                <a:ea typeface="宋体" charset="-122"/>
              </a:defRPr>
            </a:lvl1pPr>
            <a:lvl2pPr marL="742950" indent="-285750" defTabSz="990600" eaLnBrk="0" hangingPunct="0">
              <a:defRPr>
                <a:solidFill>
                  <a:schemeClr val="tx1"/>
                </a:solidFill>
                <a:latin typeface="Arial" charset="0"/>
                <a:ea typeface="宋体" charset="-122"/>
              </a:defRPr>
            </a:lvl2pPr>
            <a:lvl3pPr marL="1143000" indent="-228600" defTabSz="990600" eaLnBrk="0" hangingPunct="0">
              <a:defRPr>
                <a:solidFill>
                  <a:schemeClr val="tx1"/>
                </a:solidFill>
                <a:latin typeface="Arial" charset="0"/>
                <a:ea typeface="宋体" charset="-122"/>
              </a:defRPr>
            </a:lvl3pPr>
            <a:lvl4pPr marL="1600200" indent="-228600" defTabSz="990600" eaLnBrk="0" hangingPunct="0">
              <a:defRPr>
                <a:solidFill>
                  <a:schemeClr val="tx1"/>
                </a:solidFill>
                <a:latin typeface="Arial" charset="0"/>
                <a:ea typeface="宋体" charset="-122"/>
              </a:defRPr>
            </a:lvl4pPr>
            <a:lvl5pPr marL="2057400" indent="-228600" defTabSz="990600" eaLnBrk="0" hangingPunct="0">
              <a:defRPr>
                <a:solidFill>
                  <a:schemeClr val="tx1"/>
                </a:solidFill>
                <a:latin typeface="Arial" charset="0"/>
                <a:ea typeface="宋体" charset="-122"/>
              </a:defRPr>
            </a:lvl5pPr>
            <a:lvl6pPr marL="2514600" indent="-228600" defTabSz="990600" eaLnBrk="0" fontAlgn="base" hangingPunct="0">
              <a:spcBef>
                <a:spcPct val="0"/>
              </a:spcBef>
              <a:spcAft>
                <a:spcPct val="0"/>
              </a:spcAft>
              <a:defRPr>
                <a:solidFill>
                  <a:schemeClr val="tx1"/>
                </a:solidFill>
                <a:latin typeface="Arial" charset="0"/>
                <a:ea typeface="宋体" charset="-122"/>
              </a:defRPr>
            </a:lvl6pPr>
            <a:lvl7pPr marL="2971800" indent="-228600" defTabSz="990600" eaLnBrk="0" fontAlgn="base" hangingPunct="0">
              <a:spcBef>
                <a:spcPct val="0"/>
              </a:spcBef>
              <a:spcAft>
                <a:spcPct val="0"/>
              </a:spcAft>
              <a:defRPr>
                <a:solidFill>
                  <a:schemeClr val="tx1"/>
                </a:solidFill>
                <a:latin typeface="Arial" charset="0"/>
                <a:ea typeface="宋体" charset="-122"/>
              </a:defRPr>
            </a:lvl7pPr>
            <a:lvl8pPr marL="3429000" indent="-228600" defTabSz="990600" eaLnBrk="0" fontAlgn="base" hangingPunct="0">
              <a:spcBef>
                <a:spcPct val="0"/>
              </a:spcBef>
              <a:spcAft>
                <a:spcPct val="0"/>
              </a:spcAft>
              <a:defRPr>
                <a:solidFill>
                  <a:schemeClr val="tx1"/>
                </a:solidFill>
                <a:latin typeface="Arial" charset="0"/>
                <a:ea typeface="宋体" charset="-122"/>
              </a:defRPr>
            </a:lvl8pPr>
            <a:lvl9pPr marL="3886200" indent="-228600" defTabSz="990600" eaLnBrk="0" fontAlgn="base" hangingPunct="0">
              <a:spcBef>
                <a:spcPct val="0"/>
              </a:spcBef>
              <a:spcAft>
                <a:spcPct val="0"/>
              </a:spcAft>
              <a:defRPr>
                <a:solidFill>
                  <a:schemeClr val="tx1"/>
                </a:solidFill>
                <a:latin typeface="Arial" charset="0"/>
                <a:ea typeface="宋体" charset="-122"/>
              </a:defRPr>
            </a:lvl9pPr>
          </a:lstStyle>
          <a:p>
            <a:pPr eaLnBrk="1" hangingPunct="1"/>
            <a:fld id="{A2055D35-3958-4EF4-A457-84BFD79822D1}" type="slidenum">
              <a:rPr lang="en-US" altLang="zh-CN" smtClean="0"/>
              <a:pPr eaLnBrk="1" hangingPunct="1"/>
              <a:t>30</a:t>
            </a:fld>
            <a:endParaRPr lang="en-US" altLang="zh-CN"/>
          </a:p>
        </p:txBody>
      </p:sp>
    </p:spTree>
    <p:extLst>
      <p:ext uri="{BB962C8B-B14F-4D97-AF65-F5344CB8AC3E}">
        <p14:creationId xmlns:p14="http://schemas.microsoft.com/office/powerpoint/2010/main" val="436036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xfrm>
            <a:off x="992188" y="768350"/>
            <a:ext cx="5114925" cy="3836988"/>
          </a:xfrm>
          <a:ln/>
        </p:spPr>
      </p:sp>
      <p:sp>
        <p:nvSpPr>
          <p:cNvPr id="788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宋体" charset="-122"/>
            </a:endParaRPr>
          </a:p>
        </p:txBody>
      </p:sp>
      <p:sp>
        <p:nvSpPr>
          <p:cNvPr id="788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charset="0"/>
                <a:ea typeface="宋体" charset="-122"/>
              </a:defRPr>
            </a:lvl1pPr>
            <a:lvl2pPr marL="742950" indent="-285750" defTabSz="990600" eaLnBrk="0" hangingPunct="0">
              <a:defRPr>
                <a:solidFill>
                  <a:schemeClr val="tx1"/>
                </a:solidFill>
                <a:latin typeface="Arial" charset="0"/>
                <a:ea typeface="宋体" charset="-122"/>
              </a:defRPr>
            </a:lvl2pPr>
            <a:lvl3pPr marL="1143000" indent="-228600" defTabSz="990600" eaLnBrk="0" hangingPunct="0">
              <a:defRPr>
                <a:solidFill>
                  <a:schemeClr val="tx1"/>
                </a:solidFill>
                <a:latin typeface="Arial" charset="0"/>
                <a:ea typeface="宋体" charset="-122"/>
              </a:defRPr>
            </a:lvl3pPr>
            <a:lvl4pPr marL="1600200" indent="-228600" defTabSz="990600" eaLnBrk="0" hangingPunct="0">
              <a:defRPr>
                <a:solidFill>
                  <a:schemeClr val="tx1"/>
                </a:solidFill>
                <a:latin typeface="Arial" charset="0"/>
                <a:ea typeface="宋体" charset="-122"/>
              </a:defRPr>
            </a:lvl4pPr>
            <a:lvl5pPr marL="2057400" indent="-228600" defTabSz="990600" eaLnBrk="0" hangingPunct="0">
              <a:defRPr>
                <a:solidFill>
                  <a:schemeClr val="tx1"/>
                </a:solidFill>
                <a:latin typeface="Arial" charset="0"/>
                <a:ea typeface="宋体" charset="-122"/>
              </a:defRPr>
            </a:lvl5pPr>
            <a:lvl6pPr marL="2514600" indent="-228600" defTabSz="990600" eaLnBrk="0" fontAlgn="base" hangingPunct="0">
              <a:spcBef>
                <a:spcPct val="0"/>
              </a:spcBef>
              <a:spcAft>
                <a:spcPct val="0"/>
              </a:spcAft>
              <a:defRPr>
                <a:solidFill>
                  <a:schemeClr val="tx1"/>
                </a:solidFill>
                <a:latin typeface="Arial" charset="0"/>
                <a:ea typeface="宋体" charset="-122"/>
              </a:defRPr>
            </a:lvl6pPr>
            <a:lvl7pPr marL="2971800" indent="-228600" defTabSz="990600" eaLnBrk="0" fontAlgn="base" hangingPunct="0">
              <a:spcBef>
                <a:spcPct val="0"/>
              </a:spcBef>
              <a:spcAft>
                <a:spcPct val="0"/>
              </a:spcAft>
              <a:defRPr>
                <a:solidFill>
                  <a:schemeClr val="tx1"/>
                </a:solidFill>
                <a:latin typeface="Arial" charset="0"/>
                <a:ea typeface="宋体" charset="-122"/>
              </a:defRPr>
            </a:lvl7pPr>
            <a:lvl8pPr marL="3429000" indent="-228600" defTabSz="990600" eaLnBrk="0" fontAlgn="base" hangingPunct="0">
              <a:spcBef>
                <a:spcPct val="0"/>
              </a:spcBef>
              <a:spcAft>
                <a:spcPct val="0"/>
              </a:spcAft>
              <a:defRPr>
                <a:solidFill>
                  <a:schemeClr val="tx1"/>
                </a:solidFill>
                <a:latin typeface="Arial" charset="0"/>
                <a:ea typeface="宋体" charset="-122"/>
              </a:defRPr>
            </a:lvl8pPr>
            <a:lvl9pPr marL="3886200" indent="-228600" defTabSz="990600" eaLnBrk="0" fontAlgn="base" hangingPunct="0">
              <a:spcBef>
                <a:spcPct val="0"/>
              </a:spcBef>
              <a:spcAft>
                <a:spcPct val="0"/>
              </a:spcAft>
              <a:defRPr>
                <a:solidFill>
                  <a:schemeClr val="tx1"/>
                </a:solidFill>
                <a:latin typeface="Arial" charset="0"/>
                <a:ea typeface="宋体" charset="-122"/>
              </a:defRPr>
            </a:lvl9pPr>
          </a:lstStyle>
          <a:p>
            <a:pPr eaLnBrk="1" hangingPunct="1"/>
            <a:fld id="{9569ACD9-394F-413A-BE0B-BAB3440F92DF}" type="slidenum">
              <a:rPr lang="en-US" altLang="zh-CN" smtClean="0"/>
              <a:pPr eaLnBrk="1" hangingPunct="1"/>
              <a:t>33</a:t>
            </a:fld>
            <a:endParaRPr lang="en-US" altLang="zh-CN"/>
          </a:p>
        </p:txBody>
      </p:sp>
    </p:spTree>
    <p:extLst>
      <p:ext uri="{BB962C8B-B14F-4D97-AF65-F5344CB8AC3E}">
        <p14:creationId xmlns:p14="http://schemas.microsoft.com/office/powerpoint/2010/main" val="2676373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charset="0"/>
                <a:ea typeface="宋体" charset="-122"/>
              </a:defRPr>
            </a:lvl1pPr>
            <a:lvl2pPr marL="742950" indent="-285750" defTabSz="990600" eaLnBrk="0" hangingPunct="0">
              <a:defRPr>
                <a:solidFill>
                  <a:schemeClr val="tx1"/>
                </a:solidFill>
                <a:latin typeface="Arial" charset="0"/>
                <a:ea typeface="宋体" charset="-122"/>
              </a:defRPr>
            </a:lvl2pPr>
            <a:lvl3pPr marL="1143000" indent="-228600" defTabSz="990600" eaLnBrk="0" hangingPunct="0">
              <a:defRPr>
                <a:solidFill>
                  <a:schemeClr val="tx1"/>
                </a:solidFill>
                <a:latin typeface="Arial" charset="0"/>
                <a:ea typeface="宋体" charset="-122"/>
              </a:defRPr>
            </a:lvl3pPr>
            <a:lvl4pPr marL="1600200" indent="-228600" defTabSz="990600" eaLnBrk="0" hangingPunct="0">
              <a:defRPr>
                <a:solidFill>
                  <a:schemeClr val="tx1"/>
                </a:solidFill>
                <a:latin typeface="Arial" charset="0"/>
                <a:ea typeface="宋体" charset="-122"/>
              </a:defRPr>
            </a:lvl4pPr>
            <a:lvl5pPr marL="2057400" indent="-228600" defTabSz="990600" eaLnBrk="0" hangingPunct="0">
              <a:defRPr>
                <a:solidFill>
                  <a:schemeClr val="tx1"/>
                </a:solidFill>
                <a:latin typeface="Arial" charset="0"/>
                <a:ea typeface="宋体" charset="-122"/>
              </a:defRPr>
            </a:lvl5pPr>
            <a:lvl6pPr marL="2514600" indent="-228600" defTabSz="990600" eaLnBrk="0" fontAlgn="base" hangingPunct="0">
              <a:spcBef>
                <a:spcPct val="0"/>
              </a:spcBef>
              <a:spcAft>
                <a:spcPct val="0"/>
              </a:spcAft>
              <a:defRPr>
                <a:solidFill>
                  <a:schemeClr val="tx1"/>
                </a:solidFill>
                <a:latin typeface="Arial" charset="0"/>
                <a:ea typeface="宋体" charset="-122"/>
              </a:defRPr>
            </a:lvl6pPr>
            <a:lvl7pPr marL="2971800" indent="-228600" defTabSz="990600" eaLnBrk="0" fontAlgn="base" hangingPunct="0">
              <a:spcBef>
                <a:spcPct val="0"/>
              </a:spcBef>
              <a:spcAft>
                <a:spcPct val="0"/>
              </a:spcAft>
              <a:defRPr>
                <a:solidFill>
                  <a:schemeClr val="tx1"/>
                </a:solidFill>
                <a:latin typeface="Arial" charset="0"/>
                <a:ea typeface="宋体" charset="-122"/>
              </a:defRPr>
            </a:lvl7pPr>
            <a:lvl8pPr marL="3429000" indent="-228600" defTabSz="990600" eaLnBrk="0" fontAlgn="base" hangingPunct="0">
              <a:spcBef>
                <a:spcPct val="0"/>
              </a:spcBef>
              <a:spcAft>
                <a:spcPct val="0"/>
              </a:spcAft>
              <a:defRPr>
                <a:solidFill>
                  <a:schemeClr val="tx1"/>
                </a:solidFill>
                <a:latin typeface="Arial" charset="0"/>
                <a:ea typeface="宋体" charset="-122"/>
              </a:defRPr>
            </a:lvl8pPr>
            <a:lvl9pPr marL="3886200" indent="-228600" defTabSz="990600" eaLnBrk="0" fontAlgn="base" hangingPunct="0">
              <a:spcBef>
                <a:spcPct val="0"/>
              </a:spcBef>
              <a:spcAft>
                <a:spcPct val="0"/>
              </a:spcAft>
              <a:defRPr>
                <a:solidFill>
                  <a:schemeClr val="tx1"/>
                </a:solidFill>
                <a:latin typeface="Arial" charset="0"/>
                <a:ea typeface="宋体" charset="-122"/>
              </a:defRPr>
            </a:lvl9pPr>
          </a:lstStyle>
          <a:p>
            <a:pPr eaLnBrk="1" hangingPunct="1"/>
            <a:fld id="{D152174F-818A-4691-ABDC-86C6A77DF70D}" type="slidenum">
              <a:rPr lang="en-US" altLang="zh-CN" smtClean="0"/>
              <a:pPr eaLnBrk="1" hangingPunct="1"/>
              <a:t>2</a:t>
            </a:fld>
            <a:endParaRPr lang="en-US" altLang="zh-CN"/>
          </a:p>
        </p:txBody>
      </p:sp>
      <p:sp>
        <p:nvSpPr>
          <p:cNvPr id="62467" name="Rectangle 2"/>
          <p:cNvSpPr>
            <a:spLocks noGrp="1" noRot="1" noChangeAspect="1" noTextEdit="1"/>
          </p:cNvSpPr>
          <p:nvPr>
            <p:ph type="sldImg"/>
          </p:nvPr>
        </p:nvSpPr>
        <p:spPr>
          <a:xfrm>
            <a:off x="992188" y="768350"/>
            <a:ext cx="5114925" cy="3836988"/>
          </a:xfrm>
          <a:ln/>
        </p:spPr>
      </p:sp>
      <p:sp>
        <p:nvSpPr>
          <p:cNvPr id="62468"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charset="-122"/>
            </a:endParaRPr>
          </a:p>
        </p:txBody>
      </p:sp>
    </p:spTree>
    <p:extLst>
      <p:ext uri="{BB962C8B-B14F-4D97-AF65-F5344CB8AC3E}">
        <p14:creationId xmlns:p14="http://schemas.microsoft.com/office/powerpoint/2010/main" val="33154924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t>D.P: Decimal Point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91073E71-0CC4-4B73-B4D1-F0E653682A6C}" type="slidenum">
              <a:rPr lang="en-US" altLang="zh-CN" smtClean="0"/>
              <a:pPr>
                <a:defRPr/>
              </a:pPr>
              <a:t>38</a:t>
            </a:fld>
            <a:endParaRPr lang="en-US" altLang="zh-CN"/>
          </a:p>
        </p:txBody>
      </p:sp>
    </p:spTree>
    <p:extLst>
      <p:ext uri="{BB962C8B-B14F-4D97-AF65-F5344CB8AC3E}">
        <p14:creationId xmlns:p14="http://schemas.microsoft.com/office/powerpoint/2010/main" val="36388032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xfrm>
            <a:off x="992188" y="768350"/>
            <a:ext cx="5114925" cy="3836988"/>
          </a:xfrm>
          <a:ln/>
        </p:spPr>
      </p:sp>
      <p:sp>
        <p:nvSpPr>
          <p:cNvPr id="839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
        <p:nvSpPr>
          <p:cNvPr id="839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charset="0"/>
                <a:ea typeface="宋体" charset="-122"/>
              </a:defRPr>
            </a:lvl1pPr>
            <a:lvl2pPr marL="742950" indent="-285750" defTabSz="990600" eaLnBrk="0" hangingPunct="0">
              <a:defRPr>
                <a:solidFill>
                  <a:schemeClr val="tx1"/>
                </a:solidFill>
                <a:latin typeface="Arial" charset="0"/>
                <a:ea typeface="宋体" charset="-122"/>
              </a:defRPr>
            </a:lvl2pPr>
            <a:lvl3pPr marL="1143000" indent="-228600" defTabSz="990600" eaLnBrk="0" hangingPunct="0">
              <a:defRPr>
                <a:solidFill>
                  <a:schemeClr val="tx1"/>
                </a:solidFill>
                <a:latin typeface="Arial" charset="0"/>
                <a:ea typeface="宋体" charset="-122"/>
              </a:defRPr>
            </a:lvl3pPr>
            <a:lvl4pPr marL="1600200" indent="-228600" defTabSz="990600" eaLnBrk="0" hangingPunct="0">
              <a:defRPr>
                <a:solidFill>
                  <a:schemeClr val="tx1"/>
                </a:solidFill>
                <a:latin typeface="Arial" charset="0"/>
                <a:ea typeface="宋体" charset="-122"/>
              </a:defRPr>
            </a:lvl4pPr>
            <a:lvl5pPr marL="2057400" indent="-228600" defTabSz="990600" eaLnBrk="0" hangingPunct="0">
              <a:defRPr>
                <a:solidFill>
                  <a:schemeClr val="tx1"/>
                </a:solidFill>
                <a:latin typeface="Arial" charset="0"/>
                <a:ea typeface="宋体" charset="-122"/>
              </a:defRPr>
            </a:lvl5pPr>
            <a:lvl6pPr marL="2514600" indent="-228600" defTabSz="990600" eaLnBrk="0" fontAlgn="base" hangingPunct="0">
              <a:spcBef>
                <a:spcPct val="0"/>
              </a:spcBef>
              <a:spcAft>
                <a:spcPct val="0"/>
              </a:spcAft>
              <a:defRPr>
                <a:solidFill>
                  <a:schemeClr val="tx1"/>
                </a:solidFill>
                <a:latin typeface="Arial" charset="0"/>
                <a:ea typeface="宋体" charset="-122"/>
              </a:defRPr>
            </a:lvl6pPr>
            <a:lvl7pPr marL="2971800" indent="-228600" defTabSz="990600" eaLnBrk="0" fontAlgn="base" hangingPunct="0">
              <a:spcBef>
                <a:spcPct val="0"/>
              </a:spcBef>
              <a:spcAft>
                <a:spcPct val="0"/>
              </a:spcAft>
              <a:defRPr>
                <a:solidFill>
                  <a:schemeClr val="tx1"/>
                </a:solidFill>
                <a:latin typeface="Arial" charset="0"/>
                <a:ea typeface="宋体" charset="-122"/>
              </a:defRPr>
            </a:lvl7pPr>
            <a:lvl8pPr marL="3429000" indent="-228600" defTabSz="990600" eaLnBrk="0" fontAlgn="base" hangingPunct="0">
              <a:spcBef>
                <a:spcPct val="0"/>
              </a:spcBef>
              <a:spcAft>
                <a:spcPct val="0"/>
              </a:spcAft>
              <a:defRPr>
                <a:solidFill>
                  <a:schemeClr val="tx1"/>
                </a:solidFill>
                <a:latin typeface="Arial" charset="0"/>
                <a:ea typeface="宋体" charset="-122"/>
              </a:defRPr>
            </a:lvl8pPr>
            <a:lvl9pPr marL="3886200" indent="-228600" defTabSz="990600" eaLnBrk="0" fontAlgn="base" hangingPunct="0">
              <a:spcBef>
                <a:spcPct val="0"/>
              </a:spcBef>
              <a:spcAft>
                <a:spcPct val="0"/>
              </a:spcAft>
              <a:defRPr>
                <a:solidFill>
                  <a:schemeClr val="tx1"/>
                </a:solidFill>
                <a:latin typeface="Arial" charset="0"/>
                <a:ea typeface="宋体" charset="-122"/>
              </a:defRPr>
            </a:lvl9pPr>
          </a:lstStyle>
          <a:p>
            <a:pPr eaLnBrk="1" hangingPunct="1"/>
            <a:fld id="{1975A7B4-E08A-4205-80C6-4093F37F3547}" type="slidenum">
              <a:rPr lang="en-US" altLang="zh-CN" smtClean="0"/>
              <a:pPr eaLnBrk="1" hangingPunct="1"/>
              <a:t>46</a:t>
            </a:fld>
            <a:endParaRPr lang="en-US" altLang="zh-CN"/>
          </a:p>
        </p:txBody>
      </p:sp>
    </p:spTree>
    <p:extLst>
      <p:ext uri="{BB962C8B-B14F-4D97-AF65-F5344CB8AC3E}">
        <p14:creationId xmlns:p14="http://schemas.microsoft.com/office/powerpoint/2010/main" val="1450802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a:lnSpc>
                <a:spcPct val="90000"/>
              </a:lnSpc>
            </a:pPr>
            <a:r>
              <a:rPr lang="en-US" altLang="zh-CN" dirty="0"/>
              <a:t>Priority Encoder </a:t>
            </a:r>
            <a:r>
              <a:rPr lang="zh-CN" altLang="en-US" dirty="0"/>
              <a:t>优先编码器</a:t>
            </a:r>
          </a:p>
          <a:p>
            <a:pPr lvl="1">
              <a:lnSpc>
                <a:spcPct val="90000"/>
              </a:lnSpc>
            </a:pPr>
            <a:r>
              <a:rPr lang="en-US" altLang="zh-CN" dirty="0"/>
              <a:t>Allows multiple inputs to be active and sends the binary value of the subscript of the input line with highest priority.</a:t>
            </a:r>
            <a:r>
              <a:rPr lang="zh-CN" altLang="en-US" dirty="0"/>
              <a:t>允许多个输入有效，编码输出优先级最高的输入。</a:t>
            </a:r>
          </a:p>
          <a:p>
            <a:pPr lvl="1">
              <a:lnSpc>
                <a:spcPct val="90000"/>
              </a:lnSpc>
            </a:pPr>
            <a:r>
              <a:rPr lang="en-US" altLang="zh-CN" dirty="0"/>
              <a:t>Highest priority is assigned the highest subscript.</a:t>
            </a:r>
            <a:r>
              <a:rPr lang="zh-CN" altLang="en-US" dirty="0"/>
              <a:t>最高优先级分配最高级下标（输入线）</a:t>
            </a:r>
          </a:p>
          <a:p>
            <a:pPr lvl="1">
              <a:lnSpc>
                <a:spcPct val="90000"/>
              </a:lnSpc>
            </a:pPr>
            <a:r>
              <a:rPr lang="zh-CN" altLang="en-US" dirty="0"/>
              <a:t>通常根据事件在系统中的功能来分配优先级</a:t>
            </a:r>
            <a:endParaRPr lang="en-US" altLang="zh-CN" dirty="0"/>
          </a:p>
          <a:p>
            <a:r>
              <a:rPr lang="en-US" altLang="zh-CN" dirty="0"/>
              <a:t>74X147:10</a:t>
            </a:r>
            <a:r>
              <a:rPr lang="zh-CN" altLang="en-US" dirty="0"/>
              <a:t>线－</a:t>
            </a:r>
            <a:r>
              <a:rPr lang="en-US" altLang="zh-CN" dirty="0"/>
              <a:t>BCD</a:t>
            </a:r>
            <a:r>
              <a:rPr lang="zh-CN" altLang="en-US" dirty="0"/>
              <a:t>码</a:t>
            </a:r>
          </a:p>
          <a:p>
            <a:r>
              <a:rPr lang="en-US" altLang="zh-CN" dirty="0"/>
              <a:t>74X148</a:t>
            </a:r>
            <a:r>
              <a:rPr lang="zh-CN" altLang="en-US" dirty="0"/>
              <a:t>：三位优先编码器</a:t>
            </a:r>
          </a:p>
          <a:p>
            <a:endParaRPr lang="zh-CN" altLang="en-US" dirty="0"/>
          </a:p>
        </p:txBody>
      </p:sp>
      <p:sp>
        <p:nvSpPr>
          <p:cNvPr id="4" name="灯片编号占位符 3"/>
          <p:cNvSpPr>
            <a:spLocks noGrp="1"/>
          </p:cNvSpPr>
          <p:nvPr>
            <p:ph type="sldNum" sz="quarter" idx="10"/>
          </p:nvPr>
        </p:nvSpPr>
        <p:spPr/>
        <p:txBody>
          <a:bodyPr/>
          <a:lstStyle/>
          <a:p>
            <a:pPr>
              <a:defRPr/>
            </a:pPr>
            <a:fld id="{91073E71-0CC4-4B73-B4D1-F0E653682A6C}" type="slidenum">
              <a:rPr lang="en-US" altLang="zh-CN" smtClean="0"/>
              <a:pPr>
                <a:defRPr/>
              </a:pPr>
              <a:t>49</a:t>
            </a:fld>
            <a:endParaRPr lang="en-US" altLang="zh-CN"/>
          </a:p>
        </p:txBody>
      </p:sp>
    </p:spTree>
    <p:extLst>
      <p:ext uri="{BB962C8B-B14F-4D97-AF65-F5344CB8AC3E}">
        <p14:creationId xmlns:p14="http://schemas.microsoft.com/office/powerpoint/2010/main" val="1975518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xfrm>
            <a:off x="992188" y="768350"/>
            <a:ext cx="5114925" cy="3836988"/>
          </a:xfrm>
          <a:ln/>
        </p:spPr>
      </p:sp>
      <p:sp>
        <p:nvSpPr>
          <p:cNvPr id="921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宋体" charset="-122"/>
            </a:endParaRPr>
          </a:p>
        </p:txBody>
      </p:sp>
      <p:sp>
        <p:nvSpPr>
          <p:cNvPr id="921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charset="0"/>
                <a:ea typeface="宋体" charset="-122"/>
              </a:defRPr>
            </a:lvl1pPr>
            <a:lvl2pPr marL="742950" indent="-285750" defTabSz="990600" eaLnBrk="0" hangingPunct="0">
              <a:defRPr>
                <a:solidFill>
                  <a:schemeClr val="tx1"/>
                </a:solidFill>
                <a:latin typeface="Arial" charset="0"/>
                <a:ea typeface="宋体" charset="-122"/>
              </a:defRPr>
            </a:lvl2pPr>
            <a:lvl3pPr marL="1143000" indent="-228600" defTabSz="990600" eaLnBrk="0" hangingPunct="0">
              <a:defRPr>
                <a:solidFill>
                  <a:schemeClr val="tx1"/>
                </a:solidFill>
                <a:latin typeface="Arial" charset="0"/>
                <a:ea typeface="宋体" charset="-122"/>
              </a:defRPr>
            </a:lvl3pPr>
            <a:lvl4pPr marL="1600200" indent="-228600" defTabSz="990600" eaLnBrk="0" hangingPunct="0">
              <a:defRPr>
                <a:solidFill>
                  <a:schemeClr val="tx1"/>
                </a:solidFill>
                <a:latin typeface="Arial" charset="0"/>
                <a:ea typeface="宋体" charset="-122"/>
              </a:defRPr>
            </a:lvl4pPr>
            <a:lvl5pPr marL="2057400" indent="-228600" defTabSz="990600" eaLnBrk="0" hangingPunct="0">
              <a:defRPr>
                <a:solidFill>
                  <a:schemeClr val="tx1"/>
                </a:solidFill>
                <a:latin typeface="Arial" charset="0"/>
                <a:ea typeface="宋体" charset="-122"/>
              </a:defRPr>
            </a:lvl5pPr>
            <a:lvl6pPr marL="2514600" indent="-228600" defTabSz="990600" eaLnBrk="0" fontAlgn="base" hangingPunct="0">
              <a:spcBef>
                <a:spcPct val="0"/>
              </a:spcBef>
              <a:spcAft>
                <a:spcPct val="0"/>
              </a:spcAft>
              <a:defRPr>
                <a:solidFill>
                  <a:schemeClr val="tx1"/>
                </a:solidFill>
                <a:latin typeface="Arial" charset="0"/>
                <a:ea typeface="宋体" charset="-122"/>
              </a:defRPr>
            </a:lvl6pPr>
            <a:lvl7pPr marL="2971800" indent="-228600" defTabSz="990600" eaLnBrk="0" fontAlgn="base" hangingPunct="0">
              <a:spcBef>
                <a:spcPct val="0"/>
              </a:spcBef>
              <a:spcAft>
                <a:spcPct val="0"/>
              </a:spcAft>
              <a:defRPr>
                <a:solidFill>
                  <a:schemeClr val="tx1"/>
                </a:solidFill>
                <a:latin typeface="Arial" charset="0"/>
                <a:ea typeface="宋体" charset="-122"/>
              </a:defRPr>
            </a:lvl7pPr>
            <a:lvl8pPr marL="3429000" indent="-228600" defTabSz="990600" eaLnBrk="0" fontAlgn="base" hangingPunct="0">
              <a:spcBef>
                <a:spcPct val="0"/>
              </a:spcBef>
              <a:spcAft>
                <a:spcPct val="0"/>
              </a:spcAft>
              <a:defRPr>
                <a:solidFill>
                  <a:schemeClr val="tx1"/>
                </a:solidFill>
                <a:latin typeface="Arial" charset="0"/>
                <a:ea typeface="宋体" charset="-122"/>
              </a:defRPr>
            </a:lvl8pPr>
            <a:lvl9pPr marL="3886200" indent="-228600" defTabSz="990600" eaLnBrk="0" fontAlgn="base" hangingPunct="0">
              <a:spcBef>
                <a:spcPct val="0"/>
              </a:spcBef>
              <a:spcAft>
                <a:spcPct val="0"/>
              </a:spcAft>
              <a:defRPr>
                <a:solidFill>
                  <a:schemeClr val="tx1"/>
                </a:solidFill>
                <a:latin typeface="Arial" charset="0"/>
                <a:ea typeface="宋体" charset="-122"/>
              </a:defRPr>
            </a:lvl9pPr>
          </a:lstStyle>
          <a:p>
            <a:pPr eaLnBrk="1" hangingPunct="1"/>
            <a:fld id="{20F603E3-2AA0-4BA1-8AEF-A83B10928F2C}" type="slidenum">
              <a:rPr lang="en-US" altLang="zh-CN" smtClean="0"/>
              <a:pPr eaLnBrk="1" hangingPunct="1"/>
              <a:t>50</a:t>
            </a:fld>
            <a:endParaRPr lang="en-US" altLang="zh-CN"/>
          </a:p>
        </p:txBody>
      </p:sp>
    </p:spTree>
    <p:extLst>
      <p:ext uri="{BB962C8B-B14F-4D97-AF65-F5344CB8AC3E}">
        <p14:creationId xmlns:p14="http://schemas.microsoft.com/office/powerpoint/2010/main" val="21259487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xfrm>
            <a:off x="992188" y="768350"/>
            <a:ext cx="5114925" cy="3836988"/>
          </a:xfrm>
          <a:ln/>
        </p:spPr>
      </p:sp>
      <p:sp>
        <p:nvSpPr>
          <p:cNvPr id="931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
        <p:nvSpPr>
          <p:cNvPr id="931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charset="0"/>
                <a:ea typeface="宋体" charset="-122"/>
              </a:defRPr>
            </a:lvl1pPr>
            <a:lvl2pPr marL="742950" indent="-285750" defTabSz="990600" eaLnBrk="0" hangingPunct="0">
              <a:defRPr>
                <a:solidFill>
                  <a:schemeClr val="tx1"/>
                </a:solidFill>
                <a:latin typeface="Arial" charset="0"/>
                <a:ea typeface="宋体" charset="-122"/>
              </a:defRPr>
            </a:lvl2pPr>
            <a:lvl3pPr marL="1143000" indent="-228600" defTabSz="990600" eaLnBrk="0" hangingPunct="0">
              <a:defRPr>
                <a:solidFill>
                  <a:schemeClr val="tx1"/>
                </a:solidFill>
                <a:latin typeface="Arial" charset="0"/>
                <a:ea typeface="宋体" charset="-122"/>
              </a:defRPr>
            </a:lvl3pPr>
            <a:lvl4pPr marL="1600200" indent="-228600" defTabSz="990600" eaLnBrk="0" hangingPunct="0">
              <a:defRPr>
                <a:solidFill>
                  <a:schemeClr val="tx1"/>
                </a:solidFill>
                <a:latin typeface="Arial" charset="0"/>
                <a:ea typeface="宋体" charset="-122"/>
              </a:defRPr>
            </a:lvl4pPr>
            <a:lvl5pPr marL="2057400" indent="-228600" defTabSz="990600" eaLnBrk="0" hangingPunct="0">
              <a:defRPr>
                <a:solidFill>
                  <a:schemeClr val="tx1"/>
                </a:solidFill>
                <a:latin typeface="Arial" charset="0"/>
                <a:ea typeface="宋体" charset="-122"/>
              </a:defRPr>
            </a:lvl5pPr>
            <a:lvl6pPr marL="2514600" indent="-228600" defTabSz="990600" eaLnBrk="0" fontAlgn="base" hangingPunct="0">
              <a:spcBef>
                <a:spcPct val="0"/>
              </a:spcBef>
              <a:spcAft>
                <a:spcPct val="0"/>
              </a:spcAft>
              <a:defRPr>
                <a:solidFill>
                  <a:schemeClr val="tx1"/>
                </a:solidFill>
                <a:latin typeface="Arial" charset="0"/>
                <a:ea typeface="宋体" charset="-122"/>
              </a:defRPr>
            </a:lvl6pPr>
            <a:lvl7pPr marL="2971800" indent="-228600" defTabSz="990600" eaLnBrk="0" fontAlgn="base" hangingPunct="0">
              <a:spcBef>
                <a:spcPct val="0"/>
              </a:spcBef>
              <a:spcAft>
                <a:spcPct val="0"/>
              </a:spcAft>
              <a:defRPr>
                <a:solidFill>
                  <a:schemeClr val="tx1"/>
                </a:solidFill>
                <a:latin typeface="Arial" charset="0"/>
                <a:ea typeface="宋体" charset="-122"/>
              </a:defRPr>
            </a:lvl7pPr>
            <a:lvl8pPr marL="3429000" indent="-228600" defTabSz="990600" eaLnBrk="0" fontAlgn="base" hangingPunct="0">
              <a:spcBef>
                <a:spcPct val="0"/>
              </a:spcBef>
              <a:spcAft>
                <a:spcPct val="0"/>
              </a:spcAft>
              <a:defRPr>
                <a:solidFill>
                  <a:schemeClr val="tx1"/>
                </a:solidFill>
                <a:latin typeface="Arial" charset="0"/>
                <a:ea typeface="宋体" charset="-122"/>
              </a:defRPr>
            </a:lvl8pPr>
            <a:lvl9pPr marL="3886200" indent="-228600" defTabSz="990600" eaLnBrk="0" fontAlgn="base" hangingPunct="0">
              <a:spcBef>
                <a:spcPct val="0"/>
              </a:spcBef>
              <a:spcAft>
                <a:spcPct val="0"/>
              </a:spcAft>
              <a:defRPr>
                <a:solidFill>
                  <a:schemeClr val="tx1"/>
                </a:solidFill>
                <a:latin typeface="Arial" charset="0"/>
                <a:ea typeface="宋体" charset="-122"/>
              </a:defRPr>
            </a:lvl9pPr>
          </a:lstStyle>
          <a:p>
            <a:pPr eaLnBrk="1" hangingPunct="1"/>
            <a:fld id="{C36B3C00-6B4A-4558-96C2-72F16309C477}" type="slidenum">
              <a:rPr lang="en-US" altLang="zh-CN" smtClean="0"/>
              <a:pPr eaLnBrk="1" hangingPunct="1"/>
              <a:t>51</a:t>
            </a:fld>
            <a:endParaRPr lang="en-US" altLang="zh-CN"/>
          </a:p>
        </p:txBody>
      </p:sp>
    </p:spTree>
    <p:extLst>
      <p:ext uri="{BB962C8B-B14F-4D97-AF65-F5344CB8AC3E}">
        <p14:creationId xmlns:p14="http://schemas.microsoft.com/office/powerpoint/2010/main" val="31499267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xfrm>
            <a:off x="992188" y="768350"/>
            <a:ext cx="5114925" cy="3836988"/>
          </a:xfrm>
          <a:ln/>
        </p:spPr>
      </p:sp>
      <p:sp>
        <p:nvSpPr>
          <p:cNvPr id="942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
        <p:nvSpPr>
          <p:cNvPr id="942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charset="0"/>
                <a:ea typeface="宋体" charset="-122"/>
              </a:defRPr>
            </a:lvl1pPr>
            <a:lvl2pPr marL="742950" indent="-285750" defTabSz="990600" eaLnBrk="0" hangingPunct="0">
              <a:defRPr>
                <a:solidFill>
                  <a:schemeClr val="tx1"/>
                </a:solidFill>
                <a:latin typeface="Arial" charset="0"/>
                <a:ea typeface="宋体" charset="-122"/>
              </a:defRPr>
            </a:lvl2pPr>
            <a:lvl3pPr marL="1143000" indent="-228600" defTabSz="990600" eaLnBrk="0" hangingPunct="0">
              <a:defRPr>
                <a:solidFill>
                  <a:schemeClr val="tx1"/>
                </a:solidFill>
                <a:latin typeface="Arial" charset="0"/>
                <a:ea typeface="宋体" charset="-122"/>
              </a:defRPr>
            </a:lvl3pPr>
            <a:lvl4pPr marL="1600200" indent="-228600" defTabSz="990600" eaLnBrk="0" hangingPunct="0">
              <a:defRPr>
                <a:solidFill>
                  <a:schemeClr val="tx1"/>
                </a:solidFill>
                <a:latin typeface="Arial" charset="0"/>
                <a:ea typeface="宋体" charset="-122"/>
              </a:defRPr>
            </a:lvl4pPr>
            <a:lvl5pPr marL="2057400" indent="-228600" defTabSz="990600" eaLnBrk="0" hangingPunct="0">
              <a:defRPr>
                <a:solidFill>
                  <a:schemeClr val="tx1"/>
                </a:solidFill>
                <a:latin typeface="Arial" charset="0"/>
                <a:ea typeface="宋体" charset="-122"/>
              </a:defRPr>
            </a:lvl5pPr>
            <a:lvl6pPr marL="2514600" indent="-228600" defTabSz="990600" eaLnBrk="0" fontAlgn="base" hangingPunct="0">
              <a:spcBef>
                <a:spcPct val="0"/>
              </a:spcBef>
              <a:spcAft>
                <a:spcPct val="0"/>
              </a:spcAft>
              <a:defRPr>
                <a:solidFill>
                  <a:schemeClr val="tx1"/>
                </a:solidFill>
                <a:latin typeface="Arial" charset="0"/>
                <a:ea typeface="宋体" charset="-122"/>
              </a:defRPr>
            </a:lvl6pPr>
            <a:lvl7pPr marL="2971800" indent="-228600" defTabSz="990600" eaLnBrk="0" fontAlgn="base" hangingPunct="0">
              <a:spcBef>
                <a:spcPct val="0"/>
              </a:spcBef>
              <a:spcAft>
                <a:spcPct val="0"/>
              </a:spcAft>
              <a:defRPr>
                <a:solidFill>
                  <a:schemeClr val="tx1"/>
                </a:solidFill>
                <a:latin typeface="Arial" charset="0"/>
                <a:ea typeface="宋体" charset="-122"/>
              </a:defRPr>
            </a:lvl7pPr>
            <a:lvl8pPr marL="3429000" indent="-228600" defTabSz="990600" eaLnBrk="0" fontAlgn="base" hangingPunct="0">
              <a:spcBef>
                <a:spcPct val="0"/>
              </a:spcBef>
              <a:spcAft>
                <a:spcPct val="0"/>
              </a:spcAft>
              <a:defRPr>
                <a:solidFill>
                  <a:schemeClr val="tx1"/>
                </a:solidFill>
                <a:latin typeface="Arial" charset="0"/>
                <a:ea typeface="宋体" charset="-122"/>
              </a:defRPr>
            </a:lvl8pPr>
            <a:lvl9pPr marL="3886200" indent="-228600" defTabSz="990600" eaLnBrk="0" fontAlgn="base" hangingPunct="0">
              <a:spcBef>
                <a:spcPct val="0"/>
              </a:spcBef>
              <a:spcAft>
                <a:spcPct val="0"/>
              </a:spcAft>
              <a:defRPr>
                <a:solidFill>
                  <a:schemeClr val="tx1"/>
                </a:solidFill>
                <a:latin typeface="Arial" charset="0"/>
                <a:ea typeface="宋体" charset="-122"/>
              </a:defRPr>
            </a:lvl9pPr>
          </a:lstStyle>
          <a:p>
            <a:pPr eaLnBrk="1" hangingPunct="1"/>
            <a:fld id="{B97EB807-D5B6-4141-BE96-86C48D20CD35}" type="slidenum">
              <a:rPr lang="en-US" altLang="zh-CN" smtClean="0"/>
              <a:pPr eaLnBrk="1" hangingPunct="1"/>
              <a:t>52</a:t>
            </a:fld>
            <a:endParaRPr lang="en-US" altLang="zh-CN"/>
          </a:p>
        </p:txBody>
      </p:sp>
    </p:spTree>
    <p:extLst>
      <p:ext uri="{BB962C8B-B14F-4D97-AF65-F5344CB8AC3E}">
        <p14:creationId xmlns:p14="http://schemas.microsoft.com/office/powerpoint/2010/main" val="2718011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xfrm>
            <a:off x="992188" y="768350"/>
            <a:ext cx="5114925" cy="3836988"/>
          </a:xfrm>
          <a:ln/>
        </p:spPr>
      </p:sp>
      <p:sp>
        <p:nvSpPr>
          <p:cNvPr id="634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
        <p:nvSpPr>
          <p:cNvPr id="634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charset="0"/>
                <a:ea typeface="宋体" charset="-122"/>
              </a:defRPr>
            </a:lvl1pPr>
            <a:lvl2pPr marL="742950" indent="-285750" defTabSz="990600" eaLnBrk="0" hangingPunct="0">
              <a:defRPr>
                <a:solidFill>
                  <a:schemeClr val="tx1"/>
                </a:solidFill>
                <a:latin typeface="Arial" charset="0"/>
                <a:ea typeface="宋体" charset="-122"/>
              </a:defRPr>
            </a:lvl2pPr>
            <a:lvl3pPr marL="1143000" indent="-228600" defTabSz="990600" eaLnBrk="0" hangingPunct="0">
              <a:defRPr>
                <a:solidFill>
                  <a:schemeClr val="tx1"/>
                </a:solidFill>
                <a:latin typeface="Arial" charset="0"/>
                <a:ea typeface="宋体" charset="-122"/>
              </a:defRPr>
            </a:lvl3pPr>
            <a:lvl4pPr marL="1600200" indent="-228600" defTabSz="990600" eaLnBrk="0" hangingPunct="0">
              <a:defRPr>
                <a:solidFill>
                  <a:schemeClr val="tx1"/>
                </a:solidFill>
                <a:latin typeface="Arial" charset="0"/>
                <a:ea typeface="宋体" charset="-122"/>
              </a:defRPr>
            </a:lvl4pPr>
            <a:lvl5pPr marL="2057400" indent="-228600" defTabSz="990600" eaLnBrk="0" hangingPunct="0">
              <a:defRPr>
                <a:solidFill>
                  <a:schemeClr val="tx1"/>
                </a:solidFill>
                <a:latin typeface="Arial" charset="0"/>
                <a:ea typeface="宋体" charset="-122"/>
              </a:defRPr>
            </a:lvl5pPr>
            <a:lvl6pPr marL="2514600" indent="-228600" defTabSz="990600" eaLnBrk="0" fontAlgn="base" hangingPunct="0">
              <a:spcBef>
                <a:spcPct val="0"/>
              </a:spcBef>
              <a:spcAft>
                <a:spcPct val="0"/>
              </a:spcAft>
              <a:defRPr>
                <a:solidFill>
                  <a:schemeClr val="tx1"/>
                </a:solidFill>
                <a:latin typeface="Arial" charset="0"/>
                <a:ea typeface="宋体" charset="-122"/>
              </a:defRPr>
            </a:lvl6pPr>
            <a:lvl7pPr marL="2971800" indent="-228600" defTabSz="990600" eaLnBrk="0" fontAlgn="base" hangingPunct="0">
              <a:spcBef>
                <a:spcPct val="0"/>
              </a:spcBef>
              <a:spcAft>
                <a:spcPct val="0"/>
              </a:spcAft>
              <a:defRPr>
                <a:solidFill>
                  <a:schemeClr val="tx1"/>
                </a:solidFill>
                <a:latin typeface="Arial" charset="0"/>
                <a:ea typeface="宋体" charset="-122"/>
              </a:defRPr>
            </a:lvl7pPr>
            <a:lvl8pPr marL="3429000" indent="-228600" defTabSz="990600" eaLnBrk="0" fontAlgn="base" hangingPunct="0">
              <a:spcBef>
                <a:spcPct val="0"/>
              </a:spcBef>
              <a:spcAft>
                <a:spcPct val="0"/>
              </a:spcAft>
              <a:defRPr>
                <a:solidFill>
                  <a:schemeClr val="tx1"/>
                </a:solidFill>
                <a:latin typeface="Arial" charset="0"/>
                <a:ea typeface="宋体" charset="-122"/>
              </a:defRPr>
            </a:lvl8pPr>
            <a:lvl9pPr marL="3886200" indent="-228600" defTabSz="990600" eaLnBrk="0" fontAlgn="base" hangingPunct="0">
              <a:spcBef>
                <a:spcPct val="0"/>
              </a:spcBef>
              <a:spcAft>
                <a:spcPct val="0"/>
              </a:spcAft>
              <a:defRPr>
                <a:solidFill>
                  <a:schemeClr val="tx1"/>
                </a:solidFill>
                <a:latin typeface="Arial" charset="0"/>
                <a:ea typeface="宋体" charset="-122"/>
              </a:defRPr>
            </a:lvl9pPr>
          </a:lstStyle>
          <a:p>
            <a:pPr eaLnBrk="1" hangingPunct="1"/>
            <a:fld id="{DFD41022-1ACD-4C00-8488-FEA124C82890}" type="slidenum">
              <a:rPr lang="en-US" altLang="zh-CN" smtClean="0"/>
              <a:pPr eaLnBrk="1" hangingPunct="1"/>
              <a:t>3</a:t>
            </a:fld>
            <a:endParaRPr lang="en-US" altLang="zh-CN"/>
          </a:p>
        </p:txBody>
      </p:sp>
    </p:spTree>
    <p:extLst>
      <p:ext uri="{BB962C8B-B14F-4D97-AF65-F5344CB8AC3E}">
        <p14:creationId xmlns:p14="http://schemas.microsoft.com/office/powerpoint/2010/main" val="3439982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effectLst>
                  <a:outerShdw blurRad="38100" dist="38100" dir="2700000" algn="tl">
                    <a:srgbClr val="C0C0C0"/>
                  </a:outerShdw>
                </a:effectLst>
              </a:rPr>
              <a:t>非反相缓冲器有时只是用于提高逻辑信号的扇出，其功能不变。</a:t>
            </a:r>
          </a:p>
          <a:p>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有效电平与门及大规模组件的输入输出引脚关联。一般用反相圈指示低电平有效的引脚，没有反相圈的引脚表示高电平有效。</a:t>
            </a:r>
            <a:endParaRPr lang="zh-CN" altLang="en-US" dirty="0"/>
          </a:p>
        </p:txBody>
      </p:sp>
      <p:sp>
        <p:nvSpPr>
          <p:cNvPr id="4" name="灯片编号占位符 3"/>
          <p:cNvSpPr>
            <a:spLocks noGrp="1"/>
          </p:cNvSpPr>
          <p:nvPr>
            <p:ph type="sldNum" sz="quarter" idx="10"/>
          </p:nvPr>
        </p:nvSpPr>
        <p:spPr/>
        <p:txBody>
          <a:bodyPr/>
          <a:lstStyle/>
          <a:p>
            <a:pPr>
              <a:defRPr/>
            </a:pPr>
            <a:fld id="{91073E71-0CC4-4B73-B4D1-F0E653682A6C}" type="slidenum">
              <a:rPr lang="en-US" altLang="zh-CN" smtClean="0"/>
              <a:pPr>
                <a:defRPr/>
              </a:pPr>
              <a:t>6</a:t>
            </a:fld>
            <a:endParaRPr lang="en-US" altLang="zh-CN"/>
          </a:p>
        </p:txBody>
      </p:sp>
    </p:spTree>
    <p:extLst>
      <p:ext uri="{BB962C8B-B14F-4D97-AF65-F5344CB8AC3E}">
        <p14:creationId xmlns:p14="http://schemas.microsoft.com/office/powerpoint/2010/main" val="1650194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圈到圈逻辑设计原则：</a:t>
            </a:r>
            <a:endParaRPr lang="en-US" altLang="zh-CN" dirty="0"/>
          </a:p>
          <a:p>
            <a:pPr lvl="1"/>
            <a:r>
              <a:rPr lang="zh-CN" altLang="en-US" dirty="0"/>
              <a:t>器件信号名应该与器件输出引脚有相同的有效电平。</a:t>
            </a:r>
            <a:endParaRPr lang="en-US" altLang="zh-CN" dirty="0"/>
          </a:p>
          <a:p>
            <a:pPr lvl="2"/>
            <a:r>
              <a:rPr lang="zh-CN" altLang="en-US" dirty="0"/>
              <a:t>有反相圈则低电平有效，反之，高电平有效。</a:t>
            </a:r>
            <a:endParaRPr lang="en-US" altLang="zh-CN" dirty="0"/>
          </a:p>
          <a:p>
            <a:pPr lvl="1"/>
            <a:r>
              <a:rPr lang="zh-CN" altLang="en-US" dirty="0"/>
              <a:t>输入引脚的有效电平应该与连接输入引脚的信号有效电平相同。</a:t>
            </a:r>
            <a:endParaRPr lang="en-US" altLang="zh-CN" dirty="0"/>
          </a:p>
          <a:p>
            <a:pPr lvl="1"/>
            <a:r>
              <a:rPr lang="zh-CN" altLang="en-US" dirty="0"/>
              <a:t>应该尽量避免矛盾的连接。</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91073E71-0CC4-4B73-B4D1-F0E653682A6C}" type="slidenum">
              <a:rPr lang="en-US" altLang="zh-CN" smtClean="0"/>
              <a:pPr>
                <a:defRPr/>
              </a:pPr>
              <a:t>8</a:t>
            </a:fld>
            <a:endParaRPr lang="en-US" altLang="zh-CN"/>
          </a:p>
        </p:txBody>
      </p:sp>
    </p:spTree>
    <p:extLst>
      <p:ext uri="{BB962C8B-B14F-4D97-AF65-F5344CB8AC3E}">
        <p14:creationId xmlns:p14="http://schemas.microsoft.com/office/powerpoint/2010/main" val="168848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xfrm>
            <a:off x="992188" y="768350"/>
            <a:ext cx="5114925" cy="3836988"/>
          </a:xfrm>
          <a:ln/>
        </p:spPr>
      </p:sp>
      <p:sp>
        <p:nvSpPr>
          <p:cNvPr id="819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
        <p:nvSpPr>
          <p:cNvPr id="819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charset="0"/>
                <a:ea typeface="宋体" charset="-122"/>
              </a:defRPr>
            </a:lvl1pPr>
            <a:lvl2pPr marL="742950" indent="-285750" defTabSz="990600" eaLnBrk="0" hangingPunct="0">
              <a:defRPr>
                <a:solidFill>
                  <a:schemeClr val="tx1"/>
                </a:solidFill>
                <a:latin typeface="Arial" charset="0"/>
                <a:ea typeface="宋体" charset="-122"/>
              </a:defRPr>
            </a:lvl2pPr>
            <a:lvl3pPr marL="1143000" indent="-228600" defTabSz="990600" eaLnBrk="0" hangingPunct="0">
              <a:defRPr>
                <a:solidFill>
                  <a:schemeClr val="tx1"/>
                </a:solidFill>
                <a:latin typeface="Arial" charset="0"/>
                <a:ea typeface="宋体" charset="-122"/>
              </a:defRPr>
            </a:lvl3pPr>
            <a:lvl4pPr marL="1600200" indent="-228600" defTabSz="990600" eaLnBrk="0" hangingPunct="0">
              <a:defRPr>
                <a:solidFill>
                  <a:schemeClr val="tx1"/>
                </a:solidFill>
                <a:latin typeface="Arial" charset="0"/>
                <a:ea typeface="宋体" charset="-122"/>
              </a:defRPr>
            </a:lvl4pPr>
            <a:lvl5pPr marL="2057400" indent="-228600" defTabSz="990600" eaLnBrk="0" hangingPunct="0">
              <a:defRPr>
                <a:solidFill>
                  <a:schemeClr val="tx1"/>
                </a:solidFill>
                <a:latin typeface="Arial" charset="0"/>
                <a:ea typeface="宋体" charset="-122"/>
              </a:defRPr>
            </a:lvl5pPr>
            <a:lvl6pPr marL="2514600" indent="-228600" defTabSz="990600" eaLnBrk="0" fontAlgn="base" hangingPunct="0">
              <a:spcBef>
                <a:spcPct val="0"/>
              </a:spcBef>
              <a:spcAft>
                <a:spcPct val="0"/>
              </a:spcAft>
              <a:defRPr>
                <a:solidFill>
                  <a:schemeClr val="tx1"/>
                </a:solidFill>
                <a:latin typeface="Arial" charset="0"/>
                <a:ea typeface="宋体" charset="-122"/>
              </a:defRPr>
            </a:lvl6pPr>
            <a:lvl7pPr marL="2971800" indent="-228600" defTabSz="990600" eaLnBrk="0" fontAlgn="base" hangingPunct="0">
              <a:spcBef>
                <a:spcPct val="0"/>
              </a:spcBef>
              <a:spcAft>
                <a:spcPct val="0"/>
              </a:spcAft>
              <a:defRPr>
                <a:solidFill>
                  <a:schemeClr val="tx1"/>
                </a:solidFill>
                <a:latin typeface="Arial" charset="0"/>
                <a:ea typeface="宋体" charset="-122"/>
              </a:defRPr>
            </a:lvl7pPr>
            <a:lvl8pPr marL="3429000" indent="-228600" defTabSz="990600" eaLnBrk="0" fontAlgn="base" hangingPunct="0">
              <a:spcBef>
                <a:spcPct val="0"/>
              </a:spcBef>
              <a:spcAft>
                <a:spcPct val="0"/>
              </a:spcAft>
              <a:defRPr>
                <a:solidFill>
                  <a:schemeClr val="tx1"/>
                </a:solidFill>
                <a:latin typeface="Arial" charset="0"/>
                <a:ea typeface="宋体" charset="-122"/>
              </a:defRPr>
            </a:lvl8pPr>
            <a:lvl9pPr marL="3886200" indent="-228600" defTabSz="990600" eaLnBrk="0" fontAlgn="base" hangingPunct="0">
              <a:spcBef>
                <a:spcPct val="0"/>
              </a:spcBef>
              <a:spcAft>
                <a:spcPct val="0"/>
              </a:spcAft>
              <a:defRPr>
                <a:solidFill>
                  <a:schemeClr val="tx1"/>
                </a:solidFill>
                <a:latin typeface="Arial" charset="0"/>
                <a:ea typeface="宋体" charset="-122"/>
              </a:defRPr>
            </a:lvl9pPr>
          </a:lstStyle>
          <a:p>
            <a:pPr eaLnBrk="1" hangingPunct="1"/>
            <a:fld id="{CE00FB56-EC5A-44E4-B189-8064C43B2C20}" type="slidenum">
              <a:rPr lang="en-US" altLang="zh-CN" smtClean="0"/>
              <a:pPr eaLnBrk="1" hangingPunct="1"/>
              <a:t>9</a:t>
            </a:fld>
            <a:endParaRPr lang="en-US" altLang="zh-CN"/>
          </a:p>
        </p:txBody>
      </p:sp>
    </p:spTree>
    <p:extLst>
      <p:ext uri="{BB962C8B-B14F-4D97-AF65-F5344CB8AC3E}">
        <p14:creationId xmlns:p14="http://schemas.microsoft.com/office/powerpoint/2010/main" val="1631072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xfrm>
            <a:off x="992188" y="768350"/>
            <a:ext cx="5114925" cy="3836988"/>
          </a:xfrm>
          <a:ln/>
        </p:spPr>
      </p:sp>
      <p:sp>
        <p:nvSpPr>
          <p:cNvPr id="860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
        <p:nvSpPr>
          <p:cNvPr id="860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charset="0"/>
                <a:ea typeface="宋体" charset="-122"/>
              </a:defRPr>
            </a:lvl1pPr>
            <a:lvl2pPr marL="742950" indent="-285750" defTabSz="990600" eaLnBrk="0" hangingPunct="0">
              <a:defRPr>
                <a:solidFill>
                  <a:schemeClr val="tx1"/>
                </a:solidFill>
                <a:latin typeface="Arial" charset="0"/>
                <a:ea typeface="宋体" charset="-122"/>
              </a:defRPr>
            </a:lvl2pPr>
            <a:lvl3pPr marL="1143000" indent="-228600" defTabSz="990600" eaLnBrk="0" hangingPunct="0">
              <a:defRPr>
                <a:solidFill>
                  <a:schemeClr val="tx1"/>
                </a:solidFill>
                <a:latin typeface="Arial" charset="0"/>
                <a:ea typeface="宋体" charset="-122"/>
              </a:defRPr>
            </a:lvl3pPr>
            <a:lvl4pPr marL="1600200" indent="-228600" defTabSz="990600" eaLnBrk="0" hangingPunct="0">
              <a:defRPr>
                <a:solidFill>
                  <a:schemeClr val="tx1"/>
                </a:solidFill>
                <a:latin typeface="Arial" charset="0"/>
                <a:ea typeface="宋体" charset="-122"/>
              </a:defRPr>
            </a:lvl4pPr>
            <a:lvl5pPr marL="2057400" indent="-228600" defTabSz="990600" eaLnBrk="0" hangingPunct="0">
              <a:defRPr>
                <a:solidFill>
                  <a:schemeClr val="tx1"/>
                </a:solidFill>
                <a:latin typeface="Arial" charset="0"/>
                <a:ea typeface="宋体" charset="-122"/>
              </a:defRPr>
            </a:lvl5pPr>
            <a:lvl6pPr marL="2514600" indent="-228600" defTabSz="990600" eaLnBrk="0" fontAlgn="base" hangingPunct="0">
              <a:spcBef>
                <a:spcPct val="0"/>
              </a:spcBef>
              <a:spcAft>
                <a:spcPct val="0"/>
              </a:spcAft>
              <a:defRPr>
                <a:solidFill>
                  <a:schemeClr val="tx1"/>
                </a:solidFill>
                <a:latin typeface="Arial" charset="0"/>
                <a:ea typeface="宋体" charset="-122"/>
              </a:defRPr>
            </a:lvl6pPr>
            <a:lvl7pPr marL="2971800" indent="-228600" defTabSz="990600" eaLnBrk="0" fontAlgn="base" hangingPunct="0">
              <a:spcBef>
                <a:spcPct val="0"/>
              </a:spcBef>
              <a:spcAft>
                <a:spcPct val="0"/>
              </a:spcAft>
              <a:defRPr>
                <a:solidFill>
                  <a:schemeClr val="tx1"/>
                </a:solidFill>
                <a:latin typeface="Arial" charset="0"/>
                <a:ea typeface="宋体" charset="-122"/>
              </a:defRPr>
            </a:lvl7pPr>
            <a:lvl8pPr marL="3429000" indent="-228600" defTabSz="990600" eaLnBrk="0" fontAlgn="base" hangingPunct="0">
              <a:spcBef>
                <a:spcPct val="0"/>
              </a:spcBef>
              <a:spcAft>
                <a:spcPct val="0"/>
              </a:spcAft>
              <a:defRPr>
                <a:solidFill>
                  <a:schemeClr val="tx1"/>
                </a:solidFill>
                <a:latin typeface="Arial" charset="0"/>
                <a:ea typeface="宋体" charset="-122"/>
              </a:defRPr>
            </a:lvl8pPr>
            <a:lvl9pPr marL="3886200" indent="-228600" defTabSz="990600" eaLnBrk="0" fontAlgn="base" hangingPunct="0">
              <a:spcBef>
                <a:spcPct val="0"/>
              </a:spcBef>
              <a:spcAft>
                <a:spcPct val="0"/>
              </a:spcAft>
              <a:defRPr>
                <a:solidFill>
                  <a:schemeClr val="tx1"/>
                </a:solidFill>
                <a:latin typeface="Arial" charset="0"/>
                <a:ea typeface="宋体" charset="-122"/>
              </a:defRPr>
            </a:lvl9pPr>
          </a:lstStyle>
          <a:p>
            <a:pPr eaLnBrk="1" hangingPunct="1"/>
            <a:fld id="{B8CB7272-8F6E-4D6E-ADB2-2A47DAD0225E}" type="slidenum">
              <a:rPr lang="en-US" altLang="zh-CN" smtClean="0"/>
              <a:pPr eaLnBrk="1" hangingPunct="1"/>
              <a:t>10</a:t>
            </a:fld>
            <a:endParaRPr lang="en-US" altLang="zh-CN"/>
          </a:p>
        </p:txBody>
      </p:sp>
    </p:spTree>
    <p:extLst>
      <p:ext uri="{BB962C8B-B14F-4D97-AF65-F5344CB8AC3E}">
        <p14:creationId xmlns:p14="http://schemas.microsoft.com/office/powerpoint/2010/main" val="1482751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xfrm>
            <a:off x="992188" y="768350"/>
            <a:ext cx="5114925" cy="3836988"/>
          </a:xfrm>
          <a:ln/>
        </p:spPr>
      </p:sp>
      <p:sp>
        <p:nvSpPr>
          <p:cNvPr id="901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buClr>
                <a:srgbClr val="A50021"/>
              </a:buClr>
              <a:buFont typeface="Wingdings" panose="05000000000000000000" pitchFamily="2" charset="2"/>
              <a:buChar char="p"/>
            </a:pPr>
            <a:r>
              <a:rPr lang="zh-CN" altLang="en-US" dirty="0">
                <a:effectLst>
                  <a:outerShdw blurRad="38100" dist="38100" dir="2700000" algn="tl">
                    <a:srgbClr val="C0C0C0"/>
                  </a:outerShdw>
                </a:effectLst>
              </a:rPr>
              <a:t>最大延迟：有经验的设计师经常使用这个指标。</a:t>
            </a:r>
          </a:p>
          <a:p>
            <a:pPr>
              <a:lnSpc>
                <a:spcPct val="115000"/>
              </a:lnSpc>
              <a:buClr>
                <a:srgbClr val="A50021"/>
              </a:buClr>
              <a:buFont typeface="Wingdings" panose="05000000000000000000" pitchFamily="2" charset="2"/>
              <a:buChar char="p"/>
            </a:pPr>
            <a:r>
              <a:rPr lang="zh-CN" altLang="en-US" dirty="0">
                <a:effectLst>
                  <a:outerShdw blurRad="38100" dist="38100" dir="2700000" algn="tl">
                    <a:srgbClr val="C0C0C0"/>
                  </a:outerShdw>
                </a:effectLst>
              </a:rPr>
              <a:t>典型延迟：是器件在良好的天气生产、在近于理想</a:t>
            </a:r>
          </a:p>
          <a:p>
            <a:pPr>
              <a:lnSpc>
                <a:spcPct val="115000"/>
              </a:lnSpc>
              <a:buClr>
                <a:srgbClr val="A50021"/>
              </a:buClr>
              <a:buFont typeface="Wingdings" panose="05000000000000000000" pitchFamily="2" charset="2"/>
              <a:buNone/>
            </a:pPr>
            <a:r>
              <a:rPr lang="zh-CN" altLang="en-US" dirty="0">
                <a:effectLst>
                  <a:outerShdw blurRad="38100" dist="38100" dir="2700000" algn="tl">
                    <a:srgbClr val="C0C0C0"/>
                  </a:outerShdw>
                </a:effectLst>
              </a:rPr>
              <a:t>                        的条件下工作时产生的延迟。</a:t>
            </a:r>
          </a:p>
          <a:p>
            <a:endParaRPr lang="zh-CN" altLang="en-US" dirty="0">
              <a:ea typeface="宋体" charset="-122"/>
            </a:endParaRPr>
          </a:p>
        </p:txBody>
      </p:sp>
      <p:sp>
        <p:nvSpPr>
          <p:cNvPr id="901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charset="0"/>
                <a:ea typeface="宋体" charset="-122"/>
              </a:defRPr>
            </a:lvl1pPr>
            <a:lvl2pPr marL="742950" indent="-285750" defTabSz="990600" eaLnBrk="0" hangingPunct="0">
              <a:defRPr>
                <a:solidFill>
                  <a:schemeClr val="tx1"/>
                </a:solidFill>
                <a:latin typeface="Arial" charset="0"/>
                <a:ea typeface="宋体" charset="-122"/>
              </a:defRPr>
            </a:lvl2pPr>
            <a:lvl3pPr marL="1143000" indent="-228600" defTabSz="990600" eaLnBrk="0" hangingPunct="0">
              <a:defRPr>
                <a:solidFill>
                  <a:schemeClr val="tx1"/>
                </a:solidFill>
                <a:latin typeface="Arial" charset="0"/>
                <a:ea typeface="宋体" charset="-122"/>
              </a:defRPr>
            </a:lvl3pPr>
            <a:lvl4pPr marL="1600200" indent="-228600" defTabSz="990600" eaLnBrk="0" hangingPunct="0">
              <a:defRPr>
                <a:solidFill>
                  <a:schemeClr val="tx1"/>
                </a:solidFill>
                <a:latin typeface="Arial" charset="0"/>
                <a:ea typeface="宋体" charset="-122"/>
              </a:defRPr>
            </a:lvl4pPr>
            <a:lvl5pPr marL="2057400" indent="-228600" defTabSz="990600" eaLnBrk="0" hangingPunct="0">
              <a:defRPr>
                <a:solidFill>
                  <a:schemeClr val="tx1"/>
                </a:solidFill>
                <a:latin typeface="Arial" charset="0"/>
                <a:ea typeface="宋体" charset="-122"/>
              </a:defRPr>
            </a:lvl5pPr>
            <a:lvl6pPr marL="2514600" indent="-228600" defTabSz="990600" eaLnBrk="0" fontAlgn="base" hangingPunct="0">
              <a:spcBef>
                <a:spcPct val="0"/>
              </a:spcBef>
              <a:spcAft>
                <a:spcPct val="0"/>
              </a:spcAft>
              <a:defRPr>
                <a:solidFill>
                  <a:schemeClr val="tx1"/>
                </a:solidFill>
                <a:latin typeface="Arial" charset="0"/>
                <a:ea typeface="宋体" charset="-122"/>
              </a:defRPr>
            </a:lvl6pPr>
            <a:lvl7pPr marL="2971800" indent="-228600" defTabSz="990600" eaLnBrk="0" fontAlgn="base" hangingPunct="0">
              <a:spcBef>
                <a:spcPct val="0"/>
              </a:spcBef>
              <a:spcAft>
                <a:spcPct val="0"/>
              </a:spcAft>
              <a:defRPr>
                <a:solidFill>
                  <a:schemeClr val="tx1"/>
                </a:solidFill>
                <a:latin typeface="Arial" charset="0"/>
                <a:ea typeface="宋体" charset="-122"/>
              </a:defRPr>
            </a:lvl7pPr>
            <a:lvl8pPr marL="3429000" indent="-228600" defTabSz="990600" eaLnBrk="0" fontAlgn="base" hangingPunct="0">
              <a:spcBef>
                <a:spcPct val="0"/>
              </a:spcBef>
              <a:spcAft>
                <a:spcPct val="0"/>
              </a:spcAft>
              <a:defRPr>
                <a:solidFill>
                  <a:schemeClr val="tx1"/>
                </a:solidFill>
                <a:latin typeface="Arial" charset="0"/>
                <a:ea typeface="宋体" charset="-122"/>
              </a:defRPr>
            </a:lvl8pPr>
            <a:lvl9pPr marL="3886200" indent="-228600" defTabSz="990600" eaLnBrk="0" fontAlgn="base" hangingPunct="0">
              <a:spcBef>
                <a:spcPct val="0"/>
              </a:spcBef>
              <a:spcAft>
                <a:spcPct val="0"/>
              </a:spcAft>
              <a:defRPr>
                <a:solidFill>
                  <a:schemeClr val="tx1"/>
                </a:solidFill>
                <a:latin typeface="Arial" charset="0"/>
                <a:ea typeface="宋体" charset="-122"/>
              </a:defRPr>
            </a:lvl9pPr>
          </a:lstStyle>
          <a:p>
            <a:pPr eaLnBrk="1" hangingPunct="1"/>
            <a:fld id="{A66A145D-3AC4-48EC-B94E-D94168B7AF4F}" type="slidenum">
              <a:rPr lang="en-US" altLang="zh-CN" smtClean="0"/>
              <a:pPr eaLnBrk="1" hangingPunct="1"/>
              <a:t>14</a:t>
            </a:fld>
            <a:endParaRPr lang="en-US" altLang="zh-CN"/>
          </a:p>
        </p:txBody>
      </p:sp>
    </p:spTree>
    <p:extLst>
      <p:ext uri="{BB962C8B-B14F-4D97-AF65-F5344CB8AC3E}">
        <p14:creationId xmlns:p14="http://schemas.microsoft.com/office/powerpoint/2010/main" val="215119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sz="1200" dirty="0">
                <a:solidFill>
                  <a:srgbClr val="FF0000"/>
                </a:solidFill>
                <a:latin typeface="黑体" pitchFamily="2" charset="-122"/>
                <a:ea typeface="黑体" pitchFamily="2" charset="-122"/>
              </a:rPr>
              <a:t>当</a:t>
            </a:r>
            <a:r>
              <a:rPr lang="en-US" altLang="zh-CN" sz="1200" dirty="0">
                <a:solidFill>
                  <a:srgbClr val="FF0000"/>
                </a:solidFill>
                <a:latin typeface="黑体" pitchFamily="2" charset="-122"/>
                <a:ea typeface="黑体" pitchFamily="2" charset="-122"/>
              </a:rPr>
              <a:t>x=0</a:t>
            </a:r>
            <a:r>
              <a:rPr lang="zh-CN" altLang="en-US" sz="1200" dirty="0">
                <a:solidFill>
                  <a:srgbClr val="FF0000"/>
                </a:solidFill>
                <a:latin typeface="黑体" pitchFamily="2" charset="-122"/>
                <a:ea typeface="黑体" pitchFamily="2" charset="-122"/>
              </a:rPr>
              <a:t>时，</a:t>
            </a:r>
            <a:r>
              <a:rPr lang="en-US" altLang="zh-CN" sz="1200" dirty="0">
                <a:solidFill>
                  <a:srgbClr val="FF0000"/>
                </a:solidFill>
                <a:latin typeface="黑体" pitchFamily="2" charset="-122"/>
                <a:ea typeface="黑体" pitchFamily="2" charset="-122"/>
              </a:rPr>
              <a:t>x</a:t>
            </a:r>
            <a:r>
              <a:rPr lang="zh-CN" altLang="en-US" sz="1200" dirty="0">
                <a:solidFill>
                  <a:srgbClr val="FF0000"/>
                </a:solidFill>
                <a:latin typeface="黑体" pitchFamily="2" charset="-122"/>
                <a:ea typeface="黑体" pitchFamily="2" charset="-122"/>
              </a:rPr>
              <a:t>连接的两个与非门被锁死输出为</a:t>
            </a:r>
            <a:r>
              <a:rPr lang="en-US" altLang="zh-CN" sz="1200" dirty="0">
                <a:solidFill>
                  <a:srgbClr val="FF0000"/>
                </a:solidFill>
                <a:latin typeface="黑体" pitchFamily="2" charset="-122"/>
                <a:ea typeface="黑体" pitchFamily="2" charset="-122"/>
              </a:rPr>
              <a:t>1</a:t>
            </a:r>
            <a:r>
              <a:rPr lang="zh-CN" altLang="en-US" sz="1200" dirty="0">
                <a:solidFill>
                  <a:srgbClr val="FF0000"/>
                </a:solidFill>
                <a:latin typeface="黑体" pitchFamily="2" charset="-122"/>
                <a:ea typeface="黑体" pitchFamily="2" charset="-122"/>
              </a:rPr>
              <a:t>，</a:t>
            </a:r>
            <a:r>
              <a:rPr lang="en-US" altLang="zh-CN" sz="1200" dirty="0">
                <a:solidFill>
                  <a:srgbClr val="FF0000"/>
                </a:solidFill>
                <a:latin typeface="黑体" pitchFamily="2" charset="-122"/>
                <a:ea typeface="黑体" pitchFamily="2" charset="-122"/>
              </a:rPr>
              <a:t>Y</a:t>
            </a:r>
            <a:r>
              <a:rPr lang="zh-CN" altLang="en-US" sz="1200">
                <a:solidFill>
                  <a:srgbClr val="FF0000"/>
                </a:solidFill>
                <a:latin typeface="黑体" pitchFamily="2" charset="-122"/>
                <a:ea typeface="黑体" pitchFamily="2" charset="-122"/>
              </a:rPr>
              <a:t>的输入无效。</a:t>
            </a:r>
            <a:endParaRPr lang="en-US" altLang="zh-CN" sz="1200" dirty="0">
              <a:solidFill>
                <a:srgbClr val="FF0000"/>
              </a:solidFill>
              <a:latin typeface="黑体" pitchFamily="2" charset="-122"/>
              <a:ea typeface="黑体" pitchFamily="2" charset="-122"/>
            </a:endParaRPr>
          </a:p>
          <a:p>
            <a:r>
              <a:rPr lang="zh-CN" altLang="en-US" sz="1200" dirty="0">
                <a:solidFill>
                  <a:srgbClr val="FF0000"/>
                </a:solidFill>
                <a:latin typeface="黑体" pitchFamily="2" charset="-122"/>
                <a:ea typeface="黑体" pitchFamily="2" charset="-122"/>
              </a:rPr>
              <a:t>当</a:t>
            </a:r>
            <a:r>
              <a:rPr lang="en-US" altLang="zh-CN" sz="1200" dirty="0">
                <a:solidFill>
                  <a:srgbClr val="FF0000"/>
                </a:solidFill>
                <a:latin typeface="黑体" pitchFamily="2" charset="-122"/>
                <a:ea typeface="黑体" pitchFamily="2" charset="-122"/>
              </a:rPr>
              <a:t>X=0,Y</a:t>
            </a:r>
            <a:r>
              <a:rPr lang="zh-CN" altLang="en-US" sz="1200" dirty="0">
                <a:solidFill>
                  <a:srgbClr val="FF0000"/>
                </a:solidFill>
                <a:latin typeface="黑体" pitchFamily="2" charset="-122"/>
                <a:ea typeface="黑体" pitchFamily="2" charset="-122"/>
              </a:rPr>
              <a:t>输入变化时，则</a:t>
            </a:r>
            <a:r>
              <a:rPr lang="en-US" altLang="zh-CN" sz="1200" dirty="0">
                <a:solidFill>
                  <a:srgbClr val="FF0000"/>
                </a:solidFill>
                <a:latin typeface="黑体" pitchFamily="2" charset="-122"/>
                <a:ea typeface="黑体" pitchFamily="2" charset="-122"/>
              </a:rPr>
              <a:t>Y</a:t>
            </a:r>
            <a:r>
              <a:rPr lang="zh-CN" altLang="en-US" sz="1200" dirty="0">
                <a:solidFill>
                  <a:srgbClr val="FF0000"/>
                </a:solidFill>
                <a:latin typeface="黑体" pitchFamily="2" charset="-122"/>
                <a:ea typeface="黑体" pitchFamily="2" charset="-122"/>
              </a:rPr>
              <a:t>变化经过</a:t>
            </a:r>
            <a:r>
              <a:rPr lang="en-US" altLang="zh-CN" sz="1200" dirty="0">
                <a:solidFill>
                  <a:srgbClr val="FF0000"/>
                </a:solidFill>
                <a:latin typeface="黑体" pitchFamily="2" charset="-122"/>
                <a:ea typeface="黑体" pitchFamily="2" charset="-122"/>
              </a:rPr>
              <a:t>2</a:t>
            </a:r>
            <a:r>
              <a:rPr lang="zh-CN" altLang="en-US" sz="1200" dirty="0">
                <a:solidFill>
                  <a:srgbClr val="FF0000"/>
                </a:solidFill>
                <a:latin typeface="黑体" pitchFamily="2" charset="-122"/>
                <a:ea typeface="黑体" pitchFamily="2" charset="-122"/>
              </a:rPr>
              <a:t>个与非门传递。</a:t>
            </a:r>
            <a:endParaRPr lang="en-US" altLang="zh-CN" sz="1200" dirty="0">
              <a:solidFill>
                <a:srgbClr val="FF0000"/>
              </a:solidFill>
              <a:latin typeface="黑体" pitchFamily="2" charset="-122"/>
              <a:ea typeface="黑体" pitchFamily="2" charset="-122"/>
            </a:endParaRPr>
          </a:p>
          <a:p>
            <a:r>
              <a:rPr lang="zh-CN" altLang="en-US" sz="1200" dirty="0">
                <a:solidFill>
                  <a:srgbClr val="FF0000"/>
                </a:solidFill>
                <a:latin typeface="黑体" pitchFamily="2" charset="-122"/>
                <a:ea typeface="黑体" pitchFamily="2" charset="-122"/>
              </a:rPr>
              <a:t>当</a:t>
            </a:r>
            <a:r>
              <a:rPr lang="en-US" altLang="zh-CN" sz="1200" dirty="0">
                <a:solidFill>
                  <a:srgbClr val="FF0000"/>
                </a:solidFill>
                <a:latin typeface="黑体" pitchFamily="2" charset="-122"/>
                <a:ea typeface="黑体" pitchFamily="2" charset="-122"/>
              </a:rPr>
              <a:t>X=1,Y</a:t>
            </a:r>
            <a:r>
              <a:rPr lang="zh-CN" altLang="en-US" sz="1200" dirty="0">
                <a:solidFill>
                  <a:srgbClr val="FF0000"/>
                </a:solidFill>
                <a:latin typeface="黑体" pitchFamily="2" charset="-122"/>
                <a:ea typeface="黑体" pitchFamily="2" charset="-122"/>
              </a:rPr>
              <a:t>输入变化时，则</a:t>
            </a:r>
            <a:r>
              <a:rPr lang="en-US" altLang="zh-CN" sz="1200" dirty="0">
                <a:solidFill>
                  <a:srgbClr val="FF0000"/>
                </a:solidFill>
                <a:latin typeface="黑体" pitchFamily="2" charset="-122"/>
                <a:ea typeface="黑体" pitchFamily="2" charset="-122"/>
              </a:rPr>
              <a:t>Y</a:t>
            </a:r>
            <a:r>
              <a:rPr lang="zh-CN" altLang="en-US" sz="1200" dirty="0">
                <a:solidFill>
                  <a:srgbClr val="FF0000"/>
                </a:solidFill>
                <a:latin typeface="黑体" pitchFamily="2" charset="-122"/>
                <a:ea typeface="黑体" pitchFamily="2" charset="-122"/>
              </a:rPr>
              <a:t>的变化经过</a:t>
            </a:r>
            <a:r>
              <a:rPr lang="en-US" altLang="zh-CN" sz="1200" dirty="0">
                <a:solidFill>
                  <a:srgbClr val="FF0000"/>
                </a:solidFill>
                <a:latin typeface="黑体" pitchFamily="2" charset="-122"/>
                <a:ea typeface="黑体" pitchFamily="2" charset="-122"/>
              </a:rPr>
              <a:t>3</a:t>
            </a:r>
            <a:r>
              <a:rPr lang="zh-CN" altLang="en-US" sz="1200" dirty="0">
                <a:solidFill>
                  <a:srgbClr val="FF0000"/>
                </a:solidFill>
                <a:latin typeface="黑体" pitchFamily="2" charset="-122"/>
                <a:ea typeface="黑体" pitchFamily="2" charset="-122"/>
              </a:rPr>
              <a:t>个与非门的传递。</a:t>
            </a:r>
            <a:endParaRPr lang="en-US" altLang="zh-CN" sz="1200" dirty="0">
              <a:solidFill>
                <a:srgbClr val="FF0000"/>
              </a:solidFill>
              <a:latin typeface="黑体" pitchFamily="2" charset="-122"/>
              <a:ea typeface="黑体" pitchFamily="2" charset="-122"/>
            </a:endParaRPr>
          </a:p>
        </p:txBody>
      </p:sp>
      <p:sp>
        <p:nvSpPr>
          <p:cNvPr id="4" name="灯片编号占位符 3"/>
          <p:cNvSpPr>
            <a:spLocks noGrp="1"/>
          </p:cNvSpPr>
          <p:nvPr>
            <p:ph type="sldNum" sz="quarter" idx="10"/>
          </p:nvPr>
        </p:nvSpPr>
        <p:spPr/>
        <p:txBody>
          <a:bodyPr/>
          <a:lstStyle/>
          <a:p>
            <a:pPr>
              <a:defRPr/>
            </a:pPr>
            <a:fld id="{91073E71-0CC4-4B73-B4D1-F0E653682A6C}" type="slidenum">
              <a:rPr lang="en-US" altLang="zh-CN" smtClean="0"/>
              <a:pPr>
                <a:defRPr/>
              </a:pPr>
              <a:t>15</a:t>
            </a:fld>
            <a:endParaRPr lang="en-US" altLang="zh-CN"/>
          </a:p>
        </p:txBody>
      </p:sp>
    </p:spTree>
    <p:extLst>
      <p:ext uri="{BB962C8B-B14F-4D97-AF65-F5344CB8AC3E}">
        <p14:creationId xmlns:p14="http://schemas.microsoft.com/office/powerpoint/2010/main" val="22840651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6" name="Picture 2" descr="Digital logi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58063" y="2857500"/>
            <a:ext cx="1738312"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7" name="Rectangle 5"/>
          <p:cNvSpPr>
            <a:spLocks noGrp="1" noChangeArrowheads="1"/>
          </p:cNvSpPr>
          <p:nvPr>
            <p:ph type="dt" sz="half" idx="10"/>
          </p:nvPr>
        </p:nvSpPr>
        <p:spPr>
          <a:xfrm>
            <a:off x="457200" y="6248400"/>
            <a:ext cx="2133600" cy="457200"/>
          </a:xfrm>
        </p:spPr>
        <p:txBody>
          <a:bodyPr/>
          <a:lstStyle>
            <a:lvl1pPr>
              <a:defRPr smtClean="0"/>
            </a:lvl1pPr>
          </a:lstStyle>
          <a:p>
            <a:pPr>
              <a:defRPr/>
            </a:pPr>
            <a:fld id="{1AED8723-1AFE-4AFF-BB25-BAB01CA78E8A}" type="datetime1">
              <a:rPr lang="zh-CN" altLang="en-US" smtClean="0"/>
              <a:t>2019/4/17</a:t>
            </a:fld>
            <a:endParaRPr lang="en-US" altLang="zh-CN"/>
          </a:p>
        </p:txBody>
      </p:sp>
      <p:sp>
        <p:nvSpPr>
          <p:cNvPr id="8" name="Rectangle 6"/>
          <p:cNvSpPr>
            <a:spLocks noGrp="1" noChangeArrowheads="1"/>
          </p:cNvSpPr>
          <p:nvPr>
            <p:ph type="ftr" sz="quarter" idx="11"/>
          </p:nvPr>
        </p:nvSpPr>
        <p:spPr>
          <a:xfrm>
            <a:off x="3124200" y="6248400"/>
            <a:ext cx="2895600" cy="457200"/>
          </a:xfrm>
        </p:spPr>
        <p:txBody>
          <a:bodyPr/>
          <a:lstStyle>
            <a:lvl1pPr>
              <a:defRPr smtClean="0"/>
            </a:lvl1pPr>
          </a:lstStyle>
          <a:p>
            <a:pPr>
              <a:defRPr/>
            </a:pPr>
            <a:r>
              <a:rPr lang="zh-CN" altLang="en-US"/>
              <a:t>第</a:t>
            </a:r>
            <a:r>
              <a:rPr lang="en-US" altLang="zh-CN"/>
              <a:t>6</a:t>
            </a:r>
            <a:r>
              <a:rPr lang="zh-CN" altLang="en-US"/>
              <a:t>章</a:t>
            </a:r>
            <a:endParaRPr lang="en-US" altLang="zh-CN"/>
          </a:p>
        </p:txBody>
      </p:sp>
      <p:sp>
        <p:nvSpPr>
          <p:cNvPr id="9" name="Rectangle 7"/>
          <p:cNvSpPr>
            <a:spLocks noGrp="1" noChangeArrowheads="1"/>
          </p:cNvSpPr>
          <p:nvPr>
            <p:ph type="sldNum" sz="quarter" idx="12"/>
          </p:nvPr>
        </p:nvSpPr>
        <p:spPr>
          <a:xfrm>
            <a:off x="6553200" y="6248400"/>
            <a:ext cx="2133600" cy="457200"/>
          </a:xfrm>
        </p:spPr>
        <p:txBody>
          <a:bodyPr/>
          <a:lstStyle>
            <a:lvl1pPr>
              <a:defRPr/>
            </a:lvl1pPr>
          </a:lstStyle>
          <a:p>
            <a:pPr>
              <a:defRPr/>
            </a:pPr>
            <a:fld id="{B3E226CD-936C-4526-A820-2AB5C8099174}" type="slidenum">
              <a:rPr lang="en-US" altLang="zh-CN"/>
              <a:pPr>
                <a:defRPr/>
              </a:pPr>
              <a:t>‹#›</a:t>
            </a:fld>
            <a:endParaRPr lang="en-US" altLang="zh-CN"/>
          </a:p>
        </p:txBody>
      </p:sp>
    </p:spTree>
    <p:extLst>
      <p:ext uri="{BB962C8B-B14F-4D97-AF65-F5344CB8AC3E}">
        <p14:creationId xmlns:p14="http://schemas.microsoft.com/office/powerpoint/2010/main" val="3340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0100" y="185720"/>
            <a:ext cx="6905625" cy="742950"/>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352A70B6-9860-4145-8DA3-A7633EA9F24F}" type="datetime1">
              <a:rPr lang="zh-CN" altLang="en-US" smtClean="0"/>
              <a:t>2019/4/17</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6</a:t>
            </a:r>
            <a:r>
              <a:rPr lang="zh-CN" altLang="en-US"/>
              <a:t>章</a:t>
            </a: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EF64F774-8DC4-4688-9B05-397F5F62511F}" type="slidenum">
              <a:rPr lang="en-US" altLang="zh-CN"/>
              <a:pPr>
                <a:defRPr/>
              </a:pPr>
              <a:t>‹#›</a:t>
            </a:fld>
            <a:endParaRPr lang="en-US" altLang="zh-CN"/>
          </a:p>
        </p:txBody>
      </p:sp>
    </p:spTree>
    <p:extLst>
      <p:ext uri="{BB962C8B-B14F-4D97-AF65-F5344CB8AC3E}">
        <p14:creationId xmlns:p14="http://schemas.microsoft.com/office/powerpoint/2010/main" val="28318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68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fld id="{5A849E8B-BFA4-418A-B4E8-23EAA010C384}" type="datetime1">
              <a:rPr lang="zh-CN" altLang="en-US" smtClean="0"/>
              <a:t>2019/4/17</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6</a:t>
            </a:r>
            <a:r>
              <a:rPr lang="zh-CN" altLang="en-US"/>
              <a:t>章</a:t>
            </a: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030949E0-2F16-4D7C-9B20-D50CDB0B7A5B}" type="slidenum">
              <a:rPr lang="en-US" altLang="zh-CN"/>
              <a:pPr>
                <a:defRPr/>
              </a:pPr>
              <a:t>‹#›</a:t>
            </a:fld>
            <a:endParaRPr lang="en-US" altLang="zh-CN"/>
          </a:p>
        </p:txBody>
      </p:sp>
    </p:spTree>
    <p:extLst>
      <p:ext uri="{BB962C8B-B14F-4D97-AF65-F5344CB8AC3E}">
        <p14:creationId xmlns:p14="http://schemas.microsoft.com/office/powerpoint/2010/main" val="1225506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fld id="{E4509D65-CFEA-408A-89BA-AF7655AD57C8}" type="datetime1">
              <a:rPr lang="zh-CN" altLang="en-US" smtClean="0"/>
              <a:t>2019/4/17</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6</a:t>
            </a:r>
            <a:r>
              <a:rPr lang="zh-CN" altLang="en-US"/>
              <a:t>章</a:t>
            </a: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B5B7E810-671F-4639-AD46-01C8721FBC4D}" type="slidenum">
              <a:rPr lang="en-US" altLang="zh-CN"/>
              <a:pPr>
                <a:defRPr/>
              </a:pPr>
              <a:t>‹#›</a:t>
            </a:fld>
            <a:endParaRPr lang="en-US" altLang="zh-CN"/>
          </a:p>
        </p:txBody>
      </p:sp>
    </p:spTree>
    <p:extLst>
      <p:ext uri="{BB962C8B-B14F-4D97-AF65-F5344CB8AC3E}">
        <p14:creationId xmlns:p14="http://schemas.microsoft.com/office/powerpoint/2010/main" val="186940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87C841C6-ADAC-46BD-A531-AA2BFDBF858A}" type="datetime1">
              <a:rPr lang="zh-CN" altLang="en-US" smtClean="0"/>
              <a:t>2019/4/17</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6</a:t>
            </a:r>
            <a:r>
              <a:rPr lang="zh-CN" altLang="en-US"/>
              <a:t>章</a:t>
            </a: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02EB22CE-420E-425B-9707-7E53CBCCB61B}" type="slidenum">
              <a:rPr lang="en-US" altLang="zh-CN"/>
              <a:pPr>
                <a:defRPr/>
              </a:pPr>
              <a:t>‹#›</a:t>
            </a:fld>
            <a:endParaRPr lang="en-US" altLang="zh-CN"/>
          </a:p>
        </p:txBody>
      </p:sp>
    </p:spTree>
    <p:extLst>
      <p:ext uri="{BB962C8B-B14F-4D97-AF65-F5344CB8AC3E}">
        <p14:creationId xmlns:p14="http://schemas.microsoft.com/office/powerpoint/2010/main" val="367324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p:nvPr>
        </p:nvSpPr>
        <p:spPr bwMode="auto">
          <a:xfrm>
            <a:off x="1023938" y="185738"/>
            <a:ext cx="69056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4"/>
          <p:cNvSpPr>
            <a:spLocks noGrp="1" noChangeArrowheads="1"/>
          </p:cNvSpPr>
          <p:nvPr>
            <p:ph type="body" idx="1"/>
          </p:nvPr>
        </p:nvSpPr>
        <p:spPr bwMode="auto">
          <a:xfrm>
            <a:off x="457200" y="1239838"/>
            <a:ext cx="8686800"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1" name="Rectangle 5"/>
          <p:cNvSpPr>
            <a:spLocks noGrp="1" noChangeArrowheads="1"/>
          </p:cNvSpPr>
          <p:nvPr>
            <p:ph type="dt" sz="half" idx="2"/>
          </p:nvPr>
        </p:nvSpPr>
        <p:spPr bwMode="auto">
          <a:xfrm>
            <a:off x="457200" y="6392863"/>
            <a:ext cx="2133600" cy="3127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smtClean="0">
                <a:latin typeface="Arial" charset="0"/>
                <a:ea typeface="宋体" pitchFamily="-112" charset="-122"/>
              </a:defRPr>
            </a:lvl1pPr>
          </a:lstStyle>
          <a:p>
            <a:pPr>
              <a:defRPr/>
            </a:pPr>
            <a:fld id="{6D5D7BB5-9ED4-4CE9-9029-9E15CCC4C459}" type="datetime1">
              <a:rPr lang="zh-CN" altLang="en-US" smtClean="0"/>
              <a:t>2019/4/17</a:t>
            </a:fld>
            <a:endParaRPr lang="en-US" altLang="zh-CN"/>
          </a:p>
        </p:txBody>
      </p:sp>
      <p:sp>
        <p:nvSpPr>
          <p:cNvPr id="4102" name="Rectangle 6"/>
          <p:cNvSpPr>
            <a:spLocks noGrp="1" noChangeArrowheads="1"/>
          </p:cNvSpPr>
          <p:nvPr>
            <p:ph type="ftr" sz="quarter" idx="3"/>
          </p:nvPr>
        </p:nvSpPr>
        <p:spPr bwMode="auto">
          <a:xfrm>
            <a:off x="3124200" y="6437313"/>
            <a:ext cx="2895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smtClean="0">
                <a:latin typeface="Arial" charset="0"/>
                <a:ea typeface="宋体" pitchFamily="-112" charset="-122"/>
              </a:defRPr>
            </a:lvl1pPr>
          </a:lstStyle>
          <a:p>
            <a:pPr>
              <a:defRPr/>
            </a:pPr>
            <a:r>
              <a:rPr lang="zh-CN" altLang="en-US"/>
              <a:t>第</a:t>
            </a:r>
            <a:r>
              <a:rPr lang="en-US" altLang="zh-CN"/>
              <a:t>6</a:t>
            </a:r>
            <a:r>
              <a:rPr lang="zh-CN" altLang="en-US"/>
              <a:t>章</a:t>
            </a:r>
            <a:endParaRPr lang="en-US" altLang="zh-CN"/>
          </a:p>
        </p:txBody>
      </p:sp>
      <p:sp>
        <p:nvSpPr>
          <p:cNvPr id="4103" name="Rectangle 7"/>
          <p:cNvSpPr>
            <a:spLocks noGrp="1" noChangeArrowheads="1"/>
          </p:cNvSpPr>
          <p:nvPr>
            <p:ph type="sldNum" sz="quarter" idx="4"/>
          </p:nvPr>
        </p:nvSpPr>
        <p:spPr bwMode="auto">
          <a:xfrm>
            <a:off x="6553200" y="6437313"/>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Arial" charset="0"/>
                <a:ea typeface="宋体" pitchFamily="-112" charset="-122"/>
              </a:defRPr>
            </a:lvl1pPr>
          </a:lstStyle>
          <a:p>
            <a:pPr>
              <a:defRPr/>
            </a:pPr>
            <a:fld id="{4A2D0262-9B6C-41C2-95EF-058D556B7A52}" type="slidenum">
              <a:rPr lang="en-US" altLang="zh-CN"/>
              <a:pPr>
                <a:defRPr/>
              </a:pPr>
              <a:t>‹#›</a:t>
            </a:fld>
            <a:endParaRPr lang="en-US" altLang="zh-CN"/>
          </a:p>
        </p:txBody>
      </p:sp>
      <p:sp>
        <p:nvSpPr>
          <p:cNvPr id="1032" name="Line 40"/>
          <p:cNvSpPr>
            <a:spLocks noChangeShapeType="1"/>
          </p:cNvSpPr>
          <p:nvPr/>
        </p:nvSpPr>
        <p:spPr bwMode="auto">
          <a:xfrm>
            <a:off x="0" y="1066800"/>
            <a:ext cx="91440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33" name="图片 41" descr="系标.jp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906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4" descr="Microprocesso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962900" y="0"/>
            <a:ext cx="11811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64" r:id="rId1"/>
    <p:sldLayoutId id="2147483960" r:id="rId2"/>
    <p:sldLayoutId id="2147483961" r:id="rId3"/>
    <p:sldLayoutId id="2147483962" r:id="rId4"/>
    <p:sldLayoutId id="2147483963" r:id="rId5"/>
  </p:sldLayoutIdLst>
  <p:hf hdr="0"/>
  <p:txStyles>
    <p:titleStyle>
      <a:lvl1pPr algn="l" rtl="0" eaLnBrk="0" fontAlgn="base" hangingPunct="0">
        <a:spcBef>
          <a:spcPct val="0"/>
        </a:spcBef>
        <a:spcAft>
          <a:spcPct val="0"/>
        </a:spcAft>
        <a:defRPr sz="3900" b="1">
          <a:solidFill>
            <a:schemeClr val="tx2"/>
          </a:solidFill>
          <a:latin typeface="+mj-lt"/>
          <a:ea typeface="+mj-ea"/>
          <a:cs typeface="宋体" pitchFamily="-112" charset="-122"/>
        </a:defRPr>
      </a:lvl1pPr>
      <a:lvl2pPr algn="l" rtl="0" eaLnBrk="0" fontAlgn="base" hangingPunct="0">
        <a:spcBef>
          <a:spcPct val="0"/>
        </a:spcBef>
        <a:spcAft>
          <a:spcPct val="0"/>
        </a:spcAft>
        <a:defRPr sz="3900" b="1">
          <a:solidFill>
            <a:schemeClr val="tx2"/>
          </a:solidFill>
          <a:latin typeface="Arial" charset="0"/>
          <a:ea typeface="宋体" pitchFamily="2" charset="-122"/>
          <a:cs typeface="宋体" pitchFamily="-112" charset="-122"/>
        </a:defRPr>
      </a:lvl2pPr>
      <a:lvl3pPr algn="l" rtl="0" eaLnBrk="0" fontAlgn="base" hangingPunct="0">
        <a:spcBef>
          <a:spcPct val="0"/>
        </a:spcBef>
        <a:spcAft>
          <a:spcPct val="0"/>
        </a:spcAft>
        <a:defRPr sz="3900" b="1">
          <a:solidFill>
            <a:schemeClr val="tx2"/>
          </a:solidFill>
          <a:latin typeface="Arial" charset="0"/>
          <a:ea typeface="宋体" pitchFamily="2" charset="-122"/>
          <a:cs typeface="宋体" pitchFamily="-112" charset="-122"/>
        </a:defRPr>
      </a:lvl3pPr>
      <a:lvl4pPr algn="l" rtl="0" eaLnBrk="0" fontAlgn="base" hangingPunct="0">
        <a:spcBef>
          <a:spcPct val="0"/>
        </a:spcBef>
        <a:spcAft>
          <a:spcPct val="0"/>
        </a:spcAft>
        <a:defRPr sz="3900" b="1">
          <a:solidFill>
            <a:schemeClr val="tx2"/>
          </a:solidFill>
          <a:latin typeface="Arial" charset="0"/>
          <a:ea typeface="宋体" pitchFamily="2" charset="-122"/>
          <a:cs typeface="宋体" pitchFamily="-112" charset="-122"/>
        </a:defRPr>
      </a:lvl4pPr>
      <a:lvl5pPr algn="l" rtl="0" eaLnBrk="0" fontAlgn="base" hangingPunct="0">
        <a:spcBef>
          <a:spcPct val="0"/>
        </a:spcBef>
        <a:spcAft>
          <a:spcPct val="0"/>
        </a:spcAft>
        <a:defRPr sz="3900" b="1">
          <a:solidFill>
            <a:schemeClr val="tx2"/>
          </a:solidFill>
          <a:latin typeface="Arial" charset="0"/>
          <a:ea typeface="宋体" pitchFamily="2" charset="-122"/>
          <a:cs typeface="宋体" pitchFamily="-11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宋体" pitchFamily="-112" charset="-122"/>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cs typeface="宋体" pitchFamily="-112" charset="-122"/>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cs typeface="宋体" pitchFamily="-112" charset="-122"/>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cs typeface="宋体" pitchFamily="-112" charset="-122"/>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cs typeface="宋体" pitchFamily="-112" charset="-122"/>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6.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0.jpe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jpeg"/><Relationship Id="rId7"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9.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notesSlide" Target="../notesSlides/notesSlide17.xm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7.wmf"/><Relationship Id="rId5" Type="http://schemas.openxmlformats.org/officeDocument/2006/relationships/oleObject" Target="../embeddings/oleObject6.bin"/><Relationship Id="rId10" Type="http://schemas.openxmlformats.org/officeDocument/2006/relationships/image" Target="../media/image29.wmf"/><Relationship Id="rId4" Type="http://schemas.openxmlformats.org/officeDocument/2006/relationships/image" Target="../media/image33.png"/><Relationship Id="rId9"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44.wmf"/><Relationship Id="rId3" Type="http://schemas.openxmlformats.org/officeDocument/2006/relationships/image" Target="../media/image46.wmf"/><Relationship Id="rId7" Type="http://schemas.openxmlformats.org/officeDocument/2006/relationships/image" Target="../media/image41.wmf"/><Relationship Id="rId12" Type="http://schemas.openxmlformats.org/officeDocument/2006/relationships/oleObject" Target="../embeddings/oleObject13.bin"/><Relationship Id="rId2" Type="http://schemas.openxmlformats.org/officeDocument/2006/relationships/slideLayout" Target="../slideLayouts/slideLayout2.xml"/><Relationship Id="rId16" Type="http://schemas.openxmlformats.org/officeDocument/2006/relationships/image" Target="../media/image47.png"/><Relationship Id="rId1" Type="http://schemas.openxmlformats.org/officeDocument/2006/relationships/vmlDrawing" Target="../drawings/vmlDrawing5.vml"/><Relationship Id="rId6" Type="http://schemas.openxmlformats.org/officeDocument/2006/relationships/oleObject" Target="../embeddings/oleObject10.bin"/><Relationship Id="rId11" Type="http://schemas.openxmlformats.org/officeDocument/2006/relationships/image" Target="../media/image43.wmf"/><Relationship Id="rId5" Type="http://schemas.openxmlformats.org/officeDocument/2006/relationships/image" Target="../media/image40.wmf"/><Relationship Id="rId15" Type="http://schemas.openxmlformats.org/officeDocument/2006/relationships/image" Target="../media/image45.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42.wmf"/><Relationship Id="rId14" Type="http://schemas.openxmlformats.org/officeDocument/2006/relationships/oleObject" Target="../embeddings/oleObject14.bin"/></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hyperlink" Target="//upload.wikimedia.org/wikipedia/commons/3/33/7-segment_bcdeg.svg" TargetMode="External"/><Relationship Id="rId18" Type="http://schemas.openxmlformats.org/officeDocument/2006/relationships/hyperlink" Target="//upload.wikimedia.org/wikipedia/commons/4/49/7-segment_abcdef.svg" TargetMode="External"/><Relationship Id="rId26" Type="http://schemas.openxmlformats.org/officeDocument/2006/relationships/hyperlink" Target="//upload.wikimedia.org/wikipedia/commons/b/b0/7-segment_bcfg.svg" TargetMode="External"/><Relationship Id="rId3" Type="http://schemas.openxmlformats.org/officeDocument/2006/relationships/image" Target="../media/image50.gif"/><Relationship Id="rId21" Type="http://schemas.openxmlformats.org/officeDocument/2006/relationships/image" Target="../media/image60.png"/><Relationship Id="rId34" Type="http://schemas.openxmlformats.org/officeDocument/2006/relationships/hyperlink" Target="//upload.wikimedia.org/wikipedia/commons/a/ab/7-segment_abcdefg.svg" TargetMode="External"/><Relationship Id="rId7" Type="http://schemas.openxmlformats.org/officeDocument/2006/relationships/hyperlink" Target="//upload.wikimedia.org/wikipedia/commons/2/28/7-segment_abcefg.svg" TargetMode="External"/><Relationship Id="rId12" Type="http://schemas.openxmlformats.org/officeDocument/2006/relationships/image" Target="../media/image55.png"/><Relationship Id="rId17" Type="http://schemas.openxmlformats.org/officeDocument/2006/relationships/image" Target="../media/image58.png"/><Relationship Id="rId25" Type="http://schemas.openxmlformats.org/officeDocument/2006/relationships/image" Target="../media/image62.png"/><Relationship Id="rId33" Type="http://schemas.openxmlformats.org/officeDocument/2006/relationships/image" Target="../media/image66.png"/><Relationship Id="rId2" Type="http://schemas.openxmlformats.org/officeDocument/2006/relationships/hyperlink" Target="http://zh.wikipedia.org/wiki/File:Seven_segment_display-animated.gif" TargetMode="External"/><Relationship Id="rId16" Type="http://schemas.openxmlformats.org/officeDocument/2006/relationships/hyperlink" Target="//upload.wikimedia.org/wikipedia/commons/a/a6/7-segment_aefg.svg" TargetMode="External"/><Relationship Id="rId20" Type="http://schemas.openxmlformats.org/officeDocument/2006/relationships/hyperlink" Target="//upload.wikimedia.org/wikipedia/commons/b/be/7-segment_bc.svg" TargetMode="External"/><Relationship Id="rId29"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52.gif"/><Relationship Id="rId11" Type="http://schemas.openxmlformats.org/officeDocument/2006/relationships/hyperlink" Target="//upload.wikimedia.org/wikipedia/commons/2/2d/7-segment_adef.svg" TargetMode="External"/><Relationship Id="rId24" Type="http://schemas.openxmlformats.org/officeDocument/2006/relationships/hyperlink" Target="//upload.wikimedia.org/wikipedia/commons/b/be/7-segment_abcdg.svg" TargetMode="External"/><Relationship Id="rId32" Type="http://schemas.openxmlformats.org/officeDocument/2006/relationships/hyperlink" Target="//upload.wikimedia.org/wikipedia/commons/6/62/7-segment_abc.svg" TargetMode="External"/><Relationship Id="rId37" Type="http://schemas.openxmlformats.org/officeDocument/2006/relationships/image" Target="../media/image68.png"/><Relationship Id="rId5" Type="http://schemas.openxmlformats.org/officeDocument/2006/relationships/hyperlink" Target="//upload.wikimedia.org/wikipedia/commons/9/97/7-segments_Indicator.gif" TargetMode="External"/><Relationship Id="rId15" Type="http://schemas.openxmlformats.org/officeDocument/2006/relationships/image" Target="../media/image57.png"/><Relationship Id="rId23" Type="http://schemas.openxmlformats.org/officeDocument/2006/relationships/image" Target="../media/image61.png"/><Relationship Id="rId28" Type="http://schemas.openxmlformats.org/officeDocument/2006/relationships/hyperlink" Target="//upload.wikimedia.org/wikipedia/commons/9/9b/7-segment_acdfg.svg" TargetMode="External"/><Relationship Id="rId36" Type="http://schemas.openxmlformats.org/officeDocument/2006/relationships/hyperlink" Target="//upload.wikimedia.org/wikipedia/commons/7/7a/7-segment_abcdfg.svg" TargetMode="External"/><Relationship Id="rId10" Type="http://schemas.openxmlformats.org/officeDocument/2006/relationships/image" Target="../media/image54.png"/><Relationship Id="rId19" Type="http://schemas.openxmlformats.org/officeDocument/2006/relationships/image" Target="../media/image59.png"/><Relationship Id="rId31" Type="http://schemas.openxmlformats.org/officeDocument/2006/relationships/image" Target="../media/image65.png"/><Relationship Id="rId4" Type="http://schemas.openxmlformats.org/officeDocument/2006/relationships/image" Target="../media/image51.png"/><Relationship Id="rId9" Type="http://schemas.openxmlformats.org/officeDocument/2006/relationships/hyperlink" Target="//upload.wikimedia.org/wikipedia/commons/1/19/7-segment_cdefg.svg" TargetMode="External"/><Relationship Id="rId14" Type="http://schemas.openxmlformats.org/officeDocument/2006/relationships/image" Target="../media/image56.png"/><Relationship Id="rId22" Type="http://schemas.openxmlformats.org/officeDocument/2006/relationships/hyperlink" Target="//upload.wikimedia.org/wikipedia/commons/f/f8/7-segment_abdeg.svg" TargetMode="External"/><Relationship Id="rId27" Type="http://schemas.openxmlformats.org/officeDocument/2006/relationships/image" Target="../media/image63.png"/><Relationship Id="rId30" Type="http://schemas.openxmlformats.org/officeDocument/2006/relationships/hyperlink" Target="//upload.wikimedia.org/wikipedia/commons/0/03/7-segment_acdefg.svg" TargetMode="External"/><Relationship Id="rId35" Type="http://schemas.openxmlformats.org/officeDocument/2006/relationships/image" Target="../media/image67.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70.png"/><Relationship Id="rId5" Type="http://schemas.openxmlformats.org/officeDocument/2006/relationships/oleObject" Target="../embeddings/oleObject16.bin"/><Relationship Id="rId4" Type="http://schemas.openxmlformats.org/officeDocument/2006/relationships/image" Target="../media/image69.png"/></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image" Target="../media/image72.png"/><Relationship Id="rId5" Type="http://schemas.openxmlformats.org/officeDocument/2006/relationships/oleObject" Target="../embeddings/oleObject18.bin"/><Relationship Id="rId4" Type="http://schemas.openxmlformats.org/officeDocument/2006/relationships/image" Target="../media/image71.pn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image" Target="../media/image74.png"/><Relationship Id="rId5" Type="http://schemas.openxmlformats.org/officeDocument/2006/relationships/oleObject" Target="../embeddings/oleObject20.bin"/><Relationship Id="rId4" Type="http://schemas.openxmlformats.org/officeDocument/2006/relationships/image" Target="../media/image73.png"/></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5.xml"/><Relationship Id="rId1" Type="http://schemas.openxmlformats.org/officeDocument/2006/relationships/vmlDrawing" Target="../drawings/vmlDrawing9.vml"/><Relationship Id="rId4" Type="http://schemas.openxmlformats.org/officeDocument/2006/relationships/image" Target="../media/image75.png"/></Relationships>
</file>

<file path=ppt/slides/_rels/slide4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image" Target="../media/image5.emf"/></Relationships>
</file>

<file path=ppt/slides/_rels/slide5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5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8.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zh-CN" altLang="en-US" sz="4400"/>
              <a:t>第六章 组合逻辑设计实践</a:t>
            </a:r>
            <a:endParaRPr lang="en-US" altLang="zh-CN" sz="4400"/>
          </a:p>
        </p:txBody>
      </p:sp>
      <p:sp>
        <p:nvSpPr>
          <p:cNvPr id="4099" name="Rectangle 3"/>
          <p:cNvSpPr>
            <a:spLocks noGrp="1" noChangeArrowheads="1"/>
          </p:cNvSpPr>
          <p:nvPr>
            <p:ph type="subTitle" idx="1"/>
          </p:nvPr>
        </p:nvSpPr>
        <p:spPr>
          <a:xfrm>
            <a:off x="849313" y="3049588"/>
            <a:ext cx="6248400" cy="2971800"/>
          </a:xfrm>
        </p:spPr>
        <p:txBody>
          <a:bodyPr/>
          <a:lstStyle/>
          <a:p>
            <a:pPr algn="ctr" eaLnBrk="1" hangingPunct="1"/>
            <a:endParaRPr lang="en-US" altLang="zh-CN" dirty="0"/>
          </a:p>
          <a:p>
            <a:pPr algn="ctr" eaLnBrk="1" hangingPunct="1"/>
            <a:endParaRPr lang="en-US" altLang="zh-CN" dirty="0"/>
          </a:p>
          <a:p>
            <a:pPr algn="ctr" eaLnBrk="1" hangingPunct="1"/>
            <a:endParaRPr lang="en-US" altLang="zh-CN" dirty="0"/>
          </a:p>
          <a:p>
            <a:pPr algn="ctr" eaLnBrk="1" hangingPunct="1"/>
            <a:r>
              <a:rPr lang="zh-CN" altLang="en-US" dirty="0"/>
              <a:t>南京大学计算机系</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1000125" y="185738"/>
            <a:ext cx="6905625" cy="742950"/>
          </a:xfrm>
        </p:spPr>
        <p:txBody>
          <a:bodyPr/>
          <a:lstStyle/>
          <a:p>
            <a:r>
              <a:rPr lang="zh-CN" altLang="en-US" dirty="0"/>
              <a:t>绘制布局图</a:t>
            </a:r>
          </a:p>
        </p:txBody>
      </p:sp>
      <p:sp>
        <p:nvSpPr>
          <p:cNvPr id="30723" name="内容占位符 2"/>
          <p:cNvSpPr>
            <a:spLocks noGrp="1"/>
          </p:cNvSpPr>
          <p:nvPr>
            <p:ph idx="1"/>
          </p:nvPr>
        </p:nvSpPr>
        <p:spPr>
          <a:xfrm>
            <a:off x="457200" y="1239838"/>
            <a:ext cx="7972425" cy="1055527"/>
          </a:xfrm>
        </p:spPr>
        <p:txBody>
          <a:bodyPr/>
          <a:lstStyle/>
          <a:p>
            <a:pPr marL="0" indent="0">
              <a:buNone/>
            </a:pPr>
            <a:r>
              <a:rPr lang="zh-CN" altLang="en-US" dirty="0"/>
              <a:t>完整的原理图应该标示出</a:t>
            </a:r>
            <a:r>
              <a:rPr lang="en-US" altLang="zh-CN" dirty="0">
                <a:solidFill>
                  <a:srgbClr val="FF0000"/>
                </a:solidFill>
              </a:rPr>
              <a:t>IC</a:t>
            </a:r>
            <a:r>
              <a:rPr lang="zh-CN" altLang="en-US" dirty="0">
                <a:solidFill>
                  <a:srgbClr val="FF0000"/>
                </a:solidFill>
              </a:rPr>
              <a:t>类型</a:t>
            </a:r>
            <a:r>
              <a:rPr lang="zh-CN" altLang="en-US" dirty="0"/>
              <a:t>、</a:t>
            </a:r>
            <a:r>
              <a:rPr lang="zh-CN" altLang="en-US" dirty="0">
                <a:solidFill>
                  <a:srgbClr val="FF0000"/>
                </a:solidFill>
              </a:rPr>
              <a:t>参考标识符</a:t>
            </a:r>
            <a:r>
              <a:rPr lang="zh-CN" altLang="en-US" dirty="0"/>
              <a:t>以及</a:t>
            </a:r>
            <a:r>
              <a:rPr lang="zh-CN" altLang="en-US" dirty="0">
                <a:solidFill>
                  <a:srgbClr val="FF0000"/>
                </a:solidFill>
              </a:rPr>
              <a:t>引脚编号。</a:t>
            </a:r>
            <a:endParaRPr lang="en-US" altLang="zh-CN" dirty="0">
              <a:solidFill>
                <a:srgbClr val="FF0000"/>
              </a:solidFill>
            </a:endParaRPr>
          </a:p>
        </p:txBody>
      </p:sp>
      <p:sp>
        <p:nvSpPr>
          <p:cNvPr id="30724"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第</a:t>
            </a:r>
            <a:r>
              <a:rPr lang="en-US" altLang="zh-CN"/>
              <a:t>6</a:t>
            </a:r>
            <a:r>
              <a:rPr lang="zh-CN" altLang="en-US"/>
              <a:t>章</a:t>
            </a:r>
            <a:endParaRPr lang="en-US" altLang="zh-CN"/>
          </a:p>
        </p:txBody>
      </p:sp>
      <p:sp>
        <p:nvSpPr>
          <p:cNvPr id="3072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8A55EC9-94E2-4E06-8359-A8E61FDB3C58}" type="slidenum">
              <a:rPr lang="en-US" altLang="zh-CN" smtClean="0"/>
              <a:pPr eaLnBrk="1" hangingPunct="1"/>
              <a:t>10</a:t>
            </a:fld>
            <a:endParaRPr lang="en-US" altLang="zh-CN"/>
          </a:p>
        </p:txBody>
      </p:sp>
      <p:pic>
        <p:nvPicPr>
          <p:cNvPr id="307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295365"/>
            <a:ext cx="5820618" cy="4163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标注 9"/>
          <p:cNvSpPr/>
          <p:nvPr/>
        </p:nvSpPr>
        <p:spPr>
          <a:xfrm>
            <a:off x="7282010" y="1844824"/>
            <a:ext cx="1538461" cy="600397"/>
          </a:xfrm>
          <a:prstGeom prst="wedgeRectCallout">
            <a:avLst>
              <a:gd name="adj1" fmla="val -123118"/>
              <a:gd name="adj2" fmla="val 140919"/>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FF0000"/>
                </a:solidFill>
              </a:rPr>
              <a:t>器件名称</a:t>
            </a:r>
          </a:p>
        </p:txBody>
      </p:sp>
      <p:sp>
        <p:nvSpPr>
          <p:cNvPr id="3072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ACC9FD4-A447-4C54-8FE2-A22BD5C7D62C}" type="datetime1">
              <a:rPr lang="zh-CN" altLang="en-US" smtClean="0"/>
              <a:t>2019/4/17</a:t>
            </a:fld>
            <a:endParaRPr lang="en-US" altLang="zh-CN"/>
          </a:p>
        </p:txBody>
      </p:sp>
      <p:sp>
        <p:nvSpPr>
          <p:cNvPr id="9" name="矩形标注 8"/>
          <p:cNvSpPr/>
          <p:nvPr/>
        </p:nvSpPr>
        <p:spPr>
          <a:xfrm>
            <a:off x="7605539" y="2747963"/>
            <a:ext cx="1538461" cy="600397"/>
          </a:xfrm>
          <a:prstGeom prst="wedgeRectCallout">
            <a:avLst>
              <a:gd name="adj1" fmla="val -123118"/>
              <a:gd name="adj2" fmla="val 140919"/>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FF0000"/>
                </a:solidFill>
              </a:rPr>
              <a:t>器件编号</a:t>
            </a:r>
          </a:p>
        </p:txBody>
      </p:sp>
      <p:sp>
        <p:nvSpPr>
          <p:cNvPr id="11" name="矩形标注 10"/>
          <p:cNvSpPr/>
          <p:nvPr/>
        </p:nvSpPr>
        <p:spPr>
          <a:xfrm>
            <a:off x="7547350" y="4313343"/>
            <a:ext cx="1538461" cy="600397"/>
          </a:xfrm>
          <a:prstGeom prst="wedgeRectCallout">
            <a:avLst>
              <a:gd name="adj1" fmla="val -123118"/>
              <a:gd name="adj2" fmla="val 140919"/>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FF0000"/>
                </a:solidFill>
              </a:rPr>
              <a:t>引脚编号</a:t>
            </a:r>
          </a:p>
        </p:txBody>
      </p:sp>
      <p:sp>
        <p:nvSpPr>
          <p:cNvPr id="12" name="矩形标注 11"/>
          <p:cNvSpPr/>
          <p:nvPr/>
        </p:nvSpPr>
        <p:spPr>
          <a:xfrm>
            <a:off x="6311019" y="3720184"/>
            <a:ext cx="1538461" cy="600397"/>
          </a:xfrm>
          <a:prstGeom prst="wedgeRectCallout">
            <a:avLst>
              <a:gd name="adj1" fmla="val -123118"/>
              <a:gd name="adj2" fmla="val 140919"/>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FF0000"/>
                </a:solidFill>
              </a:rPr>
              <a:t>信号名称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fade">
                                      <p:cBhvr>
                                        <p:cTn id="7" dur="2000"/>
                                        <p:tgtEl>
                                          <p:spTgt spid="10">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fade">
                                      <p:cBhvr>
                                        <p:cTn id="10" dur="2000"/>
                                        <p:tgtEl>
                                          <p:spTgt spid="1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bg/>
                                          </p:spTgt>
                                        </p:tgtEl>
                                        <p:attrNameLst>
                                          <p:attrName>style.visibility</p:attrName>
                                        </p:attrNameLst>
                                      </p:cBhvr>
                                      <p:to>
                                        <p:strVal val="visible"/>
                                      </p:to>
                                    </p:set>
                                    <p:animEffect transition="in" filter="fade">
                                      <p:cBhvr>
                                        <p:cTn id="15" dur="2000"/>
                                        <p:tgtEl>
                                          <p:spTgt spid="9">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2000"/>
                                        <p:tgtEl>
                                          <p:spTgt spid="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bg/>
                                          </p:spTgt>
                                        </p:tgtEl>
                                        <p:attrNameLst>
                                          <p:attrName>style.visibility</p:attrName>
                                        </p:attrNameLst>
                                      </p:cBhvr>
                                      <p:to>
                                        <p:strVal val="visible"/>
                                      </p:to>
                                    </p:set>
                                    <p:animEffect transition="in" filter="fade">
                                      <p:cBhvr>
                                        <p:cTn id="23" dur="2000"/>
                                        <p:tgtEl>
                                          <p:spTgt spid="11">
                                            <p:bg/>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animEffect transition="in" filter="fade">
                                      <p:cBhvr>
                                        <p:cTn id="26" dur="2000"/>
                                        <p:tgtEl>
                                          <p:spTgt spid="1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bg/>
                                          </p:spTgt>
                                        </p:tgtEl>
                                        <p:attrNameLst>
                                          <p:attrName>style.visibility</p:attrName>
                                        </p:attrNameLst>
                                      </p:cBhvr>
                                      <p:to>
                                        <p:strVal val="visible"/>
                                      </p:to>
                                    </p:set>
                                    <p:animEffect transition="in" filter="fade">
                                      <p:cBhvr>
                                        <p:cTn id="31" dur="2000"/>
                                        <p:tgtEl>
                                          <p:spTgt spid="12">
                                            <p:bg/>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xEl>
                                              <p:pRg st="0" end="0"/>
                                            </p:txEl>
                                          </p:spTgt>
                                        </p:tgtEl>
                                        <p:attrNameLst>
                                          <p:attrName>style.visibility</p:attrName>
                                        </p:attrNameLst>
                                      </p:cBhvr>
                                      <p:to>
                                        <p:strVal val="visible"/>
                                      </p:to>
                                    </p:set>
                                    <p:animEffect transition="in" filter="fade">
                                      <p:cBhvr>
                                        <p:cTn id="34"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animBg="1"/>
      <p:bldP spid="9" grpId="0" build="allAtOnce" animBg="1"/>
      <p:bldP spid="11" grpId="0" build="allAtOnce" animBg="1"/>
      <p:bldP spid="12" grpId="0" build="allAtOnce"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altLang="zh-CN" dirty="0"/>
              <a:t>2 </a:t>
            </a:r>
            <a:r>
              <a:rPr lang="zh-CN" altLang="en-US" dirty="0"/>
              <a:t>电路定时</a:t>
            </a:r>
          </a:p>
        </p:txBody>
      </p:sp>
      <p:sp>
        <p:nvSpPr>
          <p:cNvPr id="372740" name="Text Box 4"/>
          <p:cNvSpPr txBox="1">
            <a:spLocks noChangeArrowheads="1"/>
          </p:cNvSpPr>
          <p:nvPr/>
        </p:nvSpPr>
        <p:spPr bwMode="auto">
          <a:xfrm>
            <a:off x="375712" y="1168400"/>
            <a:ext cx="858877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Arial" pitchFamily="34" charset="0"/>
              <a:buChar char="•"/>
            </a:pPr>
            <a:r>
              <a:rPr lang="zh-CN" altLang="en-US" sz="2800" dirty="0"/>
              <a:t>表明信号作为时间函数的逻辑行为。</a:t>
            </a:r>
            <a:endParaRPr lang="en-US" altLang="zh-CN" sz="2800" dirty="0"/>
          </a:p>
          <a:p>
            <a:pPr marL="800100" lvl="1" indent="-342900">
              <a:buFont typeface="Arial" pitchFamily="34" charset="0"/>
              <a:buChar char="•"/>
            </a:pPr>
            <a:r>
              <a:rPr lang="zh-CN" altLang="en-US" sz="2800" dirty="0"/>
              <a:t>用来解释系统内信号间的</a:t>
            </a:r>
            <a:r>
              <a:rPr lang="zh-CN" altLang="en-US" sz="2800" dirty="0">
                <a:solidFill>
                  <a:srgbClr val="FF0000"/>
                </a:solidFill>
              </a:rPr>
              <a:t>时序关系</a:t>
            </a:r>
            <a:r>
              <a:rPr lang="zh-CN" altLang="en-US" sz="2800" dirty="0"/>
              <a:t>；</a:t>
            </a:r>
            <a:endParaRPr lang="en-US" altLang="zh-CN" sz="2800" dirty="0"/>
          </a:p>
          <a:p>
            <a:pPr marL="800100" lvl="1" indent="-342900">
              <a:buFont typeface="Arial" pitchFamily="34" charset="0"/>
              <a:buChar char="•"/>
            </a:pPr>
            <a:r>
              <a:rPr lang="zh-CN" altLang="en-US" sz="2800" dirty="0"/>
              <a:t>用来定义加到系统上的外部信号的定时要求</a:t>
            </a:r>
            <a:endParaRPr lang="en-US" altLang="zh-CN" sz="2800" dirty="0"/>
          </a:p>
        </p:txBody>
      </p:sp>
      <p:grpSp>
        <p:nvGrpSpPr>
          <p:cNvPr id="372780" name="Group 44"/>
          <p:cNvGrpSpPr>
            <a:grpSpLocks/>
          </p:cNvGrpSpPr>
          <p:nvPr/>
        </p:nvGrpSpPr>
        <p:grpSpPr bwMode="auto">
          <a:xfrm>
            <a:off x="2944688" y="3194647"/>
            <a:ext cx="6019800" cy="457200"/>
            <a:chOff x="672" y="1488"/>
            <a:chExt cx="3792" cy="288"/>
          </a:xfrm>
        </p:grpSpPr>
        <p:sp>
          <p:nvSpPr>
            <p:cNvPr id="372741" name="Line 5"/>
            <p:cNvSpPr>
              <a:spLocks noChangeShapeType="1"/>
            </p:cNvSpPr>
            <p:nvPr/>
          </p:nvSpPr>
          <p:spPr bwMode="auto">
            <a:xfrm>
              <a:off x="1056" y="1776"/>
              <a:ext cx="48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42" name="Line 6"/>
            <p:cNvSpPr>
              <a:spLocks noChangeShapeType="1"/>
            </p:cNvSpPr>
            <p:nvPr/>
          </p:nvSpPr>
          <p:spPr bwMode="auto">
            <a:xfrm flipV="1">
              <a:off x="1536" y="1488"/>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43" name="Line 7"/>
            <p:cNvSpPr>
              <a:spLocks noChangeShapeType="1"/>
            </p:cNvSpPr>
            <p:nvPr/>
          </p:nvSpPr>
          <p:spPr bwMode="auto">
            <a:xfrm>
              <a:off x="1632" y="1488"/>
              <a:ext cx="1296"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44" name="Line 8"/>
            <p:cNvSpPr>
              <a:spLocks noChangeShapeType="1"/>
            </p:cNvSpPr>
            <p:nvPr/>
          </p:nvSpPr>
          <p:spPr bwMode="auto">
            <a:xfrm>
              <a:off x="2928" y="1488"/>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45" name="Line 9"/>
            <p:cNvSpPr>
              <a:spLocks noChangeShapeType="1"/>
            </p:cNvSpPr>
            <p:nvPr/>
          </p:nvSpPr>
          <p:spPr bwMode="auto">
            <a:xfrm>
              <a:off x="3024" y="1776"/>
              <a:ext cx="14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59" name="Text Box 23"/>
            <p:cNvSpPr txBox="1">
              <a:spLocks noChangeArrowheads="1"/>
            </p:cNvSpPr>
            <p:nvPr/>
          </p:nvSpPr>
          <p:spPr bwMode="auto">
            <a:xfrm>
              <a:off x="672" y="1488"/>
              <a:ext cx="3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GO</a:t>
              </a:r>
            </a:p>
          </p:txBody>
        </p:sp>
      </p:grpSp>
      <p:grpSp>
        <p:nvGrpSpPr>
          <p:cNvPr id="372781" name="Group 45"/>
          <p:cNvGrpSpPr>
            <a:grpSpLocks/>
          </p:cNvGrpSpPr>
          <p:nvPr/>
        </p:nvGrpSpPr>
        <p:grpSpPr bwMode="auto">
          <a:xfrm>
            <a:off x="2487488" y="4032847"/>
            <a:ext cx="6477000" cy="457200"/>
            <a:chOff x="384" y="2016"/>
            <a:chExt cx="4080" cy="288"/>
          </a:xfrm>
        </p:grpSpPr>
        <p:sp>
          <p:nvSpPr>
            <p:cNvPr id="372746" name="Line 10"/>
            <p:cNvSpPr>
              <a:spLocks noChangeShapeType="1"/>
            </p:cNvSpPr>
            <p:nvPr/>
          </p:nvSpPr>
          <p:spPr bwMode="auto">
            <a:xfrm>
              <a:off x="1056" y="2304"/>
              <a:ext cx="912"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47" name="Line 11"/>
            <p:cNvSpPr>
              <a:spLocks noChangeShapeType="1"/>
            </p:cNvSpPr>
            <p:nvPr/>
          </p:nvSpPr>
          <p:spPr bwMode="auto">
            <a:xfrm flipV="1">
              <a:off x="1968" y="2016"/>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48" name="Line 12"/>
            <p:cNvSpPr>
              <a:spLocks noChangeShapeType="1"/>
            </p:cNvSpPr>
            <p:nvPr/>
          </p:nvSpPr>
          <p:spPr bwMode="auto">
            <a:xfrm>
              <a:off x="2064" y="2016"/>
              <a:ext cx="1296"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49" name="Line 13"/>
            <p:cNvSpPr>
              <a:spLocks noChangeShapeType="1"/>
            </p:cNvSpPr>
            <p:nvPr/>
          </p:nvSpPr>
          <p:spPr bwMode="auto">
            <a:xfrm>
              <a:off x="3360" y="2016"/>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50" name="Line 14"/>
            <p:cNvSpPr>
              <a:spLocks noChangeShapeType="1"/>
            </p:cNvSpPr>
            <p:nvPr/>
          </p:nvSpPr>
          <p:spPr bwMode="auto">
            <a:xfrm>
              <a:off x="3456" y="2304"/>
              <a:ext cx="1008"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60" name="Text Box 24"/>
            <p:cNvSpPr txBox="1">
              <a:spLocks noChangeArrowheads="1"/>
            </p:cNvSpPr>
            <p:nvPr/>
          </p:nvSpPr>
          <p:spPr bwMode="auto">
            <a:xfrm>
              <a:off x="384" y="2016"/>
              <a:ext cx="6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READY</a:t>
              </a:r>
            </a:p>
          </p:txBody>
        </p:sp>
      </p:grpSp>
      <p:grpSp>
        <p:nvGrpSpPr>
          <p:cNvPr id="372782" name="Group 46"/>
          <p:cNvGrpSpPr>
            <a:grpSpLocks/>
          </p:cNvGrpSpPr>
          <p:nvPr/>
        </p:nvGrpSpPr>
        <p:grpSpPr bwMode="auto">
          <a:xfrm>
            <a:off x="2855788" y="5328247"/>
            <a:ext cx="6108700" cy="457200"/>
            <a:chOff x="616" y="2832"/>
            <a:chExt cx="3848" cy="288"/>
          </a:xfrm>
        </p:grpSpPr>
        <p:sp>
          <p:nvSpPr>
            <p:cNvPr id="372751" name="Line 15"/>
            <p:cNvSpPr>
              <a:spLocks noChangeShapeType="1"/>
            </p:cNvSpPr>
            <p:nvPr/>
          </p:nvSpPr>
          <p:spPr bwMode="auto">
            <a:xfrm>
              <a:off x="2448" y="3120"/>
              <a:ext cx="1296"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52" name="Line 16"/>
            <p:cNvSpPr>
              <a:spLocks noChangeShapeType="1"/>
            </p:cNvSpPr>
            <p:nvPr/>
          </p:nvSpPr>
          <p:spPr bwMode="auto">
            <a:xfrm flipV="1">
              <a:off x="3744" y="2832"/>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53" name="Line 17"/>
            <p:cNvSpPr>
              <a:spLocks noChangeShapeType="1"/>
            </p:cNvSpPr>
            <p:nvPr/>
          </p:nvSpPr>
          <p:spPr bwMode="auto">
            <a:xfrm>
              <a:off x="1056" y="2832"/>
              <a:ext cx="1296"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54" name="Line 18"/>
            <p:cNvSpPr>
              <a:spLocks noChangeShapeType="1"/>
            </p:cNvSpPr>
            <p:nvPr/>
          </p:nvSpPr>
          <p:spPr bwMode="auto">
            <a:xfrm>
              <a:off x="2352" y="2832"/>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55" name="Line 19"/>
            <p:cNvSpPr>
              <a:spLocks noChangeShapeType="1"/>
            </p:cNvSpPr>
            <p:nvPr/>
          </p:nvSpPr>
          <p:spPr bwMode="auto">
            <a:xfrm>
              <a:off x="3840" y="2832"/>
              <a:ext cx="62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61" name="Text Box 25"/>
            <p:cNvSpPr txBox="1">
              <a:spLocks noChangeArrowheads="1"/>
            </p:cNvSpPr>
            <p:nvPr/>
          </p:nvSpPr>
          <p:spPr bwMode="auto">
            <a:xfrm>
              <a:off x="616" y="2832"/>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DAT</a:t>
              </a:r>
            </a:p>
          </p:txBody>
        </p:sp>
      </p:grpSp>
      <p:grpSp>
        <p:nvGrpSpPr>
          <p:cNvPr id="372802" name="Group 66"/>
          <p:cNvGrpSpPr>
            <a:grpSpLocks/>
          </p:cNvGrpSpPr>
          <p:nvPr/>
        </p:nvGrpSpPr>
        <p:grpSpPr bwMode="auto">
          <a:xfrm>
            <a:off x="4392488" y="3423247"/>
            <a:ext cx="1295400" cy="2209800"/>
            <a:chOff x="1584" y="1632"/>
            <a:chExt cx="816" cy="1392"/>
          </a:xfrm>
        </p:grpSpPr>
        <p:sp>
          <p:nvSpPr>
            <p:cNvPr id="372766" name="Freeform 30"/>
            <p:cNvSpPr>
              <a:spLocks/>
            </p:cNvSpPr>
            <p:nvPr/>
          </p:nvSpPr>
          <p:spPr bwMode="auto">
            <a:xfrm>
              <a:off x="1584" y="1632"/>
              <a:ext cx="816" cy="1392"/>
            </a:xfrm>
            <a:custGeom>
              <a:avLst/>
              <a:gdLst>
                <a:gd name="T0" fmla="*/ 0 w 720"/>
                <a:gd name="T1" fmla="*/ 0 h 1056"/>
                <a:gd name="T2" fmla="*/ 240 w 720"/>
                <a:gd name="T3" fmla="*/ 96 h 1056"/>
                <a:gd name="T4" fmla="*/ 384 w 720"/>
                <a:gd name="T5" fmla="*/ 336 h 1056"/>
                <a:gd name="T6" fmla="*/ 480 w 720"/>
                <a:gd name="T7" fmla="*/ 720 h 1056"/>
                <a:gd name="T8" fmla="*/ 576 w 720"/>
                <a:gd name="T9" fmla="*/ 912 h 1056"/>
                <a:gd name="T10" fmla="*/ 720 w 720"/>
                <a:gd name="T11" fmla="*/ 1056 h 1056"/>
              </a:gdLst>
              <a:ahLst/>
              <a:cxnLst>
                <a:cxn ang="0">
                  <a:pos x="T0" y="T1"/>
                </a:cxn>
                <a:cxn ang="0">
                  <a:pos x="T2" y="T3"/>
                </a:cxn>
                <a:cxn ang="0">
                  <a:pos x="T4" y="T5"/>
                </a:cxn>
                <a:cxn ang="0">
                  <a:pos x="T6" y="T7"/>
                </a:cxn>
                <a:cxn ang="0">
                  <a:pos x="T8" y="T9"/>
                </a:cxn>
                <a:cxn ang="0">
                  <a:pos x="T10" y="T11"/>
                </a:cxn>
              </a:cxnLst>
              <a:rect l="0" t="0" r="r" b="b"/>
              <a:pathLst>
                <a:path w="720" h="1056">
                  <a:moveTo>
                    <a:pt x="0" y="0"/>
                  </a:moveTo>
                  <a:cubicBezTo>
                    <a:pt x="88" y="20"/>
                    <a:pt x="176" y="40"/>
                    <a:pt x="240" y="96"/>
                  </a:cubicBezTo>
                  <a:cubicBezTo>
                    <a:pt x="304" y="152"/>
                    <a:pt x="344" y="232"/>
                    <a:pt x="384" y="336"/>
                  </a:cubicBezTo>
                  <a:cubicBezTo>
                    <a:pt x="424" y="440"/>
                    <a:pt x="448" y="624"/>
                    <a:pt x="480" y="720"/>
                  </a:cubicBezTo>
                  <a:cubicBezTo>
                    <a:pt x="512" y="816"/>
                    <a:pt x="536" y="856"/>
                    <a:pt x="576" y="912"/>
                  </a:cubicBezTo>
                  <a:cubicBezTo>
                    <a:pt x="616" y="968"/>
                    <a:pt x="668" y="1012"/>
                    <a:pt x="720" y="1056"/>
                  </a:cubicBezTo>
                </a:path>
              </a:pathLst>
            </a:custGeom>
            <a:noFill/>
            <a:ln w="19050" cap="flat" cmpd="sng">
              <a:solidFill>
                <a:schemeClr val="accent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67" name="Freeform 31"/>
            <p:cNvSpPr>
              <a:spLocks/>
            </p:cNvSpPr>
            <p:nvPr/>
          </p:nvSpPr>
          <p:spPr bwMode="auto">
            <a:xfrm>
              <a:off x="1584" y="1632"/>
              <a:ext cx="432" cy="528"/>
            </a:xfrm>
            <a:custGeom>
              <a:avLst/>
              <a:gdLst>
                <a:gd name="T0" fmla="*/ 0 w 288"/>
                <a:gd name="T1" fmla="*/ 0 h 480"/>
                <a:gd name="T2" fmla="*/ 96 w 288"/>
                <a:gd name="T3" fmla="*/ 96 h 480"/>
                <a:gd name="T4" fmla="*/ 144 w 288"/>
                <a:gd name="T5" fmla="*/ 288 h 480"/>
                <a:gd name="T6" fmla="*/ 192 w 288"/>
                <a:gd name="T7" fmla="*/ 432 h 480"/>
                <a:gd name="T8" fmla="*/ 288 w 288"/>
                <a:gd name="T9" fmla="*/ 480 h 480"/>
              </a:gdLst>
              <a:ahLst/>
              <a:cxnLst>
                <a:cxn ang="0">
                  <a:pos x="T0" y="T1"/>
                </a:cxn>
                <a:cxn ang="0">
                  <a:pos x="T2" y="T3"/>
                </a:cxn>
                <a:cxn ang="0">
                  <a:pos x="T4" y="T5"/>
                </a:cxn>
                <a:cxn ang="0">
                  <a:pos x="T6" y="T7"/>
                </a:cxn>
                <a:cxn ang="0">
                  <a:pos x="T8" y="T9"/>
                </a:cxn>
              </a:cxnLst>
              <a:rect l="0" t="0" r="r" b="b"/>
              <a:pathLst>
                <a:path w="288" h="480">
                  <a:moveTo>
                    <a:pt x="0" y="0"/>
                  </a:moveTo>
                  <a:cubicBezTo>
                    <a:pt x="36" y="24"/>
                    <a:pt x="72" y="48"/>
                    <a:pt x="96" y="96"/>
                  </a:cubicBezTo>
                  <a:cubicBezTo>
                    <a:pt x="120" y="144"/>
                    <a:pt x="128" y="232"/>
                    <a:pt x="144" y="288"/>
                  </a:cubicBezTo>
                  <a:cubicBezTo>
                    <a:pt x="160" y="344"/>
                    <a:pt x="168" y="400"/>
                    <a:pt x="192" y="432"/>
                  </a:cubicBezTo>
                  <a:cubicBezTo>
                    <a:pt x="216" y="464"/>
                    <a:pt x="252" y="472"/>
                    <a:pt x="288" y="480"/>
                  </a:cubicBezTo>
                </a:path>
              </a:pathLst>
            </a:custGeom>
            <a:noFill/>
            <a:ln w="19050" cap="flat" cmpd="sng">
              <a:solidFill>
                <a:schemeClr val="accent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72803" name="Group 67"/>
          <p:cNvGrpSpPr>
            <a:grpSpLocks/>
          </p:cNvGrpSpPr>
          <p:nvPr/>
        </p:nvGrpSpPr>
        <p:grpSpPr bwMode="auto">
          <a:xfrm>
            <a:off x="6602288" y="3423247"/>
            <a:ext cx="1295400" cy="2133600"/>
            <a:chOff x="2976" y="1632"/>
            <a:chExt cx="816" cy="1344"/>
          </a:xfrm>
        </p:grpSpPr>
        <p:sp>
          <p:nvSpPr>
            <p:cNvPr id="372768" name="Freeform 32"/>
            <p:cNvSpPr>
              <a:spLocks/>
            </p:cNvSpPr>
            <p:nvPr/>
          </p:nvSpPr>
          <p:spPr bwMode="auto">
            <a:xfrm>
              <a:off x="2976" y="1632"/>
              <a:ext cx="816" cy="1344"/>
            </a:xfrm>
            <a:custGeom>
              <a:avLst/>
              <a:gdLst>
                <a:gd name="T0" fmla="*/ 0 w 720"/>
                <a:gd name="T1" fmla="*/ 0 h 1056"/>
                <a:gd name="T2" fmla="*/ 240 w 720"/>
                <a:gd name="T3" fmla="*/ 96 h 1056"/>
                <a:gd name="T4" fmla="*/ 384 w 720"/>
                <a:gd name="T5" fmla="*/ 336 h 1056"/>
                <a:gd name="T6" fmla="*/ 480 w 720"/>
                <a:gd name="T7" fmla="*/ 720 h 1056"/>
                <a:gd name="T8" fmla="*/ 576 w 720"/>
                <a:gd name="T9" fmla="*/ 912 h 1056"/>
                <a:gd name="T10" fmla="*/ 720 w 720"/>
                <a:gd name="T11" fmla="*/ 1056 h 1056"/>
              </a:gdLst>
              <a:ahLst/>
              <a:cxnLst>
                <a:cxn ang="0">
                  <a:pos x="T0" y="T1"/>
                </a:cxn>
                <a:cxn ang="0">
                  <a:pos x="T2" y="T3"/>
                </a:cxn>
                <a:cxn ang="0">
                  <a:pos x="T4" y="T5"/>
                </a:cxn>
                <a:cxn ang="0">
                  <a:pos x="T6" y="T7"/>
                </a:cxn>
                <a:cxn ang="0">
                  <a:pos x="T8" y="T9"/>
                </a:cxn>
                <a:cxn ang="0">
                  <a:pos x="T10" y="T11"/>
                </a:cxn>
              </a:cxnLst>
              <a:rect l="0" t="0" r="r" b="b"/>
              <a:pathLst>
                <a:path w="720" h="1056">
                  <a:moveTo>
                    <a:pt x="0" y="0"/>
                  </a:moveTo>
                  <a:cubicBezTo>
                    <a:pt x="88" y="20"/>
                    <a:pt x="176" y="40"/>
                    <a:pt x="240" y="96"/>
                  </a:cubicBezTo>
                  <a:cubicBezTo>
                    <a:pt x="304" y="152"/>
                    <a:pt x="344" y="232"/>
                    <a:pt x="384" y="336"/>
                  </a:cubicBezTo>
                  <a:cubicBezTo>
                    <a:pt x="424" y="440"/>
                    <a:pt x="448" y="624"/>
                    <a:pt x="480" y="720"/>
                  </a:cubicBezTo>
                  <a:cubicBezTo>
                    <a:pt x="512" y="816"/>
                    <a:pt x="536" y="856"/>
                    <a:pt x="576" y="912"/>
                  </a:cubicBezTo>
                  <a:cubicBezTo>
                    <a:pt x="616" y="968"/>
                    <a:pt x="668" y="1012"/>
                    <a:pt x="720" y="1056"/>
                  </a:cubicBezTo>
                </a:path>
              </a:pathLst>
            </a:custGeom>
            <a:noFill/>
            <a:ln w="19050" cap="flat" cmpd="sng">
              <a:solidFill>
                <a:schemeClr val="accent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69" name="Freeform 33"/>
            <p:cNvSpPr>
              <a:spLocks/>
            </p:cNvSpPr>
            <p:nvPr/>
          </p:nvSpPr>
          <p:spPr bwMode="auto">
            <a:xfrm>
              <a:off x="2976" y="1632"/>
              <a:ext cx="432" cy="528"/>
            </a:xfrm>
            <a:custGeom>
              <a:avLst/>
              <a:gdLst>
                <a:gd name="T0" fmla="*/ 0 w 288"/>
                <a:gd name="T1" fmla="*/ 0 h 480"/>
                <a:gd name="T2" fmla="*/ 96 w 288"/>
                <a:gd name="T3" fmla="*/ 96 h 480"/>
                <a:gd name="T4" fmla="*/ 144 w 288"/>
                <a:gd name="T5" fmla="*/ 288 h 480"/>
                <a:gd name="T6" fmla="*/ 192 w 288"/>
                <a:gd name="T7" fmla="*/ 432 h 480"/>
                <a:gd name="T8" fmla="*/ 288 w 288"/>
                <a:gd name="T9" fmla="*/ 480 h 480"/>
              </a:gdLst>
              <a:ahLst/>
              <a:cxnLst>
                <a:cxn ang="0">
                  <a:pos x="T0" y="T1"/>
                </a:cxn>
                <a:cxn ang="0">
                  <a:pos x="T2" y="T3"/>
                </a:cxn>
                <a:cxn ang="0">
                  <a:pos x="T4" y="T5"/>
                </a:cxn>
                <a:cxn ang="0">
                  <a:pos x="T6" y="T7"/>
                </a:cxn>
                <a:cxn ang="0">
                  <a:pos x="T8" y="T9"/>
                </a:cxn>
              </a:cxnLst>
              <a:rect l="0" t="0" r="r" b="b"/>
              <a:pathLst>
                <a:path w="288" h="480">
                  <a:moveTo>
                    <a:pt x="0" y="0"/>
                  </a:moveTo>
                  <a:cubicBezTo>
                    <a:pt x="36" y="24"/>
                    <a:pt x="72" y="48"/>
                    <a:pt x="96" y="96"/>
                  </a:cubicBezTo>
                  <a:cubicBezTo>
                    <a:pt x="120" y="144"/>
                    <a:pt x="128" y="232"/>
                    <a:pt x="144" y="288"/>
                  </a:cubicBezTo>
                  <a:cubicBezTo>
                    <a:pt x="160" y="344"/>
                    <a:pt x="168" y="400"/>
                    <a:pt x="192" y="432"/>
                  </a:cubicBezTo>
                  <a:cubicBezTo>
                    <a:pt x="216" y="464"/>
                    <a:pt x="252" y="472"/>
                    <a:pt x="288" y="480"/>
                  </a:cubicBezTo>
                </a:path>
              </a:pathLst>
            </a:custGeom>
            <a:noFill/>
            <a:ln w="19050" cap="flat" cmpd="sng">
              <a:solidFill>
                <a:schemeClr val="accent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72788" name="Group 52"/>
          <p:cNvGrpSpPr>
            <a:grpSpLocks/>
          </p:cNvGrpSpPr>
          <p:nvPr/>
        </p:nvGrpSpPr>
        <p:grpSpPr bwMode="auto">
          <a:xfrm>
            <a:off x="4392488" y="4794846"/>
            <a:ext cx="1295400" cy="1514474"/>
            <a:chOff x="1584" y="2496"/>
            <a:chExt cx="816" cy="954"/>
          </a:xfrm>
        </p:grpSpPr>
        <p:sp>
          <p:nvSpPr>
            <p:cNvPr id="372775" name="Line 39"/>
            <p:cNvSpPr>
              <a:spLocks noChangeShapeType="1"/>
            </p:cNvSpPr>
            <p:nvPr/>
          </p:nvSpPr>
          <p:spPr bwMode="auto">
            <a:xfrm>
              <a:off x="2400" y="2880"/>
              <a:ext cx="0" cy="528"/>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sp>
          <p:nvSpPr>
            <p:cNvPr id="372784" name="Line 48"/>
            <p:cNvSpPr>
              <a:spLocks noChangeShapeType="1"/>
            </p:cNvSpPr>
            <p:nvPr/>
          </p:nvSpPr>
          <p:spPr bwMode="auto">
            <a:xfrm>
              <a:off x="1584" y="2496"/>
              <a:ext cx="0" cy="912"/>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sp>
          <p:nvSpPr>
            <p:cNvPr id="372785" name="Text Box 49"/>
            <p:cNvSpPr txBox="1">
              <a:spLocks noChangeArrowheads="1"/>
            </p:cNvSpPr>
            <p:nvPr/>
          </p:nvSpPr>
          <p:spPr bwMode="auto">
            <a:xfrm>
              <a:off x="1776" y="3120"/>
              <a:ext cx="470" cy="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B0F0"/>
                  </a:solidFill>
                </a:rPr>
                <a:t>t</a:t>
              </a:r>
              <a:r>
                <a:rPr lang="en-US" altLang="zh-CN" sz="2800" baseline="-25000">
                  <a:solidFill>
                    <a:srgbClr val="00B0F0"/>
                  </a:solidFill>
                </a:rPr>
                <a:t>DAT</a:t>
              </a:r>
              <a:endParaRPr lang="zh-CN" altLang="en-US" sz="2800" baseline="-25000">
                <a:solidFill>
                  <a:srgbClr val="00B0F0"/>
                </a:solidFill>
              </a:endParaRPr>
            </a:p>
          </p:txBody>
        </p:sp>
        <p:sp>
          <p:nvSpPr>
            <p:cNvPr id="372786" name="Line 50"/>
            <p:cNvSpPr>
              <a:spLocks noChangeShapeType="1"/>
            </p:cNvSpPr>
            <p:nvPr/>
          </p:nvSpPr>
          <p:spPr bwMode="auto">
            <a:xfrm>
              <a:off x="2208" y="3312"/>
              <a:ext cx="192" cy="0"/>
            </a:xfrm>
            <a:prstGeom prst="line">
              <a:avLst/>
            </a:prstGeom>
            <a:noFill/>
            <a:ln w="190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sp>
          <p:nvSpPr>
            <p:cNvPr id="372787" name="Line 51"/>
            <p:cNvSpPr>
              <a:spLocks noChangeShapeType="1"/>
            </p:cNvSpPr>
            <p:nvPr/>
          </p:nvSpPr>
          <p:spPr bwMode="auto">
            <a:xfrm flipH="1">
              <a:off x="1584" y="3312"/>
              <a:ext cx="192" cy="0"/>
            </a:xfrm>
            <a:prstGeom prst="line">
              <a:avLst/>
            </a:prstGeom>
            <a:noFill/>
            <a:ln w="190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grpSp>
      <p:grpSp>
        <p:nvGrpSpPr>
          <p:cNvPr id="372793" name="Group 57"/>
          <p:cNvGrpSpPr>
            <a:grpSpLocks/>
          </p:cNvGrpSpPr>
          <p:nvPr/>
        </p:nvGrpSpPr>
        <p:grpSpPr bwMode="auto">
          <a:xfrm>
            <a:off x="6602288" y="4794846"/>
            <a:ext cx="1295400" cy="1514474"/>
            <a:chOff x="1584" y="2496"/>
            <a:chExt cx="816" cy="954"/>
          </a:xfrm>
        </p:grpSpPr>
        <p:sp>
          <p:nvSpPr>
            <p:cNvPr id="372794" name="Line 58"/>
            <p:cNvSpPr>
              <a:spLocks noChangeShapeType="1"/>
            </p:cNvSpPr>
            <p:nvPr/>
          </p:nvSpPr>
          <p:spPr bwMode="auto">
            <a:xfrm>
              <a:off x="2400" y="2880"/>
              <a:ext cx="0" cy="528"/>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sp>
          <p:nvSpPr>
            <p:cNvPr id="372795" name="Line 59"/>
            <p:cNvSpPr>
              <a:spLocks noChangeShapeType="1"/>
            </p:cNvSpPr>
            <p:nvPr/>
          </p:nvSpPr>
          <p:spPr bwMode="auto">
            <a:xfrm>
              <a:off x="1584" y="2496"/>
              <a:ext cx="0" cy="912"/>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sp>
          <p:nvSpPr>
            <p:cNvPr id="372796" name="Text Box 60"/>
            <p:cNvSpPr txBox="1">
              <a:spLocks noChangeArrowheads="1"/>
            </p:cNvSpPr>
            <p:nvPr/>
          </p:nvSpPr>
          <p:spPr bwMode="auto">
            <a:xfrm>
              <a:off x="1776" y="3120"/>
              <a:ext cx="470" cy="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B0F0"/>
                  </a:solidFill>
                </a:rPr>
                <a:t>t</a:t>
              </a:r>
              <a:r>
                <a:rPr lang="en-US" altLang="zh-CN" sz="2800" baseline="-25000">
                  <a:solidFill>
                    <a:srgbClr val="00B0F0"/>
                  </a:solidFill>
                </a:rPr>
                <a:t>DAT</a:t>
              </a:r>
              <a:endParaRPr lang="zh-CN" altLang="en-US" sz="2800" baseline="-25000">
                <a:solidFill>
                  <a:srgbClr val="00B0F0"/>
                </a:solidFill>
              </a:endParaRPr>
            </a:p>
          </p:txBody>
        </p:sp>
        <p:sp>
          <p:nvSpPr>
            <p:cNvPr id="372797" name="Line 61"/>
            <p:cNvSpPr>
              <a:spLocks noChangeShapeType="1"/>
            </p:cNvSpPr>
            <p:nvPr/>
          </p:nvSpPr>
          <p:spPr bwMode="auto">
            <a:xfrm>
              <a:off x="2208" y="3312"/>
              <a:ext cx="192" cy="0"/>
            </a:xfrm>
            <a:prstGeom prst="line">
              <a:avLst/>
            </a:prstGeom>
            <a:noFill/>
            <a:ln w="190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sp>
          <p:nvSpPr>
            <p:cNvPr id="372798" name="Line 62"/>
            <p:cNvSpPr>
              <a:spLocks noChangeShapeType="1"/>
            </p:cNvSpPr>
            <p:nvPr/>
          </p:nvSpPr>
          <p:spPr bwMode="auto">
            <a:xfrm flipH="1">
              <a:off x="1584" y="3312"/>
              <a:ext cx="192" cy="0"/>
            </a:xfrm>
            <a:prstGeom prst="line">
              <a:avLst/>
            </a:prstGeom>
            <a:noFill/>
            <a:ln w="190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grpSp>
      <p:grpSp>
        <p:nvGrpSpPr>
          <p:cNvPr id="372815" name="Group 79"/>
          <p:cNvGrpSpPr>
            <a:grpSpLocks/>
          </p:cNvGrpSpPr>
          <p:nvPr/>
        </p:nvGrpSpPr>
        <p:grpSpPr bwMode="auto">
          <a:xfrm>
            <a:off x="4392488" y="3270846"/>
            <a:ext cx="790575" cy="1819274"/>
            <a:chOff x="1872" y="1737"/>
            <a:chExt cx="498" cy="1146"/>
          </a:xfrm>
        </p:grpSpPr>
        <p:grpSp>
          <p:nvGrpSpPr>
            <p:cNvPr id="372783" name="Group 47"/>
            <p:cNvGrpSpPr>
              <a:grpSpLocks/>
            </p:cNvGrpSpPr>
            <p:nvPr/>
          </p:nvGrpSpPr>
          <p:grpSpPr bwMode="auto">
            <a:xfrm>
              <a:off x="1872" y="1737"/>
              <a:ext cx="498" cy="1146"/>
              <a:chOff x="1584" y="1536"/>
              <a:chExt cx="498" cy="1146"/>
            </a:xfrm>
          </p:grpSpPr>
          <p:sp>
            <p:nvSpPr>
              <p:cNvPr id="372773" name="Line 37"/>
              <p:cNvSpPr>
                <a:spLocks noChangeShapeType="1"/>
              </p:cNvSpPr>
              <p:nvPr/>
            </p:nvSpPr>
            <p:spPr bwMode="auto">
              <a:xfrm>
                <a:off x="1584" y="1536"/>
                <a:ext cx="0" cy="1008"/>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sp>
            <p:nvSpPr>
              <p:cNvPr id="372774" name="Line 38"/>
              <p:cNvSpPr>
                <a:spLocks noChangeShapeType="1"/>
              </p:cNvSpPr>
              <p:nvPr/>
            </p:nvSpPr>
            <p:spPr bwMode="auto">
              <a:xfrm>
                <a:off x="2016" y="2112"/>
                <a:ext cx="0" cy="432"/>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sp>
            <p:nvSpPr>
              <p:cNvPr id="372776" name="Text Box 40"/>
              <p:cNvSpPr txBox="1">
                <a:spLocks noChangeArrowheads="1"/>
              </p:cNvSpPr>
              <p:nvPr/>
            </p:nvSpPr>
            <p:spPr bwMode="auto">
              <a:xfrm>
                <a:off x="1584" y="2352"/>
                <a:ext cx="498"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err="1">
                    <a:solidFill>
                      <a:srgbClr val="00B0F0"/>
                    </a:solidFill>
                  </a:rPr>
                  <a:t>t</a:t>
                </a:r>
                <a:r>
                  <a:rPr lang="en-US" altLang="zh-CN" sz="2800" baseline="-25000" dirty="0" err="1">
                    <a:solidFill>
                      <a:srgbClr val="00B0F0"/>
                    </a:solidFill>
                  </a:rPr>
                  <a:t>RDY</a:t>
                </a:r>
                <a:endParaRPr lang="en-US" altLang="zh-CN" sz="2800" baseline="-25000" dirty="0">
                  <a:solidFill>
                    <a:srgbClr val="00B0F0"/>
                  </a:solidFill>
                </a:endParaRPr>
              </a:p>
            </p:txBody>
          </p:sp>
        </p:grpSp>
        <p:sp>
          <p:nvSpPr>
            <p:cNvPr id="372813" name="Line 77"/>
            <p:cNvSpPr>
              <a:spLocks noChangeShapeType="1"/>
            </p:cNvSpPr>
            <p:nvPr/>
          </p:nvSpPr>
          <p:spPr bwMode="auto">
            <a:xfrm>
              <a:off x="1872" y="2592"/>
              <a:ext cx="432" cy="0"/>
            </a:xfrm>
            <a:prstGeom prst="line">
              <a:avLst/>
            </a:prstGeom>
            <a:noFill/>
            <a:ln w="9525">
              <a:solidFill>
                <a:srgbClr val="FF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grpSp>
      <p:grpSp>
        <p:nvGrpSpPr>
          <p:cNvPr id="372816" name="Group 80"/>
          <p:cNvGrpSpPr>
            <a:grpSpLocks/>
          </p:cNvGrpSpPr>
          <p:nvPr/>
        </p:nvGrpSpPr>
        <p:grpSpPr bwMode="auto">
          <a:xfrm>
            <a:off x="6602288" y="3270846"/>
            <a:ext cx="790575" cy="1819274"/>
            <a:chOff x="3264" y="1737"/>
            <a:chExt cx="498" cy="1146"/>
          </a:xfrm>
        </p:grpSpPr>
        <p:grpSp>
          <p:nvGrpSpPr>
            <p:cNvPr id="372789" name="Group 53"/>
            <p:cNvGrpSpPr>
              <a:grpSpLocks/>
            </p:cNvGrpSpPr>
            <p:nvPr/>
          </p:nvGrpSpPr>
          <p:grpSpPr bwMode="auto">
            <a:xfrm>
              <a:off x="3264" y="1737"/>
              <a:ext cx="498" cy="1146"/>
              <a:chOff x="1584" y="1536"/>
              <a:chExt cx="498" cy="1146"/>
            </a:xfrm>
          </p:grpSpPr>
          <p:sp>
            <p:nvSpPr>
              <p:cNvPr id="372790" name="Line 54"/>
              <p:cNvSpPr>
                <a:spLocks noChangeShapeType="1"/>
              </p:cNvSpPr>
              <p:nvPr/>
            </p:nvSpPr>
            <p:spPr bwMode="auto">
              <a:xfrm>
                <a:off x="1584" y="1536"/>
                <a:ext cx="0" cy="1008"/>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sp>
            <p:nvSpPr>
              <p:cNvPr id="372791" name="Line 55"/>
              <p:cNvSpPr>
                <a:spLocks noChangeShapeType="1"/>
              </p:cNvSpPr>
              <p:nvPr/>
            </p:nvSpPr>
            <p:spPr bwMode="auto">
              <a:xfrm>
                <a:off x="2016" y="2112"/>
                <a:ext cx="0" cy="432"/>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sp>
            <p:nvSpPr>
              <p:cNvPr id="372792" name="Text Box 56"/>
              <p:cNvSpPr txBox="1">
                <a:spLocks noChangeArrowheads="1"/>
              </p:cNvSpPr>
              <p:nvPr/>
            </p:nvSpPr>
            <p:spPr bwMode="auto">
              <a:xfrm>
                <a:off x="1584" y="2352"/>
                <a:ext cx="498"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err="1">
                    <a:solidFill>
                      <a:srgbClr val="00B0F0"/>
                    </a:solidFill>
                  </a:rPr>
                  <a:t>t</a:t>
                </a:r>
                <a:r>
                  <a:rPr lang="en-US" altLang="zh-CN" sz="2800" baseline="-25000" dirty="0" err="1">
                    <a:solidFill>
                      <a:srgbClr val="00B0F0"/>
                    </a:solidFill>
                  </a:rPr>
                  <a:t>RDY</a:t>
                </a:r>
                <a:endParaRPr lang="en-US" altLang="zh-CN" sz="2800" baseline="-25000" dirty="0">
                  <a:solidFill>
                    <a:srgbClr val="00B0F0"/>
                  </a:solidFill>
                </a:endParaRPr>
              </a:p>
            </p:txBody>
          </p:sp>
        </p:grpSp>
        <p:sp>
          <p:nvSpPr>
            <p:cNvPr id="372814" name="Line 78"/>
            <p:cNvSpPr>
              <a:spLocks noChangeShapeType="1"/>
            </p:cNvSpPr>
            <p:nvPr/>
          </p:nvSpPr>
          <p:spPr bwMode="auto">
            <a:xfrm>
              <a:off x="3264" y="2592"/>
              <a:ext cx="432" cy="0"/>
            </a:xfrm>
            <a:prstGeom prst="line">
              <a:avLst/>
            </a:prstGeom>
            <a:noFill/>
            <a:ln w="9525">
              <a:solidFill>
                <a:srgbClr val="FF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grpSp>
      <p:sp>
        <p:nvSpPr>
          <p:cNvPr id="2" name="日期占位符 1"/>
          <p:cNvSpPr>
            <a:spLocks noGrp="1"/>
          </p:cNvSpPr>
          <p:nvPr>
            <p:ph type="dt" sz="half" idx="10"/>
          </p:nvPr>
        </p:nvSpPr>
        <p:spPr/>
        <p:txBody>
          <a:bodyPr/>
          <a:lstStyle/>
          <a:p>
            <a:pPr>
              <a:defRPr/>
            </a:pPr>
            <a:fld id="{EC754D52-4D6A-4E58-A538-DCA448CE26D3}" type="datetime1">
              <a:rPr lang="zh-CN" altLang="en-US" smtClean="0"/>
              <a:t>2019/4/17</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6</a:t>
            </a:r>
            <a:r>
              <a:rPr lang="zh-CN" altLang="en-US"/>
              <a:t>章</a:t>
            </a:r>
            <a:endParaRPr lang="en-US" altLang="zh-CN"/>
          </a:p>
        </p:txBody>
      </p:sp>
      <p:sp>
        <p:nvSpPr>
          <p:cNvPr id="4" name="灯片编号占位符 3"/>
          <p:cNvSpPr>
            <a:spLocks noGrp="1"/>
          </p:cNvSpPr>
          <p:nvPr>
            <p:ph type="sldNum" sz="quarter" idx="12"/>
          </p:nvPr>
        </p:nvSpPr>
        <p:spPr/>
        <p:txBody>
          <a:bodyPr/>
          <a:lstStyle/>
          <a:p>
            <a:pPr>
              <a:defRPr/>
            </a:pPr>
            <a:fld id="{EF64F774-8DC4-4688-9B05-397F5F62511F}" type="slidenum">
              <a:rPr lang="en-US" altLang="zh-CN" smtClean="0"/>
              <a:pPr>
                <a:defRPr/>
              </a:pPr>
              <a:t>11</a:t>
            </a:fld>
            <a:endParaRPr lang="en-US" altLang="zh-CN"/>
          </a:p>
        </p:txBody>
      </p:sp>
      <p:pic>
        <p:nvPicPr>
          <p:cNvPr id="66"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2609" t="53222" r="68748" b="23573"/>
          <a:stretch/>
        </p:blipFill>
        <p:spPr bwMode="auto">
          <a:xfrm>
            <a:off x="60028" y="2522265"/>
            <a:ext cx="2855788" cy="1454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Rectangle 15"/>
          <p:cNvSpPr>
            <a:spLocks noChangeArrowheads="1"/>
          </p:cNvSpPr>
          <p:nvPr/>
        </p:nvSpPr>
        <p:spPr bwMode="auto">
          <a:xfrm>
            <a:off x="-66" y="5652729"/>
            <a:ext cx="4048125" cy="1015663"/>
          </a:xfrm>
          <a:prstGeom prst="rect">
            <a:avLst/>
          </a:prstGeom>
          <a:solidFill>
            <a:schemeClr val="accent1">
              <a:lumMod val="20000"/>
              <a:lumOff val="80000"/>
            </a:schemeClr>
          </a:solidFill>
          <a:ln>
            <a:noFill/>
          </a:ln>
          <a:effectLst/>
        </p:spPr>
        <p:txBody>
          <a:bodyPr wrap="square">
            <a:spAutoFit/>
          </a:bodyPr>
          <a:lstStyle/>
          <a:p>
            <a:pPr>
              <a:buClr>
                <a:srgbClr val="A50021"/>
              </a:buClr>
            </a:pPr>
            <a:r>
              <a:rPr lang="en-US" altLang="zh-CN" sz="2000" dirty="0">
                <a:effectLst>
                  <a:outerShdw blurRad="38100" dist="38100" dir="2700000" algn="tl">
                    <a:srgbClr val="C0C0C0"/>
                  </a:outerShdw>
                </a:effectLst>
              </a:rPr>
              <a:t> </a:t>
            </a:r>
            <a:r>
              <a:rPr lang="zh-CN" altLang="en-US" sz="2000" dirty="0">
                <a:effectLst>
                  <a:outerShdw blurRad="38100" dist="38100" dir="2700000" algn="tl">
                    <a:srgbClr val="C0C0C0"/>
                  </a:outerShdw>
                </a:effectLst>
              </a:rPr>
              <a:t>在定时图中画出</a:t>
            </a:r>
            <a:r>
              <a:rPr lang="zh-CN" altLang="en-US" sz="2000" dirty="0">
                <a:solidFill>
                  <a:srgbClr val="A50021"/>
                </a:solidFill>
                <a:effectLst>
                  <a:outerShdw blurRad="38100" dist="38100" dir="2700000" algn="tl">
                    <a:srgbClr val="C0C0C0"/>
                  </a:outerShdw>
                </a:effectLst>
              </a:rPr>
              <a:t>箭头</a:t>
            </a:r>
            <a:r>
              <a:rPr lang="zh-CN" altLang="en-US" sz="2000" dirty="0">
                <a:effectLst>
                  <a:outerShdw blurRad="38100" dist="38100" dir="2700000" algn="tl">
                    <a:srgbClr val="C0C0C0"/>
                  </a:outerShdw>
                </a:effectLst>
              </a:rPr>
              <a:t>以表明</a:t>
            </a:r>
            <a:r>
              <a:rPr lang="zh-CN" altLang="en-US" sz="2000" dirty="0">
                <a:solidFill>
                  <a:srgbClr val="A50021"/>
                </a:solidFill>
                <a:effectLst>
                  <a:outerShdw blurRad="38100" dist="38100" dir="2700000" algn="tl">
                    <a:srgbClr val="C0C0C0"/>
                  </a:outerShdw>
                </a:effectLst>
              </a:rPr>
              <a:t>因果性</a:t>
            </a:r>
            <a:r>
              <a:rPr lang="zh-CN" altLang="en-US" sz="2000" dirty="0">
                <a:effectLst>
                  <a:outerShdw blurRad="38100" dist="38100" dir="2700000" algn="tl">
                    <a:srgbClr val="C0C0C0"/>
                  </a:outerShdw>
                </a:effectLst>
              </a:rPr>
              <a:t>：哪个输入转换导致哪个输出转换。</a:t>
            </a:r>
          </a:p>
        </p:txBody>
      </p:sp>
    </p:spTree>
    <p:extLst>
      <p:ext uri="{BB962C8B-B14F-4D97-AF65-F5344CB8AC3E}">
        <p14:creationId xmlns:p14="http://schemas.microsoft.com/office/powerpoint/2010/main" val="770795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72780"/>
                                        </p:tgtEl>
                                        <p:attrNameLst>
                                          <p:attrName>style.visibility</p:attrName>
                                        </p:attrNameLst>
                                      </p:cBhvr>
                                      <p:to>
                                        <p:strVal val="visible"/>
                                      </p:to>
                                    </p:set>
                                    <p:animEffect transition="in" filter="wipe(left)">
                                      <p:cBhvr>
                                        <p:cTn id="7" dur="500"/>
                                        <p:tgtEl>
                                          <p:spTgt spid="3727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72781"/>
                                        </p:tgtEl>
                                        <p:attrNameLst>
                                          <p:attrName>style.visibility</p:attrName>
                                        </p:attrNameLst>
                                      </p:cBhvr>
                                      <p:to>
                                        <p:strVal val="visible"/>
                                      </p:to>
                                    </p:set>
                                    <p:animEffect transition="in" filter="wipe(left)">
                                      <p:cBhvr>
                                        <p:cTn id="12" dur="500"/>
                                        <p:tgtEl>
                                          <p:spTgt spid="3727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72815"/>
                                        </p:tgtEl>
                                        <p:attrNameLst>
                                          <p:attrName>style.visibility</p:attrName>
                                        </p:attrNameLst>
                                      </p:cBhvr>
                                      <p:to>
                                        <p:strVal val="visible"/>
                                      </p:to>
                                    </p:set>
                                    <p:animEffect transition="in" filter="wipe(up)">
                                      <p:cBhvr>
                                        <p:cTn id="17" dur="500"/>
                                        <p:tgtEl>
                                          <p:spTgt spid="3728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72816"/>
                                        </p:tgtEl>
                                        <p:attrNameLst>
                                          <p:attrName>style.visibility</p:attrName>
                                        </p:attrNameLst>
                                      </p:cBhvr>
                                      <p:to>
                                        <p:strVal val="visible"/>
                                      </p:to>
                                    </p:set>
                                    <p:animEffect transition="in" filter="wipe(up)">
                                      <p:cBhvr>
                                        <p:cTn id="22" dur="500"/>
                                        <p:tgtEl>
                                          <p:spTgt spid="3728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72782"/>
                                        </p:tgtEl>
                                        <p:attrNameLst>
                                          <p:attrName>style.visibility</p:attrName>
                                        </p:attrNameLst>
                                      </p:cBhvr>
                                      <p:to>
                                        <p:strVal val="visible"/>
                                      </p:to>
                                    </p:set>
                                    <p:animEffect transition="in" filter="wipe(left)">
                                      <p:cBhvr>
                                        <p:cTn id="27" dur="500"/>
                                        <p:tgtEl>
                                          <p:spTgt spid="3727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372788"/>
                                        </p:tgtEl>
                                        <p:attrNameLst>
                                          <p:attrName>style.visibility</p:attrName>
                                        </p:attrNameLst>
                                      </p:cBhvr>
                                      <p:to>
                                        <p:strVal val="visible"/>
                                      </p:to>
                                    </p:set>
                                    <p:animEffect transition="in" filter="wipe(up)">
                                      <p:cBhvr>
                                        <p:cTn id="32" dur="500"/>
                                        <p:tgtEl>
                                          <p:spTgt spid="37278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372793"/>
                                        </p:tgtEl>
                                        <p:attrNameLst>
                                          <p:attrName>style.visibility</p:attrName>
                                        </p:attrNameLst>
                                      </p:cBhvr>
                                      <p:to>
                                        <p:strVal val="visible"/>
                                      </p:to>
                                    </p:set>
                                    <p:animEffect transition="in" filter="wipe(up)">
                                      <p:cBhvr>
                                        <p:cTn id="37" dur="500"/>
                                        <p:tgtEl>
                                          <p:spTgt spid="37279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372802"/>
                                        </p:tgtEl>
                                        <p:attrNameLst>
                                          <p:attrName>style.visibility</p:attrName>
                                        </p:attrNameLst>
                                      </p:cBhvr>
                                      <p:to>
                                        <p:strVal val="visible"/>
                                      </p:to>
                                    </p:set>
                                    <p:animEffect transition="in" filter="strips(downRight)">
                                      <p:cBhvr>
                                        <p:cTn id="42" dur="500"/>
                                        <p:tgtEl>
                                          <p:spTgt spid="37280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372803"/>
                                        </p:tgtEl>
                                        <p:attrNameLst>
                                          <p:attrName>style.visibility</p:attrName>
                                        </p:attrNameLst>
                                      </p:cBhvr>
                                      <p:to>
                                        <p:strVal val="visible"/>
                                      </p:to>
                                    </p:set>
                                    <p:animEffect transition="in" filter="strips(downRight)">
                                      <p:cBhvr>
                                        <p:cTn id="47" dur="500"/>
                                        <p:tgtEl>
                                          <p:spTgt spid="372803"/>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zh-CN" altLang="en-US" dirty="0"/>
              <a:t>电路定时</a:t>
            </a:r>
          </a:p>
        </p:txBody>
      </p:sp>
      <p:grpSp>
        <p:nvGrpSpPr>
          <p:cNvPr id="398340" name="Group 4"/>
          <p:cNvGrpSpPr>
            <a:grpSpLocks/>
          </p:cNvGrpSpPr>
          <p:nvPr/>
        </p:nvGrpSpPr>
        <p:grpSpPr bwMode="auto">
          <a:xfrm>
            <a:off x="5334000" y="1219200"/>
            <a:ext cx="3228975" cy="1066800"/>
            <a:chOff x="3342" y="768"/>
            <a:chExt cx="2034" cy="672"/>
          </a:xfrm>
        </p:grpSpPr>
        <p:sp>
          <p:nvSpPr>
            <p:cNvPr id="398341" name="Rectangle 5"/>
            <p:cNvSpPr>
              <a:spLocks noChangeArrowheads="1"/>
            </p:cNvSpPr>
            <p:nvPr/>
          </p:nvSpPr>
          <p:spPr bwMode="auto">
            <a:xfrm>
              <a:off x="3966" y="768"/>
              <a:ext cx="576" cy="67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8342" name="Line 6"/>
            <p:cNvSpPr>
              <a:spLocks noChangeShapeType="1"/>
            </p:cNvSpPr>
            <p:nvPr/>
          </p:nvSpPr>
          <p:spPr bwMode="auto">
            <a:xfrm>
              <a:off x="3726" y="1104"/>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43" name="Line 7"/>
            <p:cNvSpPr>
              <a:spLocks noChangeShapeType="1"/>
            </p:cNvSpPr>
            <p:nvPr/>
          </p:nvSpPr>
          <p:spPr bwMode="auto">
            <a:xfrm>
              <a:off x="4542" y="960"/>
              <a:ext cx="192"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44" name="Line 8"/>
            <p:cNvSpPr>
              <a:spLocks noChangeShapeType="1"/>
            </p:cNvSpPr>
            <p:nvPr/>
          </p:nvSpPr>
          <p:spPr bwMode="auto">
            <a:xfrm>
              <a:off x="4542" y="1296"/>
              <a:ext cx="192"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45" name="Text Box 9"/>
            <p:cNvSpPr txBox="1">
              <a:spLocks noChangeArrowheads="1"/>
            </p:cNvSpPr>
            <p:nvPr/>
          </p:nvSpPr>
          <p:spPr bwMode="auto">
            <a:xfrm>
              <a:off x="3342" y="960"/>
              <a:ext cx="3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GO</a:t>
              </a:r>
            </a:p>
          </p:txBody>
        </p:sp>
        <p:sp>
          <p:nvSpPr>
            <p:cNvPr id="398346" name="Text Box 10"/>
            <p:cNvSpPr txBox="1">
              <a:spLocks noChangeArrowheads="1"/>
            </p:cNvSpPr>
            <p:nvPr/>
          </p:nvSpPr>
          <p:spPr bwMode="auto">
            <a:xfrm>
              <a:off x="4708" y="816"/>
              <a:ext cx="6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READY</a:t>
              </a:r>
            </a:p>
          </p:txBody>
        </p:sp>
        <p:sp>
          <p:nvSpPr>
            <p:cNvPr id="398347" name="Text Box 11"/>
            <p:cNvSpPr txBox="1">
              <a:spLocks noChangeArrowheads="1"/>
            </p:cNvSpPr>
            <p:nvPr/>
          </p:nvSpPr>
          <p:spPr bwMode="auto">
            <a:xfrm>
              <a:off x="4708" y="1152"/>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DAT</a:t>
              </a:r>
            </a:p>
          </p:txBody>
        </p:sp>
      </p:grpSp>
      <p:grpSp>
        <p:nvGrpSpPr>
          <p:cNvPr id="398349" name="Group 13"/>
          <p:cNvGrpSpPr>
            <a:grpSpLocks/>
          </p:cNvGrpSpPr>
          <p:nvPr/>
        </p:nvGrpSpPr>
        <p:grpSpPr bwMode="auto">
          <a:xfrm>
            <a:off x="1524000" y="2348880"/>
            <a:ext cx="6019800" cy="457200"/>
            <a:chOff x="672" y="1488"/>
            <a:chExt cx="3792" cy="288"/>
          </a:xfrm>
        </p:grpSpPr>
        <p:sp>
          <p:nvSpPr>
            <p:cNvPr id="398350" name="Line 14"/>
            <p:cNvSpPr>
              <a:spLocks noChangeShapeType="1"/>
            </p:cNvSpPr>
            <p:nvPr/>
          </p:nvSpPr>
          <p:spPr bwMode="auto">
            <a:xfrm>
              <a:off x="1056" y="1776"/>
              <a:ext cx="48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51" name="Line 15"/>
            <p:cNvSpPr>
              <a:spLocks noChangeShapeType="1"/>
            </p:cNvSpPr>
            <p:nvPr/>
          </p:nvSpPr>
          <p:spPr bwMode="auto">
            <a:xfrm flipV="1">
              <a:off x="1536" y="1488"/>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52" name="Line 16"/>
            <p:cNvSpPr>
              <a:spLocks noChangeShapeType="1"/>
            </p:cNvSpPr>
            <p:nvPr/>
          </p:nvSpPr>
          <p:spPr bwMode="auto">
            <a:xfrm>
              <a:off x="1632" y="1488"/>
              <a:ext cx="1296"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53" name="Line 17"/>
            <p:cNvSpPr>
              <a:spLocks noChangeShapeType="1"/>
            </p:cNvSpPr>
            <p:nvPr/>
          </p:nvSpPr>
          <p:spPr bwMode="auto">
            <a:xfrm>
              <a:off x="2928" y="1488"/>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54" name="Line 18"/>
            <p:cNvSpPr>
              <a:spLocks noChangeShapeType="1"/>
            </p:cNvSpPr>
            <p:nvPr/>
          </p:nvSpPr>
          <p:spPr bwMode="auto">
            <a:xfrm>
              <a:off x="3024" y="1776"/>
              <a:ext cx="14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55" name="Text Box 19"/>
            <p:cNvSpPr txBox="1">
              <a:spLocks noChangeArrowheads="1"/>
            </p:cNvSpPr>
            <p:nvPr/>
          </p:nvSpPr>
          <p:spPr bwMode="auto">
            <a:xfrm>
              <a:off x="672" y="1488"/>
              <a:ext cx="3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GO</a:t>
              </a:r>
            </a:p>
          </p:txBody>
        </p:sp>
      </p:grpSp>
      <p:grpSp>
        <p:nvGrpSpPr>
          <p:cNvPr id="398356" name="Group 20"/>
          <p:cNvGrpSpPr>
            <a:grpSpLocks/>
          </p:cNvGrpSpPr>
          <p:nvPr/>
        </p:nvGrpSpPr>
        <p:grpSpPr bwMode="auto">
          <a:xfrm>
            <a:off x="1066800" y="3172792"/>
            <a:ext cx="6477000" cy="457200"/>
            <a:chOff x="384" y="2016"/>
            <a:chExt cx="4080" cy="288"/>
          </a:xfrm>
        </p:grpSpPr>
        <p:sp>
          <p:nvSpPr>
            <p:cNvPr id="398357" name="Line 21"/>
            <p:cNvSpPr>
              <a:spLocks noChangeShapeType="1"/>
            </p:cNvSpPr>
            <p:nvPr/>
          </p:nvSpPr>
          <p:spPr bwMode="auto">
            <a:xfrm>
              <a:off x="1056" y="2304"/>
              <a:ext cx="912"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58" name="Line 22"/>
            <p:cNvSpPr>
              <a:spLocks noChangeShapeType="1"/>
            </p:cNvSpPr>
            <p:nvPr/>
          </p:nvSpPr>
          <p:spPr bwMode="auto">
            <a:xfrm flipV="1">
              <a:off x="1968" y="2016"/>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59" name="Line 23"/>
            <p:cNvSpPr>
              <a:spLocks noChangeShapeType="1"/>
            </p:cNvSpPr>
            <p:nvPr/>
          </p:nvSpPr>
          <p:spPr bwMode="auto">
            <a:xfrm>
              <a:off x="2064" y="2016"/>
              <a:ext cx="1296"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60" name="Line 24"/>
            <p:cNvSpPr>
              <a:spLocks noChangeShapeType="1"/>
            </p:cNvSpPr>
            <p:nvPr/>
          </p:nvSpPr>
          <p:spPr bwMode="auto">
            <a:xfrm>
              <a:off x="3360" y="2016"/>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61" name="Line 25"/>
            <p:cNvSpPr>
              <a:spLocks noChangeShapeType="1"/>
            </p:cNvSpPr>
            <p:nvPr/>
          </p:nvSpPr>
          <p:spPr bwMode="auto">
            <a:xfrm>
              <a:off x="3456" y="2304"/>
              <a:ext cx="1008"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62" name="Text Box 26"/>
            <p:cNvSpPr txBox="1">
              <a:spLocks noChangeArrowheads="1"/>
            </p:cNvSpPr>
            <p:nvPr/>
          </p:nvSpPr>
          <p:spPr bwMode="auto">
            <a:xfrm>
              <a:off x="384" y="2016"/>
              <a:ext cx="6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READY</a:t>
              </a:r>
            </a:p>
          </p:txBody>
        </p:sp>
      </p:grpSp>
      <p:grpSp>
        <p:nvGrpSpPr>
          <p:cNvPr id="398363" name="Group 27"/>
          <p:cNvGrpSpPr>
            <a:grpSpLocks/>
          </p:cNvGrpSpPr>
          <p:nvPr/>
        </p:nvGrpSpPr>
        <p:grpSpPr bwMode="auto">
          <a:xfrm>
            <a:off x="1435100" y="4772992"/>
            <a:ext cx="6108700" cy="457200"/>
            <a:chOff x="616" y="2832"/>
            <a:chExt cx="3848" cy="288"/>
          </a:xfrm>
        </p:grpSpPr>
        <p:sp>
          <p:nvSpPr>
            <p:cNvPr id="398364" name="Line 28"/>
            <p:cNvSpPr>
              <a:spLocks noChangeShapeType="1"/>
            </p:cNvSpPr>
            <p:nvPr/>
          </p:nvSpPr>
          <p:spPr bwMode="auto">
            <a:xfrm>
              <a:off x="2448" y="3120"/>
              <a:ext cx="1296"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65" name="Line 29"/>
            <p:cNvSpPr>
              <a:spLocks noChangeShapeType="1"/>
            </p:cNvSpPr>
            <p:nvPr/>
          </p:nvSpPr>
          <p:spPr bwMode="auto">
            <a:xfrm flipV="1">
              <a:off x="3744" y="2832"/>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66" name="Line 30"/>
            <p:cNvSpPr>
              <a:spLocks noChangeShapeType="1"/>
            </p:cNvSpPr>
            <p:nvPr/>
          </p:nvSpPr>
          <p:spPr bwMode="auto">
            <a:xfrm>
              <a:off x="1056" y="2832"/>
              <a:ext cx="1296"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67" name="Line 31"/>
            <p:cNvSpPr>
              <a:spLocks noChangeShapeType="1"/>
            </p:cNvSpPr>
            <p:nvPr/>
          </p:nvSpPr>
          <p:spPr bwMode="auto">
            <a:xfrm>
              <a:off x="2352" y="2832"/>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68" name="Line 32"/>
            <p:cNvSpPr>
              <a:spLocks noChangeShapeType="1"/>
            </p:cNvSpPr>
            <p:nvPr/>
          </p:nvSpPr>
          <p:spPr bwMode="auto">
            <a:xfrm>
              <a:off x="3840" y="2832"/>
              <a:ext cx="62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69" name="Text Box 33"/>
            <p:cNvSpPr txBox="1">
              <a:spLocks noChangeArrowheads="1"/>
            </p:cNvSpPr>
            <p:nvPr/>
          </p:nvSpPr>
          <p:spPr bwMode="auto">
            <a:xfrm>
              <a:off x="616" y="2832"/>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DAT</a:t>
              </a:r>
            </a:p>
          </p:txBody>
        </p:sp>
      </p:grpSp>
      <p:grpSp>
        <p:nvGrpSpPr>
          <p:cNvPr id="398370" name="Group 34"/>
          <p:cNvGrpSpPr>
            <a:grpSpLocks/>
          </p:cNvGrpSpPr>
          <p:nvPr/>
        </p:nvGrpSpPr>
        <p:grpSpPr bwMode="auto">
          <a:xfrm>
            <a:off x="4191000" y="4772992"/>
            <a:ext cx="3124200" cy="457200"/>
            <a:chOff x="2640" y="2832"/>
            <a:chExt cx="1968" cy="288"/>
          </a:xfrm>
        </p:grpSpPr>
        <p:sp>
          <p:nvSpPr>
            <p:cNvPr id="398371" name="Line 35"/>
            <p:cNvSpPr>
              <a:spLocks noChangeShapeType="1"/>
            </p:cNvSpPr>
            <p:nvPr/>
          </p:nvSpPr>
          <p:spPr bwMode="auto">
            <a:xfrm flipH="1">
              <a:off x="4128" y="2832"/>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72" name="Line 36"/>
            <p:cNvSpPr>
              <a:spLocks noChangeShapeType="1"/>
            </p:cNvSpPr>
            <p:nvPr/>
          </p:nvSpPr>
          <p:spPr bwMode="auto">
            <a:xfrm>
              <a:off x="4032" y="3120"/>
              <a:ext cx="48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73" name="Line 37"/>
            <p:cNvSpPr>
              <a:spLocks noChangeShapeType="1"/>
            </p:cNvSpPr>
            <p:nvPr/>
          </p:nvSpPr>
          <p:spPr bwMode="auto">
            <a:xfrm flipH="1">
              <a:off x="4224" y="2832"/>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74" name="Line 38"/>
            <p:cNvSpPr>
              <a:spLocks noChangeShapeType="1"/>
            </p:cNvSpPr>
            <p:nvPr/>
          </p:nvSpPr>
          <p:spPr bwMode="auto">
            <a:xfrm flipH="1">
              <a:off x="4320" y="2832"/>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75" name="Line 39"/>
            <p:cNvSpPr>
              <a:spLocks noChangeShapeType="1"/>
            </p:cNvSpPr>
            <p:nvPr/>
          </p:nvSpPr>
          <p:spPr bwMode="auto">
            <a:xfrm flipH="1">
              <a:off x="4416" y="2832"/>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76" name="Line 40"/>
            <p:cNvSpPr>
              <a:spLocks noChangeShapeType="1"/>
            </p:cNvSpPr>
            <p:nvPr/>
          </p:nvSpPr>
          <p:spPr bwMode="auto">
            <a:xfrm>
              <a:off x="2736" y="2832"/>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77" name="Line 41"/>
            <p:cNvSpPr>
              <a:spLocks noChangeShapeType="1"/>
            </p:cNvSpPr>
            <p:nvPr/>
          </p:nvSpPr>
          <p:spPr bwMode="auto">
            <a:xfrm>
              <a:off x="2640" y="2832"/>
              <a:ext cx="48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78" name="Line 42"/>
            <p:cNvSpPr>
              <a:spLocks noChangeShapeType="1"/>
            </p:cNvSpPr>
            <p:nvPr/>
          </p:nvSpPr>
          <p:spPr bwMode="auto">
            <a:xfrm>
              <a:off x="2832" y="2832"/>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79" name="Line 43"/>
            <p:cNvSpPr>
              <a:spLocks noChangeShapeType="1"/>
            </p:cNvSpPr>
            <p:nvPr/>
          </p:nvSpPr>
          <p:spPr bwMode="auto">
            <a:xfrm>
              <a:off x="2928" y="2832"/>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80" name="Line 44"/>
            <p:cNvSpPr>
              <a:spLocks noChangeShapeType="1"/>
            </p:cNvSpPr>
            <p:nvPr/>
          </p:nvSpPr>
          <p:spPr bwMode="auto">
            <a:xfrm>
              <a:off x="3024" y="2832"/>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81" name="Line 45"/>
            <p:cNvSpPr>
              <a:spLocks noChangeShapeType="1"/>
            </p:cNvSpPr>
            <p:nvPr/>
          </p:nvSpPr>
          <p:spPr bwMode="auto">
            <a:xfrm>
              <a:off x="3120" y="2832"/>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82" name="Line 46"/>
            <p:cNvSpPr>
              <a:spLocks noChangeShapeType="1"/>
            </p:cNvSpPr>
            <p:nvPr/>
          </p:nvSpPr>
          <p:spPr bwMode="auto">
            <a:xfrm flipH="1">
              <a:off x="4512" y="2832"/>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98383" name="Group 47"/>
          <p:cNvGrpSpPr>
            <a:grpSpLocks/>
          </p:cNvGrpSpPr>
          <p:nvPr/>
        </p:nvGrpSpPr>
        <p:grpSpPr bwMode="auto">
          <a:xfrm>
            <a:off x="3581400" y="3172792"/>
            <a:ext cx="2971800" cy="457200"/>
            <a:chOff x="2256" y="2016"/>
            <a:chExt cx="1872" cy="288"/>
          </a:xfrm>
        </p:grpSpPr>
        <p:sp>
          <p:nvSpPr>
            <p:cNvPr id="398384" name="Line 48"/>
            <p:cNvSpPr>
              <a:spLocks noChangeShapeType="1"/>
            </p:cNvSpPr>
            <p:nvPr/>
          </p:nvSpPr>
          <p:spPr bwMode="auto">
            <a:xfrm flipH="1">
              <a:off x="2352" y="2016"/>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85" name="Line 49"/>
            <p:cNvSpPr>
              <a:spLocks noChangeShapeType="1"/>
            </p:cNvSpPr>
            <p:nvPr/>
          </p:nvSpPr>
          <p:spPr bwMode="auto">
            <a:xfrm>
              <a:off x="2256" y="2304"/>
              <a:ext cx="38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86" name="Line 50"/>
            <p:cNvSpPr>
              <a:spLocks noChangeShapeType="1"/>
            </p:cNvSpPr>
            <p:nvPr/>
          </p:nvSpPr>
          <p:spPr bwMode="auto">
            <a:xfrm flipH="1">
              <a:off x="2448" y="2016"/>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87" name="Line 51"/>
            <p:cNvSpPr>
              <a:spLocks noChangeShapeType="1"/>
            </p:cNvSpPr>
            <p:nvPr/>
          </p:nvSpPr>
          <p:spPr bwMode="auto">
            <a:xfrm flipH="1">
              <a:off x="2544" y="2016"/>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88" name="Line 52"/>
            <p:cNvSpPr>
              <a:spLocks noChangeShapeType="1"/>
            </p:cNvSpPr>
            <p:nvPr/>
          </p:nvSpPr>
          <p:spPr bwMode="auto">
            <a:xfrm flipH="1">
              <a:off x="2640" y="2016"/>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89" name="Line 53"/>
            <p:cNvSpPr>
              <a:spLocks noChangeShapeType="1"/>
            </p:cNvSpPr>
            <p:nvPr/>
          </p:nvSpPr>
          <p:spPr bwMode="auto">
            <a:xfrm>
              <a:off x="3744" y="2016"/>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90" name="Line 54"/>
            <p:cNvSpPr>
              <a:spLocks noChangeShapeType="1"/>
            </p:cNvSpPr>
            <p:nvPr/>
          </p:nvSpPr>
          <p:spPr bwMode="auto">
            <a:xfrm>
              <a:off x="3648" y="2016"/>
              <a:ext cx="38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91" name="Line 55"/>
            <p:cNvSpPr>
              <a:spLocks noChangeShapeType="1"/>
            </p:cNvSpPr>
            <p:nvPr/>
          </p:nvSpPr>
          <p:spPr bwMode="auto">
            <a:xfrm>
              <a:off x="3840" y="2016"/>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92" name="Line 56"/>
            <p:cNvSpPr>
              <a:spLocks noChangeShapeType="1"/>
            </p:cNvSpPr>
            <p:nvPr/>
          </p:nvSpPr>
          <p:spPr bwMode="auto">
            <a:xfrm>
              <a:off x="3936" y="2016"/>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8393" name="Line 57"/>
            <p:cNvSpPr>
              <a:spLocks noChangeShapeType="1"/>
            </p:cNvSpPr>
            <p:nvPr/>
          </p:nvSpPr>
          <p:spPr bwMode="auto">
            <a:xfrm>
              <a:off x="4032" y="2016"/>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98394" name="Group 58"/>
          <p:cNvGrpSpPr>
            <a:grpSpLocks/>
          </p:cNvGrpSpPr>
          <p:nvPr/>
        </p:nvGrpSpPr>
        <p:grpSpPr bwMode="auto">
          <a:xfrm>
            <a:off x="1878013" y="2410792"/>
            <a:ext cx="2389187" cy="2133600"/>
            <a:chOff x="1183" y="1536"/>
            <a:chExt cx="1505" cy="1344"/>
          </a:xfrm>
        </p:grpSpPr>
        <p:sp>
          <p:nvSpPr>
            <p:cNvPr id="398395" name="Line 59"/>
            <p:cNvSpPr>
              <a:spLocks noChangeShapeType="1"/>
            </p:cNvSpPr>
            <p:nvPr/>
          </p:nvSpPr>
          <p:spPr bwMode="auto">
            <a:xfrm>
              <a:off x="1872" y="1536"/>
              <a:ext cx="0" cy="1296"/>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sp>
          <p:nvSpPr>
            <p:cNvPr id="398396" name="Line 60"/>
            <p:cNvSpPr>
              <a:spLocks noChangeShapeType="1"/>
            </p:cNvSpPr>
            <p:nvPr/>
          </p:nvSpPr>
          <p:spPr bwMode="auto">
            <a:xfrm>
              <a:off x="2304" y="2112"/>
              <a:ext cx="0" cy="432"/>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sp>
          <p:nvSpPr>
            <p:cNvPr id="398397" name="Text Box 61"/>
            <p:cNvSpPr txBox="1">
              <a:spLocks noChangeArrowheads="1"/>
            </p:cNvSpPr>
            <p:nvPr/>
          </p:nvSpPr>
          <p:spPr bwMode="auto">
            <a:xfrm>
              <a:off x="1210" y="2256"/>
              <a:ext cx="740"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B0F0"/>
                  </a:solidFill>
                </a:rPr>
                <a:t>t</a:t>
              </a:r>
              <a:r>
                <a:rPr lang="en-US" altLang="zh-CN" sz="2800" baseline="-25000">
                  <a:solidFill>
                    <a:srgbClr val="00B0F0"/>
                  </a:solidFill>
                </a:rPr>
                <a:t>RDYmin</a:t>
              </a:r>
            </a:p>
          </p:txBody>
        </p:sp>
        <p:sp>
          <p:nvSpPr>
            <p:cNvPr id="398398" name="Line 62"/>
            <p:cNvSpPr>
              <a:spLocks noChangeShapeType="1"/>
            </p:cNvSpPr>
            <p:nvPr/>
          </p:nvSpPr>
          <p:spPr bwMode="auto">
            <a:xfrm>
              <a:off x="2688" y="2112"/>
              <a:ext cx="0" cy="768"/>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sp>
          <p:nvSpPr>
            <p:cNvPr id="398399" name="Line 63"/>
            <p:cNvSpPr>
              <a:spLocks noChangeShapeType="1"/>
            </p:cNvSpPr>
            <p:nvPr/>
          </p:nvSpPr>
          <p:spPr bwMode="auto">
            <a:xfrm>
              <a:off x="1872" y="2448"/>
              <a:ext cx="432" cy="0"/>
            </a:xfrm>
            <a:prstGeom prst="line">
              <a:avLst/>
            </a:prstGeom>
            <a:noFill/>
            <a:ln w="19050">
              <a:solidFill>
                <a:srgbClr val="FF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sp>
          <p:nvSpPr>
            <p:cNvPr id="398400" name="Text Box 64"/>
            <p:cNvSpPr txBox="1">
              <a:spLocks noChangeArrowheads="1"/>
            </p:cNvSpPr>
            <p:nvPr/>
          </p:nvSpPr>
          <p:spPr bwMode="auto">
            <a:xfrm>
              <a:off x="1183" y="2544"/>
              <a:ext cx="783"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err="1">
                  <a:solidFill>
                    <a:srgbClr val="00B0F0"/>
                  </a:solidFill>
                </a:rPr>
                <a:t>t</a:t>
              </a:r>
              <a:r>
                <a:rPr lang="en-US" altLang="zh-CN" sz="2800" baseline="-25000" dirty="0" err="1">
                  <a:solidFill>
                    <a:srgbClr val="00B0F0"/>
                  </a:solidFill>
                </a:rPr>
                <a:t>RDYmax</a:t>
              </a:r>
              <a:endParaRPr lang="zh-CN" altLang="en-US" sz="2800" baseline="-25000" dirty="0">
                <a:solidFill>
                  <a:srgbClr val="00B0F0"/>
                </a:solidFill>
              </a:endParaRPr>
            </a:p>
          </p:txBody>
        </p:sp>
        <p:sp>
          <p:nvSpPr>
            <p:cNvPr id="398401" name="Line 65"/>
            <p:cNvSpPr>
              <a:spLocks noChangeShapeType="1"/>
            </p:cNvSpPr>
            <p:nvPr/>
          </p:nvSpPr>
          <p:spPr bwMode="auto">
            <a:xfrm>
              <a:off x="1872" y="2736"/>
              <a:ext cx="816" cy="0"/>
            </a:xfrm>
            <a:prstGeom prst="line">
              <a:avLst/>
            </a:prstGeom>
            <a:noFill/>
            <a:ln w="19050">
              <a:solidFill>
                <a:srgbClr val="FF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grpSp>
      <p:sp>
        <p:nvSpPr>
          <p:cNvPr id="398402" name="Text Box 66"/>
          <p:cNvSpPr txBox="1">
            <a:spLocks noChangeArrowheads="1"/>
          </p:cNvSpPr>
          <p:nvPr/>
        </p:nvSpPr>
        <p:spPr bwMode="auto">
          <a:xfrm>
            <a:off x="996950" y="1143000"/>
            <a:ext cx="304165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zh-CN" altLang="en-US" sz="2800">
                <a:ea typeface="黑体" pitchFamily="2" charset="-122"/>
              </a:rPr>
              <a:t>定时图（时序图）</a:t>
            </a:r>
          </a:p>
          <a:p>
            <a:pPr algn="ctr">
              <a:lnSpc>
                <a:spcPct val="120000"/>
              </a:lnSpc>
            </a:pPr>
            <a:r>
              <a:rPr lang="en-US" altLang="zh-CN" sz="2800">
                <a:ea typeface="黑体" pitchFamily="2" charset="-122"/>
              </a:rPr>
              <a:t>timing  diagram</a:t>
            </a:r>
          </a:p>
        </p:txBody>
      </p:sp>
      <p:sp>
        <p:nvSpPr>
          <p:cNvPr id="68" name="矩形标注 67"/>
          <p:cNvSpPr/>
          <p:nvPr/>
        </p:nvSpPr>
        <p:spPr>
          <a:xfrm>
            <a:off x="7048500" y="3401392"/>
            <a:ext cx="1714500" cy="717550"/>
          </a:xfrm>
          <a:prstGeom prst="wedgeRectCallout">
            <a:avLst>
              <a:gd name="adj1" fmla="val -64764"/>
              <a:gd name="adj2" fmla="val 160183"/>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00B050"/>
                </a:solidFill>
              </a:rPr>
              <a:t>不确切的时间延迟</a:t>
            </a:r>
          </a:p>
        </p:txBody>
      </p:sp>
      <p:sp>
        <p:nvSpPr>
          <p:cNvPr id="3" name="日期占位符 2"/>
          <p:cNvSpPr>
            <a:spLocks noGrp="1"/>
          </p:cNvSpPr>
          <p:nvPr>
            <p:ph type="dt" sz="half" idx="10"/>
          </p:nvPr>
        </p:nvSpPr>
        <p:spPr/>
        <p:txBody>
          <a:bodyPr/>
          <a:lstStyle/>
          <a:p>
            <a:pPr>
              <a:defRPr/>
            </a:pPr>
            <a:fld id="{A279B395-EE18-4084-99CF-D55F1B8EE514}" type="datetime1">
              <a:rPr lang="zh-CN" altLang="en-US" smtClean="0"/>
              <a:t>2019/4/17</a:t>
            </a:fld>
            <a:endParaRPr lang="en-US" altLang="zh-CN"/>
          </a:p>
        </p:txBody>
      </p:sp>
      <p:sp>
        <p:nvSpPr>
          <p:cNvPr id="4" name="页脚占位符 3"/>
          <p:cNvSpPr>
            <a:spLocks noGrp="1"/>
          </p:cNvSpPr>
          <p:nvPr>
            <p:ph type="ftr" sz="quarter" idx="11"/>
          </p:nvPr>
        </p:nvSpPr>
        <p:spPr/>
        <p:txBody>
          <a:bodyPr/>
          <a:lstStyle/>
          <a:p>
            <a:pPr>
              <a:defRPr/>
            </a:pPr>
            <a:r>
              <a:rPr lang="zh-CN" altLang="en-US"/>
              <a:t>第</a:t>
            </a:r>
            <a:r>
              <a:rPr lang="en-US" altLang="zh-CN"/>
              <a:t>6</a:t>
            </a:r>
            <a:r>
              <a:rPr lang="zh-CN" altLang="en-US"/>
              <a:t>章</a:t>
            </a:r>
            <a:endParaRPr lang="en-US" altLang="zh-CN"/>
          </a:p>
        </p:txBody>
      </p:sp>
      <p:sp>
        <p:nvSpPr>
          <p:cNvPr id="5" name="灯片编号占位符 4"/>
          <p:cNvSpPr>
            <a:spLocks noGrp="1"/>
          </p:cNvSpPr>
          <p:nvPr>
            <p:ph type="sldNum" sz="quarter" idx="12"/>
          </p:nvPr>
        </p:nvSpPr>
        <p:spPr/>
        <p:txBody>
          <a:bodyPr/>
          <a:lstStyle/>
          <a:p>
            <a:pPr>
              <a:defRPr/>
            </a:pPr>
            <a:fld id="{EF64F774-8DC4-4688-9B05-397F5F62511F}" type="slidenum">
              <a:rPr lang="en-US" altLang="zh-CN" smtClean="0"/>
              <a:pPr>
                <a:defRPr/>
              </a:pPr>
              <a:t>12</a:t>
            </a:fld>
            <a:endParaRPr lang="en-US" altLang="zh-CN"/>
          </a:p>
        </p:txBody>
      </p:sp>
      <p:sp>
        <p:nvSpPr>
          <p:cNvPr id="69" name="Rectangle 18"/>
          <p:cNvSpPr>
            <a:spLocks noChangeArrowheads="1"/>
          </p:cNvSpPr>
          <p:nvPr/>
        </p:nvSpPr>
        <p:spPr bwMode="auto">
          <a:xfrm>
            <a:off x="323529" y="5633390"/>
            <a:ext cx="8439472" cy="461665"/>
          </a:xfrm>
          <a:prstGeom prst="rect">
            <a:avLst/>
          </a:prstGeom>
          <a:solidFill>
            <a:schemeClr val="accent1">
              <a:lumMod val="20000"/>
              <a:lumOff val="80000"/>
            </a:schemeClr>
          </a:solidFill>
          <a:ln>
            <a:noFill/>
          </a:ln>
          <a:effectLst/>
        </p:spPr>
        <p:txBody>
          <a:bodyPr wrap="square">
            <a:spAutoFit/>
          </a:bodyPr>
          <a:lstStyle/>
          <a:p>
            <a:pPr>
              <a:buClr>
                <a:srgbClr val="A50021"/>
              </a:buClr>
            </a:pPr>
            <a:r>
              <a:rPr lang="zh-CN" altLang="en-US" sz="2400" dirty="0">
                <a:effectLst>
                  <a:outerShdw blurRad="38100" dist="38100" dir="2700000" algn="tl">
                    <a:srgbClr val="C0C0C0"/>
                  </a:outerShdw>
                </a:effectLst>
              </a:rPr>
              <a:t>每个延迟不是指定单一值，而是给出最小值、典型值、最大值。</a:t>
            </a:r>
          </a:p>
        </p:txBody>
      </p:sp>
    </p:spTree>
    <p:extLst>
      <p:ext uri="{BB962C8B-B14F-4D97-AF65-F5344CB8AC3E}">
        <p14:creationId xmlns:p14="http://schemas.microsoft.com/office/powerpoint/2010/main" val="19141515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8383"/>
                                        </p:tgtEl>
                                        <p:attrNameLst>
                                          <p:attrName>style.visibility</p:attrName>
                                        </p:attrNameLst>
                                      </p:cBhvr>
                                      <p:to>
                                        <p:strVal val="visible"/>
                                      </p:to>
                                    </p:set>
                                    <p:animEffect transition="in" filter="blinds(horizontal)">
                                      <p:cBhvr>
                                        <p:cTn id="7" dur="500"/>
                                        <p:tgtEl>
                                          <p:spTgt spid="3983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98394"/>
                                        </p:tgtEl>
                                        <p:attrNameLst>
                                          <p:attrName>style.visibility</p:attrName>
                                        </p:attrNameLst>
                                      </p:cBhvr>
                                      <p:to>
                                        <p:strVal val="visible"/>
                                      </p:to>
                                    </p:set>
                                    <p:animEffect transition="in" filter="wipe(up)">
                                      <p:cBhvr>
                                        <p:cTn id="12" dur="500"/>
                                        <p:tgtEl>
                                          <p:spTgt spid="3983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98370"/>
                                        </p:tgtEl>
                                        <p:attrNameLst>
                                          <p:attrName>style.visibility</p:attrName>
                                        </p:attrNameLst>
                                      </p:cBhvr>
                                      <p:to>
                                        <p:strVal val="visible"/>
                                      </p:to>
                                    </p:set>
                                    <p:animEffect transition="in" filter="blinds(horizontal)">
                                      <p:cBhvr>
                                        <p:cTn id="17" dur="500"/>
                                        <p:tgtEl>
                                          <p:spTgt spid="3983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8">
                                            <p:bg/>
                                          </p:spTgt>
                                        </p:tgtEl>
                                        <p:attrNameLst>
                                          <p:attrName>style.visibility</p:attrName>
                                        </p:attrNameLst>
                                      </p:cBhvr>
                                      <p:to>
                                        <p:strVal val="visible"/>
                                      </p:to>
                                    </p:set>
                                    <p:animEffect transition="in" filter="fade">
                                      <p:cBhvr>
                                        <p:cTn id="22" dur="2000"/>
                                        <p:tgtEl>
                                          <p:spTgt spid="68">
                                            <p:bg/>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8">
                                            <p:txEl>
                                              <p:pRg st="0" end="0"/>
                                            </p:txEl>
                                          </p:spTgt>
                                        </p:tgtEl>
                                        <p:attrNameLst>
                                          <p:attrName>style.visibility</p:attrName>
                                        </p:attrNameLst>
                                      </p:cBhvr>
                                      <p:to>
                                        <p:strVal val="visible"/>
                                      </p:to>
                                    </p:set>
                                    <p:animEffect transition="in" filter="fade">
                                      <p:cBhvr>
                                        <p:cTn id="25" dur="2000"/>
                                        <p:tgtEl>
                                          <p:spTgt spid="6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uiExpand="1" build="allAtOnce" animBg="1"/>
      <p:bldP spid="6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页脚占位符 3"/>
          <p:cNvSpPr>
            <a:spLocks noGrp="1"/>
          </p:cNvSpPr>
          <p:nvPr>
            <p:ph type="ftr" sz="quarter" idx="10"/>
          </p:nvPr>
        </p:nvSpPr>
        <p:spPr/>
        <p:txBody>
          <a:bodyPr/>
          <a:lstStyle/>
          <a:p>
            <a:r>
              <a:rPr lang="zh-CN" altLang="en-US"/>
              <a:t>第</a:t>
            </a:r>
            <a:r>
              <a:rPr lang="en-US" altLang="zh-CN"/>
              <a:t>6</a:t>
            </a:r>
            <a:r>
              <a:rPr lang="zh-CN" altLang="en-US"/>
              <a:t>章</a:t>
            </a:r>
            <a:endParaRPr lang="en-US" altLang="zh-CN"/>
          </a:p>
        </p:txBody>
      </p:sp>
      <p:sp>
        <p:nvSpPr>
          <p:cNvPr id="55" name="灯片编号占位符 4"/>
          <p:cNvSpPr>
            <a:spLocks noGrp="1"/>
          </p:cNvSpPr>
          <p:nvPr>
            <p:ph type="sldNum" sz="quarter" idx="11"/>
          </p:nvPr>
        </p:nvSpPr>
        <p:spPr/>
        <p:txBody>
          <a:bodyPr/>
          <a:lstStyle/>
          <a:p>
            <a:fld id="{0023A5DD-F555-4577-810D-86EA6B0F952C}" type="slidenum">
              <a:rPr lang="zh-CN" altLang="en-US"/>
              <a:pPr/>
              <a:t>13</a:t>
            </a:fld>
            <a:endParaRPr lang="en-US" altLang="zh-CN"/>
          </a:p>
        </p:txBody>
      </p:sp>
      <p:sp>
        <p:nvSpPr>
          <p:cNvPr id="373762" name="Rectangle 2"/>
          <p:cNvSpPr>
            <a:spLocks noGrp="1" noChangeArrowheads="1"/>
          </p:cNvSpPr>
          <p:nvPr>
            <p:ph type="title"/>
          </p:nvPr>
        </p:nvSpPr>
        <p:spPr/>
        <p:txBody>
          <a:bodyPr/>
          <a:lstStyle/>
          <a:p>
            <a:r>
              <a:rPr lang="zh-CN" altLang="en-US" dirty="0"/>
              <a:t>电路定时</a:t>
            </a:r>
          </a:p>
        </p:txBody>
      </p:sp>
      <p:grpSp>
        <p:nvGrpSpPr>
          <p:cNvPr id="373862" name="Group 102"/>
          <p:cNvGrpSpPr>
            <a:grpSpLocks/>
          </p:cNvGrpSpPr>
          <p:nvPr/>
        </p:nvGrpSpPr>
        <p:grpSpPr bwMode="auto">
          <a:xfrm>
            <a:off x="838200" y="1524000"/>
            <a:ext cx="7086600" cy="471488"/>
            <a:chOff x="528" y="912"/>
            <a:chExt cx="4464" cy="297"/>
          </a:xfrm>
        </p:grpSpPr>
        <p:sp>
          <p:nvSpPr>
            <p:cNvPr id="373766" name="Line 6"/>
            <p:cNvSpPr>
              <a:spLocks noChangeShapeType="1"/>
            </p:cNvSpPr>
            <p:nvPr/>
          </p:nvSpPr>
          <p:spPr bwMode="auto">
            <a:xfrm>
              <a:off x="1440" y="912"/>
              <a:ext cx="816"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3767" name="Line 7"/>
            <p:cNvSpPr>
              <a:spLocks noChangeShapeType="1"/>
            </p:cNvSpPr>
            <p:nvPr/>
          </p:nvSpPr>
          <p:spPr bwMode="auto">
            <a:xfrm flipV="1">
              <a:off x="3744" y="912"/>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3768" name="Line 8"/>
            <p:cNvSpPr>
              <a:spLocks noChangeShapeType="1"/>
            </p:cNvSpPr>
            <p:nvPr/>
          </p:nvSpPr>
          <p:spPr bwMode="auto">
            <a:xfrm>
              <a:off x="2352" y="1200"/>
              <a:ext cx="1392"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3769" name="Line 9"/>
            <p:cNvSpPr>
              <a:spLocks noChangeShapeType="1"/>
            </p:cNvSpPr>
            <p:nvPr/>
          </p:nvSpPr>
          <p:spPr bwMode="auto">
            <a:xfrm>
              <a:off x="2256" y="912"/>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3770" name="Line 10"/>
            <p:cNvSpPr>
              <a:spLocks noChangeShapeType="1"/>
            </p:cNvSpPr>
            <p:nvPr/>
          </p:nvSpPr>
          <p:spPr bwMode="auto">
            <a:xfrm>
              <a:off x="3840" y="912"/>
              <a:ext cx="1152"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3771" name="Text Box 11"/>
            <p:cNvSpPr txBox="1">
              <a:spLocks noChangeArrowheads="1"/>
            </p:cNvSpPr>
            <p:nvPr/>
          </p:nvSpPr>
          <p:spPr bwMode="auto">
            <a:xfrm>
              <a:off x="528" y="921"/>
              <a:ext cx="8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WRITE_L</a:t>
              </a:r>
            </a:p>
          </p:txBody>
        </p:sp>
      </p:grpSp>
      <p:grpSp>
        <p:nvGrpSpPr>
          <p:cNvPr id="373860" name="Group 100"/>
          <p:cNvGrpSpPr>
            <a:grpSpLocks/>
          </p:cNvGrpSpPr>
          <p:nvPr/>
        </p:nvGrpSpPr>
        <p:grpSpPr bwMode="auto">
          <a:xfrm>
            <a:off x="762000" y="3352800"/>
            <a:ext cx="7162800" cy="457200"/>
            <a:chOff x="480" y="1968"/>
            <a:chExt cx="4512" cy="288"/>
          </a:xfrm>
        </p:grpSpPr>
        <p:sp>
          <p:nvSpPr>
            <p:cNvPr id="373780" name="Line 20"/>
            <p:cNvSpPr>
              <a:spLocks noChangeShapeType="1"/>
            </p:cNvSpPr>
            <p:nvPr/>
          </p:nvSpPr>
          <p:spPr bwMode="auto">
            <a:xfrm>
              <a:off x="1440" y="2256"/>
              <a:ext cx="3552"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3781" name="Line 21"/>
            <p:cNvSpPr>
              <a:spLocks noChangeShapeType="1"/>
            </p:cNvSpPr>
            <p:nvPr/>
          </p:nvSpPr>
          <p:spPr bwMode="auto">
            <a:xfrm flipV="1">
              <a:off x="3256" y="1968"/>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3782" name="Line 22"/>
            <p:cNvSpPr>
              <a:spLocks noChangeShapeType="1"/>
            </p:cNvSpPr>
            <p:nvPr/>
          </p:nvSpPr>
          <p:spPr bwMode="auto">
            <a:xfrm>
              <a:off x="1440" y="1968"/>
              <a:ext cx="3552"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3783" name="Line 23"/>
            <p:cNvSpPr>
              <a:spLocks noChangeShapeType="1"/>
            </p:cNvSpPr>
            <p:nvPr/>
          </p:nvSpPr>
          <p:spPr bwMode="auto">
            <a:xfrm>
              <a:off x="3264" y="1968"/>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3785" name="Text Box 25"/>
            <p:cNvSpPr txBox="1">
              <a:spLocks noChangeArrowheads="1"/>
            </p:cNvSpPr>
            <p:nvPr/>
          </p:nvSpPr>
          <p:spPr bwMode="auto">
            <a:xfrm>
              <a:off x="480" y="1968"/>
              <a:ext cx="8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DATAOUT</a:t>
              </a:r>
            </a:p>
          </p:txBody>
        </p:sp>
        <p:sp>
          <p:nvSpPr>
            <p:cNvPr id="373817" name="Line 57"/>
            <p:cNvSpPr>
              <a:spLocks noChangeShapeType="1"/>
            </p:cNvSpPr>
            <p:nvPr/>
          </p:nvSpPr>
          <p:spPr bwMode="auto">
            <a:xfrm flipH="1">
              <a:off x="2776" y="1968"/>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3819" name="Line 59"/>
            <p:cNvSpPr>
              <a:spLocks noChangeShapeType="1"/>
            </p:cNvSpPr>
            <p:nvPr/>
          </p:nvSpPr>
          <p:spPr bwMode="auto">
            <a:xfrm flipH="1">
              <a:off x="2872" y="1968"/>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3820" name="Line 60"/>
            <p:cNvSpPr>
              <a:spLocks noChangeShapeType="1"/>
            </p:cNvSpPr>
            <p:nvPr/>
          </p:nvSpPr>
          <p:spPr bwMode="auto">
            <a:xfrm flipH="1">
              <a:off x="2968" y="1968"/>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3821" name="Line 61"/>
            <p:cNvSpPr>
              <a:spLocks noChangeShapeType="1"/>
            </p:cNvSpPr>
            <p:nvPr/>
          </p:nvSpPr>
          <p:spPr bwMode="auto">
            <a:xfrm flipH="1">
              <a:off x="3064" y="1968"/>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3822" name="Line 62"/>
            <p:cNvSpPr>
              <a:spLocks noChangeShapeType="1"/>
            </p:cNvSpPr>
            <p:nvPr/>
          </p:nvSpPr>
          <p:spPr bwMode="auto">
            <a:xfrm>
              <a:off x="2776" y="1968"/>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3824" name="Line 64"/>
            <p:cNvSpPr>
              <a:spLocks noChangeShapeType="1"/>
            </p:cNvSpPr>
            <p:nvPr/>
          </p:nvSpPr>
          <p:spPr bwMode="auto">
            <a:xfrm>
              <a:off x="2872" y="1968"/>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3825" name="Line 65"/>
            <p:cNvSpPr>
              <a:spLocks noChangeShapeType="1"/>
            </p:cNvSpPr>
            <p:nvPr/>
          </p:nvSpPr>
          <p:spPr bwMode="auto">
            <a:xfrm>
              <a:off x="2968" y="1968"/>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3826" name="Line 66"/>
            <p:cNvSpPr>
              <a:spLocks noChangeShapeType="1"/>
            </p:cNvSpPr>
            <p:nvPr/>
          </p:nvSpPr>
          <p:spPr bwMode="auto">
            <a:xfrm>
              <a:off x="3064" y="1968"/>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3827" name="Line 67"/>
            <p:cNvSpPr>
              <a:spLocks noChangeShapeType="1"/>
            </p:cNvSpPr>
            <p:nvPr/>
          </p:nvSpPr>
          <p:spPr bwMode="auto">
            <a:xfrm>
              <a:off x="3160" y="1968"/>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3828" name="Line 68"/>
            <p:cNvSpPr>
              <a:spLocks noChangeShapeType="1"/>
            </p:cNvSpPr>
            <p:nvPr/>
          </p:nvSpPr>
          <p:spPr bwMode="auto">
            <a:xfrm flipH="1">
              <a:off x="3160" y="1968"/>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73861" name="Group 101"/>
          <p:cNvGrpSpPr>
            <a:grpSpLocks/>
          </p:cNvGrpSpPr>
          <p:nvPr/>
        </p:nvGrpSpPr>
        <p:grpSpPr bwMode="auto">
          <a:xfrm>
            <a:off x="990600" y="2438400"/>
            <a:ext cx="6934200" cy="457200"/>
            <a:chOff x="624" y="1440"/>
            <a:chExt cx="4368" cy="288"/>
          </a:xfrm>
        </p:grpSpPr>
        <p:sp>
          <p:nvSpPr>
            <p:cNvPr id="373773" name="Line 13"/>
            <p:cNvSpPr>
              <a:spLocks noChangeShapeType="1"/>
            </p:cNvSpPr>
            <p:nvPr/>
          </p:nvSpPr>
          <p:spPr bwMode="auto">
            <a:xfrm>
              <a:off x="1440" y="1728"/>
              <a:ext cx="48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3774" name="Line 14"/>
            <p:cNvSpPr>
              <a:spLocks noChangeShapeType="1"/>
            </p:cNvSpPr>
            <p:nvPr/>
          </p:nvSpPr>
          <p:spPr bwMode="auto">
            <a:xfrm flipV="1">
              <a:off x="1920" y="1440"/>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3775" name="Line 15"/>
            <p:cNvSpPr>
              <a:spLocks noChangeShapeType="1"/>
            </p:cNvSpPr>
            <p:nvPr/>
          </p:nvSpPr>
          <p:spPr bwMode="auto">
            <a:xfrm>
              <a:off x="2016" y="1440"/>
              <a:ext cx="2208"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3776" name="Line 16"/>
            <p:cNvSpPr>
              <a:spLocks noChangeShapeType="1"/>
            </p:cNvSpPr>
            <p:nvPr/>
          </p:nvSpPr>
          <p:spPr bwMode="auto">
            <a:xfrm>
              <a:off x="1920" y="1440"/>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3777" name="Line 17"/>
            <p:cNvSpPr>
              <a:spLocks noChangeShapeType="1"/>
            </p:cNvSpPr>
            <p:nvPr/>
          </p:nvSpPr>
          <p:spPr bwMode="auto">
            <a:xfrm>
              <a:off x="2016" y="1728"/>
              <a:ext cx="2208"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3778" name="Text Box 18"/>
            <p:cNvSpPr txBox="1">
              <a:spLocks noChangeArrowheads="1"/>
            </p:cNvSpPr>
            <p:nvPr/>
          </p:nvSpPr>
          <p:spPr bwMode="auto">
            <a:xfrm>
              <a:off x="624" y="1440"/>
              <a:ext cx="7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DATAIN</a:t>
              </a:r>
            </a:p>
          </p:txBody>
        </p:sp>
        <p:sp>
          <p:nvSpPr>
            <p:cNvPr id="373851" name="Line 91"/>
            <p:cNvSpPr>
              <a:spLocks noChangeShapeType="1"/>
            </p:cNvSpPr>
            <p:nvPr/>
          </p:nvSpPr>
          <p:spPr bwMode="auto">
            <a:xfrm>
              <a:off x="1440" y="1440"/>
              <a:ext cx="48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3852" name="Line 92"/>
            <p:cNvSpPr>
              <a:spLocks noChangeShapeType="1"/>
            </p:cNvSpPr>
            <p:nvPr/>
          </p:nvSpPr>
          <p:spPr bwMode="auto">
            <a:xfrm flipV="1">
              <a:off x="4224" y="1440"/>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3853" name="Line 93"/>
            <p:cNvSpPr>
              <a:spLocks noChangeShapeType="1"/>
            </p:cNvSpPr>
            <p:nvPr/>
          </p:nvSpPr>
          <p:spPr bwMode="auto">
            <a:xfrm>
              <a:off x="4320" y="1440"/>
              <a:ext cx="672"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3854" name="Line 94"/>
            <p:cNvSpPr>
              <a:spLocks noChangeShapeType="1"/>
            </p:cNvSpPr>
            <p:nvPr/>
          </p:nvSpPr>
          <p:spPr bwMode="auto">
            <a:xfrm>
              <a:off x="4224" y="1440"/>
              <a:ext cx="96" cy="28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3855" name="Line 95"/>
            <p:cNvSpPr>
              <a:spLocks noChangeShapeType="1"/>
            </p:cNvSpPr>
            <p:nvPr/>
          </p:nvSpPr>
          <p:spPr bwMode="auto">
            <a:xfrm>
              <a:off x="4320" y="1728"/>
              <a:ext cx="672"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73871" name="Group 111"/>
          <p:cNvGrpSpPr>
            <a:grpSpLocks/>
          </p:cNvGrpSpPr>
          <p:nvPr/>
        </p:nvGrpSpPr>
        <p:grpSpPr bwMode="auto">
          <a:xfrm>
            <a:off x="3657600" y="3276601"/>
            <a:ext cx="1600200" cy="2366963"/>
            <a:chOff x="2304" y="1920"/>
            <a:chExt cx="1008" cy="1491"/>
          </a:xfrm>
        </p:grpSpPr>
        <p:sp>
          <p:nvSpPr>
            <p:cNvPr id="373840" name="Text Box 80"/>
            <p:cNvSpPr txBox="1">
              <a:spLocks noChangeArrowheads="1"/>
            </p:cNvSpPr>
            <p:nvPr/>
          </p:nvSpPr>
          <p:spPr bwMode="auto">
            <a:xfrm>
              <a:off x="2400" y="3081"/>
              <a:ext cx="766"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err="1">
                  <a:solidFill>
                    <a:srgbClr val="00B0F0"/>
                  </a:solidFill>
                  <a:latin typeface="Tahoma" pitchFamily="34" charset="0"/>
                </a:rPr>
                <a:t>t</a:t>
              </a:r>
              <a:r>
                <a:rPr lang="en-US" altLang="zh-CN" sz="2800" baseline="-25000" dirty="0" err="1">
                  <a:solidFill>
                    <a:srgbClr val="00B0F0"/>
                  </a:solidFill>
                  <a:latin typeface="Tahoma" pitchFamily="34" charset="0"/>
                </a:rPr>
                <a:t>OUTmax</a:t>
              </a:r>
              <a:endParaRPr lang="zh-CN" altLang="en-US" sz="2800" baseline="-25000" dirty="0">
                <a:solidFill>
                  <a:srgbClr val="00B0F0"/>
                </a:solidFill>
                <a:latin typeface="Tahoma" pitchFamily="34" charset="0"/>
              </a:endParaRPr>
            </a:p>
          </p:txBody>
        </p:sp>
        <p:sp>
          <p:nvSpPr>
            <p:cNvPr id="373841" name="Line 81"/>
            <p:cNvSpPr>
              <a:spLocks noChangeShapeType="1"/>
            </p:cNvSpPr>
            <p:nvPr/>
          </p:nvSpPr>
          <p:spPr bwMode="auto">
            <a:xfrm>
              <a:off x="2304" y="3072"/>
              <a:ext cx="1008" cy="0"/>
            </a:xfrm>
            <a:prstGeom prst="line">
              <a:avLst/>
            </a:prstGeom>
            <a:noFill/>
            <a:ln w="19050">
              <a:solidFill>
                <a:srgbClr val="FF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sp>
          <p:nvSpPr>
            <p:cNvPr id="373859" name="Line 99"/>
            <p:cNvSpPr>
              <a:spLocks noChangeShapeType="1"/>
            </p:cNvSpPr>
            <p:nvPr/>
          </p:nvSpPr>
          <p:spPr bwMode="auto">
            <a:xfrm>
              <a:off x="3312" y="1920"/>
              <a:ext cx="0" cy="1296"/>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grpSp>
      <p:grpSp>
        <p:nvGrpSpPr>
          <p:cNvPr id="373869" name="Group 109"/>
          <p:cNvGrpSpPr>
            <a:grpSpLocks/>
          </p:cNvGrpSpPr>
          <p:nvPr/>
        </p:nvGrpSpPr>
        <p:grpSpPr bwMode="auto">
          <a:xfrm>
            <a:off x="1966913" y="1524000"/>
            <a:ext cx="1690687" cy="3886200"/>
            <a:chOff x="1239" y="816"/>
            <a:chExt cx="1065" cy="2448"/>
          </a:xfrm>
        </p:grpSpPr>
        <p:sp>
          <p:nvSpPr>
            <p:cNvPr id="373793" name="Line 33"/>
            <p:cNvSpPr>
              <a:spLocks noChangeShapeType="1"/>
            </p:cNvSpPr>
            <p:nvPr/>
          </p:nvSpPr>
          <p:spPr bwMode="auto">
            <a:xfrm>
              <a:off x="2304" y="816"/>
              <a:ext cx="0" cy="2448"/>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sp>
          <p:nvSpPr>
            <p:cNvPr id="373838" name="Line 78"/>
            <p:cNvSpPr>
              <a:spLocks noChangeShapeType="1"/>
            </p:cNvSpPr>
            <p:nvPr/>
          </p:nvSpPr>
          <p:spPr bwMode="auto">
            <a:xfrm>
              <a:off x="1968" y="1344"/>
              <a:ext cx="0" cy="1248"/>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sp>
          <p:nvSpPr>
            <p:cNvPr id="373839" name="Line 79"/>
            <p:cNvSpPr>
              <a:spLocks noChangeShapeType="1"/>
            </p:cNvSpPr>
            <p:nvPr/>
          </p:nvSpPr>
          <p:spPr bwMode="auto">
            <a:xfrm>
              <a:off x="1968" y="2448"/>
              <a:ext cx="336" cy="0"/>
            </a:xfrm>
            <a:prstGeom prst="line">
              <a:avLst/>
            </a:prstGeom>
            <a:noFill/>
            <a:ln w="19050">
              <a:solidFill>
                <a:srgbClr val="FF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sp>
          <p:nvSpPr>
            <p:cNvPr id="373863" name="Text Box 103"/>
            <p:cNvSpPr txBox="1">
              <a:spLocks noChangeArrowheads="1"/>
            </p:cNvSpPr>
            <p:nvPr/>
          </p:nvSpPr>
          <p:spPr bwMode="auto">
            <a:xfrm>
              <a:off x="1239" y="2544"/>
              <a:ext cx="558"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B0F0"/>
                  </a:solidFill>
                  <a:latin typeface="Tahoma" pitchFamily="34" charset="0"/>
                </a:rPr>
                <a:t>t</a:t>
              </a:r>
              <a:r>
                <a:rPr lang="en-US" altLang="zh-CN" sz="2800" baseline="-25000">
                  <a:solidFill>
                    <a:srgbClr val="00B0F0"/>
                  </a:solidFill>
                  <a:latin typeface="Tahoma" pitchFamily="34" charset="0"/>
                </a:rPr>
                <a:t>setup</a:t>
              </a:r>
            </a:p>
          </p:txBody>
        </p:sp>
        <p:sp>
          <p:nvSpPr>
            <p:cNvPr id="373864" name="Line 104"/>
            <p:cNvSpPr>
              <a:spLocks noChangeShapeType="1"/>
            </p:cNvSpPr>
            <p:nvPr/>
          </p:nvSpPr>
          <p:spPr bwMode="auto">
            <a:xfrm>
              <a:off x="2112" y="2448"/>
              <a:ext cx="0" cy="336"/>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sp>
          <p:nvSpPr>
            <p:cNvPr id="373865" name="Line 105"/>
            <p:cNvSpPr>
              <a:spLocks noChangeShapeType="1"/>
            </p:cNvSpPr>
            <p:nvPr/>
          </p:nvSpPr>
          <p:spPr bwMode="auto">
            <a:xfrm flipH="1">
              <a:off x="1872" y="2784"/>
              <a:ext cx="240" cy="0"/>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grpSp>
      <p:grpSp>
        <p:nvGrpSpPr>
          <p:cNvPr id="373870" name="Group 110"/>
          <p:cNvGrpSpPr>
            <a:grpSpLocks/>
          </p:cNvGrpSpPr>
          <p:nvPr/>
        </p:nvGrpSpPr>
        <p:grpSpPr bwMode="auto">
          <a:xfrm>
            <a:off x="3657601" y="3281362"/>
            <a:ext cx="1230313" cy="1523999"/>
            <a:chOff x="2304" y="1920"/>
            <a:chExt cx="775" cy="960"/>
          </a:xfrm>
        </p:grpSpPr>
        <p:sp>
          <p:nvSpPr>
            <p:cNvPr id="373794" name="Line 34"/>
            <p:cNvSpPr>
              <a:spLocks noChangeShapeType="1"/>
            </p:cNvSpPr>
            <p:nvPr/>
          </p:nvSpPr>
          <p:spPr bwMode="auto">
            <a:xfrm>
              <a:off x="2832" y="1920"/>
              <a:ext cx="0" cy="672"/>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sp>
          <p:nvSpPr>
            <p:cNvPr id="373795" name="Text Box 35"/>
            <p:cNvSpPr txBox="1">
              <a:spLocks noChangeArrowheads="1"/>
            </p:cNvSpPr>
            <p:nvPr/>
          </p:nvSpPr>
          <p:spPr bwMode="auto">
            <a:xfrm>
              <a:off x="2349" y="2550"/>
              <a:ext cx="730"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err="1">
                  <a:solidFill>
                    <a:srgbClr val="00B0F0"/>
                  </a:solidFill>
                  <a:latin typeface="Tahoma" pitchFamily="34" charset="0"/>
                </a:rPr>
                <a:t>t</a:t>
              </a:r>
              <a:r>
                <a:rPr lang="en-US" altLang="zh-CN" sz="2800" baseline="-25000" dirty="0" err="1">
                  <a:solidFill>
                    <a:srgbClr val="00B0F0"/>
                  </a:solidFill>
                  <a:latin typeface="Tahoma" pitchFamily="34" charset="0"/>
                </a:rPr>
                <a:t>OUTmin</a:t>
              </a:r>
              <a:endParaRPr lang="en-US" altLang="zh-CN" sz="2800" baseline="-25000" dirty="0">
                <a:solidFill>
                  <a:srgbClr val="00B0F0"/>
                </a:solidFill>
                <a:latin typeface="Tahoma" pitchFamily="34" charset="0"/>
              </a:endParaRPr>
            </a:p>
          </p:txBody>
        </p:sp>
        <p:sp>
          <p:nvSpPr>
            <p:cNvPr id="373866" name="Line 106"/>
            <p:cNvSpPr>
              <a:spLocks noChangeShapeType="1"/>
            </p:cNvSpPr>
            <p:nvPr/>
          </p:nvSpPr>
          <p:spPr bwMode="auto">
            <a:xfrm>
              <a:off x="2304" y="2448"/>
              <a:ext cx="528" cy="0"/>
            </a:xfrm>
            <a:prstGeom prst="line">
              <a:avLst/>
            </a:prstGeom>
            <a:noFill/>
            <a:ln w="19050">
              <a:solidFill>
                <a:srgbClr val="FF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sp>
          <p:nvSpPr>
            <p:cNvPr id="373867" name="Line 107"/>
            <p:cNvSpPr>
              <a:spLocks noChangeShapeType="1"/>
            </p:cNvSpPr>
            <p:nvPr/>
          </p:nvSpPr>
          <p:spPr bwMode="auto">
            <a:xfrm>
              <a:off x="2592" y="2448"/>
              <a:ext cx="0" cy="192"/>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grpSp>
      <p:grpSp>
        <p:nvGrpSpPr>
          <p:cNvPr id="56" name="Group 109"/>
          <p:cNvGrpSpPr>
            <a:grpSpLocks/>
          </p:cNvGrpSpPr>
          <p:nvPr/>
        </p:nvGrpSpPr>
        <p:grpSpPr bwMode="auto">
          <a:xfrm>
            <a:off x="6012160" y="1462088"/>
            <a:ext cx="1473201" cy="3367088"/>
            <a:chOff x="1712" y="768"/>
            <a:chExt cx="928" cy="2121"/>
          </a:xfrm>
        </p:grpSpPr>
        <p:sp>
          <p:nvSpPr>
            <p:cNvPr id="57" name="Line 33"/>
            <p:cNvSpPr>
              <a:spLocks noChangeShapeType="1"/>
            </p:cNvSpPr>
            <p:nvPr/>
          </p:nvSpPr>
          <p:spPr bwMode="auto">
            <a:xfrm>
              <a:off x="2211" y="1335"/>
              <a:ext cx="0" cy="1194"/>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sp>
          <p:nvSpPr>
            <p:cNvPr id="58" name="Line 78"/>
            <p:cNvSpPr>
              <a:spLocks noChangeShapeType="1"/>
            </p:cNvSpPr>
            <p:nvPr/>
          </p:nvSpPr>
          <p:spPr bwMode="auto">
            <a:xfrm>
              <a:off x="1712" y="768"/>
              <a:ext cx="0" cy="1776"/>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sp>
          <p:nvSpPr>
            <p:cNvPr id="59" name="Line 79"/>
            <p:cNvSpPr>
              <a:spLocks noChangeShapeType="1"/>
            </p:cNvSpPr>
            <p:nvPr/>
          </p:nvSpPr>
          <p:spPr bwMode="auto">
            <a:xfrm flipV="1">
              <a:off x="1734" y="2439"/>
              <a:ext cx="432" cy="0"/>
            </a:xfrm>
            <a:prstGeom prst="line">
              <a:avLst/>
            </a:prstGeom>
            <a:noFill/>
            <a:ln w="19050">
              <a:solidFill>
                <a:srgbClr val="FF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sp>
          <p:nvSpPr>
            <p:cNvPr id="60" name="Text Box 103"/>
            <p:cNvSpPr txBox="1">
              <a:spLocks noChangeArrowheads="1"/>
            </p:cNvSpPr>
            <p:nvPr/>
          </p:nvSpPr>
          <p:spPr bwMode="auto">
            <a:xfrm>
              <a:off x="2164" y="2559"/>
              <a:ext cx="476"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err="1">
                  <a:solidFill>
                    <a:srgbClr val="00B0F0"/>
                  </a:solidFill>
                  <a:latin typeface="Tahoma" pitchFamily="34" charset="0"/>
                </a:rPr>
                <a:t>t</a:t>
              </a:r>
              <a:r>
                <a:rPr lang="en-US" altLang="zh-CN" sz="2800" baseline="-25000" dirty="0" err="1">
                  <a:solidFill>
                    <a:srgbClr val="00B0F0"/>
                  </a:solidFill>
                  <a:latin typeface="Tahoma" pitchFamily="34" charset="0"/>
                </a:rPr>
                <a:t>hold</a:t>
              </a:r>
              <a:endParaRPr lang="en-US" altLang="zh-CN" sz="2800" baseline="-25000" dirty="0">
                <a:solidFill>
                  <a:srgbClr val="00B0F0"/>
                </a:solidFill>
                <a:latin typeface="Tahoma" pitchFamily="34" charset="0"/>
              </a:endParaRPr>
            </a:p>
          </p:txBody>
        </p:sp>
        <p:sp>
          <p:nvSpPr>
            <p:cNvPr id="61" name="Line 104"/>
            <p:cNvSpPr>
              <a:spLocks noChangeShapeType="1"/>
            </p:cNvSpPr>
            <p:nvPr/>
          </p:nvSpPr>
          <p:spPr bwMode="auto">
            <a:xfrm>
              <a:off x="1935" y="2437"/>
              <a:ext cx="0" cy="336"/>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sp>
          <p:nvSpPr>
            <p:cNvPr id="62" name="Line 105"/>
            <p:cNvSpPr>
              <a:spLocks noChangeShapeType="1"/>
            </p:cNvSpPr>
            <p:nvPr/>
          </p:nvSpPr>
          <p:spPr bwMode="auto">
            <a:xfrm flipH="1">
              <a:off x="1924" y="2773"/>
              <a:ext cx="240" cy="0"/>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grpSp>
      <p:sp>
        <p:nvSpPr>
          <p:cNvPr id="2" name="日期占位符 1"/>
          <p:cNvSpPr>
            <a:spLocks noGrp="1"/>
          </p:cNvSpPr>
          <p:nvPr>
            <p:ph type="dt" sz="half" idx="10"/>
          </p:nvPr>
        </p:nvSpPr>
        <p:spPr/>
        <p:txBody>
          <a:bodyPr/>
          <a:lstStyle/>
          <a:p>
            <a:pPr>
              <a:defRPr/>
            </a:pPr>
            <a:fld id="{EB6F4FDF-EBD6-4FAE-96CB-E8B8D2ADC672}" type="datetime1">
              <a:rPr lang="zh-CN" altLang="en-US" smtClean="0"/>
              <a:t>2019/4/17</a:t>
            </a:fld>
            <a:endParaRPr lang="en-US" altLang="zh-CN"/>
          </a:p>
        </p:txBody>
      </p:sp>
    </p:spTree>
    <p:extLst>
      <p:ext uri="{BB962C8B-B14F-4D97-AF65-F5344CB8AC3E}">
        <p14:creationId xmlns:p14="http://schemas.microsoft.com/office/powerpoint/2010/main" val="3391508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73869"/>
                                        </p:tgtEl>
                                        <p:attrNameLst>
                                          <p:attrName>style.visibility</p:attrName>
                                        </p:attrNameLst>
                                      </p:cBhvr>
                                      <p:to>
                                        <p:strVal val="visible"/>
                                      </p:to>
                                    </p:set>
                                    <p:animEffect transition="in" filter="wipe(up)">
                                      <p:cBhvr>
                                        <p:cTn id="7" dur="500"/>
                                        <p:tgtEl>
                                          <p:spTgt spid="3738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73870"/>
                                        </p:tgtEl>
                                        <p:attrNameLst>
                                          <p:attrName>style.visibility</p:attrName>
                                        </p:attrNameLst>
                                      </p:cBhvr>
                                      <p:to>
                                        <p:strVal val="visible"/>
                                      </p:to>
                                    </p:set>
                                    <p:animEffect transition="in" filter="wipe(up)">
                                      <p:cBhvr>
                                        <p:cTn id="12" dur="500"/>
                                        <p:tgtEl>
                                          <p:spTgt spid="3738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73871"/>
                                        </p:tgtEl>
                                        <p:attrNameLst>
                                          <p:attrName>style.visibility</p:attrName>
                                        </p:attrNameLst>
                                      </p:cBhvr>
                                      <p:to>
                                        <p:strVal val="visible"/>
                                      </p:to>
                                    </p:set>
                                    <p:animEffect transition="in" filter="wipe(up)">
                                      <p:cBhvr>
                                        <p:cTn id="17" dur="500"/>
                                        <p:tgtEl>
                                          <p:spTgt spid="37387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up)">
                                      <p:cBhvr>
                                        <p:cTn id="2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1000125" y="185738"/>
            <a:ext cx="6905625" cy="742950"/>
          </a:xfrm>
        </p:spPr>
        <p:txBody>
          <a:bodyPr/>
          <a:lstStyle/>
          <a:p>
            <a:r>
              <a:rPr lang="zh-CN" altLang="en-US" dirty="0"/>
              <a:t>定时图</a:t>
            </a:r>
          </a:p>
        </p:txBody>
      </p:sp>
      <p:sp>
        <p:nvSpPr>
          <p:cNvPr id="34819" name="内容占位符 2"/>
          <p:cNvSpPr>
            <a:spLocks noGrp="1"/>
          </p:cNvSpPr>
          <p:nvPr>
            <p:ph idx="1"/>
          </p:nvPr>
        </p:nvSpPr>
        <p:spPr/>
        <p:txBody>
          <a:bodyPr/>
          <a:lstStyle/>
          <a:p>
            <a:r>
              <a:rPr lang="zh-CN" altLang="en-US" dirty="0"/>
              <a:t>传输延迟 </a:t>
            </a:r>
            <a:r>
              <a:rPr lang="en-US" altLang="zh-CN" sz="3200" dirty="0">
                <a:ea typeface="黑体" pitchFamily="2" charset="-122"/>
              </a:rPr>
              <a:t>propagation  delay</a:t>
            </a:r>
            <a:endParaRPr lang="en-US" altLang="zh-CN" dirty="0"/>
          </a:p>
          <a:p>
            <a:pPr lvl="1"/>
            <a:r>
              <a:rPr lang="zh-CN" altLang="en-US" dirty="0"/>
              <a:t>通路</a:t>
            </a:r>
            <a:r>
              <a:rPr lang="zh-CN" altLang="en-US" dirty="0">
                <a:solidFill>
                  <a:srgbClr val="FF0000"/>
                </a:solidFill>
              </a:rPr>
              <a:t>输入端</a:t>
            </a:r>
            <a:r>
              <a:rPr lang="zh-CN" altLang="en-US" dirty="0"/>
              <a:t>的变化引起通路</a:t>
            </a:r>
            <a:r>
              <a:rPr lang="zh-CN" altLang="en-US" dirty="0">
                <a:solidFill>
                  <a:srgbClr val="FF0000"/>
                </a:solidFill>
              </a:rPr>
              <a:t>输出端</a:t>
            </a:r>
            <a:r>
              <a:rPr lang="zh-CN" altLang="en-US" dirty="0"/>
              <a:t>变化所需的时间。</a:t>
            </a:r>
            <a:endParaRPr lang="en-US" altLang="zh-CN" dirty="0"/>
          </a:p>
          <a:p>
            <a:pPr lvl="2"/>
            <a:r>
              <a:rPr lang="zh-CN" altLang="en-US" dirty="0"/>
              <a:t>低到高：</a:t>
            </a:r>
            <a:r>
              <a:rPr lang="en-US" altLang="zh-CN" dirty="0" err="1"/>
              <a:t>t</a:t>
            </a:r>
            <a:r>
              <a:rPr lang="en-US" altLang="zh-CN" baseline="-25000" dirty="0" err="1"/>
              <a:t>pLH</a:t>
            </a:r>
            <a:r>
              <a:rPr lang="zh-CN" altLang="en-US" dirty="0"/>
              <a:t> ；高到低：</a:t>
            </a:r>
            <a:r>
              <a:rPr lang="en-US" altLang="zh-CN" dirty="0" err="1"/>
              <a:t>t</a:t>
            </a:r>
            <a:r>
              <a:rPr lang="en-US" altLang="zh-CN" baseline="-25000" dirty="0" err="1"/>
              <a:t>pHL</a:t>
            </a:r>
            <a:r>
              <a:rPr lang="zh-CN" altLang="en-US" dirty="0"/>
              <a:t> 。</a:t>
            </a:r>
            <a:endParaRPr lang="en-US" altLang="zh-CN" baseline="-25000" dirty="0"/>
          </a:p>
          <a:p>
            <a:pPr lvl="1"/>
            <a:r>
              <a:rPr lang="zh-CN" altLang="en-US" dirty="0"/>
              <a:t>较大电路中，组合</a:t>
            </a:r>
            <a:r>
              <a:rPr lang="en-US" altLang="zh-CN" dirty="0"/>
              <a:t>IC</a:t>
            </a:r>
            <a:r>
              <a:rPr lang="zh-CN" altLang="en-US" dirty="0"/>
              <a:t>的逻辑设计者利用各个器件的规格说明分析整个电路的定时。</a:t>
            </a:r>
            <a:endParaRPr lang="en-US" altLang="zh-CN" dirty="0"/>
          </a:p>
          <a:p>
            <a:pPr lvl="2"/>
            <a:r>
              <a:rPr lang="zh-CN" altLang="en-US" dirty="0"/>
              <a:t>整个电路的延迟等于各个通路延迟之和。</a:t>
            </a:r>
            <a:endParaRPr lang="en-US" altLang="zh-CN" dirty="0"/>
          </a:p>
        </p:txBody>
      </p:sp>
      <p:sp>
        <p:nvSpPr>
          <p:cNvPr id="34820"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第</a:t>
            </a:r>
            <a:r>
              <a:rPr lang="en-US" altLang="zh-CN"/>
              <a:t>6</a:t>
            </a:r>
            <a:r>
              <a:rPr lang="zh-CN" altLang="en-US"/>
              <a:t>章</a:t>
            </a:r>
            <a:endParaRPr lang="en-US" altLang="zh-CN"/>
          </a:p>
        </p:txBody>
      </p:sp>
      <p:sp>
        <p:nvSpPr>
          <p:cNvPr id="3482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6B0E9A4-A728-46C5-BA37-AA3A26279665}" type="slidenum">
              <a:rPr lang="en-US" altLang="zh-CN" smtClean="0"/>
              <a:pPr eaLnBrk="1" hangingPunct="1"/>
              <a:t>14</a:t>
            </a:fld>
            <a:endParaRPr lang="en-US" altLang="zh-CN"/>
          </a:p>
        </p:txBody>
      </p:sp>
      <p:pic>
        <p:nvPicPr>
          <p:cNvPr id="348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3954"/>
          <a:stretch/>
        </p:blipFill>
        <p:spPr bwMode="auto">
          <a:xfrm>
            <a:off x="683568" y="4077072"/>
            <a:ext cx="8246120" cy="2171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706C904D-D599-43A3-9260-1A6C6B1552C5}" type="datetime1">
              <a:rPr lang="zh-CN" altLang="en-US" smtClean="0"/>
              <a:t>2019/4/17</a:t>
            </a:fld>
            <a:endParaRPr lang="en-US" altLang="zh-CN"/>
          </a:p>
        </p:txBody>
      </p:sp>
      <p:sp>
        <p:nvSpPr>
          <p:cNvPr id="10" name="Rectangle 9"/>
          <p:cNvSpPr>
            <a:spLocks noChangeArrowheads="1"/>
          </p:cNvSpPr>
          <p:nvPr/>
        </p:nvSpPr>
        <p:spPr bwMode="auto">
          <a:xfrm>
            <a:off x="5491605" y="3094835"/>
            <a:ext cx="3290887"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10000"/>
              </a:lnSpc>
            </a:pPr>
            <a:r>
              <a:rPr lang="en-US" altLang="zh-CN" sz="2800" dirty="0" err="1">
                <a:solidFill>
                  <a:srgbClr val="00B0F0"/>
                </a:solidFill>
                <a:latin typeface="华文新魏" pitchFamily="2" charset="-122"/>
                <a:ea typeface="华文新魏" pitchFamily="2" charset="-122"/>
              </a:rPr>
              <a:t>t</a:t>
            </a:r>
            <a:r>
              <a:rPr lang="en-US" altLang="zh-CN" sz="2800" baseline="-25000" dirty="0" err="1">
                <a:solidFill>
                  <a:srgbClr val="00B0F0"/>
                </a:solidFill>
                <a:latin typeface="华文新魏" pitchFamily="2" charset="-122"/>
                <a:ea typeface="华文新魏" pitchFamily="2" charset="-122"/>
              </a:rPr>
              <a:t>pHL</a:t>
            </a:r>
            <a:r>
              <a:rPr lang="en-US" altLang="zh-CN" sz="2800" baseline="-25000" dirty="0">
                <a:solidFill>
                  <a:srgbClr val="00B0F0"/>
                </a:solidFill>
                <a:latin typeface="华文新魏" pitchFamily="2" charset="-122"/>
                <a:ea typeface="华文新魏" pitchFamily="2" charset="-122"/>
              </a:rPr>
              <a:t> </a:t>
            </a:r>
            <a:r>
              <a:rPr lang="zh-CN" altLang="en-US" sz="2800" dirty="0">
                <a:solidFill>
                  <a:srgbClr val="00B0F0"/>
                </a:solidFill>
                <a:latin typeface="华文新魏" pitchFamily="2" charset="-122"/>
                <a:ea typeface="华文新魏" pitchFamily="2" charset="-122"/>
              </a:rPr>
              <a:t>和 </a:t>
            </a:r>
            <a:r>
              <a:rPr lang="en-US" altLang="zh-CN" sz="2800" dirty="0" err="1">
                <a:solidFill>
                  <a:srgbClr val="00B0F0"/>
                </a:solidFill>
                <a:latin typeface="华文新魏" pitchFamily="2" charset="-122"/>
                <a:ea typeface="华文新魏" pitchFamily="2" charset="-122"/>
              </a:rPr>
              <a:t>t</a:t>
            </a:r>
            <a:r>
              <a:rPr lang="en-US" altLang="zh-CN" sz="2800" baseline="-25000" dirty="0" err="1">
                <a:solidFill>
                  <a:srgbClr val="00B0F0"/>
                </a:solidFill>
                <a:latin typeface="华文新魏" pitchFamily="2" charset="-122"/>
                <a:ea typeface="华文新魏" pitchFamily="2" charset="-122"/>
              </a:rPr>
              <a:t>pLH</a:t>
            </a:r>
            <a:r>
              <a:rPr lang="en-US" altLang="zh-CN" sz="2800" baseline="-25000" dirty="0">
                <a:solidFill>
                  <a:srgbClr val="00B0F0"/>
                </a:solidFill>
                <a:latin typeface="华文新魏" pitchFamily="2" charset="-122"/>
                <a:ea typeface="华文新魏" pitchFamily="2" charset="-122"/>
              </a:rPr>
              <a:t> </a:t>
            </a:r>
            <a:r>
              <a:rPr lang="zh-CN" altLang="en-US" sz="2800" dirty="0">
                <a:solidFill>
                  <a:srgbClr val="00B0F0"/>
                </a:solidFill>
                <a:latin typeface="华文新魏" pitchFamily="2" charset="-122"/>
                <a:ea typeface="华文新魏" pitchFamily="2" charset="-122"/>
              </a:rPr>
              <a:t>可能不同</a:t>
            </a:r>
          </a:p>
        </p:txBody>
      </p:sp>
      <p:cxnSp>
        <p:nvCxnSpPr>
          <p:cNvPr id="4" name="直接箭头连接符 3"/>
          <p:cNvCxnSpPr/>
          <p:nvPr/>
        </p:nvCxnSpPr>
        <p:spPr>
          <a:xfrm flipH="1">
            <a:off x="4572000" y="3656810"/>
            <a:ext cx="2592288" cy="178841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59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zh-CN" altLang="en-US" dirty="0"/>
              <a:t>电路定时</a:t>
            </a:r>
          </a:p>
        </p:txBody>
      </p:sp>
      <p:sp>
        <p:nvSpPr>
          <p:cNvPr id="2" name="日期占位符 1"/>
          <p:cNvSpPr>
            <a:spLocks noGrp="1"/>
          </p:cNvSpPr>
          <p:nvPr>
            <p:ph type="dt" sz="half" idx="10"/>
          </p:nvPr>
        </p:nvSpPr>
        <p:spPr/>
        <p:txBody>
          <a:bodyPr/>
          <a:lstStyle/>
          <a:p>
            <a:pPr>
              <a:defRPr/>
            </a:pPr>
            <a:fld id="{1080EA9C-AFFF-4BCC-A1D6-C2D9F1C85C59}" type="datetime1">
              <a:rPr lang="zh-CN" altLang="en-US" smtClean="0"/>
              <a:t>2019/4/17</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6</a:t>
            </a:r>
            <a:r>
              <a:rPr lang="zh-CN" altLang="en-US"/>
              <a:t>章</a:t>
            </a:r>
            <a:endParaRPr lang="en-US" altLang="zh-CN"/>
          </a:p>
        </p:txBody>
      </p:sp>
      <p:sp>
        <p:nvSpPr>
          <p:cNvPr id="4" name="灯片编号占位符 3"/>
          <p:cNvSpPr>
            <a:spLocks noGrp="1"/>
          </p:cNvSpPr>
          <p:nvPr>
            <p:ph type="sldNum" sz="quarter" idx="12"/>
          </p:nvPr>
        </p:nvSpPr>
        <p:spPr/>
        <p:txBody>
          <a:bodyPr/>
          <a:lstStyle/>
          <a:p>
            <a:pPr>
              <a:defRPr/>
            </a:pPr>
            <a:fld id="{EF64F774-8DC4-4688-9B05-397F5F62511F}" type="slidenum">
              <a:rPr lang="en-US" altLang="zh-CN" smtClean="0"/>
              <a:pPr>
                <a:defRPr/>
              </a:pPr>
              <a:t>15</a:t>
            </a:fld>
            <a:endParaRPr lang="en-US" altLang="zh-CN"/>
          </a:p>
        </p:txBody>
      </p:sp>
      <p:pic>
        <p:nvPicPr>
          <p:cNvPr id="5" name="图片 4"/>
          <p:cNvPicPr>
            <a:picLocks noChangeAspect="1"/>
          </p:cNvPicPr>
          <p:nvPr/>
        </p:nvPicPr>
        <p:blipFill>
          <a:blip r:embed="rId3"/>
          <a:stretch>
            <a:fillRect/>
          </a:stretch>
        </p:blipFill>
        <p:spPr>
          <a:xfrm>
            <a:off x="827585" y="2924944"/>
            <a:ext cx="4968551" cy="2448272"/>
          </a:xfrm>
          <a:prstGeom prst="rect">
            <a:avLst/>
          </a:prstGeom>
        </p:spPr>
      </p:pic>
      <p:sp>
        <p:nvSpPr>
          <p:cNvPr id="12" name="Text Box 20"/>
          <p:cNvSpPr txBox="1">
            <a:spLocks noChangeArrowheads="1"/>
          </p:cNvSpPr>
          <p:nvPr/>
        </p:nvSpPr>
        <p:spPr bwMode="auto">
          <a:xfrm>
            <a:off x="5698678" y="2742034"/>
            <a:ext cx="298812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latin typeface="+mn-ea"/>
                <a:ea typeface="+mn-ea"/>
              </a:rPr>
              <a:t>当</a:t>
            </a:r>
            <a:r>
              <a:rPr lang="en-US" altLang="zh-CN" sz="2400" dirty="0">
                <a:latin typeface="+mn-ea"/>
                <a:ea typeface="+mn-ea"/>
              </a:rPr>
              <a:t>X=0,Y</a:t>
            </a:r>
            <a:r>
              <a:rPr lang="zh-CN" altLang="en-US" sz="2400" dirty="0">
                <a:latin typeface="+mn-ea"/>
                <a:ea typeface="+mn-ea"/>
              </a:rPr>
              <a:t>输入变化时，则</a:t>
            </a:r>
            <a:r>
              <a:rPr lang="en-US" altLang="zh-CN" sz="2400" dirty="0">
                <a:latin typeface="+mn-ea"/>
                <a:ea typeface="+mn-ea"/>
              </a:rPr>
              <a:t>Y</a:t>
            </a:r>
            <a:r>
              <a:rPr lang="zh-CN" altLang="en-US" sz="2400" dirty="0">
                <a:latin typeface="+mn-ea"/>
                <a:ea typeface="+mn-ea"/>
              </a:rPr>
              <a:t>变化的传递通路经过</a:t>
            </a:r>
            <a:r>
              <a:rPr lang="en-US" altLang="zh-CN" sz="2400" dirty="0">
                <a:latin typeface="+mn-ea"/>
                <a:ea typeface="+mn-ea"/>
              </a:rPr>
              <a:t>2</a:t>
            </a:r>
            <a:r>
              <a:rPr lang="zh-CN" altLang="en-US" sz="2400" dirty="0">
                <a:latin typeface="+mn-ea"/>
                <a:ea typeface="+mn-ea"/>
              </a:rPr>
              <a:t>个与非门。</a:t>
            </a:r>
          </a:p>
        </p:txBody>
      </p:sp>
      <p:sp>
        <p:nvSpPr>
          <p:cNvPr id="13" name="Text Box 20"/>
          <p:cNvSpPr txBox="1">
            <a:spLocks noChangeArrowheads="1"/>
          </p:cNvSpPr>
          <p:nvPr/>
        </p:nvSpPr>
        <p:spPr bwMode="auto">
          <a:xfrm>
            <a:off x="5698678" y="4542219"/>
            <a:ext cx="298812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latin typeface="+mn-ea"/>
                <a:ea typeface="+mn-ea"/>
              </a:rPr>
              <a:t>当</a:t>
            </a:r>
            <a:r>
              <a:rPr lang="en-US" altLang="zh-CN" sz="2400" dirty="0">
                <a:latin typeface="+mn-ea"/>
                <a:ea typeface="+mn-ea"/>
              </a:rPr>
              <a:t>X=1,Y</a:t>
            </a:r>
            <a:r>
              <a:rPr lang="zh-CN" altLang="en-US" sz="2400" dirty="0">
                <a:latin typeface="+mn-ea"/>
                <a:ea typeface="+mn-ea"/>
              </a:rPr>
              <a:t>输入变化时，</a:t>
            </a:r>
            <a:endParaRPr lang="en-US" altLang="zh-CN" sz="2400" dirty="0">
              <a:latin typeface="+mn-ea"/>
              <a:ea typeface="+mn-ea"/>
            </a:endParaRPr>
          </a:p>
          <a:p>
            <a:r>
              <a:rPr lang="zh-CN" altLang="en-US" sz="2400" dirty="0">
                <a:latin typeface="+mn-ea"/>
                <a:ea typeface="+mn-ea"/>
              </a:rPr>
              <a:t>则</a:t>
            </a:r>
            <a:r>
              <a:rPr lang="en-US" altLang="zh-CN" sz="2400" dirty="0">
                <a:latin typeface="+mn-ea"/>
                <a:ea typeface="+mn-ea"/>
              </a:rPr>
              <a:t>Y</a:t>
            </a:r>
            <a:r>
              <a:rPr lang="zh-CN" altLang="en-US" sz="2400" dirty="0">
                <a:latin typeface="+mn-ea"/>
                <a:ea typeface="+mn-ea"/>
              </a:rPr>
              <a:t>变化的传递通路经过</a:t>
            </a:r>
            <a:r>
              <a:rPr lang="en-US" altLang="zh-CN" sz="2400" dirty="0">
                <a:latin typeface="+mn-ea"/>
                <a:ea typeface="+mn-ea"/>
              </a:rPr>
              <a:t>3</a:t>
            </a:r>
            <a:r>
              <a:rPr lang="zh-CN" altLang="en-US" sz="2400" dirty="0">
                <a:latin typeface="+mn-ea"/>
                <a:ea typeface="+mn-ea"/>
              </a:rPr>
              <a:t>个与非门。</a:t>
            </a:r>
          </a:p>
        </p:txBody>
      </p:sp>
      <p:sp>
        <p:nvSpPr>
          <p:cNvPr id="14" name="Text Box 20"/>
          <p:cNvSpPr txBox="1">
            <a:spLocks noChangeArrowheads="1"/>
          </p:cNvSpPr>
          <p:nvPr/>
        </p:nvSpPr>
        <p:spPr bwMode="auto">
          <a:xfrm>
            <a:off x="479180" y="5621481"/>
            <a:ext cx="861552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solidFill>
                  <a:srgbClr val="FF0000"/>
                </a:solidFill>
                <a:latin typeface="+mn-ea"/>
                <a:ea typeface="+mn-ea"/>
              </a:rPr>
              <a:t>表</a:t>
            </a:r>
            <a:r>
              <a:rPr lang="en-US" altLang="zh-CN" sz="2400" dirty="0">
                <a:solidFill>
                  <a:srgbClr val="FF0000"/>
                </a:solidFill>
                <a:latin typeface="+mn-ea"/>
                <a:ea typeface="+mn-ea"/>
              </a:rPr>
              <a:t>6-2</a:t>
            </a:r>
            <a:r>
              <a:rPr lang="zh-CN" altLang="en-US" sz="2400" dirty="0">
                <a:solidFill>
                  <a:srgbClr val="FF0000"/>
                </a:solidFill>
                <a:latin typeface="+mn-ea"/>
                <a:ea typeface="+mn-ea"/>
              </a:rPr>
              <a:t>和</a:t>
            </a:r>
            <a:r>
              <a:rPr lang="en-US" altLang="zh-CN" sz="2400" dirty="0">
                <a:solidFill>
                  <a:srgbClr val="FF0000"/>
                </a:solidFill>
                <a:latin typeface="+mn-ea"/>
                <a:ea typeface="+mn-ea"/>
              </a:rPr>
              <a:t>6-3</a:t>
            </a:r>
            <a:r>
              <a:rPr lang="zh-CN" altLang="en-US" sz="2400" dirty="0">
                <a:solidFill>
                  <a:srgbClr val="FF0000"/>
                </a:solidFill>
                <a:latin typeface="+mn-ea"/>
                <a:ea typeface="+mn-ea"/>
              </a:rPr>
              <a:t>中，</a:t>
            </a:r>
            <a:r>
              <a:rPr lang="en-US" altLang="zh-CN" sz="2400" dirty="0">
                <a:solidFill>
                  <a:srgbClr val="FF0000"/>
                </a:solidFill>
                <a:latin typeface="+mn-ea"/>
                <a:ea typeface="+mn-ea"/>
              </a:rPr>
              <a:t>74LS86</a:t>
            </a:r>
            <a:r>
              <a:rPr lang="zh-CN" altLang="en-US" sz="2400" dirty="0">
                <a:solidFill>
                  <a:srgbClr val="FF0000"/>
                </a:solidFill>
                <a:latin typeface="+mn-ea"/>
                <a:ea typeface="+mn-ea"/>
              </a:rPr>
              <a:t>、</a:t>
            </a:r>
            <a:r>
              <a:rPr lang="en-US" altLang="zh-CN" sz="2400" dirty="0">
                <a:solidFill>
                  <a:srgbClr val="FF0000"/>
                </a:solidFill>
                <a:latin typeface="+mn-ea"/>
                <a:ea typeface="+mn-ea"/>
              </a:rPr>
              <a:t>74LS138</a:t>
            </a:r>
            <a:r>
              <a:rPr lang="zh-CN" altLang="en-US" sz="2400" dirty="0">
                <a:solidFill>
                  <a:srgbClr val="FF0000"/>
                </a:solidFill>
                <a:latin typeface="+mn-ea"/>
                <a:ea typeface="+mn-ea"/>
              </a:rPr>
              <a:t>和</a:t>
            </a:r>
            <a:r>
              <a:rPr lang="en-US" altLang="zh-CN" sz="2400" dirty="0">
                <a:solidFill>
                  <a:srgbClr val="FF0000"/>
                </a:solidFill>
                <a:latin typeface="+mn-ea"/>
                <a:ea typeface="+mn-ea"/>
              </a:rPr>
              <a:t>74LS139</a:t>
            </a:r>
            <a:r>
              <a:rPr lang="zh-CN" altLang="en-US" sz="2400" dirty="0">
                <a:solidFill>
                  <a:srgbClr val="FF0000"/>
                </a:solidFill>
                <a:latin typeface="+mn-ea"/>
                <a:ea typeface="+mn-ea"/>
              </a:rPr>
              <a:t>（</a:t>
            </a:r>
            <a:r>
              <a:rPr lang="en-US" altLang="zh-CN" sz="2400" dirty="0">
                <a:solidFill>
                  <a:srgbClr val="FF0000"/>
                </a:solidFill>
                <a:latin typeface="+mn-ea"/>
                <a:ea typeface="+mn-ea"/>
              </a:rPr>
              <a:t>2</a:t>
            </a:r>
            <a:r>
              <a:rPr lang="zh-CN" altLang="en-US" sz="2400" dirty="0">
                <a:solidFill>
                  <a:srgbClr val="FF0000"/>
                </a:solidFill>
                <a:latin typeface="+mn-ea"/>
                <a:ea typeface="+mn-ea"/>
              </a:rPr>
              <a:t>级</a:t>
            </a:r>
            <a:r>
              <a:rPr lang="en-US" altLang="zh-CN" sz="2400" dirty="0">
                <a:solidFill>
                  <a:srgbClr val="FF0000"/>
                </a:solidFill>
                <a:latin typeface="+mn-ea"/>
                <a:ea typeface="+mn-ea"/>
              </a:rPr>
              <a:t>/3</a:t>
            </a:r>
            <a:r>
              <a:rPr lang="zh-CN" altLang="en-US" sz="2400" dirty="0">
                <a:solidFill>
                  <a:srgbClr val="FF0000"/>
                </a:solidFill>
                <a:latin typeface="+mn-ea"/>
                <a:ea typeface="+mn-ea"/>
              </a:rPr>
              <a:t>级）的不同延迟的表示不同传输通路。</a:t>
            </a:r>
          </a:p>
        </p:txBody>
      </p:sp>
      <p:pic>
        <p:nvPicPr>
          <p:cNvPr id="11" name="Picture 9"/>
          <p:cNvPicPr>
            <a:picLocks noGrp="1" noChangeAspect="1" noChangeArrowheads="1"/>
          </p:cNvPicPr>
          <p:nvPr>
            <p:ph idx="1"/>
          </p:nvPr>
        </p:nvPicPr>
        <p:blipFill rotWithShape="1">
          <a:blip r:embed="rId4" cstate="print"/>
          <a:srcRect r="50202"/>
          <a:stretch/>
        </p:blipFill>
        <p:spPr>
          <a:xfrm>
            <a:off x="6866374" y="9606"/>
            <a:ext cx="2277626" cy="2479306"/>
          </a:xfrm>
          <a:noFill/>
        </p:spPr>
      </p:pic>
      <p:sp>
        <p:nvSpPr>
          <p:cNvPr id="396296" name="Text Box 8"/>
          <p:cNvSpPr txBox="1">
            <a:spLocks noChangeArrowheads="1"/>
          </p:cNvSpPr>
          <p:nvPr/>
        </p:nvSpPr>
        <p:spPr bwMode="auto">
          <a:xfrm>
            <a:off x="457200" y="1157288"/>
            <a:ext cx="652656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buFont typeface="Arial" panose="020B0604020202020204" pitchFamily="34" charset="0"/>
              <a:buChar char="•"/>
            </a:pPr>
            <a:r>
              <a:rPr lang="zh-CN" altLang="en-US" sz="2800" dirty="0">
                <a:latin typeface="+mn-ea"/>
                <a:ea typeface="+mn-ea"/>
              </a:rPr>
              <a:t>从输入转换到相应输出转换的延迟取决于变化的信号所经历的内部通路。</a:t>
            </a:r>
            <a:endParaRPr lang="en-US" altLang="zh-CN" sz="2800" dirty="0">
              <a:latin typeface="+mn-ea"/>
              <a:ea typeface="+mn-ea"/>
            </a:endParaRPr>
          </a:p>
          <a:p>
            <a:pPr marL="457200" indent="-457200">
              <a:buFont typeface="Arial" panose="020B0604020202020204" pitchFamily="34" charset="0"/>
              <a:buChar char="•"/>
            </a:pPr>
            <a:r>
              <a:rPr lang="zh-CN" altLang="en-US" sz="2800" dirty="0">
                <a:latin typeface="+mn-ea"/>
                <a:ea typeface="+mn-ea"/>
              </a:rPr>
              <a:t>对于不同的输入组合，输入通路可能不同。</a:t>
            </a:r>
            <a:endParaRPr lang="en-US" altLang="zh-CN" sz="2800" dirty="0">
              <a:latin typeface="+mn-ea"/>
              <a:ea typeface="+mn-ea"/>
            </a:endParaRPr>
          </a:p>
        </p:txBody>
      </p:sp>
    </p:spTree>
    <p:extLst>
      <p:ext uri="{BB962C8B-B14F-4D97-AF65-F5344CB8AC3E}">
        <p14:creationId xmlns:p14="http://schemas.microsoft.com/office/powerpoint/2010/main" val="303685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3" grpId="0" autoUpdateAnimBg="0"/>
      <p:bldP spid="1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zh-CN" altLang="en-US" dirty="0"/>
              <a:t>电路定时</a:t>
            </a:r>
          </a:p>
        </p:txBody>
      </p:sp>
      <p:sp>
        <p:nvSpPr>
          <p:cNvPr id="397316" name="Text Box 4"/>
          <p:cNvSpPr txBox="1">
            <a:spLocks noChangeArrowheads="1"/>
          </p:cNvSpPr>
          <p:nvPr/>
        </p:nvSpPr>
        <p:spPr bwMode="auto">
          <a:xfrm>
            <a:off x="762000" y="1157288"/>
            <a:ext cx="4362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ea typeface="黑体" pitchFamily="2" charset="-122"/>
              </a:rPr>
              <a:t>传播延迟  </a:t>
            </a:r>
            <a:r>
              <a:rPr lang="en-US" altLang="zh-CN" sz="2800" dirty="0">
                <a:ea typeface="黑体" pitchFamily="2" charset="-122"/>
              </a:rPr>
              <a:t>propagation  delay</a:t>
            </a:r>
          </a:p>
        </p:txBody>
      </p:sp>
      <p:sp>
        <p:nvSpPr>
          <p:cNvPr id="397319" name="Text Box 7"/>
          <p:cNvSpPr txBox="1">
            <a:spLocks noChangeArrowheads="1"/>
          </p:cNvSpPr>
          <p:nvPr/>
        </p:nvSpPr>
        <p:spPr bwMode="auto">
          <a:xfrm>
            <a:off x="762000" y="1843088"/>
            <a:ext cx="44935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latin typeface="Arial" charset="0"/>
                <a:ea typeface="黑体" pitchFamily="2" charset="-122"/>
              </a:rPr>
              <a:t>定时分析：取最大延迟计算</a:t>
            </a:r>
          </a:p>
        </p:txBody>
      </p:sp>
      <p:graphicFrame>
        <p:nvGraphicFramePr>
          <p:cNvPr id="397320" name="Object 8"/>
          <p:cNvGraphicFramePr>
            <a:graphicFrameLocks noChangeAspect="1"/>
          </p:cNvGraphicFramePr>
          <p:nvPr>
            <p:extLst>
              <p:ext uri="{D42A27DB-BD31-4B8C-83A1-F6EECF244321}">
                <p14:modId xmlns:p14="http://schemas.microsoft.com/office/powerpoint/2010/main" val="1744322494"/>
              </p:ext>
            </p:extLst>
          </p:nvPr>
        </p:nvGraphicFramePr>
        <p:xfrm>
          <a:off x="914400" y="2743200"/>
          <a:ext cx="7239000" cy="3251200"/>
        </p:xfrm>
        <a:graphic>
          <a:graphicData uri="http://schemas.openxmlformats.org/presentationml/2006/ole">
            <mc:AlternateContent xmlns:mc="http://schemas.openxmlformats.org/markup-compatibility/2006">
              <mc:Choice xmlns:v="urn:schemas-microsoft-com:vml" Requires="v">
                <p:oleObj spid="_x0000_s79992" name="Visio" r:id="rId3" imgW="2935877" imgH="1342920" progId="Visio.Drawing.11">
                  <p:embed/>
                </p:oleObj>
              </mc:Choice>
              <mc:Fallback>
                <p:oleObj name="Visio" r:id="rId3" imgW="2935877" imgH="1342920" progId="Visio.Drawing.11">
                  <p:embed/>
                  <p:pic>
                    <p:nvPicPr>
                      <p:cNvPr id="0" name=""/>
                      <p:cNvPicPr>
                        <a:picLocks noChangeAspect="1" noChangeArrowheads="1"/>
                      </p:cNvPicPr>
                      <p:nvPr/>
                    </p:nvPicPr>
                    <p:blipFill>
                      <a:blip r:embed="rId4"/>
                      <a:srcRect/>
                      <a:stretch>
                        <a:fillRect/>
                      </a:stretch>
                    </p:blipFill>
                    <p:spPr bwMode="auto">
                      <a:xfrm>
                        <a:off x="914400" y="2743200"/>
                        <a:ext cx="7239000" cy="32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97324" name="Group 12"/>
          <p:cNvGrpSpPr>
            <a:grpSpLocks/>
          </p:cNvGrpSpPr>
          <p:nvPr/>
        </p:nvGrpSpPr>
        <p:grpSpPr bwMode="auto">
          <a:xfrm>
            <a:off x="5503240" y="1104901"/>
            <a:ext cx="2500313" cy="1531938"/>
            <a:chOff x="3264" y="696"/>
            <a:chExt cx="1575" cy="965"/>
          </a:xfrm>
        </p:grpSpPr>
        <p:sp>
          <p:nvSpPr>
            <p:cNvPr id="397318" name="Rectangle 6"/>
            <p:cNvSpPr>
              <a:spLocks noChangeArrowheads="1"/>
            </p:cNvSpPr>
            <p:nvPr/>
          </p:nvSpPr>
          <p:spPr bwMode="auto">
            <a:xfrm>
              <a:off x="3947" y="696"/>
              <a:ext cx="892" cy="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2400" dirty="0">
                  <a:latin typeface="Arial" charset="0"/>
                  <a:ea typeface="黑体" pitchFamily="2" charset="-122"/>
                </a:rPr>
                <a:t>最大延迟</a:t>
              </a:r>
            </a:p>
            <a:p>
              <a:pPr>
                <a:lnSpc>
                  <a:spcPct val="130000"/>
                </a:lnSpc>
              </a:pPr>
              <a:r>
                <a:rPr lang="zh-CN" altLang="en-US" sz="2400" dirty="0">
                  <a:latin typeface="Arial" charset="0"/>
                  <a:ea typeface="黑体" pitchFamily="2" charset="-122"/>
                </a:rPr>
                <a:t>典型延迟</a:t>
              </a:r>
            </a:p>
            <a:p>
              <a:pPr>
                <a:lnSpc>
                  <a:spcPct val="130000"/>
                </a:lnSpc>
              </a:pPr>
              <a:r>
                <a:rPr lang="zh-CN" altLang="en-US" sz="2400" dirty="0">
                  <a:latin typeface="Arial" charset="0"/>
                  <a:ea typeface="黑体" pitchFamily="2" charset="-122"/>
                </a:rPr>
                <a:t>最小延迟</a:t>
              </a:r>
            </a:p>
          </p:txBody>
        </p:sp>
        <p:sp>
          <p:nvSpPr>
            <p:cNvPr id="397322" name="Line 10"/>
            <p:cNvSpPr>
              <a:spLocks noChangeShapeType="1"/>
            </p:cNvSpPr>
            <p:nvPr/>
          </p:nvSpPr>
          <p:spPr bwMode="auto">
            <a:xfrm>
              <a:off x="3264" y="935"/>
              <a:ext cx="62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7323" name="AutoShape 11"/>
            <p:cNvSpPr>
              <a:spLocks/>
            </p:cNvSpPr>
            <p:nvPr/>
          </p:nvSpPr>
          <p:spPr bwMode="auto">
            <a:xfrm>
              <a:off x="3840" y="720"/>
              <a:ext cx="144" cy="864"/>
            </a:xfrm>
            <a:prstGeom prst="leftBrace">
              <a:avLst>
                <a:gd name="adj1" fmla="val 50000"/>
                <a:gd name="adj2" fmla="val 23264"/>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97331" name="Group 19"/>
          <p:cNvGrpSpPr>
            <a:grpSpLocks/>
          </p:cNvGrpSpPr>
          <p:nvPr/>
        </p:nvGrpSpPr>
        <p:grpSpPr bwMode="auto">
          <a:xfrm>
            <a:off x="2133600" y="2971800"/>
            <a:ext cx="5246688" cy="2301875"/>
            <a:chOff x="1344" y="1872"/>
            <a:chExt cx="3305" cy="1450"/>
          </a:xfrm>
        </p:grpSpPr>
        <p:sp>
          <p:nvSpPr>
            <p:cNvPr id="397325" name="Text Box 13"/>
            <p:cNvSpPr txBox="1">
              <a:spLocks noChangeArrowheads="1"/>
            </p:cNvSpPr>
            <p:nvPr/>
          </p:nvSpPr>
          <p:spPr bwMode="auto">
            <a:xfrm>
              <a:off x="3168" y="2304"/>
              <a:ext cx="432"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rgbClr val="00B0F0"/>
                  </a:solidFill>
                  <a:latin typeface="Tahoma" pitchFamily="34" charset="0"/>
                </a:rPr>
                <a:t>’08</a:t>
              </a:r>
            </a:p>
            <a:p>
              <a:pPr>
                <a:lnSpc>
                  <a:spcPct val="80000"/>
                </a:lnSpc>
              </a:pPr>
              <a:endParaRPr lang="zh-CN" altLang="en-US" dirty="0">
                <a:solidFill>
                  <a:srgbClr val="00B0F0"/>
                </a:solidFill>
                <a:latin typeface="Tahoma" pitchFamily="34" charset="0"/>
              </a:endParaRPr>
            </a:p>
            <a:p>
              <a:pPr>
                <a:lnSpc>
                  <a:spcPct val="90000"/>
                </a:lnSpc>
              </a:pPr>
              <a:endParaRPr lang="zh-CN" altLang="en-US" dirty="0">
                <a:solidFill>
                  <a:srgbClr val="00B0F0"/>
                </a:solidFill>
                <a:latin typeface="Tahoma" pitchFamily="34" charset="0"/>
              </a:endParaRPr>
            </a:p>
            <a:p>
              <a:pPr>
                <a:lnSpc>
                  <a:spcPct val="90000"/>
                </a:lnSpc>
              </a:pPr>
              <a:endParaRPr lang="zh-CN" altLang="en-US" dirty="0">
                <a:solidFill>
                  <a:srgbClr val="00B0F0"/>
                </a:solidFill>
                <a:latin typeface="Tahoma" pitchFamily="34" charset="0"/>
              </a:endParaRPr>
            </a:p>
            <a:p>
              <a:pPr>
                <a:lnSpc>
                  <a:spcPct val="90000"/>
                </a:lnSpc>
              </a:pPr>
              <a:endParaRPr lang="zh-CN" altLang="en-US" dirty="0">
                <a:solidFill>
                  <a:srgbClr val="00B0F0"/>
                </a:solidFill>
                <a:latin typeface="Tahoma" pitchFamily="34" charset="0"/>
              </a:endParaRPr>
            </a:p>
            <a:p>
              <a:r>
                <a:rPr lang="zh-CN" altLang="en-US" dirty="0">
                  <a:solidFill>
                    <a:srgbClr val="00B0F0"/>
                  </a:solidFill>
                  <a:latin typeface="Tahoma" pitchFamily="34" charset="0"/>
                </a:rPr>
                <a:t>’08</a:t>
              </a:r>
            </a:p>
          </p:txBody>
        </p:sp>
        <p:sp>
          <p:nvSpPr>
            <p:cNvPr id="397327" name="Text Box 15"/>
            <p:cNvSpPr txBox="1">
              <a:spLocks noChangeArrowheads="1"/>
            </p:cNvSpPr>
            <p:nvPr/>
          </p:nvSpPr>
          <p:spPr bwMode="auto">
            <a:xfrm>
              <a:off x="1344" y="2976"/>
              <a:ext cx="43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00B0F0"/>
                  </a:solidFill>
                  <a:latin typeface="Tahoma" pitchFamily="34" charset="0"/>
                  <a:ea typeface="黑体" pitchFamily="2" charset="-122"/>
                </a:rPr>
                <a:t>’</a:t>
              </a:r>
              <a:r>
                <a:rPr lang="zh-CN" altLang="en-US" sz="2000" dirty="0">
                  <a:solidFill>
                    <a:srgbClr val="00B0F0"/>
                  </a:solidFill>
                  <a:latin typeface="Tahoma" pitchFamily="34" charset="0"/>
                  <a:ea typeface="黑体" pitchFamily="2" charset="-122"/>
                </a:rPr>
                <a:t>04</a:t>
              </a:r>
            </a:p>
          </p:txBody>
        </p:sp>
        <p:sp>
          <p:nvSpPr>
            <p:cNvPr id="397328" name="Text Box 16"/>
            <p:cNvSpPr txBox="1">
              <a:spLocks noChangeArrowheads="1"/>
            </p:cNvSpPr>
            <p:nvPr/>
          </p:nvSpPr>
          <p:spPr bwMode="auto">
            <a:xfrm>
              <a:off x="2112" y="1872"/>
              <a:ext cx="43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00B0F0"/>
                  </a:solidFill>
                  <a:latin typeface="Tahoma" pitchFamily="34" charset="0"/>
                  <a:ea typeface="黑体" pitchFamily="2" charset="-122"/>
                </a:rPr>
                <a:t>’</a:t>
              </a:r>
              <a:r>
                <a:rPr lang="zh-CN" altLang="en-US" sz="2000" dirty="0">
                  <a:solidFill>
                    <a:srgbClr val="00B0F0"/>
                  </a:solidFill>
                  <a:latin typeface="Tahoma" pitchFamily="34" charset="0"/>
                  <a:ea typeface="黑体" pitchFamily="2" charset="-122"/>
                </a:rPr>
                <a:t>32</a:t>
              </a:r>
            </a:p>
          </p:txBody>
        </p:sp>
        <p:sp>
          <p:nvSpPr>
            <p:cNvPr id="397329" name="Text Box 17"/>
            <p:cNvSpPr txBox="1">
              <a:spLocks noChangeArrowheads="1"/>
            </p:cNvSpPr>
            <p:nvPr/>
          </p:nvSpPr>
          <p:spPr bwMode="auto">
            <a:xfrm>
              <a:off x="2112" y="2400"/>
              <a:ext cx="43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00B0F0"/>
                  </a:solidFill>
                  <a:latin typeface="Tahoma" pitchFamily="34" charset="0"/>
                  <a:ea typeface="黑体" pitchFamily="2" charset="-122"/>
                </a:rPr>
                <a:t>’</a:t>
              </a:r>
              <a:r>
                <a:rPr lang="zh-CN" altLang="en-US" sz="2000" dirty="0">
                  <a:solidFill>
                    <a:srgbClr val="00B0F0"/>
                  </a:solidFill>
                  <a:latin typeface="Tahoma" pitchFamily="34" charset="0"/>
                  <a:ea typeface="黑体" pitchFamily="2" charset="-122"/>
                </a:rPr>
                <a:t>32</a:t>
              </a:r>
            </a:p>
          </p:txBody>
        </p:sp>
        <p:sp>
          <p:nvSpPr>
            <p:cNvPr id="397330" name="Text Box 18"/>
            <p:cNvSpPr txBox="1">
              <a:spLocks noChangeArrowheads="1"/>
            </p:cNvSpPr>
            <p:nvPr/>
          </p:nvSpPr>
          <p:spPr bwMode="auto">
            <a:xfrm>
              <a:off x="4243" y="2688"/>
              <a:ext cx="40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dirty="0">
                  <a:solidFill>
                    <a:srgbClr val="00B0F0"/>
                  </a:solidFill>
                  <a:latin typeface="Tahoma" pitchFamily="34" charset="0"/>
                  <a:ea typeface="黑体" pitchFamily="2" charset="-122"/>
                </a:rPr>
                <a:t>’32</a:t>
              </a:r>
            </a:p>
          </p:txBody>
        </p:sp>
      </p:grpSp>
      <p:grpSp>
        <p:nvGrpSpPr>
          <p:cNvPr id="397337" name="Group 25"/>
          <p:cNvGrpSpPr>
            <a:grpSpLocks/>
          </p:cNvGrpSpPr>
          <p:nvPr/>
        </p:nvGrpSpPr>
        <p:grpSpPr bwMode="auto">
          <a:xfrm>
            <a:off x="2133600" y="4267203"/>
            <a:ext cx="5124450" cy="1390267"/>
            <a:chOff x="1344" y="2688"/>
            <a:chExt cx="3228" cy="1307"/>
          </a:xfrm>
        </p:grpSpPr>
        <p:sp>
          <p:nvSpPr>
            <p:cNvPr id="397333" name="Text Box 21"/>
            <p:cNvSpPr txBox="1">
              <a:spLocks noChangeArrowheads="1"/>
            </p:cNvSpPr>
            <p:nvPr/>
          </p:nvSpPr>
          <p:spPr bwMode="auto">
            <a:xfrm>
              <a:off x="1344" y="3648"/>
              <a:ext cx="276"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FF0000"/>
                  </a:solidFill>
                  <a:latin typeface="Tahoma" pitchFamily="34" charset="0"/>
                </a:rPr>
                <a:t>3</a:t>
              </a:r>
              <a:r>
                <a:rPr lang="zh-CN" altLang="en-US" dirty="0">
                  <a:solidFill>
                    <a:srgbClr val="FF0000"/>
                  </a:solidFill>
                  <a:latin typeface="Tahoma" pitchFamily="34" charset="0"/>
                </a:rPr>
                <a:t>5</a:t>
              </a:r>
            </a:p>
          </p:txBody>
        </p:sp>
        <p:sp>
          <p:nvSpPr>
            <p:cNvPr id="397334" name="Text Box 22"/>
            <p:cNvSpPr txBox="1">
              <a:spLocks noChangeArrowheads="1"/>
            </p:cNvSpPr>
            <p:nvPr/>
          </p:nvSpPr>
          <p:spPr bwMode="auto">
            <a:xfrm>
              <a:off x="3168" y="2688"/>
              <a:ext cx="276"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FF0000"/>
                  </a:solidFill>
                  <a:latin typeface="Tahoma" pitchFamily="34" charset="0"/>
                </a:rPr>
                <a:t>35</a:t>
              </a:r>
              <a:endParaRPr lang="zh-CN" altLang="en-US" dirty="0">
                <a:solidFill>
                  <a:srgbClr val="FF0000"/>
                </a:solidFill>
                <a:latin typeface="Tahoma" pitchFamily="34" charset="0"/>
              </a:endParaRPr>
            </a:p>
          </p:txBody>
        </p:sp>
        <p:sp>
          <p:nvSpPr>
            <p:cNvPr id="397335" name="Text Box 23"/>
            <p:cNvSpPr txBox="1">
              <a:spLocks noChangeArrowheads="1"/>
            </p:cNvSpPr>
            <p:nvPr/>
          </p:nvSpPr>
          <p:spPr bwMode="auto">
            <a:xfrm>
              <a:off x="2064" y="2736"/>
              <a:ext cx="276"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FF0000"/>
                  </a:solidFill>
                  <a:latin typeface="Tahoma" pitchFamily="34" charset="0"/>
                </a:rPr>
                <a:t>30</a:t>
              </a:r>
              <a:endParaRPr lang="zh-CN" altLang="en-US" dirty="0">
                <a:solidFill>
                  <a:srgbClr val="FF0000"/>
                </a:solidFill>
                <a:latin typeface="Tahoma" pitchFamily="34" charset="0"/>
              </a:endParaRPr>
            </a:p>
          </p:txBody>
        </p:sp>
        <p:sp>
          <p:nvSpPr>
            <p:cNvPr id="397336" name="Text Box 24"/>
            <p:cNvSpPr txBox="1">
              <a:spLocks noChangeArrowheads="1"/>
            </p:cNvSpPr>
            <p:nvPr/>
          </p:nvSpPr>
          <p:spPr bwMode="auto">
            <a:xfrm>
              <a:off x="4296" y="3024"/>
              <a:ext cx="276"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FF0000"/>
                  </a:solidFill>
                  <a:latin typeface="Tahoma" pitchFamily="34" charset="0"/>
                </a:rPr>
                <a:t>30</a:t>
              </a:r>
              <a:endParaRPr lang="zh-CN" altLang="en-US" dirty="0">
                <a:solidFill>
                  <a:srgbClr val="FF0000"/>
                </a:solidFill>
                <a:latin typeface="Tahoma" pitchFamily="34" charset="0"/>
              </a:endParaRPr>
            </a:p>
          </p:txBody>
        </p:sp>
      </p:grpSp>
      <p:sp>
        <p:nvSpPr>
          <p:cNvPr id="25" name="Text Box 20"/>
          <p:cNvSpPr txBox="1">
            <a:spLocks noChangeArrowheads="1"/>
          </p:cNvSpPr>
          <p:nvPr/>
        </p:nvSpPr>
        <p:spPr bwMode="auto">
          <a:xfrm>
            <a:off x="6380711" y="3179028"/>
            <a:ext cx="253092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solidFill>
                  <a:srgbClr val="FF0000"/>
                </a:solidFill>
                <a:latin typeface="黑体" pitchFamily="2" charset="-122"/>
                <a:ea typeface="黑体" pitchFamily="2" charset="-122"/>
              </a:rPr>
              <a:t>查表</a:t>
            </a:r>
            <a:r>
              <a:rPr lang="en-US" altLang="zh-CN" sz="2400" dirty="0">
                <a:solidFill>
                  <a:srgbClr val="FF0000"/>
                </a:solidFill>
                <a:latin typeface="黑体" pitchFamily="2" charset="-122"/>
                <a:ea typeface="黑体" pitchFamily="2" charset="-122"/>
              </a:rPr>
              <a:t>6-2,</a:t>
            </a:r>
            <a:r>
              <a:rPr lang="zh-CN" altLang="en-US" sz="2400" dirty="0">
                <a:solidFill>
                  <a:srgbClr val="FF0000"/>
                </a:solidFill>
                <a:latin typeface="黑体" pitchFamily="2" charset="-122"/>
                <a:ea typeface="黑体" pitchFamily="2" charset="-122"/>
              </a:rPr>
              <a:t>标注</a:t>
            </a:r>
            <a:r>
              <a:rPr lang="en-US" altLang="zh-CN" sz="2400" dirty="0">
                <a:solidFill>
                  <a:srgbClr val="FF0000"/>
                </a:solidFill>
                <a:latin typeface="黑体" pitchFamily="2" charset="-122"/>
                <a:ea typeface="黑体" pitchFamily="2" charset="-122"/>
              </a:rPr>
              <a:t>74HCT</a:t>
            </a:r>
            <a:r>
              <a:rPr lang="zh-CN" altLang="en-US" sz="2400" dirty="0">
                <a:solidFill>
                  <a:srgbClr val="FF0000"/>
                </a:solidFill>
                <a:latin typeface="黑体" pitchFamily="2" charset="-122"/>
                <a:ea typeface="黑体" pitchFamily="2" charset="-122"/>
              </a:rPr>
              <a:t>的最大延迟</a:t>
            </a:r>
          </a:p>
        </p:txBody>
      </p:sp>
      <p:sp>
        <p:nvSpPr>
          <p:cNvPr id="2" name="日期占位符 1"/>
          <p:cNvSpPr>
            <a:spLocks noGrp="1"/>
          </p:cNvSpPr>
          <p:nvPr>
            <p:ph type="dt" sz="half" idx="10"/>
          </p:nvPr>
        </p:nvSpPr>
        <p:spPr/>
        <p:txBody>
          <a:bodyPr/>
          <a:lstStyle/>
          <a:p>
            <a:pPr>
              <a:defRPr/>
            </a:pPr>
            <a:fld id="{E7AE1822-BEB0-40B6-8A6C-6EAD4959899C}" type="datetime1">
              <a:rPr lang="zh-CN" altLang="en-US" smtClean="0"/>
              <a:t>2019/4/17</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6</a:t>
            </a:r>
            <a:r>
              <a:rPr lang="zh-CN" altLang="en-US"/>
              <a:t>章</a:t>
            </a:r>
            <a:endParaRPr lang="en-US" altLang="zh-CN"/>
          </a:p>
        </p:txBody>
      </p:sp>
      <p:sp>
        <p:nvSpPr>
          <p:cNvPr id="4" name="灯片编号占位符 3"/>
          <p:cNvSpPr>
            <a:spLocks noGrp="1"/>
          </p:cNvSpPr>
          <p:nvPr>
            <p:ph type="sldNum" sz="quarter" idx="12"/>
          </p:nvPr>
        </p:nvSpPr>
        <p:spPr/>
        <p:txBody>
          <a:bodyPr/>
          <a:lstStyle/>
          <a:p>
            <a:pPr>
              <a:defRPr/>
            </a:pPr>
            <a:fld id="{EF64F774-8DC4-4688-9B05-397F5F62511F}" type="slidenum">
              <a:rPr lang="en-US" altLang="zh-CN" smtClean="0"/>
              <a:pPr>
                <a:defRPr/>
              </a:pPr>
              <a:t>16</a:t>
            </a:fld>
            <a:endParaRPr lang="en-US" altLang="zh-CN"/>
          </a:p>
        </p:txBody>
      </p:sp>
    </p:spTree>
    <p:extLst>
      <p:ext uri="{BB962C8B-B14F-4D97-AF65-F5344CB8AC3E}">
        <p14:creationId xmlns:p14="http://schemas.microsoft.com/office/powerpoint/2010/main" val="311018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7324"/>
                                        </p:tgtEl>
                                        <p:attrNameLst>
                                          <p:attrName>style.visibility</p:attrName>
                                        </p:attrNameLst>
                                      </p:cBhvr>
                                      <p:to>
                                        <p:strVal val="visible"/>
                                      </p:to>
                                    </p:set>
                                    <p:animEffect transition="in" filter="blinds(horizontal)">
                                      <p:cBhvr>
                                        <p:cTn id="7" dur="500"/>
                                        <p:tgtEl>
                                          <p:spTgt spid="3973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7319"/>
                                        </p:tgtEl>
                                        <p:attrNameLst>
                                          <p:attrName>style.visibility</p:attrName>
                                        </p:attrNameLst>
                                      </p:cBhvr>
                                      <p:to>
                                        <p:strVal val="visible"/>
                                      </p:to>
                                    </p:set>
                                    <p:animEffect transition="in" filter="blinds(horizontal)">
                                      <p:cBhvr>
                                        <p:cTn id="12" dur="500"/>
                                        <p:tgtEl>
                                          <p:spTgt spid="3973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97331"/>
                                        </p:tgtEl>
                                        <p:attrNameLst>
                                          <p:attrName>style.visibility</p:attrName>
                                        </p:attrNameLst>
                                      </p:cBhvr>
                                      <p:to>
                                        <p:strVal val="visible"/>
                                      </p:to>
                                    </p:set>
                                    <p:animEffect transition="in" filter="blinds(horizontal)">
                                      <p:cBhvr>
                                        <p:cTn id="17" dur="500"/>
                                        <p:tgtEl>
                                          <p:spTgt spid="3973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97337"/>
                                        </p:tgtEl>
                                        <p:attrNameLst>
                                          <p:attrName>style.visibility</p:attrName>
                                        </p:attrNameLst>
                                      </p:cBhvr>
                                      <p:to>
                                        <p:strVal val="visible"/>
                                      </p:to>
                                    </p:set>
                                    <p:animEffect transition="in" filter="blinds(horizontal)">
                                      <p:cBhvr>
                                        <p:cTn id="22" dur="500"/>
                                        <p:tgtEl>
                                          <p:spTgt spid="39733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linds(horizontal)">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9" grpId="0" autoUpdateAnimBg="0"/>
      <p:bldP spid="2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r>
              <a:rPr lang="en-US" altLang="zh-CN" dirty="0"/>
              <a:t>3 SSI</a:t>
            </a:r>
            <a:r>
              <a:rPr lang="zh-CN" altLang="en-US" dirty="0"/>
              <a:t>、</a:t>
            </a:r>
            <a:r>
              <a:rPr lang="en-US" altLang="zh-CN" dirty="0"/>
              <a:t>MSI</a:t>
            </a:r>
            <a:r>
              <a:rPr lang="zh-CN" altLang="en-US" dirty="0"/>
              <a:t>集成电路</a:t>
            </a:r>
          </a:p>
        </p:txBody>
      </p:sp>
      <p:sp>
        <p:nvSpPr>
          <p:cNvPr id="8" name="副标题 7"/>
          <p:cNvSpPr>
            <a:spLocks noGrp="1"/>
          </p:cNvSpPr>
          <p:nvPr>
            <p:ph type="subTitle" idx="1"/>
          </p:nvPr>
        </p:nvSpPr>
        <p:spPr/>
        <p:txBody>
          <a:bodyPr/>
          <a:lstStyle/>
          <a:p>
            <a:r>
              <a:rPr lang="zh-CN" altLang="en-US" dirty="0"/>
              <a:t>组合电路器件</a:t>
            </a:r>
          </a:p>
        </p:txBody>
      </p:sp>
    </p:spTree>
    <p:extLst>
      <p:ext uri="{BB962C8B-B14F-4D97-AF65-F5344CB8AC3E}">
        <p14:creationId xmlns:p14="http://schemas.microsoft.com/office/powerpoint/2010/main" val="3437016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数字集成电路分类</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2662541856"/>
              </p:ext>
            </p:extLst>
          </p:nvPr>
        </p:nvGraphicFramePr>
        <p:xfrm>
          <a:off x="171480" y="1239838"/>
          <a:ext cx="8686800" cy="50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页脚占位符 4"/>
          <p:cNvSpPr>
            <a:spLocks noGrp="1"/>
          </p:cNvSpPr>
          <p:nvPr>
            <p:ph type="ftr" sz="quarter" idx="11"/>
          </p:nvPr>
        </p:nvSpPr>
        <p:spPr/>
        <p:txBody>
          <a:bodyPr/>
          <a:lstStyle/>
          <a:p>
            <a:pPr>
              <a:defRPr/>
            </a:pPr>
            <a:r>
              <a:rPr lang="zh-CN" altLang="en-US"/>
              <a:t>第</a:t>
            </a:r>
            <a:r>
              <a:rPr lang="en-US" altLang="zh-CN"/>
              <a:t>6</a:t>
            </a:r>
            <a:r>
              <a:rPr lang="zh-CN" altLang="en-US"/>
              <a:t>章</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18</a:t>
            </a:fld>
            <a:endParaRPr lang="en-US" altLang="zh-CN"/>
          </a:p>
        </p:txBody>
      </p:sp>
      <p:sp>
        <p:nvSpPr>
          <p:cNvPr id="3" name="日期占位符 2"/>
          <p:cNvSpPr>
            <a:spLocks noGrp="1"/>
          </p:cNvSpPr>
          <p:nvPr>
            <p:ph type="dt" sz="half" idx="10"/>
          </p:nvPr>
        </p:nvSpPr>
        <p:spPr/>
        <p:txBody>
          <a:bodyPr/>
          <a:lstStyle/>
          <a:p>
            <a:pPr>
              <a:defRPr/>
            </a:pPr>
            <a:fld id="{C9734D34-CE31-4B21-98C4-CB18643EB648}" type="datetime1">
              <a:rPr lang="zh-CN" altLang="en-US" smtClean="0"/>
              <a:t>2019/4/17</a:t>
            </a:fld>
            <a:endParaRPr lang="en-US" altLang="zh-CN"/>
          </a:p>
        </p:txBody>
      </p:sp>
    </p:spTree>
    <p:extLst>
      <p:ext uri="{BB962C8B-B14F-4D97-AF65-F5344CB8AC3E}">
        <p14:creationId xmlns:p14="http://schemas.microsoft.com/office/powerpoint/2010/main" val="2272593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p>
        </p:txBody>
      </p:sp>
      <p:sp>
        <p:nvSpPr>
          <p:cNvPr id="3" name="内容占位符 2"/>
          <p:cNvSpPr>
            <a:spLocks noGrp="1"/>
          </p:cNvSpPr>
          <p:nvPr>
            <p:ph idx="1"/>
          </p:nvPr>
        </p:nvSpPr>
        <p:spPr/>
        <p:txBody>
          <a:bodyPr/>
          <a:lstStyle/>
          <a:p>
            <a:pPr>
              <a:lnSpc>
                <a:spcPct val="130000"/>
              </a:lnSpc>
            </a:pPr>
            <a:r>
              <a:rPr lang="zh-CN" altLang="en-US" dirty="0"/>
              <a:t>译码器</a:t>
            </a:r>
          </a:p>
          <a:p>
            <a:pPr>
              <a:lnSpc>
                <a:spcPct val="130000"/>
              </a:lnSpc>
            </a:pPr>
            <a:r>
              <a:rPr lang="zh-CN" altLang="en-US" dirty="0"/>
              <a:t>编码器</a:t>
            </a:r>
          </a:p>
          <a:p>
            <a:pPr>
              <a:lnSpc>
                <a:spcPct val="130000"/>
              </a:lnSpc>
            </a:pPr>
            <a:r>
              <a:rPr lang="zh-CN" altLang="en-US" dirty="0"/>
              <a:t>多路复用器</a:t>
            </a:r>
          </a:p>
          <a:p>
            <a:pPr>
              <a:lnSpc>
                <a:spcPct val="130000"/>
              </a:lnSpc>
            </a:pPr>
            <a:r>
              <a:rPr lang="zh-CN" altLang="en-US" dirty="0"/>
              <a:t>比较器</a:t>
            </a:r>
          </a:p>
          <a:p>
            <a:pPr>
              <a:lnSpc>
                <a:spcPct val="130000"/>
              </a:lnSpc>
            </a:pPr>
            <a:r>
              <a:rPr lang="zh-CN" altLang="en-US" dirty="0"/>
              <a:t>加法器</a:t>
            </a:r>
            <a:endParaRPr lang="en-US" altLang="zh-CN" dirty="0"/>
          </a:p>
          <a:p>
            <a:pPr>
              <a:lnSpc>
                <a:spcPct val="130000"/>
              </a:lnSpc>
            </a:pPr>
            <a:r>
              <a:rPr lang="zh-CN" altLang="en-US" dirty="0"/>
              <a:t>奇偶校验</a:t>
            </a:r>
          </a:p>
          <a:p>
            <a:pPr>
              <a:lnSpc>
                <a:spcPct val="130000"/>
              </a:lnSpc>
            </a:pPr>
            <a:endParaRPr lang="zh-CN" altLang="en-US" dirty="0"/>
          </a:p>
          <a:p>
            <a:endParaRPr lang="zh-CN" altLang="en-US" dirty="0"/>
          </a:p>
        </p:txBody>
      </p:sp>
      <p:sp>
        <p:nvSpPr>
          <p:cNvPr id="4" name="日期占位符 3"/>
          <p:cNvSpPr>
            <a:spLocks noGrp="1"/>
          </p:cNvSpPr>
          <p:nvPr>
            <p:ph type="dt" sz="half" idx="10"/>
          </p:nvPr>
        </p:nvSpPr>
        <p:spPr/>
        <p:txBody>
          <a:bodyPr/>
          <a:lstStyle/>
          <a:p>
            <a:pPr>
              <a:defRPr/>
            </a:pPr>
            <a:fld id="{CB6EA84E-1642-4800-8CB9-31D92C1E4B42}" type="datetime1">
              <a:rPr lang="zh-CN" altLang="en-US" smtClean="0"/>
              <a:t>2019/4/17</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6</a:t>
            </a:r>
            <a:r>
              <a:rPr lang="zh-CN" altLang="en-US"/>
              <a:t>章</a:t>
            </a:r>
            <a:endParaRPr lang="en-US" altLang="zh-CN"/>
          </a:p>
        </p:txBody>
      </p:sp>
      <p:sp>
        <p:nvSpPr>
          <p:cNvPr id="6" name="灯片编号占位符 5"/>
          <p:cNvSpPr>
            <a:spLocks noGrp="1"/>
          </p:cNvSpPr>
          <p:nvPr>
            <p:ph type="sldNum" sz="quarter" idx="12"/>
          </p:nvPr>
        </p:nvSpPr>
        <p:spPr/>
        <p:txBody>
          <a:bodyPr/>
          <a:lstStyle/>
          <a:p>
            <a:pPr>
              <a:defRPr/>
            </a:pPr>
            <a:fld id="{EF64F774-8DC4-4688-9B05-397F5F62511F}" type="slidenum">
              <a:rPr lang="en-US" altLang="zh-CN" smtClean="0"/>
              <a:pPr>
                <a:defRPr/>
              </a:pPr>
              <a:t>19</a:t>
            </a:fld>
            <a:endParaRPr lang="en-US" altLang="zh-CN"/>
          </a:p>
        </p:txBody>
      </p:sp>
    </p:spTree>
    <p:extLst>
      <p:ext uri="{BB962C8B-B14F-4D97-AF65-F5344CB8AC3E}">
        <p14:creationId xmlns:p14="http://schemas.microsoft.com/office/powerpoint/2010/main" val="3825284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a:xfrm>
            <a:off x="1000125" y="185738"/>
            <a:ext cx="6905625" cy="742950"/>
          </a:xfrm>
        </p:spPr>
        <p:txBody>
          <a:bodyPr/>
          <a:lstStyle/>
          <a:p>
            <a:r>
              <a:rPr lang="zh-CN" altLang="en-US"/>
              <a:t>主要内容</a:t>
            </a:r>
          </a:p>
        </p:txBody>
      </p:sp>
      <p:sp>
        <p:nvSpPr>
          <p:cNvPr id="7171" name="Rectangle 5"/>
          <p:cNvSpPr>
            <a:spLocks noGrp="1" noChangeArrowheads="1"/>
          </p:cNvSpPr>
          <p:nvPr>
            <p:ph type="body" idx="1"/>
          </p:nvPr>
        </p:nvSpPr>
        <p:spPr>
          <a:xfrm>
            <a:off x="457200" y="1096252"/>
            <a:ext cx="8229600" cy="5328592"/>
          </a:xfrm>
        </p:spPr>
        <p:txBody>
          <a:bodyPr/>
          <a:lstStyle/>
          <a:p>
            <a:r>
              <a:rPr lang="zh-CN" altLang="en-US" b="1" dirty="0"/>
              <a:t>设计文档编制规范</a:t>
            </a:r>
            <a:endParaRPr lang="en-US" altLang="zh-CN" b="1" dirty="0"/>
          </a:p>
          <a:p>
            <a:r>
              <a:rPr lang="zh-CN" altLang="en-US" b="1" dirty="0"/>
              <a:t>电路的定时</a:t>
            </a:r>
            <a:endParaRPr lang="en-US" altLang="zh-CN" b="1" dirty="0"/>
          </a:p>
          <a:p>
            <a:r>
              <a:rPr lang="zh-CN" altLang="en-US" b="1" dirty="0"/>
              <a:t>组合逻辑器件</a:t>
            </a:r>
            <a:endParaRPr lang="en-US" altLang="zh-CN" b="1" dirty="0"/>
          </a:p>
          <a:p>
            <a:pPr lvl="1"/>
            <a:r>
              <a:rPr lang="zh-CN" altLang="en-US" sz="2000" b="1" dirty="0"/>
              <a:t>译码器</a:t>
            </a:r>
            <a:endParaRPr lang="en-US" altLang="zh-CN" sz="2000" b="1" dirty="0"/>
          </a:p>
          <a:p>
            <a:pPr lvl="1"/>
            <a:r>
              <a:rPr lang="zh-CN" altLang="en-US" sz="2000" b="1" dirty="0"/>
              <a:t>编码器</a:t>
            </a:r>
            <a:endParaRPr lang="en-US" altLang="zh-CN" sz="2000" b="1" dirty="0"/>
          </a:p>
          <a:p>
            <a:pPr lvl="1"/>
            <a:r>
              <a:rPr lang="zh-CN" altLang="en-US" sz="2000" b="1" dirty="0"/>
              <a:t>数据选择器</a:t>
            </a:r>
            <a:endParaRPr lang="en-US" altLang="zh-CN" sz="2000" b="1" dirty="0"/>
          </a:p>
          <a:p>
            <a:pPr lvl="1"/>
            <a:r>
              <a:rPr lang="zh-CN" altLang="en-US" sz="2000" b="1" dirty="0"/>
              <a:t>数据分配器</a:t>
            </a:r>
            <a:endParaRPr lang="en-US" altLang="zh-CN" sz="2000" b="1" dirty="0"/>
          </a:p>
          <a:p>
            <a:pPr lvl="1"/>
            <a:r>
              <a:rPr lang="zh-CN" altLang="en-US" sz="2000" b="1" dirty="0"/>
              <a:t>比较器</a:t>
            </a:r>
            <a:endParaRPr lang="en-US" altLang="zh-CN" sz="2000" b="1" dirty="0"/>
          </a:p>
          <a:p>
            <a:pPr lvl="1"/>
            <a:r>
              <a:rPr lang="zh-CN" altLang="en-US" sz="2000" b="1" dirty="0"/>
              <a:t>加法器、减法器和</a:t>
            </a:r>
            <a:r>
              <a:rPr lang="en-US" altLang="zh-CN" sz="2000" b="1" dirty="0"/>
              <a:t>ALU</a:t>
            </a:r>
          </a:p>
          <a:p>
            <a:pPr lvl="1"/>
            <a:r>
              <a:rPr lang="zh-CN" altLang="en-US" sz="2000" b="1" dirty="0"/>
              <a:t>组合乘法器</a:t>
            </a:r>
            <a:endParaRPr lang="en-US" altLang="zh-CN" sz="2000" b="1" dirty="0"/>
          </a:p>
          <a:p>
            <a:pPr lvl="1"/>
            <a:r>
              <a:rPr lang="zh-CN" altLang="en-US" sz="2000" b="1" dirty="0"/>
              <a:t>三态器件</a:t>
            </a:r>
            <a:endParaRPr lang="en-US" altLang="zh-CN" sz="2000" b="1" dirty="0"/>
          </a:p>
          <a:p>
            <a:pPr lvl="1"/>
            <a:r>
              <a:rPr lang="zh-CN" altLang="en-US" sz="2000" b="1" dirty="0"/>
              <a:t>校验电路</a:t>
            </a:r>
            <a:endParaRPr lang="en-US" altLang="zh-CN" sz="2000" b="1" dirty="0"/>
          </a:p>
          <a:p>
            <a:r>
              <a:rPr lang="zh-CN" altLang="en-US" sz="2400" b="1" dirty="0"/>
              <a:t>组合</a:t>
            </a:r>
            <a:r>
              <a:rPr lang="en-US" altLang="zh-CN" sz="2400" b="1" dirty="0"/>
              <a:t>PLD</a:t>
            </a:r>
          </a:p>
        </p:txBody>
      </p:sp>
      <p:sp>
        <p:nvSpPr>
          <p:cNvPr id="7172" name="页脚占位符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第</a:t>
            </a:r>
            <a:r>
              <a:rPr lang="en-US" altLang="zh-CN"/>
              <a:t>6</a:t>
            </a:r>
            <a:r>
              <a:rPr lang="zh-CN" altLang="en-US"/>
              <a:t>章</a:t>
            </a:r>
            <a:endParaRPr lang="en-US" altLang="zh-CN"/>
          </a:p>
        </p:txBody>
      </p:sp>
      <p:sp>
        <p:nvSpPr>
          <p:cNvPr id="7173"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9F57405-109D-4514-943F-74D09C9704B7}" type="slidenum">
              <a:rPr lang="en-US" altLang="zh-CN" smtClean="0"/>
              <a:pPr eaLnBrk="1" hangingPunct="1"/>
              <a:t>2</a:t>
            </a:fld>
            <a:endParaRPr lang="en-US" altLang="zh-CN"/>
          </a:p>
        </p:txBody>
      </p:sp>
      <p:sp>
        <p:nvSpPr>
          <p:cNvPr id="717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6415F40-13D9-4FF0-B5DE-FBA38D71B1EB}" type="datetime1">
              <a:rPr lang="zh-CN" altLang="en-US" smtClean="0"/>
              <a:t>2019/4/17</a:t>
            </a:fld>
            <a:endParaRPr lang="en-US" altLang="zh-CN"/>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br>
              <a:rPr lang="zh-CN" altLang="en-US" b="0" dirty="0"/>
            </a:br>
            <a:r>
              <a:rPr lang="zh-CN" altLang="en-US" b="0" dirty="0"/>
              <a:t>组合逻辑的一般设计方法 </a:t>
            </a:r>
            <a:endParaRPr lang="zh-CN" altLang="en-US" dirty="0"/>
          </a:p>
        </p:txBody>
      </p:sp>
      <p:sp>
        <p:nvSpPr>
          <p:cNvPr id="3" name="内容占位符 2"/>
          <p:cNvSpPr>
            <a:spLocks noGrp="1"/>
          </p:cNvSpPr>
          <p:nvPr>
            <p:ph idx="1"/>
          </p:nvPr>
        </p:nvSpPr>
        <p:spPr>
          <a:xfrm>
            <a:off x="457200" y="1124744"/>
            <a:ext cx="8686800" cy="5094287"/>
          </a:xfrm>
        </p:spPr>
        <p:txBody>
          <a:bodyPr/>
          <a:lstStyle/>
          <a:p>
            <a:pPr marL="0" indent="0">
              <a:buNone/>
            </a:pPr>
            <a:r>
              <a:rPr lang="en-US" altLang="zh-CN" sz="2400" dirty="0"/>
              <a:t>1. </a:t>
            </a:r>
            <a:r>
              <a:rPr lang="zh-CN" altLang="en-US" sz="2400" dirty="0"/>
              <a:t>理解问题 </a:t>
            </a:r>
          </a:p>
          <a:p>
            <a:pPr lvl="1"/>
            <a:r>
              <a:rPr lang="zh-CN" altLang="en-US" sz="2000" dirty="0"/>
              <a:t>电路要做什么？ </a:t>
            </a:r>
          </a:p>
          <a:p>
            <a:pPr lvl="1"/>
            <a:r>
              <a:rPr lang="zh-CN" altLang="en-US" sz="2000" dirty="0"/>
              <a:t>写出输入（数据和控制）和输出信号 </a:t>
            </a:r>
          </a:p>
          <a:p>
            <a:pPr lvl="1"/>
            <a:r>
              <a:rPr lang="zh-CN" altLang="en-US" sz="2000" dirty="0"/>
              <a:t>画出结构图或者其他类型的图 </a:t>
            </a:r>
          </a:p>
          <a:p>
            <a:pPr marL="0" indent="0">
              <a:buNone/>
            </a:pPr>
            <a:r>
              <a:rPr lang="en-US" altLang="zh-CN" sz="2400" dirty="0"/>
              <a:t>2. </a:t>
            </a:r>
            <a:r>
              <a:rPr lang="zh-CN" altLang="en-US" sz="2400" dirty="0"/>
              <a:t>采用适合的设计表达方式形式化的描述问题 </a:t>
            </a:r>
          </a:p>
          <a:p>
            <a:pPr lvl="1"/>
            <a:r>
              <a:rPr lang="zh-CN" altLang="en-US" sz="2000" dirty="0"/>
              <a:t>真值表或者波形图 </a:t>
            </a:r>
          </a:p>
          <a:p>
            <a:pPr lvl="1"/>
            <a:r>
              <a:rPr lang="zh-CN" altLang="en-US" sz="2000" dirty="0"/>
              <a:t>可能需要对符号化的输入输出进行编码 </a:t>
            </a:r>
          </a:p>
          <a:p>
            <a:pPr marL="0" indent="0">
              <a:buNone/>
            </a:pPr>
            <a:r>
              <a:rPr lang="en-US" altLang="zh-CN" sz="2400" dirty="0"/>
              <a:t>3. </a:t>
            </a:r>
            <a:r>
              <a:rPr lang="zh-CN" altLang="en-US" sz="2400" dirty="0"/>
              <a:t>选择实现目标 </a:t>
            </a:r>
          </a:p>
          <a:p>
            <a:pPr lvl="1"/>
            <a:r>
              <a:rPr lang="zh-CN" altLang="en-US" sz="2000" dirty="0"/>
              <a:t>分立元器件</a:t>
            </a:r>
          </a:p>
          <a:p>
            <a:pPr lvl="1"/>
            <a:r>
              <a:rPr lang="zh-CN" altLang="en-US" sz="2000" dirty="0">
                <a:solidFill>
                  <a:srgbClr val="FF0000"/>
                </a:solidFill>
              </a:rPr>
              <a:t>组合器件</a:t>
            </a:r>
            <a:endParaRPr lang="en-US" altLang="zh-CN" sz="2000" dirty="0">
              <a:solidFill>
                <a:srgbClr val="FF0000"/>
              </a:solidFill>
            </a:endParaRPr>
          </a:p>
          <a:p>
            <a:pPr lvl="1"/>
            <a:r>
              <a:rPr lang="en-US" altLang="zh-CN" sz="2000" dirty="0"/>
              <a:t>ROM, PAL, GAL,CPLD,FPGA</a:t>
            </a:r>
          </a:p>
          <a:p>
            <a:pPr marL="0" indent="0">
              <a:buNone/>
            </a:pPr>
            <a:r>
              <a:rPr lang="en-US" altLang="zh-CN" sz="2400" dirty="0"/>
              <a:t>4. </a:t>
            </a:r>
            <a:r>
              <a:rPr lang="zh-CN" altLang="en-US" sz="2400" dirty="0"/>
              <a:t>进行实现过程 </a:t>
            </a:r>
          </a:p>
          <a:p>
            <a:pPr lvl="1"/>
            <a:r>
              <a:rPr lang="zh-CN" altLang="en-US" sz="2000" dirty="0"/>
              <a:t>卡诺图，</a:t>
            </a:r>
            <a:r>
              <a:rPr lang="en-US" altLang="zh-CN" sz="2000" dirty="0"/>
              <a:t>Q-M</a:t>
            </a:r>
            <a:r>
              <a:rPr lang="zh-CN" altLang="en-US" sz="2000" dirty="0"/>
              <a:t>方法等 </a:t>
            </a:r>
          </a:p>
          <a:p>
            <a:pPr lvl="1"/>
            <a:r>
              <a:rPr lang="zh-CN" altLang="en-US" sz="2000" dirty="0"/>
              <a:t>设计工具和硬件描述语言</a:t>
            </a:r>
            <a:r>
              <a:rPr lang="en-US" altLang="zh-CN" sz="2000" dirty="0"/>
              <a:t>HDL</a:t>
            </a:r>
            <a:r>
              <a:rPr lang="zh-CN" altLang="en-US" sz="2000" dirty="0"/>
              <a:t>（</a:t>
            </a:r>
            <a:r>
              <a:rPr lang="en-US" altLang="zh-CN" sz="2000" dirty="0"/>
              <a:t>Verilog</a:t>
            </a:r>
            <a:r>
              <a:rPr lang="zh-CN" altLang="en-US" sz="2000" dirty="0"/>
              <a:t>等） </a:t>
            </a:r>
          </a:p>
          <a:p>
            <a:endParaRPr lang="zh-CN" altLang="en-US" sz="2400" dirty="0"/>
          </a:p>
        </p:txBody>
      </p:sp>
      <p:sp>
        <p:nvSpPr>
          <p:cNvPr id="4" name="日期占位符 3"/>
          <p:cNvSpPr>
            <a:spLocks noGrp="1"/>
          </p:cNvSpPr>
          <p:nvPr>
            <p:ph type="dt" sz="half" idx="10"/>
          </p:nvPr>
        </p:nvSpPr>
        <p:spPr/>
        <p:txBody>
          <a:bodyPr/>
          <a:lstStyle/>
          <a:p>
            <a:pPr>
              <a:defRPr/>
            </a:pPr>
            <a:fld id="{FE4127DF-EB18-4E0D-A5EE-F9C5A6471A36}" type="datetime1">
              <a:rPr lang="zh-CN" altLang="en-US" smtClean="0"/>
              <a:t>2019/4/17</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6</a:t>
            </a:r>
            <a:r>
              <a:rPr lang="zh-CN" altLang="en-US"/>
              <a:t>章</a:t>
            </a:r>
            <a:endParaRPr lang="en-US" altLang="zh-CN"/>
          </a:p>
        </p:txBody>
      </p:sp>
      <p:sp>
        <p:nvSpPr>
          <p:cNvPr id="6" name="灯片编号占位符 5"/>
          <p:cNvSpPr>
            <a:spLocks noGrp="1"/>
          </p:cNvSpPr>
          <p:nvPr>
            <p:ph type="sldNum" sz="quarter" idx="12"/>
          </p:nvPr>
        </p:nvSpPr>
        <p:spPr/>
        <p:txBody>
          <a:bodyPr/>
          <a:lstStyle/>
          <a:p>
            <a:pPr>
              <a:defRPr/>
            </a:pPr>
            <a:fld id="{EF64F774-8DC4-4688-9B05-397F5F62511F}" type="slidenum">
              <a:rPr lang="en-US" altLang="zh-CN" smtClean="0"/>
              <a:pPr>
                <a:defRPr/>
              </a:pPr>
              <a:t>20</a:t>
            </a:fld>
            <a:endParaRPr lang="en-US" altLang="zh-CN"/>
          </a:p>
        </p:txBody>
      </p:sp>
    </p:spTree>
    <p:extLst>
      <p:ext uri="{BB962C8B-B14F-4D97-AF65-F5344CB8AC3E}">
        <p14:creationId xmlns:p14="http://schemas.microsoft.com/office/powerpoint/2010/main" val="3310262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zh-CN" altLang="en-US"/>
              <a:t>一种最常用的情况</a:t>
            </a:r>
          </a:p>
        </p:txBody>
      </p:sp>
      <p:grpSp>
        <p:nvGrpSpPr>
          <p:cNvPr id="376863" name="Group 31"/>
          <p:cNvGrpSpPr>
            <a:grpSpLocks/>
          </p:cNvGrpSpPr>
          <p:nvPr/>
        </p:nvGrpSpPr>
        <p:grpSpPr bwMode="auto">
          <a:xfrm>
            <a:off x="609600" y="3363490"/>
            <a:ext cx="3951289" cy="2133600"/>
            <a:chOff x="602" y="1488"/>
            <a:chExt cx="2489" cy="1344"/>
          </a:xfrm>
        </p:grpSpPr>
        <p:sp>
          <p:nvSpPr>
            <p:cNvPr id="376839" name="Line 7"/>
            <p:cNvSpPr>
              <a:spLocks noChangeShapeType="1"/>
            </p:cNvSpPr>
            <p:nvPr/>
          </p:nvSpPr>
          <p:spPr bwMode="auto">
            <a:xfrm flipH="1">
              <a:off x="1152" y="2256"/>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376840" name="Line 8"/>
            <p:cNvSpPr>
              <a:spLocks noChangeShapeType="1"/>
            </p:cNvSpPr>
            <p:nvPr/>
          </p:nvSpPr>
          <p:spPr bwMode="auto">
            <a:xfrm flipH="1">
              <a:off x="1152" y="268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376841" name="Line 9"/>
            <p:cNvSpPr>
              <a:spLocks noChangeShapeType="1"/>
            </p:cNvSpPr>
            <p:nvPr/>
          </p:nvSpPr>
          <p:spPr bwMode="auto">
            <a:xfrm>
              <a:off x="1248" y="2400"/>
              <a:ext cx="0" cy="192"/>
            </a:xfrm>
            <a:prstGeom prst="line">
              <a:avLst/>
            </a:prstGeom>
            <a:noFill/>
            <a:ln w="57150"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376842" name="Text Box 10"/>
            <p:cNvSpPr txBox="1">
              <a:spLocks noChangeArrowheads="1"/>
            </p:cNvSpPr>
            <p:nvPr/>
          </p:nvSpPr>
          <p:spPr bwMode="auto">
            <a:xfrm>
              <a:off x="602" y="2256"/>
              <a:ext cx="569" cy="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2800" dirty="0">
                  <a:solidFill>
                    <a:srgbClr val="C00000"/>
                  </a:solidFill>
                  <a:ea typeface="黑体" pitchFamily="2" charset="-122"/>
                </a:rPr>
                <a:t>使能</a:t>
              </a:r>
            </a:p>
          </p:txBody>
        </p:sp>
        <p:grpSp>
          <p:nvGrpSpPr>
            <p:cNvPr id="376843" name="Group 11"/>
            <p:cNvGrpSpPr>
              <a:grpSpLocks/>
            </p:cNvGrpSpPr>
            <p:nvPr/>
          </p:nvGrpSpPr>
          <p:grpSpPr bwMode="auto">
            <a:xfrm>
              <a:off x="602" y="1488"/>
              <a:ext cx="2489" cy="1344"/>
              <a:chOff x="2810" y="960"/>
              <a:chExt cx="2489" cy="1344"/>
            </a:xfrm>
          </p:grpSpPr>
          <p:grpSp>
            <p:nvGrpSpPr>
              <p:cNvPr id="376844" name="Group 12"/>
              <p:cNvGrpSpPr>
                <a:grpSpLocks/>
              </p:cNvGrpSpPr>
              <p:nvPr/>
            </p:nvGrpSpPr>
            <p:grpSpPr bwMode="auto">
              <a:xfrm>
                <a:off x="2810" y="960"/>
                <a:ext cx="2489" cy="1344"/>
                <a:chOff x="2810" y="960"/>
                <a:chExt cx="2489" cy="1344"/>
              </a:xfrm>
            </p:grpSpPr>
            <p:sp>
              <p:nvSpPr>
                <p:cNvPr id="376845" name="Rectangle 13"/>
                <p:cNvSpPr>
                  <a:spLocks noChangeArrowheads="1"/>
                </p:cNvSpPr>
                <p:nvPr/>
              </p:nvSpPr>
              <p:spPr bwMode="auto">
                <a:xfrm>
                  <a:off x="3600" y="960"/>
                  <a:ext cx="864" cy="13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800"/>
                </a:p>
              </p:txBody>
            </p:sp>
            <p:sp>
              <p:nvSpPr>
                <p:cNvPr id="376846" name="Line 14"/>
                <p:cNvSpPr>
                  <a:spLocks noChangeShapeType="1"/>
                </p:cNvSpPr>
                <p:nvPr/>
              </p:nvSpPr>
              <p:spPr bwMode="auto">
                <a:xfrm flipH="1">
                  <a:off x="3360" y="1104"/>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376847" name="Line 15"/>
                <p:cNvSpPr>
                  <a:spLocks noChangeShapeType="1"/>
                </p:cNvSpPr>
                <p:nvPr/>
              </p:nvSpPr>
              <p:spPr bwMode="auto">
                <a:xfrm flipH="1">
                  <a:off x="3360" y="1536"/>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376848" name="Line 16"/>
                <p:cNvSpPr>
                  <a:spLocks noChangeShapeType="1"/>
                </p:cNvSpPr>
                <p:nvPr/>
              </p:nvSpPr>
              <p:spPr bwMode="auto">
                <a:xfrm>
                  <a:off x="3456" y="1248"/>
                  <a:ext cx="0" cy="192"/>
                </a:xfrm>
                <a:prstGeom prst="line">
                  <a:avLst/>
                </a:prstGeom>
                <a:noFill/>
                <a:ln w="57150"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376849" name="Line 17"/>
                <p:cNvSpPr>
                  <a:spLocks noChangeShapeType="1"/>
                </p:cNvSpPr>
                <p:nvPr/>
              </p:nvSpPr>
              <p:spPr bwMode="auto">
                <a:xfrm flipH="1">
                  <a:off x="4464" y="1440"/>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376850" name="Line 18"/>
                <p:cNvSpPr>
                  <a:spLocks noChangeShapeType="1"/>
                </p:cNvSpPr>
                <p:nvPr/>
              </p:nvSpPr>
              <p:spPr bwMode="auto">
                <a:xfrm flipH="1">
                  <a:off x="4464" y="1872"/>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376851" name="Line 19"/>
                <p:cNvSpPr>
                  <a:spLocks noChangeShapeType="1"/>
                </p:cNvSpPr>
                <p:nvPr/>
              </p:nvSpPr>
              <p:spPr bwMode="auto">
                <a:xfrm>
                  <a:off x="4560" y="1584"/>
                  <a:ext cx="0" cy="192"/>
                </a:xfrm>
                <a:prstGeom prst="line">
                  <a:avLst/>
                </a:prstGeom>
                <a:noFill/>
                <a:ln w="57150"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grpSp>
              <p:nvGrpSpPr>
                <p:cNvPr id="376852" name="Group 20"/>
                <p:cNvGrpSpPr>
                  <a:grpSpLocks/>
                </p:cNvGrpSpPr>
                <p:nvPr/>
              </p:nvGrpSpPr>
              <p:grpSpPr bwMode="auto">
                <a:xfrm>
                  <a:off x="3648" y="1056"/>
                  <a:ext cx="768" cy="864"/>
                  <a:chOff x="3792" y="1104"/>
                  <a:chExt cx="768" cy="864"/>
                </a:xfrm>
              </p:grpSpPr>
              <p:sp>
                <p:nvSpPr>
                  <p:cNvPr id="376853" name="AutoShape 21"/>
                  <p:cNvSpPr>
                    <a:spLocks/>
                  </p:cNvSpPr>
                  <p:nvPr/>
                </p:nvSpPr>
                <p:spPr bwMode="auto">
                  <a:xfrm>
                    <a:off x="4416" y="1440"/>
                    <a:ext cx="144" cy="528"/>
                  </a:xfrm>
                  <a:prstGeom prst="leftBrace">
                    <a:avLst>
                      <a:gd name="adj1" fmla="val 30556"/>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376854" name="AutoShape 22"/>
                  <p:cNvSpPr>
                    <a:spLocks/>
                  </p:cNvSpPr>
                  <p:nvPr/>
                </p:nvSpPr>
                <p:spPr bwMode="auto">
                  <a:xfrm>
                    <a:off x="3792" y="1104"/>
                    <a:ext cx="144" cy="528"/>
                  </a:xfrm>
                  <a:prstGeom prst="rightBrace">
                    <a:avLst>
                      <a:gd name="adj1" fmla="val 30556"/>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376855" name="Line 23"/>
                  <p:cNvSpPr>
                    <a:spLocks noChangeShapeType="1"/>
                  </p:cNvSpPr>
                  <p:nvPr/>
                </p:nvSpPr>
                <p:spPr bwMode="auto">
                  <a:xfrm>
                    <a:off x="3984" y="1392"/>
                    <a:ext cx="384" cy="288"/>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grpSp>
            <p:sp>
              <p:nvSpPr>
                <p:cNvPr id="376856" name="Text Box 24"/>
                <p:cNvSpPr txBox="1">
                  <a:spLocks noChangeArrowheads="1"/>
                </p:cNvSpPr>
                <p:nvPr/>
              </p:nvSpPr>
              <p:spPr bwMode="auto">
                <a:xfrm>
                  <a:off x="2810" y="960"/>
                  <a:ext cx="569" cy="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2800">
                      <a:ea typeface="黑体" pitchFamily="2" charset="-122"/>
                    </a:rPr>
                    <a:t>输入</a:t>
                  </a:r>
                </a:p>
                <a:p>
                  <a:pPr>
                    <a:lnSpc>
                      <a:spcPct val="130000"/>
                    </a:lnSpc>
                  </a:pPr>
                  <a:r>
                    <a:rPr lang="zh-CN" altLang="en-US" sz="2800">
                      <a:ea typeface="黑体" pitchFamily="2" charset="-122"/>
                    </a:rPr>
                    <a:t>编码</a:t>
                  </a:r>
                </a:p>
              </p:txBody>
            </p:sp>
            <p:sp>
              <p:nvSpPr>
                <p:cNvPr id="376857" name="Text Box 25"/>
                <p:cNvSpPr txBox="1">
                  <a:spLocks noChangeArrowheads="1"/>
                </p:cNvSpPr>
                <p:nvPr/>
              </p:nvSpPr>
              <p:spPr bwMode="auto">
                <a:xfrm>
                  <a:off x="4730" y="1296"/>
                  <a:ext cx="569" cy="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2800">
                      <a:ea typeface="黑体" pitchFamily="2" charset="-122"/>
                    </a:rPr>
                    <a:t>输出</a:t>
                  </a:r>
                </a:p>
                <a:p>
                  <a:pPr>
                    <a:lnSpc>
                      <a:spcPct val="130000"/>
                    </a:lnSpc>
                  </a:pPr>
                  <a:r>
                    <a:rPr lang="zh-CN" altLang="en-US" sz="2800">
                      <a:ea typeface="黑体" pitchFamily="2" charset="-122"/>
                    </a:rPr>
                    <a:t>编码</a:t>
                  </a:r>
                </a:p>
              </p:txBody>
            </p:sp>
          </p:grpSp>
          <p:sp>
            <p:nvSpPr>
              <p:cNvPr id="376858" name="Text Box 26"/>
              <p:cNvSpPr txBox="1">
                <a:spLocks noChangeArrowheads="1"/>
              </p:cNvSpPr>
              <p:nvPr/>
            </p:nvSpPr>
            <p:spPr bwMode="auto">
              <a:xfrm rot="2088256">
                <a:off x="3832" y="1132"/>
                <a:ext cx="5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ea typeface="黑体" pitchFamily="2" charset="-122"/>
                  </a:rPr>
                  <a:t>映射</a:t>
                </a:r>
              </a:p>
            </p:txBody>
          </p:sp>
        </p:grpSp>
      </p:grpSp>
      <p:sp>
        <p:nvSpPr>
          <p:cNvPr id="376861" name="Text Box 29"/>
          <p:cNvSpPr txBox="1">
            <a:spLocks noChangeArrowheads="1"/>
          </p:cNvSpPr>
          <p:nvPr/>
        </p:nvSpPr>
        <p:spPr bwMode="auto">
          <a:xfrm>
            <a:off x="609600" y="1793453"/>
            <a:ext cx="36512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a:solidFill>
                  <a:srgbClr val="FF0000"/>
                </a:solidFill>
                <a:latin typeface="华文新魏" pitchFamily="2" charset="-122"/>
                <a:ea typeface="华文新魏" pitchFamily="2" charset="-122"/>
              </a:rPr>
              <a:t>译码器（</a:t>
            </a:r>
            <a:r>
              <a:rPr lang="en-US" altLang="zh-CN" sz="3200" dirty="0">
                <a:solidFill>
                  <a:srgbClr val="FF0000"/>
                </a:solidFill>
                <a:latin typeface="华文新魏" pitchFamily="2" charset="-122"/>
                <a:ea typeface="华文新魏" pitchFamily="2" charset="-122"/>
              </a:rPr>
              <a:t>decoder）</a:t>
            </a:r>
            <a:endParaRPr lang="zh-CN" altLang="en-US" sz="3200" dirty="0">
              <a:solidFill>
                <a:srgbClr val="FF0000"/>
              </a:solidFill>
              <a:latin typeface="华文新魏" pitchFamily="2" charset="-122"/>
              <a:ea typeface="华文新魏" pitchFamily="2" charset="-122"/>
            </a:endParaRPr>
          </a:p>
        </p:txBody>
      </p:sp>
      <p:sp>
        <p:nvSpPr>
          <p:cNvPr id="376862" name="Text Box 30"/>
          <p:cNvSpPr txBox="1">
            <a:spLocks noChangeArrowheads="1"/>
          </p:cNvSpPr>
          <p:nvPr/>
        </p:nvSpPr>
        <p:spPr bwMode="auto">
          <a:xfrm>
            <a:off x="4986337" y="1723309"/>
            <a:ext cx="3644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a:solidFill>
                  <a:srgbClr val="FF0000"/>
                </a:solidFill>
                <a:latin typeface="华文新魏" pitchFamily="2" charset="-122"/>
                <a:ea typeface="华文新魏" pitchFamily="2" charset="-122"/>
              </a:rPr>
              <a:t>编码器（</a:t>
            </a:r>
            <a:r>
              <a:rPr lang="en-US" altLang="zh-CN" sz="3200" dirty="0">
                <a:solidFill>
                  <a:srgbClr val="FF0000"/>
                </a:solidFill>
                <a:latin typeface="华文新魏" pitchFamily="2" charset="-122"/>
                <a:ea typeface="华文新魏" pitchFamily="2" charset="-122"/>
              </a:rPr>
              <a:t>encoder）</a:t>
            </a:r>
            <a:endParaRPr lang="zh-CN" altLang="en-US" sz="3200" dirty="0">
              <a:solidFill>
                <a:srgbClr val="FF0000"/>
              </a:solidFill>
              <a:latin typeface="华文新魏" pitchFamily="2" charset="-122"/>
              <a:ea typeface="华文新魏" pitchFamily="2" charset="-122"/>
            </a:endParaRPr>
          </a:p>
        </p:txBody>
      </p:sp>
      <p:grpSp>
        <p:nvGrpSpPr>
          <p:cNvPr id="376870" name="Group 38"/>
          <p:cNvGrpSpPr>
            <a:grpSpLocks/>
          </p:cNvGrpSpPr>
          <p:nvPr/>
        </p:nvGrpSpPr>
        <p:grpSpPr bwMode="auto">
          <a:xfrm>
            <a:off x="990600" y="2525290"/>
            <a:ext cx="2200275" cy="914400"/>
            <a:chOff x="624" y="1296"/>
            <a:chExt cx="1386" cy="576"/>
          </a:xfrm>
        </p:grpSpPr>
        <p:sp>
          <p:nvSpPr>
            <p:cNvPr id="376864" name="Text Box 32"/>
            <p:cNvSpPr txBox="1">
              <a:spLocks noChangeArrowheads="1"/>
            </p:cNvSpPr>
            <p:nvPr/>
          </p:nvSpPr>
          <p:spPr bwMode="auto">
            <a:xfrm>
              <a:off x="816" y="1296"/>
              <a:ext cx="119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B0F0"/>
                  </a:solidFill>
                  <a:latin typeface="Tahoma" pitchFamily="34" charset="0"/>
                  <a:ea typeface="黑体" pitchFamily="2" charset="-122"/>
                </a:rPr>
                <a:t>n</a:t>
              </a:r>
              <a:r>
                <a:rPr lang="zh-CN" altLang="en-US" sz="2400" dirty="0">
                  <a:solidFill>
                    <a:srgbClr val="00B0F0"/>
                  </a:solidFill>
                  <a:latin typeface="Tahoma" pitchFamily="34" charset="0"/>
                  <a:ea typeface="黑体" pitchFamily="2" charset="-122"/>
                </a:rPr>
                <a:t>位二进制码</a:t>
              </a:r>
            </a:p>
          </p:txBody>
        </p:sp>
        <p:sp>
          <p:nvSpPr>
            <p:cNvPr id="376865" name="Line 33"/>
            <p:cNvSpPr>
              <a:spLocks noChangeShapeType="1"/>
            </p:cNvSpPr>
            <p:nvPr/>
          </p:nvSpPr>
          <p:spPr bwMode="auto">
            <a:xfrm flipV="1">
              <a:off x="624" y="1440"/>
              <a:ext cx="0" cy="432"/>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sp>
          <p:nvSpPr>
            <p:cNvPr id="376866" name="Line 34"/>
            <p:cNvSpPr>
              <a:spLocks noChangeShapeType="1"/>
            </p:cNvSpPr>
            <p:nvPr/>
          </p:nvSpPr>
          <p:spPr bwMode="auto">
            <a:xfrm>
              <a:off x="624" y="1440"/>
              <a:ext cx="192" cy="0"/>
            </a:xfrm>
            <a:prstGeom prst="line">
              <a:avLst/>
            </a:prstGeom>
            <a:noFill/>
            <a:ln w="190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grpSp>
      <p:grpSp>
        <p:nvGrpSpPr>
          <p:cNvPr id="376871" name="Group 39"/>
          <p:cNvGrpSpPr>
            <a:grpSpLocks/>
          </p:cNvGrpSpPr>
          <p:nvPr/>
        </p:nvGrpSpPr>
        <p:grpSpPr bwMode="auto">
          <a:xfrm>
            <a:off x="1960563" y="4963696"/>
            <a:ext cx="2154237" cy="1300164"/>
            <a:chOff x="1235" y="2832"/>
            <a:chExt cx="1357" cy="819"/>
          </a:xfrm>
        </p:grpSpPr>
        <p:sp>
          <p:nvSpPr>
            <p:cNvPr id="376867" name="Text Box 35"/>
            <p:cNvSpPr txBox="1">
              <a:spLocks noChangeArrowheads="1"/>
            </p:cNvSpPr>
            <p:nvPr/>
          </p:nvSpPr>
          <p:spPr bwMode="auto">
            <a:xfrm>
              <a:off x="1235" y="3360"/>
              <a:ext cx="98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B0F0"/>
                  </a:solidFill>
                  <a:latin typeface="Tahoma" pitchFamily="34" charset="0"/>
                  <a:ea typeface="黑体" pitchFamily="2" charset="-122"/>
                </a:rPr>
                <a:t>2</a:t>
              </a:r>
              <a:r>
                <a:rPr lang="en-US" altLang="zh-CN" sz="2400" baseline="50000" dirty="0">
                  <a:solidFill>
                    <a:srgbClr val="00B0F0"/>
                  </a:solidFill>
                  <a:latin typeface="Tahoma" pitchFamily="34" charset="0"/>
                  <a:ea typeface="黑体" pitchFamily="2" charset="-122"/>
                </a:rPr>
                <a:t>n</a:t>
              </a:r>
              <a:r>
                <a:rPr lang="zh-CN" altLang="en-US" sz="2400" dirty="0">
                  <a:solidFill>
                    <a:srgbClr val="00B0F0"/>
                  </a:solidFill>
                  <a:latin typeface="Tahoma" pitchFamily="34" charset="0"/>
                  <a:ea typeface="黑体" pitchFamily="2" charset="-122"/>
                </a:rPr>
                <a:t>中取1码</a:t>
              </a:r>
            </a:p>
          </p:txBody>
        </p:sp>
        <p:sp>
          <p:nvSpPr>
            <p:cNvPr id="376868" name="Line 36"/>
            <p:cNvSpPr>
              <a:spLocks noChangeShapeType="1"/>
            </p:cNvSpPr>
            <p:nvPr/>
          </p:nvSpPr>
          <p:spPr bwMode="auto">
            <a:xfrm>
              <a:off x="2592" y="2832"/>
              <a:ext cx="0" cy="672"/>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6869" name="Line 37"/>
            <p:cNvSpPr>
              <a:spLocks noChangeShapeType="1"/>
            </p:cNvSpPr>
            <p:nvPr/>
          </p:nvSpPr>
          <p:spPr bwMode="auto">
            <a:xfrm flipH="1">
              <a:off x="2256" y="3504"/>
              <a:ext cx="336" cy="0"/>
            </a:xfrm>
            <a:prstGeom prst="line">
              <a:avLst/>
            </a:prstGeom>
            <a:noFill/>
            <a:ln w="190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76872" name="Group 40"/>
          <p:cNvGrpSpPr>
            <a:grpSpLocks/>
          </p:cNvGrpSpPr>
          <p:nvPr/>
        </p:nvGrpSpPr>
        <p:grpSpPr bwMode="auto">
          <a:xfrm>
            <a:off x="4765675" y="3480959"/>
            <a:ext cx="3951289" cy="2133600"/>
            <a:chOff x="602" y="1488"/>
            <a:chExt cx="2489" cy="1344"/>
          </a:xfrm>
        </p:grpSpPr>
        <p:sp>
          <p:nvSpPr>
            <p:cNvPr id="376873" name="Line 41"/>
            <p:cNvSpPr>
              <a:spLocks noChangeShapeType="1"/>
            </p:cNvSpPr>
            <p:nvPr/>
          </p:nvSpPr>
          <p:spPr bwMode="auto">
            <a:xfrm flipH="1">
              <a:off x="1152" y="2256"/>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376874" name="Line 42"/>
            <p:cNvSpPr>
              <a:spLocks noChangeShapeType="1"/>
            </p:cNvSpPr>
            <p:nvPr/>
          </p:nvSpPr>
          <p:spPr bwMode="auto">
            <a:xfrm flipH="1">
              <a:off x="1152" y="268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376875" name="Line 43"/>
            <p:cNvSpPr>
              <a:spLocks noChangeShapeType="1"/>
            </p:cNvSpPr>
            <p:nvPr/>
          </p:nvSpPr>
          <p:spPr bwMode="auto">
            <a:xfrm>
              <a:off x="1248" y="2400"/>
              <a:ext cx="0" cy="192"/>
            </a:xfrm>
            <a:prstGeom prst="line">
              <a:avLst/>
            </a:prstGeom>
            <a:noFill/>
            <a:ln w="57150"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376876" name="Text Box 44"/>
            <p:cNvSpPr txBox="1">
              <a:spLocks noChangeArrowheads="1"/>
            </p:cNvSpPr>
            <p:nvPr/>
          </p:nvSpPr>
          <p:spPr bwMode="auto">
            <a:xfrm>
              <a:off x="602" y="2256"/>
              <a:ext cx="569"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2800" dirty="0">
                  <a:solidFill>
                    <a:srgbClr val="C00000"/>
                  </a:solidFill>
                  <a:ea typeface="黑体" pitchFamily="2" charset="-122"/>
                </a:rPr>
                <a:t>使能</a:t>
              </a:r>
            </a:p>
          </p:txBody>
        </p:sp>
        <p:grpSp>
          <p:nvGrpSpPr>
            <p:cNvPr id="376877" name="Group 45"/>
            <p:cNvGrpSpPr>
              <a:grpSpLocks/>
            </p:cNvGrpSpPr>
            <p:nvPr/>
          </p:nvGrpSpPr>
          <p:grpSpPr bwMode="auto">
            <a:xfrm>
              <a:off x="602" y="1488"/>
              <a:ext cx="2489" cy="1344"/>
              <a:chOff x="2810" y="960"/>
              <a:chExt cx="2489" cy="1344"/>
            </a:xfrm>
          </p:grpSpPr>
          <p:grpSp>
            <p:nvGrpSpPr>
              <p:cNvPr id="376878" name="Group 46"/>
              <p:cNvGrpSpPr>
                <a:grpSpLocks/>
              </p:cNvGrpSpPr>
              <p:nvPr/>
            </p:nvGrpSpPr>
            <p:grpSpPr bwMode="auto">
              <a:xfrm>
                <a:off x="2810" y="960"/>
                <a:ext cx="2489" cy="1344"/>
                <a:chOff x="2810" y="960"/>
                <a:chExt cx="2489" cy="1344"/>
              </a:xfrm>
            </p:grpSpPr>
            <p:sp>
              <p:nvSpPr>
                <p:cNvPr id="376879" name="Rectangle 47"/>
                <p:cNvSpPr>
                  <a:spLocks noChangeArrowheads="1"/>
                </p:cNvSpPr>
                <p:nvPr/>
              </p:nvSpPr>
              <p:spPr bwMode="auto">
                <a:xfrm>
                  <a:off x="3600" y="960"/>
                  <a:ext cx="864" cy="13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800"/>
                </a:p>
              </p:txBody>
            </p:sp>
            <p:sp>
              <p:nvSpPr>
                <p:cNvPr id="376880" name="Line 48"/>
                <p:cNvSpPr>
                  <a:spLocks noChangeShapeType="1"/>
                </p:cNvSpPr>
                <p:nvPr/>
              </p:nvSpPr>
              <p:spPr bwMode="auto">
                <a:xfrm flipH="1">
                  <a:off x="3360" y="1104"/>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376881" name="Line 49"/>
                <p:cNvSpPr>
                  <a:spLocks noChangeShapeType="1"/>
                </p:cNvSpPr>
                <p:nvPr/>
              </p:nvSpPr>
              <p:spPr bwMode="auto">
                <a:xfrm flipH="1">
                  <a:off x="3360" y="1536"/>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376882" name="Line 50"/>
                <p:cNvSpPr>
                  <a:spLocks noChangeShapeType="1"/>
                </p:cNvSpPr>
                <p:nvPr/>
              </p:nvSpPr>
              <p:spPr bwMode="auto">
                <a:xfrm>
                  <a:off x="3456" y="1248"/>
                  <a:ext cx="0" cy="192"/>
                </a:xfrm>
                <a:prstGeom prst="line">
                  <a:avLst/>
                </a:prstGeom>
                <a:noFill/>
                <a:ln w="57150"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376883" name="Line 51"/>
                <p:cNvSpPr>
                  <a:spLocks noChangeShapeType="1"/>
                </p:cNvSpPr>
                <p:nvPr/>
              </p:nvSpPr>
              <p:spPr bwMode="auto">
                <a:xfrm flipH="1">
                  <a:off x="4464" y="1440"/>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376884" name="Line 52"/>
                <p:cNvSpPr>
                  <a:spLocks noChangeShapeType="1"/>
                </p:cNvSpPr>
                <p:nvPr/>
              </p:nvSpPr>
              <p:spPr bwMode="auto">
                <a:xfrm flipH="1">
                  <a:off x="4464" y="1872"/>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sp>
              <p:nvSpPr>
                <p:cNvPr id="376885" name="Line 53"/>
                <p:cNvSpPr>
                  <a:spLocks noChangeShapeType="1"/>
                </p:cNvSpPr>
                <p:nvPr/>
              </p:nvSpPr>
              <p:spPr bwMode="auto">
                <a:xfrm>
                  <a:off x="4560" y="1584"/>
                  <a:ext cx="0" cy="192"/>
                </a:xfrm>
                <a:prstGeom prst="line">
                  <a:avLst/>
                </a:prstGeom>
                <a:noFill/>
                <a:ln w="57150"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grpSp>
              <p:nvGrpSpPr>
                <p:cNvPr id="376886" name="Group 54"/>
                <p:cNvGrpSpPr>
                  <a:grpSpLocks/>
                </p:cNvGrpSpPr>
                <p:nvPr/>
              </p:nvGrpSpPr>
              <p:grpSpPr bwMode="auto">
                <a:xfrm>
                  <a:off x="3648" y="1056"/>
                  <a:ext cx="768" cy="864"/>
                  <a:chOff x="3792" y="1104"/>
                  <a:chExt cx="768" cy="864"/>
                </a:xfrm>
              </p:grpSpPr>
              <p:sp>
                <p:nvSpPr>
                  <p:cNvPr id="376887" name="AutoShape 55"/>
                  <p:cNvSpPr>
                    <a:spLocks/>
                  </p:cNvSpPr>
                  <p:nvPr/>
                </p:nvSpPr>
                <p:spPr bwMode="auto">
                  <a:xfrm>
                    <a:off x="4416" y="1440"/>
                    <a:ext cx="144" cy="528"/>
                  </a:xfrm>
                  <a:prstGeom prst="leftBrace">
                    <a:avLst>
                      <a:gd name="adj1" fmla="val 30556"/>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376888" name="AutoShape 56"/>
                  <p:cNvSpPr>
                    <a:spLocks/>
                  </p:cNvSpPr>
                  <p:nvPr/>
                </p:nvSpPr>
                <p:spPr bwMode="auto">
                  <a:xfrm>
                    <a:off x="3792" y="1104"/>
                    <a:ext cx="144" cy="528"/>
                  </a:xfrm>
                  <a:prstGeom prst="rightBrace">
                    <a:avLst>
                      <a:gd name="adj1" fmla="val 30556"/>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376889" name="Line 57"/>
                  <p:cNvSpPr>
                    <a:spLocks noChangeShapeType="1"/>
                  </p:cNvSpPr>
                  <p:nvPr/>
                </p:nvSpPr>
                <p:spPr bwMode="auto">
                  <a:xfrm>
                    <a:off x="3984" y="1392"/>
                    <a:ext cx="384" cy="288"/>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p>
                </p:txBody>
              </p:sp>
            </p:grpSp>
            <p:sp>
              <p:nvSpPr>
                <p:cNvPr id="376890" name="Text Box 58"/>
                <p:cNvSpPr txBox="1">
                  <a:spLocks noChangeArrowheads="1"/>
                </p:cNvSpPr>
                <p:nvPr/>
              </p:nvSpPr>
              <p:spPr bwMode="auto">
                <a:xfrm>
                  <a:off x="2810" y="960"/>
                  <a:ext cx="569" cy="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2800">
                      <a:ea typeface="黑体" pitchFamily="2" charset="-122"/>
                    </a:rPr>
                    <a:t>输入</a:t>
                  </a:r>
                </a:p>
                <a:p>
                  <a:pPr>
                    <a:lnSpc>
                      <a:spcPct val="130000"/>
                    </a:lnSpc>
                  </a:pPr>
                  <a:r>
                    <a:rPr lang="zh-CN" altLang="en-US" sz="2800">
                      <a:ea typeface="黑体" pitchFamily="2" charset="-122"/>
                    </a:rPr>
                    <a:t>编码</a:t>
                  </a:r>
                </a:p>
              </p:txBody>
            </p:sp>
            <p:sp>
              <p:nvSpPr>
                <p:cNvPr id="376891" name="Text Box 59"/>
                <p:cNvSpPr txBox="1">
                  <a:spLocks noChangeArrowheads="1"/>
                </p:cNvSpPr>
                <p:nvPr/>
              </p:nvSpPr>
              <p:spPr bwMode="auto">
                <a:xfrm>
                  <a:off x="4730" y="1296"/>
                  <a:ext cx="569" cy="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2800" dirty="0">
                      <a:ea typeface="黑体" pitchFamily="2" charset="-122"/>
                    </a:rPr>
                    <a:t>输出</a:t>
                  </a:r>
                </a:p>
                <a:p>
                  <a:pPr>
                    <a:lnSpc>
                      <a:spcPct val="130000"/>
                    </a:lnSpc>
                  </a:pPr>
                  <a:r>
                    <a:rPr lang="zh-CN" altLang="en-US" sz="2800" dirty="0">
                      <a:ea typeface="黑体" pitchFamily="2" charset="-122"/>
                    </a:rPr>
                    <a:t>编码</a:t>
                  </a:r>
                </a:p>
              </p:txBody>
            </p:sp>
          </p:grpSp>
          <p:sp>
            <p:nvSpPr>
              <p:cNvPr id="376892" name="Text Box 60"/>
              <p:cNvSpPr txBox="1">
                <a:spLocks noChangeArrowheads="1"/>
              </p:cNvSpPr>
              <p:nvPr/>
            </p:nvSpPr>
            <p:spPr bwMode="auto">
              <a:xfrm rot="2088256">
                <a:off x="3832" y="1132"/>
                <a:ext cx="5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ea typeface="黑体" pitchFamily="2" charset="-122"/>
                  </a:rPr>
                  <a:t>映射</a:t>
                </a:r>
              </a:p>
            </p:txBody>
          </p:sp>
        </p:grpSp>
      </p:grpSp>
      <p:grpSp>
        <p:nvGrpSpPr>
          <p:cNvPr id="376893" name="Group 61"/>
          <p:cNvGrpSpPr>
            <a:grpSpLocks/>
          </p:cNvGrpSpPr>
          <p:nvPr/>
        </p:nvGrpSpPr>
        <p:grpSpPr bwMode="auto">
          <a:xfrm>
            <a:off x="5146675" y="2642759"/>
            <a:ext cx="1863726" cy="914400"/>
            <a:chOff x="624" y="1296"/>
            <a:chExt cx="1174" cy="576"/>
          </a:xfrm>
        </p:grpSpPr>
        <p:sp>
          <p:nvSpPr>
            <p:cNvPr id="376894" name="Text Box 62"/>
            <p:cNvSpPr txBox="1">
              <a:spLocks noChangeArrowheads="1"/>
            </p:cNvSpPr>
            <p:nvPr/>
          </p:nvSpPr>
          <p:spPr bwMode="auto">
            <a:xfrm>
              <a:off x="816" y="1296"/>
              <a:ext cx="98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B0F0"/>
                  </a:solidFill>
                  <a:latin typeface="Tahoma" pitchFamily="34" charset="0"/>
                  <a:ea typeface="黑体" pitchFamily="2" charset="-122"/>
                </a:rPr>
                <a:t>2</a:t>
              </a:r>
              <a:r>
                <a:rPr lang="en-US" altLang="zh-CN" sz="2400" baseline="50000" dirty="0">
                  <a:solidFill>
                    <a:srgbClr val="00B0F0"/>
                  </a:solidFill>
                  <a:latin typeface="Tahoma" pitchFamily="34" charset="0"/>
                  <a:ea typeface="黑体" pitchFamily="2" charset="-122"/>
                </a:rPr>
                <a:t>n</a:t>
              </a:r>
              <a:r>
                <a:rPr lang="zh-CN" altLang="en-US" sz="2400" dirty="0">
                  <a:solidFill>
                    <a:srgbClr val="00B0F0"/>
                  </a:solidFill>
                  <a:latin typeface="Tahoma" pitchFamily="34" charset="0"/>
                  <a:ea typeface="黑体" pitchFamily="2" charset="-122"/>
                </a:rPr>
                <a:t>中取1码</a:t>
              </a:r>
            </a:p>
          </p:txBody>
        </p:sp>
        <p:sp>
          <p:nvSpPr>
            <p:cNvPr id="376895" name="Line 63"/>
            <p:cNvSpPr>
              <a:spLocks noChangeShapeType="1"/>
            </p:cNvSpPr>
            <p:nvPr/>
          </p:nvSpPr>
          <p:spPr bwMode="auto">
            <a:xfrm flipV="1">
              <a:off x="624" y="1440"/>
              <a:ext cx="0" cy="432"/>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6896" name="Line 64"/>
            <p:cNvSpPr>
              <a:spLocks noChangeShapeType="1"/>
            </p:cNvSpPr>
            <p:nvPr/>
          </p:nvSpPr>
          <p:spPr bwMode="auto">
            <a:xfrm>
              <a:off x="624" y="1440"/>
              <a:ext cx="192" cy="0"/>
            </a:xfrm>
            <a:prstGeom prst="line">
              <a:avLst/>
            </a:prstGeom>
            <a:noFill/>
            <a:ln w="190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76901" name="Group 69"/>
          <p:cNvGrpSpPr>
            <a:grpSpLocks/>
          </p:cNvGrpSpPr>
          <p:nvPr/>
        </p:nvGrpSpPr>
        <p:grpSpPr bwMode="auto">
          <a:xfrm>
            <a:off x="5861050" y="5081164"/>
            <a:ext cx="2409825" cy="1300164"/>
            <a:chOff x="3692" y="2448"/>
            <a:chExt cx="1518" cy="819"/>
          </a:xfrm>
        </p:grpSpPr>
        <p:sp>
          <p:nvSpPr>
            <p:cNvPr id="376898" name="Text Box 66"/>
            <p:cNvSpPr txBox="1">
              <a:spLocks noChangeArrowheads="1"/>
            </p:cNvSpPr>
            <p:nvPr/>
          </p:nvSpPr>
          <p:spPr bwMode="auto">
            <a:xfrm>
              <a:off x="3692" y="2976"/>
              <a:ext cx="119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B0F0"/>
                  </a:solidFill>
                  <a:latin typeface="Tahoma" pitchFamily="34" charset="0"/>
                  <a:ea typeface="黑体" pitchFamily="2" charset="-122"/>
                </a:rPr>
                <a:t>n</a:t>
              </a:r>
              <a:r>
                <a:rPr lang="zh-CN" altLang="en-US" sz="2400">
                  <a:solidFill>
                    <a:srgbClr val="00B0F0"/>
                  </a:solidFill>
                  <a:latin typeface="Tahoma" pitchFamily="34" charset="0"/>
                  <a:ea typeface="黑体" pitchFamily="2" charset="-122"/>
                </a:rPr>
                <a:t>位二进制码</a:t>
              </a:r>
            </a:p>
          </p:txBody>
        </p:sp>
        <p:sp>
          <p:nvSpPr>
            <p:cNvPr id="376899" name="Line 67"/>
            <p:cNvSpPr>
              <a:spLocks noChangeShapeType="1"/>
            </p:cNvSpPr>
            <p:nvPr/>
          </p:nvSpPr>
          <p:spPr bwMode="auto">
            <a:xfrm>
              <a:off x="5210" y="2448"/>
              <a:ext cx="0" cy="672"/>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6900" name="Line 68"/>
            <p:cNvSpPr>
              <a:spLocks noChangeShapeType="1"/>
            </p:cNvSpPr>
            <p:nvPr/>
          </p:nvSpPr>
          <p:spPr bwMode="auto">
            <a:xfrm flipH="1">
              <a:off x="4874" y="3120"/>
              <a:ext cx="336" cy="0"/>
            </a:xfrm>
            <a:prstGeom prst="line">
              <a:avLst/>
            </a:prstGeom>
            <a:noFill/>
            <a:ln w="190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5" name="Text Box 5"/>
          <p:cNvSpPr txBox="1">
            <a:spLocks noChangeArrowheads="1"/>
          </p:cNvSpPr>
          <p:nvPr/>
        </p:nvSpPr>
        <p:spPr bwMode="auto">
          <a:xfrm>
            <a:off x="545307" y="1274340"/>
            <a:ext cx="33988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latin typeface="Arial" charset="0"/>
                <a:ea typeface="楷体_GB2312" pitchFamily="49" charset="-122"/>
              </a:rPr>
              <a:t>多输入、多输出电路</a:t>
            </a:r>
          </a:p>
        </p:txBody>
      </p:sp>
      <p:sp>
        <p:nvSpPr>
          <p:cNvPr id="2" name="日期占位符 1"/>
          <p:cNvSpPr>
            <a:spLocks noGrp="1"/>
          </p:cNvSpPr>
          <p:nvPr>
            <p:ph type="dt" sz="half" idx="10"/>
          </p:nvPr>
        </p:nvSpPr>
        <p:spPr/>
        <p:txBody>
          <a:bodyPr/>
          <a:lstStyle/>
          <a:p>
            <a:pPr>
              <a:defRPr/>
            </a:pPr>
            <a:fld id="{2C00A6F8-8B5F-47E5-891C-45DEFB09E1E5}" type="datetime1">
              <a:rPr lang="zh-CN" altLang="en-US" smtClean="0"/>
              <a:t>2019/4/17</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6</a:t>
            </a:r>
            <a:r>
              <a:rPr lang="zh-CN" altLang="en-US"/>
              <a:t>章</a:t>
            </a:r>
            <a:endParaRPr lang="en-US" altLang="zh-CN"/>
          </a:p>
        </p:txBody>
      </p:sp>
      <p:sp>
        <p:nvSpPr>
          <p:cNvPr id="4" name="灯片编号占位符 3"/>
          <p:cNvSpPr>
            <a:spLocks noGrp="1"/>
          </p:cNvSpPr>
          <p:nvPr>
            <p:ph type="sldNum" sz="quarter" idx="12"/>
          </p:nvPr>
        </p:nvSpPr>
        <p:spPr/>
        <p:txBody>
          <a:bodyPr/>
          <a:lstStyle/>
          <a:p>
            <a:pPr>
              <a:defRPr/>
            </a:pPr>
            <a:fld id="{EF64F774-8DC4-4688-9B05-397F5F62511F}" type="slidenum">
              <a:rPr lang="en-US" altLang="zh-CN" smtClean="0"/>
              <a:pPr>
                <a:defRPr/>
              </a:pPr>
              <a:t>21</a:t>
            </a:fld>
            <a:endParaRPr lang="en-US" altLang="zh-CN"/>
          </a:p>
        </p:txBody>
      </p:sp>
    </p:spTree>
    <p:extLst>
      <p:ext uri="{BB962C8B-B14F-4D97-AF65-F5344CB8AC3E}">
        <p14:creationId xmlns:p14="http://schemas.microsoft.com/office/powerpoint/2010/main" val="2242634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6861"/>
                                        </p:tgtEl>
                                        <p:attrNameLst>
                                          <p:attrName>style.visibility</p:attrName>
                                        </p:attrNameLst>
                                      </p:cBhvr>
                                      <p:to>
                                        <p:strVal val="visible"/>
                                      </p:to>
                                    </p:set>
                                    <p:animEffect transition="in" filter="blinds(horizontal)">
                                      <p:cBhvr>
                                        <p:cTn id="7" dur="500"/>
                                        <p:tgtEl>
                                          <p:spTgt spid="3768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6863"/>
                                        </p:tgtEl>
                                        <p:attrNameLst>
                                          <p:attrName>style.visibility</p:attrName>
                                        </p:attrNameLst>
                                      </p:cBhvr>
                                      <p:to>
                                        <p:strVal val="visible"/>
                                      </p:to>
                                    </p:set>
                                    <p:animEffect transition="in" filter="blinds(horizontal)">
                                      <p:cBhvr>
                                        <p:cTn id="12" dur="500"/>
                                        <p:tgtEl>
                                          <p:spTgt spid="3768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376870"/>
                                        </p:tgtEl>
                                        <p:attrNameLst>
                                          <p:attrName>style.visibility</p:attrName>
                                        </p:attrNameLst>
                                      </p:cBhvr>
                                      <p:to>
                                        <p:strVal val="visible"/>
                                      </p:to>
                                    </p:set>
                                    <p:animEffect transition="in" filter="strips(upRight)">
                                      <p:cBhvr>
                                        <p:cTn id="17" dur="500"/>
                                        <p:tgtEl>
                                          <p:spTgt spid="3768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76871"/>
                                        </p:tgtEl>
                                        <p:attrNameLst>
                                          <p:attrName>style.visibility</p:attrName>
                                        </p:attrNameLst>
                                      </p:cBhvr>
                                      <p:to>
                                        <p:strVal val="visible"/>
                                      </p:to>
                                    </p:set>
                                    <p:animEffect transition="in" filter="wipe(up)">
                                      <p:cBhvr>
                                        <p:cTn id="22" dur="500"/>
                                        <p:tgtEl>
                                          <p:spTgt spid="3768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6862"/>
                                        </p:tgtEl>
                                        <p:attrNameLst>
                                          <p:attrName>style.visibility</p:attrName>
                                        </p:attrNameLst>
                                      </p:cBhvr>
                                      <p:to>
                                        <p:strVal val="visible"/>
                                      </p:to>
                                    </p:set>
                                    <p:animEffect transition="in" filter="blinds(horizontal)">
                                      <p:cBhvr>
                                        <p:cTn id="27" dur="500"/>
                                        <p:tgtEl>
                                          <p:spTgt spid="37686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76872"/>
                                        </p:tgtEl>
                                        <p:attrNameLst>
                                          <p:attrName>style.visibility</p:attrName>
                                        </p:attrNameLst>
                                      </p:cBhvr>
                                      <p:to>
                                        <p:strVal val="visible"/>
                                      </p:to>
                                    </p:set>
                                    <p:animEffect transition="in" filter="blinds(horizontal)">
                                      <p:cBhvr>
                                        <p:cTn id="32" dur="500"/>
                                        <p:tgtEl>
                                          <p:spTgt spid="37687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3" fill="hold" nodeType="clickEffect">
                                  <p:stCondLst>
                                    <p:cond delay="0"/>
                                  </p:stCondLst>
                                  <p:childTnLst>
                                    <p:set>
                                      <p:cBhvr>
                                        <p:cTn id="36" dur="1" fill="hold">
                                          <p:stCondLst>
                                            <p:cond delay="0"/>
                                          </p:stCondLst>
                                        </p:cTn>
                                        <p:tgtEl>
                                          <p:spTgt spid="376893"/>
                                        </p:tgtEl>
                                        <p:attrNameLst>
                                          <p:attrName>style.visibility</p:attrName>
                                        </p:attrNameLst>
                                      </p:cBhvr>
                                      <p:to>
                                        <p:strVal val="visible"/>
                                      </p:to>
                                    </p:set>
                                    <p:animEffect transition="in" filter="strips(upRight)">
                                      <p:cBhvr>
                                        <p:cTn id="37" dur="500"/>
                                        <p:tgtEl>
                                          <p:spTgt spid="37689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12" fill="hold" nodeType="clickEffect">
                                  <p:stCondLst>
                                    <p:cond delay="0"/>
                                  </p:stCondLst>
                                  <p:childTnLst>
                                    <p:set>
                                      <p:cBhvr>
                                        <p:cTn id="41" dur="1" fill="hold">
                                          <p:stCondLst>
                                            <p:cond delay="0"/>
                                          </p:stCondLst>
                                        </p:cTn>
                                        <p:tgtEl>
                                          <p:spTgt spid="376901"/>
                                        </p:tgtEl>
                                        <p:attrNameLst>
                                          <p:attrName>style.visibility</p:attrName>
                                        </p:attrNameLst>
                                      </p:cBhvr>
                                      <p:to>
                                        <p:strVal val="visible"/>
                                      </p:to>
                                    </p:set>
                                    <p:animEffect transition="in" filter="strips(downLeft)">
                                      <p:cBhvr>
                                        <p:cTn id="42" dur="500"/>
                                        <p:tgtEl>
                                          <p:spTgt spid="376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61" grpId="0" autoUpdateAnimBg="0"/>
      <p:bldP spid="37686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000125" y="185738"/>
            <a:ext cx="6905625" cy="742950"/>
          </a:xfrm>
        </p:spPr>
        <p:txBody>
          <a:bodyPr/>
          <a:lstStyle/>
          <a:p>
            <a:r>
              <a:rPr lang="zh-CN" altLang="en-US" dirty="0"/>
              <a:t>译码器 </a:t>
            </a:r>
            <a:r>
              <a:rPr lang="en-US" altLang="zh-CN" dirty="0"/>
              <a:t>Decoder</a:t>
            </a:r>
            <a:endParaRPr lang="zh-CN" altLang="en-US" dirty="0"/>
          </a:p>
        </p:txBody>
      </p:sp>
      <p:sp>
        <p:nvSpPr>
          <p:cNvPr id="8195" name="内容占位符 2"/>
          <p:cNvSpPr>
            <a:spLocks noGrp="1"/>
          </p:cNvSpPr>
          <p:nvPr>
            <p:ph idx="1"/>
          </p:nvPr>
        </p:nvSpPr>
        <p:spPr>
          <a:xfrm>
            <a:off x="457200" y="1239838"/>
            <a:ext cx="8229600" cy="5094287"/>
          </a:xfrm>
        </p:spPr>
        <p:txBody>
          <a:bodyPr/>
          <a:lstStyle/>
          <a:p>
            <a:r>
              <a:rPr lang="en-US" altLang="zh-CN" sz="2800" dirty="0"/>
              <a:t>n-to-2</a:t>
            </a:r>
            <a:r>
              <a:rPr lang="en-US" altLang="zh-CN" sz="2800" baseline="30000" dirty="0"/>
              <a:t>n</a:t>
            </a:r>
            <a:r>
              <a:rPr lang="zh-CN" altLang="en-US" sz="2800" dirty="0"/>
              <a:t>的译码器，对于每一种输入可能，只有一个输出信号有效。 </a:t>
            </a:r>
          </a:p>
          <a:p>
            <a:pPr lvl="1"/>
            <a:endParaRPr lang="en-US" altLang="zh-CN" sz="2400" dirty="0"/>
          </a:p>
        </p:txBody>
      </p:sp>
      <p:sp>
        <p:nvSpPr>
          <p:cNvPr id="8196"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第</a:t>
            </a:r>
            <a:r>
              <a:rPr lang="en-US" altLang="zh-CN"/>
              <a:t>6</a:t>
            </a:r>
            <a:r>
              <a:rPr lang="zh-CN" altLang="en-US"/>
              <a:t>章</a:t>
            </a:r>
            <a:endParaRPr lang="en-US" altLang="zh-CN"/>
          </a:p>
        </p:txBody>
      </p:sp>
      <p:sp>
        <p:nvSpPr>
          <p:cNvPr id="819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BFA2F54-FD5D-4FD9-A6BF-04B5C53B16B4}" type="slidenum">
              <a:rPr lang="en-US" altLang="zh-CN" smtClean="0"/>
              <a:pPr eaLnBrk="1" hangingPunct="1"/>
              <a:t>22</a:t>
            </a:fld>
            <a:endParaRPr lang="en-US" altLang="zh-CN"/>
          </a:p>
        </p:txBody>
      </p:sp>
      <p:sp>
        <p:nvSpPr>
          <p:cNvPr id="2" name="日期占位符 1"/>
          <p:cNvSpPr>
            <a:spLocks noGrp="1"/>
          </p:cNvSpPr>
          <p:nvPr>
            <p:ph type="dt" sz="half" idx="10"/>
          </p:nvPr>
        </p:nvSpPr>
        <p:spPr/>
        <p:txBody>
          <a:bodyPr/>
          <a:lstStyle/>
          <a:p>
            <a:pPr>
              <a:defRPr/>
            </a:pPr>
            <a:fld id="{7DB99C44-9C68-4867-9DE1-6071A6F72996}" type="datetime1">
              <a:rPr lang="zh-CN" altLang="en-US" smtClean="0"/>
              <a:t>2019/4/17</a:t>
            </a:fld>
            <a:endParaRPr lang="en-US" altLang="zh-CN"/>
          </a:p>
        </p:txBody>
      </p:sp>
      <p:pic>
        <p:nvPicPr>
          <p:cNvPr id="583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8964" y="3356992"/>
            <a:ext cx="4248472" cy="2962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211563" y="1763193"/>
            <a:ext cx="3600400" cy="523220"/>
          </a:xfrm>
          <a:prstGeom prst="rect">
            <a:avLst/>
          </a:prstGeom>
          <a:noFill/>
        </p:spPr>
        <p:txBody>
          <a:bodyPr wrap="square" rtlCol="0">
            <a:spAutoFit/>
          </a:bodyPr>
          <a:lstStyle/>
          <a:p>
            <a:r>
              <a:rPr lang="zh-CN" altLang="en-US" sz="2800" dirty="0"/>
              <a:t>什么情况下才会发生？</a:t>
            </a:r>
          </a:p>
        </p:txBody>
      </p:sp>
      <p:sp>
        <p:nvSpPr>
          <p:cNvPr id="4" name="TextBox 3"/>
          <p:cNvSpPr txBox="1"/>
          <p:nvPr/>
        </p:nvSpPr>
        <p:spPr>
          <a:xfrm>
            <a:off x="4219600" y="2301001"/>
            <a:ext cx="3955130" cy="523220"/>
          </a:xfrm>
          <a:prstGeom prst="rect">
            <a:avLst/>
          </a:prstGeom>
          <a:noFill/>
        </p:spPr>
        <p:txBody>
          <a:bodyPr wrap="square" rtlCol="0">
            <a:spAutoFit/>
          </a:bodyPr>
          <a:lstStyle/>
          <a:p>
            <a:pPr marL="0" lvl="1"/>
            <a:r>
              <a:rPr lang="zh-CN" altLang="en-US" sz="2800" dirty="0">
                <a:solidFill>
                  <a:srgbClr val="FF0000"/>
                </a:solidFill>
              </a:rPr>
              <a:t>最小项或最大项生成器</a:t>
            </a:r>
            <a:endParaRPr lang="zh-CN" altLang="en-US" sz="2800" dirty="0"/>
          </a:p>
        </p:txBody>
      </p:sp>
      <p:sp>
        <p:nvSpPr>
          <p:cNvPr id="10" name="内容占位符 2"/>
          <p:cNvSpPr txBox="1">
            <a:spLocks/>
          </p:cNvSpPr>
          <p:nvPr/>
        </p:nvSpPr>
        <p:spPr bwMode="auto">
          <a:xfrm>
            <a:off x="468257" y="2809769"/>
            <a:ext cx="8496231" cy="366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宋体" pitchFamily="-112" charset="-122"/>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cs typeface="宋体" pitchFamily="-112" charset="-122"/>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cs typeface="宋体" pitchFamily="-112" charset="-122"/>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cs typeface="宋体" pitchFamily="-112" charset="-122"/>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cs typeface="宋体" pitchFamily="-112" charset="-122"/>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r>
              <a:rPr lang="en-US" altLang="zh-CN" sz="2800" kern="0" dirty="0"/>
              <a:t>n</a:t>
            </a:r>
            <a:r>
              <a:rPr lang="zh-CN" altLang="en-US" sz="2800" kern="0" dirty="0"/>
              <a:t>个输入，</a:t>
            </a:r>
            <a:r>
              <a:rPr lang="en-US" altLang="zh-CN" sz="2800" kern="0" dirty="0"/>
              <a:t>2</a:t>
            </a:r>
            <a:r>
              <a:rPr lang="en-US" altLang="zh-CN" sz="2800" kern="0" baseline="30000" dirty="0"/>
              <a:t>n</a:t>
            </a:r>
            <a:r>
              <a:rPr lang="zh-CN" altLang="en-US" sz="2800" kern="0" dirty="0"/>
              <a:t>个输出，对应着输入信号的最小项</a:t>
            </a:r>
            <a:r>
              <a:rPr lang="en-US" altLang="zh-CN" sz="2800" kern="0" dirty="0"/>
              <a:t>/</a:t>
            </a:r>
            <a:r>
              <a:rPr lang="zh-CN" altLang="en-US" sz="2800" kern="0" dirty="0"/>
              <a:t>最大项 </a:t>
            </a:r>
          </a:p>
          <a:p>
            <a:r>
              <a:rPr lang="zh-CN" altLang="en-US" sz="2800" kern="0" dirty="0"/>
              <a:t>二进制译码器：</a:t>
            </a:r>
            <a:endParaRPr lang="en-US" altLang="zh-CN" sz="2800" kern="0" dirty="0"/>
          </a:p>
          <a:p>
            <a:pPr lvl="1"/>
            <a:r>
              <a:rPr lang="zh-CN" altLang="en-US" sz="2400" kern="0" dirty="0"/>
              <a:t>输入：</a:t>
            </a:r>
            <a:r>
              <a:rPr lang="en-US" altLang="zh-CN" sz="2400" kern="0" dirty="0"/>
              <a:t>n</a:t>
            </a:r>
            <a:r>
              <a:rPr lang="zh-CN" altLang="en-US" sz="2400" kern="0" dirty="0"/>
              <a:t>位二进制编码</a:t>
            </a:r>
            <a:endParaRPr lang="en-US" altLang="zh-CN" sz="2400" kern="0" dirty="0"/>
          </a:p>
          <a:p>
            <a:pPr lvl="1"/>
            <a:r>
              <a:rPr lang="zh-CN" altLang="en-US" sz="2400" kern="0" dirty="0"/>
              <a:t>输出：</a:t>
            </a:r>
            <a:r>
              <a:rPr lang="en-US" altLang="zh-CN" sz="2400" kern="0" dirty="0"/>
              <a:t>2</a:t>
            </a:r>
            <a:r>
              <a:rPr lang="en-US" altLang="zh-CN" sz="2400" kern="0" baseline="30000" dirty="0"/>
              <a:t>n</a:t>
            </a:r>
            <a:r>
              <a:rPr lang="zh-CN" altLang="en-US" sz="2400" kern="0" dirty="0"/>
              <a:t>中取</a:t>
            </a:r>
            <a:r>
              <a:rPr lang="en-US" altLang="zh-CN" sz="2400" kern="0" dirty="0"/>
              <a:t>1</a:t>
            </a:r>
            <a:r>
              <a:rPr lang="zh-CN" altLang="en-US" sz="2400" kern="0" dirty="0"/>
              <a:t>码</a:t>
            </a:r>
            <a:endParaRPr lang="en-US" altLang="zh-CN" sz="2400" kern="0" dirty="0"/>
          </a:p>
          <a:p>
            <a:pPr lvl="1"/>
            <a:r>
              <a:rPr lang="en-US" altLang="zh-CN" sz="2400" kern="0" dirty="0"/>
              <a:t>2-4</a:t>
            </a:r>
            <a:r>
              <a:rPr lang="zh-CN" altLang="en-US" sz="2400" kern="0" dirty="0"/>
              <a:t>译码器</a:t>
            </a:r>
            <a:endParaRPr lang="en-US" altLang="zh-CN" sz="2400" kern="0" dirty="0"/>
          </a:p>
          <a:p>
            <a:pPr lvl="1"/>
            <a:r>
              <a:rPr lang="en-US" altLang="zh-CN" sz="2400" kern="0" dirty="0"/>
              <a:t>3-8</a:t>
            </a:r>
            <a:r>
              <a:rPr lang="zh-CN" altLang="en-US" sz="2400" kern="0" dirty="0"/>
              <a:t>译码器</a:t>
            </a:r>
            <a:endParaRPr lang="en-US" altLang="zh-CN" sz="2400" kern="0" dirty="0"/>
          </a:p>
          <a:p>
            <a:pPr lvl="1"/>
            <a:r>
              <a:rPr lang="en-US" altLang="zh-CN" sz="2400" kern="0" dirty="0"/>
              <a:t>4-10</a:t>
            </a:r>
            <a:r>
              <a:rPr lang="zh-CN" altLang="en-US" sz="2400" kern="0" dirty="0"/>
              <a:t>译码器 </a:t>
            </a:r>
          </a:p>
        </p:txBody>
      </p:sp>
    </p:spTree>
    <p:extLst>
      <p:ext uri="{BB962C8B-B14F-4D97-AF65-F5344CB8AC3E}">
        <p14:creationId xmlns:p14="http://schemas.microsoft.com/office/powerpoint/2010/main" val="178860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电路结构</a:t>
            </a:r>
            <a:endParaRPr lang="zh-CN" altLang="en-US" dirty="0"/>
          </a:p>
        </p:txBody>
      </p:sp>
      <p:sp>
        <p:nvSpPr>
          <p:cNvPr id="3" name="内容占位符 2"/>
          <p:cNvSpPr>
            <a:spLocks noGrp="1"/>
          </p:cNvSpPr>
          <p:nvPr>
            <p:ph idx="1"/>
          </p:nvPr>
        </p:nvSpPr>
        <p:spPr>
          <a:xfrm>
            <a:off x="457200" y="1239839"/>
            <a:ext cx="3250704" cy="2405186"/>
          </a:xfrm>
        </p:spPr>
        <p:txBody>
          <a:bodyPr/>
          <a:lstStyle/>
          <a:p>
            <a:r>
              <a:rPr lang="zh-CN" altLang="en-US" dirty="0"/>
              <a:t>并行译码器 </a:t>
            </a:r>
          </a:p>
          <a:p>
            <a:r>
              <a:rPr lang="zh-CN" altLang="en-US" dirty="0"/>
              <a:t>树型译码器 </a:t>
            </a:r>
          </a:p>
          <a:p>
            <a:r>
              <a:rPr lang="zh-CN" altLang="en-US" dirty="0"/>
              <a:t>双树型译码器 </a:t>
            </a:r>
          </a:p>
          <a:p>
            <a:endParaRPr lang="zh-CN" altLang="en-US" dirty="0"/>
          </a:p>
        </p:txBody>
      </p:sp>
      <p:sp>
        <p:nvSpPr>
          <p:cNvPr id="4" name="日期占位符 3"/>
          <p:cNvSpPr>
            <a:spLocks noGrp="1"/>
          </p:cNvSpPr>
          <p:nvPr>
            <p:ph type="dt" sz="half" idx="10"/>
          </p:nvPr>
        </p:nvSpPr>
        <p:spPr/>
        <p:txBody>
          <a:bodyPr/>
          <a:lstStyle/>
          <a:p>
            <a:pPr>
              <a:defRPr/>
            </a:pPr>
            <a:fld id="{F227ECAD-75C7-4AEE-8C98-635967839439}" type="datetime1">
              <a:rPr lang="zh-CN" altLang="en-US" smtClean="0"/>
              <a:t>2019/4/17</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6</a:t>
            </a:r>
            <a:r>
              <a:rPr lang="zh-CN" altLang="en-US"/>
              <a:t>章</a:t>
            </a:r>
            <a:endParaRPr lang="en-US" altLang="zh-CN"/>
          </a:p>
        </p:txBody>
      </p:sp>
      <p:sp>
        <p:nvSpPr>
          <p:cNvPr id="6" name="灯片编号占位符 5"/>
          <p:cNvSpPr>
            <a:spLocks noGrp="1"/>
          </p:cNvSpPr>
          <p:nvPr>
            <p:ph type="sldNum" sz="quarter" idx="12"/>
          </p:nvPr>
        </p:nvSpPr>
        <p:spPr/>
        <p:txBody>
          <a:bodyPr/>
          <a:lstStyle/>
          <a:p>
            <a:pPr>
              <a:defRPr/>
            </a:pPr>
            <a:fld id="{EF64F774-8DC4-4688-9B05-397F5F62511F}" type="slidenum">
              <a:rPr lang="en-US" altLang="zh-CN" smtClean="0"/>
              <a:pPr>
                <a:defRPr/>
              </a:pPr>
              <a:t>23</a:t>
            </a:fld>
            <a:endParaRPr lang="en-US" altLang="zh-CN"/>
          </a:p>
        </p:txBody>
      </p:sp>
      <p:pic>
        <p:nvPicPr>
          <p:cNvPr id="604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0"/>
            <a:ext cx="5780871" cy="688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0995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1000125" y="185738"/>
            <a:ext cx="6905625" cy="742950"/>
          </a:xfrm>
        </p:spPr>
        <p:txBody>
          <a:bodyPr/>
          <a:lstStyle/>
          <a:p>
            <a:r>
              <a:rPr lang="zh-CN" altLang="en-US" dirty="0"/>
              <a:t>译码器 </a:t>
            </a:r>
            <a:r>
              <a:rPr lang="en-US" altLang="zh-CN" dirty="0"/>
              <a:t>Decoder</a:t>
            </a:r>
            <a:endParaRPr lang="zh-CN" altLang="en-US" dirty="0"/>
          </a:p>
        </p:txBody>
      </p:sp>
      <p:sp>
        <p:nvSpPr>
          <p:cNvPr id="10243" name="内容占位符 2"/>
          <p:cNvSpPr>
            <a:spLocks noGrp="1"/>
          </p:cNvSpPr>
          <p:nvPr>
            <p:ph idx="1"/>
          </p:nvPr>
        </p:nvSpPr>
        <p:spPr>
          <a:xfrm>
            <a:off x="262484" y="1176041"/>
            <a:ext cx="3877468" cy="5153024"/>
          </a:xfrm>
        </p:spPr>
        <p:txBody>
          <a:bodyPr/>
          <a:lstStyle/>
          <a:p>
            <a:pPr marL="342900" lvl="1" indent="-342900">
              <a:buClr>
                <a:schemeClr val="tx2"/>
              </a:buClr>
            </a:pPr>
            <a:r>
              <a:rPr lang="en-US" altLang="zh-CN" dirty="0"/>
              <a:t>2-4</a:t>
            </a:r>
            <a:r>
              <a:rPr lang="zh-CN" altLang="en-US" dirty="0"/>
              <a:t>译码器</a:t>
            </a:r>
            <a:r>
              <a:rPr lang="en-US" altLang="zh-CN" dirty="0"/>
              <a:t>74X139</a:t>
            </a:r>
          </a:p>
          <a:p>
            <a:r>
              <a:rPr lang="zh-CN" altLang="en-US" sz="2400" dirty="0"/>
              <a:t>输出端</a:t>
            </a:r>
            <a:r>
              <a:rPr lang="zh-CN" altLang="en-US" sz="2400" dirty="0">
                <a:solidFill>
                  <a:srgbClr val="FF0000"/>
                </a:solidFill>
              </a:rPr>
              <a:t>高电平</a:t>
            </a:r>
            <a:r>
              <a:rPr lang="zh-CN" altLang="en-US" sz="2400" dirty="0"/>
              <a:t>有效，表示选中输出，对应输入信号的最小项。</a:t>
            </a:r>
            <a:endParaRPr lang="en-US" altLang="zh-CN" sz="2400" dirty="0"/>
          </a:p>
          <a:p>
            <a:r>
              <a:rPr lang="zh-CN" altLang="en-US" sz="2400" dirty="0"/>
              <a:t>通过</a:t>
            </a:r>
            <a:r>
              <a:rPr lang="zh-CN" altLang="en-US" sz="2400" dirty="0">
                <a:solidFill>
                  <a:srgbClr val="FF0000"/>
                </a:solidFill>
              </a:rPr>
              <a:t>使能控制端</a:t>
            </a:r>
            <a:r>
              <a:rPr lang="en-US" altLang="zh-CN" sz="2400" dirty="0">
                <a:solidFill>
                  <a:srgbClr val="FF0000"/>
                </a:solidFill>
              </a:rPr>
              <a:t>EN</a:t>
            </a:r>
            <a:r>
              <a:rPr lang="zh-CN" altLang="en-US" sz="2400" dirty="0"/>
              <a:t>（</a:t>
            </a:r>
            <a:r>
              <a:rPr lang="en-US" altLang="zh-CN" sz="2400" dirty="0"/>
              <a:t>Enable Control</a:t>
            </a:r>
            <a:r>
              <a:rPr lang="zh-CN" altLang="en-US" sz="2400" dirty="0"/>
              <a:t>）的输入变化，禁止或准许电路实现相应的功能。 </a:t>
            </a:r>
          </a:p>
          <a:p>
            <a:r>
              <a:rPr lang="zh-CN" altLang="en-US" sz="2400" dirty="0"/>
              <a:t>电路功能被禁止时，输出处在无效状态，</a:t>
            </a:r>
            <a:r>
              <a:rPr lang="zh-CN" altLang="en-US" sz="2400" dirty="0">
                <a:solidFill>
                  <a:srgbClr val="FF0000"/>
                </a:solidFill>
              </a:rPr>
              <a:t>全</a:t>
            </a:r>
            <a:r>
              <a:rPr lang="en-US" altLang="zh-CN" sz="2400" dirty="0">
                <a:solidFill>
                  <a:srgbClr val="FF0000"/>
                </a:solidFill>
              </a:rPr>
              <a:t>0</a:t>
            </a:r>
            <a:r>
              <a:rPr lang="zh-CN" altLang="en-US" sz="2400" dirty="0"/>
              <a:t>。</a:t>
            </a:r>
            <a:endParaRPr lang="en-US" altLang="zh-CN" sz="2400" dirty="0"/>
          </a:p>
          <a:p>
            <a:pPr lvl="1">
              <a:lnSpc>
                <a:spcPct val="80000"/>
              </a:lnSpc>
              <a:spcBef>
                <a:spcPct val="50000"/>
              </a:spcBef>
              <a:buClr>
                <a:srgbClr val="333399"/>
              </a:buClr>
            </a:pPr>
            <a:r>
              <a:rPr lang="zh-CN" altLang="en-US" sz="2400" dirty="0">
                <a:latin typeface="+mn-ea"/>
              </a:rPr>
              <a:t>消除干扰</a:t>
            </a:r>
          </a:p>
          <a:p>
            <a:pPr lvl="1">
              <a:lnSpc>
                <a:spcPct val="80000"/>
              </a:lnSpc>
              <a:spcBef>
                <a:spcPct val="50000"/>
              </a:spcBef>
              <a:buClr>
                <a:srgbClr val="333399"/>
              </a:buClr>
            </a:pPr>
            <a:r>
              <a:rPr lang="zh-CN" altLang="en-US" sz="2400" dirty="0">
                <a:latin typeface="+mn-ea"/>
              </a:rPr>
              <a:t>功能扩展</a:t>
            </a:r>
          </a:p>
          <a:p>
            <a:pPr marL="344487" lvl="1" indent="0">
              <a:buNone/>
            </a:pPr>
            <a:r>
              <a:rPr lang="zh-CN" altLang="en-US" sz="2000" dirty="0"/>
              <a:t> </a:t>
            </a:r>
          </a:p>
          <a:p>
            <a:pPr lvl="1"/>
            <a:endParaRPr lang="zh-CN" altLang="en-US" dirty="0"/>
          </a:p>
        </p:txBody>
      </p:sp>
      <p:sp>
        <p:nvSpPr>
          <p:cNvPr id="10244"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第</a:t>
            </a:r>
            <a:r>
              <a:rPr lang="en-US" altLang="zh-CN"/>
              <a:t>6</a:t>
            </a:r>
            <a:r>
              <a:rPr lang="zh-CN" altLang="en-US"/>
              <a:t>章</a:t>
            </a:r>
            <a:endParaRPr lang="en-US" altLang="zh-CN"/>
          </a:p>
        </p:txBody>
      </p:sp>
      <p:sp>
        <p:nvSpPr>
          <p:cNvPr id="1024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249AD18-F0C5-4E99-90A0-4CC31A7088EE}" type="slidenum">
              <a:rPr lang="en-US" altLang="zh-CN" smtClean="0"/>
              <a:pPr eaLnBrk="1" hangingPunct="1"/>
              <a:t>24</a:t>
            </a:fld>
            <a:endParaRPr lang="en-US" altLang="zh-CN"/>
          </a:p>
        </p:txBody>
      </p:sp>
      <p:pic>
        <p:nvPicPr>
          <p:cNvPr id="102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0902"/>
          <a:stretch/>
        </p:blipFill>
        <p:spPr bwMode="auto">
          <a:xfrm>
            <a:off x="4344989" y="3429000"/>
            <a:ext cx="4322762" cy="328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图片 1"/>
          <p:cNvPicPr>
            <a:picLocks noChangeAspect="1"/>
          </p:cNvPicPr>
          <p:nvPr/>
        </p:nvPicPr>
        <p:blipFill>
          <a:blip r:embed="rId4">
            <a:extLst>
              <a:ext uri="{28A0092B-C50C-407E-A947-70E740481C1C}">
                <a14:useLocalDpi xmlns:a14="http://schemas.microsoft.com/office/drawing/2010/main" val="0"/>
              </a:ext>
            </a:extLst>
          </a:blip>
          <a:srcRect l="32874"/>
          <a:stretch>
            <a:fillRect/>
          </a:stretch>
        </p:blipFill>
        <p:spPr bwMode="auto">
          <a:xfrm>
            <a:off x="4344989" y="1124744"/>
            <a:ext cx="4322762" cy="219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042784C8-AD79-477B-B652-CD39FC8DC14D}" type="datetime1">
              <a:rPr lang="zh-CN" altLang="en-US" smtClean="0"/>
              <a:t>2019/4/17</a:t>
            </a:fld>
            <a:endParaRPr lang="en-US" altLang="zh-CN"/>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1112" r="71534"/>
          <a:stretch/>
        </p:blipFill>
        <p:spPr bwMode="auto">
          <a:xfrm>
            <a:off x="2698723" y="5145831"/>
            <a:ext cx="1780828" cy="1712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0" name="TextBox 2"/>
              <p:cNvSpPr txBox="1"/>
              <p:nvPr/>
            </p:nvSpPr>
            <p:spPr>
              <a:xfrm>
                <a:off x="4713114" y="5652025"/>
                <a:ext cx="3775844" cy="524118"/>
              </a:xfrm>
              <a:prstGeom prst="rect">
                <a:avLst/>
              </a:prstGeom>
              <a:solidFill>
                <a:schemeClr val="accent5">
                  <a:lumMod val="20000"/>
                  <a:lumOff val="80000"/>
                </a:schemeClr>
              </a:solidFill>
            </p:spPr>
            <p:txBody>
              <a:bodyPr wrap="square" rtlCol="0">
                <a:spAutoFit/>
              </a:bodyPr>
              <a:lstStyle/>
              <a:p>
                <a:r>
                  <a:rPr lang="en-US" altLang="zh-CN" sz="2800" dirty="0">
                    <a:solidFill>
                      <a:srgbClr val="FF0000"/>
                    </a:solidFill>
                  </a:rPr>
                  <a:t>Y2=EN·I1·</a:t>
                </a:r>
                <a14:m>
                  <m:oMath xmlns:m="http://schemas.openxmlformats.org/officeDocument/2006/math">
                    <m:acc>
                      <m:accPr>
                        <m:chr m:val="̅"/>
                        <m:ctrlPr>
                          <a:rPr lang="en-US" altLang="zh-CN" sz="2800" i="1" smtClean="0">
                            <a:solidFill>
                              <a:srgbClr val="FF0000"/>
                            </a:solidFill>
                            <a:latin typeface="Cambria Math" panose="02040503050406030204" pitchFamily="18" charset="0"/>
                          </a:rPr>
                        </m:ctrlPr>
                      </m:accPr>
                      <m:e>
                        <m:r>
                          <a:rPr lang="en-US" altLang="zh-CN" sz="2800" b="0" i="1" smtClean="0">
                            <a:solidFill>
                              <a:srgbClr val="FF0000"/>
                            </a:solidFill>
                            <a:latin typeface="Cambria Math" panose="02040503050406030204" pitchFamily="18" charset="0"/>
                          </a:rPr>
                          <m:t>𝐼</m:t>
                        </m:r>
                        <m:r>
                          <a:rPr lang="en-US" altLang="zh-CN" sz="2800" b="0" i="1" smtClean="0">
                            <a:solidFill>
                              <a:srgbClr val="FF0000"/>
                            </a:solidFill>
                            <a:latin typeface="Cambria Math" panose="02040503050406030204" pitchFamily="18" charset="0"/>
                          </a:rPr>
                          <m:t>0</m:t>
                        </m:r>
                      </m:e>
                    </m:acc>
                    <m:r>
                      <a:rPr lang="en-US" altLang="zh-CN" sz="2800" b="0" i="1" smtClean="0">
                        <a:solidFill>
                          <a:srgbClr val="FF0000"/>
                        </a:solidFill>
                        <a:latin typeface="Cambria Math" panose="02040503050406030204" pitchFamily="18" charset="0"/>
                      </a:rPr>
                      <m:t>=</m:t>
                    </m:r>
                    <m:r>
                      <m:rPr>
                        <m:sty m:val="p"/>
                      </m:rPr>
                      <a:rPr lang="en-US" altLang="zh-CN" sz="2800" b="0" i="0" smtClean="0">
                        <a:solidFill>
                          <a:srgbClr val="FF0000"/>
                        </a:solidFill>
                        <a:latin typeface="Cambria Math" panose="02040503050406030204" pitchFamily="18" charset="0"/>
                      </a:rPr>
                      <m:t>EN</m:t>
                    </m:r>
                    <m:r>
                      <m:rPr>
                        <m:nor/>
                      </m:rPr>
                      <a:rPr lang="en-US" altLang="zh-CN" sz="2800" dirty="0">
                        <a:solidFill>
                          <a:srgbClr val="FF0000"/>
                        </a:solidFill>
                      </a:rPr>
                      <m:t>·</m:t>
                    </m:r>
                  </m:oMath>
                </a14:m>
                <a:r>
                  <a:rPr lang="en-US" altLang="zh-CN" sz="2800" i="1" dirty="0">
                    <a:solidFill>
                      <a:srgbClr val="FF0000"/>
                    </a:solidFill>
                  </a:rPr>
                  <a:t>m</a:t>
                </a:r>
                <a:r>
                  <a:rPr lang="en-US" altLang="zh-CN" sz="2800" i="1" baseline="-25000" dirty="0">
                    <a:solidFill>
                      <a:srgbClr val="FF0000"/>
                    </a:solidFill>
                  </a:rPr>
                  <a:t>2</a:t>
                </a:r>
                <a:endParaRPr lang="zh-CN" altLang="en-US" sz="2800" i="1" baseline="-25000" dirty="0">
                  <a:solidFill>
                    <a:srgbClr val="FF0000"/>
                  </a:solidFill>
                </a:endParaRPr>
              </a:p>
            </p:txBody>
          </p:sp>
        </mc:Choice>
        <mc:Fallback xmlns="">
          <p:sp>
            <p:nvSpPr>
              <p:cNvPr id="10" name="TextBox 2"/>
              <p:cNvSpPr txBox="1">
                <a:spLocks noRot="1" noChangeAspect="1" noMove="1" noResize="1" noEditPoints="1" noAdjustHandles="1" noChangeArrowheads="1" noChangeShapeType="1" noTextEdit="1"/>
              </p:cNvSpPr>
              <p:nvPr/>
            </p:nvSpPr>
            <p:spPr>
              <a:xfrm>
                <a:off x="4713114" y="5652025"/>
                <a:ext cx="3775844" cy="524118"/>
              </a:xfrm>
              <a:prstGeom prst="rect">
                <a:avLst/>
              </a:prstGeom>
              <a:blipFill rotWithShape="0">
                <a:blip r:embed="rId5"/>
                <a:stretch>
                  <a:fillRect l="-3226" t="-11628" b="-313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9435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24744"/>
            <a:ext cx="5166313" cy="965025"/>
          </a:xfrm>
        </p:spPr>
        <p:txBody>
          <a:bodyPr/>
          <a:lstStyle/>
          <a:p>
            <a:pPr marL="0" indent="0">
              <a:buNone/>
            </a:pPr>
            <a:r>
              <a:rPr lang="zh-CN" altLang="en-US" sz="2800" dirty="0"/>
              <a:t>使能端</a:t>
            </a:r>
            <a:r>
              <a:rPr lang="en-US" altLang="zh-CN" sz="2800" dirty="0"/>
              <a:t>EN</a:t>
            </a:r>
            <a:r>
              <a:rPr lang="zh-CN" altLang="en-US" sz="2800" dirty="0"/>
              <a:t>作为“片选”信号 </a:t>
            </a:r>
          </a:p>
          <a:p>
            <a:pPr marL="0" indent="0">
              <a:buNone/>
            </a:pPr>
            <a:endParaRPr lang="zh-CN" altLang="en-US" sz="2800" dirty="0"/>
          </a:p>
        </p:txBody>
      </p:sp>
      <p:sp>
        <p:nvSpPr>
          <p:cNvPr id="4" name="日期占位符 3"/>
          <p:cNvSpPr>
            <a:spLocks noGrp="1"/>
          </p:cNvSpPr>
          <p:nvPr>
            <p:ph type="dt" sz="half" idx="10"/>
          </p:nvPr>
        </p:nvSpPr>
        <p:spPr/>
        <p:txBody>
          <a:bodyPr/>
          <a:lstStyle/>
          <a:p>
            <a:pPr>
              <a:defRPr/>
            </a:pPr>
            <a:fld id="{AC8A62C5-4FF6-44D8-9895-6D78B1A93379}" type="datetime1">
              <a:rPr lang="zh-CN" altLang="en-US" smtClean="0"/>
              <a:t>2019/4/17</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6</a:t>
            </a:r>
            <a:r>
              <a:rPr lang="zh-CN" altLang="en-US"/>
              <a:t>章</a:t>
            </a:r>
            <a:endParaRPr lang="en-US" altLang="zh-CN"/>
          </a:p>
        </p:txBody>
      </p:sp>
      <p:sp>
        <p:nvSpPr>
          <p:cNvPr id="6" name="灯片编号占位符 5"/>
          <p:cNvSpPr>
            <a:spLocks noGrp="1"/>
          </p:cNvSpPr>
          <p:nvPr>
            <p:ph type="sldNum" sz="quarter" idx="12"/>
          </p:nvPr>
        </p:nvSpPr>
        <p:spPr/>
        <p:txBody>
          <a:bodyPr/>
          <a:lstStyle/>
          <a:p>
            <a:pPr>
              <a:defRPr/>
            </a:pPr>
            <a:fld id="{EF64F774-8DC4-4688-9B05-397F5F62511F}" type="slidenum">
              <a:rPr lang="en-US" altLang="zh-CN" smtClean="0"/>
              <a:pPr>
                <a:defRPr/>
              </a:pPr>
              <a:t>25</a:t>
            </a:fld>
            <a:endParaRPr lang="en-US" altLang="zh-CN"/>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00" y="2204864"/>
            <a:ext cx="3312368" cy="3440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1404"/>
            <a:ext cx="4403912" cy="5970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224100" y="5645178"/>
            <a:ext cx="1800200" cy="369332"/>
          </a:xfrm>
          <a:prstGeom prst="rect">
            <a:avLst/>
          </a:prstGeom>
          <a:noFill/>
        </p:spPr>
        <p:txBody>
          <a:bodyPr wrap="square" rtlCol="0">
            <a:spAutoFit/>
          </a:bodyPr>
          <a:lstStyle/>
          <a:p>
            <a:r>
              <a:rPr lang="en-US" altLang="zh-CN" dirty="0"/>
              <a:t>3-8</a:t>
            </a:r>
            <a:r>
              <a:rPr lang="zh-CN" altLang="en-US" dirty="0"/>
              <a:t>译码器</a:t>
            </a:r>
          </a:p>
        </p:txBody>
      </p:sp>
      <p:sp>
        <p:nvSpPr>
          <p:cNvPr id="10" name="TextBox 9"/>
          <p:cNvSpPr txBox="1"/>
          <p:nvPr/>
        </p:nvSpPr>
        <p:spPr>
          <a:xfrm>
            <a:off x="6886600" y="5949280"/>
            <a:ext cx="1800200" cy="369332"/>
          </a:xfrm>
          <a:prstGeom prst="rect">
            <a:avLst/>
          </a:prstGeom>
          <a:noFill/>
        </p:spPr>
        <p:txBody>
          <a:bodyPr wrap="square" rtlCol="0">
            <a:spAutoFit/>
          </a:bodyPr>
          <a:lstStyle/>
          <a:p>
            <a:r>
              <a:rPr lang="en-US" altLang="zh-CN" dirty="0"/>
              <a:t>4-16</a:t>
            </a:r>
            <a:r>
              <a:rPr lang="zh-CN" altLang="en-US" dirty="0"/>
              <a:t>译码器</a:t>
            </a:r>
          </a:p>
        </p:txBody>
      </p:sp>
      <p:sp>
        <p:nvSpPr>
          <p:cNvPr id="2" name="标题 1"/>
          <p:cNvSpPr>
            <a:spLocks noGrp="1"/>
          </p:cNvSpPr>
          <p:nvPr>
            <p:ph type="title"/>
          </p:nvPr>
        </p:nvSpPr>
        <p:spPr>
          <a:xfrm>
            <a:off x="1000100" y="185720"/>
            <a:ext cx="6905625" cy="742950"/>
          </a:xfrm>
        </p:spPr>
        <p:txBody>
          <a:bodyPr/>
          <a:lstStyle/>
          <a:p>
            <a:pPr marL="0" indent="0">
              <a:buNone/>
            </a:pPr>
            <a:br>
              <a:rPr lang="zh-CN" altLang="en-US" b="0" dirty="0"/>
            </a:br>
            <a:r>
              <a:rPr lang="en-US" altLang="zh-CN" sz="4000" dirty="0"/>
              <a:t>2-4</a:t>
            </a:r>
            <a:r>
              <a:rPr lang="zh-CN" altLang="en-US" sz="4000" dirty="0"/>
              <a:t>译码器的扩展</a:t>
            </a:r>
            <a:endParaRPr lang="en-US" altLang="zh-CN" sz="4000" dirty="0"/>
          </a:p>
        </p:txBody>
      </p:sp>
    </p:spTree>
    <p:extLst>
      <p:ext uri="{BB962C8B-B14F-4D97-AF65-F5344CB8AC3E}">
        <p14:creationId xmlns:p14="http://schemas.microsoft.com/office/powerpoint/2010/main" val="2568873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1000125" y="185738"/>
            <a:ext cx="6905625" cy="742950"/>
          </a:xfrm>
        </p:spPr>
        <p:txBody>
          <a:bodyPr/>
          <a:lstStyle/>
          <a:p>
            <a:r>
              <a:rPr lang="en-US" altLang="zh-CN" dirty="0"/>
              <a:t>3-8</a:t>
            </a:r>
            <a:r>
              <a:rPr lang="zh-CN" altLang="en-US" dirty="0"/>
              <a:t>译码器 </a:t>
            </a:r>
            <a:r>
              <a:rPr lang="en-US" altLang="zh-CN" dirty="0"/>
              <a:t>Decoder</a:t>
            </a:r>
            <a:endParaRPr lang="zh-CN" altLang="en-US" dirty="0"/>
          </a:p>
        </p:txBody>
      </p:sp>
      <p:sp>
        <p:nvSpPr>
          <p:cNvPr id="11267" name="内容占位符 2"/>
          <p:cNvSpPr>
            <a:spLocks noGrp="1"/>
          </p:cNvSpPr>
          <p:nvPr>
            <p:ph idx="1"/>
          </p:nvPr>
        </p:nvSpPr>
        <p:spPr>
          <a:xfrm>
            <a:off x="457199" y="1150454"/>
            <a:ext cx="4186809" cy="2278545"/>
          </a:xfrm>
        </p:spPr>
        <p:txBody>
          <a:bodyPr/>
          <a:lstStyle/>
          <a:p>
            <a:r>
              <a:rPr lang="en-US" altLang="zh-CN" sz="2800" dirty="0"/>
              <a:t>3-8</a:t>
            </a:r>
            <a:r>
              <a:rPr lang="zh-CN" altLang="en-US" sz="2800" dirty="0"/>
              <a:t>译码器</a:t>
            </a:r>
            <a:r>
              <a:rPr lang="en-US" altLang="zh-CN" sz="2800" dirty="0"/>
              <a:t>74X138</a:t>
            </a:r>
          </a:p>
          <a:p>
            <a:r>
              <a:rPr lang="zh-CN" altLang="en-US" sz="2800" dirty="0"/>
              <a:t>输出端</a:t>
            </a:r>
            <a:r>
              <a:rPr lang="zh-CN" altLang="en-US" sz="2800" b="1" dirty="0">
                <a:solidFill>
                  <a:srgbClr val="FF0000"/>
                </a:solidFill>
              </a:rPr>
              <a:t>低电平</a:t>
            </a:r>
            <a:r>
              <a:rPr lang="zh-CN" altLang="en-US" sz="2800" dirty="0"/>
              <a:t>有效，对应着输入信号的最大项</a:t>
            </a:r>
            <a:endParaRPr lang="en-US" altLang="zh-CN" sz="2800" dirty="0"/>
          </a:p>
          <a:p>
            <a:r>
              <a:rPr lang="zh-CN" altLang="en-US" sz="2800" dirty="0"/>
              <a:t>有</a:t>
            </a:r>
            <a:r>
              <a:rPr lang="en-US" altLang="zh-CN" sz="2800" dirty="0"/>
              <a:t>3</a:t>
            </a:r>
            <a:r>
              <a:rPr lang="zh-CN" altLang="en-US" sz="2800" dirty="0"/>
              <a:t>个使能控制端 </a:t>
            </a:r>
          </a:p>
          <a:p>
            <a:endParaRPr lang="zh-CN" altLang="en-US" sz="2800" dirty="0"/>
          </a:p>
        </p:txBody>
      </p:sp>
      <p:sp>
        <p:nvSpPr>
          <p:cNvPr id="11268"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第</a:t>
            </a:r>
            <a:r>
              <a:rPr lang="en-US" altLang="zh-CN"/>
              <a:t>6</a:t>
            </a:r>
            <a:r>
              <a:rPr lang="zh-CN" altLang="en-US"/>
              <a:t>章</a:t>
            </a:r>
            <a:endParaRPr lang="en-US" altLang="zh-CN"/>
          </a:p>
        </p:txBody>
      </p:sp>
      <p:sp>
        <p:nvSpPr>
          <p:cNvPr id="1126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41A7472-2F8C-4A71-A977-E8A76BADC472}" type="slidenum">
              <a:rPr lang="en-US" altLang="zh-CN" smtClean="0"/>
              <a:pPr eaLnBrk="1" hangingPunct="1"/>
              <a:t>26</a:t>
            </a:fld>
            <a:endParaRPr lang="en-US" altLang="zh-CN"/>
          </a:p>
        </p:txBody>
      </p:sp>
      <p:sp>
        <p:nvSpPr>
          <p:cNvPr id="2" name="日期占位符 1"/>
          <p:cNvSpPr>
            <a:spLocks noGrp="1"/>
          </p:cNvSpPr>
          <p:nvPr>
            <p:ph type="dt" sz="half" idx="10"/>
          </p:nvPr>
        </p:nvSpPr>
        <p:spPr/>
        <p:txBody>
          <a:bodyPr/>
          <a:lstStyle/>
          <a:p>
            <a:pPr>
              <a:defRPr/>
            </a:pPr>
            <a:fld id="{3F17F3EF-2C04-45D0-B302-7746DF716D17}" type="datetime1">
              <a:rPr lang="zh-CN" altLang="en-US" smtClean="0"/>
              <a:t>2019/4/17</a:t>
            </a:fld>
            <a:endParaRPr lang="en-US" altLang="zh-CN"/>
          </a:p>
        </p:txBody>
      </p:sp>
      <p:pic>
        <p:nvPicPr>
          <p:cNvPr id="30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150454"/>
            <a:ext cx="3878164" cy="4889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https://encrypted-tbn0.gstatic.com/images?q=tbn:ANd9GcSx-98HFDn5BWuPp-xw1YEs-70BF_oS5Z8rn6IS1cTXzrMDEFe2Y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3131055"/>
            <a:ext cx="3243621" cy="3736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414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1000125" y="185738"/>
            <a:ext cx="6905625" cy="742950"/>
          </a:xfrm>
        </p:spPr>
        <p:txBody>
          <a:bodyPr/>
          <a:lstStyle/>
          <a:p>
            <a:r>
              <a:rPr lang="en-US" altLang="zh-CN" dirty="0"/>
              <a:t>74X138</a:t>
            </a:r>
            <a:r>
              <a:rPr lang="zh-CN" altLang="en-US" dirty="0"/>
              <a:t>功能表</a:t>
            </a:r>
          </a:p>
        </p:txBody>
      </p:sp>
      <p:sp>
        <p:nvSpPr>
          <p:cNvPr id="12292"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第</a:t>
            </a:r>
            <a:r>
              <a:rPr lang="en-US" altLang="zh-CN"/>
              <a:t>6</a:t>
            </a:r>
            <a:r>
              <a:rPr lang="zh-CN" altLang="en-US"/>
              <a:t>章</a:t>
            </a:r>
            <a:endParaRPr lang="en-US" altLang="zh-CN"/>
          </a:p>
        </p:txBody>
      </p:sp>
      <p:sp>
        <p:nvSpPr>
          <p:cNvPr id="1229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DE26587-E749-46AD-8667-8DB74A3D9513}" type="slidenum">
              <a:rPr lang="en-US" altLang="zh-CN" smtClean="0"/>
              <a:pPr eaLnBrk="1" hangingPunct="1"/>
              <a:t>27</a:t>
            </a:fld>
            <a:endParaRPr lang="en-US" altLang="zh-CN"/>
          </a:p>
        </p:txBody>
      </p:sp>
      <p:pic>
        <p:nvPicPr>
          <p:cNvPr id="12298" name="图片 1"/>
          <p:cNvPicPr>
            <a:picLocks noChangeAspect="1"/>
          </p:cNvPicPr>
          <p:nvPr/>
        </p:nvPicPr>
        <p:blipFill rotWithShape="1">
          <a:blip r:embed="rId3">
            <a:extLst>
              <a:ext uri="{28A0092B-C50C-407E-A947-70E740481C1C}">
                <a14:useLocalDpi xmlns:a14="http://schemas.microsoft.com/office/drawing/2010/main" val="0"/>
              </a:ext>
            </a:extLst>
          </a:blip>
          <a:srcRect t="6929"/>
          <a:stretch/>
        </p:blipFill>
        <p:spPr bwMode="auto">
          <a:xfrm>
            <a:off x="150672" y="1108825"/>
            <a:ext cx="8964487" cy="5268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FF44FCC4-514D-43D3-ABFA-6AAC276803DB}" type="datetime1">
              <a:rPr lang="zh-CN" altLang="en-US" smtClean="0"/>
              <a:t>2019/4/17</a:t>
            </a:fld>
            <a:endParaRPr lang="en-US" altLang="zh-CN"/>
          </a:p>
        </p:txBody>
      </p:sp>
      <p:sp>
        <p:nvSpPr>
          <p:cNvPr id="8" name="TextBox 2"/>
          <p:cNvSpPr txBox="1"/>
          <p:nvPr/>
        </p:nvSpPr>
        <p:spPr>
          <a:xfrm>
            <a:off x="3718380" y="2148830"/>
            <a:ext cx="1079846" cy="523220"/>
          </a:xfrm>
          <a:prstGeom prst="rect">
            <a:avLst/>
          </a:prstGeom>
          <a:solidFill>
            <a:schemeClr val="accent5">
              <a:lumMod val="20000"/>
              <a:lumOff val="80000"/>
            </a:schemeClr>
          </a:solidFill>
        </p:spPr>
        <p:txBody>
          <a:bodyPr wrap="square" rtlCol="0">
            <a:spAutoFit/>
          </a:bodyPr>
          <a:lstStyle/>
          <a:p>
            <a:r>
              <a:rPr lang="en-US" altLang="zh-CN" sz="2800" dirty="0">
                <a:solidFill>
                  <a:srgbClr val="FF0000"/>
                </a:solidFill>
              </a:rPr>
              <a:t>Y3=</a:t>
            </a:r>
            <a:r>
              <a:rPr lang="zh-CN" altLang="en-US" sz="2800" dirty="0">
                <a:solidFill>
                  <a:srgbClr val="FF0000"/>
                </a:solidFill>
              </a:rPr>
              <a:t>？</a:t>
            </a:r>
          </a:p>
        </p:txBody>
      </p:sp>
      <p:sp>
        <p:nvSpPr>
          <p:cNvPr id="3" name="椭圆 2"/>
          <p:cNvSpPr/>
          <p:nvPr/>
        </p:nvSpPr>
        <p:spPr>
          <a:xfrm>
            <a:off x="6444208" y="4437112"/>
            <a:ext cx="323056" cy="43204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2267744" y="4437112"/>
            <a:ext cx="1162473"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TextBox 2"/>
              <p:cNvSpPr txBox="1"/>
              <p:nvPr/>
            </p:nvSpPr>
            <p:spPr>
              <a:xfrm>
                <a:off x="2590800" y="6070020"/>
                <a:ext cx="5999085" cy="524118"/>
              </a:xfrm>
              <a:prstGeom prst="rect">
                <a:avLst/>
              </a:prstGeom>
              <a:solidFill>
                <a:schemeClr val="accent5">
                  <a:lumMod val="20000"/>
                  <a:lumOff val="80000"/>
                </a:schemeClr>
              </a:solidFill>
            </p:spPr>
            <p:txBody>
              <a:bodyPr wrap="square" rtlCol="0">
                <a:spAutoFit/>
              </a:bodyPr>
              <a:lstStyle/>
              <a:p>
                <a:r>
                  <a:rPr lang="en-US" altLang="zh-CN" sz="2800" dirty="0">
                    <a:solidFill>
                      <a:srgbClr val="FF0000"/>
                    </a:solidFill>
                  </a:rPr>
                  <a:t>Y6_L=</a:t>
                </a:r>
                <a14:m>
                  <m:oMath xmlns:m="http://schemas.openxmlformats.org/officeDocument/2006/math">
                    <m:acc>
                      <m:accPr>
                        <m:chr m:val="̅"/>
                        <m:ctrlPr>
                          <a:rPr lang="en-US" altLang="zh-CN" sz="2800" i="1" smtClean="0">
                            <a:solidFill>
                              <a:srgbClr val="FF0000"/>
                            </a:solidFill>
                            <a:latin typeface="Cambria Math" panose="02040503050406030204" pitchFamily="18" charset="0"/>
                          </a:rPr>
                        </m:ctrlPr>
                      </m:accPr>
                      <m:e>
                        <m:r>
                          <a:rPr lang="en-US" altLang="zh-CN" sz="2800" b="0" i="1" smtClean="0">
                            <a:solidFill>
                              <a:srgbClr val="FF0000"/>
                            </a:solidFill>
                            <a:latin typeface="Cambria Math" panose="02040503050406030204" pitchFamily="18" charset="0"/>
                          </a:rPr>
                          <m:t>𝐺</m:t>
                        </m:r>
                        <m:r>
                          <a:rPr lang="en-US" altLang="zh-CN" sz="2800" b="0" i="1" smtClean="0">
                            <a:solidFill>
                              <a:srgbClr val="FF0000"/>
                            </a:solidFill>
                            <a:latin typeface="Cambria Math" panose="02040503050406030204" pitchFamily="18" charset="0"/>
                          </a:rPr>
                          <m:t>1</m:t>
                        </m:r>
                      </m:e>
                    </m:acc>
                  </m:oMath>
                </a14:m>
                <a:r>
                  <a:rPr lang="en-US" altLang="zh-CN" sz="2800" dirty="0">
                    <a:solidFill>
                      <a:srgbClr val="FF0000"/>
                    </a:solidFill>
                  </a:rPr>
                  <a:t>+G2A_L+G2B_L+</a:t>
                </a:r>
                <a14:m>
                  <m:oMath xmlns:m="http://schemas.openxmlformats.org/officeDocument/2006/math">
                    <m:acc>
                      <m:accPr>
                        <m:chr m:val="̅"/>
                        <m:ctrlPr>
                          <a:rPr lang="en-US" altLang="zh-CN" sz="2800" i="1" smtClean="0">
                            <a:solidFill>
                              <a:srgbClr val="FF0000"/>
                            </a:solidFill>
                            <a:latin typeface="Cambria Math" panose="02040503050406030204" pitchFamily="18" charset="0"/>
                          </a:rPr>
                        </m:ctrlPr>
                      </m:accPr>
                      <m:e>
                        <m:r>
                          <a:rPr lang="en-US" altLang="zh-CN" sz="2800" b="0" i="1" smtClean="0">
                            <a:solidFill>
                              <a:srgbClr val="FF0000"/>
                            </a:solidFill>
                            <a:latin typeface="Cambria Math" panose="02040503050406030204" pitchFamily="18" charset="0"/>
                          </a:rPr>
                          <m:t>𝐶</m:t>
                        </m:r>
                      </m:e>
                    </m:acc>
                  </m:oMath>
                </a14:m>
                <a:r>
                  <a:rPr lang="en-US" altLang="zh-CN" sz="2800" dirty="0">
                    <a:solidFill>
                      <a:srgbClr val="FF0000"/>
                    </a:solidFill>
                  </a:rPr>
                  <a:t>+</a:t>
                </a:r>
                <a14:m>
                  <m:oMath xmlns:m="http://schemas.openxmlformats.org/officeDocument/2006/math">
                    <m:acc>
                      <m:accPr>
                        <m:chr m:val="̅"/>
                        <m:ctrlPr>
                          <a:rPr lang="en-US" altLang="zh-CN" sz="2800" i="1" dirty="0" smtClean="0">
                            <a:solidFill>
                              <a:srgbClr val="FF0000"/>
                            </a:solidFill>
                            <a:latin typeface="Cambria Math" panose="02040503050406030204" pitchFamily="18" charset="0"/>
                          </a:rPr>
                        </m:ctrlPr>
                      </m:accPr>
                      <m:e>
                        <m:r>
                          <a:rPr lang="en-US" altLang="zh-CN" sz="2800" b="0" i="1" dirty="0" smtClean="0">
                            <a:solidFill>
                              <a:srgbClr val="FF0000"/>
                            </a:solidFill>
                            <a:latin typeface="Cambria Math" panose="02040503050406030204" pitchFamily="18" charset="0"/>
                          </a:rPr>
                          <m:t>𝐵</m:t>
                        </m:r>
                      </m:e>
                    </m:acc>
                  </m:oMath>
                </a14:m>
                <a:r>
                  <a:rPr lang="en-US" altLang="zh-CN" sz="2800" dirty="0">
                    <a:solidFill>
                      <a:srgbClr val="FF0000"/>
                    </a:solidFill>
                  </a:rPr>
                  <a:t>+A</a:t>
                </a:r>
                <a:endParaRPr lang="zh-CN" altLang="en-US" sz="2800" dirty="0">
                  <a:solidFill>
                    <a:srgbClr val="FF0000"/>
                  </a:solidFill>
                </a:endParaRPr>
              </a:p>
            </p:txBody>
          </p:sp>
        </mc:Choice>
        <mc:Fallback xmlns="">
          <p:sp>
            <p:nvSpPr>
              <p:cNvPr id="11" name="TextBox 2"/>
              <p:cNvSpPr txBox="1">
                <a:spLocks noRot="1" noChangeAspect="1" noMove="1" noResize="1" noEditPoints="1" noAdjustHandles="1" noChangeArrowheads="1" noChangeShapeType="1" noTextEdit="1"/>
              </p:cNvSpPr>
              <p:nvPr/>
            </p:nvSpPr>
            <p:spPr>
              <a:xfrm>
                <a:off x="2590800" y="6070020"/>
                <a:ext cx="5999085" cy="524118"/>
              </a:xfrm>
              <a:prstGeom prst="rect">
                <a:avLst/>
              </a:prstGeom>
              <a:blipFill rotWithShape="0">
                <a:blip r:embed="rId4"/>
                <a:stretch>
                  <a:fillRect l="-2033" t="-12791" b="-31395"/>
                </a:stretch>
              </a:blipFill>
            </p:spPr>
            <p:txBody>
              <a:bodyPr/>
              <a:lstStyle/>
              <a:p>
                <a:r>
                  <a:rPr lang="zh-CN" altLang="en-US">
                    <a:noFill/>
                  </a:rPr>
                  <a:t> </a:t>
                </a:r>
              </a:p>
            </p:txBody>
          </p:sp>
        </mc:Fallback>
      </mc:AlternateContent>
      <p:sp>
        <p:nvSpPr>
          <p:cNvPr id="12" name="椭圆 11"/>
          <p:cNvSpPr/>
          <p:nvPr/>
        </p:nvSpPr>
        <p:spPr>
          <a:xfrm>
            <a:off x="4572000" y="5517232"/>
            <a:ext cx="323056" cy="43204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2267744" y="5570880"/>
            <a:ext cx="1162002"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179512" y="3306863"/>
            <a:ext cx="1944217" cy="29304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矩形标注 5"/>
              <p:cNvSpPr/>
              <p:nvPr/>
            </p:nvSpPr>
            <p:spPr>
              <a:xfrm>
                <a:off x="457200" y="2356950"/>
                <a:ext cx="2667000" cy="559979"/>
              </a:xfrm>
              <a:prstGeom prst="wedgeRectCallout">
                <a:avLst>
                  <a:gd name="adj1" fmla="val -34672"/>
                  <a:gd name="adj2" fmla="val 11165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G1·</a:t>
                </a:r>
                <a14:m>
                  <m:oMath xmlns:m="http://schemas.openxmlformats.org/officeDocument/2006/math">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𝐺</m:t>
                        </m:r>
                        <m:r>
                          <a:rPr lang="en-US" altLang="zh-CN" sz="2400" b="0" i="1" smtClean="0">
                            <a:solidFill>
                              <a:srgbClr val="FF0000"/>
                            </a:solidFill>
                            <a:latin typeface="Cambria Math" panose="02040503050406030204" pitchFamily="18" charset="0"/>
                          </a:rPr>
                          <m:t>2</m:t>
                        </m:r>
                        <m:r>
                          <a:rPr lang="en-US" altLang="zh-CN" sz="2400" b="0" i="1" smtClean="0">
                            <a:solidFill>
                              <a:srgbClr val="FF0000"/>
                            </a:solidFill>
                            <a:latin typeface="Cambria Math" panose="02040503050406030204" pitchFamily="18" charset="0"/>
                          </a:rPr>
                          <m:t>𝐴</m:t>
                        </m:r>
                        <m:r>
                          <a:rPr lang="en-US" altLang="zh-CN" sz="2400" b="0" i="1" smtClean="0">
                            <a:solidFill>
                              <a:srgbClr val="FF0000"/>
                            </a:solidFill>
                            <a:latin typeface="Cambria Math" panose="02040503050406030204" pitchFamily="18" charset="0"/>
                          </a:rPr>
                          <m:t>_</m:t>
                        </m:r>
                        <m:r>
                          <a:rPr lang="en-US" altLang="zh-CN" sz="2400" b="0" i="1" smtClean="0">
                            <a:solidFill>
                              <a:srgbClr val="FF0000"/>
                            </a:solidFill>
                            <a:latin typeface="Cambria Math" panose="02040503050406030204" pitchFamily="18" charset="0"/>
                          </a:rPr>
                          <m:t>𝐿</m:t>
                        </m:r>
                      </m:e>
                    </m:acc>
                  </m:oMath>
                </a14:m>
                <a:r>
                  <a:rPr lang="en-US" altLang="zh-CN" sz="2400" dirty="0">
                    <a:solidFill>
                      <a:srgbClr val="FF0000"/>
                    </a:solidFill>
                  </a:rPr>
                  <a:t>·</a:t>
                </a:r>
                <a14:m>
                  <m:oMath xmlns:m="http://schemas.openxmlformats.org/officeDocument/2006/math">
                    <m:acc>
                      <m:accPr>
                        <m:chr m:val="̅"/>
                        <m:ctrlPr>
                          <a:rPr lang="en-US" altLang="zh-CN" sz="2400" i="1" dirty="0" smtClean="0">
                            <a:solidFill>
                              <a:srgbClr val="FF0000"/>
                            </a:solidFill>
                            <a:latin typeface="Cambria Math" panose="02040503050406030204" pitchFamily="18" charset="0"/>
                          </a:rPr>
                        </m:ctrlPr>
                      </m:accPr>
                      <m:e>
                        <m:r>
                          <a:rPr lang="en-US" altLang="zh-CN" sz="2400" b="0" i="1" dirty="0" smtClean="0">
                            <a:solidFill>
                              <a:srgbClr val="FF0000"/>
                            </a:solidFill>
                            <a:latin typeface="Cambria Math" panose="02040503050406030204" pitchFamily="18" charset="0"/>
                          </a:rPr>
                          <m:t>𝐺</m:t>
                        </m:r>
                        <m:r>
                          <a:rPr lang="en-US" altLang="zh-CN" sz="2400" b="0" i="1" dirty="0" smtClean="0">
                            <a:solidFill>
                              <a:srgbClr val="FF0000"/>
                            </a:solidFill>
                            <a:latin typeface="Cambria Math" panose="02040503050406030204" pitchFamily="18" charset="0"/>
                          </a:rPr>
                          <m:t>2</m:t>
                        </m:r>
                        <m:r>
                          <a:rPr lang="en-US" altLang="zh-CN" sz="2400" b="0" i="1" dirty="0" smtClean="0">
                            <a:solidFill>
                              <a:srgbClr val="FF0000"/>
                            </a:solidFill>
                            <a:latin typeface="Cambria Math" panose="02040503050406030204" pitchFamily="18" charset="0"/>
                          </a:rPr>
                          <m:t>𝐵</m:t>
                        </m:r>
                        <m:r>
                          <a:rPr lang="en-US" altLang="zh-CN" sz="2400" b="0" i="1" dirty="0" smtClean="0">
                            <a:solidFill>
                              <a:srgbClr val="FF0000"/>
                            </a:solidFill>
                            <a:latin typeface="Cambria Math" panose="02040503050406030204" pitchFamily="18" charset="0"/>
                          </a:rPr>
                          <m:t>_</m:t>
                        </m:r>
                        <m:r>
                          <a:rPr lang="en-US" altLang="zh-CN" sz="2400" b="0" i="1" dirty="0" smtClean="0">
                            <a:solidFill>
                              <a:srgbClr val="FF0000"/>
                            </a:solidFill>
                            <a:latin typeface="Cambria Math" panose="02040503050406030204" pitchFamily="18" charset="0"/>
                          </a:rPr>
                          <m:t>𝐿</m:t>
                        </m:r>
                      </m:e>
                    </m:acc>
                  </m:oMath>
                </a14:m>
                <a:endParaRPr lang="zh-CN" altLang="en-US" dirty="0">
                  <a:solidFill>
                    <a:srgbClr val="FF0000"/>
                  </a:solidFill>
                </a:endParaRPr>
              </a:p>
            </p:txBody>
          </p:sp>
        </mc:Choice>
        <mc:Fallback xmlns="">
          <p:sp>
            <p:nvSpPr>
              <p:cNvPr id="6" name="矩形标注 5"/>
              <p:cNvSpPr>
                <a:spLocks noRot="1" noChangeAspect="1" noMove="1" noResize="1" noEditPoints="1" noAdjustHandles="1" noChangeArrowheads="1" noChangeShapeType="1" noTextEdit="1"/>
              </p:cNvSpPr>
              <p:nvPr/>
            </p:nvSpPr>
            <p:spPr>
              <a:xfrm>
                <a:off x="457200" y="2356950"/>
                <a:ext cx="2667000" cy="559979"/>
              </a:xfrm>
              <a:prstGeom prst="wedgeRectCallout">
                <a:avLst>
                  <a:gd name="adj1" fmla="val -34672"/>
                  <a:gd name="adj2" fmla="val 111651"/>
                </a:avLst>
              </a:prstGeom>
              <a:blipFill rotWithShape="0">
                <a:blip r:embed="rId5"/>
                <a:stretch>
                  <a:fillRect/>
                </a:stretch>
              </a:blipFill>
            </p:spPr>
            <p:txBody>
              <a:bodyPr/>
              <a:lstStyle/>
              <a:p>
                <a:r>
                  <a:rPr lang="zh-CN" altLang="en-US">
                    <a:noFill/>
                  </a:rPr>
                  <a:t> </a:t>
                </a:r>
              </a:p>
            </p:txBody>
          </p:sp>
        </mc:Fallback>
      </mc:AlternateContent>
      <p:sp>
        <p:nvSpPr>
          <p:cNvPr id="18" name="矩形标注 17"/>
          <p:cNvSpPr/>
          <p:nvPr/>
        </p:nvSpPr>
        <p:spPr>
          <a:xfrm>
            <a:off x="3689556" y="4079191"/>
            <a:ext cx="853876" cy="459982"/>
          </a:xfrm>
          <a:prstGeom prst="wedgeRectCallout">
            <a:avLst>
              <a:gd name="adj1" fmla="val -79864"/>
              <a:gd name="adj2" fmla="val 3644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FF0000"/>
                </a:solidFill>
              </a:rPr>
              <a:t>m</a:t>
            </a:r>
            <a:r>
              <a:rPr lang="en-US" altLang="zh-CN" sz="2800" baseline="-25000" dirty="0">
                <a:solidFill>
                  <a:srgbClr val="FF0000"/>
                </a:solidFill>
              </a:rPr>
              <a:t>3</a:t>
            </a:r>
            <a:endParaRPr lang="zh-CN" altLang="en-US" sz="2800" baseline="-25000" dirty="0">
              <a:solidFill>
                <a:srgbClr val="FF0000"/>
              </a:solidFill>
            </a:endParaRPr>
          </a:p>
        </p:txBody>
      </p:sp>
      <mc:AlternateContent xmlns:mc="http://schemas.openxmlformats.org/markup-compatibility/2006" xmlns:a14="http://schemas.microsoft.com/office/drawing/2010/main">
        <mc:Choice Requires="a14">
          <p:sp>
            <p:nvSpPr>
              <p:cNvPr id="19" name="TextBox 2"/>
              <p:cNvSpPr txBox="1"/>
              <p:nvPr/>
            </p:nvSpPr>
            <p:spPr>
              <a:xfrm>
                <a:off x="3666525" y="2673688"/>
                <a:ext cx="4246710" cy="524118"/>
              </a:xfrm>
              <a:prstGeom prst="rect">
                <a:avLst/>
              </a:prstGeom>
              <a:solidFill>
                <a:schemeClr val="accent5">
                  <a:lumMod val="20000"/>
                  <a:lumOff val="80000"/>
                </a:schemeClr>
              </a:solidFill>
            </p:spPr>
            <p:txBody>
              <a:bodyPr wrap="square" rtlCol="0">
                <a:spAutoFit/>
              </a:bodyPr>
              <a:lstStyle/>
              <a:p>
                <a:r>
                  <a:rPr lang="en-US" altLang="zh-CN" sz="2800" dirty="0">
                    <a:solidFill>
                      <a:srgbClr val="FF0000"/>
                    </a:solidFill>
                  </a:rPr>
                  <a:t>Y3=G1·</a:t>
                </a:r>
                <a14:m>
                  <m:oMath xmlns:m="http://schemas.openxmlformats.org/officeDocument/2006/math">
                    <m:acc>
                      <m:accPr>
                        <m:chr m:val="̅"/>
                        <m:ctrlPr>
                          <a:rPr lang="en-US" altLang="zh-CN" sz="2800" i="1">
                            <a:solidFill>
                              <a:srgbClr val="FF0000"/>
                            </a:solidFill>
                            <a:latin typeface="Cambria Math" panose="02040503050406030204" pitchFamily="18" charset="0"/>
                          </a:rPr>
                        </m:ctrlPr>
                      </m:accPr>
                      <m:e>
                        <m:r>
                          <a:rPr lang="en-US" altLang="zh-CN" sz="2800" i="1">
                            <a:solidFill>
                              <a:srgbClr val="FF0000"/>
                            </a:solidFill>
                            <a:latin typeface="Cambria Math" panose="02040503050406030204" pitchFamily="18" charset="0"/>
                          </a:rPr>
                          <m:t>𝐺</m:t>
                        </m:r>
                        <m:r>
                          <a:rPr lang="en-US" altLang="zh-CN" sz="2800" i="1">
                            <a:solidFill>
                              <a:srgbClr val="FF0000"/>
                            </a:solidFill>
                            <a:latin typeface="Cambria Math" panose="02040503050406030204" pitchFamily="18" charset="0"/>
                          </a:rPr>
                          <m:t>2</m:t>
                        </m:r>
                        <m:r>
                          <a:rPr lang="en-US" altLang="zh-CN" sz="2800" i="1">
                            <a:solidFill>
                              <a:srgbClr val="FF0000"/>
                            </a:solidFill>
                            <a:latin typeface="Cambria Math" panose="02040503050406030204" pitchFamily="18" charset="0"/>
                          </a:rPr>
                          <m:t>𝐴</m:t>
                        </m:r>
                        <m:r>
                          <a:rPr lang="en-US" altLang="zh-CN" sz="2800" i="1">
                            <a:solidFill>
                              <a:srgbClr val="FF0000"/>
                            </a:solidFill>
                            <a:latin typeface="Cambria Math" panose="02040503050406030204" pitchFamily="18" charset="0"/>
                          </a:rPr>
                          <m:t>_</m:t>
                        </m:r>
                        <m:r>
                          <a:rPr lang="en-US" altLang="zh-CN" sz="2800" i="1">
                            <a:solidFill>
                              <a:srgbClr val="FF0000"/>
                            </a:solidFill>
                            <a:latin typeface="Cambria Math" panose="02040503050406030204" pitchFamily="18" charset="0"/>
                          </a:rPr>
                          <m:t>𝐿</m:t>
                        </m:r>
                      </m:e>
                    </m:acc>
                  </m:oMath>
                </a14:m>
                <a:r>
                  <a:rPr lang="en-US" altLang="zh-CN" sz="2800" dirty="0">
                    <a:solidFill>
                      <a:srgbClr val="FF0000"/>
                    </a:solidFill>
                  </a:rPr>
                  <a:t>·</a:t>
                </a:r>
                <a14:m>
                  <m:oMath xmlns:m="http://schemas.openxmlformats.org/officeDocument/2006/math">
                    <m:acc>
                      <m:accPr>
                        <m:chr m:val="̅"/>
                        <m:ctrlPr>
                          <a:rPr lang="en-US" altLang="zh-CN" sz="2800" i="1" dirty="0">
                            <a:solidFill>
                              <a:srgbClr val="FF0000"/>
                            </a:solidFill>
                            <a:latin typeface="Cambria Math" panose="02040503050406030204" pitchFamily="18" charset="0"/>
                          </a:rPr>
                        </m:ctrlPr>
                      </m:accPr>
                      <m:e>
                        <m:r>
                          <a:rPr lang="en-US" altLang="zh-CN" sz="2800" i="1" dirty="0">
                            <a:solidFill>
                              <a:srgbClr val="FF0000"/>
                            </a:solidFill>
                            <a:latin typeface="Cambria Math" panose="02040503050406030204" pitchFamily="18" charset="0"/>
                          </a:rPr>
                          <m:t>𝐺</m:t>
                        </m:r>
                        <m:r>
                          <a:rPr lang="en-US" altLang="zh-CN" sz="2800" i="1" dirty="0">
                            <a:solidFill>
                              <a:srgbClr val="FF0000"/>
                            </a:solidFill>
                            <a:latin typeface="Cambria Math" panose="02040503050406030204" pitchFamily="18" charset="0"/>
                          </a:rPr>
                          <m:t>2</m:t>
                        </m:r>
                        <m:r>
                          <a:rPr lang="en-US" altLang="zh-CN" sz="2800" i="1" dirty="0">
                            <a:solidFill>
                              <a:srgbClr val="FF0000"/>
                            </a:solidFill>
                            <a:latin typeface="Cambria Math" panose="02040503050406030204" pitchFamily="18" charset="0"/>
                          </a:rPr>
                          <m:t>𝐵</m:t>
                        </m:r>
                        <m:r>
                          <a:rPr lang="en-US" altLang="zh-CN" sz="2800" i="1" dirty="0">
                            <a:solidFill>
                              <a:srgbClr val="FF0000"/>
                            </a:solidFill>
                            <a:latin typeface="Cambria Math" panose="02040503050406030204" pitchFamily="18" charset="0"/>
                          </a:rPr>
                          <m:t>_</m:t>
                        </m:r>
                        <m:r>
                          <a:rPr lang="en-US" altLang="zh-CN" sz="2800" i="1" dirty="0">
                            <a:solidFill>
                              <a:srgbClr val="FF0000"/>
                            </a:solidFill>
                            <a:latin typeface="Cambria Math" panose="02040503050406030204" pitchFamily="18" charset="0"/>
                          </a:rPr>
                          <m:t>𝐿</m:t>
                        </m:r>
                      </m:e>
                    </m:acc>
                  </m:oMath>
                </a14:m>
                <a:r>
                  <a:rPr lang="en-US" altLang="zh-CN" sz="2800" dirty="0">
                    <a:solidFill>
                      <a:srgbClr val="FF0000"/>
                    </a:solidFill>
                  </a:rPr>
                  <a:t> ·m</a:t>
                </a:r>
                <a:r>
                  <a:rPr lang="en-US" altLang="zh-CN" sz="2800" baseline="-25000" dirty="0">
                    <a:solidFill>
                      <a:srgbClr val="FF0000"/>
                    </a:solidFill>
                  </a:rPr>
                  <a:t>3</a:t>
                </a:r>
                <a:endParaRPr lang="zh-CN" altLang="en-US" sz="2800" baseline="-25000" dirty="0">
                  <a:solidFill>
                    <a:srgbClr val="FF0000"/>
                  </a:solidFill>
                </a:endParaRPr>
              </a:p>
            </p:txBody>
          </p:sp>
        </mc:Choice>
        <mc:Fallback xmlns="">
          <p:sp>
            <p:nvSpPr>
              <p:cNvPr id="19" name="TextBox 2"/>
              <p:cNvSpPr txBox="1">
                <a:spLocks noRot="1" noChangeAspect="1" noMove="1" noResize="1" noEditPoints="1" noAdjustHandles="1" noChangeArrowheads="1" noChangeShapeType="1" noTextEdit="1"/>
              </p:cNvSpPr>
              <p:nvPr/>
            </p:nvSpPr>
            <p:spPr>
              <a:xfrm>
                <a:off x="3666525" y="2673688"/>
                <a:ext cx="4246710" cy="524118"/>
              </a:xfrm>
              <a:prstGeom prst="rect">
                <a:avLst/>
              </a:prstGeom>
              <a:blipFill rotWithShape="0">
                <a:blip r:embed="rId6"/>
                <a:stretch>
                  <a:fillRect l="-2869" t="-12791" b="-31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2"/>
              <p:cNvSpPr txBox="1"/>
              <p:nvPr/>
            </p:nvSpPr>
            <p:spPr>
              <a:xfrm>
                <a:off x="3382071" y="4941168"/>
                <a:ext cx="4214265" cy="524118"/>
              </a:xfrm>
              <a:prstGeom prst="rect">
                <a:avLst/>
              </a:prstGeom>
              <a:solidFill>
                <a:schemeClr val="accent5">
                  <a:lumMod val="20000"/>
                  <a:lumOff val="80000"/>
                </a:schemeClr>
              </a:solidFill>
            </p:spPr>
            <p:txBody>
              <a:bodyPr wrap="square" rtlCol="0">
                <a:spAutoFit/>
              </a:bodyPr>
              <a:lstStyle/>
              <a:p>
                <a:r>
                  <a:rPr lang="en-US" altLang="zh-CN" sz="2800" dirty="0">
                    <a:solidFill>
                      <a:srgbClr val="FF0000"/>
                    </a:solidFill>
                  </a:rPr>
                  <a:t>Y6=G1·</a:t>
                </a:r>
                <a14:m>
                  <m:oMath xmlns:m="http://schemas.openxmlformats.org/officeDocument/2006/math">
                    <m:acc>
                      <m:accPr>
                        <m:chr m:val="̅"/>
                        <m:ctrlPr>
                          <a:rPr lang="en-US" altLang="zh-CN" sz="2800" i="1">
                            <a:solidFill>
                              <a:srgbClr val="FF0000"/>
                            </a:solidFill>
                            <a:latin typeface="Cambria Math" panose="02040503050406030204" pitchFamily="18" charset="0"/>
                          </a:rPr>
                        </m:ctrlPr>
                      </m:accPr>
                      <m:e>
                        <m:r>
                          <a:rPr lang="en-US" altLang="zh-CN" sz="2800" i="1">
                            <a:solidFill>
                              <a:srgbClr val="FF0000"/>
                            </a:solidFill>
                            <a:latin typeface="Cambria Math" panose="02040503050406030204" pitchFamily="18" charset="0"/>
                          </a:rPr>
                          <m:t>𝐺</m:t>
                        </m:r>
                        <m:r>
                          <a:rPr lang="en-US" altLang="zh-CN" sz="2800" i="1">
                            <a:solidFill>
                              <a:srgbClr val="FF0000"/>
                            </a:solidFill>
                            <a:latin typeface="Cambria Math" panose="02040503050406030204" pitchFamily="18" charset="0"/>
                          </a:rPr>
                          <m:t>2</m:t>
                        </m:r>
                        <m:r>
                          <a:rPr lang="en-US" altLang="zh-CN" sz="2800" i="1">
                            <a:solidFill>
                              <a:srgbClr val="FF0000"/>
                            </a:solidFill>
                            <a:latin typeface="Cambria Math" panose="02040503050406030204" pitchFamily="18" charset="0"/>
                          </a:rPr>
                          <m:t>𝐴</m:t>
                        </m:r>
                        <m:r>
                          <a:rPr lang="en-US" altLang="zh-CN" sz="2800" i="1">
                            <a:solidFill>
                              <a:srgbClr val="FF0000"/>
                            </a:solidFill>
                            <a:latin typeface="Cambria Math" panose="02040503050406030204" pitchFamily="18" charset="0"/>
                          </a:rPr>
                          <m:t>_</m:t>
                        </m:r>
                        <m:r>
                          <a:rPr lang="en-US" altLang="zh-CN" sz="2800" i="1">
                            <a:solidFill>
                              <a:srgbClr val="FF0000"/>
                            </a:solidFill>
                            <a:latin typeface="Cambria Math" panose="02040503050406030204" pitchFamily="18" charset="0"/>
                          </a:rPr>
                          <m:t>𝐿</m:t>
                        </m:r>
                      </m:e>
                    </m:acc>
                  </m:oMath>
                </a14:m>
                <a:r>
                  <a:rPr lang="en-US" altLang="zh-CN" sz="2800" dirty="0">
                    <a:solidFill>
                      <a:srgbClr val="FF0000"/>
                    </a:solidFill>
                  </a:rPr>
                  <a:t>·</a:t>
                </a:r>
                <a14:m>
                  <m:oMath xmlns:m="http://schemas.openxmlformats.org/officeDocument/2006/math">
                    <m:acc>
                      <m:accPr>
                        <m:chr m:val="̅"/>
                        <m:ctrlPr>
                          <a:rPr lang="en-US" altLang="zh-CN" sz="2800" i="1" dirty="0">
                            <a:solidFill>
                              <a:srgbClr val="FF0000"/>
                            </a:solidFill>
                            <a:latin typeface="Cambria Math" panose="02040503050406030204" pitchFamily="18" charset="0"/>
                          </a:rPr>
                        </m:ctrlPr>
                      </m:accPr>
                      <m:e>
                        <m:r>
                          <a:rPr lang="en-US" altLang="zh-CN" sz="2800" i="1" dirty="0">
                            <a:solidFill>
                              <a:srgbClr val="FF0000"/>
                            </a:solidFill>
                            <a:latin typeface="Cambria Math" panose="02040503050406030204" pitchFamily="18" charset="0"/>
                          </a:rPr>
                          <m:t>𝐺</m:t>
                        </m:r>
                        <m:r>
                          <a:rPr lang="en-US" altLang="zh-CN" sz="2800" i="1" dirty="0">
                            <a:solidFill>
                              <a:srgbClr val="FF0000"/>
                            </a:solidFill>
                            <a:latin typeface="Cambria Math" panose="02040503050406030204" pitchFamily="18" charset="0"/>
                          </a:rPr>
                          <m:t>2</m:t>
                        </m:r>
                        <m:r>
                          <a:rPr lang="en-US" altLang="zh-CN" sz="2800" i="1" dirty="0">
                            <a:solidFill>
                              <a:srgbClr val="FF0000"/>
                            </a:solidFill>
                            <a:latin typeface="Cambria Math" panose="02040503050406030204" pitchFamily="18" charset="0"/>
                          </a:rPr>
                          <m:t>𝐵</m:t>
                        </m:r>
                        <m:r>
                          <a:rPr lang="en-US" altLang="zh-CN" sz="2800" i="1" dirty="0">
                            <a:solidFill>
                              <a:srgbClr val="FF0000"/>
                            </a:solidFill>
                            <a:latin typeface="Cambria Math" panose="02040503050406030204" pitchFamily="18" charset="0"/>
                          </a:rPr>
                          <m:t>_</m:t>
                        </m:r>
                        <m:r>
                          <a:rPr lang="en-US" altLang="zh-CN" sz="2800" i="1" dirty="0">
                            <a:solidFill>
                              <a:srgbClr val="FF0000"/>
                            </a:solidFill>
                            <a:latin typeface="Cambria Math" panose="02040503050406030204" pitchFamily="18" charset="0"/>
                          </a:rPr>
                          <m:t>𝐿</m:t>
                        </m:r>
                      </m:e>
                    </m:acc>
                  </m:oMath>
                </a14:m>
                <a:r>
                  <a:rPr lang="en-US" altLang="zh-CN" sz="2800" dirty="0">
                    <a:solidFill>
                      <a:srgbClr val="FF0000"/>
                    </a:solidFill>
                  </a:rPr>
                  <a:t> ·m</a:t>
                </a:r>
                <a:r>
                  <a:rPr lang="en-US" altLang="zh-CN" sz="2800" baseline="-25000" dirty="0">
                    <a:solidFill>
                      <a:srgbClr val="FF0000"/>
                    </a:solidFill>
                  </a:rPr>
                  <a:t>6</a:t>
                </a:r>
                <a:endParaRPr lang="zh-CN" altLang="en-US" sz="2800" dirty="0">
                  <a:solidFill>
                    <a:srgbClr val="FF0000"/>
                  </a:solidFill>
                </a:endParaRPr>
              </a:p>
            </p:txBody>
          </p:sp>
        </mc:Choice>
        <mc:Fallback xmlns="">
          <p:sp>
            <p:nvSpPr>
              <p:cNvPr id="20" name="TextBox 2"/>
              <p:cNvSpPr txBox="1">
                <a:spLocks noRot="1" noChangeAspect="1" noMove="1" noResize="1" noEditPoints="1" noAdjustHandles="1" noChangeArrowheads="1" noChangeShapeType="1" noTextEdit="1"/>
              </p:cNvSpPr>
              <p:nvPr/>
            </p:nvSpPr>
            <p:spPr>
              <a:xfrm>
                <a:off x="3382071" y="4941168"/>
                <a:ext cx="4214265" cy="524118"/>
              </a:xfrm>
              <a:prstGeom prst="rect">
                <a:avLst/>
              </a:prstGeom>
              <a:blipFill rotWithShape="0">
                <a:blip r:embed="rId7"/>
                <a:stretch>
                  <a:fillRect l="-3039" t="-12791" b="-31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TextBox 2"/>
              <p:cNvSpPr txBox="1"/>
              <p:nvPr/>
            </p:nvSpPr>
            <p:spPr>
              <a:xfrm>
                <a:off x="3666525" y="3294948"/>
                <a:ext cx="1697563" cy="524118"/>
              </a:xfrm>
              <a:prstGeom prst="rect">
                <a:avLst/>
              </a:prstGeom>
              <a:solidFill>
                <a:schemeClr val="accent5">
                  <a:lumMod val="20000"/>
                  <a:lumOff val="80000"/>
                </a:schemeClr>
              </a:solidFill>
            </p:spPr>
            <p:txBody>
              <a:bodyPr wrap="square" rtlCol="0">
                <a:spAutoFit/>
              </a:bodyPr>
              <a:lstStyle/>
              <a:p>
                <a:r>
                  <a:rPr lang="en-US" altLang="zh-CN" sz="2800" dirty="0">
                    <a:solidFill>
                      <a:srgbClr val="FF0000"/>
                    </a:solidFill>
                  </a:rPr>
                  <a:t>Y3_L=</a:t>
                </a:r>
                <a14:m>
                  <m:oMath xmlns:m="http://schemas.openxmlformats.org/officeDocument/2006/math">
                    <m:acc>
                      <m:accPr>
                        <m:chr m:val="̅"/>
                        <m:ctrlPr>
                          <a:rPr lang="en-US" altLang="zh-CN" sz="2800" i="1">
                            <a:solidFill>
                              <a:srgbClr val="FF0000"/>
                            </a:solidFill>
                            <a:latin typeface="Cambria Math" panose="02040503050406030204" pitchFamily="18" charset="0"/>
                          </a:rPr>
                        </m:ctrlPr>
                      </m:accPr>
                      <m:e>
                        <m:r>
                          <a:rPr lang="en-US" altLang="zh-CN" sz="2800" b="0" i="1" smtClean="0">
                            <a:solidFill>
                              <a:srgbClr val="FF0000"/>
                            </a:solidFill>
                            <a:latin typeface="Cambria Math" panose="02040503050406030204" pitchFamily="18" charset="0"/>
                          </a:rPr>
                          <m:t>𝑌</m:t>
                        </m:r>
                        <m:r>
                          <a:rPr lang="en-US" altLang="zh-CN" sz="2800" b="0" i="1" smtClean="0">
                            <a:solidFill>
                              <a:srgbClr val="FF0000"/>
                            </a:solidFill>
                            <a:latin typeface="Cambria Math" panose="02040503050406030204" pitchFamily="18" charset="0"/>
                          </a:rPr>
                          <m:t>3</m:t>
                        </m:r>
                      </m:e>
                    </m:acc>
                  </m:oMath>
                </a14:m>
                <a:endParaRPr lang="zh-CN" altLang="en-US" sz="2800" baseline="-25000" dirty="0">
                  <a:solidFill>
                    <a:srgbClr val="FF0000"/>
                  </a:solidFill>
                </a:endParaRPr>
              </a:p>
            </p:txBody>
          </p:sp>
        </mc:Choice>
        <mc:Fallback xmlns="">
          <p:sp>
            <p:nvSpPr>
              <p:cNvPr id="21" name="TextBox 2"/>
              <p:cNvSpPr txBox="1">
                <a:spLocks noRot="1" noChangeAspect="1" noMove="1" noResize="1" noEditPoints="1" noAdjustHandles="1" noChangeArrowheads="1" noChangeShapeType="1" noTextEdit="1"/>
              </p:cNvSpPr>
              <p:nvPr/>
            </p:nvSpPr>
            <p:spPr>
              <a:xfrm>
                <a:off x="3666525" y="3294948"/>
                <a:ext cx="1697563" cy="524118"/>
              </a:xfrm>
              <a:prstGeom prst="rect">
                <a:avLst/>
              </a:prstGeom>
              <a:blipFill rotWithShape="0">
                <a:blip r:embed="rId8"/>
                <a:stretch>
                  <a:fillRect l="-7168" t="-12941" b="-3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384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animBg="1"/>
      <p:bldP spid="4" grpId="0" animBg="1"/>
      <p:bldP spid="11" grpId="0" animBg="1"/>
      <p:bldP spid="12" grpId="0" animBg="1"/>
      <p:bldP spid="13" grpId="0" animBg="1"/>
      <p:bldP spid="15" grpId="0" animBg="1"/>
      <p:bldP spid="6" grpId="0" animBg="1"/>
      <p:bldP spid="18" grpId="0" animBg="1"/>
      <p:bldP spid="19" grpId="0" animBg="1"/>
      <p:bldP spid="20" grpId="0" animBg="1"/>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74X138</a:t>
            </a:r>
            <a:r>
              <a:rPr lang="zh-CN" altLang="en-US" dirty="0"/>
              <a:t>结构图</a:t>
            </a:r>
          </a:p>
        </p:txBody>
      </p:sp>
      <p:sp>
        <p:nvSpPr>
          <p:cNvPr id="4" name="日期占位符 3"/>
          <p:cNvSpPr>
            <a:spLocks noGrp="1"/>
          </p:cNvSpPr>
          <p:nvPr>
            <p:ph type="dt" sz="half" idx="10"/>
          </p:nvPr>
        </p:nvSpPr>
        <p:spPr/>
        <p:txBody>
          <a:bodyPr/>
          <a:lstStyle/>
          <a:p>
            <a:pPr>
              <a:defRPr/>
            </a:pPr>
            <a:fld id="{6A110065-E5D3-4B4C-B1F8-5B6841B44814}" type="datetime1">
              <a:rPr lang="zh-CN" altLang="en-US" smtClean="0"/>
              <a:t>2019/4/17</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6</a:t>
            </a:r>
            <a:r>
              <a:rPr lang="zh-CN" altLang="en-US"/>
              <a:t>章</a:t>
            </a:r>
            <a:endParaRPr lang="en-US" altLang="zh-CN"/>
          </a:p>
        </p:txBody>
      </p:sp>
      <p:sp>
        <p:nvSpPr>
          <p:cNvPr id="6" name="灯片编号占位符 5"/>
          <p:cNvSpPr>
            <a:spLocks noGrp="1"/>
          </p:cNvSpPr>
          <p:nvPr>
            <p:ph type="sldNum" sz="quarter" idx="12"/>
          </p:nvPr>
        </p:nvSpPr>
        <p:spPr/>
        <p:txBody>
          <a:bodyPr/>
          <a:lstStyle/>
          <a:p>
            <a:pPr>
              <a:defRPr/>
            </a:pPr>
            <a:fld id="{EF64F774-8DC4-4688-9B05-397F5F62511F}" type="slidenum">
              <a:rPr lang="en-US" altLang="zh-CN" smtClean="0"/>
              <a:pPr>
                <a:defRPr/>
              </a:pPr>
              <a:t>28</a:t>
            </a:fld>
            <a:endParaRPr lang="en-US" altLang="zh-CN"/>
          </a:p>
        </p:txBody>
      </p:sp>
      <p:sp>
        <p:nvSpPr>
          <p:cNvPr id="3" name="TextBox 2"/>
          <p:cNvSpPr txBox="1"/>
          <p:nvPr/>
        </p:nvSpPr>
        <p:spPr>
          <a:xfrm>
            <a:off x="51716" y="1239942"/>
            <a:ext cx="5968084" cy="523220"/>
          </a:xfrm>
          <a:prstGeom prst="rect">
            <a:avLst/>
          </a:prstGeom>
          <a:noFill/>
        </p:spPr>
        <p:txBody>
          <a:bodyPr wrap="square" rtlCol="0">
            <a:spAutoFit/>
          </a:bodyPr>
          <a:lstStyle/>
          <a:p>
            <a:r>
              <a:rPr lang="zh-CN" altLang="en-US" sz="2800" dirty="0"/>
              <a:t>使用或非门、与非门实现</a:t>
            </a:r>
            <a:r>
              <a:rPr lang="en-US" altLang="zh-CN" sz="2800" dirty="0"/>
              <a:t>74X138</a:t>
            </a:r>
            <a:endParaRPr lang="zh-CN" altLang="en-US" sz="2800" dirty="0"/>
          </a:p>
        </p:txBody>
      </p:sp>
      <mc:AlternateContent xmlns:mc="http://schemas.openxmlformats.org/markup-compatibility/2006" xmlns:a14="http://schemas.microsoft.com/office/drawing/2010/main">
        <mc:Choice Requires="a14">
          <p:sp>
            <p:nvSpPr>
              <p:cNvPr id="309" name="TextBox 2"/>
              <p:cNvSpPr txBox="1"/>
              <p:nvPr/>
            </p:nvSpPr>
            <p:spPr>
              <a:xfrm>
                <a:off x="55670" y="1873953"/>
                <a:ext cx="5143422" cy="462434"/>
              </a:xfrm>
              <a:prstGeom prst="rect">
                <a:avLst/>
              </a:prstGeom>
              <a:solidFill>
                <a:schemeClr val="accent5">
                  <a:lumMod val="20000"/>
                  <a:lumOff val="80000"/>
                </a:schemeClr>
              </a:solidFill>
            </p:spPr>
            <p:txBody>
              <a:bodyPr wrap="square" rtlCol="0">
                <a:spAutoFit/>
              </a:bodyPr>
              <a:lstStyle/>
              <a:p>
                <a:r>
                  <a:rPr lang="en-US" altLang="zh-CN" sz="2400" dirty="0">
                    <a:solidFill>
                      <a:srgbClr val="FF0000"/>
                    </a:solidFill>
                  </a:rPr>
                  <a:t>Y6_L=</a:t>
                </a:r>
                <a14:m>
                  <m:oMath xmlns:m="http://schemas.openxmlformats.org/officeDocument/2006/math">
                    <m:acc>
                      <m:accPr>
                        <m:chr m:val="̅"/>
                        <m:ctrlPr>
                          <a:rPr lang="en-US" altLang="zh-CN" sz="2400" i="1">
                            <a:solidFill>
                              <a:srgbClr val="FF0000"/>
                            </a:solidFill>
                            <a:latin typeface="Cambria Math" panose="02040503050406030204" pitchFamily="18" charset="0"/>
                          </a:rPr>
                        </m:ctrlPr>
                      </m:accPr>
                      <m:e>
                        <m:r>
                          <a:rPr lang="en-US" altLang="zh-CN" sz="2400" i="1">
                            <a:solidFill>
                              <a:srgbClr val="FF0000"/>
                            </a:solidFill>
                            <a:latin typeface="Cambria Math" panose="02040503050406030204" pitchFamily="18" charset="0"/>
                          </a:rPr>
                          <m:t>𝐺</m:t>
                        </m:r>
                        <m:r>
                          <a:rPr lang="en-US" altLang="zh-CN" sz="2400" i="1">
                            <a:solidFill>
                              <a:srgbClr val="FF0000"/>
                            </a:solidFill>
                            <a:latin typeface="Cambria Math" panose="02040503050406030204" pitchFamily="18" charset="0"/>
                          </a:rPr>
                          <m:t>1</m:t>
                        </m:r>
                      </m:e>
                    </m:acc>
                  </m:oMath>
                </a14:m>
                <a:r>
                  <a:rPr lang="en-US" altLang="zh-CN" sz="2400" dirty="0">
                    <a:solidFill>
                      <a:srgbClr val="FF0000"/>
                    </a:solidFill>
                  </a:rPr>
                  <a:t>+G2A_L+G2B_L+</a:t>
                </a:r>
                <a14:m>
                  <m:oMath xmlns:m="http://schemas.openxmlformats.org/officeDocument/2006/math">
                    <m:acc>
                      <m:accPr>
                        <m:chr m:val="̅"/>
                        <m:ctrlPr>
                          <a:rPr lang="en-US" altLang="zh-CN" sz="2400" i="1">
                            <a:solidFill>
                              <a:srgbClr val="FF0000"/>
                            </a:solidFill>
                            <a:latin typeface="Cambria Math" panose="02040503050406030204" pitchFamily="18" charset="0"/>
                          </a:rPr>
                        </m:ctrlPr>
                      </m:accPr>
                      <m:e>
                        <m:r>
                          <a:rPr lang="en-US" altLang="zh-CN" sz="2400" i="1">
                            <a:solidFill>
                              <a:srgbClr val="FF0000"/>
                            </a:solidFill>
                            <a:latin typeface="Cambria Math" panose="02040503050406030204" pitchFamily="18" charset="0"/>
                          </a:rPr>
                          <m:t>𝐶</m:t>
                        </m:r>
                      </m:e>
                    </m:acc>
                  </m:oMath>
                </a14:m>
                <a:r>
                  <a:rPr lang="en-US" altLang="zh-CN" sz="2400" dirty="0">
                    <a:solidFill>
                      <a:srgbClr val="FF0000"/>
                    </a:solidFill>
                  </a:rPr>
                  <a:t>+</a:t>
                </a:r>
                <a14:m>
                  <m:oMath xmlns:m="http://schemas.openxmlformats.org/officeDocument/2006/math">
                    <m:acc>
                      <m:accPr>
                        <m:chr m:val="̅"/>
                        <m:ctrlPr>
                          <a:rPr lang="en-US" altLang="zh-CN" sz="2400" i="1" dirty="0">
                            <a:solidFill>
                              <a:srgbClr val="FF0000"/>
                            </a:solidFill>
                            <a:latin typeface="Cambria Math" panose="02040503050406030204" pitchFamily="18" charset="0"/>
                          </a:rPr>
                        </m:ctrlPr>
                      </m:accPr>
                      <m:e>
                        <m:r>
                          <a:rPr lang="en-US" altLang="zh-CN" sz="2400" i="1" dirty="0">
                            <a:solidFill>
                              <a:srgbClr val="FF0000"/>
                            </a:solidFill>
                            <a:latin typeface="Cambria Math" panose="02040503050406030204" pitchFamily="18" charset="0"/>
                          </a:rPr>
                          <m:t>𝐵</m:t>
                        </m:r>
                      </m:e>
                    </m:acc>
                  </m:oMath>
                </a14:m>
                <a:r>
                  <a:rPr lang="en-US" altLang="zh-CN" sz="2400" dirty="0">
                    <a:solidFill>
                      <a:srgbClr val="FF0000"/>
                    </a:solidFill>
                  </a:rPr>
                  <a:t>+A</a:t>
                </a:r>
                <a:endParaRPr lang="zh-CN" altLang="en-US" sz="2400" dirty="0">
                  <a:solidFill>
                    <a:srgbClr val="FF0000"/>
                  </a:solidFill>
                </a:endParaRPr>
              </a:p>
            </p:txBody>
          </p:sp>
        </mc:Choice>
        <mc:Fallback xmlns="">
          <p:sp>
            <p:nvSpPr>
              <p:cNvPr id="309" name="TextBox 2"/>
              <p:cNvSpPr txBox="1">
                <a:spLocks noRot="1" noChangeAspect="1" noMove="1" noResize="1" noEditPoints="1" noAdjustHandles="1" noChangeArrowheads="1" noChangeShapeType="1" noTextEdit="1"/>
              </p:cNvSpPr>
              <p:nvPr/>
            </p:nvSpPr>
            <p:spPr>
              <a:xfrm>
                <a:off x="55670" y="1873953"/>
                <a:ext cx="5143422" cy="462434"/>
              </a:xfrm>
              <a:prstGeom prst="rect">
                <a:avLst/>
              </a:prstGeom>
              <a:blipFill rotWithShape="0">
                <a:blip r:embed="rId4"/>
                <a:stretch>
                  <a:fillRect l="-1777" t="-9211" b="-30263"/>
                </a:stretch>
              </a:blipFill>
            </p:spPr>
            <p:txBody>
              <a:bodyPr/>
              <a:lstStyle/>
              <a:p>
                <a:r>
                  <a:rPr lang="zh-CN" altLang="en-US">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321698813"/>
              </p:ext>
            </p:extLst>
          </p:nvPr>
        </p:nvGraphicFramePr>
        <p:xfrm>
          <a:off x="188835" y="2451230"/>
          <a:ext cx="7716889" cy="743796"/>
        </p:xfrm>
        <a:graphic>
          <a:graphicData uri="http://schemas.openxmlformats.org/presentationml/2006/ole">
            <mc:AlternateContent xmlns:mc="http://schemas.openxmlformats.org/markup-compatibility/2006">
              <mc:Choice xmlns:v="urn:schemas-microsoft-com:vml" Requires="v">
                <p:oleObj spid="_x0000_s81043" name="公式" r:id="rId5" imgW="3162240" imgH="304560" progId="Equation.3">
                  <p:embed/>
                </p:oleObj>
              </mc:Choice>
              <mc:Fallback>
                <p:oleObj name="公式" r:id="rId5" imgW="3162240" imgH="304560" progId="Equation.3">
                  <p:embed/>
                  <p:pic>
                    <p:nvPicPr>
                      <p:cNvPr id="0" name=""/>
                      <p:cNvPicPr/>
                      <p:nvPr/>
                    </p:nvPicPr>
                    <p:blipFill>
                      <a:blip r:embed="rId6"/>
                      <a:stretch>
                        <a:fillRect/>
                      </a:stretch>
                    </p:blipFill>
                    <p:spPr>
                      <a:xfrm>
                        <a:off x="188835" y="2451230"/>
                        <a:ext cx="7716889" cy="743796"/>
                      </a:xfrm>
                      <a:prstGeom prst="rect">
                        <a:avLst/>
                      </a:prstGeom>
                      <a:solidFill>
                        <a:schemeClr val="accent2">
                          <a:lumMod val="20000"/>
                          <a:lumOff val="80000"/>
                        </a:schemeClr>
                      </a:solidFill>
                    </p:spPr>
                  </p:pic>
                </p:oleObj>
              </mc:Fallback>
            </mc:AlternateContent>
          </a:graphicData>
        </a:graphic>
      </p:graphicFrame>
      <p:graphicFrame>
        <p:nvGraphicFramePr>
          <p:cNvPr id="310" name="对象 309"/>
          <p:cNvGraphicFramePr>
            <a:graphicFrameLocks noChangeAspect="1"/>
          </p:cNvGraphicFramePr>
          <p:nvPr>
            <p:extLst>
              <p:ext uri="{D42A27DB-BD31-4B8C-83A1-F6EECF244321}">
                <p14:modId xmlns:p14="http://schemas.microsoft.com/office/powerpoint/2010/main" val="3807228935"/>
              </p:ext>
            </p:extLst>
          </p:nvPr>
        </p:nvGraphicFramePr>
        <p:xfrm>
          <a:off x="183778" y="3369499"/>
          <a:ext cx="7716530" cy="752152"/>
        </p:xfrm>
        <a:graphic>
          <a:graphicData uri="http://schemas.openxmlformats.org/presentationml/2006/ole">
            <mc:AlternateContent xmlns:mc="http://schemas.openxmlformats.org/markup-compatibility/2006">
              <mc:Choice xmlns:v="urn:schemas-microsoft-com:vml" Requires="v">
                <p:oleObj spid="_x0000_s81044" name="公式" r:id="rId7" imgW="3136680" imgH="304560" progId="Equation.3">
                  <p:embed/>
                </p:oleObj>
              </mc:Choice>
              <mc:Fallback>
                <p:oleObj name="公式" r:id="rId7" imgW="3136680" imgH="304560" progId="Equation.3">
                  <p:embed/>
                  <p:pic>
                    <p:nvPicPr>
                      <p:cNvPr id="0" name=""/>
                      <p:cNvPicPr/>
                      <p:nvPr/>
                    </p:nvPicPr>
                    <p:blipFill>
                      <a:blip r:embed="rId8"/>
                      <a:stretch>
                        <a:fillRect/>
                      </a:stretch>
                    </p:blipFill>
                    <p:spPr>
                      <a:xfrm>
                        <a:off x="183778" y="3369499"/>
                        <a:ext cx="7716530" cy="752152"/>
                      </a:xfrm>
                      <a:prstGeom prst="rect">
                        <a:avLst/>
                      </a:prstGeom>
                      <a:solidFill>
                        <a:schemeClr val="accent2">
                          <a:lumMod val="20000"/>
                          <a:lumOff val="80000"/>
                        </a:schemeClr>
                      </a:solidFill>
                    </p:spPr>
                  </p:pic>
                </p:oleObj>
              </mc:Fallback>
            </mc:AlternateContent>
          </a:graphicData>
        </a:graphic>
      </p:graphicFrame>
      <p:graphicFrame>
        <p:nvGraphicFramePr>
          <p:cNvPr id="311" name="对象 310"/>
          <p:cNvGraphicFramePr>
            <a:graphicFrameLocks noChangeAspect="1"/>
          </p:cNvGraphicFramePr>
          <p:nvPr>
            <p:extLst>
              <p:ext uri="{D42A27DB-BD31-4B8C-83A1-F6EECF244321}">
                <p14:modId xmlns:p14="http://schemas.microsoft.com/office/powerpoint/2010/main" val="1293353195"/>
              </p:ext>
            </p:extLst>
          </p:nvPr>
        </p:nvGraphicFramePr>
        <p:xfrm>
          <a:off x="131763" y="4275138"/>
          <a:ext cx="7877175" cy="754062"/>
        </p:xfrm>
        <a:graphic>
          <a:graphicData uri="http://schemas.openxmlformats.org/presentationml/2006/ole">
            <mc:AlternateContent xmlns:mc="http://schemas.openxmlformats.org/markup-compatibility/2006">
              <mc:Choice xmlns:v="urn:schemas-microsoft-com:vml" Requires="v">
                <p:oleObj spid="_x0000_s81045" name="公式" r:id="rId9" imgW="3187440" imgH="304560" progId="Equation.3">
                  <p:embed/>
                </p:oleObj>
              </mc:Choice>
              <mc:Fallback>
                <p:oleObj name="公式" r:id="rId9" imgW="3187440" imgH="304560" progId="Equation.3">
                  <p:embed/>
                  <p:pic>
                    <p:nvPicPr>
                      <p:cNvPr id="0" name=""/>
                      <p:cNvPicPr/>
                      <p:nvPr/>
                    </p:nvPicPr>
                    <p:blipFill>
                      <a:blip r:embed="rId10"/>
                      <a:stretch>
                        <a:fillRect/>
                      </a:stretch>
                    </p:blipFill>
                    <p:spPr>
                      <a:xfrm>
                        <a:off x="131763" y="4275138"/>
                        <a:ext cx="7877175" cy="754062"/>
                      </a:xfrm>
                      <a:prstGeom prst="rect">
                        <a:avLst/>
                      </a:prstGeom>
                      <a:solidFill>
                        <a:schemeClr val="accent2">
                          <a:lumMod val="20000"/>
                          <a:lumOff val="80000"/>
                        </a:schemeClr>
                      </a:solidFill>
                    </p:spPr>
                  </p:pic>
                </p:oleObj>
              </mc:Fallback>
            </mc:AlternateContent>
          </a:graphicData>
        </a:graphic>
      </p:graphicFrame>
      <p:sp>
        <p:nvSpPr>
          <p:cNvPr id="9" name="左大括号 8"/>
          <p:cNvSpPr/>
          <p:nvPr/>
        </p:nvSpPr>
        <p:spPr>
          <a:xfrm rot="16200000">
            <a:off x="3552435" y="3320885"/>
            <a:ext cx="520801" cy="4098292"/>
          </a:xfrm>
          <a:prstGeom prst="leftBrace">
            <a:avLst>
              <a:gd name="adj1" fmla="val 8333"/>
              <a:gd name="adj2" fmla="val 51151"/>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2" name="左大括号 311"/>
          <p:cNvSpPr/>
          <p:nvPr/>
        </p:nvSpPr>
        <p:spPr>
          <a:xfrm rot="16200000">
            <a:off x="6878449" y="4580645"/>
            <a:ext cx="520801" cy="1562266"/>
          </a:xfrm>
          <a:prstGeom prst="leftBrace">
            <a:avLst>
              <a:gd name="adj1" fmla="val 8333"/>
              <a:gd name="adj2" fmla="val 51151"/>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3" name="TextBox 2"/>
          <p:cNvSpPr txBox="1"/>
          <p:nvPr/>
        </p:nvSpPr>
        <p:spPr>
          <a:xfrm>
            <a:off x="2920592" y="5684767"/>
            <a:ext cx="1784485" cy="461665"/>
          </a:xfrm>
          <a:prstGeom prst="rect">
            <a:avLst/>
          </a:prstGeom>
          <a:solidFill>
            <a:schemeClr val="accent5">
              <a:lumMod val="20000"/>
              <a:lumOff val="80000"/>
            </a:schemeClr>
          </a:solidFill>
        </p:spPr>
        <p:txBody>
          <a:bodyPr wrap="square" rtlCol="0">
            <a:spAutoFit/>
          </a:bodyPr>
          <a:lstStyle/>
          <a:p>
            <a:r>
              <a:rPr lang="zh-CN" altLang="en-US" sz="2400" dirty="0"/>
              <a:t>使能控制端</a:t>
            </a:r>
          </a:p>
        </p:txBody>
      </p:sp>
      <p:sp>
        <p:nvSpPr>
          <p:cNvPr id="314" name="TextBox 2"/>
          <p:cNvSpPr txBox="1"/>
          <p:nvPr/>
        </p:nvSpPr>
        <p:spPr>
          <a:xfrm>
            <a:off x="6534257" y="5686614"/>
            <a:ext cx="1127713" cy="461665"/>
          </a:xfrm>
          <a:prstGeom prst="rect">
            <a:avLst/>
          </a:prstGeom>
          <a:solidFill>
            <a:schemeClr val="accent5">
              <a:lumMod val="20000"/>
              <a:lumOff val="80000"/>
            </a:schemeClr>
          </a:solidFill>
        </p:spPr>
        <p:txBody>
          <a:bodyPr wrap="square" rtlCol="0">
            <a:spAutoFit/>
          </a:bodyPr>
          <a:lstStyle/>
          <a:p>
            <a:r>
              <a:rPr lang="zh-CN" altLang="en-US" sz="2400" dirty="0"/>
              <a:t>选择端</a:t>
            </a:r>
          </a:p>
        </p:txBody>
      </p:sp>
    </p:spTree>
    <p:extLst>
      <p:ext uri="{BB962C8B-B14F-4D97-AF65-F5344CB8AC3E}">
        <p14:creationId xmlns:p14="http://schemas.microsoft.com/office/powerpoint/2010/main" val="411114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12"/>
                                        </p:tgtEl>
                                        <p:attrNameLst>
                                          <p:attrName>style.visibility</p:attrName>
                                        </p:attrNameLst>
                                      </p:cBhvr>
                                      <p:to>
                                        <p:strVal val="visible"/>
                                      </p:to>
                                    </p:set>
                                    <p:anim calcmode="lin" valueType="num">
                                      <p:cBhvr additive="base">
                                        <p:cTn id="37" dur="500" fill="hold"/>
                                        <p:tgtEl>
                                          <p:spTgt spid="312"/>
                                        </p:tgtEl>
                                        <p:attrNameLst>
                                          <p:attrName>ppt_x</p:attrName>
                                        </p:attrNameLst>
                                      </p:cBhvr>
                                      <p:tavLst>
                                        <p:tav tm="0">
                                          <p:val>
                                            <p:strVal val="#ppt_x"/>
                                          </p:val>
                                        </p:tav>
                                        <p:tav tm="100000">
                                          <p:val>
                                            <p:strVal val="#ppt_x"/>
                                          </p:val>
                                        </p:tav>
                                      </p:tavLst>
                                    </p:anim>
                                    <p:anim calcmode="lin" valueType="num">
                                      <p:cBhvr additive="base">
                                        <p:cTn id="38" dur="500" fill="hold"/>
                                        <p:tgtEl>
                                          <p:spTgt spid="3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09" grpId="0" animBg="1"/>
      <p:bldP spid="9" grpId="0" animBg="1"/>
      <p:bldP spid="312" grpId="0" animBg="1"/>
      <p:bldP spid="313" grpId="0" animBg="1"/>
      <p:bldP spid="3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74X138</a:t>
            </a:r>
            <a:r>
              <a:rPr lang="zh-CN" altLang="en-US" dirty="0"/>
              <a:t>逻辑原理图</a:t>
            </a:r>
          </a:p>
        </p:txBody>
      </p:sp>
      <p:sp>
        <p:nvSpPr>
          <p:cNvPr id="4" name="日期占位符 3"/>
          <p:cNvSpPr>
            <a:spLocks noGrp="1"/>
          </p:cNvSpPr>
          <p:nvPr>
            <p:ph type="dt" sz="half" idx="10"/>
          </p:nvPr>
        </p:nvSpPr>
        <p:spPr/>
        <p:txBody>
          <a:bodyPr/>
          <a:lstStyle/>
          <a:p>
            <a:pPr>
              <a:defRPr/>
            </a:pPr>
            <a:fld id="{352A70B6-9860-4145-8DA3-A7633EA9F24F}" type="datetime1">
              <a:rPr lang="zh-CN" altLang="en-US" smtClean="0"/>
              <a:t>2019/4/17</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6</a:t>
            </a:r>
            <a:r>
              <a:rPr lang="zh-CN" altLang="en-US"/>
              <a:t>章</a:t>
            </a:r>
            <a:endParaRPr lang="en-US" altLang="zh-CN"/>
          </a:p>
        </p:txBody>
      </p:sp>
      <p:sp>
        <p:nvSpPr>
          <p:cNvPr id="6" name="灯片编号占位符 5"/>
          <p:cNvSpPr>
            <a:spLocks noGrp="1"/>
          </p:cNvSpPr>
          <p:nvPr>
            <p:ph type="sldNum" sz="quarter" idx="12"/>
          </p:nvPr>
        </p:nvSpPr>
        <p:spPr/>
        <p:txBody>
          <a:bodyPr/>
          <a:lstStyle/>
          <a:p>
            <a:pPr>
              <a:defRPr/>
            </a:pPr>
            <a:fld id="{EF64F774-8DC4-4688-9B05-397F5F62511F}" type="slidenum">
              <a:rPr lang="en-US" altLang="zh-CN" smtClean="0"/>
              <a:pPr>
                <a:defRPr/>
              </a:pPr>
              <a:t>29</a:t>
            </a:fld>
            <a:endParaRPr lang="en-US" altLang="zh-CN"/>
          </a:p>
        </p:txBody>
      </p:sp>
      <p:pic>
        <p:nvPicPr>
          <p:cNvPr id="7" name="内容占位符 6"/>
          <p:cNvPicPr>
            <a:picLocks noGrp="1" noChangeAspect="1"/>
          </p:cNvPicPr>
          <p:nvPr>
            <p:ph idx="1"/>
          </p:nvPr>
        </p:nvPicPr>
        <p:blipFill>
          <a:blip r:embed="rId2"/>
          <a:stretch>
            <a:fillRect/>
          </a:stretch>
        </p:blipFill>
        <p:spPr>
          <a:xfrm>
            <a:off x="827584" y="1239838"/>
            <a:ext cx="7992888" cy="5094287"/>
          </a:xfrm>
          <a:prstGeom prst="rect">
            <a:avLst/>
          </a:prstGeom>
        </p:spPr>
      </p:pic>
      <p:sp>
        <p:nvSpPr>
          <p:cNvPr id="8" name="Text Box 20"/>
          <p:cNvSpPr txBox="1">
            <a:spLocks noChangeArrowheads="1"/>
          </p:cNvSpPr>
          <p:nvPr/>
        </p:nvSpPr>
        <p:spPr bwMode="auto">
          <a:xfrm>
            <a:off x="262339" y="1136650"/>
            <a:ext cx="3018298" cy="1200329"/>
          </a:xfrm>
          <a:prstGeom prst="rect">
            <a:avLst/>
          </a:prstGeom>
          <a:solidFill>
            <a:schemeClr val="accent2">
              <a:lumMod val="20000"/>
              <a:lumOff val="80000"/>
            </a:schemeClr>
          </a:solidFill>
          <a:ln>
            <a:noFill/>
          </a:ln>
          <a:effectLst/>
          <a:extLst/>
        </p:spPr>
        <p:txBody>
          <a:bodyPr wrap="square">
            <a:spAutoFit/>
          </a:bodyPr>
          <a:lstStyle/>
          <a:p>
            <a:r>
              <a:rPr lang="en-US" altLang="zh-CN" sz="2400" dirty="0">
                <a:solidFill>
                  <a:srgbClr val="FF0000"/>
                </a:solidFill>
                <a:latin typeface="+mn-ea"/>
                <a:ea typeface="+mn-ea"/>
              </a:rPr>
              <a:t>G1</a:t>
            </a:r>
            <a:r>
              <a:rPr lang="zh-CN" altLang="en-US" sz="2400" dirty="0">
                <a:solidFill>
                  <a:srgbClr val="FF0000"/>
                </a:solidFill>
                <a:latin typeface="+mn-ea"/>
                <a:ea typeface="+mn-ea"/>
              </a:rPr>
              <a:t>、</a:t>
            </a:r>
            <a:r>
              <a:rPr lang="en-US" altLang="zh-CN" sz="2400" dirty="0">
                <a:solidFill>
                  <a:srgbClr val="FF0000"/>
                </a:solidFill>
                <a:latin typeface="+mn-ea"/>
                <a:ea typeface="+mn-ea"/>
              </a:rPr>
              <a:t>G2</a:t>
            </a:r>
            <a:r>
              <a:rPr lang="zh-CN" altLang="en-US" sz="2400" dirty="0">
                <a:solidFill>
                  <a:srgbClr val="FF0000"/>
                </a:solidFill>
                <a:latin typeface="+mn-ea"/>
                <a:ea typeface="+mn-ea"/>
              </a:rPr>
              <a:t>、</a:t>
            </a:r>
            <a:r>
              <a:rPr lang="en-US" altLang="zh-CN" sz="2400" dirty="0">
                <a:solidFill>
                  <a:srgbClr val="FF0000"/>
                </a:solidFill>
                <a:latin typeface="+mn-ea"/>
                <a:ea typeface="+mn-ea"/>
              </a:rPr>
              <a:t>A</a:t>
            </a:r>
            <a:r>
              <a:rPr lang="zh-CN" altLang="en-US" sz="2400" dirty="0">
                <a:solidFill>
                  <a:srgbClr val="FF0000"/>
                </a:solidFill>
                <a:latin typeface="+mn-ea"/>
                <a:ea typeface="+mn-ea"/>
              </a:rPr>
              <a:t>、</a:t>
            </a:r>
            <a:r>
              <a:rPr lang="en-US" altLang="zh-CN" sz="2400" dirty="0">
                <a:solidFill>
                  <a:srgbClr val="FF0000"/>
                </a:solidFill>
                <a:latin typeface="+mn-ea"/>
                <a:ea typeface="+mn-ea"/>
              </a:rPr>
              <a:t>B</a:t>
            </a:r>
            <a:r>
              <a:rPr lang="zh-CN" altLang="en-US" sz="2400" dirty="0">
                <a:solidFill>
                  <a:srgbClr val="FF0000"/>
                </a:solidFill>
                <a:latin typeface="+mn-ea"/>
                <a:ea typeface="+mn-ea"/>
              </a:rPr>
              <a:t>、</a:t>
            </a:r>
            <a:r>
              <a:rPr lang="en-US" altLang="zh-CN" sz="2400" dirty="0">
                <a:solidFill>
                  <a:srgbClr val="FF0000"/>
                </a:solidFill>
                <a:latin typeface="+mn-ea"/>
                <a:ea typeface="+mn-ea"/>
              </a:rPr>
              <a:t>C</a:t>
            </a:r>
            <a:r>
              <a:rPr lang="zh-CN" altLang="en-US" sz="2400" dirty="0">
                <a:solidFill>
                  <a:srgbClr val="FF0000"/>
                </a:solidFill>
                <a:latin typeface="+mn-ea"/>
                <a:ea typeface="+mn-ea"/>
              </a:rPr>
              <a:t>的传输通路不同，传播延迟时间也不同。</a:t>
            </a:r>
          </a:p>
        </p:txBody>
      </p:sp>
      <p:sp>
        <p:nvSpPr>
          <p:cNvPr id="11" name="TextBox 2"/>
          <p:cNvSpPr txBox="1"/>
          <p:nvPr/>
        </p:nvSpPr>
        <p:spPr>
          <a:xfrm>
            <a:off x="302799" y="2395717"/>
            <a:ext cx="542900" cy="1938992"/>
          </a:xfrm>
          <a:prstGeom prst="rect">
            <a:avLst/>
          </a:prstGeom>
          <a:solidFill>
            <a:schemeClr val="accent5">
              <a:lumMod val="20000"/>
              <a:lumOff val="80000"/>
            </a:schemeClr>
          </a:solidFill>
        </p:spPr>
        <p:txBody>
          <a:bodyPr wrap="square" rtlCol="0">
            <a:spAutoFit/>
          </a:bodyPr>
          <a:lstStyle/>
          <a:p>
            <a:r>
              <a:rPr lang="zh-CN" altLang="en-US" sz="2400" dirty="0"/>
              <a:t>使能控制端</a:t>
            </a:r>
          </a:p>
        </p:txBody>
      </p:sp>
      <p:sp>
        <p:nvSpPr>
          <p:cNvPr id="12" name="TextBox 2"/>
          <p:cNvSpPr txBox="1"/>
          <p:nvPr/>
        </p:nvSpPr>
        <p:spPr>
          <a:xfrm>
            <a:off x="655314" y="4902120"/>
            <a:ext cx="380769" cy="1200329"/>
          </a:xfrm>
          <a:prstGeom prst="rect">
            <a:avLst/>
          </a:prstGeom>
          <a:solidFill>
            <a:schemeClr val="accent5">
              <a:lumMod val="20000"/>
              <a:lumOff val="80000"/>
            </a:schemeClr>
          </a:solidFill>
        </p:spPr>
        <p:txBody>
          <a:bodyPr wrap="square" rtlCol="0">
            <a:spAutoFit/>
          </a:bodyPr>
          <a:lstStyle/>
          <a:p>
            <a:r>
              <a:rPr lang="zh-CN" altLang="en-US" sz="2400" dirty="0"/>
              <a:t>选择端</a:t>
            </a:r>
          </a:p>
        </p:txBody>
      </p:sp>
    </p:spTree>
    <p:extLst>
      <p:ext uri="{BB962C8B-B14F-4D97-AF65-F5344CB8AC3E}">
        <p14:creationId xmlns:p14="http://schemas.microsoft.com/office/powerpoint/2010/main" val="208688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000125" y="185738"/>
            <a:ext cx="6905625" cy="742950"/>
          </a:xfrm>
        </p:spPr>
        <p:txBody>
          <a:bodyPr/>
          <a:lstStyle/>
          <a:p>
            <a:r>
              <a:rPr lang="en-US" altLang="zh-CN" dirty="0"/>
              <a:t>1</a:t>
            </a:r>
            <a:r>
              <a:rPr lang="zh-CN" altLang="en-US" dirty="0"/>
              <a:t>、电子设计文档包</a:t>
            </a:r>
          </a:p>
        </p:txBody>
      </p:sp>
      <p:sp>
        <p:nvSpPr>
          <p:cNvPr id="8195" name="内容占位符 2"/>
          <p:cNvSpPr>
            <a:spLocks noGrp="1"/>
          </p:cNvSpPr>
          <p:nvPr>
            <p:ph idx="1"/>
          </p:nvPr>
        </p:nvSpPr>
        <p:spPr>
          <a:xfrm>
            <a:off x="457200" y="1052736"/>
            <a:ext cx="8686800" cy="5281389"/>
          </a:xfrm>
        </p:spPr>
        <p:txBody>
          <a:bodyPr/>
          <a:lstStyle/>
          <a:p>
            <a:pPr marL="514350" indent="-514350">
              <a:lnSpc>
                <a:spcPct val="120000"/>
              </a:lnSpc>
              <a:buFont typeface="+mj-lt"/>
              <a:buAutoNum type="arabicPeriod"/>
            </a:pPr>
            <a:r>
              <a:rPr lang="zh-CN" altLang="en-US" sz="2400" dirty="0"/>
              <a:t>说明书</a:t>
            </a:r>
            <a:r>
              <a:rPr lang="en-US" altLang="zh-CN" sz="2400" dirty="0"/>
              <a:t>：</a:t>
            </a:r>
            <a:r>
              <a:rPr lang="zh-CN" altLang="en-US" sz="2400" dirty="0"/>
              <a:t>系统的作用，包括输入输出接口及实现的功能</a:t>
            </a:r>
          </a:p>
          <a:p>
            <a:pPr marL="514350" indent="-514350">
              <a:lnSpc>
                <a:spcPct val="120000"/>
              </a:lnSpc>
              <a:buFont typeface="+mj-lt"/>
              <a:buAutoNum type="arabicPeriod"/>
            </a:pPr>
            <a:r>
              <a:rPr lang="zh-CN" altLang="en-US" sz="2400" dirty="0"/>
              <a:t>方框图 </a:t>
            </a:r>
            <a:r>
              <a:rPr lang="en-US" altLang="zh-CN" sz="2400" dirty="0"/>
              <a:t>block diagram：</a:t>
            </a:r>
            <a:r>
              <a:rPr lang="zh-CN" altLang="en-US" sz="2400" dirty="0"/>
              <a:t>主要功能模块及其基本互连的非正式图示描述，例图</a:t>
            </a:r>
            <a:r>
              <a:rPr lang="en-US" altLang="zh-CN" sz="2400" dirty="0"/>
              <a:t>6-1</a:t>
            </a:r>
            <a:r>
              <a:rPr lang="zh-CN" altLang="en-US" sz="2400" dirty="0"/>
              <a:t>（</a:t>
            </a:r>
            <a:r>
              <a:rPr lang="en-US" altLang="zh-CN" sz="2400" dirty="0"/>
              <a:t>p240</a:t>
            </a:r>
            <a:r>
              <a:rPr lang="zh-CN" altLang="en-US" sz="2400" dirty="0"/>
              <a:t>）</a:t>
            </a:r>
          </a:p>
          <a:p>
            <a:pPr marL="514350" indent="-514350">
              <a:lnSpc>
                <a:spcPct val="120000"/>
              </a:lnSpc>
              <a:buFont typeface="+mj-lt"/>
              <a:buAutoNum type="arabicPeriod"/>
            </a:pPr>
            <a:r>
              <a:rPr lang="zh-CN" altLang="en-US" sz="2400" dirty="0"/>
              <a:t>原理图 </a:t>
            </a:r>
            <a:r>
              <a:rPr lang="en-US" altLang="zh-CN" sz="2400" dirty="0"/>
              <a:t>schematic diagram :</a:t>
            </a:r>
            <a:r>
              <a:rPr lang="zh-CN" altLang="en-US" sz="2400" dirty="0"/>
              <a:t>系统的电气元件、元件间的互连和构建系统所需的全部细节的正式说明，包括</a:t>
            </a:r>
            <a:r>
              <a:rPr lang="en-US" altLang="zh-CN" sz="2400" dirty="0"/>
              <a:t>IC</a:t>
            </a:r>
            <a:r>
              <a:rPr lang="zh-CN" altLang="en-US" sz="2400" dirty="0"/>
              <a:t>类型、参考标志符和引脚数。例图</a:t>
            </a:r>
            <a:r>
              <a:rPr lang="en-US" altLang="zh-CN" sz="2400" dirty="0"/>
              <a:t>6-14</a:t>
            </a:r>
            <a:r>
              <a:rPr lang="zh-CN" altLang="en-US" sz="2400" dirty="0"/>
              <a:t>（</a:t>
            </a:r>
            <a:r>
              <a:rPr lang="en-US" altLang="zh-CN" sz="2400" dirty="0"/>
              <a:t>p249</a:t>
            </a:r>
            <a:r>
              <a:rPr lang="zh-CN" altLang="en-US" sz="2400" dirty="0"/>
              <a:t>）</a:t>
            </a:r>
          </a:p>
          <a:p>
            <a:pPr marL="514350" indent="-514350">
              <a:lnSpc>
                <a:spcPct val="120000"/>
              </a:lnSpc>
              <a:buFont typeface="+mj-lt"/>
              <a:buAutoNum type="arabicPeriod"/>
            </a:pPr>
            <a:r>
              <a:rPr lang="zh-CN" altLang="en-US" sz="2400" dirty="0"/>
              <a:t>定时图 </a:t>
            </a:r>
            <a:r>
              <a:rPr lang="en-US" altLang="zh-CN" sz="2400" dirty="0"/>
              <a:t>timing diagram :</a:t>
            </a:r>
            <a:r>
              <a:rPr lang="zh-CN" altLang="en-US" sz="2400" dirty="0"/>
              <a:t>说明作为时间函数的各种逻辑符号的值，包括关键信号之间的因果延迟，例图</a:t>
            </a:r>
            <a:r>
              <a:rPr lang="en-US" altLang="zh-CN" sz="2400" dirty="0"/>
              <a:t>6-19</a:t>
            </a:r>
            <a:r>
              <a:rPr lang="zh-CN" altLang="en-US" sz="2400" dirty="0"/>
              <a:t>（</a:t>
            </a:r>
            <a:r>
              <a:rPr lang="en-US" altLang="zh-CN" sz="2400" dirty="0"/>
              <a:t>p253</a:t>
            </a:r>
            <a:r>
              <a:rPr lang="zh-CN" altLang="en-US" sz="2400" dirty="0"/>
              <a:t>）</a:t>
            </a:r>
            <a:endParaRPr lang="en-US" altLang="zh-CN" sz="2400" dirty="0"/>
          </a:p>
          <a:p>
            <a:pPr marL="514350" indent="-514350">
              <a:lnSpc>
                <a:spcPct val="120000"/>
              </a:lnSpc>
              <a:buFont typeface="+mj-lt"/>
              <a:buAutoNum type="arabicPeriod"/>
            </a:pPr>
            <a:r>
              <a:rPr lang="zh-CN" altLang="en-US" sz="2400" dirty="0"/>
              <a:t>结构化逻辑器件描述：描述可编程逻辑器件</a:t>
            </a:r>
            <a:r>
              <a:rPr lang="en-US" altLang="zh-CN" sz="2400" dirty="0"/>
              <a:t>PLD</a:t>
            </a:r>
            <a:r>
              <a:rPr lang="zh-CN" altLang="en-US" sz="2400" dirty="0"/>
              <a:t>、现场可编程门阵列</a:t>
            </a:r>
            <a:r>
              <a:rPr lang="en-US" altLang="zh-CN" sz="2400" dirty="0"/>
              <a:t>FPGA</a:t>
            </a:r>
            <a:r>
              <a:rPr lang="zh-CN" altLang="en-US" sz="2400" dirty="0"/>
              <a:t>、专用集成电路</a:t>
            </a:r>
            <a:r>
              <a:rPr lang="en-US" altLang="zh-CN" sz="2400" dirty="0"/>
              <a:t>ASIC</a:t>
            </a:r>
            <a:r>
              <a:rPr lang="zh-CN" altLang="en-US" sz="2400" dirty="0"/>
              <a:t>的内部功能。</a:t>
            </a:r>
          </a:p>
          <a:p>
            <a:pPr marL="514350" indent="-514350">
              <a:lnSpc>
                <a:spcPct val="120000"/>
              </a:lnSpc>
              <a:buFont typeface="+mj-lt"/>
              <a:buAutoNum type="arabicPeriod"/>
            </a:pPr>
            <a:r>
              <a:rPr lang="zh-CN" altLang="en-US" sz="2400" dirty="0"/>
              <a:t>电路描述：叙述性的文本文件，和其他文档一起解释电路内部如何工作的。</a:t>
            </a:r>
          </a:p>
        </p:txBody>
      </p:sp>
      <p:sp>
        <p:nvSpPr>
          <p:cNvPr id="8196"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dirty="0"/>
              <a:t>第</a:t>
            </a:r>
            <a:r>
              <a:rPr lang="en-US" altLang="zh-CN" dirty="0"/>
              <a:t>6</a:t>
            </a:r>
            <a:r>
              <a:rPr lang="zh-CN" altLang="en-US" dirty="0"/>
              <a:t>章</a:t>
            </a:r>
            <a:endParaRPr lang="en-US" altLang="zh-CN" dirty="0"/>
          </a:p>
        </p:txBody>
      </p:sp>
      <p:sp>
        <p:nvSpPr>
          <p:cNvPr id="819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0E41E43-2A74-42DC-AB60-D0648A880CC8}" type="slidenum">
              <a:rPr lang="en-US" altLang="zh-CN" smtClean="0"/>
              <a:pPr eaLnBrk="1" hangingPunct="1"/>
              <a:t>3</a:t>
            </a:fld>
            <a:endParaRPr lang="en-US" altLang="zh-CN"/>
          </a:p>
        </p:txBody>
      </p:sp>
      <p:sp>
        <p:nvSpPr>
          <p:cNvPr id="819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5FAD39F-5045-4E4F-8249-E6C460863B22}" type="datetime1">
              <a:rPr lang="zh-CN" altLang="en-US" smtClean="0"/>
              <a:t>2019/4/17</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1" y="-1"/>
            <a:ext cx="4932040" cy="6869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标题 1"/>
          <p:cNvSpPr>
            <a:spLocks noGrp="1"/>
          </p:cNvSpPr>
          <p:nvPr>
            <p:ph type="title"/>
          </p:nvPr>
        </p:nvSpPr>
        <p:spPr>
          <a:xfrm>
            <a:off x="1000125" y="185738"/>
            <a:ext cx="6905625" cy="742950"/>
          </a:xfrm>
        </p:spPr>
        <p:txBody>
          <a:bodyPr/>
          <a:lstStyle/>
          <a:p>
            <a:r>
              <a:rPr lang="zh-CN" altLang="en-US" dirty="0"/>
              <a:t>译码器 </a:t>
            </a:r>
            <a:r>
              <a:rPr lang="en-US" altLang="zh-CN" dirty="0"/>
              <a:t>Decoder</a:t>
            </a:r>
            <a:endParaRPr lang="zh-CN" altLang="en-US" dirty="0"/>
          </a:p>
        </p:txBody>
      </p:sp>
      <p:sp>
        <p:nvSpPr>
          <p:cNvPr id="13316" name="内容占位符 2"/>
          <p:cNvSpPr>
            <a:spLocks noGrp="1"/>
          </p:cNvSpPr>
          <p:nvPr>
            <p:ph idx="1"/>
          </p:nvPr>
        </p:nvSpPr>
        <p:spPr>
          <a:xfrm>
            <a:off x="457200" y="1239838"/>
            <a:ext cx="4546600" cy="1612900"/>
          </a:xfrm>
        </p:spPr>
        <p:txBody>
          <a:bodyPr/>
          <a:lstStyle/>
          <a:p>
            <a:r>
              <a:rPr lang="en-US" altLang="zh-CN" dirty="0"/>
              <a:t>3-8</a:t>
            </a:r>
            <a:r>
              <a:rPr lang="zh-CN" altLang="en-US" dirty="0"/>
              <a:t>译码器级联：</a:t>
            </a:r>
            <a:endParaRPr lang="en-US" altLang="zh-CN" dirty="0"/>
          </a:p>
          <a:p>
            <a:pPr lvl="1"/>
            <a:r>
              <a:rPr lang="en-US" altLang="zh-CN" dirty="0"/>
              <a:t>4-16</a:t>
            </a:r>
            <a:r>
              <a:rPr lang="zh-CN" altLang="en-US" dirty="0"/>
              <a:t>译码器</a:t>
            </a:r>
            <a:endParaRPr lang="en-US" altLang="zh-CN" dirty="0"/>
          </a:p>
          <a:p>
            <a:pPr lvl="1"/>
            <a:r>
              <a:rPr lang="en-US" altLang="zh-CN" dirty="0"/>
              <a:t>5-32</a:t>
            </a:r>
            <a:r>
              <a:rPr lang="zh-CN" altLang="en-US" dirty="0"/>
              <a:t>译码器</a:t>
            </a:r>
            <a:endParaRPr lang="en-US" altLang="zh-CN" dirty="0"/>
          </a:p>
        </p:txBody>
      </p:sp>
      <p:sp>
        <p:nvSpPr>
          <p:cNvPr id="13317"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第</a:t>
            </a:r>
            <a:r>
              <a:rPr lang="en-US" altLang="zh-CN"/>
              <a:t>6</a:t>
            </a:r>
            <a:r>
              <a:rPr lang="zh-CN" altLang="en-US"/>
              <a:t>章</a:t>
            </a:r>
            <a:endParaRPr lang="en-US" altLang="zh-CN"/>
          </a:p>
        </p:txBody>
      </p:sp>
      <p:sp>
        <p:nvSpPr>
          <p:cNvPr id="1331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DD9A0E7-8DEB-4F25-B609-07F7D2B97036}" type="slidenum">
              <a:rPr lang="en-US" altLang="zh-CN" smtClean="0"/>
              <a:pPr eaLnBrk="1" hangingPunct="1"/>
              <a:t>30</a:t>
            </a:fld>
            <a:endParaRPr lang="en-US" altLang="zh-CN"/>
          </a:p>
        </p:txBody>
      </p:sp>
      <p:pic>
        <p:nvPicPr>
          <p:cNvPr id="890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714625"/>
            <a:ext cx="334327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CA937951-8DC7-4A7B-A3B3-79688DC173DA}" type="datetime1">
              <a:rPr lang="zh-CN" altLang="en-US" smtClean="0"/>
              <a:t>2019/4/17</a:t>
            </a:fld>
            <a:endParaRPr lang="en-US" altLang="zh-CN"/>
          </a:p>
        </p:txBody>
      </p:sp>
    </p:spTree>
    <p:extLst>
      <p:ext uri="{BB962C8B-B14F-4D97-AF65-F5344CB8AC3E}">
        <p14:creationId xmlns:p14="http://schemas.microsoft.com/office/powerpoint/2010/main" val="42624444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9090"/>
                                        </p:tgtEl>
                                        <p:attrNameLst>
                                          <p:attrName>style.visibility</p:attrName>
                                        </p:attrNameLst>
                                      </p:cBhvr>
                                      <p:to>
                                        <p:strVal val="visible"/>
                                      </p:to>
                                    </p:set>
                                    <p:animEffect transition="in" filter="fade">
                                      <p:cBhvr>
                                        <p:cTn id="7" dur="2000"/>
                                        <p:tgtEl>
                                          <p:spTgt spid="89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9091"/>
                                        </p:tgtEl>
                                        <p:attrNameLst>
                                          <p:attrName>style.visibility</p:attrName>
                                        </p:attrNameLst>
                                      </p:cBhvr>
                                      <p:to>
                                        <p:strVal val="visible"/>
                                      </p:to>
                                    </p:set>
                                    <p:animEffect transition="in" filter="fade">
                                      <p:cBhvr>
                                        <p:cTn id="12" dur="2000"/>
                                        <p:tgtEl>
                                          <p:spTgt spid="89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74X154</a:t>
            </a:r>
            <a:r>
              <a:rPr lang="zh-CN" altLang="en-US" dirty="0"/>
              <a:t>译码器</a:t>
            </a:r>
          </a:p>
        </p:txBody>
      </p:sp>
      <p:sp>
        <p:nvSpPr>
          <p:cNvPr id="3" name="内容占位符 2"/>
          <p:cNvSpPr>
            <a:spLocks noGrp="1"/>
          </p:cNvSpPr>
          <p:nvPr>
            <p:ph idx="1"/>
          </p:nvPr>
        </p:nvSpPr>
        <p:spPr>
          <a:xfrm>
            <a:off x="457200" y="1239839"/>
            <a:ext cx="3970784" cy="1685106"/>
          </a:xfrm>
        </p:spPr>
        <p:txBody>
          <a:bodyPr/>
          <a:lstStyle/>
          <a:p>
            <a:r>
              <a:rPr lang="en-US" altLang="zh-CN" dirty="0"/>
              <a:t>74X154</a:t>
            </a:r>
            <a:r>
              <a:rPr lang="zh-CN" altLang="en-US" dirty="0"/>
              <a:t>译码器</a:t>
            </a:r>
            <a:endParaRPr lang="en-US" altLang="zh-CN" dirty="0"/>
          </a:p>
          <a:p>
            <a:pPr lvl="1"/>
            <a:r>
              <a:rPr lang="en-US" altLang="zh-CN" dirty="0"/>
              <a:t>4-16</a:t>
            </a:r>
            <a:r>
              <a:rPr lang="zh-CN" altLang="en-US" dirty="0"/>
              <a:t>译码器</a:t>
            </a:r>
            <a:endParaRPr lang="en-US" altLang="zh-CN" dirty="0"/>
          </a:p>
          <a:p>
            <a:pPr lvl="1"/>
            <a:r>
              <a:rPr lang="en-US" altLang="zh-CN" dirty="0"/>
              <a:t>E1’, E2’</a:t>
            </a:r>
            <a:r>
              <a:rPr lang="zh-CN" altLang="en-US" dirty="0"/>
              <a:t>两个使能端</a:t>
            </a:r>
          </a:p>
        </p:txBody>
      </p:sp>
      <p:sp>
        <p:nvSpPr>
          <p:cNvPr id="4" name="日期占位符 3"/>
          <p:cNvSpPr>
            <a:spLocks noGrp="1"/>
          </p:cNvSpPr>
          <p:nvPr>
            <p:ph type="dt" sz="half" idx="10"/>
          </p:nvPr>
        </p:nvSpPr>
        <p:spPr/>
        <p:txBody>
          <a:bodyPr/>
          <a:lstStyle/>
          <a:p>
            <a:pPr>
              <a:defRPr/>
            </a:pPr>
            <a:fld id="{BB107B8F-EA4C-4635-8398-D8011826D250}" type="datetime1">
              <a:rPr lang="zh-CN" altLang="en-US" smtClean="0"/>
              <a:t>2019/4/17</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6</a:t>
            </a:r>
            <a:r>
              <a:rPr lang="zh-CN" altLang="en-US"/>
              <a:t>章</a:t>
            </a:r>
            <a:endParaRPr lang="en-US" altLang="zh-CN"/>
          </a:p>
        </p:txBody>
      </p:sp>
      <p:sp>
        <p:nvSpPr>
          <p:cNvPr id="6" name="灯片编号占位符 5"/>
          <p:cNvSpPr>
            <a:spLocks noGrp="1"/>
          </p:cNvSpPr>
          <p:nvPr>
            <p:ph type="sldNum" sz="quarter" idx="12"/>
          </p:nvPr>
        </p:nvSpPr>
        <p:spPr/>
        <p:txBody>
          <a:bodyPr/>
          <a:lstStyle/>
          <a:p>
            <a:pPr>
              <a:defRPr/>
            </a:pPr>
            <a:fld id="{EF64F774-8DC4-4688-9B05-397F5F62511F}" type="slidenum">
              <a:rPr lang="en-US" altLang="zh-CN" smtClean="0"/>
              <a:pPr>
                <a:defRPr/>
              </a:pPr>
              <a:t>31</a:t>
            </a:fld>
            <a:endParaRPr lang="en-US" altLang="zh-CN"/>
          </a:p>
        </p:txBody>
      </p:sp>
      <p:pic>
        <p:nvPicPr>
          <p:cNvPr id="67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673" y="3068960"/>
            <a:ext cx="6743700"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5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1706" y="1239839"/>
            <a:ext cx="2619375"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5081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译码器的应用</a:t>
            </a:r>
          </a:p>
        </p:txBody>
      </p:sp>
      <p:sp>
        <p:nvSpPr>
          <p:cNvPr id="3" name="内容占位符 2"/>
          <p:cNvSpPr>
            <a:spLocks noGrp="1"/>
          </p:cNvSpPr>
          <p:nvPr>
            <p:ph idx="1"/>
          </p:nvPr>
        </p:nvSpPr>
        <p:spPr>
          <a:xfrm>
            <a:off x="457200" y="1239839"/>
            <a:ext cx="5562600" cy="1685106"/>
          </a:xfrm>
        </p:spPr>
        <p:txBody>
          <a:bodyPr/>
          <a:lstStyle/>
          <a:p>
            <a:r>
              <a:rPr lang="zh-CN" altLang="en-US" dirty="0"/>
              <a:t>地址译码</a:t>
            </a:r>
            <a:r>
              <a:rPr lang="en-US" altLang="zh-CN" dirty="0"/>
              <a:t>——</a:t>
            </a:r>
            <a:r>
              <a:rPr lang="zh-CN" altLang="en-US" dirty="0"/>
              <a:t>用于总线的共享</a:t>
            </a:r>
            <a:endParaRPr lang="en-US" altLang="zh-CN" dirty="0"/>
          </a:p>
          <a:p>
            <a:pPr lvl="1"/>
            <a:r>
              <a:rPr lang="zh-CN" altLang="en-US" dirty="0"/>
              <a:t>存储器</a:t>
            </a:r>
            <a:endParaRPr lang="en-US" altLang="zh-CN" dirty="0"/>
          </a:p>
          <a:p>
            <a:pPr lvl="1"/>
            <a:r>
              <a:rPr lang="zh-CN" altLang="en-US" dirty="0"/>
              <a:t>总线结构</a:t>
            </a:r>
          </a:p>
          <a:p>
            <a:endParaRPr lang="zh-CN" altLang="en-US" dirty="0"/>
          </a:p>
        </p:txBody>
      </p:sp>
      <p:sp>
        <p:nvSpPr>
          <p:cNvPr id="4" name="日期占位符 3"/>
          <p:cNvSpPr>
            <a:spLocks noGrp="1"/>
          </p:cNvSpPr>
          <p:nvPr>
            <p:ph type="dt" sz="half" idx="10"/>
          </p:nvPr>
        </p:nvSpPr>
        <p:spPr/>
        <p:txBody>
          <a:bodyPr/>
          <a:lstStyle/>
          <a:p>
            <a:pPr>
              <a:defRPr/>
            </a:pPr>
            <a:fld id="{35A1C458-C1FF-4B8E-A8E0-AC5990EC58E5}" type="datetime1">
              <a:rPr lang="zh-CN" altLang="en-US" smtClean="0"/>
              <a:t>2019/4/17</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6</a:t>
            </a:r>
            <a:r>
              <a:rPr lang="zh-CN" altLang="en-US"/>
              <a:t>章</a:t>
            </a:r>
            <a:endParaRPr lang="en-US" altLang="zh-CN"/>
          </a:p>
        </p:txBody>
      </p:sp>
      <p:sp>
        <p:nvSpPr>
          <p:cNvPr id="6" name="灯片编号占位符 5"/>
          <p:cNvSpPr>
            <a:spLocks noGrp="1"/>
          </p:cNvSpPr>
          <p:nvPr>
            <p:ph type="sldNum" sz="quarter" idx="12"/>
          </p:nvPr>
        </p:nvSpPr>
        <p:spPr/>
        <p:txBody>
          <a:bodyPr/>
          <a:lstStyle/>
          <a:p>
            <a:pPr>
              <a:defRPr/>
            </a:pPr>
            <a:fld id="{EF64F774-8DC4-4688-9B05-397F5F62511F}" type="slidenum">
              <a:rPr lang="en-US" altLang="zh-CN" smtClean="0"/>
              <a:pPr>
                <a:defRPr/>
              </a:pPr>
              <a:t>32</a:t>
            </a:fld>
            <a:endParaRPr lang="en-US" altLang="zh-CN"/>
          </a:p>
        </p:txBody>
      </p:sp>
      <p:pic>
        <p:nvPicPr>
          <p:cNvPr id="7" name="Picture 7"/>
          <p:cNvPicPr>
            <a:picLocks noChangeAspect="1" noChangeArrowheads="1"/>
          </p:cNvPicPr>
          <p:nvPr/>
        </p:nvPicPr>
        <p:blipFill>
          <a:blip r:embed="rId2" cstate="print"/>
          <a:srcRect/>
          <a:stretch>
            <a:fillRect/>
          </a:stretch>
        </p:blipFill>
        <p:spPr bwMode="auto">
          <a:xfrm>
            <a:off x="3707904" y="2102287"/>
            <a:ext cx="5270500" cy="4267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65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933056"/>
            <a:ext cx="3058988"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2646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1000125" y="185738"/>
            <a:ext cx="6905625" cy="742950"/>
          </a:xfrm>
        </p:spPr>
        <p:txBody>
          <a:bodyPr/>
          <a:lstStyle/>
          <a:p>
            <a:r>
              <a:rPr lang="zh-CN" altLang="en-US" dirty="0"/>
              <a:t>译码器的应用</a:t>
            </a:r>
          </a:p>
        </p:txBody>
      </p:sp>
      <p:sp>
        <p:nvSpPr>
          <p:cNvPr id="14339" name="内容占位符 2"/>
          <p:cNvSpPr>
            <a:spLocks noGrp="1"/>
          </p:cNvSpPr>
          <p:nvPr>
            <p:ph idx="1"/>
          </p:nvPr>
        </p:nvSpPr>
        <p:spPr/>
        <p:txBody>
          <a:bodyPr/>
          <a:lstStyle/>
          <a:p>
            <a:r>
              <a:rPr lang="zh-CN" altLang="en-US" sz="3600" dirty="0"/>
              <a:t>最小项或最大项生成器 </a:t>
            </a:r>
          </a:p>
          <a:p>
            <a:r>
              <a:rPr lang="zh-CN" altLang="en-US" sz="3600" dirty="0"/>
              <a:t>利用译码器实现逻辑函数 </a:t>
            </a:r>
          </a:p>
          <a:p>
            <a:pPr lvl="1"/>
            <a:r>
              <a:rPr lang="zh-CN" altLang="en-US" sz="3200" dirty="0"/>
              <a:t>输出结果的形式 </a:t>
            </a:r>
          </a:p>
          <a:p>
            <a:pPr lvl="2"/>
            <a:r>
              <a:rPr lang="zh-CN" altLang="en-US" sz="2800" dirty="0"/>
              <a:t>低电平有效：使用最大项范式</a:t>
            </a:r>
            <a:r>
              <a:rPr lang="en-US" altLang="zh-CN" sz="2800" dirty="0" err="1"/>
              <a:t>M</a:t>
            </a:r>
            <a:r>
              <a:rPr lang="en-US" altLang="zh-CN" sz="2800" baseline="-25000" dirty="0" err="1"/>
              <a:t>i</a:t>
            </a:r>
            <a:endParaRPr lang="zh-CN" altLang="en-US" sz="2800" dirty="0"/>
          </a:p>
          <a:p>
            <a:pPr lvl="2"/>
            <a:r>
              <a:rPr lang="zh-CN" altLang="en-US" sz="2800" dirty="0"/>
              <a:t>高电平有效：使用最小项范式</a:t>
            </a:r>
            <a:r>
              <a:rPr lang="en-US" altLang="zh-CN" sz="2800" dirty="0"/>
              <a:t>m</a:t>
            </a:r>
            <a:r>
              <a:rPr lang="en-US" altLang="zh-CN" sz="2800" baseline="-25000" dirty="0"/>
              <a:t>i</a:t>
            </a:r>
            <a:r>
              <a:rPr lang="zh-CN" altLang="en-US" sz="2800" dirty="0"/>
              <a:t> </a:t>
            </a:r>
            <a:endParaRPr lang="en-US" altLang="zh-CN" sz="2800" dirty="0"/>
          </a:p>
          <a:p>
            <a:r>
              <a:rPr lang="zh-CN" altLang="en-US" sz="3500" dirty="0"/>
              <a:t>译码器也可用作分配器，使能端作为数据输入</a:t>
            </a:r>
          </a:p>
        </p:txBody>
      </p:sp>
      <p:sp>
        <p:nvSpPr>
          <p:cNvPr id="14340"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第</a:t>
            </a:r>
            <a:r>
              <a:rPr lang="en-US" altLang="zh-CN"/>
              <a:t>6</a:t>
            </a:r>
            <a:r>
              <a:rPr lang="zh-CN" altLang="en-US"/>
              <a:t>章</a:t>
            </a:r>
            <a:endParaRPr lang="en-US" altLang="zh-CN"/>
          </a:p>
        </p:txBody>
      </p:sp>
      <p:sp>
        <p:nvSpPr>
          <p:cNvPr id="1434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28FC8BF-42BC-44E3-AA99-C96C7BC843C6}" type="slidenum">
              <a:rPr lang="en-US" altLang="zh-CN" smtClean="0"/>
              <a:pPr eaLnBrk="1" hangingPunct="1"/>
              <a:t>33</a:t>
            </a:fld>
            <a:endParaRPr lang="en-US" altLang="zh-CN"/>
          </a:p>
        </p:txBody>
      </p:sp>
      <p:sp>
        <p:nvSpPr>
          <p:cNvPr id="2" name="日期占位符 1"/>
          <p:cNvSpPr>
            <a:spLocks noGrp="1"/>
          </p:cNvSpPr>
          <p:nvPr>
            <p:ph type="dt" sz="half" idx="10"/>
          </p:nvPr>
        </p:nvSpPr>
        <p:spPr/>
        <p:txBody>
          <a:bodyPr/>
          <a:lstStyle/>
          <a:p>
            <a:pPr>
              <a:defRPr/>
            </a:pPr>
            <a:fld id="{BEC521B0-9DB3-4746-97A6-73CA322A0BF7}" type="datetime1">
              <a:rPr lang="zh-CN" altLang="en-US" smtClean="0"/>
              <a:t>2019/4/17</a:t>
            </a:fld>
            <a:endParaRPr lang="en-US" altLang="zh-CN"/>
          </a:p>
        </p:txBody>
      </p:sp>
    </p:spTree>
    <p:extLst>
      <p:ext uri="{BB962C8B-B14F-4D97-AF65-F5344CB8AC3E}">
        <p14:creationId xmlns:p14="http://schemas.microsoft.com/office/powerpoint/2010/main" val="289462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9" name="Rectangle 13"/>
          <p:cNvSpPr>
            <a:spLocks noGrp="1" noChangeArrowheads="1"/>
          </p:cNvSpPr>
          <p:nvPr>
            <p:ph type="body" idx="1"/>
          </p:nvPr>
        </p:nvSpPr>
        <p:spPr>
          <a:xfrm>
            <a:off x="539551" y="1052736"/>
            <a:ext cx="6984777" cy="609600"/>
          </a:xfrm>
        </p:spPr>
        <p:txBody>
          <a:bodyPr/>
          <a:lstStyle/>
          <a:p>
            <a:r>
              <a:rPr lang="zh-CN" altLang="en-US" sz="2800" dirty="0"/>
              <a:t>利用</a:t>
            </a:r>
            <a:r>
              <a:rPr lang="en-US" altLang="zh-CN" sz="2800" dirty="0"/>
              <a:t>74X138</a:t>
            </a:r>
            <a:r>
              <a:rPr lang="zh-CN" altLang="en-US" sz="2800" dirty="0"/>
              <a:t>和与非门实现下列逻辑函数</a:t>
            </a:r>
            <a:endParaRPr lang="en-US" altLang="zh-CN" sz="2800" dirty="0"/>
          </a:p>
        </p:txBody>
      </p:sp>
      <p:pic>
        <p:nvPicPr>
          <p:cNvPr id="6042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 y="1506538"/>
            <a:ext cx="4838700" cy="321786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0422" name="Object 6"/>
          <p:cNvGraphicFramePr>
            <a:graphicFrameLocks noChangeAspect="1"/>
          </p:cNvGraphicFramePr>
          <p:nvPr/>
        </p:nvGraphicFramePr>
        <p:xfrm>
          <a:off x="990600" y="4983163"/>
          <a:ext cx="3125788" cy="398462"/>
        </p:xfrm>
        <a:graphic>
          <a:graphicData uri="http://schemas.openxmlformats.org/presentationml/2006/ole">
            <mc:AlternateContent xmlns:mc="http://schemas.openxmlformats.org/markup-compatibility/2006">
              <mc:Choice xmlns:v="urn:schemas-microsoft-com:vml" Requires="v">
                <p:oleObj spid="_x0000_s70390" r:id="rId4" imgW="1790700" imgH="228600" progId="Equation.3">
                  <p:embed/>
                </p:oleObj>
              </mc:Choice>
              <mc:Fallback>
                <p:oleObj r:id="rId4" imgW="17907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983163"/>
                        <a:ext cx="3125788" cy="39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3" name="Object 7"/>
          <p:cNvGraphicFramePr>
            <a:graphicFrameLocks noChangeAspect="1"/>
          </p:cNvGraphicFramePr>
          <p:nvPr/>
        </p:nvGraphicFramePr>
        <p:xfrm>
          <a:off x="4116388" y="4905375"/>
          <a:ext cx="4522787" cy="509588"/>
        </p:xfrm>
        <a:graphic>
          <a:graphicData uri="http://schemas.openxmlformats.org/presentationml/2006/ole">
            <mc:AlternateContent xmlns:mc="http://schemas.openxmlformats.org/markup-compatibility/2006">
              <mc:Choice xmlns:v="urn:schemas-microsoft-com:vml" Requires="v">
                <p:oleObj spid="_x0000_s70391" r:id="rId6" imgW="2273300" imgH="254000" progId="Equation.3">
                  <p:embed/>
                </p:oleObj>
              </mc:Choice>
              <mc:Fallback>
                <p:oleObj r:id="rId6" imgW="2273300" imgH="254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6388" y="4905375"/>
                        <a:ext cx="4522787"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4" name="Object 8"/>
          <p:cNvGraphicFramePr>
            <a:graphicFrameLocks noChangeAspect="1"/>
          </p:cNvGraphicFramePr>
          <p:nvPr/>
        </p:nvGraphicFramePr>
        <p:xfrm>
          <a:off x="990600" y="5414963"/>
          <a:ext cx="2420938" cy="355600"/>
        </p:xfrm>
        <a:graphic>
          <a:graphicData uri="http://schemas.openxmlformats.org/presentationml/2006/ole">
            <mc:AlternateContent xmlns:mc="http://schemas.openxmlformats.org/markup-compatibility/2006">
              <mc:Choice xmlns:v="urn:schemas-microsoft-com:vml" Requires="v">
                <p:oleObj spid="_x0000_s70392" r:id="rId8" imgW="1358310" imgH="203112" progId="Equation.3">
                  <p:embed/>
                </p:oleObj>
              </mc:Choice>
              <mc:Fallback>
                <p:oleObj r:id="rId8" imgW="1358310" imgH="20311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0600" y="5414963"/>
                        <a:ext cx="2420938"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5" name="Object 9"/>
          <p:cNvGraphicFramePr>
            <a:graphicFrameLocks noChangeAspect="1"/>
          </p:cNvGraphicFramePr>
          <p:nvPr/>
        </p:nvGraphicFramePr>
        <p:xfrm>
          <a:off x="3411538" y="5335588"/>
          <a:ext cx="3429000" cy="503237"/>
        </p:xfrm>
        <a:graphic>
          <a:graphicData uri="http://schemas.openxmlformats.org/presentationml/2006/ole">
            <mc:AlternateContent xmlns:mc="http://schemas.openxmlformats.org/markup-compatibility/2006">
              <mc:Choice xmlns:v="urn:schemas-microsoft-com:vml" Requires="v">
                <p:oleObj spid="_x0000_s70393" r:id="rId10" imgW="1752600" imgH="254000" progId="Equation.3">
                  <p:embed/>
                </p:oleObj>
              </mc:Choice>
              <mc:Fallback>
                <p:oleObj r:id="rId10" imgW="1752600" imgH="2540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11538" y="5335588"/>
                        <a:ext cx="3429000"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6" name="Object 10"/>
          <p:cNvGraphicFramePr>
            <a:graphicFrameLocks noChangeAspect="1"/>
          </p:cNvGraphicFramePr>
          <p:nvPr/>
        </p:nvGraphicFramePr>
        <p:xfrm>
          <a:off x="989013" y="5889625"/>
          <a:ext cx="3125787" cy="384175"/>
        </p:xfrm>
        <a:graphic>
          <a:graphicData uri="http://schemas.openxmlformats.org/presentationml/2006/ole">
            <mc:AlternateContent xmlns:mc="http://schemas.openxmlformats.org/markup-compatibility/2006">
              <mc:Choice xmlns:v="urn:schemas-microsoft-com:vml" Requires="v">
                <p:oleObj spid="_x0000_s70394" r:id="rId12" imgW="1854200" imgH="228600" progId="Equation.3">
                  <p:embed/>
                </p:oleObj>
              </mc:Choice>
              <mc:Fallback>
                <p:oleObj r:id="rId12" imgW="185420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89013" y="5889625"/>
                        <a:ext cx="3125787"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7" name="Object 11"/>
          <p:cNvGraphicFramePr>
            <a:graphicFrameLocks noChangeAspect="1"/>
          </p:cNvGraphicFramePr>
          <p:nvPr/>
        </p:nvGraphicFramePr>
        <p:xfrm>
          <a:off x="4154488" y="5811838"/>
          <a:ext cx="4484687" cy="512762"/>
        </p:xfrm>
        <a:graphic>
          <a:graphicData uri="http://schemas.openxmlformats.org/presentationml/2006/ole">
            <mc:AlternateContent xmlns:mc="http://schemas.openxmlformats.org/markup-compatibility/2006">
              <mc:Choice xmlns:v="urn:schemas-microsoft-com:vml" Requires="v">
                <p:oleObj spid="_x0000_s70395" r:id="rId14" imgW="2247900" imgH="254000" progId="Equation.3">
                  <p:embed/>
                </p:oleObj>
              </mc:Choice>
              <mc:Fallback>
                <p:oleObj r:id="rId14" imgW="2247900" imgH="2540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54488" y="5811838"/>
                        <a:ext cx="4484687"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0431" name="Picture 15" descr="04_ppt39"/>
          <p:cNvPicPr>
            <a:picLocks noChangeAspect="1" noChangeArrowheads="1"/>
          </p:cNvPicPr>
          <p:nvPr/>
        </p:nvPicPr>
        <p:blipFill rotWithShape="1">
          <a:blip r:embed="rId16">
            <a:extLst>
              <a:ext uri="{28A0092B-C50C-407E-A947-70E740481C1C}">
                <a14:useLocalDpi xmlns:a14="http://schemas.microsoft.com/office/drawing/2010/main" val="0"/>
              </a:ext>
            </a:extLst>
          </a:blip>
          <a:srcRect r="45462"/>
          <a:stretch/>
        </p:blipFill>
        <p:spPr bwMode="auto">
          <a:xfrm>
            <a:off x="4781325" y="1472365"/>
            <a:ext cx="2238375" cy="3433010"/>
          </a:xfrm>
          <a:prstGeom prst="rect">
            <a:avLst/>
          </a:prstGeom>
          <a:noFill/>
          <a:extLst>
            <a:ext uri="{909E8E84-426E-40DD-AFC4-6F175D3DCCD1}">
              <a14:hiddenFill xmlns:a14="http://schemas.microsoft.com/office/drawing/2010/main">
                <a:solidFill>
                  <a:srgbClr val="FFFFFF"/>
                </a:solidFill>
              </a14:hiddenFill>
            </a:ext>
          </a:extLst>
        </p:spPr>
      </p:pic>
      <p:sp>
        <p:nvSpPr>
          <p:cNvPr id="15" name="标题 1"/>
          <p:cNvSpPr>
            <a:spLocks noGrp="1"/>
          </p:cNvSpPr>
          <p:nvPr>
            <p:ph type="title"/>
          </p:nvPr>
        </p:nvSpPr>
        <p:spPr>
          <a:xfrm>
            <a:off x="1000100" y="185720"/>
            <a:ext cx="6905625" cy="742950"/>
          </a:xfrm>
        </p:spPr>
        <p:txBody>
          <a:bodyPr/>
          <a:lstStyle/>
          <a:p>
            <a:r>
              <a:rPr lang="zh-CN" altLang="en-US" dirty="0"/>
              <a:t>译码器的应用</a:t>
            </a:r>
          </a:p>
        </p:txBody>
      </p:sp>
      <p:sp>
        <p:nvSpPr>
          <p:cNvPr id="4" name="日期占位符 3"/>
          <p:cNvSpPr>
            <a:spLocks noGrp="1"/>
          </p:cNvSpPr>
          <p:nvPr>
            <p:ph type="dt" sz="half" idx="10"/>
          </p:nvPr>
        </p:nvSpPr>
        <p:spPr/>
        <p:txBody>
          <a:bodyPr/>
          <a:lstStyle/>
          <a:p>
            <a:pPr>
              <a:defRPr/>
            </a:pPr>
            <a:fld id="{23B63EA4-7A9F-40D9-938F-237B9749E69D}" type="datetime1">
              <a:rPr lang="zh-CN" altLang="en-US" smtClean="0"/>
              <a:t>2019/4/17</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6</a:t>
            </a:r>
            <a:r>
              <a:rPr lang="zh-CN" altLang="en-US"/>
              <a:t>章</a:t>
            </a:r>
            <a:endParaRPr lang="en-US" altLang="zh-CN"/>
          </a:p>
        </p:txBody>
      </p:sp>
      <p:sp>
        <p:nvSpPr>
          <p:cNvPr id="6" name="灯片编号占位符 5"/>
          <p:cNvSpPr>
            <a:spLocks noGrp="1"/>
          </p:cNvSpPr>
          <p:nvPr>
            <p:ph type="sldNum" sz="quarter" idx="12"/>
          </p:nvPr>
        </p:nvSpPr>
        <p:spPr/>
        <p:txBody>
          <a:bodyPr/>
          <a:lstStyle/>
          <a:p>
            <a:pPr>
              <a:defRPr/>
            </a:pPr>
            <a:fld id="{EF64F774-8DC4-4688-9B05-397F5F62511F}" type="slidenum">
              <a:rPr lang="en-US" altLang="zh-CN" smtClean="0"/>
              <a:pPr>
                <a:defRPr/>
              </a:pPr>
              <a:t>34</a:t>
            </a:fld>
            <a:endParaRPr lang="en-US" altLang="zh-CN"/>
          </a:p>
        </p:txBody>
      </p:sp>
      <p:grpSp>
        <p:nvGrpSpPr>
          <p:cNvPr id="19" name="Group 18"/>
          <p:cNvGrpSpPr>
            <a:grpSpLocks/>
          </p:cNvGrpSpPr>
          <p:nvPr/>
        </p:nvGrpSpPr>
        <p:grpSpPr bwMode="auto">
          <a:xfrm>
            <a:off x="7007126" y="1472365"/>
            <a:ext cx="1884363" cy="3433010"/>
            <a:chOff x="4415" y="1207"/>
            <a:chExt cx="1187" cy="1200"/>
          </a:xfrm>
        </p:grpSpPr>
        <p:pic>
          <p:nvPicPr>
            <p:cNvPr id="20" name="Picture 15" descr="04_ppt39"/>
            <p:cNvPicPr>
              <a:picLocks noChangeAspect="1" noChangeArrowheads="1"/>
            </p:cNvPicPr>
            <p:nvPr/>
          </p:nvPicPr>
          <p:blipFill rotWithShape="1">
            <a:blip r:embed="rId16">
              <a:extLst>
                <a:ext uri="{28A0092B-C50C-407E-A947-70E740481C1C}">
                  <a14:useLocalDpi xmlns:a14="http://schemas.microsoft.com/office/drawing/2010/main" val="0"/>
                </a:ext>
              </a:extLst>
            </a:blip>
            <a:srcRect l="54085"/>
            <a:stretch/>
          </p:blipFill>
          <p:spPr bwMode="auto">
            <a:xfrm>
              <a:off x="4415" y="1207"/>
              <a:ext cx="1187" cy="12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 Box 16"/>
            <p:cNvSpPr txBox="1">
              <a:spLocks noChangeArrowheads="1"/>
            </p:cNvSpPr>
            <p:nvPr/>
          </p:nvSpPr>
          <p:spPr bwMode="auto">
            <a:xfrm>
              <a:off x="5376" y="1392"/>
              <a:ext cx="192"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i="1"/>
                <a:t>L</a:t>
              </a:r>
            </a:p>
          </p:txBody>
        </p:sp>
        <p:sp>
          <p:nvSpPr>
            <p:cNvPr id="22" name="Text Box 17"/>
            <p:cNvSpPr txBox="1">
              <a:spLocks noChangeArrowheads="1"/>
            </p:cNvSpPr>
            <p:nvPr/>
          </p:nvSpPr>
          <p:spPr bwMode="auto">
            <a:xfrm>
              <a:off x="5376" y="1968"/>
              <a:ext cx="192"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en-US" altLang="zh-CN" sz="2000" i="1"/>
                <a:t>G</a:t>
              </a:r>
            </a:p>
          </p:txBody>
        </p:sp>
      </p:grpSp>
    </p:spTree>
    <p:extLst>
      <p:ext uri="{BB962C8B-B14F-4D97-AF65-F5344CB8AC3E}">
        <p14:creationId xmlns:p14="http://schemas.microsoft.com/office/powerpoint/2010/main" val="1590823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0422"/>
                                        </p:tgtEl>
                                        <p:attrNameLst>
                                          <p:attrName>style.visibility</p:attrName>
                                        </p:attrNameLst>
                                      </p:cBhvr>
                                      <p:to>
                                        <p:strVal val="visible"/>
                                      </p:to>
                                    </p:set>
                                    <p:animEffect transition="in" filter="wipe(left)">
                                      <p:cBhvr>
                                        <p:cTn id="7" dur="500"/>
                                        <p:tgtEl>
                                          <p:spTgt spid="604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0423"/>
                                        </p:tgtEl>
                                        <p:attrNameLst>
                                          <p:attrName>style.visibility</p:attrName>
                                        </p:attrNameLst>
                                      </p:cBhvr>
                                      <p:to>
                                        <p:strVal val="visible"/>
                                      </p:to>
                                    </p:set>
                                    <p:animEffect transition="in" filter="wipe(left)">
                                      <p:cBhvr>
                                        <p:cTn id="12" dur="500"/>
                                        <p:tgtEl>
                                          <p:spTgt spid="604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0424"/>
                                        </p:tgtEl>
                                        <p:attrNameLst>
                                          <p:attrName>style.visibility</p:attrName>
                                        </p:attrNameLst>
                                      </p:cBhvr>
                                      <p:to>
                                        <p:strVal val="visible"/>
                                      </p:to>
                                    </p:set>
                                    <p:animEffect transition="in" filter="wipe(left)">
                                      <p:cBhvr>
                                        <p:cTn id="17" dur="500"/>
                                        <p:tgtEl>
                                          <p:spTgt spid="604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0425"/>
                                        </p:tgtEl>
                                        <p:attrNameLst>
                                          <p:attrName>style.visibility</p:attrName>
                                        </p:attrNameLst>
                                      </p:cBhvr>
                                      <p:to>
                                        <p:strVal val="visible"/>
                                      </p:to>
                                    </p:set>
                                    <p:animEffect transition="in" filter="wipe(left)">
                                      <p:cBhvr>
                                        <p:cTn id="22" dur="500"/>
                                        <p:tgtEl>
                                          <p:spTgt spid="604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0426"/>
                                        </p:tgtEl>
                                        <p:attrNameLst>
                                          <p:attrName>style.visibility</p:attrName>
                                        </p:attrNameLst>
                                      </p:cBhvr>
                                      <p:to>
                                        <p:strVal val="visible"/>
                                      </p:to>
                                    </p:set>
                                    <p:animEffect transition="in" filter="wipe(left)">
                                      <p:cBhvr>
                                        <p:cTn id="27" dur="500"/>
                                        <p:tgtEl>
                                          <p:spTgt spid="604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0427"/>
                                        </p:tgtEl>
                                        <p:attrNameLst>
                                          <p:attrName>style.visibility</p:attrName>
                                        </p:attrNameLst>
                                      </p:cBhvr>
                                      <p:to>
                                        <p:strVal val="visible"/>
                                      </p:to>
                                    </p:set>
                                    <p:animEffect transition="in" filter="wipe(left)">
                                      <p:cBhvr>
                                        <p:cTn id="32" dur="500"/>
                                        <p:tgtEl>
                                          <p:spTgt spid="60427"/>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p:tgtEl>
                                          <p:spTgt spid="19"/>
                                        </p:tgtEl>
                                        <p:attrNameLst>
                                          <p:attrName>ppt_x</p:attrName>
                                        </p:attrNameLst>
                                      </p:cBhvr>
                                      <p:tavLst>
                                        <p:tav tm="0">
                                          <p:val>
                                            <p:strVal val="#ppt_x-#ppt_w*1.125000"/>
                                          </p:val>
                                        </p:tav>
                                        <p:tav tm="100000">
                                          <p:val>
                                            <p:strVal val="#ppt_x"/>
                                          </p:val>
                                        </p:tav>
                                      </p:tavLst>
                                    </p:anim>
                                    <p:animEffect transition="in" filter="wipe(right)">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译码器的应用</a:t>
            </a:r>
          </a:p>
        </p:txBody>
      </p:sp>
      <p:sp>
        <p:nvSpPr>
          <p:cNvPr id="3" name="内容占位符 2"/>
          <p:cNvSpPr>
            <a:spLocks noGrp="1"/>
          </p:cNvSpPr>
          <p:nvPr>
            <p:ph idx="1"/>
          </p:nvPr>
        </p:nvSpPr>
        <p:spPr>
          <a:xfrm>
            <a:off x="457200" y="1239839"/>
            <a:ext cx="7448525" cy="1829122"/>
          </a:xfrm>
        </p:spPr>
        <p:txBody>
          <a:bodyPr/>
          <a:lstStyle/>
          <a:p>
            <a:r>
              <a:rPr lang="zh-CN" altLang="en-US" sz="2800" dirty="0"/>
              <a:t>利用</a:t>
            </a:r>
            <a:r>
              <a:rPr lang="en-US" altLang="zh-CN" sz="2800" dirty="0"/>
              <a:t>74X154</a:t>
            </a:r>
            <a:r>
              <a:rPr lang="zh-CN" altLang="en-US" sz="2800" dirty="0"/>
              <a:t>实现逻辑函数</a:t>
            </a:r>
            <a:endParaRPr lang="en-US" altLang="zh-CN" sz="2800" dirty="0"/>
          </a:p>
          <a:p>
            <a:pPr lvl="1"/>
            <a:r>
              <a:rPr lang="en-US" altLang="zh-CN" sz="2400" i="1" dirty="0">
                <a:solidFill>
                  <a:schemeClr val="tx2"/>
                </a:solidFill>
                <a:latin typeface="Times New Roman" pitchFamily="18" charset="0"/>
              </a:rPr>
              <a:t>f</a:t>
            </a:r>
            <a:r>
              <a:rPr lang="en-US" altLang="zh-CN" sz="2400" i="1" baseline="-25000" dirty="0">
                <a:solidFill>
                  <a:schemeClr val="tx2"/>
                </a:solidFill>
                <a:latin typeface="Times New Roman" pitchFamily="18" charset="0"/>
              </a:rPr>
              <a:t>1</a:t>
            </a:r>
            <a:r>
              <a:rPr lang="en-US" altLang="zh-CN" sz="2400" i="1" dirty="0">
                <a:solidFill>
                  <a:schemeClr val="tx2"/>
                </a:solidFill>
                <a:latin typeface="Times New Roman" pitchFamily="18" charset="0"/>
              </a:rPr>
              <a:t>(A,B,C,D)</a:t>
            </a:r>
            <a:r>
              <a:rPr lang="en-US" altLang="zh-CN" sz="2400" dirty="0">
                <a:solidFill>
                  <a:schemeClr val="tx2"/>
                </a:solidFill>
                <a:latin typeface="Times New Roman" pitchFamily="18" charset="0"/>
              </a:rPr>
              <a:t>=</a:t>
            </a:r>
            <a:r>
              <a:rPr lang="en-US" altLang="zh-CN" sz="2400" dirty="0">
                <a:solidFill>
                  <a:schemeClr val="tx2"/>
                </a:solidFill>
                <a:latin typeface="Times New Roman" pitchFamily="18" charset="0"/>
                <a:sym typeface="Symbol" pitchFamily="18" charset="2"/>
              </a:rPr>
              <a:t></a:t>
            </a:r>
            <a:r>
              <a:rPr lang="en-US" altLang="zh-CN" sz="2400" i="1" dirty="0">
                <a:solidFill>
                  <a:schemeClr val="tx2"/>
                </a:solidFill>
                <a:latin typeface="Times New Roman" pitchFamily="18" charset="0"/>
              </a:rPr>
              <a:t>m</a:t>
            </a:r>
            <a:r>
              <a:rPr lang="en-US" altLang="zh-CN" sz="2400" dirty="0">
                <a:solidFill>
                  <a:schemeClr val="tx2"/>
                </a:solidFill>
                <a:latin typeface="Times New Roman" pitchFamily="18" charset="0"/>
              </a:rPr>
              <a:t>(1,9,12,15) </a:t>
            </a:r>
          </a:p>
          <a:p>
            <a:pPr lvl="1"/>
            <a:r>
              <a:rPr lang="en-US" altLang="zh-CN" sz="2400" i="1" dirty="0">
                <a:solidFill>
                  <a:schemeClr val="tx2"/>
                </a:solidFill>
                <a:latin typeface="Times New Roman" pitchFamily="18" charset="0"/>
              </a:rPr>
              <a:t>f</a:t>
            </a:r>
            <a:r>
              <a:rPr lang="en-US" altLang="zh-CN" sz="2400" i="1" baseline="-25000" dirty="0">
                <a:solidFill>
                  <a:schemeClr val="tx2"/>
                </a:solidFill>
                <a:latin typeface="Times New Roman" pitchFamily="18" charset="0"/>
              </a:rPr>
              <a:t>2</a:t>
            </a:r>
            <a:r>
              <a:rPr lang="en-US" altLang="zh-CN" sz="2400" i="1" dirty="0">
                <a:solidFill>
                  <a:schemeClr val="tx2"/>
                </a:solidFill>
                <a:latin typeface="Times New Roman" pitchFamily="18" charset="0"/>
              </a:rPr>
              <a:t>(A,B,C,D)</a:t>
            </a:r>
            <a:r>
              <a:rPr lang="en-US" altLang="zh-CN" sz="2400" dirty="0">
                <a:solidFill>
                  <a:schemeClr val="tx2"/>
                </a:solidFill>
                <a:latin typeface="Times New Roman" pitchFamily="18" charset="0"/>
              </a:rPr>
              <a:t>=</a:t>
            </a:r>
            <a:r>
              <a:rPr lang="en-US" altLang="zh-CN" sz="2400" dirty="0">
                <a:solidFill>
                  <a:schemeClr val="tx2"/>
                </a:solidFill>
                <a:latin typeface="Times New Roman" pitchFamily="18" charset="0"/>
                <a:sym typeface="Symbol" pitchFamily="18" charset="2"/>
              </a:rPr>
              <a:t></a:t>
            </a:r>
            <a:r>
              <a:rPr lang="en-US" altLang="zh-CN" sz="2400" i="1" dirty="0">
                <a:solidFill>
                  <a:schemeClr val="tx2"/>
                </a:solidFill>
                <a:latin typeface="Times New Roman" pitchFamily="18" charset="0"/>
              </a:rPr>
              <a:t>M</a:t>
            </a:r>
            <a:r>
              <a:rPr lang="en-US" altLang="zh-CN" sz="2400" dirty="0">
                <a:solidFill>
                  <a:schemeClr val="tx2"/>
                </a:solidFill>
                <a:latin typeface="Times New Roman" pitchFamily="18" charset="0"/>
              </a:rPr>
              <a:t>(6,9)</a:t>
            </a:r>
            <a:endParaRPr lang="zh-CN" altLang="en-US" sz="2400" dirty="0">
              <a:solidFill>
                <a:schemeClr val="tx2"/>
              </a:solidFill>
              <a:latin typeface="Times New Roman" pitchFamily="18" charset="0"/>
            </a:endParaRPr>
          </a:p>
          <a:p>
            <a:pPr lvl="1"/>
            <a:endParaRPr lang="zh-CN" altLang="en-US" sz="2400" dirty="0">
              <a:solidFill>
                <a:schemeClr val="tx2"/>
              </a:solidFill>
              <a:latin typeface="Times New Roman" pitchFamily="18" charset="0"/>
            </a:endParaRPr>
          </a:p>
          <a:p>
            <a:endParaRPr lang="zh-CN" altLang="en-US" sz="2800" dirty="0"/>
          </a:p>
        </p:txBody>
      </p:sp>
      <p:sp>
        <p:nvSpPr>
          <p:cNvPr id="4" name="日期占位符 3"/>
          <p:cNvSpPr>
            <a:spLocks noGrp="1"/>
          </p:cNvSpPr>
          <p:nvPr>
            <p:ph type="dt" sz="half" idx="10"/>
          </p:nvPr>
        </p:nvSpPr>
        <p:spPr/>
        <p:txBody>
          <a:bodyPr/>
          <a:lstStyle/>
          <a:p>
            <a:pPr>
              <a:defRPr/>
            </a:pPr>
            <a:fld id="{805CF994-7A7A-41A6-AB30-9642553026AF}" type="datetime1">
              <a:rPr lang="zh-CN" altLang="en-US" smtClean="0"/>
              <a:t>2019/4/17</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6</a:t>
            </a:r>
            <a:r>
              <a:rPr lang="zh-CN" altLang="en-US"/>
              <a:t>章</a:t>
            </a:r>
            <a:endParaRPr lang="en-US" altLang="zh-CN"/>
          </a:p>
        </p:txBody>
      </p:sp>
      <p:sp>
        <p:nvSpPr>
          <p:cNvPr id="6" name="灯片编号占位符 5"/>
          <p:cNvSpPr>
            <a:spLocks noGrp="1"/>
          </p:cNvSpPr>
          <p:nvPr>
            <p:ph type="sldNum" sz="quarter" idx="12"/>
          </p:nvPr>
        </p:nvSpPr>
        <p:spPr/>
        <p:txBody>
          <a:bodyPr/>
          <a:lstStyle/>
          <a:p>
            <a:pPr>
              <a:defRPr/>
            </a:pPr>
            <a:fld id="{EF64F774-8DC4-4688-9B05-397F5F62511F}" type="slidenum">
              <a:rPr lang="en-US" altLang="zh-CN" smtClean="0"/>
              <a:pPr>
                <a:defRPr/>
              </a:pPr>
              <a:t>35</a:t>
            </a:fld>
            <a:endParaRPr lang="en-US" altLang="zh-CN"/>
          </a:p>
        </p:txBody>
      </p:sp>
      <p:pic>
        <p:nvPicPr>
          <p:cNvPr id="686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66708"/>
          <a:stretch/>
        </p:blipFill>
        <p:spPr bwMode="auto">
          <a:xfrm>
            <a:off x="251520" y="2708920"/>
            <a:ext cx="2808312"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068"/>
          <a:stretch/>
        </p:blipFill>
        <p:spPr bwMode="auto">
          <a:xfrm>
            <a:off x="3008635" y="2708920"/>
            <a:ext cx="5645895"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754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zh-CN" altLang="en-US" dirty="0"/>
              <a:t>四－十进制译码器</a:t>
            </a:r>
          </a:p>
        </p:txBody>
      </p:sp>
      <p:sp>
        <p:nvSpPr>
          <p:cNvPr id="420867" name="Text Box 3"/>
          <p:cNvSpPr txBox="1">
            <a:spLocks noChangeArrowheads="1"/>
          </p:cNvSpPr>
          <p:nvPr/>
        </p:nvSpPr>
        <p:spPr bwMode="auto">
          <a:xfrm>
            <a:off x="920750" y="1143000"/>
            <a:ext cx="304165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60000"/>
              </a:lnSpc>
            </a:pPr>
            <a:r>
              <a:rPr lang="zh-CN" altLang="en-US" sz="2800">
                <a:latin typeface="黑体" pitchFamily="2" charset="-122"/>
                <a:ea typeface="黑体" pitchFamily="2" charset="-122"/>
              </a:rPr>
              <a:t>输入：</a:t>
            </a:r>
            <a:r>
              <a:rPr lang="en-US" altLang="zh-CN" sz="2800">
                <a:latin typeface="黑体" pitchFamily="2" charset="-122"/>
                <a:ea typeface="黑体" pitchFamily="2" charset="-122"/>
              </a:rPr>
              <a:t>BCD</a:t>
            </a:r>
            <a:r>
              <a:rPr lang="zh-CN" altLang="en-US" sz="2800">
                <a:latin typeface="黑体" pitchFamily="2" charset="-122"/>
                <a:ea typeface="黑体" pitchFamily="2" charset="-122"/>
              </a:rPr>
              <a:t>码</a:t>
            </a:r>
          </a:p>
          <a:p>
            <a:pPr>
              <a:lnSpc>
                <a:spcPct val="160000"/>
              </a:lnSpc>
            </a:pPr>
            <a:r>
              <a:rPr lang="zh-CN" altLang="en-US" sz="2800">
                <a:latin typeface="黑体" pitchFamily="2" charset="-122"/>
                <a:ea typeface="黑体" pitchFamily="2" charset="-122"/>
              </a:rPr>
              <a:t>输出：十中取一码</a:t>
            </a:r>
          </a:p>
        </p:txBody>
      </p:sp>
      <p:grpSp>
        <p:nvGrpSpPr>
          <p:cNvPr id="420868" name="Group 4"/>
          <p:cNvGrpSpPr>
            <a:grpSpLocks/>
          </p:cNvGrpSpPr>
          <p:nvPr/>
        </p:nvGrpSpPr>
        <p:grpSpPr bwMode="auto">
          <a:xfrm>
            <a:off x="5486400" y="1676400"/>
            <a:ext cx="2590800" cy="3581400"/>
            <a:chOff x="2880" y="1056"/>
            <a:chExt cx="1632" cy="2256"/>
          </a:xfrm>
        </p:grpSpPr>
        <p:sp>
          <p:nvSpPr>
            <p:cNvPr id="420869" name="Rectangle 5"/>
            <p:cNvSpPr>
              <a:spLocks noChangeArrowheads="1"/>
            </p:cNvSpPr>
            <p:nvPr/>
          </p:nvSpPr>
          <p:spPr bwMode="auto">
            <a:xfrm>
              <a:off x="3120" y="1056"/>
              <a:ext cx="1056" cy="225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pPr algn="ctr"/>
              <a:endParaRPr lang="zh-CN" altLang="en-US">
                <a:solidFill>
                  <a:schemeClr val="folHlink"/>
                </a:solidFill>
                <a:latin typeface="黑体" pitchFamily="2" charset="-122"/>
                <a:ea typeface="黑体" pitchFamily="2" charset="-122"/>
              </a:endParaRPr>
            </a:p>
          </p:txBody>
        </p:sp>
        <p:sp>
          <p:nvSpPr>
            <p:cNvPr id="420870" name="Text Box 6"/>
            <p:cNvSpPr txBox="1">
              <a:spLocks noChangeArrowheads="1"/>
            </p:cNvSpPr>
            <p:nvPr/>
          </p:nvSpPr>
          <p:spPr bwMode="auto">
            <a:xfrm>
              <a:off x="3761" y="1104"/>
              <a:ext cx="334" cy="2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en-US" altLang="zh-CN" sz="2400" dirty="0">
                  <a:latin typeface="Tahoma" pitchFamily="34" charset="0"/>
                </a:rPr>
                <a:t>Y0</a:t>
              </a:r>
            </a:p>
            <a:p>
              <a:pPr>
                <a:lnSpc>
                  <a:spcPct val="110000"/>
                </a:lnSpc>
              </a:pPr>
              <a:endParaRPr lang="en-US" altLang="zh-CN" sz="2400" dirty="0">
                <a:latin typeface="Tahoma" pitchFamily="34" charset="0"/>
              </a:endParaRPr>
            </a:p>
            <a:p>
              <a:pPr>
                <a:lnSpc>
                  <a:spcPct val="110000"/>
                </a:lnSpc>
              </a:pPr>
              <a:endParaRPr lang="en-US" altLang="zh-CN" sz="2400" dirty="0">
                <a:latin typeface="Tahoma" pitchFamily="34" charset="0"/>
              </a:endParaRPr>
            </a:p>
            <a:p>
              <a:pPr>
                <a:lnSpc>
                  <a:spcPct val="110000"/>
                </a:lnSpc>
              </a:pPr>
              <a:endParaRPr lang="en-US" altLang="zh-CN" sz="2400" dirty="0">
                <a:latin typeface="Tahoma" pitchFamily="34" charset="0"/>
              </a:endParaRPr>
            </a:p>
            <a:p>
              <a:pPr>
                <a:lnSpc>
                  <a:spcPct val="110000"/>
                </a:lnSpc>
              </a:pPr>
              <a:endParaRPr lang="en-US" altLang="zh-CN" sz="2400" dirty="0">
                <a:latin typeface="Tahoma" pitchFamily="34" charset="0"/>
              </a:endParaRPr>
            </a:p>
            <a:p>
              <a:pPr>
                <a:lnSpc>
                  <a:spcPct val="110000"/>
                </a:lnSpc>
              </a:pPr>
              <a:endParaRPr lang="en-US" altLang="zh-CN" sz="2400" dirty="0">
                <a:latin typeface="Tahoma" pitchFamily="34" charset="0"/>
              </a:endParaRPr>
            </a:p>
            <a:p>
              <a:pPr>
                <a:lnSpc>
                  <a:spcPct val="110000"/>
                </a:lnSpc>
              </a:pPr>
              <a:endParaRPr lang="en-US" altLang="zh-CN" sz="2400" dirty="0">
                <a:latin typeface="Tahoma" pitchFamily="34" charset="0"/>
              </a:endParaRPr>
            </a:p>
            <a:p>
              <a:pPr>
                <a:lnSpc>
                  <a:spcPct val="110000"/>
                </a:lnSpc>
              </a:pPr>
              <a:r>
                <a:rPr lang="en-US" altLang="zh-CN" sz="2400" dirty="0">
                  <a:latin typeface="Tahoma" pitchFamily="34" charset="0"/>
                </a:rPr>
                <a:t>Y9</a:t>
              </a:r>
            </a:p>
          </p:txBody>
        </p:sp>
        <p:sp>
          <p:nvSpPr>
            <p:cNvPr id="420871" name="Line 7"/>
            <p:cNvSpPr>
              <a:spLocks noChangeShapeType="1"/>
            </p:cNvSpPr>
            <p:nvPr/>
          </p:nvSpPr>
          <p:spPr bwMode="auto">
            <a:xfrm>
              <a:off x="4272" y="1296"/>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872" name="Line 8"/>
            <p:cNvSpPr>
              <a:spLocks noChangeShapeType="1"/>
            </p:cNvSpPr>
            <p:nvPr/>
          </p:nvSpPr>
          <p:spPr bwMode="auto">
            <a:xfrm>
              <a:off x="4272" y="148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873" name="Line 9"/>
            <p:cNvSpPr>
              <a:spLocks noChangeShapeType="1"/>
            </p:cNvSpPr>
            <p:nvPr/>
          </p:nvSpPr>
          <p:spPr bwMode="auto">
            <a:xfrm>
              <a:off x="4272" y="1680"/>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874" name="Line 10"/>
            <p:cNvSpPr>
              <a:spLocks noChangeShapeType="1"/>
            </p:cNvSpPr>
            <p:nvPr/>
          </p:nvSpPr>
          <p:spPr bwMode="auto">
            <a:xfrm>
              <a:off x="4272" y="1872"/>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875" name="Text Box 11"/>
            <p:cNvSpPr txBox="1">
              <a:spLocks noChangeArrowheads="1"/>
            </p:cNvSpPr>
            <p:nvPr/>
          </p:nvSpPr>
          <p:spPr bwMode="auto">
            <a:xfrm>
              <a:off x="3168" y="1248"/>
              <a:ext cx="295" cy="1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en-US" altLang="zh-CN" sz="2400">
                  <a:latin typeface="Tahoma" pitchFamily="34" charset="0"/>
                </a:rPr>
                <a:t>I0</a:t>
              </a:r>
            </a:p>
            <a:p>
              <a:pPr>
                <a:lnSpc>
                  <a:spcPct val="110000"/>
                </a:lnSpc>
              </a:pPr>
              <a:r>
                <a:rPr lang="en-US" altLang="zh-CN" sz="2400">
                  <a:latin typeface="Tahoma" pitchFamily="34" charset="0"/>
                </a:rPr>
                <a:t>I1</a:t>
              </a:r>
            </a:p>
            <a:p>
              <a:pPr>
                <a:lnSpc>
                  <a:spcPct val="110000"/>
                </a:lnSpc>
              </a:pPr>
              <a:r>
                <a:rPr lang="en-US" altLang="zh-CN" sz="2400">
                  <a:latin typeface="Tahoma" pitchFamily="34" charset="0"/>
                </a:rPr>
                <a:t>I2</a:t>
              </a:r>
            </a:p>
            <a:p>
              <a:pPr>
                <a:lnSpc>
                  <a:spcPct val="110000"/>
                </a:lnSpc>
              </a:pPr>
              <a:r>
                <a:rPr lang="en-US" altLang="zh-CN" sz="2400">
                  <a:latin typeface="Tahoma" pitchFamily="34" charset="0"/>
                </a:rPr>
                <a:t>I3</a:t>
              </a:r>
            </a:p>
          </p:txBody>
        </p:sp>
        <p:sp>
          <p:nvSpPr>
            <p:cNvPr id="420876" name="Line 12"/>
            <p:cNvSpPr>
              <a:spLocks noChangeShapeType="1"/>
            </p:cNvSpPr>
            <p:nvPr/>
          </p:nvSpPr>
          <p:spPr bwMode="auto">
            <a:xfrm>
              <a:off x="2880" y="1440"/>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877" name="Line 13"/>
            <p:cNvSpPr>
              <a:spLocks noChangeShapeType="1"/>
            </p:cNvSpPr>
            <p:nvPr/>
          </p:nvSpPr>
          <p:spPr bwMode="auto">
            <a:xfrm>
              <a:off x="2880" y="1680"/>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878" name="Line 14"/>
            <p:cNvSpPr>
              <a:spLocks noChangeShapeType="1"/>
            </p:cNvSpPr>
            <p:nvPr/>
          </p:nvSpPr>
          <p:spPr bwMode="auto">
            <a:xfrm>
              <a:off x="2880" y="2160"/>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879" name="Line 15"/>
            <p:cNvSpPr>
              <a:spLocks noChangeShapeType="1"/>
            </p:cNvSpPr>
            <p:nvPr/>
          </p:nvSpPr>
          <p:spPr bwMode="auto">
            <a:xfrm>
              <a:off x="2880" y="1920"/>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880" name="Oval 16"/>
            <p:cNvSpPr>
              <a:spLocks noChangeArrowheads="1"/>
            </p:cNvSpPr>
            <p:nvPr/>
          </p:nvSpPr>
          <p:spPr bwMode="auto">
            <a:xfrm>
              <a:off x="4176" y="1248"/>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881" name="Oval 17"/>
            <p:cNvSpPr>
              <a:spLocks noChangeArrowheads="1"/>
            </p:cNvSpPr>
            <p:nvPr/>
          </p:nvSpPr>
          <p:spPr bwMode="auto">
            <a:xfrm>
              <a:off x="4176" y="1440"/>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882" name="Oval 18"/>
            <p:cNvSpPr>
              <a:spLocks noChangeArrowheads="1"/>
            </p:cNvSpPr>
            <p:nvPr/>
          </p:nvSpPr>
          <p:spPr bwMode="auto">
            <a:xfrm>
              <a:off x="4176" y="1632"/>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883" name="Oval 19"/>
            <p:cNvSpPr>
              <a:spLocks noChangeArrowheads="1"/>
            </p:cNvSpPr>
            <p:nvPr/>
          </p:nvSpPr>
          <p:spPr bwMode="auto">
            <a:xfrm>
              <a:off x="4176" y="1824"/>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884" name="Oval 20"/>
            <p:cNvSpPr>
              <a:spLocks noChangeArrowheads="1"/>
            </p:cNvSpPr>
            <p:nvPr/>
          </p:nvSpPr>
          <p:spPr bwMode="auto">
            <a:xfrm>
              <a:off x="4176" y="2016"/>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885" name="Oval 21"/>
            <p:cNvSpPr>
              <a:spLocks noChangeArrowheads="1"/>
            </p:cNvSpPr>
            <p:nvPr/>
          </p:nvSpPr>
          <p:spPr bwMode="auto">
            <a:xfrm>
              <a:off x="4176" y="2208"/>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886" name="Oval 22"/>
            <p:cNvSpPr>
              <a:spLocks noChangeArrowheads="1"/>
            </p:cNvSpPr>
            <p:nvPr/>
          </p:nvSpPr>
          <p:spPr bwMode="auto">
            <a:xfrm>
              <a:off x="4176" y="2400"/>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887" name="Oval 23"/>
            <p:cNvSpPr>
              <a:spLocks noChangeArrowheads="1"/>
            </p:cNvSpPr>
            <p:nvPr/>
          </p:nvSpPr>
          <p:spPr bwMode="auto">
            <a:xfrm>
              <a:off x="4176" y="2592"/>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888" name="Oval 24"/>
            <p:cNvSpPr>
              <a:spLocks noChangeArrowheads="1"/>
            </p:cNvSpPr>
            <p:nvPr/>
          </p:nvSpPr>
          <p:spPr bwMode="auto">
            <a:xfrm>
              <a:off x="4176" y="2784"/>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889" name="Oval 25"/>
            <p:cNvSpPr>
              <a:spLocks noChangeArrowheads="1"/>
            </p:cNvSpPr>
            <p:nvPr/>
          </p:nvSpPr>
          <p:spPr bwMode="auto">
            <a:xfrm>
              <a:off x="4176" y="2976"/>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890" name="Line 26"/>
            <p:cNvSpPr>
              <a:spLocks noChangeShapeType="1"/>
            </p:cNvSpPr>
            <p:nvPr/>
          </p:nvSpPr>
          <p:spPr bwMode="auto">
            <a:xfrm>
              <a:off x="4272" y="2064"/>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891" name="Line 27"/>
            <p:cNvSpPr>
              <a:spLocks noChangeShapeType="1"/>
            </p:cNvSpPr>
            <p:nvPr/>
          </p:nvSpPr>
          <p:spPr bwMode="auto">
            <a:xfrm>
              <a:off x="4272" y="2256"/>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892" name="Line 28"/>
            <p:cNvSpPr>
              <a:spLocks noChangeShapeType="1"/>
            </p:cNvSpPr>
            <p:nvPr/>
          </p:nvSpPr>
          <p:spPr bwMode="auto">
            <a:xfrm>
              <a:off x="4272" y="244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893" name="Line 29"/>
            <p:cNvSpPr>
              <a:spLocks noChangeShapeType="1"/>
            </p:cNvSpPr>
            <p:nvPr/>
          </p:nvSpPr>
          <p:spPr bwMode="auto">
            <a:xfrm>
              <a:off x="4272" y="2640"/>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894" name="Line 30"/>
            <p:cNvSpPr>
              <a:spLocks noChangeShapeType="1"/>
            </p:cNvSpPr>
            <p:nvPr/>
          </p:nvSpPr>
          <p:spPr bwMode="auto">
            <a:xfrm>
              <a:off x="4272" y="2832"/>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895" name="Line 31"/>
            <p:cNvSpPr>
              <a:spLocks noChangeShapeType="1"/>
            </p:cNvSpPr>
            <p:nvPr/>
          </p:nvSpPr>
          <p:spPr bwMode="auto">
            <a:xfrm>
              <a:off x="4272" y="3024"/>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896" name="Line 32"/>
            <p:cNvSpPr>
              <a:spLocks noChangeShapeType="1"/>
            </p:cNvSpPr>
            <p:nvPr/>
          </p:nvSpPr>
          <p:spPr bwMode="auto">
            <a:xfrm>
              <a:off x="3984" y="1680"/>
              <a:ext cx="0" cy="288"/>
            </a:xfrm>
            <a:prstGeom prst="line">
              <a:avLst/>
            </a:prstGeom>
            <a:noFill/>
            <a:ln w="57150"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897" name="Line 33"/>
            <p:cNvSpPr>
              <a:spLocks noChangeShapeType="1"/>
            </p:cNvSpPr>
            <p:nvPr/>
          </p:nvSpPr>
          <p:spPr bwMode="auto">
            <a:xfrm>
              <a:off x="3984" y="2352"/>
              <a:ext cx="0" cy="288"/>
            </a:xfrm>
            <a:prstGeom prst="line">
              <a:avLst/>
            </a:prstGeom>
            <a:noFill/>
            <a:ln w="57150"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20898" name="Text Box 34"/>
          <p:cNvSpPr txBox="1">
            <a:spLocks noChangeArrowheads="1"/>
          </p:cNvSpPr>
          <p:nvPr/>
        </p:nvSpPr>
        <p:spPr bwMode="auto">
          <a:xfrm>
            <a:off x="838200" y="2895600"/>
            <a:ext cx="4273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solidFill>
                  <a:schemeClr val="hlink"/>
                </a:solidFill>
                <a:latin typeface="黑体" pitchFamily="2" charset="-122"/>
                <a:ea typeface="黑体" pitchFamily="2" charset="-122"/>
              </a:rPr>
              <a:t>多余的6个状态如何处理？</a:t>
            </a:r>
          </a:p>
        </p:txBody>
      </p:sp>
      <p:sp>
        <p:nvSpPr>
          <p:cNvPr id="420899" name="Text Box 35"/>
          <p:cNvSpPr txBox="1">
            <a:spLocks noChangeArrowheads="1"/>
          </p:cNvSpPr>
          <p:nvPr/>
        </p:nvSpPr>
        <p:spPr bwMode="auto">
          <a:xfrm>
            <a:off x="838200" y="3617913"/>
            <a:ext cx="411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latin typeface="黑体" pitchFamily="2" charset="-122"/>
                <a:ea typeface="黑体" pitchFamily="2" charset="-122"/>
              </a:rPr>
              <a:t>输出均无效：拒绝</a:t>
            </a:r>
            <a:r>
              <a:rPr lang="zh-CN" altLang="en-US" sz="2800">
                <a:latin typeface="Times New Roman"/>
                <a:ea typeface="黑体" pitchFamily="2" charset="-122"/>
              </a:rPr>
              <a:t>“</a:t>
            </a:r>
            <a:r>
              <a:rPr lang="zh-CN" altLang="en-US" sz="2800">
                <a:latin typeface="黑体" pitchFamily="2" charset="-122"/>
                <a:ea typeface="黑体" pitchFamily="2" charset="-122"/>
              </a:rPr>
              <a:t>翻译</a:t>
            </a:r>
            <a:r>
              <a:rPr lang="zh-CN" altLang="en-US" sz="2800">
                <a:latin typeface="Times New Roman"/>
                <a:ea typeface="黑体" pitchFamily="2" charset="-122"/>
              </a:rPr>
              <a:t>”</a:t>
            </a:r>
            <a:endParaRPr lang="zh-CN" altLang="en-US" sz="2800">
              <a:latin typeface="黑体" pitchFamily="2" charset="-122"/>
              <a:ea typeface="黑体" pitchFamily="2" charset="-122"/>
            </a:endParaRPr>
          </a:p>
        </p:txBody>
      </p:sp>
      <p:sp>
        <p:nvSpPr>
          <p:cNvPr id="420900" name="Text Box 36"/>
          <p:cNvSpPr txBox="1">
            <a:spLocks noChangeArrowheads="1"/>
          </p:cNvSpPr>
          <p:nvPr/>
        </p:nvSpPr>
        <p:spPr bwMode="auto">
          <a:xfrm>
            <a:off x="838200" y="4197350"/>
            <a:ext cx="4291013"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zh-CN" altLang="en-US" sz="2800" dirty="0">
                <a:latin typeface="黑体" pitchFamily="2" charset="-122"/>
                <a:ea typeface="黑体" pitchFamily="2" charset="-122"/>
              </a:rPr>
              <a:t>作为任意项处理</a:t>
            </a:r>
          </a:p>
          <a:p>
            <a:pPr>
              <a:lnSpc>
                <a:spcPct val="140000"/>
              </a:lnSpc>
            </a:pPr>
            <a:r>
              <a:rPr lang="zh-CN" altLang="en-US" sz="2800" dirty="0">
                <a:latin typeface="黑体" pitchFamily="2" charset="-122"/>
                <a:ea typeface="黑体" pitchFamily="2" charset="-122"/>
              </a:rPr>
              <a:t>   </a:t>
            </a:r>
            <a:r>
              <a:rPr lang="zh-CN" altLang="en-US" sz="2800" dirty="0">
                <a:latin typeface="Times New Roman"/>
                <a:ea typeface="黑体" pitchFamily="2" charset="-122"/>
              </a:rPr>
              <a:t>——</a:t>
            </a:r>
            <a:r>
              <a:rPr lang="zh-CN" altLang="en-US" sz="2800" dirty="0">
                <a:latin typeface="黑体" pitchFamily="2" charset="-122"/>
                <a:ea typeface="黑体" pitchFamily="2" charset="-122"/>
              </a:rPr>
              <a:t>电路内部结构简单</a:t>
            </a:r>
          </a:p>
        </p:txBody>
      </p:sp>
      <p:sp>
        <p:nvSpPr>
          <p:cNvPr id="2" name="日期占位符 1"/>
          <p:cNvSpPr>
            <a:spLocks noGrp="1"/>
          </p:cNvSpPr>
          <p:nvPr>
            <p:ph type="dt" sz="half" idx="10"/>
          </p:nvPr>
        </p:nvSpPr>
        <p:spPr/>
        <p:txBody>
          <a:bodyPr/>
          <a:lstStyle/>
          <a:p>
            <a:pPr>
              <a:defRPr/>
            </a:pPr>
            <a:fld id="{D8529748-9A51-4A59-81B3-073320934AF7}" type="datetime1">
              <a:rPr lang="zh-CN" altLang="en-US" smtClean="0"/>
              <a:t>2019/4/17</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6</a:t>
            </a:r>
            <a:r>
              <a:rPr lang="zh-CN" altLang="en-US"/>
              <a:t>章</a:t>
            </a:r>
            <a:endParaRPr lang="en-US" altLang="zh-CN"/>
          </a:p>
        </p:txBody>
      </p:sp>
      <p:sp>
        <p:nvSpPr>
          <p:cNvPr id="4" name="灯片编号占位符 3"/>
          <p:cNvSpPr>
            <a:spLocks noGrp="1"/>
          </p:cNvSpPr>
          <p:nvPr>
            <p:ph type="sldNum" sz="quarter" idx="12"/>
          </p:nvPr>
        </p:nvSpPr>
        <p:spPr/>
        <p:txBody>
          <a:bodyPr/>
          <a:lstStyle/>
          <a:p>
            <a:pPr>
              <a:defRPr/>
            </a:pPr>
            <a:fld id="{EF64F774-8DC4-4688-9B05-397F5F62511F}" type="slidenum">
              <a:rPr lang="en-US" altLang="zh-CN" smtClean="0"/>
              <a:pPr>
                <a:defRPr/>
              </a:pPr>
              <a:t>36</a:t>
            </a:fld>
            <a:endParaRPr lang="en-US" altLang="zh-CN"/>
          </a:p>
        </p:txBody>
      </p:sp>
    </p:spTree>
    <p:extLst>
      <p:ext uri="{BB962C8B-B14F-4D97-AF65-F5344CB8AC3E}">
        <p14:creationId xmlns:p14="http://schemas.microsoft.com/office/powerpoint/2010/main" val="14007713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0867">
                                            <p:txEl>
                                              <p:pRg st="0" end="0"/>
                                            </p:txEl>
                                          </p:spTgt>
                                        </p:tgtEl>
                                        <p:attrNameLst>
                                          <p:attrName>style.visibility</p:attrName>
                                        </p:attrNameLst>
                                      </p:cBhvr>
                                      <p:to>
                                        <p:strVal val="visible"/>
                                      </p:to>
                                    </p:set>
                                    <p:animEffect transition="in" filter="blinds(horizontal)">
                                      <p:cBhvr>
                                        <p:cTn id="7" dur="500"/>
                                        <p:tgtEl>
                                          <p:spTgt spid="420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0867">
                                            <p:txEl>
                                              <p:pRg st="1" end="1"/>
                                            </p:txEl>
                                          </p:spTgt>
                                        </p:tgtEl>
                                        <p:attrNameLst>
                                          <p:attrName>style.visibility</p:attrName>
                                        </p:attrNameLst>
                                      </p:cBhvr>
                                      <p:to>
                                        <p:strVal val="visible"/>
                                      </p:to>
                                    </p:set>
                                    <p:animEffect transition="in" filter="blinds(horizontal)">
                                      <p:cBhvr>
                                        <p:cTn id="12" dur="500"/>
                                        <p:tgtEl>
                                          <p:spTgt spid="420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20868"/>
                                        </p:tgtEl>
                                        <p:attrNameLst>
                                          <p:attrName>style.visibility</p:attrName>
                                        </p:attrNameLst>
                                      </p:cBhvr>
                                      <p:to>
                                        <p:strVal val="visible"/>
                                      </p:to>
                                    </p:set>
                                    <p:animEffect transition="in" filter="blinds(horizontal)">
                                      <p:cBhvr>
                                        <p:cTn id="17" dur="500"/>
                                        <p:tgtEl>
                                          <p:spTgt spid="4208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20898"/>
                                        </p:tgtEl>
                                        <p:attrNameLst>
                                          <p:attrName>style.visibility</p:attrName>
                                        </p:attrNameLst>
                                      </p:cBhvr>
                                      <p:to>
                                        <p:strVal val="visible"/>
                                      </p:to>
                                    </p:set>
                                    <p:animEffect transition="in" filter="blinds(horizontal)">
                                      <p:cBhvr>
                                        <p:cTn id="22" dur="500"/>
                                        <p:tgtEl>
                                          <p:spTgt spid="4208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0899"/>
                                        </p:tgtEl>
                                        <p:attrNameLst>
                                          <p:attrName>style.visibility</p:attrName>
                                        </p:attrNameLst>
                                      </p:cBhvr>
                                      <p:to>
                                        <p:strVal val="visible"/>
                                      </p:to>
                                    </p:set>
                                    <p:animEffect transition="in" filter="blinds(horizontal)">
                                      <p:cBhvr>
                                        <p:cTn id="27" dur="500"/>
                                        <p:tgtEl>
                                          <p:spTgt spid="4208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20900">
                                            <p:txEl>
                                              <p:pRg st="0" end="0"/>
                                            </p:txEl>
                                          </p:spTgt>
                                        </p:tgtEl>
                                        <p:attrNameLst>
                                          <p:attrName>style.visibility</p:attrName>
                                        </p:attrNameLst>
                                      </p:cBhvr>
                                      <p:to>
                                        <p:strVal val="visible"/>
                                      </p:to>
                                    </p:set>
                                    <p:animEffect transition="in" filter="blinds(horizontal)">
                                      <p:cBhvr>
                                        <p:cTn id="32" dur="500"/>
                                        <p:tgtEl>
                                          <p:spTgt spid="420900">
                                            <p:txEl>
                                              <p:pRg st="0" end="0"/>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20900">
                                            <p:txEl>
                                              <p:pRg st="1" end="1"/>
                                            </p:txEl>
                                          </p:spTgt>
                                        </p:tgtEl>
                                        <p:attrNameLst>
                                          <p:attrName>style.visibility</p:attrName>
                                        </p:attrNameLst>
                                      </p:cBhvr>
                                      <p:to>
                                        <p:strVal val="visible"/>
                                      </p:to>
                                    </p:set>
                                    <p:animEffect transition="in" filter="blinds(horizontal)">
                                      <p:cBhvr>
                                        <p:cTn id="35" dur="500"/>
                                        <p:tgtEl>
                                          <p:spTgt spid="42090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build="p" autoUpdateAnimBg="0"/>
      <p:bldP spid="420898" grpId="0" autoUpdateAnimBg="0"/>
      <p:bldP spid="420899" grpId="0" autoUpdateAnimBg="0"/>
      <p:bldP spid="420900" grpId="0" uiExpand="1"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ChangeArrowheads="1"/>
          </p:cNvSpPr>
          <p:nvPr/>
        </p:nvSpPr>
        <p:spPr bwMode="auto">
          <a:xfrm>
            <a:off x="609600" y="1271736"/>
            <a:ext cx="533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lnSpc>
                <a:spcPct val="120000"/>
              </a:lnSpc>
            </a:pPr>
            <a:r>
              <a:rPr lang="zh-CN" altLang="en-US" sz="2800">
                <a:solidFill>
                  <a:schemeClr val="tx2"/>
                </a:solidFill>
                <a:latin typeface="黑体" pitchFamily="2" charset="-122"/>
                <a:ea typeface="黑体" pitchFamily="2" charset="-122"/>
              </a:rPr>
              <a:t>二-十进制译码器</a:t>
            </a:r>
          </a:p>
        </p:txBody>
      </p:sp>
      <p:grpSp>
        <p:nvGrpSpPr>
          <p:cNvPr id="421891" name="Group 3"/>
          <p:cNvGrpSpPr>
            <a:grpSpLocks/>
          </p:cNvGrpSpPr>
          <p:nvPr/>
        </p:nvGrpSpPr>
        <p:grpSpPr bwMode="auto">
          <a:xfrm>
            <a:off x="1482725" y="1043136"/>
            <a:ext cx="6975475" cy="5410200"/>
            <a:chOff x="934" y="432"/>
            <a:chExt cx="4394" cy="3408"/>
          </a:xfrm>
        </p:grpSpPr>
        <p:sp>
          <p:nvSpPr>
            <p:cNvPr id="421892" name="Text Box 4"/>
            <p:cNvSpPr txBox="1">
              <a:spLocks noChangeArrowheads="1"/>
            </p:cNvSpPr>
            <p:nvPr/>
          </p:nvSpPr>
          <p:spPr bwMode="auto">
            <a:xfrm>
              <a:off x="1366" y="854"/>
              <a:ext cx="960" cy="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zh-CN" altLang="en-US" sz="2000">
                  <a:latin typeface="Tahoma" pitchFamily="34" charset="0"/>
                </a:rPr>
                <a:t>0   0   0   0    </a:t>
              </a:r>
            </a:p>
            <a:p>
              <a:pPr>
                <a:lnSpc>
                  <a:spcPct val="90000"/>
                </a:lnSpc>
              </a:pPr>
              <a:r>
                <a:rPr lang="zh-CN" altLang="en-US" sz="2000">
                  <a:latin typeface="Tahoma" pitchFamily="34" charset="0"/>
                </a:rPr>
                <a:t>0   0   0   1</a:t>
              </a:r>
            </a:p>
            <a:p>
              <a:pPr>
                <a:lnSpc>
                  <a:spcPct val="90000"/>
                </a:lnSpc>
              </a:pPr>
              <a:r>
                <a:rPr lang="zh-CN" altLang="en-US" sz="2000">
                  <a:latin typeface="Tahoma" pitchFamily="34" charset="0"/>
                </a:rPr>
                <a:t>0   0   1   0</a:t>
              </a:r>
            </a:p>
            <a:p>
              <a:pPr>
                <a:lnSpc>
                  <a:spcPct val="90000"/>
                </a:lnSpc>
              </a:pPr>
              <a:r>
                <a:rPr lang="zh-CN" altLang="en-US" sz="2000">
                  <a:latin typeface="Tahoma" pitchFamily="34" charset="0"/>
                </a:rPr>
                <a:t>0   0   1   1</a:t>
              </a:r>
            </a:p>
            <a:p>
              <a:pPr>
                <a:lnSpc>
                  <a:spcPct val="90000"/>
                </a:lnSpc>
              </a:pPr>
              <a:r>
                <a:rPr lang="zh-CN" altLang="en-US" sz="2000">
                  <a:latin typeface="Tahoma" pitchFamily="34" charset="0"/>
                </a:rPr>
                <a:t>0   1   0   0</a:t>
              </a:r>
            </a:p>
            <a:p>
              <a:pPr>
                <a:lnSpc>
                  <a:spcPct val="90000"/>
                </a:lnSpc>
              </a:pPr>
              <a:r>
                <a:rPr lang="zh-CN" altLang="en-US" sz="2000">
                  <a:latin typeface="Tahoma" pitchFamily="34" charset="0"/>
                </a:rPr>
                <a:t>0   1   0   1</a:t>
              </a:r>
            </a:p>
            <a:p>
              <a:pPr>
                <a:lnSpc>
                  <a:spcPct val="90000"/>
                </a:lnSpc>
              </a:pPr>
              <a:r>
                <a:rPr lang="zh-CN" altLang="en-US" sz="2000">
                  <a:latin typeface="Tahoma" pitchFamily="34" charset="0"/>
                </a:rPr>
                <a:t>0   1   1   0</a:t>
              </a:r>
            </a:p>
            <a:p>
              <a:pPr>
                <a:lnSpc>
                  <a:spcPct val="90000"/>
                </a:lnSpc>
              </a:pPr>
              <a:r>
                <a:rPr lang="zh-CN" altLang="en-US" sz="2000">
                  <a:latin typeface="Tahoma" pitchFamily="34" charset="0"/>
                </a:rPr>
                <a:t>0   1   1   1</a:t>
              </a:r>
            </a:p>
            <a:p>
              <a:pPr>
                <a:lnSpc>
                  <a:spcPct val="90000"/>
                </a:lnSpc>
              </a:pPr>
              <a:r>
                <a:rPr lang="zh-CN" altLang="en-US" sz="2000">
                  <a:latin typeface="Tahoma" pitchFamily="34" charset="0"/>
                </a:rPr>
                <a:t>1   0   0   0</a:t>
              </a:r>
            </a:p>
            <a:p>
              <a:pPr>
                <a:lnSpc>
                  <a:spcPct val="90000"/>
                </a:lnSpc>
              </a:pPr>
              <a:r>
                <a:rPr lang="zh-CN" altLang="en-US" sz="2000">
                  <a:latin typeface="Tahoma" pitchFamily="34" charset="0"/>
                </a:rPr>
                <a:t>1   0   0   1</a:t>
              </a:r>
            </a:p>
          </p:txBody>
        </p:sp>
        <p:sp>
          <p:nvSpPr>
            <p:cNvPr id="421893" name="Text Box 5"/>
            <p:cNvSpPr txBox="1">
              <a:spLocks noChangeArrowheads="1"/>
            </p:cNvSpPr>
            <p:nvPr/>
          </p:nvSpPr>
          <p:spPr bwMode="auto">
            <a:xfrm>
              <a:off x="1366" y="2696"/>
              <a:ext cx="947" cy="1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a:latin typeface="Tahoma" pitchFamily="34" charset="0"/>
                </a:rPr>
                <a:t>1   0   1   0</a:t>
              </a:r>
            </a:p>
            <a:p>
              <a:pPr>
                <a:lnSpc>
                  <a:spcPct val="90000"/>
                </a:lnSpc>
              </a:pPr>
              <a:r>
                <a:rPr lang="zh-CN" altLang="en-US" sz="2000">
                  <a:latin typeface="Tahoma" pitchFamily="34" charset="0"/>
                </a:rPr>
                <a:t>1   0   1   1</a:t>
              </a:r>
            </a:p>
            <a:p>
              <a:pPr>
                <a:lnSpc>
                  <a:spcPct val="90000"/>
                </a:lnSpc>
              </a:pPr>
              <a:r>
                <a:rPr lang="zh-CN" altLang="en-US" sz="2000">
                  <a:latin typeface="Tahoma" pitchFamily="34" charset="0"/>
                </a:rPr>
                <a:t>1   1   0   0</a:t>
              </a:r>
            </a:p>
            <a:p>
              <a:pPr>
                <a:lnSpc>
                  <a:spcPct val="90000"/>
                </a:lnSpc>
              </a:pPr>
              <a:r>
                <a:rPr lang="zh-CN" altLang="en-US" sz="2000">
                  <a:latin typeface="Tahoma" pitchFamily="34" charset="0"/>
                </a:rPr>
                <a:t>1   1   0   1</a:t>
              </a:r>
            </a:p>
            <a:p>
              <a:pPr>
                <a:lnSpc>
                  <a:spcPct val="90000"/>
                </a:lnSpc>
              </a:pPr>
              <a:r>
                <a:rPr lang="zh-CN" altLang="en-US" sz="2000">
                  <a:latin typeface="Tahoma" pitchFamily="34" charset="0"/>
                </a:rPr>
                <a:t>1   1   1   0</a:t>
              </a:r>
            </a:p>
            <a:p>
              <a:pPr>
                <a:lnSpc>
                  <a:spcPct val="90000"/>
                </a:lnSpc>
              </a:pPr>
              <a:r>
                <a:rPr lang="zh-CN" altLang="en-US" sz="2000">
                  <a:latin typeface="Tahoma" pitchFamily="34" charset="0"/>
                </a:rPr>
                <a:t>1   1   1   1</a:t>
              </a:r>
            </a:p>
          </p:txBody>
        </p:sp>
        <p:sp>
          <p:nvSpPr>
            <p:cNvPr id="421894" name="Text Box 6"/>
            <p:cNvSpPr txBox="1">
              <a:spLocks noChangeArrowheads="1"/>
            </p:cNvSpPr>
            <p:nvPr/>
          </p:nvSpPr>
          <p:spPr bwMode="auto">
            <a:xfrm>
              <a:off x="2496" y="880"/>
              <a:ext cx="2828" cy="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dirty="0">
                  <a:solidFill>
                    <a:schemeClr val="hlink"/>
                  </a:solidFill>
                  <a:latin typeface="Tahoma" pitchFamily="34" charset="0"/>
                </a:rPr>
                <a:t>0</a:t>
              </a:r>
              <a:r>
                <a:rPr lang="zh-CN" altLang="en-US" sz="2000" dirty="0">
                  <a:latin typeface="Tahoma" pitchFamily="34" charset="0"/>
                </a:rPr>
                <a:t>    1    1    1    1    1    1    1    1    1</a:t>
              </a:r>
            </a:p>
            <a:p>
              <a:pPr>
                <a:lnSpc>
                  <a:spcPct val="90000"/>
                </a:lnSpc>
              </a:pPr>
              <a:r>
                <a:rPr lang="zh-CN" altLang="en-US" sz="2000" dirty="0">
                  <a:latin typeface="Tahoma" pitchFamily="34" charset="0"/>
                </a:rPr>
                <a:t>1   </a:t>
              </a:r>
              <a:r>
                <a:rPr lang="zh-CN" altLang="en-US" sz="2000" dirty="0">
                  <a:solidFill>
                    <a:schemeClr val="hlink"/>
                  </a:solidFill>
                  <a:latin typeface="Tahoma" pitchFamily="34" charset="0"/>
                </a:rPr>
                <a:t> 0</a:t>
              </a:r>
              <a:r>
                <a:rPr lang="zh-CN" altLang="en-US" sz="2000" dirty="0">
                  <a:latin typeface="Tahoma" pitchFamily="34" charset="0"/>
                </a:rPr>
                <a:t>    1    1    1    1    1    1    1    1</a:t>
              </a:r>
            </a:p>
            <a:p>
              <a:pPr>
                <a:lnSpc>
                  <a:spcPct val="90000"/>
                </a:lnSpc>
              </a:pPr>
              <a:r>
                <a:rPr lang="zh-CN" altLang="en-US" sz="2000" dirty="0">
                  <a:latin typeface="Tahoma" pitchFamily="34" charset="0"/>
                </a:rPr>
                <a:t>1    1    </a:t>
              </a:r>
              <a:r>
                <a:rPr lang="zh-CN" altLang="en-US" sz="2000" dirty="0">
                  <a:solidFill>
                    <a:schemeClr val="hlink"/>
                  </a:solidFill>
                  <a:latin typeface="Tahoma" pitchFamily="34" charset="0"/>
                </a:rPr>
                <a:t>0</a:t>
              </a:r>
              <a:r>
                <a:rPr lang="zh-CN" altLang="en-US" sz="2000" dirty="0">
                  <a:latin typeface="Tahoma" pitchFamily="34" charset="0"/>
                </a:rPr>
                <a:t>    1    1    1    1    1    1    1</a:t>
              </a:r>
            </a:p>
            <a:p>
              <a:pPr>
                <a:lnSpc>
                  <a:spcPct val="90000"/>
                </a:lnSpc>
              </a:pPr>
              <a:r>
                <a:rPr lang="zh-CN" altLang="en-US" sz="2000" dirty="0">
                  <a:latin typeface="Tahoma" pitchFamily="34" charset="0"/>
                </a:rPr>
                <a:t>1    1    1    </a:t>
              </a:r>
              <a:r>
                <a:rPr lang="zh-CN" altLang="en-US" sz="2000" dirty="0">
                  <a:solidFill>
                    <a:schemeClr val="hlink"/>
                  </a:solidFill>
                  <a:latin typeface="Tahoma" pitchFamily="34" charset="0"/>
                </a:rPr>
                <a:t>0</a:t>
              </a:r>
              <a:r>
                <a:rPr lang="zh-CN" altLang="en-US" sz="2000" dirty="0">
                  <a:latin typeface="Tahoma" pitchFamily="34" charset="0"/>
                </a:rPr>
                <a:t>    1    1    1    1    1    1</a:t>
              </a:r>
            </a:p>
            <a:p>
              <a:pPr>
                <a:lnSpc>
                  <a:spcPct val="90000"/>
                </a:lnSpc>
              </a:pPr>
              <a:r>
                <a:rPr lang="zh-CN" altLang="en-US" sz="2000" dirty="0">
                  <a:latin typeface="Tahoma" pitchFamily="34" charset="0"/>
                </a:rPr>
                <a:t>1    1    1    1    </a:t>
              </a:r>
              <a:r>
                <a:rPr lang="zh-CN" altLang="en-US" sz="2000" dirty="0">
                  <a:solidFill>
                    <a:schemeClr val="hlink"/>
                  </a:solidFill>
                  <a:latin typeface="Tahoma" pitchFamily="34" charset="0"/>
                </a:rPr>
                <a:t>0</a:t>
              </a:r>
              <a:r>
                <a:rPr lang="zh-CN" altLang="en-US" sz="2000" dirty="0">
                  <a:latin typeface="Tahoma" pitchFamily="34" charset="0"/>
                </a:rPr>
                <a:t>    1    1    1    1    1</a:t>
              </a:r>
            </a:p>
            <a:p>
              <a:pPr>
                <a:lnSpc>
                  <a:spcPct val="90000"/>
                </a:lnSpc>
              </a:pPr>
              <a:r>
                <a:rPr lang="zh-CN" altLang="en-US" sz="2000" dirty="0">
                  <a:latin typeface="Tahoma" pitchFamily="34" charset="0"/>
                </a:rPr>
                <a:t>1    1    1    1    1    </a:t>
              </a:r>
              <a:r>
                <a:rPr lang="zh-CN" altLang="en-US" sz="2000" dirty="0">
                  <a:solidFill>
                    <a:schemeClr val="hlink"/>
                  </a:solidFill>
                  <a:latin typeface="Tahoma" pitchFamily="34" charset="0"/>
                </a:rPr>
                <a:t>0</a:t>
              </a:r>
              <a:r>
                <a:rPr lang="zh-CN" altLang="en-US" sz="2000" dirty="0">
                  <a:latin typeface="Tahoma" pitchFamily="34" charset="0"/>
                </a:rPr>
                <a:t>    1    1    1    1</a:t>
              </a:r>
            </a:p>
            <a:p>
              <a:pPr>
                <a:lnSpc>
                  <a:spcPct val="90000"/>
                </a:lnSpc>
              </a:pPr>
              <a:r>
                <a:rPr lang="zh-CN" altLang="en-US" sz="2000" dirty="0">
                  <a:latin typeface="Tahoma" pitchFamily="34" charset="0"/>
                </a:rPr>
                <a:t>1    1    1    1    1    1    </a:t>
              </a:r>
              <a:r>
                <a:rPr lang="zh-CN" altLang="en-US" sz="2000" dirty="0">
                  <a:solidFill>
                    <a:schemeClr val="hlink"/>
                  </a:solidFill>
                  <a:latin typeface="Tahoma" pitchFamily="34" charset="0"/>
                </a:rPr>
                <a:t>0</a:t>
              </a:r>
              <a:r>
                <a:rPr lang="zh-CN" altLang="en-US" sz="2000" dirty="0">
                  <a:latin typeface="Tahoma" pitchFamily="34" charset="0"/>
                </a:rPr>
                <a:t>    1    1    1</a:t>
              </a:r>
            </a:p>
            <a:p>
              <a:pPr>
                <a:lnSpc>
                  <a:spcPct val="90000"/>
                </a:lnSpc>
              </a:pPr>
              <a:r>
                <a:rPr lang="zh-CN" altLang="en-US" sz="2000" dirty="0">
                  <a:latin typeface="Tahoma" pitchFamily="34" charset="0"/>
                </a:rPr>
                <a:t>1    1    1    1    1    1    1    </a:t>
              </a:r>
              <a:r>
                <a:rPr lang="zh-CN" altLang="en-US" sz="2000" dirty="0">
                  <a:solidFill>
                    <a:schemeClr val="hlink"/>
                  </a:solidFill>
                  <a:latin typeface="Tahoma" pitchFamily="34" charset="0"/>
                </a:rPr>
                <a:t>0</a:t>
              </a:r>
              <a:r>
                <a:rPr lang="zh-CN" altLang="en-US" sz="2000" dirty="0">
                  <a:latin typeface="Tahoma" pitchFamily="34" charset="0"/>
                </a:rPr>
                <a:t>    1    1</a:t>
              </a:r>
            </a:p>
            <a:p>
              <a:pPr>
                <a:lnSpc>
                  <a:spcPct val="90000"/>
                </a:lnSpc>
              </a:pPr>
              <a:r>
                <a:rPr lang="zh-CN" altLang="en-US" sz="2000" dirty="0">
                  <a:latin typeface="Tahoma" pitchFamily="34" charset="0"/>
                </a:rPr>
                <a:t>1    1    1    1    1    1    1    1    </a:t>
              </a:r>
              <a:r>
                <a:rPr lang="zh-CN" altLang="en-US" sz="2000" dirty="0">
                  <a:solidFill>
                    <a:schemeClr val="hlink"/>
                  </a:solidFill>
                  <a:latin typeface="Tahoma" pitchFamily="34" charset="0"/>
                </a:rPr>
                <a:t>0</a:t>
              </a:r>
              <a:r>
                <a:rPr lang="zh-CN" altLang="en-US" sz="2000" dirty="0">
                  <a:latin typeface="Tahoma" pitchFamily="34" charset="0"/>
                </a:rPr>
                <a:t>    1</a:t>
              </a:r>
            </a:p>
            <a:p>
              <a:pPr>
                <a:lnSpc>
                  <a:spcPct val="90000"/>
                </a:lnSpc>
              </a:pPr>
              <a:r>
                <a:rPr lang="zh-CN" altLang="en-US" sz="2000" dirty="0">
                  <a:latin typeface="Tahoma" pitchFamily="34" charset="0"/>
                </a:rPr>
                <a:t>1    1    1    1    1    1    1    1    1    </a:t>
              </a:r>
              <a:r>
                <a:rPr lang="zh-CN" altLang="en-US" sz="2000" dirty="0">
                  <a:solidFill>
                    <a:schemeClr val="hlink"/>
                  </a:solidFill>
                  <a:latin typeface="Tahoma" pitchFamily="34" charset="0"/>
                </a:rPr>
                <a:t>0</a:t>
              </a:r>
            </a:p>
          </p:txBody>
        </p:sp>
        <p:sp>
          <p:nvSpPr>
            <p:cNvPr id="421895" name="Text Box 7"/>
            <p:cNvSpPr txBox="1">
              <a:spLocks noChangeArrowheads="1"/>
            </p:cNvSpPr>
            <p:nvPr/>
          </p:nvSpPr>
          <p:spPr bwMode="auto">
            <a:xfrm>
              <a:off x="2500" y="2696"/>
              <a:ext cx="2828" cy="1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a:latin typeface="Tahoma" pitchFamily="34" charset="0"/>
                </a:rPr>
                <a:t>1    1    1    1    1    1    1    1    1    1</a:t>
              </a:r>
            </a:p>
            <a:p>
              <a:pPr>
                <a:lnSpc>
                  <a:spcPct val="90000"/>
                </a:lnSpc>
              </a:pPr>
              <a:r>
                <a:rPr lang="zh-CN" altLang="en-US" sz="2000">
                  <a:latin typeface="Tahoma" pitchFamily="34" charset="0"/>
                </a:rPr>
                <a:t>1    1    1    1    1    1    1    1    1    1</a:t>
              </a:r>
            </a:p>
            <a:p>
              <a:pPr>
                <a:lnSpc>
                  <a:spcPct val="90000"/>
                </a:lnSpc>
              </a:pPr>
              <a:r>
                <a:rPr lang="zh-CN" altLang="en-US" sz="2000">
                  <a:latin typeface="Tahoma" pitchFamily="34" charset="0"/>
                </a:rPr>
                <a:t>1    1    1    1    1    1    1    1    1    1</a:t>
              </a:r>
            </a:p>
            <a:p>
              <a:pPr>
                <a:lnSpc>
                  <a:spcPct val="90000"/>
                </a:lnSpc>
              </a:pPr>
              <a:r>
                <a:rPr lang="zh-CN" altLang="en-US" sz="2000">
                  <a:latin typeface="Tahoma" pitchFamily="34" charset="0"/>
                </a:rPr>
                <a:t>1    1    1    1    1    1    1    1    1    1</a:t>
              </a:r>
            </a:p>
            <a:p>
              <a:pPr>
                <a:lnSpc>
                  <a:spcPct val="90000"/>
                </a:lnSpc>
              </a:pPr>
              <a:r>
                <a:rPr lang="zh-CN" altLang="en-US" sz="2000">
                  <a:latin typeface="Tahoma" pitchFamily="34" charset="0"/>
                </a:rPr>
                <a:t>1    1    1    1    1    1    1    1    1    1</a:t>
              </a:r>
            </a:p>
            <a:p>
              <a:pPr>
                <a:lnSpc>
                  <a:spcPct val="90000"/>
                </a:lnSpc>
              </a:pPr>
              <a:r>
                <a:rPr lang="zh-CN" altLang="en-US" sz="2000">
                  <a:latin typeface="Tahoma" pitchFamily="34" charset="0"/>
                </a:rPr>
                <a:t>1    1    1    1    1    1    1    1    1    1</a:t>
              </a:r>
            </a:p>
          </p:txBody>
        </p:sp>
        <p:sp>
          <p:nvSpPr>
            <p:cNvPr id="421896" name="Text Box 8"/>
            <p:cNvSpPr txBox="1">
              <a:spLocks noChangeArrowheads="1"/>
            </p:cNvSpPr>
            <p:nvPr/>
          </p:nvSpPr>
          <p:spPr bwMode="auto">
            <a:xfrm>
              <a:off x="1292" y="566"/>
              <a:ext cx="10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latin typeface="Tahoma" pitchFamily="34" charset="0"/>
                </a:rPr>
                <a:t>I3 </a:t>
              </a:r>
              <a:r>
                <a:rPr lang="en-US" altLang="zh-CN" sz="2000" baseline="-25000">
                  <a:latin typeface="Tahoma" pitchFamily="34" charset="0"/>
                </a:rPr>
                <a:t> </a:t>
              </a:r>
              <a:r>
                <a:rPr lang="en-US" altLang="zh-CN" sz="2000">
                  <a:latin typeface="Tahoma" pitchFamily="34" charset="0"/>
                </a:rPr>
                <a:t>I2 </a:t>
              </a:r>
              <a:r>
                <a:rPr lang="en-US" altLang="zh-CN" sz="2000" baseline="-25000">
                  <a:latin typeface="Tahoma" pitchFamily="34" charset="0"/>
                </a:rPr>
                <a:t> </a:t>
              </a:r>
              <a:r>
                <a:rPr lang="en-US" altLang="zh-CN" sz="2000">
                  <a:latin typeface="Tahoma" pitchFamily="34" charset="0"/>
                </a:rPr>
                <a:t>I1 </a:t>
              </a:r>
              <a:r>
                <a:rPr lang="en-US" altLang="zh-CN" sz="2000" baseline="-25000">
                  <a:latin typeface="Tahoma" pitchFamily="34" charset="0"/>
                </a:rPr>
                <a:t> </a:t>
              </a:r>
              <a:r>
                <a:rPr lang="en-US" altLang="zh-CN" sz="2000">
                  <a:latin typeface="Tahoma" pitchFamily="34" charset="0"/>
                </a:rPr>
                <a:t>I0</a:t>
              </a:r>
            </a:p>
          </p:txBody>
        </p:sp>
        <p:sp>
          <p:nvSpPr>
            <p:cNvPr id="421897" name="Line 9"/>
            <p:cNvSpPr>
              <a:spLocks noChangeShapeType="1"/>
            </p:cNvSpPr>
            <p:nvPr/>
          </p:nvSpPr>
          <p:spPr bwMode="auto">
            <a:xfrm>
              <a:off x="982" y="864"/>
              <a:ext cx="432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1898" name="Line 10"/>
            <p:cNvSpPr>
              <a:spLocks noChangeShapeType="1"/>
            </p:cNvSpPr>
            <p:nvPr/>
          </p:nvSpPr>
          <p:spPr bwMode="auto">
            <a:xfrm>
              <a:off x="982" y="2688"/>
              <a:ext cx="432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1899" name="Line 11"/>
            <p:cNvSpPr>
              <a:spLocks noChangeShapeType="1"/>
            </p:cNvSpPr>
            <p:nvPr/>
          </p:nvSpPr>
          <p:spPr bwMode="auto">
            <a:xfrm>
              <a:off x="2374" y="432"/>
              <a:ext cx="0" cy="340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1900" name="Line 12"/>
            <p:cNvSpPr>
              <a:spLocks noChangeShapeType="1"/>
            </p:cNvSpPr>
            <p:nvPr/>
          </p:nvSpPr>
          <p:spPr bwMode="auto">
            <a:xfrm>
              <a:off x="1270" y="432"/>
              <a:ext cx="0" cy="340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1901" name="Text Box 13"/>
            <p:cNvSpPr txBox="1">
              <a:spLocks noChangeArrowheads="1"/>
            </p:cNvSpPr>
            <p:nvPr/>
          </p:nvSpPr>
          <p:spPr bwMode="auto">
            <a:xfrm>
              <a:off x="1004" y="870"/>
              <a:ext cx="218" cy="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90000"/>
                </a:lnSpc>
              </a:pPr>
              <a:r>
                <a:rPr lang="zh-CN" altLang="en-US" sz="2000">
                  <a:latin typeface="Tahoma" pitchFamily="34" charset="0"/>
                </a:rPr>
                <a:t>0</a:t>
              </a:r>
            </a:p>
            <a:p>
              <a:pPr algn="r">
                <a:lnSpc>
                  <a:spcPct val="90000"/>
                </a:lnSpc>
              </a:pPr>
              <a:r>
                <a:rPr lang="zh-CN" altLang="en-US" sz="2000">
                  <a:latin typeface="Tahoma" pitchFamily="34" charset="0"/>
                </a:rPr>
                <a:t>1</a:t>
              </a:r>
            </a:p>
            <a:p>
              <a:pPr algn="r">
                <a:lnSpc>
                  <a:spcPct val="90000"/>
                </a:lnSpc>
              </a:pPr>
              <a:r>
                <a:rPr lang="zh-CN" altLang="en-US" sz="2000">
                  <a:latin typeface="Tahoma" pitchFamily="34" charset="0"/>
                </a:rPr>
                <a:t>2</a:t>
              </a:r>
            </a:p>
            <a:p>
              <a:pPr algn="r">
                <a:lnSpc>
                  <a:spcPct val="90000"/>
                </a:lnSpc>
              </a:pPr>
              <a:r>
                <a:rPr lang="zh-CN" altLang="en-US" sz="2000">
                  <a:latin typeface="Tahoma" pitchFamily="34" charset="0"/>
                </a:rPr>
                <a:t>3</a:t>
              </a:r>
            </a:p>
            <a:p>
              <a:pPr algn="r">
                <a:lnSpc>
                  <a:spcPct val="90000"/>
                </a:lnSpc>
              </a:pPr>
              <a:r>
                <a:rPr lang="zh-CN" altLang="en-US" sz="2000">
                  <a:latin typeface="Tahoma" pitchFamily="34" charset="0"/>
                </a:rPr>
                <a:t>4</a:t>
              </a:r>
            </a:p>
            <a:p>
              <a:pPr algn="r">
                <a:lnSpc>
                  <a:spcPct val="90000"/>
                </a:lnSpc>
              </a:pPr>
              <a:r>
                <a:rPr lang="zh-CN" altLang="en-US" sz="2000">
                  <a:latin typeface="Tahoma" pitchFamily="34" charset="0"/>
                </a:rPr>
                <a:t>5</a:t>
              </a:r>
            </a:p>
            <a:p>
              <a:pPr algn="r">
                <a:lnSpc>
                  <a:spcPct val="90000"/>
                </a:lnSpc>
              </a:pPr>
              <a:r>
                <a:rPr lang="zh-CN" altLang="en-US" sz="2000">
                  <a:latin typeface="Tahoma" pitchFamily="34" charset="0"/>
                </a:rPr>
                <a:t>6</a:t>
              </a:r>
            </a:p>
            <a:p>
              <a:pPr algn="r">
                <a:lnSpc>
                  <a:spcPct val="90000"/>
                </a:lnSpc>
              </a:pPr>
              <a:r>
                <a:rPr lang="zh-CN" altLang="en-US" sz="2000">
                  <a:latin typeface="Tahoma" pitchFamily="34" charset="0"/>
                </a:rPr>
                <a:t>7</a:t>
              </a:r>
            </a:p>
            <a:p>
              <a:pPr algn="r">
                <a:lnSpc>
                  <a:spcPct val="90000"/>
                </a:lnSpc>
              </a:pPr>
              <a:r>
                <a:rPr lang="zh-CN" altLang="en-US" sz="2000">
                  <a:latin typeface="Tahoma" pitchFamily="34" charset="0"/>
                </a:rPr>
                <a:t>8</a:t>
              </a:r>
            </a:p>
            <a:p>
              <a:pPr algn="r">
                <a:lnSpc>
                  <a:spcPct val="90000"/>
                </a:lnSpc>
              </a:pPr>
              <a:r>
                <a:rPr lang="zh-CN" altLang="en-US" sz="2000">
                  <a:latin typeface="Tahoma" pitchFamily="34" charset="0"/>
                </a:rPr>
                <a:t>9</a:t>
              </a:r>
            </a:p>
          </p:txBody>
        </p:sp>
        <p:sp>
          <p:nvSpPr>
            <p:cNvPr id="421902" name="Line 14"/>
            <p:cNvSpPr>
              <a:spLocks noChangeShapeType="1"/>
            </p:cNvSpPr>
            <p:nvPr/>
          </p:nvSpPr>
          <p:spPr bwMode="auto">
            <a:xfrm>
              <a:off x="982" y="432"/>
              <a:ext cx="4320" cy="0"/>
            </a:xfrm>
            <a:prstGeom prst="line">
              <a:avLst/>
            </a:prstGeom>
            <a:noFill/>
            <a:ln w="57150" cmpd="thickThin">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1903" name="Line 15"/>
            <p:cNvSpPr>
              <a:spLocks noChangeShapeType="1"/>
            </p:cNvSpPr>
            <p:nvPr/>
          </p:nvSpPr>
          <p:spPr bwMode="auto">
            <a:xfrm>
              <a:off x="982" y="3840"/>
              <a:ext cx="4320" cy="0"/>
            </a:xfrm>
            <a:prstGeom prst="line">
              <a:avLst/>
            </a:prstGeom>
            <a:noFill/>
            <a:ln w="57150" cmpd="thinThick">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1904" name="Text Box 16"/>
            <p:cNvSpPr txBox="1">
              <a:spLocks noChangeArrowheads="1"/>
            </p:cNvSpPr>
            <p:nvPr/>
          </p:nvSpPr>
          <p:spPr bwMode="auto">
            <a:xfrm>
              <a:off x="2400" y="559"/>
              <a:ext cx="287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Tahoma" pitchFamily="34" charset="0"/>
                </a:rPr>
                <a:t>Y0_L</a:t>
              </a:r>
              <a:r>
                <a:rPr lang="en-US" altLang="zh-CN" sz="2000" baseline="-25000">
                  <a:latin typeface="Tahoma" pitchFamily="34" charset="0"/>
                </a:rPr>
                <a:t> </a:t>
              </a:r>
              <a:r>
                <a:rPr lang="en-US" altLang="zh-CN" sz="2000">
                  <a:latin typeface="Tahoma" pitchFamily="34" charset="0"/>
                </a:rPr>
                <a:t>                                         Y9_L</a:t>
              </a:r>
              <a:endParaRPr lang="en-US" altLang="zh-CN" sz="2000" baseline="-25000">
                <a:latin typeface="Tahoma" pitchFamily="34" charset="0"/>
              </a:endParaRPr>
            </a:p>
          </p:txBody>
        </p:sp>
        <p:sp>
          <p:nvSpPr>
            <p:cNvPr id="421905" name="Text Box 17"/>
            <p:cNvSpPr txBox="1">
              <a:spLocks noChangeArrowheads="1"/>
            </p:cNvSpPr>
            <p:nvPr/>
          </p:nvSpPr>
          <p:spPr bwMode="auto">
            <a:xfrm>
              <a:off x="934" y="2880"/>
              <a:ext cx="309"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latin typeface="Tahoma" pitchFamily="34" charset="0"/>
                </a:rPr>
                <a:t>伪</a:t>
              </a:r>
            </a:p>
            <a:p>
              <a:endParaRPr lang="zh-CN" altLang="en-US" dirty="0">
                <a:latin typeface="Tahoma" pitchFamily="34" charset="0"/>
              </a:endParaRPr>
            </a:p>
            <a:p>
              <a:r>
                <a:rPr lang="zh-CN" altLang="en-US" dirty="0">
                  <a:latin typeface="Tahoma" pitchFamily="34" charset="0"/>
                </a:rPr>
                <a:t>码</a:t>
              </a:r>
            </a:p>
          </p:txBody>
        </p:sp>
        <p:sp>
          <p:nvSpPr>
            <p:cNvPr id="421906" name="Line 18"/>
            <p:cNvSpPr>
              <a:spLocks noChangeShapeType="1"/>
            </p:cNvSpPr>
            <p:nvPr/>
          </p:nvSpPr>
          <p:spPr bwMode="auto">
            <a:xfrm>
              <a:off x="3168" y="720"/>
              <a:ext cx="240" cy="0"/>
            </a:xfrm>
            <a:prstGeom prst="line">
              <a:avLst/>
            </a:prstGeom>
            <a:noFill/>
            <a:ln w="38100"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1907" name="Line 19"/>
            <p:cNvSpPr>
              <a:spLocks noChangeShapeType="1"/>
            </p:cNvSpPr>
            <p:nvPr/>
          </p:nvSpPr>
          <p:spPr bwMode="auto">
            <a:xfrm>
              <a:off x="3744" y="720"/>
              <a:ext cx="240" cy="0"/>
            </a:xfrm>
            <a:prstGeom prst="line">
              <a:avLst/>
            </a:prstGeom>
            <a:noFill/>
            <a:ln w="38100"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1908" name="Line 20"/>
            <p:cNvSpPr>
              <a:spLocks noChangeShapeType="1"/>
            </p:cNvSpPr>
            <p:nvPr/>
          </p:nvSpPr>
          <p:spPr bwMode="auto">
            <a:xfrm>
              <a:off x="4272" y="720"/>
              <a:ext cx="240" cy="0"/>
            </a:xfrm>
            <a:prstGeom prst="line">
              <a:avLst/>
            </a:prstGeom>
            <a:noFill/>
            <a:ln w="38100"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21909" name="Rectangle 21"/>
          <p:cNvSpPr>
            <a:spLocks noChangeArrowheads="1"/>
          </p:cNvSpPr>
          <p:nvPr/>
        </p:nvSpPr>
        <p:spPr bwMode="auto">
          <a:xfrm>
            <a:off x="3962400" y="4700736"/>
            <a:ext cx="4419600" cy="167640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ea typeface="黑体" pitchFamily="2" charset="-122"/>
              </a:rPr>
              <a:t>任   意   项</a:t>
            </a:r>
          </a:p>
        </p:txBody>
      </p:sp>
      <p:sp>
        <p:nvSpPr>
          <p:cNvPr id="2" name="日期占位符 1"/>
          <p:cNvSpPr>
            <a:spLocks noGrp="1"/>
          </p:cNvSpPr>
          <p:nvPr>
            <p:ph type="dt" sz="half" idx="10"/>
          </p:nvPr>
        </p:nvSpPr>
        <p:spPr/>
        <p:txBody>
          <a:bodyPr/>
          <a:lstStyle/>
          <a:p>
            <a:pPr>
              <a:defRPr/>
            </a:pPr>
            <a:fld id="{339F88EC-4FAB-4CCB-A741-1BEFAE1ABB4F}" type="datetime1">
              <a:rPr lang="zh-CN" altLang="en-US" smtClean="0"/>
              <a:t>2019/4/17</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6</a:t>
            </a:r>
            <a:r>
              <a:rPr lang="zh-CN" altLang="en-US"/>
              <a:t>章</a:t>
            </a:r>
            <a:endParaRPr lang="en-US" altLang="zh-CN"/>
          </a:p>
        </p:txBody>
      </p:sp>
      <p:sp>
        <p:nvSpPr>
          <p:cNvPr id="4" name="灯片编号占位符 3"/>
          <p:cNvSpPr>
            <a:spLocks noGrp="1"/>
          </p:cNvSpPr>
          <p:nvPr>
            <p:ph type="sldNum" sz="quarter" idx="12"/>
          </p:nvPr>
        </p:nvSpPr>
        <p:spPr/>
        <p:txBody>
          <a:bodyPr/>
          <a:lstStyle/>
          <a:p>
            <a:pPr>
              <a:defRPr/>
            </a:pPr>
            <a:fld id="{02EB22CE-420E-425B-9707-7E53CBCCB61B}" type="slidenum">
              <a:rPr lang="en-US" altLang="zh-CN" smtClean="0"/>
              <a:pPr>
                <a:defRPr/>
              </a:pPr>
              <a:t>37</a:t>
            </a:fld>
            <a:endParaRPr lang="en-US" altLang="zh-CN"/>
          </a:p>
        </p:txBody>
      </p:sp>
    </p:spTree>
    <p:extLst>
      <p:ext uri="{BB962C8B-B14F-4D97-AF65-F5344CB8AC3E}">
        <p14:creationId xmlns:p14="http://schemas.microsoft.com/office/powerpoint/2010/main" val="14258595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1891"/>
                                        </p:tgtEl>
                                        <p:attrNameLst>
                                          <p:attrName>style.visibility</p:attrName>
                                        </p:attrNameLst>
                                      </p:cBhvr>
                                      <p:to>
                                        <p:strVal val="visible"/>
                                      </p:to>
                                    </p:set>
                                    <p:animEffect transition="in" filter="blinds(horizontal)">
                                      <p:cBhvr>
                                        <p:cTn id="7" dur="500"/>
                                        <p:tgtEl>
                                          <p:spTgt spid="4218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1909"/>
                                        </p:tgtEl>
                                        <p:attrNameLst>
                                          <p:attrName>style.visibility</p:attrName>
                                        </p:attrNameLst>
                                      </p:cBhvr>
                                      <p:to>
                                        <p:strVal val="visible"/>
                                      </p:to>
                                    </p:set>
                                    <p:animEffect transition="in" filter="blinds(horizontal)">
                                      <p:cBhvr>
                                        <p:cTn id="12" dur="500"/>
                                        <p:tgtEl>
                                          <p:spTgt spid="421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909"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zh-CN" altLang="en-US" dirty="0"/>
              <a:t>七段显示译码器</a:t>
            </a:r>
          </a:p>
        </p:txBody>
      </p:sp>
      <p:grpSp>
        <p:nvGrpSpPr>
          <p:cNvPr id="422915" name="Group 3"/>
          <p:cNvGrpSpPr>
            <a:grpSpLocks/>
          </p:cNvGrpSpPr>
          <p:nvPr/>
        </p:nvGrpSpPr>
        <p:grpSpPr bwMode="auto">
          <a:xfrm>
            <a:off x="4929381" y="3962810"/>
            <a:ext cx="3732212" cy="2120900"/>
            <a:chOff x="3025" y="2160"/>
            <a:chExt cx="2351" cy="1336"/>
          </a:xfrm>
        </p:grpSpPr>
        <p:sp>
          <p:nvSpPr>
            <p:cNvPr id="422916" name="Line 4"/>
            <p:cNvSpPr>
              <a:spLocks noChangeShapeType="1"/>
            </p:cNvSpPr>
            <p:nvPr/>
          </p:nvSpPr>
          <p:spPr bwMode="auto">
            <a:xfrm>
              <a:off x="3456" y="2496"/>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17" name="Line 5"/>
            <p:cNvSpPr>
              <a:spLocks noChangeShapeType="1"/>
            </p:cNvSpPr>
            <p:nvPr/>
          </p:nvSpPr>
          <p:spPr bwMode="auto">
            <a:xfrm>
              <a:off x="3072" y="288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18" name="Line 6"/>
            <p:cNvSpPr>
              <a:spLocks noChangeShapeType="1"/>
            </p:cNvSpPr>
            <p:nvPr/>
          </p:nvSpPr>
          <p:spPr bwMode="auto">
            <a:xfrm>
              <a:off x="3168" y="2496"/>
              <a:ext cx="0" cy="57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19" name="Line 7"/>
            <p:cNvSpPr>
              <a:spLocks noChangeShapeType="1"/>
            </p:cNvSpPr>
            <p:nvPr/>
          </p:nvSpPr>
          <p:spPr bwMode="auto">
            <a:xfrm>
              <a:off x="5088" y="288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20" name="Line 8"/>
            <p:cNvSpPr>
              <a:spLocks noChangeShapeType="1"/>
            </p:cNvSpPr>
            <p:nvPr/>
          </p:nvSpPr>
          <p:spPr bwMode="auto">
            <a:xfrm>
              <a:off x="5184" y="2496"/>
              <a:ext cx="0" cy="57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21" name="Line 9"/>
            <p:cNvSpPr>
              <a:spLocks noChangeShapeType="1"/>
            </p:cNvSpPr>
            <p:nvPr/>
          </p:nvSpPr>
          <p:spPr bwMode="auto">
            <a:xfrm>
              <a:off x="4800" y="288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22" name="Line 10"/>
            <p:cNvSpPr>
              <a:spLocks noChangeShapeType="1"/>
            </p:cNvSpPr>
            <p:nvPr/>
          </p:nvSpPr>
          <p:spPr bwMode="auto">
            <a:xfrm>
              <a:off x="4896" y="2496"/>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23" name="Line 11"/>
            <p:cNvSpPr>
              <a:spLocks noChangeShapeType="1"/>
            </p:cNvSpPr>
            <p:nvPr/>
          </p:nvSpPr>
          <p:spPr bwMode="auto">
            <a:xfrm>
              <a:off x="4512" y="288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24" name="Line 12"/>
            <p:cNvSpPr>
              <a:spLocks noChangeShapeType="1"/>
            </p:cNvSpPr>
            <p:nvPr/>
          </p:nvSpPr>
          <p:spPr bwMode="auto">
            <a:xfrm>
              <a:off x="4608" y="2496"/>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25" name="Line 13"/>
            <p:cNvSpPr>
              <a:spLocks noChangeShapeType="1"/>
            </p:cNvSpPr>
            <p:nvPr/>
          </p:nvSpPr>
          <p:spPr bwMode="auto">
            <a:xfrm>
              <a:off x="4224" y="288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26" name="Line 14"/>
            <p:cNvSpPr>
              <a:spLocks noChangeShapeType="1"/>
            </p:cNvSpPr>
            <p:nvPr/>
          </p:nvSpPr>
          <p:spPr bwMode="auto">
            <a:xfrm>
              <a:off x="4320" y="2496"/>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27" name="Line 15"/>
            <p:cNvSpPr>
              <a:spLocks noChangeShapeType="1"/>
            </p:cNvSpPr>
            <p:nvPr/>
          </p:nvSpPr>
          <p:spPr bwMode="auto">
            <a:xfrm>
              <a:off x="3936" y="288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28" name="Line 16"/>
            <p:cNvSpPr>
              <a:spLocks noChangeShapeType="1"/>
            </p:cNvSpPr>
            <p:nvPr/>
          </p:nvSpPr>
          <p:spPr bwMode="auto">
            <a:xfrm>
              <a:off x="4032" y="2496"/>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29" name="Line 17"/>
            <p:cNvSpPr>
              <a:spLocks noChangeShapeType="1"/>
            </p:cNvSpPr>
            <p:nvPr/>
          </p:nvSpPr>
          <p:spPr bwMode="auto">
            <a:xfrm>
              <a:off x="3648" y="288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30" name="Line 18"/>
            <p:cNvSpPr>
              <a:spLocks noChangeShapeType="1"/>
            </p:cNvSpPr>
            <p:nvPr/>
          </p:nvSpPr>
          <p:spPr bwMode="auto">
            <a:xfrm>
              <a:off x="3744" y="2496"/>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22931" name="Group 19"/>
            <p:cNvGrpSpPr>
              <a:grpSpLocks/>
            </p:cNvGrpSpPr>
            <p:nvPr/>
          </p:nvGrpSpPr>
          <p:grpSpPr bwMode="auto">
            <a:xfrm>
              <a:off x="3072" y="2688"/>
              <a:ext cx="2208" cy="192"/>
              <a:chOff x="3097" y="2976"/>
              <a:chExt cx="2208" cy="192"/>
            </a:xfrm>
          </p:grpSpPr>
          <p:sp>
            <p:nvSpPr>
              <p:cNvPr id="422932" name="AutoShape 20"/>
              <p:cNvSpPr>
                <a:spLocks noChangeArrowheads="1"/>
              </p:cNvSpPr>
              <p:nvPr/>
            </p:nvSpPr>
            <p:spPr bwMode="auto">
              <a:xfrm flipV="1">
                <a:off x="3097" y="2976"/>
                <a:ext cx="192" cy="192"/>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33" name="AutoShape 21"/>
              <p:cNvSpPr>
                <a:spLocks noChangeArrowheads="1"/>
              </p:cNvSpPr>
              <p:nvPr/>
            </p:nvSpPr>
            <p:spPr bwMode="auto">
              <a:xfrm flipV="1">
                <a:off x="5113" y="2976"/>
                <a:ext cx="192" cy="192"/>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34" name="AutoShape 22"/>
              <p:cNvSpPr>
                <a:spLocks noChangeArrowheads="1"/>
              </p:cNvSpPr>
              <p:nvPr/>
            </p:nvSpPr>
            <p:spPr bwMode="auto">
              <a:xfrm flipV="1">
                <a:off x="4825" y="2976"/>
                <a:ext cx="192" cy="192"/>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35" name="AutoShape 23"/>
              <p:cNvSpPr>
                <a:spLocks noChangeArrowheads="1"/>
              </p:cNvSpPr>
              <p:nvPr/>
            </p:nvSpPr>
            <p:spPr bwMode="auto">
              <a:xfrm flipV="1">
                <a:off x="4537" y="2976"/>
                <a:ext cx="192" cy="192"/>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36" name="AutoShape 24"/>
              <p:cNvSpPr>
                <a:spLocks noChangeArrowheads="1"/>
              </p:cNvSpPr>
              <p:nvPr/>
            </p:nvSpPr>
            <p:spPr bwMode="auto">
              <a:xfrm flipV="1">
                <a:off x="4249" y="2976"/>
                <a:ext cx="192" cy="192"/>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37" name="AutoShape 25"/>
              <p:cNvSpPr>
                <a:spLocks noChangeArrowheads="1"/>
              </p:cNvSpPr>
              <p:nvPr/>
            </p:nvSpPr>
            <p:spPr bwMode="auto">
              <a:xfrm flipV="1">
                <a:off x="3961" y="2976"/>
                <a:ext cx="192" cy="192"/>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38" name="AutoShape 26"/>
              <p:cNvSpPr>
                <a:spLocks noChangeArrowheads="1"/>
              </p:cNvSpPr>
              <p:nvPr/>
            </p:nvSpPr>
            <p:spPr bwMode="auto">
              <a:xfrm flipV="1">
                <a:off x="3673" y="2976"/>
                <a:ext cx="192" cy="192"/>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2939" name="AutoShape 27"/>
              <p:cNvSpPr>
                <a:spLocks noChangeArrowheads="1"/>
              </p:cNvSpPr>
              <p:nvPr/>
            </p:nvSpPr>
            <p:spPr bwMode="auto">
              <a:xfrm flipV="1">
                <a:off x="3385" y="2976"/>
                <a:ext cx="192" cy="192"/>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22940" name="Line 28"/>
            <p:cNvSpPr>
              <a:spLocks noChangeShapeType="1"/>
            </p:cNvSpPr>
            <p:nvPr/>
          </p:nvSpPr>
          <p:spPr bwMode="auto">
            <a:xfrm>
              <a:off x="3360" y="288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41" name="Line 29"/>
            <p:cNvSpPr>
              <a:spLocks noChangeShapeType="1"/>
            </p:cNvSpPr>
            <p:nvPr/>
          </p:nvSpPr>
          <p:spPr bwMode="auto">
            <a:xfrm>
              <a:off x="3168" y="3072"/>
              <a:ext cx="201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42" name="Text Box 30"/>
            <p:cNvSpPr txBox="1">
              <a:spLocks noChangeArrowheads="1"/>
            </p:cNvSpPr>
            <p:nvPr/>
          </p:nvSpPr>
          <p:spPr bwMode="auto">
            <a:xfrm>
              <a:off x="3025" y="2160"/>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a</a:t>
              </a:r>
            </a:p>
          </p:txBody>
        </p:sp>
        <p:sp>
          <p:nvSpPr>
            <p:cNvPr id="422943" name="Text Box 31"/>
            <p:cNvSpPr txBox="1">
              <a:spLocks noChangeArrowheads="1"/>
            </p:cNvSpPr>
            <p:nvPr/>
          </p:nvSpPr>
          <p:spPr bwMode="auto">
            <a:xfrm>
              <a:off x="3308" y="2160"/>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b</a:t>
              </a:r>
            </a:p>
          </p:txBody>
        </p:sp>
        <p:sp>
          <p:nvSpPr>
            <p:cNvPr id="422944" name="Text Box 32"/>
            <p:cNvSpPr txBox="1">
              <a:spLocks noChangeArrowheads="1"/>
            </p:cNvSpPr>
            <p:nvPr/>
          </p:nvSpPr>
          <p:spPr bwMode="auto">
            <a:xfrm>
              <a:off x="3613" y="2160"/>
              <a:ext cx="2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c</a:t>
              </a:r>
            </a:p>
          </p:txBody>
        </p:sp>
        <p:sp>
          <p:nvSpPr>
            <p:cNvPr id="422945" name="Text Box 33"/>
            <p:cNvSpPr txBox="1">
              <a:spLocks noChangeArrowheads="1"/>
            </p:cNvSpPr>
            <p:nvPr/>
          </p:nvSpPr>
          <p:spPr bwMode="auto">
            <a:xfrm>
              <a:off x="3884" y="2160"/>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d</a:t>
              </a:r>
            </a:p>
          </p:txBody>
        </p:sp>
        <p:sp>
          <p:nvSpPr>
            <p:cNvPr id="422946" name="Text Box 34"/>
            <p:cNvSpPr txBox="1">
              <a:spLocks noChangeArrowheads="1"/>
            </p:cNvSpPr>
            <p:nvPr/>
          </p:nvSpPr>
          <p:spPr bwMode="auto">
            <a:xfrm>
              <a:off x="4177" y="2160"/>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e</a:t>
              </a:r>
            </a:p>
          </p:txBody>
        </p:sp>
        <p:sp>
          <p:nvSpPr>
            <p:cNvPr id="422947" name="Text Box 35"/>
            <p:cNvSpPr txBox="1">
              <a:spLocks noChangeArrowheads="1"/>
            </p:cNvSpPr>
            <p:nvPr/>
          </p:nvSpPr>
          <p:spPr bwMode="auto">
            <a:xfrm>
              <a:off x="4490" y="2160"/>
              <a:ext cx="1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f</a:t>
              </a:r>
            </a:p>
          </p:txBody>
        </p:sp>
        <p:sp>
          <p:nvSpPr>
            <p:cNvPr id="422948" name="Text Box 36"/>
            <p:cNvSpPr txBox="1">
              <a:spLocks noChangeArrowheads="1"/>
            </p:cNvSpPr>
            <p:nvPr/>
          </p:nvSpPr>
          <p:spPr bwMode="auto">
            <a:xfrm>
              <a:off x="4778" y="2160"/>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g</a:t>
              </a:r>
            </a:p>
          </p:txBody>
        </p:sp>
        <p:sp>
          <p:nvSpPr>
            <p:cNvPr id="422949" name="Text Box 37"/>
            <p:cNvSpPr txBox="1">
              <a:spLocks noChangeArrowheads="1"/>
            </p:cNvSpPr>
            <p:nvPr/>
          </p:nvSpPr>
          <p:spPr bwMode="auto">
            <a:xfrm>
              <a:off x="5018" y="2160"/>
              <a:ext cx="3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dp</a:t>
              </a:r>
            </a:p>
          </p:txBody>
        </p:sp>
        <p:sp>
          <p:nvSpPr>
            <p:cNvPr id="422950" name="Line 38"/>
            <p:cNvSpPr>
              <a:spLocks noChangeShapeType="1"/>
            </p:cNvSpPr>
            <p:nvPr/>
          </p:nvSpPr>
          <p:spPr bwMode="auto">
            <a:xfrm>
              <a:off x="4176" y="3072"/>
              <a:ext cx="0" cy="147"/>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51" name="Text Box 39"/>
            <p:cNvSpPr txBox="1">
              <a:spLocks noChangeArrowheads="1"/>
            </p:cNvSpPr>
            <p:nvPr/>
          </p:nvSpPr>
          <p:spPr bwMode="auto">
            <a:xfrm>
              <a:off x="3720" y="3208"/>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Tahoma" pitchFamily="34" charset="0"/>
                  <a:ea typeface="黑体" pitchFamily="2" charset="-122"/>
                </a:rPr>
                <a:t>公共阴极</a:t>
              </a:r>
            </a:p>
          </p:txBody>
        </p:sp>
      </p:grpSp>
      <p:grpSp>
        <p:nvGrpSpPr>
          <p:cNvPr id="422952" name="Group 40"/>
          <p:cNvGrpSpPr>
            <a:grpSpLocks/>
          </p:cNvGrpSpPr>
          <p:nvPr/>
        </p:nvGrpSpPr>
        <p:grpSpPr bwMode="auto">
          <a:xfrm>
            <a:off x="1524000" y="1600200"/>
            <a:ext cx="762000" cy="1524000"/>
            <a:chOff x="864" y="1056"/>
            <a:chExt cx="480" cy="960"/>
          </a:xfrm>
        </p:grpSpPr>
        <p:sp>
          <p:nvSpPr>
            <p:cNvPr id="422953" name="Line 41"/>
            <p:cNvSpPr>
              <a:spLocks noChangeShapeType="1"/>
            </p:cNvSpPr>
            <p:nvPr/>
          </p:nvSpPr>
          <p:spPr bwMode="auto">
            <a:xfrm>
              <a:off x="912" y="1056"/>
              <a:ext cx="384" cy="0"/>
            </a:xfrm>
            <a:prstGeom prst="line">
              <a:avLst/>
            </a:prstGeom>
            <a:noFill/>
            <a:ln w="762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54" name="Line 42"/>
            <p:cNvSpPr>
              <a:spLocks noChangeShapeType="1"/>
            </p:cNvSpPr>
            <p:nvPr/>
          </p:nvSpPr>
          <p:spPr bwMode="auto">
            <a:xfrm>
              <a:off x="864" y="1104"/>
              <a:ext cx="0" cy="384"/>
            </a:xfrm>
            <a:prstGeom prst="line">
              <a:avLst/>
            </a:prstGeom>
            <a:noFill/>
            <a:ln w="762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55" name="Line 43"/>
            <p:cNvSpPr>
              <a:spLocks noChangeShapeType="1"/>
            </p:cNvSpPr>
            <p:nvPr/>
          </p:nvSpPr>
          <p:spPr bwMode="auto">
            <a:xfrm>
              <a:off x="1344" y="1104"/>
              <a:ext cx="0" cy="384"/>
            </a:xfrm>
            <a:prstGeom prst="line">
              <a:avLst/>
            </a:prstGeom>
            <a:noFill/>
            <a:ln w="762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56" name="Line 44"/>
            <p:cNvSpPr>
              <a:spLocks noChangeShapeType="1"/>
            </p:cNvSpPr>
            <p:nvPr/>
          </p:nvSpPr>
          <p:spPr bwMode="auto">
            <a:xfrm>
              <a:off x="912" y="1536"/>
              <a:ext cx="384" cy="0"/>
            </a:xfrm>
            <a:prstGeom prst="line">
              <a:avLst/>
            </a:prstGeom>
            <a:noFill/>
            <a:ln w="762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57" name="Line 45"/>
            <p:cNvSpPr>
              <a:spLocks noChangeShapeType="1"/>
            </p:cNvSpPr>
            <p:nvPr/>
          </p:nvSpPr>
          <p:spPr bwMode="auto">
            <a:xfrm>
              <a:off x="864" y="1584"/>
              <a:ext cx="0" cy="384"/>
            </a:xfrm>
            <a:prstGeom prst="line">
              <a:avLst/>
            </a:prstGeom>
            <a:noFill/>
            <a:ln w="762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58" name="Line 46"/>
            <p:cNvSpPr>
              <a:spLocks noChangeShapeType="1"/>
            </p:cNvSpPr>
            <p:nvPr/>
          </p:nvSpPr>
          <p:spPr bwMode="auto">
            <a:xfrm>
              <a:off x="912" y="2016"/>
              <a:ext cx="384" cy="0"/>
            </a:xfrm>
            <a:prstGeom prst="line">
              <a:avLst/>
            </a:prstGeom>
            <a:noFill/>
            <a:ln w="762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59" name="Line 47"/>
            <p:cNvSpPr>
              <a:spLocks noChangeShapeType="1"/>
            </p:cNvSpPr>
            <p:nvPr/>
          </p:nvSpPr>
          <p:spPr bwMode="auto">
            <a:xfrm>
              <a:off x="1344" y="1584"/>
              <a:ext cx="0" cy="384"/>
            </a:xfrm>
            <a:prstGeom prst="line">
              <a:avLst/>
            </a:prstGeom>
            <a:noFill/>
            <a:ln w="762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2960" name="Group 48"/>
          <p:cNvGrpSpPr>
            <a:grpSpLocks/>
          </p:cNvGrpSpPr>
          <p:nvPr/>
        </p:nvGrpSpPr>
        <p:grpSpPr bwMode="auto">
          <a:xfrm>
            <a:off x="1066800" y="1066800"/>
            <a:ext cx="1676400" cy="2514600"/>
            <a:chOff x="672" y="672"/>
            <a:chExt cx="1056" cy="1584"/>
          </a:xfrm>
        </p:grpSpPr>
        <p:sp>
          <p:nvSpPr>
            <p:cNvPr id="422961" name="Text Box 49"/>
            <p:cNvSpPr txBox="1">
              <a:spLocks noChangeArrowheads="1"/>
            </p:cNvSpPr>
            <p:nvPr/>
          </p:nvSpPr>
          <p:spPr bwMode="auto">
            <a:xfrm>
              <a:off x="1084" y="672"/>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a</a:t>
              </a:r>
            </a:p>
          </p:txBody>
        </p:sp>
        <p:sp>
          <p:nvSpPr>
            <p:cNvPr id="422962" name="Text Box 50"/>
            <p:cNvSpPr txBox="1">
              <a:spLocks noChangeArrowheads="1"/>
            </p:cNvSpPr>
            <p:nvPr/>
          </p:nvSpPr>
          <p:spPr bwMode="auto">
            <a:xfrm>
              <a:off x="1491" y="1104"/>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b</a:t>
              </a:r>
            </a:p>
          </p:txBody>
        </p:sp>
        <p:sp>
          <p:nvSpPr>
            <p:cNvPr id="422963" name="Text Box 51"/>
            <p:cNvSpPr txBox="1">
              <a:spLocks noChangeArrowheads="1"/>
            </p:cNvSpPr>
            <p:nvPr/>
          </p:nvSpPr>
          <p:spPr bwMode="auto">
            <a:xfrm>
              <a:off x="1511" y="1584"/>
              <a:ext cx="2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c</a:t>
              </a:r>
            </a:p>
          </p:txBody>
        </p:sp>
        <p:sp>
          <p:nvSpPr>
            <p:cNvPr id="422964" name="Text Box 52"/>
            <p:cNvSpPr txBox="1">
              <a:spLocks noChangeArrowheads="1"/>
            </p:cNvSpPr>
            <p:nvPr/>
          </p:nvSpPr>
          <p:spPr bwMode="auto">
            <a:xfrm>
              <a:off x="1107" y="1968"/>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d</a:t>
              </a:r>
            </a:p>
          </p:txBody>
        </p:sp>
        <p:sp>
          <p:nvSpPr>
            <p:cNvPr id="422965" name="Text Box 53"/>
            <p:cNvSpPr txBox="1">
              <a:spLocks noChangeArrowheads="1"/>
            </p:cNvSpPr>
            <p:nvPr/>
          </p:nvSpPr>
          <p:spPr bwMode="auto">
            <a:xfrm>
              <a:off x="672" y="1584"/>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e</a:t>
              </a:r>
            </a:p>
          </p:txBody>
        </p:sp>
        <p:sp>
          <p:nvSpPr>
            <p:cNvPr id="422966" name="Text Box 54"/>
            <p:cNvSpPr txBox="1">
              <a:spLocks noChangeArrowheads="1"/>
            </p:cNvSpPr>
            <p:nvPr/>
          </p:nvSpPr>
          <p:spPr bwMode="auto">
            <a:xfrm>
              <a:off x="720" y="1056"/>
              <a:ext cx="1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f</a:t>
              </a:r>
            </a:p>
          </p:txBody>
        </p:sp>
        <p:sp>
          <p:nvSpPr>
            <p:cNvPr id="422967" name="Text Box 55"/>
            <p:cNvSpPr txBox="1">
              <a:spLocks noChangeArrowheads="1"/>
            </p:cNvSpPr>
            <p:nvPr/>
          </p:nvSpPr>
          <p:spPr bwMode="auto">
            <a:xfrm>
              <a:off x="1107" y="1152"/>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g</a:t>
              </a:r>
            </a:p>
          </p:txBody>
        </p:sp>
      </p:grpSp>
      <p:grpSp>
        <p:nvGrpSpPr>
          <p:cNvPr id="422968" name="Group 56"/>
          <p:cNvGrpSpPr>
            <a:grpSpLocks/>
          </p:cNvGrpSpPr>
          <p:nvPr/>
        </p:nvGrpSpPr>
        <p:grpSpPr bwMode="auto">
          <a:xfrm>
            <a:off x="2438400" y="2514600"/>
            <a:ext cx="1219200" cy="609600"/>
            <a:chOff x="1536" y="1584"/>
            <a:chExt cx="768" cy="384"/>
          </a:xfrm>
        </p:grpSpPr>
        <p:sp>
          <p:nvSpPr>
            <p:cNvPr id="422969" name="Line 57"/>
            <p:cNvSpPr>
              <a:spLocks noChangeShapeType="1"/>
            </p:cNvSpPr>
            <p:nvPr/>
          </p:nvSpPr>
          <p:spPr bwMode="auto">
            <a:xfrm>
              <a:off x="1536" y="1968"/>
              <a:ext cx="48" cy="0"/>
            </a:xfrm>
            <a:prstGeom prst="line">
              <a:avLst/>
            </a:prstGeom>
            <a:noFill/>
            <a:ln w="762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70" name="AutoShape 58"/>
            <p:cNvSpPr>
              <a:spLocks noChangeArrowheads="1"/>
            </p:cNvSpPr>
            <p:nvPr/>
          </p:nvSpPr>
          <p:spPr bwMode="auto">
            <a:xfrm>
              <a:off x="1824" y="1584"/>
              <a:ext cx="480" cy="384"/>
            </a:xfrm>
            <a:prstGeom prst="wedgeRoundRectCallout">
              <a:avLst>
                <a:gd name="adj1" fmla="val -96458"/>
                <a:gd name="adj2" fmla="val 45574"/>
                <a:gd name="adj3" fmla="val 16667"/>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dirty="0" err="1">
                  <a:solidFill>
                    <a:srgbClr val="FF0000"/>
                  </a:solidFill>
                  <a:latin typeface="Tahoma" pitchFamily="34" charset="0"/>
                </a:rPr>
                <a:t>dp</a:t>
              </a:r>
              <a:endParaRPr lang="en-US" altLang="zh-CN" sz="2400" dirty="0">
                <a:solidFill>
                  <a:srgbClr val="FF0000"/>
                </a:solidFill>
                <a:latin typeface="Tahoma" pitchFamily="34" charset="0"/>
              </a:endParaRPr>
            </a:p>
          </p:txBody>
        </p:sp>
      </p:grpSp>
      <p:grpSp>
        <p:nvGrpSpPr>
          <p:cNvPr id="422972" name="Group 60"/>
          <p:cNvGrpSpPr>
            <a:grpSpLocks/>
          </p:cNvGrpSpPr>
          <p:nvPr/>
        </p:nvGrpSpPr>
        <p:grpSpPr bwMode="auto">
          <a:xfrm>
            <a:off x="419894" y="3733800"/>
            <a:ext cx="3732212" cy="2133600"/>
            <a:chOff x="336" y="2304"/>
            <a:chExt cx="2351" cy="1344"/>
          </a:xfrm>
        </p:grpSpPr>
        <p:sp>
          <p:nvSpPr>
            <p:cNvPr id="422973" name="Line 61"/>
            <p:cNvSpPr>
              <a:spLocks noChangeShapeType="1"/>
            </p:cNvSpPr>
            <p:nvPr/>
          </p:nvSpPr>
          <p:spPr bwMode="auto">
            <a:xfrm>
              <a:off x="353" y="316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74" name="Line 62"/>
            <p:cNvSpPr>
              <a:spLocks noChangeShapeType="1"/>
            </p:cNvSpPr>
            <p:nvPr/>
          </p:nvSpPr>
          <p:spPr bwMode="auto">
            <a:xfrm>
              <a:off x="449" y="2784"/>
              <a:ext cx="0" cy="57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75" name="Line 63"/>
            <p:cNvSpPr>
              <a:spLocks noChangeShapeType="1"/>
            </p:cNvSpPr>
            <p:nvPr/>
          </p:nvSpPr>
          <p:spPr bwMode="auto">
            <a:xfrm>
              <a:off x="2369" y="316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76" name="Line 64"/>
            <p:cNvSpPr>
              <a:spLocks noChangeShapeType="1"/>
            </p:cNvSpPr>
            <p:nvPr/>
          </p:nvSpPr>
          <p:spPr bwMode="auto">
            <a:xfrm>
              <a:off x="2465" y="2784"/>
              <a:ext cx="0" cy="57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77" name="Line 65"/>
            <p:cNvSpPr>
              <a:spLocks noChangeShapeType="1"/>
            </p:cNvSpPr>
            <p:nvPr/>
          </p:nvSpPr>
          <p:spPr bwMode="auto">
            <a:xfrm>
              <a:off x="2081" y="316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78" name="Line 66"/>
            <p:cNvSpPr>
              <a:spLocks noChangeShapeType="1"/>
            </p:cNvSpPr>
            <p:nvPr/>
          </p:nvSpPr>
          <p:spPr bwMode="auto">
            <a:xfrm>
              <a:off x="2177" y="2784"/>
              <a:ext cx="0" cy="576"/>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79" name="Line 67"/>
            <p:cNvSpPr>
              <a:spLocks noChangeShapeType="1"/>
            </p:cNvSpPr>
            <p:nvPr/>
          </p:nvSpPr>
          <p:spPr bwMode="auto">
            <a:xfrm>
              <a:off x="1793" y="316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80" name="Line 68"/>
            <p:cNvSpPr>
              <a:spLocks noChangeShapeType="1"/>
            </p:cNvSpPr>
            <p:nvPr/>
          </p:nvSpPr>
          <p:spPr bwMode="auto">
            <a:xfrm>
              <a:off x="1889" y="2784"/>
              <a:ext cx="0" cy="576"/>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81" name="Line 69"/>
            <p:cNvSpPr>
              <a:spLocks noChangeShapeType="1"/>
            </p:cNvSpPr>
            <p:nvPr/>
          </p:nvSpPr>
          <p:spPr bwMode="auto">
            <a:xfrm>
              <a:off x="1505" y="316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82" name="Line 70"/>
            <p:cNvSpPr>
              <a:spLocks noChangeShapeType="1"/>
            </p:cNvSpPr>
            <p:nvPr/>
          </p:nvSpPr>
          <p:spPr bwMode="auto">
            <a:xfrm>
              <a:off x="1601" y="2784"/>
              <a:ext cx="0" cy="576"/>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83" name="Line 71"/>
            <p:cNvSpPr>
              <a:spLocks noChangeShapeType="1"/>
            </p:cNvSpPr>
            <p:nvPr/>
          </p:nvSpPr>
          <p:spPr bwMode="auto">
            <a:xfrm>
              <a:off x="1217" y="316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84" name="Line 72"/>
            <p:cNvSpPr>
              <a:spLocks noChangeShapeType="1"/>
            </p:cNvSpPr>
            <p:nvPr/>
          </p:nvSpPr>
          <p:spPr bwMode="auto">
            <a:xfrm>
              <a:off x="1313" y="2784"/>
              <a:ext cx="0" cy="576"/>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85" name="Line 73"/>
            <p:cNvSpPr>
              <a:spLocks noChangeShapeType="1"/>
            </p:cNvSpPr>
            <p:nvPr/>
          </p:nvSpPr>
          <p:spPr bwMode="auto">
            <a:xfrm>
              <a:off x="929" y="316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86" name="Line 74"/>
            <p:cNvSpPr>
              <a:spLocks noChangeShapeType="1"/>
            </p:cNvSpPr>
            <p:nvPr/>
          </p:nvSpPr>
          <p:spPr bwMode="auto">
            <a:xfrm>
              <a:off x="1025" y="2784"/>
              <a:ext cx="0" cy="576"/>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87" name="Line 75"/>
            <p:cNvSpPr>
              <a:spLocks noChangeShapeType="1"/>
            </p:cNvSpPr>
            <p:nvPr/>
          </p:nvSpPr>
          <p:spPr bwMode="auto">
            <a:xfrm>
              <a:off x="641" y="316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88" name="Line 76"/>
            <p:cNvSpPr>
              <a:spLocks noChangeShapeType="1"/>
            </p:cNvSpPr>
            <p:nvPr/>
          </p:nvSpPr>
          <p:spPr bwMode="auto">
            <a:xfrm>
              <a:off x="737" y="2784"/>
              <a:ext cx="0" cy="576"/>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89" name="Line 77"/>
            <p:cNvSpPr>
              <a:spLocks noChangeShapeType="1"/>
            </p:cNvSpPr>
            <p:nvPr/>
          </p:nvSpPr>
          <p:spPr bwMode="auto">
            <a:xfrm>
              <a:off x="449" y="2784"/>
              <a:ext cx="201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90" name="Text Box 78"/>
            <p:cNvSpPr txBox="1">
              <a:spLocks noChangeArrowheads="1"/>
            </p:cNvSpPr>
            <p:nvPr/>
          </p:nvSpPr>
          <p:spPr bwMode="auto">
            <a:xfrm>
              <a:off x="336" y="3360"/>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a</a:t>
              </a:r>
            </a:p>
          </p:txBody>
        </p:sp>
        <p:sp>
          <p:nvSpPr>
            <p:cNvPr id="422991" name="Text Box 79"/>
            <p:cNvSpPr txBox="1">
              <a:spLocks noChangeArrowheads="1"/>
            </p:cNvSpPr>
            <p:nvPr/>
          </p:nvSpPr>
          <p:spPr bwMode="auto">
            <a:xfrm>
              <a:off x="619" y="3360"/>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b</a:t>
              </a:r>
            </a:p>
          </p:txBody>
        </p:sp>
        <p:sp>
          <p:nvSpPr>
            <p:cNvPr id="422992" name="Text Box 80"/>
            <p:cNvSpPr txBox="1">
              <a:spLocks noChangeArrowheads="1"/>
            </p:cNvSpPr>
            <p:nvPr/>
          </p:nvSpPr>
          <p:spPr bwMode="auto">
            <a:xfrm>
              <a:off x="924" y="3360"/>
              <a:ext cx="2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c</a:t>
              </a:r>
            </a:p>
          </p:txBody>
        </p:sp>
        <p:sp>
          <p:nvSpPr>
            <p:cNvPr id="422993" name="Text Box 81"/>
            <p:cNvSpPr txBox="1">
              <a:spLocks noChangeArrowheads="1"/>
            </p:cNvSpPr>
            <p:nvPr/>
          </p:nvSpPr>
          <p:spPr bwMode="auto">
            <a:xfrm>
              <a:off x="1195" y="3360"/>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d</a:t>
              </a:r>
            </a:p>
          </p:txBody>
        </p:sp>
        <p:sp>
          <p:nvSpPr>
            <p:cNvPr id="422994" name="Text Box 82"/>
            <p:cNvSpPr txBox="1">
              <a:spLocks noChangeArrowheads="1"/>
            </p:cNvSpPr>
            <p:nvPr/>
          </p:nvSpPr>
          <p:spPr bwMode="auto">
            <a:xfrm>
              <a:off x="1488" y="3360"/>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e</a:t>
              </a:r>
            </a:p>
          </p:txBody>
        </p:sp>
        <p:sp>
          <p:nvSpPr>
            <p:cNvPr id="422995" name="Text Box 83"/>
            <p:cNvSpPr txBox="1">
              <a:spLocks noChangeArrowheads="1"/>
            </p:cNvSpPr>
            <p:nvPr/>
          </p:nvSpPr>
          <p:spPr bwMode="auto">
            <a:xfrm>
              <a:off x="1801" y="3360"/>
              <a:ext cx="1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f</a:t>
              </a:r>
            </a:p>
          </p:txBody>
        </p:sp>
        <p:sp>
          <p:nvSpPr>
            <p:cNvPr id="422996" name="Text Box 84"/>
            <p:cNvSpPr txBox="1">
              <a:spLocks noChangeArrowheads="1"/>
            </p:cNvSpPr>
            <p:nvPr/>
          </p:nvSpPr>
          <p:spPr bwMode="auto">
            <a:xfrm>
              <a:off x="2089" y="3360"/>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g</a:t>
              </a:r>
            </a:p>
          </p:txBody>
        </p:sp>
        <p:sp>
          <p:nvSpPr>
            <p:cNvPr id="422997" name="Text Box 85"/>
            <p:cNvSpPr txBox="1">
              <a:spLocks noChangeArrowheads="1"/>
            </p:cNvSpPr>
            <p:nvPr/>
          </p:nvSpPr>
          <p:spPr bwMode="auto">
            <a:xfrm>
              <a:off x="2329" y="3360"/>
              <a:ext cx="3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dp</a:t>
              </a:r>
            </a:p>
          </p:txBody>
        </p:sp>
        <p:sp>
          <p:nvSpPr>
            <p:cNvPr id="422998" name="Line 86"/>
            <p:cNvSpPr>
              <a:spLocks noChangeShapeType="1"/>
            </p:cNvSpPr>
            <p:nvPr/>
          </p:nvSpPr>
          <p:spPr bwMode="auto">
            <a:xfrm>
              <a:off x="1465" y="2637"/>
              <a:ext cx="0" cy="147"/>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2999" name="Text Box 87"/>
            <p:cNvSpPr txBox="1">
              <a:spLocks noChangeArrowheads="1"/>
            </p:cNvSpPr>
            <p:nvPr/>
          </p:nvSpPr>
          <p:spPr bwMode="auto">
            <a:xfrm>
              <a:off x="1008" y="2304"/>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Tahoma" pitchFamily="34" charset="0"/>
                  <a:ea typeface="黑体" pitchFamily="2" charset="-122"/>
                </a:rPr>
                <a:t>公共阳极</a:t>
              </a:r>
            </a:p>
          </p:txBody>
        </p:sp>
        <p:grpSp>
          <p:nvGrpSpPr>
            <p:cNvPr id="423000" name="Group 88"/>
            <p:cNvGrpSpPr>
              <a:grpSpLocks/>
            </p:cNvGrpSpPr>
            <p:nvPr/>
          </p:nvGrpSpPr>
          <p:grpSpPr bwMode="auto">
            <a:xfrm>
              <a:off x="353" y="2976"/>
              <a:ext cx="2208" cy="192"/>
              <a:chOff x="353" y="2976"/>
              <a:chExt cx="2208" cy="192"/>
            </a:xfrm>
          </p:grpSpPr>
          <p:sp>
            <p:nvSpPr>
              <p:cNvPr id="423001" name="AutoShape 89"/>
              <p:cNvSpPr>
                <a:spLocks noChangeArrowheads="1"/>
              </p:cNvSpPr>
              <p:nvPr/>
            </p:nvSpPr>
            <p:spPr bwMode="auto">
              <a:xfrm flipV="1">
                <a:off x="353" y="2976"/>
                <a:ext cx="192" cy="192"/>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3002" name="AutoShape 90"/>
              <p:cNvSpPr>
                <a:spLocks noChangeArrowheads="1"/>
              </p:cNvSpPr>
              <p:nvPr/>
            </p:nvSpPr>
            <p:spPr bwMode="auto">
              <a:xfrm flipV="1">
                <a:off x="2369" y="2976"/>
                <a:ext cx="192" cy="192"/>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3003" name="AutoShape 91"/>
              <p:cNvSpPr>
                <a:spLocks noChangeArrowheads="1"/>
              </p:cNvSpPr>
              <p:nvPr/>
            </p:nvSpPr>
            <p:spPr bwMode="auto">
              <a:xfrm flipV="1">
                <a:off x="2081" y="2976"/>
                <a:ext cx="192" cy="192"/>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3004" name="AutoShape 92"/>
              <p:cNvSpPr>
                <a:spLocks noChangeArrowheads="1"/>
              </p:cNvSpPr>
              <p:nvPr/>
            </p:nvSpPr>
            <p:spPr bwMode="auto">
              <a:xfrm flipV="1">
                <a:off x="1793" y="2976"/>
                <a:ext cx="192" cy="192"/>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3005" name="AutoShape 93"/>
              <p:cNvSpPr>
                <a:spLocks noChangeArrowheads="1"/>
              </p:cNvSpPr>
              <p:nvPr/>
            </p:nvSpPr>
            <p:spPr bwMode="auto">
              <a:xfrm flipV="1">
                <a:off x="1505" y="2976"/>
                <a:ext cx="192" cy="192"/>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3006" name="AutoShape 94"/>
              <p:cNvSpPr>
                <a:spLocks noChangeArrowheads="1"/>
              </p:cNvSpPr>
              <p:nvPr/>
            </p:nvSpPr>
            <p:spPr bwMode="auto">
              <a:xfrm flipV="1">
                <a:off x="1217" y="2976"/>
                <a:ext cx="192" cy="192"/>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3007" name="AutoShape 95"/>
              <p:cNvSpPr>
                <a:spLocks noChangeArrowheads="1"/>
              </p:cNvSpPr>
              <p:nvPr/>
            </p:nvSpPr>
            <p:spPr bwMode="auto">
              <a:xfrm flipV="1">
                <a:off x="929" y="2976"/>
                <a:ext cx="192" cy="192"/>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3008" name="AutoShape 96"/>
              <p:cNvSpPr>
                <a:spLocks noChangeArrowheads="1"/>
              </p:cNvSpPr>
              <p:nvPr/>
            </p:nvSpPr>
            <p:spPr bwMode="auto">
              <a:xfrm flipV="1">
                <a:off x="641" y="2976"/>
                <a:ext cx="192" cy="192"/>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 name="日期占位符 1"/>
          <p:cNvSpPr>
            <a:spLocks noGrp="1"/>
          </p:cNvSpPr>
          <p:nvPr>
            <p:ph type="dt" sz="half" idx="10"/>
          </p:nvPr>
        </p:nvSpPr>
        <p:spPr/>
        <p:txBody>
          <a:bodyPr/>
          <a:lstStyle/>
          <a:p>
            <a:pPr>
              <a:defRPr/>
            </a:pPr>
            <a:fld id="{F71ECFDF-F09F-4A48-A0C1-98228114EFDD}" type="datetime1">
              <a:rPr lang="zh-CN" altLang="en-US" smtClean="0"/>
              <a:t>2019/4/17</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6</a:t>
            </a:r>
            <a:r>
              <a:rPr lang="zh-CN" altLang="en-US"/>
              <a:t>章</a:t>
            </a:r>
            <a:endParaRPr lang="en-US" altLang="zh-CN"/>
          </a:p>
        </p:txBody>
      </p:sp>
      <p:sp>
        <p:nvSpPr>
          <p:cNvPr id="4" name="灯片编号占位符 3"/>
          <p:cNvSpPr>
            <a:spLocks noGrp="1"/>
          </p:cNvSpPr>
          <p:nvPr>
            <p:ph type="sldNum" sz="quarter" idx="12"/>
          </p:nvPr>
        </p:nvSpPr>
        <p:spPr/>
        <p:txBody>
          <a:bodyPr/>
          <a:lstStyle/>
          <a:p>
            <a:pPr>
              <a:defRPr/>
            </a:pPr>
            <a:fld id="{EF64F774-8DC4-4688-9B05-397F5F62511F}" type="slidenum">
              <a:rPr lang="en-US" altLang="zh-CN" smtClean="0"/>
              <a:pPr>
                <a:defRPr/>
              </a:pPr>
              <a:t>38</a:t>
            </a:fld>
            <a:endParaRPr lang="en-US" altLang="zh-CN"/>
          </a:p>
        </p:txBody>
      </p:sp>
      <p:pic>
        <p:nvPicPr>
          <p:cNvPr id="10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5087" y="0"/>
            <a:ext cx="3628913"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 name="Text Box 10"/>
          <p:cNvSpPr txBox="1">
            <a:spLocks noChangeArrowheads="1"/>
          </p:cNvSpPr>
          <p:nvPr/>
        </p:nvSpPr>
        <p:spPr bwMode="auto">
          <a:xfrm>
            <a:off x="3900380" y="1904999"/>
            <a:ext cx="525522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zh-CN" altLang="en-US" sz="2400" b="0" dirty="0">
                <a:latin typeface="Arial" charset="0"/>
              </a:rPr>
              <a:t>每段是一个</a:t>
            </a:r>
            <a:r>
              <a:rPr lang="en-US" altLang="zh-CN" sz="2400" b="0" dirty="0">
                <a:latin typeface="Arial" charset="0"/>
              </a:rPr>
              <a:t>LED (</a:t>
            </a:r>
            <a:r>
              <a:rPr lang="zh-CN" altLang="en-US" sz="2400" b="0" dirty="0">
                <a:latin typeface="Arial" charset="0"/>
              </a:rPr>
              <a:t>发光二极管</a:t>
            </a:r>
            <a:r>
              <a:rPr lang="en-US" altLang="zh-CN" sz="2400" b="0" dirty="0">
                <a:latin typeface="Arial" charset="0"/>
              </a:rPr>
              <a:t>)</a:t>
            </a:r>
          </a:p>
          <a:p>
            <a:pPr eaLnBrk="1" hangingPunct="1"/>
            <a:r>
              <a:rPr lang="zh-CN" altLang="en-US" sz="2400" b="0" dirty="0">
                <a:latin typeface="Arial" charset="0"/>
              </a:rPr>
              <a:t>通过控制每一段的亮和灭，可以得到</a:t>
            </a:r>
            <a:r>
              <a:rPr lang="en-US" altLang="zh-CN" sz="2400" b="0" dirty="0">
                <a:latin typeface="Arial" charset="0"/>
              </a:rPr>
              <a:t>0~9</a:t>
            </a:r>
            <a:r>
              <a:rPr lang="zh-CN" altLang="en-US" sz="2400" b="0" dirty="0">
                <a:latin typeface="Arial" charset="0"/>
              </a:rPr>
              <a:t>所有数字</a:t>
            </a:r>
            <a:endParaRPr lang="en-US" altLang="zh-CN" sz="2400" b="0" dirty="0">
              <a:latin typeface="Arial" charset="0"/>
            </a:endParaRPr>
          </a:p>
        </p:txBody>
      </p:sp>
      <p:sp>
        <p:nvSpPr>
          <p:cNvPr id="102" name="Text Box 11"/>
          <p:cNvSpPr txBox="1">
            <a:spLocks noChangeArrowheads="1"/>
          </p:cNvSpPr>
          <p:nvPr/>
        </p:nvSpPr>
        <p:spPr bwMode="auto">
          <a:xfrm>
            <a:off x="3774086" y="2378827"/>
            <a:ext cx="52030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endParaRPr lang="zh-CN" altLang="en-US" sz="2400" b="0" dirty="0">
              <a:latin typeface="Arial" charset="0"/>
            </a:endParaRPr>
          </a:p>
        </p:txBody>
      </p:sp>
    </p:spTree>
    <p:extLst>
      <p:ext uri="{BB962C8B-B14F-4D97-AF65-F5344CB8AC3E}">
        <p14:creationId xmlns:p14="http://schemas.microsoft.com/office/powerpoint/2010/main" val="37300821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2952"/>
                                        </p:tgtEl>
                                        <p:attrNameLst>
                                          <p:attrName>style.visibility</p:attrName>
                                        </p:attrNameLst>
                                      </p:cBhvr>
                                      <p:to>
                                        <p:strVal val="visible"/>
                                      </p:to>
                                    </p:set>
                                    <p:animEffect transition="in" filter="blinds(horizontal)">
                                      <p:cBhvr>
                                        <p:cTn id="7" dur="500"/>
                                        <p:tgtEl>
                                          <p:spTgt spid="4229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22960"/>
                                        </p:tgtEl>
                                        <p:attrNameLst>
                                          <p:attrName>style.visibility</p:attrName>
                                        </p:attrNameLst>
                                      </p:cBhvr>
                                      <p:to>
                                        <p:strVal val="visible"/>
                                      </p:to>
                                    </p:set>
                                    <p:animEffect transition="in" filter="blinds(horizontal)">
                                      <p:cBhvr>
                                        <p:cTn id="12" dur="500"/>
                                        <p:tgtEl>
                                          <p:spTgt spid="4229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22968"/>
                                        </p:tgtEl>
                                        <p:attrNameLst>
                                          <p:attrName>style.visibility</p:attrName>
                                        </p:attrNameLst>
                                      </p:cBhvr>
                                      <p:to>
                                        <p:strVal val="visible"/>
                                      </p:to>
                                    </p:set>
                                    <p:animEffect transition="in" filter="blinds(horizontal)">
                                      <p:cBhvr>
                                        <p:cTn id="17" dur="500"/>
                                        <p:tgtEl>
                                          <p:spTgt spid="4229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22972"/>
                                        </p:tgtEl>
                                        <p:attrNameLst>
                                          <p:attrName>style.visibility</p:attrName>
                                        </p:attrNameLst>
                                      </p:cBhvr>
                                      <p:to>
                                        <p:strVal val="visible"/>
                                      </p:to>
                                    </p:set>
                                    <p:animEffect transition="in" filter="blinds(horizontal)">
                                      <p:cBhvr>
                                        <p:cTn id="26" dur="500"/>
                                        <p:tgtEl>
                                          <p:spTgt spid="42297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422915"/>
                                        </p:tgtEl>
                                        <p:attrNameLst>
                                          <p:attrName>style.visibility</p:attrName>
                                        </p:attrNameLst>
                                      </p:cBhvr>
                                      <p:to>
                                        <p:strVal val="visible"/>
                                      </p:to>
                                    </p:set>
                                    <p:animEffect transition="in" filter="blinds(horizontal)">
                                      <p:cBhvr>
                                        <p:cTn id="31" dur="500"/>
                                        <p:tgtEl>
                                          <p:spTgt spid="422915"/>
                                        </p:tgtEl>
                                      </p:cBhvr>
                                    </p:animEffect>
                                  </p:childTnLst>
                                </p:cTn>
                              </p:par>
                              <p:par>
                                <p:cTn id="32" presetID="1" presetClass="entr" presetSubtype="0" fill="hold" grpId="0" nodeType="withEffect" nodePh="1">
                                  <p:stCondLst>
                                    <p:cond delay="0"/>
                                  </p:stCondLst>
                                  <p:endCondLst>
                                    <p:cond evt="begin" delay="0">
                                      <p:tn val="32"/>
                                    </p:cond>
                                  </p:endCondLst>
                                  <p:childTnLst>
                                    <p:set>
                                      <p:cBhvr>
                                        <p:cTn id="33"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2"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1000101" y="185720"/>
            <a:ext cx="5019700" cy="742950"/>
          </a:xfrm>
        </p:spPr>
        <p:txBody>
          <a:bodyPr/>
          <a:lstStyle/>
          <a:p>
            <a:r>
              <a:rPr lang="zh-CN" altLang="en-US"/>
              <a:t>七段显示译码器</a:t>
            </a:r>
          </a:p>
        </p:txBody>
      </p:sp>
      <p:sp>
        <p:nvSpPr>
          <p:cNvPr id="423939" name="Rectangle 3"/>
          <p:cNvSpPr>
            <a:spLocks noGrp="1" noChangeArrowheads="1"/>
          </p:cNvSpPr>
          <p:nvPr>
            <p:ph type="body" idx="1"/>
          </p:nvPr>
        </p:nvSpPr>
        <p:spPr>
          <a:xfrm>
            <a:off x="457200" y="1239838"/>
            <a:ext cx="8229600" cy="3806403"/>
          </a:xfrm>
        </p:spPr>
        <p:txBody>
          <a:bodyPr/>
          <a:lstStyle/>
          <a:p>
            <a:pPr>
              <a:lnSpc>
                <a:spcPct val="130000"/>
              </a:lnSpc>
            </a:pPr>
            <a:r>
              <a:rPr lang="zh-CN" altLang="en-US" sz="2800" dirty="0"/>
              <a:t>输入信号：四位二进制编码</a:t>
            </a:r>
          </a:p>
          <a:p>
            <a:pPr>
              <a:lnSpc>
                <a:spcPct val="130000"/>
              </a:lnSpc>
            </a:pPr>
            <a:r>
              <a:rPr lang="zh-CN" altLang="en-US" sz="2800" dirty="0"/>
              <a:t>输出：七段码（的驱动信号）</a:t>
            </a:r>
            <a:r>
              <a:rPr lang="en-US" altLang="zh-CN" sz="2800" dirty="0"/>
              <a:t>a ~ g</a:t>
            </a:r>
          </a:p>
          <a:p>
            <a:pPr>
              <a:lnSpc>
                <a:spcPct val="130000"/>
              </a:lnSpc>
              <a:buFont typeface="Wingdings" pitchFamily="2" charset="2"/>
              <a:buNone/>
            </a:pPr>
            <a:r>
              <a:rPr lang="zh-CN" altLang="en-US" sz="2800" dirty="0"/>
              <a:t>               1 表示亮，0 表示灭</a:t>
            </a:r>
          </a:p>
        </p:txBody>
      </p:sp>
      <p:grpSp>
        <p:nvGrpSpPr>
          <p:cNvPr id="423957" name="Group 21"/>
          <p:cNvGrpSpPr>
            <a:grpSpLocks/>
          </p:cNvGrpSpPr>
          <p:nvPr/>
        </p:nvGrpSpPr>
        <p:grpSpPr bwMode="auto">
          <a:xfrm>
            <a:off x="1219200" y="3212976"/>
            <a:ext cx="5105400" cy="1219200"/>
            <a:chOff x="768" y="2400"/>
            <a:chExt cx="3216" cy="768"/>
          </a:xfrm>
        </p:grpSpPr>
        <p:sp>
          <p:nvSpPr>
            <p:cNvPr id="423958" name="Line 22"/>
            <p:cNvSpPr>
              <a:spLocks noChangeShapeType="1"/>
            </p:cNvSpPr>
            <p:nvPr/>
          </p:nvSpPr>
          <p:spPr bwMode="auto">
            <a:xfrm>
              <a:off x="816" y="2400"/>
              <a:ext cx="288" cy="0"/>
            </a:xfrm>
            <a:prstGeom prst="line">
              <a:avLst/>
            </a:prstGeom>
            <a:noFill/>
            <a:ln w="762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59" name="Line 23"/>
            <p:cNvSpPr>
              <a:spLocks noChangeShapeType="1"/>
            </p:cNvSpPr>
            <p:nvPr/>
          </p:nvSpPr>
          <p:spPr bwMode="auto">
            <a:xfrm>
              <a:off x="768" y="2448"/>
              <a:ext cx="0" cy="288"/>
            </a:xfrm>
            <a:prstGeom prst="line">
              <a:avLst/>
            </a:prstGeom>
            <a:noFill/>
            <a:ln w="762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60" name="Line 24"/>
            <p:cNvSpPr>
              <a:spLocks noChangeShapeType="1"/>
            </p:cNvSpPr>
            <p:nvPr/>
          </p:nvSpPr>
          <p:spPr bwMode="auto">
            <a:xfrm>
              <a:off x="1152" y="2448"/>
              <a:ext cx="0" cy="288"/>
            </a:xfrm>
            <a:prstGeom prst="line">
              <a:avLst/>
            </a:prstGeom>
            <a:noFill/>
            <a:ln w="76200">
              <a:solidFill>
                <a:schemeClr val="bg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61" name="Line 25"/>
            <p:cNvSpPr>
              <a:spLocks noChangeShapeType="1"/>
            </p:cNvSpPr>
            <p:nvPr/>
          </p:nvSpPr>
          <p:spPr bwMode="auto">
            <a:xfrm>
              <a:off x="816" y="2784"/>
              <a:ext cx="288" cy="0"/>
            </a:xfrm>
            <a:prstGeom prst="line">
              <a:avLst/>
            </a:prstGeom>
            <a:noFill/>
            <a:ln w="762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62" name="Line 26"/>
            <p:cNvSpPr>
              <a:spLocks noChangeShapeType="1"/>
            </p:cNvSpPr>
            <p:nvPr/>
          </p:nvSpPr>
          <p:spPr bwMode="auto">
            <a:xfrm>
              <a:off x="768" y="2832"/>
              <a:ext cx="0" cy="288"/>
            </a:xfrm>
            <a:prstGeom prst="line">
              <a:avLst/>
            </a:prstGeom>
            <a:noFill/>
            <a:ln w="76200">
              <a:solidFill>
                <a:schemeClr val="bg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63" name="Line 27"/>
            <p:cNvSpPr>
              <a:spLocks noChangeShapeType="1"/>
            </p:cNvSpPr>
            <p:nvPr/>
          </p:nvSpPr>
          <p:spPr bwMode="auto">
            <a:xfrm>
              <a:off x="816" y="3168"/>
              <a:ext cx="288" cy="0"/>
            </a:xfrm>
            <a:prstGeom prst="line">
              <a:avLst/>
            </a:prstGeom>
            <a:noFill/>
            <a:ln w="762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64" name="Line 28"/>
            <p:cNvSpPr>
              <a:spLocks noChangeShapeType="1"/>
            </p:cNvSpPr>
            <p:nvPr/>
          </p:nvSpPr>
          <p:spPr bwMode="auto">
            <a:xfrm>
              <a:off x="1152" y="2832"/>
              <a:ext cx="0" cy="288"/>
            </a:xfrm>
            <a:prstGeom prst="line">
              <a:avLst/>
            </a:prstGeom>
            <a:noFill/>
            <a:ln w="762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65" name="Line 29"/>
            <p:cNvSpPr>
              <a:spLocks noChangeShapeType="1"/>
            </p:cNvSpPr>
            <p:nvPr/>
          </p:nvSpPr>
          <p:spPr bwMode="auto">
            <a:xfrm>
              <a:off x="2208" y="2400"/>
              <a:ext cx="288" cy="0"/>
            </a:xfrm>
            <a:prstGeom prst="line">
              <a:avLst/>
            </a:prstGeom>
            <a:noFill/>
            <a:ln w="762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66" name="Line 30"/>
            <p:cNvSpPr>
              <a:spLocks noChangeShapeType="1"/>
            </p:cNvSpPr>
            <p:nvPr/>
          </p:nvSpPr>
          <p:spPr bwMode="auto">
            <a:xfrm>
              <a:off x="2160" y="2448"/>
              <a:ext cx="0" cy="288"/>
            </a:xfrm>
            <a:prstGeom prst="line">
              <a:avLst/>
            </a:prstGeom>
            <a:noFill/>
            <a:ln w="762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67" name="Line 31"/>
            <p:cNvSpPr>
              <a:spLocks noChangeShapeType="1"/>
            </p:cNvSpPr>
            <p:nvPr/>
          </p:nvSpPr>
          <p:spPr bwMode="auto">
            <a:xfrm>
              <a:off x="2544" y="2448"/>
              <a:ext cx="0" cy="288"/>
            </a:xfrm>
            <a:prstGeom prst="line">
              <a:avLst/>
            </a:prstGeom>
            <a:noFill/>
            <a:ln w="762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68" name="Line 32"/>
            <p:cNvSpPr>
              <a:spLocks noChangeShapeType="1"/>
            </p:cNvSpPr>
            <p:nvPr/>
          </p:nvSpPr>
          <p:spPr bwMode="auto">
            <a:xfrm>
              <a:off x="2208" y="2784"/>
              <a:ext cx="288" cy="0"/>
            </a:xfrm>
            <a:prstGeom prst="line">
              <a:avLst/>
            </a:prstGeom>
            <a:noFill/>
            <a:ln w="76200">
              <a:solidFill>
                <a:schemeClr val="bg1">
                  <a:lumMod val="8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69" name="Line 33"/>
            <p:cNvSpPr>
              <a:spLocks noChangeShapeType="1"/>
            </p:cNvSpPr>
            <p:nvPr/>
          </p:nvSpPr>
          <p:spPr bwMode="auto">
            <a:xfrm>
              <a:off x="2160" y="2832"/>
              <a:ext cx="0" cy="288"/>
            </a:xfrm>
            <a:prstGeom prst="line">
              <a:avLst/>
            </a:prstGeom>
            <a:noFill/>
            <a:ln w="762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70" name="Line 34"/>
            <p:cNvSpPr>
              <a:spLocks noChangeShapeType="1"/>
            </p:cNvSpPr>
            <p:nvPr/>
          </p:nvSpPr>
          <p:spPr bwMode="auto">
            <a:xfrm>
              <a:off x="2208" y="3168"/>
              <a:ext cx="288" cy="0"/>
            </a:xfrm>
            <a:prstGeom prst="line">
              <a:avLst/>
            </a:prstGeom>
            <a:noFill/>
            <a:ln w="762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71" name="Line 35"/>
            <p:cNvSpPr>
              <a:spLocks noChangeShapeType="1"/>
            </p:cNvSpPr>
            <p:nvPr/>
          </p:nvSpPr>
          <p:spPr bwMode="auto">
            <a:xfrm>
              <a:off x="2544" y="2832"/>
              <a:ext cx="0" cy="288"/>
            </a:xfrm>
            <a:prstGeom prst="line">
              <a:avLst/>
            </a:prstGeom>
            <a:noFill/>
            <a:ln w="762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72" name="Line 36"/>
            <p:cNvSpPr>
              <a:spLocks noChangeShapeType="1"/>
            </p:cNvSpPr>
            <p:nvPr/>
          </p:nvSpPr>
          <p:spPr bwMode="auto">
            <a:xfrm>
              <a:off x="3648" y="2400"/>
              <a:ext cx="288" cy="0"/>
            </a:xfrm>
            <a:prstGeom prst="line">
              <a:avLst/>
            </a:prstGeom>
            <a:noFill/>
            <a:ln w="76200">
              <a:solidFill>
                <a:srgbClr val="C0C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73" name="Line 37"/>
            <p:cNvSpPr>
              <a:spLocks noChangeShapeType="1"/>
            </p:cNvSpPr>
            <p:nvPr/>
          </p:nvSpPr>
          <p:spPr bwMode="auto">
            <a:xfrm>
              <a:off x="3600" y="2448"/>
              <a:ext cx="0" cy="288"/>
            </a:xfrm>
            <a:prstGeom prst="line">
              <a:avLst/>
            </a:prstGeom>
            <a:noFill/>
            <a:ln w="762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74" name="Line 38"/>
            <p:cNvSpPr>
              <a:spLocks noChangeShapeType="1"/>
            </p:cNvSpPr>
            <p:nvPr/>
          </p:nvSpPr>
          <p:spPr bwMode="auto">
            <a:xfrm>
              <a:off x="3984" y="2448"/>
              <a:ext cx="0" cy="288"/>
            </a:xfrm>
            <a:prstGeom prst="line">
              <a:avLst/>
            </a:prstGeom>
            <a:noFill/>
            <a:ln w="762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75" name="Line 39"/>
            <p:cNvSpPr>
              <a:spLocks noChangeShapeType="1"/>
            </p:cNvSpPr>
            <p:nvPr/>
          </p:nvSpPr>
          <p:spPr bwMode="auto">
            <a:xfrm>
              <a:off x="3648" y="2784"/>
              <a:ext cx="288" cy="0"/>
            </a:xfrm>
            <a:prstGeom prst="line">
              <a:avLst/>
            </a:prstGeom>
            <a:noFill/>
            <a:ln w="762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76" name="Line 40"/>
            <p:cNvSpPr>
              <a:spLocks noChangeShapeType="1"/>
            </p:cNvSpPr>
            <p:nvPr/>
          </p:nvSpPr>
          <p:spPr bwMode="auto">
            <a:xfrm>
              <a:off x="3600" y="2832"/>
              <a:ext cx="0" cy="288"/>
            </a:xfrm>
            <a:prstGeom prst="line">
              <a:avLst/>
            </a:prstGeom>
            <a:noFill/>
            <a:ln w="76200">
              <a:solidFill>
                <a:schemeClr val="bg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77" name="Line 41"/>
            <p:cNvSpPr>
              <a:spLocks noChangeShapeType="1"/>
            </p:cNvSpPr>
            <p:nvPr/>
          </p:nvSpPr>
          <p:spPr bwMode="auto">
            <a:xfrm>
              <a:off x="3648" y="3168"/>
              <a:ext cx="288" cy="0"/>
            </a:xfrm>
            <a:prstGeom prst="line">
              <a:avLst/>
            </a:prstGeom>
            <a:noFill/>
            <a:ln w="76200">
              <a:solidFill>
                <a:schemeClr val="bg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78" name="Line 42"/>
            <p:cNvSpPr>
              <a:spLocks noChangeShapeType="1"/>
            </p:cNvSpPr>
            <p:nvPr/>
          </p:nvSpPr>
          <p:spPr bwMode="auto">
            <a:xfrm>
              <a:off x="3984" y="2832"/>
              <a:ext cx="0" cy="288"/>
            </a:xfrm>
            <a:prstGeom prst="line">
              <a:avLst/>
            </a:prstGeom>
            <a:noFill/>
            <a:ln w="762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23979" name="Text Box 43"/>
          <p:cNvSpPr txBox="1">
            <a:spLocks noChangeArrowheads="1"/>
          </p:cNvSpPr>
          <p:nvPr/>
        </p:nvSpPr>
        <p:spPr bwMode="auto">
          <a:xfrm>
            <a:off x="762000" y="4584576"/>
            <a:ext cx="13628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Tahoma" pitchFamily="34" charset="0"/>
              </a:rPr>
              <a:t>1</a:t>
            </a:r>
            <a:r>
              <a:rPr lang="en-US" altLang="zh-CN" sz="2400" dirty="0">
                <a:latin typeface="Tahoma" pitchFamily="34" charset="0"/>
              </a:rPr>
              <a:t>0</a:t>
            </a:r>
            <a:r>
              <a:rPr lang="zh-CN" altLang="en-US" sz="2400" dirty="0">
                <a:latin typeface="Tahoma" pitchFamily="34" charset="0"/>
              </a:rPr>
              <a:t>11</a:t>
            </a:r>
            <a:r>
              <a:rPr lang="en-US" altLang="zh-CN" sz="2400" dirty="0">
                <a:latin typeface="Tahoma" pitchFamily="34" charset="0"/>
              </a:rPr>
              <a:t>011</a:t>
            </a:r>
            <a:endParaRPr lang="zh-CN" altLang="en-US" sz="2400" dirty="0">
              <a:latin typeface="Tahoma" pitchFamily="34" charset="0"/>
            </a:endParaRPr>
          </a:p>
        </p:txBody>
      </p:sp>
      <p:sp>
        <p:nvSpPr>
          <p:cNvPr id="423980" name="Text Box 44"/>
          <p:cNvSpPr txBox="1">
            <a:spLocks noChangeArrowheads="1"/>
          </p:cNvSpPr>
          <p:nvPr/>
        </p:nvSpPr>
        <p:spPr bwMode="auto">
          <a:xfrm>
            <a:off x="2971800" y="4584576"/>
            <a:ext cx="13628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Tahoma" pitchFamily="34" charset="0"/>
              </a:rPr>
              <a:t>11</a:t>
            </a:r>
            <a:r>
              <a:rPr lang="en-US" altLang="zh-CN" sz="2400" dirty="0">
                <a:latin typeface="Tahoma" pitchFamily="34" charset="0"/>
              </a:rPr>
              <a:t>1</a:t>
            </a:r>
            <a:r>
              <a:rPr lang="zh-CN" altLang="en-US" sz="2400" dirty="0">
                <a:latin typeface="Tahoma" pitchFamily="34" charset="0"/>
              </a:rPr>
              <a:t>11</a:t>
            </a:r>
            <a:r>
              <a:rPr lang="en-US" altLang="zh-CN" sz="2400" dirty="0">
                <a:latin typeface="Tahoma" pitchFamily="34" charset="0"/>
              </a:rPr>
              <a:t>10</a:t>
            </a:r>
            <a:endParaRPr lang="zh-CN" altLang="en-US" sz="2400" dirty="0">
              <a:latin typeface="Tahoma" pitchFamily="34" charset="0"/>
            </a:endParaRPr>
          </a:p>
        </p:txBody>
      </p:sp>
      <p:sp>
        <p:nvSpPr>
          <p:cNvPr id="423981" name="Text Box 45"/>
          <p:cNvSpPr txBox="1">
            <a:spLocks noChangeArrowheads="1"/>
          </p:cNvSpPr>
          <p:nvPr/>
        </p:nvSpPr>
        <p:spPr bwMode="auto">
          <a:xfrm>
            <a:off x="5257800" y="4584576"/>
            <a:ext cx="13628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Tahoma" pitchFamily="34" charset="0"/>
              </a:rPr>
              <a:t>0</a:t>
            </a:r>
            <a:r>
              <a:rPr lang="en-US" altLang="zh-CN" sz="2400" dirty="0">
                <a:latin typeface="Tahoma" pitchFamily="34" charset="0"/>
              </a:rPr>
              <a:t>1</a:t>
            </a:r>
            <a:r>
              <a:rPr lang="zh-CN" altLang="en-US" sz="2400" dirty="0">
                <a:latin typeface="Tahoma" pitchFamily="34" charset="0"/>
              </a:rPr>
              <a:t>1</a:t>
            </a:r>
            <a:r>
              <a:rPr lang="en-US" altLang="zh-CN" sz="2400" dirty="0">
                <a:latin typeface="Tahoma" pitchFamily="34" charset="0"/>
              </a:rPr>
              <a:t>00</a:t>
            </a:r>
            <a:r>
              <a:rPr lang="zh-CN" altLang="en-US" sz="2400" dirty="0">
                <a:latin typeface="Tahoma" pitchFamily="34" charset="0"/>
              </a:rPr>
              <a:t>11</a:t>
            </a:r>
          </a:p>
        </p:txBody>
      </p:sp>
      <p:sp>
        <p:nvSpPr>
          <p:cNvPr id="2" name="日期占位符 1"/>
          <p:cNvSpPr>
            <a:spLocks noGrp="1"/>
          </p:cNvSpPr>
          <p:nvPr>
            <p:ph type="dt" sz="half" idx="10"/>
          </p:nvPr>
        </p:nvSpPr>
        <p:spPr/>
        <p:txBody>
          <a:bodyPr/>
          <a:lstStyle/>
          <a:p>
            <a:pPr>
              <a:defRPr/>
            </a:pPr>
            <a:fld id="{259F61F6-018B-4791-9496-0FD9B0B47E4F}" type="datetime1">
              <a:rPr lang="zh-CN" altLang="en-US" smtClean="0"/>
              <a:t>2019/4/17</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6</a:t>
            </a:r>
            <a:r>
              <a:rPr lang="zh-CN" altLang="en-US"/>
              <a:t>章</a:t>
            </a:r>
            <a:endParaRPr lang="en-US" altLang="zh-CN"/>
          </a:p>
        </p:txBody>
      </p:sp>
      <p:sp>
        <p:nvSpPr>
          <p:cNvPr id="4" name="灯片编号占位符 3"/>
          <p:cNvSpPr>
            <a:spLocks noGrp="1"/>
          </p:cNvSpPr>
          <p:nvPr>
            <p:ph type="sldNum" sz="quarter" idx="12"/>
          </p:nvPr>
        </p:nvSpPr>
        <p:spPr/>
        <p:txBody>
          <a:bodyPr/>
          <a:lstStyle/>
          <a:p>
            <a:pPr>
              <a:defRPr/>
            </a:pPr>
            <a:fld id="{EF64F774-8DC4-4688-9B05-397F5F62511F}" type="slidenum">
              <a:rPr lang="en-US" altLang="zh-CN" smtClean="0"/>
              <a:pPr>
                <a:defRPr/>
              </a:pPr>
              <a:t>39</a:t>
            </a:fld>
            <a:endParaRPr lang="en-US" altLang="zh-CN"/>
          </a:p>
        </p:txBody>
      </p:sp>
      <p:pic>
        <p:nvPicPr>
          <p:cNvPr id="80898" name="Picture 2" descr="http://upload.wikimedia.org/wikipedia/commons/thumb/2/2b/Seven_segment_display-animated.gif/85px-Seven_segment_display-animated.gif">
            <a:hlinkClick r:id="rId2"/>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667485" y="-19587"/>
            <a:ext cx="1260658" cy="1586948"/>
          </a:xfrm>
          <a:prstGeom prst="rect">
            <a:avLst/>
          </a:prstGeom>
          <a:noFill/>
          <a:extLst>
            <a:ext uri="{909E8E84-426E-40DD-AFC4-6F175D3DCCD1}">
              <a14:hiddenFill xmlns:a14="http://schemas.microsoft.com/office/drawing/2010/main">
                <a:solidFill>
                  <a:srgbClr val="FFFFFF"/>
                </a:solidFill>
              </a14:hiddenFill>
            </a:ext>
          </a:extLst>
        </p:spPr>
      </p:pic>
      <p:pic>
        <p:nvPicPr>
          <p:cNvPr id="809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3112" y="1551319"/>
            <a:ext cx="2044706" cy="2195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04" name="Picture 8" descr="File:7-segments Indicator.gif">
            <a:hlinkClick r:id="rId5"/>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7992038" y="-10229"/>
            <a:ext cx="1151962" cy="156154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a:xfrm>
            <a:off x="6902039" y="3933637"/>
            <a:ext cx="2136943" cy="2598664"/>
            <a:chOff x="6413557" y="3829358"/>
            <a:chExt cx="2136943" cy="2598664"/>
          </a:xfrm>
        </p:grpSpPr>
        <p:pic>
          <p:nvPicPr>
            <p:cNvPr id="80906" name="Picture 10" descr="Thumbnail for version as of 15:28, 4 April 2010">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32912" y="3829358"/>
              <a:ext cx="6858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80908" name="Picture 12" descr="Thumbnail for version as of 18:02, 4 April 2010">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78900" y="3830424"/>
              <a:ext cx="6858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80910" name="Picture 14" descr="Thumbnail for version as of 16:36, 4 April 2010">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64700" y="3848802"/>
              <a:ext cx="6858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80912" name="Picture 16" descr="Thumbnail for version as of 17:26, 4 April 2010">
              <a:hlinkClick r:id="rId13"/>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13557" y="5207827"/>
              <a:ext cx="6858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80913" name="Picture 1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101112" y="5264062"/>
              <a:ext cx="698376" cy="1163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15" name="Picture 19" descr="Thumbnail for version as of 16:39, 4 April 2010">
              <a:hlinkClick r:id="rId16"/>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864700" y="5285021"/>
              <a:ext cx="685800" cy="11430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组合 4"/>
          <p:cNvGrpSpPr/>
          <p:nvPr/>
        </p:nvGrpSpPr>
        <p:grpSpPr>
          <a:xfrm>
            <a:off x="114300" y="5249861"/>
            <a:ext cx="6362700" cy="1190037"/>
            <a:chOff x="114300" y="5249861"/>
            <a:chExt cx="6362700" cy="1190037"/>
          </a:xfrm>
        </p:grpSpPr>
        <p:pic>
          <p:nvPicPr>
            <p:cNvPr id="80917" name="Picture 21" descr="Thumbnail for version as of 15:22, 4 April 2010">
              <a:hlinkClick r:id="rId18"/>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4300" y="5249861"/>
              <a:ext cx="6858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80919" name="Picture 23" descr="Thumbnail for version as of 17:24, 4 April 2010">
              <a:hlinkClick r:id="rId20"/>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03847" y="5294312"/>
              <a:ext cx="6858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80921" name="Picture 25" descr="Thumbnail for version as of 16:01, 4 April 2010">
              <a:hlinkClick r:id="rId22"/>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361573" y="5296897"/>
              <a:ext cx="6858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80923" name="Picture 27" descr="Thumbnail for version as of 15:26, 4 April 2010">
              <a:hlinkClick r:id="rId24"/>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967118" y="5296897"/>
              <a:ext cx="6858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80925" name="Picture 29" descr="Thumbnail for version as of 17:42, 4 April 2010">
              <a:hlinkClick r:id="rId26"/>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590800" y="5296897"/>
              <a:ext cx="6858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80927" name="Picture 31" descr="Thumbnail for version as of 16:32, 4 April 2010">
              <a:hlinkClick r:id="rId28"/>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240516" y="5296897"/>
              <a:ext cx="6858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80929" name="Picture 33" descr="Thumbnail for version as of 16:31, 4 April 2010">
              <a:hlinkClick r:id="rId30"/>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886200" y="5296897"/>
              <a:ext cx="6858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80931" name="Picture 35" descr="Thumbnail for version as of 15:21, 4 April 2010">
              <a:hlinkClick r:id="rId32"/>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572000" y="5296897"/>
              <a:ext cx="6858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80933" name="Picture 37" descr="Thumbnail for version as of 14:31, 15 February 2012">
              <a:hlinkClick r:id="rId34"/>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211679" y="5296897"/>
              <a:ext cx="6858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80935" name="Picture 39" descr="Thumbnail for version as of 15:25, 4 April 2010">
              <a:hlinkClick r:id="rId36"/>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791200" y="5285453"/>
              <a:ext cx="685800" cy="114300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6408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9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23939">
                                            <p:txEl>
                                              <p:pRg st="0" end="0"/>
                                            </p:txEl>
                                          </p:spTgt>
                                        </p:tgtEl>
                                        <p:attrNameLst>
                                          <p:attrName>style.visibility</p:attrName>
                                        </p:attrNameLst>
                                      </p:cBhvr>
                                      <p:to>
                                        <p:strVal val="visible"/>
                                      </p:to>
                                    </p:set>
                                    <p:animEffect transition="in" filter="blinds(horizontal)">
                                      <p:cBhvr>
                                        <p:cTn id="11" dur="500"/>
                                        <p:tgtEl>
                                          <p:spTgt spid="423939">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23939">
                                            <p:txEl>
                                              <p:pRg st="1" end="1"/>
                                            </p:txEl>
                                          </p:spTgt>
                                        </p:tgtEl>
                                        <p:attrNameLst>
                                          <p:attrName>style.visibility</p:attrName>
                                        </p:attrNameLst>
                                      </p:cBhvr>
                                      <p:to>
                                        <p:strVal val="visible"/>
                                      </p:to>
                                    </p:set>
                                    <p:animEffect transition="in" filter="blinds(horizontal)">
                                      <p:cBhvr>
                                        <p:cTn id="16" dur="500"/>
                                        <p:tgtEl>
                                          <p:spTgt spid="42393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23939">
                                            <p:txEl>
                                              <p:pRg st="2" end="2"/>
                                            </p:txEl>
                                          </p:spTgt>
                                        </p:tgtEl>
                                        <p:attrNameLst>
                                          <p:attrName>style.visibility</p:attrName>
                                        </p:attrNameLst>
                                      </p:cBhvr>
                                      <p:to>
                                        <p:strVal val="visible"/>
                                      </p:to>
                                    </p:set>
                                    <p:animEffect transition="in" filter="blinds(horizontal)">
                                      <p:cBhvr>
                                        <p:cTn id="21" dur="500"/>
                                        <p:tgtEl>
                                          <p:spTgt spid="423939">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423957"/>
                                        </p:tgtEl>
                                        <p:attrNameLst>
                                          <p:attrName>style.visibility</p:attrName>
                                        </p:attrNameLst>
                                      </p:cBhvr>
                                      <p:to>
                                        <p:strVal val="visible"/>
                                      </p:to>
                                    </p:set>
                                    <p:animEffect transition="in" filter="blinds(horizontal)">
                                      <p:cBhvr>
                                        <p:cTn id="26" dur="500"/>
                                        <p:tgtEl>
                                          <p:spTgt spid="42395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23979"/>
                                        </p:tgtEl>
                                        <p:attrNameLst>
                                          <p:attrName>style.visibility</p:attrName>
                                        </p:attrNameLst>
                                      </p:cBhvr>
                                      <p:to>
                                        <p:strVal val="visible"/>
                                      </p:to>
                                    </p:set>
                                    <p:anim calcmode="lin" valueType="num">
                                      <p:cBhvr additive="base">
                                        <p:cTn id="31" dur="500" fill="hold"/>
                                        <p:tgtEl>
                                          <p:spTgt spid="423979"/>
                                        </p:tgtEl>
                                        <p:attrNameLst>
                                          <p:attrName>ppt_x</p:attrName>
                                        </p:attrNameLst>
                                      </p:cBhvr>
                                      <p:tavLst>
                                        <p:tav tm="0">
                                          <p:val>
                                            <p:strVal val="#ppt_x"/>
                                          </p:val>
                                        </p:tav>
                                        <p:tav tm="100000">
                                          <p:val>
                                            <p:strVal val="#ppt_x"/>
                                          </p:val>
                                        </p:tav>
                                      </p:tavLst>
                                    </p:anim>
                                    <p:anim calcmode="lin" valueType="num">
                                      <p:cBhvr additive="base">
                                        <p:cTn id="32" dur="500" fill="hold"/>
                                        <p:tgtEl>
                                          <p:spTgt spid="42397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23980"/>
                                        </p:tgtEl>
                                        <p:attrNameLst>
                                          <p:attrName>style.visibility</p:attrName>
                                        </p:attrNameLst>
                                      </p:cBhvr>
                                      <p:to>
                                        <p:strVal val="visible"/>
                                      </p:to>
                                    </p:set>
                                    <p:anim calcmode="lin" valueType="num">
                                      <p:cBhvr additive="base">
                                        <p:cTn id="37" dur="500" fill="hold"/>
                                        <p:tgtEl>
                                          <p:spTgt spid="423980"/>
                                        </p:tgtEl>
                                        <p:attrNameLst>
                                          <p:attrName>ppt_x</p:attrName>
                                        </p:attrNameLst>
                                      </p:cBhvr>
                                      <p:tavLst>
                                        <p:tav tm="0">
                                          <p:val>
                                            <p:strVal val="#ppt_x"/>
                                          </p:val>
                                        </p:tav>
                                        <p:tav tm="100000">
                                          <p:val>
                                            <p:strVal val="#ppt_x"/>
                                          </p:val>
                                        </p:tav>
                                      </p:tavLst>
                                    </p:anim>
                                    <p:anim calcmode="lin" valueType="num">
                                      <p:cBhvr additive="base">
                                        <p:cTn id="38" dur="500" fill="hold"/>
                                        <p:tgtEl>
                                          <p:spTgt spid="423980"/>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23981"/>
                                        </p:tgtEl>
                                        <p:attrNameLst>
                                          <p:attrName>style.visibility</p:attrName>
                                        </p:attrNameLst>
                                      </p:cBhvr>
                                      <p:to>
                                        <p:strVal val="visible"/>
                                      </p:to>
                                    </p:set>
                                    <p:anim calcmode="lin" valueType="num">
                                      <p:cBhvr additive="base">
                                        <p:cTn id="43" dur="500" fill="hold"/>
                                        <p:tgtEl>
                                          <p:spTgt spid="423981"/>
                                        </p:tgtEl>
                                        <p:attrNameLst>
                                          <p:attrName>ppt_x</p:attrName>
                                        </p:attrNameLst>
                                      </p:cBhvr>
                                      <p:tavLst>
                                        <p:tav tm="0">
                                          <p:val>
                                            <p:strVal val="#ppt_x"/>
                                          </p:val>
                                        </p:tav>
                                        <p:tav tm="100000">
                                          <p:val>
                                            <p:strVal val="#ppt_x"/>
                                          </p:val>
                                        </p:tav>
                                      </p:tavLst>
                                    </p:anim>
                                    <p:anim calcmode="lin" valueType="num">
                                      <p:cBhvr additive="base">
                                        <p:cTn id="44" dur="500" fill="hold"/>
                                        <p:tgtEl>
                                          <p:spTgt spid="42398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9" grpId="0" build="p" autoUpdateAnimBg="0"/>
      <p:bldP spid="423979" grpId="0" autoUpdateAnimBg="0"/>
      <p:bldP spid="423980" grpId="0" autoUpdateAnimBg="0"/>
      <p:bldP spid="42398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10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 y="0"/>
            <a:ext cx="6629400" cy="680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2105" name="Rectangle 9"/>
          <p:cNvSpPr>
            <a:spLocks noChangeArrowheads="1"/>
          </p:cNvSpPr>
          <p:nvPr/>
        </p:nvSpPr>
        <p:spPr bwMode="auto">
          <a:xfrm>
            <a:off x="6591300" y="1052736"/>
            <a:ext cx="2552700" cy="5574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buClr>
                <a:srgbClr val="A50021"/>
              </a:buClr>
              <a:buFont typeface="Wingdings" panose="05000000000000000000" pitchFamily="2" charset="2"/>
              <a:buChar char="p"/>
            </a:pPr>
            <a:r>
              <a:rPr lang="zh-CN" altLang="en-US" sz="2400" dirty="0">
                <a:effectLst>
                  <a:outerShdw blurRad="38100" dist="38100" dir="2700000" algn="tl">
                    <a:srgbClr val="C0C0C0"/>
                  </a:outerShdw>
                </a:effectLst>
              </a:rPr>
              <a:t>总线用一条双线或粗线表示。</a:t>
            </a:r>
          </a:p>
          <a:p>
            <a:pPr>
              <a:lnSpc>
                <a:spcPct val="115000"/>
              </a:lnSpc>
              <a:buClr>
                <a:srgbClr val="A50021"/>
              </a:buClr>
              <a:buFont typeface="Wingdings" panose="05000000000000000000" pitchFamily="2" charset="2"/>
              <a:buChar char="p"/>
            </a:pPr>
            <a:r>
              <a:rPr lang="zh-CN" altLang="en-US" sz="2400" dirty="0">
                <a:effectLst>
                  <a:outerShdw blurRad="38100" dist="38100" dir="2700000" algn="tl">
                    <a:srgbClr val="C0C0C0"/>
                  </a:outerShdw>
                </a:effectLst>
              </a:rPr>
              <a:t>斜线旁边的数字指明总线中包含的信号线数。</a:t>
            </a:r>
          </a:p>
          <a:p>
            <a:pPr>
              <a:lnSpc>
                <a:spcPct val="115000"/>
              </a:lnSpc>
              <a:buClr>
                <a:srgbClr val="A50021"/>
              </a:buClr>
              <a:buFont typeface="Wingdings" panose="05000000000000000000" pitchFamily="2" charset="2"/>
              <a:buChar char="p"/>
            </a:pPr>
            <a:r>
              <a:rPr lang="zh-CN" altLang="en-US" sz="2400" dirty="0">
                <a:effectLst>
                  <a:outerShdw blurRad="38100" dist="38100" dir="2700000" algn="tl">
                    <a:srgbClr val="C0C0C0"/>
                  </a:outerShdw>
                </a:effectLst>
              </a:rPr>
              <a:t>总线宽度也可用总线名表示。</a:t>
            </a:r>
          </a:p>
          <a:p>
            <a:pPr>
              <a:lnSpc>
                <a:spcPct val="115000"/>
              </a:lnSpc>
              <a:buClr>
                <a:srgbClr val="A50021"/>
              </a:buClr>
              <a:buFont typeface="Wingdings" panose="05000000000000000000" pitchFamily="2" charset="2"/>
              <a:buNone/>
            </a:pPr>
            <a:r>
              <a:rPr lang="en-US" altLang="zh-CN" sz="2400" dirty="0">
                <a:effectLst>
                  <a:outerShdw blurRad="38100" dist="38100" dir="2700000" algn="tl">
                    <a:srgbClr val="C0C0C0"/>
                  </a:outerShdw>
                </a:effectLst>
              </a:rPr>
              <a:t>(</a:t>
            </a:r>
            <a:r>
              <a:rPr lang="zh-CN" altLang="en-US" sz="2400" dirty="0">
                <a:effectLst>
                  <a:outerShdw blurRad="38100" dist="38100" dir="2700000" algn="tl">
                    <a:srgbClr val="C0C0C0"/>
                  </a:outerShdw>
                </a:effectLst>
              </a:rPr>
              <a:t>如</a:t>
            </a:r>
            <a:r>
              <a:rPr lang="en-US" altLang="zh-CN" sz="2400" dirty="0">
                <a:effectLst>
                  <a:outerShdw blurRad="38100" dist="38100" dir="2700000" algn="tl">
                    <a:srgbClr val="C0C0C0"/>
                  </a:outerShdw>
                </a:effectLst>
              </a:rPr>
              <a:t>:BUS[31…0])</a:t>
            </a:r>
          </a:p>
          <a:p>
            <a:pPr>
              <a:lnSpc>
                <a:spcPct val="115000"/>
              </a:lnSpc>
              <a:buClr>
                <a:srgbClr val="A50021"/>
              </a:buClr>
              <a:buFont typeface="Wingdings" panose="05000000000000000000" pitchFamily="2" charset="2"/>
              <a:buChar char="p"/>
            </a:pPr>
            <a:r>
              <a:rPr lang="zh-CN" altLang="en-US" sz="2400" dirty="0">
                <a:effectLst>
                  <a:outerShdw blurRad="38100" dist="38100" dir="2700000" algn="tl">
                    <a:srgbClr val="C0C0C0"/>
                  </a:outerShdw>
                </a:effectLst>
              </a:rPr>
              <a:t>有效电平和反相圈可以出现、也可以不出现。</a:t>
            </a:r>
          </a:p>
          <a:p>
            <a:pPr>
              <a:lnSpc>
                <a:spcPct val="115000"/>
              </a:lnSpc>
              <a:buClr>
                <a:srgbClr val="A50021"/>
              </a:buClr>
              <a:buFont typeface="Wingdings" panose="05000000000000000000" pitchFamily="2" charset="2"/>
              <a:buChar char="p"/>
            </a:pPr>
            <a:r>
              <a:rPr lang="zh-CN" altLang="en-US" sz="2400" dirty="0">
                <a:effectLst>
                  <a:outerShdw blurRad="38100" dist="38100" dir="2700000" algn="tl">
                    <a:srgbClr val="C0C0C0"/>
                  </a:outerShdw>
                </a:effectLst>
              </a:rPr>
              <a:t>应明确标出控制流和数据流。</a:t>
            </a:r>
          </a:p>
        </p:txBody>
      </p:sp>
      <p:sp>
        <p:nvSpPr>
          <p:cNvPr id="2" name="文本框 1"/>
          <p:cNvSpPr txBox="1"/>
          <p:nvPr/>
        </p:nvSpPr>
        <p:spPr>
          <a:xfrm>
            <a:off x="1530741" y="6422300"/>
            <a:ext cx="792088" cy="369332"/>
          </a:xfrm>
          <a:prstGeom prst="rect">
            <a:avLst/>
          </a:prstGeom>
          <a:solidFill>
            <a:schemeClr val="bg1"/>
          </a:solidFill>
        </p:spPr>
        <p:txBody>
          <a:bodyPr wrap="square" rtlCol="0">
            <a:spAutoFit/>
          </a:bodyPr>
          <a:lstStyle/>
          <a:p>
            <a:endParaRPr lang="zh-CN" altLang="en-US" dirty="0"/>
          </a:p>
        </p:txBody>
      </p:sp>
    </p:spTree>
    <p:extLst>
      <p:ext uri="{BB962C8B-B14F-4D97-AF65-F5344CB8AC3E}">
        <p14:creationId xmlns:p14="http://schemas.microsoft.com/office/powerpoint/2010/main" val="7278357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ChangeArrowheads="1"/>
          </p:cNvSpPr>
          <p:nvPr/>
        </p:nvSpPr>
        <p:spPr bwMode="auto">
          <a:xfrm>
            <a:off x="838200" y="990600"/>
            <a:ext cx="685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zh-CN" altLang="en-US" sz="2800">
                <a:solidFill>
                  <a:schemeClr val="tx2"/>
                </a:solidFill>
                <a:latin typeface="华文新魏" pitchFamily="2" charset="-122"/>
                <a:ea typeface="华文新魏" pitchFamily="2" charset="-122"/>
              </a:rPr>
              <a:t>七段显示译码器的真值表</a:t>
            </a:r>
          </a:p>
        </p:txBody>
      </p:sp>
      <p:grpSp>
        <p:nvGrpSpPr>
          <p:cNvPr id="424963" name="Group 3"/>
          <p:cNvGrpSpPr>
            <a:grpSpLocks/>
          </p:cNvGrpSpPr>
          <p:nvPr/>
        </p:nvGrpSpPr>
        <p:grpSpPr bwMode="auto">
          <a:xfrm>
            <a:off x="2209800" y="533400"/>
            <a:ext cx="5562600" cy="5894388"/>
            <a:chOff x="1248" y="336"/>
            <a:chExt cx="3504" cy="3713"/>
          </a:xfrm>
        </p:grpSpPr>
        <p:sp>
          <p:nvSpPr>
            <p:cNvPr id="424964" name="Text Box 4"/>
            <p:cNvSpPr txBox="1">
              <a:spLocks noChangeArrowheads="1"/>
            </p:cNvSpPr>
            <p:nvPr/>
          </p:nvSpPr>
          <p:spPr bwMode="auto">
            <a:xfrm>
              <a:off x="1680" y="710"/>
              <a:ext cx="960" cy="1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Tahoma" pitchFamily="34" charset="0"/>
                </a:rPr>
                <a:t>0   0   0   0    </a:t>
              </a:r>
            </a:p>
            <a:p>
              <a:r>
                <a:rPr lang="zh-CN" altLang="en-US" sz="2000">
                  <a:latin typeface="Tahoma" pitchFamily="34" charset="0"/>
                </a:rPr>
                <a:t>0   0   0   1</a:t>
              </a:r>
            </a:p>
            <a:p>
              <a:r>
                <a:rPr lang="zh-CN" altLang="en-US" sz="2000">
                  <a:latin typeface="Tahoma" pitchFamily="34" charset="0"/>
                </a:rPr>
                <a:t>0   0   1   0</a:t>
              </a:r>
            </a:p>
            <a:p>
              <a:r>
                <a:rPr lang="zh-CN" altLang="en-US" sz="2000">
                  <a:latin typeface="Tahoma" pitchFamily="34" charset="0"/>
                </a:rPr>
                <a:t>0   0   1   1</a:t>
              </a:r>
            </a:p>
            <a:p>
              <a:r>
                <a:rPr lang="zh-CN" altLang="en-US" sz="2000">
                  <a:latin typeface="Tahoma" pitchFamily="34" charset="0"/>
                </a:rPr>
                <a:t>0   1   0   0</a:t>
              </a:r>
            </a:p>
            <a:p>
              <a:r>
                <a:rPr lang="zh-CN" altLang="en-US" sz="2000">
                  <a:latin typeface="Tahoma" pitchFamily="34" charset="0"/>
                </a:rPr>
                <a:t>0   1   0   1</a:t>
              </a:r>
            </a:p>
            <a:p>
              <a:r>
                <a:rPr lang="zh-CN" altLang="en-US" sz="2000">
                  <a:latin typeface="Tahoma" pitchFamily="34" charset="0"/>
                </a:rPr>
                <a:t>0   1   1   0</a:t>
              </a:r>
            </a:p>
            <a:p>
              <a:r>
                <a:rPr lang="zh-CN" altLang="en-US" sz="2000">
                  <a:latin typeface="Tahoma" pitchFamily="34" charset="0"/>
                </a:rPr>
                <a:t>0   1   1   1</a:t>
              </a:r>
            </a:p>
            <a:p>
              <a:r>
                <a:rPr lang="zh-CN" altLang="en-US" sz="2000">
                  <a:latin typeface="Tahoma" pitchFamily="34" charset="0"/>
                </a:rPr>
                <a:t>1   0   0   0</a:t>
              </a:r>
            </a:p>
            <a:p>
              <a:r>
                <a:rPr lang="zh-CN" altLang="en-US" sz="2000">
                  <a:latin typeface="Tahoma" pitchFamily="34" charset="0"/>
                </a:rPr>
                <a:t>1   0   0   1</a:t>
              </a:r>
            </a:p>
          </p:txBody>
        </p:sp>
        <p:sp>
          <p:nvSpPr>
            <p:cNvPr id="424965" name="Text Box 5"/>
            <p:cNvSpPr txBox="1">
              <a:spLocks noChangeArrowheads="1"/>
            </p:cNvSpPr>
            <p:nvPr/>
          </p:nvSpPr>
          <p:spPr bwMode="auto">
            <a:xfrm>
              <a:off x="1680" y="2774"/>
              <a:ext cx="947"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latin typeface="Tahoma" pitchFamily="34" charset="0"/>
                </a:rPr>
                <a:t>1   0   1   0</a:t>
              </a:r>
            </a:p>
            <a:p>
              <a:r>
                <a:rPr lang="zh-CN" altLang="en-US" sz="2000" dirty="0">
                  <a:latin typeface="Tahoma" pitchFamily="34" charset="0"/>
                </a:rPr>
                <a:t>1   0   1   1</a:t>
              </a:r>
            </a:p>
            <a:p>
              <a:r>
                <a:rPr lang="zh-CN" altLang="en-US" sz="2000" dirty="0">
                  <a:latin typeface="Tahoma" pitchFamily="34" charset="0"/>
                </a:rPr>
                <a:t>1   1   0   0</a:t>
              </a:r>
            </a:p>
            <a:p>
              <a:r>
                <a:rPr lang="zh-CN" altLang="en-US" sz="2000" dirty="0">
                  <a:latin typeface="Tahoma" pitchFamily="34" charset="0"/>
                </a:rPr>
                <a:t>1   1   0   1</a:t>
              </a:r>
            </a:p>
            <a:p>
              <a:r>
                <a:rPr lang="zh-CN" altLang="en-US" sz="2000" dirty="0">
                  <a:latin typeface="Tahoma" pitchFamily="34" charset="0"/>
                </a:rPr>
                <a:t>1   1   1   0</a:t>
              </a:r>
            </a:p>
            <a:p>
              <a:r>
                <a:rPr lang="zh-CN" altLang="en-US" sz="2000" dirty="0">
                  <a:latin typeface="Tahoma" pitchFamily="34" charset="0"/>
                </a:rPr>
                <a:t>1   1   1   1</a:t>
              </a:r>
            </a:p>
          </p:txBody>
        </p:sp>
        <p:sp>
          <p:nvSpPr>
            <p:cNvPr id="424966" name="Text Box 6"/>
            <p:cNvSpPr txBox="1">
              <a:spLocks noChangeArrowheads="1"/>
            </p:cNvSpPr>
            <p:nvPr/>
          </p:nvSpPr>
          <p:spPr bwMode="auto">
            <a:xfrm>
              <a:off x="2779" y="710"/>
              <a:ext cx="1943" cy="1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latin typeface="Tahoma" pitchFamily="34" charset="0"/>
                </a:rPr>
                <a:t>1    1    1    1    1    1    0</a:t>
              </a:r>
            </a:p>
            <a:p>
              <a:r>
                <a:rPr lang="zh-CN" altLang="en-US" sz="2000" dirty="0">
                  <a:latin typeface="Tahoma" pitchFamily="34" charset="0"/>
                </a:rPr>
                <a:t>0    1    1    0    0    0    0</a:t>
              </a:r>
            </a:p>
            <a:p>
              <a:r>
                <a:rPr lang="zh-CN" altLang="en-US" sz="2000" dirty="0">
                  <a:latin typeface="Tahoma" pitchFamily="34" charset="0"/>
                </a:rPr>
                <a:t>1    1    0    1    1    0    1</a:t>
              </a:r>
            </a:p>
            <a:p>
              <a:r>
                <a:rPr lang="zh-CN" altLang="en-US" sz="2000" dirty="0">
                  <a:latin typeface="Tahoma" pitchFamily="34" charset="0"/>
                </a:rPr>
                <a:t>1    1    1    1    0    0    1</a:t>
              </a:r>
            </a:p>
            <a:p>
              <a:r>
                <a:rPr lang="zh-CN" altLang="en-US" sz="2000" dirty="0">
                  <a:latin typeface="Tahoma" pitchFamily="34" charset="0"/>
                </a:rPr>
                <a:t>0    1    1    0    0    1    1</a:t>
              </a:r>
            </a:p>
            <a:p>
              <a:r>
                <a:rPr lang="zh-CN" altLang="en-US" sz="2000" dirty="0">
                  <a:latin typeface="Tahoma" pitchFamily="34" charset="0"/>
                </a:rPr>
                <a:t>1    0    1    1    0    1    1</a:t>
              </a:r>
            </a:p>
            <a:p>
              <a:r>
                <a:rPr lang="en-US" altLang="zh-CN" sz="2000" dirty="0">
                  <a:solidFill>
                    <a:srgbClr val="FF0000"/>
                  </a:solidFill>
                  <a:latin typeface="Tahoma" pitchFamily="34" charset="0"/>
                </a:rPr>
                <a:t>0</a:t>
              </a:r>
              <a:r>
                <a:rPr lang="zh-CN" altLang="en-US" sz="2000" dirty="0">
                  <a:latin typeface="Tahoma" pitchFamily="34" charset="0"/>
                </a:rPr>
                <a:t>    0    1    1    1    1    1</a:t>
              </a:r>
            </a:p>
            <a:p>
              <a:r>
                <a:rPr lang="zh-CN" altLang="en-US" sz="2000" dirty="0">
                  <a:latin typeface="Tahoma" pitchFamily="34" charset="0"/>
                </a:rPr>
                <a:t>1    1    1    0    0    0    0</a:t>
              </a:r>
            </a:p>
            <a:p>
              <a:r>
                <a:rPr lang="zh-CN" altLang="en-US" sz="2000" dirty="0">
                  <a:latin typeface="Tahoma" pitchFamily="34" charset="0"/>
                </a:rPr>
                <a:t>1    1    1    1    1    1    1</a:t>
              </a:r>
            </a:p>
            <a:p>
              <a:r>
                <a:rPr lang="zh-CN" altLang="en-US" sz="2000" dirty="0">
                  <a:latin typeface="Tahoma" pitchFamily="34" charset="0"/>
                </a:rPr>
                <a:t>1    1    1    0    0    1    1</a:t>
              </a:r>
            </a:p>
          </p:txBody>
        </p:sp>
        <p:sp>
          <p:nvSpPr>
            <p:cNvPr id="424967" name="Text Box 7"/>
            <p:cNvSpPr txBox="1">
              <a:spLocks noChangeArrowheads="1"/>
            </p:cNvSpPr>
            <p:nvPr/>
          </p:nvSpPr>
          <p:spPr bwMode="auto">
            <a:xfrm>
              <a:off x="2779" y="2774"/>
              <a:ext cx="1943" cy="1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0070C0"/>
                  </a:solidFill>
                  <a:latin typeface="Tahoma" pitchFamily="34" charset="0"/>
                </a:rPr>
                <a:t>1</a:t>
              </a:r>
              <a:r>
                <a:rPr lang="zh-CN" altLang="en-US" sz="2000" dirty="0">
                  <a:solidFill>
                    <a:srgbClr val="0070C0"/>
                  </a:solidFill>
                  <a:latin typeface="Tahoma" pitchFamily="34" charset="0"/>
                </a:rPr>
                <a:t>    </a:t>
              </a:r>
              <a:r>
                <a:rPr lang="en-US" altLang="zh-CN" sz="2000" dirty="0">
                  <a:solidFill>
                    <a:srgbClr val="0070C0"/>
                  </a:solidFill>
                  <a:latin typeface="Tahoma" pitchFamily="34" charset="0"/>
                </a:rPr>
                <a:t>1</a:t>
              </a:r>
              <a:r>
                <a:rPr lang="zh-CN" altLang="en-US" sz="2000" dirty="0">
                  <a:solidFill>
                    <a:srgbClr val="0070C0"/>
                  </a:solidFill>
                  <a:latin typeface="Tahoma" pitchFamily="34" charset="0"/>
                </a:rPr>
                <a:t>    </a:t>
              </a:r>
              <a:r>
                <a:rPr lang="en-US" altLang="zh-CN" sz="2000" dirty="0">
                  <a:solidFill>
                    <a:srgbClr val="0070C0"/>
                  </a:solidFill>
                  <a:latin typeface="Tahoma" pitchFamily="34" charset="0"/>
                </a:rPr>
                <a:t>1</a:t>
              </a:r>
              <a:r>
                <a:rPr lang="zh-CN" altLang="en-US" sz="2000" dirty="0">
                  <a:solidFill>
                    <a:srgbClr val="0070C0"/>
                  </a:solidFill>
                  <a:latin typeface="Tahoma" pitchFamily="34" charset="0"/>
                </a:rPr>
                <a:t>    </a:t>
              </a:r>
              <a:r>
                <a:rPr lang="en-US" altLang="zh-CN" sz="2000" dirty="0">
                  <a:solidFill>
                    <a:srgbClr val="0070C0"/>
                  </a:solidFill>
                  <a:latin typeface="Tahoma" pitchFamily="34" charset="0"/>
                </a:rPr>
                <a:t>0</a:t>
              </a:r>
              <a:r>
                <a:rPr lang="zh-CN" altLang="en-US" sz="2000" dirty="0">
                  <a:solidFill>
                    <a:srgbClr val="0070C0"/>
                  </a:solidFill>
                  <a:latin typeface="Tahoma" pitchFamily="34" charset="0"/>
                </a:rPr>
                <a:t>    1    </a:t>
              </a:r>
              <a:r>
                <a:rPr lang="en-US" altLang="zh-CN" sz="2000" dirty="0">
                  <a:solidFill>
                    <a:srgbClr val="0070C0"/>
                  </a:solidFill>
                  <a:latin typeface="Tahoma" pitchFamily="34" charset="0"/>
                </a:rPr>
                <a:t>1</a:t>
              </a:r>
              <a:r>
                <a:rPr lang="zh-CN" altLang="en-US" sz="2000" dirty="0">
                  <a:solidFill>
                    <a:srgbClr val="0070C0"/>
                  </a:solidFill>
                  <a:latin typeface="Tahoma" pitchFamily="34" charset="0"/>
                </a:rPr>
                <a:t>    1</a:t>
              </a:r>
            </a:p>
            <a:p>
              <a:r>
                <a:rPr lang="zh-CN" altLang="en-US" sz="2000" dirty="0">
                  <a:solidFill>
                    <a:srgbClr val="0070C0"/>
                  </a:solidFill>
                  <a:latin typeface="Tahoma" pitchFamily="34" charset="0"/>
                </a:rPr>
                <a:t>0    0    1    1    </a:t>
              </a:r>
              <a:r>
                <a:rPr lang="en-US" altLang="zh-CN" sz="2000" dirty="0">
                  <a:solidFill>
                    <a:srgbClr val="0070C0"/>
                  </a:solidFill>
                  <a:latin typeface="Tahoma" pitchFamily="34" charset="0"/>
                </a:rPr>
                <a:t>1</a:t>
              </a:r>
              <a:r>
                <a:rPr lang="zh-CN" altLang="en-US" sz="2000" dirty="0">
                  <a:solidFill>
                    <a:srgbClr val="0070C0"/>
                  </a:solidFill>
                  <a:latin typeface="Tahoma" pitchFamily="34" charset="0"/>
                </a:rPr>
                <a:t>    </a:t>
              </a:r>
              <a:r>
                <a:rPr lang="en-US" altLang="zh-CN" sz="2000" dirty="0">
                  <a:solidFill>
                    <a:srgbClr val="0070C0"/>
                  </a:solidFill>
                  <a:latin typeface="Tahoma" pitchFamily="34" charset="0"/>
                </a:rPr>
                <a:t>1</a:t>
              </a:r>
              <a:r>
                <a:rPr lang="zh-CN" altLang="en-US" sz="2000" dirty="0">
                  <a:solidFill>
                    <a:srgbClr val="0070C0"/>
                  </a:solidFill>
                  <a:latin typeface="Tahoma" pitchFamily="34" charset="0"/>
                </a:rPr>
                <a:t>    1</a:t>
              </a:r>
            </a:p>
            <a:p>
              <a:r>
                <a:rPr lang="en-US" altLang="zh-CN" sz="2000" dirty="0">
                  <a:solidFill>
                    <a:srgbClr val="0070C0"/>
                  </a:solidFill>
                  <a:latin typeface="Tahoma" pitchFamily="34" charset="0"/>
                </a:rPr>
                <a:t>1</a:t>
              </a:r>
              <a:r>
                <a:rPr lang="zh-CN" altLang="en-US" sz="2000" dirty="0">
                  <a:solidFill>
                    <a:srgbClr val="0070C0"/>
                  </a:solidFill>
                  <a:latin typeface="Tahoma" pitchFamily="34" charset="0"/>
                </a:rPr>
                <a:t>    </a:t>
              </a:r>
              <a:r>
                <a:rPr lang="en-US" altLang="zh-CN" sz="2000" dirty="0">
                  <a:solidFill>
                    <a:srgbClr val="0070C0"/>
                  </a:solidFill>
                  <a:latin typeface="Tahoma" pitchFamily="34" charset="0"/>
                </a:rPr>
                <a:t>0</a:t>
              </a:r>
              <a:r>
                <a:rPr lang="zh-CN" altLang="en-US" sz="2000" dirty="0">
                  <a:solidFill>
                    <a:srgbClr val="0070C0"/>
                  </a:solidFill>
                  <a:latin typeface="Tahoma" pitchFamily="34" charset="0"/>
                </a:rPr>
                <a:t>    0    </a:t>
              </a:r>
              <a:r>
                <a:rPr lang="en-US" altLang="zh-CN" sz="2000" dirty="0">
                  <a:solidFill>
                    <a:srgbClr val="0070C0"/>
                  </a:solidFill>
                  <a:latin typeface="Tahoma" pitchFamily="34" charset="0"/>
                </a:rPr>
                <a:t>1</a:t>
              </a:r>
              <a:r>
                <a:rPr lang="zh-CN" altLang="en-US" sz="2000" dirty="0">
                  <a:solidFill>
                    <a:srgbClr val="0070C0"/>
                  </a:solidFill>
                  <a:latin typeface="Tahoma" pitchFamily="34" charset="0"/>
                </a:rPr>
                <a:t>    </a:t>
              </a:r>
              <a:r>
                <a:rPr lang="en-US" altLang="zh-CN" sz="2000" dirty="0">
                  <a:solidFill>
                    <a:srgbClr val="0070C0"/>
                  </a:solidFill>
                  <a:latin typeface="Tahoma" pitchFamily="34" charset="0"/>
                </a:rPr>
                <a:t>1</a:t>
              </a:r>
              <a:r>
                <a:rPr lang="zh-CN" altLang="en-US" sz="2000" dirty="0">
                  <a:solidFill>
                    <a:srgbClr val="0070C0"/>
                  </a:solidFill>
                  <a:latin typeface="Tahoma" pitchFamily="34" charset="0"/>
                </a:rPr>
                <a:t>    1    </a:t>
              </a:r>
              <a:r>
                <a:rPr lang="en-US" altLang="zh-CN" sz="2000" dirty="0">
                  <a:solidFill>
                    <a:srgbClr val="0070C0"/>
                  </a:solidFill>
                  <a:latin typeface="Tahoma" pitchFamily="34" charset="0"/>
                </a:rPr>
                <a:t>0</a:t>
              </a:r>
              <a:endParaRPr lang="zh-CN" altLang="en-US" sz="2000" dirty="0">
                <a:solidFill>
                  <a:srgbClr val="0070C0"/>
                </a:solidFill>
                <a:latin typeface="Tahoma" pitchFamily="34" charset="0"/>
              </a:endParaRPr>
            </a:p>
            <a:p>
              <a:r>
                <a:rPr lang="en-US" altLang="zh-CN" sz="2000" dirty="0">
                  <a:solidFill>
                    <a:srgbClr val="0070C0"/>
                  </a:solidFill>
                  <a:latin typeface="Tahoma" pitchFamily="34" charset="0"/>
                </a:rPr>
                <a:t>0</a:t>
              </a:r>
              <a:r>
                <a:rPr lang="zh-CN" altLang="en-US" sz="2000" dirty="0">
                  <a:solidFill>
                    <a:srgbClr val="0070C0"/>
                  </a:solidFill>
                  <a:latin typeface="Tahoma" pitchFamily="34" charset="0"/>
                </a:rPr>
                <a:t>    </a:t>
              </a:r>
              <a:r>
                <a:rPr lang="en-US" altLang="zh-CN" sz="2000" dirty="0">
                  <a:solidFill>
                    <a:srgbClr val="0070C0"/>
                  </a:solidFill>
                  <a:latin typeface="Tahoma" pitchFamily="34" charset="0"/>
                </a:rPr>
                <a:t>1</a:t>
              </a:r>
              <a:r>
                <a:rPr lang="zh-CN" altLang="en-US" sz="2000" dirty="0">
                  <a:solidFill>
                    <a:srgbClr val="0070C0"/>
                  </a:solidFill>
                  <a:latin typeface="Tahoma" pitchFamily="34" charset="0"/>
                </a:rPr>
                <a:t>    </a:t>
              </a:r>
              <a:r>
                <a:rPr lang="en-US" altLang="zh-CN" sz="2000" dirty="0">
                  <a:solidFill>
                    <a:srgbClr val="0070C0"/>
                  </a:solidFill>
                  <a:latin typeface="Tahoma" pitchFamily="34" charset="0"/>
                </a:rPr>
                <a:t>1</a:t>
              </a:r>
              <a:r>
                <a:rPr lang="zh-CN" altLang="en-US" sz="2000" dirty="0">
                  <a:solidFill>
                    <a:srgbClr val="0070C0"/>
                  </a:solidFill>
                  <a:latin typeface="Tahoma" pitchFamily="34" charset="0"/>
                </a:rPr>
                <a:t>    1    </a:t>
              </a:r>
              <a:r>
                <a:rPr lang="en-US" altLang="zh-CN" sz="2000" dirty="0">
                  <a:solidFill>
                    <a:srgbClr val="0070C0"/>
                  </a:solidFill>
                  <a:latin typeface="Tahoma" pitchFamily="34" charset="0"/>
                </a:rPr>
                <a:t>1</a:t>
              </a:r>
              <a:r>
                <a:rPr lang="zh-CN" altLang="en-US" sz="2000" dirty="0">
                  <a:solidFill>
                    <a:srgbClr val="0070C0"/>
                  </a:solidFill>
                  <a:latin typeface="Tahoma" pitchFamily="34" charset="0"/>
                </a:rPr>
                <a:t>    </a:t>
              </a:r>
              <a:r>
                <a:rPr lang="en-US" altLang="zh-CN" sz="2000" dirty="0">
                  <a:solidFill>
                    <a:srgbClr val="0070C0"/>
                  </a:solidFill>
                  <a:latin typeface="Tahoma" pitchFamily="34" charset="0"/>
                </a:rPr>
                <a:t>0</a:t>
              </a:r>
              <a:r>
                <a:rPr lang="zh-CN" altLang="en-US" sz="2000" dirty="0">
                  <a:solidFill>
                    <a:srgbClr val="0070C0"/>
                  </a:solidFill>
                  <a:latin typeface="Tahoma" pitchFamily="34" charset="0"/>
                </a:rPr>
                <a:t>    1</a:t>
              </a:r>
            </a:p>
            <a:p>
              <a:r>
                <a:rPr lang="en-US" altLang="zh-CN" sz="2000" dirty="0">
                  <a:solidFill>
                    <a:srgbClr val="0070C0"/>
                  </a:solidFill>
                  <a:latin typeface="Tahoma" pitchFamily="34" charset="0"/>
                </a:rPr>
                <a:t>1</a:t>
              </a:r>
              <a:r>
                <a:rPr lang="zh-CN" altLang="en-US" sz="2000" dirty="0">
                  <a:solidFill>
                    <a:srgbClr val="0070C0"/>
                  </a:solidFill>
                  <a:latin typeface="Tahoma" pitchFamily="34" charset="0"/>
                </a:rPr>
                <a:t>    0    0    1    1    1    1</a:t>
              </a:r>
            </a:p>
            <a:p>
              <a:r>
                <a:rPr lang="en-US" altLang="zh-CN" sz="2000" dirty="0">
                  <a:solidFill>
                    <a:srgbClr val="0070C0"/>
                  </a:solidFill>
                  <a:latin typeface="Tahoma" pitchFamily="34" charset="0"/>
                </a:rPr>
                <a:t>1</a:t>
              </a:r>
              <a:r>
                <a:rPr lang="zh-CN" altLang="en-US" sz="2000" dirty="0">
                  <a:solidFill>
                    <a:srgbClr val="0070C0"/>
                  </a:solidFill>
                  <a:latin typeface="Tahoma" pitchFamily="34" charset="0"/>
                </a:rPr>
                <a:t>    0    0    0    </a:t>
              </a:r>
              <a:r>
                <a:rPr lang="en-US" altLang="zh-CN" sz="2000" dirty="0">
                  <a:solidFill>
                    <a:srgbClr val="0070C0"/>
                  </a:solidFill>
                  <a:latin typeface="Tahoma" pitchFamily="34" charset="0"/>
                </a:rPr>
                <a:t>1</a:t>
              </a:r>
              <a:r>
                <a:rPr lang="zh-CN" altLang="en-US" sz="2000" dirty="0">
                  <a:solidFill>
                    <a:srgbClr val="0070C0"/>
                  </a:solidFill>
                  <a:latin typeface="Tahoma" pitchFamily="34" charset="0"/>
                </a:rPr>
                <a:t>    </a:t>
              </a:r>
              <a:r>
                <a:rPr lang="en-US" altLang="zh-CN" sz="2000" dirty="0">
                  <a:solidFill>
                    <a:srgbClr val="0070C0"/>
                  </a:solidFill>
                  <a:latin typeface="Tahoma" pitchFamily="34" charset="0"/>
                </a:rPr>
                <a:t>1</a:t>
              </a:r>
              <a:r>
                <a:rPr lang="zh-CN" altLang="en-US" sz="2000" dirty="0">
                  <a:solidFill>
                    <a:srgbClr val="0070C0"/>
                  </a:solidFill>
                  <a:latin typeface="Tahoma" pitchFamily="34" charset="0"/>
                </a:rPr>
                <a:t>    </a:t>
              </a:r>
              <a:r>
                <a:rPr lang="en-US" altLang="zh-CN" sz="2000" dirty="0">
                  <a:solidFill>
                    <a:srgbClr val="0070C0"/>
                  </a:solidFill>
                  <a:latin typeface="Tahoma" pitchFamily="34" charset="0"/>
                </a:rPr>
                <a:t>1</a:t>
              </a:r>
              <a:endParaRPr lang="zh-CN" altLang="en-US" sz="2000" dirty="0">
                <a:solidFill>
                  <a:srgbClr val="0070C0"/>
                </a:solidFill>
                <a:latin typeface="Tahoma" pitchFamily="34" charset="0"/>
              </a:endParaRPr>
            </a:p>
          </p:txBody>
        </p:sp>
        <p:sp>
          <p:nvSpPr>
            <p:cNvPr id="424968" name="Text Box 8"/>
            <p:cNvSpPr txBox="1">
              <a:spLocks noChangeArrowheads="1"/>
            </p:cNvSpPr>
            <p:nvPr/>
          </p:nvSpPr>
          <p:spPr bwMode="auto">
            <a:xfrm>
              <a:off x="1625" y="367"/>
              <a:ext cx="10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latin typeface="Tahoma" pitchFamily="34" charset="0"/>
                </a:rPr>
                <a:t>A3</a:t>
              </a:r>
              <a:r>
                <a:rPr lang="en-US" altLang="zh-CN" sz="2000" baseline="-25000">
                  <a:latin typeface="Tahoma" pitchFamily="34" charset="0"/>
                </a:rPr>
                <a:t> </a:t>
              </a:r>
              <a:r>
                <a:rPr lang="en-US" altLang="zh-CN" sz="2000">
                  <a:latin typeface="Tahoma" pitchFamily="34" charset="0"/>
                </a:rPr>
                <a:t>A2</a:t>
              </a:r>
              <a:r>
                <a:rPr lang="en-US" altLang="zh-CN" sz="2000" baseline="-25000">
                  <a:latin typeface="Tahoma" pitchFamily="34" charset="0"/>
                </a:rPr>
                <a:t> </a:t>
              </a:r>
              <a:r>
                <a:rPr lang="en-US" altLang="zh-CN" sz="2000">
                  <a:latin typeface="Tahoma" pitchFamily="34" charset="0"/>
                </a:rPr>
                <a:t>A1</a:t>
              </a:r>
              <a:r>
                <a:rPr lang="en-US" altLang="zh-CN" sz="2000" baseline="-25000">
                  <a:latin typeface="Tahoma" pitchFamily="34" charset="0"/>
                </a:rPr>
                <a:t> </a:t>
              </a:r>
              <a:r>
                <a:rPr lang="en-US" altLang="zh-CN" sz="2000">
                  <a:latin typeface="Tahoma" pitchFamily="34" charset="0"/>
                </a:rPr>
                <a:t>A0</a:t>
              </a:r>
            </a:p>
          </p:txBody>
        </p:sp>
        <p:sp>
          <p:nvSpPr>
            <p:cNvPr id="424969" name="Line 9"/>
            <p:cNvSpPr>
              <a:spLocks noChangeShapeType="1"/>
            </p:cNvSpPr>
            <p:nvPr/>
          </p:nvSpPr>
          <p:spPr bwMode="auto">
            <a:xfrm>
              <a:off x="1248" y="672"/>
              <a:ext cx="350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4970" name="Line 10"/>
            <p:cNvSpPr>
              <a:spLocks noChangeShapeType="1"/>
            </p:cNvSpPr>
            <p:nvPr/>
          </p:nvSpPr>
          <p:spPr bwMode="auto">
            <a:xfrm>
              <a:off x="1248" y="2736"/>
              <a:ext cx="350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4971" name="Line 11"/>
            <p:cNvSpPr>
              <a:spLocks noChangeShapeType="1"/>
            </p:cNvSpPr>
            <p:nvPr/>
          </p:nvSpPr>
          <p:spPr bwMode="auto">
            <a:xfrm>
              <a:off x="2688" y="336"/>
              <a:ext cx="0" cy="369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4972" name="Text Box 12"/>
            <p:cNvSpPr txBox="1">
              <a:spLocks noChangeArrowheads="1"/>
            </p:cNvSpPr>
            <p:nvPr/>
          </p:nvSpPr>
          <p:spPr bwMode="auto">
            <a:xfrm>
              <a:off x="2766" y="336"/>
              <a:ext cx="18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Tahoma" pitchFamily="34" charset="0"/>
                </a:rPr>
                <a:t>a   b   c   d   e   f   g</a:t>
              </a:r>
            </a:p>
          </p:txBody>
        </p:sp>
        <p:sp>
          <p:nvSpPr>
            <p:cNvPr id="424973" name="Line 13"/>
            <p:cNvSpPr>
              <a:spLocks noChangeShapeType="1"/>
            </p:cNvSpPr>
            <p:nvPr/>
          </p:nvSpPr>
          <p:spPr bwMode="auto">
            <a:xfrm>
              <a:off x="1584" y="336"/>
              <a:ext cx="0" cy="369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4974" name="Text Box 14"/>
            <p:cNvSpPr txBox="1">
              <a:spLocks noChangeArrowheads="1"/>
            </p:cNvSpPr>
            <p:nvPr/>
          </p:nvSpPr>
          <p:spPr bwMode="auto">
            <a:xfrm>
              <a:off x="1332" y="710"/>
              <a:ext cx="204" cy="1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sz="2000" dirty="0">
                  <a:latin typeface="Tahoma" pitchFamily="34" charset="0"/>
                </a:rPr>
                <a:t>0</a:t>
              </a:r>
            </a:p>
            <a:p>
              <a:pPr algn="r"/>
              <a:r>
                <a:rPr lang="zh-CN" altLang="en-US" sz="2000" dirty="0">
                  <a:latin typeface="Tahoma" pitchFamily="34" charset="0"/>
                </a:rPr>
                <a:t>1</a:t>
              </a:r>
            </a:p>
            <a:p>
              <a:pPr algn="r"/>
              <a:r>
                <a:rPr lang="zh-CN" altLang="en-US" sz="2000" dirty="0">
                  <a:latin typeface="Tahoma" pitchFamily="34" charset="0"/>
                </a:rPr>
                <a:t>2</a:t>
              </a:r>
            </a:p>
            <a:p>
              <a:pPr algn="r"/>
              <a:r>
                <a:rPr lang="zh-CN" altLang="en-US" sz="2000" dirty="0">
                  <a:latin typeface="Tahoma" pitchFamily="34" charset="0"/>
                </a:rPr>
                <a:t>3</a:t>
              </a:r>
            </a:p>
            <a:p>
              <a:pPr algn="r"/>
              <a:r>
                <a:rPr lang="zh-CN" altLang="en-US" sz="2000" dirty="0">
                  <a:latin typeface="Tahoma" pitchFamily="34" charset="0"/>
                </a:rPr>
                <a:t>4</a:t>
              </a:r>
            </a:p>
            <a:p>
              <a:pPr algn="r"/>
              <a:r>
                <a:rPr lang="zh-CN" altLang="en-US" sz="2000" dirty="0">
                  <a:latin typeface="Tahoma" pitchFamily="34" charset="0"/>
                </a:rPr>
                <a:t>5</a:t>
              </a:r>
            </a:p>
            <a:p>
              <a:pPr algn="r"/>
              <a:r>
                <a:rPr lang="zh-CN" altLang="en-US" sz="2000" dirty="0">
                  <a:solidFill>
                    <a:srgbClr val="FF0000"/>
                  </a:solidFill>
                  <a:latin typeface="Tahoma" pitchFamily="34" charset="0"/>
                </a:rPr>
                <a:t>6</a:t>
              </a:r>
            </a:p>
            <a:p>
              <a:pPr algn="r"/>
              <a:r>
                <a:rPr lang="zh-CN" altLang="en-US" sz="2000" dirty="0">
                  <a:latin typeface="Tahoma" pitchFamily="34" charset="0"/>
                </a:rPr>
                <a:t>7</a:t>
              </a:r>
            </a:p>
            <a:p>
              <a:pPr algn="r"/>
              <a:r>
                <a:rPr lang="zh-CN" altLang="en-US" sz="2000" dirty="0">
                  <a:latin typeface="Tahoma" pitchFamily="34" charset="0"/>
                </a:rPr>
                <a:t>8</a:t>
              </a:r>
            </a:p>
            <a:p>
              <a:pPr algn="r"/>
              <a:r>
                <a:rPr lang="zh-CN" altLang="en-US" sz="2000" dirty="0">
                  <a:latin typeface="Tahoma" pitchFamily="34" charset="0"/>
                </a:rPr>
                <a:t>9</a:t>
              </a:r>
            </a:p>
          </p:txBody>
        </p:sp>
        <p:sp>
          <p:nvSpPr>
            <p:cNvPr id="424975" name="Text Box 15"/>
            <p:cNvSpPr txBox="1">
              <a:spLocks noChangeArrowheads="1"/>
            </p:cNvSpPr>
            <p:nvPr/>
          </p:nvSpPr>
          <p:spPr bwMode="auto">
            <a:xfrm>
              <a:off x="1316" y="2828"/>
              <a:ext cx="213" cy="1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0070C0"/>
                  </a:solidFill>
                  <a:latin typeface="Tahoma" pitchFamily="34" charset="0"/>
                </a:rPr>
                <a:t>A</a:t>
              </a:r>
              <a:endParaRPr lang="zh-CN" altLang="en-US" sz="2000" dirty="0">
                <a:solidFill>
                  <a:srgbClr val="0070C0"/>
                </a:solidFill>
                <a:latin typeface="Tahoma" pitchFamily="34" charset="0"/>
              </a:endParaRPr>
            </a:p>
            <a:p>
              <a:r>
                <a:rPr lang="en-US" altLang="zh-CN" sz="2000" dirty="0">
                  <a:solidFill>
                    <a:srgbClr val="0070C0"/>
                  </a:solidFill>
                  <a:latin typeface="Tahoma" pitchFamily="34" charset="0"/>
                </a:rPr>
                <a:t>b</a:t>
              </a:r>
              <a:endParaRPr lang="zh-CN" altLang="en-US" sz="2000" dirty="0">
                <a:solidFill>
                  <a:srgbClr val="0070C0"/>
                </a:solidFill>
                <a:latin typeface="Tahoma" pitchFamily="34" charset="0"/>
              </a:endParaRPr>
            </a:p>
            <a:p>
              <a:r>
                <a:rPr lang="en-US" altLang="zh-CN" sz="2000" dirty="0">
                  <a:solidFill>
                    <a:srgbClr val="0070C0"/>
                  </a:solidFill>
                  <a:latin typeface="Tahoma" pitchFamily="34" charset="0"/>
                </a:rPr>
                <a:t>C</a:t>
              </a:r>
              <a:endParaRPr lang="zh-CN" altLang="en-US" sz="2000" dirty="0">
                <a:solidFill>
                  <a:srgbClr val="0070C0"/>
                </a:solidFill>
                <a:latin typeface="Tahoma" pitchFamily="34" charset="0"/>
              </a:endParaRPr>
            </a:p>
            <a:p>
              <a:r>
                <a:rPr lang="en-US" altLang="zh-CN" sz="2000" dirty="0">
                  <a:solidFill>
                    <a:srgbClr val="0070C0"/>
                  </a:solidFill>
                  <a:latin typeface="Tahoma" pitchFamily="34" charset="0"/>
                </a:rPr>
                <a:t>d</a:t>
              </a:r>
              <a:endParaRPr lang="zh-CN" altLang="en-US" sz="2000" dirty="0">
                <a:solidFill>
                  <a:srgbClr val="0070C0"/>
                </a:solidFill>
                <a:latin typeface="Tahoma" pitchFamily="34" charset="0"/>
              </a:endParaRPr>
            </a:p>
            <a:p>
              <a:r>
                <a:rPr lang="en-US" altLang="zh-CN" sz="2000" dirty="0">
                  <a:solidFill>
                    <a:srgbClr val="0070C0"/>
                  </a:solidFill>
                  <a:latin typeface="Tahoma" pitchFamily="34" charset="0"/>
                </a:rPr>
                <a:t>E</a:t>
              </a:r>
              <a:endParaRPr lang="zh-CN" altLang="en-US" sz="2000" dirty="0">
                <a:solidFill>
                  <a:srgbClr val="0070C0"/>
                </a:solidFill>
                <a:latin typeface="Tahoma" pitchFamily="34" charset="0"/>
              </a:endParaRPr>
            </a:p>
            <a:p>
              <a:r>
                <a:rPr lang="en-US" altLang="zh-CN" sz="2000" dirty="0">
                  <a:solidFill>
                    <a:srgbClr val="0070C0"/>
                  </a:solidFill>
                  <a:latin typeface="Tahoma" pitchFamily="34" charset="0"/>
                </a:rPr>
                <a:t>F</a:t>
              </a:r>
              <a:endParaRPr lang="zh-CN" altLang="en-US" sz="2000" dirty="0">
                <a:solidFill>
                  <a:srgbClr val="0070C0"/>
                </a:solidFill>
                <a:latin typeface="Tahoma" pitchFamily="34" charset="0"/>
              </a:endParaRPr>
            </a:p>
          </p:txBody>
        </p:sp>
        <p:sp>
          <p:nvSpPr>
            <p:cNvPr id="424976" name="Line 16"/>
            <p:cNvSpPr>
              <a:spLocks noChangeShapeType="1"/>
            </p:cNvSpPr>
            <p:nvPr/>
          </p:nvSpPr>
          <p:spPr bwMode="auto">
            <a:xfrm>
              <a:off x="1248" y="336"/>
              <a:ext cx="3504" cy="0"/>
            </a:xfrm>
            <a:prstGeom prst="line">
              <a:avLst/>
            </a:prstGeom>
            <a:noFill/>
            <a:ln w="57150" cmpd="thickThin">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4977" name="Line 17"/>
            <p:cNvSpPr>
              <a:spLocks noChangeShapeType="1"/>
            </p:cNvSpPr>
            <p:nvPr/>
          </p:nvSpPr>
          <p:spPr bwMode="auto">
            <a:xfrm>
              <a:off x="1248" y="4032"/>
              <a:ext cx="3456" cy="0"/>
            </a:xfrm>
            <a:prstGeom prst="line">
              <a:avLst/>
            </a:prstGeom>
            <a:noFill/>
            <a:ln w="57150" cmpd="thinThick">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 name="日期占位符 2"/>
          <p:cNvSpPr>
            <a:spLocks noGrp="1"/>
          </p:cNvSpPr>
          <p:nvPr>
            <p:ph type="dt" sz="half" idx="10"/>
          </p:nvPr>
        </p:nvSpPr>
        <p:spPr/>
        <p:txBody>
          <a:bodyPr/>
          <a:lstStyle/>
          <a:p>
            <a:pPr>
              <a:defRPr/>
            </a:pPr>
            <a:fld id="{DB8048D3-7FFE-4192-82EA-ADAF249415B2}" type="datetime1">
              <a:rPr lang="zh-CN" altLang="en-US" smtClean="0"/>
              <a:t>2019/4/17</a:t>
            </a:fld>
            <a:endParaRPr lang="en-US" altLang="zh-CN"/>
          </a:p>
        </p:txBody>
      </p:sp>
      <p:sp>
        <p:nvSpPr>
          <p:cNvPr id="4" name="页脚占位符 3"/>
          <p:cNvSpPr>
            <a:spLocks noGrp="1"/>
          </p:cNvSpPr>
          <p:nvPr>
            <p:ph type="ftr" sz="quarter" idx="11"/>
          </p:nvPr>
        </p:nvSpPr>
        <p:spPr/>
        <p:txBody>
          <a:bodyPr/>
          <a:lstStyle/>
          <a:p>
            <a:pPr>
              <a:defRPr/>
            </a:pPr>
            <a:r>
              <a:rPr lang="zh-CN" altLang="en-US"/>
              <a:t>第</a:t>
            </a:r>
            <a:r>
              <a:rPr lang="en-US" altLang="zh-CN"/>
              <a:t>6</a:t>
            </a:r>
            <a:r>
              <a:rPr lang="zh-CN" altLang="en-US"/>
              <a:t>章</a:t>
            </a:r>
            <a:endParaRPr lang="en-US" altLang="zh-CN"/>
          </a:p>
        </p:txBody>
      </p:sp>
      <p:sp>
        <p:nvSpPr>
          <p:cNvPr id="5" name="灯片编号占位符 4"/>
          <p:cNvSpPr>
            <a:spLocks noGrp="1"/>
          </p:cNvSpPr>
          <p:nvPr>
            <p:ph type="sldNum" sz="quarter" idx="12"/>
          </p:nvPr>
        </p:nvSpPr>
        <p:spPr/>
        <p:txBody>
          <a:bodyPr/>
          <a:lstStyle/>
          <a:p>
            <a:pPr>
              <a:defRPr/>
            </a:pPr>
            <a:fld id="{02EB22CE-420E-425B-9707-7E53CBCCB61B}" type="slidenum">
              <a:rPr lang="en-US" altLang="zh-CN" smtClean="0"/>
              <a:pPr>
                <a:defRPr/>
              </a:pPr>
              <a:t>40</a:t>
            </a:fld>
            <a:endParaRPr lang="en-US" altLang="zh-CN"/>
          </a:p>
        </p:txBody>
      </p:sp>
    </p:spTree>
    <p:extLst>
      <p:ext uri="{BB962C8B-B14F-4D97-AF65-F5344CB8AC3E}">
        <p14:creationId xmlns:p14="http://schemas.microsoft.com/office/powerpoint/2010/main" val="1357090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ChangeArrowheads="1"/>
          </p:cNvSpPr>
          <p:nvPr/>
        </p:nvSpPr>
        <p:spPr bwMode="auto">
          <a:xfrm>
            <a:off x="1115616" y="188640"/>
            <a:ext cx="711398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altLang="zh-CN" sz="2800" b="0" dirty="0">
                <a:solidFill>
                  <a:schemeClr val="tx2"/>
                </a:solidFill>
                <a:latin typeface="华文新魏" pitchFamily="2" charset="-122"/>
                <a:ea typeface="华文新魏" pitchFamily="2" charset="-122"/>
              </a:rPr>
              <a:t>BCD -</a:t>
            </a:r>
            <a:r>
              <a:rPr lang="en-US" altLang="zh-CN" sz="2800" dirty="0">
                <a:solidFill>
                  <a:schemeClr val="tx2"/>
                </a:solidFill>
                <a:latin typeface="华文新魏" pitchFamily="2" charset="-122"/>
                <a:ea typeface="华文新魏" pitchFamily="2" charset="-122"/>
              </a:rPr>
              <a:t> </a:t>
            </a:r>
            <a:r>
              <a:rPr lang="zh-CN" altLang="en-US" sz="2800" dirty="0">
                <a:solidFill>
                  <a:schemeClr val="tx2"/>
                </a:solidFill>
                <a:latin typeface="华文新魏" pitchFamily="2" charset="-122"/>
                <a:ea typeface="华文新魏" pitchFamily="2" charset="-122"/>
              </a:rPr>
              <a:t>七段显示译码器的卡诺图</a:t>
            </a:r>
          </a:p>
        </p:txBody>
      </p:sp>
      <p:graphicFrame>
        <p:nvGraphicFramePr>
          <p:cNvPr id="425987" name="Object 3"/>
          <p:cNvGraphicFramePr>
            <a:graphicFrameLocks noChangeAspect="1"/>
          </p:cNvGraphicFramePr>
          <p:nvPr>
            <p:extLst>
              <p:ext uri="{D42A27DB-BD31-4B8C-83A1-F6EECF244321}">
                <p14:modId xmlns:p14="http://schemas.microsoft.com/office/powerpoint/2010/main" val="718846605"/>
              </p:ext>
            </p:extLst>
          </p:nvPr>
        </p:nvGraphicFramePr>
        <p:xfrm>
          <a:off x="914400" y="2137816"/>
          <a:ext cx="3048000" cy="2803525"/>
        </p:xfrm>
        <a:graphic>
          <a:graphicData uri="http://schemas.openxmlformats.org/presentationml/2006/ole">
            <mc:AlternateContent xmlns:mc="http://schemas.openxmlformats.org/markup-compatibility/2006">
              <mc:Choice xmlns:v="urn:schemas-microsoft-com:vml" Requires="v">
                <p:oleObj spid="_x0000_s72942" name="Image" r:id="rId3" imgW="1331640" imgH="1225091" progId="Photoshop.Image.7">
                  <p:embed/>
                </p:oleObj>
              </mc:Choice>
              <mc:Fallback>
                <p:oleObj name="Image" r:id="rId3" imgW="1331640" imgH="122509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137816"/>
                        <a:ext cx="3048000" cy="280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5988" name="Line 4"/>
          <p:cNvSpPr>
            <a:spLocks noChangeShapeType="1"/>
          </p:cNvSpPr>
          <p:nvPr/>
        </p:nvSpPr>
        <p:spPr bwMode="auto">
          <a:xfrm flipH="1">
            <a:off x="1981200" y="3188741"/>
            <a:ext cx="609600" cy="2286000"/>
          </a:xfrm>
          <a:prstGeom prst="line">
            <a:avLst/>
          </a:prstGeom>
          <a:noFill/>
          <a:ln w="28575">
            <a:solidFill>
              <a:srgbClr val="FF010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5989" name="Line 5"/>
          <p:cNvSpPr>
            <a:spLocks noChangeShapeType="1"/>
          </p:cNvSpPr>
          <p:nvPr/>
        </p:nvSpPr>
        <p:spPr bwMode="auto">
          <a:xfrm>
            <a:off x="3276600" y="4788941"/>
            <a:ext cx="0" cy="685800"/>
          </a:xfrm>
          <a:prstGeom prst="line">
            <a:avLst/>
          </a:prstGeom>
          <a:noFill/>
          <a:ln w="28575">
            <a:solidFill>
              <a:srgbClr val="FF010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25990" name="Group 6"/>
          <p:cNvGrpSpPr>
            <a:grpSpLocks/>
          </p:cNvGrpSpPr>
          <p:nvPr/>
        </p:nvGrpSpPr>
        <p:grpSpPr bwMode="auto">
          <a:xfrm>
            <a:off x="3962400" y="4026941"/>
            <a:ext cx="304800" cy="1371600"/>
            <a:chOff x="2496" y="2304"/>
            <a:chExt cx="192" cy="864"/>
          </a:xfrm>
        </p:grpSpPr>
        <p:sp>
          <p:nvSpPr>
            <p:cNvPr id="425991" name="Line 7"/>
            <p:cNvSpPr>
              <a:spLocks noChangeShapeType="1"/>
            </p:cNvSpPr>
            <p:nvPr/>
          </p:nvSpPr>
          <p:spPr bwMode="auto">
            <a:xfrm>
              <a:off x="2496" y="2304"/>
              <a:ext cx="192" cy="0"/>
            </a:xfrm>
            <a:prstGeom prst="line">
              <a:avLst/>
            </a:prstGeom>
            <a:noFill/>
            <a:ln w="28575">
              <a:solidFill>
                <a:srgbClr val="00FF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5992" name="Line 8"/>
            <p:cNvSpPr>
              <a:spLocks noChangeShapeType="1"/>
            </p:cNvSpPr>
            <p:nvPr/>
          </p:nvSpPr>
          <p:spPr bwMode="auto">
            <a:xfrm>
              <a:off x="2688" y="2304"/>
              <a:ext cx="0" cy="864"/>
            </a:xfrm>
            <a:prstGeom prst="line">
              <a:avLst/>
            </a:prstGeom>
            <a:noFill/>
            <a:ln w="28575">
              <a:solidFill>
                <a:srgbClr val="00FF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425993" name="Object 9"/>
          <p:cNvGraphicFramePr>
            <a:graphicFrameLocks noChangeAspect="1"/>
          </p:cNvGraphicFramePr>
          <p:nvPr>
            <p:extLst>
              <p:ext uri="{D42A27DB-BD31-4B8C-83A1-F6EECF244321}">
                <p14:modId xmlns:p14="http://schemas.microsoft.com/office/powerpoint/2010/main" val="2538433161"/>
              </p:ext>
            </p:extLst>
          </p:nvPr>
        </p:nvGraphicFramePr>
        <p:xfrm>
          <a:off x="5181600" y="3417341"/>
          <a:ext cx="2971800" cy="2747963"/>
        </p:xfrm>
        <a:graphic>
          <a:graphicData uri="http://schemas.openxmlformats.org/presentationml/2006/ole">
            <mc:AlternateContent xmlns:mc="http://schemas.openxmlformats.org/markup-compatibility/2006">
              <mc:Choice xmlns:v="urn:schemas-microsoft-com:vml" Requires="v">
                <p:oleObj spid="_x0000_s72943" name="Image" r:id="rId5" imgW="1325883" imgH="1225091" progId="Photoshop.Image.7">
                  <p:embed/>
                </p:oleObj>
              </mc:Choice>
              <mc:Fallback>
                <p:oleObj name="Image" r:id="rId5" imgW="1325883" imgH="1225091" progId="Photoshop.Image.7">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3417341"/>
                        <a:ext cx="2971800" cy="274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25994" name="Group 10"/>
          <p:cNvGrpSpPr>
            <a:grpSpLocks/>
          </p:cNvGrpSpPr>
          <p:nvPr/>
        </p:nvGrpSpPr>
        <p:grpSpPr bwMode="auto">
          <a:xfrm>
            <a:off x="5410200" y="2960141"/>
            <a:ext cx="1752600" cy="2743200"/>
            <a:chOff x="3408" y="1632"/>
            <a:chExt cx="1104" cy="1728"/>
          </a:xfrm>
        </p:grpSpPr>
        <p:sp>
          <p:nvSpPr>
            <p:cNvPr id="425995" name="Line 11"/>
            <p:cNvSpPr>
              <a:spLocks noChangeShapeType="1"/>
            </p:cNvSpPr>
            <p:nvPr/>
          </p:nvSpPr>
          <p:spPr bwMode="auto">
            <a:xfrm flipH="1">
              <a:off x="3408" y="3360"/>
              <a:ext cx="1104" cy="0"/>
            </a:xfrm>
            <a:prstGeom prst="line">
              <a:avLst/>
            </a:prstGeom>
            <a:noFill/>
            <a:ln w="28575">
              <a:solidFill>
                <a:srgbClr val="FF010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5996" name="Line 12"/>
            <p:cNvSpPr>
              <a:spLocks noChangeShapeType="1"/>
            </p:cNvSpPr>
            <p:nvPr/>
          </p:nvSpPr>
          <p:spPr bwMode="auto">
            <a:xfrm flipV="1">
              <a:off x="3408" y="1632"/>
              <a:ext cx="0" cy="1728"/>
            </a:xfrm>
            <a:prstGeom prst="line">
              <a:avLst/>
            </a:prstGeom>
            <a:noFill/>
            <a:ln w="28575">
              <a:solidFill>
                <a:srgbClr val="FF010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25997" name="Line 13"/>
          <p:cNvSpPr>
            <a:spLocks noChangeShapeType="1"/>
          </p:cNvSpPr>
          <p:nvPr/>
        </p:nvSpPr>
        <p:spPr bwMode="auto">
          <a:xfrm flipV="1">
            <a:off x="6705600" y="2960141"/>
            <a:ext cx="0" cy="1676400"/>
          </a:xfrm>
          <a:prstGeom prst="line">
            <a:avLst/>
          </a:prstGeom>
          <a:noFill/>
          <a:ln w="28575">
            <a:solidFill>
              <a:srgbClr val="FF010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5998" name="Line 14"/>
          <p:cNvSpPr>
            <a:spLocks noChangeShapeType="1"/>
          </p:cNvSpPr>
          <p:nvPr/>
        </p:nvSpPr>
        <p:spPr bwMode="auto">
          <a:xfrm flipV="1">
            <a:off x="7924800" y="2960141"/>
            <a:ext cx="0" cy="1676400"/>
          </a:xfrm>
          <a:prstGeom prst="line">
            <a:avLst/>
          </a:prstGeom>
          <a:noFill/>
          <a:ln w="28575">
            <a:solidFill>
              <a:srgbClr val="FF010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25999" name="Group 15"/>
          <p:cNvGrpSpPr>
            <a:grpSpLocks/>
          </p:cNvGrpSpPr>
          <p:nvPr/>
        </p:nvGrpSpPr>
        <p:grpSpPr bwMode="auto">
          <a:xfrm>
            <a:off x="669925" y="5550946"/>
            <a:ext cx="4073525" cy="538163"/>
            <a:chOff x="422" y="3312"/>
            <a:chExt cx="2566" cy="339"/>
          </a:xfrm>
        </p:grpSpPr>
        <p:sp>
          <p:nvSpPr>
            <p:cNvPr id="426000" name="Text Box 16"/>
            <p:cNvSpPr txBox="1">
              <a:spLocks noChangeArrowheads="1"/>
            </p:cNvSpPr>
            <p:nvPr/>
          </p:nvSpPr>
          <p:spPr bwMode="auto">
            <a:xfrm>
              <a:off x="422" y="3360"/>
              <a:ext cx="25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err="1">
                  <a:latin typeface="Tahoma" pitchFamily="34" charset="0"/>
                </a:rPr>
                <a:t>Y</a:t>
              </a:r>
              <a:r>
                <a:rPr lang="en-US" altLang="zh-CN" sz="2400" b="0" baseline="-25000" dirty="0" err="1">
                  <a:latin typeface="Tahoma" pitchFamily="34" charset="0"/>
                </a:rPr>
                <a:t>a</a:t>
              </a:r>
              <a:r>
                <a:rPr lang="en-US" altLang="zh-CN" sz="2400" b="0" dirty="0">
                  <a:latin typeface="Tahoma" pitchFamily="34" charset="0"/>
                </a:rPr>
                <a:t> = A</a:t>
              </a:r>
              <a:r>
                <a:rPr lang="en-US" altLang="zh-CN" sz="2400" b="0" baseline="-25000" dirty="0">
                  <a:latin typeface="Tahoma" pitchFamily="34" charset="0"/>
                </a:rPr>
                <a:t>3</a:t>
              </a:r>
              <a:r>
                <a:rPr lang="en-US" altLang="zh-CN" sz="2400" b="0" dirty="0">
                  <a:latin typeface="Tahoma" pitchFamily="34" charset="0"/>
                </a:rPr>
                <a:t>A</a:t>
              </a:r>
              <a:r>
                <a:rPr lang="en-US" altLang="zh-CN" sz="2400" b="0" baseline="-25000" dirty="0">
                  <a:latin typeface="Tahoma" pitchFamily="34" charset="0"/>
                </a:rPr>
                <a:t>2</a:t>
              </a:r>
              <a:r>
                <a:rPr lang="en-US" altLang="zh-CN" sz="2400" b="0" dirty="0">
                  <a:latin typeface="Tahoma" pitchFamily="34" charset="0"/>
                </a:rPr>
                <a:t>A</a:t>
              </a:r>
              <a:r>
                <a:rPr lang="en-US" altLang="zh-CN" sz="2400" b="0" baseline="-25000" dirty="0">
                  <a:latin typeface="Tahoma" pitchFamily="34" charset="0"/>
                </a:rPr>
                <a:t>2</a:t>
              </a:r>
              <a:r>
                <a:rPr lang="en-US" altLang="zh-CN" sz="2400" b="0" dirty="0">
                  <a:latin typeface="Tahoma" pitchFamily="34" charset="0"/>
                </a:rPr>
                <a:t>A</a:t>
              </a:r>
              <a:r>
                <a:rPr lang="en-US" altLang="zh-CN" sz="2400" b="0" baseline="-25000" dirty="0">
                  <a:latin typeface="Tahoma" pitchFamily="34" charset="0"/>
                </a:rPr>
                <a:t>0</a:t>
              </a:r>
              <a:r>
                <a:rPr lang="en-US" altLang="zh-CN" sz="2400" b="0" dirty="0">
                  <a:latin typeface="Tahoma" pitchFamily="34" charset="0"/>
                </a:rPr>
                <a:t> + A</a:t>
              </a:r>
              <a:r>
                <a:rPr lang="en-US" altLang="zh-CN" sz="2400" b="0" baseline="-25000" dirty="0">
                  <a:latin typeface="Tahoma" pitchFamily="34" charset="0"/>
                </a:rPr>
                <a:t>3</a:t>
              </a:r>
              <a:r>
                <a:rPr lang="en-US" altLang="zh-CN" sz="2400" b="0" dirty="0">
                  <a:latin typeface="Tahoma" pitchFamily="34" charset="0"/>
                </a:rPr>
                <a:t>A</a:t>
              </a:r>
              <a:r>
                <a:rPr lang="en-US" altLang="zh-CN" sz="2400" b="0" baseline="-25000" dirty="0">
                  <a:latin typeface="Tahoma" pitchFamily="34" charset="0"/>
                </a:rPr>
                <a:t>1</a:t>
              </a:r>
              <a:r>
                <a:rPr lang="en-US" altLang="zh-CN" sz="2400" b="0" dirty="0">
                  <a:latin typeface="Tahoma" pitchFamily="34" charset="0"/>
                </a:rPr>
                <a:t> + A</a:t>
              </a:r>
              <a:r>
                <a:rPr lang="en-US" altLang="zh-CN" sz="2400" b="0" baseline="-25000" dirty="0">
                  <a:latin typeface="Tahoma" pitchFamily="34" charset="0"/>
                </a:rPr>
                <a:t>2</a:t>
              </a:r>
              <a:r>
                <a:rPr lang="en-US" altLang="zh-CN" sz="2400" b="0" dirty="0">
                  <a:latin typeface="Tahoma" pitchFamily="34" charset="0"/>
                </a:rPr>
                <a:t>A</a:t>
              </a:r>
              <a:r>
                <a:rPr lang="en-US" altLang="zh-CN" sz="2400" b="0" baseline="-25000" dirty="0">
                  <a:latin typeface="Tahoma" pitchFamily="34" charset="0"/>
                </a:rPr>
                <a:t>0</a:t>
              </a:r>
            </a:p>
          </p:txBody>
        </p:sp>
        <p:sp>
          <p:nvSpPr>
            <p:cNvPr id="426001" name="Line 17"/>
            <p:cNvSpPr>
              <a:spLocks noChangeShapeType="1"/>
            </p:cNvSpPr>
            <p:nvPr/>
          </p:nvSpPr>
          <p:spPr bwMode="auto">
            <a:xfrm>
              <a:off x="912" y="3387"/>
              <a:ext cx="1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02" name="Line 18"/>
            <p:cNvSpPr>
              <a:spLocks noChangeShapeType="1"/>
            </p:cNvSpPr>
            <p:nvPr/>
          </p:nvSpPr>
          <p:spPr bwMode="auto">
            <a:xfrm>
              <a:off x="1104" y="3387"/>
              <a:ext cx="1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03" name="Line 19"/>
            <p:cNvSpPr>
              <a:spLocks noChangeShapeType="1"/>
            </p:cNvSpPr>
            <p:nvPr/>
          </p:nvSpPr>
          <p:spPr bwMode="auto">
            <a:xfrm>
              <a:off x="1296" y="3387"/>
              <a:ext cx="1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04" name="Line 20"/>
            <p:cNvSpPr>
              <a:spLocks noChangeShapeType="1"/>
            </p:cNvSpPr>
            <p:nvPr/>
          </p:nvSpPr>
          <p:spPr bwMode="auto">
            <a:xfrm>
              <a:off x="2736" y="3387"/>
              <a:ext cx="1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05" name="Line 21"/>
            <p:cNvSpPr>
              <a:spLocks noChangeShapeType="1"/>
            </p:cNvSpPr>
            <p:nvPr/>
          </p:nvSpPr>
          <p:spPr bwMode="auto">
            <a:xfrm>
              <a:off x="912" y="3312"/>
              <a:ext cx="196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6006" name="Group 22"/>
          <p:cNvGrpSpPr>
            <a:grpSpLocks/>
          </p:cNvGrpSpPr>
          <p:nvPr/>
        </p:nvGrpSpPr>
        <p:grpSpPr bwMode="auto">
          <a:xfrm>
            <a:off x="4321175" y="2350543"/>
            <a:ext cx="4098925" cy="538163"/>
            <a:chOff x="2722" y="1248"/>
            <a:chExt cx="2582" cy="339"/>
          </a:xfrm>
        </p:grpSpPr>
        <p:grpSp>
          <p:nvGrpSpPr>
            <p:cNvPr id="426007" name="Group 23"/>
            <p:cNvGrpSpPr>
              <a:grpSpLocks/>
            </p:cNvGrpSpPr>
            <p:nvPr/>
          </p:nvGrpSpPr>
          <p:grpSpPr bwMode="auto">
            <a:xfrm>
              <a:off x="2722" y="1296"/>
              <a:ext cx="2582" cy="291"/>
              <a:chOff x="2722" y="1296"/>
              <a:chExt cx="2582" cy="291"/>
            </a:xfrm>
          </p:grpSpPr>
          <p:sp>
            <p:nvSpPr>
              <p:cNvPr id="426008" name="Text Box 24"/>
              <p:cNvSpPr txBox="1">
                <a:spLocks noChangeArrowheads="1"/>
              </p:cNvSpPr>
              <p:nvPr/>
            </p:nvSpPr>
            <p:spPr bwMode="auto">
              <a:xfrm>
                <a:off x="2722" y="1296"/>
                <a:ext cx="258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err="1">
                    <a:latin typeface="Tahoma" pitchFamily="34" charset="0"/>
                  </a:rPr>
                  <a:t>Y</a:t>
                </a:r>
                <a:r>
                  <a:rPr lang="en-US" altLang="zh-CN" sz="2400" b="0" baseline="-25000" dirty="0" err="1">
                    <a:latin typeface="Tahoma" pitchFamily="34" charset="0"/>
                  </a:rPr>
                  <a:t>b</a:t>
                </a:r>
                <a:r>
                  <a:rPr lang="en-US" altLang="zh-CN" sz="2400" b="0" dirty="0">
                    <a:latin typeface="Tahoma" pitchFamily="34" charset="0"/>
                  </a:rPr>
                  <a:t> = A</a:t>
                </a:r>
                <a:r>
                  <a:rPr lang="en-US" altLang="zh-CN" sz="2400" b="0" baseline="-25000" dirty="0">
                    <a:latin typeface="Tahoma" pitchFamily="34" charset="0"/>
                  </a:rPr>
                  <a:t>3</a:t>
                </a:r>
                <a:r>
                  <a:rPr lang="en-US" altLang="zh-CN" sz="2400" b="0" dirty="0">
                    <a:latin typeface="Tahoma" pitchFamily="34" charset="0"/>
                  </a:rPr>
                  <a:t>A</a:t>
                </a:r>
                <a:r>
                  <a:rPr lang="en-US" altLang="zh-CN" sz="2400" b="0" baseline="-25000" dirty="0">
                    <a:latin typeface="Tahoma" pitchFamily="34" charset="0"/>
                  </a:rPr>
                  <a:t>1</a:t>
                </a:r>
                <a:r>
                  <a:rPr lang="en-US" altLang="zh-CN" sz="2400" b="0" dirty="0">
                    <a:latin typeface="Tahoma" pitchFamily="34" charset="0"/>
                  </a:rPr>
                  <a:t> + A</a:t>
                </a:r>
                <a:r>
                  <a:rPr lang="en-US" altLang="zh-CN" sz="2400" b="0" baseline="-25000" dirty="0">
                    <a:latin typeface="Tahoma" pitchFamily="34" charset="0"/>
                  </a:rPr>
                  <a:t>2</a:t>
                </a:r>
                <a:r>
                  <a:rPr lang="en-US" altLang="zh-CN" sz="2400" b="0" dirty="0">
                    <a:latin typeface="Tahoma" pitchFamily="34" charset="0"/>
                  </a:rPr>
                  <a:t>A</a:t>
                </a:r>
                <a:r>
                  <a:rPr lang="en-US" altLang="zh-CN" sz="2400" b="0" baseline="-25000" dirty="0">
                    <a:latin typeface="Tahoma" pitchFamily="34" charset="0"/>
                  </a:rPr>
                  <a:t>1</a:t>
                </a:r>
                <a:r>
                  <a:rPr lang="en-US" altLang="zh-CN" sz="2400" b="0" dirty="0">
                    <a:latin typeface="Tahoma" pitchFamily="34" charset="0"/>
                  </a:rPr>
                  <a:t>A</a:t>
                </a:r>
                <a:r>
                  <a:rPr lang="en-US" altLang="zh-CN" sz="2400" b="0" baseline="-25000" dirty="0">
                    <a:latin typeface="Tahoma" pitchFamily="34" charset="0"/>
                  </a:rPr>
                  <a:t>0</a:t>
                </a:r>
                <a:r>
                  <a:rPr lang="en-US" altLang="zh-CN" sz="2400" b="0" dirty="0">
                    <a:latin typeface="Tahoma" pitchFamily="34" charset="0"/>
                  </a:rPr>
                  <a:t> + A</a:t>
                </a:r>
                <a:r>
                  <a:rPr lang="en-US" altLang="zh-CN" sz="2400" b="0" baseline="-25000" dirty="0">
                    <a:latin typeface="Tahoma" pitchFamily="34" charset="0"/>
                  </a:rPr>
                  <a:t>2</a:t>
                </a:r>
                <a:r>
                  <a:rPr lang="en-US" altLang="zh-CN" sz="2400" b="0" dirty="0">
                    <a:latin typeface="Tahoma" pitchFamily="34" charset="0"/>
                  </a:rPr>
                  <a:t>A</a:t>
                </a:r>
                <a:r>
                  <a:rPr lang="en-US" altLang="zh-CN" sz="2400" b="0" baseline="-25000" dirty="0">
                    <a:latin typeface="Tahoma" pitchFamily="34" charset="0"/>
                  </a:rPr>
                  <a:t>1</a:t>
                </a:r>
                <a:r>
                  <a:rPr lang="en-US" altLang="zh-CN" sz="2400" b="0" dirty="0">
                    <a:latin typeface="Tahoma" pitchFamily="34" charset="0"/>
                  </a:rPr>
                  <a:t>A</a:t>
                </a:r>
                <a:r>
                  <a:rPr lang="en-US" altLang="zh-CN" sz="2400" b="0" baseline="-25000" dirty="0">
                    <a:latin typeface="Tahoma" pitchFamily="34" charset="0"/>
                  </a:rPr>
                  <a:t>0</a:t>
                </a:r>
              </a:p>
            </p:txBody>
          </p:sp>
          <p:sp>
            <p:nvSpPr>
              <p:cNvPr id="426009" name="Line 25"/>
              <p:cNvSpPr>
                <a:spLocks noChangeShapeType="1"/>
              </p:cNvSpPr>
              <p:nvPr/>
            </p:nvSpPr>
            <p:spPr bwMode="auto">
              <a:xfrm>
                <a:off x="4032" y="1323"/>
                <a:ext cx="1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10" name="Line 26"/>
              <p:cNvSpPr>
                <a:spLocks noChangeShapeType="1"/>
              </p:cNvSpPr>
              <p:nvPr/>
            </p:nvSpPr>
            <p:spPr bwMode="auto">
              <a:xfrm>
                <a:off x="5040" y="1323"/>
                <a:ext cx="1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26011" name="Line 27"/>
            <p:cNvSpPr>
              <a:spLocks noChangeShapeType="1"/>
            </p:cNvSpPr>
            <p:nvPr/>
          </p:nvSpPr>
          <p:spPr bwMode="auto">
            <a:xfrm>
              <a:off x="3264" y="1248"/>
              <a:ext cx="192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 name="日期占位符 1"/>
          <p:cNvSpPr>
            <a:spLocks noGrp="1"/>
          </p:cNvSpPr>
          <p:nvPr>
            <p:ph type="dt" sz="half" idx="10"/>
          </p:nvPr>
        </p:nvSpPr>
        <p:spPr/>
        <p:txBody>
          <a:bodyPr/>
          <a:lstStyle/>
          <a:p>
            <a:pPr>
              <a:defRPr/>
            </a:pPr>
            <a:fld id="{98B30E7A-D61A-4BD7-ADB1-A13F30C6CD97}" type="datetime1">
              <a:rPr lang="zh-CN" altLang="en-US" smtClean="0"/>
              <a:t>2019/4/17</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6</a:t>
            </a:r>
            <a:r>
              <a:rPr lang="zh-CN" altLang="en-US"/>
              <a:t>章</a:t>
            </a:r>
            <a:endParaRPr lang="en-US" altLang="zh-CN"/>
          </a:p>
        </p:txBody>
      </p:sp>
      <p:sp>
        <p:nvSpPr>
          <p:cNvPr id="4" name="灯片编号占位符 3"/>
          <p:cNvSpPr>
            <a:spLocks noGrp="1"/>
          </p:cNvSpPr>
          <p:nvPr>
            <p:ph type="sldNum" sz="quarter" idx="12"/>
          </p:nvPr>
        </p:nvSpPr>
        <p:spPr/>
        <p:txBody>
          <a:bodyPr/>
          <a:lstStyle/>
          <a:p>
            <a:pPr>
              <a:defRPr/>
            </a:pPr>
            <a:fld id="{02EB22CE-420E-425B-9707-7E53CBCCB61B}" type="slidenum">
              <a:rPr lang="en-US" altLang="zh-CN" smtClean="0"/>
              <a:pPr>
                <a:defRPr/>
              </a:pPr>
              <a:t>41</a:t>
            </a:fld>
            <a:endParaRPr lang="en-US" altLang="zh-CN"/>
          </a:p>
        </p:txBody>
      </p:sp>
      <p:sp>
        <p:nvSpPr>
          <p:cNvPr id="32" name="TextBox 35"/>
          <p:cNvSpPr txBox="1"/>
          <p:nvPr/>
        </p:nvSpPr>
        <p:spPr>
          <a:xfrm>
            <a:off x="1022997" y="1373584"/>
            <a:ext cx="5750652" cy="461665"/>
          </a:xfrm>
          <a:prstGeom prst="rect">
            <a:avLst/>
          </a:prstGeom>
          <a:noFill/>
        </p:spPr>
        <p:txBody>
          <a:bodyPr wrap="square" rtlCol="0">
            <a:spAutoFit/>
          </a:bodyPr>
          <a:lstStyle/>
          <a:p>
            <a:r>
              <a:rPr lang="zh-CN" altLang="en-US" sz="2400" dirty="0"/>
              <a:t>考虑只显示</a:t>
            </a:r>
            <a:r>
              <a:rPr lang="en-US" altLang="zh-CN" sz="2400" dirty="0"/>
              <a:t>0-9</a:t>
            </a:r>
            <a:r>
              <a:rPr lang="zh-CN" altLang="en-US" sz="2400" dirty="0"/>
              <a:t>，因此</a:t>
            </a:r>
            <a:r>
              <a:rPr lang="en-US" altLang="zh-CN" sz="2400" dirty="0"/>
              <a:t>a-f</a:t>
            </a:r>
            <a:r>
              <a:rPr lang="zh-CN" altLang="en-US" sz="2400" dirty="0"/>
              <a:t>显示为无关项。</a:t>
            </a:r>
          </a:p>
        </p:txBody>
      </p:sp>
    </p:spTree>
    <p:extLst>
      <p:ext uri="{BB962C8B-B14F-4D97-AF65-F5344CB8AC3E}">
        <p14:creationId xmlns:p14="http://schemas.microsoft.com/office/powerpoint/2010/main" val="26877041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25987"/>
                                        </p:tgtEl>
                                        <p:attrNameLst>
                                          <p:attrName>style.visibility</p:attrName>
                                        </p:attrNameLst>
                                      </p:cBhvr>
                                      <p:to>
                                        <p:strVal val="visible"/>
                                      </p:to>
                                    </p:set>
                                    <p:anim calcmode="lin" valueType="num">
                                      <p:cBhvr additive="base">
                                        <p:cTn id="7" dur="500" fill="hold"/>
                                        <p:tgtEl>
                                          <p:spTgt spid="425987"/>
                                        </p:tgtEl>
                                        <p:attrNameLst>
                                          <p:attrName>ppt_x</p:attrName>
                                        </p:attrNameLst>
                                      </p:cBhvr>
                                      <p:tavLst>
                                        <p:tav tm="0">
                                          <p:val>
                                            <p:strVal val="0-#ppt_w/2"/>
                                          </p:val>
                                        </p:tav>
                                        <p:tav tm="100000">
                                          <p:val>
                                            <p:strVal val="#ppt_x"/>
                                          </p:val>
                                        </p:tav>
                                      </p:tavLst>
                                    </p:anim>
                                    <p:anim calcmode="lin" valueType="num">
                                      <p:cBhvr additive="base">
                                        <p:cTn id="8" dur="500" fill="hold"/>
                                        <p:tgtEl>
                                          <p:spTgt spid="42598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25999"/>
                                        </p:tgtEl>
                                        <p:attrNameLst>
                                          <p:attrName>style.visibility</p:attrName>
                                        </p:attrNameLst>
                                      </p:cBhvr>
                                      <p:to>
                                        <p:strVal val="visible"/>
                                      </p:to>
                                    </p:set>
                                    <p:anim calcmode="lin" valueType="num">
                                      <p:cBhvr additive="base">
                                        <p:cTn id="13" dur="500" fill="hold"/>
                                        <p:tgtEl>
                                          <p:spTgt spid="425999"/>
                                        </p:tgtEl>
                                        <p:attrNameLst>
                                          <p:attrName>ppt_x</p:attrName>
                                        </p:attrNameLst>
                                      </p:cBhvr>
                                      <p:tavLst>
                                        <p:tav tm="0">
                                          <p:val>
                                            <p:strVal val="0-#ppt_w/2"/>
                                          </p:val>
                                        </p:tav>
                                        <p:tav tm="100000">
                                          <p:val>
                                            <p:strVal val="#ppt_x"/>
                                          </p:val>
                                        </p:tav>
                                      </p:tavLst>
                                    </p:anim>
                                    <p:anim calcmode="lin" valueType="num">
                                      <p:cBhvr additive="base">
                                        <p:cTn id="14" dur="500" fill="hold"/>
                                        <p:tgtEl>
                                          <p:spTgt spid="42599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25988"/>
                                        </p:tgtEl>
                                        <p:attrNameLst>
                                          <p:attrName>style.visibility</p:attrName>
                                        </p:attrNameLst>
                                      </p:cBhvr>
                                      <p:to>
                                        <p:strVal val="visible"/>
                                      </p:to>
                                    </p:set>
                                    <p:animEffect transition="in" filter="wipe(up)">
                                      <p:cBhvr>
                                        <p:cTn id="19" dur="500"/>
                                        <p:tgtEl>
                                          <p:spTgt spid="42598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425989"/>
                                        </p:tgtEl>
                                        <p:attrNameLst>
                                          <p:attrName>style.visibility</p:attrName>
                                        </p:attrNameLst>
                                      </p:cBhvr>
                                      <p:to>
                                        <p:strVal val="visible"/>
                                      </p:to>
                                    </p:set>
                                    <p:animEffect transition="in" filter="wipe(up)">
                                      <p:cBhvr>
                                        <p:cTn id="24" dur="500"/>
                                        <p:tgtEl>
                                          <p:spTgt spid="42598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425990"/>
                                        </p:tgtEl>
                                        <p:attrNameLst>
                                          <p:attrName>style.visibility</p:attrName>
                                        </p:attrNameLst>
                                      </p:cBhvr>
                                      <p:to>
                                        <p:strVal val="visible"/>
                                      </p:to>
                                    </p:set>
                                    <p:animEffect transition="in" filter="wipe(up)">
                                      <p:cBhvr>
                                        <p:cTn id="29" dur="500"/>
                                        <p:tgtEl>
                                          <p:spTgt spid="42599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nodeType="clickEffect">
                                  <p:stCondLst>
                                    <p:cond delay="0"/>
                                  </p:stCondLst>
                                  <p:childTnLst>
                                    <p:set>
                                      <p:cBhvr>
                                        <p:cTn id="33" dur="1" fill="hold">
                                          <p:stCondLst>
                                            <p:cond delay="0"/>
                                          </p:stCondLst>
                                        </p:cTn>
                                        <p:tgtEl>
                                          <p:spTgt spid="425993"/>
                                        </p:tgtEl>
                                        <p:attrNameLst>
                                          <p:attrName>style.visibility</p:attrName>
                                        </p:attrNameLst>
                                      </p:cBhvr>
                                      <p:to>
                                        <p:strVal val="visible"/>
                                      </p:to>
                                    </p:set>
                                    <p:anim calcmode="lin" valueType="num">
                                      <p:cBhvr additive="base">
                                        <p:cTn id="34" dur="500" fill="hold"/>
                                        <p:tgtEl>
                                          <p:spTgt spid="425993"/>
                                        </p:tgtEl>
                                        <p:attrNameLst>
                                          <p:attrName>ppt_x</p:attrName>
                                        </p:attrNameLst>
                                      </p:cBhvr>
                                      <p:tavLst>
                                        <p:tav tm="0">
                                          <p:val>
                                            <p:strVal val="1+#ppt_w/2"/>
                                          </p:val>
                                        </p:tav>
                                        <p:tav tm="100000">
                                          <p:val>
                                            <p:strVal val="#ppt_x"/>
                                          </p:val>
                                        </p:tav>
                                      </p:tavLst>
                                    </p:anim>
                                    <p:anim calcmode="lin" valueType="num">
                                      <p:cBhvr additive="base">
                                        <p:cTn id="35" dur="500" fill="hold"/>
                                        <p:tgtEl>
                                          <p:spTgt spid="425993"/>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2" fill="hold" nodeType="clickEffect">
                                  <p:stCondLst>
                                    <p:cond delay="0"/>
                                  </p:stCondLst>
                                  <p:childTnLst>
                                    <p:set>
                                      <p:cBhvr>
                                        <p:cTn id="39" dur="1" fill="hold">
                                          <p:stCondLst>
                                            <p:cond delay="0"/>
                                          </p:stCondLst>
                                        </p:cTn>
                                        <p:tgtEl>
                                          <p:spTgt spid="426006"/>
                                        </p:tgtEl>
                                        <p:attrNameLst>
                                          <p:attrName>style.visibility</p:attrName>
                                        </p:attrNameLst>
                                      </p:cBhvr>
                                      <p:to>
                                        <p:strVal val="visible"/>
                                      </p:to>
                                    </p:set>
                                    <p:anim calcmode="lin" valueType="num">
                                      <p:cBhvr additive="base">
                                        <p:cTn id="40" dur="500" fill="hold"/>
                                        <p:tgtEl>
                                          <p:spTgt spid="426006"/>
                                        </p:tgtEl>
                                        <p:attrNameLst>
                                          <p:attrName>ppt_x</p:attrName>
                                        </p:attrNameLst>
                                      </p:cBhvr>
                                      <p:tavLst>
                                        <p:tav tm="0">
                                          <p:val>
                                            <p:strVal val="1+#ppt_w/2"/>
                                          </p:val>
                                        </p:tav>
                                        <p:tav tm="100000">
                                          <p:val>
                                            <p:strVal val="#ppt_x"/>
                                          </p:val>
                                        </p:tav>
                                      </p:tavLst>
                                    </p:anim>
                                    <p:anim calcmode="lin" valueType="num">
                                      <p:cBhvr additive="base">
                                        <p:cTn id="41" dur="500" fill="hold"/>
                                        <p:tgtEl>
                                          <p:spTgt spid="426006"/>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nodeType="clickEffect">
                                  <p:stCondLst>
                                    <p:cond delay="0"/>
                                  </p:stCondLst>
                                  <p:childTnLst>
                                    <p:set>
                                      <p:cBhvr>
                                        <p:cTn id="45" dur="1" fill="hold">
                                          <p:stCondLst>
                                            <p:cond delay="0"/>
                                          </p:stCondLst>
                                        </p:cTn>
                                        <p:tgtEl>
                                          <p:spTgt spid="425994"/>
                                        </p:tgtEl>
                                        <p:attrNameLst>
                                          <p:attrName>style.visibility</p:attrName>
                                        </p:attrNameLst>
                                      </p:cBhvr>
                                      <p:to>
                                        <p:strVal val="visible"/>
                                      </p:to>
                                    </p:set>
                                    <p:animEffect transition="in" filter="wipe(down)">
                                      <p:cBhvr>
                                        <p:cTn id="46" dur="500"/>
                                        <p:tgtEl>
                                          <p:spTgt spid="42599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425997"/>
                                        </p:tgtEl>
                                        <p:attrNameLst>
                                          <p:attrName>style.visibility</p:attrName>
                                        </p:attrNameLst>
                                      </p:cBhvr>
                                      <p:to>
                                        <p:strVal val="visible"/>
                                      </p:to>
                                    </p:set>
                                    <p:animEffect transition="in" filter="wipe(down)">
                                      <p:cBhvr>
                                        <p:cTn id="51" dur="500"/>
                                        <p:tgtEl>
                                          <p:spTgt spid="42599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425998"/>
                                        </p:tgtEl>
                                        <p:attrNameLst>
                                          <p:attrName>style.visibility</p:attrName>
                                        </p:attrNameLst>
                                      </p:cBhvr>
                                      <p:to>
                                        <p:strVal val="visible"/>
                                      </p:to>
                                    </p:set>
                                    <p:animEffect transition="in" filter="wipe(down)">
                                      <p:cBhvr>
                                        <p:cTn id="56" dur="500"/>
                                        <p:tgtEl>
                                          <p:spTgt spid="425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8" grpId="0" animBg="1"/>
      <p:bldP spid="425989" grpId="0" animBg="1"/>
      <p:bldP spid="425997" grpId="0" animBg="1"/>
      <p:bldP spid="42599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ChangeArrowheads="1"/>
          </p:cNvSpPr>
          <p:nvPr/>
        </p:nvSpPr>
        <p:spPr bwMode="auto">
          <a:xfrm>
            <a:off x="967408" y="159432"/>
            <a:ext cx="7338392" cy="595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altLang="zh-CN" sz="2800" b="0" dirty="0">
                <a:solidFill>
                  <a:schemeClr val="tx2"/>
                </a:solidFill>
                <a:latin typeface="华文新魏" pitchFamily="2" charset="-122"/>
                <a:ea typeface="华文新魏" pitchFamily="2" charset="-122"/>
              </a:rPr>
              <a:t>BCD -</a:t>
            </a:r>
            <a:r>
              <a:rPr lang="en-US" altLang="zh-CN" sz="2800" dirty="0">
                <a:solidFill>
                  <a:schemeClr val="tx2"/>
                </a:solidFill>
                <a:latin typeface="华文新魏" pitchFamily="2" charset="-122"/>
                <a:ea typeface="华文新魏" pitchFamily="2" charset="-122"/>
              </a:rPr>
              <a:t> </a:t>
            </a:r>
            <a:r>
              <a:rPr lang="zh-CN" altLang="en-US" sz="2800" dirty="0">
                <a:solidFill>
                  <a:schemeClr val="tx2"/>
                </a:solidFill>
                <a:latin typeface="华文新魏" pitchFamily="2" charset="-122"/>
                <a:ea typeface="华文新魏" pitchFamily="2" charset="-122"/>
              </a:rPr>
              <a:t>七段显示译码器的卡诺图</a:t>
            </a:r>
          </a:p>
        </p:txBody>
      </p:sp>
      <p:graphicFrame>
        <p:nvGraphicFramePr>
          <p:cNvPr id="427011" name="Object 3"/>
          <p:cNvGraphicFramePr>
            <a:graphicFrameLocks noChangeAspect="1"/>
          </p:cNvGraphicFramePr>
          <p:nvPr>
            <p:extLst>
              <p:ext uri="{D42A27DB-BD31-4B8C-83A1-F6EECF244321}">
                <p14:modId xmlns:p14="http://schemas.microsoft.com/office/powerpoint/2010/main" val="2831021057"/>
              </p:ext>
            </p:extLst>
          </p:nvPr>
        </p:nvGraphicFramePr>
        <p:xfrm>
          <a:off x="685800" y="1772245"/>
          <a:ext cx="3352800" cy="3130550"/>
        </p:xfrm>
        <a:graphic>
          <a:graphicData uri="http://schemas.openxmlformats.org/presentationml/2006/ole">
            <mc:AlternateContent xmlns:mc="http://schemas.openxmlformats.org/markup-compatibility/2006">
              <mc:Choice xmlns:v="urn:schemas-microsoft-com:vml" Requires="v">
                <p:oleObj spid="_x0000_s73966" name="Image" r:id="rId3" imgW="1319787" imgH="1231186" progId="Photoshop.Image.7">
                  <p:embed/>
                </p:oleObj>
              </mc:Choice>
              <mc:Fallback>
                <p:oleObj name="Image" r:id="rId3" imgW="1319787" imgH="1231186"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772245"/>
                        <a:ext cx="3352800" cy="313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7012" name="Line 4"/>
          <p:cNvSpPr>
            <a:spLocks noChangeShapeType="1"/>
          </p:cNvSpPr>
          <p:nvPr/>
        </p:nvSpPr>
        <p:spPr bwMode="auto">
          <a:xfrm>
            <a:off x="2133600" y="4134445"/>
            <a:ext cx="0" cy="1295400"/>
          </a:xfrm>
          <a:prstGeom prst="line">
            <a:avLst/>
          </a:prstGeom>
          <a:noFill/>
          <a:ln w="28575">
            <a:solidFill>
              <a:srgbClr val="FF010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7013" name="Line 5"/>
          <p:cNvSpPr>
            <a:spLocks noChangeShapeType="1"/>
          </p:cNvSpPr>
          <p:nvPr/>
        </p:nvSpPr>
        <p:spPr bwMode="auto">
          <a:xfrm flipH="1">
            <a:off x="3352800" y="4667845"/>
            <a:ext cx="304800" cy="685800"/>
          </a:xfrm>
          <a:prstGeom prst="line">
            <a:avLst/>
          </a:prstGeom>
          <a:noFill/>
          <a:ln w="38100">
            <a:solidFill>
              <a:srgbClr val="FF010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427014" name="Object 6"/>
          <p:cNvGraphicFramePr>
            <a:graphicFrameLocks noChangeAspect="1"/>
          </p:cNvGraphicFramePr>
          <p:nvPr>
            <p:extLst>
              <p:ext uri="{D42A27DB-BD31-4B8C-83A1-F6EECF244321}">
                <p14:modId xmlns:p14="http://schemas.microsoft.com/office/powerpoint/2010/main" val="1376396230"/>
              </p:ext>
            </p:extLst>
          </p:nvPr>
        </p:nvGraphicFramePr>
        <p:xfrm>
          <a:off x="4876800" y="3143845"/>
          <a:ext cx="3429000" cy="3165475"/>
        </p:xfrm>
        <a:graphic>
          <a:graphicData uri="http://schemas.openxmlformats.org/presentationml/2006/ole">
            <mc:AlternateContent xmlns:mc="http://schemas.openxmlformats.org/markup-compatibility/2006">
              <mc:Choice xmlns:v="urn:schemas-microsoft-com:vml" Requires="v">
                <p:oleObj spid="_x0000_s73967" name="Image" r:id="rId5" imgW="1313691" imgH="1237281" progId="Photoshop.Image.7">
                  <p:embed/>
                </p:oleObj>
              </mc:Choice>
              <mc:Fallback>
                <p:oleObj name="Image" r:id="rId5" imgW="1313691" imgH="1237281" progId="Photoshop.Image.7">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3143845"/>
                        <a:ext cx="3429000" cy="316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7015" name="Line 7"/>
          <p:cNvSpPr>
            <a:spLocks noChangeShapeType="1"/>
          </p:cNvSpPr>
          <p:nvPr/>
        </p:nvSpPr>
        <p:spPr bwMode="auto">
          <a:xfrm flipH="1" flipV="1">
            <a:off x="5562600" y="2610445"/>
            <a:ext cx="457200" cy="1905000"/>
          </a:xfrm>
          <a:prstGeom prst="line">
            <a:avLst/>
          </a:prstGeom>
          <a:noFill/>
          <a:ln w="38100">
            <a:solidFill>
              <a:srgbClr val="FF010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7016" name="Line 8"/>
          <p:cNvSpPr>
            <a:spLocks noChangeShapeType="1"/>
          </p:cNvSpPr>
          <p:nvPr/>
        </p:nvSpPr>
        <p:spPr bwMode="auto">
          <a:xfrm flipV="1">
            <a:off x="6705600" y="2610445"/>
            <a:ext cx="0" cy="1295400"/>
          </a:xfrm>
          <a:prstGeom prst="line">
            <a:avLst/>
          </a:prstGeom>
          <a:noFill/>
          <a:ln w="38100">
            <a:solidFill>
              <a:srgbClr val="FF010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7017" name="Line 9"/>
          <p:cNvSpPr>
            <a:spLocks noChangeShapeType="1"/>
          </p:cNvSpPr>
          <p:nvPr/>
        </p:nvSpPr>
        <p:spPr bwMode="auto">
          <a:xfrm flipV="1">
            <a:off x="7467600" y="2610445"/>
            <a:ext cx="533400" cy="1981200"/>
          </a:xfrm>
          <a:prstGeom prst="line">
            <a:avLst/>
          </a:prstGeom>
          <a:noFill/>
          <a:ln w="38100">
            <a:solidFill>
              <a:srgbClr val="FF010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27018" name="Group 10"/>
          <p:cNvGrpSpPr>
            <a:grpSpLocks/>
          </p:cNvGrpSpPr>
          <p:nvPr/>
        </p:nvGrpSpPr>
        <p:grpSpPr bwMode="auto">
          <a:xfrm>
            <a:off x="1143000" y="5506050"/>
            <a:ext cx="2773363" cy="538163"/>
            <a:chOff x="720" y="3312"/>
            <a:chExt cx="1747" cy="339"/>
          </a:xfrm>
        </p:grpSpPr>
        <p:grpSp>
          <p:nvGrpSpPr>
            <p:cNvPr id="427019" name="Group 11"/>
            <p:cNvGrpSpPr>
              <a:grpSpLocks/>
            </p:cNvGrpSpPr>
            <p:nvPr/>
          </p:nvGrpSpPr>
          <p:grpSpPr bwMode="auto">
            <a:xfrm>
              <a:off x="720" y="3360"/>
              <a:ext cx="1747" cy="291"/>
              <a:chOff x="470" y="3141"/>
              <a:chExt cx="1747" cy="291"/>
            </a:xfrm>
          </p:grpSpPr>
          <p:sp>
            <p:nvSpPr>
              <p:cNvPr id="427020" name="Text Box 12"/>
              <p:cNvSpPr txBox="1">
                <a:spLocks noChangeArrowheads="1"/>
              </p:cNvSpPr>
              <p:nvPr/>
            </p:nvSpPr>
            <p:spPr bwMode="auto">
              <a:xfrm>
                <a:off x="470" y="3141"/>
                <a:ext cx="17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err="1">
                    <a:latin typeface="Tahoma" pitchFamily="34" charset="0"/>
                  </a:rPr>
                  <a:t>Y</a:t>
                </a:r>
                <a:r>
                  <a:rPr lang="en-US" altLang="zh-CN" sz="2400" b="0" baseline="-25000" dirty="0" err="1">
                    <a:latin typeface="Tahoma" pitchFamily="34" charset="0"/>
                  </a:rPr>
                  <a:t>c</a:t>
                </a:r>
                <a:r>
                  <a:rPr lang="en-US" altLang="zh-CN" sz="2400" b="0" dirty="0">
                    <a:latin typeface="Tahoma" pitchFamily="34" charset="0"/>
                  </a:rPr>
                  <a:t> = A</a:t>
                </a:r>
                <a:r>
                  <a:rPr lang="en-US" altLang="zh-CN" sz="2400" b="0" baseline="-25000" dirty="0">
                    <a:latin typeface="Tahoma" pitchFamily="34" charset="0"/>
                  </a:rPr>
                  <a:t>3</a:t>
                </a:r>
                <a:r>
                  <a:rPr lang="en-US" altLang="zh-CN" sz="2400" b="0" dirty="0">
                    <a:latin typeface="Tahoma" pitchFamily="34" charset="0"/>
                  </a:rPr>
                  <a:t>A</a:t>
                </a:r>
                <a:r>
                  <a:rPr lang="en-US" altLang="zh-CN" sz="2400" b="0" baseline="-25000" dirty="0">
                    <a:latin typeface="Tahoma" pitchFamily="34" charset="0"/>
                  </a:rPr>
                  <a:t>2</a:t>
                </a:r>
                <a:r>
                  <a:rPr lang="en-US" altLang="zh-CN" sz="2400" b="0" dirty="0">
                    <a:latin typeface="Tahoma" pitchFamily="34" charset="0"/>
                  </a:rPr>
                  <a:t> + A</a:t>
                </a:r>
                <a:r>
                  <a:rPr lang="en-US" altLang="zh-CN" sz="2400" b="0" baseline="-25000" dirty="0">
                    <a:latin typeface="Tahoma" pitchFamily="34" charset="0"/>
                  </a:rPr>
                  <a:t>2</a:t>
                </a:r>
                <a:r>
                  <a:rPr lang="en-US" altLang="zh-CN" sz="2400" b="0" dirty="0">
                    <a:latin typeface="Tahoma" pitchFamily="34" charset="0"/>
                  </a:rPr>
                  <a:t>A</a:t>
                </a:r>
                <a:r>
                  <a:rPr lang="en-US" altLang="zh-CN" sz="2400" b="0" baseline="-25000" dirty="0">
                    <a:latin typeface="Tahoma" pitchFamily="34" charset="0"/>
                  </a:rPr>
                  <a:t>1</a:t>
                </a:r>
                <a:r>
                  <a:rPr lang="en-US" altLang="zh-CN" sz="2400" b="0" dirty="0">
                    <a:latin typeface="Tahoma" pitchFamily="34" charset="0"/>
                  </a:rPr>
                  <a:t>A</a:t>
                </a:r>
                <a:r>
                  <a:rPr lang="en-US" altLang="zh-CN" sz="2400" b="0" baseline="-25000" dirty="0">
                    <a:latin typeface="Tahoma" pitchFamily="34" charset="0"/>
                  </a:rPr>
                  <a:t>0</a:t>
                </a:r>
              </a:p>
            </p:txBody>
          </p:sp>
          <p:sp>
            <p:nvSpPr>
              <p:cNvPr id="427021" name="Line 13"/>
              <p:cNvSpPr>
                <a:spLocks noChangeShapeType="1"/>
              </p:cNvSpPr>
              <p:nvPr/>
            </p:nvSpPr>
            <p:spPr bwMode="auto">
              <a:xfrm>
                <a:off x="1584" y="3168"/>
                <a:ext cx="1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7022" name="Line 14"/>
              <p:cNvSpPr>
                <a:spLocks noChangeShapeType="1"/>
              </p:cNvSpPr>
              <p:nvPr/>
            </p:nvSpPr>
            <p:spPr bwMode="auto">
              <a:xfrm>
                <a:off x="1968" y="3168"/>
                <a:ext cx="1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27023" name="Line 15"/>
            <p:cNvSpPr>
              <a:spLocks noChangeShapeType="1"/>
            </p:cNvSpPr>
            <p:nvPr/>
          </p:nvSpPr>
          <p:spPr bwMode="auto">
            <a:xfrm>
              <a:off x="1248" y="3312"/>
              <a:ext cx="1152"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7024" name="Group 16"/>
          <p:cNvGrpSpPr>
            <a:grpSpLocks/>
          </p:cNvGrpSpPr>
          <p:nvPr/>
        </p:nvGrpSpPr>
        <p:grpSpPr bwMode="auto">
          <a:xfrm>
            <a:off x="4256088" y="1924646"/>
            <a:ext cx="4378324" cy="614363"/>
            <a:chOff x="2681" y="1056"/>
            <a:chExt cx="2758" cy="387"/>
          </a:xfrm>
        </p:grpSpPr>
        <p:grpSp>
          <p:nvGrpSpPr>
            <p:cNvPr id="427025" name="Group 17"/>
            <p:cNvGrpSpPr>
              <a:grpSpLocks/>
            </p:cNvGrpSpPr>
            <p:nvPr/>
          </p:nvGrpSpPr>
          <p:grpSpPr bwMode="auto">
            <a:xfrm>
              <a:off x="2681" y="1152"/>
              <a:ext cx="2758" cy="291"/>
              <a:chOff x="2681" y="1152"/>
              <a:chExt cx="2758" cy="291"/>
            </a:xfrm>
          </p:grpSpPr>
          <p:sp>
            <p:nvSpPr>
              <p:cNvPr id="427026" name="Text Box 18"/>
              <p:cNvSpPr txBox="1">
                <a:spLocks noChangeArrowheads="1"/>
              </p:cNvSpPr>
              <p:nvPr/>
            </p:nvSpPr>
            <p:spPr bwMode="auto">
              <a:xfrm>
                <a:off x="2681" y="1152"/>
                <a:ext cx="275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err="1">
                    <a:latin typeface="Tahoma" pitchFamily="34" charset="0"/>
                  </a:rPr>
                  <a:t>Y</a:t>
                </a:r>
                <a:r>
                  <a:rPr lang="en-US" altLang="zh-CN" sz="2400" b="0" baseline="-25000" dirty="0" err="1">
                    <a:latin typeface="Tahoma" pitchFamily="34" charset="0"/>
                  </a:rPr>
                  <a:t>d</a:t>
                </a:r>
                <a:r>
                  <a:rPr lang="en-US" altLang="zh-CN" sz="2400" b="0" dirty="0">
                    <a:latin typeface="Tahoma" pitchFamily="34" charset="0"/>
                  </a:rPr>
                  <a:t> = A</a:t>
                </a:r>
                <a:r>
                  <a:rPr lang="en-US" altLang="zh-CN" sz="2400" b="0" baseline="-25000" dirty="0">
                    <a:latin typeface="Tahoma" pitchFamily="34" charset="0"/>
                  </a:rPr>
                  <a:t>2</a:t>
                </a:r>
                <a:r>
                  <a:rPr lang="en-US" altLang="zh-CN" sz="2400" b="0" dirty="0">
                    <a:latin typeface="Tahoma" pitchFamily="34" charset="0"/>
                  </a:rPr>
                  <a:t>A</a:t>
                </a:r>
                <a:r>
                  <a:rPr lang="en-US" altLang="zh-CN" sz="2400" b="0" baseline="-25000" dirty="0">
                    <a:latin typeface="Tahoma" pitchFamily="34" charset="0"/>
                  </a:rPr>
                  <a:t>1</a:t>
                </a:r>
                <a:r>
                  <a:rPr lang="en-US" altLang="zh-CN" sz="2400" b="0" dirty="0">
                    <a:latin typeface="Tahoma" pitchFamily="34" charset="0"/>
                  </a:rPr>
                  <a:t>A</a:t>
                </a:r>
                <a:r>
                  <a:rPr lang="en-US" altLang="zh-CN" sz="2400" b="0" baseline="-25000" dirty="0">
                    <a:latin typeface="Tahoma" pitchFamily="34" charset="0"/>
                  </a:rPr>
                  <a:t>0</a:t>
                </a:r>
                <a:r>
                  <a:rPr lang="en-US" altLang="zh-CN" sz="2400" b="0" dirty="0">
                    <a:latin typeface="Tahoma" pitchFamily="34" charset="0"/>
                  </a:rPr>
                  <a:t> + A</a:t>
                </a:r>
                <a:r>
                  <a:rPr lang="en-US" altLang="zh-CN" sz="2400" b="0" baseline="-25000" dirty="0">
                    <a:latin typeface="Tahoma" pitchFamily="34" charset="0"/>
                  </a:rPr>
                  <a:t>2</a:t>
                </a:r>
                <a:r>
                  <a:rPr lang="en-US" altLang="zh-CN" sz="2400" b="0" dirty="0">
                    <a:latin typeface="Tahoma" pitchFamily="34" charset="0"/>
                  </a:rPr>
                  <a:t>A</a:t>
                </a:r>
                <a:r>
                  <a:rPr lang="en-US" altLang="zh-CN" sz="2400" b="0" baseline="-25000" dirty="0">
                    <a:latin typeface="Tahoma" pitchFamily="34" charset="0"/>
                  </a:rPr>
                  <a:t>1</a:t>
                </a:r>
                <a:r>
                  <a:rPr lang="en-US" altLang="zh-CN" sz="2400" b="0" dirty="0">
                    <a:latin typeface="Tahoma" pitchFamily="34" charset="0"/>
                  </a:rPr>
                  <a:t>A</a:t>
                </a:r>
                <a:r>
                  <a:rPr lang="en-US" altLang="zh-CN" sz="2400" b="0" baseline="-25000" dirty="0">
                    <a:latin typeface="Tahoma" pitchFamily="34" charset="0"/>
                  </a:rPr>
                  <a:t>0</a:t>
                </a:r>
                <a:r>
                  <a:rPr lang="en-US" altLang="zh-CN" sz="2400" b="0" dirty="0">
                    <a:latin typeface="Tahoma" pitchFamily="34" charset="0"/>
                  </a:rPr>
                  <a:t> + A</a:t>
                </a:r>
                <a:r>
                  <a:rPr lang="en-US" altLang="zh-CN" sz="2400" b="0" baseline="-25000" dirty="0">
                    <a:latin typeface="Tahoma" pitchFamily="34" charset="0"/>
                  </a:rPr>
                  <a:t>2</a:t>
                </a:r>
                <a:r>
                  <a:rPr lang="en-US" altLang="zh-CN" sz="2400" b="0" dirty="0">
                    <a:latin typeface="Tahoma" pitchFamily="34" charset="0"/>
                  </a:rPr>
                  <a:t>A</a:t>
                </a:r>
                <a:r>
                  <a:rPr lang="en-US" altLang="zh-CN" sz="2400" b="0" baseline="-25000" dirty="0">
                    <a:latin typeface="Tahoma" pitchFamily="34" charset="0"/>
                  </a:rPr>
                  <a:t>1</a:t>
                </a:r>
                <a:r>
                  <a:rPr lang="en-US" altLang="zh-CN" sz="2400" b="0" dirty="0">
                    <a:latin typeface="Tahoma" pitchFamily="34" charset="0"/>
                  </a:rPr>
                  <a:t>A</a:t>
                </a:r>
                <a:r>
                  <a:rPr lang="en-US" altLang="zh-CN" sz="2400" b="0" baseline="-25000" dirty="0">
                    <a:latin typeface="Tahoma" pitchFamily="34" charset="0"/>
                  </a:rPr>
                  <a:t>0</a:t>
                </a:r>
              </a:p>
            </p:txBody>
          </p:sp>
          <p:sp>
            <p:nvSpPr>
              <p:cNvPr id="427027" name="Line 19"/>
              <p:cNvSpPr>
                <a:spLocks noChangeShapeType="1"/>
              </p:cNvSpPr>
              <p:nvPr/>
            </p:nvSpPr>
            <p:spPr bwMode="auto">
              <a:xfrm>
                <a:off x="3360" y="1152"/>
                <a:ext cx="1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7028" name="Line 20"/>
              <p:cNvSpPr>
                <a:spLocks noChangeShapeType="1"/>
              </p:cNvSpPr>
              <p:nvPr/>
            </p:nvSpPr>
            <p:spPr bwMode="auto">
              <a:xfrm>
                <a:off x="3552" y="1152"/>
                <a:ext cx="1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7029" name="Line 21"/>
              <p:cNvSpPr>
                <a:spLocks noChangeShapeType="1"/>
              </p:cNvSpPr>
              <p:nvPr/>
            </p:nvSpPr>
            <p:spPr bwMode="auto">
              <a:xfrm>
                <a:off x="3984" y="1152"/>
                <a:ext cx="1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7030" name="Line 22"/>
              <p:cNvSpPr>
                <a:spLocks noChangeShapeType="1"/>
              </p:cNvSpPr>
              <p:nvPr/>
            </p:nvSpPr>
            <p:spPr bwMode="auto">
              <a:xfrm>
                <a:off x="4176" y="1152"/>
                <a:ext cx="1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27031" name="Line 23"/>
            <p:cNvSpPr>
              <a:spLocks noChangeShapeType="1"/>
            </p:cNvSpPr>
            <p:nvPr/>
          </p:nvSpPr>
          <p:spPr bwMode="auto">
            <a:xfrm>
              <a:off x="3168" y="1056"/>
              <a:ext cx="216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 name="日期占位符 2"/>
          <p:cNvSpPr>
            <a:spLocks noGrp="1"/>
          </p:cNvSpPr>
          <p:nvPr>
            <p:ph type="dt" sz="half" idx="10"/>
          </p:nvPr>
        </p:nvSpPr>
        <p:spPr/>
        <p:txBody>
          <a:bodyPr/>
          <a:lstStyle/>
          <a:p>
            <a:pPr>
              <a:defRPr/>
            </a:pPr>
            <a:fld id="{49E89BA4-7E89-4FAA-802C-63E21A18E923}" type="datetime1">
              <a:rPr lang="zh-CN" altLang="en-US" smtClean="0"/>
              <a:t>2019/4/17</a:t>
            </a:fld>
            <a:endParaRPr lang="en-US" altLang="zh-CN"/>
          </a:p>
        </p:txBody>
      </p:sp>
      <p:sp>
        <p:nvSpPr>
          <p:cNvPr id="4" name="页脚占位符 3"/>
          <p:cNvSpPr>
            <a:spLocks noGrp="1"/>
          </p:cNvSpPr>
          <p:nvPr>
            <p:ph type="ftr" sz="quarter" idx="11"/>
          </p:nvPr>
        </p:nvSpPr>
        <p:spPr/>
        <p:txBody>
          <a:bodyPr/>
          <a:lstStyle/>
          <a:p>
            <a:pPr>
              <a:defRPr/>
            </a:pPr>
            <a:r>
              <a:rPr lang="zh-CN" altLang="en-US"/>
              <a:t>第</a:t>
            </a:r>
            <a:r>
              <a:rPr lang="en-US" altLang="zh-CN"/>
              <a:t>6</a:t>
            </a:r>
            <a:r>
              <a:rPr lang="zh-CN" altLang="en-US"/>
              <a:t>章</a:t>
            </a:r>
            <a:endParaRPr lang="en-US" altLang="zh-CN"/>
          </a:p>
        </p:txBody>
      </p:sp>
      <p:sp>
        <p:nvSpPr>
          <p:cNvPr id="5" name="灯片编号占位符 4"/>
          <p:cNvSpPr>
            <a:spLocks noGrp="1"/>
          </p:cNvSpPr>
          <p:nvPr>
            <p:ph type="sldNum" sz="quarter" idx="12"/>
          </p:nvPr>
        </p:nvSpPr>
        <p:spPr/>
        <p:txBody>
          <a:bodyPr/>
          <a:lstStyle/>
          <a:p>
            <a:pPr>
              <a:defRPr/>
            </a:pPr>
            <a:fld id="{02EB22CE-420E-425B-9707-7E53CBCCB61B}" type="slidenum">
              <a:rPr lang="en-US" altLang="zh-CN" smtClean="0"/>
              <a:pPr>
                <a:defRPr/>
              </a:pPr>
              <a:t>42</a:t>
            </a:fld>
            <a:endParaRPr lang="en-US" altLang="zh-CN"/>
          </a:p>
        </p:txBody>
      </p:sp>
      <p:sp>
        <p:nvSpPr>
          <p:cNvPr id="27" name="TextBox 35"/>
          <p:cNvSpPr txBox="1"/>
          <p:nvPr/>
        </p:nvSpPr>
        <p:spPr>
          <a:xfrm>
            <a:off x="993047" y="1256665"/>
            <a:ext cx="5750652" cy="461665"/>
          </a:xfrm>
          <a:prstGeom prst="rect">
            <a:avLst/>
          </a:prstGeom>
          <a:noFill/>
        </p:spPr>
        <p:txBody>
          <a:bodyPr wrap="square" rtlCol="0">
            <a:spAutoFit/>
          </a:bodyPr>
          <a:lstStyle/>
          <a:p>
            <a:r>
              <a:rPr lang="zh-CN" altLang="en-US" sz="2400" dirty="0"/>
              <a:t>考虑只显示</a:t>
            </a:r>
            <a:r>
              <a:rPr lang="en-US" altLang="zh-CN" sz="2400" dirty="0"/>
              <a:t>0-9</a:t>
            </a:r>
            <a:r>
              <a:rPr lang="zh-CN" altLang="en-US" sz="2400" dirty="0"/>
              <a:t>，因此</a:t>
            </a:r>
            <a:r>
              <a:rPr lang="en-US" altLang="zh-CN" sz="2400" dirty="0"/>
              <a:t>a-f</a:t>
            </a:r>
            <a:r>
              <a:rPr lang="zh-CN" altLang="en-US" sz="2400" dirty="0"/>
              <a:t>显示为无关项。</a:t>
            </a:r>
          </a:p>
        </p:txBody>
      </p:sp>
    </p:spTree>
    <p:extLst>
      <p:ext uri="{BB962C8B-B14F-4D97-AF65-F5344CB8AC3E}">
        <p14:creationId xmlns:p14="http://schemas.microsoft.com/office/powerpoint/2010/main" val="4135592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27011"/>
                                        </p:tgtEl>
                                        <p:attrNameLst>
                                          <p:attrName>style.visibility</p:attrName>
                                        </p:attrNameLst>
                                      </p:cBhvr>
                                      <p:to>
                                        <p:strVal val="visible"/>
                                      </p:to>
                                    </p:set>
                                    <p:anim calcmode="lin" valueType="num">
                                      <p:cBhvr additive="base">
                                        <p:cTn id="7" dur="500" fill="hold"/>
                                        <p:tgtEl>
                                          <p:spTgt spid="427011"/>
                                        </p:tgtEl>
                                        <p:attrNameLst>
                                          <p:attrName>ppt_x</p:attrName>
                                        </p:attrNameLst>
                                      </p:cBhvr>
                                      <p:tavLst>
                                        <p:tav tm="0">
                                          <p:val>
                                            <p:strVal val="0-#ppt_w/2"/>
                                          </p:val>
                                        </p:tav>
                                        <p:tav tm="100000">
                                          <p:val>
                                            <p:strVal val="#ppt_x"/>
                                          </p:val>
                                        </p:tav>
                                      </p:tavLst>
                                    </p:anim>
                                    <p:anim calcmode="lin" valueType="num">
                                      <p:cBhvr additive="base">
                                        <p:cTn id="8" dur="500" fill="hold"/>
                                        <p:tgtEl>
                                          <p:spTgt spid="4270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27018"/>
                                        </p:tgtEl>
                                        <p:attrNameLst>
                                          <p:attrName>style.visibility</p:attrName>
                                        </p:attrNameLst>
                                      </p:cBhvr>
                                      <p:to>
                                        <p:strVal val="visible"/>
                                      </p:to>
                                    </p:set>
                                    <p:anim calcmode="lin" valueType="num">
                                      <p:cBhvr additive="base">
                                        <p:cTn id="13" dur="500" fill="hold"/>
                                        <p:tgtEl>
                                          <p:spTgt spid="427018"/>
                                        </p:tgtEl>
                                        <p:attrNameLst>
                                          <p:attrName>ppt_x</p:attrName>
                                        </p:attrNameLst>
                                      </p:cBhvr>
                                      <p:tavLst>
                                        <p:tav tm="0">
                                          <p:val>
                                            <p:strVal val="0-#ppt_w/2"/>
                                          </p:val>
                                        </p:tav>
                                        <p:tav tm="100000">
                                          <p:val>
                                            <p:strVal val="#ppt_x"/>
                                          </p:val>
                                        </p:tav>
                                      </p:tavLst>
                                    </p:anim>
                                    <p:anim calcmode="lin" valueType="num">
                                      <p:cBhvr additive="base">
                                        <p:cTn id="14" dur="500" fill="hold"/>
                                        <p:tgtEl>
                                          <p:spTgt spid="42701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27012"/>
                                        </p:tgtEl>
                                        <p:attrNameLst>
                                          <p:attrName>style.visibility</p:attrName>
                                        </p:attrNameLst>
                                      </p:cBhvr>
                                      <p:to>
                                        <p:strVal val="visible"/>
                                      </p:to>
                                    </p:set>
                                    <p:animEffect transition="in" filter="wipe(up)">
                                      <p:cBhvr>
                                        <p:cTn id="19" dur="500"/>
                                        <p:tgtEl>
                                          <p:spTgt spid="42701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427013"/>
                                        </p:tgtEl>
                                        <p:attrNameLst>
                                          <p:attrName>style.visibility</p:attrName>
                                        </p:attrNameLst>
                                      </p:cBhvr>
                                      <p:to>
                                        <p:strVal val="visible"/>
                                      </p:to>
                                    </p:set>
                                    <p:animEffect transition="in" filter="wipe(up)">
                                      <p:cBhvr>
                                        <p:cTn id="24" dur="500"/>
                                        <p:tgtEl>
                                          <p:spTgt spid="42701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nodeType="clickEffect">
                                  <p:stCondLst>
                                    <p:cond delay="0"/>
                                  </p:stCondLst>
                                  <p:childTnLst>
                                    <p:set>
                                      <p:cBhvr>
                                        <p:cTn id="28" dur="1" fill="hold">
                                          <p:stCondLst>
                                            <p:cond delay="0"/>
                                          </p:stCondLst>
                                        </p:cTn>
                                        <p:tgtEl>
                                          <p:spTgt spid="427014"/>
                                        </p:tgtEl>
                                        <p:attrNameLst>
                                          <p:attrName>style.visibility</p:attrName>
                                        </p:attrNameLst>
                                      </p:cBhvr>
                                      <p:to>
                                        <p:strVal val="visible"/>
                                      </p:to>
                                    </p:set>
                                    <p:anim calcmode="lin" valueType="num">
                                      <p:cBhvr additive="base">
                                        <p:cTn id="29" dur="500" fill="hold"/>
                                        <p:tgtEl>
                                          <p:spTgt spid="427014"/>
                                        </p:tgtEl>
                                        <p:attrNameLst>
                                          <p:attrName>ppt_x</p:attrName>
                                        </p:attrNameLst>
                                      </p:cBhvr>
                                      <p:tavLst>
                                        <p:tav tm="0">
                                          <p:val>
                                            <p:strVal val="1+#ppt_w/2"/>
                                          </p:val>
                                        </p:tav>
                                        <p:tav tm="100000">
                                          <p:val>
                                            <p:strVal val="#ppt_x"/>
                                          </p:val>
                                        </p:tav>
                                      </p:tavLst>
                                    </p:anim>
                                    <p:anim calcmode="lin" valueType="num">
                                      <p:cBhvr additive="base">
                                        <p:cTn id="30" dur="500" fill="hold"/>
                                        <p:tgtEl>
                                          <p:spTgt spid="427014"/>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nodeType="clickEffect">
                                  <p:stCondLst>
                                    <p:cond delay="0"/>
                                  </p:stCondLst>
                                  <p:childTnLst>
                                    <p:set>
                                      <p:cBhvr>
                                        <p:cTn id="34" dur="1" fill="hold">
                                          <p:stCondLst>
                                            <p:cond delay="0"/>
                                          </p:stCondLst>
                                        </p:cTn>
                                        <p:tgtEl>
                                          <p:spTgt spid="427024"/>
                                        </p:tgtEl>
                                        <p:attrNameLst>
                                          <p:attrName>style.visibility</p:attrName>
                                        </p:attrNameLst>
                                      </p:cBhvr>
                                      <p:to>
                                        <p:strVal val="visible"/>
                                      </p:to>
                                    </p:set>
                                    <p:anim calcmode="lin" valueType="num">
                                      <p:cBhvr additive="base">
                                        <p:cTn id="35" dur="500" fill="hold"/>
                                        <p:tgtEl>
                                          <p:spTgt spid="427024"/>
                                        </p:tgtEl>
                                        <p:attrNameLst>
                                          <p:attrName>ppt_x</p:attrName>
                                        </p:attrNameLst>
                                      </p:cBhvr>
                                      <p:tavLst>
                                        <p:tav tm="0">
                                          <p:val>
                                            <p:strVal val="1+#ppt_w/2"/>
                                          </p:val>
                                        </p:tav>
                                        <p:tav tm="100000">
                                          <p:val>
                                            <p:strVal val="#ppt_x"/>
                                          </p:val>
                                        </p:tav>
                                      </p:tavLst>
                                    </p:anim>
                                    <p:anim calcmode="lin" valueType="num">
                                      <p:cBhvr additive="base">
                                        <p:cTn id="36" dur="500" fill="hold"/>
                                        <p:tgtEl>
                                          <p:spTgt spid="427024"/>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427015"/>
                                        </p:tgtEl>
                                        <p:attrNameLst>
                                          <p:attrName>style.visibility</p:attrName>
                                        </p:attrNameLst>
                                      </p:cBhvr>
                                      <p:to>
                                        <p:strVal val="visible"/>
                                      </p:to>
                                    </p:set>
                                    <p:animEffect transition="in" filter="wipe(down)">
                                      <p:cBhvr>
                                        <p:cTn id="41" dur="500"/>
                                        <p:tgtEl>
                                          <p:spTgt spid="42701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427016"/>
                                        </p:tgtEl>
                                        <p:attrNameLst>
                                          <p:attrName>style.visibility</p:attrName>
                                        </p:attrNameLst>
                                      </p:cBhvr>
                                      <p:to>
                                        <p:strVal val="visible"/>
                                      </p:to>
                                    </p:set>
                                    <p:animEffect transition="in" filter="wipe(down)">
                                      <p:cBhvr>
                                        <p:cTn id="46" dur="500"/>
                                        <p:tgtEl>
                                          <p:spTgt spid="42701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427017"/>
                                        </p:tgtEl>
                                        <p:attrNameLst>
                                          <p:attrName>style.visibility</p:attrName>
                                        </p:attrNameLst>
                                      </p:cBhvr>
                                      <p:to>
                                        <p:strVal val="visible"/>
                                      </p:to>
                                    </p:set>
                                    <p:animEffect transition="in" filter="wipe(down)">
                                      <p:cBhvr>
                                        <p:cTn id="51" dur="500"/>
                                        <p:tgtEl>
                                          <p:spTgt spid="427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2" grpId="0" animBg="1"/>
      <p:bldP spid="427013" grpId="0" animBg="1"/>
      <p:bldP spid="427015" grpId="0" animBg="1"/>
      <p:bldP spid="427016" grpId="0" animBg="1"/>
      <p:bldP spid="4270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ChangeArrowheads="1"/>
          </p:cNvSpPr>
          <p:nvPr/>
        </p:nvSpPr>
        <p:spPr bwMode="auto">
          <a:xfrm>
            <a:off x="990600" y="260648"/>
            <a:ext cx="7315200" cy="595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altLang="zh-CN" sz="2800" b="0" dirty="0">
                <a:solidFill>
                  <a:schemeClr val="tx2"/>
                </a:solidFill>
                <a:latin typeface="华文新魏" pitchFamily="2" charset="-122"/>
                <a:ea typeface="华文新魏" pitchFamily="2" charset="-122"/>
              </a:rPr>
              <a:t>BCD -</a:t>
            </a:r>
            <a:r>
              <a:rPr lang="en-US" altLang="zh-CN" sz="2800" dirty="0">
                <a:solidFill>
                  <a:schemeClr val="tx2"/>
                </a:solidFill>
                <a:latin typeface="华文新魏" pitchFamily="2" charset="-122"/>
                <a:ea typeface="华文新魏" pitchFamily="2" charset="-122"/>
              </a:rPr>
              <a:t> </a:t>
            </a:r>
            <a:r>
              <a:rPr lang="zh-CN" altLang="en-US" sz="2800" dirty="0">
                <a:solidFill>
                  <a:schemeClr val="tx2"/>
                </a:solidFill>
                <a:latin typeface="华文新魏" pitchFamily="2" charset="-122"/>
                <a:ea typeface="华文新魏" pitchFamily="2" charset="-122"/>
              </a:rPr>
              <a:t>七段显示译码器的卡诺图</a:t>
            </a:r>
          </a:p>
        </p:txBody>
      </p:sp>
      <p:graphicFrame>
        <p:nvGraphicFramePr>
          <p:cNvPr id="428035" name="Object 3"/>
          <p:cNvGraphicFramePr>
            <a:graphicFrameLocks noChangeAspect="1"/>
          </p:cNvGraphicFramePr>
          <p:nvPr>
            <p:extLst>
              <p:ext uri="{D42A27DB-BD31-4B8C-83A1-F6EECF244321}">
                <p14:modId xmlns:p14="http://schemas.microsoft.com/office/powerpoint/2010/main" val="2358157334"/>
              </p:ext>
            </p:extLst>
          </p:nvPr>
        </p:nvGraphicFramePr>
        <p:xfrm>
          <a:off x="685800" y="1854795"/>
          <a:ext cx="3352800" cy="2979738"/>
        </p:xfrm>
        <a:graphic>
          <a:graphicData uri="http://schemas.openxmlformats.org/presentationml/2006/ole">
            <mc:AlternateContent xmlns:mc="http://schemas.openxmlformats.org/markup-compatibility/2006">
              <mc:Choice xmlns:v="urn:schemas-microsoft-com:vml" Requires="v">
                <p:oleObj spid="_x0000_s74990" name="Image" r:id="rId3" imgW="1331640" imgH="1225091" progId="Photoshop.Image.7">
                  <p:embed/>
                </p:oleObj>
              </mc:Choice>
              <mc:Fallback>
                <p:oleObj name="Image" r:id="rId3" imgW="1331640" imgH="122509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854795"/>
                        <a:ext cx="3352800" cy="297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28036" name="Group 4"/>
          <p:cNvGrpSpPr>
            <a:grpSpLocks/>
          </p:cNvGrpSpPr>
          <p:nvPr/>
        </p:nvGrpSpPr>
        <p:grpSpPr bwMode="auto">
          <a:xfrm>
            <a:off x="1066800" y="5360000"/>
            <a:ext cx="2174875" cy="538163"/>
            <a:chOff x="624" y="3216"/>
            <a:chExt cx="1370" cy="339"/>
          </a:xfrm>
        </p:grpSpPr>
        <p:sp>
          <p:nvSpPr>
            <p:cNvPr id="428037" name="Text Box 5"/>
            <p:cNvSpPr txBox="1">
              <a:spLocks noChangeArrowheads="1"/>
            </p:cNvSpPr>
            <p:nvPr/>
          </p:nvSpPr>
          <p:spPr bwMode="auto">
            <a:xfrm>
              <a:off x="624" y="3264"/>
              <a:ext cx="137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latin typeface="Tahoma" pitchFamily="34" charset="0"/>
                </a:rPr>
                <a:t>Y</a:t>
              </a:r>
              <a:r>
                <a:rPr lang="en-US" altLang="zh-CN" sz="2400" b="0" baseline="-25000" dirty="0">
                  <a:latin typeface="Tahoma" pitchFamily="34" charset="0"/>
                </a:rPr>
                <a:t>e</a:t>
              </a:r>
              <a:r>
                <a:rPr lang="en-US" altLang="zh-CN" sz="2400" b="0" dirty="0">
                  <a:latin typeface="Tahoma" pitchFamily="34" charset="0"/>
                </a:rPr>
                <a:t> = A</a:t>
              </a:r>
              <a:r>
                <a:rPr lang="en-US" altLang="zh-CN" sz="2400" b="0" baseline="-25000" dirty="0">
                  <a:latin typeface="Tahoma" pitchFamily="34" charset="0"/>
                </a:rPr>
                <a:t>2</a:t>
              </a:r>
              <a:r>
                <a:rPr lang="en-US" altLang="zh-CN" sz="2400" b="0" dirty="0">
                  <a:latin typeface="Tahoma" pitchFamily="34" charset="0"/>
                </a:rPr>
                <a:t>A</a:t>
              </a:r>
              <a:r>
                <a:rPr lang="en-US" altLang="zh-CN" sz="2400" b="0" baseline="-25000" dirty="0">
                  <a:latin typeface="Tahoma" pitchFamily="34" charset="0"/>
                </a:rPr>
                <a:t>1</a:t>
              </a:r>
              <a:r>
                <a:rPr lang="en-US" altLang="zh-CN" sz="2400" b="0" dirty="0">
                  <a:latin typeface="Tahoma" pitchFamily="34" charset="0"/>
                </a:rPr>
                <a:t> + A</a:t>
              </a:r>
              <a:r>
                <a:rPr lang="en-US" altLang="zh-CN" sz="2400" b="0" baseline="-25000" dirty="0">
                  <a:latin typeface="Tahoma" pitchFamily="34" charset="0"/>
                </a:rPr>
                <a:t>0</a:t>
              </a:r>
            </a:p>
          </p:txBody>
        </p:sp>
        <p:sp>
          <p:nvSpPr>
            <p:cNvPr id="428038" name="Line 6"/>
            <p:cNvSpPr>
              <a:spLocks noChangeShapeType="1"/>
            </p:cNvSpPr>
            <p:nvPr/>
          </p:nvSpPr>
          <p:spPr bwMode="auto">
            <a:xfrm>
              <a:off x="1296" y="3287"/>
              <a:ext cx="1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8039" name="Line 7"/>
            <p:cNvSpPr>
              <a:spLocks noChangeShapeType="1"/>
            </p:cNvSpPr>
            <p:nvPr/>
          </p:nvSpPr>
          <p:spPr bwMode="auto">
            <a:xfrm>
              <a:off x="1104" y="3216"/>
              <a:ext cx="81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28040" name="Line 8"/>
          <p:cNvSpPr>
            <a:spLocks noChangeShapeType="1"/>
          </p:cNvSpPr>
          <p:nvPr/>
        </p:nvSpPr>
        <p:spPr bwMode="auto">
          <a:xfrm>
            <a:off x="2057400" y="4140795"/>
            <a:ext cx="0" cy="1143000"/>
          </a:xfrm>
          <a:prstGeom prst="line">
            <a:avLst/>
          </a:prstGeom>
          <a:noFill/>
          <a:ln w="28575">
            <a:solidFill>
              <a:srgbClr val="FF010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8041" name="Line 9"/>
          <p:cNvSpPr>
            <a:spLocks noChangeShapeType="1"/>
          </p:cNvSpPr>
          <p:nvPr/>
        </p:nvSpPr>
        <p:spPr bwMode="auto">
          <a:xfrm>
            <a:off x="2971800" y="4674195"/>
            <a:ext cx="0" cy="609600"/>
          </a:xfrm>
          <a:prstGeom prst="line">
            <a:avLst/>
          </a:prstGeom>
          <a:noFill/>
          <a:ln w="28575">
            <a:solidFill>
              <a:srgbClr val="FF010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428042" name="Object 10"/>
          <p:cNvGraphicFramePr>
            <a:graphicFrameLocks noChangeAspect="1"/>
          </p:cNvGraphicFramePr>
          <p:nvPr>
            <p:extLst>
              <p:ext uri="{D42A27DB-BD31-4B8C-83A1-F6EECF244321}">
                <p14:modId xmlns:p14="http://schemas.microsoft.com/office/powerpoint/2010/main" val="2921491631"/>
              </p:ext>
            </p:extLst>
          </p:nvPr>
        </p:nvGraphicFramePr>
        <p:xfrm>
          <a:off x="4953000" y="3150195"/>
          <a:ext cx="3352800" cy="3159125"/>
        </p:xfrm>
        <a:graphic>
          <a:graphicData uri="http://schemas.openxmlformats.org/presentationml/2006/ole">
            <mc:AlternateContent xmlns:mc="http://schemas.openxmlformats.org/markup-compatibility/2006">
              <mc:Choice xmlns:v="urn:schemas-microsoft-com:vml" Requires="v">
                <p:oleObj spid="_x0000_s74991" name="Image" r:id="rId5" imgW="1319787" imgH="1243481" progId="Photoshop.Image.7">
                  <p:embed/>
                </p:oleObj>
              </mc:Choice>
              <mc:Fallback>
                <p:oleObj name="Image" r:id="rId5" imgW="1319787" imgH="1243481" progId="Photoshop.Image.7">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3150195"/>
                        <a:ext cx="3352800"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28043" name="Group 11"/>
          <p:cNvGrpSpPr>
            <a:grpSpLocks/>
          </p:cNvGrpSpPr>
          <p:nvPr/>
        </p:nvGrpSpPr>
        <p:grpSpPr bwMode="auto">
          <a:xfrm>
            <a:off x="4648200" y="2083397"/>
            <a:ext cx="3754438" cy="495301"/>
            <a:chOff x="2688" y="1104"/>
            <a:chExt cx="2365" cy="312"/>
          </a:xfrm>
        </p:grpSpPr>
        <p:grpSp>
          <p:nvGrpSpPr>
            <p:cNvPr id="428044" name="Group 12"/>
            <p:cNvGrpSpPr>
              <a:grpSpLocks/>
            </p:cNvGrpSpPr>
            <p:nvPr/>
          </p:nvGrpSpPr>
          <p:grpSpPr bwMode="auto">
            <a:xfrm>
              <a:off x="2688" y="1125"/>
              <a:ext cx="2365" cy="291"/>
              <a:chOff x="2688" y="1125"/>
              <a:chExt cx="2365" cy="291"/>
            </a:xfrm>
          </p:grpSpPr>
          <p:sp>
            <p:nvSpPr>
              <p:cNvPr id="428045" name="Text Box 13"/>
              <p:cNvSpPr txBox="1">
                <a:spLocks noChangeArrowheads="1"/>
              </p:cNvSpPr>
              <p:nvPr/>
            </p:nvSpPr>
            <p:spPr bwMode="auto">
              <a:xfrm>
                <a:off x="2688" y="1125"/>
                <a:ext cx="236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err="1">
                    <a:latin typeface="Tahoma" pitchFamily="34" charset="0"/>
                  </a:rPr>
                  <a:t>Y</a:t>
                </a:r>
                <a:r>
                  <a:rPr lang="en-US" altLang="zh-CN" sz="2400" b="0" baseline="-25000" dirty="0" err="1">
                    <a:latin typeface="Tahoma" pitchFamily="34" charset="0"/>
                  </a:rPr>
                  <a:t>f</a:t>
                </a:r>
                <a:r>
                  <a:rPr lang="en-US" altLang="zh-CN" sz="2400" b="0" dirty="0">
                    <a:latin typeface="Tahoma" pitchFamily="34" charset="0"/>
                  </a:rPr>
                  <a:t> = A</a:t>
                </a:r>
                <a:r>
                  <a:rPr lang="en-US" altLang="zh-CN" sz="2400" b="0" baseline="-25000" dirty="0">
                    <a:latin typeface="Tahoma" pitchFamily="34" charset="0"/>
                  </a:rPr>
                  <a:t>3</a:t>
                </a:r>
                <a:r>
                  <a:rPr lang="en-US" altLang="zh-CN" sz="2400" b="0" dirty="0">
                    <a:latin typeface="Tahoma" pitchFamily="34" charset="0"/>
                  </a:rPr>
                  <a:t>A</a:t>
                </a:r>
                <a:r>
                  <a:rPr lang="en-US" altLang="zh-CN" sz="2400" b="0" baseline="-25000" dirty="0">
                    <a:latin typeface="Tahoma" pitchFamily="34" charset="0"/>
                  </a:rPr>
                  <a:t>2</a:t>
                </a:r>
                <a:r>
                  <a:rPr lang="en-US" altLang="zh-CN" sz="2400" b="0" dirty="0">
                    <a:latin typeface="Tahoma" pitchFamily="34" charset="0"/>
                  </a:rPr>
                  <a:t>A</a:t>
                </a:r>
                <a:r>
                  <a:rPr lang="en-US" altLang="zh-CN" sz="2400" b="0" baseline="-25000" dirty="0">
                    <a:latin typeface="Tahoma" pitchFamily="34" charset="0"/>
                  </a:rPr>
                  <a:t>0</a:t>
                </a:r>
                <a:r>
                  <a:rPr lang="en-US" altLang="zh-CN" sz="2400" b="0" dirty="0">
                    <a:latin typeface="Tahoma" pitchFamily="34" charset="0"/>
                  </a:rPr>
                  <a:t> + A</a:t>
                </a:r>
                <a:r>
                  <a:rPr lang="en-US" altLang="zh-CN" sz="2400" b="0" baseline="-25000" dirty="0">
                    <a:latin typeface="Tahoma" pitchFamily="34" charset="0"/>
                  </a:rPr>
                  <a:t>1</a:t>
                </a:r>
                <a:r>
                  <a:rPr lang="en-US" altLang="zh-CN" sz="2400" b="0" dirty="0">
                    <a:latin typeface="Tahoma" pitchFamily="34" charset="0"/>
                  </a:rPr>
                  <a:t>A</a:t>
                </a:r>
                <a:r>
                  <a:rPr lang="en-US" altLang="zh-CN" sz="2400" b="0" baseline="-25000" dirty="0">
                    <a:latin typeface="Tahoma" pitchFamily="34" charset="0"/>
                  </a:rPr>
                  <a:t>0</a:t>
                </a:r>
                <a:r>
                  <a:rPr lang="en-US" altLang="zh-CN" sz="2400" b="0" dirty="0">
                    <a:latin typeface="Tahoma" pitchFamily="34" charset="0"/>
                  </a:rPr>
                  <a:t> + A</a:t>
                </a:r>
                <a:r>
                  <a:rPr lang="en-US" altLang="zh-CN" sz="2400" b="0" baseline="-25000" dirty="0">
                    <a:latin typeface="Tahoma" pitchFamily="34" charset="0"/>
                  </a:rPr>
                  <a:t>2</a:t>
                </a:r>
                <a:r>
                  <a:rPr lang="en-US" altLang="zh-CN" sz="2400" b="0" dirty="0">
                    <a:latin typeface="Tahoma" pitchFamily="34" charset="0"/>
                  </a:rPr>
                  <a:t>A</a:t>
                </a:r>
                <a:r>
                  <a:rPr lang="en-US" altLang="zh-CN" sz="2400" b="0" baseline="-25000" dirty="0">
                    <a:latin typeface="Tahoma" pitchFamily="34" charset="0"/>
                  </a:rPr>
                  <a:t>1</a:t>
                </a:r>
              </a:p>
            </p:txBody>
          </p:sp>
          <p:grpSp>
            <p:nvGrpSpPr>
              <p:cNvPr id="428046" name="Group 14"/>
              <p:cNvGrpSpPr>
                <a:grpSpLocks/>
              </p:cNvGrpSpPr>
              <p:nvPr/>
            </p:nvGrpSpPr>
            <p:grpSpPr bwMode="auto">
              <a:xfrm>
                <a:off x="3144" y="1152"/>
                <a:ext cx="1584" cy="0"/>
                <a:chOff x="3168" y="1152"/>
                <a:chExt cx="1584" cy="0"/>
              </a:xfrm>
            </p:grpSpPr>
            <p:sp>
              <p:nvSpPr>
                <p:cNvPr id="428047" name="Line 15"/>
                <p:cNvSpPr>
                  <a:spLocks noChangeShapeType="1"/>
                </p:cNvSpPr>
                <p:nvPr/>
              </p:nvSpPr>
              <p:spPr bwMode="auto">
                <a:xfrm>
                  <a:off x="3168" y="1152"/>
                  <a:ext cx="1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8048" name="Line 16"/>
                <p:cNvSpPr>
                  <a:spLocks noChangeShapeType="1"/>
                </p:cNvSpPr>
                <p:nvPr/>
              </p:nvSpPr>
              <p:spPr bwMode="auto">
                <a:xfrm>
                  <a:off x="3360" y="1152"/>
                  <a:ext cx="1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8049" name="Line 17"/>
                <p:cNvSpPr>
                  <a:spLocks noChangeShapeType="1"/>
                </p:cNvSpPr>
                <p:nvPr/>
              </p:nvSpPr>
              <p:spPr bwMode="auto">
                <a:xfrm>
                  <a:off x="4608" y="1152"/>
                  <a:ext cx="1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428050" name="Line 18"/>
            <p:cNvSpPr>
              <a:spLocks noChangeShapeType="1"/>
            </p:cNvSpPr>
            <p:nvPr/>
          </p:nvSpPr>
          <p:spPr bwMode="auto">
            <a:xfrm>
              <a:off x="3120" y="1104"/>
              <a:ext cx="1872"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28051" name="Line 19"/>
          <p:cNvSpPr>
            <a:spLocks noChangeShapeType="1"/>
          </p:cNvSpPr>
          <p:nvPr/>
        </p:nvSpPr>
        <p:spPr bwMode="auto">
          <a:xfrm flipH="1" flipV="1">
            <a:off x="5867400" y="2616795"/>
            <a:ext cx="762000" cy="1295400"/>
          </a:xfrm>
          <a:prstGeom prst="line">
            <a:avLst/>
          </a:prstGeom>
          <a:noFill/>
          <a:ln w="38100">
            <a:solidFill>
              <a:srgbClr val="FF010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8052" name="Line 20"/>
          <p:cNvSpPr>
            <a:spLocks noChangeShapeType="1"/>
          </p:cNvSpPr>
          <p:nvPr/>
        </p:nvSpPr>
        <p:spPr bwMode="auto">
          <a:xfrm flipH="1" flipV="1">
            <a:off x="6934200" y="2616795"/>
            <a:ext cx="304800" cy="1295400"/>
          </a:xfrm>
          <a:prstGeom prst="line">
            <a:avLst/>
          </a:prstGeom>
          <a:noFill/>
          <a:ln w="38100">
            <a:solidFill>
              <a:srgbClr val="FF010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8053" name="Line 21"/>
          <p:cNvSpPr>
            <a:spLocks noChangeShapeType="1"/>
          </p:cNvSpPr>
          <p:nvPr/>
        </p:nvSpPr>
        <p:spPr bwMode="auto">
          <a:xfrm flipH="1" flipV="1">
            <a:off x="7924800" y="2616795"/>
            <a:ext cx="0" cy="1295400"/>
          </a:xfrm>
          <a:prstGeom prst="line">
            <a:avLst/>
          </a:prstGeom>
          <a:noFill/>
          <a:ln w="38100">
            <a:solidFill>
              <a:srgbClr val="FF010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 name="日期占位符 2"/>
          <p:cNvSpPr>
            <a:spLocks noGrp="1"/>
          </p:cNvSpPr>
          <p:nvPr>
            <p:ph type="dt" sz="half" idx="10"/>
          </p:nvPr>
        </p:nvSpPr>
        <p:spPr/>
        <p:txBody>
          <a:bodyPr/>
          <a:lstStyle/>
          <a:p>
            <a:pPr>
              <a:defRPr/>
            </a:pPr>
            <a:fld id="{0D3343CF-CAB8-4711-AB23-CAE25D37EED0}" type="datetime1">
              <a:rPr lang="zh-CN" altLang="en-US" smtClean="0"/>
              <a:t>2019/4/17</a:t>
            </a:fld>
            <a:endParaRPr lang="en-US" altLang="zh-CN"/>
          </a:p>
        </p:txBody>
      </p:sp>
      <p:sp>
        <p:nvSpPr>
          <p:cNvPr id="4" name="页脚占位符 3"/>
          <p:cNvSpPr>
            <a:spLocks noGrp="1"/>
          </p:cNvSpPr>
          <p:nvPr>
            <p:ph type="ftr" sz="quarter" idx="11"/>
          </p:nvPr>
        </p:nvSpPr>
        <p:spPr/>
        <p:txBody>
          <a:bodyPr/>
          <a:lstStyle/>
          <a:p>
            <a:pPr>
              <a:defRPr/>
            </a:pPr>
            <a:r>
              <a:rPr lang="zh-CN" altLang="en-US"/>
              <a:t>第</a:t>
            </a:r>
            <a:r>
              <a:rPr lang="en-US" altLang="zh-CN"/>
              <a:t>6</a:t>
            </a:r>
            <a:r>
              <a:rPr lang="zh-CN" altLang="en-US"/>
              <a:t>章</a:t>
            </a:r>
            <a:endParaRPr lang="en-US" altLang="zh-CN"/>
          </a:p>
        </p:txBody>
      </p:sp>
      <p:sp>
        <p:nvSpPr>
          <p:cNvPr id="5" name="灯片编号占位符 4"/>
          <p:cNvSpPr>
            <a:spLocks noGrp="1"/>
          </p:cNvSpPr>
          <p:nvPr>
            <p:ph type="sldNum" sz="quarter" idx="12"/>
          </p:nvPr>
        </p:nvSpPr>
        <p:spPr/>
        <p:txBody>
          <a:bodyPr/>
          <a:lstStyle/>
          <a:p>
            <a:pPr>
              <a:defRPr/>
            </a:pPr>
            <a:fld id="{02EB22CE-420E-425B-9707-7E53CBCCB61B}" type="slidenum">
              <a:rPr lang="en-US" altLang="zh-CN" smtClean="0"/>
              <a:pPr>
                <a:defRPr/>
              </a:pPr>
              <a:t>43</a:t>
            </a:fld>
            <a:endParaRPr lang="en-US" altLang="zh-CN"/>
          </a:p>
        </p:txBody>
      </p:sp>
      <p:sp>
        <p:nvSpPr>
          <p:cNvPr id="25" name="TextBox 35"/>
          <p:cNvSpPr txBox="1"/>
          <p:nvPr/>
        </p:nvSpPr>
        <p:spPr>
          <a:xfrm>
            <a:off x="1002000" y="1222289"/>
            <a:ext cx="5750652" cy="461665"/>
          </a:xfrm>
          <a:prstGeom prst="rect">
            <a:avLst/>
          </a:prstGeom>
          <a:noFill/>
        </p:spPr>
        <p:txBody>
          <a:bodyPr wrap="square" rtlCol="0">
            <a:spAutoFit/>
          </a:bodyPr>
          <a:lstStyle/>
          <a:p>
            <a:r>
              <a:rPr lang="zh-CN" altLang="en-US" sz="2400" dirty="0"/>
              <a:t>考虑只显示</a:t>
            </a:r>
            <a:r>
              <a:rPr lang="en-US" altLang="zh-CN" sz="2400" dirty="0"/>
              <a:t>0-9</a:t>
            </a:r>
            <a:r>
              <a:rPr lang="zh-CN" altLang="en-US" sz="2400" dirty="0"/>
              <a:t>，因此</a:t>
            </a:r>
            <a:r>
              <a:rPr lang="en-US" altLang="zh-CN" sz="2400" dirty="0"/>
              <a:t>a-f</a:t>
            </a:r>
            <a:r>
              <a:rPr lang="zh-CN" altLang="en-US" sz="2400" dirty="0"/>
              <a:t>显示为无关项。</a:t>
            </a:r>
          </a:p>
        </p:txBody>
      </p:sp>
    </p:spTree>
    <p:extLst>
      <p:ext uri="{BB962C8B-B14F-4D97-AF65-F5344CB8AC3E}">
        <p14:creationId xmlns:p14="http://schemas.microsoft.com/office/powerpoint/2010/main" val="38640320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28035"/>
                                        </p:tgtEl>
                                        <p:attrNameLst>
                                          <p:attrName>style.visibility</p:attrName>
                                        </p:attrNameLst>
                                      </p:cBhvr>
                                      <p:to>
                                        <p:strVal val="visible"/>
                                      </p:to>
                                    </p:set>
                                    <p:anim calcmode="lin" valueType="num">
                                      <p:cBhvr additive="base">
                                        <p:cTn id="7" dur="500" fill="hold"/>
                                        <p:tgtEl>
                                          <p:spTgt spid="428035"/>
                                        </p:tgtEl>
                                        <p:attrNameLst>
                                          <p:attrName>ppt_x</p:attrName>
                                        </p:attrNameLst>
                                      </p:cBhvr>
                                      <p:tavLst>
                                        <p:tav tm="0">
                                          <p:val>
                                            <p:strVal val="0-#ppt_w/2"/>
                                          </p:val>
                                        </p:tav>
                                        <p:tav tm="100000">
                                          <p:val>
                                            <p:strVal val="#ppt_x"/>
                                          </p:val>
                                        </p:tav>
                                      </p:tavLst>
                                    </p:anim>
                                    <p:anim calcmode="lin" valueType="num">
                                      <p:cBhvr additive="base">
                                        <p:cTn id="8" dur="500" fill="hold"/>
                                        <p:tgtEl>
                                          <p:spTgt spid="42803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28036"/>
                                        </p:tgtEl>
                                        <p:attrNameLst>
                                          <p:attrName>style.visibility</p:attrName>
                                        </p:attrNameLst>
                                      </p:cBhvr>
                                      <p:to>
                                        <p:strVal val="visible"/>
                                      </p:to>
                                    </p:set>
                                    <p:anim calcmode="lin" valueType="num">
                                      <p:cBhvr additive="base">
                                        <p:cTn id="13" dur="500" fill="hold"/>
                                        <p:tgtEl>
                                          <p:spTgt spid="428036"/>
                                        </p:tgtEl>
                                        <p:attrNameLst>
                                          <p:attrName>ppt_x</p:attrName>
                                        </p:attrNameLst>
                                      </p:cBhvr>
                                      <p:tavLst>
                                        <p:tav tm="0">
                                          <p:val>
                                            <p:strVal val="0-#ppt_w/2"/>
                                          </p:val>
                                        </p:tav>
                                        <p:tav tm="100000">
                                          <p:val>
                                            <p:strVal val="#ppt_x"/>
                                          </p:val>
                                        </p:tav>
                                      </p:tavLst>
                                    </p:anim>
                                    <p:anim calcmode="lin" valueType="num">
                                      <p:cBhvr additive="base">
                                        <p:cTn id="14" dur="500" fill="hold"/>
                                        <p:tgtEl>
                                          <p:spTgt spid="42803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28040"/>
                                        </p:tgtEl>
                                        <p:attrNameLst>
                                          <p:attrName>style.visibility</p:attrName>
                                        </p:attrNameLst>
                                      </p:cBhvr>
                                      <p:to>
                                        <p:strVal val="visible"/>
                                      </p:to>
                                    </p:set>
                                    <p:animEffect transition="in" filter="wipe(up)">
                                      <p:cBhvr>
                                        <p:cTn id="19" dur="500"/>
                                        <p:tgtEl>
                                          <p:spTgt spid="42804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428041"/>
                                        </p:tgtEl>
                                        <p:attrNameLst>
                                          <p:attrName>style.visibility</p:attrName>
                                        </p:attrNameLst>
                                      </p:cBhvr>
                                      <p:to>
                                        <p:strVal val="visible"/>
                                      </p:to>
                                    </p:set>
                                    <p:animEffect transition="in" filter="wipe(up)">
                                      <p:cBhvr>
                                        <p:cTn id="24" dur="500"/>
                                        <p:tgtEl>
                                          <p:spTgt spid="42804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nodeType="clickEffect">
                                  <p:stCondLst>
                                    <p:cond delay="0"/>
                                  </p:stCondLst>
                                  <p:childTnLst>
                                    <p:set>
                                      <p:cBhvr>
                                        <p:cTn id="28" dur="1" fill="hold">
                                          <p:stCondLst>
                                            <p:cond delay="0"/>
                                          </p:stCondLst>
                                        </p:cTn>
                                        <p:tgtEl>
                                          <p:spTgt spid="428042"/>
                                        </p:tgtEl>
                                        <p:attrNameLst>
                                          <p:attrName>style.visibility</p:attrName>
                                        </p:attrNameLst>
                                      </p:cBhvr>
                                      <p:to>
                                        <p:strVal val="visible"/>
                                      </p:to>
                                    </p:set>
                                    <p:anim calcmode="lin" valueType="num">
                                      <p:cBhvr additive="base">
                                        <p:cTn id="29" dur="500" fill="hold"/>
                                        <p:tgtEl>
                                          <p:spTgt spid="428042"/>
                                        </p:tgtEl>
                                        <p:attrNameLst>
                                          <p:attrName>ppt_x</p:attrName>
                                        </p:attrNameLst>
                                      </p:cBhvr>
                                      <p:tavLst>
                                        <p:tav tm="0">
                                          <p:val>
                                            <p:strVal val="1+#ppt_w/2"/>
                                          </p:val>
                                        </p:tav>
                                        <p:tav tm="100000">
                                          <p:val>
                                            <p:strVal val="#ppt_x"/>
                                          </p:val>
                                        </p:tav>
                                      </p:tavLst>
                                    </p:anim>
                                    <p:anim calcmode="lin" valueType="num">
                                      <p:cBhvr additive="base">
                                        <p:cTn id="30" dur="500" fill="hold"/>
                                        <p:tgtEl>
                                          <p:spTgt spid="428042"/>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nodeType="clickEffect">
                                  <p:stCondLst>
                                    <p:cond delay="0"/>
                                  </p:stCondLst>
                                  <p:childTnLst>
                                    <p:set>
                                      <p:cBhvr>
                                        <p:cTn id="34" dur="1" fill="hold">
                                          <p:stCondLst>
                                            <p:cond delay="0"/>
                                          </p:stCondLst>
                                        </p:cTn>
                                        <p:tgtEl>
                                          <p:spTgt spid="428043"/>
                                        </p:tgtEl>
                                        <p:attrNameLst>
                                          <p:attrName>style.visibility</p:attrName>
                                        </p:attrNameLst>
                                      </p:cBhvr>
                                      <p:to>
                                        <p:strVal val="visible"/>
                                      </p:to>
                                    </p:set>
                                    <p:anim calcmode="lin" valueType="num">
                                      <p:cBhvr additive="base">
                                        <p:cTn id="35" dur="500" fill="hold"/>
                                        <p:tgtEl>
                                          <p:spTgt spid="428043"/>
                                        </p:tgtEl>
                                        <p:attrNameLst>
                                          <p:attrName>ppt_x</p:attrName>
                                        </p:attrNameLst>
                                      </p:cBhvr>
                                      <p:tavLst>
                                        <p:tav tm="0">
                                          <p:val>
                                            <p:strVal val="1+#ppt_w/2"/>
                                          </p:val>
                                        </p:tav>
                                        <p:tav tm="100000">
                                          <p:val>
                                            <p:strVal val="#ppt_x"/>
                                          </p:val>
                                        </p:tav>
                                      </p:tavLst>
                                    </p:anim>
                                    <p:anim calcmode="lin" valueType="num">
                                      <p:cBhvr additive="base">
                                        <p:cTn id="36" dur="500" fill="hold"/>
                                        <p:tgtEl>
                                          <p:spTgt spid="428043"/>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428051"/>
                                        </p:tgtEl>
                                        <p:attrNameLst>
                                          <p:attrName>style.visibility</p:attrName>
                                        </p:attrNameLst>
                                      </p:cBhvr>
                                      <p:to>
                                        <p:strVal val="visible"/>
                                      </p:to>
                                    </p:set>
                                    <p:animEffect transition="in" filter="wipe(down)">
                                      <p:cBhvr>
                                        <p:cTn id="41" dur="500"/>
                                        <p:tgtEl>
                                          <p:spTgt spid="42805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428052"/>
                                        </p:tgtEl>
                                        <p:attrNameLst>
                                          <p:attrName>style.visibility</p:attrName>
                                        </p:attrNameLst>
                                      </p:cBhvr>
                                      <p:to>
                                        <p:strVal val="visible"/>
                                      </p:to>
                                    </p:set>
                                    <p:animEffect transition="in" filter="wipe(down)">
                                      <p:cBhvr>
                                        <p:cTn id="46" dur="500"/>
                                        <p:tgtEl>
                                          <p:spTgt spid="42805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428053"/>
                                        </p:tgtEl>
                                        <p:attrNameLst>
                                          <p:attrName>style.visibility</p:attrName>
                                        </p:attrNameLst>
                                      </p:cBhvr>
                                      <p:to>
                                        <p:strVal val="visible"/>
                                      </p:to>
                                    </p:set>
                                    <p:animEffect transition="in" filter="wipe(down)">
                                      <p:cBhvr>
                                        <p:cTn id="51" dur="500"/>
                                        <p:tgtEl>
                                          <p:spTgt spid="428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40" grpId="0" animBg="1"/>
      <p:bldP spid="428041" grpId="0" animBg="1"/>
      <p:bldP spid="428051" grpId="0" animBg="1"/>
      <p:bldP spid="428052" grpId="0" animBg="1"/>
      <p:bldP spid="42805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ChangeArrowheads="1"/>
          </p:cNvSpPr>
          <p:nvPr/>
        </p:nvSpPr>
        <p:spPr bwMode="auto">
          <a:xfrm>
            <a:off x="834452" y="260648"/>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altLang="zh-CN" sz="2800" b="0" dirty="0">
                <a:solidFill>
                  <a:schemeClr val="tx2"/>
                </a:solidFill>
                <a:latin typeface="华文新魏" pitchFamily="2" charset="-122"/>
                <a:ea typeface="华文新魏" pitchFamily="2" charset="-122"/>
              </a:rPr>
              <a:t>BCD -</a:t>
            </a:r>
            <a:r>
              <a:rPr lang="en-US" altLang="zh-CN" sz="2800" dirty="0">
                <a:solidFill>
                  <a:schemeClr val="tx2"/>
                </a:solidFill>
                <a:latin typeface="华文新魏" pitchFamily="2" charset="-122"/>
                <a:ea typeface="华文新魏" pitchFamily="2" charset="-122"/>
              </a:rPr>
              <a:t> </a:t>
            </a:r>
            <a:r>
              <a:rPr lang="zh-CN" altLang="en-US" sz="2800" dirty="0">
                <a:solidFill>
                  <a:schemeClr val="tx2"/>
                </a:solidFill>
                <a:latin typeface="华文新魏" pitchFamily="2" charset="-122"/>
                <a:ea typeface="华文新魏" pitchFamily="2" charset="-122"/>
              </a:rPr>
              <a:t>七段显示译码器的卡诺图</a:t>
            </a:r>
          </a:p>
        </p:txBody>
      </p:sp>
      <p:graphicFrame>
        <p:nvGraphicFramePr>
          <p:cNvPr id="429059" name="Object 3"/>
          <p:cNvGraphicFramePr>
            <a:graphicFrameLocks noChangeAspect="1"/>
          </p:cNvGraphicFramePr>
          <p:nvPr>
            <p:extLst>
              <p:ext uri="{D42A27DB-BD31-4B8C-83A1-F6EECF244321}">
                <p14:modId xmlns:p14="http://schemas.microsoft.com/office/powerpoint/2010/main" val="1202133749"/>
              </p:ext>
            </p:extLst>
          </p:nvPr>
        </p:nvGraphicFramePr>
        <p:xfrm>
          <a:off x="838200" y="1792182"/>
          <a:ext cx="3429000" cy="3109913"/>
        </p:xfrm>
        <a:graphic>
          <a:graphicData uri="http://schemas.openxmlformats.org/presentationml/2006/ole">
            <mc:AlternateContent xmlns:mc="http://schemas.openxmlformats.org/markup-compatibility/2006">
              <mc:Choice xmlns:v="urn:schemas-microsoft-com:vml" Requires="v">
                <p:oleObj spid="_x0000_s75896" name="Image" r:id="rId3" imgW="1343829" imgH="1218996" progId="Photoshop.Image.7">
                  <p:embed/>
                </p:oleObj>
              </mc:Choice>
              <mc:Fallback>
                <p:oleObj name="Image" r:id="rId3" imgW="1343829" imgH="1218996"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792182"/>
                        <a:ext cx="3429000" cy="310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29060" name="Group 4"/>
          <p:cNvGrpSpPr>
            <a:grpSpLocks/>
          </p:cNvGrpSpPr>
          <p:nvPr/>
        </p:nvGrpSpPr>
        <p:grpSpPr bwMode="auto">
          <a:xfrm>
            <a:off x="977900" y="5486300"/>
            <a:ext cx="3070225" cy="534988"/>
            <a:chOff x="518" y="3287"/>
            <a:chExt cx="1934" cy="337"/>
          </a:xfrm>
        </p:grpSpPr>
        <p:sp>
          <p:nvSpPr>
            <p:cNvPr id="429061" name="Text Box 5"/>
            <p:cNvSpPr txBox="1">
              <a:spLocks noChangeArrowheads="1"/>
            </p:cNvSpPr>
            <p:nvPr/>
          </p:nvSpPr>
          <p:spPr bwMode="auto">
            <a:xfrm>
              <a:off x="518" y="3333"/>
              <a:ext cx="193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err="1">
                  <a:latin typeface="Tahoma" pitchFamily="34" charset="0"/>
                </a:rPr>
                <a:t>Y</a:t>
              </a:r>
              <a:r>
                <a:rPr lang="en-US" altLang="zh-CN" sz="2400" b="0" baseline="-25000" dirty="0" err="1">
                  <a:latin typeface="Tahoma" pitchFamily="34" charset="0"/>
                </a:rPr>
                <a:t>g</a:t>
              </a:r>
              <a:r>
                <a:rPr lang="en-US" altLang="zh-CN" sz="2400" b="0" dirty="0">
                  <a:latin typeface="Tahoma" pitchFamily="34" charset="0"/>
                </a:rPr>
                <a:t> = A</a:t>
              </a:r>
              <a:r>
                <a:rPr lang="en-US" altLang="zh-CN" sz="2400" b="0" baseline="-25000" dirty="0">
                  <a:latin typeface="Tahoma" pitchFamily="34" charset="0"/>
                </a:rPr>
                <a:t>3</a:t>
              </a:r>
              <a:r>
                <a:rPr lang="en-US" altLang="zh-CN" sz="2400" b="0" dirty="0">
                  <a:latin typeface="Tahoma" pitchFamily="34" charset="0"/>
                </a:rPr>
                <a:t>A</a:t>
              </a:r>
              <a:r>
                <a:rPr lang="en-US" altLang="zh-CN" sz="2400" b="0" baseline="-25000" dirty="0">
                  <a:latin typeface="Tahoma" pitchFamily="34" charset="0"/>
                </a:rPr>
                <a:t>2</a:t>
              </a:r>
              <a:r>
                <a:rPr lang="en-US" altLang="zh-CN" sz="2400" b="0" dirty="0">
                  <a:latin typeface="Tahoma" pitchFamily="34" charset="0"/>
                </a:rPr>
                <a:t>A</a:t>
              </a:r>
              <a:r>
                <a:rPr lang="en-US" altLang="zh-CN" sz="2400" b="0" baseline="-25000" dirty="0">
                  <a:latin typeface="Tahoma" pitchFamily="34" charset="0"/>
                </a:rPr>
                <a:t>1</a:t>
              </a:r>
              <a:r>
                <a:rPr lang="en-US" altLang="zh-CN" sz="2400" b="0" dirty="0">
                  <a:latin typeface="Tahoma" pitchFamily="34" charset="0"/>
                </a:rPr>
                <a:t> + A</a:t>
              </a:r>
              <a:r>
                <a:rPr lang="en-US" altLang="zh-CN" sz="2400" b="0" baseline="-25000" dirty="0">
                  <a:latin typeface="Tahoma" pitchFamily="34" charset="0"/>
                </a:rPr>
                <a:t>2</a:t>
              </a:r>
              <a:r>
                <a:rPr lang="en-US" altLang="zh-CN" sz="2400" b="0" dirty="0">
                  <a:latin typeface="Tahoma" pitchFamily="34" charset="0"/>
                </a:rPr>
                <a:t>A</a:t>
              </a:r>
              <a:r>
                <a:rPr lang="en-US" altLang="zh-CN" sz="2400" b="0" baseline="-25000" dirty="0">
                  <a:latin typeface="Tahoma" pitchFamily="34" charset="0"/>
                </a:rPr>
                <a:t>1</a:t>
              </a:r>
              <a:r>
                <a:rPr lang="en-US" altLang="zh-CN" sz="2400" b="0" dirty="0">
                  <a:latin typeface="Tahoma" pitchFamily="34" charset="0"/>
                </a:rPr>
                <a:t>A</a:t>
              </a:r>
              <a:r>
                <a:rPr lang="en-US" altLang="zh-CN" sz="2400" b="0" baseline="-25000" dirty="0">
                  <a:latin typeface="Tahoma" pitchFamily="34" charset="0"/>
                </a:rPr>
                <a:t>0</a:t>
              </a:r>
            </a:p>
          </p:txBody>
        </p:sp>
        <p:sp>
          <p:nvSpPr>
            <p:cNvPr id="429062" name="Line 6"/>
            <p:cNvSpPr>
              <a:spLocks noChangeShapeType="1"/>
            </p:cNvSpPr>
            <p:nvPr/>
          </p:nvSpPr>
          <p:spPr bwMode="auto">
            <a:xfrm>
              <a:off x="1008" y="3360"/>
              <a:ext cx="1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9063" name="Line 7"/>
            <p:cNvSpPr>
              <a:spLocks noChangeShapeType="1"/>
            </p:cNvSpPr>
            <p:nvPr/>
          </p:nvSpPr>
          <p:spPr bwMode="auto">
            <a:xfrm>
              <a:off x="1200" y="3360"/>
              <a:ext cx="1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9064" name="Line 8"/>
            <p:cNvSpPr>
              <a:spLocks noChangeShapeType="1"/>
            </p:cNvSpPr>
            <p:nvPr/>
          </p:nvSpPr>
          <p:spPr bwMode="auto">
            <a:xfrm>
              <a:off x="1392" y="3360"/>
              <a:ext cx="1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9065" name="Line 9"/>
            <p:cNvSpPr>
              <a:spLocks noChangeShapeType="1"/>
            </p:cNvSpPr>
            <p:nvPr/>
          </p:nvSpPr>
          <p:spPr bwMode="auto">
            <a:xfrm>
              <a:off x="1008" y="3287"/>
              <a:ext cx="13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29066" name="Line 10"/>
          <p:cNvSpPr>
            <a:spLocks noChangeShapeType="1"/>
          </p:cNvSpPr>
          <p:nvPr/>
        </p:nvSpPr>
        <p:spPr bwMode="auto">
          <a:xfrm>
            <a:off x="2209800" y="2935182"/>
            <a:ext cx="0" cy="2438400"/>
          </a:xfrm>
          <a:prstGeom prst="line">
            <a:avLst/>
          </a:prstGeom>
          <a:noFill/>
          <a:ln w="28575">
            <a:solidFill>
              <a:srgbClr val="FF010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9067" name="Line 11"/>
          <p:cNvSpPr>
            <a:spLocks noChangeShapeType="1"/>
          </p:cNvSpPr>
          <p:nvPr/>
        </p:nvSpPr>
        <p:spPr bwMode="auto">
          <a:xfrm>
            <a:off x="3429000" y="4154382"/>
            <a:ext cx="0" cy="1219200"/>
          </a:xfrm>
          <a:prstGeom prst="line">
            <a:avLst/>
          </a:prstGeom>
          <a:noFill/>
          <a:ln w="28575">
            <a:solidFill>
              <a:srgbClr val="FF010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 name="日期占位符 2"/>
          <p:cNvSpPr>
            <a:spLocks noGrp="1"/>
          </p:cNvSpPr>
          <p:nvPr>
            <p:ph type="dt" sz="half" idx="10"/>
          </p:nvPr>
        </p:nvSpPr>
        <p:spPr/>
        <p:txBody>
          <a:bodyPr/>
          <a:lstStyle/>
          <a:p>
            <a:pPr>
              <a:defRPr/>
            </a:pPr>
            <a:fld id="{E162F323-51F1-4AA9-8918-5788BA12CB1A}" type="datetime1">
              <a:rPr lang="zh-CN" altLang="en-US" smtClean="0"/>
              <a:t>2019/4/17</a:t>
            </a:fld>
            <a:endParaRPr lang="en-US" altLang="zh-CN"/>
          </a:p>
        </p:txBody>
      </p:sp>
      <p:sp>
        <p:nvSpPr>
          <p:cNvPr id="4" name="页脚占位符 3"/>
          <p:cNvSpPr>
            <a:spLocks noGrp="1"/>
          </p:cNvSpPr>
          <p:nvPr>
            <p:ph type="ftr" sz="quarter" idx="11"/>
          </p:nvPr>
        </p:nvSpPr>
        <p:spPr/>
        <p:txBody>
          <a:bodyPr/>
          <a:lstStyle/>
          <a:p>
            <a:pPr>
              <a:defRPr/>
            </a:pPr>
            <a:r>
              <a:rPr lang="zh-CN" altLang="en-US"/>
              <a:t>第</a:t>
            </a:r>
            <a:r>
              <a:rPr lang="en-US" altLang="zh-CN"/>
              <a:t>6</a:t>
            </a:r>
            <a:r>
              <a:rPr lang="zh-CN" altLang="en-US"/>
              <a:t>章</a:t>
            </a:r>
            <a:endParaRPr lang="en-US" altLang="zh-CN"/>
          </a:p>
        </p:txBody>
      </p:sp>
      <p:sp>
        <p:nvSpPr>
          <p:cNvPr id="5" name="灯片编号占位符 4"/>
          <p:cNvSpPr>
            <a:spLocks noGrp="1"/>
          </p:cNvSpPr>
          <p:nvPr>
            <p:ph type="sldNum" sz="quarter" idx="12"/>
          </p:nvPr>
        </p:nvSpPr>
        <p:spPr/>
        <p:txBody>
          <a:bodyPr/>
          <a:lstStyle/>
          <a:p>
            <a:pPr>
              <a:defRPr/>
            </a:pPr>
            <a:fld id="{02EB22CE-420E-425B-9707-7E53CBCCB61B}" type="slidenum">
              <a:rPr lang="en-US" altLang="zh-CN" smtClean="0"/>
              <a:pPr>
                <a:defRPr/>
              </a:pPr>
              <a:t>44</a:t>
            </a:fld>
            <a:endParaRPr lang="en-US" altLang="zh-CN"/>
          </a:p>
        </p:txBody>
      </p:sp>
      <p:sp>
        <p:nvSpPr>
          <p:cNvPr id="15" name="TextBox 35"/>
          <p:cNvSpPr txBox="1"/>
          <p:nvPr/>
        </p:nvSpPr>
        <p:spPr>
          <a:xfrm>
            <a:off x="802548" y="1191924"/>
            <a:ext cx="5750652" cy="461665"/>
          </a:xfrm>
          <a:prstGeom prst="rect">
            <a:avLst/>
          </a:prstGeom>
          <a:noFill/>
        </p:spPr>
        <p:txBody>
          <a:bodyPr wrap="square" rtlCol="0">
            <a:spAutoFit/>
          </a:bodyPr>
          <a:lstStyle/>
          <a:p>
            <a:r>
              <a:rPr lang="zh-CN" altLang="en-US" sz="2400" dirty="0"/>
              <a:t>考虑只显示</a:t>
            </a:r>
            <a:r>
              <a:rPr lang="en-US" altLang="zh-CN" sz="2400" dirty="0"/>
              <a:t>0-9</a:t>
            </a:r>
            <a:r>
              <a:rPr lang="zh-CN" altLang="en-US" sz="2400" dirty="0"/>
              <a:t>，因此</a:t>
            </a:r>
            <a:r>
              <a:rPr lang="en-US" altLang="zh-CN" sz="2400" dirty="0"/>
              <a:t>a-f</a:t>
            </a:r>
            <a:r>
              <a:rPr lang="zh-CN" altLang="en-US" sz="2400" dirty="0"/>
              <a:t>显示为无关项。</a:t>
            </a:r>
          </a:p>
        </p:txBody>
      </p:sp>
    </p:spTree>
    <p:extLst>
      <p:ext uri="{BB962C8B-B14F-4D97-AF65-F5344CB8AC3E}">
        <p14:creationId xmlns:p14="http://schemas.microsoft.com/office/powerpoint/2010/main" val="33867663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29066"/>
                                        </p:tgtEl>
                                        <p:attrNameLst>
                                          <p:attrName>style.visibility</p:attrName>
                                        </p:attrNameLst>
                                      </p:cBhvr>
                                      <p:to>
                                        <p:strVal val="visible"/>
                                      </p:to>
                                    </p:set>
                                    <p:animEffect transition="in" filter="wipe(up)">
                                      <p:cBhvr>
                                        <p:cTn id="7" dur="500"/>
                                        <p:tgtEl>
                                          <p:spTgt spid="4290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29067"/>
                                        </p:tgtEl>
                                        <p:attrNameLst>
                                          <p:attrName>style.visibility</p:attrName>
                                        </p:attrNameLst>
                                      </p:cBhvr>
                                      <p:to>
                                        <p:strVal val="visible"/>
                                      </p:to>
                                    </p:set>
                                    <p:animEffect transition="in" filter="wipe(up)">
                                      <p:cBhvr>
                                        <p:cTn id="12" dur="500"/>
                                        <p:tgtEl>
                                          <p:spTgt spid="429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6" grpId="0" animBg="1"/>
      <p:bldP spid="42906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dirty="0"/>
          </a:p>
        </p:txBody>
      </p:sp>
      <p:sp>
        <p:nvSpPr>
          <p:cNvPr id="2" name="日期占位符 1"/>
          <p:cNvSpPr>
            <a:spLocks noGrp="1"/>
          </p:cNvSpPr>
          <p:nvPr>
            <p:ph type="dt" sz="half" idx="10"/>
          </p:nvPr>
        </p:nvSpPr>
        <p:spPr/>
        <p:txBody>
          <a:bodyPr/>
          <a:lstStyle/>
          <a:p>
            <a:pPr>
              <a:defRPr/>
            </a:pPr>
            <a:fld id="{87C841C6-ADAC-46BD-A531-AA2BFDBF858A}" type="datetime1">
              <a:rPr lang="zh-CN" altLang="en-US" smtClean="0"/>
              <a:t>2019/4/17</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6</a:t>
            </a:r>
            <a:r>
              <a:rPr lang="zh-CN" altLang="en-US"/>
              <a:t>章</a:t>
            </a:r>
            <a:endParaRPr lang="en-US" altLang="zh-CN"/>
          </a:p>
        </p:txBody>
      </p:sp>
      <p:sp>
        <p:nvSpPr>
          <p:cNvPr id="4" name="灯片编号占位符 3"/>
          <p:cNvSpPr>
            <a:spLocks noGrp="1"/>
          </p:cNvSpPr>
          <p:nvPr>
            <p:ph type="sldNum" sz="quarter" idx="12"/>
          </p:nvPr>
        </p:nvSpPr>
        <p:spPr/>
        <p:txBody>
          <a:bodyPr/>
          <a:lstStyle/>
          <a:p>
            <a:pPr>
              <a:defRPr/>
            </a:pPr>
            <a:fld id="{02EB22CE-420E-425B-9707-7E53CBCCB61B}" type="slidenum">
              <a:rPr lang="en-US" altLang="zh-CN" smtClean="0"/>
              <a:pPr>
                <a:defRPr/>
              </a:pPr>
              <a:t>45</a:t>
            </a:fld>
            <a:endParaRPr lang="en-US" altLang="zh-CN"/>
          </a:p>
        </p:txBody>
      </p:sp>
      <p:pic>
        <p:nvPicPr>
          <p:cNvPr id="819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24195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1000125" y="185738"/>
            <a:ext cx="6905625" cy="742950"/>
          </a:xfrm>
        </p:spPr>
        <p:txBody>
          <a:bodyPr/>
          <a:lstStyle/>
          <a:p>
            <a:r>
              <a:rPr lang="zh-CN" altLang="en-US" dirty="0"/>
              <a:t>编码器</a:t>
            </a:r>
          </a:p>
        </p:txBody>
      </p:sp>
      <p:sp>
        <p:nvSpPr>
          <p:cNvPr id="19459" name="内容占位符 2"/>
          <p:cNvSpPr>
            <a:spLocks noGrp="1"/>
          </p:cNvSpPr>
          <p:nvPr>
            <p:ph idx="1"/>
          </p:nvPr>
        </p:nvSpPr>
        <p:spPr>
          <a:xfrm>
            <a:off x="457200" y="1239838"/>
            <a:ext cx="8507288" cy="4180365"/>
          </a:xfrm>
        </p:spPr>
        <p:txBody>
          <a:bodyPr/>
          <a:lstStyle/>
          <a:p>
            <a:r>
              <a:rPr lang="zh-CN" altLang="en-US" dirty="0"/>
              <a:t>对每个输入信号分配一个唯一的二进制编码</a:t>
            </a:r>
            <a:r>
              <a:rPr lang="en-US" altLang="zh-CN" dirty="0"/>
              <a:t>,</a:t>
            </a:r>
            <a:r>
              <a:rPr lang="zh-CN" altLang="en-US" dirty="0"/>
              <a:t>称它为</a:t>
            </a:r>
            <a:r>
              <a:rPr lang="zh-CN" altLang="en-US" b="1" dirty="0">
                <a:solidFill>
                  <a:srgbClr val="FF0000"/>
                </a:solidFill>
              </a:rPr>
              <a:t>编码器（</a:t>
            </a:r>
            <a:r>
              <a:rPr lang="en-US" altLang="zh-CN" b="1" dirty="0">
                <a:solidFill>
                  <a:srgbClr val="FF0000"/>
                </a:solidFill>
              </a:rPr>
              <a:t>encoder</a:t>
            </a:r>
            <a:r>
              <a:rPr lang="zh-CN" altLang="en-US" b="1" dirty="0">
                <a:solidFill>
                  <a:srgbClr val="FF0000"/>
                </a:solidFill>
              </a:rPr>
              <a:t>） </a:t>
            </a:r>
            <a:r>
              <a:rPr lang="zh-CN" altLang="en-US" dirty="0"/>
              <a:t>。 </a:t>
            </a:r>
          </a:p>
          <a:p>
            <a:r>
              <a:rPr lang="zh-CN" altLang="en-US" dirty="0"/>
              <a:t>译码器的</a:t>
            </a:r>
            <a:r>
              <a:rPr lang="zh-CN" altLang="en-US" dirty="0">
                <a:solidFill>
                  <a:srgbClr val="FF0000"/>
                </a:solidFill>
              </a:rPr>
              <a:t>反函数电路</a:t>
            </a:r>
            <a:endParaRPr lang="en-US" altLang="zh-CN" dirty="0">
              <a:solidFill>
                <a:srgbClr val="FF0000"/>
              </a:solidFill>
            </a:endParaRPr>
          </a:p>
          <a:p>
            <a:r>
              <a:rPr lang="zh-CN" altLang="en-US" dirty="0"/>
              <a:t>最常见的就是</a:t>
            </a:r>
            <a:r>
              <a:rPr lang="en-US" altLang="zh-CN" dirty="0"/>
              <a:t>2</a:t>
            </a:r>
            <a:r>
              <a:rPr lang="en-US" altLang="zh-CN" baseline="30000" dirty="0"/>
              <a:t>n</a:t>
            </a:r>
            <a:r>
              <a:rPr lang="en-US" altLang="zh-CN" dirty="0"/>
              <a:t>-n</a:t>
            </a:r>
            <a:r>
              <a:rPr lang="zh-CN" altLang="en-US" dirty="0"/>
              <a:t>编码器或二进制编码器</a:t>
            </a:r>
            <a:endParaRPr lang="en-US" altLang="zh-CN" dirty="0"/>
          </a:p>
          <a:p>
            <a:r>
              <a:rPr lang="zh-CN" altLang="en-US" dirty="0"/>
              <a:t>分类 </a:t>
            </a:r>
          </a:p>
          <a:p>
            <a:pPr lvl="1"/>
            <a:r>
              <a:rPr lang="zh-CN" altLang="en-US" dirty="0"/>
              <a:t>互斥唯一输入编码器 </a:t>
            </a:r>
          </a:p>
          <a:p>
            <a:pPr lvl="1"/>
            <a:r>
              <a:rPr lang="zh-CN" altLang="en-US" dirty="0"/>
              <a:t>非互斥编码器 </a:t>
            </a:r>
          </a:p>
          <a:p>
            <a:pPr lvl="1"/>
            <a:r>
              <a:rPr lang="zh-CN" altLang="en-US" dirty="0"/>
              <a:t>优先级编码器 </a:t>
            </a:r>
          </a:p>
          <a:p>
            <a:endParaRPr lang="zh-CN" altLang="en-US" dirty="0"/>
          </a:p>
        </p:txBody>
      </p:sp>
      <p:sp>
        <p:nvSpPr>
          <p:cNvPr id="19460"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第</a:t>
            </a:r>
            <a:r>
              <a:rPr lang="en-US" altLang="zh-CN"/>
              <a:t>6</a:t>
            </a:r>
            <a:r>
              <a:rPr lang="zh-CN" altLang="en-US"/>
              <a:t>章</a:t>
            </a:r>
            <a:endParaRPr lang="en-US" altLang="zh-CN"/>
          </a:p>
        </p:txBody>
      </p:sp>
      <p:sp>
        <p:nvSpPr>
          <p:cNvPr id="1946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6CA4A25-4D09-4D63-B63D-A2020398B9F1}" type="slidenum">
              <a:rPr lang="en-US" altLang="zh-CN" smtClean="0"/>
              <a:pPr eaLnBrk="1" hangingPunct="1"/>
              <a:t>46</a:t>
            </a:fld>
            <a:endParaRPr lang="en-US" altLang="zh-CN"/>
          </a:p>
        </p:txBody>
      </p:sp>
      <p:grpSp>
        <p:nvGrpSpPr>
          <p:cNvPr id="8" name="Group 3"/>
          <p:cNvGrpSpPr>
            <a:grpSpLocks/>
          </p:cNvGrpSpPr>
          <p:nvPr/>
        </p:nvGrpSpPr>
        <p:grpSpPr bwMode="auto">
          <a:xfrm>
            <a:off x="5980311" y="3429000"/>
            <a:ext cx="2090737" cy="3332783"/>
            <a:chOff x="747" y="1200"/>
            <a:chExt cx="1317" cy="2283"/>
          </a:xfrm>
        </p:grpSpPr>
        <p:sp>
          <p:nvSpPr>
            <p:cNvPr id="9" name="Rectangle 4"/>
            <p:cNvSpPr>
              <a:spLocks noChangeArrowheads="1"/>
            </p:cNvSpPr>
            <p:nvPr/>
          </p:nvSpPr>
          <p:spPr bwMode="auto">
            <a:xfrm>
              <a:off x="870" y="1200"/>
              <a:ext cx="1029" cy="225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pPr algn="ctr"/>
              <a:r>
                <a:rPr lang="zh-CN" altLang="en-US" dirty="0">
                  <a:solidFill>
                    <a:schemeClr val="accent4"/>
                  </a:solidFill>
                  <a:latin typeface="黑体" pitchFamily="2" charset="-122"/>
                  <a:ea typeface="黑体" pitchFamily="2" charset="-122"/>
                </a:rPr>
                <a:t>二进制</a:t>
              </a:r>
            </a:p>
            <a:p>
              <a:pPr algn="ctr"/>
              <a:r>
                <a:rPr lang="zh-CN" altLang="en-US" dirty="0">
                  <a:solidFill>
                    <a:schemeClr val="accent4"/>
                  </a:solidFill>
                  <a:latin typeface="黑体" pitchFamily="2" charset="-122"/>
                  <a:ea typeface="黑体" pitchFamily="2" charset="-122"/>
                </a:rPr>
                <a:t>编码器</a:t>
              </a:r>
            </a:p>
          </p:txBody>
        </p:sp>
        <p:sp>
          <p:nvSpPr>
            <p:cNvPr id="10" name="Text Box 5"/>
            <p:cNvSpPr txBox="1">
              <a:spLocks noChangeArrowheads="1"/>
            </p:cNvSpPr>
            <p:nvPr/>
          </p:nvSpPr>
          <p:spPr bwMode="auto">
            <a:xfrm>
              <a:off x="1503" y="2144"/>
              <a:ext cx="338" cy="1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en-US" altLang="zh-CN" sz="2400" dirty="0">
                  <a:latin typeface="Tahoma" pitchFamily="34" charset="0"/>
                </a:rPr>
                <a:t>A0</a:t>
              </a:r>
            </a:p>
            <a:p>
              <a:pPr>
                <a:lnSpc>
                  <a:spcPct val="140000"/>
                </a:lnSpc>
              </a:pPr>
              <a:r>
                <a:rPr lang="en-US" altLang="zh-CN" sz="2400" dirty="0">
                  <a:latin typeface="Tahoma" pitchFamily="34" charset="0"/>
                </a:rPr>
                <a:t>A1</a:t>
              </a:r>
            </a:p>
            <a:p>
              <a:pPr>
                <a:lnSpc>
                  <a:spcPct val="140000"/>
                </a:lnSpc>
              </a:pPr>
              <a:r>
                <a:rPr lang="en-US" altLang="zh-CN" sz="2400" dirty="0">
                  <a:latin typeface="Tahoma" pitchFamily="34" charset="0"/>
                </a:rPr>
                <a:t>A2</a:t>
              </a:r>
            </a:p>
          </p:txBody>
        </p:sp>
        <p:sp>
          <p:nvSpPr>
            <p:cNvPr id="11" name="Text Box 6"/>
            <p:cNvSpPr txBox="1">
              <a:spLocks noChangeArrowheads="1"/>
            </p:cNvSpPr>
            <p:nvPr/>
          </p:nvSpPr>
          <p:spPr bwMode="auto">
            <a:xfrm>
              <a:off x="923" y="1776"/>
              <a:ext cx="295" cy="1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en-US" altLang="zh-CN" sz="2400" dirty="0">
                  <a:latin typeface="Tahoma" pitchFamily="34" charset="0"/>
                </a:rPr>
                <a:t>I0</a:t>
              </a:r>
            </a:p>
            <a:p>
              <a:pPr>
                <a:lnSpc>
                  <a:spcPct val="110000"/>
                </a:lnSpc>
              </a:pPr>
              <a:r>
                <a:rPr lang="en-US" altLang="zh-CN" sz="2400" dirty="0">
                  <a:latin typeface="Tahoma" pitchFamily="34" charset="0"/>
                </a:rPr>
                <a:t>I1</a:t>
              </a:r>
            </a:p>
            <a:p>
              <a:pPr>
                <a:lnSpc>
                  <a:spcPct val="110000"/>
                </a:lnSpc>
              </a:pPr>
              <a:endParaRPr lang="en-US" altLang="zh-CN" sz="2400" dirty="0">
                <a:latin typeface="Tahoma" pitchFamily="34" charset="0"/>
              </a:endParaRPr>
            </a:p>
            <a:p>
              <a:pPr>
                <a:lnSpc>
                  <a:spcPct val="110000"/>
                </a:lnSpc>
              </a:pPr>
              <a:endParaRPr lang="en-US" altLang="zh-CN" sz="2400" dirty="0">
                <a:latin typeface="Tahoma" pitchFamily="34" charset="0"/>
              </a:endParaRPr>
            </a:p>
            <a:p>
              <a:pPr>
                <a:lnSpc>
                  <a:spcPct val="110000"/>
                </a:lnSpc>
              </a:pPr>
              <a:endParaRPr lang="en-US" altLang="zh-CN" sz="2400" dirty="0">
                <a:latin typeface="Tahoma" pitchFamily="34" charset="0"/>
              </a:endParaRPr>
            </a:p>
            <a:p>
              <a:pPr>
                <a:lnSpc>
                  <a:spcPct val="110000"/>
                </a:lnSpc>
              </a:pPr>
              <a:r>
                <a:rPr lang="en-US" altLang="zh-CN" sz="2400" dirty="0">
                  <a:latin typeface="Tahoma" pitchFamily="34" charset="0"/>
                </a:rPr>
                <a:t>I7</a:t>
              </a:r>
            </a:p>
          </p:txBody>
        </p:sp>
        <p:grpSp>
          <p:nvGrpSpPr>
            <p:cNvPr id="12" name="Group 7"/>
            <p:cNvGrpSpPr>
              <a:grpSpLocks/>
            </p:cNvGrpSpPr>
            <p:nvPr/>
          </p:nvGrpSpPr>
          <p:grpSpPr bwMode="auto">
            <a:xfrm>
              <a:off x="1899" y="2400"/>
              <a:ext cx="165" cy="576"/>
              <a:chOff x="1899" y="2304"/>
              <a:chExt cx="240" cy="576"/>
            </a:xfrm>
          </p:grpSpPr>
          <p:sp>
            <p:nvSpPr>
              <p:cNvPr id="23" name="Line 8"/>
              <p:cNvSpPr>
                <a:spLocks noChangeShapeType="1"/>
              </p:cNvSpPr>
              <p:nvPr/>
            </p:nvSpPr>
            <p:spPr bwMode="auto">
              <a:xfrm>
                <a:off x="1899" y="2304"/>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9"/>
              <p:cNvSpPr>
                <a:spLocks noChangeShapeType="1"/>
              </p:cNvSpPr>
              <p:nvPr/>
            </p:nvSpPr>
            <p:spPr bwMode="auto">
              <a:xfrm>
                <a:off x="1899" y="2592"/>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10"/>
              <p:cNvSpPr>
                <a:spLocks noChangeShapeType="1"/>
              </p:cNvSpPr>
              <p:nvPr/>
            </p:nvSpPr>
            <p:spPr bwMode="auto">
              <a:xfrm>
                <a:off x="1899" y="2880"/>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3" name="Line 11"/>
            <p:cNvSpPr>
              <a:spLocks noChangeShapeType="1"/>
            </p:cNvSpPr>
            <p:nvPr/>
          </p:nvSpPr>
          <p:spPr bwMode="auto">
            <a:xfrm>
              <a:off x="1062" y="2488"/>
              <a:ext cx="0" cy="288"/>
            </a:xfrm>
            <a:prstGeom prst="line">
              <a:avLst/>
            </a:prstGeom>
            <a:noFill/>
            <a:ln w="57150"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4" name="Group 12"/>
            <p:cNvGrpSpPr>
              <a:grpSpLocks/>
            </p:cNvGrpSpPr>
            <p:nvPr/>
          </p:nvGrpSpPr>
          <p:grpSpPr bwMode="auto">
            <a:xfrm>
              <a:off x="747" y="1912"/>
              <a:ext cx="123" cy="1296"/>
              <a:chOff x="603" y="1872"/>
              <a:chExt cx="240" cy="1296"/>
            </a:xfrm>
          </p:grpSpPr>
          <p:sp>
            <p:nvSpPr>
              <p:cNvPr id="15" name="Line 13"/>
              <p:cNvSpPr>
                <a:spLocks noChangeShapeType="1"/>
              </p:cNvSpPr>
              <p:nvPr/>
            </p:nvSpPr>
            <p:spPr bwMode="auto">
              <a:xfrm>
                <a:off x="603" y="1872"/>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4"/>
              <p:cNvSpPr>
                <a:spLocks noChangeShapeType="1"/>
              </p:cNvSpPr>
              <p:nvPr/>
            </p:nvSpPr>
            <p:spPr bwMode="auto">
              <a:xfrm>
                <a:off x="603" y="2064"/>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Line 15"/>
              <p:cNvSpPr>
                <a:spLocks noChangeShapeType="1"/>
              </p:cNvSpPr>
              <p:nvPr/>
            </p:nvSpPr>
            <p:spPr bwMode="auto">
              <a:xfrm>
                <a:off x="603" y="244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16"/>
              <p:cNvSpPr>
                <a:spLocks noChangeShapeType="1"/>
              </p:cNvSpPr>
              <p:nvPr/>
            </p:nvSpPr>
            <p:spPr bwMode="auto">
              <a:xfrm>
                <a:off x="603" y="2256"/>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17"/>
              <p:cNvSpPr>
                <a:spLocks noChangeShapeType="1"/>
              </p:cNvSpPr>
              <p:nvPr/>
            </p:nvSpPr>
            <p:spPr bwMode="auto">
              <a:xfrm>
                <a:off x="603" y="2592"/>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18"/>
              <p:cNvSpPr>
                <a:spLocks noChangeShapeType="1"/>
              </p:cNvSpPr>
              <p:nvPr/>
            </p:nvSpPr>
            <p:spPr bwMode="auto">
              <a:xfrm>
                <a:off x="603" y="2784"/>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19"/>
              <p:cNvSpPr>
                <a:spLocks noChangeShapeType="1"/>
              </p:cNvSpPr>
              <p:nvPr/>
            </p:nvSpPr>
            <p:spPr bwMode="auto">
              <a:xfrm>
                <a:off x="603" y="316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Line 20"/>
              <p:cNvSpPr>
                <a:spLocks noChangeShapeType="1"/>
              </p:cNvSpPr>
              <p:nvPr/>
            </p:nvSpPr>
            <p:spPr bwMode="auto">
              <a:xfrm>
                <a:off x="603" y="2976"/>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6" name="Text Box 30"/>
          <p:cNvSpPr txBox="1">
            <a:spLocks noChangeArrowheads="1"/>
          </p:cNvSpPr>
          <p:nvPr/>
        </p:nvSpPr>
        <p:spPr bwMode="auto">
          <a:xfrm>
            <a:off x="5472311" y="4399801"/>
            <a:ext cx="492443" cy="19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2400" dirty="0">
                <a:solidFill>
                  <a:schemeClr val="accent4"/>
                </a:solidFill>
                <a:latin typeface="Tahoma" pitchFamily="34" charset="0"/>
                <a:ea typeface="黑体" pitchFamily="2" charset="-122"/>
              </a:rPr>
              <a:t>2</a:t>
            </a:r>
            <a:r>
              <a:rPr lang="en-US" altLang="zh-CN" sz="2400" baseline="50000" dirty="0">
                <a:solidFill>
                  <a:schemeClr val="accent4"/>
                </a:solidFill>
                <a:latin typeface="Tahoma" pitchFamily="34" charset="0"/>
                <a:ea typeface="黑体" pitchFamily="2" charset="-122"/>
              </a:rPr>
              <a:t>n</a:t>
            </a:r>
          </a:p>
          <a:p>
            <a:pPr>
              <a:lnSpc>
                <a:spcPct val="130000"/>
              </a:lnSpc>
            </a:pPr>
            <a:r>
              <a:rPr lang="zh-CN" altLang="en-US" sz="2400" dirty="0">
                <a:solidFill>
                  <a:schemeClr val="accent4"/>
                </a:solidFill>
                <a:latin typeface="Tahoma" pitchFamily="34" charset="0"/>
                <a:ea typeface="黑体" pitchFamily="2" charset="-122"/>
              </a:rPr>
              <a:t>个</a:t>
            </a:r>
          </a:p>
          <a:p>
            <a:pPr>
              <a:lnSpc>
                <a:spcPct val="130000"/>
              </a:lnSpc>
            </a:pPr>
            <a:r>
              <a:rPr lang="zh-CN" altLang="en-US" sz="2400" dirty="0">
                <a:solidFill>
                  <a:schemeClr val="accent4"/>
                </a:solidFill>
                <a:latin typeface="Tahoma" pitchFamily="34" charset="0"/>
                <a:ea typeface="黑体" pitchFamily="2" charset="-122"/>
              </a:rPr>
              <a:t>输</a:t>
            </a:r>
          </a:p>
          <a:p>
            <a:pPr>
              <a:lnSpc>
                <a:spcPct val="130000"/>
              </a:lnSpc>
            </a:pPr>
            <a:r>
              <a:rPr lang="zh-CN" altLang="en-US" sz="2400" dirty="0">
                <a:solidFill>
                  <a:schemeClr val="accent4"/>
                </a:solidFill>
                <a:latin typeface="Tahoma" pitchFamily="34" charset="0"/>
                <a:ea typeface="黑体" pitchFamily="2" charset="-122"/>
              </a:rPr>
              <a:t>入</a:t>
            </a:r>
          </a:p>
        </p:txBody>
      </p:sp>
      <p:sp>
        <p:nvSpPr>
          <p:cNvPr id="27" name="Text Box 31"/>
          <p:cNvSpPr txBox="1">
            <a:spLocks noChangeArrowheads="1"/>
          </p:cNvSpPr>
          <p:nvPr/>
        </p:nvSpPr>
        <p:spPr bwMode="auto">
          <a:xfrm>
            <a:off x="8112957" y="4712593"/>
            <a:ext cx="49244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dirty="0">
                <a:solidFill>
                  <a:schemeClr val="hlink"/>
                </a:solidFill>
                <a:latin typeface="Tahoma" pitchFamily="34" charset="0"/>
                <a:ea typeface="黑体" pitchFamily="2" charset="-122"/>
              </a:rPr>
              <a:t>n</a:t>
            </a:r>
          </a:p>
          <a:p>
            <a:pPr algn="ctr"/>
            <a:r>
              <a:rPr lang="zh-CN" altLang="en-US" sz="2400" dirty="0">
                <a:solidFill>
                  <a:schemeClr val="hlink"/>
                </a:solidFill>
                <a:latin typeface="Tahoma" pitchFamily="34" charset="0"/>
                <a:ea typeface="黑体" pitchFamily="2" charset="-122"/>
              </a:rPr>
              <a:t>个</a:t>
            </a:r>
          </a:p>
          <a:p>
            <a:pPr algn="ctr"/>
            <a:r>
              <a:rPr lang="zh-CN" altLang="en-US" sz="2400" dirty="0">
                <a:solidFill>
                  <a:schemeClr val="hlink"/>
                </a:solidFill>
                <a:latin typeface="Tahoma" pitchFamily="34" charset="0"/>
                <a:ea typeface="黑体" pitchFamily="2" charset="-122"/>
              </a:rPr>
              <a:t>输</a:t>
            </a:r>
          </a:p>
          <a:p>
            <a:pPr algn="ctr"/>
            <a:r>
              <a:rPr lang="zh-CN" altLang="en-US" sz="2400" dirty="0">
                <a:solidFill>
                  <a:schemeClr val="hlink"/>
                </a:solidFill>
                <a:latin typeface="Tahoma" pitchFamily="34" charset="0"/>
                <a:ea typeface="黑体" pitchFamily="2" charset="-122"/>
              </a:rPr>
              <a:t>出</a:t>
            </a:r>
          </a:p>
        </p:txBody>
      </p:sp>
      <p:sp>
        <p:nvSpPr>
          <p:cNvPr id="3" name="日期占位符 2"/>
          <p:cNvSpPr>
            <a:spLocks noGrp="1"/>
          </p:cNvSpPr>
          <p:nvPr>
            <p:ph type="dt" sz="half" idx="10"/>
          </p:nvPr>
        </p:nvSpPr>
        <p:spPr/>
        <p:txBody>
          <a:bodyPr/>
          <a:lstStyle/>
          <a:p>
            <a:pPr>
              <a:defRPr/>
            </a:pPr>
            <a:fld id="{14130216-6B68-4376-8E7A-7BB812FF7EE9}" type="datetime1">
              <a:rPr lang="zh-CN" altLang="en-US" smtClean="0"/>
              <a:t>2019/4/17</a:t>
            </a:fld>
            <a:endParaRPr lang="en-US" altLang="zh-CN"/>
          </a:p>
        </p:txBody>
      </p:sp>
    </p:spTree>
    <p:extLst>
      <p:ext uri="{BB962C8B-B14F-4D97-AF65-F5344CB8AC3E}">
        <p14:creationId xmlns:p14="http://schemas.microsoft.com/office/powerpoint/2010/main" val="1158308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vertic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27"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39839"/>
            <a:ext cx="3322712" cy="3039780"/>
          </a:xfrm>
        </p:spPr>
        <p:txBody>
          <a:bodyPr/>
          <a:lstStyle/>
          <a:p>
            <a:r>
              <a:rPr lang="zh-CN" altLang="en-US" sz="2800" dirty="0"/>
              <a:t>互斥唯一输入编码器</a:t>
            </a:r>
            <a:endParaRPr lang="en-US" altLang="zh-CN" sz="2800" dirty="0"/>
          </a:p>
          <a:p>
            <a:pPr lvl="1"/>
            <a:r>
              <a:rPr lang="zh-CN" altLang="en-US" sz="2400" dirty="0"/>
              <a:t>在任何一个特定的时刻，只有</a:t>
            </a:r>
            <a:r>
              <a:rPr lang="zh-CN" altLang="en-US" sz="2400" dirty="0">
                <a:solidFill>
                  <a:srgbClr val="FF0000"/>
                </a:solidFill>
              </a:rPr>
              <a:t>唯一的</a:t>
            </a:r>
            <a:r>
              <a:rPr lang="zh-CN" altLang="en-US" sz="2400" dirty="0"/>
              <a:t>一个输入有效。 </a:t>
            </a:r>
          </a:p>
          <a:p>
            <a:pPr lvl="1"/>
            <a:r>
              <a:rPr lang="zh-CN" altLang="en-US" sz="2400" dirty="0"/>
              <a:t>不可能出现多于一个输入同时有效。 </a:t>
            </a:r>
          </a:p>
          <a:p>
            <a:endParaRPr lang="zh-CN" altLang="en-US" sz="2800" dirty="0"/>
          </a:p>
        </p:txBody>
      </p:sp>
      <p:sp>
        <p:nvSpPr>
          <p:cNvPr id="4" name="日期占位符 3"/>
          <p:cNvSpPr>
            <a:spLocks noGrp="1"/>
          </p:cNvSpPr>
          <p:nvPr>
            <p:ph type="dt" sz="half" idx="10"/>
          </p:nvPr>
        </p:nvSpPr>
        <p:spPr/>
        <p:txBody>
          <a:bodyPr/>
          <a:lstStyle/>
          <a:p>
            <a:pPr>
              <a:defRPr/>
            </a:pPr>
            <a:fld id="{FB3B645B-B1F9-4309-8540-6543B4A26845}" type="datetime1">
              <a:rPr lang="zh-CN" altLang="en-US" smtClean="0"/>
              <a:t>2019/4/17</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6</a:t>
            </a:r>
            <a:r>
              <a:rPr lang="zh-CN" altLang="en-US"/>
              <a:t>章</a:t>
            </a:r>
            <a:endParaRPr lang="en-US" altLang="zh-CN"/>
          </a:p>
        </p:txBody>
      </p:sp>
      <p:sp>
        <p:nvSpPr>
          <p:cNvPr id="6" name="灯片编号占位符 5"/>
          <p:cNvSpPr>
            <a:spLocks noGrp="1"/>
          </p:cNvSpPr>
          <p:nvPr>
            <p:ph type="sldNum" sz="quarter" idx="12"/>
          </p:nvPr>
        </p:nvSpPr>
        <p:spPr/>
        <p:txBody>
          <a:bodyPr/>
          <a:lstStyle/>
          <a:p>
            <a:pPr>
              <a:defRPr/>
            </a:pPr>
            <a:fld id="{EF64F774-8DC4-4688-9B05-397F5F62511F}" type="slidenum">
              <a:rPr lang="en-US" altLang="zh-CN" smtClean="0"/>
              <a:pPr>
                <a:defRPr/>
              </a:pPr>
              <a:t>47</a:t>
            </a:fld>
            <a:endParaRPr lang="en-US" altLang="zh-CN"/>
          </a:p>
        </p:txBody>
      </p:sp>
      <p:sp>
        <p:nvSpPr>
          <p:cNvPr id="15" name="Text Box 21"/>
          <p:cNvSpPr txBox="1">
            <a:spLocks noChangeArrowheads="1"/>
          </p:cNvSpPr>
          <p:nvPr/>
        </p:nvSpPr>
        <p:spPr bwMode="auto">
          <a:xfrm>
            <a:off x="4241800" y="1041801"/>
            <a:ext cx="1411287"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en-US" altLang="zh-CN" sz="2000" dirty="0">
                <a:latin typeface="Tahoma" pitchFamily="34" charset="0"/>
              </a:rPr>
              <a:t>0</a:t>
            </a:r>
            <a:r>
              <a:rPr lang="zh-CN" altLang="en-US" sz="2000" dirty="0">
                <a:latin typeface="Tahoma" pitchFamily="34" charset="0"/>
              </a:rPr>
              <a:t>  0  0  0 </a:t>
            </a:r>
          </a:p>
          <a:p>
            <a:pPr>
              <a:lnSpc>
                <a:spcPct val="110000"/>
              </a:lnSpc>
            </a:pPr>
            <a:r>
              <a:rPr lang="zh-CN" altLang="en-US" sz="2000" dirty="0">
                <a:latin typeface="Tahoma" pitchFamily="34" charset="0"/>
              </a:rPr>
              <a:t>0  </a:t>
            </a:r>
            <a:r>
              <a:rPr lang="en-US" altLang="zh-CN" sz="2000" dirty="0">
                <a:latin typeface="Tahoma" pitchFamily="34" charset="0"/>
              </a:rPr>
              <a:t>0</a:t>
            </a:r>
            <a:r>
              <a:rPr lang="zh-CN" altLang="en-US" sz="2000" dirty="0">
                <a:latin typeface="Tahoma" pitchFamily="34" charset="0"/>
              </a:rPr>
              <a:t>  0  </a:t>
            </a:r>
            <a:r>
              <a:rPr lang="en-US" altLang="zh-CN" sz="2000" dirty="0">
                <a:latin typeface="Tahoma" pitchFamily="34" charset="0"/>
              </a:rPr>
              <a:t>1</a:t>
            </a:r>
            <a:r>
              <a:rPr lang="zh-CN" altLang="en-US" sz="2000" dirty="0">
                <a:latin typeface="Tahoma" pitchFamily="34" charset="0"/>
              </a:rPr>
              <a:t> </a:t>
            </a:r>
          </a:p>
          <a:p>
            <a:pPr>
              <a:lnSpc>
                <a:spcPct val="110000"/>
              </a:lnSpc>
            </a:pPr>
            <a:r>
              <a:rPr lang="zh-CN" altLang="en-US" sz="2000" dirty="0">
                <a:latin typeface="Tahoma" pitchFamily="34" charset="0"/>
              </a:rPr>
              <a:t>0  0  1  0 </a:t>
            </a:r>
          </a:p>
          <a:p>
            <a:pPr>
              <a:lnSpc>
                <a:spcPct val="110000"/>
              </a:lnSpc>
            </a:pPr>
            <a:r>
              <a:rPr lang="zh-CN" altLang="en-US" sz="2000" dirty="0">
                <a:latin typeface="Tahoma" pitchFamily="34" charset="0"/>
              </a:rPr>
              <a:t>0  0  </a:t>
            </a:r>
            <a:r>
              <a:rPr lang="en-US" altLang="zh-CN" sz="2000" dirty="0">
                <a:latin typeface="Tahoma" pitchFamily="34" charset="0"/>
              </a:rPr>
              <a:t>1</a:t>
            </a:r>
            <a:r>
              <a:rPr lang="zh-CN" altLang="en-US" sz="2000" dirty="0">
                <a:latin typeface="Tahoma" pitchFamily="34" charset="0"/>
              </a:rPr>
              <a:t>  1 </a:t>
            </a:r>
          </a:p>
          <a:p>
            <a:pPr>
              <a:lnSpc>
                <a:spcPct val="110000"/>
              </a:lnSpc>
            </a:pPr>
            <a:r>
              <a:rPr lang="en-US" altLang="zh-CN" sz="2000" dirty="0">
                <a:latin typeface="Tahoma" pitchFamily="34" charset="0"/>
              </a:rPr>
              <a:t>0</a:t>
            </a:r>
            <a:r>
              <a:rPr lang="zh-CN" altLang="en-US" sz="2000" dirty="0">
                <a:latin typeface="Tahoma" pitchFamily="34" charset="0"/>
              </a:rPr>
              <a:t>  </a:t>
            </a:r>
            <a:r>
              <a:rPr lang="en-US" altLang="zh-CN" sz="2000" dirty="0">
                <a:latin typeface="Tahoma" pitchFamily="34" charset="0"/>
              </a:rPr>
              <a:t>1</a:t>
            </a:r>
            <a:r>
              <a:rPr lang="zh-CN" altLang="en-US" sz="2000" dirty="0">
                <a:latin typeface="Tahoma" pitchFamily="34" charset="0"/>
              </a:rPr>
              <a:t>  0  0 </a:t>
            </a:r>
          </a:p>
          <a:p>
            <a:pPr>
              <a:lnSpc>
                <a:spcPct val="110000"/>
              </a:lnSpc>
            </a:pPr>
            <a:r>
              <a:rPr lang="zh-CN" altLang="en-US" sz="2000" dirty="0">
                <a:latin typeface="Tahoma" pitchFamily="34" charset="0"/>
              </a:rPr>
              <a:t>0  1  0  </a:t>
            </a:r>
            <a:r>
              <a:rPr lang="en-US" altLang="zh-CN" sz="2000" dirty="0">
                <a:latin typeface="Tahoma" pitchFamily="34" charset="0"/>
              </a:rPr>
              <a:t>1</a:t>
            </a:r>
            <a:r>
              <a:rPr lang="zh-CN" altLang="en-US" sz="2000" dirty="0">
                <a:latin typeface="Tahoma" pitchFamily="34" charset="0"/>
              </a:rPr>
              <a:t> </a:t>
            </a:r>
          </a:p>
          <a:p>
            <a:pPr>
              <a:lnSpc>
                <a:spcPct val="110000"/>
              </a:lnSpc>
            </a:pPr>
            <a:r>
              <a:rPr lang="zh-CN" altLang="en-US" sz="2000" dirty="0">
                <a:latin typeface="Tahoma" pitchFamily="34" charset="0"/>
              </a:rPr>
              <a:t>0  </a:t>
            </a:r>
            <a:r>
              <a:rPr lang="en-US" altLang="zh-CN" sz="2000" dirty="0">
                <a:latin typeface="Tahoma" pitchFamily="34" charset="0"/>
              </a:rPr>
              <a:t>1</a:t>
            </a:r>
            <a:r>
              <a:rPr lang="zh-CN" altLang="en-US" sz="2000" dirty="0">
                <a:latin typeface="Tahoma" pitchFamily="34" charset="0"/>
              </a:rPr>
              <a:t>  1  0 </a:t>
            </a:r>
          </a:p>
          <a:p>
            <a:pPr>
              <a:lnSpc>
                <a:spcPct val="110000"/>
              </a:lnSpc>
            </a:pPr>
            <a:r>
              <a:rPr lang="zh-CN" altLang="en-US" sz="2000" dirty="0">
                <a:latin typeface="Tahoma" pitchFamily="34" charset="0"/>
              </a:rPr>
              <a:t>0  </a:t>
            </a:r>
            <a:r>
              <a:rPr lang="en-US" altLang="zh-CN" sz="2000" dirty="0">
                <a:latin typeface="Tahoma" pitchFamily="34" charset="0"/>
              </a:rPr>
              <a:t>1</a:t>
            </a:r>
            <a:r>
              <a:rPr lang="zh-CN" altLang="en-US" sz="2000" dirty="0">
                <a:latin typeface="Tahoma" pitchFamily="34" charset="0"/>
              </a:rPr>
              <a:t>  </a:t>
            </a:r>
            <a:r>
              <a:rPr lang="en-US" altLang="zh-CN" sz="2000" dirty="0">
                <a:latin typeface="Tahoma" pitchFamily="34" charset="0"/>
              </a:rPr>
              <a:t>1</a:t>
            </a:r>
            <a:r>
              <a:rPr lang="zh-CN" altLang="en-US" sz="2000" dirty="0">
                <a:latin typeface="Tahoma" pitchFamily="34" charset="0"/>
              </a:rPr>
              <a:t>  1</a:t>
            </a:r>
          </a:p>
          <a:p>
            <a:pPr>
              <a:lnSpc>
                <a:spcPct val="110000"/>
              </a:lnSpc>
            </a:pPr>
            <a:r>
              <a:rPr lang="zh-CN" altLang="en-US" sz="2000" dirty="0">
                <a:latin typeface="Tahoma" pitchFamily="34" charset="0"/>
              </a:rPr>
              <a:t>1  0  0  0 </a:t>
            </a:r>
          </a:p>
          <a:p>
            <a:pPr>
              <a:lnSpc>
                <a:spcPct val="110000"/>
              </a:lnSpc>
            </a:pPr>
            <a:r>
              <a:rPr lang="en-US" altLang="zh-CN" sz="2000" dirty="0">
                <a:latin typeface="Tahoma" pitchFamily="34" charset="0"/>
              </a:rPr>
              <a:t>1</a:t>
            </a:r>
            <a:r>
              <a:rPr lang="zh-CN" altLang="en-US" sz="2000" dirty="0">
                <a:latin typeface="Tahoma" pitchFamily="34" charset="0"/>
              </a:rPr>
              <a:t>  </a:t>
            </a:r>
            <a:r>
              <a:rPr lang="en-US" altLang="zh-CN" sz="2000" dirty="0">
                <a:latin typeface="Tahoma" pitchFamily="34" charset="0"/>
              </a:rPr>
              <a:t>0</a:t>
            </a:r>
            <a:r>
              <a:rPr lang="zh-CN" altLang="en-US" sz="2000" dirty="0">
                <a:latin typeface="Tahoma" pitchFamily="34" charset="0"/>
              </a:rPr>
              <a:t>  0  </a:t>
            </a:r>
            <a:r>
              <a:rPr lang="en-US" altLang="zh-CN" sz="2000" dirty="0">
                <a:latin typeface="Tahoma" pitchFamily="34" charset="0"/>
              </a:rPr>
              <a:t>1</a:t>
            </a:r>
            <a:endParaRPr lang="zh-CN" altLang="en-US" sz="2000" dirty="0">
              <a:latin typeface="Tahoma" pitchFamily="34" charset="0"/>
            </a:endParaRPr>
          </a:p>
          <a:p>
            <a:pPr>
              <a:lnSpc>
                <a:spcPct val="110000"/>
              </a:lnSpc>
            </a:pPr>
            <a:r>
              <a:rPr lang="en-US" altLang="zh-CN" sz="2000" dirty="0">
                <a:latin typeface="Tahoma" pitchFamily="34" charset="0"/>
              </a:rPr>
              <a:t>1</a:t>
            </a:r>
            <a:r>
              <a:rPr lang="zh-CN" altLang="en-US" sz="2000" dirty="0">
                <a:latin typeface="Tahoma" pitchFamily="34" charset="0"/>
              </a:rPr>
              <a:t>  0  1  0 </a:t>
            </a:r>
          </a:p>
          <a:p>
            <a:pPr>
              <a:lnSpc>
                <a:spcPct val="110000"/>
              </a:lnSpc>
            </a:pPr>
            <a:r>
              <a:rPr lang="en-US" altLang="zh-CN" sz="2000" dirty="0">
                <a:latin typeface="Tahoma" pitchFamily="34" charset="0"/>
              </a:rPr>
              <a:t>1</a:t>
            </a:r>
            <a:r>
              <a:rPr lang="zh-CN" altLang="en-US" sz="2000" dirty="0">
                <a:latin typeface="Tahoma" pitchFamily="34" charset="0"/>
              </a:rPr>
              <a:t>  0  </a:t>
            </a:r>
            <a:r>
              <a:rPr lang="en-US" altLang="zh-CN" sz="2000" dirty="0">
                <a:latin typeface="Tahoma" pitchFamily="34" charset="0"/>
              </a:rPr>
              <a:t>1</a:t>
            </a:r>
            <a:r>
              <a:rPr lang="zh-CN" altLang="en-US" sz="2000" dirty="0">
                <a:latin typeface="Tahoma" pitchFamily="34" charset="0"/>
              </a:rPr>
              <a:t>  1</a:t>
            </a:r>
          </a:p>
          <a:p>
            <a:pPr>
              <a:lnSpc>
                <a:spcPct val="110000"/>
              </a:lnSpc>
            </a:pPr>
            <a:r>
              <a:rPr lang="zh-CN" altLang="en-US" sz="2000" dirty="0">
                <a:latin typeface="Tahoma" pitchFamily="34" charset="0"/>
              </a:rPr>
              <a:t>1  </a:t>
            </a:r>
            <a:r>
              <a:rPr lang="en-US" altLang="zh-CN" sz="2000" dirty="0">
                <a:latin typeface="Tahoma" pitchFamily="34" charset="0"/>
              </a:rPr>
              <a:t>1</a:t>
            </a:r>
            <a:r>
              <a:rPr lang="zh-CN" altLang="en-US" sz="2000" dirty="0">
                <a:latin typeface="Tahoma" pitchFamily="34" charset="0"/>
              </a:rPr>
              <a:t>  0  0 </a:t>
            </a:r>
          </a:p>
          <a:p>
            <a:pPr>
              <a:lnSpc>
                <a:spcPct val="110000"/>
              </a:lnSpc>
            </a:pPr>
            <a:r>
              <a:rPr lang="en-US" altLang="zh-CN" sz="2000" dirty="0">
                <a:latin typeface="Tahoma" pitchFamily="34" charset="0"/>
              </a:rPr>
              <a:t>1</a:t>
            </a:r>
            <a:r>
              <a:rPr lang="zh-CN" altLang="en-US" sz="2000" dirty="0">
                <a:latin typeface="Tahoma" pitchFamily="34" charset="0"/>
              </a:rPr>
              <a:t>  1  0  </a:t>
            </a:r>
            <a:r>
              <a:rPr lang="en-US" altLang="zh-CN" sz="2000" dirty="0">
                <a:latin typeface="Tahoma" pitchFamily="34" charset="0"/>
              </a:rPr>
              <a:t>1</a:t>
            </a:r>
            <a:endParaRPr lang="zh-CN" altLang="en-US" sz="2000" dirty="0">
              <a:latin typeface="Tahoma" pitchFamily="34" charset="0"/>
            </a:endParaRPr>
          </a:p>
          <a:p>
            <a:pPr>
              <a:lnSpc>
                <a:spcPct val="110000"/>
              </a:lnSpc>
            </a:pPr>
            <a:r>
              <a:rPr lang="en-US" altLang="zh-CN" sz="2000" dirty="0">
                <a:latin typeface="Tahoma" pitchFamily="34" charset="0"/>
              </a:rPr>
              <a:t>1</a:t>
            </a:r>
            <a:r>
              <a:rPr lang="zh-CN" altLang="en-US" sz="2000" dirty="0">
                <a:latin typeface="Tahoma" pitchFamily="34" charset="0"/>
              </a:rPr>
              <a:t>  </a:t>
            </a:r>
            <a:r>
              <a:rPr lang="en-US" altLang="zh-CN" sz="2000" dirty="0">
                <a:latin typeface="Tahoma" pitchFamily="34" charset="0"/>
              </a:rPr>
              <a:t>1</a:t>
            </a:r>
            <a:r>
              <a:rPr lang="zh-CN" altLang="en-US" sz="2000" dirty="0">
                <a:latin typeface="Tahoma" pitchFamily="34" charset="0"/>
              </a:rPr>
              <a:t>  1  0 </a:t>
            </a:r>
          </a:p>
          <a:p>
            <a:pPr>
              <a:lnSpc>
                <a:spcPct val="110000"/>
              </a:lnSpc>
            </a:pPr>
            <a:r>
              <a:rPr lang="en-US" altLang="zh-CN" sz="2000" dirty="0">
                <a:latin typeface="Tahoma" pitchFamily="34" charset="0"/>
              </a:rPr>
              <a:t>1</a:t>
            </a:r>
            <a:r>
              <a:rPr lang="zh-CN" altLang="en-US" sz="2000" dirty="0">
                <a:latin typeface="Tahoma" pitchFamily="34" charset="0"/>
              </a:rPr>
              <a:t>  </a:t>
            </a:r>
            <a:r>
              <a:rPr lang="en-US" altLang="zh-CN" sz="2000" dirty="0">
                <a:latin typeface="Tahoma" pitchFamily="34" charset="0"/>
              </a:rPr>
              <a:t>1</a:t>
            </a:r>
            <a:r>
              <a:rPr lang="zh-CN" altLang="en-US" sz="2000" dirty="0">
                <a:latin typeface="Tahoma" pitchFamily="34" charset="0"/>
              </a:rPr>
              <a:t>  </a:t>
            </a:r>
            <a:r>
              <a:rPr lang="en-US" altLang="zh-CN" sz="2000" dirty="0">
                <a:latin typeface="Tahoma" pitchFamily="34" charset="0"/>
              </a:rPr>
              <a:t>1</a:t>
            </a:r>
            <a:r>
              <a:rPr lang="zh-CN" altLang="en-US" sz="2000" dirty="0">
                <a:latin typeface="Tahoma" pitchFamily="34" charset="0"/>
              </a:rPr>
              <a:t>  1 </a:t>
            </a:r>
          </a:p>
        </p:txBody>
      </p:sp>
      <p:grpSp>
        <p:nvGrpSpPr>
          <p:cNvPr id="16" name="Group 22"/>
          <p:cNvGrpSpPr>
            <a:grpSpLocks/>
          </p:cNvGrpSpPr>
          <p:nvPr/>
        </p:nvGrpSpPr>
        <p:grpSpPr bwMode="auto">
          <a:xfrm>
            <a:off x="4164013" y="0"/>
            <a:ext cx="2955147" cy="6453203"/>
            <a:chOff x="2592" y="816"/>
            <a:chExt cx="1774" cy="4065"/>
          </a:xfrm>
          <a:solidFill>
            <a:schemeClr val="accent3"/>
          </a:solidFill>
        </p:grpSpPr>
        <p:sp>
          <p:nvSpPr>
            <p:cNvPr id="17" name="Line 23"/>
            <p:cNvSpPr>
              <a:spLocks noChangeShapeType="1"/>
            </p:cNvSpPr>
            <p:nvPr/>
          </p:nvSpPr>
          <p:spPr bwMode="auto">
            <a:xfrm flipV="1">
              <a:off x="2602" y="1434"/>
              <a:ext cx="1606" cy="5"/>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8" name="Line 24"/>
            <p:cNvSpPr>
              <a:spLocks noChangeShapeType="1"/>
            </p:cNvSpPr>
            <p:nvPr/>
          </p:nvSpPr>
          <p:spPr bwMode="auto">
            <a:xfrm>
              <a:off x="3530" y="1200"/>
              <a:ext cx="0" cy="3671"/>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9" name="Line 25"/>
            <p:cNvSpPr>
              <a:spLocks noChangeShapeType="1"/>
            </p:cNvSpPr>
            <p:nvPr/>
          </p:nvSpPr>
          <p:spPr bwMode="auto">
            <a:xfrm flipV="1">
              <a:off x="2642" y="4871"/>
              <a:ext cx="1482" cy="10"/>
            </a:xfrm>
            <a:prstGeom prst="line">
              <a:avLst/>
            </a:prstGeom>
            <a:grp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20" name="Text Box 26"/>
            <p:cNvSpPr txBox="1">
              <a:spLocks noChangeArrowheads="1"/>
            </p:cNvSpPr>
            <p:nvPr/>
          </p:nvSpPr>
          <p:spPr bwMode="auto">
            <a:xfrm>
              <a:off x="2592" y="1162"/>
              <a:ext cx="894"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dirty="0">
                  <a:latin typeface="Tahoma" pitchFamily="34" charset="0"/>
                </a:rPr>
                <a:t>x3 x2 x1 x0</a:t>
              </a:r>
            </a:p>
          </p:txBody>
        </p:sp>
        <p:sp>
          <p:nvSpPr>
            <p:cNvPr id="21" name="Text Box 27"/>
            <p:cNvSpPr txBox="1">
              <a:spLocks noChangeArrowheads="1"/>
            </p:cNvSpPr>
            <p:nvPr/>
          </p:nvSpPr>
          <p:spPr bwMode="auto">
            <a:xfrm>
              <a:off x="3621" y="1162"/>
              <a:ext cx="543"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0" dirty="0">
                  <a:latin typeface="Tahoma" pitchFamily="34" charset="0"/>
                </a:rPr>
                <a:t>A1 A0 </a:t>
              </a:r>
              <a:endParaRPr lang="en-US" altLang="zh-CN" sz="2000" b="0" baseline="-25000" dirty="0">
                <a:latin typeface="Tahoma" pitchFamily="34" charset="0"/>
              </a:endParaRPr>
            </a:p>
          </p:txBody>
        </p:sp>
        <p:sp>
          <p:nvSpPr>
            <p:cNvPr id="22" name="Line 28"/>
            <p:cNvSpPr>
              <a:spLocks noChangeShapeType="1"/>
            </p:cNvSpPr>
            <p:nvPr/>
          </p:nvSpPr>
          <p:spPr bwMode="auto">
            <a:xfrm>
              <a:off x="2642" y="1200"/>
              <a:ext cx="1482" cy="0"/>
            </a:xfrm>
            <a:prstGeom prst="line">
              <a:avLst/>
            </a:prstGeom>
            <a:grpFill/>
            <a:ln w="5715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23" name="Text Box 29"/>
            <p:cNvSpPr txBox="1">
              <a:spLocks noChangeArrowheads="1"/>
            </p:cNvSpPr>
            <p:nvPr/>
          </p:nvSpPr>
          <p:spPr bwMode="auto">
            <a:xfrm>
              <a:off x="2602" y="816"/>
              <a:ext cx="1764"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黑体" pitchFamily="49" charset="-122"/>
                  <a:ea typeface="黑体" pitchFamily="49" charset="-122"/>
                </a:rPr>
                <a:t>4-2</a:t>
              </a:r>
              <a:r>
                <a:rPr lang="zh-CN" altLang="en-US" sz="2400" dirty="0">
                  <a:latin typeface="黑体" pitchFamily="49" charset="-122"/>
                  <a:ea typeface="黑体" pitchFamily="49" charset="-122"/>
                </a:rPr>
                <a:t>编码器的真值表</a:t>
              </a:r>
            </a:p>
          </p:txBody>
        </p:sp>
      </p:grpSp>
      <p:sp>
        <p:nvSpPr>
          <p:cNvPr id="25" name="Text Box 21"/>
          <p:cNvSpPr txBox="1">
            <a:spLocks noChangeArrowheads="1"/>
          </p:cNvSpPr>
          <p:nvPr/>
        </p:nvSpPr>
        <p:spPr bwMode="auto">
          <a:xfrm>
            <a:off x="5897562" y="1413937"/>
            <a:ext cx="65563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en-US" altLang="zh-CN" sz="2000" dirty="0">
                <a:latin typeface="Tahoma" pitchFamily="34" charset="0"/>
              </a:rPr>
              <a:t>0</a:t>
            </a:r>
            <a:r>
              <a:rPr lang="zh-CN" altLang="en-US" sz="2000" dirty="0">
                <a:latin typeface="Tahoma" pitchFamily="34" charset="0"/>
              </a:rPr>
              <a:t>  0  </a:t>
            </a:r>
          </a:p>
        </p:txBody>
      </p:sp>
      <p:sp>
        <p:nvSpPr>
          <p:cNvPr id="26" name="Text Box 21"/>
          <p:cNvSpPr txBox="1">
            <a:spLocks noChangeArrowheads="1"/>
          </p:cNvSpPr>
          <p:nvPr/>
        </p:nvSpPr>
        <p:spPr bwMode="auto">
          <a:xfrm>
            <a:off x="5932586" y="1700808"/>
            <a:ext cx="655638" cy="398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en-US" altLang="zh-CN" sz="2000" dirty="0">
                <a:latin typeface="Tahoma" pitchFamily="34" charset="0"/>
              </a:rPr>
              <a:t>0</a:t>
            </a:r>
            <a:r>
              <a:rPr lang="zh-CN" altLang="en-US" sz="2000" dirty="0">
                <a:latin typeface="Tahoma" pitchFamily="34" charset="0"/>
              </a:rPr>
              <a:t>  </a:t>
            </a:r>
            <a:r>
              <a:rPr lang="en-US" altLang="zh-CN" sz="2000" dirty="0">
                <a:latin typeface="Tahoma" pitchFamily="34" charset="0"/>
              </a:rPr>
              <a:t>1</a:t>
            </a:r>
            <a:r>
              <a:rPr lang="zh-CN" altLang="en-US" sz="2000" dirty="0">
                <a:latin typeface="Tahoma" pitchFamily="34" charset="0"/>
              </a:rPr>
              <a:t> </a:t>
            </a:r>
          </a:p>
        </p:txBody>
      </p:sp>
      <p:sp>
        <p:nvSpPr>
          <p:cNvPr id="27" name="Text Box 21"/>
          <p:cNvSpPr txBox="1">
            <a:spLocks noChangeArrowheads="1"/>
          </p:cNvSpPr>
          <p:nvPr/>
        </p:nvSpPr>
        <p:spPr bwMode="auto">
          <a:xfrm>
            <a:off x="5940152" y="2324108"/>
            <a:ext cx="655638" cy="398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en-US" altLang="zh-CN" sz="2000" dirty="0">
                <a:latin typeface="Tahoma" pitchFamily="34" charset="0"/>
              </a:rPr>
              <a:t>1</a:t>
            </a:r>
            <a:r>
              <a:rPr lang="zh-CN" altLang="en-US" sz="2000" dirty="0">
                <a:latin typeface="Tahoma" pitchFamily="34" charset="0"/>
              </a:rPr>
              <a:t>  </a:t>
            </a:r>
            <a:r>
              <a:rPr lang="en-US" altLang="zh-CN" sz="2000" dirty="0">
                <a:latin typeface="Tahoma" pitchFamily="34" charset="0"/>
              </a:rPr>
              <a:t>0</a:t>
            </a:r>
            <a:r>
              <a:rPr lang="zh-CN" altLang="en-US" sz="2000" dirty="0">
                <a:latin typeface="Tahoma" pitchFamily="34" charset="0"/>
              </a:rPr>
              <a:t> </a:t>
            </a:r>
          </a:p>
        </p:txBody>
      </p:sp>
      <p:sp>
        <p:nvSpPr>
          <p:cNvPr id="28" name="Text Box 21"/>
          <p:cNvSpPr txBox="1">
            <a:spLocks noChangeArrowheads="1"/>
          </p:cNvSpPr>
          <p:nvPr/>
        </p:nvSpPr>
        <p:spPr bwMode="auto">
          <a:xfrm>
            <a:off x="5932586" y="3789040"/>
            <a:ext cx="655638" cy="398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en-US" altLang="zh-CN" sz="2000" dirty="0">
                <a:latin typeface="Tahoma" pitchFamily="34" charset="0"/>
              </a:rPr>
              <a:t>1</a:t>
            </a:r>
            <a:r>
              <a:rPr lang="zh-CN" altLang="en-US" sz="2000" dirty="0">
                <a:latin typeface="Tahoma" pitchFamily="34" charset="0"/>
              </a:rPr>
              <a:t>  </a:t>
            </a:r>
            <a:r>
              <a:rPr lang="en-US" altLang="zh-CN" sz="2000" dirty="0">
                <a:latin typeface="Tahoma" pitchFamily="34" charset="0"/>
              </a:rPr>
              <a:t>1</a:t>
            </a:r>
            <a:r>
              <a:rPr lang="zh-CN" altLang="en-US" sz="2000" dirty="0">
                <a:latin typeface="Tahoma" pitchFamily="34" charset="0"/>
              </a:rPr>
              <a:t> </a:t>
            </a:r>
          </a:p>
        </p:txBody>
      </p:sp>
      <p:sp>
        <p:nvSpPr>
          <p:cNvPr id="29" name="Text Box 21"/>
          <p:cNvSpPr txBox="1">
            <a:spLocks noChangeArrowheads="1"/>
          </p:cNvSpPr>
          <p:nvPr/>
        </p:nvSpPr>
        <p:spPr bwMode="auto">
          <a:xfrm>
            <a:off x="5897562" y="1107023"/>
            <a:ext cx="655638" cy="398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en-US" altLang="zh-CN" sz="2000" dirty="0">
                <a:latin typeface="Tahoma" pitchFamily="34" charset="0"/>
              </a:rPr>
              <a:t>d</a:t>
            </a:r>
            <a:r>
              <a:rPr lang="zh-CN" altLang="en-US" sz="2000" dirty="0">
                <a:latin typeface="Tahoma" pitchFamily="34" charset="0"/>
              </a:rPr>
              <a:t>  </a:t>
            </a:r>
            <a:r>
              <a:rPr lang="en-US" altLang="zh-CN" sz="2000" dirty="0">
                <a:latin typeface="Tahoma" pitchFamily="34" charset="0"/>
              </a:rPr>
              <a:t>d</a:t>
            </a:r>
            <a:r>
              <a:rPr lang="zh-CN" altLang="en-US" sz="2000" dirty="0">
                <a:latin typeface="Tahoma" pitchFamily="34" charset="0"/>
              </a:rPr>
              <a:t> </a:t>
            </a:r>
          </a:p>
        </p:txBody>
      </p:sp>
      <p:sp>
        <p:nvSpPr>
          <p:cNvPr id="30" name="Text Box 21"/>
          <p:cNvSpPr txBox="1">
            <a:spLocks noChangeArrowheads="1"/>
          </p:cNvSpPr>
          <p:nvPr/>
        </p:nvSpPr>
        <p:spPr bwMode="auto">
          <a:xfrm>
            <a:off x="5932586" y="2021996"/>
            <a:ext cx="655638" cy="398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en-US" altLang="zh-CN" sz="2000" dirty="0">
                <a:latin typeface="Tahoma" pitchFamily="34" charset="0"/>
              </a:rPr>
              <a:t>d</a:t>
            </a:r>
            <a:r>
              <a:rPr lang="zh-CN" altLang="en-US" sz="2000" dirty="0">
                <a:latin typeface="Tahoma" pitchFamily="34" charset="0"/>
              </a:rPr>
              <a:t>  </a:t>
            </a:r>
            <a:r>
              <a:rPr lang="en-US" altLang="zh-CN" sz="2000" dirty="0">
                <a:latin typeface="Tahoma" pitchFamily="34" charset="0"/>
              </a:rPr>
              <a:t>d</a:t>
            </a:r>
            <a:r>
              <a:rPr lang="zh-CN" altLang="en-US" sz="2000" dirty="0">
                <a:latin typeface="Tahoma" pitchFamily="34" charset="0"/>
              </a:rPr>
              <a:t> </a:t>
            </a:r>
          </a:p>
        </p:txBody>
      </p:sp>
      <p:sp>
        <p:nvSpPr>
          <p:cNvPr id="31" name="Text Box 21"/>
          <p:cNvSpPr txBox="1">
            <a:spLocks noChangeArrowheads="1"/>
          </p:cNvSpPr>
          <p:nvPr/>
        </p:nvSpPr>
        <p:spPr bwMode="auto">
          <a:xfrm>
            <a:off x="5943413" y="2723000"/>
            <a:ext cx="65563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en-US" altLang="zh-CN" sz="2000" dirty="0">
                <a:latin typeface="Tahoma" pitchFamily="34" charset="0"/>
              </a:rPr>
              <a:t>d</a:t>
            </a:r>
            <a:r>
              <a:rPr lang="zh-CN" altLang="en-US" sz="2000" dirty="0">
                <a:latin typeface="Tahoma" pitchFamily="34" charset="0"/>
              </a:rPr>
              <a:t>  </a:t>
            </a:r>
            <a:r>
              <a:rPr lang="en-US" altLang="zh-CN" sz="2000" dirty="0">
                <a:latin typeface="Tahoma" pitchFamily="34" charset="0"/>
              </a:rPr>
              <a:t>d</a:t>
            </a:r>
          </a:p>
          <a:p>
            <a:pPr>
              <a:lnSpc>
                <a:spcPct val="110000"/>
              </a:lnSpc>
            </a:pPr>
            <a:r>
              <a:rPr lang="en-US" altLang="zh-CN" sz="2000" dirty="0">
                <a:latin typeface="Tahoma" pitchFamily="34" charset="0"/>
              </a:rPr>
              <a:t>d  </a:t>
            </a:r>
            <a:r>
              <a:rPr lang="en-US" altLang="zh-CN" sz="2000" dirty="0" err="1">
                <a:latin typeface="Tahoma" pitchFamily="34" charset="0"/>
              </a:rPr>
              <a:t>d</a:t>
            </a:r>
            <a:endParaRPr lang="en-US" altLang="zh-CN" sz="2000" dirty="0">
              <a:latin typeface="Tahoma" pitchFamily="34" charset="0"/>
            </a:endParaRPr>
          </a:p>
          <a:p>
            <a:pPr>
              <a:lnSpc>
                <a:spcPct val="110000"/>
              </a:lnSpc>
            </a:pPr>
            <a:r>
              <a:rPr lang="en-US" altLang="zh-CN" sz="2000" dirty="0">
                <a:latin typeface="Tahoma" pitchFamily="34" charset="0"/>
              </a:rPr>
              <a:t>d  </a:t>
            </a:r>
            <a:r>
              <a:rPr lang="en-US" altLang="zh-CN" sz="2000" dirty="0" err="1">
                <a:latin typeface="Tahoma" pitchFamily="34" charset="0"/>
              </a:rPr>
              <a:t>d</a:t>
            </a:r>
            <a:r>
              <a:rPr lang="zh-CN" altLang="en-US" sz="2000" dirty="0">
                <a:latin typeface="Tahoma" pitchFamily="34" charset="0"/>
              </a:rPr>
              <a:t> </a:t>
            </a:r>
          </a:p>
        </p:txBody>
      </p:sp>
      <p:sp>
        <p:nvSpPr>
          <p:cNvPr id="32" name="Text Box 21"/>
          <p:cNvSpPr txBox="1">
            <a:spLocks noChangeArrowheads="1"/>
          </p:cNvSpPr>
          <p:nvPr/>
        </p:nvSpPr>
        <p:spPr bwMode="auto">
          <a:xfrm>
            <a:off x="5940152" y="4077072"/>
            <a:ext cx="655638"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en-US" altLang="zh-CN" sz="2000" dirty="0">
                <a:latin typeface="Tahoma" pitchFamily="34" charset="0"/>
              </a:rPr>
              <a:t>d</a:t>
            </a:r>
            <a:r>
              <a:rPr lang="zh-CN" altLang="en-US" sz="2000" dirty="0">
                <a:latin typeface="Tahoma" pitchFamily="34" charset="0"/>
              </a:rPr>
              <a:t>  </a:t>
            </a:r>
            <a:r>
              <a:rPr lang="en-US" altLang="zh-CN" sz="2000" dirty="0">
                <a:latin typeface="Tahoma" pitchFamily="34" charset="0"/>
              </a:rPr>
              <a:t>d</a:t>
            </a:r>
          </a:p>
          <a:p>
            <a:pPr>
              <a:lnSpc>
                <a:spcPct val="110000"/>
              </a:lnSpc>
            </a:pPr>
            <a:r>
              <a:rPr lang="en-US" altLang="zh-CN" sz="2000" dirty="0">
                <a:latin typeface="Tahoma" pitchFamily="34" charset="0"/>
              </a:rPr>
              <a:t>d  </a:t>
            </a:r>
            <a:r>
              <a:rPr lang="en-US" altLang="zh-CN" sz="2000" dirty="0" err="1">
                <a:latin typeface="Tahoma" pitchFamily="34" charset="0"/>
              </a:rPr>
              <a:t>d</a:t>
            </a:r>
            <a:endParaRPr lang="en-US" altLang="zh-CN" sz="2000" dirty="0">
              <a:latin typeface="Tahoma" pitchFamily="34" charset="0"/>
            </a:endParaRPr>
          </a:p>
          <a:p>
            <a:pPr>
              <a:lnSpc>
                <a:spcPct val="110000"/>
              </a:lnSpc>
            </a:pPr>
            <a:r>
              <a:rPr lang="en-US" altLang="zh-CN" sz="2000" dirty="0">
                <a:latin typeface="Tahoma" pitchFamily="34" charset="0"/>
              </a:rPr>
              <a:t>d  </a:t>
            </a:r>
            <a:r>
              <a:rPr lang="en-US" altLang="zh-CN" sz="2000" dirty="0" err="1">
                <a:latin typeface="Tahoma" pitchFamily="34" charset="0"/>
              </a:rPr>
              <a:t>d</a:t>
            </a:r>
            <a:endParaRPr lang="en-US" altLang="zh-CN" sz="2000" dirty="0">
              <a:latin typeface="Tahoma" pitchFamily="34" charset="0"/>
            </a:endParaRPr>
          </a:p>
          <a:p>
            <a:pPr>
              <a:lnSpc>
                <a:spcPct val="110000"/>
              </a:lnSpc>
            </a:pPr>
            <a:r>
              <a:rPr lang="en-US" altLang="zh-CN" sz="2000" dirty="0">
                <a:latin typeface="Tahoma" pitchFamily="34" charset="0"/>
              </a:rPr>
              <a:t>d  </a:t>
            </a:r>
            <a:r>
              <a:rPr lang="en-US" altLang="zh-CN" sz="2000" dirty="0" err="1">
                <a:latin typeface="Tahoma" pitchFamily="34" charset="0"/>
              </a:rPr>
              <a:t>d</a:t>
            </a:r>
            <a:endParaRPr lang="en-US" altLang="zh-CN" sz="2000" dirty="0">
              <a:latin typeface="Tahoma" pitchFamily="34" charset="0"/>
            </a:endParaRPr>
          </a:p>
          <a:p>
            <a:pPr>
              <a:lnSpc>
                <a:spcPct val="110000"/>
              </a:lnSpc>
            </a:pPr>
            <a:r>
              <a:rPr lang="en-US" altLang="zh-CN" sz="2000" dirty="0">
                <a:latin typeface="Tahoma" pitchFamily="34" charset="0"/>
              </a:rPr>
              <a:t>d  </a:t>
            </a:r>
            <a:r>
              <a:rPr lang="en-US" altLang="zh-CN" sz="2000" dirty="0" err="1">
                <a:latin typeface="Tahoma" pitchFamily="34" charset="0"/>
              </a:rPr>
              <a:t>d</a:t>
            </a:r>
            <a:endParaRPr lang="en-US" altLang="zh-CN" sz="2000" dirty="0">
              <a:latin typeface="Tahoma" pitchFamily="34" charset="0"/>
            </a:endParaRPr>
          </a:p>
          <a:p>
            <a:pPr>
              <a:lnSpc>
                <a:spcPct val="110000"/>
              </a:lnSpc>
            </a:pPr>
            <a:r>
              <a:rPr lang="en-US" altLang="zh-CN" sz="2000" dirty="0">
                <a:latin typeface="Tahoma" pitchFamily="34" charset="0"/>
              </a:rPr>
              <a:t>d  </a:t>
            </a:r>
            <a:r>
              <a:rPr lang="en-US" altLang="zh-CN" sz="2000" dirty="0" err="1">
                <a:latin typeface="Tahoma" pitchFamily="34" charset="0"/>
              </a:rPr>
              <a:t>d</a:t>
            </a:r>
            <a:endParaRPr lang="en-US" altLang="zh-CN" sz="2000" dirty="0">
              <a:latin typeface="Tahoma" pitchFamily="34" charset="0"/>
            </a:endParaRPr>
          </a:p>
          <a:p>
            <a:pPr>
              <a:lnSpc>
                <a:spcPct val="110000"/>
              </a:lnSpc>
            </a:pPr>
            <a:r>
              <a:rPr lang="en-US" altLang="zh-CN" sz="2000" dirty="0">
                <a:latin typeface="Tahoma" pitchFamily="34" charset="0"/>
              </a:rPr>
              <a:t>d  </a:t>
            </a:r>
            <a:r>
              <a:rPr lang="en-US" altLang="zh-CN" sz="2000" dirty="0" err="1">
                <a:latin typeface="Tahoma" pitchFamily="34" charset="0"/>
              </a:rPr>
              <a:t>d</a:t>
            </a:r>
            <a:r>
              <a:rPr lang="zh-CN" altLang="en-US" sz="2000" dirty="0">
                <a:latin typeface="Tahoma" pitchFamily="34" charset="0"/>
              </a:rPr>
              <a:t> </a:t>
            </a:r>
          </a:p>
        </p:txBody>
      </p:sp>
      <p:pic>
        <p:nvPicPr>
          <p:cNvPr id="3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a:stretch/>
        </p:blipFill>
        <p:spPr bwMode="auto">
          <a:xfrm>
            <a:off x="6855960" y="-1"/>
            <a:ext cx="2282152" cy="6844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标题 1"/>
          <p:cNvSpPr>
            <a:spLocks noGrp="1"/>
          </p:cNvSpPr>
          <p:nvPr>
            <p:ph type="title"/>
          </p:nvPr>
        </p:nvSpPr>
        <p:spPr>
          <a:xfrm>
            <a:off x="1000100" y="185720"/>
            <a:ext cx="6905625" cy="742950"/>
          </a:xfrm>
        </p:spPr>
        <p:txBody>
          <a:bodyPr/>
          <a:lstStyle/>
          <a:p>
            <a:pPr lvl="1"/>
            <a:r>
              <a:rPr lang="zh-CN" altLang="en-US" sz="3600" dirty="0"/>
              <a:t>编码器</a:t>
            </a:r>
          </a:p>
        </p:txBody>
      </p:sp>
      <p:sp>
        <p:nvSpPr>
          <p:cNvPr id="35" name="TextBox 34"/>
          <p:cNvSpPr txBox="1"/>
          <p:nvPr/>
        </p:nvSpPr>
        <p:spPr>
          <a:xfrm>
            <a:off x="827584" y="4581128"/>
            <a:ext cx="1763216" cy="830997"/>
          </a:xfrm>
          <a:prstGeom prst="rect">
            <a:avLst/>
          </a:prstGeom>
          <a:noFill/>
        </p:spPr>
        <p:txBody>
          <a:bodyPr wrap="square" rtlCol="0">
            <a:spAutoFit/>
          </a:bodyPr>
          <a:lstStyle/>
          <a:p>
            <a:r>
              <a:rPr lang="en-US" altLang="zh-CN" sz="2400" dirty="0"/>
              <a:t>A0=x1+x3</a:t>
            </a:r>
          </a:p>
          <a:p>
            <a:r>
              <a:rPr lang="en-US" altLang="zh-CN" sz="2400" dirty="0"/>
              <a:t>A1=x2+x3</a:t>
            </a:r>
            <a:endParaRPr lang="zh-CN" altLang="en-US" sz="2400" dirty="0"/>
          </a:p>
        </p:txBody>
      </p:sp>
      <p:sp>
        <p:nvSpPr>
          <p:cNvPr id="36" name="TextBox 35"/>
          <p:cNvSpPr txBox="1"/>
          <p:nvPr/>
        </p:nvSpPr>
        <p:spPr>
          <a:xfrm>
            <a:off x="484943" y="5534093"/>
            <a:ext cx="2952328" cy="830997"/>
          </a:xfrm>
          <a:prstGeom prst="rect">
            <a:avLst/>
          </a:prstGeom>
          <a:noFill/>
        </p:spPr>
        <p:txBody>
          <a:bodyPr wrap="square" rtlCol="0">
            <a:spAutoFit/>
          </a:bodyPr>
          <a:lstStyle/>
          <a:p>
            <a:r>
              <a:rPr lang="zh-CN" altLang="en-US" sz="2400" dirty="0"/>
              <a:t>如果不考虑无关项，画出电路图</a:t>
            </a:r>
          </a:p>
        </p:txBody>
      </p:sp>
    </p:spTree>
    <p:extLst>
      <p:ext uri="{BB962C8B-B14F-4D97-AF65-F5344CB8AC3E}">
        <p14:creationId xmlns:p14="http://schemas.microsoft.com/office/powerpoint/2010/main" val="117997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blinds(horizontal)">
                                      <p:cBhvr>
                                        <p:cTn id="12" dur="500"/>
                                        <p:tgtEl>
                                          <p:spTgt spid="15">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blinds(horizontal)">
                                      <p:cBhvr>
                                        <p:cTn id="15" dur="500"/>
                                        <p:tgtEl>
                                          <p:spTgt spid="15">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5">
                                            <p:txEl>
                                              <p:pRg st="2" end="2"/>
                                            </p:txEl>
                                          </p:spTgt>
                                        </p:tgtEl>
                                        <p:attrNameLst>
                                          <p:attrName>style.visibility</p:attrName>
                                        </p:attrNameLst>
                                      </p:cBhvr>
                                      <p:to>
                                        <p:strVal val="visible"/>
                                      </p:to>
                                    </p:set>
                                    <p:animEffect transition="in" filter="blinds(horizontal)">
                                      <p:cBhvr>
                                        <p:cTn id="18" dur="500"/>
                                        <p:tgtEl>
                                          <p:spTgt spid="15">
                                            <p:txEl>
                                              <p:pRg st="2" end="2"/>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5">
                                            <p:txEl>
                                              <p:pRg st="3" end="3"/>
                                            </p:txEl>
                                          </p:spTgt>
                                        </p:tgtEl>
                                        <p:attrNameLst>
                                          <p:attrName>style.visibility</p:attrName>
                                        </p:attrNameLst>
                                      </p:cBhvr>
                                      <p:to>
                                        <p:strVal val="visible"/>
                                      </p:to>
                                    </p:set>
                                    <p:animEffect transition="in" filter="blinds(horizontal)">
                                      <p:cBhvr>
                                        <p:cTn id="21" dur="500"/>
                                        <p:tgtEl>
                                          <p:spTgt spid="15">
                                            <p:txEl>
                                              <p:pRg st="3" end="3"/>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5">
                                            <p:txEl>
                                              <p:pRg st="4" end="4"/>
                                            </p:txEl>
                                          </p:spTgt>
                                        </p:tgtEl>
                                        <p:attrNameLst>
                                          <p:attrName>style.visibility</p:attrName>
                                        </p:attrNameLst>
                                      </p:cBhvr>
                                      <p:to>
                                        <p:strVal val="visible"/>
                                      </p:to>
                                    </p:set>
                                    <p:animEffect transition="in" filter="blinds(horizontal)">
                                      <p:cBhvr>
                                        <p:cTn id="24" dur="500"/>
                                        <p:tgtEl>
                                          <p:spTgt spid="15">
                                            <p:txEl>
                                              <p:pRg st="4" end="4"/>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animEffect transition="in" filter="blinds(horizontal)">
                                      <p:cBhvr>
                                        <p:cTn id="27" dur="500"/>
                                        <p:tgtEl>
                                          <p:spTgt spid="15">
                                            <p:txEl>
                                              <p:pRg st="5" end="5"/>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5">
                                            <p:txEl>
                                              <p:pRg st="6" end="6"/>
                                            </p:txEl>
                                          </p:spTgt>
                                        </p:tgtEl>
                                        <p:attrNameLst>
                                          <p:attrName>style.visibility</p:attrName>
                                        </p:attrNameLst>
                                      </p:cBhvr>
                                      <p:to>
                                        <p:strVal val="visible"/>
                                      </p:to>
                                    </p:set>
                                    <p:animEffect transition="in" filter="blinds(horizontal)">
                                      <p:cBhvr>
                                        <p:cTn id="30" dur="500"/>
                                        <p:tgtEl>
                                          <p:spTgt spid="15">
                                            <p:txEl>
                                              <p:pRg st="6" end="6"/>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5">
                                            <p:txEl>
                                              <p:pRg st="7" end="7"/>
                                            </p:txEl>
                                          </p:spTgt>
                                        </p:tgtEl>
                                        <p:attrNameLst>
                                          <p:attrName>style.visibility</p:attrName>
                                        </p:attrNameLst>
                                      </p:cBhvr>
                                      <p:to>
                                        <p:strVal val="visible"/>
                                      </p:to>
                                    </p:set>
                                    <p:animEffect transition="in" filter="blinds(horizontal)">
                                      <p:cBhvr>
                                        <p:cTn id="33" dur="500"/>
                                        <p:tgtEl>
                                          <p:spTgt spid="15">
                                            <p:txEl>
                                              <p:pRg st="7" end="7"/>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5">
                                            <p:txEl>
                                              <p:pRg st="8" end="8"/>
                                            </p:txEl>
                                          </p:spTgt>
                                        </p:tgtEl>
                                        <p:attrNameLst>
                                          <p:attrName>style.visibility</p:attrName>
                                        </p:attrNameLst>
                                      </p:cBhvr>
                                      <p:to>
                                        <p:strVal val="visible"/>
                                      </p:to>
                                    </p:set>
                                    <p:animEffect transition="in" filter="blinds(horizontal)">
                                      <p:cBhvr>
                                        <p:cTn id="36" dur="500"/>
                                        <p:tgtEl>
                                          <p:spTgt spid="15">
                                            <p:txEl>
                                              <p:pRg st="8" end="8"/>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5">
                                            <p:txEl>
                                              <p:pRg st="9" end="9"/>
                                            </p:txEl>
                                          </p:spTgt>
                                        </p:tgtEl>
                                        <p:attrNameLst>
                                          <p:attrName>style.visibility</p:attrName>
                                        </p:attrNameLst>
                                      </p:cBhvr>
                                      <p:to>
                                        <p:strVal val="visible"/>
                                      </p:to>
                                    </p:set>
                                    <p:animEffect transition="in" filter="blinds(horizontal)">
                                      <p:cBhvr>
                                        <p:cTn id="39" dur="500"/>
                                        <p:tgtEl>
                                          <p:spTgt spid="15">
                                            <p:txEl>
                                              <p:pRg st="9" end="9"/>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5">
                                            <p:txEl>
                                              <p:pRg st="10" end="10"/>
                                            </p:txEl>
                                          </p:spTgt>
                                        </p:tgtEl>
                                        <p:attrNameLst>
                                          <p:attrName>style.visibility</p:attrName>
                                        </p:attrNameLst>
                                      </p:cBhvr>
                                      <p:to>
                                        <p:strVal val="visible"/>
                                      </p:to>
                                    </p:set>
                                    <p:animEffect transition="in" filter="blinds(horizontal)">
                                      <p:cBhvr>
                                        <p:cTn id="42" dur="500"/>
                                        <p:tgtEl>
                                          <p:spTgt spid="15">
                                            <p:txEl>
                                              <p:pRg st="10" end="10"/>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5">
                                            <p:txEl>
                                              <p:pRg st="11" end="11"/>
                                            </p:txEl>
                                          </p:spTgt>
                                        </p:tgtEl>
                                        <p:attrNameLst>
                                          <p:attrName>style.visibility</p:attrName>
                                        </p:attrNameLst>
                                      </p:cBhvr>
                                      <p:to>
                                        <p:strVal val="visible"/>
                                      </p:to>
                                    </p:set>
                                    <p:animEffect transition="in" filter="blinds(horizontal)">
                                      <p:cBhvr>
                                        <p:cTn id="45" dur="500"/>
                                        <p:tgtEl>
                                          <p:spTgt spid="15">
                                            <p:txEl>
                                              <p:pRg st="11" end="11"/>
                                            </p:txEl>
                                          </p:spTgt>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5">
                                            <p:txEl>
                                              <p:pRg st="12" end="12"/>
                                            </p:txEl>
                                          </p:spTgt>
                                        </p:tgtEl>
                                        <p:attrNameLst>
                                          <p:attrName>style.visibility</p:attrName>
                                        </p:attrNameLst>
                                      </p:cBhvr>
                                      <p:to>
                                        <p:strVal val="visible"/>
                                      </p:to>
                                    </p:set>
                                    <p:animEffect transition="in" filter="blinds(horizontal)">
                                      <p:cBhvr>
                                        <p:cTn id="48" dur="500"/>
                                        <p:tgtEl>
                                          <p:spTgt spid="15">
                                            <p:txEl>
                                              <p:pRg st="12" end="12"/>
                                            </p:txEl>
                                          </p:spTgt>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5">
                                            <p:txEl>
                                              <p:pRg st="13" end="13"/>
                                            </p:txEl>
                                          </p:spTgt>
                                        </p:tgtEl>
                                        <p:attrNameLst>
                                          <p:attrName>style.visibility</p:attrName>
                                        </p:attrNameLst>
                                      </p:cBhvr>
                                      <p:to>
                                        <p:strVal val="visible"/>
                                      </p:to>
                                    </p:set>
                                    <p:animEffect transition="in" filter="blinds(horizontal)">
                                      <p:cBhvr>
                                        <p:cTn id="51" dur="500"/>
                                        <p:tgtEl>
                                          <p:spTgt spid="15">
                                            <p:txEl>
                                              <p:pRg st="13" end="13"/>
                                            </p:txEl>
                                          </p:spTgt>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5">
                                            <p:txEl>
                                              <p:pRg st="14" end="14"/>
                                            </p:txEl>
                                          </p:spTgt>
                                        </p:tgtEl>
                                        <p:attrNameLst>
                                          <p:attrName>style.visibility</p:attrName>
                                        </p:attrNameLst>
                                      </p:cBhvr>
                                      <p:to>
                                        <p:strVal val="visible"/>
                                      </p:to>
                                    </p:set>
                                    <p:animEffect transition="in" filter="blinds(horizontal)">
                                      <p:cBhvr>
                                        <p:cTn id="54" dur="500"/>
                                        <p:tgtEl>
                                          <p:spTgt spid="15">
                                            <p:txEl>
                                              <p:pRg st="14" end="14"/>
                                            </p:txEl>
                                          </p:spTgt>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5">
                                            <p:txEl>
                                              <p:pRg st="15" end="15"/>
                                            </p:txEl>
                                          </p:spTgt>
                                        </p:tgtEl>
                                        <p:attrNameLst>
                                          <p:attrName>style.visibility</p:attrName>
                                        </p:attrNameLst>
                                      </p:cBhvr>
                                      <p:to>
                                        <p:strVal val="visible"/>
                                      </p:to>
                                    </p:set>
                                    <p:animEffect transition="in" filter="blinds(horizontal)">
                                      <p:cBhvr>
                                        <p:cTn id="57" dur="500"/>
                                        <p:tgtEl>
                                          <p:spTgt spid="15">
                                            <p:txEl>
                                              <p:pRg st="15" end="1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mph" presetSubtype="2" fill="hold" nodeType="clickEffect">
                                  <p:stCondLst>
                                    <p:cond delay="0"/>
                                  </p:stCondLst>
                                  <p:childTnLst>
                                    <p:animClr clrSpc="rgb" dir="cw">
                                      <p:cBhvr override="childStyle">
                                        <p:cTn id="61" dur="2000" fill="hold"/>
                                        <p:tgtEl>
                                          <p:spTgt spid="15">
                                            <p:txEl>
                                              <p:pRg st="1" end="1"/>
                                            </p:txEl>
                                          </p:spTgt>
                                        </p:tgtEl>
                                        <p:attrNameLst>
                                          <p:attrName>style.color</p:attrName>
                                        </p:attrNameLst>
                                      </p:cBhvr>
                                      <p:to>
                                        <a:srgbClr val="FF0000"/>
                                      </p:to>
                                    </p:animClr>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5">
                                            <p:txEl>
                                              <p:pRg st="0" end="0"/>
                                            </p:txEl>
                                          </p:spTgt>
                                        </p:tgtEl>
                                        <p:attrNameLst>
                                          <p:attrName>style.visibility</p:attrName>
                                        </p:attrNameLst>
                                      </p:cBhvr>
                                      <p:to>
                                        <p:strVal val="visible"/>
                                      </p:to>
                                    </p:set>
                                    <p:animEffect transition="in" filter="blinds(horizontal)">
                                      <p:cBhvr>
                                        <p:cTn id="66" dur="500"/>
                                        <p:tgtEl>
                                          <p:spTgt spid="25">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9" presetClass="emph" presetSubtype="0" fill="hold" nodeType="clickEffect">
                                  <p:stCondLst>
                                    <p:cond delay="0"/>
                                  </p:stCondLst>
                                  <p:childTnLst>
                                    <p:animClr clrSpc="rgb" dir="cw">
                                      <p:cBhvr override="childStyle">
                                        <p:cTn id="70" dur="500" fill="hold"/>
                                        <p:tgtEl>
                                          <p:spTgt spid="15">
                                            <p:txEl>
                                              <p:pRg st="2" end="2"/>
                                            </p:txEl>
                                          </p:spTgt>
                                        </p:tgtEl>
                                        <p:attrNameLst>
                                          <p:attrName>style.color</p:attrName>
                                        </p:attrNameLst>
                                      </p:cBhvr>
                                      <p:to>
                                        <a:srgbClr val="FF0000"/>
                                      </p:to>
                                    </p:animClr>
                                    <p:animClr clrSpc="rgb" dir="cw">
                                      <p:cBhvr>
                                        <p:cTn id="71" dur="500" fill="hold"/>
                                        <p:tgtEl>
                                          <p:spTgt spid="15">
                                            <p:txEl>
                                              <p:pRg st="2" end="2"/>
                                            </p:txEl>
                                          </p:spTgt>
                                        </p:tgtEl>
                                        <p:attrNameLst>
                                          <p:attrName>fillcolor</p:attrName>
                                        </p:attrNameLst>
                                      </p:cBhvr>
                                      <p:to>
                                        <a:srgbClr val="FF0000"/>
                                      </p:to>
                                    </p:animClr>
                                    <p:set>
                                      <p:cBhvr>
                                        <p:cTn id="72" dur="500" fill="hold"/>
                                        <p:tgtEl>
                                          <p:spTgt spid="15">
                                            <p:txEl>
                                              <p:pRg st="2" end="2"/>
                                            </p:txEl>
                                          </p:spTgt>
                                        </p:tgtEl>
                                        <p:attrNameLst>
                                          <p:attrName>fill.type</p:attrName>
                                        </p:attrNameLst>
                                      </p:cBhvr>
                                      <p:to>
                                        <p:strVal val="solid"/>
                                      </p:to>
                                    </p:set>
                                    <p:set>
                                      <p:cBhvr>
                                        <p:cTn id="73" dur="500" fill="hold"/>
                                        <p:tgtEl>
                                          <p:spTgt spid="15">
                                            <p:txEl>
                                              <p:pRg st="2" end="2"/>
                                            </p:txEl>
                                          </p:spTgt>
                                        </p:tgtEl>
                                        <p:attrNameLst>
                                          <p:attrName>fill.on</p:attrName>
                                        </p:attrNameLst>
                                      </p:cBhvr>
                                      <p:to>
                                        <p:strVal val="true"/>
                                      </p:to>
                                    </p:se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26">
                                            <p:txEl>
                                              <p:pRg st="0" end="0"/>
                                            </p:txEl>
                                          </p:spTgt>
                                        </p:tgtEl>
                                        <p:attrNameLst>
                                          <p:attrName>style.visibility</p:attrName>
                                        </p:attrNameLst>
                                      </p:cBhvr>
                                      <p:to>
                                        <p:strVal val="visible"/>
                                      </p:to>
                                    </p:set>
                                    <p:animEffect transition="in" filter="blinds(horizontal)">
                                      <p:cBhvr>
                                        <p:cTn id="78" dur="500"/>
                                        <p:tgtEl>
                                          <p:spTgt spid="26">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mph" presetSubtype="2" fill="hold" nodeType="clickEffect">
                                  <p:stCondLst>
                                    <p:cond delay="0"/>
                                  </p:stCondLst>
                                  <p:childTnLst>
                                    <p:animClr clrSpc="rgb" dir="cw">
                                      <p:cBhvr override="childStyle">
                                        <p:cTn id="82" dur="2000" fill="hold"/>
                                        <p:tgtEl>
                                          <p:spTgt spid="15">
                                            <p:txEl>
                                              <p:pRg st="4" end="4"/>
                                            </p:txEl>
                                          </p:spTgt>
                                        </p:tgtEl>
                                        <p:attrNameLst>
                                          <p:attrName>style.color</p:attrName>
                                        </p:attrNameLst>
                                      </p:cBhvr>
                                      <p:to>
                                        <a:srgbClr val="FF0000"/>
                                      </p:to>
                                    </p:animClr>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7">
                                            <p:txEl>
                                              <p:pRg st="0" end="0"/>
                                            </p:txEl>
                                          </p:spTgt>
                                        </p:tgtEl>
                                        <p:attrNameLst>
                                          <p:attrName>style.visibility</p:attrName>
                                        </p:attrNameLst>
                                      </p:cBhvr>
                                      <p:to>
                                        <p:strVal val="visible"/>
                                      </p:to>
                                    </p:set>
                                    <p:animEffect transition="in" filter="blinds(horizontal)">
                                      <p:cBhvr>
                                        <p:cTn id="87" dur="500"/>
                                        <p:tgtEl>
                                          <p:spTgt spid="27">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mph" presetSubtype="2" fill="hold" nodeType="clickEffect">
                                  <p:stCondLst>
                                    <p:cond delay="0"/>
                                  </p:stCondLst>
                                  <p:childTnLst>
                                    <p:animClr clrSpc="rgb" dir="cw">
                                      <p:cBhvr override="childStyle">
                                        <p:cTn id="91" dur="2000" fill="hold"/>
                                        <p:tgtEl>
                                          <p:spTgt spid="15">
                                            <p:txEl>
                                              <p:pRg st="8" end="8"/>
                                            </p:txEl>
                                          </p:spTgt>
                                        </p:tgtEl>
                                        <p:attrNameLst>
                                          <p:attrName>style.color</p:attrName>
                                        </p:attrNameLst>
                                      </p:cBhvr>
                                      <p:to>
                                        <a:srgbClr val="FF0000"/>
                                      </p:to>
                                    </p:animClr>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28">
                                            <p:txEl>
                                              <p:pRg st="0" end="0"/>
                                            </p:txEl>
                                          </p:spTgt>
                                        </p:tgtEl>
                                        <p:attrNameLst>
                                          <p:attrName>style.visibility</p:attrName>
                                        </p:attrNameLst>
                                      </p:cBhvr>
                                      <p:to>
                                        <p:strVal val="visible"/>
                                      </p:to>
                                    </p:set>
                                    <p:animEffect transition="in" filter="blinds(horizontal)">
                                      <p:cBhvr>
                                        <p:cTn id="96" dur="500"/>
                                        <p:tgtEl>
                                          <p:spTgt spid="28">
                                            <p:txEl>
                                              <p:pRg st="0" end="0"/>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29">
                                            <p:txEl>
                                              <p:pRg st="0" end="0"/>
                                            </p:txEl>
                                          </p:spTgt>
                                        </p:tgtEl>
                                        <p:attrNameLst>
                                          <p:attrName>style.visibility</p:attrName>
                                        </p:attrNameLst>
                                      </p:cBhvr>
                                      <p:to>
                                        <p:strVal val="visible"/>
                                      </p:to>
                                    </p:set>
                                    <p:animEffect transition="in" filter="blinds(horizontal)">
                                      <p:cBhvr>
                                        <p:cTn id="101" dur="500"/>
                                        <p:tgtEl>
                                          <p:spTgt spid="29">
                                            <p:txEl>
                                              <p:pRg st="0" end="0"/>
                                            </p:txEl>
                                          </p:spTgt>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30">
                                            <p:txEl>
                                              <p:pRg st="0" end="0"/>
                                            </p:txEl>
                                          </p:spTgt>
                                        </p:tgtEl>
                                        <p:attrNameLst>
                                          <p:attrName>style.visibility</p:attrName>
                                        </p:attrNameLst>
                                      </p:cBhvr>
                                      <p:to>
                                        <p:strVal val="visible"/>
                                      </p:to>
                                    </p:set>
                                    <p:animEffect transition="in" filter="blinds(horizontal)">
                                      <p:cBhvr>
                                        <p:cTn id="104" dur="500"/>
                                        <p:tgtEl>
                                          <p:spTgt spid="30">
                                            <p:txEl>
                                              <p:pRg st="0" end="0"/>
                                            </p:txEl>
                                          </p:spTgt>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31">
                                            <p:txEl>
                                              <p:pRg st="0" end="0"/>
                                            </p:txEl>
                                          </p:spTgt>
                                        </p:tgtEl>
                                        <p:attrNameLst>
                                          <p:attrName>style.visibility</p:attrName>
                                        </p:attrNameLst>
                                      </p:cBhvr>
                                      <p:to>
                                        <p:strVal val="visible"/>
                                      </p:to>
                                    </p:set>
                                    <p:animEffect transition="in" filter="blinds(horizontal)">
                                      <p:cBhvr>
                                        <p:cTn id="107" dur="500"/>
                                        <p:tgtEl>
                                          <p:spTgt spid="31">
                                            <p:txEl>
                                              <p:pRg st="0" end="0"/>
                                            </p:txEl>
                                          </p:spTgt>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31">
                                            <p:txEl>
                                              <p:pRg st="1" end="1"/>
                                            </p:txEl>
                                          </p:spTgt>
                                        </p:tgtEl>
                                        <p:attrNameLst>
                                          <p:attrName>style.visibility</p:attrName>
                                        </p:attrNameLst>
                                      </p:cBhvr>
                                      <p:to>
                                        <p:strVal val="visible"/>
                                      </p:to>
                                    </p:set>
                                    <p:animEffect transition="in" filter="blinds(horizontal)">
                                      <p:cBhvr>
                                        <p:cTn id="110" dur="500"/>
                                        <p:tgtEl>
                                          <p:spTgt spid="31">
                                            <p:txEl>
                                              <p:pRg st="1" end="1"/>
                                            </p:txEl>
                                          </p:spTgt>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31">
                                            <p:txEl>
                                              <p:pRg st="2" end="2"/>
                                            </p:txEl>
                                          </p:spTgt>
                                        </p:tgtEl>
                                        <p:attrNameLst>
                                          <p:attrName>style.visibility</p:attrName>
                                        </p:attrNameLst>
                                      </p:cBhvr>
                                      <p:to>
                                        <p:strVal val="visible"/>
                                      </p:to>
                                    </p:set>
                                    <p:animEffect transition="in" filter="blinds(horizontal)">
                                      <p:cBhvr>
                                        <p:cTn id="113" dur="500"/>
                                        <p:tgtEl>
                                          <p:spTgt spid="31">
                                            <p:txEl>
                                              <p:pRg st="2" end="2"/>
                                            </p:txEl>
                                          </p:spTgt>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32">
                                            <p:txEl>
                                              <p:pRg st="0" end="0"/>
                                            </p:txEl>
                                          </p:spTgt>
                                        </p:tgtEl>
                                        <p:attrNameLst>
                                          <p:attrName>style.visibility</p:attrName>
                                        </p:attrNameLst>
                                      </p:cBhvr>
                                      <p:to>
                                        <p:strVal val="visible"/>
                                      </p:to>
                                    </p:set>
                                    <p:animEffect transition="in" filter="blinds(horizontal)">
                                      <p:cBhvr>
                                        <p:cTn id="116" dur="500"/>
                                        <p:tgtEl>
                                          <p:spTgt spid="32">
                                            <p:txEl>
                                              <p:pRg st="0" end="0"/>
                                            </p:txEl>
                                          </p:spTgt>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32">
                                            <p:txEl>
                                              <p:pRg st="1" end="1"/>
                                            </p:txEl>
                                          </p:spTgt>
                                        </p:tgtEl>
                                        <p:attrNameLst>
                                          <p:attrName>style.visibility</p:attrName>
                                        </p:attrNameLst>
                                      </p:cBhvr>
                                      <p:to>
                                        <p:strVal val="visible"/>
                                      </p:to>
                                    </p:set>
                                    <p:animEffect transition="in" filter="blinds(horizontal)">
                                      <p:cBhvr>
                                        <p:cTn id="119" dur="500"/>
                                        <p:tgtEl>
                                          <p:spTgt spid="32">
                                            <p:txEl>
                                              <p:pRg st="1" end="1"/>
                                            </p:txEl>
                                          </p:spTgt>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32">
                                            <p:txEl>
                                              <p:pRg st="2" end="2"/>
                                            </p:txEl>
                                          </p:spTgt>
                                        </p:tgtEl>
                                        <p:attrNameLst>
                                          <p:attrName>style.visibility</p:attrName>
                                        </p:attrNameLst>
                                      </p:cBhvr>
                                      <p:to>
                                        <p:strVal val="visible"/>
                                      </p:to>
                                    </p:set>
                                    <p:animEffect transition="in" filter="blinds(horizontal)">
                                      <p:cBhvr>
                                        <p:cTn id="122" dur="500"/>
                                        <p:tgtEl>
                                          <p:spTgt spid="32">
                                            <p:txEl>
                                              <p:pRg st="2" end="2"/>
                                            </p:txEl>
                                          </p:spTgt>
                                        </p:tgtEl>
                                      </p:cBhvr>
                                    </p:animEffect>
                                  </p:childTnLst>
                                </p:cTn>
                              </p:par>
                              <p:par>
                                <p:cTn id="123" presetID="3" presetClass="entr" presetSubtype="10" fill="hold" grpId="0" nodeType="withEffect">
                                  <p:stCondLst>
                                    <p:cond delay="0"/>
                                  </p:stCondLst>
                                  <p:childTnLst>
                                    <p:set>
                                      <p:cBhvr>
                                        <p:cTn id="124" dur="1" fill="hold">
                                          <p:stCondLst>
                                            <p:cond delay="0"/>
                                          </p:stCondLst>
                                        </p:cTn>
                                        <p:tgtEl>
                                          <p:spTgt spid="32">
                                            <p:txEl>
                                              <p:pRg st="3" end="3"/>
                                            </p:txEl>
                                          </p:spTgt>
                                        </p:tgtEl>
                                        <p:attrNameLst>
                                          <p:attrName>style.visibility</p:attrName>
                                        </p:attrNameLst>
                                      </p:cBhvr>
                                      <p:to>
                                        <p:strVal val="visible"/>
                                      </p:to>
                                    </p:set>
                                    <p:animEffect transition="in" filter="blinds(horizontal)">
                                      <p:cBhvr>
                                        <p:cTn id="125" dur="500"/>
                                        <p:tgtEl>
                                          <p:spTgt spid="32">
                                            <p:txEl>
                                              <p:pRg st="3" end="3"/>
                                            </p:txEl>
                                          </p:spTgt>
                                        </p:tgtEl>
                                      </p:cBhvr>
                                    </p:animEffect>
                                  </p:childTnLst>
                                </p:cTn>
                              </p:par>
                              <p:par>
                                <p:cTn id="126" presetID="3" presetClass="entr" presetSubtype="10" fill="hold" grpId="0" nodeType="withEffect">
                                  <p:stCondLst>
                                    <p:cond delay="0"/>
                                  </p:stCondLst>
                                  <p:childTnLst>
                                    <p:set>
                                      <p:cBhvr>
                                        <p:cTn id="127" dur="1" fill="hold">
                                          <p:stCondLst>
                                            <p:cond delay="0"/>
                                          </p:stCondLst>
                                        </p:cTn>
                                        <p:tgtEl>
                                          <p:spTgt spid="32">
                                            <p:txEl>
                                              <p:pRg st="4" end="4"/>
                                            </p:txEl>
                                          </p:spTgt>
                                        </p:tgtEl>
                                        <p:attrNameLst>
                                          <p:attrName>style.visibility</p:attrName>
                                        </p:attrNameLst>
                                      </p:cBhvr>
                                      <p:to>
                                        <p:strVal val="visible"/>
                                      </p:to>
                                    </p:set>
                                    <p:animEffect transition="in" filter="blinds(horizontal)">
                                      <p:cBhvr>
                                        <p:cTn id="128" dur="500"/>
                                        <p:tgtEl>
                                          <p:spTgt spid="32">
                                            <p:txEl>
                                              <p:pRg st="4" end="4"/>
                                            </p:txEl>
                                          </p:spTgt>
                                        </p:tgtEl>
                                      </p:cBhvr>
                                    </p:animEffect>
                                  </p:childTnLst>
                                </p:cTn>
                              </p:par>
                              <p:par>
                                <p:cTn id="129" presetID="3" presetClass="entr" presetSubtype="10" fill="hold" grpId="0" nodeType="withEffect">
                                  <p:stCondLst>
                                    <p:cond delay="0"/>
                                  </p:stCondLst>
                                  <p:childTnLst>
                                    <p:set>
                                      <p:cBhvr>
                                        <p:cTn id="130" dur="1" fill="hold">
                                          <p:stCondLst>
                                            <p:cond delay="0"/>
                                          </p:stCondLst>
                                        </p:cTn>
                                        <p:tgtEl>
                                          <p:spTgt spid="32">
                                            <p:txEl>
                                              <p:pRg st="5" end="5"/>
                                            </p:txEl>
                                          </p:spTgt>
                                        </p:tgtEl>
                                        <p:attrNameLst>
                                          <p:attrName>style.visibility</p:attrName>
                                        </p:attrNameLst>
                                      </p:cBhvr>
                                      <p:to>
                                        <p:strVal val="visible"/>
                                      </p:to>
                                    </p:set>
                                    <p:animEffect transition="in" filter="blinds(horizontal)">
                                      <p:cBhvr>
                                        <p:cTn id="131" dur="500"/>
                                        <p:tgtEl>
                                          <p:spTgt spid="32">
                                            <p:txEl>
                                              <p:pRg st="5" end="5"/>
                                            </p:txEl>
                                          </p:spTgt>
                                        </p:tgtEl>
                                      </p:cBhvr>
                                    </p:animEffect>
                                  </p:childTnLst>
                                </p:cTn>
                              </p:par>
                              <p:par>
                                <p:cTn id="132" presetID="3" presetClass="entr" presetSubtype="10" fill="hold" grpId="0" nodeType="withEffect">
                                  <p:stCondLst>
                                    <p:cond delay="0"/>
                                  </p:stCondLst>
                                  <p:childTnLst>
                                    <p:set>
                                      <p:cBhvr>
                                        <p:cTn id="133" dur="1" fill="hold">
                                          <p:stCondLst>
                                            <p:cond delay="0"/>
                                          </p:stCondLst>
                                        </p:cTn>
                                        <p:tgtEl>
                                          <p:spTgt spid="32">
                                            <p:txEl>
                                              <p:pRg st="6" end="6"/>
                                            </p:txEl>
                                          </p:spTgt>
                                        </p:tgtEl>
                                        <p:attrNameLst>
                                          <p:attrName>style.visibility</p:attrName>
                                        </p:attrNameLst>
                                      </p:cBhvr>
                                      <p:to>
                                        <p:strVal val="visible"/>
                                      </p:to>
                                    </p:set>
                                    <p:animEffect transition="in" filter="blinds(horizontal)">
                                      <p:cBhvr>
                                        <p:cTn id="134" dur="500"/>
                                        <p:tgtEl>
                                          <p:spTgt spid="32">
                                            <p:txEl>
                                              <p:pRg st="6" end="6"/>
                                            </p:txEl>
                                          </p:spTgt>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3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35"/>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autoUpdateAnimBg="0"/>
      <p:bldP spid="25" grpId="0" build="p" autoUpdateAnimBg="0"/>
      <p:bldP spid="26" grpId="0" build="p" autoUpdateAnimBg="0"/>
      <p:bldP spid="27" grpId="0" build="p" autoUpdateAnimBg="0"/>
      <p:bldP spid="28" grpId="0" build="p" autoUpdateAnimBg="0"/>
      <p:bldP spid="29" grpId="0" build="p" autoUpdateAnimBg="0"/>
      <p:bldP spid="30" grpId="0" build="p" autoUpdateAnimBg="0"/>
      <p:bldP spid="31" grpId="0" build="p" autoUpdateAnimBg="0"/>
      <p:bldP spid="32" grpId="0" build="p" autoUpdateAnimBg="0"/>
      <p:bldP spid="35" grpId="0"/>
      <p:bldP spid="3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编码器</a:t>
            </a:r>
          </a:p>
        </p:txBody>
      </p:sp>
      <p:sp>
        <p:nvSpPr>
          <p:cNvPr id="3" name="内容占位符 2"/>
          <p:cNvSpPr>
            <a:spLocks noGrp="1"/>
          </p:cNvSpPr>
          <p:nvPr>
            <p:ph idx="1"/>
          </p:nvPr>
        </p:nvSpPr>
        <p:spPr>
          <a:xfrm>
            <a:off x="457200" y="1239838"/>
            <a:ext cx="3610744" cy="5094287"/>
          </a:xfrm>
        </p:spPr>
        <p:txBody>
          <a:bodyPr/>
          <a:lstStyle/>
          <a:p>
            <a:pPr marL="342900" lvl="1" indent="-342900">
              <a:buClr>
                <a:schemeClr val="tx2"/>
              </a:buClr>
            </a:pPr>
            <a:r>
              <a:rPr lang="zh-CN" altLang="en-US" sz="2800" dirty="0"/>
              <a:t>非互斥编码器 </a:t>
            </a:r>
          </a:p>
          <a:p>
            <a:pPr lvl="1"/>
            <a:r>
              <a:rPr lang="zh-CN" altLang="en-US" sz="2800" dirty="0"/>
              <a:t>在任何一个特定的时刻，可能出现</a:t>
            </a:r>
            <a:r>
              <a:rPr lang="zh-CN" altLang="en-US" sz="2800" dirty="0">
                <a:solidFill>
                  <a:srgbClr val="FF0000"/>
                </a:solidFill>
              </a:rPr>
              <a:t>多于一个</a:t>
            </a:r>
            <a:r>
              <a:rPr lang="zh-CN" altLang="en-US" sz="2800" dirty="0"/>
              <a:t>输入同时有效。 </a:t>
            </a:r>
          </a:p>
          <a:p>
            <a:pPr lvl="1"/>
            <a:r>
              <a:rPr lang="zh-CN" altLang="en-US" sz="2800" dirty="0"/>
              <a:t> 如果出现多个输入同时有效，输出为全零编码。 </a:t>
            </a:r>
          </a:p>
          <a:p>
            <a:endParaRPr lang="zh-CN" altLang="en-US" sz="3200" dirty="0"/>
          </a:p>
        </p:txBody>
      </p:sp>
      <p:sp>
        <p:nvSpPr>
          <p:cNvPr id="4" name="日期占位符 3"/>
          <p:cNvSpPr>
            <a:spLocks noGrp="1"/>
          </p:cNvSpPr>
          <p:nvPr>
            <p:ph type="dt" sz="half" idx="10"/>
          </p:nvPr>
        </p:nvSpPr>
        <p:spPr/>
        <p:txBody>
          <a:bodyPr/>
          <a:lstStyle/>
          <a:p>
            <a:pPr>
              <a:defRPr/>
            </a:pPr>
            <a:fld id="{16CF5498-0297-44A9-BDEC-7C853FD7D8BA}" type="datetime1">
              <a:rPr lang="zh-CN" altLang="en-US" smtClean="0"/>
              <a:t>2019/4/17</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6</a:t>
            </a:r>
            <a:r>
              <a:rPr lang="zh-CN" altLang="en-US"/>
              <a:t>章</a:t>
            </a:r>
            <a:endParaRPr lang="en-US" altLang="zh-CN"/>
          </a:p>
        </p:txBody>
      </p:sp>
      <p:sp>
        <p:nvSpPr>
          <p:cNvPr id="6" name="灯片编号占位符 5"/>
          <p:cNvSpPr>
            <a:spLocks noGrp="1"/>
          </p:cNvSpPr>
          <p:nvPr>
            <p:ph type="sldNum" sz="quarter" idx="12"/>
          </p:nvPr>
        </p:nvSpPr>
        <p:spPr/>
        <p:txBody>
          <a:bodyPr/>
          <a:lstStyle/>
          <a:p>
            <a:pPr>
              <a:defRPr/>
            </a:pPr>
            <a:fld id="{EF64F774-8DC4-4688-9B05-397F5F62511F}" type="slidenum">
              <a:rPr lang="en-US" altLang="zh-CN" smtClean="0"/>
              <a:pPr>
                <a:defRPr/>
              </a:pPr>
              <a:t>48</a:t>
            </a:fld>
            <a:endParaRPr lang="en-US" altLang="zh-CN"/>
          </a:p>
        </p:txBody>
      </p:sp>
      <p:pic>
        <p:nvPicPr>
          <p:cNvPr id="67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20071"/>
            <a:ext cx="4808215" cy="6798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66530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编码器</a:t>
            </a:r>
          </a:p>
        </p:txBody>
      </p:sp>
      <p:sp>
        <p:nvSpPr>
          <p:cNvPr id="3" name="内容占位符 2"/>
          <p:cNvSpPr>
            <a:spLocks noGrp="1"/>
          </p:cNvSpPr>
          <p:nvPr>
            <p:ph idx="1"/>
          </p:nvPr>
        </p:nvSpPr>
        <p:spPr>
          <a:xfrm>
            <a:off x="457200" y="1239838"/>
            <a:ext cx="3466728" cy="5094287"/>
          </a:xfrm>
        </p:spPr>
        <p:txBody>
          <a:bodyPr/>
          <a:lstStyle/>
          <a:p>
            <a:pPr marL="342900" lvl="1" indent="-342900">
              <a:buClr>
                <a:schemeClr val="tx2"/>
              </a:buClr>
            </a:pPr>
            <a:r>
              <a:rPr lang="zh-CN" altLang="en-US" sz="2800" dirty="0"/>
              <a:t>优先级编码器 </a:t>
            </a:r>
          </a:p>
          <a:p>
            <a:pPr lvl="1"/>
            <a:r>
              <a:rPr lang="zh-CN" altLang="en-US" sz="2400" dirty="0"/>
              <a:t>在任何一个特定的时刻，可能出现多于一个输入同时有效。 </a:t>
            </a:r>
          </a:p>
          <a:p>
            <a:pPr lvl="1"/>
            <a:r>
              <a:rPr lang="zh-CN" altLang="en-US" sz="2400" dirty="0"/>
              <a:t> 如果出现多个输入同时有效，输出</a:t>
            </a:r>
            <a:r>
              <a:rPr lang="zh-CN" altLang="en-US" sz="2400" dirty="0">
                <a:solidFill>
                  <a:srgbClr val="FF0000"/>
                </a:solidFill>
              </a:rPr>
              <a:t>按输入优先级</a:t>
            </a:r>
            <a:r>
              <a:rPr lang="zh-CN" altLang="en-US" sz="2400" dirty="0"/>
              <a:t>编码。 </a:t>
            </a:r>
          </a:p>
          <a:p>
            <a:pPr lvl="1"/>
            <a:r>
              <a:rPr lang="zh-CN" altLang="en-US" sz="2400" dirty="0"/>
              <a:t> </a:t>
            </a:r>
            <a:r>
              <a:rPr lang="en-US" altLang="zh-CN" sz="2400" dirty="0"/>
              <a:t>GS</a:t>
            </a:r>
            <a:r>
              <a:rPr lang="zh-CN" altLang="en-US" sz="2400" dirty="0"/>
              <a:t>：一个或多于一个输入有效。 </a:t>
            </a:r>
          </a:p>
          <a:p>
            <a:pPr lvl="1"/>
            <a:r>
              <a:rPr lang="zh-CN" altLang="en-US" sz="2400" dirty="0"/>
              <a:t> </a:t>
            </a:r>
            <a:r>
              <a:rPr lang="en-US" altLang="zh-CN" sz="2400" dirty="0"/>
              <a:t>EO</a:t>
            </a:r>
            <a:r>
              <a:rPr lang="zh-CN" altLang="en-US" sz="2400" dirty="0"/>
              <a:t>：无有效输入 </a:t>
            </a:r>
          </a:p>
        </p:txBody>
      </p:sp>
      <p:sp>
        <p:nvSpPr>
          <p:cNvPr id="4" name="日期占位符 3"/>
          <p:cNvSpPr>
            <a:spLocks noGrp="1"/>
          </p:cNvSpPr>
          <p:nvPr>
            <p:ph type="dt" sz="half" idx="10"/>
          </p:nvPr>
        </p:nvSpPr>
        <p:spPr/>
        <p:txBody>
          <a:bodyPr/>
          <a:lstStyle/>
          <a:p>
            <a:pPr>
              <a:defRPr/>
            </a:pPr>
            <a:fld id="{C3E850F2-1C99-458D-82E7-CFB4B0DFCAC5}" type="datetime1">
              <a:rPr lang="zh-CN" altLang="en-US" smtClean="0"/>
              <a:t>2019/4/17</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6</a:t>
            </a:r>
            <a:r>
              <a:rPr lang="zh-CN" altLang="en-US"/>
              <a:t>章</a:t>
            </a:r>
            <a:endParaRPr lang="en-US" altLang="zh-CN"/>
          </a:p>
        </p:txBody>
      </p:sp>
      <p:sp>
        <p:nvSpPr>
          <p:cNvPr id="6" name="灯片编号占位符 5"/>
          <p:cNvSpPr>
            <a:spLocks noGrp="1"/>
          </p:cNvSpPr>
          <p:nvPr>
            <p:ph type="sldNum" sz="quarter" idx="12"/>
          </p:nvPr>
        </p:nvSpPr>
        <p:spPr/>
        <p:txBody>
          <a:bodyPr/>
          <a:lstStyle/>
          <a:p>
            <a:pPr>
              <a:defRPr/>
            </a:pPr>
            <a:fld id="{EF64F774-8DC4-4688-9B05-397F5F62511F}" type="slidenum">
              <a:rPr lang="en-US" altLang="zh-CN" smtClean="0"/>
              <a:pPr>
                <a:defRPr/>
              </a:pPr>
              <a:t>49</a:t>
            </a:fld>
            <a:endParaRPr lang="en-US" altLang="zh-CN"/>
          </a:p>
        </p:txBody>
      </p:sp>
      <p:pic>
        <p:nvPicPr>
          <p:cNvPr id="686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11794"/>
            <a:ext cx="4914107" cy="6772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6794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zh-CN" altLang="en-US"/>
              <a:t>门的符号</a:t>
            </a:r>
          </a:p>
        </p:txBody>
      </p:sp>
      <p:grpSp>
        <p:nvGrpSpPr>
          <p:cNvPr id="369826" name="Group 162"/>
          <p:cNvGrpSpPr>
            <a:grpSpLocks/>
          </p:cNvGrpSpPr>
          <p:nvPr/>
        </p:nvGrpSpPr>
        <p:grpSpPr bwMode="auto">
          <a:xfrm>
            <a:off x="2699792" y="1615784"/>
            <a:ext cx="1676400" cy="4412705"/>
            <a:chOff x="3792" y="1104"/>
            <a:chExt cx="1056" cy="2352"/>
          </a:xfrm>
        </p:grpSpPr>
        <p:grpSp>
          <p:nvGrpSpPr>
            <p:cNvPr id="369787" name="Group 123"/>
            <p:cNvGrpSpPr>
              <a:grpSpLocks/>
            </p:cNvGrpSpPr>
            <p:nvPr/>
          </p:nvGrpSpPr>
          <p:grpSpPr bwMode="auto">
            <a:xfrm>
              <a:off x="3840" y="1104"/>
              <a:ext cx="1008" cy="432"/>
              <a:chOff x="4464" y="2448"/>
              <a:chExt cx="1200" cy="480"/>
            </a:xfrm>
          </p:grpSpPr>
          <p:sp>
            <p:nvSpPr>
              <p:cNvPr id="369788" name="Arc 124"/>
              <p:cNvSpPr>
                <a:spLocks/>
              </p:cNvSpPr>
              <p:nvPr/>
            </p:nvSpPr>
            <p:spPr bwMode="auto">
              <a:xfrm>
                <a:off x="5094" y="2449"/>
                <a:ext cx="283" cy="479"/>
              </a:xfrm>
              <a:custGeom>
                <a:avLst/>
                <a:gdLst>
                  <a:gd name="G0" fmla="+- 3801 0 0"/>
                  <a:gd name="G1" fmla="+- 21600 0 0"/>
                  <a:gd name="G2" fmla="+- 21600 0 0"/>
                  <a:gd name="T0" fmla="*/ 1043 w 25401"/>
                  <a:gd name="T1" fmla="*/ 177 h 43200"/>
                  <a:gd name="T2" fmla="*/ 0 w 25401"/>
                  <a:gd name="T3" fmla="*/ 42863 h 43200"/>
                  <a:gd name="T4" fmla="*/ 3801 w 25401"/>
                  <a:gd name="T5" fmla="*/ 21600 h 43200"/>
                </a:gdLst>
                <a:ahLst/>
                <a:cxnLst>
                  <a:cxn ang="0">
                    <a:pos x="T0" y="T1"/>
                  </a:cxn>
                  <a:cxn ang="0">
                    <a:pos x="T2" y="T3"/>
                  </a:cxn>
                  <a:cxn ang="0">
                    <a:pos x="T4" y="T5"/>
                  </a:cxn>
                </a:cxnLst>
                <a:rect l="0" t="0" r="r" b="b"/>
                <a:pathLst>
                  <a:path w="25401" h="43200" fill="none" extrusionOk="0">
                    <a:moveTo>
                      <a:pt x="1042" y="176"/>
                    </a:moveTo>
                    <a:cubicBezTo>
                      <a:pt x="1957" y="59"/>
                      <a:pt x="2878" y="-1"/>
                      <a:pt x="3801" y="0"/>
                    </a:cubicBezTo>
                    <a:cubicBezTo>
                      <a:pt x="15730" y="0"/>
                      <a:pt x="25401" y="9670"/>
                      <a:pt x="25401" y="21600"/>
                    </a:cubicBezTo>
                    <a:cubicBezTo>
                      <a:pt x="25401" y="33529"/>
                      <a:pt x="15730" y="43200"/>
                      <a:pt x="3801" y="43200"/>
                    </a:cubicBezTo>
                    <a:cubicBezTo>
                      <a:pt x="2526" y="43200"/>
                      <a:pt x="1254" y="43087"/>
                      <a:pt x="0" y="42862"/>
                    </a:cubicBezTo>
                  </a:path>
                  <a:path w="25401" h="43200" stroke="0" extrusionOk="0">
                    <a:moveTo>
                      <a:pt x="1042" y="176"/>
                    </a:moveTo>
                    <a:cubicBezTo>
                      <a:pt x="1957" y="59"/>
                      <a:pt x="2878" y="-1"/>
                      <a:pt x="3801" y="0"/>
                    </a:cubicBezTo>
                    <a:cubicBezTo>
                      <a:pt x="15730" y="0"/>
                      <a:pt x="25401" y="9670"/>
                      <a:pt x="25401" y="21600"/>
                    </a:cubicBezTo>
                    <a:cubicBezTo>
                      <a:pt x="25401" y="33529"/>
                      <a:pt x="15730" y="43200"/>
                      <a:pt x="3801" y="43200"/>
                    </a:cubicBezTo>
                    <a:cubicBezTo>
                      <a:pt x="2526" y="43200"/>
                      <a:pt x="1254" y="43087"/>
                      <a:pt x="0" y="42862"/>
                    </a:cubicBezTo>
                    <a:lnTo>
                      <a:pt x="3801"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89" name="Line 125"/>
              <p:cNvSpPr>
                <a:spLocks noChangeShapeType="1"/>
              </p:cNvSpPr>
              <p:nvPr/>
            </p:nvSpPr>
            <p:spPr bwMode="auto">
              <a:xfrm flipH="1">
                <a:off x="4752" y="2448"/>
                <a:ext cx="38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790" name="Line 126"/>
              <p:cNvSpPr>
                <a:spLocks noChangeShapeType="1"/>
              </p:cNvSpPr>
              <p:nvPr/>
            </p:nvSpPr>
            <p:spPr bwMode="auto">
              <a:xfrm flipH="1">
                <a:off x="4752" y="2928"/>
                <a:ext cx="38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791" name="Line 127"/>
              <p:cNvSpPr>
                <a:spLocks noChangeShapeType="1"/>
              </p:cNvSpPr>
              <p:nvPr/>
            </p:nvSpPr>
            <p:spPr bwMode="auto">
              <a:xfrm>
                <a:off x="4752" y="2448"/>
                <a:ext cx="0" cy="48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792" name="Oval 128"/>
              <p:cNvSpPr>
                <a:spLocks noChangeArrowheads="1"/>
              </p:cNvSpPr>
              <p:nvPr/>
            </p:nvSpPr>
            <p:spPr bwMode="auto">
              <a:xfrm>
                <a:off x="5376" y="2640"/>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93" name="Line 129"/>
              <p:cNvSpPr>
                <a:spLocks noChangeShapeType="1"/>
              </p:cNvSpPr>
              <p:nvPr/>
            </p:nvSpPr>
            <p:spPr bwMode="auto">
              <a:xfrm>
                <a:off x="5472" y="2688"/>
                <a:ext cx="192"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794" name="Line 130"/>
              <p:cNvSpPr>
                <a:spLocks noChangeShapeType="1"/>
              </p:cNvSpPr>
              <p:nvPr/>
            </p:nvSpPr>
            <p:spPr bwMode="auto">
              <a:xfrm flipH="1">
                <a:off x="4464" y="2832"/>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795" name="Line 131"/>
              <p:cNvSpPr>
                <a:spLocks noChangeShapeType="1"/>
              </p:cNvSpPr>
              <p:nvPr/>
            </p:nvSpPr>
            <p:spPr bwMode="auto">
              <a:xfrm flipH="1">
                <a:off x="4464" y="2544"/>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69796" name="Group 132"/>
            <p:cNvGrpSpPr>
              <a:grpSpLocks/>
            </p:cNvGrpSpPr>
            <p:nvPr/>
          </p:nvGrpSpPr>
          <p:grpSpPr bwMode="auto">
            <a:xfrm>
              <a:off x="3888" y="2016"/>
              <a:ext cx="960" cy="480"/>
              <a:chOff x="3456" y="2400"/>
              <a:chExt cx="1104" cy="480"/>
            </a:xfrm>
          </p:grpSpPr>
          <p:sp>
            <p:nvSpPr>
              <p:cNvPr id="369797" name="Arc 133"/>
              <p:cNvSpPr>
                <a:spLocks/>
              </p:cNvSpPr>
              <p:nvPr/>
            </p:nvSpPr>
            <p:spPr bwMode="auto">
              <a:xfrm>
                <a:off x="3648" y="2401"/>
                <a:ext cx="144" cy="479"/>
              </a:xfrm>
              <a:custGeom>
                <a:avLst/>
                <a:gdLst>
                  <a:gd name="G0" fmla="+- 0 0 0"/>
                  <a:gd name="G1" fmla="+- 21600 0 0"/>
                  <a:gd name="G2" fmla="+- 21600 0 0"/>
                  <a:gd name="T0" fmla="*/ 0 w 21600"/>
                  <a:gd name="T1" fmla="*/ 0 h 43065"/>
                  <a:gd name="T2" fmla="*/ 2411 w 21600"/>
                  <a:gd name="T3" fmla="*/ 43065 h 43065"/>
                  <a:gd name="T4" fmla="*/ 0 w 21600"/>
                  <a:gd name="T5" fmla="*/ 21600 h 43065"/>
                </a:gdLst>
                <a:ahLst/>
                <a:cxnLst>
                  <a:cxn ang="0">
                    <a:pos x="T0" y="T1"/>
                  </a:cxn>
                  <a:cxn ang="0">
                    <a:pos x="T2" y="T3"/>
                  </a:cxn>
                  <a:cxn ang="0">
                    <a:pos x="T4" y="T5"/>
                  </a:cxn>
                </a:cxnLst>
                <a:rect l="0" t="0" r="r" b="b"/>
                <a:pathLst>
                  <a:path w="21600" h="43065" fill="none" extrusionOk="0">
                    <a:moveTo>
                      <a:pt x="-1" y="0"/>
                    </a:moveTo>
                    <a:cubicBezTo>
                      <a:pt x="11929" y="0"/>
                      <a:pt x="21600" y="9670"/>
                      <a:pt x="21600" y="21600"/>
                    </a:cubicBezTo>
                    <a:cubicBezTo>
                      <a:pt x="21600" y="32596"/>
                      <a:pt x="13338" y="41837"/>
                      <a:pt x="2411" y="43065"/>
                    </a:cubicBezTo>
                  </a:path>
                  <a:path w="21600" h="43065" stroke="0" extrusionOk="0">
                    <a:moveTo>
                      <a:pt x="-1" y="0"/>
                    </a:moveTo>
                    <a:cubicBezTo>
                      <a:pt x="11929" y="0"/>
                      <a:pt x="21600" y="9670"/>
                      <a:pt x="21600" y="21600"/>
                    </a:cubicBezTo>
                    <a:cubicBezTo>
                      <a:pt x="21600" y="32596"/>
                      <a:pt x="13338" y="41837"/>
                      <a:pt x="2411" y="43065"/>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98" name="Arc 134"/>
              <p:cNvSpPr>
                <a:spLocks/>
              </p:cNvSpPr>
              <p:nvPr/>
            </p:nvSpPr>
            <p:spPr bwMode="auto">
              <a:xfrm>
                <a:off x="3648" y="2400"/>
                <a:ext cx="672"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99" name="Arc 135"/>
              <p:cNvSpPr>
                <a:spLocks/>
              </p:cNvSpPr>
              <p:nvPr/>
            </p:nvSpPr>
            <p:spPr bwMode="auto">
              <a:xfrm flipV="1">
                <a:off x="3648" y="2640"/>
                <a:ext cx="672"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00" name="Oval 136"/>
              <p:cNvSpPr>
                <a:spLocks noChangeArrowheads="1"/>
              </p:cNvSpPr>
              <p:nvPr/>
            </p:nvSpPr>
            <p:spPr bwMode="auto">
              <a:xfrm>
                <a:off x="4320" y="2592"/>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01" name="Line 137"/>
              <p:cNvSpPr>
                <a:spLocks noChangeShapeType="1"/>
              </p:cNvSpPr>
              <p:nvPr/>
            </p:nvSpPr>
            <p:spPr bwMode="auto">
              <a:xfrm>
                <a:off x="4416" y="2640"/>
                <a:ext cx="1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802" name="Line 138"/>
              <p:cNvSpPr>
                <a:spLocks noChangeShapeType="1"/>
              </p:cNvSpPr>
              <p:nvPr/>
            </p:nvSpPr>
            <p:spPr bwMode="auto">
              <a:xfrm flipH="1">
                <a:off x="3456" y="2496"/>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803" name="Line 139"/>
              <p:cNvSpPr>
                <a:spLocks noChangeShapeType="1"/>
              </p:cNvSpPr>
              <p:nvPr/>
            </p:nvSpPr>
            <p:spPr bwMode="auto">
              <a:xfrm flipH="1">
                <a:off x="3456" y="2784"/>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69816" name="Group 152"/>
            <p:cNvGrpSpPr>
              <a:grpSpLocks/>
            </p:cNvGrpSpPr>
            <p:nvPr/>
          </p:nvGrpSpPr>
          <p:grpSpPr bwMode="auto">
            <a:xfrm>
              <a:off x="3792" y="3072"/>
              <a:ext cx="912" cy="384"/>
              <a:chOff x="3648" y="2736"/>
              <a:chExt cx="1008" cy="384"/>
            </a:xfrm>
          </p:grpSpPr>
          <p:sp>
            <p:nvSpPr>
              <p:cNvPr id="369806" name="AutoShape 142"/>
              <p:cNvSpPr>
                <a:spLocks noChangeArrowheads="1"/>
              </p:cNvSpPr>
              <p:nvPr/>
            </p:nvSpPr>
            <p:spPr bwMode="auto">
              <a:xfrm rot="5400000">
                <a:off x="3960" y="2760"/>
                <a:ext cx="384" cy="336"/>
              </a:xfrm>
              <a:prstGeom prst="triangle">
                <a:avLst>
                  <a:gd name="adj"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07" name="Oval 143"/>
              <p:cNvSpPr>
                <a:spLocks noChangeArrowheads="1"/>
              </p:cNvSpPr>
              <p:nvPr/>
            </p:nvSpPr>
            <p:spPr bwMode="auto">
              <a:xfrm>
                <a:off x="4320" y="2880"/>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08" name="Line 144"/>
              <p:cNvSpPr>
                <a:spLocks noChangeShapeType="1"/>
              </p:cNvSpPr>
              <p:nvPr/>
            </p:nvSpPr>
            <p:spPr bwMode="auto">
              <a:xfrm>
                <a:off x="4416" y="292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809" name="Line 145"/>
              <p:cNvSpPr>
                <a:spLocks noChangeShapeType="1"/>
              </p:cNvSpPr>
              <p:nvPr/>
            </p:nvSpPr>
            <p:spPr bwMode="auto">
              <a:xfrm flipH="1">
                <a:off x="3648" y="2928"/>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369824" name="Group 160"/>
          <p:cNvGrpSpPr>
            <a:grpSpLocks/>
          </p:cNvGrpSpPr>
          <p:nvPr/>
        </p:nvGrpSpPr>
        <p:grpSpPr bwMode="auto">
          <a:xfrm>
            <a:off x="611560" y="1454381"/>
            <a:ext cx="1600200" cy="4710924"/>
            <a:chOff x="672" y="924"/>
            <a:chExt cx="1008" cy="2436"/>
          </a:xfrm>
        </p:grpSpPr>
        <p:graphicFrame>
          <p:nvGraphicFramePr>
            <p:cNvPr id="369681" name="Object 17"/>
            <p:cNvGraphicFramePr>
              <a:graphicFrameLocks noChangeAspect="1"/>
            </p:cNvGraphicFramePr>
            <p:nvPr>
              <p:extLst>
                <p:ext uri="{D42A27DB-BD31-4B8C-83A1-F6EECF244321}">
                  <p14:modId xmlns:p14="http://schemas.microsoft.com/office/powerpoint/2010/main" val="2026117351"/>
                </p:ext>
              </p:extLst>
            </p:nvPr>
          </p:nvGraphicFramePr>
          <p:xfrm>
            <a:off x="720" y="924"/>
            <a:ext cx="960" cy="793"/>
          </p:xfrm>
          <a:graphic>
            <a:graphicData uri="http://schemas.openxmlformats.org/presentationml/2006/ole">
              <mc:AlternateContent xmlns:mc="http://schemas.openxmlformats.org/markup-compatibility/2006">
                <mc:Choice xmlns:v="urn:schemas-microsoft-com:vml" Requires="v">
                  <p:oleObj spid="_x0000_s77036" name="Visio" r:id="rId3" imgW="478875" imgH="397342" progId="Visio.Drawing.11">
                    <p:embed/>
                  </p:oleObj>
                </mc:Choice>
                <mc:Fallback>
                  <p:oleObj name="Visio" r:id="rId3" imgW="478875" imgH="397342" progId="Visio.Drawing.11">
                    <p:embed/>
                    <p:pic>
                      <p:nvPicPr>
                        <p:cNvPr id="0" name=""/>
                        <p:cNvPicPr>
                          <a:picLocks noChangeAspect="1" noChangeArrowheads="1"/>
                        </p:cNvPicPr>
                        <p:nvPr/>
                      </p:nvPicPr>
                      <p:blipFill>
                        <a:blip r:embed="rId4"/>
                        <a:srcRect/>
                        <a:stretch>
                          <a:fillRect/>
                        </a:stretch>
                      </p:blipFill>
                      <p:spPr bwMode="auto">
                        <a:xfrm>
                          <a:off x="720" y="924"/>
                          <a:ext cx="960" cy="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9682" name="Object 18"/>
            <p:cNvGraphicFramePr>
              <a:graphicFrameLocks noChangeAspect="1"/>
            </p:cNvGraphicFramePr>
            <p:nvPr>
              <p:extLst>
                <p:ext uri="{D42A27DB-BD31-4B8C-83A1-F6EECF244321}">
                  <p14:modId xmlns:p14="http://schemas.microsoft.com/office/powerpoint/2010/main" val="478106765"/>
                </p:ext>
              </p:extLst>
            </p:nvPr>
          </p:nvGraphicFramePr>
          <p:xfrm>
            <a:off x="720" y="1835"/>
            <a:ext cx="960" cy="831"/>
          </p:xfrm>
          <a:graphic>
            <a:graphicData uri="http://schemas.openxmlformats.org/presentationml/2006/ole">
              <mc:AlternateContent xmlns:mc="http://schemas.openxmlformats.org/markup-compatibility/2006">
                <mc:Choice xmlns:v="urn:schemas-microsoft-com:vml" Requires="v">
                  <p:oleObj spid="_x0000_s77037" name="Visio" r:id="rId5" imgW="478875" imgH="397342" progId="Visio.Drawing.11">
                    <p:embed/>
                  </p:oleObj>
                </mc:Choice>
                <mc:Fallback>
                  <p:oleObj name="Visio" r:id="rId5" imgW="478875" imgH="397342" progId="Visio.Drawing.11">
                    <p:embed/>
                    <p:pic>
                      <p:nvPicPr>
                        <p:cNvPr id="0" name=""/>
                        <p:cNvPicPr>
                          <a:picLocks noChangeAspect="1" noChangeArrowheads="1"/>
                        </p:cNvPicPr>
                        <p:nvPr/>
                      </p:nvPicPr>
                      <p:blipFill>
                        <a:blip r:embed="rId6"/>
                        <a:srcRect/>
                        <a:stretch>
                          <a:fillRect/>
                        </a:stretch>
                      </p:blipFill>
                      <p:spPr bwMode="auto">
                        <a:xfrm>
                          <a:off x="720" y="1835"/>
                          <a:ext cx="960" cy="831"/>
                        </a:xfrm>
                        <a:prstGeom prst="rect">
                          <a:avLst/>
                        </a:prstGeom>
                        <a:noFill/>
                        <a:ln>
                          <a:noFill/>
                        </a:ln>
                        <a:effectLst/>
                        <a:extLst/>
                      </p:spPr>
                    </p:pic>
                  </p:oleObj>
                </mc:Fallback>
              </mc:AlternateContent>
            </a:graphicData>
          </a:graphic>
        </p:graphicFrame>
        <p:grpSp>
          <p:nvGrpSpPr>
            <p:cNvPr id="369811" name="Group 147"/>
            <p:cNvGrpSpPr>
              <a:grpSpLocks/>
            </p:cNvGrpSpPr>
            <p:nvPr/>
          </p:nvGrpSpPr>
          <p:grpSpPr bwMode="auto">
            <a:xfrm>
              <a:off x="672" y="2976"/>
              <a:ext cx="1008" cy="384"/>
              <a:chOff x="3360" y="3696"/>
              <a:chExt cx="1008" cy="384"/>
            </a:xfrm>
          </p:grpSpPr>
          <p:sp>
            <p:nvSpPr>
              <p:cNvPr id="369812" name="AutoShape 148"/>
              <p:cNvSpPr>
                <a:spLocks noChangeArrowheads="1"/>
              </p:cNvSpPr>
              <p:nvPr/>
            </p:nvSpPr>
            <p:spPr bwMode="auto">
              <a:xfrm rot="5400000">
                <a:off x="3672" y="3720"/>
                <a:ext cx="384" cy="336"/>
              </a:xfrm>
              <a:prstGeom prst="triangle">
                <a:avLst>
                  <a:gd name="adj"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13" name="Line 149"/>
              <p:cNvSpPr>
                <a:spLocks noChangeShapeType="1"/>
              </p:cNvSpPr>
              <p:nvPr/>
            </p:nvSpPr>
            <p:spPr bwMode="auto">
              <a:xfrm>
                <a:off x="4032" y="3888"/>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814" name="Line 150"/>
              <p:cNvSpPr>
                <a:spLocks noChangeShapeType="1"/>
              </p:cNvSpPr>
              <p:nvPr/>
            </p:nvSpPr>
            <p:spPr bwMode="auto">
              <a:xfrm flipH="1">
                <a:off x="3360" y="3888"/>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 name="日期占位符 1"/>
          <p:cNvSpPr>
            <a:spLocks noGrp="1"/>
          </p:cNvSpPr>
          <p:nvPr>
            <p:ph type="dt" sz="half" idx="10"/>
          </p:nvPr>
        </p:nvSpPr>
        <p:spPr/>
        <p:txBody>
          <a:bodyPr/>
          <a:lstStyle/>
          <a:p>
            <a:pPr>
              <a:defRPr/>
            </a:pPr>
            <a:fld id="{7FFA3FEE-BBE7-44D7-93D1-3006C07548D8}" type="datetime1">
              <a:rPr lang="zh-CN" altLang="en-US" smtClean="0"/>
              <a:t>2019/4/17</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6</a:t>
            </a:r>
            <a:r>
              <a:rPr lang="zh-CN" altLang="en-US"/>
              <a:t>章</a:t>
            </a:r>
            <a:endParaRPr lang="en-US" altLang="zh-CN"/>
          </a:p>
        </p:txBody>
      </p:sp>
      <p:sp>
        <p:nvSpPr>
          <p:cNvPr id="4" name="灯片编号占位符 3"/>
          <p:cNvSpPr>
            <a:spLocks noGrp="1"/>
          </p:cNvSpPr>
          <p:nvPr>
            <p:ph type="sldNum" sz="quarter" idx="12"/>
          </p:nvPr>
        </p:nvSpPr>
        <p:spPr/>
        <p:txBody>
          <a:bodyPr/>
          <a:lstStyle/>
          <a:p>
            <a:pPr>
              <a:defRPr/>
            </a:pPr>
            <a:fld id="{EF64F774-8DC4-4688-9B05-397F5F62511F}" type="slidenum">
              <a:rPr lang="en-US" altLang="zh-CN" smtClean="0"/>
              <a:pPr>
                <a:defRPr/>
              </a:pPr>
              <a:t>5</a:t>
            </a:fld>
            <a:endParaRPr lang="en-US" altLang="zh-CN"/>
          </a:p>
        </p:txBody>
      </p:sp>
      <p:pic>
        <p:nvPicPr>
          <p:cNvPr id="5" name="图片 4"/>
          <p:cNvPicPr>
            <a:picLocks noChangeAspect="1"/>
          </p:cNvPicPr>
          <p:nvPr/>
        </p:nvPicPr>
        <p:blipFill>
          <a:blip r:embed="rId7"/>
          <a:stretch>
            <a:fillRect/>
          </a:stretch>
        </p:blipFill>
        <p:spPr>
          <a:xfrm>
            <a:off x="5272266" y="1506066"/>
            <a:ext cx="3541533" cy="4596275"/>
          </a:xfrm>
          <a:prstGeom prst="rect">
            <a:avLst/>
          </a:prstGeom>
        </p:spPr>
      </p:pic>
      <p:sp>
        <p:nvSpPr>
          <p:cNvPr id="6" name="文本框 5"/>
          <p:cNvSpPr txBox="1"/>
          <p:nvPr/>
        </p:nvSpPr>
        <p:spPr>
          <a:xfrm>
            <a:off x="5777216" y="5659363"/>
            <a:ext cx="2539199" cy="830997"/>
          </a:xfrm>
          <a:prstGeom prst="rect">
            <a:avLst/>
          </a:prstGeom>
          <a:noFill/>
        </p:spPr>
        <p:txBody>
          <a:bodyPr wrap="square" rtlCol="0">
            <a:spAutoFit/>
          </a:bodyPr>
          <a:lstStyle/>
          <a:p>
            <a:pPr algn="ctr"/>
            <a:r>
              <a:rPr lang="zh-CN" altLang="en-US" sz="2400" dirty="0"/>
              <a:t>输入端扩展的</a:t>
            </a:r>
            <a:endParaRPr lang="en-US" altLang="zh-CN" sz="2400" dirty="0"/>
          </a:p>
          <a:p>
            <a:pPr algn="ctr"/>
            <a:r>
              <a:rPr lang="zh-CN" altLang="en-US" sz="2400" dirty="0"/>
              <a:t>与门和或门符号</a:t>
            </a:r>
          </a:p>
        </p:txBody>
      </p:sp>
      <p:sp>
        <p:nvSpPr>
          <p:cNvPr id="54" name="文本框 53"/>
          <p:cNvSpPr txBox="1"/>
          <p:nvPr/>
        </p:nvSpPr>
        <p:spPr>
          <a:xfrm>
            <a:off x="4089144" y="2625304"/>
            <a:ext cx="1242988" cy="461665"/>
          </a:xfrm>
          <a:prstGeom prst="rect">
            <a:avLst/>
          </a:prstGeom>
          <a:solidFill>
            <a:schemeClr val="accent5">
              <a:lumMod val="40000"/>
              <a:lumOff val="60000"/>
            </a:schemeClr>
          </a:solidFill>
          <a:ln>
            <a:solidFill>
              <a:srgbClr val="FF0000"/>
            </a:solidFill>
          </a:ln>
        </p:spPr>
        <p:txBody>
          <a:bodyPr wrap="square" rtlCol="0">
            <a:spAutoFit/>
          </a:bodyPr>
          <a:lstStyle/>
          <a:p>
            <a:r>
              <a:rPr lang="zh-CN" altLang="en-US" sz="2400" dirty="0"/>
              <a:t>反相圈</a:t>
            </a:r>
          </a:p>
        </p:txBody>
      </p:sp>
      <p:cxnSp>
        <p:nvCxnSpPr>
          <p:cNvPr id="8" name="直接箭头连接符 7"/>
          <p:cNvCxnSpPr>
            <a:stCxn id="54" idx="0"/>
            <a:endCxn id="369792" idx="4"/>
          </p:cNvCxnSpPr>
          <p:nvPr/>
        </p:nvCxnSpPr>
        <p:spPr>
          <a:xfrm flipH="1" flipV="1">
            <a:off x="4056152" y="2102082"/>
            <a:ext cx="654486" cy="52322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54" idx="2"/>
          </p:cNvCxnSpPr>
          <p:nvPr/>
        </p:nvCxnSpPr>
        <p:spPr>
          <a:xfrm flipH="1">
            <a:off x="4111150" y="3086969"/>
            <a:ext cx="599488" cy="52322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54" idx="2"/>
          </p:cNvCxnSpPr>
          <p:nvPr/>
        </p:nvCxnSpPr>
        <p:spPr>
          <a:xfrm flipH="1">
            <a:off x="3778276" y="3086969"/>
            <a:ext cx="932362" cy="236545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46860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9824"/>
                                        </p:tgtEl>
                                        <p:attrNameLst>
                                          <p:attrName>style.visibility</p:attrName>
                                        </p:attrNameLst>
                                      </p:cBhvr>
                                      <p:to>
                                        <p:strVal val="visible"/>
                                      </p:to>
                                    </p:set>
                                    <p:animEffect transition="in" filter="blinds(horizontal)">
                                      <p:cBhvr>
                                        <p:cTn id="7" dur="500"/>
                                        <p:tgtEl>
                                          <p:spTgt spid="3698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9826"/>
                                        </p:tgtEl>
                                        <p:attrNameLst>
                                          <p:attrName>style.visibility</p:attrName>
                                        </p:attrNameLst>
                                      </p:cBhvr>
                                      <p:to>
                                        <p:strVal val="visible"/>
                                      </p:to>
                                    </p:set>
                                    <p:animEffect transition="in" filter="blinds(horizontal)">
                                      <p:cBhvr>
                                        <p:cTn id="12" dur="500"/>
                                        <p:tgtEl>
                                          <p:spTgt spid="36982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anim calcmode="lin" valueType="num">
                                      <p:cBhvr additive="base">
                                        <p:cTn id="25" dur="500" fill="hold"/>
                                        <p:tgtEl>
                                          <p:spTgt spid="57"/>
                                        </p:tgtEl>
                                        <p:attrNameLst>
                                          <p:attrName>ppt_x</p:attrName>
                                        </p:attrNameLst>
                                      </p:cBhvr>
                                      <p:tavLst>
                                        <p:tav tm="0">
                                          <p:val>
                                            <p:strVal val="#ppt_x"/>
                                          </p:val>
                                        </p:tav>
                                        <p:tav tm="100000">
                                          <p:val>
                                            <p:strVal val="#ppt_x"/>
                                          </p:val>
                                        </p:tav>
                                      </p:tavLst>
                                    </p:anim>
                                    <p:anim calcmode="lin" valueType="num">
                                      <p:cBhvr additive="base">
                                        <p:cTn id="26" dur="500" fill="hold"/>
                                        <p:tgtEl>
                                          <p:spTgt spid="5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0"/>
                                        </p:tgtEl>
                                        <p:attrNameLst>
                                          <p:attrName>style.visibility</p:attrName>
                                        </p:attrNameLst>
                                      </p:cBhvr>
                                      <p:to>
                                        <p:strVal val="visible"/>
                                      </p:to>
                                    </p:set>
                                    <p:anim calcmode="lin" valueType="num">
                                      <p:cBhvr additive="base">
                                        <p:cTn id="29" dur="500" fill="hold"/>
                                        <p:tgtEl>
                                          <p:spTgt spid="60"/>
                                        </p:tgtEl>
                                        <p:attrNameLst>
                                          <p:attrName>ppt_x</p:attrName>
                                        </p:attrNameLst>
                                      </p:cBhvr>
                                      <p:tavLst>
                                        <p:tav tm="0">
                                          <p:val>
                                            <p:strVal val="#ppt_x"/>
                                          </p:val>
                                        </p:tav>
                                        <p:tav tm="100000">
                                          <p:val>
                                            <p:strVal val="#ppt_x"/>
                                          </p:val>
                                        </p:tav>
                                      </p:tavLst>
                                    </p:anim>
                                    <p:anim calcmode="lin" valueType="num">
                                      <p:cBhvr additive="base">
                                        <p:cTn id="30"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000125" y="185738"/>
            <a:ext cx="6905625" cy="742950"/>
          </a:xfrm>
        </p:spPr>
        <p:txBody>
          <a:bodyPr/>
          <a:lstStyle/>
          <a:p>
            <a:r>
              <a:rPr lang="zh-CN" altLang="en-US" dirty="0"/>
              <a:t>编码器</a:t>
            </a:r>
          </a:p>
        </p:txBody>
      </p:sp>
      <p:sp>
        <p:nvSpPr>
          <p:cNvPr id="27651" name="内容占位符 2"/>
          <p:cNvSpPr>
            <a:spLocks noGrp="1"/>
          </p:cNvSpPr>
          <p:nvPr>
            <p:ph idx="1"/>
          </p:nvPr>
        </p:nvSpPr>
        <p:spPr>
          <a:xfrm>
            <a:off x="457200" y="1239839"/>
            <a:ext cx="4690864" cy="1685106"/>
          </a:xfrm>
        </p:spPr>
        <p:txBody>
          <a:bodyPr/>
          <a:lstStyle/>
          <a:p>
            <a:r>
              <a:rPr lang="en-US" altLang="zh-CN" b="1" dirty="0"/>
              <a:t>3</a:t>
            </a:r>
            <a:r>
              <a:rPr lang="zh-CN" altLang="en-US" b="1" dirty="0"/>
              <a:t>位优先编码器</a:t>
            </a:r>
            <a:r>
              <a:rPr lang="en-US" altLang="zh-CN" b="1" dirty="0"/>
              <a:t>74x148</a:t>
            </a:r>
          </a:p>
          <a:p>
            <a:pPr lvl="1"/>
            <a:r>
              <a:rPr lang="zh-CN" altLang="en-US" b="1" dirty="0"/>
              <a:t>低电平有效</a:t>
            </a:r>
            <a:endParaRPr lang="en-US" altLang="zh-CN" b="1" dirty="0"/>
          </a:p>
          <a:p>
            <a:pPr lvl="1"/>
            <a:r>
              <a:rPr lang="zh-CN" altLang="en-US" b="1" dirty="0"/>
              <a:t>支持级联</a:t>
            </a:r>
            <a:endParaRPr lang="en-US" altLang="zh-CN" dirty="0"/>
          </a:p>
        </p:txBody>
      </p:sp>
      <p:sp>
        <p:nvSpPr>
          <p:cNvPr id="27652"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第</a:t>
            </a:r>
            <a:r>
              <a:rPr lang="en-US" altLang="zh-CN"/>
              <a:t>6</a:t>
            </a:r>
            <a:r>
              <a:rPr lang="zh-CN" altLang="en-US"/>
              <a:t>章</a:t>
            </a:r>
            <a:endParaRPr lang="en-US" altLang="zh-CN"/>
          </a:p>
        </p:txBody>
      </p:sp>
      <p:sp>
        <p:nvSpPr>
          <p:cNvPr id="2765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FB8DB08-3E6F-4C7B-AC72-E00B9BAE2390}" type="slidenum">
              <a:rPr lang="en-US" altLang="zh-CN" smtClean="0"/>
              <a:pPr eaLnBrk="1" hangingPunct="1"/>
              <a:t>50</a:t>
            </a:fld>
            <a:endParaRPr lang="en-US" altLang="zh-CN"/>
          </a:p>
        </p:txBody>
      </p:sp>
      <p:pic>
        <p:nvPicPr>
          <p:cNvPr id="11878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990" r="3891" b="25000"/>
          <a:stretch/>
        </p:blipFill>
        <p:spPr bwMode="auto">
          <a:xfrm>
            <a:off x="617513" y="2833546"/>
            <a:ext cx="2506687" cy="355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8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7936"/>
          <a:stretch/>
        </p:blipFill>
        <p:spPr bwMode="auto">
          <a:xfrm>
            <a:off x="3284513" y="1916832"/>
            <a:ext cx="5517423" cy="4476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DE6023E9-6632-43F9-BED8-036559C0FB05}" type="datetime1">
              <a:rPr lang="zh-CN" altLang="en-US" smtClean="0"/>
              <a:t>2019/4/17</a:t>
            </a:fld>
            <a:endParaRPr lang="en-US" altLang="zh-CN"/>
          </a:p>
        </p:txBody>
      </p:sp>
    </p:spTree>
    <p:extLst>
      <p:ext uri="{BB962C8B-B14F-4D97-AF65-F5344CB8AC3E}">
        <p14:creationId xmlns:p14="http://schemas.microsoft.com/office/powerpoint/2010/main" val="3307960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8787"/>
                                        </p:tgtEl>
                                        <p:attrNameLst>
                                          <p:attrName>style.visibility</p:attrName>
                                        </p:attrNameLst>
                                      </p:cBhvr>
                                      <p:to>
                                        <p:strVal val="visible"/>
                                      </p:to>
                                    </p:set>
                                    <p:animEffect transition="in" filter="fade">
                                      <p:cBhvr>
                                        <p:cTn id="7" dur="2000"/>
                                        <p:tgtEl>
                                          <p:spTgt spid="1187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8788"/>
                                        </p:tgtEl>
                                        <p:attrNameLst>
                                          <p:attrName>style.visibility</p:attrName>
                                        </p:attrNameLst>
                                      </p:cBhvr>
                                      <p:to>
                                        <p:strVal val="visible"/>
                                      </p:to>
                                    </p:set>
                                    <p:animEffect transition="in" filter="fade">
                                      <p:cBhvr>
                                        <p:cTn id="12" dur="2000"/>
                                        <p:tgtEl>
                                          <p:spTgt spid="118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1000125" y="185738"/>
            <a:ext cx="6905625" cy="742950"/>
          </a:xfrm>
        </p:spPr>
        <p:txBody>
          <a:bodyPr/>
          <a:lstStyle/>
          <a:p>
            <a:endParaRPr lang="zh-CN" altLang="en-US" dirty="0"/>
          </a:p>
        </p:txBody>
      </p:sp>
      <p:sp>
        <p:nvSpPr>
          <p:cNvPr id="28675" name="内容占位符 2"/>
          <p:cNvSpPr>
            <a:spLocks noGrp="1"/>
          </p:cNvSpPr>
          <p:nvPr>
            <p:ph idx="1"/>
          </p:nvPr>
        </p:nvSpPr>
        <p:spPr>
          <a:xfrm>
            <a:off x="457200" y="1239838"/>
            <a:ext cx="542925" cy="5094287"/>
          </a:xfrm>
        </p:spPr>
        <p:txBody>
          <a:bodyPr/>
          <a:lstStyle/>
          <a:p>
            <a:pPr marL="0" indent="0">
              <a:buNone/>
            </a:pPr>
            <a:r>
              <a:rPr lang="en-US" altLang="zh-CN" b="1" dirty="0"/>
              <a:t>74x148</a:t>
            </a:r>
            <a:r>
              <a:rPr lang="zh-CN" altLang="en-US" dirty="0"/>
              <a:t>实现</a:t>
            </a:r>
            <a:endParaRPr lang="en-US" altLang="zh-CN" dirty="0"/>
          </a:p>
        </p:txBody>
      </p:sp>
      <p:sp>
        <p:nvSpPr>
          <p:cNvPr id="28676"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第</a:t>
            </a:r>
            <a:r>
              <a:rPr lang="en-US" altLang="zh-CN"/>
              <a:t>6</a:t>
            </a:r>
            <a:r>
              <a:rPr lang="zh-CN" altLang="en-US"/>
              <a:t>章</a:t>
            </a:r>
            <a:endParaRPr lang="en-US" altLang="zh-CN"/>
          </a:p>
        </p:txBody>
      </p:sp>
      <p:sp>
        <p:nvSpPr>
          <p:cNvPr id="2867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3872E90-3268-4FA2-945A-0FD6948D5A70}" type="slidenum">
              <a:rPr lang="en-US" altLang="zh-CN" smtClean="0"/>
              <a:pPr eaLnBrk="1" hangingPunct="1"/>
              <a:t>51</a:t>
            </a:fld>
            <a:endParaRPr lang="en-US" altLang="zh-CN"/>
          </a:p>
        </p:txBody>
      </p:sp>
      <p:pic>
        <p:nvPicPr>
          <p:cNvPr id="2867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6045"/>
          <a:stretch/>
        </p:blipFill>
        <p:spPr bwMode="auto">
          <a:xfrm>
            <a:off x="1000126" y="-1"/>
            <a:ext cx="8285100"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44D15E31-729F-4043-933D-EEF856F64D15}" type="datetime1">
              <a:rPr lang="zh-CN" altLang="en-US" smtClean="0"/>
              <a:t>2019/4/17</a:t>
            </a:fld>
            <a:endParaRPr lang="en-US" altLang="zh-CN"/>
          </a:p>
        </p:txBody>
      </p:sp>
    </p:spTree>
    <p:extLst>
      <p:ext uri="{BB962C8B-B14F-4D97-AF65-F5344CB8AC3E}">
        <p14:creationId xmlns:p14="http://schemas.microsoft.com/office/powerpoint/2010/main" val="29570253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1000125" y="185738"/>
            <a:ext cx="6905625" cy="742950"/>
          </a:xfrm>
        </p:spPr>
        <p:txBody>
          <a:bodyPr/>
          <a:lstStyle/>
          <a:p>
            <a:r>
              <a:rPr lang="zh-CN" altLang="en-US" dirty="0"/>
              <a:t>编码器</a:t>
            </a:r>
          </a:p>
        </p:txBody>
      </p:sp>
      <p:sp>
        <p:nvSpPr>
          <p:cNvPr id="29699" name="内容占位符 2"/>
          <p:cNvSpPr>
            <a:spLocks noGrp="1"/>
          </p:cNvSpPr>
          <p:nvPr>
            <p:ph idx="1"/>
          </p:nvPr>
        </p:nvSpPr>
        <p:spPr>
          <a:xfrm>
            <a:off x="457200" y="1239839"/>
            <a:ext cx="3829050" cy="821010"/>
          </a:xfrm>
        </p:spPr>
        <p:txBody>
          <a:bodyPr/>
          <a:lstStyle/>
          <a:p>
            <a:r>
              <a:rPr lang="en-US" altLang="zh-CN" b="1" dirty="0"/>
              <a:t>74x148</a:t>
            </a:r>
            <a:r>
              <a:rPr lang="zh-CN" altLang="en-US" b="1" dirty="0"/>
              <a:t>级联</a:t>
            </a:r>
            <a:endParaRPr lang="en-US" altLang="zh-CN" dirty="0"/>
          </a:p>
        </p:txBody>
      </p:sp>
      <p:sp>
        <p:nvSpPr>
          <p:cNvPr id="29700"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第</a:t>
            </a:r>
            <a:r>
              <a:rPr lang="en-US" altLang="zh-CN"/>
              <a:t>6</a:t>
            </a:r>
            <a:r>
              <a:rPr lang="zh-CN" altLang="en-US"/>
              <a:t>章</a:t>
            </a:r>
            <a:endParaRPr lang="en-US" altLang="zh-CN"/>
          </a:p>
        </p:txBody>
      </p:sp>
      <p:sp>
        <p:nvSpPr>
          <p:cNvPr id="2970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7B89B85-7DAA-4BFA-A46A-8CD65661DB33}" type="slidenum">
              <a:rPr lang="en-US" altLang="zh-CN" smtClean="0"/>
              <a:pPr eaLnBrk="1" hangingPunct="1"/>
              <a:t>52</a:t>
            </a:fld>
            <a:endParaRPr lang="en-US" altLang="zh-CN"/>
          </a:p>
        </p:txBody>
      </p:sp>
      <p:pic>
        <p:nvPicPr>
          <p:cNvPr id="297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0"/>
            <a:ext cx="6019801" cy="687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E487348C-FB20-4E88-96B8-3BD2537B4696}" type="datetime1">
              <a:rPr lang="zh-CN" altLang="en-US" smtClean="0"/>
              <a:t>2019/4/17</a:t>
            </a:fld>
            <a:endParaRPr lang="en-US" altLang="zh-CN"/>
          </a:p>
        </p:txBody>
      </p:sp>
    </p:spTree>
    <p:extLst>
      <p:ext uri="{BB962C8B-B14F-4D97-AF65-F5344CB8AC3E}">
        <p14:creationId xmlns:p14="http://schemas.microsoft.com/office/powerpoint/2010/main" val="312114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r>
              <a:rPr lang="zh-CN" altLang="en-US" dirty="0"/>
              <a:t>等效门符号</a:t>
            </a:r>
            <a:r>
              <a:rPr lang="zh-CN" altLang="en-US" sz="3200" dirty="0"/>
              <a:t>（德</a:t>
            </a:r>
            <a:r>
              <a:rPr lang="en-US" altLang="zh-CN" sz="3200" dirty="0"/>
              <a:t>•</a:t>
            </a:r>
            <a:r>
              <a:rPr lang="zh-CN" altLang="en-US" sz="3200" dirty="0"/>
              <a:t>摩根定理）</a:t>
            </a:r>
          </a:p>
        </p:txBody>
      </p:sp>
      <p:grpSp>
        <p:nvGrpSpPr>
          <p:cNvPr id="392296" name="Group 104"/>
          <p:cNvGrpSpPr>
            <a:grpSpLocks/>
          </p:cNvGrpSpPr>
          <p:nvPr/>
        </p:nvGrpSpPr>
        <p:grpSpPr bwMode="auto">
          <a:xfrm>
            <a:off x="914400" y="1524000"/>
            <a:ext cx="1752600" cy="4191000"/>
            <a:chOff x="576" y="960"/>
            <a:chExt cx="1104" cy="2640"/>
          </a:xfrm>
        </p:grpSpPr>
        <p:grpSp>
          <p:nvGrpSpPr>
            <p:cNvPr id="392215" name="Group 23"/>
            <p:cNvGrpSpPr>
              <a:grpSpLocks/>
            </p:cNvGrpSpPr>
            <p:nvPr/>
          </p:nvGrpSpPr>
          <p:grpSpPr bwMode="auto">
            <a:xfrm>
              <a:off x="576" y="2400"/>
              <a:ext cx="1104" cy="480"/>
              <a:chOff x="3216" y="2256"/>
              <a:chExt cx="1104" cy="480"/>
            </a:xfrm>
          </p:grpSpPr>
          <p:sp>
            <p:nvSpPr>
              <p:cNvPr id="392216" name="Arc 24"/>
              <p:cNvSpPr>
                <a:spLocks/>
              </p:cNvSpPr>
              <p:nvPr/>
            </p:nvSpPr>
            <p:spPr bwMode="auto">
              <a:xfrm>
                <a:off x="3408" y="2257"/>
                <a:ext cx="144" cy="479"/>
              </a:xfrm>
              <a:custGeom>
                <a:avLst/>
                <a:gdLst>
                  <a:gd name="G0" fmla="+- 0 0 0"/>
                  <a:gd name="G1" fmla="+- 21600 0 0"/>
                  <a:gd name="G2" fmla="+- 21600 0 0"/>
                  <a:gd name="T0" fmla="*/ 0 w 21600"/>
                  <a:gd name="T1" fmla="*/ 0 h 43065"/>
                  <a:gd name="T2" fmla="*/ 2411 w 21600"/>
                  <a:gd name="T3" fmla="*/ 43065 h 43065"/>
                  <a:gd name="T4" fmla="*/ 0 w 21600"/>
                  <a:gd name="T5" fmla="*/ 21600 h 43065"/>
                </a:gdLst>
                <a:ahLst/>
                <a:cxnLst>
                  <a:cxn ang="0">
                    <a:pos x="T0" y="T1"/>
                  </a:cxn>
                  <a:cxn ang="0">
                    <a:pos x="T2" y="T3"/>
                  </a:cxn>
                  <a:cxn ang="0">
                    <a:pos x="T4" y="T5"/>
                  </a:cxn>
                </a:cxnLst>
                <a:rect l="0" t="0" r="r" b="b"/>
                <a:pathLst>
                  <a:path w="21600" h="43065" fill="none" extrusionOk="0">
                    <a:moveTo>
                      <a:pt x="-1" y="0"/>
                    </a:moveTo>
                    <a:cubicBezTo>
                      <a:pt x="11929" y="0"/>
                      <a:pt x="21600" y="9670"/>
                      <a:pt x="21600" y="21600"/>
                    </a:cubicBezTo>
                    <a:cubicBezTo>
                      <a:pt x="21600" y="32596"/>
                      <a:pt x="13338" y="41837"/>
                      <a:pt x="2411" y="43065"/>
                    </a:cubicBezTo>
                  </a:path>
                  <a:path w="21600" h="43065" stroke="0" extrusionOk="0">
                    <a:moveTo>
                      <a:pt x="-1" y="0"/>
                    </a:moveTo>
                    <a:cubicBezTo>
                      <a:pt x="11929" y="0"/>
                      <a:pt x="21600" y="9670"/>
                      <a:pt x="21600" y="21600"/>
                    </a:cubicBezTo>
                    <a:cubicBezTo>
                      <a:pt x="21600" y="32596"/>
                      <a:pt x="13338" y="41837"/>
                      <a:pt x="2411" y="43065"/>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17" name="Arc 25"/>
              <p:cNvSpPr>
                <a:spLocks/>
              </p:cNvSpPr>
              <p:nvPr/>
            </p:nvSpPr>
            <p:spPr bwMode="auto">
              <a:xfrm>
                <a:off x="3408" y="2256"/>
                <a:ext cx="672"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18" name="Arc 26"/>
              <p:cNvSpPr>
                <a:spLocks/>
              </p:cNvSpPr>
              <p:nvPr/>
            </p:nvSpPr>
            <p:spPr bwMode="auto">
              <a:xfrm flipV="1">
                <a:off x="3408" y="2496"/>
                <a:ext cx="672"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19" name="Oval 27"/>
              <p:cNvSpPr>
                <a:spLocks noChangeArrowheads="1"/>
              </p:cNvSpPr>
              <p:nvPr/>
            </p:nvSpPr>
            <p:spPr bwMode="auto">
              <a:xfrm>
                <a:off x="3408" y="2304"/>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20" name="Line 28"/>
              <p:cNvSpPr>
                <a:spLocks noChangeShapeType="1"/>
              </p:cNvSpPr>
              <p:nvPr/>
            </p:nvSpPr>
            <p:spPr bwMode="auto">
              <a:xfrm>
                <a:off x="4080" y="2496"/>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21" name="Line 29"/>
              <p:cNvSpPr>
                <a:spLocks noChangeShapeType="1"/>
              </p:cNvSpPr>
              <p:nvPr/>
            </p:nvSpPr>
            <p:spPr bwMode="auto">
              <a:xfrm flipH="1">
                <a:off x="3216" y="2352"/>
                <a:ext cx="192"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22" name="Line 30"/>
              <p:cNvSpPr>
                <a:spLocks noChangeShapeType="1"/>
              </p:cNvSpPr>
              <p:nvPr/>
            </p:nvSpPr>
            <p:spPr bwMode="auto">
              <a:xfrm flipH="1">
                <a:off x="3216" y="2640"/>
                <a:ext cx="192"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23" name="Oval 31"/>
              <p:cNvSpPr>
                <a:spLocks noChangeArrowheads="1"/>
              </p:cNvSpPr>
              <p:nvPr/>
            </p:nvSpPr>
            <p:spPr bwMode="auto">
              <a:xfrm>
                <a:off x="3408" y="2592"/>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92224" name="Group 32"/>
            <p:cNvGrpSpPr>
              <a:grpSpLocks/>
            </p:cNvGrpSpPr>
            <p:nvPr/>
          </p:nvGrpSpPr>
          <p:grpSpPr bwMode="auto">
            <a:xfrm>
              <a:off x="576" y="3120"/>
              <a:ext cx="1104" cy="480"/>
              <a:chOff x="3360" y="1344"/>
              <a:chExt cx="1104" cy="480"/>
            </a:xfrm>
          </p:grpSpPr>
          <p:sp>
            <p:nvSpPr>
              <p:cNvPr id="392225" name="Arc 33"/>
              <p:cNvSpPr>
                <a:spLocks/>
              </p:cNvSpPr>
              <p:nvPr/>
            </p:nvSpPr>
            <p:spPr bwMode="auto">
              <a:xfrm>
                <a:off x="3552" y="1345"/>
                <a:ext cx="144" cy="479"/>
              </a:xfrm>
              <a:custGeom>
                <a:avLst/>
                <a:gdLst>
                  <a:gd name="G0" fmla="+- 0 0 0"/>
                  <a:gd name="G1" fmla="+- 21600 0 0"/>
                  <a:gd name="G2" fmla="+- 21600 0 0"/>
                  <a:gd name="T0" fmla="*/ 0 w 21600"/>
                  <a:gd name="T1" fmla="*/ 0 h 43065"/>
                  <a:gd name="T2" fmla="*/ 2411 w 21600"/>
                  <a:gd name="T3" fmla="*/ 43065 h 43065"/>
                  <a:gd name="T4" fmla="*/ 0 w 21600"/>
                  <a:gd name="T5" fmla="*/ 21600 h 43065"/>
                </a:gdLst>
                <a:ahLst/>
                <a:cxnLst>
                  <a:cxn ang="0">
                    <a:pos x="T0" y="T1"/>
                  </a:cxn>
                  <a:cxn ang="0">
                    <a:pos x="T2" y="T3"/>
                  </a:cxn>
                  <a:cxn ang="0">
                    <a:pos x="T4" y="T5"/>
                  </a:cxn>
                </a:cxnLst>
                <a:rect l="0" t="0" r="r" b="b"/>
                <a:pathLst>
                  <a:path w="21600" h="43065" fill="none" extrusionOk="0">
                    <a:moveTo>
                      <a:pt x="-1" y="0"/>
                    </a:moveTo>
                    <a:cubicBezTo>
                      <a:pt x="11929" y="0"/>
                      <a:pt x="21600" y="9670"/>
                      <a:pt x="21600" y="21600"/>
                    </a:cubicBezTo>
                    <a:cubicBezTo>
                      <a:pt x="21600" y="32596"/>
                      <a:pt x="13338" y="41837"/>
                      <a:pt x="2411" y="43065"/>
                    </a:cubicBezTo>
                  </a:path>
                  <a:path w="21600" h="43065" stroke="0" extrusionOk="0">
                    <a:moveTo>
                      <a:pt x="-1" y="0"/>
                    </a:moveTo>
                    <a:cubicBezTo>
                      <a:pt x="11929" y="0"/>
                      <a:pt x="21600" y="9670"/>
                      <a:pt x="21600" y="21600"/>
                    </a:cubicBezTo>
                    <a:cubicBezTo>
                      <a:pt x="21600" y="32596"/>
                      <a:pt x="13338" y="41837"/>
                      <a:pt x="2411" y="43065"/>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26" name="Arc 34"/>
              <p:cNvSpPr>
                <a:spLocks/>
              </p:cNvSpPr>
              <p:nvPr/>
            </p:nvSpPr>
            <p:spPr bwMode="auto">
              <a:xfrm>
                <a:off x="3552" y="1344"/>
                <a:ext cx="672"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27" name="Arc 35"/>
              <p:cNvSpPr>
                <a:spLocks/>
              </p:cNvSpPr>
              <p:nvPr/>
            </p:nvSpPr>
            <p:spPr bwMode="auto">
              <a:xfrm flipV="1">
                <a:off x="3552" y="1584"/>
                <a:ext cx="672"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28" name="Oval 36"/>
              <p:cNvSpPr>
                <a:spLocks noChangeArrowheads="1"/>
              </p:cNvSpPr>
              <p:nvPr/>
            </p:nvSpPr>
            <p:spPr bwMode="auto">
              <a:xfrm>
                <a:off x="4224" y="1536"/>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29" name="Line 37"/>
              <p:cNvSpPr>
                <a:spLocks noChangeShapeType="1"/>
              </p:cNvSpPr>
              <p:nvPr/>
            </p:nvSpPr>
            <p:spPr bwMode="auto">
              <a:xfrm>
                <a:off x="4320" y="1584"/>
                <a:ext cx="1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30" name="Line 38"/>
              <p:cNvSpPr>
                <a:spLocks noChangeShapeType="1"/>
              </p:cNvSpPr>
              <p:nvPr/>
            </p:nvSpPr>
            <p:spPr bwMode="auto">
              <a:xfrm flipH="1">
                <a:off x="3360" y="1440"/>
                <a:ext cx="192"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31" name="Line 39"/>
              <p:cNvSpPr>
                <a:spLocks noChangeShapeType="1"/>
              </p:cNvSpPr>
              <p:nvPr/>
            </p:nvSpPr>
            <p:spPr bwMode="auto">
              <a:xfrm flipH="1">
                <a:off x="3360" y="1728"/>
                <a:ext cx="192"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32" name="Oval 40"/>
              <p:cNvSpPr>
                <a:spLocks noChangeArrowheads="1"/>
              </p:cNvSpPr>
              <p:nvPr/>
            </p:nvSpPr>
            <p:spPr bwMode="auto">
              <a:xfrm>
                <a:off x="3552" y="1392"/>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33" name="Oval 41"/>
              <p:cNvSpPr>
                <a:spLocks noChangeArrowheads="1"/>
              </p:cNvSpPr>
              <p:nvPr/>
            </p:nvSpPr>
            <p:spPr bwMode="auto">
              <a:xfrm>
                <a:off x="3552" y="1680"/>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92234" name="Group 42"/>
            <p:cNvGrpSpPr>
              <a:grpSpLocks/>
            </p:cNvGrpSpPr>
            <p:nvPr/>
          </p:nvGrpSpPr>
          <p:grpSpPr bwMode="auto">
            <a:xfrm>
              <a:off x="576" y="1680"/>
              <a:ext cx="1104" cy="480"/>
              <a:chOff x="3456" y="2400"/>
              <a:chExt cx="1104" cy="480"/>
            </a:xfrm>
          </p:grpSpPr>
          <p:sp>
            <p:nvSpPr>
              <p:cNvPr id="392235" name="Arc 43"/>
              <p:cNvSpPr>
                <a:spLocks/>
              </p:cNvSpPr>
              <p:nvPr/>
            </p:nvSpPr>
            <p:spPr bwMode="auto">
              <a:xfrm>
                <a:off x="3648" y="2401"/>
                <a:ext cx="144" cy="479"/>
              </a:xfrm>
              <a:custGeom>
                <a:avLst/>
                <a:gdLst>
                  <a:gd name="G0" fmla="+- 0 0 0"/>
                  <a:gd name="G1" fmla="+- 21600 0 0"/>
                  <a:gd name="G2" fmla="+- 21600 0 0"/>
                  <a:gd name="T0" fmla="*/ 0 w 21600"/>
                  <a:gd name="T1" fmla="*/ 0 h 43065"/>
                  <a:gd name="T2" fmla="*/ 2411 w 21600"/>
                  <a:gd name="T3" fmla="*/ 43065 h 43065"/>
                  <a:gd name="T4" fmla="*/ 0 w 21600"/>
                  <a:gd name="T5" fmla="*/ 21600 h 43065"/>
                </a:gdLst>
                <a:ahLst/>
                <a:cxnLst>
                  <a:cxn ang="0">
                    <a:pos x="T0" y="T1"/>
                  </a:cxn>
                  <a:cxn ang="0">
                    <a:pos x="T2" y="T3"/>
                  </a:cxn>
                  <a:cxn ang="0">
                    <a:pos x="T4" y="T5"/>
                  </a:cxn>
                </a:cxnLst>
                <a:rect l="0" t="0" r="r" b="b"/>
                <a:pathLst>
                  <a:path w="21600" h="43065" fill="none" extrusionOk="0">
                    <a:moveTo>
                      <a:pt x="-1" y="0"/>
                    </a:moveTo>
                    <a:cubicBezTo>
                      <a:pt x="11929" y="0"/>
                      <a:pt x="21600" y="9670"/>
                      <a:pt x="21600" y="21600"/>
                    </a:cubicBezTo>
                    <a:cubicBezTo>
                      <a:pt x="21600" y="32596"/>
                      <a:pt x="13338" y="41837"/>
                      <a:pt x="2411" y="43065"/>
                    </a:cubicBezTo>
                  </a:path>
                  <a:path w="21600" h="43065" stroke="0" extrusionOk="0">
                    <a:moveTo>
                      <a:pt x="-1" y="0"/>
                    </a:moveTo>
                    <a:cubicBezTo>
                      <a:pt x="11929" y="0"/>
                      <a:pt x="21600" y="9670"/>
                      <a:pt x="21600" y="21600"/>
                    </a:cubicBezTo>
                    <a:cubicBezTo>
                      <a:pt x="21600" y="32596"/>
                      <a:pt x="13338" y="41837"/>
                      <a:pt x="2411" y="43065"/>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36" name="Arc 44"/>
              <p:cNvSpPr>
                <a:spLocks/>
              </p:cNvSpPr>
              <p:nvPr/>
            </p:nvSpPr>
            <p:spPr bwMode="auto">
              <a:xfrm>
                <a:off x="3648" y="2400"/>
                <a:ext cx="672"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37" name="Arc 45"/>
              <p:cNvSpPr>
                <a:spLocks/>
              </p:cNvSpPr>
              <p:nvPr/>
            </p:nvSpPr>
            <p:spPr bwMode="auto">
              <a:xfrm flipV="1">
                <a:off x="3648" y="2640"/>
                <a:ext cx="672"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38" name="Oval 46"/>
              <p:cNvSpPr>
                <a:spLocks noChangeArrowheads="1"/>
              </p:cNvSpPr>
              <p:nvPr/>
            </p:nvSpPr>
            <p:spPr bwMode="auto">
              <a:xfrm>
                <a:off x="4320" y="2592"/>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39" name="Line 47"/>
              <p:cNvSpPr>
                <a:spLocks noChangeShapeType="1"/>
              </p:cNvSpPr>
              <p:nvPr/>
            </p:nvSpPr>
            <p:spPr bwMode="auto">
              <a:xfrm>
                <a:off x="4416" y="2640"/>
                <a:ext cx="1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40" name="Line 48"/>
              <p:cNvSpPr>
                <a:spLocks noChangeShapeType="1"/>
              </p:cNvSpPr>
              <p:nvPr/>
            </p:nvSpPr>
            <p:spPr bwMode="auto">
              <a:xfrm flipH="1">
                <a:off x="3456" y="2496"/>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41" name="Line 49"/>
              <p:cNvSpPr>
                <a:spLocks noChangeShapeType="1"/>
              </p:cNvSpPr>
              <p:nvPr/>
            </p:nvSpPr>
            <p:spPr bwMode="auto">
              <a:xfrm flipH="1">
                <a:off x="3456" y="2784"/>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92253" name="Group 61"/>
            <p:cNvGrpSpPr>
              <a:grpSpLocks/>
            </p:cNvGrpSpPr>
            <p:nvPr/>
          </p:nvGrpSpPr>
          <p:grpSpPr bwMode="auto">
            <a:xfrm>
              <a:off x="576" y="960"/>
              <a:ext cx="1104" cy="480"/>
              <a:chOff x="672" y="912"/>
              <a:chExt cx="1104" cy="480"/>
            </a:xfrm>
          </p:grpSpPr>
          <p:sp>
            <p:nvSpPr>
              <p:cNvPr id="392254" name="Arc 62"/>
              <p:cNvSpPr>
                <a:spLocks/>
              </p:cNvSpPr>
              <p:nvPr/>
            </p:nvSpPr>
            <p:spPr bwMode="auto">
              <a:xfrm>
                <a:off x="864" y="913"/>
                <a:ext cx="144" cy="479"/>
              </a:xfrm>
              <a:custGeom>
                <a:avLst/>
                <a:gdLst>
                  <a:gd name="G0" fmla="+- 0 0 0"/>
                  <a:gd name="G1" fmla="+- 21600 0 0"/>
                  <a:gd name="G2" fmla="+- 21600 0 0"/>
                  <a:gd name="T0" fmla="*/ 0 w 21600"/>
                  <a:gd name="T1" fmla="*/ 0 h 43065"/>
                  <a:gd name="T2" fmla="*/ 2411 w 21600"/>
                  <a:gd name="T3" fmla="*/ 43065 h 43065"/>
                  <a:gd name="T4" fmla="*/ 0 w 21600"/>
                  <a:gd name="T5" fmla="*/ 21600 h 43065"/>
                </a:gdLst>
                <a:ahLst/>
                <a:cxnLst>
                  <a:cxn ang="0">
                    <a:pos x="T0" y="T1"/>
                  </a:cxn>
                  <a:cxn ang="0">
                    <a:pos x="T2" y="T3"/>
                  </a:cxn>
                  <a:cxn ang="0">
                    <a:pos x="T4" y="T5"/>
                  </a:cxn>
                </a:cxnLst>
                <a:rect l="0" t="0" r="r" b="b"/>
                <a:pathLst>
                  <a:path w="21600" h="43065" fill="none" extrusionOk="0">
                    <a:moveTo>
                      <a:pt x="-1" y="0"/>
                    </a:moveTo>
                    <a:cubicBezTo>
                      <a:pt x="11929" y="0"/>
                      <a:pt x="21600" y="9670"/>
                      <a:pt x="21600" y="21600"/>
                    </a:cubicBezTo>
                    <a:cubicBezTo>
                      <a:pt x="21600" y="32596"/>
                      <a:pt x="13338" y="41837"/>
                      <a:pt x="2411" y="43065"/>
                    </a:cubicBezTo>
                  </a:path>
                  <a:path w="21600" h="43065" stroke="0" extrusionOk="0">
                    <a:moveTo>
                      <a:pt x="-1" y="0"/>
                    </a:moveTo>
                    <a:cubicBezTo>
                      <a:pt x="11929" y="0"/>
                      <a:pt x="21600" y="9670"/>
                      <a:pt x="21600" y="21600"/>
                    </a:cubicBezTo>
                    <a:cubicBezTo>
                      <a:pt x="21600" y="32596"/>
                      <a:pt x="13338" y="41837"/>
                      <a:pt x="2411" y="43065"/>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55" name="Arc 63"/>
              <p:cNvSpPr>
                <a:spLocks/>
              </p:cNvSpPr>
              <p:nvPr/>
            </p:nvSpPr>
            <p:spPr bwMode="auto">
              <a:xfrm>
                <a:off x="864" y="912"/>
                <a:ext cx="672"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56" name="Arc 64"/>
              <p:cNvSpPr>
                <a:spLocks/>
              </p:cNvSpPr>
              <p:nvPr/>
            </p:nvSpPr>
            <p:spPr bwMode="auto">
              <a:xfrm flipV="1">
                <a:off x="864" y="1152"/>
                <a:ext cx="672"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57" name="Line 65"/>
              <p:cNvSpPr>
                <a:spLocks noChangeShapeType="1"/>
              </p:cNvSpPr>
              <p:nvPr/>
            </p:nvSpPr>
            <p:spPr bwMode="auto">
              <a:xfrm>
                <a:off x="1536" y="1152"/>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58" name="Line 66"/>
              <p:cNvSpPr>
                <a:spLocks noChangeShapeType="1"/>
              </p:cNvSpPr>
              <p:nvPr/>
            </p:nvSpPr>
            <p:spPr bwMode="auto">
              <a:xfrm flipH="1">
                <a:off x="672" y="1008"/>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59" name="Line 67"/>
              <p:cNvSpPr>
                <a:spLocks noChangeShapeType="1"/>
              </p:cNvSpPr>
              <p:nvPr/>
            </p:nvSpPr>
            <p:spPr bwMode="auto">
              <a:xfrm flipH="1">
                <a:off x="672" y="1296"/>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392297" name="Group 105"/>
          <p:cNvGrpSpPr>
            <a:grpSpLocks/>
          </p:cNvGrpSpPr>
          <p:nvPr/>
        </p:nvGrpSpPr>
        <p:grpSpPr bwMode="auto">
          <a:xfrm>
            <a:off x="3886200" y="1524000"/>
            <a:ext cx="1905000" cy="4267200"/>
            <a:chOff x="2448" y="960"/>
            <a:chExt cx="1200" cy="2688"/>
          </a:xfrm>
        </p:grpSpPr>
        <p:grpSp>
          <p:nvGrpSpPr>
            <p:cNvPr id="392196" name="Group 4"/>
            <p:cNvGrpSpPr>
              <a:grpSpLocks/>
            </p:cNvGrpSpPr>
            <p:nvPr/>
          </p:nvGrpSpPr>
          <p:grpSpPr bwMode="auto">
            <a:xfrm>
              <a:off x="2448" y="3168"/>
              <a:ext cx="1200" cy="480"/>
              <a:chOff x="4464" y="2448"/>
              <a:chExt cx="1200" cy="480"/>
            </a:xfrm>
          </p:grpSpPr>
          <p:sp>
            <p:nvSpPr>
              <p:cNvPr id="392197" name="Arc 5"/>
              <p:cNvSpPr>
                <a:spLocks/>
              </p:cNvSpPr>
              <p:nvPr/>
            </p:nvSpPr>
            <p:spPr bwMode="auto">
              <a:xfrm>
                <a:off x="5094" y="2449"/>
                <a:ext cx="283" cy="479"/>
              </a:xfrm>
              <a:custGeom>
                <a:avLst/>
                <a:gdLst>
                  <a:gd name="G0" fmla="+- 3801 0 0"/>
                  <a:gd name="G1" fmla="+- 21600 0 0"/>
                  <a:gd name="G2" fmla="+- 21600 0 0"/>
                  <a:gd name="T0" fmla="*/ 1043 w 25401"/>
                  <a:gd name="T1" fmla="*/ 177 h 43200"/>
                  <a:gd name="T2" fmla="*/ 0 w 25401"/>
                  <a:gd name="T3" fmla="*/ 42863 h 43200"/>
                  <a:gd name="T4" fmla="*/ 3801 w 25401"/>
                  <a:gd name="T5" fmla="*/ 21600 h 43200"/>
                </a:gdLst>
                <a:ahLst/>
                <a:cxnLst>
                  <a:cxn ang="0">
                    <a:pos x="T0" y="T1"/>
                  </a:cxn>
                  <a:cxn ang="0">
                    <a:pos x="T2" y="T3"/>
                  </a:cxn>
                  <a:cxn ang="0">
                    <a:pos x="T4" y="T5"/>
                  </a:cxn>
                </a:cxnLst>
                <a:rect l="0" t="0" r="r" b="b"/>
                <a:pathLst>
                  <a:path w="25401" h="43200" fill="none" extrusionOk="0">
                    <a:moveTo>
                      <a:pt x="1042" y="176"/>
                    </a:moveTo>
                    <a:cubicBezTo>
                      <a:pt x="1957" y="59"/>
                      <a:pt x="2878" y="-1"/>
                      <a:pt x="3801" y="0"/>
                    </a:cubicBezTo>
                    <a:cubicBezTo>
                      <a:pt x="15730" y="0"/>
                      <a:pt x="25401" y="9670"/>
                      <a:pt x="25401" y="21600"/>
                    </a:cubicBezTo>
                    <a:cubicBezTo>
                      <a:pt x="25401" y="33529"/>
                      <a:pt x="15730" y="43200"/>
                      <a:pt x="3801" y="43200"/>
                    </a:cubicBezTo>
                    <a:cubicBezTo>
                      <a:pt x="2526" y="43200"/>
                      <a:pt x="1254" y="43087"/>
                      <a:pt x="0" y="42862"/>
                    </a:cubicBezTo>
                  </a:path>
                  <a:path w="25401" h="43200" stroke="0" extrusionOk="0">
                    <a:moveTo>
                      <a:pt x="1042" y="176"/>
                    </a:moveTo>
                    <a:cubicBezTo>
                      <a:pt x="1957" y="59"/>
                      <a:pt x="2878" y="-1"/>
                      <a:pt x="3801" y="0"/>
                    </a:cubicBezTo>
                    <a:cubicBezTo>
                      <a:pt x="15730" y="0"/>
                      <a:pt x="25401" y="9670"/>
                      <a:pt x="25401" y="21600"/>
                    </a:cubicBezTo>
                    <a:cubicBezTo>
                      <a:pt x="25401" y="33529"/>
                      <a:pt x="15730" y="43200"/>
                      <a:pt x="3801" y="43200"/>
                    </a:cubicBezTo>
                    <a:cubicBezTo>
                      <a:pt x="2526" y="43200"/>
                      <a:pt x="1254" y="43087"/>
                      <a:pt x="0" y="42862"/>
                    </a:cubicBezTo>
                    <a:lnTo>
                      <a:pt x="3801"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198" name="Line 6"/>
              <p:cNvSpPr>
                <a:spLocks noChangeShapeType="1"/>
              </p:cNvSpPr>
              <p:nvPr/>
            </p:nvSpPr>
            <p:spPr bwMode="auto">
              <a:xfrm flipH="1">
                <a:off x="4752" y="2448"/>
                <a:ext cx="38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199" name="Line 7"/>
              <p:cNvSpPr>
                <a:spLocks noChangeShapeType="1"/>
              </p:cNvSpPr>
              <p:nvPr/>
            </p:nvSpPr>
            <p:spPr bwMode="auto">
              <a:xfrm flipH="1">
                <a:off x="4752" y="2928"/>
                <a:ext cx="38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00" name="Line 8"/>
              <p:cNvSpPr>
                <a:spLocks noChangeShapeType="1"/>
              </p:cNvSpPr>
              <p:nvPr/>
            </p:nvSpPr>
            <p:spPr bwMode="auto">
              <a:xfrm>
                <a:off x="4752" y="2448"/>
                <a:ext cx="0" cy="48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01" name="Oval 9"/>
              <p:cNvSpPr>
                <a:spLocks noChangeArrowheads="1"/>
              </p:cNvSpPr>
              <p:nvPr/>
            </p:nvSpPr>
            <p:spPr bwMode="auto">
              <a:xfrm>
                <a:off x="5376" y="2640"/>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02" name="Line 10"/>
              <p:cNvSpPr>
                <a:spLocks noChangeShapeType="1"/>
              </p:cNvSpPr>
              <p:nvPr/>
            </p:nvSpPr>
            <p:spPr bwMode="auto">
              <a:xfrm>
                <a:off x="5472" y="2688"/>
                <a:ext cx="192"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03" name="Line 11"/>
              <p:cNvSpPr>
                <a:spLocks noChangeShapeType="1"/>
              </p:cNvSpPr>
              <p:nvPr/>
            </p:nvSpPr>
            <p:spPr bwMode="auto">
              <a:xfrm flipH="1">
                <a:off x="4464" y="2832"/>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04" name="Line 12"/>
              <p:cNvSpPr>
                <a:spLocks noChangeShapeType="1"/>
              </p:cNvSpPr>
              <p:nvPr/>
            </p:nvSpPr>
            <p:spPr bwMode="auto">
              <a:xfrm flipH="1">
                <a:off x="4464" y="2544"/>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92205" name="Group 13"/>
            <p:cNvGrpSpPr>
              <a:grpSpLocks/>
            </p:cNvGrpSpPr>
            <p:nvPr/>
          </p:nvGrpSpPr>
          <p:grpSpPr bwMode="auto">
            <a:xfrm>
              <a:off x="2448" y="2399"/>
              <a:ext cx="1152" cy="481"/>
              <a:chOff x="4464" y="1824"/>
              <a:chExt cx="1152" cy="481"/>
            </a:xfrm>
          </p:grpSpPr>
          <p:sp>
            <p:nvSpPr>
              <p:cNvPr id="392206" name="Arc 14"/>
              <p:cNvSpPr>
                <a:spLocks/>
              </p:cNvSpPr>
              <p:nvPr/>
            </p:nvSpPr>
            <p:spPr bwMode="auto">
              <a:xfrm>
                <a:off x="5098" y="1826"/>
                <a:ext cx="278" cy="479"/>
              </a:xfrm>
              <a:custGeom>
                <a:avLst/>
                <a:gdLst>
                  <a:gd name="G0" fmla="+- 3425 0 0"/>
                  <a:gd name="G1" fmla="+- 21600 0 0"/>
                  <a:gd name="G2" fmla="+- 21600 0 0"/>
                  <a:gd name="T0" fmla="*/ 667 w 25025"/>
                  <a:gd name="T1" fmla="*/ 177 h 43200"/>
                  <a:gd name="T2" fmla="*/ 0 w 25025"/>
                  <a:gd name="T3" fmla="*/ 42927 h 43200"/>
                  <a:gd name="T4" fmla="*/ 3425 w 25025"/>
                  <a:gd name="T5" fmla="*/ 21600 h 43200"/>
                </a:gdLst>
                <a:ahLst/>
                <a:cxnLst>
                  <a:cxn ang="0">
                    <a:pos x="T0" y="T1"/>
                  </a:cxn>
                  <a:cxn ang="0">
                    <a:pos x="T2" y="T3"/>
                  </a:cxn>
                  <a:cxn ang="0">
                    <a:pos x="T4" y="T5"/>
                  </a:cxn>
                </a:cxnLst>
                <a:rect l="0" t="0" r="r" b="b"/>
                <a:pathLst>
                  <a:path w="25025" h="43200" fill="none" extrusionOk="0">
                    <a:moveTo>
                      <a:pt x="666" y="176"/>
                    </a:moveTo>
                    <a:cubicBezTo>
                      <a:pt x="1581" y="59"/>
                      <a:pt x="2502" y="-1"/>
                      <a:pt x="3425" y="0"/>
                    </a:cubicBezTo>
                    <a:cubicBezTo>
                      <a:pt x="15354" y="0"/>
                      <a:pt x="25025" y="9670"/>
                      <a:pt x="25025" y="21600"/>
                    </a:cubicBezTo>
                    <a:cubicBezTo>
                      <a:pt x="25025" y="33529"/>
                      <a:pt x="15354" y="43200"/>
                      <a:pt x="3425" y="43200"/>
                    </a:cubicBezTo>
                    <a:cubicBezTo>
                      <a:pt x="2277" y="43200"/>
                      <a:pt x="1132" y="43108"/>
                      <a:pt x="0" y="42926"/>
                    </a:cubicBezTo>
                  </a:path>
                  <a:path w="25025" h="43200" stroke="0" extrusionOk="0">
                    <a:moveTo>
                      <a:pt x="666" y="176"/>
                    </a:moveTo>
                    <a:cubicBezTo>
                      <a:pt x="1581" y="59"/>
                      <a:pt x="2502" y="-1"/>
                      <a:pt x="3425" y="0"/>
                    </a:cubicBezTo>
                    <a:cubicBezTo>
                      <a:pt x="15354" y="0"/>
                      <a:pt x="25025" y="9670"/>
                      <a:pt x="25025" y="21600"/>
                    </a:cubicBezTo>
                    <a:cubicBezTo>
                      <a:pt x="25025" y="33529"/>
                      <a:pt x="15354" y="43200"/>
                      <a:pt x="3425" y="43200"/>
                    </a:cubicBezTo>
                    <a:cubicBezTo>
                      <a:pt x="2277" y="43200"/>
                      <a:pt x="1132" y="43108"/>
                      <a:pt x="0" y="42926"/>
                    </a:cubicBezTo>
                    <a:lnTo>
                      <a:pt x="3425"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07" name="Line 15"/>
              <p:cNvSpPr>
                <a:spLocks noChangeShapeType="1"/>
              </p:cNvSpPr>
              <p:nvPr/>
            </p:nvSpPr>
            <p:spPr bwMode="auto">
              <a:xfrm flipH="1">
                <a:off x="4752" y="1824"/>
                <a:ext cx="38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08" name="Line 16"/>
              <p:cNvSpPr>
                <a:spLocks noChangeShapeType="1"/>
              </p:cNvSpPr>
              <p:nvPr/>
            </p:nvSpPr>
            <p:spPr bwMode="auto">
              <a:xfrm flipH="1">
                <a:off x="4752" y="2304"/>
                <a:ext cx="38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09" name="Line 17"/>
              <p:cNvSpPr>
                <a:spLocks noChangeShapeType="1"/>
              </p:cNvSpPr>
              <p:nvPr/>
            </p:nvSpPr>
            <p:spPr bwMode="auto">
              <a:xfrm>
                <a:off x="4752" y="1824"/>
                <a:ext cx="0" cy="48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10" name="Oval 18"/>
              <p:cNvSpPr>
                <a:spLocks noChangeArrowheads="1"/>
              </p:cNvSpPr>
              <p:nvPr/>
            </p:nvSpPr>
            <p:spPr bwMode="auto">
              <a:xfrm>
                <a:off x="4656" y="2160"/>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11" name="Line 19"/>
              <p:cNvSpPr>
                <a:spLocks noChangeShapeType="1"/>
              </p:cNvSpPr>
              <p:nvPr/>
            </p:nvSpPr>
            <p:spPr bwMode="auto">
              <a:xfrm>
                <a:off x="5376" y="2064"/>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12" name="Line 20"/>
              <p:cNvSpPr>
                <a:spLocks noChangeShapeType="1"/>
              </p:cNvSpPr>
              <p:nvPr/>
            </p:nvSpPr>
            <p:spPr bwMode="auto">
              <a:xfrm flipH="1">
                <a:off x="4464" y="2208"/>
                <a:ext cx="192"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13" name="Line 21"/>
              <p:cNvSpPr>
                <a:spLocks noChangeShapeType="1"/>
              </p:cNvSpPr>
              <p:nvPr/>
            </p:nvSpPr>
            <p:spPr bwMode="auto">
              <a:xfrm flipH="1">
                <a:off x="4464" y="1920"/>
                <a:ext cx="192"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14" name="Oval 22"/>
              <p:cNvSpPr>
                <a:spLocks noChangeArrowheads="1"/>
              </p:cNvSpPr>
              <p:nvPr/>
            </p:nvSpPr>
            <p:spPr bwMode="auto">
              <a:xfrm>
                <a:off x="4656" y="1872"/>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92242" name="Group 50"/>
            <p:cNvGrpSpPr>
              <a:grpSpLocks/>
            </p:cNvGrpSpPr>
            <p:nvPr/>
          </p:nvGrpSpPr>
          <p:grpSpPr bwMode="auto">
            <a:xfrm>
              <a:off x="2448" y="1679"/>
              <a:ext cx="1152" cy="481"/>
              <a:chOff x="4464" y="1152"/>
              <a:chExt cx="1152" cy="481"/>
            </a:xfrm>
          </p:grpSpPr>
          <p:sp>
            <p:nvSpPr>
              <p:cNvPr id="392243" name="Arc 51"/>
              <p:cNvSpPr>
                <a:spLocks/>
              </p:cNvSpPr>
              <p:nvPr/>
            </p:nvSpPr>
            <p:spPr bwMode="auto">
              <a:xfrm>
                <a:off x="5098" y="1154"/>
                <a:ext cx="278" cy="479"/>
              </a:xfrm>
              <a:custGeom>
                <a:avLst/>
                <a:gdLst>
                  <a:gd name="G0" fmla="+- 3425 0 0"/>
                  <a:gd name="G1" fmla="+- 21600 0 0"/>
                  <a:gd name="G2" fmla="+- 21600 0 0"/>
                  <a:gd name="T0" fmla="*/ 667 w 25025"/>
                  <a:gd name="T1" fmla="*/ 177 h 43200"/>
                  <a:gd name="T2" fmla="*/ 0 w 25025"/>
                  <a:gd name="T3" fmla="*/ 42927 h 43200"/>
                  <a:gd name="T4" fmla="*/ 3425 w 25025"/>
                  <a:gd name="T5" fmla="*/ 21600 h 43200"/>
                </a:gdLst>
                <a:ahLst/>
                <a:cxnLst>
                  <a:cxn ang="0">
                    <a:pos x="T0" y="T1"/>
                  </a:cxn>
                  <a:cxn ang="0">
                    <a:pos x="T2" y="T3"/>
                  </a:cxn>
                  <a:cxn ang="0">
                    <a:pos x="T4" y="T5"/>
                  </a:cxn>
                </a:cxnLst>
                <a:rect l="0" t="0" r="r" b="b"/>
                <a:pathLst>
                  <a:path w="25025" h="43200" fill="none" extrusionOk="0">
                    <a:moveTo>
                      <a:pt x="666" y="176"/>
                    </a:moveTo>
                    <a:cubicBezTo>
                      <a:pt x="1581" y="59"/>
                      <a:pt x="2502" y="-1"/>
                      <a:pt x="3425" y="0"/>
                    </a:cubicBezTo>
                    <a:cubicBezTo>
                      <a:pt x="15354" y="0"/>
                      <a:pt x="25025" y="9670"/>
                      <a:pt x="25025" y="21600"/>
                    </a:cubicBezTo>
                    <a:cubicBezTo>
                      <a:pt x="25025" y="33529"/>
                      <a:pt x="15354" y="43200"/>
                      <a:pt x="3425" y="43200"/>
                    </a:cubicBezTo>
                    <a:cubicBezTo>
                      <a:pt x="2277" y="43200"/>
                      <a:pt x="1132" y="43108"/>
                      <a:pt x="0" y="42926"/>
                    </a:cubicBezTo>
                  </a:path>
                  <a:path w="25025" h="43200" stroke="0" extrusionOk="0">
                    <a:moveTo>
                      <a:pt x="666" y="176"/>
                    </a:moveTo>
                    <a:cubicBezTo>
                      <a:pt x="1581" y="59"/>
                      <a:pt x="2502" y="-1"/>
                      <a:pt x="3425" y="0"/>
                    </a:cubicBezTo>
                    <a:cubicBezTo>
                      <a:pt x="15354" y="0"/>
                      <a:pt x="25025" y="9670"/>
                      <a:pt x="25025" y="21600"/>
                    </a:cubicBezTo>
                    <a:cubicBezTo>
                      <a:pt x="25025" y="33529"/>
                      <a:pt x="15354" y="43200"/>
                      <a:pt x="3425" y="43200"/>
                    </a:cubicBezTo>
                    <a:cubicBezTo>
                      <a:pt x="2277" y="43200"/>
                      <a:pt x="1132" y="43108"/>
                      <a:pt x="0" y="42926"/>
                    </a:cubicBezTo>
                    <a:lnTo>
                      <a:pt x="3425"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44" name="Line 52"/>
              <p:cNvSpPr>
                <a:spLocks noChangeShapeType="1"/>
              </p:cNvSpPr>
              <p:nvPr/>
            </p:nvSpPr>
            <p:spPr bwMode="auto">
              <a:xfrm flipH="1">
                <a:off x="4752" y="1152"/>
                <a:ext cx="38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45" name="Line 53"/>
              <p:cNvSpPr>
                <a:spLocks noChangeShapeType="1"/>
              </p:cNvSpPr>
              <p:nvPr/>
            </p:nvSpPr>
            <p:spPr bwMode="auto">
              <a:xfrm flipH="1">
                <a:off x="4752" y="1632"/>
                <a:ext cx="38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46" name="Line 54"/>
              <p:cNvSpPr>
                <a:spLocks noChangeShapeType="1"/>
              </p:cNvSpPr>
              <p:nvPr/>
            </p:nvSpPr>
            <p:spPr bwMode="auto">
              <a:xfrm>
                <a:off x="4752" y="1152"/>
                <a:ext cx="0" cy="48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47" name="Oval 55"/>
              <p:cNvSpPr>
                <a:spLocks noChangeArrowheads="1"/>
              </p:cNvSpPr>
              <p:nvPr/>
            </p:nvSpPr>
            <p:spPr bwMode="auto">
              <a:xfrm>
                <a:off x="4656" y="1488"/>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48" name="Line 56"/>
              <p:cNvSpPr>
                <a:spLocks noChangeShapeType="1"/>
              </p:cNvSpPr>
              <p:nvPr/>
            </p:nvSpPr>
            <p:spPr bwMode="auto">
              <a:xfrm>
                <a:off x="5472" y="1392"/>
                <a:ext cx="1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49" name="Line 57"/>
              <p:cNvSpPr>
                <a:spLocks noChangeShapeType="1"/>
              </p:cNvSpPr>
              <p:nvPr/>
            </p:nvSpPr>
            <p:spPr bwMode="auto">
              <a:xfrm flipH="1">
                <a:off x="4464" y="1536"/>
                <a:ext cx="192"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50" name="Line 58"/>
              <p:cNvSpPr>
                <a:spLocks noChangeShapeType="1"/>
              </p:cNvSpPr>
              <p:nvPr/>
            </p:nvSpPr>
            <p:spPr bwMode="auto">
              <a:xfrm flipH="1">
                <a:off x="4464" y="1248"/>
                <a:ext cx="192"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51" name="Oval 59"/>
              <p:cNvSpPr>
                <a:spLocks noChangeArrowheads="1"/>
              </p:cNvSpPr>
              <p:nvPr/>
            </p:nvSpPr>
            <p:spPr bwMode="auto">
              <a:xfrm>
                <a:off x="4656" y="1200"/>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52" name="Oval 60"/>
              <p:cNvSpPr>
                <a:spLocks noChangeArrowheads="1"/>
              </p:cNvSpPr>
              <p:nvPr/>
            </p:nvSpPr>
            <p:spPr bwMode="auto">
              <a:xfrm>
                <a:off x="5376" y="1344"/>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92260" name="Group 68"/>
            <p:cNvGrpSpPr>
              <a:grpSpLocks/>
            </p:cNvGrpSpPr>
            <p:nvPr/>
          </p:nvGrpSpPr>
          <p:grpSpPr bwMode="auto">
            <a:xfrm>
              <a:off x="2448" y="960"/>
              <a:ext cx="1200" cy="480"/>
              <a:chOff x="1824" y="912"/>
              <a:chExt cx="1200" cy="480"/>
            </a:xfrm>
          </p:grpSpPr>
          <p:sp>
            <p:nvSpPr>
              <p:cNvPr id="392261" name="Arc 69"/>
              <p:cNvSpPr>
                <a:spLocks/>
              </p:cNvSpPr>
              <p:nvPr/>
            </p:nvSpPr>
            <p:spPr bwMode="auto">
              <a:xfrm>
                <a:off x="2454" y="913"/>
                <a:ext cx="283" cy="479"/>
              </a:xfrm>
              <a:custGeom>
                <a:avLst/>
                <a:gdLst>
                  <a:gd name="G0" fmla="+- 3801 0 0"/>
                  <a:gd name="G1" fmla="+- 21600 0 0"/>
                  <a:gd name="G2" fmla="+- 21600 0 0"/>
                  <a:gd name="T0" fmla="*/ 1043 w 25401"/>
                  <a:gd name="T1" fmla="*/ 177 h 43200"/>
                  <a:gd name="T2" fmla="*/ 0 w 25401"/>
                  <a:gd name="T3" fmla="*/ 42863 h 43200"/>
                  <a:gd name="T4" fmla="*/ 3801 w 25401"/>
                  <a:gd name="T5" fmla="*/ 21600 h 43200"/>
                </a:gdLst>
                <a:ahLst/>
                <a:cxnLst>
                  <a:cxn ang="0">
                    <a:pos x="T0" y="T1"/>
                  </a:cxn>
                  <a:cxn ang="0">
                    <a:pos x="T2" y="T3"/>
                  </a:cxn>
                  <a:cxn ang="0">
                    <a:pos x="T4" y="T5"/>
                  </a:cxn>
                </a:cxnLst>
                <a:rect l="0" t="0" r="r" b="b"/>
                <a:pathLst>
                  <a:path w="25401" h="43200" fill="none" extrusionOk="0">
                    <a:moveTo>
                      <a:pt x="1042" y="176"/>
                    </a:moveTo>
                    <a:cubicBezTo>
                      <a:pt x="1957" y="59"/>
                      <a:pt x="2878" y="-1"/>
                      <a:pt x="3801" y="0"/>
                    </a:cubicBezTo>
                    <a:cubicBezTo>
                      <a:pt x="15730" y="0"/>
                      <a:pt x="25401" y="9670"/>
                      <a:pt x="25401" y="21600"/>
                    </a:cubicBezTo>
                    <a:cubicBezTo>
                      <a:pt x="25401" y="33529"/>
                      <a:pt x="15730" y="43200"/>
                      <a:pt x="3801" y="43200"/>
                    </a:cubicBezTo>
                    <a:cubicBezTo>
                      <a:pt x="2526" y="43200"/>
                      <a:pt x="1254" y="43087"/>
                      <a:pt x="0" y="42862"/>
                    </a:cubicBezTo>
                  </a:path>
                  <a:path w="25401" h="43200" stroke="0" extrusionOk="0">
                    <a:moveTo>
                      <a:pt x="1042" y="176"/>
                    </a:moveTo>
                    <a:cubicBezTo>
                      <a:pt x="1957" y="59"/>
                      <a:pt x="2878" y="-1"/>
                      <a:pt x="3801" y="0"/>
                    </a:cubicBezTo>
                    <a:cubicBezTo>
                      <a:pt x="15730" y="0"/>
                      <a:pt x="25401" y="9670"/>
                      <a:pt x="25401" y="21600"/>
                    </a:cubicBezTo>
                    <a:cubicBezTo>
                      <a:pt x="25401" y="33529"/>
                      <a:pt x="15730" y="43200"/>
                      <a:pt x="3801" y="43200"/>
                    </a:cubicBezTo>
                    <a:cubicBezTo>
                      <a:pt x="2526" y="43200"/>
                      <a:pt x="1254" y="43087"/>
                      <a:pt x="0" y="42862"/>
                    </a:cubicBezTo>
                    <a:lnTo>
                      <a:pt x="3801"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62" name="Line 70"/>
              <p:cNvSpPr>
                <a:spLocks noChangeShapeType="1"/>
              </p:cNvSpPr>
              <p:nvPr/>
            </p:nvSpPr>
            <p:spPr bwMode="auto">
              <a:xfrm flipH="1">
                <a:off x="2112" y="912"/>
                <a:ext cx="38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63" name="Line 71"/>
              <p:cNvSpPr>
                <a:spLocks noChangeShapeType="1"/>
              </p:cNvSpPr>
              <p:nvPr/>
            </p:nvSpPr>
            <p:spPr bwMode="auto">
              <a:xfrm flipH="1">
                <a:off x="2112" y="1392"/>
                <a:ext cx="38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64" name="Line 72"/>
              <p:cNvSpPr>
                <a:spLocks noChangeShapeType="1"/>
              </p:cNvSpPr>
              <p:nvPr/>
            </p:nvSpPr>
            <p:spPr bwMode="auto">
              <a:xfrm>
                <a:off x="2112" y="912"/>
                <a:ext cx="0" cy="48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65" name="Line 73"/>
              <p:cNvSpPr>
                <a:spLocks noChangeShapeType="1"/>
              </p:cNvSpPr>
              <p:nvPr/>
            </p:nvSpPr>
            <p:spPr bwMode="auto">
              <a:xfrm>
                <a:off x="2736" y="1152"/>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66" name="Line 74"/>
              <p:cNvSpPr>
                <a:spLocks noChangeShapeType="1"/>
              </p:cNvSpPr>
              <p:nvPr/>
            </p:nvSpPr>
            <p:spPr bwMode="auto">
              <a:xfrm flipH="1">
                <a:off x="1824" y="1296"/>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67" name="Line 75"/>
              <p:cNvSpPr>
                <a:spLocks noChangeShapeType="1"/>
              </p:cNvSpPr>
              <p:nvPr/>
            </p:nvSpPr>
            <p:spPr bwMode="auto">
              <a:xfrm flipH="1">
                <a:off x="1824" y="1008"/>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392268" name="Line 76"/>
          <p:cNvSpPr>
            <a:spLocks noChangeShapeType="1"/>
          </p:cNvSpPr>
          <p:nvPr/>
        </p:nvSpPr>
        <p:spPr bwMode="auto">
          <a:xfrm>
            <a:off x="2743200" y="1981200"/>
            <a:ext cx="990600" cy="990600"/>
          </a:xfrm>
          <a:prstGeom prst="line">
            <a:avLst/>
          </a:prstGeom>
          <a:noFill/>
          <a:ln w="38100">
            <a:solidFill>
              <a:srgbClr val="00B0F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69" name="Line 77"/>
          <p:cNvSpPr>
            <a:spLocks noChangeShapeType="1"/>
          </p:cNvSpPr>
          <p:nvPr/>
        </p:nvSpPr>
        <p:spPr bwMode="auto">
          <a:xfrm>
            <a:off x="2743200" y="3124200"/>
            <a:ext cx="990600" cy="990600"/>
          </a:xfrm>
          <a:prstGeom prst="line">
            <a:avLst/>
          </a:prstGeom>
          <a:noFill/>
          <a:ln w="38100">
            <a:solidFill>
              <a:srgbClr val="00B0F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70" name="Line 78"/>
          <p:cNvSpPr>
            <a:spLocks noChangeShapeType="1"/>
          </p:cNvSpPr>
          <p:nvPr/>
        </p:nvSpPr>
        <p:spPr bwMode="auto">
          <a:xfrm>
            <a:off x="2743200" y="4343400"/>
            <a:ext cx="990600" cy="990600"/>
          </a:xfrm>
          <a:prstGeom prst="line">
            <a:avLst/>
          </a:prstGeom>
          <a:noFill/>
          <a:ln w="38100">
            <a:solidFill>
              <a:srgbClr val="00B0F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71" name="Freeform 79"/>
          <p:cNvSpPr>
            <a:spLocks/>
          </p:cNvSpPr>
          <p:nvPr/>
        </p:nvSpPr>
        <p:spPr bwMode="auto">
          <a:xfrm>
            <a:off x="2743200" y="1905000"/>
            <a:ext cx="1066800" cy="3429000"/>
          </a:xfrm>
          <a:custGeom>
            <a:avLst/>
            <a:gdLst>
              <a:gd name="T0" fmla="*/ 1056 w 1056"/>
              <a:gd name="T1" fmla="*/ 0 h 2160"/>
              <a:gd name="T2" fmla="*/ 816 w 1056"/>
              <a:gd name="T3" fmla="*/ 144 h 2160"/>
              <a:gd name="T4" fmla="*/ 672 w 1056"/>
              <a:gd name="T5" fmla="*/ 528 h 2160"/>
              <a:gd name="T6" fmla="*/ 384 w 1056"/>
              <a:gd name="T7" fmla="*/ 1776 h 2160"/>
              <a:gd name="T8" fmla="*/ 0 w 1056"/>
              <a:gd name="T9" fmla="*/ 2160 h 2160"/>
            </a:gdLst>
            <a:ahLst/>
            <a:cxnLst>
              <a:cxn ang="0">
                <a:pos x="T0" y="T1"/>
              </a:cxn>
              <a:cxn ang="0">
                <a:pos x="T2" y="T3"/>
              </a:cxn>
              <a:cxn ang="0">
                <a:pos x="T4" y="T5"/>
              </a:cxn>
              <a:cxn ang="0">
                <a:pos x="T6" y="T7"/>
              </a:cxn>
              <a:cxn ang="0">
                <a:pos x="T8" y="T9"/>
              </a:cxn>
            </a:cxnLst>
            <a:rect l="0" t="0" r="r" b="b"/>
            <a:pathLst>
              <a:path w="1056" h="2160">
                <a:moveTo>
                  <a:pt x="1056" y="0"/>
                </a:moveTo>
                <a:cubicBezTo>
                  <a:pt x="968" y="28"/>
                  <a:pt x="880" y="56"/>
                  <a:pt x="816" y="144"/>
                </a:cubicBezTo>
                <a:cubicBezTo>
                  <a:pt x="752" y="232"/>
                  <a:pt x="744" y="256"/>
                  <a:pt x="672" y="528"/>
                </a:cubicBezTo>
                <a:cubicBezTo>
                  <a:pt x="600" y="800"/>
                  <a:pt x="496" y="1504"/>
                  <a:pt x="384" y="1776"/>
                </a:cubicBezTo>
                <a:cubicBezTo>
                  <a:pt x="272" y="2048"/>
                  <a:pt x="136" y="2104"/>
                  <a:pt x="0" y="2160"/>
                </a:cubicBezTo>
              </a:path>
            </a:pathLst>
          </a:custGeom>
          <a:noFill/>
          <a:ln w="38100" cap="flat" cmpd="sng">
            <a:solidFill>
              <a:srgbClr val="00B0F0"/>
            </a:solidFill>
            <a:prstDash val="solid"/>
            <a:miter lim="800000"/>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92272" name="Group 80"/>
          <p:cNvGrpSpPr>
            <a:grpSpLocks/>
          </p:cNvGrpSpPr>
          <p:nvPr/>
        </p:nvGrpSpPr>
        <p:grpSpPr bwMode="auto">
          <a:xfrm>
            <a:off x="6629400" y="1524000"/>
            <a:ext cx="1600200" cy="1828800"/>
            <a:chOff x="4320" y="864"/>
            <a:chExt cx="1008" cy="1152"/>
          </a:xfrm>
        </p:grpSpPr>
        <p:grpSp>
          <p:nvGrpSpPr>
            <p:cNvPr id="392273" name="Group 81"/>
            <p:cNvGrpSpPr>
              <a:grpSpLocks/>
            </p:cNvGrpSpPr>
            <p:nvPr/>
          </p:nvGrpSpPr>
          <p:grpSpPr bwMode="auto">
            <a:xfrm>
              <a:off x="4320" y="864"/>
              <a:ext cx="1008" cy="384"/>
              <a:chOff x="3360" y="3216"/>
              <a:chExt cx="1008" cy="384"/>
            </a:xfrm>
          </p:grpSpPr>
          <p:sp>
            <p:nvSpPr>
              <p:cNvPr id="392274" name="AutoShape 82"/>
              <p:cNvSpPr>
                <a:spLocks noChangeArrowheads="1"/>
              </p:cNvSpPr>
              <p:nvPr/>
            </p:nvSpPr>
            <p:spPr bwMode="auto">
              <a:xfrm rot="5400000">
                <a:off x="3672" y="3240"/>
                <a:ext cx="384" cy="336"/>
              </a:xfrm>
              <a:prstGeom prst="triangle">
                <a:avLst>
                  <a:gd name="adj"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75" name="Oval 83"/>
              <p:cNvSpPr>
                <a:spLocks noChangeArrowheads="1"/>
              </p:cNvSpPr>
              <p:nvPr/>
            </p:nvSpPr>
            <p:spPr bwMode="auto">
              <a:xfrm>
                <a:off x="4032" y="3360"/>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76" name="Line 84"/>
              <p:cNvSpPr>
                <a:spLocks noChangeShapeType="1"/>
              </p:cNvSpPr>
              <p:nvPr/>
            </p:nvSpPr>
            <p:spPr bwMode="auto">
              <a:xfrm>
                <a:off x="4128" y="340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77" name="Line 85"/>
              <p:cNvSpPr>
                <a:spLocks noChangeShapeType="1"/>
              </p:cNvSpPr>
              <p:nvPr/>
            </p:nvSpPr>
            <p:spPr bwMode="auto">
              <a:xfrm flipH="1">
                <a:off x="3360" y="3408"/>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92278" name="Group 86"/>
            <p:cNvGrpSpPr>
              <a:grpSpLocks/>
            </p:cNvGrpSpPr>
            <p:nvPr/>
          </p:nvGrpSpPr>
          <p:grpSpPr bwMode="auto">
            <a:xfrm>
              <a:off x="4320" y="1632"/>
              <a:ext cx="1008" cy="384"/>
              <a:chOff x="4656" y="3216"/>
              <a:chExt cx="1008" cy="384"/>
            </a:xfrm>
          </p:grpSpPr>
          <p:sp>
            <p:nvSpPr>
              <p:cNvPr id="392279" name="AutoShape 87"/>
              <p:cNvSpPr>
                <a:spLocks noChangeArrowheads="1"/>
              </p:cNvSpPr>
              <p:nvPr/>
            </p:nvSpPr>
            <p:spPr bwMode="auto">
              <a:xfrm rot="5400000">
                <a:off x="4968" y="3240"/>
                <a:ext cx="384" cy="336"/>
              </a:xfrm>
              <a:prstGeom prst="triangle">
                <a:avLst>
                  <a:gd name="adj"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80" name="Oval 88"/>
              <p:cNvSpPr>
                <a:spLocks noChangeArrowheads="1"/>
              </p:cNvSpPr>
              <p:nvPr/>
            </p:nvSpPr>
            <p:spPr bwMode="auto">
              <a:xfrm>
                <a:off x="4896" y="3360"/>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81" name="Line 89"/>
              <p:cNvSpPr>
                <a:spLocks noChangeShapeType="1"/>
              </p:cNvSpPr>
              <p:nvPr/>
            </p:nvSpPr>
            <p:spPr bwMode="auto">
              <a:xfrm>
                <a:off x="5328" y="3408"/>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82" name="Line 90"/>
              <p:cNvSpPr>
                <a:spLocks noChangeShapeType="1"/>
              </p:cNvSpPr>
              <p:nvPr/>
            </p:nvSpPr>
            <p:spPr bwMode="auto">
              <a:xfrm flipH="1">
                <a:off x="4656" y="340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92283" name="Text Box 91"/>
            <p:cNvSpPr txBox="1">
              <a:spLocks noChangeArrowheads="1"/>
            </p:cNvSpPr>
            <p:nvPr/>
          </p:nvSpPr>
          <p:spPr bwMode="auto">
            <a:xfrm>
              <a:off x="4441" y="1296"/>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ea typeface="黑体" pitchFamily="2" charset="-122"/>
                </a:rPr>
                <a:t>反相器</a:t>
              </a:r>
            </a:p>
          </p:txBody>
        </p:sp>
      </p:grpSp>
      <p:grpSp>
        <p:nvGrpSpPr>
          <p:cNvPr id="392284" name="Group 92"/>
          <p:cNvGrpSpPr>
            <a:grpSpLocks/>
          </p:cNvGrpSpPr>
          <p:nvPr/>
        </p:nvGrpSpPr>
        <p:grpSpPr bwMode="auto">
          <a:xfrm>
            <a:off x="6629400" y="4038600"/>
            <a:ext cx="1600200" cy="1828800"/>
            <a:chOff x="4320" y="2544"/>
            <a:chExt cx="1008" cy="1152"/>
          </a:xfrm>
        </p:grpSpPr>
        <p:grpSp>
          <p:nvGrpSpPr>
            <p:cNvPr id="392285" name="Group 93"/>
            <p:cNvGrpSpPr>
              <a:grpSpLocks/>
            </p:cNvGrpSpPr>
            <p:nvPr/>
          </p:nvGrpSpPr>
          <p:grpSpPr bwMode="auto">
            <a:xfrm>
              <a:off x="4320" y="3312"/>
              <a:ext cx="1008" cy="384"/>
              <a:chOff x="4656" y="3696"/>
              <a:chExt cx="1008" cy="384"/>
            </a:xfrm>
          </p:grpSpPr>
          <p:sp>
            <p:nvSpPr>
              <p:cNvPr id="392286" name="AutoShape 94"/>
              <p:cNvSpPr>
                <a:spLocks noChangeArrowheads="1"/>
              </p:cNvSpPr>
              <p:nvPr/>
            </p:nvSpPr>
            <p:spPr bwMode="auto">
              <a:xfrm rot="5400000">
                <a:off x="4968" y="3720"/>
                <a:ext cx="384" cy="336"/>
              </a:xfrm>
              <a:prstGeom prst="triangle">
                <a:avLst>
                  <a:gd name="adj"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87" name="Oval 95"/>
              <p:cNvSpPr>
                <a:spLocks noChangeArrowheads="1"/>
              </p:cNvSpPr>
              <p:nvPr/>
            </p:nvSpPr>
            <p:spPr bwMode="auto">
              <a:xfrm>
                <a:off x="5328" y="3840"/>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88" name="Line 96"/>
              <p:cNvSpPr>
                <a:spLocks noChangeShapeType="1"/>
              </p:cNvSpPr>
              <p:nvPr/>
            </p:nvSpPr>
            <p:spPr bwMode="auto">
              <a:xfrm>
                <a:off x="5424" y="388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89" name="Line 97"/>
              <p:cNvSpPr>
                <a:spLocks noChangeShapeType="1"/>
              </p:cNvSpPr>
              <p:nvPr/>
            </p:nvSpPr>
            <p:spPr bwMode="auto">
              <a:xfrm flipH="1">
                <a:off x="4656" y="388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90" name="Oval 98"/>
              <p:cNvSpPr>
                <a:spLocks noChangeArrowheads="1"/>
              </p:cNvSpPr>
              <p:nvPr/>
            </p:nvSpPr>
            <p:spPr bwMode="auto">
              <a:xfrm>
                <a:off x="4896" y="3840"/>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92291" name="Group 99"/>
            <p:cNvGrpSpPr>
              <a:grpSpLocks/>
            </p:cNvGrpSpPr>
            <p:nvPr/>
          </p:nvGrpSpPr>
          <p:grpSpPr bwMode="auto">
            <a:xfrm>
              <a:off x="4320" y="2544"/>
              <a:ext cx="1008" cy="384"/>
              <a:chOff x="3360" y="3696"/>
              <a:chExt cx="1008" cy="384"/>
            </a:xfrm>
          </p:grpSpPr>
          <p:sp>
            <p:nvSpPr>
              <p:cNvPr id="392292" name="AutoShape 100"/>
              <p:cNvSpPr>
                <a:spLocks noChangeArrowheads="1"/>
              </p:cNvSpPr>
              <p:nvPr/>
            </p:nvSpPr>
            <p:spPr bwMode="auto">
              <a:xfrm rot="5400000">
                <a:off x="3672" y="3720"/>
                <a:ext cx="384" cy="336"/>
              </a:xfrm>
              <a:prstGeom prst="triangle">
                <a:avLst>
                  <a:gd name="adj"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93" name="Line 101"/>
              <p:cNvSpPr>
                <a:spLocks noChangeShapeType="1"/>
              </p:cNvSpPr>
              <p:nvPr/>
            </p:nvSpPr>
            <p:spPr bwMode="auto">
              <a:xfrm>
                <a:off x="4032" y="3888"/>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2294" name="Line 102"/>
              <p:cNvSpPr>
                <a:spLocks noChangeShapeType="1"/>
              </p:cNvSpPr>
              <p:nvPr/>
            </p:nvSpPr>
            <p:spPr bwMode="auto">
              <a:xfrm flipH="1">
                <a:off x="3360" y="3888"/>
                <a:ext cx="33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92295" name="Text Box 103"/>
            <p:cNvSpPr txBox="1">
              <a:spLocks noChangeArrowheads="1"/>
            </p:cNvSpPr>
            <p:nvPr/>
          </p:nvSpPr>
          <p:spPr bwMode="auto">
            <a:xfrm>
              <a:off x="4464" y="2976"/>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ea typeface="黑体" pitchFamily="2" charset="-122"/>
                </a:rPr>
                <a:t>缓冲器</a:t>
              </a:r>
              <a:endParaRPr lang="zh-CN" altLang="en-US" b="0"/>
            </a:p>
          </p:txBody>
        </p:sp>
      </p:grpSp>
      <p:sp>
        <p:nvSpPr>
          <p:cNvPr id="2" name="日期占位符 1"/>
          <p:cNvSpPr>
            <a:spLocks noGrp="1"/>
          </p:cNvSpPr>
          <p:nvPr>
            <p:ph type="dt" sz="half" idx="10"/>
          </p:nvPr>
        </p:nvSpPr>
        <p:spPr/>
        <p:txBody>
          <a:bodyPr/>
          <a:lstStyle/>
          <a:p>
            <a:pPr>
              <a:defRPr/>
            </a:pPr>
            <a:fld id="{D70EB611-F5C1-49F2-8BE7-EB01E3200417}" type="datetime1">
              <a:rPr lang="zh-CN" altLang="en-US" smtClean="0"/>
              <a:t>2019/4/17</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6</a:t>
            </a:r>
            <a:r>
              <a:rPr lang="zh-CN" altLang="en-US"/>
              <a:t>章</a:t>
            </a:r>
            <a:endParaRPr lang="en-US" altLang="zh-CN"/>
          </a:p>
        </p:txBody>
      </p:sp>
      <p:sp>
        <p:nvSpPr>
          <p:cNvPr id="4" name="灯片编号占位符 3"/>
          <p:cNvSpPr>
            <a:spLocks noGrp="1"/>
          </p:cNvSpPr>
          <p:nvPr>
            <p:ph type="sldNum" sz="quarter" idx="12"/>
          </p:nvPr>
        </p:nvSpPr>
        <p:spPr/>
        <p:txBody>
          <a:bodyPr/>
          <a:lstStyle/>
          <a:p>
            <a:pPr>
              <a:defRPr/>
            </a:pPr>
            <a:fld id="{EF64F774-8DC4-4688-9B05-397F5F62511F}" type="slidenum">
              <a:rPr lang="en-US" altLang="zh-CN" smtClean="0"/>
              <a:pPr>
                <a:defRPr/>
              </a:pPr>
              <a:t>6</a:t>
            </a:fld>
            <a:endParaRPr lang="en-US" altLang="zh-CN"/>
          </a:p>
        </p:txBody>
      </p:sp>
      <p:sp>
        <p:nvSpPr>
          <p:cNvPr id="5" name="矩形 4"/>
          <p:cNvSpPr/>
          <p:nvPr/>
        </p:nvSpPr>
        <p:spPr>
          <a:xfrm>
            <a:off x="2467756" y="5972761"/>
            <a:ext cx="4270721" cy="461665"/>
          </a:xfrm>
          <a:prstGeom prst="rect">
            <a:avLst/>
          </a:prstGeom>
          <a:solidFill>
            <a:schemeClr val="accent1">
              <a:lumMod val="60000"/>
              <a:lumOff val="40000"/>
            </a:schemeClr>
          </a:solidFill>
        </p:spPr>
        <p:txBody>
          <a:bodyPr wrap="none">
            <a:spAutoFit/>
          </a:bodyPr>
          <a:lstStyle/>
          <a:p>
            <a:r>
              <a:rPr lang="zh-CN" altLang="en-US" sz="2400" dirty="0">
                <a:effectLst>
                  <a:outerShdw blurRad="38100" dist="38100" dir="2700000" algn="tl">
                    <a:srgbClr val="C0C0C0"/>
                  </a:outerShdw>
                </a:effectLst>
              </a:rPr>
              <a:t>选择哪一种符号并不是任意的</a:t>
            </a:r>
            <a:r>
              <a:rPr lang="en-US" altLang="zh-CN" sz="2400" dirty="0">
                <a:effectLst>
                  <a:outerShdw blurRad="38100" dist="38100" dir="2700000" algn="tl">
                    <a:srgbClr val="C0C0C0"/>
                  </a:outerShdw>
                </a:effectLst>
              </a:rPr>
              <a:t>!</a:t>
            </a:r>
            <a:endParaRPr lang="zh-CN" altLang="en-US" sz="2400" dirty="0"/>
          </a:p>
        </p:txBody>
      </p:sp>
    </p:spTree>
    <p:extLst>
      <p:ext uri="{BB962C8B-B14F-4D97-AF65-F5344CB8AC3E}">
        <p14:creationId xmlns:p14="http://schemas.microsoft.com/office/powerpoint/2010/main" val="28402042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2296"/>
                                        </p:tgtEl>
                                        <p:attrNameLst>
                                          <p:attrName>style.visibility</p:attrName>
                                        </p:attrNameLst>
                                      </p:cBhvr>
                                      <p:to>
                                        <p:strVal val="visible"/>
                                      </p:to>
                                    </p:set>
                                    <p:animEffect transition="in" filter="blinds(horizontal)">
                                      <p:cBhvr>
                                        <p:cTn id="7" dur="500"/>
                                        <p:tgtEl>
                                          <p:spTgt spid="3922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2297"/>
                                        </p:tgtEl>
                                        <p:attrNameLst>
                                          <p:attrName>style.visibility</p:attrName>
                                        </p:attrNameLst>
                                      </p:cBhvr>
                                      <p:to>
                                        <p:strVal val="visible"/>
                                      </p:to>
                                    </p:set>
                                    <p:animEffect transition="in" filter="blinds(horizontal)">
                                      <p:cBhvr>
                                        <p:cTn id="12" dur="500"/>
                                        <p:tgtEl>
                                          <p:spTgt spid="3922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92268"/>
                                        </p:tgtEl>
                                        <p:attrNameLst>
                                          <p:attrName>style.visibility</p:attrName>
                                        </p:attrNameLst>
                                      </p:cBhvr>
                                      <p:to>
                                        <p:strVal val="visible"/>
                                      </p:to>
                                    </p:set>
                                    <p:animEffect transition="in" filter="strips(downRight)">
                                      <p:cBhvr>
                                        <p:cTn id="17" dur="500"/>
                                        <p:tgtEl>
                                          <p:spTgt spid="3922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92269"/>
                                        </p:tgtEl>
                                        <p:attrNameLst>
                                          <p:attrName>style.visibility</p:attrName>
                                        </p:attrNameLst>
                                      </p:cBhvr>
                                      <p:to>
                                        <p:strVal val="visible"/>
                                      </p:to>
                                    </p:set>
                                    <p:animEffect transition="in" filter="strips(downRight)">
                                      <p:cBhvr>
                                        <p:cTn id="22" dur="500"/>
                                        <p:tgtEl>
                                          <p:spTgt spid="3922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92270"/>
                                        </p:tgtEl>
                                        <p:attrNameLst>
                                          <p:attrName>style.visibility</p:attrName>
                                        </p:attrNameLst>
                                      </p:cBhvr>
                                      <p:to>
                                        <p:strVal val="visible"/>
                                      </p:to>
                                    </p:set>
                                    <p:animEffect transition="in" filter="strips(downRight)">
                                      <p:cBhvr>
                                        <p:cTn id="27" dur="500"/>
                                        <p:tgtEl>
                                          <p:spTgt spid="3922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392271"/>
                                        </p:tgtEl>
                                        <p:attrNameLst>
                                          <p:attrName>style.visibility</p:attrName>
                                        </p:attrNameLst>
                                      </p:cBhvr>
                                      <p:to>
                                        <p:strVal val="visible"/>
                                      </p:to>
                                    </p:set>
                                    <p:animEffect transition="in" filter="barn(outHorizontal)">
                                      <p:cBhvr>
                                        <p:cTn id="32" dur="500"/>
                                        <p:tgtEl>
                                          <p:spTgt spid="3922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92272"/>
                                        </p:tgtEl>
                                        <p:attrNameLst>
                                          <p:attrName>style.visibility</p:attrName>
                                        </p:attrNameLst>
                                      </p:cBhvr>
                                      <p:to>
                                        <p:strVal val="visible"/>
                                      </p:to>
                                    </p:set>
                                    <p:animEffect transition="in" filter="blinds(horizontal)">
                                      <p:cBhvr>
                                        <p:cTn id="37" dur="500"/>
                                        <p:tgtEl>
                                          <p:spTgt spid="39227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92284"/>
                                        </p:tgtEl>
                                        <p:attrNameLst>
                                          <p:attrName>style.visibility</p:attrName>
                                        </p:attrNameLst>
                                      </p:cBhvr>
                                      <p:to>
                                        <p:strVal val="visible"/>
                                      </p:to>
                                    </p:set>
                                    <p:animEffect transition="in" filter="blinds(horizontal)">
                                      <p:cBhvr>
                                        <p:cTn id="42" dur="500"/>
                                        <p:tgtEl>
                                          <p:spTgt spid="392284"/>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268" grpId="0" animBg="1"/>
      <p:bldP spid="392269" grpId="0" animBg="1"/>
      <p:bldP spid="392270" grpId="0" animBg="1"/>
      <p:bldP spid="392271"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1716" name="Rectangle 4"/>
          <p:cNvSpPr>
            <a:spLocks noGrp="1" noChangeArrowheads="1"/>
          </p:cNvSpPr>
          <p:nvPr>
            <p:ph type="title"/>
          </p:nvPr>
        </p:nvSpPr>
        <p:spPr/>
        <p:txBody>
          <a:bodyPr/>
          <a:lstStyle/>
          <a:p>
            <a:r>
              <a:rPr lang="zh-CN" altLang="en-US"/>
              <a:t>信号名和有效电平</a:t>
            </a:r>
          </a:p>
        </p:txBody>
      </p:sp>
      <p:sp>
        <p:nvSpPr>
          <p:cNvPr id="371717" name="Rectangle 5"/>
          <p:cNvSpPr>
            <a:spLocks noGrp="1" noChangeArrowheads="1"/>
          </p:cNvSpPr>
          <p:nvPr>
            <p:ph type="body" idx="1"/>
          </p:nvPr>
        </p:nvSpPr>
        <p:spPr>
          <a:xfrm>
            <a:off x="457200" y="1239839"/>
            <a:ext cx="8686800" cy="2477194"/>
          </a:xfrm>
        </p:spPr>
        <p:txBody>
          <a:bodyPr/>
          <a:lstStyle/>
          <a:p>
            <a:pPr>
              <a:lnSpc>
                <a:spcPct val="120000"/>
              </a:lnSpc>
            </a:pPr>
            <a:r>
              <a:rPr lang="zh-CN" altLang="en-US" dirty="0"/>
              <a:t>信号的命名</a:t>
            </a:r>
          </a:p>
          <a:p>
            <a:pPr>
              <a:lnSpc>
                <a:spcPct val="120000"/>
              </a:lnSpc>
            </a:pPr>
            <a:r>
              <a:rPr lang="zh-CN" altLang="en-US" dirty="0"/>
              <a:t>与信号相关的有效电平</a:t>
            </a:r>
          </a:p>
          <a:p>
            <a:pPr lvl="1">
              <a:lnSpc>
                <a:spcPct val="120000"/>
              </a:lnSpc>
            </a:pPr>
            <a:r>
              <a:rPr lang="zh-CN" altLang="en-US" dirty="0"/>
              <a:t>高电平有效（</a:t>
            </a:r>
            <a:r>
              <a:rPr lang="en-US" altLang="zh-CN" dirty="0"/>
              <a:t>active  high）</a:t>
            </a:r>
            <a:endParaRPr lang="zh-CN" altLang="en-US" dirty="0"/>
          </a:p>
          <a:p>
            <a:pPr lvl="1">
              <a:lnSpc>
                <a:spcPct val="120000"/>
              </a:lnSpc>
            </a:pPr>
            <a:r>
              <a:rPr lang="zh-CN" altLang="en-US" dirty="0"/>
              <a:t>低电平有效（</a:t>
            </a:r>
            <a:r>
              <a:rPr lang="en-US" altLang="zh-CN" dirty="0"/>
              <a:t>active  low）</a:t>
            </a:r>
          </a:p>
        </p:txBody>
      </p:sp>
      <p:sp>
        <p:nvSpPr>
          <p:cNvPr id="371718" name="Text Box 6"/>
          <p:cNvSpPr txBox="1">
            <a:spLocks noChangeArrowheads="1"/>
          </p:cNvSpPr>
          <p:nvPr/>
        </p:nvSpPr>
        <p:spPr bwMode="auto">
          <a:xfrm>
            <a:off x="5791200" y="1905000"/>
            <a:ext cx="2971800"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sz="2800" dirty="0">
                <a:solidFill>
                  <a:srgbClr val="FF0000"/>
                </a:solidFill>
                <a:ea typeface="黑体" pitchFamily="2" charset="-122"/>
              </a:rPr>
              <a:t>有反相圈的引脚</a:t>
            </a:r>
          </a:p>
          <a:p>
            <a:pPr>
              <a:lnSpc>
                <a:spcPct val="150000"/>
              </a:lnSpc>
            </a:pPr>
            <a:r>
              <a:rPr lang="zh-CN" altLang="en-US" sz="2800" dirty="0">
                <a:solidFill>
                  <a:srgbClr val="FF0000"/>
                </a:solidFill>
                <a:ea typeface="黑体" pitchFamily="2" charset="-122"/>
              </a:rPr>
              <a:t>表示低电平有效</a:t>
            </a:r>
          </a:p>
        </p:txBody>
      </p:sp>
      <p:sp>
        <p:nvSpPr>
          <p:cNvPr id="371741" name="Text Box 29"/>
          <p:cNvSpPr txBox="1">
            <a:spLocks noChangeArrowheads="1"/>
          </p:cNvSpPr>
          <p:nvPr/>
        </p:nvSpPr>
        <p:spPr bwMode="auto">
          <a:xfrm>
            <a:off x="1720850" y="5410200"/>
            <a:ext cx="5899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solidFill>
                  <a:schemeClr val="tx2"/>
                </a:solidFill>
                <a:ea typeface="黑体" pitchFamily="2" charset="-122"/>
              </a:rPr>
              <a:t>给定逻辑功能只在符号框的内部发生</a:t>
            </a:r>
          </a:p>
        </p:txBody>
      </p:sp>
      <p:grpSp>
        <p:nvGrpSpPr>
          <p:cNvPr id="371745" name="Group 33"/>
          <p:cNvGrpSpPr>
            <a:grpSpLocks/>
          </p:cNvGrpSpPr>
          <p:nvPr/>
        </p:nvGrpSpPr>
        <p:grpSpPr bwMode="auto">
          <a:xfrm>
            <a:off x="457200" y="4114800"/>
            <a:ext cx="3733800" cy="914400"/>
            <a:chOff x="384" y="2784"/>
            <a:chExt cx="2352" cy="576"/>
          </a:xfrm>
        </p:grpSpPr>
        <p:sp>
          <p:nvSpPr>
            <p:cNvPr id="371720" name="Arc 8"/>
            <p:cNvSpPr>
              <a:spLocks/>
            </p:cNvSpPr>
            <p:nvPr/>
          </p:nvSpPr>
          <p:spPr bwMode="auto">
            <a:xfrm>
              <a:off x="1872" y="2835"/>
              <a:ext cx="289" cy="479"/>
            </a:xfrm>
            <a:custGeom>
              <a:avLst/>
              <a:gdLst>
                <a:gd name="G0" fmla="+- 4378 0 0"/>
                <a:gd name="G1" fmla="+- 21600 0 0"/>
                <a:gd name="G2" fmla="+- 21600 0 0"/>
                <a:gd name="T0" fmla="*/ 1620 w 25978"/>
                <a:gd name="T1" fmla="*/ 177 h 43200"/>
                <a:gd name="T2" fmla="*/ 0 w 25978"/>
                <a:gd name="T3" fmla="*/ 42752 h 43200"/>
                <a:gd name="T4" fmla="*/ 4378 w 25978"/>
                <a:gd name="T5" fmla="*/ 21600 h 43200"/>
              </a:gdLst>
              <a:ahLst/>
              <a:cxnLst>
                <a:cxn ang="0">
                  <a:pos x="T0" y="T1"/>
                </a:cxn>
                <a:cxn ang="0">
                  <a:pos x="T2" y="T3"/>
                </a:cxn>
                <a:cxn ang="0">
                  <a:pos x="T4" y="T5"/>
                </a:cxn>
              </a:cxnLst>
              <a:rect l="0" t="0" r="r" b="b"/>
              <a:pathLst>
                <a:path w="25978" h="43200" fill="none" extrusionOk="0">
                  <a:moveTo>
                    <a:pt x="1619" y="176"/>
                  </a:moveTo>
                  <a:cubicBezTo>
                    <a:pt x="2534" y="59"/>
                    <a:pt x="3455" y="-1"/>
                    <a:pt x="4378" y="0"/>
                  </a:cubicBezTo>
                  <a:cubicBezTo>
                    <a:pt x="16307" y="0"/>
                    <a:pt x="25978" y="9670"/>
                    <a:pt x="25978" y="21600"/>
                  </a:cubicBezTo>
                  <a:cubicBezTo>
                    <a:pt x="25978" y="33529"/>
                    <a:pt x="16307" y="43200"/>
                    <a:pt x="4378" y="43200"/>
                  </a:cubicBezTo>
                  <a:cubicBezTo>
                    <a:pt x="2907" y="43200"/>
                    <a:pt x="1440" y="43049"/>
                    <a:pt x="0" y="42751"/>
                  </a:cubicBezTo>
                </a:path>
                <a:path w="25978" h="43200" stroke="0" extrusionOk="0">
                  <a:moveTo>
                    <a:pt x="1619" y="176"/>
                  </a:moveTo>
                  <a:cubicBezTo>
                    <a:pt x="2534" y="59"/>
                    <a:pt x="3455" y="-1"/>
                    <a:pt x="4378" y="0"/>
                  </a:cubicBezTo>
                  <a:cubicBezTo>
                    <a:pt x="16307" y="0"/>
                    <a:pt x="25978" y="9670"/>
                    <a:pt x="25978" y="21600"/>
                  </a:cubicBezTo>
                  <a:cubicBezTo>
                    <a:pt x="25978" y="33529"/>
                    <a:pt x="16307" y="43200"/>
                    <a:pt x="4378" y="43200"/>
                  </a:cubicBezTo>
                  <a:cubicBezTo>
                    <a:pt x="2907" y="43200"/>
                    <a:pt x="1440" y="43049"/>
                    <a:pt x="0" y="42751"/>
                  </a:cubicBezTo>
                  <a:lnTo>
                    <a:pt x="4378"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721" name="Line 9"/>
            <p:cNvSpPr>
              <a:spLocks noChangeShapeType="1"/>
            </p:cNvSpPr>
            <p:nvPr/>
          </p:nvSpPr>
          <p:spPr bwMode="auto">
            <a:xfrm flipH="1">
              <a:off x="1536" y="2832"/>
              <a:ext cx="38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22" name="Line 10"/>
            <p:cNvSpPr>
              <a:spLocks noChangeShapeType="1"/>
            </p:cNvSpPr>
            <p:nvPr/>
          </p:nvSpPr>
          <p:spPr bwMode="auto">
            <a:xfrm flipH="1">
              <a:off x="1536" y="3312"/>
              <a:ext cx="38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23" name="Line 11"/>
            <p:cNvSpPr>
              <a:spLocks noChangeShapeType="1"/>
            </p:cNvSpPr>
            <p:nvPr/>
          </p:nvSpPr>
          <p:spPr bwMode="auto">
            <a:xfrm>
              <a:off x="1536" y="2832"/>
              <a:ext cx="0" cy="48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25" name="Line 13"/>
            <p:cNvSpPr>
              <a:spLocks noChangeShapeType="1"/>
            </p:cNvSpPr>
            <p:nvPr/>
          </p:nvSpPr>
          <p:spPr bwMode="auto">
            <a:xfrm>
              <a:off x="2160" y="3072"/>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26" name="Line 14"/>
            <p:cNvSpPr>
              <a:spLocks noChangeShapeType="1"/>
            </p:cNvSpPr>
            <p:nvPr/>
          </p:nvSpPr>
          <p:spPr bwMode="auto">
            <a:xfrm flipH="1">
              <a:off x="1248" y="3216"/>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27" name="Line 15"/>
            <p:cNvSpPr>
              <a:spLocks noChangeShapeType="1"/>
            </p:cNvSpPr>
            <p:nvPr/>
          </p:nvSpPr>
          <p:spPr bwMode="auto">
            <a:xfrm flipH="1">
              <a:off x="1248" y="2928"/>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42" name="Text Box 30"/>
            <p:cNvSpPr txBox="1">
              <a:spLocks noChangeArrowheads="1"/>
            </p:cNvSpPr>
            <p:nvPr/>
          </p:nvSpPr>
          <p:spPr bwMode="auto">
            <a:xfrm>
              <a:off x="580" y="2784"/>
              <a:ext cx="6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READY</a:t>
              </a:r>
            </a:p>
          </p:txBody>
        </p:sp>
        <p:sp>
          <p:nvSpPr>
            <p:cNvPr id="371743" name="Text Box 31"/>
            <p:cNvSpPr txBox="1">
              <a:spLocks noChangeArrowheads="1"/>
            </p:cNvSpPr>
            <p:nvPr/>
          </p:nvSpPr>
          <p:spPr bwMode="auto">
            <a:xfrm>
              <a:off x="384" y="3072"/>
              <a:ext cx="8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REQUEST</a:t>
              </a:r>
            </a:p>
          </p:txBody>
        </p:sp>
        <p:sp>
          <p:nvSpPr>
            <p:cNvPr id="371744" name="Text Box 32"/>
            <p:cNvSpPr txBox="1">
              <a:spLocks noChangeArrowheads="1"/>
            </p:cNvSpPr>
            <p:nvPr/>
          </p:nvSpPr>
          <p:spPr bwMode="auto">
            <a:xfrm>
              <a:off x="2374" y="2928"/>
              <a:ext cx="3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GO</a:t>
              </a:r>
            </a:p>
          </p:txBody>
        </p:sp>
      </p:grpSp>
      <p:grpSp>
        <p:nvGrpSpPr>
          <p:cNvPr id="371749" name="Group 37"/>
          <p:cNvGrpSpPr>
            <a:grpSpLocks/>
          </p:cNvGrpSpPr>
          <p:nvPr/>
        </p:nvGrpSpPr>
        <p:grpSpPr bwMode="auto">
          <a:xfrm>
            <a:off x="4495800" y="4114800"/>
            <a:ext cx="4305300" cy="838200"/>
            <a:chOff x="2832" y="2784"/>
            <a:chExt cx="2712" cy="528"/>
          </a:xfrm>
        </p:grpSpPr>
        <p:grpSp>
          <p:nvGrpSpPr>
            <p:cNvPr id="371740" name="Group 28"/>
            <p:cNvGrpSpPr>
              <a:grpSpLocks/>
            </p:cNvGrpSpPr>
            <p:nvPr/>
          </p:nvGrpSpPr>
          <p:grpSpPr bwMode="auto">
            <a:xfrm>
              <a:off x="3888" y="2832"/>
              <a:ext cx="1152" cy="480"/>
              <a:chOff x="3888" y="3023"/>
              <a:chExt cx="1152" cy="480"/>
            </a:xfrm>
          </p:grpSpPr>
          <p:sp>
            <p:nvSpPr>
              <p:cNvPr id="371730" name="Arc 18"/>
              <p:cNvSpPr>
                <a:spLocks/>
              </p:cNvSpPr>
              <p:nvPr/>
            </p:nvSpPr>
            <p:spPr bwMode="auto">
              <a:xfrm>
                <a:off x="4530" y="3024"/>
                <a:ext cx="271" cy="479"/>
              </a:xfrm>
              <a:custGeom>
                <a:avLst/>
                <a:gdLst>
                  <a:gd name="G0" fmla="+- 2758 0 0"/>
                  <a:gd name="G1" fmla="+- 21600 0 0"/>
                  <a:gd name="G2" fmla="+- 21600 0 0"/>
                  <a:gd name="T0" fmla="*/ 0 w 24358"/>
                  <a:gd name="T1" fmla="*/ 177 h 43200"/>
                  <a:gd name="T2" fmla="*/ 301 w 24358"/>
                  <a:gd name="T3" fmla="*/ 43060 h 43200"/>
                  <a:gd name="T4" fmla="*/ 2758 w 24358"/>
                  <a:gd name="T5" fmla="*/ 21600 h 43200"/>
                </a:gdLst>
                <a:ahLst/>
                <a:cxnLst>
                  <a:cxn ang="0">
                    <a:pos x="T0" y="T1"/>
                  </a:cxn>
                  <a:cxn ang="0">
                    <a:pos x="T2" y="T3"/>
                  </a:cxn>
                  <a:cxn ang="0">
                    <a:pos x="T4" y="T5"/>
                  </a:cxn>
                </a:cxnLst>
                <a:rect l="0" t="0" r="r" b="b"/>
                <a:pathLst>
                  <a:path w="24358" h="43200" fill="none" extrusionOk="0">
                    <a:moveTo>
                      <a:pt x="-1" y="176"/>
                    </a:moveTo>
                    <a:cubicBezTo>
                      <a:pt x="914" y="59"/>
                      <a:pt x="1835" y="-1"/>
                      <a:pt x="2758" y="0"/>
                    </a:cubicBezTo>
                    <a:cubicBezTo>
                      <a:pt x="14687" y="0"/>
                      <a:pt x="24358" y="9670"/>
                      <a:pt x="24358" y="21600"/>
                    </a:cubicBezTo>
                    <a:cubicBezTo>
                      <a:pt x="24358" y="33529"/>
                      <a:pt x="14687" y="43200"/>
                      <a:pt x="2758" y="43200"/>
                    </a:cubicBezTo>
                    <a:cubicBezTo>
                      <a:pt x="1937" y="43200"/>
                      <a:pt x="1116" y="43153"/>
                      <a:pt x="301" y="43059"/>
                    </a:cubicBezTo>
                  </a:path>
                  <a:path w="24358" h="43200" stroke="0" extrusionOk="0">
                    <a:moveTo>
                      <a:pt x="-1" y="176"/>
                    </a:moveTo>
                    <a:cubicBezTo>
                      <a:pt x="914" y="59"/>
                      <a:pt x="1835" y="-1"/>
                      <a:pt x="2758" y="0"/>
                    </a:cubicBezTo>
                    <a:cubicBezTo>
                      <a:pt x="14687" y="0"/>
                      <a:pt x="24358" y="9670"/>
                      <a:pt x="24358" y="21600"/>
                    </a:cubicBezTo>
                    <a:cubicBezTo>
                      <a:pt x="24358" y="33529"/>
                      <a:pt x="14687" y="43200"/>
                      <a:pt x="2758" y="43200"/>
                    </a:cubicBezTo>
                    <a:cubicBezTo>
                      <a:pt x="1937" y="43200"/>
                      <a:pt x="1116" y="43153"/>
                      <a:pt x="301" y="43059"/>
                    </a:cubicBezTo>
                    <a:lnTo>
                      <a:pt x="2758"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0000"/>
                  </a:solidFill>
                </a:endParaRPr>
              </a:p>
            </p:txBody>
          </p:sp>
          <p:sp>
            <p:nvSpPr>
              <p:cNvPr id="371731" name="Line 19"/>
              <p:cNvSpPr>
                <a:spLocks noChangeShapeType="1"/>
              </p:cNvSpPr>
              <p:nvPr/>
            </p:nvSpPr>
            <p:spPr bwMode="auto">
              <a:xfrm flipH="1">
                <a:off x="4176" y="3023"/>
                <a:ext cx="38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FF0000"/>
                  </a:solidFill>
                </a:endParaRPr>
              </a:p>
            </p:txBody>
          </p:sp>
          <p:sp>
            <p:nvSpPr>
              <p:cNvPr id="371732" name="Line 20"/>
              <p:cNvSpPr>
                <a:spLocks noChangeShapeType="1"/>
              </p:cNvSpPr>
              <p:nvPr/>
            </p:nvSpPr>
            <p:spPr bwMode="auto">
              <a:xfrm flipH="1">
                <a:off x="4176" y="3503"/>
                <a:ext cx="38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FF0000"/>
                  </a:solidFill>
                </a:endParaRPr>
              </a:p>
            </p:txBody>
          </p:sp>
          <p:sp>
            <p:nvSpPr>
              <p:cNvPr id="371733" name="Line 21"/>
              <p:cNvSpPr>
                <a:spLocks noChangeShapeType="1"/>
              </p:cNvSpPr>
              <p:nvPr/>
            </p:nvSpPr>
            <p:spPr bwMode="auto">
              <a:xfrm>
                <a:off x="4176" y="3023"/>
                <a:ext cx="0" cy="48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FF0000"/>
                  </a:solidFill>
                </a:endParaRPr>
              </a:p>
            </p:txBody>
          </p:sp>
          <p:sp>
            <p:nvSpPr>
              <p:cNvPr id="371734" name="Oval 22"/>
              <p:cNvSpPr>
                <a:spLocks noChangeArrowheads="1"/>
              </p:cNvSpPr>
              <p:nvPr/>
            </p:nvSpPr>
            <p:spPr bwMode="auto">
              <a:xfrm>
                <a:off x="4080" y="3359"/>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0000"/>
                  </a:solidFill>
                </a:endParaRPr>
              </a:p>
            </p:txBody>
          </p:sp>
          <p:sp>
            <p:nvSpPr>
              <p:cNvPr id="371735" name="Line 23"/>
              <p:cNvSpPr>
                <a:spLocks noChangeShapeType="1"/>
              </p:cNvSpPr>
              <p:nvPr/>
            </p:nvSpPr>
            <p:spPr bwMode="auto">
              <a:xfrm>
                <a:off x="4896" y="3264"/>
                <a:ext cx="1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FF0000"/>
                  </a:solidFill>
                </a:endParaRPr>
              </a:p>
            </p:txBody>
          </p:sp>
          <p:sp>
            <p:nvSpPr>
              <p:cNvPr id="371736" name="Line 24"/>
              <p:cNvSpPr>
                <a:spLocks noChangeShapeType="1"/>
              </p:cNvSpPr>
              <p:nvPr/>
            </p:nvSpPr>
            <p:spPr bwMode="auto">
              <a:xfrm flipH="1">
                <a:off x="3888" y="3407"/>
                <a:ext cx="192"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FF0000"/>
                  </a:solidFill>
                </a:endParaRPr>
              </a:p>
            </p:txBody>
          </p:sp>
          <p:sp>
            <p:nvSpPr>
              <p:cNvPr id="371737" name="Line 25"/>
              <p:cNvSpPr>
                <a:spLocks noChangeShapeType="1"/>
              </p:cNvSpPr>
              <p:nvPr/>
            </p:nvSpPr>
            <p:spPr bwMode="auto">
              <a:xfrm flipH="1">
                <a:off x="3888" y="3119"/>
                <a:ext cx="192"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FF0000"/>
                  </a:solidFill>
                </a:endParaRPr>
              </a:p>
            </p:txBody>
          </p:sp>
          <p:sp>
            <p:nvSpPr>
              <p:cNvPr id="371738" name="Oval 26"/>
              <p:cNvSpPr>
                <a:spLocks noChangeArrowheads="1"/>
              </p:cNvSpPr>
              <p:nvPr/>
            </p:nvSpPr>
            <p:spPr bwMode="auto">
              <a:xfrm>
                <a:off x="4080" y="3071"/>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0000"/>
                  </a:solidFill>
                </a:endParaRPr>
              </a:p>
            </p:txBody>
          </p:sp>
          <p:sp>
            <p:nvSpPr>
              <p:cNvPr id="371739" name="Oval 27"/>
              <p:cNvSpPr>
                <a:spLocks noChangeArrowheads="1"/>
              </p:cNvSpPr>
              <p:nvPr/>
            </p:nvSpPr>
            <p:spPr bwMode="auto">
              <a:xfrm>
                <a:off x="4800" y="3216"/>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0000"/>
                  </a:solidFill>
                </a:endParaRPr>
              </a:p>
            </p:txBody>
          </p:sp>
        </p:grpSp>
        <p:sp>
          <p:nvSpPr>
            <p:cNvPr id="371746" name="Text Box 34"/>
            <p:cNvSpPr txBox="1">
              <a:spLocks noChangeArrowheads="1"/>
            </p:cNvSpPr>
            <p:nvPr/>
          </p:nvSpPr>
          <p:spPr bwMode="auto">
            <a:xfrm>
              <a:off x="3036" y="2784"/>
              <a:ext cx="77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rPr>
                <a:t>READY_L</a:t>
              </a:r>
              <a:endParaRPr lang="zh-CN" altLang="en-US">
                <a:solidFill>
                  <a:srgbClr val="FF0000"/>
                </a:solidFill>
              </a:endParaRPr>
            </a:p>
          </p:txBody>
        </p:sp>
        <p:sp>
          <p:nvSpPr>
            <p:cNvPr id="371747" name="Text Box 35"/>
            <p:cNvSpPr txBox="1">
              <a:spLocks noChangeArrowheads="1"/>
            </p:cNvSpPr>
            <p:nvPr/>
          </p:nvSpPr>
          <p:spPr bwMode="auto">
            <a:xfrm>
              <a:off x="2832" y="3072"/>
              <a:ext cx="98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rPr>
                <a:t>REQUEST_L</a:t>
              </a:r>
              <a:endParaRPr lang="zh-CN" altLang="en-US">
                <a:solidFill>
                  <a:srgbClr val="FF0000"/>
                </a:solidFill>
              </a:endParaRPr>
            </a:p>
          </p:txBody>
        </p:sp>
        <p:sp>
          <p:nvSpPr>
            <p:cNvPr id="371748" name="Text Box 36"/>
            <p:cNvSpPr txBox="1">
              <a:spLocks noChangeArrowheads="1"/>
            </p:cNvSpPr>
            <p:nvPr/>
          </p:nvSpPr>
          <p:spPr bwMode="auto">
            <a:xfrm>
              <a:off x="5040" y="2928"/>
              <a:ext cx="50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rPr>
                <a:t>GO_L</a:t>
              </a:r>
              <a:endParaRPr lang="zh-CN" altLang="en-US">
                <a:solidFill>
                  <a:srgbClr val="FF0000"/>
                </a:solidFill>
              </a:endParaRPr>
            </a:p>
          </p:txBody>
        </p:sp>
      </p:grpSp>
      <p:sp>
        <p:nvSpPr>
          <p:cNvPr id="2" name="日期占位符 1"/>
          <p:cNvSpPr>
            <a:spLocks noGrp="1"/>
          </p:cNvSpPr>
          <p:nvPr>
            <p:ph type="dt" sz="half" idx="10"/>
          </p:nvPr>
        </p:nvSpPr>
        <p:spPr/>
        <p:txBody>
          <a:bodyPr/>
          <a:lstStyle/>
          <a:p>
            <a:pPr>
              <a:defRPr/>
            </a:pPr>
            <a:fld id="{6FC0101D-7B88-4887-BFA4-4E9F6D777E11}" type="datetime1">
              <a:rPr lang="zh-CN" altLang="en-US" smtClean="0"/>
              <a:t>2019/4/17</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6</a:t>
            </a:r>
            <a:r>
              <a:rPr lang="zh-CN" altLang="en-US"/>
              <a:t>章</a:t>
            </a:r>
            <a:endParaRPr lang="en-US" altLang="zh-CN"/>
          </a:p>
        </p:txBody>
      </p:sp>
      <p:sp>
        <p:nvSpPr>
          <p:cNvPr id="4" name="灯片编号占位符 3"/>
          <p:cNvSpPr>
            <a:spLocks noGrp="1"/>
          </p:cNvSpPr>
          <p:nvPr>
            <p:ph type="sldNum" sz="quarter" idx="12"/>
          </p:nvPr>
        </p:nvSpPr>
        <p:spPr/>
        <p:txBody>
          <a:bodyPr/>
          <a:lstStyle/>
          <a:p>
            <a:pPr>
              <a:defRPr/>
            </a:pPr>
            <a:fld id="{EF64F774-8DC4-4688-9B05-397F5F62511F}" type="slidenum">
              <a:rPr lang="en-US" altLang="zh-CN" smtClean="0"/>
              <a:pPr>
                <a:defRPr/>
              </a:pPr>
              <a:t>7</a:t>
            </a:fld>
            <a:endParaRPr lang="en-US" altLang="zh-CN"/>
          </a:p>
        </p:txBody>
      </p:sp>
    </p:spTree>
    <p:extLst>
      <p:ext uri="{BB962C8B-B14F-4D97-AF65-F5344CB8AC3E}">
        <p14:creationId xmlns:p14="http://schemas.microsoft.com/office/powerpoint/2010/main" val="23138169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1745"/>
                                        </p:tgtEl>
                                        <p:attrNameLst>
                                          <p:attrName>style.visibility</p:attrName>
                                        </p:attrNameLst>
                                      </p:cBhvr>
                                      <p:to>
                                        <p:strVal val="visible"/>
                                      </p:to>
                                    </p:set>
                                    <p:animEffect transition="in" filter="blinds(horizontal)">
                                      <p:cBhvr>
                                        <p:cTn id="7" dur="500"/>
                                        <p:tgtEl>
                                          <p:spTgt spid="3717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1749"/>
                                        </p:tgtEl>
                                        <p:attrNameLst>
                                          <p:attrName>style.visibility</p:attrName>
                                        </p:attrNameLst>
                                      </p:cBhvr>
                                      <p:to>
                                        <p:strVal val="visible"/>
                                      </p:to>
                                    </p:set>
                                    <p:animEffect transition="in" filter="blinds(horizontal)">
                                      <p:cBhvr>
                                        <p:cTn id="12" dur="500"/>
                                        <p:tgtEl>
                                          <p:spTgt spid="3717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1718"/>
                                        </p:tgtEl>
                                        <p:attrNameLst>
                                          <p:attrName>style.visibility</p:attrName>
                                        </p:attrNameLst>
                                      </p:cBhvr>
                                      <p:to>
                                        <p:strVal val="visible"/>
                                      </p:to>
                                    </p:set>
                                    <p:animEffect transition="in" filter="blinds(horizontal)">
                                      <p:cBhvr>
                                        <p:cTn id="17" dur="500"/>
                                        <p:tgtEl>
                                          <p:spTgt spid="3717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1741"/>
                                        </p:tgtEl>
                                        <p:attrNameLst>
                                          <p:attrName>style.visibility</p:attrName>
                                        </p:attrNameLst>
                                      </p:cBhvr>
                                      <p:to>
                                        <p:strVal val="visible"/>
                                      </p:to>
                                    </p:set>
                                    <p:animEffect transition="in" filter="blinds(horizontal)">
                                      <p:cBhvr>
                                        <p:cTn id="22" dur="500"/>
                                        <p:tgtEl>
                                          <p:spTgt spid="371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8" grpId="0" autoUpdateAnimBg="0"/>
      <p:bldP spid="37174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en-US" altLang="zh-CN" dirty="0">
                <a:latin typeface="Times New Roman"/>
              </a:rPr>
              <a:t>“</a:t>
            </a:r>
            <a:r>
              <a:rPr lang="zh-CN" altLang="en-US" dirty="0">
                <a:solidFill>
                  <a:srgbClr val="FF0000"/>
                </a:solidFill>
              </a:rPr>
              <a:t>圈到圈</a:t>
            </a:r>
            <a:r>
              <a:rPr lang="en-US" altLang="zh-CN" dirty="0">
                <a:latin typeface="Times New Roman"/>
              </a:rPr>
              <a:t>”</a:t>
            </a:r>
            <a:r>
              <a:rPr lang="zh-CN" altLang="en-US" dirty="0"/>
              <a:t>的逻辑设计</a:t>
            </a:r>
          </a:p>
        </p:txBody>
      </p:sp>
      <p:graphicFrame>
        <p:nvGraphicFramePr>
          <p:cNvPr id="394246" name="Object 6"/>
          <p:cNvGraphicFramePr>
            <a:graphicFrameLocks noChangeAspect="1"/>
          </p:cNvGraphicFramePr>
          <p:nvPr>
            <p:extLst>
              <p:ext uri="{D42A27DB-BD31-4B8C-83A1-F6EECF244321}">
                <p14:modId xmlns:p14="http://schemas.microsoft.com/office/powerpoint/2010/main" val="3840326708"/>
              </p:ext>
            </p:extLst>
          </p:nvPr>
        </p:nvGraphicFramePr>
        <p:xfrm>
          <a:off x="1066800" y="1371600"/>
          <a:ext cx="6781800" cy="2098675"/>
        </p:xfrm>
        <a:graphic>
          <a:graphicData uri="http://schemas.openxmlformats.org/presentationml/2006/ole">
            <mc:AlternateContent xmlns:mc="http://schemas.openxmlformats.org/markup-compatibility/2006">
              <mc:Choice xmlns:v="urn:schemas-microsoft-com:vml" Requires="v">
                <p:oleObj spid="_x0000_s78060" name="Visio" r:id="rId4" imgW="2747998" imgH="848401" progId="Visio.Drawing.11">
                  <p:embed/>
                </p:oleObj>
              </mc:Choice>
              <mc:Fallback>
                <p:oleObj name="Visio" r:id="rId4" imgW="2747998" imgH="848401" progId="Visio.Drawing.11">
                  <p:embed/>
                  <p:pic>
                    <p:nvPicPr>
                      <p:cNvPr id="0" name=""/>
                      <p:cNvPicPr>
                        <a:picLocks noChangeAspect="1" noChangeArrowheads="1"/>
                      </p:cNvPicPr>
                      <p:nvPr/>
                    </p:nvPicPr>
                    <p:blipFill>
                      <a:blip r:embed="rId5"/>
                      <a:srcRect/>
                      <a:stretch>
                        <a:fillRect/>
                      </a:stretch>
                    </p:blipFill>
                    <p:spPr bwMode="auto">
                      <a:xfrm>
                        <a:off x="1066800" y="1371600"/>
                        <a:ext cx="6781800" cy="209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4248" name="Object 8"/>
          <p:cNvGraphicFramePr>
            <a:graphicFrameLocks noChangeAspect="1"/>
          </p:cNvGraphicFramePr>
          <p:nvPr>
            <p:extLst>
              <p:ext uri="{D42A27DB-BD31-4B8C-83A1-F6EECF244321}">
                <p14:modId xmlns:p14="http://schemas.microsoft.com/office/powerpoint/2010/main" val="1905925229"/>
              </p:ext>
            </p:extLst>
          </p:nvPr>
        </p:nvGraphicFramePr>
        <p:xfrm>
          <a:off x="533400" y="3470275"/>
          <a:ext cx="8001000" cy="2168525"/>
        </p:xfrm>
        <a:graphic>
          <a:graphicData uri="http://schemas.openxmlformats.org/presentationml/2006/ole">
            <mc:AlternateContent xmlns:mc="http://schemas.openxmlformats.org/markup-compatibility/2006">
              <mc:Choice xmlns:v="urn:schemas-microsoft-com:vml" Requires="v">
                <p:oleObj spid="_x0000_s78061" name="Visio" r:id="rId6" imgW="3088933" imgH="848401" progId="Visio.Drawing.11">
                  <p:embed/>
                </p:oleObj>
              </mc:Choice>
              <mc:Fallback>
                <p:oleObj name="Visio" r:id="rId6" imgW="3088933" imgH="848401" progId="Visio.Drawing.11">
                  <p:embed/>
                  <p:pic>
                    <p:nvPicPr>
                      <p:cNvPr id="0" name=""/>
                      <p:cNvPicPr>
                        <a:picLocks noChangeAspect="1" noChangeArrowheads="1"/>
                      </p:cNvPicPr>
                      <p:nvPr/>
                    </p:nvPicPr>
                    <p:blipFill>
                      <a:blip r:embed="rId7"/>
                      <a:srcRect/>
                      <a:stretch>
                        <a:fillRect/>
                      </a:stretch>
                    </p:blipFill>
                    <p:spPr bwMode="auto">
                      <a:xfrm>
                        <a:off x="533400" y="3470275"/>
                        <a:ext cx="8001000" cy="216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pPr>
              <a:defRPr/>
            </a:pPr>
            <a:fld id="{351FF172-584F-4F77-8A12-DFB86B185396}" type="datetime1">
              <a:rPr lang="zh-CN" altLang="en-US" smtClean="0"/>
              <a:t>2019/4/17</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6</a:t>
            </a:r>
            <a:r>
              <a:rPr lang="zh-CN" altLang="en-US"/>
              <a:t>章</a:t>
            </a:r>
            <a:endParaRPr lang="en-US" altLang="zh-CN"/>
          </a:p>
        </p:txBody>
      </p:sp>
      <p:sp>
        <p:nvSpPr>
          <p:cNvPr id="4" name="灯片编号占位符 3"/>
          <p:cNvSpPr>
            <a:spLocks noGrp="1"/>
          </p:cNvSpPr>
          <p:nvPr>
            <p:ph type="sldNum" sz="quarter" idx="12"/>
          </p:nvPr>
        </p:nvSpPr>
        <p:spPr/>
        <p:txBody>
          <a:bodyPr/>
          <a:lstStyle/>
          <a:p>
            <a:pPr>
              <a:defRPr/>
            </a:pPr>
            <a:fld id="{EF64F774-8DC4-4688-9B05-397F5F62511F}" type="slidenum">
              <a:rPr lang="en-US" altLang="zh-CN" smtClean="0"/>
              <a:pPr>
                <a:defRPr/>
              </a:pPr>
              <a:t>8</a:t>
            </a:fld>
            <a:endParaRPr lang="en-US" altLang="zh-CN"/>
          </a:p>
        </p:txBody>
      </p:sp>
      <p:sp>
        <p:nvSpPr>
          <p:cNvPr id="5" name="矩形 4"/>
          <p:cNvSpPr/>
          <p:nvPr/>
        </p:nvSpPr>
        <p:spPr>
          <a:xfrm>
            <a:off x="444370" y="5638800"/>
            <a:ext cx="8435280" cy="461665"/>
          </a:xfrm>
          <a:prstGeom prst="rect">
            <a:avLst/>
          </a:prstGeom>
        </p:spPr>
        <p:txBody>
          <a:bodyPr wrap="square">
            <a:spAutoFit/>
          </a:bodyPr>
          <a:lstStyle/>
          <a:p>
            <a:r>
              <a:rPr lang="zh-CN" altLang="en-US" sz="2400" dirty="0"/>
              <a:t>输入引脚的有效电平应该与连接输入引脚的信号有效电平相同。</a:t>
            </a:r>
          </a:p>
        </p:txBody>
      </p:sp>
    </p:spTree>
    <p:extLst>
      <p:ext uri="{BB962C8B-B14F-4D97-AF65-F5344CB8AC3E}">
        <p14:creationId xmlns:p14="http://schemas.microsoft.com/office/powerpoint/2010/main" val="2946587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4248"/>
                                        </p:tgtEl>
                                        <p:attrNameLst>
                                          <p:attrName>style.visibility</p:attrName>
                                        </p:attrNameLst>
                                      </p:cBhvr>
                                      <p:to>
                                        <p:strVal val="visible"/>
                                      </p:to>
                                    </p:set>
                                    <p:animEffect transition="in" filter="blinds(horizontal)">
                                      <p:cBhvr>
                                        <p:cTn id="7" dur="500"/>
                                        <p:tgtEl>
                                          <p:spTgt spid="39424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1000125" y="185738"/>
            <a:ext cx="6905625" cy="742950"/>
          </a:xfrm>
        </p:spPr>
        <p:txBody>
          <a:bodyPr/>
          <a:lstStyle/>
          <a:p>
            <a:r>
              <a:rPr lang="zh-CN" altLang="en-US" dirty="0"/>
              <a:t>绘制布局图</a:t>
            </a:r>
          </a:p>
        </p:txBody>
      </p:sp>
      <p:sp>
        <p:nvSpPr>
          <p:cNvPr id="26627" name="内容占位符 2"/>
          <p:cNvSpPr>
            <a:spLocks noGrp="1"/>
          </p:cNvSpPr>
          <p:nvPr>
            <p:ph idx="1"/>
          </p:nvPr>
        </p:nvSpPr>
        <p:spPr>
          <a:xfrm>
            <a:off x="457200" y="1239839"/>
            <a:ext cx="8579296" cy="2693217"/>
          </a:xfrm>
        </p:spPr>
        <p:txBody>
          <a:bodyPr/>
          <a:lstStyle/>
          <a:p>
            <a:r>
              <a:rPr lang="zh-CN" altLang="en-US" dirty="0"/>
              <a:t>通常以</a:t>
            </a:r>
            <a:r>
              <a:rPr lang="zh-CN" altLang="en-US" dirty="0">
                <a:solidFill>
                  <a:srgbClr val="FF0000"/>
                </a:solidFill>
              </a:rPr>
              <a:t>输入</a:t>
            </a:r>
            <a:r>
              <a:rPr lang="zh-CN" altLang="en-US" dirty="0"/>
              <a:t>在左边，</a:t>
            </a:r>
            <a:r>
              <a:rPr lang="zh-CN" altLang="en-US" dirty="0">
                <a:solidFill>
                  <a:srgbClr val="FF0000"/>
                </a:solidFill>
              </a:rPr>
              <a:t>输出</a:t>
            </a:r>
            <a:r>
              <a:rPr lang="zh-CN" altLang="en-US" dirty="0"/>
              <a:t>在右边的正常方位画逻辑符号。</a:t>
            </a:r>
            <a:endParaRPr lang="en-US" altLang="zh-CN" dirty="0"/>
          </a:p>
          <a:p>
            <a:pPr lvl="1"/>
            <a:r>
              <a:rPr lang="zh-CN" altLang="en-US" dirty="0"/>
              <a:t>门符号、逻辑组件符号；</a:t>
            </a:r>
            <a:endParaRPr lang="en-US" altLang="zh-CN" dirty="0"/>
          </a:p>
          <a:p>
            <a:pPr lvl="1"/>
            <a:r>
              <a:rPr lang="zh-CN" altLang="en-US" dirty="0"/>
              <a:t>中间出现输入、输出，尽量扩展到页边缘。</a:t>
            </a:r>
            <a:endParaRPr lang="en-US" altLang="zh-CN" dirty="0"/>
          </a:p>
          <a:p>
            <a:r>
              <a:rPr lang="zh-CN" altLang="en-US" dirty="0"/>
              <a:t>交叉线、相连线画法</a:t>
            </a:r>
            <a:endParaRPr lang="en-US" altLang="zh-CN" dirty="0"/>
          </a:p>
        </p:txBody>
      </p:sp>
      <p:sp>
        <p:nvSpPr>
          <p:cNvPr id="26628"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第</a:t>
            </a:r>
            <a:r>
              <a:rPr lang="en-US" altLang="zh-CN"/>
              <a:t>6</a:t>
            </a:r>
            <a:r>
              <a:rPr lang="zh-CN" altLang="en-US"/>
              <a:t>章</a:t>
            </a:r>
            <a:endParaRPr lang="en-US" altLang="zh-CN"/>
          </a:p>
        </p:txBody>
      </p:sp>
      <p:sp>
        <p:nvSpPr>
          <p:cNvPr id="2662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5DCEA9F-A659-478C-AC80-7A507E538867}" type="slidenum">
              <a:rPr lang="en-US" altLang="zh-CN" smtClean="0"/>
              <a:pPr eaLnBrk="1" hangingPunct="1"/>
              <a:t>9</a:t>
            </a:fld>
            <a:endParaRPr lang="en-US" altLang="zh-CN"/>
          </a:p>
        </p:txBody>
      </p:sp>
      <p:pic>
        <p:nvPicPr>
          <p:cNvPr id="266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1026" y="3933056"/>
            <a:ext cx="6174491" cy="223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A0B7128-2381-4467-9724-D5A1F8B4C450}" type="datetime1">
              <a:rPr lang="zh-CN" altLang="en-US" smtClean="0"/>
              <a:t>2019/4/17</a:t>
            </a:fld>
            <a:endParaRPr lang="en-US" altLang="zh-CN"/>
          </a:p>
        </p:txBody>
      </p:sp>
      <p:sp>
        <p:nvSpPr>
          <p:cNvPr id="2" name="文本框 1"/>
          <p:cNvSpPr txBox="1"/>
          <p:nvPr/>
        </p:nvSpPr>
        <p:spPr>
          <a:xfrm>
            <a:off x="2555776" y="4191785"/>
            <a:ext cx="1311279" cy="369332"/>
          </a:xfrm>
          <a:prstGeom prst="rect">
            <a:avLst/>
          </a:prstGeom>
          <a:solidFill>
            <a:schemeClr val="bg1"/>
          </a:solidFill>
        </p:spPr>
        <p:txBody>
          <a:bodyPr wrap="square" rtlCol="0">
            <a:spAutoFit/>
          </a:bodyPr>
          <a:lstStyle/>
          <a:p>
            <a:r>
              <a:rPr lang="zh-CN" altLang="en-US" dirty="0"/>
              <a:t>手绘图</a:t>
            </a:r>
          </a:p>
        </p:txBody>
      </p:sp>
      <p:sp>
        <p:nvSpPr>
          <p:cNvPr id="9" name="文本框 8"/>
          <p:cNvSpPr txBox="1"/>
          <p:nvPr/>
        </p:nvSpPr>
        <p:spPr>
          <a:xfrm>
            <a:off x="2537448" y="5181709"/>
            <a:ext cx="1530496" cy="369332"/>
          </a:xfrm>
          <a:prstGeom prst="rect">
            <a:avLst/>
          </a:prstGeom>
          <a:solidFill>
            <a:schemeClr val="bg1"/>
          </a:solidFill>
        </p:spPr>
        <p:txBody>
          <a:bodyPr wrap="square" rtlCol="0">
            <a:spAutoFit/>
          </a:bodyPr>
          <a:lstStyle/>
          <a:p>
            <a:r>
              <a:rPr lang="zh-CN" altLang="en-US" dirty="0"/>
              <a:t>电脑绘图</a:t>
            </a:r>
          </a:p>
        </p:txBody>
      </p:sp>
      <p:sp>
        <p:nvSpPr>
          <p:cNvPr id="10" name="文本框 9"/>
          <p:cNvSpPr txBox="1"/>
          <p:nvPr/>
        </p:nvSpPr>
        <p:spPr>
          <a:xfrm>
            <a:off x="4220344" y="5858169"/>
            <a:ext cx="1215752" cy="369332"/>
          </a:xfrm>
          <a:prstGeom prst="rect">
            <a:avLst/>
          </a:prstGeom>
          <a:solidFill>
            <a:schemeClr val="bg1"/>
          </a:solidFill>
        </p:spPr>
        <p:txBody>
          <a:bodyPr wrap="square" rtlCol="0">
            <a:spAutoFit/>
          </a:bodyPr>
          <a:lstStyle/>
          <a:p>
            <a:r>
              <a:rPr lang="zh-CN" altLang="en-US" dirty="0"/>
              <a:t>交叉图</a:t>
            </a:r>
          </a:p>
        </p:txBody>
      </p:sp>
      <p:sp>
        <p:nvSpPr>
          <p:cNvPr id="11" name="文本框 10"/>
          <p:cNvSpPr txBox="1"/>
          <p:nvPr/>
        </p:nvSpPr>
        <p:spPr>
          <a:xfrm>
            <a:off x="5845054" y="5858169"/>
            <a:ext cx="1215752" cy="369332"/>
          </a:xfrm>
          <a:prstGeom prst="rect">
            <a:avLst/>
          </a:prstGeom>
          <a:solidFill>
            <a:schemeClr val="bg1"/>
          </a:solidFill>
        </p:spPr>
        <p:txBody>
          <a:bodyPr wrap="square" rtlCol="0">
            <a:spAutoFit/>
          </a:bodyPr>
          <a:lstStyle/>
          <a:p>
            <a:r>
              <a:rPr lang="zh-CN" altLang="en-US" dirty="0"/>
              <a:t>连接</a:t>
            </a:r>
          </a:p>
        </p:txBody>
      </p:sp>
      <p:sp>
        <p:nvSpPr>
          <p:cNvPr id="12" name="文本框 11"/>
          <p:cNvSpPr txBox="1"/>
          <p:nvPr/>
        </p:nvSpPr>
        <p:spPr>
          <a:xfrm>
            <a:off x="7469765" y="5160628"/>
            <a:ext cx="1215752" cy="369332"/>
          </a:xfrm>
          <a:prstGeom prst="rect">
            <a:avLst/>
          </a:prstGeom>
          <a:solidFill>
            <a:schemeClr val="bg1"/>
          </a:solidFill>
        </p:spPr>
        <p:txBody>
          <a:bodyPr wrap="square" rtlCol="0">
            <a:spAutoFit/>
          </a:bodyPr>
          <a:lstStyle/>
          <a:p>
            <a:r>
              <a:rPr lang="zh-CN" altLang="en-US" dirty="0"/>
              <a:t>不允许</a:t>
            </a:r>
          </a:p>
        </p:txBody>
      </p:sp>
      <p:sp>
        <p:nvSpPr>
          <p:cNvPr id="13" name="文本框 12"/>
          <p:cNvSpPr txBox="1"/>
          <p:nvPr/>
        </p:nvSpPr>
        <p:spPr>
          <a:xfrm>
            <a:off x="7505412" y="5901075"/>
            <a:ext cx="1215752" cy="369332"/>
          </a:xfrm>
          <a:prstGeom prst="rect">
            <a:avLst/>
          </a:prstGeom>
          <a:solidFill>
            <a:schemeClr val="bg1"/>
          </a:solidFill>
        </p:spPr>
        <p:txBody>
          <a:bodyPr wrap="square" rtlCol="0">
            <a:spAutoFit/>
          </a:bodyPr>
          <a:lstStyle/>
          <a:p>
            <a:r>
              <a:rPr lang="zh-CN" altLang="en-US" dirty="0"/>
              <a:t>连接</a:t>
            </a:r>
          </a:p>
        </p:txBody>
      </p:sp>
    </p:spTree>
  </p:cSld>
  <p:clrMapOvr>
    <a:masterClrMapping/>
  </p:clrMapOvr>
</p:sld>
</file>

<file path=ppt/theme/theme1.xml><?xml version="1.0" encoding="utf-8"?>
<a:theme xmlns:a="http://schemas.openxmlformats.org/drawingml/2006/main" name="dld">
  <a:themeElements>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whj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hj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whj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whj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whj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whj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whj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whj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whj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whj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whj1</Template>
  <TotalTime>7600</TotalTime>
  <Words>3353</Words>
  <Application>Microsoft Office PowerPoint</Application>
  <PresentationFormat>全屏显示(4:3)</PresentationFormat>
  <Paragraphs>759</Paragraphs>
  <Slides>52</Slides>
  <Notes>25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vt:i4>
      </vt:variant>
      <vt:variant>
        <vt:lpstr>幻灯片标题</vt:lpstr>
      </vt:variant>
      <vt:variant>
        <vt:i4>52</vt:i4>
      </vt:variant>
    </vt:vector>
  </HeadingPairs>
  <TitlesOfParts>
    <vt:vector size="65" baseType="lpstr">
      <vt:lpstr>黑体</vt:lpstr>
      <vt:lpstr>华文新魏</vt:lpstr>
      <vt:lpstr>宋体</vt:lpstr>
      <vt:lpstr>Arial</vt:lpstr>
      <vt:lpstr>Cambria Math</vt:lpstr>
      <vt:lpstr>Tahoma</vt:lpstr>
      <vt:lpstr>Times New Roman</vt:lpstr>
      <vt:lpstr>Wingdings</vt:lpstr>
      <vt:lpstr>dld</vt:lpstr>
      <vt:lpstr>Visio</vt:lpstr>
      <vt:lpstr>公式</vt:lpstr>
      <vt:lpstr>Equation.3</vt:lpstr>
      <vt:lpstr>Image</vt:lpstr>
      <vt:lpstr>第六章 组合逻辑设计实践</vt:lpstr>
      <vt:lpstr>主要内容</vt:lpstr>
      <vt:lpstr>1、电子设计文档包</vt:lpstr>
      <vt:lpstr>PowerPoint 演示文稿</vt:lpstr>
      <vt:lpstr>门的符号</vt:lpstr>
      <vt:lpstr>等效门符号（德•摩根定理）</vt:lpstr>
      <vt:lpstr>信号名和有效电平</vt:lpstr>
      <vt:lpstr>“圈到圈”的逻辑设计</vt:lpstr>
      <vt:lpstr>绘制布局图</vt:lpstr>
      <vt:lpstr>绘制布局图</vt:lpstr>
      <vt:lpstr>2 电路定时</vt:lpstr>
      <vt:lpstr>电路定时</vt:lpstr>
      <vt:lpstr>电路定时</vt:lpstr>
      <vt:lpstr>定时图</vt:lpstr>
      <vt:lpstr>电路定时</vt:lpstr>
      <vt:lpstr>电路定时</vt:lpstr>
      <vt:lpstr>3 SSI、MSI集成电路</vt:lpstr>
      <vt:lpstr>数字集成电路分类</vt:lpstr>
      <vt:lpstr>主要内容</vt:lpstr>
      <vt:lpstr> 组合逻辑的一般设计方法 </vt:lpstr>
      <vt:lpstr>一种最常用的情况</vt:lpstr>
      <vt:lpstr>译码器 Decoder</vt:lpstr>
      <vt:lpstr>电路结构</vt:lpstr>
      <vt:lpstr>译码器 Decoder</vt:lpstr>
      <vt:lpstr> 2-4译码器的扩展</vt:lpstr>
      <vt:lpstr>3-8译码器 Decoder</vt:lpstr>
      <vt:lpstr>74X138功能表</vt:lpstr>
      <vt:lpstr>74X138结构图</vt:lpstr>
      <vt:lpstr>74X138逻辑原理图</vt:lpstr>
      <vt:lpstr>译码器 Decoder</vt:lpstr>
      <vt:lpstr>74X154译码器</vt:lpstr>
      <vt:lpstr>译码器的应用</vt:lpstr>
      <vt:lpstr>译码器的应用</vt:lpstr>
      <vt:lpstr>译码器的应用</vt:lpstr>
      <vt:lpstr>译码器的应用</vt:lpstr>
      <vt:lpstr>四－十进制译码器</vt:lpstr>
      <vt:lpstr>PowerPoint 演示文稿</vt:lpstr>
      <vt:lpstr>七段显示译码器</vt:lpstr>
      <vt:lpstr>七段显示译码器</vt:lpstr>
      <vt:lpstr>PowerPoint 演示文稿</vt:lpstr>
      <vt:lpstr>PowerPoint 演示文稿</vt:lpstr>
      <vt:lpstr>PowerPoint 演示文稿</vt:lpstr>
      <vt:lpstr>PowerPoint 演示文稿</vt:lpstr>
      <vt:lpstr>PowerPoint 演示文稿</vt:lpstr>
      <vt:lpstr>PowerPoint 演示文稿</vt:lpstr>
      <vt:lpstr>编码器</vt:lpstr>
      <vt:lpstr>编码器</vt:lpstr>
      <vt:lpstr>编码器</vt:lpstr>
      <vt:lpstr>编码器</vt:lpstr>
      <vt:lpstr>编码器</vt:lpstr>
      <vt:lpstr>PowerPoint 演示文稿</vt:lpstr>
      <vt:lpstr>编码器</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多媒体技术基础</dc:title>
  <dc:creator>Wu Haijun</dc:creator>
  <cp:lastModifiedBy>zj kelly</cp:lastModifiedBy>
  <cp:revision>390</cp:revision>
  <cp:lastPrinted>2012-03-26T03:19:02Z</cp:lastPrinted>
  <dcterms:created xsi:type="dcterms:W3CDTF">2010-02-26T18:50:00Z</dcterms:created>
  <dcterms:modified xsi:type="dcterms:W3CDTF">2019-04-17T15:41:01Z</dcterms:modified>
</cp:coreProperties>
</file>