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256" r:id="rId2"/>
    <p:sldId id="291" r:id="rId3"/>
    <p:sldId id="867" r:id="rId4"/>
    <p:sldId id="868" r:id="rId5"/>
    <p:sldId id="869" r:id="rId6"/>
    <p:sldId id="870" r:id="rId7"/>
    <p:sldId id="871" r:id="rId8"/>
    <p:sldId id="872" r:id="rId9"/>
    <p:sldId id="873" r:id="rId10"/>
    <p:sldId id="874" r:id="rId11"/>
    <p:sldId id="875" r:id="rId12"/>
    <p:sldId id="876" r:id="rId13"/>
    <p:sldId id="877" r:id="rId14"/>
    <p:sldId id="878" r:id="rId15"/>
    <p:sldId id="879" r:id="rId16"/>
    <p:sldId id="880" r:id="rId17"/>
    <p:sldId id="881" r:id="rId18"/>
    <p:sldId id="882" r:id="rId19"/>
    <p:sldId id="883" r:id="rId20"/>
    <p:sldId id="884" r:id="rId21"/>
    <p:sldId id="822" r:id="rId22"/>
    <p:sldId id="824" r:id="rId23"/>
    <p:sldId id="825" r:id="rId24"/>
    <p:sldId id="826" r:id="rId25"/>
    <p:sldId id="827" r:id="rId26"/>
    <p:sldId id="828" r:id="rId27"/>
    <p:sldId id="829" r:id="rId28"/>
    <p:sldId id="830" r:id="rId29"/>
    <p:sldId id="831" r:id="rId30"/>
    <p:sldId id="833" r:id="rId31"/>
    <p:sldId id="835" r:id="rId32"/>
    <p:sldId id="710" r:id="rId33"/>
    <p:sldId id="717" r:id="rId34"/>
    <p:sldId id="711" r:id="rId35"/>
    <p:sldId id="713" r:id="rId36"/>
    <p:sldId id="714" r:id="rId37"/>
    <p:sldId id="715" r:id="rId38"/>
    <p:sldId id="718" r:id="rId39"/>
    <p:sldId id="716" r:id="rId40"/>
    <p:sldId id="719" r:id="rId41"/>
    <p:sldId id="720" r:id="rId42"/>
    <p:sldId id="721" r:id="rId43"/>
    <p:sldId id="722" r:id="rId44"/>
    <p:sldId id="723" r:id="rId45"/>
    <p:sldId id="724" r:id="rId46"/>
    <p:sldId id="725" r:id="rId47"/>
    <p:sldId id="726" r:id="rId48"/>
    <p:sldId id="729" r:id="rId49"/>
    <p:sldId id="728" r:id="rId50"/>
    <p:sldId id="727" r:id="rId51"/>
    <p:sldId id="730" r:id="rId52"/>
    <p:sldId id="731" r:id="rId53"/>
    <p:sldId id="733" r:id="rId5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0" autoAdjust="0"/>
    <p:restoredTop sz="79685" autoAdjust="0"/>
  </p:normalViewPr>
  <p:slideViewPr>
    <p:cSldViewPr snapToObjects="1">
      <p:cViewPr varScale="1">
        <p:scale>
          <a:sx n="85" d="100"/>
          <a:sy n="85" d="100"/>
        </p:scale>
        <p:origin x="1014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074295E0-F31F-43F8-8326-166AA8B98D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107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13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8287 0 0,'0'0'191'0'0,"0"0"26"0"0,0 0 9 0 0,5 2-34 0 0,11 3-147 0 0,1-1 1 0 0,0 0 0 0 0,0-1-1 0 0,9 0-45 0 0,81 4 1253 0 0,92 6 1850 0 0,-49 0-2544 0 0,179 20 558 0 0,-39 10-1117 0 0,278 37 0 0 0,-416-57 2032 0 0,20 10-2032 0 0,-148-26 41 0 0,-1 1 0 0 0,-1 0 0 0 0,15 8-41 0 0,-9-3 824 0 0,-26-12-315 0 0,-2-1-66 0 0,0 0-427 0 0,-43-9-2660 0 0,7 0 1621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2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13823 0 0,'0'0'315'0'0,"0"0"45"0"0,0 0 21 0 0,0 0-49 0 0,0 2-220 0 0,1 0-66 0 0,0 0 0 0 0,0 0 0 0 0,0 1-1 0 0,-1-1 1 0 0,1 0 0 0 0,-1 1 0 0 0,1-1-1 0 0,-1 0 1 0 0,0 1 0 0 0,0-1 0 0 0,0 0 0 0 0,-1 3-46 0 0,-8 28 989 0 0,1 0-476 0 0,6-28-513 0 0,0 0 0 0 0,0 0 0 0 0,-1 0 0 0 0,0 0 0 0 0,1-1 0 0 0,-1 1 0 0 0,-1-1 0 0 0,1 0 0 0 0,-1 0 0 0 0,1 0 0 0 0,-1 0 0 0 0,0-1 0 0 0,-1 1 0 0 0,-10 7-4774 0 0,7-7-636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2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8287 0 0,'0'0'191'0'0,"0"0"26"0"0,0 0 9 0 0,1-2-34 0 0,37-51 3366 0 0,-37 52-3115 0 0,0 0-294 0 0,1 0-40 0 0,1 0-1 0 0,-1 0 0 0 0,0 1 0 0 0,0-1 1 0 0,1 0-1 0 0,-1 1 0 0 0,1-1 1 0 0,-1 1-1 0 0,0 0 0 0 0,1 0 0 0 0,0 0-108 0 0,2 0 265 0 0,-4 1-154 0 0,1 0 0 0 0,-1 0-1 0 0,1 0 1 0 0,-1 0 0 0 0,0 0-1 0 0,1 0 1 0 0,-1 0 0 0 0,0 0-1 0 0,0 1 1 0 0,0-1 0 0 0,0 0-1 0 0,1 2-110 0 0,0 0 208 0 0,4 4 121 0 0,-1 1 0 0 0,0-1 0 0 0,0 1 0 0 0,-1 0 0 0 0,1 1 0 0 0,-2-1-1 0 0,3 8-328 0 0,2 12 958 0 0,4 24-958 0 0,-6-21-92 0 0,0 5 502 0 0,-1 1-1 0 0,-2 0 1 0 0,-2 1 0 0 0,-2-1-1 0 0,-2 17-409 0 0,2-38 0 0 0,-1 0 0 0 0,0-1 0 0 0,0 1 0 0 0,-2 0 0 0 0,0-1 0 0 0,-1 0 0 0 0,0 1 0 0 0,0-8 0 0 0,5-8 0 0 0,-1 1 0 0 0,1-1 0 0 0,0 0 0 0 0,0 1 0 0 0,-1-1 0 0 0,1 0 0 0 0,0 1 0 0 0,-1-1 0 0 0,1 0 0 0 0,0 1 0 0 0,-1-1 0 0 0,1 0 0 0 0,-1 0 0 0 0,1 1 0 0 0,0-1 0 0 0,-1 0 0 0 0,1 0 0 0 0,-1 0 0 0 0,1 0 0 0 0,-1 1 0 0 0,1-1 0 0 0,0 0 0 0 0,-1 0 0 0 0,1 0 0 0 0,-1 0 0 0 0,1 0 0 0 0,-1 0 0 0 0,-3-3 0 0 0,1 0-19 0 0,0 1-1 0 0,0 0 0 0 0,0-1 1 0 0,0 0-1 0 0,1 0 0 0 0,-1 0 1 0 0,1 0-1 0 0,-1 0 0 0 0,1 0 1 0 0,0-1-1 0 0,1 1 0 0 0,-1-1 20 0 0,-3-6-1216 0 0,2 0-1 0 0,-1 0 1 0 0,-1-10 1216 0 0,0-1-6483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2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15663 0 0,'0'0'356'0'0,"0"0"50"0"0,0 0 20 0 0,0 0-42 0 0,0 0-180 0 0,0 0 176 0 0,0 0 107 0 0,0 1 22 0 0,-1 1-366 0 0,-1 1 10 0 0,4 10 143 0 0,-2-11-316 0 0,1-1 0 0 0,-1 1 0 0 0,1 0 1 0 0,0-1-1 0 0,-1 1 0 0 0,1-1 0 0 0,0 0 0 0 0,0 1 0 0 0,0-1 0 0 0,0 0 0 0 0,0 1 0 0 0,1-1 20 0 0,10 17-2538 0 0,-6-5 1515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2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13823 0 0,'0'0'315'0'0,"0"0"45"0"0,0 0 21 0 0,3 2-49 0 0,-3-2-325 0 0,1 1 0 0 0,0-1-1 0 0,0 0 1 0 0,0 1 0 0 0,-1-1-1 0 0,1 0 1 0 0,0 1 0 0 0,0-1-1 0 0,0 0 1 0 0,0 0 0 0 0,0 0-1 0 0,-1 0 1 0 0,1 0 0 0 0,0 0 0 0 0,0 0-1 0 0,0 0 1 0 0,0 0 0 0 0,0-1-7 0 0,17-7 35 0 0,-13 6 4 0 0,29-16 617 0 0,0 2 1 0 0,1 1-1 0 0,17-3-656 0 0,-42 16 0 0 0,-2 5 0 0 0,-7-2-67 0 0,0 0 0 0 0,-1 0 0 0 0,1 0 0 0 0,0 0-1 0 0,-1 1 1 0 0,1-1 0 0 0,0 0 0 0 0,-1 0 0 0 0,0 1 0 0 0,1-1-1 0 0,-1 0 1 0 0,0 1 0 0 0,1-1 0 0 0,-1 0 0 0 0,0 1 0 0 0,0-1 0 0 0,0 0-1 0 0,0 1 1 0 0,-1-1 0 0 0,1 0 0 0 0,0 1 0 0 0,0-1 0 0 0,-1 0-1 0 0,1 1 1 0 0,-1-1 0 0 0,1 0 0 0 0,-1 0 0 0 0,0 0 0 0 0,1 1 67 0 0,-4 4-690 0 0,1 0 1 0 0,-1 0 0 0 0,0 0 0 0 0,0-1 0 0 0,-4 5 689 0 0,-17 17-3035 0 0,1-1-33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22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13823 0 0,'0'0'630'0'0,"0"0"-13"0"0,1 1-320 0 0,1 1-147 0 0,0 1 0 0 0,0-1-1 0 0,0 0 1 0 0,0 0-1 0 0,0 0 1 0 0,1 0 0 0 0,-1 0-1 0 0,1 0 1 0 0,0 0 0 0 0,-1-1-1 0 0,1 0 1 0 0,0 1 0 0 0,0-1-1 0 0,0 0 1 0 0,0 0-1 0 0,0-1 1 0 0,0 1 0 0 0,0-1-1 0 0,0 1 1 0 0,0-1 0 0 0,0 0-1 0 0,0 0 1 0 0,0 0 0 0 0,0-1-1 0 0,0 1 1 0 0,1-1-150 0 0,21-2 289 0 0,-1-1 0 0 0,15-4-289 0 0,2-6-1663 0 0,-33 11-132 0 0,-1-1 1 0 0,0 0 0 0 0,-1 0-1 0 0,2-1 1795 0 0,-5 3-3068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2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149 112 13823 0 0,'0'0'315'0'0,"0"0"45"0"0,0 0 21 0 0,0 0-49 0 0,0 0-81 0 0,0 0 481 0 0,0 0 237 0 0,-7 4 998 0 0,4-3-1821 0 0,0 0 1 0 0,0 0-1 0 0,0 0 0 0 0,1 1 1 0 0,-1-1-1 0 0,0 0 0 0 0,1 1 1 0 0,-1 0-1 0 0,1 0 0 0 0,0 0 1 0 0,-1 0-1 0 0,1 0 0 0 0,0 0 1 0 0,0 0-1 0 0,0 1 0 0 0,-1 1-146 0 0,-7 12 306 0 0,0 0-1 0 0,0 1 1 0 0,2 0 0 0 0,0 1-1 0 0,1 0 1 0 0,1 1-306 0 0,-5 18 107 0 0,1 1 0 0 0,-1 18-107 0 0,8-39-179 0 0,1-1 0 0 0,0 1 1 0 0,2 10 178 0 0,0-22-91 0 0,0-1 0 0 0,0 1 0 0 0,1-1 0 0 0,-1 0 0 0 0,1 1 0 0 0,0-1 0 0 0,1 0 0 0 0,-1 1 0 0 0,1-1 0 0 0,0 0 0 0 0,0 0 0 0 0,0 0 0 0 0,0-1 0 0 0,1 1 0 0 0,0 0 0 0 0,0 0 91 0 0,-2-3 0 0 0,0 0 0 0 0,0 0 0 0 0,0 0 0 0 0,1 0 0 0 0,-1-1 0 0 0,0 1 0 0 0,0 0 0 0 0,1-1 0 0 0,-1 1 0 0 0,0-1 0 0 0,1 1 0 0 0,-1-1 0 0 0,0 1 0 0 0,1-1 0 0 0,-1 0 0 0 0,1 0 0 0 0,-1 0 0 0 0,1 0 0 0 0,-1 0 0 0 0,2 0 0 0 0,0-1 0 0 0,-1 1 0 0 0,1-1 0 0 0,0 0 0 0 0,0 0 0 0 0,0 0 0 0 0,-1-1 0 0 0,1 1 0 0 0,-1-1 0 0 0,1 1 0 0 0,0-1 0 0 0,3-4 0 0 0,1 1 0 0 0,-1-1 0 0 0,-1 1 0 0 0,1-2 0 0 0,-1 1 0 0 0,0-1 0 0 0,0-1 0 0 0,18-30 0 0 0,-1-2 0 0 0,-3 0 0 0 0,11-34 0 0 0,-21 51 0 0 0,-2-1 0 0 0,-1 0 0 0 0,-1 0 0 0 0,-1 0 0 0 0,-1 0 0 0 0,-1-1 0 0 0,-2-16 0 0 0,0 32 97 0 0,-1 1 1 0 0,0 0-1 0 0,0-1 0 0 0,-1 1 1 0 0,0 0-1 0 0,-1 0 0 0 0,0 0 1 0 0,0 0-1 0 0,-4-6-97 0 0,7 14 35 0 0,-1-1 0 0 0,1 1 0 0 0,0 0 0 0 0,-1-1 1 0 0,1 1-1 0 0,-1 0 0 0 0,1-1 0 0 0,0 1 0 0 0,-1 0 0 0 0,1-1 0 0 0,-1 1 0 0 0,1 0 0 0 0,-1 0 0 0 0,1 0 0 0 0,-1 0 0 0 0,1-1 1 0 0,-1 1-1 0 0,1 0 0 0 0,-1 0 0 0 0,1 0 0 0 0,-1 0 0 0 0,1 0 0 0 0,-1 0 0 0 0,1 0 0 0 0,-1 0 0 0 0,1 0 0 0 0,-1 0 0 0 0,1 1 1 0 0,-1-1-1 0 0,1 0 0 0 0,-1 0 0 0 0,1 0 0 0 0,-1 1 0 0 0,1-1 0 0 0,-1 0-35 0 0,-12 10-313 0 0,1 20-4746 0 0,7-16-1761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2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10135 0 0,'0'0'464'0'0,"0"0"-9"0"0,0 0-155 0 0,0 0 443 0 0,0 0 227 0 0,0 0 44 0 0,0 0 8 0 0,0 0 2 0 0,0 0 0 0 0,0 0 0 0 0,0 0 0 0 0,0 0 0 0 0,-3 8 1024 0 0,-9 22-949 0 0,-1 0-1 0 0,-1-2 1 0 0,-11 16-1099 0 0,17-29 0 0 0,6-10 0 0 0,-1 0 0 0 0,0 1 0 0 0,0-1 0 0 0,-1-1 0 0 0,1 1 0 0 0,-4 3 0 0 0,7-7-44 0 0,-1-1-1 0 0,1 1 1 0 0,0-1-1 0 0,0 0 0 0 0,-1 1 1 0 0,1-1-1 0 0,0 1 1 0 0,-1-1-1 0 0,1 0 1 0 0,-1 1-1 0 0,1-1 1 0 0,0 0-1 0 0,-1 1 1 0 0,1-1-1 0 0,-1 0 1 0 0,1 0-1 0 0,-1 1 1 0 0,1-1-1 0 0,-1 0 1 0 0,1 0-1 0 0,-1 0 0 0 0,1 0 1 0 0,-1 1-1 0 0,1-1 1 0 0,-1 0-1 0 0,1 0 1 0 0,-1 0-1 0 0,1 0 1 0 0,-1 0-1 0 0,1-1 1 0 0,-1 1-1 0 0,1 0 1 0 0,-1 0 44 0 0,0 0-627 0 0,0 0 348 0 0,-1-1-1 0 0,1 1 1 0 0,-1 0-1 0 0,1-1 1 0 0,-1 1-1 0 0,1 0 0 0 0,-1-1 1 0 0,1 0-1 0 0,0 1 1 0 0,-1-1-1 0 0,1 0 1 0 0,0 0-1 0 0,0 0 1 0 0,0 1-1 0 0,-1-2 280 0 0,-3-1-731 0 0,-13-12-1825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2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0,'0'0'231'0'0,"0"0"29"0"0,0 0 19 0 0,4 3-41 0 0,-1 0-234 0 0,0 0 0 0 0,0 0 0 0 0,0 0 0 0 0,0 1 0 0 0,0-1 0 0 0,-1 1 0 0 0,1 0 0 0 0,-1 0 0 0 0,0-1 0 0 0,-1 1 0 0 0,1 1 0 0 0,0-1-4 0 0,16 52 867 0 0,-2 0 1 0 0,-1 10-868 0 0,20 122 2040 0 0,-15-25-1519 0 0,1-5-2463 0 0,-21-157 522 0 0,0-1-1731 0 0,0 0-736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2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8287 0 0,'0'0'382'0'0,"0"1"-8"0"0,1 10-83 0 0,1-1-1 0 0,0 1 0 0 0,1-1 0 0 0,3 8-290 0 0,-4-13 94 0 0,1 0-1 0 0,-1 0 0 0 0,2 0 1 0 0,-1 0-1 0 0,0 0 1 0 0,1-1-1 0 0,0 1 0 0 0,0-1 1 0 0,0 0-1 0 0,0 0 0 0 0,3 0-93 0 0,-5-1 0 0 0,10 5 0 0 0,-5-5-64 0 0,-6-2-273 0 0,-1-1-138 0 0,4-9-613 0 0,-4 7 774 0 0,1-1-1 0 0,0 1 0 0 0,-1-1 0 0 0,1 0 0 0 0,-1 1 1 0 0,0-1-1 0 0,1 0 0 0 0,-2 1 0 0 0,1-1 0 0 0,0-2 315 0 0,-2-8-2384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2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58 11975 0 0,'0'0'267'0'0,"2"-1"42"0"0,15-1 262 0 0,22-5-406 0 0,-26 4 258 0 0,0 1 0 0 0,12-2-423 0 0,-15 3 239 0 0,1 0-1 0 0,-1-1 1 0 0,1 0 0 0 0,-1-1 0 0 0,2-1-239 0 0,13-6-2805 0 0,0 2 0 0 0,2 0 2805 0 0,-27 8-2046 0 0</inkml:trace>
  <inkml:trace contextRef="#ctx0" brushRef="#br0" timeOffset="1">0 319 11975 0 0,'0'0'267'0'0,"0"0"42"0"0,0 0 17 0 0,0 0-28 0 0,2 0-196 0 0,18-1 353 0 0,0-1 0 0 0,0-1 1 0 0,-1 0-1 0 0,0-1 1 0 0,1-1-1 0 0,-2-1 0 0 0,1-1 1 0 0,-1-1-1 0 0,16-8-455 0 0,56-39-201 0 0,-88 53-33 0 0,3-1-3533 0 0,-5 3 2233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1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10135 0 0,'0'0'464'0'0,"0"0"-9"0"0,0 0-223 0 0,0 0 156 0 0,0 0 100 0 0,0 0 21 0 0,0 0 3 0 0,0 0 0 0 0,0 0 0 0 0,1 1 0 0 0,11 14 387 0 0,-3-5-356 0 0,-1 0 0 0 0,-1 1 1 0 0,0 0-1 0 0,3 6-543 0 0,5 17 272 0 0,-2 1 0 0 0,-1 0 0 0 0,-2 1 0 0 0,-1 0 0 0 0,-2 1 0 0 0,-1 6-272 0 0,-2-17 102 0 0,1 0 1 0 0,8 20-103 0 0,-6-26-3878 0 0,2 0-4201 0 0,-9-20 6031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27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11975 0 0,'0'0'267'0'0,"0"0"42"0"0,0 0 17 0 0,0 0-28 0 0,0 2-196 0 0,2 16 239 0 0,-1 1 0 0 0,-1-1 0 0 0,0 0 0 0 0,-2 0 0 0 0,0 1-341 0 0,-18 93 2243 0 0,14-85-2093 0 0,-1 7-442 0 0,-2-2 0 0 0,-1 1 0 0 0,-4 3 292 0 0,14-34-508 0 0,0-2-4 0 0,0 0 0 0 0,0 0 0 0 0,0 0 0 0 0,0 1 70 0 0,1 0 436 0 0,-1-1 0 0 0,0 1 0 0 0,0-1 0 0 0,1 1 1 0 0,-1-1-1 0 0,0 1 0 0 0,1-1 0 0 0,-1 1 1 0 0,0-1-1 0 0,1 1 0 0 0,-1-1 0 0 0,1 1 0 0 0,-1-1 1 0 0,1 0-1 0 0,-1 1 0 0 0,1-1 0 0 0,-1 0 1 0 0,1 1-1 0 0,-1-1 0 0 0,1 0 0 0 0,-1 0 0 0 0,1 1 1 0 0,-1-1-1 0 0,1 0 0 0 0,0 0 0 0 0,-1 0 0 0 0,1 0 1 0 0,-1 0-1 0 0,1 0 6 0 0,2 0 2 0 0,29 6 57 0 0,-21-4 56 0 0,-1 0-1 0 0,1 0 0 0 0,4 3-114 0 0,24 9 1105 0 0,2 2-684 0 0,17 2-421 0 0,-56-17-337 0 0,-2-1-138 0 0,0 0-578 0 0,0 0-2296 0 0,0 0-989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2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77 10135 0 0,'-1'-3'108'0'0,"1"2"-48"0"0,0-1 1 0 0,-1 1-1 0 0,1 0 0 0 0,0 0 1 0 0,-1 0-1 0 0,0 0 0 0 0,1 0 1 0 0,-1-1-1 0 0,0 1 0 0 0,1 0 1 0 0,-1 1-1 0 0,0-1 0 0 0,0 0 1 0 0,0 0-1 0 0,0 0 0 0 0,0 0 1 0 0,-1 0-61 0 0,2 1 42 0 0,-1 0 1 0 0,1 0-1 0 0,0-1 1 0 0,-1 1-1 0 0,1 0 1 0 0,-1 0-1 0 0,1 0 1 0 0,-1 0-1 0 0,1 0 0 0 0,-1 0 1 0 0,1 0-1 0 0,-1 0 1 0 0,1 0-1 0 0,-1 0 1 0 0,1 0-1 0 0,-1 0 1 0 0,1 0-1 0 0,-1 0 1 0 0,1 0-1 0 0,-1 1 1 0 0,1-1-1 0 0,-1 0 1 0 0,1 0-1 0 0,-1 1 1 0 0,1-1-1 0 0,0 0 1 0 0,-1 0-1 0 0,1 1 1 0 0,-1-1-1 0 0,1 0 1 0 0,0 1-43 0 0,-12 10 677 0 0,8-6-675 0 0,1 1 0 0 0,-1 0 0 0 0,1-1 0 0 0,0 1 0 0 0,1 0 0 0 0,-1 1 0 0 0,1-1 0 0 0,0 0 0 0 0,1 2-2 0 0,-4 15-3 0 0,-1 22 3 0 0,4-26 1 0 0,-4 35-1 0 0,3 0 0 0 0,2 0 0 0 0,3 1 0 0 0,5 28 0 0 0,-6-74 131 0 0,0 0-1 0 0,1 0 0 0 0,1 0 0 0 0,0 0 0 0 0,0 1-130 0 0,-1-5 126 0 0,0-1-1 0 0,0 0 1 0 0,1 0 0 0 0,-1 0-1 0 0,1 0 1 0 0,-1 0-1 0 0,1-1 1 0 0,1 1-1 0 0,-1-1 1 0 0,0 0-1 0 0,2 1-125 0 0,-5-4 1 0 0,1 1 0 0 0,0 0-1 0 0,0-1 1 0 0,0 1 0 0 0,0-1 0 0 0,0 0-1 0 0,0 1 1 0 0,-1-1 0 0 0,1 0 0 0 0,0 0-1 0 0,0 1 1 0 0,0-1 0 0 0,0 0-1 0 0,0 0 1 0 0,0 0 0 0 0,0 0 0 0 0,0 0-1 0 0,0 0 1 0 0,0 0 0 0 0,0-1 0 0 0,0 1-1 0 0,1 0 0 0 0,0-1 1 0 0,0 0-1 0 0,0 0 0 0 0,0 0 1 0 0,0-1-1 0 0,-1 1 1 0 0,1 0-1 0 0,0-1 0 0 0,0 1 1 0 0,-1-1-1 0 0,1 0 0 0 0,4-4-1 0 0,-1-1 0 0 0,0-1 0 0 0,0 1 0 0 0,2-6 1 0 0,12-26 0 0 0,-2 0 0 0 0,-2 0 0 0 0,5-20 0 0 0,25-124 0 0 0,-41 165 27 0 0,-1 1-1 0 0,-1-1 0 0 0,-1 0 1 0 0,-1-8-27 0 0,0 18 30 0 0,0 0 1 0 0,-1 0 0 0 0,0 0-1 0 0,-1 0 1 0 0,1 1 0 0 0,-2-1-1 0 0,1 1 1 0 0,-1-1 0 0 0,0 1-1 0 0,-1 0 1 0 0,0-2-31 0 0,3 8 54 0 0,1 0 0 0 0,-1 0 0 0 0,0 0 0 0 0,1 0 0 0 0,-1 0 0 0 0,0 0 0 0 0,0 0 0 0 0,0 0 0 0 0,0 0 0 0 0,0 0 0 0 0,0 1 0 0 0,0-1 0 0 0,0 0 0 0 0,0 1 0 0 0,0-1 0 0 0,0 1 0 0 0,0-1 0 0 0,0 1 0 0 0,0-1 0 0 0,0 1 0 0 0,-1 0 0 0 0,1 0 0 0 0,0-1 0 0 0,0 1 0 0 0,-1 0-54 0 0,0 1 23 0 0,0-1-1 0 0,0 1 1 0 0,1 0 0 0 0,-1-1-1 0 0,0 1 1 0 0,1 0 0 0 0,-1 0-1 0 0,0 0 1 0 0,1 0 0 0 0,-1 0-1 0 0,1 0 1 0 0,0 1 0 0 0,-1-1-1 0 0,1 1 1 0 0,0-1-23 0 0,-6 8-192 0 0,0 0 0 0 0,1 1 0 0 0,0-1-1 0 0,1 1 1 0 0,0 1 192 0 0,-5 10-1497 0 0,2-3-3962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2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 6447 0 0,'0'0'142'0'0,"0"0"22"0"0,1 1 13 0 0,1 0-168 0 0,0-1 0 0 0,0 1 0 0 0,0-1 1 0 0,-1 0-1 0 0,1 0 0 0 0,0 0 0 0 0,0 0 0 0 0,0 0 0 0 0,-1 0 0 0 0,1 0 0 0 0,0 0 1 0 0,0-1-1 0 0,-1 1 0 0 0,1-1 0 0 0,0 0 0 0 0,-1 1 0 0 0,1-1 0 0 0,0 0 1 0 0,-1 0-1 0 0,2-1-9 0 0,7-4 226 0 0,-1 0 0 0 0,9-8-226 0 0,-10 7 433 0 0,200-163 5768 0 0,-182 151-5941 0 0,-13 9-115 0 0,1 0 0 0 0,-1-1-1 0 0,-1 0 1 0 0,0-1 0 0 0,-1-1-1 0 0,6-6-144 0 0,-13 11 72 0 0,-3 6 299 0 0,-1 2 117 0 0,0 0 21 0 0,0 0-134 0 0,-18 27-5982 0 0,8-16 639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2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10 106 1023 0 0,'9'-19'460'0'0,"-5"10"568"0"0,1-1 1 0 0,0 1-1 0 0,1 0 1 0 0,2-4-1029 0 0,-6 10 209 0 0,1 1 1 0 0,-1 0-1 0 0,0-1 0 0 0,1 1 1 0 0,-1 0-1 0 0,1 0 1 0 0,0 0-1 0 0,-1 0 0 0 0,1 1 1 0 0,0-1-1 0 0,0 1 1 0 0,0 0-1 0 0,0-1 1 0 0,1 2-1 0 0,-1-1 0 0 0,2 0-209 0 0,21-6 2226 0 0,-25 7-2212 0 0,-1 0 0 0 0,1 0 1 0 0,0 0-1 0 0,-1-1 0 0 0,1 1 0 0 0,0 0 1 0 0,0 0-1 0 0,-1 0 0 0 0,1 0 1 0 0,0 0-1 0 0,-1 0 0 0 0,1 0 0 0 0,0 1 1 0 0,-1-1-1 0 0,1 0 0 0 0,0 0 0 0 0,-1 0 1 0 0,1 1-15 0 0,2 3 170 0 0,-3-3-105 0 0,2 2 42 0 0,-1 1 1 0 0,1-1-1 0 0,-1 1 1 0 0,0 0 0 0 0,0 0-1 0 0,0 0 1 0 0,0 0-1 0 0,-1-1 1 0 0,1 1-1 0 0,-1 0 1 0 0,0 0 0 0 0,0 0-1 0 0,-1 0 1 0 0,1 0-1 0 0,-1 0 1 0 0,0 3-108 0 0,-2 3-48 0 0,0 1 0 0 0,0 0 0 0 0,-1-1 0 0 0,-1 1 0 0 0,-1 3 48 0 0,-1-2-1425 0 0,-1-1-1 0 0,0 1 1 0 0,-8 7 1425 0 0,-4 6-3365 0 0,57-38 3414 0 0,-12 1 1367 0 0,-23 11-1251 0 0</inkml:trace>
  <inkml:trace contextRef="#ctx0" brushRef="#br0" timeOffset="1">0 539 8287 0 0,'0'0'184'0'0,"10"-3"40"0"0,0-3 0 0 0,2-3 8 0 0,1 1-232 0 0,0-2 0 0 0,0-1 0 0 0,0-2 0 0 0,2-4 0 0 0,0-1 0 0 0,-1-1 0 0 0,0 1 0 0 0,-3 1-360 0 0,1 1-120 0 0,6-17-32 0 0,-9 10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3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10135 0 0,'0'0'231'0'0,"0"0"29"0"0,0 0 19 0 0,0 0 37 0 0,0 0 125 0 0,-1-7 1160 0 0,20 41-1592 0 0,-1 1-1 0 0,11 34-8 0 0,22 78-1 0 0,-3-5 1 0 0,-47-140 0 0 0,45 109 0 0 0,-36-90 0 0 0,2 0 0 0 0,0 0 0 0 0,14 18 0 0 0,-21-34 32 0 0,0 0-1 0 0,0-1 0 0 0,0 1 1 0 0,0-1-1 0 0,1 0 1 0 0,3 2-32 0 0,-3-2 254 0 0,-4-3 234 0 0,-2-1 21 0 0,2 0-66 0 0,17 2-278 0 0,-11-5-165 0 0,-6 2 58 0 0,-1-1 0 0 0,1 1 0 0 0,-1-1 0 0 0,1 1 0 0 0,-1-1 0 0 0,0 0-1 0 0,0 0 1 0 0,0 1 0 0 0,0-1 0 0 0,0 0 0 0 0,0 0 0 0 0,0 0 0 0 0,-1 0 0 0 0,1 0-1 0 0,0-2-57 0 0,3-34 1111 0 0,-3 31-1058 0 0,-1 0-370 0 0,-1 0 0 0 0,1 0 0 0 0,-1 0 0 0 0,-1 1 0 0 0,1-1 0 0 0,-1 0 0 0 0,0 1 0 0 0,-2-3 317 0 0,-1-6-1650 0 0,0 0 116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3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207 407 15663 0 0,'0'0'356'0'0,"1"2"50"0"0,-1 3-312 0 0,0-1 1 0 0,0 1-1 0 0,0 0 1 0 0,-1-1-1 0 0,1 1 0 0 0,-1-1 1 0 0,0 0-1 0 0,-1 1 1 0 0,1-1-1 0 0,-1 2-94 0 0,-6 22 450 0 0,-9 44 1106 0 0,3-18-1508 0 0,10-36-115 0 0,0 0 0 0 0,-1-1 1 0 0,-1 0-1 0 0,0 0 0 0 0,-1 0 0 0 0,-3 3 67 0 0,7-16-468 0 0,0 0 1 0 0,0 0 0 0 0,-1 0-1 0 0,1-1 1 0 0,-1 0-1 0 0,0 1 1 0 0,-1-1 467 0 0,5-2-178 0 0,-1-1 0 0 0,1 0 0 0 0,-1 0 0 0 0,1 0 0 0 0,0 1 0 0 0,-1-1 0 0 0,1 0 0 0 0,-1 0 0 0 0,1 0 0 0 0,-1 0 0 0 0,1 0 0 0 0,-1 0 1 0 0,1 0-1 0 0,-1 0 0 0 0,1 0 0 0 0,0 0 0 0 0,-1 0 0 0 0,1 0 0 0 0,-1-1 178 0 0,-1 1-603 0 0,-9-1-1444 0 0</inkml:trace>
  <inkml:trace contextRef="#ctx0" brushRef="#br0" timeOffset="1">0 0 15663 0 0,'0'0'356'0'0,"0"0"50"0"0,0 0 20 0 0,1 3-42 0 0,3 8-359 0 0,0 1 0 0 0,1-1 0 0 0,0 0 0 0 0,1 0 0 0 0,0 0 0 0 0,1 0-25 0 0,7 11-2 0 0,-9-14-304 0 0,0-1-1 0 0,1 0 0 0 0,0 0 0 0 0,1 0 1 0 0,-1-1-1 0 0,1 0 0 0 0,1 1 307 0 0,2 0-688 0 0,-1 2 1 0 0,0-1-1 0 0,3 6 688 0 0,-6-6-1534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30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11975 0 0,'0'-21'547'0'0,"0"17"-11"0"0,3 13-181 0 0,11 57 3467 0 0,-3-11-3631 0 0,5 31 2102 0 0,-3 1 1 0 0,0 68-2294 0 0,-1-6 1490 0 0,3-43-1431 0 0,-7-62-2619 0 0,-7-37-1186 0 0,-2 0 2559 0 0,0-4 209 0 0,1 0-2090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3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0,'0'0'231'0'0,"0"0"29"0"0,0 0 19 0 0,2 1-41 0 0,15 15 205 0 0,0 1 0 0 0,-1 0-1 0 0,12 18-442 0 0,17 19 1224 0 0,124 144 480 0 0,-26-9 272 0 0,-116-157-2852 0 0,27 25 876 0 0,-53-56-508 0 0,-1-1-276 0 0,0 0-1144 0 0,0 0-506 0 0,0 0-102 0 0,0 0-22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3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13823 0 0,'0'0'315'0'0,"0"0"45"0"0,0 0 21 0 0,-1 2-49 0 0,-3 18-291 0 0,1 0 0 0 0,0 0 0 0 0,2 0 0 0 0,0 15-41 0 0,0-5 1392 0 0,-3 24-1392 0 0,2-37 198 0 0,1 1-1 0 0,1-1 1 0 0,2 17-198 0 0,-2-20 15 0 0,1 16-284 0 0,-1-28-1135 0 0,0-2-511 0 0,0-2-107 0 0,1-4-24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3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0,'0'0'315'0'0,"0"0"45"0"0,2 1 21 0 0,9 3-298 0 0,0 1 0 0 0,-1 0 0 0 0,0 1-1 0 0,1 1-82 0 0,1 0 42 0 0,0 0 0 0 0,1 0-1 0 0,1 0-41 0 0,5 0 0 0 0,0 1 0 0 0,0-1 0 0 0,1-1 0 0 0,11 1 0 0 0,-14-4-22 0 0,-1 0 0 0 0,0 0 0 0 0,0 2-1 0 0,-1 0 1 0 0,1 1 0 0 0,12 7 22 0 0,-27-13-697 0 0,-1 0-262 0 0,1 4-53 0 0,3 12-11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19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11975 0 0,'0'0'267'0'0,"2"0"42"0"0,58-14 2724 0 0,58-5-3033 0 0,-114 18 159 0 0,13 0 299 0 0,-10 0-290 0 0,0 0-1 0 0,-1 0 1 0 0,1 0 0 0 0,-1-1 0 0 0,1 0-1 0 0,-1 0 1 0 0,3-2-168 0 0,-9 5-15 0 0,0-1-1 0 0,0 0 1 0 0,-1 0 0 0 0,1 0-1 0 0,0 0 1 0 0,0 1-1 0 0,0-1 1 0 0,0 0 0 0 0,0 0-1 0 0,0 0 1 0 0,0 1-1 0 0,0-1 1 0 0,0 0 0 0 0,0 0-1 0 0,0 0 1 0 0,0 0 0 0 0,0 1-1 0 0,0-1 1 0 0,0 0-1 0 0,0 0 1 0 0,1 0 0 0 0,-1 1-1 0 0,0-1 1 0 0,0 0-1 0 0,0 0 1 0 0,0 0 0 0 0,0 0-1 0 0,0 0 1 0 0,0 1-1 0 0,0-1 1 0 0,1 0 0 0 0,-1 0-1 0 0,0 0 1 0 0,0 0-1 0 0,0 0 1 0 0,0 0 0 0 0,1 0-1 0 0,-1 0 1 0 0,0 1-1 0 0,0-1 1 0 0,0 0 0 0 0,0 0-1 0 0,1 0 1 0 0,-1 0-1 0 0,0 0 1 0 0,0 0 0 0 0,0 0-1 0 0,0 0 1 0 0,1 0-1 0 0,-1 0 1 0 0,0 0 0 0 0,0 0-1 0 0,0 0 1 0 0,1 0-1 0 0,-1 0 1 0 0,0 0 0 0 0,0-1-1 0 0,0 1 1 0 0,0 0-1 0 0,1 0 1 0 0,-1 0 0 0 0,0 0-1 0 0,0 0 16 0 0,-8 13-1718 0 0,-10 6 204 0 0,-6 4-20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44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25 897 6447 0 0,'1'-8'-19'0'0,"0"-4"340"0"0,-3 11-123 0 0,-2 6-58 0 0,4-5-139 0 0,0 0-1 0 0,0 1 0 0 0,-1-1 0 0 0,1 1 0 0 0,0-1 1 0 0,0 0-1 0 0,0 1 0 0 0,-1-1 0 0 0,1 0 1 0 0,0 1-1 0 0,0-1 0 0 0,-1 0 0 0 0,1 0 0 0 0,0 1 1 0 0,-1-1-1 0 0,1 0 0 0 0,0 0 0 0 0,-1 1 1 0 0,1-1-1 0 0,0 0 0 0 0,-1 0 0 0 0,1 0 0 0 0,-1 0 1 0 0,1 0-1 0 0,0 1 0 0 0,-1-1 0 0 0,1 0 1 0 0,0 0-1 0 0,-1 0 0 0 0,1 0 0 0 0,-1 0 0 0 0,1 0 1 0 0,-1 0-1 0 0,1-1 43 0 0,-1 0 1 0 0,0 1 0 0 0,1-1 0 0 0,-1 0 0 0 0,1 1-1 0 0,0-1 1 0 0,-1 0 0 0 0,1 0 0 0 0,-1 0-1 0 0,1 1 1 0 0,0-1 0 0 0,0 0 0 0 0,-1 0 0 0 0,1 0-1 0 0,0 0-43 0 0,-4-34 2567 0 0,5 20-2094 0 0,-1 1-1 0 0,2-1 1 0 0,0 1-1 0 0,0 0 1 0 0,2 0 0 0 0,3-11-473 0 0,9-20 82 0 0,10-17-82 0 0,-7 18 43 0 0,14-26-43 0 0,2 2 0 0 0,4 1 0 0 0,44-59 0 0 0,-64 103 377 0 0,1 0-1 0 0,0 2 1 0 0,2 0-1 0 0,0 1 1 0 0,21-13-377 0 0,-32 25 13 0 0,0 1-1 0 0,0 0 1 0 0,1 1 0 0 0,0 0 0 0 0,0 1-1 0 0,1 0 1 0 0,-1 1 0 0 0,1 0-1 0 0,0 1 1 0 0,0 1 0 0 0,0 0 0 0 0,1 1-1 0 0,7 0-12 0 0,13-1 0 0 0,-1-1 0 0 0,1-1 0 0 0,-1-2 0 0 0,8-4 0 0 0,-19 5 49 0 0,1 0 1 0 0,-1 1-1 0 0,1 1 0 0 0,0 2 0 0 0,0 0 0 0 0,0 1 1 0 0,0 1-1 0 0,0 1 0 0 0,1 2-49 0 0,1 1 494 0 0,-1 1-1 0 0,1 1 1 0 0,6 4-494 0 0,-3-1 98 0 0,0-2 0 0 0,9 1-98 0 0,14 1 940 0 0,-2 1 0 0 0,34 14-940 0 0,-44-12-13 0 0,1-2-1 0 0,0-2 1 0 0,0-1-1 0 0,1-2 0 0 0,7-2 14 0 0,74 2-92 0 0,8-6 92 0 0,-55-1-8 0 0,-18 2 8 0 0,0 3 0 0 0,0 2 0 0 0,0 2 0 0 0,19 8 0 0 0,73 21 78 0 0,78 17 68 0 0,71 12-146 0 0,-232-48 0 0 0,-1 3 0 0 0,-1 3 0 0 0,26 16 0 0 0,-21-3 0 0 0,-33-16 0 0 0,5 0 0 0 0,2 1 0 0 0,0 2 0 0 0,-2 2 0 0 0,38 30 0 0 0,-43-28 25 0 0,-20-14 64 0 0,2 0 0 0 0,-1-1 1 0 0,1-2-1 0 0,1 1 0 0 0,16 5-89 0 0,-32-16 101 0 0,0 0 1 0 0,1 0-1 0 0,-1 0 0 0 0,0-1 1 0 0,1 1-1 0 0,-1-1 0 0 0,1 0 1 0 0,-1 0-1 0 0,1-1 0 0 0,-1 1-101 0 0,1-1 74 0 0,-1 1-1 0 0,1 0 1 0 0,0 0-1 0 0,-1 0 1 0 0,1 1-1 0 0,-1-1 1 0 0,1 1-1 0 0,1 0-73 0 0,-1 1 2 0 0,0-1-1 0 0,-1 0 1 0 0,1 0-1 0 0,0 0 0 0 0,0-1 1 0 0,0 1-1 0 0,0-1 1 0 0,0 0-1 0 0,0 0 1 0 0,0 0-1 0 0,3-1-1 0 0,-5 0-4 0 0,-1 1 1 0 0,0 0-1 0 0,-1 0 1 0 0,1-1-1 0 0,0 1 1 0 0,0 0-1 0 0,0 1 1 0 0,0-1-1 0 0,0 0 1 0 0,-1 0-1 0 0,1 0 0 0 0,0 0 1 0 0,0 1-1 0 0,0-1 1 0 0,-1 0-1 0 0,1 1 1 0 0,0-1-1 0 0,0 1 4 0 0,1-1-337 0 0,-2 0-138 0 0,0 0-33 0 0,0 0-276 0 0,0 0-1144 0 0,0 0-506 0 0,0 0-102 0 0,0 0-22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44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0 347 13823 0 0,'14'9'103'0'0,"12"8"1182"0"0,-23-16-1278 0 0,-1 0 0 0 0,1 0-1 0 0,0-1 1 0 0,0 1 0 0 0,0-1-1 0 0,-1 0 1 0 0,1 0 0 0 0,0 0-1 0 0,0 0 1 0 0,0 0 0 0 0,0 0-1 0 0,0-1 1 0 0,-1 0 0 0 0,1 1-1 0 0,0-1 1 0 0,0 0 0 0 0,0-1-7 0 0,10-3 5 0 0,0-1 1 0 0,12-8-6 0 0,-13 7-1 0 0,-9 6 53 0 0,0 0 1 0 0,-1 0-1 0 0,1 0 0 0 0,0 0 0 0 0,0 1 0 0 0,0-1 0 0 0,0 1 0 0 0,0 0 0 0 0,-1 0 1 0 0,1 0-1 0 0,0 0 0 0 0,0 1 0 0 0,0-1 0 0 0,0 1 0 0 0,0-1 0 0 0,-1 1 0 0 0,1 0 0 0 0,2 1-52 0 0,-1 0 84 0 0,-1-1 0 0 0,1 0 0 0 0,0 0 0 0 0,0 0 0 0 0,0-1-1 0 0,0 1 1 0 0,0-1 0 0 0,-1 0 0 0 0,1 0 0 0 0,0 0-1 0 0,0-1 1 0 0,2 0-84 0 0,-2 0 105 0 0,0-1-1 0 0,0 1 1 0 0,0-1 0 0 0,0 0-1 0 0,0 0 1 0 0,0 0-1 0 0,0-1 1 0 0,-1 1 0 0 0,1-1-1 0 0,-1 0 1 0 0,0 0-1 0 0,0 0 1 0 0,0-1-1 0 0,0 1 1 0 0,-1 0 0 0 0,1-1-105 0 0,4-8 128 0 0,-1-1 0 0 0,1 0 0 0 0,-2 0 1 0 0,1-5-129 0 0,0 2 200 0 0,1-1 0 0 0,6-9-200 0 0,11-12 1188 0 0,-16 27-1118 0 0,-1 0-1 0 0,0-1 1 0 0,-1 0-1 0 0,0-1 1 0 0,-1 1-1 0 0,2-8-69 0 0,-6 18-186 0 0,0 0 0 0 0,-1-1 0 0 0,1 1-1 0 0,-1 0 1 0 0,1 0 0 0 0,-1-1 0 0 0,0 1-1 0 0,0 0 1 0 0,0-1 0 0 0,-1 1 0 0 0,1 0 0 0 0,0-1-1 0 0,-1 1 1 0 0,0 0 0 0 0,0-2 186 0 0,-2-1-1023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4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 8287 0 0,'0'0'191'0'0,"0"0"26"0"0,0 0 9 0 0,1 0-34 0 0,5-2-78 0 0,-5 1 274 0 0,-6 71 2191 0 0,-2-1 0 0 0,-4 0-1 0 0,-14 46-2578 0 0,16-83-816 0 0,-2 0-1 0 0,-7 13 817 0 0,9-24-375 0 0,9-19-845 0 0,0-2-253 0 0,0 0-51 0 0,0 0 59 0 0,0 0 287 0 0,0 0 122 0 0,0 0 28 0 0,0 0 4 0 0,0 0 0 0 0,0 0 0 0 0,13-13-782 0 0,-10 10 2113 0 0,1 0 0 0 0,-1 0 1 0 0,1 0-1 0 0,-1 1 0 0 0,1-1 0 0 0,0 1 1 0 0,0 0-1 0 0,0 0 0 0 0,0 1 0 0 0,0-1 1 0 0,0 1-1 0 0,0 0 0 0 0,1 0 1 0 0,-1 0-1 0 0,0 1 0 0 0,3-1-307 0 0,-4 1 258 0 0,1 0 1 0 0,-1 1-1 0 0,1-1 0 0 0,-1 1 1 0 0,0-1-1 0 0,1 1 0 0 0,-1 0 1 0 0,0 0-1 0 0,0 1 0 0 0,0-1 1 0 0,1 1-1 0 0,-1 0 0 0 0,-1-1 0 0 0,1 1 1 0 0,0 0-1 0 0,0 1 0 0 0,-1-1 1 0 0,1 0-1 0 0,-1 1 0 0 0,2 2-258 0 0,3 4 341 0 0,-2 0-1 0 0,1 1 0 0 0,-1 0 0 0 0,-1-1 1 0 0,1 1-1 0 0,0 7-340 0 0,5 17 1693 0 0,1 13-1693 0 0,-2-7 909 0 0,11 44 155 0 0,-19-82-1401 0 0,-1-2-138 0 0,0 0-1022 0 0,0 0-3962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4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10135 0 0,'2'10'770'0'0,"0"-5"-662"0"0,1 0 1 0 0,-1 0 0 0 0,1 0 0 0 0,1 0-1 0 0,-1-1 1 0 0,0 1 0 0 0,1-1-1 0 0,0 0 1 0 0,4 4-109 0 0,9 9 788 0 0,-11-9-576 0 0,-1-2-230 0 0,-1 0 1 0 0,1-1 0 0 0,0 1-1 0 0,0-1 1 0 0,0 0-1 0 0,1 0 1 0 0,-1-1 0 0 0,1 0-1 0 0,1 0 1 0 0,-1 0-1 0 0,4 1 18 0 0,-8-4-3061 0 0,4 4-1074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46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10135 0 0,'0'0'231'0'0,"0"0"29"0"0,0 0 19 0 0,9-3 7 0 0,87-32-286 0 0,-78 28 57 0 0,0 1 1 0 0,10-1-58 0 0,-23 5 29 0 0,0 2 1 0 0,0-1 0 0 0,0 0-1 0 0,0 1 1 0 0,0 0 0 0 0,-1 0 0 0 0,1 0-1 0 0,0 1 1 0 0,0 0 0 0 0,0 0-1 0 0,0 0 1 0 0,1 1-30 0 0,-5-2 69 0 0,1 1 0 0 0,-1 0 0 0 0,1 0 1 0 0,-1 1-1 0 0,0-1 0 0 0,0 0 0 0 0,1 0 0 0 0,-1 1 0 0 0,0-1 1 0 0,0 1-1 0 0,0-1 0 0 0,0 1 0 0 0,0-1 0 0 0,-1 1 0 0 0,1-1 1 0 0,0 1-1 0 0,-1 0 0 0 0,1-1 0 0 0,-1 1 0 0 0,0 0 0 0 0,0 0 1 0 0,1-1-1 0 0,-1 1 0 0 0,0 0 0 0 0,0 1-69 0 0,0 2-16 0 0,0 1 0 0 0,-1-1 0 0 0,0 1 0 0 0,1-1 0 0 0,-1 0 0 0 0,-1 1 0 0 0,0 1 16 0 0,-10 22-278 0 0,2-11-3093 0 0,1-4-764 0 0</inkml:trace>
  <inkml:trace contextRef="#ctx0" brushRef="#br0" timeOffset="1">69 319 10135 0 0,'0'0'464'0'0,"0"0"-9"0"0,2-1-223 0 0,186-123 1761 0 0,-169 111-2877 0 0,-18 11-3536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4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0 312 11975 0 0,'0'0'547'0'0,"0"0"-11"0"0,2 0-344 0 0,5-1-191 0 0,1-1 0 0 0,-1-1 0 0 0,1 1-1 0 0,-1-1 1 0 0,0 0 0 0 0,0-1 0 0 0,0 0 0 0 0,0 0-1 0 0,15-11 335 0 0,14-14-335 0 0,-8 8 618 0 0,26-24 406 0 0,22-24-1024 0 0,-43 37 93 0 0,-18 15-1345 0 0,-14 15-184 0 0,-1 2-78 0 0,0 0-20 0 0</inkml:trace>
  <inkml:trace contextRef="#ctx0" brushRef="#br0" timeOffset="1">136 1 11975 0 0,'0'0'267'0'0,"0"0"42"0"0,2 1 17 0 0,0 2-293 0 0,0 0 0 0 0,0 0 0 0 0,0 1 0 0 0,-1-1 0 0 0,1 0 0 0 0,-1 1 0 0 0,0-1 0 0 0,0 1 0 0 0,0 0 1 0 0,-1-1-1 0 0,1 1 0 0 0,-1 0-33 0 0,4 13 13 0 0,2 9 98 0 0,9 35 1818 0 0,16 38-1929 0 0,-19-68 0 0 0,42 107 0 0 0,-48-124-1404 0 0,0 1 0 0 0,0 0 0 0 0,2 14 1404 0 0,-8-28-4772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4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13823 0 0,'0'0'315'0'0,"0"0"45"0"0,-2 1 21 0 0,-9 14-43 0 0,-1 0-1 0 0,2 0 1 0 0,0 1-1 0 0,0 0 0 0 0,2 1 1 0 0,-2 5-338 0 0,-7 13 455 0 0,-35 62-640 0 0,51-95-866 0 0,-3-6-2547 0 0,3 3-1176 0 0</inkml:trace>
  <inkml:trace contextRef="#ctx0" brushRef="#br0" timeOffset="1">134 66 8287 0 0,'26'-15'368'0'0,"-13"8"80"0"0,4 1-360 0 0,1 1-88 0 0,1 3 0 0 0,3 2 0 0 0,-1-1 424 0 0,2 1 72 0 0,-3 1 16 0 0,-1 3 0 0 0,1-4 0 0 0,-2 0 0 0 0,3 0 0 0 0,-4 1 0 0 0,-6-1-1232 0 0,-11 0-240 0 0,27-3-56 0 0,-27 3-8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47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13823 0 0,'0'0'315'0'0,"0"0"45"0"0,0 0 21 0 0,0 0-49 0 0,0 2-220 0 0,0 2-78 0 0,-1 1 1 0 0,1-1-1 0 0,0 1 0 0 0,1-1 0 0 0,-1 0 1 0 0,1 1-1 0 0,0-1 0 0 0,0 0 0 0 0,1 3-34 0 0,17 40 1077 0 0,-6-18-575 0 0,50 143-337 0 0,18 91-165 0 0,-69-220-44 0 0,3-1-1 0 0,1-1 1 0 0,16 26 44 0 0,-32-65-696 0 0,0-2-257 0 0,0 0-877 0 0,0 0-3286 0 0</inkml:trace>
  <inkml:trace contextRef="#ctx0" brushRef="#br0" timeOffset="1">2 289 13823 0 0,'-1'13'240'0'0,"1"-9"-96"0"0,-1 0 0 0 0,1-1 0 0 0,0 1 0 0 0,0-1-1 0 0,1 1 1 0 0,-1 0 0 0 0,1 0-144 0 0,-1-3 297 0 0,0-1 105 0 0,0 0 87 0 0,2 0 20 0 0,9 0-448 0 0,0-1 0 0 0,-1 0 0 0 0,1-1-1 0 0,0 0 1 0 0,-1-1 0 0 0,3-1-61 0 0,21-9 215 0 0,7-4-215 0 0,-6 2 28 0 0,-35 14-53 0 0,13-3-2594 0 0,-12 4 2459 0 0,-1 0 1 0 0,0 0-1 0 0,1 0 0 0 0,-1 0 0 0 0,1 0 1 0 0,-1 0-1 0 0,1 0 0 0 0,-1 0 1 0 0,1 0-1 0 0,-1 0 0 0 0,1 0 0 0 0,-1 0 1 0 0,1 0-1 0 0,-1 0 0 0 0,1 1 0 0 0,-1-1 1 0 0,1 0-1 0 0,-1 0 0 0 0,1 1 0 0 0,-1-1 1 0 0,0 0-1 0 0,1 0 0 0 0,-1 1 0 0 0,0-1 1 0 0,1 0-1 0 0,-1 1 160 0 0,5 6-3811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48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1 626 10135 0 0,'0'0'224'0'0,"13"3"40"0"0,-8-11 16 0 0,3-2 8 0 0,4-2-288 0 0,2 1 0 0 0,1-1 0 0 0,0-2 0 0 0,1-3 464 0 0,1 1 40 0 0,-1-1 8 0 0,1 1 0 0 0,1-1-416 0 0,-5 1-96 0 0,8-12 0 0 0,-11 8-5304 0 0</inkml:trace>
  <inkml:trace contextRef="#ctx0" brushRef="#br0" timeOffset="1">173 204 11975 0 0,'0'0'267'0'0,"0"0"42"0"0,2-1 17 0 0,61-23 117 0 0,-27 10-459 0 0,0-1-1 0 0,0-2 17 0 0,113-64 0 0 0,-126 68-442 0 0,0-1 0 0 0,10-10 442 0 0,-32 23-508 0 0,-1 1-4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4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11975 0 0,'-5'10'1275'0'0,"4"-1"-992"0"0,0 1 0 0 0,0-1 0 0 0,1 1 0 0 0,1 0-1 0 0,-1-1 1 0 0,1 1 0 0 0,2 3-283 0 0,2 8 942 0 0,1 0-1 0 0,3 7-941 0 0,-1-6 246 0 0,-1-1-157 0 0,2 3-1522 0 0,-2 0 0 0 0,1 10 1433 0 0,-6-22-1023 0 0</inkml:trace>
  <inkml:trace contextRef="#ctx0" brushRef="#br0" timeOffset="1">1 400 10135 0 0,'0'0'231'0'0,"0"0"29"0"0,0 0 19 0 0,1-2-41 0 0,4-4-67 0 0,-1-1-1 0 0,2 1 1 0 0,-1 1-1 0 0,1-1 1 0 0,0 1-1 0 0,0 0 0 0 0,5-3-170 0 0,10-6 1229 0 0,19-7-1229 0 0,2-2 1154 0 0,-41 22-711 0 0,-1 1-495 0 0,0 2-214 0 0,1-1 1 0 0,-1 0-1 0 0,0 0 0 0 0,0 1 1 0 0,0-1-1 0 0,0 0 0 0 0,0 1 0 0 0,0-1 1 0 0,0 0-1 0 0,-1 1 0 0 0,1-1 1 0 0,0 0-1 0 0,-1 0 0 0 0,1 1 1 0 0,-1 0 265 0 0,-5 11-1534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1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11 222 11975 0 0,'-8'7'203'0'0,"6"-5"42"0"0,4-1 582 0 0,113-37 5917 0 0,79-37-6744 0 0,-91 28 2324 0 0,-48 20-1736 0 0,0 3 1 0 0,8 0-589 0 0,-51 18-1040 0 0,-8 3-4373 0 0,4-2-1894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4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10135 0 0,'0'0'464'0'0,"0"0"-9"0"0,1 1-295 0 0,0-1-158 0 0,-1 1-1 0 0,0-1 1 0 0,1 1 0 0 0,-1-1 0 0 0,1 0-1 0 0,-1 1 1 0 0,1-1 0 0 0,-1 1 0 0 0,1-1-1 0 0,0 0 1 0 0,-1 0 0 0 0,1 1-1 0 0,-1-1 1 0 0,1 0 0 0 0,0 0 0 0 0,-1 0-1 0 0,1 0 1 0 0,-1 1 0 0 0,1-1-1 0 0,0 0 1 0 0,-1 0 0 0 0,1 0 0 0 0,0 0-1 0 0,-1-1 1 0 0,1 1 0 0 0,0 0 0 0 0,-1 0-1 0 0,1 0 1 0 0,-1 0 0 0 0,1-1-2 0 0,1 0 37 0 0,8 0 88 0 0,-1-1 1 0 0,0 0-1 0 0,0-1 0 0 0,0 0 0 0 0,-1 0 0 0 0,1-1 1 0 0,-1 0-1 0 0,1-1 0 0 0,-1 0 0 0 0,2-2-125 0 0,14-11 1013 0 0,-1-1-1 0 0,11-13-1012 0 0,-6 6 747 0 0,6-3-747 0 0,-12 11 14 0 0,1 0-88 0 0,0 1 1 0 0,15-7 73 0 0,-37 23-696 0 0,-1 1-257 0 0,0 0-58 0 0,0 0-12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4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11975 0 0,'0'0'267'0'0,"0"0"42"0"0,0 0 17 0 0,0 0-28 0 0,0 2-196 0 0,-1 5 146 0 0,0 0 0 0 0,1 0 0 0 0,0 0 1 0 0,0 0-1 0 0,1 0 0 0 0,0 0 0 0 0,0 0 0 0 0,1 0 1 0 0,-1 0-1 0 0,2 0 0 0 0,-1 0 0 0 0,2 3-248 0 0,19 41 1066 0 0,-9-21-940 0 0,4 17-126 0 0,17 40 1356 0 0,-8-20-752 0 0,54 141 1460 0 0,-81-208-2064 0 0,0 0 0 0 0,0 1 0 0 0,0-1 0 0 0,0 0 0 0 0,1 0 0 0 0,-1 1 0 0 0,0-1 0 0 0,0 0 0 0 0,0 1 0 0 0,0-1 0 0 0,0 0 0 0 0,0 0 0 0 0,0 1 0 0 0,0-1 0 0 0,0 0 0 0 0,0 1 0 0 0,0-1 0 0 0,0 0 0 0 0,0 0 0 0 0,0 1 0 0 0,0-1 0 0 0,0 0 0 0 0,0 1 0 0 0,0-1 0 0 0,0 0 0 0 0,-1 0 0 0 0,1 1 0 0 0,0-1 0 0 0,0 0 0 0 0,0 0 0 0 0,0 1 0 0 0,-1-1 0 0 0,1 0 0 0 0,0 0 0 0 0,0 0 0 0 0,0 1 0 0 0,-1-1 0 0 0,1 0 0 0 0,0 0 0 0 0,0 0 0 0 0,-1 0 0 0 0,1 0 0 0 0,0 0 0 0 0,0 1 0 0 0,-1-1 0 0 0,1 0 0 0 0,0 0 0 0 0,-1 0 0 0 0,-10-1 0 0 0,10 1 0 0 0,-52-7 0 0 0,33 5-707 0 0,-1-2 0 0 0,1-1-1 0 0,0 0 1 0 0,-14-6 707 0 0,-45-21-4175 0 0,78 32 4150 0 0,-3-2-166 0 0,-1 0 0 0 0,0 0 0 0 0,1 0 0 0 0,-1-1-1 0 0,1 0 1 0 0,0 0 191 0 0,3 2 26 0 0,0 0-1 0 0,0 1 0 0 0,1-1 1 0 0,-1 0-1 0 0,0 1 1 0 0,1-1-1 0 0,-1 0 1 0 0,1 0-1 0 0,-1 1 1 0 0,1-1-1 0 0,0 0 0 0 0,-1 0 1 0 0,1 0-1 0 0,0 0 1 0 0,-1 0-1 0 0,1 0 1 0 0,0 0-1 0 0,0 0 1 0 0,0 1-1 0 0,0-1 1 0 0,0 0-1 0 0,0 0 0 0 0,0 0 1 0 0,0 0-1 0 0,0 0 1 0 0,0 0-1 0 0,1 0 1 0 0,-1 0-1 0 0,0 0 1 0 0,1 0-1 0 0,-1 1 0 0 0,0-1 1 0 0,1 0-1 0 0,-1 0 1 0 0,1 0-1 0 0,0 0-25 0 0,1-1 155 0 0,1 0-1 0 0,0-1 0 0 0,0 1 0 0 0,1 0 1 0 0,-1 0-1 0 0,0 1 0 0 0,1-1 0 0 0,-1 1 1 0 0,1-1-1 0 0,0 1 0 0 0,-1 0 0 0 0,1 1 0 0 0,2-1-153 0 0,15-5 549 0 0,41-23 153 0 0,-4 2-1674 0 0,-55 26 463 0 0,-3 1-4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9:02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6447 0 0,'7'4'50'0'0,"-6"-3"-11"0"0,1-1 1 0 0,-1 1-1 0 0,0 0 0 0 0,1-1 1 0 0,-1 1-1 0 0,0-1 1 0 0,1 1-1 0 0,-1-1 0 0 0,1 0 1 0 0,-1 1-1 0 0,2-1-39 0 0,-19 10 332 0 0,-19-6 4307 0 0,33-3-3517 0 0,2-1-76 0 0,0 0-156 0 0,2 1-865 0 0,1 1-1 0 0,-1 0 0 0 0,0-1 1 0 0,1 1-1 0 0,-1-1 0 0 0,1 0 1 0 0,-1 0-1 0 0,1 0 0 0 0,-1 0 1 0 0,1 0-1 0 0,0-1 0 0 0,2 1-24 0 0,37 2 56 0 0,-18-2-60 0 0,13 1 712 0 0,1-2 0 0 0,13-2-708 0 0,26-1 656 0 0,-73 3-653 0 0,26 0-260 0 0,0 1-1 0 0,0 2 1 0 0,14 3 257 0 0,-43-6-4005 0 0,-1 0-1405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9:0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0,'0'0'231'0'0,"0"0"29"0"0,0 0 19 0 0,0 2-41 0 0,0 2-113 0 0,1 0 0 0 0,-1 1-1 0 0,1-1 1 0 0,0 0 0 0 0,0 1 0 0 0,0-1-1 0 0,0 0 1 0 0,1 0 0 0 0,0 0-1 0 0,0 0 1 0 0,0 0 0 0 0,0-1-1 0 0,1 1 1 0 0,-1 0 0 0 0,1-1 0 0 0,0 0-1 0 0,3 3-124 0 0,49 41 16 0 0,-43-38 298 0 0,1 0 0 0 0,-1 2 0 0 0,-1-1-1 0 0,1 2 1 0 0,-2-1 0 0 0,4 7-314 0 0,-12-16 54 0 0,-1-1 1 0 0,1 1-1 0 0,-1 0 0 0 0,0 0 1 0 0,0 0-1 0 0,0 0 0 0 0,0 0 1 0 0,0 1-1 0 0,-1-1 0 0 0,1 0 1 0 0,-1 0-1 0 0,1 0 0 0 0,-1 1 1 0 0,0-1-1 0 0,0 2-54 0 0,1 1 281 0 0,-1 0-64 0 0,0-1-1 0 0,0 1 1 0 0,-1-1 0 0 0,1 0 0 0 0,-1 1-1 0 0,0-1 1 0 0,0 0 0 0 0,-1 1 0 0 0,1-1-1 0 0,-1 0 1 0 0,0 0 0 0 0,0 0 0 0 0,0 0-1 0 0,-3 3-216 0 0,-4 5 287 0 0,0-1-1 0 0,-1 0 1 0 0,-9 7-287 0 0,7-6 711 0 0,4-3-323 0 0,6-6-368 0 0,0-1 0 0 0,-1 0 0 0 0,1 1 0 0 0,-1-1 0 0 0,1 0 0 0 0,-1 0 0 0 0,1-1 0 0 0,-1 1 0 0 0,0 0 0 0 0,0-1 0 0 0,0 1-20 0 0,-6 2-77 0 0,0 1-1 0 0,1 0 1 0 0,0 0 0 0 0,0 1-1 0 0,-4 3 78 0 0,1 0-1395 0 0,10-8 384 0 0,1-1-12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8:0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1251 41 6447 0 0,'0'0'142'0'0,"0"0"22"0"0,0 0 13 0 0,-3 0 191 0 0,-1-2 718 0 0,-41-14 6536 0 0,37 14-7396 0 0,0 0-1 0 0,0 1 0 0 0,0 0 0 0 0,0 0 1 0 0,0 1-1 0 0,0 0 0 0 0,0 0 1 0 0,-3 1-226 0 0,-70 5 1825 0 0,-1-2 1 0 0,-5-5-1826 0 0,23 1 11 0 0,-42 3-9 0 0,-9 7-2 0 0,-64 3 980 0 0,134-12-625 0 0,1-3 1 0 0,0-1-1 0 0,-3-2-355 0 0,-175-29-876 0 0,221 34 368 0 0,0 0-250 0 0,-3-1 1397 0 0,3 1-2102 0 0,2-1-5276 0 0,15-6 4692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8:0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1325 819 8287 0 0,'0'0'191'0'0,"0"0"26"0"0,0 0 9 0 0,-2-1-34 0 0,-16-13 639 0 0,-2 1-1 0 0,-5-3-830 0 0,-81-39 3507 0 0,20 11-1533 0 0,-46-39-854 0 0,99 60-1128 0 0,2-2-1 0 0,-10-12 9 0 0,2 3 89 0 0,-5-1-89 0 0,-19-6 675 0 0,-1 2-1 0 0,-2 3 0 0 0,-14-2-674 0 0,-59-33-47 0 0,27 7 47 0 0,-39-35 0 0 0,101 74 0 0 0,48 24-326 0 0,1 0-1 0 0,-1 0 0 0 0,0 0 1 0 0,1 0-1 0 0,-1-1 0 0 0,1 1 1 0 0,-1-1-1 0 0,1 1 0 0 0,0-1 1 0 0,-1 1-1 0 0,1-1 0 0 0,0 0 1 0 0,0 1-1 0 0,0-2 327 0 0,0 0-267 0 0,0 2-757 0 0,1 1-682 0 0,0 0-2732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8: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4607 0 0,'0'0'96'0'0,"0"0"32"0"0,0 0 0 0 0,0 0 0 0 0,0 0-128 0 0,0 0 0 0 0,0 0 0 0 0,0 0 0 0 0,0 0 0 0 0,0 0 0 0 0,0 0 0 0 0,0 0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8:08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6447 0 0,'0'0'298'0'0,"0"0"-10"0"0,0 0-50 0 0,0 0 493 0 0,0 0 238 0 0,0 0 45 0 0,0 0-61 0 0,0 0-288 0 0,-1 1-121 0 0,-7 15 326 0 0,0 1-1 0 0,-1 4-869 0 0,1-1 1441 0 0,-11 16-1441 0 0,-74 118 0 0 0,84-142 0 0 0,0 0 0 0 0,-1-1 0 0 0,-1-1 0 0 0,-2 3 0 0 0,-10 10 0 0 0,22-23 0 0 0,1 0 0 0 0,0 1 0 0 0,0-1 0 0 0,0 0 0 0 0,0 1 0 0 0,0-1 0 0 0,0 0 0 0 0,0 1 0 0 0,0-1 0 0 0,0 0 0 0 0,0 1 0 0 0,0-1 0 0 0,0 0 0 0 0,0 0 0 0 0,0 1 0 0 0,0-1 0 0 0,0 0 0 0 0,0 1 0 0 0,0-1 0 0 0,0 0 0 0 0,0 1 0 0 0,0-1 0 0 0,0 0 0 0 0,1 1 0 0 0,-1-1 0 0 0,0 0 0 0 0,0 0 0 0 0,0 1 0 0 0,1-1 0 0 0,-1 0 0 0 0,0 0 0 0 0,0 1 0 0 0,0-1 0 0 0,1 0 0 0 0,-1 0 0 0 0,0 0 0 0 0,1 0 0 0 0,-1 1 0 0 0,0-1 0 0 0,0 0 0 0 0,1 0 0 0 0,-1 0 0 0 0,0 0 0 0 0,1 0 0 0 0,-1 0 0 0 0,0 0 0 0 0,1 0 0 0 0,-1 0 0 0 0,0 0 0 0 0,33 17 0 0 0,-4-2 0 0 0,0 1 0 0 0,11 10 0 0 0,-20-10 597 0 0,-1 0 1 0 0,-1 1-1 0 0,7 10-597 0 0,-17-18 91 0 0,-3-4-48 0 0,-2-1-34 0 0,1-1-1 0 0,-1 1 1 0 0,1-1 0 0 0,0 1 0 0 0,0-1-1 0 0,0 0 1 0 0,0-1 0 0 0,1 1 0 0 0,-1-1-1 0 0,1 0 1 0 0,0 0 0 0 0,-1 0-1 0 0,1-1 1 0 0,2 1-9 0 0,1 1-5840 0 0,-8-3 872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8:0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0 10135 0 0,'0'0'231'0'0,"0"0"29"0"0,0 0 19 0 0,0 0 37 0 0,0 0 125 0 0,0 0 58 0 0,0 0 11 0 0,0 0-67 0 0,0 0-222 0 0,0 0 166 0 0,0 0 101 0 0,0 0 21 0 0,0 0 3 0 0,0 0 0 0 0,0 0 0 0 0,-11 4 592 0 0,6-3-1101 0 0,1-1-1 0 0,-1 1 0 0 0,1 1 1 0 0,-1-1-1 0 0,1 1 0 0 0,0-1 1 0 0,-1 1-1 0 0,-1 2-2 0 0,-14 5-3 0 0,4-3 3 0 0,2 1 0 0 0,-1 1 0 0 0,-6 5 0 0 0,-7 3 0 0 0,17-10 0 0 0,1 1 0 0 0,-1 0 0 0 0,1 0 0 0 0,1 1 0 0 0,-1 0 0 0 0,1 1 0 0 0,1 0 0 0 0,-6 7 0 0 0,10-9 0 0 0,4 1 0 0 0,2-3 0 0 0,0 0 0 0 0,0 0 0 0 0,0-1 0 0 0,1 1 0 0 0,0-1 0 0 0,0 0 0 0 0,0 0 0 0 0,0 0 0 0 0,1 0 0 0 0,0 0 0 0 0,-1-1 0 0 0,1 0 0 0 0,12 10 0 0 0,0-2 0 0 0,10 6 0 0 0,-6-5 0 0 0,-1 1 80 0 0,7 3 412 0 0,0 1 0 0 0,-2 1 0 0 0,0 2 0 0 0,17 17-492 0 0,-34-28 0 0 0,-2-1 0 0 0,-1-1 72 0 0,-3-6 299 0 0,-1-1 117 0 0,0 0 21 0 0,0 0-270 0 0,0 0-1148 0 0,0 0-503 0 0,0 0-100 0 0,0 0-22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8:11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4607 0 0,'0'0'102'0'0,"0"0"20"0"0,0 0 6 0 0,0 0 51 0 0,0 0 213 0 0,4 9 1048 0 0,20 8-1282 0 0,-16-11 133 0 0,1 0 0 0 0,0-1 0 0 0,1 1-291 0 0,101 54 4416 0 0,-33-13-3482 0 0,5 7-934 0 0,3 7 379 0 0,169 113 1218 0 0,-140-105-1336 0 0,32 20 1526 0 0,95 78-1787 0 0,256 191 1681 0 0,-401-290-1479 0 0,39 33-37 0 0,24 30-165 0 0,-88-65 0 0 0,-32-29 0 0 0,26 19 0 0 0,11 3 0 0 0,180 132 0 0 0,-243-181 0 0 0,-1 0 0 0 0,-1 1 0 0 0,0 1 0 0 0,10 11 0 0 0,-14-14 4 0 0,-7-6-11 0 0,1 6-123 0 0,-2-8-566 0 0,-1 1-257 0 0,-5 5-58 0 0,-2 0-12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1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11975 0 0,'0'0'547'0'0,"0"0"-11"0"0,0 0-203 0 0,0 0 419 0 0,0 0 220 0 0,0 0 42 0 0,0 0-129 0 0,2 0-581 0 0,4 1-241 0 0,0-1 0 0 0,1 0-1 0 0,-1-1 1 0 0,0 1 0 0 0,0-1 0 0 0,1-1 0 0 0,-1 1 0 0 0,4-3-63 0 0,53-20 1276 0 0,-50 18-1046 0 0,35-14 1562 0 0,-2-2 0 0 0,25-17-1792 0 0,-66 36 156 0 0,1 0-1 0 0,-1 0 0 0 0,0 1 1 0 0,5-2-156 0 0,26-10-419 0 0,-28 9-1693 0 0,-7 4-764 0 0,-1 1-159 0 0,0 0-33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8:1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4607 0 0,'0'0'102'0'0,"0"0"20"0"0,0 0 6 0 0,0 0 119 0 0,0 0 500 0 0,0 0 223 0 0,0 0 44 0 0,0 0-61 0 0,0 0-288 0 0,0 0-121 0 0,0 0-28 0 0,0 0-72 0 0,2 1-217 0 0,25 10 915 0 0,-19-8-863 0 0,0 1-1 0 0,0-1 0 0 0,5 1-278 0 0,201 39 459 0 0,-90-14 730 0 0,180 33-533 0 0,-242-52-59 0 0,0-4 1 0 0,1-2-1 0 0,60-5-597 0 0,134-9 20 0 0,-186 10-22 0 0,1 4 0 0 0,41 8 2 0 0,1 4 275 0 0,-26-4 529 0 0,-1 3 0 0 0,67 21-804 0 0,-71-3 165 0 0,-80-32-165 0 0,-1 0 0 0 0,0 0 0 0 0,0 0 0 0 0,0 0 0 0 0,0 0 0 0 0,0 0 0 0 0,0 0 0 0 0,0 0 0 0 0,-1 0 0 0 0,1 1 0 0 0,0-1 0 0 0,-1 1 0 0 0,1-1 0 0 0,-1 1 0 0 0,0 0 0 0 0,0 0 0 0 0,1 0 0 0 0,-2-2-86 0 0,0 0-1 0 0,1 1 1 0 0,-1-1-1 0 0,0 1 1 0 0,0-1-1 0 0,1 1 1 0 0,-1 0-1 0 0,0-1 0 0 0,0 1 1 0 0,0-1-1 0 0,0 1 1 0 0,0-1-1 0 0,0 1 1 0 0,0-1-1 0 0,0 1 1 0 0,0 0-1 0 0,0-1 1 0 0,0 1-1 0 0,0-1 1 0 0,0 1-1 0 0,0-1 1 0 0,0 1-1 0 0,0-1 1 0 0,-1 1-1 0 0,1-1 1 0 0,0 1-1 0 0,0-1 0 0 0,-1 1 1 0 0,1 0 86 0 0,-6 8-6139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8:13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15663 0 0,'-2'6'163'0'0,"-1"0"0"0"0,1 0 0 0 0,-1 0 0 0 0,0-1 0 0 0,0 1 0 0 0,0-1 0 0 0,-1 1 0 0 0,0-1 0 0 0,-1 1-163 0 0,-13 19 205 0 0,-46 72-205 0 0,-5 6 0 0 0,65-95 0 0 0,3-8 0 0 0,1 1 0 0 0,0-1 0 0 0,-1 1 0 0 0,1-1 0 0 0,0 1 0 0 0,0-1 0 0 0,-1 0 0 0 0,1 1 0 0 0,0-1 0 0 0,0 1 0 0 0,0-1 0 0 0,0 1 0 0 0,-1-1 0 0 0,1 1 0 0 0,0-1 0 0 0,0 1 0 0 0,0-1 0 0 0,0 1 0 0 0,0-1 0 0 0,0 1 0 0 0,0-1 0 0 0,1 1 0 0 0,-1-1 0 0 0,0 1 0 0 0,0-1 0 0 0,0 1 0 0 0,0-1 0 0 0,1 1 0 0 0,-1-1 0 0 0,0 1 0 0 0,0-1 0 0 0,1 1 0 0 0,-1-1 0 0 0,0 0 0 0 0,1 1 0 0 0,-1-1 0 0 0,0 0 0 0 0,1 1 0 0 0,6 9 0 0 0,-1 0 0 0 0,2-1 0 0 0,-1 0 0 0 0,1 0 0 0 0,6 4 0 0 0,48 39 0 0 0,-8-8 0 0 0,-31-23 522 0 0,2-1 0 0 0,0 0 0 0 0,1-2 0 0 0,17 8-522 0 0,-33-21 0 0 0,-1-2-133 0 0,-8-3-563 0 0,-1 0-257 0 0,-2-1-58 0 0,-7-3-12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8:1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6447 0 0,'0'0'142'0'0,"0"0"22"0"0,0 0 13 0 0,0 0 123 0 0,0 0 468 0 0,0 0 205 0 0,0 0 41 0 0,0 0-129 0 0,0 0-506 0 0,0 0 37 0 0,1 1 80 0 0,4 6-201 0 0,-1 0 1 0 0,1 1 0 0 0,-1-1 0 0 0,-1 1-1 0 0,1 0 1 0 0,-1 0 0 0 0,-1 0 0 0 0,1 1-1 0 0,-1 0-295 0 0,3 8 340 0 0,10 40 319 0 0,-3 0 1 0 0,0 17-660 0 0,0-5 894 0 0,7 21-894 0 0,-15-79 0 0 0,-1-6 0 0 0,-1-6 0 0 0,0-6 0 0 0,0-2 0 0 0,-1-1 0 0 0,0 0 0 0 0,-1 0 0 0 0,0 0 0 0 0,-1-10 0 0 0,0 2 0 0 0,-3-28 0 0 0,-2 0 0 0 0,-7-24 0 0 0,-5-33 0 0 0,2-16 0 0 0,9 85 0 0 0,7 34 0 0 0,0-1 0 0 0,0 1 0 0 0,0-1 0 0 0,0 1 0 0 0,0-1 0 0 0,0 1 0 0 0,0-1 0 0 0,0 1 0 0 0,0-1 0 0 0,0 1 0 0 0,1 0 0 0 0,-1-1 0 0 0,0 1 0 0 0,0-1 0 0 0,0 1 0 0 0,1-1 0 0 0,-1 1 0 0 0,0 0 0 0 0,0-1 0 0 0,1 1 0 0 0,-1-1 0 0 0,0 1 0 0 0,1 0 0 0 0,-1-1 0 0 0,0 1 0 0 0,1 0 0 0 0,-1 0 0 0 0,1-1 0 0 0,-1 1 0 0 0,0 0 0 0 0,1 0 0 0 0,-1-1 0 0 0,1 1 0 0 0,-1 0 0 0 0,1 0 0 0 0,-1 0 0 0 0,1 0 0 0 0,-1 0 0 0 0,1 0 0 0 0,-1 0 0 0 0,1 0 0 0 0,-1 0 0 0 0,1 0 0 0 0,-1 0 0 0 0,0 0 0 0 0,1 0 0 0 0,0 0 0 0 0,0 0 0 0 0,17 1 74 0 0,1 0 1 0 0,0 0-1 0 0,-1 2 0 0 0,1 0 0 0 0,-1 2 0 0 0,0 0 0 0 0,3 2-74 0 0,13 2 412 0 0,13 2-412 0 0,-12-5 396 0 0,0-1 1 0 0,1-2-1 0 0,20-1-396 0 0,-54-2 371 0 0,-2 0 117 0 0,-7-4-5681 0 0,-3-1-1305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9:0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2638 0 9127 0 0,'0'0'415'0'0,"0"0"-7"0"0,-2 0-263 0 0,-22 1 178 0 0,0 1-1 0 0,1 1 0 0 0,-1 1 0 0 0,1 1 0 0 0,-1 1 0 0 0,1 1 0 0 0,1 1 1 0 0,-15 7-323 0 0,27-10 392 0 0,0 1 1 0 0,1 0 0 0 0,-7 6-393 0 0,-20 12 187 0 0,-272 152 1023 0 0,181-101-659 0 0,-199 123-273 0 0,266-160-238 0 0,16-13 194 0 0,-1-2 0 0 0,-1-2 0 0 0,-1-2 0 0 0,-1-2 0 0 0,-19 3-234 0 0,32-12 173 0 0,0-2-1 0 0,-14 0-172 0 0,-22 5 18 0 0,-94 25 100 0 0,66-13 364 0 0,74-19-158 0 0,1-1 1 0 0,-21-1-325 0 0,-12 2 124 0 0,16 0-120 0 0,1 1 0 0 0,0 3 0 0 0,0 1 0 0 0,-36 13-4 0 0,66-17 0 0 0,1-1 0 0 0,1 2-1 0 0,-1-1 1 0 0,-6 7 0 0 0,-19 10 13 0 0,7-6 57 0 0,0 1 0 0 0,-1 4-70 0 0,-41 22 192 0 0,66-41-169 0 0,-1 1-1 0 0,0-1 0 0 0,0 1 0 0 0,0-1 1 0 0,0 0-1 0 0,-1 0 0 0 0,0 0-22 0 0,-9 1 117 0 0,0 0 0 0 0,-10 1-117 0 0,-9 1 10 0 0,23-4-111 0 0,8-1-430 0 0,2 0-201 0 0,0 0-712 0 0,0-2-2826 0 0,-4-7-1212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9:0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7055 0 0,'-5'3'108'0'0,"4"-2"-56"0"0,-1 0 0 0 0,1 0 0 0 0,0 0 0 0 0,0 0 0 0 0,0 0 0 0 0,0 0 0 0 0,0 1 0 0 0,0-1-1 0 0,0 0 1 0 0,0 1 0 0 0,0-1 0 0 0,1 0 0 0 0,-1 1-52 0 0,-2 0 93 0 0,1 0 0 0 0,-1 0 0 0 0,1 0 0 0 0,-1 0 0 0 0,0 0 0 0 0,0-1 0 0 0,0 1 0 0 0,0-1 1 0 0,0 0-1 0 0,0 0 0 0 0,-1 0-93 0 0,-5 2 316 0 0,-9 4 132 0 0,6-2 313 0 0,0 0 1 0 0,0 1-1 0 0,-9 6-761 0 0,6-2 126 0 0,1 1 0 0 0,1 0-1 0 0,0 1 1 0 0,1 1 0 0 0,0-1 0 0 0,1 2 0 0 0,0 0-1 0 0,1 0 1 0 0,1 1 0 0 0,0 0 0 0 0,1 0 0 0 0,0 1-1 0 0,2 0 1 0 0,-2 6-126 0 0,6-15 35 0 0,0 0 0 0 0,1 0-1 0 0,0 0 1 0 0,0 0 0 0 0,1 0-1 0 0,0 0 1 0 0,0 0 0 0 0,0 0-1 0 0,1 0 1 0 0,0 0 0 0 0,1 0-1 0 0,0 0 1 0 0,0 0 0 0 0,0 0-1 0 0,1-1 1 0 0,0 1 0 0 0,0-1-1 0 0,0 0 1 0 0,1 0 0 0 0,0 0-1 0 0,1 0-34 0 0,-4-4 11 0 0,8 12 33 0 0,0 0-1 0 0,2-1 1 0 0,-1-1 0 0 0,1 0 0 0 0,6 5-44 0 0,-11-12 12 0 0,7 6 23 0 0,-1 0 0 0 0,2-1 1 0 0,-1 0-1 0 0,1-1 0 0 0,1-1 0 0 0,-1 0 0 0 0,12 4-35 0 0,-16-9 0 0 0,1 1 0 0 0,-1-1 0 0 0,1-1 0 0 0,0 0 0 0 0,0 0 0 0 0,0-1 0 0 0,0 0 0 0 0,3-1 0 0 0,35-3 0 0 0,-28 1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9:1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2297 1008 455 0 0,'-25'11'-580'0'0,"19"-9"1462"0"0,0-1 1 0 0,0 1 1 0 0,-1-1-1 0 0,1-1 0 0 0,-1 1-883 0 0,-6-1 2505 0 0,0-1 1 0 0,-1 0-1 0 0,-11-2-2505 0 0,19 1 134 0 0,1 0 0 0 0,-1 0 0 0 0,1 0 0 0 0,0-1 0 0 0,0 0 0 0 0,0 0 1 0 0,0 0-1 0 0,-2-2-134 0 0,-16-9 196 0 0,-18-8 31 0 0,-5-2 248 0 0,-1 1 0 0 0,-1 2 0 0 0,-39-11-475 0 0,-50-1 1269 0 0,85 23-613 0 0,0-3-1 0 0,1-2 1 0 0,-41-19-656 0 0,-43-33 305 0 0,61 29 82 0 0,-50-18-387 0 0,52 27 49 0 0,26 9 68 0 0,-21-4-117 0 0,16 6 300 0 0,2-1 0 0 0,0-3 0 0 0,2-1 0 0 0,-42-28-300 0 0,39 24 85 0 0,31 18-8 0 0,-17-12-77 0 0,23 13 0 0 0,-64-40 0 0 0,59 37 0 0 0,0-1 0 0 0,0-1 0 0 0,4 3 0 0 0,1 0 0 0 0,-2 1 0 0 0,1 1 0 0 0,-2 0 0 0 0,-12-6 155 0 0,25 12-96 0 0,-3-2-49 0 0,2 2-10 0 0,0-1 0 0 0,0 0 0 0 0,-1-1 0 0 0,2 1 0 0 0,-3-2 0 0 0,-12-13 0 0 0,2 8 0 0 0,-10-4 0 0 0,2 2 0 0 0,17 7 0 0 0,2-1 0 0 0,2-1-12 0 0,-4-21-229 0 0,7 27 273 0 0,1-1-64 0 0,2-4 9 0 0,-1 2-25 0 0,2-2 48 0 0,-3 4 62 0 0,-1 2 14 0 0,0 0-8 0 0,-1 0-10 0 0,-6-3-46 0 0,-1 2-12 0 0,0 6 0 0 0,5 0-11 0 0,0-1 1 0 0,0 1-1 0 0,0-1 0 0 0,1 1 0 0 0,0 0 1 0 0,0 0-1 0 0,0 0 11 0 0,-9 20-107 0 0,5-10 85 0 0,-1 0 0 0 0,2 0 1 0 0,0 0-1 0 0,1 1 0 0 0,0 0 1 0 0,2 0 21 0 0,0-9 0 0 0,-4 15 0 0 0,0-1 0 0 0,-2 0 0 0 0,-9 19 0 0 0,6-16 0 0 0,6-13 0 0 0,-3-4 0 0 0,7-7-1 0 0,0 0-1 0 0,1-1 0 0 0,-1 1 0 0 0,1-1 1 0 0,-1 1-1 0 0,1-1 0 0 0,-1 1 1 0 0,1-1-1 0 0,-1 1 0 0 0,1-1 1 0 0,0 1-1 0 0,-1-1 0 0 0,1 0 1 0 0,0 1-1 0 0,-1-1 0 0 0,1 1 1 0 0,0-1-1 0 0,0 0 0 0 0,0 1 1 0 0,0-2 1 0 0,-1 1-11 0 0,0-1 1 0 0,1 0-1 0 0,0 0 1 0 0,-1 0-1 0 0,1 1 1 0 0,0-1-1 0 0,0 0 1 0 0,0 0-1 0 0,0 0 1 0 0,0 0 10 0 0,36-113-151 0 0,-2 34 46 0 0,-31 72 77 0 0,-1 3 26 0 0,0 0-1 0 0,0 0 0 0 0,1 0 1 0 0,0 0-1 0 0,0 1 1 0 0,0-1-1 0 0,0 1 0 0 0,1 0 1 0 0,0 0-1 0 0,5-4 3 0 0,-7 5-2 0 0,1 0 9 0 0,15-9-78 0 0,-5 4 35 0 0,-5 5 0 0 0,5 1 30 0 0,6-2-26 0 0,1 1 0 0 0,13-1 32 0 0,-14 3-8 0 0,0 0 0 0 0,1 2 0 0 0,-1 0-1 0 0,0 1 1 0 0,0 1 0 0 0,12 2 8 0 0,70 22 752 0 0,-99-25-663 0 0,12 3 73 0 0,0 0-137 0 0,-5-1 30 0 0,-7-3 14 0 0,-2 0-1 0 0,0 0-15 0 0,0 0-999 0 0,0 0-3832 0 0,0 0-1626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9:1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2638 1 6911 0 0,'-2'0'40'0'0,"0"0"-1"0"0,-1 0 0 0 0,1 0 0 0 0,-1 0 0 0 0,1 1 0 0 0,0-1 0 0 0,0 0 1 0 0,-1 1-1 0 0,1 0 0 0 0,0 0 0 0 0,0 0 0 0 0,0 0 0 0 0,-1 0 1 0 0,1 0-1 0 0,0 0 0 0 0,0 0 0 0 0,1 1 0 0 0,-1-1 0 0 0,-1 2-39 0 0,-28 27 26 0 0,2 1-1 0 0,1 2 0 0 0,-18 28-25 0 0,-3 13 3470 0 0,-11 29-3470 0 0,34-57 1075 0 0,-78 149 14 0 0,96-177-1075 0 0,-139 279 100 0 0,109-229-84 0 0,-2-2 0 0 0,-4-2 0 0 0,-15 14-30 0 0,-68 71 36 0 0,-58 73 67 0 0,27-15 14 0 0,-71 63-117 0 0,66-81 108 0 0,8-9 446 0 0,97-119 437 0 0,-4-1-991 0 0,33-34 296 0 0,-1-2-1 0 0,-1-1 1 0 0,-14 7-296 0 0,20-17 58 0 0,-1-1 0 0 0,-1-1 0 0 0,0-2 0 0 0,0 0 0 0 0,-1-2 0 0 0,-5 0-58 0 0,2 1 16 0 0,-1 2 71 0 0,0 1-1 0 0,0 2 1 0 0,-11 8-87 0 0,17-9 54 0 0,10-5 65 0 0,1 2 1 0 0,-1 0 0 0 0,2 0 0 0 0,-1 1 0 0 0,2 1 0 0 0,-1 0 0 0 0,1 1 0 0 0,1 1-1 0 0,0 0 1 0 0,1 1 0 0 0,-8 12-120 0 0,12-16-3 0 0,-12 15-54 0 0,-1-1 24 0 0,14-17-179 0 0,5-5-535 0 0,1-2-213 0 0,0 0-37 0 0,0 0-139 0 0,0 0-544 0 0,1-2-236 0 0,8-8-47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9:1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6447 0 0,'-6'4'352'0'0,"-23"7"304"0"0,26-10-19 0 0,1 0 0 0 0,0 0 0 0 0,-1 0 0 0 0,1 0 0 0 0,0 1 0 0 0,0-1 0 0 0,0 1 0 0 0,0-1 0 0 0,0 1 0 0 0,0 0 0 0 0,1-1 0 0 0,-2 2-637 0 0,1 0 328 0 0,0 0 0 0 0,0 1 0 0 0,0-1-1 0 0,0 1 1 0 0,0 0 0 0 0,1-1 0 0 0,-1 3-328 0 0,-1 8-413 0 0,0 0 1 0 0,1 0-1 0 0,0 0 0 0 0,1 3 413 0 0,-1 11 635 0 0,-1-8-667 0 0,-2 16 5 0 0,1 0 0 0 0,2 0 1 0 0,1 0-1 0 0,2 11 27 0 0,0-44-5 0 0,-1 0-1 0 0,1 1 1 0 0,0-1-1 0 0,0 0 1 0 0,0 0-1 0 0,0 1 0 0 0,1-1 1 0 0,-1 0-1 0 0,1 0 1 0 0,0 0-1 0 0,-1-1 1 0 0,2 1-1 0 0,-1 0 1 0 0,0-1-1 0 0,1 1 6 0 0,1 1-18 0 0,0-1 1 0 0,1 0-1 0 0,-1 1 0 0 0,1-2 1 0 0,0 1-1 0 0,0 0 0 0 0,0-1 1 0 0,5 2 17 0 0,9 1-51 0 0,1 0 0 0 0,0-2 0 0 0,-1 0-1 0 0,16 0 52 0 0,-29-2 0 0 0,29 1-443 0 0,0-1-1 0 0,0-1 1 0 0,0-2 0 0 0,3-2 443 0 0,10-3-1830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9:1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2116 1 14079 0 0,'-9'4'233'0'0,"-1"0"0"0"0,1 1 0 0 0,1 1 0 0 0,-1-1 1 0 0,1 1-1 0 0,0 1 0 0 0,-3 2-233 0 0,-13 14 3 0 0,-13 18-3 0 0,15-16-363 0 0,-15 13 363 0 0,-211 202-213 0 0,135-127 465 0 0,58-57 8 0 0,11-11 161 0 0,-7 4-421 0 0,-130 105 816 0 0,-77 69-24 0 0,-228 180 952 0 0,425-358-1602 0 0,-1-2-1 0 0,-3-4 0 0 0,-52 23-141 0 0,104-55 11 0 0,-1-1 0 0 0,1-1-1 0 0,-12 2-10 0 0,18-5 4 0 0,0-1 0 0 0,0 1 0 0 0,0-2 0 0 0,0 1 0 0 0,0-1 0 0 0,0 0 0 0 0,0-1 0 0 0,-6 0-4 0 0,9 0-11 0 0,0 1 0 0 0,1-1 0 0 0,-1 1 0 0 0,0-1 0 0 0,1-1 0 0 0,-1 1-1 0 0,1 0 1 0 0,-1-1 0 0 0,-1-1 11 0 0,1 1-30 0 0,3 1-78 0 0,1 1 10 0 0,0 0-62 0 0,0 0-269 0 0,-4-12-1527 0 0,3 5 41 0 0,1 5-465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9:18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 15087 0 0,'0'0'694'0'0,"0"0"-22"0"0,0 0-450 0 0,0 0-280 0 0,0 0-38 0 0,0 0 5 0 0,0 0-4 0 0,0 0 5 0 0,0 0 20 0 0,-3 1 6 0 0,-2 2 49 0 0,0 0-1 0 0,-1 1 1 0 0,1 0-1 0 0,0 0 1 0 0,1 1-1 0 0,-1-1 1 0 0,1 1-1 0 0,0 0 1 0 0,-2 3 15 0 0,-9 15 22 0 0,-9 16-22 0 0,5-6 1 0 0,-93 132 324 0 0,72-106-46 0 0,22-33 91 0 0,1-1 0 0 0,1 2 0 0 0,2 0 0 0 0,-2 7-370 0 0,15-22 80 0 0,3 3-64 0 0,3 5-57 0 0,0-15 13 0 0,-2-2 7 0 0,14 15-91 0 0,-11-15 90 0 0,-1 0 0 0 0,3 2 32 0 0,0 0 1 0 0,0-1 0 0 0,0 0 0 0 0,1-1 0 0 0,-1 0-1 0 0,1 0 1 0 0,0-1 0 0 0,0 0 0 0 0,-1-1 0 0 0,1 0-1 0 0,1 0 1 0 0,-1 0 0 0 0,0-2 0 0 0,0 1 0 0 0,0-1-1 0 0,5-1-10 0 0,19-5 281 0 0,1-1 1 0 0,-2-1-1 0 0,27-12-281 0 0,-4 2 70 0 0,20-3-2038 0 0,-55 15 824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2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0,'0'0'231'0'0,"0"0"29"0"0,0 0 19 0 0,0 0 105 0 0,1 2 410 0 0,8 20 975 0 0,-1 0 0 0 0,-1 1 0 0 0,4 19-1769 0 0,6 20 1417 0 0,8 41-1677 0 0,-26-92-2019 0 0,1-10-3632 0 0,0-1 3353 0 0</inkml:trace>
  <inkml:trace contextRef="#ctx0" brushRef="#br0" timeOffset="1">72 168 10135 0 0,'2'-1'231'0'0,"70"-21"5102"0"0,46-6-5333 0 0,-111 27 129 0 0,3-2 66 0 0,1 1-1 0 0,-1-1 0 0 0,1-1 1 0 0,0 0-195 0 0,-10 3-4005 0 0,-1 1-1405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2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0,'19'66'1056'0'0,"-16"-52"-240"0"0,0 1 0 0 0,2-1-1 0 0,-1 0 1 0 0,2 0 0 0 0,2 3-816 0 0,8 34 33 0 0,11 8-33 0 0,-27-57 0 0 0,0-1 0 0 0,1 0 0 0 0,-1 0 0 0 0,0 0 0 0 0,1 0 0 0 0,-1 0 0 0 0,1 0 0 0 0,-1 0 0 0 0,1 0 0 0 0,-1 0 0 0 0,1 0 0 0 0,0-1 0 0 0,-1 1 0 0 0,1 0 0 0 0,1 0 0 0 0,0 1 0 0 0,-1-1 0 0 0,0 0 0 0 0,-1 0 0 0 0,1 0 0 0 0,0 0 0 0 0,0 0 0 0 0,0 0 0 0 0,0 0 0 0 0,0 0 0 0 0,0 0 0 0 0,0-1 0 0 0,1 1 0 0 0,-1 0 0 0 0,0-1 0 0 0,0 1 0 0 0,0-1 0 0 0,1 0 0 0 0,-1 1 0 0 0,0-1 0 0 0,1 0 0 0 0,-1 0 0 0 0,1 1 0 0 0,3-1 0 0 0,1 1 57 0 0,1-1-1 0 0,0 1 0 0 0,-1-1 0 0 0,1-1 0 0 0,-1 1 1 0 0,1-1-1 0 0,-1 0 0 0 0,1-1 0 0 0,0 0-56 0 0,15-5 935 0 0,22-10-935 0 0,6-3 466 0 0,-3 2-327 0 0,-28 10-130 0 0,-1 2 0 0 0,1 0-1 0 0,17-4-8 0 0,-35 11-89 0 0,-1-1-1 0 0,1 0 1 0 0,-1 0-1 0 0,1 0 1 0 0,-1 0 0 0 0,1 0-1 0 0,-1 0 1 0 0,1-1-1 0 0,-1 1 1 0 0,1 0-1 0 0,-1 0 1 0 0,1 0-1 0 0,-1 0 1 0 0,1-1-1 0 0,-1 1 1 0 0,1 0 0 0 0,-1 0-1 0 0,0-1 1 0 0,1 1-1 0 0,-1 0 1 0 0,1-1-1 0 0,-1 1 1 0 0,0 0-1 0 0,1-1 1 0 0,-1 1-1 0 0,0-1 1 0 0,0 1 89 0 0,3-1-1787 0 0,-3 1 253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2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11975 0 0,'-4'9'576'0'0,"3"-6"-495"0"0,0 0 0 0 0,0 0 0 0 0,0 0 0 0 0,0 1 0 0 0,0-1 0 0 0,0 0 0 0 0,1 1 0 0 0,0-1-1 0 0,0 1 1 0 0,0-1 0 0 0,0 0 0 0 0,0 2-81 0 0,8 43 2439 0 0,-8-47-2271 0 0,25 73 1054 0 0,-18-42-704 0 0,2-1 0 0 0,2 0 0 0 0,0 0 0 0 0,9 13-518 0 0,-12-23-133 0 0,-7-19-563 0 0,-1-2-257 0 0,0 0-650 0 0,0 0-2497 0 0,0 0-1063 0 0</inkml:trace>
  <inkml:trace contextRef="#ctx0" brushRef="#br0" timeOffset="1">111 255 11975 0 0,'-5'2'46'0'0,"4"-1"38"0"0,-1-1-1 0 0,1 1 0 0 0,-1 0 1 0 0,1 0-1 0 0,0 1 0 0 0,-1-1 1 0 0,1 0-1 0 0,0 0 0 0 0,0 1 1 0 0,0-1-1 0 0,0 0 0 0 0,0 1 1 0 0,0-1-1 0 0,0 1 0 0 0,0 0-83 0 0,-6 11 1012 0 0,0 1-1 0 0,0 0 1 0 0,1 0-1 0 0,1 0 1 0 0,-2 9-1012 0 0,1-4 478 0 0,-32 118 138 0 0,35-113-1665 0 0,3-14-1908 0 0,0-2-1593 0 0,0-7-174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9T06:27:2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13823 0 0,'1'1'630'0'0,"1"7"-390"0"0,1-1 0 0 0,-2 0 0 0 0,1 1 0 0 0,-1-1 0 0 0,0 1 0 0 0,0-1 0 0 0,-1 1 0 0 0,0-1 0 0 0,-1 7-240 0 0,-23 133 6232 0 0,10-88-5895 0 0,-2-1 0 0 0,-17 38-337 0 0,16-52 0 0 0,-29 70 0 0 0,45-113-206 0 0,1 0-1 0 0,0 0 1 0 0,-1 0-1 0 0,1 0 1 0 0,-1 0 0 0 0,1 0-1 0 0,-1 0 1 0 0,1 0-1 0 0,-1 0 1 0 0,0 0-1 0 0,0 0 1 0 0,1-1-1 0 0,-1 1 1 0 0,0 0 0 0 0,0 0-1 0 0,0-1 1 0 0,0 1-1 0 0,0-1 1 0 0,0 1-1 0 0,0-1 1 0 0,0 1 0 0 0,-1-1 206 0 0,2 0-191 0 0,-1 0 0 0 0,0 0 0 0 0,1 0 0 0 0,-1 0 0 0 0,0 0 0 0 0,1 0 0 0 0,-1-1 0 0 0,0 1 1 0 0,1 0-1 0 0,-1-1 0 0 0,0 1 0 0 0,1 0 0 0 0,-1-1 0 0 0,1 1 0 0 0,-1-1 0 0 0,1 1 0 0 0,-1-1 191 0 0,-1 0-641 0 0,0-1-2427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735D5DC9-D90B-417C-8097-61F95CB652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650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FA21F-4088-4055-BA5A-3EB3DE3ACBAF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48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145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227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318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Times New Roman" pitchFamily="18" charset="0"/>
              </a:rPr>
              <a:t>确定无效状态的次态，由于无效状态的次态为</a:t>
            </a:r>
            <a:r>
              <a:rPr lang="en-US" altLang="zh-CN" sz="1200" dirty="0">
                <a:latin typeface="Times New Roman" pitchFamily="18" charset="0"/>
              </a:rPr>
              <a:t>d</a:t>
            </a:r>
            <a:r>
              <a:rPr lang="zh-CN" altLang="en-US" sz="1200" dirty="0">
                <a:latin typeface="Times New Roman" pitchFamily="18" charset="0"/>
              </a:rPr>
              <a:t>，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latin typeface="Times New Roman" pitchFamily="18" charset="0"/>
              </a:rPr>
              <a:t>所以在化简的卡诺图中，被卡诺圈圈起的</a:t>
            </a:r>
            <a:r>
              <a:rPr lang="en-US" altLang="zh-CN" sz="1200" dirty="0">
                <a:latin typeface="Times New Roman" pitchFamily="18" charset="0"/>
              </a:rPr>
              <a:t>d</a:t>
            </a:r>
            <a:r>
              <a:rPr lang="zh-CN" altLang="en-US" sz="1200" dirty="0">
                <a:latin typeface="Times New Roman" pitchFamily="18" charset="0"/>
              </a:rPr>
              <a:t>为</a:t>
            </a:r>
            <a:r>
              <a:rPr lang="en-US" altLang="zh-CN" sz="1200" dirty="0">
                <a:latin typeface="Times New Roman" pitchFamily="18" charset="0"/>
              </a:rPr>
              <a:t>1</a:t>
            </a:r>
            <a:r>
              <a:rPr lang="zh-CN" altLang="en-US" sz="1200" dirty="0">
                <a:latin typeface="Times New Roman" pitchFamily="18" charset="0"/>
              </a:rPr>
              <a:t>，没有被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latin typeface="Times New Roman" pitchFamily="18" charset="0"/>
              </a:rPr>
              <a:t>卡诺圈圈起的</a:t>
            </a:r>
            <a:r>
              <a:rPr lang="en-US" altLang="zh-CN" sz="1200" dirty="0">
                <a:latin typeface="Times New Roman" pitchFamily="18" charset="0"/>
              </a:rPr>
              <a:t>d</a:t>
            </a:r>
            <a:r>
              <a:rPr lang="zh-CN" altLang="en-US" sz="1200" dirty="0">
                <a:latin typeface="Times New Roman" pitchFamily="18" charset="0"/>
              </a:rPr>
              <a:t>为</a:t>
            </a:r>
            <a:r>
              <a:rPr lang="en-US" altLang="zh-CN" sz="1200" dirty="0">
                <a:latin typeface="Times New Roman" pitchFamily="18" charset="0"/>
              </a:rPr>
              <a:t>0</a:t>
            </a:r>
            <a:r>
              <a:rPr lang="zh-CN" altLang="en-US" sz="1200" dirty="0">
                <a:latin typeface="Times New Roman" pitchFamily="18" charset="0"/>
              </a:rPr>
              <a:t>。然后判断无效状态的次态是否为有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latin typeface="Times New Roman" pitchFamily="18" charset="0"/>
              </a:rPr>
              <a:t>效状态或是否存在“挂起”现象。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039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489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24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732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423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latin typeface="Arial" pitchFamily="34" charset="0"/>
              </a:rPr>
              <a:t>1965</a:t>
            </a:r>
            <a:r>
              <a:rPr lang="zh-CN" altLang="en-US">
                <a:latin typeface="Arial" pitchFamily="34" charset="0"/>
              </a:rPr>
              <a:t>年</a:t>
            </a: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A2B9E7-D140-40EE-8888-F512738DA8D6}" type="slidenum">
              <a:rPr lang="en-US" altLang="zh-CN" smtClean="0">
                <a:latin typeface="Arial" pitchFamily="34" charset="0"/>
              </a:rPr>
              <a:pPr/>
              <a:t>34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315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1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三种类型的题目：计数器、序列检测、实际应用有限状态机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886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305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8814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183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648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2301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152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325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7805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38767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6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solidFill>
                  <a:schemeClr val="tx2"/>
                </a:solidFill>
                <a:latin typeface="Arial" pitchFamily="34" charset="0"/>
              </a:rPr>
              <a:t>Circuit using minimized equations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95B98-A849-4BCA-B92E-5D5ACE1F7B1A}" type="slidenum">
              <a:rPr lang="en-US" altLang="zh-CN" smtClean="0">
                <a:latin typeface="Arial" pitchFamily="34" charset="0"/>
              </a:rPr>
              <a:pPr/>
              <a:t>13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291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498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9329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4654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6696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064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580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6599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323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 dirty="0"/>
              <a:t>状态图与状态表的设计相似</a:t>
            </a:r>
            <a:endParaRPr lang="en-US" altLang="zh-CN" sz="3600" dirty="0"/>
          </a:p>
          <a:p>
            <a:pPr lvl="1"/>
            <a:r>
              <a:rPr lang="zh-CN" altLang="en-US" sz="3200" dirty="0"/>
              <a:t>状态表采用穷举法，列出所有状态</a:t>
            </a:r>
            <a:r>
              <a:rPr lang="en-US" altLang="zh-CN" sz="3200" dirty="0"/>
              <a:t>/</a:t>
            </a:r>
            <a:r>
              <a:rPr lang="zh-CN" altLang="en-US" sz="3200" dirty="0"/>
              <a:t>输入组合的次态</a:t>
            </a:r>
            <a:endParaRPr lang="en-US" altLang="zh-CN" sz="3200" dirty="0"/>
          </a:p>
          <a:p>
            <a:pPr lvl="1"/>
            <a:r>
              <a:rPr lang="zh-CN" altLang="en-US" sz="3200" dirty="0"/>
              <a:t>状态图包含一组标有转移表达式的弧线。</a:t>
            </a:r>
            <a:endParaRPr lang="en-US" altLang="zh-CN" sz="3200" dirty="0"/>
          </a:p>
          <a:p>
            <a:pPr lvl="1"/>
            <a:r>
              <a:rPr lang="zh-CN" altLang="en-US" sz="3200" dirty="0"/>
              <a:t>简单、易出错。</a:t>
            </a:r>
            <a:endParaRPr lang="en-US" altLang="zh-CN" sz="3200" dirty="0"/>
          </a:p>
          <a:p>
            <a:pPr lvl="2"/>
            <a:r>
              <a:rPr lang="zh-CN" altLang="en-US" sz="2800" dirty="0"/>
              <a:t>有些状态</a:t>
            </a:r>
            <a:r>
              <a:rPr lang="en-US" altLang="zh-CN" sz="2800" dirty="0"/>
              <a:t>/</a:t>
            </a:r>
            <a:r>
              <a:rPr lang="zh-CN" altLang="en-US" sz="2800" dirty="0"/>
              <a:t>输入组合可能没有确定的次态（不希望的）；二义性</a:t>
            </a:r>
            <a:endParaRPr lang="en-US" altLang="zh-CN" sz="2800" dirty="0"/>
          </a:p>
          <a:p>
            <a:pPr lvl="2"/>
            <a:r>
              <a:rPr lang="zh-CN" altLang="en-US" sz="2800" dirty="0"/>
              <a:t>有些状态</a:t>
            </a:r>
            <a:r>
              <a:rPr lang="en-US" altLang="zh-CN" sz="2800" dirty="0"/>
              <a:t>/</a:t>
            </a:r>
            <a:r>
              <a:rPr lang="zh-CN" altLang="en-US" sz="2800" dirty="0"/>
              <a:t>输入组合可能对应于多个次态（错误的）。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35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32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769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962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33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6" name="Picture 2" descr="Digital logi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63" y="2857500"/>
            <a:ext cx="1738312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90D6E-89F6-4E6F-9EF6-48D0CE539264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D2B14-A37B-4A4E-95DE-2FCF2049C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6905625" cy="7429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F6C25-5F16-40F5-9A7F-B72426DB525F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73651-8D9D-4C78-BD93-BCF99AC481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1B97F-BE5E-4E6A-88B6-4F9BB67A30CB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47228-9081-4618-B712-F45F82F32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574E0-46D5-4E92-A0B6-3B82034E7651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197FE-5E0A-4D07-BDB7-CE8FC52CB1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DBD8C-1A43-4D89-B1C8-6859C9788466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3A504-0601-435B-9AAA-B5C953CB14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85738"/>
            <a:ext cx="6905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6868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2863"/>
            <a:ext cx="21336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37DE2716-A6C1-423E-AB81-E71EB4C6278B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7313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37313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F9970440-44D1-41F1-82A7-65EF40D463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6153" name="图片 41" descr="系标.jp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906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4" descr="Microprocessor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62900" y="0"/>
            <a:ext cx="11811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1" r:id="rId2"/>
    <p:sldLayoutId id="2147483822" r:id="rId3"/>
    <p:sldLayoutId id="2147483823" r:id="rId4"/>
    <p:sldLayoutId id="2147483824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117" Type="http://schemas.openxmlformats.org/officeDocument/2006/relationships/image" Target="../media/image67.png"/><Relationship Id="rId21" Type="http://schemas.openxmlformats.org/officeDocument/2006/relationships/image" Target="../media/image19.png"/><Relationship Id="rId42" Type="http://schemas.openxmlformats.org/officeDocument/2006/relationships/customXml" Target="../ink/ink20.xml"/><Relationship Id="rId47" Type="http://schemas.openxmlformats.org/officeDocument/2006/relationships/image" Target="../media/image32.png"/><Relationship Id="rId63" Type="http://schemas.openxmlformats.org/officeDocument/2006/relationships/image" Target="../media/image40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53.png"/><Relationship Id="rId112" Type="http://schemas.openxmlformats.org/officeDocument/2006/relationships/customXml" Target="../ink/ink55.xml"/><Relationship Id="rId16" Type="http://schemas.openxmlformats.org/officeDocument/2006/relationships/customXml" Target="../ink/ink7.xml"/><Relationship Id="rId107" Type="http://schemas.openxmlformats.org/officeDocument/2006/relationships/image" Target="../media/image62.png"/><Relationship Id="rId11" Type="http://schemas.openxmlformats.org/officeDocument/2006/relationships/image" Target="../media/image14.png"/><Relationship Id="rId32" Type="http://schemas.openxmlformats.org/officeDocument/2006/relationships/customXml" Target="../ink/ink15.xml"/><Relationship Id="rId37" Type="http://schemas.openxmlformats.org/officeDocument/2006/relationships/image" Target="../media/image27.png"/><Relationship Id="rId53" Type="http://schemas.openxmlformats.org/officeDocument/2006/relationships/image" Target="../media/image35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48.png"/><Relationship Id="rId102" Type="http://schemas.openxmlformats.org/officeDocument/2006/relationships/customXml" Target="../ink/ink50.xml"/><Relationship Id="rId5" Type="http://schemas.openxmlformats.org/officeDocument/2006/relationships/image" Target="../media/image11.png"/><Relationship Id="rId90" Type="http://schemas.openxmlformats.org/officeDocument/2006/relationships/customXml" Target="../ink/ink44.xml"/><Relationship Id="rId95" Type="http://schemas.openxmlformats.org/officeDocument/2006/relationships/image" Target="../media/image56.png"/><Relationship Id="rId22" Type="http://schemas.openxmlformats.org/officeDocument/2006/relationships/customXml" Target="../ink/ink10.xml"/><Relationship Id="rId27" Type="http://schemas.openxmlformats.org/officeDocument/2006/relationships/image" Target="../media/image22.png"/><Relationship Id="rId43" Type="http://schemas.openxmlformats.org/officeDocument/2006/relationships/image" Target="../media/image30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43.png"/><Relationship Id="rId113" Type="http://schemas.openxmlformats.org/officeDocument/2006/relationships/image" Target="../media/image65.png"/><Relationship Id="rId118" Type="http://schemas.openxmlformats.org/officeDocument/2006/relationships/customXml" Target="../ink/ink58.xml"/><Relationship Id="rId80" Type="http://schemas.openxmlformats.org/officeDocument/2006/relationships/customXml" Target="../ink/ink39.xml"/><Relationship Id="rId85" Type="http://schemas.openxmlformats.org/officeDocument/2006/relationships/image" Target="../media/image51.png"/><Relationship Id="rId12" Type="http://schemas.openxmlformats.org/officeDocument/2006/relationships/customXml" Target="../ink/ink5.xml"/><Relationship Id="rId17" Type="http://schemas.openxmlformats.org/officeDocument/2006/relationships/image" Target="../media/image17.png"/><Relationship Id="rId33" Type="http://schemas.openxmlformats.org/officeDocument/2006/relationships/image" Target="../media/image25.png"/><Relationship Id="rId38" Type="http://schemas.openxmlformats.org/officeDocument/2006/relationships/customXml" Target="../ink/ink18.xml"/><Relationship Id="rId59" Type="http://schemas.openxmlformats.org/officeDocument/2006/relationships/image" Target="../media/image38.png"/><Relationship Id="rId103" Type="http://schemas.openxmlformats.org/officeDocument/2006/relationships/image" Target="../media/image60.png"/><Relationship Id="rId108" Type="http://schemas.openxmlformats.org/officeDocument/2006/relationships/customXml" Target="../ink/ink53.xml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46.png"/><Relationship Id="rId91" Type="http://schemas.openxmlformats.org/officeDocument/2006/relationships/image" Target="../media/image54.png"/><Relationship Id="rId96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3" Type="http://schemas.openxmlformats.org/officeDocument/2006/relationships/image" Target="../media/image20.png"/><Relationship Id="rId28" Type="http://schemas.openxmlformats.org/officeDocument/2006/relationships/customXml" Target="../ink/ink13.xml"/><Relationship Id="rId49" Type="http://schemas.openxmlformats.org/officeDocument/2006/relationships/image" Target="../media/image33.png"/><Relationship Id="rId114" Type="http://schemas.openxmlformats.org/officeDocument/2006/relationships/customXml" Target="../ink/ink56.xml"/><Relationship Id="rId119" Type="http://schemas.openxmlformats.org/officeDocument/2006/relationships/image" Target="../media/image68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41.png"/><Relationship Id="rId81" Type="http://schemas.openxmlformats.org/officeDocument/2006/relationships/image" Target="../media/image49.png"/><Relationship Id="rId86" Type="http://schemas.openxmlformats.org/officeDocument/2006/relationships/customXml" Target="../ink/ink42.xml"/><Relationship Id="rId4" Type="http://schemas.openxmlformats.org/officeDocument/2006/relationships/customXml" Target="../ink/ink1.xml"/><Relationship Id="rId9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customXml" Target="../ink/ink8.xml"/><Relationship Id="rId39" Type="http://schemas.openxmlformats.org/officeDocument/2006/relationships/image" Target="../media/image28.png"/><Relationship Id="rId109" Type="http://schemas.openxmlformats.org/officeDocument/2006/relationships/image" Target="../media/image63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6.png"/><Relationship Id="rId76" Type="http://schemas.openxmlformats.org/officeDocument/2006/relationships/customXml" Target="../ink/ink37.xml"/><Relationship Id="rId97" Type="http://schemas.openxmlformats.org/officeDocument/2006/relationships/image" Target="../media/image57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7" Type="http://schemas.openxmlformats.org/officeDocument/2006/relationships/image" Target="../media/image12.png"/><Relationship Id="rId71" Type="http://schemas.openxmlformats.org/officeDocument/2006/relationships/image" Target="../media/image44.png"/><Relationship Id="rId92" Type="http://schemas.openxmlformats.org/officeDocument/2006/relationships/customXml" Target="../ink/ink45.xml"/><Relationship Id="rId2" Type="http://schemas.openxmlformats.org/officeDocument/2006/relationships/slide" Target="slide26.xml"/><Relationship Id="rId29" Type="http://schemas.openxmlformats.org/officeDocument/2006/relationships/image" Target="../media/image23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31.png"/><Relationship Id="rId66" Type="http://schemas.openxmlformats.org/officeDocument/2006/relationships/customXml" Target="../ink/ink32.xml"/><Relationship Id="rId87" Type="http://schemas.openxmlformats.org/officeDocument/2006/relationships/image" Target="../media/image52.png"/><Relationship Id="rId110" Type="http://schemas.openxmlformats.org/officeDocument/2006/relationships/customXml" Target="../ink/ink54.xml"/><Relationship Id="rId115" Type="http://schemas.openxmlformats.org/officeDocument/2006/relationships/image" Target="../media/image66.png"/><Relationship Id="rId61" Type="http://schemas.openxmlformats.org/officeDocument/2006/relationships/image" Target="../media/image39.png"/><Relationship Id="rId82" Type="http://schemas.openxmlformats.org/officeDocument/2006/relationships/customXml" Target="../ink/ink40.xml"/><Relationship Id="rId19" Type="http://schemas.openxmlformats.org/officeDocument/2006/relationships/image" Target="../media/image18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6.png"/><Relationship Id="rId56" Type="http://schemas.openxmlformats.org/officeDocument/2006/relationships/customXml" Target="../ink/ink27.xml"/><Relationship Id="rId77" Type="http://schemas.openxmlformats.org/officeDocument/2006/relationships/image" Target="../media/image47.png"/><Relationship Id="rId100" Type="http://schemas.openxmlformats.org/officeDocument/2006/relationships/customXml" Target="../ink/ink49.xml"/><Relationship Id="rId105" Type="http://schemas.openxmlformats.org/officeDocument/2006/relationships/image" Target="../media/image61.png"/><Relationship Id="rId8" Type="http://schemas.openxmlformats.org/officeDocument/2006/relationships/customXml" Target="../ink/ink3.xml"/><Relationship Id="rId51" Type="http://schemas.openxmlformats.org/officeDocument/2006/relationships/image" Target="../media/image34.png"/><Relationship Id="rId72" Type="http://schemas.openxmlformats.org/officeDocument/2006/relationships/customXml" Target="../ink/ink35.xml"/><Relationship Id="rId93" Type="http://schemas.openxmlformats.org/officeDocument/2006/relationships/image" Target="../media/image55.png"/><Relationship Id="rId98" Type="http://schemas.openxmlformats.org/officeDocument/2006/relationships/customXml" Target="../ink/ink48.xml"/><Relationship Id="rId121" Type="http://schemas.openxmlformats.org/officeDocument/2006/relationships/image" Target="../media/image69.png"/><Relationship Id="rId3" Type="http://schemas.openxmlformats.org/officeDocument/2006/relationships/slide" Target="slide27.xml"/><Relationship Id="rId25" Type="http://schemas.openxmlformats.org/officeDocument/2006/relationships/image" Target="../media/image21.png"/><Relationship Id="rId46" Type="http://schemas.openxmlformats.org/officeDocument/2006/relationships/customXml" Target="../ink/ink22.xml"/><Relationship Id="rId67" Type="http://schemas.openxmlformats.org/officeDocument/2006/relationships/image" Target="../media/image42.png"/><Relationship Id="rId116" Type="http://schemas.openxmlformats.org/officeDocument/2006/relationships/customXml" Target="../ink/ink57.xml"/><Relationship Id="rId20" Type="http://schemas.openxmlformats.org/officeDocument/2006/relationships/customXml" Target="../ink/ink9.xml"/><Relationship Id="rId41" Type="http://schemas.openxmlformats.org/officeDocument/2006/relationships/image" Target="../media/image29.png"/><Relationship Id="rId62" Type="http://schemas.openxmlformats.org/officeDocument/2006/relationships/customXml" Target="../ink/ink30.xml"/><Relationship Id="rId83" Type="http://schemas.openxmlformats.org/officeDocument/2006/relationships/image" Target="../media/image50.png"/><Relationship Id="rId88" Type="http://schemas.openxmlformats.org/officeDocument/2006/relationships/customXml" Target="../ink/ink43.xml"/><Relationship Id="rId111" Type="http://schemas.openxmlformats.org/officeDocument/2006/relationships/image" Target="../media/image64.png"/><Relationship Id="rId15" Type="http://schemas.openxmlformats.org/officeDocument/2006/relationships/image" Target="../media/image16.png"/><Relationship Id="rId36" Type="http://schemas.openxmlformats.org/officeDocument/2006/relationships/customXml" Target="../ink/ink17.xml"/><Relationship Id="rId57" Type="http://schemas.openxmlformats.org/officeDocument/2006/relationships/image" Target="../media/image37.png"/><Relationship Id="rId106" Type="http://schemas.openxmlformats.org/officeDocument/2006/relationships/customXml" Target="../ink/ink52.xml"/><Relationship Id="rId10" Type="http://schemas.openxmlformats.org/officeDocument/2006/relationships/customXml" Target="../ink/ink4.xml"/><Relationship Id="rId31" Type="http://schemas.openxmlformats.org/officeDocument/2006/relationships/image" Target="../media/image24.png"/><Relationship Id="rId52" Type="http://schemas.openxmlformats.org/officeDocument/2006/relationships/customXml" Target="../ink/ink25.xml"/><Relationship Id="rId73" Type="http://schemas.openxmlformats.org/officeDocument/2006/relationships/image" Target="../media/image45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58.png"/><Relationship Id="rId101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3.png"/><Relationship Id="rId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</a:t>
            </a:r>
            <a:r>
              <a:rPr lang="en-US" altLang="zh-CN" sz="4400"/>
              <a:t>7</a:t>
            </a:r>
            <a:r>
              <a:rPr lang="zh-CN" altLang="en-US" sz="4400"/>
              <a:t>章</a:t>
            </a:r>
            <a:br>
              <a:rPr lang="en-US" altLang="zh-CN" sz="4400"/>
            </a:br>
            <a:r>
              <a:rPr lang="zh-CN" altLang="en-US" sz="4400"/>
              <a:t>时序逻辑设计原理</a:t>
            </a:r>
            <a:endParaRPr lang="en-US" altLang="zh-CN" sz="44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971800"/>
          </a:xfrm>
        </p:spPr>
        <p:txBody>
          <a:bodyPr/>
          <a:lstStyle/>
          <a:p>
            <a:pPr algn="ctr" eaLnBrk="1" hangingPunct="1"/>
            <a:endParaRPr lang="en-US" altLang="zh-CN" dirty="0"/>
          </a:p>
          <a:p>
            <a:pPr algn="ctr" eaLnBrk="1" hangingPunct="1"/>
            <a:r>
              <a:rPr lang="zh-CN" altLang="en-US" dirty="0"/>
              <a:t>第四讲 同步时序电路设计方法</a:t>
            </a:r>
            <a:endParaRPr lang="en-US" altLang="zh-CN" dirty="0"/>
          </a:p>
          <a:p>
            <a:pPr algn="ctr" eaLnBrk="1" hangingPunct="1"/>
            <a:endParaRPr lang="zh-CN" altLang="en-US" dirty="0"/>
          </a:p>
          <a:p>
            <a:pPr algn="ctr" eaLnBrk="1" hangingPunct="1"/>
            <a:r>
              <a:rPr lang="zh-CN" altLang="en-US" dirty="0"/>
              <a:t>南京大学计算机系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130" name="Group 2"/>
          <p:cNvGrpSpPr>
            <a:grpSpLocks/>
          </p:cNvGrpSpPr>
          <p:nvPr/>
        </p:nvGrpSpPr>
        <p:grpSpPr bwMode="auto">
          <a:xfrm>
            <a:off x="687388" y="2417539"/>
            <a:ext cx="7734300" cy="3387725"/>
            <a:chOff x="433" y="1285"/>
            <a:chExt cx="4872" cy="2134"/>
          </a:xfrm>
        </p:grpSpPr>
        <p:grpSp>
          <p:nvGrpSpPr>
            <p:cNvPr id="560131" name="Group 3"/>
            <p:cNvGrpSpPr>
              <a:grpSpLocks/>
            </p:cNvGrpSpPr>
            <p:nvPr/>
          </p:nvGrpSpPr>
          <p:grpSpPr bwMode="auto">
            <a:xfrm>
              <a:off x="456" y="1285"/>
              <a:ext cx="4849" cy="2134"/>
              <a:chOff x="456" y="1285"/>
              <a:chExt cx="4849" cy="2134"/>
            </a:xfrm>
          </p:grpSpPr>
          <p:graphicFrame>
            <p:nvGraphicFramePr>
              <p:cNvPr id="560132" name="Object 4"/>
              <p:cNvGraphicFramePr>
                <a:graphicFrameLocks noChangeAspect="1"/>
              </p:cNvGraphicFramePr>
              <p:nvPr/>
            </p:nvGraphicFramePr>
            <p:xfrm>
              <a:off x="456" y="1296"/>
              <a:ext cx="2328" cy="2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8" name="Image" r:id="rId3" imgW="2450794" imgH="2184127" progId="Photoshop.Image.7">
                      <p:embed/>
                    </p:oleObj>
                  </mc:Choice>
                  <mc:Fallback>
                    <p:oleObj name="Image" r:id="rId3" imgW="2450794" imgH="2184127" progId="Photoshop.Image.7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" y="1296"/>
                            <a:ext cx="2328" cy="2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0133" name="Object 5"/>
              <p:cNvGraphicFramePr>
                <a:graphicFrameLocks noChangeAspect="1"/>
              </p:cNvGraphicFramePr>
              <p:nvPr/>
            </p:nvGraphicFramePr>
            <p:xfrm>
              <a:off x="2953" y="1285"/>
              <a:ext cx="2352" cy="2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9" name="Image" r:id="rId5" imgW="2476190" imgH="2184127" progId="Photoshop.Image.7">
                      <p:embed/>
                    </p:oleObj>
                  </mc:Choice>
                  <mc:Fallback>
                    <p:oleObj name="Image" r:id="rId5" imgW="2476190" imgH="2184127" progId="Photoshop.Image.7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3" y="1285"/>
                            <a:ext cx="2352" cy="2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60134" name="Text Box 6"/>
            <p:cNvSpPr txBox="1">
              <a:spLocks noChangeArrowheads="1"/>
            </p:cNvSpPr>
            <p:nvPr/>
          </p:nvSpPr>
          <p:spPr bwMode="auto">
            <a:xfrm>
              <a:off x="433" y="1296"/>
              <a:ext cx="38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  <a:latin typeface="Tahoma" pitchFamily="34" charset="0"/>
                </a:rPr>
                <a:t>D1</a:t>
              </a:r>
            </a:p>
          </p:txBody>
        </p:sp>
      </p:grpSp>
      <p:sp>
        <p:nvSpPr>
          <p:cNvPr id="560135" name="Text Box 7"/>
          <p:cNvSpPr txBox="1">
            <a:spLocks noChangeArrowheads="1"/>
          </p:cNvSpPr>
          <p:nvPr/>
        </p:nvSpPr>
        <p:spPr bwMode="auto">
          <a:xfrm>
            <a:off x="2514600" y="1844824"/>
            <a:ext cx="54476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ahoma" pitchFamily="34" charset="0"/>
              </a:rPr>
              <a:t>D2 = Q1·Q3’·A’ + Q1·Q3·A + Q1·Q2·B</a:t>
            </a:r>
          </a:p>
        </p:txBody>
      </p:sp>
      <p:sp>
        <p:nvSpPr>
          <p:cNvPr id="560136" name="AutoShape 8"/>
          <p:cNvSpPr>
            <a:spLocks noChangeArrowheads="1"/>
          </p:cNvSpPr>
          <p:nvPr/>
        </p:nvSpPr>
        <p:spPr bwMode="auto">
          <a:xfrm>
            <a:off x="5867400" y="3255739"/>
            <a:ext cx="1752600" cy="1905000"/>
          </a:xfrm>
          <a:prstGeom prst="roundRect">
            <a:avLst>
              <a:gd name="adj" fmla="val 6523"/>
            </a:avLst>
          </a:prstGeom>
          <a:noFill/>
          <a:ln w="57150" cmpd="thinThick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0137" name="Group 9"/>
          <p:cNvGrpSpPr>
            <a:grpSpLocks/>
          </p:cNvGrpSpPr>
          <p:nvPr/>
        </p:nvGrpSpPr>
        <p:grpSpPr bwMode="auto">
          <a:xfrm>
            <a:off x="1905000" y="3331939"/>
            <a:ext cx="5638800" cy="304800"/>
            <a:chOff x="1200" y="1872"/>
            <a:chExt cx="3552" cy="192"/>
          </a:xfrm>
        </p:grpSpPr>
        <p:sp>
          <p:nvSpPr>
            <p:cNvPr id="560138" name="AutoShape 10"/>
            <p:cNvSpPr>
              <a:spLocks noChangeArrowheads="1"/>
            </p:cNvSpPr>
            <p:nvPr/>
          </p:nvSpPr>
          <p:spPr bwMode="auto">
            <a:xfrm>
              <a:off x="3744" y="1872"/>
              <a:ext cx="1008" cy="192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0139" name="AutoShape 11"/>
            <p:cNvSpPr>
              <a:spLocks noChangeArrowheads="1"/>
            </p:cNvSpPr>
            <p:nvPr/>
          </p:nvSpPr>
          <p:spPr bwMode="auto">
            <a:xfrm>
              <a:off x="1200" y="1872"/>
              <a:ext cx="1008" cy="192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0140" name="Text Box 12"/>
          <p:cNvSpPr txBox="1">
            <a:spLocks noChangeArrowheads="1"/>
          </p:cNvSpPr>
          <p:nvPr/>
        </p:nvSpPr>
        <p:spPr bwMode="auto">
          <a:xfrm>
            <a:off x="2514600" y="1217439"/>
            <a:ext cx="27943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ahoma" pitchFamily="34" charset="0"/>
              </a:rPr>
              <a:t>D1 =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Tahoma" pitchFamily="34" charset="0"/>
              </a:rPr>
              <a:t>Q2’·Q3’</a:t>
            </a:r>
            <a:r>
              <a:rPr lang="en-US" altLang="zh-CN" sz="2400" dirty="0">
                <a:latin typeface="Tahoma" pitchFamily="34" charset="0"/>
              </a:rPr>
              <a:t> + 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Q1</a:t>
            </a:r>
          </a:p>
        </p:txBody>
      </p:sp>
      <p:sp>
        <p:nvSpPr>
          <p:cNvPr id="560141" name="Text Box 13"/>
          <p:cNvSpPr txBox="1">
            <a:spLocks noChangeArrowheads="1"/>
          </p:cNvSpPr>
          <p:nvPr/>
        </p:nvSpPr>
        <p:spPr bwMode="auto">
          <a:xfrm>
            <a:off x="2487613" y="5729288"/>
            <a:ext cx="4141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思考：最小成本法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D1＝？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711CE0-7A49-4F26-B23D-EB3BB2E9F6D4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84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6" grpId="0" animBg="1"/>
      <p:bldP spid="560140" grpId="0" autoUpdateAnimBg="0"/>
      <p:bldP spid="56014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154" name="Group 2"/>
          <p:cNvGrpSpPr>
            <a:grpSpLocks/>
          </p:cNvGrpSpPr>
          <p:nvPr/>
        </p:nvGrpSpPr>
        <p:grpSpPr bwMode="auto">
          <a:xfrm>
            <a:off x="685800" y="2921024"/>
            <a:ext cx="7772400" cy="3316288"/>
            <a:chOff x="432" y="1488"/>
            <a:chExt cx="4896" cy="2089"/>
          </a:xfrm>
        </p:grpSpPr>
        <p:graphicFrame>
          <p:nvGraphicFramePr>
            <p:cNvPr id="561155" name="Object 3"/>
            <p:cNvGraphicFramePr>
              <a:graphicFrameLocks noChangeAspect="1"/>
            </p:cNvGraphicFramePr>
            <p:nvPr/>
          </p:nvGraphicFramePr>
          <p:xfrm>
            <a:off x="432" y="1488"/>
            <a:ext cx="2354" cy="2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2" name="Image" r:id="rId3" imgW="2476190" imgH="2196825" progId="Photoshop.Image.7">
                    <p:embed/>
                  </p:oleObj>
                </mc:Choice>
                <mc:Fallback>
                  <p:oleObj name="Image" r:id="rId3" imgW="2476190" imgH="2196825" progId="Photoshop.Image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488"/>
                          <a:ext cx="2354" cy="20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1156" name="Object 4"/>
            <p:cNvGraphicFramePr>
              <a:graphicFrameLocks noChangeAspect="1"/>
            </p:cNvGraphicFramePr>
            <p:nvPr/>
          </p:nvGraphicFramePr>
          <p:xfrm>
            <a:off x="3010" y="1488"/>
            <a:ext cx="2318" cy="2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3" name="Image" r:id="rId5" imgW="2438095" imgH="2196825" progId="Photoshop.Image.7">
                    <p:embed/>
                  </p:oleObj>
                </mc:Choice>
                <mc:Fallback>
                  <p:oleObj name="Image" r:id="rId5" imgW="2438095" imgH="2196825" progId="Photoshop.Image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0" y="1488"/>
                          <a:ext cx="2318" cy="20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1157" name="Text Box 5"/>
            <p:cNvSpPr txBox="1">
              <a:spLocks noChangeArrowheads="1"/>
            </p:cNvSpPr>
            <p:nvPr/>
          </p:nvSpPr>
          <p:spPr bwMode="auto">
            <a:xfrm>
              <a:off x="432" y="1488"/>
              <a:ext cx="38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  <a:latin typeface="Tahoma" pitchFamily="34" charset="0"/>
                </a:rPr>
                <a:t>D3</a:t>
              </a:r>
            </a:p>
          </p:txBody>
        </p:sp>
      </p:grpSp>
      <p:sp>
        <p:nvSpPr>
          <p:cNvPr id="561158" name="AutoShape 6"/>
          <p:cNvSpPr>
            <a:spLocks noChangeArrowheads="1"/>
          </p:cNvSpPr>
          <p:nvPr/>
        </p:nvSpPr>
        <p:spPr bwMode="auto">
          <a:xfrm>
            <a:off x="6858000" y="3759224"/>
            <a:ext cx="800100" cy="1828800"/>
          </a:xfrm>
          <a:prstGeom prst="roundRect">
            <a:avLst>
              <a:gd name="adj" fmla="val 6347"/>
            </a:avLst>
          </a:prstGeom>
          <a:noFill/>
          <a:ln w="57150" cmpd="thickThin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1159" name="Group 7"/>
          <p:cNvGrpSpPr>
            <a:grpSpLocks/>
          </p:cNvGrpSpPr>
          <p:nvPr/>
        </p:nvGrpSpPr>
        <p:grpSpPr bwMode="auto">
          <a:xfrm>
            <a:off x="2865438" y="3825899"/>
            <a:ext cx="4754562" cy="238125"/>
            <a:chOff x="1805" y="2058"/>
            <a:chExt cx="2995" cy="150"/>
          </a:xfrm>
        </p:grpSpPr>
        <p:sp>
          <p:nvSpPr>
            <p:cNvPr id="561160" name="AutoShape 8"/>
            <p:cNvSpPr>
              <a:spLocks noChangeArrowheads="1"/>
            </p:cNvSpPr>
            <p:nvPr/>
          </p:nvSpPr>
          <p:spPr bwMode="auto">
            <a:xfrm>
              <a:off x="4351" y="2058"/>
              <a:ext cx="449" cy="150"/>
            </a:xfrm>
            <a:prstGeom prst="roundRect">
              <a:avLst>
                <a:gd name="adj" fmla="val 46667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1161" name="AutoShape 9"/>
            <p:cNvSpPr>
              <a:spLocks noChangeArrowheads="1"/>
            </p:cNvSpPr>
            <p:nvPr/>
          </p:nvSpPr>
          <p:spPr bwMode="auto">
            <a:xfrm>
              <a:off x="1805" y="2058"/>
              <a:ext cx="451" cy="15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1162" name="Text Box 10"/>
          <p:cNvSpPr txBox="1">
            <a:spLocks noChangeArrowheads="1"/>
          </p:cNvSpPr>
          <p:nvPr/>
        </p:nvSpPr>
        <p:spPr bwMode="auto">
          <a:xfrm>
            <a:off x="2514600" y="2159024"/>
            <a:ext cx="33810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ahoma" pitchFamily="34" charset="0"/>
              </a:rPr>
              <a:t>D3 = </a:t>
            </a:r>
            <a:r>
              <a:rPr lang="en-US" altLang="zh-CN" sz="2400">
                <a:solidFill>
                  <a:schemeClr val="accent2"/>
                </a:solidFill>
                <a:latin typeface="Tahoma" pitchFamily="34" charset="0"/>
              </a:rPr>
              <a:t>Q2’·Q3’·A</a:t>
            </a:r>
            <a:r>
              <a:rPr lang="en-US" altLang="zh-CN" sz="2400">
                <a:latin typeface="Tahoma" pitchFamily="34" charset="0"/>
              </a:rPr>
              <a:t> + </a:t>
            </a:r>
            <a:r>
              <a:rPr lang="en-US" altLang="zh-CN" sz="2400">
                <a:solidFill>
                  <a:schemeClr val="folHlink"/>
                </a:solidFill>
                <a:latin typeface="Tahoma" pitchFamily="34" charset="0"/>
              </a:rPr>
              <a:t>Q1·A</a:t>
            </a:r>
          </a:p>
        </p:txBody>
      </p:sp>
      <p:sp>
        <p:nvSpPr>
          <p:cNvPr id="561163" name="Text Box 11"/>
          <p:cNvSpPr txBox="1">
            <a:spLocks noChangeArrowheads="1"/>
          </p:cNvSpPr>
          <p:nvPr/>
        </p:nvSpPr>
        <p:spPr bwMode="auto">
          <a:xfrm>
            <a:off x="2514600" y="1622449"/>
            <a:ext cx="54476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ahoma" pitchFamily="34" charset="0"/>
              </a:rPr>
              <a:t>D2 = Q1·Q3’·A’ + Q1·Q3·A + Q1·Q2·B</a:t>
            </a:r>
          </a:p>
        </p:txBody>
      </p:sp>
      <p:sp>
        <p:nvSpPr>
          <p:cNvPr id="561164" name="Text Box 12"/>
          <p:cNvSpPr txBox="1">
            <a:spLocks noChangeArrowheads="1"/>
          </p:cNvSpPr>
          <p:nvPr/>
        </p:nvSpPr>
        <p:spPr bwMode="auto">
          <a:xfrm>
            <a:off x="2514600" y="1092224"/>
            <a:ext cx="27943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ahoma" pitchFamily="34" charset="0"/>
              </a:rPr>
              <a:t>D1 = Q2’·Q3’ + Q1</a:t>
            </a:r>
          </a:p>
        </p:txBody>
      </p:sp>
      <p:grpSp>
        <p:nvGrpSpPr>
          <p:cNvPr id="561165" name="Group 13"/>
          <p:cNvGrpSpPr>
            <a:grpSpLocks/>
          </p:cNvGrpSpPr>
          <p:nvPr/>
        </p:nvGrpSpPr>
        <p:grpSpPr bwMode="auto">
          <a:xfrm>
            <a:off x="838200" y="1168424"/>
            <a:ext cx="5057775" cy="1452563"/>
            <a:chOff x="48" y="384"/>
            <a:chExt cx="3186" cy="915"/>
          </a:xfrm>
        </p:grpSpPr>
        <p:sp>
          <p:nvSpPr>
            <p:cNvPr id="561166" name="AutoShape 14"/>
            <p:cNvSpPr>
              <a:spLocks/>
            </p:cNvSpPr>
            <p:nvPr/>
          </p:nvSpPr>
          <p:spPr bwMode="auto">
            <a:xfrm>
              <a:off x="984" y="384"/>
              <a:ext cx="144" cy="912"/>
            </a:xfrm>
            <a:prstGeom prst="leftBrace">
              <a:avLst>
                <a:gd name="adj1" fmla="val 52778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61167" name="Text Box 15"/>
            <p:cNvSpPr txBox="1">
              <a:spLocks noChangeArrowheads="1"/>
            </p:cNvSpPr>
            <p:nvPr/>
          </p:nvSpPr>
          <p:spPr bwMode="auto">
            <a:xfrm>
              <a:off x="48" y="672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a typeface="黑体" pitchFamily="2" charset="-122"/>
                </a:rPr>
                <a:t>激励方程</a:t>
              </a:r>
            </a:p>
          </p:txBody>
        </p:sp>
        <p:sp>
          <p:nvSpPr>
            <p:cNvPr id="561168" name="Text Box 16"/>
            <p:cNvSpPr txBox="1">
              <a:spLocks noChangeArrowheads="1"/>
            </p:cNvSpPr>
            <p:nvPr/>
          </p:nvSpPr>
          <p:spPr bwMode="auto">
            <a:xfrm>
              <a:off x="1104" y="1008"/>
              <a:ext cx="2130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D3 = Q2’·Q3’·A + Q1·A</a:t>
              </a:r>
            </a:p>
          </p:txBody>
        </p:sp>
      </p:grpSp>
      <p:sp>
        <p:nvSpPr>
          <p:cNvPr id="561169" name="Text Box 17"/>
          <p:cNvSpPr txBox="1">
            <a:spLocks noChangeArrowheads="1"/>
          </p:cNvSpPr>
          <p:nvPr/>
        </p:nvSpPr>
        <p:spPr bwMode="auto">
          <a:xfrm>
            <a:off x="3207105" y="6115618"/>
            <a:ext cx="4203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思考：最小成本法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D3＝？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647892-E105-4E95-8B78-03B2FA498098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06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8" grpId="0" animBg="1"/>
      <p:bldP spid="561162" grpId="0" autoUpdateAnimBg="0"/>
      <p:bldP spid="56116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Text Box 3"/>
          <p:cNvSpPr txBox="1">
            <a:spLocks noChangeArrowheads="1"/>
          </p:cNvSpPr>
          <p:nvPr/>
        </p:nvSpPr>
        <p:spPr bwMode="auto">
          <a:xfrm>
            <a:off x="2514600" y="2241376"/>
            <a:ext cx="33810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ahoma" pitchFamily="34" charset="0"/>
              </a:rPr>
              <a:t>D3 = </a:t>
            </a:r>
            <a:r>
              <a:rPr lang="en-US" altLang="zh-CN" sz="2400">
                <a:solidFill>
                  <a:schemeClr val="accent2"/>
                </a:solidFill>
                <a:latin typeface="Tahoma" pitchFamily="34" charset="0"/>
              </a:rPr>
              <a:t>Q2’·Q3’·A</a:t>
            </a:r>
            <a:r>
              <a:rPr lang="en-US" altLang="zh-CN" sz="2400">
                <a:latin typeface="Tahoma" pitchFamily="34" charset="0"/>
              </a:rPr>
              <a:t> + </a:t>
            </a:r>
            <a:r>
              <a:rPr lang="en-US" altLang="zh-CN" sz="2400">
                <a:solidFill>
                  <a:schemeClr val="folHlink"/>
                </a:solidFill>
                <a:latin typeface="Tahoma" pitchFamily="34" charset="0"/>
              </a:rPr>
              <a:t>Q1·A</a:t>
            </a:r>
          </a:p>
        </p:txBody>
      </p:sp>
      <p:sp>
        <p:nvSpPr>
          <p:cNvPr id="562180" name="Text Box 4"/>
          <p:cNvSpPr txBox="1">
            <a:spLocks noChangeArrowheads="1"/>
          </p:cNvSpPr>
          <p:nvPr/>
        </p:nvSpPr>
        <p:spPr bwMode="auto">
          <a:xfrm>
            <a:off x="2514600" y="1704801"/>
            <a:ext cx="54476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ahoma" pitchFamily="34" charset="0"/>
              </a:rPr>
              <a:t>D2 = Q1·Q3’·A’ + Q1·Q3·A + Q1·Q2·B</a:t>
            </a:r>
          </a:p>
        </p:txBody>
      </p:sp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2514600" y="1174576"/>
            <a:ext cx="27943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ahoma" pitchFamily="34" charset="0"/>
              </a:rPr>
              <a:t>D1 = Q2’·Q3’ + Q1</a:t>
            </a:r>
          </a:p>
        </p:txBody>
      </p:sp>
      <p:grpSp>
        <p:nvGrpSpPr>
          <p:cNvPr id="562182" name="Group 6"/>
          <p:cNvGrpSpPr>
            <a:grpSpLocks/>
          </p:cNvGrpSpPr>
          <p:nvPr/>
        </p:nvGrpSpPr>
        <p:grpSpPr bwMode="auto">
          <a:xfrm>
            <a:off x="838200" y="1250776"/>
            <a:ext cx="5057775" cy="1452563"/>
            <a:chOff x="48" y="384"/>
            <a:chExt cx="3186" cy="915"/>
          </a:xfrm>
        </p:grpSpPr>
        <p:sp>
          <p:nvSpPr>
            <p:cNvPr id="562183" name="AutoShape 7"/>
            <p:cNvSpPr>
              <a:spLocks/>
            </p:cNvSpPr>
            <p:nvPr/>
          </p:nvSpPr>
          <p:spPr bwMode="auto">
            <a:xfrm>
              <a:off x="984" y="384"/>
              <a:ext cx="144" cy="912"/>
            </a:xfrm>
            <a:prstGeom prst="leftBrace">
              <a:avLst>
                <a:gd name="adj1" fmla="val 52778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62184" name="Text Box 8"/>
            <p:cNvSpPr txBox="1">
              <a:spLocks noChangeArrowheads="1"/>
            </p:cNvSpPr>
            <p:nvPr/>
          </p:nvSpPr>
          <p:spPr bwMode="auto">
            <a:xfrm>
              <a:off x="48" y="672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a typeface="黑体" pitchFamily="2" charset="-122"/>
                </a:rPr>
                <a:t>激励方程</a:t>
              </a:r>
            </a:p>
          </p:txBody>
        </p:sp>
        <p:sp>
          <p:nvSpPr>
            <p:cNvPr id="562185" name="Text Box 9"/>
            <p:cNvSpPr txBox="1">
              <a:spLocks noChangeArrowheads="1"/>
            </p:cNvSpPr>
            <p:nvPr/>
          </p:nvSpPr>
          <p:spPr bwMode="auto">
            <a:xfrm>
              <a:off x="1104" y="1008"/>
              <a:ext cx="2130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D3 = Q2’·Q3’·A + Q1·A</a:t>
              </a:r>
            </a:p>
          </p:txBody>
        </p:sp>
      </p:grpSp>
      <p:sp>
        <p:nvSpPr>
          <p:cNvPr id="562186" name="Text Box 10"/>
          <p:cNvSpPr txBox="1">
            <a:spLocks noChangeArrowheads="1"/>
          </p:cNvSpPr>
          <p:nvPr/>
        </p:nvSpPr>
        <p:spPr bwMode="auto">
          <a:xfrm>
            <a:off x="1219200" y="2774776"/>
            <a:ext cx="31935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ahoma" pitchFamily="34" charset="0"/>
                <a:ea typeface="黑体" pitchFamily="2" charset="-122"/>
              </a:rPr>
              <a:t>输出方程：</a:t>
            </a:r>
            <a:r>
              <a:rPr lang="en-US" altLang="zh-CN" sz="2400">
                <a:latin typeface="Tahoma" pitchFamily="34" charset="0"/>
              </a:rPr>
              <a:t>Z = Q1·Q2</a:t>
            </a:r>
          </a:p>
        </p:txBody>
      </p:sp>
      <p:sp>
        <p:nvSpPr>
          <p:cNvPr id="562187" name="AutoShape 11"/>
          <p:cNvSpPr>
            <a:spLocks noChangeArrowheads="1"/>
          </p:cNvSpPr>
          <p:nvPr/>
        </p:nvSpPr>
        <p:spPr bwMode="auto">
          <a:xfrm>
            <a:off x="1219200" y="3497263"/>
            <a:ext cx="7010400" cy="2895600"/>
          </a:xfrm>
          <a:prstGeom prst="roundRect">
            <a:avLst>
              <a:gd name="adj" fmla="val 7704"/>
            </a:avLst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ea typeface="黑体" pitchFamily="2" charset="-122"/>
              </a:rPr>
              <a:t>说明：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zh-CN" altLang="en-US" sz="2400" dirty="0">
                <a:ea typeface="黑体" pitchFamily="2" charset="-122"/>
              </a:rPr>
              <a:t> 最小冒险法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ea typeface="黑体" pitchFamily="2" charset="-122"/>
              </a:rPr>
              <a:t>     所有未用状态 </a:t>
            </a:r>
            <a:r>
              <a:rPr lang="zh-CN" altLang="en-US" sz="2400" dirty="0">
                <a:ea typeface="黑体" pitchFamily="2" charset="-122"/>
                <a:sym typeface="Wingdings" pitchFamily="2" charset="2"/>
              </a:rPr>
              <a:t> “安全</a:t>
            </a:r>
            <a:r>
              <a:rPr lang="en-US" altLang="zh-CN" sz="2400" dirty="0">
                <a:ea typeface="黑体" pitchFamily="2" charset="-122"/>
                <a:sym typeface="Wingdings" pitchFamily="2" charset="2"/>
              </a:rPr>
              <a:t>”</a:t>
            </a:r>
            <a:r>
              <a:rPr lang="zh-CN" altLang="en-US" sz="2400" dirty="0">
                <a:ea typeface="黑体" pitchFamily="2" charset="-122"/>
                <a:sym typeface="Wingdings" pitchFamily="2" charset="2"/>
              </a:rPr>
              <a:t>状态</a:t>
            </a:r>
            <a:endParaRPr lang="zh-CN" altLang="en-US" sz="2400" dirty="0">
              <a:ea typeface="黑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zh-CN" altLang="en-US" sz="2400" dirty="0">
                <a:ea typeface="黑体" pitchFamily="2" charset="-122"/>
              </a:rPr>
              <a:t> 最小成本法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ea typeface="黑体" pitchFamily="2" charset="-122"/>
              </a:rPr>
              <a:t>     所有未用状态的下一状态作为无关项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ea typeface="黑体" pitchFamily="2" charset="-122"/>
              </a:rPr>
              <a:t>     电路的激励方程简单，不够安全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9B727E-3692-4476-ACD2-F48D0BC98B7D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862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21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2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2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2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2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2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2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6" grpId="0" autoUpdateAnimBg="0"/>
      <p:bldP spid="562187" grpId="0" build="p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 cstate="print"/>
          <a:srcRect t="8382" r="4030" b="13037"/>
          <a:stretch>
            <a:fillRect/>
          </a:stretch>
        </p:blipFill>
        <p:spPr bwMode="auto">
          <a:xfrm>
            <a:off x="23813" y="1295400"/>
            <a:ext cx="8967787" cy="4932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93187" name="Rectangle 5"/>
          <p:cNvSpPr>
            <a:spLocks noChangeArrowheads="1"/>
          </p:cNvSpPr>
          <p:nvPr/>
        </p:nvSpPr>
        <p:spPr bwMode="auto">
          <a:xfrm>
            <a:off x="0" y="1295400"/>
            <a:ext cx="2362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 dirty="0"/>
          </a:p>
        </p:txBody>
      </p:sp>
      <p:sp>
        <p:nvSpPr>
          <p:cNvPr id="93188" name="Rectangle 6"/>
          <p:cNvSpPr>
            <a:spLocks noChangeArrowheads="1"/>
          </p:cNvSpPr>
          <p:nvPr/>
        </p:nvSpPr>
        <p:spPr bwMode="auto">
          <a:xfrm>
            <a:off x="1295400" y="152400"/>
            <a:ext cx="5580856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600" dirty="0">
                <a:solidFill>
                  <a:schemeClr val="tx2"/>
                </a:solidFill>
              </a:rPr>
              <a:t>最小成本电路</a:t>
            </a:r>
            <a:endParaRPr lang="en-US" altLang="zh-CN" sz="3600" dirty="0">
              <a:solidFill>
                <a:schemeClr val="tx2"/>
              </a:solidFill>
            </a:endParaRPr>
          </a:p>
        </p:txBody>
      </p:sp>
      <p:sp>
        <p:nvSpPr>
          <p:cNvPr id="93190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36B474-1215-4232-8194-F76A449D6D48}" type="slidenum">
              <a:rPr lang="en-US" altLang="zh-CN" smtClean="0">
                <a:latin typeface="Arial" pitchFamily="34" charset="0"/>
              </a:rPr>
              <a:pPr/>
              <a:t>13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93191" name="页脚占位符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1C0369-FACF-4643-8BDE-F6FFA8A6DCC9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71600" y="1570090"/>
            <a:ext cx="28937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hlink"/>
                </a:solidFill>
                <a:latin typeface="Tahoma" pitchFamily="34" charset="0"/>
                <a:ea typeface="黑体" pitchFamily="2" charset="-122"/>
              </a:rPr>
              <a:t>6、画逻辑电路图</a:t>
            </a:r>
          </a:p>
        </p:txBody>
      </p:sp>
    </p:spTree>
    <p:extLst>
      <p:ext uri="{BB962C8B-B14F-4D97-AF65-F5344CB8AC3E}">
        <p14:creationId xmlns:p14="http://schemas.microsoft.com/office/powerpoint/2010/main" val="232069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示例：用</a:t>
            </a:r>
            <a:r>
              <a:rPr lang="en-US" altLang="zh-CN" dirty="0"/>
              <a:t>J-K</a:t>
            </a:r>
            <a:r>
              <a:rPr lang="zh-CN" altLang="en-US" dirty="0"/>
              <a:t>触发器设计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2578224"/>
          </a:xfrm>
        </p:spPr>
        <p:txBody>
          <a:bodyPr/>
          <a:lstStyle/>
          <a:p>
            <a:r>
              <a:rPr lang="zh-CN" altLang="en-US" dirty="0">
                <a:ea typeface="华文新魏" pitchFamily="2" charset="-122"/>
                <a:hlinkClick r:id="rId2" action="ppaction://hlinksldjump"/>
              </a:rPr>
              <a:t>方法一</a:t>
            </a:r>
            <a:endParaRPr lang="zh-CN" altLang="en-US" dirty="0">
              <a:ea typeface="华文新魏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利用状态方程和触发器特征方程得到激励方程</a:t>
            </a:r>
          </a:p>
          <a:p>
            <a:r>
              <a:rPr lang="zh-CN" altLang="en-US" dirty="0">
                <a:ea typeface="华文新魏" pitchFamily="2" charset="-122"/>
                <a:hlinkClick r:id="rId3" action="ppaction://hlinksldjump"/>
              </a:rPr>
              <a:t>方法二</a:t>
            </a:r>
            <a:endParaRPr lang="zh-CN" altLang="en-US" dirty="0">
              <a:ea typeface="华文新魏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利用状态转移表和激励表得到激励方程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触发器激励表：现态、次态变化与输入的对应关系</a:t>
            </a:r>
          </a:p>
        </p:txBody>
      </p:sp>
      <p:grpSp>
        <p:nvGrpSpPr>
          <p:cNvPr id="563204" name="Group 4"/>
          <p:cNvGrpSpPr>
            <a:grpSpLocks/>
          </p:cNvGrpSpPr>
          <p:nvPr/>
        </p:nvGrpSpPr>
        <p:grpSpPr bwMode="auto">
          <a:xfrm>
            <a:off x="395536" y="3557736"/>
            <a:ext cx="2057400" cy="2895600"/>
            <a:chOff x="3120" y="2208"/>
            <a:chExt cx="1296" cy="1824"/>
          </a:xfrm>
        </p:grpSpPr>
        <p:sp>
          <p:nvSpPr>
            <p:cNvPr id="563205" name="Text Box 5"/>
            <p:cNvSpPr txBox="1">
              <a:spLocks noChangeArrowheads="1"/>
            </p:cNvSpPr>
            <p:nvPr/>
          </p:nvSpPr>
          <p:spPr bwMode="auto">
            <a:xfrm>
              <a:off x="3408" y="2208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ea typeface="黑体" pitchFamily="2" charset="-122"/>
                </a:rPr>
                <a:t>激励表</a:t>
              </a:r>
            </a:p>
          </p:txBody>
        </p:sp>
        <p:grpSp>
          <p:nvGrpSpPr>
            <p:cNvPr id="563206" name="Group 6"/>
            <p:cNvGrpSpPr>
              <a:grpSpLocks/>
            </p:cNvGrpSpPr>
            <p:nvPr/>
          </p:nvGrpSpPr>
          <p:grpSpPr bwMode="auto">
            <a:xfrm>
              <a:off x="3120" y="2544"/>
              <a:ext cx="1296" cy="1488"/>
              <a:chOff x="1152" y="1536"/>
              <a:chExt cx="1296" cy="1488"/>
            </a:xfrm>
          </p:grpSpPr>
          <p:sp>
            <p:nvSpPr>
              <p:cNvPr id="563207" name="Text Box 7"/>
              <p:cNvSpPr txBox="1">
                <a:spLocks noChangeArrowheads="1"/>
              </p:cNvSpPr>
              <p:nvPr/>
            </p:nvSpPr>
            <p:spPr bwMode="auto">
              <a:xfrm>
                <a:off x="1152" y="1582"/>
                <a:ext cx="61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Q  Q*</a:t>
                </a:r>
                <a:endParaRPr lang="en-US" altLang="zh-CN" sz="2400" baseline="30000">
                  <a:latin typeface="Tahoma" pitchFamily="34" charset="0"/>
                </a:endParaRPr>
              </a:p>
            </p:txBody>
          </p:sp>
          <p:sp>
            <p:nvSpPr>
              <p:cNvPr id="563208" name="Text Box 8"/>
              <p:cNvSpPr txBox="1">
                <a:spLocks noChangeArrowheads="1"/>
              </p:cNvSpPr>
              <p:nvPr/>
            </p:nvSpPr>
            <p:spPr bwMode="auto">
              <a:xfrm>
                <a:off x="1200" y="1920"/>
                <a:ext cx="510" cy="10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>
                    <a:latin typeface="Tahoma" pitchFamily="34" charset="0"/>
                  </a:rPr>
                  <a:t>0   0</a:t>
                </a:r>
                <a:endParaRPr lang="zh-CN" altLang="en-US" sz="2400">
                  <a:latin typeface="Tahoma" pitchFamily="34" charset="0"/>
                  <a:ea typeface="黑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>
                    <a:latin typeface="Tahoma" pitchFamily="34" charset="0"/>
                  </a:rPr>
                  <a:t>0   1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>
                    <a:latin typeface="Tahoma" pitchFamily="34" charset="0"/>
                  </a:rPr>
                  <a:t>1   0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>
                    <a:latin typeface="Tahoma" pitchFamily="34" charset="0"/>
                  </a:rPr>
                  <a:t>1   1</a:t>
                </a:r>
                <a:endParaRPr lang="zh-CN" altLang="en-US" sz="2400">
                  <a:latin typeface="Tahoma" pitchFamily="34" charset="0"/>
                  <a:ea typeface="黑体" pitchFamily="2" charset="-122"/>
                </a:endParaRPr>
              </a:p>
            </p:txBody>
          </p:sp>
          <p:sp>
            <p:nvSpPr>
              <p:cNvPr id="563209" name="Line 9"/>
              <p:cNvSpPr>
                <a:spLocks noChangeShapeType="1"/>
              </p:cNvSpPr>
              <p:nvPr/>
            </p:nvSpPr>
            <p:spPr bwMode="auto">
              <a:xfrm>
                <a:off x="1152" y="1920"/>
                <a:ext cx="12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563210" name="Line 10"/>
              <p:cNvSpPr>
                <a:spLocks noChangeShapeType="1"/>
              </p:cNvSpPr>
              <p:nvPr/>
            </p:nvSpPr>
            <p:spPr bwMode="auto">
              <a:xfrm>
                <a:off x="1824" y="1536"/>
                <a:ext cx="0" cy="14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563211" name="Line 11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1296" cy="0"/>
              </a:xfrm>
              <a:prstGeom prst="line">
                <a:avLst/>
              </a:prstGeom>
              <a:noFill/>
              <a:ln w="57150" cmpd="thickThin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563212" name="Line 12"/>
              <p:cNvSpPr>
                <a:spLocks noChangeShapeType="1"/>
              </p:cNvSpPr>
              <p:nvPr/>
            </p:nvSpPr>
            <p:spPr bwMode="auto">
              <a:xfrm>
                <a:off x="1152" y="3024"/>
                <a:ext cx="1296" cy="0"/>
              </a:xfrm>
              <a:prstGeom prst="line">
                <a:avLst/>
              </a:prstGeom>
              <a:noFill/>
              <a:ln w="57150" cmpd="thinThick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563213" name="Text Box 13"/>
              <p:cNvSpPr txBox="1">
                <a:spLocks noChangeArrowheads="1"/>
              </p:cNvSpPr>
              <p:nvPr/>
            </p:nvSpPr>
            <p:spPr bwMode="auto">
              <a:xfrm>
                <a:off x="1920" y="1584"/>
                <a:ext cx="49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J   K</a:t>
                </a:r>
                <a:endParaRPr lang="en-US" altLang="zh-CN" sz="2400" baseline="30000">
                  <a:latin typeface="Tahoma" pitchFamily="34" charset="0"/>
                </a:endParaRPr>
              </a:p>
            </p:txBody>
          </p:sp>
        </p:grpSp>
      </p:grpSp>
      <p:sp>
        <p:nvSpPr>
          <p:cNvPr id="563214" name="Text Box 14"/>
          <p:cNvSpPr txBox="1">
            <a:spLocks noChangeArrowheads="1"/>
          </p:cNvSpPr>
          <p:nvPr/>
        </p:nvSpPr>
        <p:spPr bwMode="auto">
          <a:xfrm>
            <a:off x="1538536" y="4764360"/>
            <a:ext cx="811441" cy="167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Tahoma" pitchFamily="34" charset="0"/>
              </a:rPr>
              <a:t>0   </a:t>
            </a:r>
            <a:r>
              <a:rPr lang="en-US" altLang="zh-CN" sz="2400" dirty="0">
                <a:latin typeface="Tahoma" pitchFamily="34" charset="0"/>
              </a:rPr>
              <a:t>d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ahoma" pitchFamily="34" charset="0"/>
              </a:rPr>
              <a:t>1   </a:t>
            </a:r>
            <a:r>
              <a:rPr lang="en-US" altLang="zh-CN" sz="2400" dirty="0">
                <a:latin typeface="Tahoma" pitchFamily="34" charset="0"/>
              </a:rPr>
              <a:t>d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Tahoma" pitchFamily="34" charset="0"/>
              </a:rPr>
              <a:t>d   1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Tahoma" pitchFamily="34" charset="0"/>
              </a:rPr>
              <a:t>d   0</a:t>
            </a:r>
            <a:endParaRPr lang="en-US" altLang="zh-CN" sz="2400" dirty="0">
              <a:latin typeface="Tahoma" pitchFamily="34" charset="0"/>
              <a:ea typeface="黑体" pitchFamily="2" charset="-122"/>
            </a:endParaRPr>
          </a:p>
        </p:txBody>
      </p:sp>
      <p:grpSp>
        <p:nvGrpSpPr>
          <p:cNvPr id="563215" name="Group 15"/>
          <p:cNvGrpSpPr>
            <a:grpSpLocks/>
          </p:cNvGrpSpPr>
          <p:nvPr/>
        </p:nvGrpSpPr>
        <p:grpSpPr bwMode="auto">
          <a:xfrm>
            <a:off x="3418632" y="3725863"/>
            <a:ext cx="1676400" cy="2667000"/>
            <a:chOff x="4032" y="1872"/>
            <a:chExt cx="1056" cy="1680"/>
          </a:xfrm>
        </p:grpSpPr>
        <p:sp>
          <p:nvSpPr>
            <p:cNvPr id="563216" name="Text Box 16"/>
            <p:cNvSpPr txBox="1">
              <a:spLocks noChangeArrowheads="1"/>
            </p:cNvSpPr>
            <p:nvPr/>
          </p:nvSpPr>
          <p:spPr bwMode="auto">
            <a:xfrm>
              <a:off x="4032" y="225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J  K     Q</a:t>
              </a:r>
              <a:endParaRPr lang="en-US" altLang="zh-CN" sz="2400" baseline="30000">
                <a:latin typeface="Tahoma" pitchFamily="34" charset="0"/>
              </a:endParaRPr>
            </a:p>
          </p:txBody>
        </p:sp>
        <p:sp>
          <p:nvSpPr>
            <p:cNvPr id="563217" name="Text Box 17"/>
            <p:cNvSpPr txBox="1">
              <a:spLocks noChangeArrowheads="1"/>
            </p:cNvSpPr>
            <p:nvPr/>
          </p:nvSpPr>
          <p:spPr bwMode="auto">
            <a:xfrm>
              <a:off x="4040" y="2544"/>
              <a:ext cx="51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0  0 </a:t>
              </a:r>
              <a:endParaRPr lang="zh-CN" altLang="en-US" sz="2400">
                <a:latin typeface="Tahoma" pitchFamily="34" charset="0"/>
                <a:ea typeface="黑体" pitchFamily="2" charset="-122"/>
              </a:endParaRPr>
            </a:p>
            <a:p>
              <a:r>
                <a:rPr lang="zh-CN" altLang="en-US" sz="2400">
                  <a:latin typeface="Tahoma" pitchFamily="34" charset="0"/>
                </a:rPr>
                <a:t>0  1</a:t>
              </a:r>
            </a:p>
            <a:p>
              <a:r>
                <a:rPr lang="zh-CN" altLang="en-US" sz="2400">
                  <a:latin typeface="Tahoma" pitchFamily="34" charset="0"/>
                </a:rPr>
                <a:t>1  0</a:t>
              </a:r>
            </a:p>
            <a:p>
              <a:r>
                <a:rPr lang="zh-CN" altLang="en-US" sz="2400">
                  <a:latin typeface="Tahoma" pitchFamily="34" charset="0"/>
                </a:rPr>
                <a:t>1  1</a:t>
              </a:r>
              <a:endParaRPr lang="zh-CN" altLang="en-US" sz="24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563218" name="Line 18"/>
            <p:cNvSpPr>
              <a:spLocks noChangeShapeType="1"/>
            </p:cNvSpPr>
            <p:nvPr/>
          </p:nvSpPr>
          <p:spPr bwMode="auto">
            <a:xfrm>
              <a:off x="403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63219" name="Line 19"/>
            <p:cNvSpPr>
              <a:spLocks noChangeShapeType="1"/>
            </p:cNvSpPr>
            <p:nvPr/>
          </p:nvSpPr>
          <p:spPr bwMode="auto">
            <a:xfrm>
              <a:off x="4560" y="2208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63220" name="Line 20"/>
            <p:cNvSpPr>
              <a:spLocks noChangeShapeType="1"/>
            </p:cNvSpPr>
            <p:nvPr/>
          </p:nvSpPr>
          <p:spPr bwMode="auto">
            <a:xfrm>
              <a:off x="4032" y="2208"/>
              <a:ext cx="1056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63221" name="Line 21"/>
            <p:cNvSpPr>
              <a:spLocks noChangeShapeType="1"/>
            </p:cNvSpPr>
            <p:nvPr/>
          </p:nvSpPr>
          <p:spPr bwMode="auto">
            <a:xfrm>
              <a:off x="4032" y="3552"/>
              <a:ext cx="1056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63222" name="Text Box 22"/>
            <p:cNvSpPr txBox="1">
              <a:spLocks noChangeArrowheads="1"/>
            </p:cNvSpPr>
            <p:nvPr/>
          </p:nvSpPr>
          <p:spPr bwMode="auto">
            <a:xfrm>
              <a:off x="4584" y="2544"/>
              <a:ext cx="504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>
                  <a:latin typeface="Tahoma" pitchFamily="34" charset="0"/>
                  <a:ea typeface="黑体" pitchFamily="2" charset="-122"/>
                </a:rPr>
                <a:t>保持</a:t>
              </a:r>
            </a:p>
            <a:p>
              <a:pPr algn="ctr"/>
              <a:r>
                <a:rPr lang="zh-CN" altLang="en-US" sz="2400">
                  <a:latin typeface="Tahoma" pitchFamily="34" charset="0"/>
                  <a:ea typeface="黑体" pitchFamily="2" charset="-122"/>
                </a:rPr>
                <a:t>清</a:t>
              </a:r>
              <a:r>
                <a:rPr lang="zh-CN" altLang="en-US" sz="2400">
                  <a:latin typeface="Tahoma" pitchFamily="34" charset="0"/>
                </a:rPr>
                <a:t>0</a:t>
              </a:r>
            </a:p>
            <a:p>
              <a:pPr algn="ctr"/>
              <a:r>
                <a:rPr lang="zh-CN" altLang="en-US" sz="2400">
                  <a:latin typeface="Tahoma" pitchFamily="34" charset="0"/>
                  <a:ea typeface="黑体" pitchFamily="2" charset="-122"/>
                </a:rPr>
                <a:t>置</a:t>
              </a:r>
              <a:r>
                <a:rPr lang="zh-CN" altLang="en-US" sz="2400">
                  <a:latin typeface="Tahoma" pitchFamily="34" charset="0"/>
                </a:rPr>
                <a:t>1</a:t>
              </a:r>
            </a:p>
            <a:p>
              <a:pPr algn="ctr"/>
              <a:r>
                <a:rPr lang="zh-CN" altLang="en-US" sz="2400">
                  <a:latin typeface="Tahoma" pitchFamily="34" charset="0"/>
                  <a:ea typeface="黑体" pitchFamily="2" charset="-122"/>
                </a:rPr>
                <a:t>翻转</a:t>
              </a:r>
            </a:p>
          </p:txBody>
        </p:sp>
        <p:sp>
          <p:nvSpPr>
            <p:cNvPr id="563223" name="Text Box 23"/>
            <p:cNvSpPr txBox="1">
              <a:spLocks noChangeArrowheads="1"/>
            </p:cNvSpPr>
            <p:nvPr/>
          </p:nvSpPr>
          <p:spPr bwMode="auto">
            <a:xfrm>
              <a:off x="4201" y="1872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ea typeface="黑体" pitchFamily="2" charset="-122"/>
                </a:rPr>
                <a:t>功能表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E98363-7762-4C1A-AF54-00DD52497B77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4073879" y="1206961"/>
            <a:ext cx="24994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ahoma" pitchFamily="34" charset="0"/>
              </a:rPr>
              <a:t>Q* = J·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Q’</a:t>
            </a:r>
            <a:r>
              <a:rPr lang="en-US" altLang="zh-CN" sz="2400" dirty="0">
                <a:latin typeface="Tahoma" pitchFamily="34" charset="0"/>
              </a:rPr>
              <a:t> + K’·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Q</a:t>
            </a: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>
            <a:off x="5778398" y="4520616"/>
            <a:ext cx="2944688" cy="1503240"/>
          </a:xfrm>
          <a:prstGeom prst="roundRect">
            <a:avLst>
              <a:gd name="adj" fmla="val 7704"/>
            </a:avLst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ea typeface="黑体" pitchFamily="2" charset="-122"/>
              </a:rPr>
              <a:t>如何得到激励表：</a:t>
            </a:r>
            <a:endParaRPr lang="en-US" altLang="zh-CN" sz="2400" dirty="0">
              <a:ea typeface="黑体" pitchFamily="2" charset="-122"/>
            </a:endParaRP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2400" dirty="0">
                <a:ea typeface="黑体" pitchFamily="2" charset="-122"/>
              </a:rPr>
              <a:t>功能表</a:t>
            </a:r>
            <a:endParaRPr lang="en-US" altLang="zh-CN" sz="2400" dirty="0">
              <a:ea typeface="黑体" pitchFamily="2" charset="-122"/>
            </a:endParaRP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2400" dirty="0">
                <a:ea typeface="黑体" pitchFamily="2" charset="-122"/>
              </a:rPr>
              <a:t>特征方程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B4DD61D-D746-4D8B-8F5E-A517D06C58BC}"/>
                  </a:ext>
                </a:extLst>
              </p14:cNvPr>
              <p14:cNvContentPartPr/>
              <p14:nvPr/>
            </p14:nvContentPartPr>
            <p14:xfrm>
              <a:off x="489962" y="5101712"/>
              <a:ext cx="792720" cy="1148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B4DD61D-D746-4D8B-8F5E-A517D06C58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322" y="5092712"/>
                <a:ext cx="8103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EEBD9397-E28C-4AD2-9282-83A885391963}"/>
                  </a:ext>
                </a:extLst>
              </p14:cNvPr>
              <p14:cNvContentPartPr/>
              <p14:nvPr/>
            </p14:nvContentPartPr>
            <p14:xfrm>
              <a:off x="-1553758" y="4402232"/>
              <a:ext cx="59400" cy="16920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EEBD9397-E28C-4AD2-9282-83A8853919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562398" y="4393232"/>
                <a:ext cx="770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5800BD6F-1E43-4899-96F1-09A10085A83D}"/>
                  </a:ext>
                </a:extLst>
              </p14:cNvPr>
              <p14:cNvContentPartPr/>
              <p14:nvPr/>
            </p14:nvContentPartPr>
            <p14:xfrm>
              <a:off x="-1494358" y="4461272"/>
              <a:ext cx="94680" cy="2196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5800BD6F-1E43-4899-96F1-09A10085A8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503358" y="4452272"/>
                <a:ext cx="1123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89F61360-27D9-4B6A-B635-2E9432DA0317}"/>
                  </a:ext>
                </a:extLst>
              </p14:cNvPr>
              <p14:cNvContentPartPr/>
              <p14:nvPr/>
            </p14:nvContentPartPr>
            <p14:xfrm>
              <a:off x="-1595878" y="4585112"/>
              <a:ext cx="220320" cy="8352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89F61360-27D9-4B6A-B635-2E9432DA03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604518" y="4576472"/>
                <a:ext cx="2379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DFFBB50B-5044-4B00-A1F4-5B5A120D8D05}"/>
                  </a:ext>
                </a:extLst>
              </p14:cNvPr>
              <p14:cNvContentPartPr/>
              <p14:nvPr/>
            </p14:nvContentPartPr>
            <p14:xfrm>
              <a:off x="-1334518" y="4415552"/>
              <a:ext cx="136800" cy="561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DFFBB50B-5044-4B00-A1F4-5B5A120D8D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343158" y="4406912"/>
                <a:ext cx="1544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82D1DA25-4D22-4F8D-A060-E8286AF2B199}"/>
                  </a:ext>
                </a:extLst>
              </p14:cNvPr>
              <p14:cNvContentPartPr/>
              <p14:nvPr/>
            </p14:nvContentPartPr>
            <p14:xfrm>
              <a:off x="-1163518" y="4315832"/>
              <a:ext cx="117360" cy="10368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82D1DA25-4D22-4F8D-A060-E8286AF2B1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172518" y="4306832"/>
                <a:ext cx="1350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54579AB8-4A21-4904-870B-77C707FEF464}"/>
                  </a:ext>
                </a:extLst>
              </p14:cNvPr>
              <p14:cNvContentPartPr/>
              <p14:nvPr/>
            </p14:nvContentPartPr>
            <p14:xfrm>
              <a:off x="-1216798" y="4360832"/>
              <a:ext cx="168840" cy="10764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54579AB8-4A21-4904-870B-77C707FEF4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225798" y="4351832"/>
                <a:ext cx="1864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1F6EBBCE-5D41-4687-8BA2-F39121D57BBD}"/>
                  </a:ext>
                </a:extLst>
              </p14:cNvPr>
              <p14:cNvContentPartPr/>
              <p14:nvPr/>
            </p14:nvContentPartPr>
            <p14:xfrm>
              <a:off x="-1176118" y="4447592"/>
              <a:ext cx="97200" cy="20484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1F6EBBCE-5D41-4687-8BA2-F39121D57B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1184758" y="4438592"/>
                <a:ext cx="1148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43E759FC-0F79-4472-ACB2-DEB4369C4FE3}"/>
                  </a:ext>
                </a:extLst>
              </p14:cNvPr>
              <p14:cNvContentPartPr/>
              <p14:nvPr/>
            </p14:nvContentPartPr>
            <p14:xfrm>
              <a:off x="-1087558" y="4488272"/>
              <a:ext cx="66600" cy="22320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43E759FC-0F79-4472-ACB2-DEB4369C4FE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096198" y="4479632"/>
                <a:ext cx="842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88CED2CA-3B29-4265-B19A-9DDCD2D0DAD6}"/>
                  </a:ext>
                </a:extLst>
              </p14:cNvPr>
              <p14:cNvContentPartPr/>
              <p14:nvPr/>
            </p14:nvContentPartPr>
            <p14:xfrm>
              <a:off x="-909718" y="4548752"/>
              <a:ext cx="30960" cy="6372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88CED2CA-3B29-4265-B19A-9DDCD2D0DAD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918358" y="4539752"/>
                <a:ext cx="486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2525825-0445-4416-A9F4-74867CB7A9D2}"/>
                  </a:ext>
                </a:extLst>
              </p14:cNvPr>
              <p14:cNvContentPartPr/>
              <p14:nvPr/>
            </p14:nvContentPartPr>
            <p14:xfrm>
              <a:off x="-793798" y="4398272"/>
              <a:ext cx="62640" cy="20880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2525825-0445-4416-A9F4-74867CB7A9D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802798" y="4389632"/>
                <a:ext cx="802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216F4125-73D0-4606-AD77-D8B70FDC24BD}"/>
                  </a:ext>
                </a:extLst>
              </p14:cNvPr>
              <p14:cNvContentPartPr/>
              <p14:nvPr/>
            </p14:nvContentPartPr>
            <p14:xfrm>
              <a:off x="-767518" y="4287392"/>
              <a:ext cx="11160" cy="2520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216F4125-73D0-4606-AD77-D8B70FDC24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776518" y="4278752"/>
                <a:ext cx="288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7FA99F88-111A-4217-B1F0-B1952F3351A2}"/>
                  </a:ext>
                </a:extLst>
              </p14:cNvPr>
              <p14:cNvContentPartPr/>
              <p14:nvPr/>
            </p14:nvContentPartPr>
            <p14:xfrm>
              <a:off x="-670318" y="4384592"/>
              <a:ext cx="80280" cy="4788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7FA99F88-111A-4217-B1F0-B1952F3351A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679318" y="4375592"/>
                <a:ext cx="979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55755091-9999-4B47-97C6-63A72058039E}"/>
                  </a:ext>
                </a:extLst>
              </p14:cNvPr>
              <p14:cNvContentPartPr/>
              <p14:nvPr/>
            </p14:nvContentPartPr>
            <p14:xfrm>
              <a:off x="-647998" y="4477832"/>
              <a:ext cx="87840" cy="1944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55755091-9999-4B47-97C6-63A72058039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-656638" y="4468832"/>
                <a:ext cx="105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F448A7A3-8B4B-4C47-9A80-A4F4460C407A}"/>
                  </a:ext>
                </a:extLst>
              </p14:cNvPr>
              <p14:cNvContentPartPr/>
              <p14:nvPr/>
            </p14:nvContentPartPr>
            <p14:xfrm>
              <a:off x="-527038" y="4297472"/>
              <a:ext cx="93960" cy="20088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F448A7A3-8B4B-4C47-9A80-A4F4460C407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535678" y="4288472"/>
                <a:ext cx="1116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B43FF718-42A1-4B18-8901-730F5F922230}"/>
                  </a:ext>
                </a:extLst>
              </p14:cNvPr>
              <p14:cNvContentPartPr/>
              <p14:nvPr/>
            </p14:nvContentPartPr>
            <p14:xfrm>
              <a:off x="-444598" y="4481432"/>
              <a:ext cx="58320" cy="7272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B43FF718-42A1-4B18-8901-730F5F92223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-453598" y="4472432"/>
                <a:ext cx="759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40AF5D4A-2CB8-4186-95C3-F86FC433C3AF}"/>
                  </a:ext>
                </a:extLst>
              </p14:cNvPr>
              <p14:cNvContentPartPr/>
              <p14:nvPr/>
            </p14:nvContentPartPr>
            <p14:xfrm>
              <a:off x="-332278" y="4196312"/>
              <a:ext cx="58320" cy="26640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40AF5D4A-2CB8-4186-95C3-F86FC433C3A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341278" y="4187672"/>
                <a:ext cx="759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17FBA84E-F240-4C90-835E-A65BBBEEC7B7}"/>
                  </a:ext>
                </a:extLst>
              </p14:cNvPr>
              <p14:cNvContentPartPr/>
              <p14:nvPr/>
            </p14:nvContentPartPr>
            <p14:xfrm>
              <a:off x="-83158" y="4607072"/>
              <a:ext cx="32040" cy="4752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17FBA84E-F240-4C90-835E-A65BBBEEC7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-91798" y="4598432"/>
                <a:ext cx="496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1A1C4DDE-A4A6-46C4-BE19-3E39591E0205}"/>
                  </a:ext>
                </a:extLst>
              </p14:cNvPr>
              <p14:cNvContentPartPr/>
              <p14:nvPr/>
            </p14:nvContentPartPr>
            <p14:xfrm>
              <a:off x="-189358" y="4266872"/>
              <a:ext cx="110160" cy="11484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1A1C4DDE-A4A6-46C4-BE19-3E39591E020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-198358" y="4257872"/>
                <a:ext cx="12780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B57B4C93-871B-447F-81DB-3E03DB54D200}"/>
              </a:ext>
            </a:extLst>
          </p:cNvPr>
          <p:cNvGrpSpPr/>
          <p:nvPr/>
        </p:nvGrpSpPr>
        <p:grpSpPr>
          <a:xfrm>
            <a:off x="-263878" y="4144112"/>
            <a:ext cx="426240" cy="596880"/>
            <a:chOff x="-263878" y="4144112"/>
            <a:chExt cx="426240" cy="59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B9242134-049E-43AD-B694-3D526E157289}"/>
                    </a:ext>
                  </a:extLst>
                </p14:cNvPr>
                <p14:cNvContentPartPr/>
                <p14:nvPr/>
              </p14:nvContentPartPr>
              <p14:xfrm>
                <a:off x="-263878" y="4248512"/>
                <a:ext cx="85320" cy="16740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B9242134-049E-43AD-B694-3D526E1572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-272518" y="4239512"/>
                  <a:ext cx="102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BE15E03F-85A4-4FB4-BDFC-54B7979F1430}"/>
                    </a:ext>
                  </a:extLst>
                </p14:cNvPr>
                <p14:cNvContentPartPr/>
                <p14:nvPr/>
              </p14:nvContentPartPr>
              <p14:xfrm>
                <a:off x="-43198" y="4144112"/>
                <a:ext cx="91080" cy="22464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BE15E03F-85A4-4FB4-BDFC-54B7979F14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-52198" y="4135112"/>
                  <a:ext cx="1087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F59888D7-6C73-4ECD-BCFF-2A3D31097C8F}"/>
                    </a:ext>
                  </a:extLst>
                </p14:cNvPr>
                <p14:cNvContentPartPr/>
                <p14:nvPr/>
              </p14:nvContentPartPr>
              <p14:xfrm>
                <a:off x="-114478" y="4440032"/>
                <a:ext cx="149760" cy="11772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F59888D7-6C73-4ECD-BCFF-2A3D31097C8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-123118" y="4431032"/>
                  <a:ext cx="167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F9D9B5A8-F89F-44EA-9238-86CE1FD9989C}"/>
                    </a:ext>
                  </a:extLst>
                </p14:cNvPr>
                <p14:cNvContentPartPr/>
                <p14:nvPr/>
              </p14:nvContentPartPr>
              <p14:xfrm>
                <a:off x="-57598" y="4546592"/>
                <a:ext cx="69480" cy="19440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F9D9B5A8-F89F-44EA-9238-86CE1FD998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-66598" y="4537592"/>
                  <a:ext cx="87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36B04B96-5BB1-4BA5-9A22-1D8AF20B40EC}"/>
                    </a:ext>
                  </a:extLst>
                </p14:cNvPr>
                <p14:cNvContentPartPr/>
                <p14:nvPr/>
              </p14:nvContentPartPr>
              <p14:xfrm>
                <a:off x="-31318" y="4436432"/>
                <a:ext cx="133920" cy="24588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36B04B96-5BB1-4BA5-9A22-1D8AF20B40E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-40318" y="4427432"/>
                  <a:ext cx="1515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5AF9836D-6929-47CC-8BA0-D67A636A7317}"/>
                    </a:ext>
                  </a:extLst>
                </p14:cNvPr>
                <p14:cNvContentPartPr/>
                <p14:nvPr/>
              </p14:nvContentPartPr>
              <p14:xfrm>
                <a:off x="-11518" y="4383872"/>
                <a:ext cx="75240" cy="27720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5AF9836D-6929-47CC-8BA0-D67A636A731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-20518" y="4374872"/>
                  <a:ext cx="928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7CF85CE2-C998-4A57-ACA3-4B58E1DD64B3}"/>
                    </a:ext>
                  </a:extLst>
                </p14:cNvPr>
                <p14:cNvContentPartPr/>
                <p14:nvPr/>
              </p14:nvContentPartPr>
              <p14:xfrm>
                <a:off x="123842" y="4380272"/>
                <a:ext cx="38520" cy="27972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7CF85CE2-C998-4A57-ACA3-4B58E1DD64B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4842" y="4371272"/>
                  <a:ext cx="5616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F915114-1BF1-4152-B0A8-58FA8E11DC80}"/>
              </a:ext>
            </a:extLst>
          </p:cNvPr>
          <p:cNvGrpSpPr/>
          <p:nvPr/>
        </p:nvGrpSpPr>
        <p:grpSpPr>
          <a:xfrm>
            <a:off x="235442" y="4827392"/>
            <a:ext cx="209160" cy="241560"/>
            <a:chOff x="235442" y="4827392"/>
            <a:chExt cx="20916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319CE13F-0CB0-4A76-8D51-7C7E30873590}"/>
                    </a:ext>
                  </a:extLst>
                </p14:cNvPr>
                <p14:cNvContentPartPr/>
                <p14:nvPr/>
              </p14:nvContentPartPr>
              <p14:xfrm>
                <a:off x="257402" y="4846472"/>
                <a:ext cx="187200" cy="22248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319CE13F-0CB0-4A76-8D51-7C7E308735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8402" y="4837472"/>
                  <a:ext cx="204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D22174E7-FFD2-42BC-AEFB-EC147A2D4783}"/>
                    </a:ext>
                  </a:extLst>
                </p14:cNvPr>
                <p14:cNvContentPartPr/>
                <p14:nvPr/>
              </p14:nvContentPartPr>
              <p14:xfrm>
                <a:off x="235442" y="4858712"/>
                <a:ext cx="7920" cy="12024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D22174E7-FFD2-42BC-AEFB-EC147A2D478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6802" y="4850072"/>
                  <a:ext cx="255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648AD0EA-5AAB-4BC0-8F19-63FF6E4DFC61}"/>
                    </a:ext>
                  </a:extLst>
                </p14:cNvPr>
                <p14:cNvContentPartPr/>
                <p14:nvPr/>
              </p14:nvContentPartPr>
              <p14:xfrm>
                <a:off x="259562" y="4827392"/>
                <a:ext cx="124560" cy="5400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648AD0EA-5AAB-4BC0-8F19-63FF6E4DFC6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0922" y="4818752"/>
                  <a:ext cx="14220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7CDC36C-F9A5-42E1-86D9-4A509497BFA9}"/>
              </a:ext>
            </a:extLst>
          </p:cNvPr>
          <p:cNvGrpSpPr/>
          <p:nvPr/>
        </p:nvGrpSpPr>
        <p:grpSpPr>
          <a:xfrm>
            <a:off x="32042" y="3452552"/>
            <a:ext cx="1540080" cy="796680"/>
            <a:chOff x="32042" y="3452552"/>
            <a:chExt cx="1540080" cy="79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5E3E4916-D24A-4178-9F24-45A8FC0F5E6A}"/>
                    </a:ext>
                  </a:extLst>
                </p14:cNvPr>
                <p14:cNvContentPartPr/>
                <p14:nvPr/>
              </p14:nvContentPartPr>
              <p14:xfrm>
                <a:off x="156962" y="3884552"/>
                <a:ext cx="1393560" cy="32292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5E3E4916-D24A-4178-9F24-45A8FC0F5E6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7962" y="3875912"/>
                  <a:ext cx="1411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2F8E1ACD-1961-4D42-8502-FB2911D2C940}"/>
                    </a:ext>
                  </a:extLst>
                </p14:cNvPr>
                <p14:cNvContentPartPr/>
                <p14:nvPr/>
              </p14:nvContentPartPr>
              <p14:xfrm>
                <a:off x="1409402" y="4113152"/>
                <a:ext cx="162720" cy="1360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2F8E1ACD-1961-4D42-8502-FB2911D2C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00402" y="4104512"/>
                  <a:ext cx="180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385BCF46-A89A-4472-87D0-0CF3797FA634}"/>
                    </a:ext>
                  </a:extLst>
                </p14:cNvPr>
                <p14:cNvContentPartPr/>
                <p14:nvPr/>
              </p14:nvContentPartPr>
              <p14:xfrm>
                <a:off x="32042" y="3547952"/>
                <a:ext cx="84960" cy="26100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385BCF46-A89A-4472-87D0-0CF3797FA63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402" y="3538952"/>
                  <a:ext cx="1026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7B6900CE-9D4D-4B20-A738-798B79F0493D}"/>
                    </a:ext>
                  </a:extLst>
                </p14:cNvPr>
                <p14:cNvContentPartPr/>
                <p14:nvPr/>
              </p14:nvContentPartPr>
              <p14:xfrm>
                <a:off x="104762" y="3559112"/>
                <a:ext cx="50040" cy="5400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7B6900CE-9D4D-4B20-A738-798B79F049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2" y="3550112"/>
                  <a:ext cx="676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A5DB0828-C00B-4EDA-9F22-62641DDE7ABF}"/>
                    </a:ext>
                  </a:extLst>
                </p14:cNvPr>
                <p14:cNvContentPartPr/>
                <p14:nvPr/>
              </p14:nvContentPartPr>
              <p14:xfrm>
                <a:off x="128522" y="3504032"/>
                <a:ext cx="100800" cy="11484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A5DB0828-C00B-4EDA-9F22-62641DDE7AB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9522" y="3495392"/>
                  <a:ext cx="118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D927E861-1DBF-4A1E-B1FE-17535FBC90F6}"/>
                    </a:ext>
                  </a:extLst>
                </p14:cNvPr>
                <p14:cNvContentPartPr/>
                <p14:nvPr/>
              </p14:nvContentPartPr>
              <p14:xfrm>
                <a:off x="155162" y="3609152"/>
                <a:ext cx="119880" cy="17748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D927E861-1DBF-4A1E-B1FE-17535FBC90F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6162" y="3600512"/>
                  <a:ext cx="1375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30CF96D3-D7EA-418D-BEB6-3478341D3BF8}"/>
                    </a:ext>
                  </a:extLst>
                </p14:cNvPr>
                <p14:cNvContentPartPr/>
                <p14:nvPr/>
              </p14:nvContentPartPr>
              <p14:xfrm>
                <a:off x="163802" y="3715712"/>
                <a:ext cx="160560" cy="9072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30CF96D3-D7EA-418D-BEB6-3478341D3B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5162" y="3706712"/>
                  <a:ext cx="1782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4FD2BEDD-081F-4F1A-80C1-F64A237C76D0}"/>
                    </a:ext>
                  </a:extLst>
                </p14:cNvPr>
                <p14:cNvContentPartPr/>
                <p14:nvPr/>
              </p14:nvContentPartPr>
              <p14:xfrm>
                <a:off x="292682" y="3478112"/>
                <a:ext cx="129240" cy="27144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4FD2BEDD-081F-4F1A-80C1-F64A237C76D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3682" y="3469112"/>
                  <a:ext cx="146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0BB0E2A5-0FD6-48E2-810B-3735FF0D2224}"/>
                    </a:ext>
                  </a:extLst>
                </p14:cNvPr>
                <p14:cNvContentPartPr/>
                <p14:nvPr/>
              </p14:nvContentPartPr>
              <p14:xfrm>
                <a:off x="316802" y="3488192"/>
                <a:ext cx="207000" cy="22680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0BB0E2A5-0FD6-48E2-810B-3735FF0D22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8162" y="3479192"/>
                  <a:ext cx="2246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C8019295-F1C4-490A-86E1-9E7EA1DCCEAF}"/>
                    </a:ext>
                  </a:extLst>
                </p14:cNvPr>
                <p14:cNvContentPartPr/>
                <p14:nvPr/>
              </p14:nvContentPartPr>
              <p14:xfrm>
                <a:off x="443882" y="3452552"/>
                <a:ext cx="56160" cy="14400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C8019295-F1C4-490A-86E1-9E7EA1DCCEA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5242" y="3443912"/>
                  <a:ext cx="73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4BABA909-E49F-4669-8F9B-0AD0954203C6}"/>
                    </a:ext>
                  </a:extLst>
                </p14:cNvPr>
                <p14:cNvContentPartPr/>
                <p14:nvPr/>
              </p14:nvContentPartPr>
              <p14:xfrm>
                <a:off x="420842" y="3588632"/>
                <a:ext cx="133200" cy="8784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4BABA909-E49F-4669-8F9B-0AD0954203C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2202" y="3579632"/>
                  <a:ext cx="150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8E86ECFB-8E32-4C6F-87BC-010A467A122E}"/>
                    </a:ext>
                  </a:extLst>
                </p14:cNvPr>
                <p14:cNvContentPartPr/>
                <p14:nvPr/>
              </p14:nvContentPartPr>
              <p14:xfrm>
                <a:off x="460082" y="3570272"/>
                <a:ext cx="110520" cy="21528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8E86ECFB-8E32-4C6F-87BC-010A467A122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1442" y="3561272"/>
                  <a:ext cx="12816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3229" name="组合 563228">
            <a:extLst>
              <a:ext uri="{FF2B5EF4-FFF2-40B4-BE49-F238E27FC236}">
                <a16:creationId xmlns:a16="http://schemas.microsoft.com/office/drawing/2014/main" id="{353A3C09-A0D1-408E-9F38-A2B004C79B43}"/>
              </a:ext>
            </a:extLst>
          </p:cNvPr>
          <p:cNvGrpSpPr/>
          <p:nvPr/>
        </p:nvGrpSpPr>
        <p:grpSpPr>
          <a:xfrm>
            <a:off x="673922" y="4342832"/>
            <a:ext cx="193320" cy="162360"/>
            <a:chOff x="673922" y="4342832"/>
            <a:chExt cx="193320" cy="1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3227" name="墨迹 563226">
                  <a:extLst>
                    <a:ext uri="{FF2B5EF4-FFF2-40B4-BE49-F238E27FC236}">
                      <a16:creationId xmlns:a16="http://schemas.microsoft.com/office/drawing/2014/main" id="{D97A2D3B-AA25-4315-B5E5-CD96FB1CB315}"/>
                    </a:ext>
                  </a:extLst>
                </p14:cNvPr>
                <p14:cNvContentPartPr/>
                <p14:nvPr/>
              </p14:nvContentPartPr>
              <p14:xfrm>
                <a:off x="673922" y="4420232"/>
                <a:ext cx="159840" cy="18720"/>
              </p14:xfrm>
            </p:contentPart>
          </mc:Choice>
          <mc:Fallback>
            <p:pic>
              <p:nvPicPr>
                <p:cNvPr id="563227" name="墨迹 563226">
                  <a:extLst>
                    <a:ext uri="{FF2B5EF4-FFF2-40B4-BE49-F238E27FC236}">
                      <a16:creationId xmlns:a16="http://schemas.microsoft.com/office/drawing/2014/main" id="{D97A2D3B-AA25-4315-B5E5-CD96FB1CB31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4922" y="4411592"/>
                  <a:ext cx="177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3228" name="墨迹 563227">
                  <a:extLst>
                    <a:ext uri="{FF2B5EF4-FFF2-40B4-BE49-F238E27FC236}">
                      <a16:creationId xmlns:a16="http://schemas.microsoft.com/office/drawing/2014/main" id="{3EB6A5A9-6DC9-4BBD-9E55-1CBFCBDD8DCC}"/>
                    </a:ext>
                  </a:extLst>
                </p14:cNvPr>
                <p14:cNvContentPartPr/>
                <p14:nvPr/>
              </p14:nvContentPartPr>
              <p14:xfrm>
                <a:off x="800282" y="4342832"/>
                <a:ext cx="66960" cy="162360"/>
              </p14:xfrm>
            </p:contentPart>
          </mc:Choice>
          <mc:Fallback>
            <p:pic>
              <p:nvPicPr>
                <p:cNvPr id="563228" name="墨迹 563227">
                  <a:extLst>
                    <a:ext uri="{FF2B5EF4-FFF2-40B4-BE49-F238E27FC236}">
                      <a16:creationId xmlns:a16="http://schemas.microsoft.com/office/drawing/2014/main" id="{3EB6A5A9-6DC9-4BBD-9E55-1CBFCBDD8DC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1282" y="4334192"/>
                  <a:ext cx="8460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3239" name="组合 563238">
            <a:extLst>
              <a:ext uri="{FF2B5EF4-FFF2-40B4-BE49-F238E27FC236}">
                <a16:creationId xmlns:a16="http://schemas.microsoft.com/office/drawing/2014/main" id="{56635634-8BA0-49C7-B9A9-E7CF11FCE3CA}"/>
              </a:ext>
            </a:extLst>
          </p:cNvPr>
          <p:cNvGrpSpPr/>
          <p:nvPr/>
        </p:nvGrpSpPr>
        <p:grpSpPr>
          <a:xfrm>
            <a:off x="2394722" y="4851152"/>
            <a:ext cx="1032840" cy="1598760"/>
            <a:chOff x="2394722" y="4851152"/>
            <a:chExt cx="1032840" cy="159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DC730A57-FF96-4019-A806-952381E5802E}"/>
                    </a:ext>
                  </a:extLst>
                </p14:cNvPr>
                <p14:cNvContentPartPr/>
                <p14:nvPr/>
              </p14:nvContentPartPr>
              <p14:xfrm>
                <a:off x="2897282" y="4974632"/>
                <a:ext cx="450360" cy="1908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DC730A57-FF96-4019-A806-952381E5802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88642" y="4965632"/>
                  <a:ext cx="468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70054CFF-1045-4242-ABA9-3FA338E7F88E}"/>
                    </a:ext>
                  </a:extLst>
                </p14:cNvPr>
                <p14:cNvContentPartPr/>
                <p14:nvPr/>
              </p14:nvContentPartPr>
              <p14:xfrm>
                <a:off x="2914922" y="5128352"/>
                <a:ext cx="477000" cy="29520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70054CFF-1045-4242-ABA9-3FA338E7F88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05922" y="5119352"/>
                  <a:ext cx="4946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785117DC-B36F-4C4C-B9AE-CD8C387AB257}"/>
                    </a:ext>
                  </a:extLst>
                </p14:cNvPr>
                <p14:cNvContentPartPr/>
                <p14:nvPr/>
              </p14:nvContentPartPr>
              <p14:xfrm>
                <a:off x="2928242" y="4851152"/>
                <a:ext cx="360" cy="36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785117DC-B36F-4C4C-B9AE-CD8C387AB25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19602" y="48421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37CBC5A3-7A7B-43DB-BB5E-2DD67967AC94}"/>
                    </a:ext>
                  </a:extLst>
                </p14:cNvPr>
                <p14:cNvContentPartPr/>
                <p14:nvPr/>
              </p14:nvContentPartPr>
              <p14:xfrm>
                <a:off x="2849402" y="4862312"/>
                <a:ext cx="110520" cy="20376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37CBC5A3-7A7B-43DB-BB5E-2DD67967AC9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40762" y="4853672"/>
                  <a:ext cx="128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015E0BB8-50A3-474C-BAD5-DE38307E59A7}"/>
                    </a:ext>
                  </a:extLst>
                </p14:cNvPr>
                <p14:cNvContentPartPr/>
                <p14:nvPr/>
              </p14:nvContentPartPr>
              <p14:xfrm>
                <a:off x="2854082" y="5055632"/>
                <a:ext cx="105840" cy="15228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015E0BB8-50A3-474C-BAD5-DE38307E59A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45442" y="5046632"/>
                  <a:ext cx="123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3200" name="墨迹 563199">
                  <a:extLst>
                    <a:ext uri="{FF2B5EF4-FFF2-40B4-BE49-F238E27FC236}">
                      <a16:creationId xmlns:a16="http://schemas.microsoft.com/office/drawing/2014/main" id="{3102EB4D-6276-4B64-A29C-D66F4E5CF95C}"/>
                    </a:ext>
                  </a:extLst>
                </p14:cNvPr>
                <p14:cNvContentPartPr/>
                <p14:nvPr/>
              </p14:nvContentPartPr>
              <p14:xfrm>
                <a:off x="2466362" y="5472512"/>
                <a:ext cx="961200" cy="699120"/>
              </p14:xfrm>
            </p:contentPart>
          </mc:Choice>
          <mc:Fallback>
            <p:pic>
              <p:nvPicPr>
                <p:cNvPr id="563200" name="墨迹 563199">
                  <a:extLst>
                    <a:ext uri="{FF2B5EF4-FFF2-40B4-BE49-F238E27FC236}">
                      <a16:creationId xmlns:a16="http://schemas.microsoft.com/office/drawing/2014/main" id="{3102EB4D-6276-4B64-A29C-D66F4E5CF95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57722" y="5463872"/>
                  <a:ext cx="9788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3201" name="墨迹 563200">
                  <a:extLst>
                    <a:ext uri="{FF2B5EF4-FFF2-40B4-BE49-F238E27FC236}">
                      <a16:creationId xmlns:a16="http://schemas.microsoft.com/office/drawing/2014/main" id="{05797F01-A7FF-4B09-A92D-BA34A21AE0E7}"/>
                    </a:ext>
                  </a:extLst>
                </p14:cNvPr>
                <p14:cNvContentPartPr/>
                <p14:nvPr/>
              </p14:nvContentPartPr>
              <p14:xfrm>
                <a:off x="2656442" y="5408072"/>
                <a:ext cx="753120" cy="124920"/>
              </p14:xfrm>
            </p:contentPart>
          </mc:Choice>
          <mc:Fallback>
            <p:pic>
              <p:nvPicPr>
                <p:cNvPr id="563201" name="墨迹 563200">
                  <a:extLst>
                    <a:ext uri="{FF2B5EF4-FFF2-40B4-BE49-F238E27FC236}">
                      <a16:creationId xmlns:a16="http://schemas.microsoft.com/office/drawing/2014/main" id="{05797F01-A7FF-4B09-A92D-BA34A21AE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47802" y="5399432"/>
                  <a:ext cx="770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63224" name="墨迹 563223">
                  <a:extLst>
                    <a:ext uri="{FF2B5EF4-FFF2-40B4-BE49-F238E27FC236}">
                      <a16:creationId xmlns:a16="http://schemas.microsoft.com/office/drawing/2014/main" id="{D63C6C07-1402-4069-BA42-09F3E720379F}"/>
                    </a:ext>
                  </a:extLst>
                </p14:cNvPr>
                <p14:cNvContentPartPr/>
                <p14:nvPr/>
              </p14:nvContentPartPr>
              <p14:xfrm>
                <a:off x="2630162" y="5331392"/>
                <a:ext cx="120240" cy="208440"/>
              </p14:xfrm>
            </p:contentPart>
          </mc:Choice>
          <mc:Fallback>
            <p:pic>
              <p:nvPicPr>
                <p:cNvPr id="563224" name="墨迹 563223">
                  <a:extLst>
                    <a:ext uri="{FF2B5EF4-FFF2-40B4-BE49-F238E27FC236}">
                      <a16:creationId xmlns:a16="http://schemas.microsoft.com/office/drawing/2014/main" id="{D63C6C07-1402-4069-BA42-09F3E720379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21162" y="5322752"/>
                  <a:ext cx="1378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63225" name="墨迹 563224">
                  <a:extLst>
                    <a:ext uri="{FF2B5EF4-FFF2-40B4-BE49-F238E27FC236}">
                      <a16:creationId xmlns:a16="http://schemas.microsoft.com/office/drawing/2014/main" id="{4EB065DB-8C0D-4910-947F-D92218577B75}"/>
                    </a:ext>
                  </a:extLst>
                </p14:cNvPr>
                <p14:cNvContentPartPr/>
                <p14:nvPr/>
              </p14:nvContentPartPr>
              <p14:xfrm>
                <a:off x="2439722" y="5444072"/>
                <a:ext cx="169920" cy="189720"/>
              </p14:xfrm>
            </p:contentPart>
          </mc:Choice>
          <mc:Fallback>
            <p:pic>
              <p:nvPicPr>
                <p:cNvPr id="563225" name="墨迹 563224">
                  <a:extLst>
                    <a:ext uri="{FF2B5EF4-FFF2-40B4-BE49-F238E27FC236}">
                      <a16:creationId xmlns:a16="http://schemas.microsoft.com/office/drawing/2014/main" id="{4EB065DB-8C0D-4910-947F-D92218577B7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31082" y="5435432"/>
                  <a:ext cx="187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63230" name="墨迹 563229">
                  <a:extLst>
                    <a:ext uri="{FF2B5EF4-FFF2-40B4-BE49-F238E27FC236}">
                      <a16:creationId xmlns:a16="http://schemas.microsoft.com/office/drawing/2014/main" id="{E80443BD-C082-42F9-9485-A3918D49FAD1}"/>
                    </a:ext>
                  </a:extLst>
                </p14:cNvPr>
                <p14:cNvContentPartPr/>
                <p14:nvPr/>
              </p14:nvContentPartPr>
              <p14:xfrm>
                <a:off x="2426762" y="5470352"/>
                <a:ext cx="949680" cy="379080"/>
              </p14:xfrm>
            </p:contentPart>
          </mc:Choice>
          <mc:Fallback>
            <p:pic>
              <p:nvPicPr>
                <p:cNvPr id="563230" name="墨迹 563229">
                  <a:extLst>
                    <a:ext uri="{FF2B5EF4-FFF2-40B4-BE49-F238E27FC236}">
                      <a16:creationId xmlns:a16="http://schemas.microsoft.com/office/drawing/2014/main" id="{E80443BD-C082-42F9-9485-A3918D49FAD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18122" y="5461352"/>
                  <a:ext cx="9673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63231" name="墨迹 563230">
                  <a:extLst>
                    <a:ext uri="{FF2B5EF4-FFF2-40B4-BE49-F238E27FC236}">
                      <a16:creationId xmlns:a16="http://schemas.microsoft.com/office/drawing/2014/main" id="{CB8354E9-40BA-4F63-901C-FE7BEED18B13}"/>
                    </a:ext>
                  </a:extLst>
                </p14:cNvPr>
                <p14:cNvContentPartPr/>
                <p14:nvPr/>
              </p14:nvContentPartPr>
              <p14:xfrm>
                <a:off x="2394722" y="5725592"/>
                <a:ext cx="144720" cy="223560"/>
              </p14:xfrm>
            </p:contentPart>
          </mc:Choice>
          <mc:Fallback>
            <p:pic>
              <p:nvPicPr>
                <p:cNvPr id="563231" name="墨迹 563230">
                  <a:extLst>
                    <a:ext uri="{FF2B5EF4-FFF2-40B4-BE49-F238E27FC236}">
                      <a16:creationId xmlns:a16="http://schemas.microsoft.com/office/drawing/2014/main" id="{CB8354E9-40BA-4F63-901C-FE7BEED18B1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86082" y="5716592"/>
                  <a:ext cx="162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63233" name="墨迹 563232">
                  <a:extLst>
                    <a:ext uri="{FF2B5EF4-FFF2-40B4-BE49-F238E27FC236}">
                      <a16:creationId xmlns:a16="http://schemas.microsoft.com/office/drawing/2014/main" id="{A6D7776F-72A8-4539-81AB-4F9F4D4FC3D4}"/>
                    </a:ext>
                  </a:extLst>
                </p14:cNvPr>
                <p14:cNvContentPartPr/>
                <p14:nvPr/>
              </p14:nvContentPartPr>
              <p14:xfrm>
                <a:off x="2505602" y="5880392"/>
                <a:ext cx="827280" cy="369360"/>
              </p14:xfrm>
            </p:contentPart>
          </mc:Choice>
          <mc:Fallback>
            <p:pic>
              <p:nvPicPr>
                <p:cNvPr id="563233" name="墨迹 563232">
                  <a:extLst>
                    <a:ext uri="{FF2B5EF4-FFF2-40B4-BE49-F238E27FC236}">
                      <a16:creationId xmlns:a16="http://schemas.microsoft.com/office/drawing/2014/main" id="{A6D7776F-72A8-4539-81AB-4F9F4D4FC3D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96602" y="5871752"/>
                  <a:ext cx="8449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63235" name="墨迹 563234">
                  <a:extLst>
                    <a:ext uri="{FF2B5EF4-FFF2-40B4-BE49-F238E27FC236}">
                      <a16:creationId xmlns:a16="http://schemas.microsoft.com/office/drawing/2014/main" id="{20DCE565-7F30-4FE2-A255-C7D74EA8AFC7}"/>
                    </a:ext>
                  </a:extLst>
                </p14:cNvPr>
                <p14:cNvContentPartPr/>
                <p14:nvPr/>
              </p14:nvContentPartPr>
              <p14:xfrm>
                <a:off x="2427842" y="5201792"/>
                <a:ext cx="949680" cy="1071720"/>
              </p14:xfrm>
            </p:contentPart>
          </mc:Choice>
          <mc:Fallback>
            <p:pic>
              <p:nvPicPr>
                <p:cNvPr id="563235" name="墨迹 563234">
                  <a:extLst>
                    <a:ext uri="{FF2B5EF4-FFF2-40B4-BE49-F238E27FC236}">
                      <a16:creationId xmlns:a16="http://schemas.microsoft.com/office/drawing/2014/main" id="{20DCE565-7F30-4FE2-A255-C7D74EA8AFC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19202" y="5193152"/>
                  <a:ext cx="967320" cy="10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63236" name="墨迹 563235">
                  <a:extLst>
                    <a:ext uri="{FF2B5EF4-FFF2-40B4-BE49-F238E27FC236}">
                      <a16:creationId xmlns:a16="http://schemas.microsoft.com/office/drawing/2014/main" id="{52DEAD07-D72E-40E6-A043-6DE2053D6DF4}"/>
                    </a:ext>
                  </a:extLst>
                </p14:cNvPr>
                <p14:cNvContentPartPr/>
                <p14:nvPr/>
              </p14:nvContentPartPr>
              <p14:xfrm>
                <a:off x="2414882" y="6144992"/>
                <a:ext cx="150480" cy="171360"/>
              </p14:xfrm>
            </p:contentPart>
          </mc:Choice>
          <mc:Fallback>
            <p:pic>
              <p:nvPicPr>
                <p:cNvPr id="563236" name="墨迹 563235">
                  <a:extLst>
                    <a:ext uri="{FF2B5EF4-FFF2-40B4-BE49-F238E27FC236}">
                      <a16:creationId xmlns:a16="http://schemas.microsoft.com/office/drawing/2014/main" id="{52DEAD07-D72E-40E6-A043-6DE2053D6DF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06242" y="6135992"/>
                  <a:ext cx="168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63237" name="墨迹 563236">
                  <a:extLst>
                    <a:ext uri="{FF2B5EF4-FFF2-40B4-BE49-F238E27FC236}">
                      <a16:creationId xmlns:a16="http://schemas.microsoft.com/office/drawing/2014/main" id="{ECB18D98-5C37-4046-83AF-ABF4D6CA6B11}"/>
                    </a:ext>
                  </a:extLst>
                </p14:cNvPr>
                <p14:cNvContentPartPr/>
                <p14:nvPr/>
              </p14:nvContentPartPr>
              <p14:xfrm>
                <a:off x="2625842" y="5786792"/>
                <a:ext cx="761760" cy="603720"/>
              </p14:xfrm>
            </p:contentPart>
          </mc:Choice>
          <mc:Fallback>
            <p:pic>
              <p:nvPicPr>
                <p:cNvPr id="563237" name="墨迹 563236">
                  <a:extLst>
                    <a:ext uri="{FF2B5EF4-FFF2-40B4-BE49-F238E27FC236}">
                      <a16:creationId xmlns:a16="http://schemas.microsoft.com/office/drawing/2014/main" id="{ECB18D98-5C37-4046-83AF-ABF4D6CA6B1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17202" y="5778152"/>
                  <a:ext cx="7794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63238" name="墨迹 563237">
                  <a:extLst>
                    <a:ext uri="{FF2B5EF4-FFF2-40B4-BE49-F238E27FC236}">
                      <a16:creationId xmlns:a16="http://schemas.microsoft.com/office/drawing/2014/main" id="{D45126FA-7B31-4DE8-B4D5-5121C82081EC}"/>
                    </a:ext>
                  </a:extLst>
                </p14:cNvPr>
                <p14:cNvContentPartPr/>
                <p14:nvPr/>
              </p14:nvContentPartPr>
              <p14:xfrm>
                <a:off x="2572922" y="6227072"/>
                <a:ext cx="182160" cy="222840"/>
              </p14:xfrm>
            </p:contentPart>
          </mc:Choice>
          <mc:Fallback>
            <p:pic>
              <p:nvPicPr>
                <p:cNvPr id="563238" name="墨迹 563237">
                  <a:extLst>
                    <a:ext uri="{FF2B5EF4-FFF2-40B4-BE49-F238E27FC236}">
                      <a16:creationId xmlns:a16="http://schemas.microsoft.com/office/drawing/2014/main" id="{D45126FA-7B31-4DE8-B4D5-5121C82081E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64282" y="6218432"/>
                  <a:ext cx="199800" cy="24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008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6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6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63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63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63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3" grpId="0" build="p" bldLvl="2" autoUpdateAnimBg="0"/>
      <p:bldP spid="563214" grpId="0" build="p" autoUpdateAnimBg="0"/>
      <p:bldP spid="27" grpId="0" autoUpdateAnimBg="0"/>
      <p:bldP spid="28" grpId="0" build="p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Text Box 2"/>
          <p:cNvSpPr txBox="1">
            <a:spLocks noChangeArrowheads="1"/>
          </p:cNvSpPr>
          <p:nvPr/>
        </p:nvSpPr>
        <p:spPr bwMode="auto">
          <a:xfrm>
            <a:off x="1752600" y="1143000"/>
            <a:ext cx="53832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ahoma" pitchFamily="34" charset="0"/>
              </a:rPr>
              <a:t>J-K</a:t>
            </a: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触发器特征方程：</a:t>
            </a:r>
            <a:r>
              <a:rPr lang="en-US" altLang="zh-CN" sz="2400" dirty="0">
                <a:latin typeface="Tahoma" pitchFamily="34" charset="0"/>
              </a:rPr>
              <a:t>Q* = J·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Q’</a:t>
            </a:r>
            <a:r>
              <a:rPr lang="en-US" altLang="zh-CN" sz="2400" dirty="0">
                <a:latin typeface="Tahoma" pitchFamily="34" charset="0"/>
              </a:rPr>
              <a:t> + K’·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Q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利用状态方程和特征方程设计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886075" y="3584575"/>
            <a:ext cx="54809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ahoma" pitchFamily="34" charset="0"/>
              </a:rPr>
              <a:t>Q1* = Q2’·Q3’ + Q1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ahoma" pitchFamily="34" charset="0"/>
              </a:rPr>
              <a:t>        = Q2’·Q3’·</a:t>
            </a:r>
            <a:r>
              <a:rPr lang="en-US" altLang="zh-CN" sz="2400" dirty="0">
                <a:solidFill>
                  <a:srgbClr val="00B050"/>
                </a:solidFill>
                <a:latin typeface="Tahoma" pitchFamily="34" charset="0"/>
              </a:rPr>
              <a:t>(Q1’+Q1)</a:t>
            </a:r>
            <a:r>
              <a:rPr lang="en-US" altLang="zh-CN" sz="2400" dirty="0">
                <a:latin typeface="Tahoma" pitchFamily="34" charset="0"/>
              </a:rPr>
              <a:t> + Q1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ahoma" pitchFamily="34" charset="0"/>
              </a:rPr>
              <a:t>        = Q2’·Q3’·</a:t>
            </a:r>
            <a:r>
              <a:rPr lang="en-US" altLang="zh-CN" sz="2400" dirty="0">
                <a:solidFill>
                  <a:srgbClr val="00B050"/>
                </a:solidFill>
                <a:latin typeface="Tahoma" pitchFamily="34" charset="0"/>
              </a:rPr>
              <a:t>Q1’</a:t>
            </a:r>
            <a:r>
              <a:rPr lang="en-US" altLang="zh-CN" sz="2400" dirty="0">
                <a:latin typeface="Tahoma" pitchFamily="34" charset="0"/>
              </a:rPr>
              <a:t>+ Q2’·Q3’·</a:t>
            </a:r>
            <a:r>
              <a:rPr lang="en-US" altLang="zh-CN" sz="2400" dirty="0">
                <a:solidFill>
                  <a:srgbClr val="00B050"/>
                </a:solidFill>
                <a:latin typeface="Tahoma" pitchFamily="34" charset="0"/>
              </a:rPr>
              <a:t>Q1</a:t>
            </a:r>
            <a:r>
              <a:rPr lang="en-US" altLang="zh-CN" sz="2400" dirty="0">
                <a:latin typeface="Tahoma" pitchFamily="34" charset="0"/>
              </a:rPr>
              <a:t> + Q1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ahoma" pitchFamily="34" charset="0"/>
              </a:rPr>
              <a:t>        = </a:t>
            </a:r>
            <a:r>
              <a:rPr lang="en-US" altLang="zh-CN" sz="2400" dirty="0">
                <a:solidFill>
                  <a:srgbClr val="00B0F0"/>
                </a:solidFill>
                <a:latin typeface="Tahoma" pitchFamily="34" charset="0"/>
              </a:rPr>
              <a:t>Q2’·Q3’·</a:t>
            </a:r>
            <a:r>
              <a:rPr lang="en-US" altLang="zh-CN" sz="2400" dirty="0">
                <a:latin typeface="Tahoma" pitchFamily="34" charset="0"/>
              </a:rPr>
              <a:t>Q1’</a:t>
            </a:r>
            <a:r>
              <a:rPr lang="en-US" altLang="zh-CN" sz="2400" dirty="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zh-CN" sz="2400" dirty="0">
                <a:latin typeface="Tahoma" pitchFamily="34" charset="0"/>
              </a:rPr>
              <a:t>+ 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  <a:r>
              <a:rPr lang="en-US" altLang="zh-CN" sz="2400" dirty="0">
                <a:latin typeface="Tahoma" pitchFamily="34" charset="0"/>
              </a:rPr>
              <a:t>· Q1</a:t>
            </a:r>
          </a:p>
        </p:txBody>
      </p:sp>
      <p:grpSp>
        <p:nvGrpSpPr>
          <p:cNvPr id="564229" name="Group 5"/>
          <p:cNvGrpSpPr>
            <a:grpSpLocks/>
          </p:cNvGrpSpPr>
          <p:nvPr/>
        </p:nvGrpSpPr>
        <p:grpSpPr bwMode="auto">
          <a:xfrm>
            <a:off x="533400" y="1717676"/>
            <a:ext cx="7302500" cy="1639888"/>
            <a:chOff x="240" y="1610"/>
            <a:chExt cx="4600" cy="1033"/>
          </a:xfrm>
        </p:grpSpPr>
        <p:sp>
          <p:nvSpPr>
            <p:cNvPr id="564230" name="Text Box 6"/>
            <p:cNvSpPr txBox="1">
              <a:spLocks noChangeArrowheads="1"/>
            </p:cNvSpPr>
            <p:nvPr/>
          </p:nvSpPr>
          <p:spPr bwMode="auto">
            <a:xfrm>
              <a:off x="1299" y="2352"/>
              <a:ext cx="22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Q3* = Q2’·Q3’·A + Q1·A</a:t>
              </a:r>
            </a:p>
          </p:txBody>
        </p:sp>
        <p:sp>
          <p:nvSpPr>
            <p:cNvPr id="564231" name="Text Box 7"/>
            <p:cNvSpPr txBox="1">
              <a:spLocks noChangeArrowheads="1"/>
            </p:cNvSpPr>
            <p:nvPr/>
          </p:nvSpPr>
          <p:spPr bwMode="auto">
            <a:xfrm>
              <a:off x="1296" y="2016"/>
              <a:ext cx="3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Q2* = Q1·Q3’·A’ + Q1·Q3·A + Q1·Q2·B</a:t>
              </a:r>
            </a:p>
          </p:txBody>
        </p:sp>
        <p:sp>
          <p:nvSpPr>
            <p:cNvPr id="564232" name="Text Box 8"/>
            <p:cNvSpPr txBox="1">
              <a:spLocks noChangeArrowheads="1"/>
            </p:cNvSpPr>
            <p:nvPr/>
          </p:nvSpPr>
          <p:spPr bwMode="auto">
            <a:xfrm>
              <a:off x="1299" y="1610"/>
              <a:ext cx="187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>
                  <a:latin typeface="Tahoma" pitchFamily="34" charset="0"/>
                </a:rPr>
                <a:t>Q1* = Q2’·Q3’ + Q1</a:t>
              </a:r>
            </a:p>
          </p:txBody>
        </p:sp>
        <p:sp>
          <p:nvSpPr>
            <p:cNvPr id="564233" name="AutoShape 9"/>
            <p:cNvSpPr>
              <a:spLocks/>
            </p:cNvSpPr>
            <p:nvPr/>
          </p:nvSpPr>
          <p:spPr bwMode="auto">
            <a:xfrm>
              <a:off x="1176" y="1704"/>
              <a:ext cx="144" cy="912"/>
            </a:xfrm>
            <a:prstGeom prst="leftBrace">
              <a:avLst>
                <a:gd name="adj1" fmla="val 52778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64234" name="Text Box 10"/>
            <p:cNvSpPr txBox="1">
              <a:spLocks noChangeArrowheads="1"/>
            </p:cNvSpPr>
            <p:nvPr/>
          </p:nvSpPr>
          <p:spPr bwMode="auto">
            <a:xfrm>
              <a:off x="240" y="1992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a typeface="黑体" pitchFamily="2" charset="-122"/>
                </a:rPr>
                <a:t>状态方程</a:t>
              </a:r>
            </a:p>
          </p:txBody>
        </p:sp>
      </p:grpSp>
      <p:sp>
        <p:nvSpPr>
          <p:cNvPr id="564235" name="Text Box 11"/>
          <p:cNvSpPr txBox="1">
            <a:spLocks noChangeArrowheads="1"/>
          </p:cNvSpPr>
          <p:nvPr/>
        </p:nvSpPr>
        <p:spPr bwMode="auto">
          <a:xfrm>
            <a:off x="533400" y="3759200"/>
            <a:ext cx="1911101" cy="99572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latin typeface="Tahoma" pitchFamily="34" charset="0"/>
              </a:rPr>
              <a:t>J1 = Q2’·Q3’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latin typeface="Tahoma" pitchFamily="34" charset="0"/>
              </a:rPr>
              <a:t>K1 = 0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F20A37-859D-42BB-9673-1A1B32F109AB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644008" y="1604665"/>
            <a:ext cx="982561" cy="369654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035251" y="1580400"/>
            <a:ext cx="491282" cy="37208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5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4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4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4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4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42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4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4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6" grpId="0" autoUpdateAnimBg="0"/>
      <p:bldP spid="564228" grpId="0" build="p" autoUpdateAnimBg="0"/>
      <p:bldP spid="564235" grpId="0" build="p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Text Box 2"/>
          <p:cNvSpPr txBox="1">
            <a:spLocks noChangeArrowheads="1"/>
          </p:cNvSpPr>
          <p:nvPr/>
        </p:nvSpPr>
        <p:spPr bwMode="auto">
          <a:xfrm>
            <a:off x="1752600" y="1143000"/>
            <a:ext cx="53832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ahoma" pitchFamily="34" charset="0"/>
              </a:rPr>
              <a:t>J-K</a:t>
            </a: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触发器特征方程：</a:t>
            </a:r>
            <a:r>
              <a:rPr lang="en-US" altLang="zh-CN" sz="2400" dirty="0">
                <a:latin typeface="Tahoma" pitchFamily="34" charset="0"/>
              </a:rPr>
              <a:t>Q* = J·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Q’</a:t>
            </a:r>
            <a:r>
              <a:rPr lang="en-US" altLang="zh-CN" sz="2400" dirty="0">
                <a:latin typeface="Tahoma" pitchFamily="34" charset="0"/>
              </a:rPr>
              <a:t> + K’·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Q</a:t>
            </a:r>
          </a:p>
        </p:txBody>
      </p:sp>
      <p:sp>
        <p:nvSpPr>
          <p:cNvPr id="565251" name="Rectangle 3"/>
          <p:cNvSpPr>
            <a:spLocks noChangeArrowheads="1"/>
          </p:cNvSpPr>
          <p:nvPr/>
        </p:nvSpPr>
        <p:spPr bwMode="auto"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zh-CN" altLang="en-US" sz="320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利用状态方程和特征方程设计</a:t>
            </a:r>
          </a:p>
        </p:txBody>
      </p:sp>
      <p:grpSp>
        <p:nvGrpSpPr>
          <p:cNvPr id="565252" name="Group 4"/>
          <p:cNvGrpSpPr>
            <a:grpSpLocks/>
          </p:cNvGrpSpPr>
          <p:nvPr/>
        </p:nvGrpSpPr>
        <p:grpSpPr bwMode="auto">
          <a:xfrm>
            <a:off x="533400" y="1717676"/>
            <a:ext cx="7302500" cy="1639888"/>
            <a:chOff x="240" y="1610"/>
            <a:chExt cx="4600" cy="1033"/>
          </a:xfrm>
        </p:grpSpPr>
        <p:sp>
          <p:nvSpPr>
            <p:cNvPr id="565253" name="Text Box 5"/>
            <p:cNvSpPr txBox="1">
              <a:spLocks noChangeArrowheads="1"/>
            </p:cNvSpPr>
            <p:nvPr/>
          </p:nvSpPr>
          <p:spPr bwMode="auto">
            <a:xfrm>
              <a:off x="1299" y="2352"/>
              <a:ext cx="22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Q3* = Q2’·Q3’·A + Q1·A</a:t>
              </a:r>
            </a:p>
          </p:txBody>
        </p:sp>
        <p:sp>
          <p:nvSpPr>
            <p:cNvPr id="565254" name="Text Box 6"/>
            <p:cNvSpPr txBox="1">
              <a:spLocks noChangeArrowheads="1"/>
            </p:cNvSpPr>
            <p:nvPr/>
          </p:nvSpPr>
          <p:spPr bwMode="auto">
            <a:xfrm>
              <a:off x="1296" y="2016"/>
              <a:ext cx="3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Q2* = Q1·Q3’·A’ + Q1·Q3·A + Q1·Q2·B</a:t>
              </a:r>
            </a:p>
          </p:txBody>
        </p:sp>
        <p:sp>
          <p:nvSpPr>
            <p:cNvPr id="565255" name="Text Box 7"/>
            <p:cNvSpPr txBox="1">
              <a:spLocks noChangeArrowheads="1"/>
            </p:cNvSpPr>
            <p:nvPr/>
          </p:nvSpPr>
          <p:spPr bwMode="auto">
            <a:xfrm>
              <a:off x="1299" y="1610"/>
              <a:ext cx="187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>
                  <a:latin typeface="Tahoma" pitchFamily="34" charset="0"/>
                </a:rPr>
                <a:t>Q1* = Q2’·Q3’ + Q1</a:t>
              </a:r>
            </a:p>
          </p:txBody>
        </p:sp>
        <p:sp>
          <p:nvSpPr>
            <p:cNvPr id="565256" name="AutoShape 8"/>
            <p:cNvSpPr>
              <a:spLocks/>
            </p:cNvSpPr>
            <p:nvPr/>
          </p:nvSpPr>
          <p:spPr bwMode="auto">
            <a:xfrm>
              <a:off x="1176" y="1704"/>
              <a:ext cx="144" cy="912"/>
            </a:xfrm>
            <a:prstGeom prst="leftBrace">
              <a:avLst>
                <a:gd name="adj1" fmla="val 52778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65257" name="Text Box 9"/>
            <p:cNvSpPr txBox="1">
              <a:spLocks noChangeArrowheads="1"/>
            </p:cNvSpPr>
            <p:nvPr/>
          </p:nvSpPr>
          <p:spPr bwMode="auto">
            <a:xfrm>
              <a:off x="240" y="1992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a typeface="黑体" pitchFamily="2" charset="-122"/>
                </a:rPr>
                <a:t>状态方程</a:t>
              </a:r>
            </a:p>
          </p:txBody>
        </p:sp>
      </p:grpSp>
      <p:sp>
        <p:nvSpPr>
          <p:cNvPr id="565258" name="Text Box 10"/>
          <p:cNvSpPr txBox="1">
            <a:spLocks noChangeArrowheads="1"/>
          </p:cNvSpPr>
          <p:nvPr/>
        </p:nvSpPr>
        <p:spPr bwMode="auto">
          <a:xfrm>
            <a:off x="2895600" y="3506788"/>
            <a:ext cx="541045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ahoma" pitchFamily="34" charset="0"/>
              </a:rPr>
              <a:t>Q3* = Q2’·Q3’·A + Q1·A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ahoma" pitchFamily="34" charset="0"/>
              </a:rPr>
              <a:t>        = Q2’·Q3’·A + Q1·A·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(Q3’+Q3)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ahoma" pitchFamily="34" charset="0"/>
              </a:rPr>
              <a:t>        =</a:t>
            </a:r>
            <a:r>
              <a:rPr lang="en-US" altLang="zh-CN" sz="2400" dirty="0">
                <a:solidFill>
                  <a:srgbClr val="00B0F0"/>
                </a:solidFill>
                <a:latin typeface="Tahoma" pitchFamily="34" charset="0"/>
              </a:rPr>
              <a:t> (Q2’·A + Q1·A)</a:t>
            </a:r>
            <a:r>
              <a:rPr lang="en-US" altLang="zh-CN" sz="2400" dirty="0">
                <a:latin typeface="Tahoma" pitchFamily="34" charset="0"/>
              </a:rPr>
              <a:t>·Q3’+ 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Q1·A</a:t>
            </a:r>
            <a:r>
              <a:rPr lang="en-US" altLang="zh-CN" sz="2400" dirty="0">
                <a:latin typeface="Tahoma" pitchFamily="34" charset="0"/>
              </a:rPr>
              <a:t>·Q3</a:t>
            </a:r>
          </a:p>
        </p:txBody>
      </p:sp>
      <p:sp>
        <p:nvSpPr>
          <p:cNvPr id="565259" name="Text Box 11"/>
          <p:cNvSpPr txBox="1">
            <a:spLocks noChangeArrowheads="1"/>
          </p:cNvSpPr>
          <p:nvPr/>
        </p:nvSpPr>
        <p:spPr bwMode="auto">
          <a:xfrm>
            <a:off x="533400" y="5029200"/>
            <a:ext cx="2739853" cy="1052596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Tahoma" pitchFamily="34" charset="0"/>
              </a:rPr>
              <a:t>J3 = Q2’·A + Q1·A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ahoma" pitchFamily="34" charset="0"/>
              </a:rPr>
              <a:t>K3 = Q1’ + A’</a:t>
            </a:r>
          </a:p>
        </p:txBody>
      </p:sp>
      <p:sp>
        <p:nvSpPr>
          <p:cNvPr id="565260" name="Text Box 12"/>
          <p:cNvSpPr txBox="1">
            <a:spLocks noChangeArrowheads="1"/>
          </p:cNvSpPr>
          <p:nvPr/>
        </p:nvSpPr>
        <p:spPr bwMode="auto">
          <a:xfrm>
            <a:off x="533400" y="3759200"/>
            <a:ext cx="1911101" cy="99572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latin typeface="Tahoma" pitchFamily="34" charset="0"/>
              </a:rPr>
              <a:t>J1 = Q2’·Q3’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latin typeface="Tahoma" pitchFamily="34" charset="0"/>
              </a:rPr>
              <a:t>K1 = 0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803654-FA16-4326-BB40-4670DBABA330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022850" y="1564571"/>
            <a:ext cx="531712" cy="319035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551512" y="1505381"/>
            <a:ext cx="756792" cy="32495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9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5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5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5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52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5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5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8" grpId="0" build="p" autoUpdateAnimBg="0"/>
      <p:bldP spid="565259" grpId="0" build="p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Text Box 2"/>
          <p:cNvSpPr txBox="1">
            <a:spLocks noChangeArrowheads="1"/>
          </p:cNvSpPr>
          <p:nvPr/>
        </p:nvSpPr>
        <p:spPr bwMode="auto">
          <a:xfrm>
            <a:off x="609600" y="1030647"/>
            <a:ext cx="7390485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latin typeface="Tahoma" pitchFamily="34" charset="0"/>
              </a:rPr>
              <a:t>Q2* = Q1·Q3’·A’ + Q1·Q3·A + Q1·Q2·B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Tahoma" pitchFamily="34" charset="0"/>
              </a:rPr>
              <a:t>        = (Q1·Q3’·A’ + Q1·Q3·A)·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(Q2’+Q2)</a:t>
            </a:r>
            <a:r>
              <a:rPr lang="en-US" altLang="zh-CN" sz="2400" dirty="0">
                <a:latin typeface="Tahoma" pitchFamily="34" charset="0"/>
              </a:rPr>
              <a:t> + Q1·Q2·B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Tahoma" pitchFamily="34" charset="0"/>
              </a:rPr>
              <a:t>        = </a:t>
            </a:r>
            <a:r>
              <a:rPr lang="en-US" altLang="zh-CN" sz="2400" dirty="0">
                <a:solidFill>
                  <a:srgbClr val="00B0F0"/>
                </a:solidFill>
                <a:latin typeface="Tahoma" pitchFamily="34" charset="0"/>
              </a:rPr>
              <a:t>(Q1·Q3’·A’ + Q1·Q3·A)·</a:t>
            </a:r>
            <a:r>
              <a:rPr lang="en-US" altLang="zh-CN" sz="2400" dirty="0">
                <a:latin typeface="Tahoma" pitchFamily="34" charset="0"/>
              </a:rPr>
              <a:t>Q2’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Tahoma" pitchFamily="34" charset="0"/>
              </a:rPr>
              <a:t>            + 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(Q1·Q3’·A’ + Q1·Q3·A + Q1·B)·</a:t>
            </a:r>
            <a:r>
              <a:rPr lang="en-US" altLang="zh-CN" sz="2400" dirty="0">
                <a:latin typeface="Tahoma" pitchFamily="34" charset="0"/>
              </a:rPr>
              <a:t>Q2</a:t>
            </a:r>
          </a:p>
        </p:txBody>
      </p:sp>
      <p:sp>
        <p:nvSpPr>
          <p:cNvPr id="566275" name="Text Box 3"/>
          <p:cNvSpPr txBox="1">
            <a:spLocks noChangeArrowheads="1"/>
          </p:cNvSpPr>
          <p:nvPr/>
        </p:nvSpPr>
        <p:spPr bwMode="auto">
          <a:xfrm>
            <a:off x="2244725" y="3261085"/>
            <a:ext cx="5992666" cy="167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ahoma" pitchFamily="34" charset="0"/>
              </a:rPr>
              <a:t>K2 = (Q1·Q3’·A’ + Q1·Q3·A + Q1·B)’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ahoma" pitchFamily="34" charset="0"/>
              </a:rPr>
              <a:t>      = (</a:t>
            </a:r>
            <a:r>
              <a:rPr lang="en-US" altLang="zh-CN" sz="2400" dirty="0">
                <a:latin typeface="Tahoma" pitchFamily="34" charset="0"/>
              </a:rPr>
              <a:t>Q1’+Q3+A)·(Q1’+Q3’+A’)·(Q1’+B’)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ahoma" pitchFamily="34" charset="0"/>
              </a:rPr>
              <a:t>      = Q1’ + Q3’·A·B’ + Q3·A’·B’ 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3816350" y="5529622"/>
            <a:ext cx="4421723" cy="99572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latin typeface="Tahoma" pitchFamily="34" charset="0"/>
              </a:rPr>
              <a:t>J2 = Q1·Q3’·A’ + Q1·Q3·A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latin typeface="Tahoma" pitchFamily="34" charset="0"/>
              </a:rPr>
              <a:t>K2 = Q1’ + Q3’·A·B’ + Q3·A’·B’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533400" y="4259622"/>
            <a:ext cx="1911101" cy="99572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latin typeface="Tahoma" pitchFamily="34" charset="0"/>
              </a:rPr>
              <a:t>J1 = Q2’·Q3’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latin typeface="Tahoma" pitchFamily="34" charset="0"/>
              </a:rPr>
              <a:t>K1 = 0 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533400" y="5529622"/>
            <a:ext cx="2739853" cy="99572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Tahoma" pitchFamily="34" charset="0"/>
              </a:rPr>
              <a:t>J3 = Q2’·A + Q1·A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ahoma" pitchFamily="34" charset="0"/>
              </a:rPr>
              <a:t>K3 = Q1’ + A’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6EE3F7-49F4-49B7-A4AD-9F56C3B2DB19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91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6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6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6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6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62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6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6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build="p" autoUpdateAnimBg="0"/>
      <p:bldP spid="566275" grpId="0" build="p" autoUpdateAnimBg="0"/>
      <p:bldP spid="566276" grpId="0" build="p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298" name="Group 2"/>
          <p:cNvGrpSpPr>
            <a:grpSpLocks/>
          </p:cNvGrpSpPr>
          <p:nvPr/>
        </p:nvGrpSpPr>
        <p:grpSpPr bwMode="auto">
          <a:xfrm>
            <a:off x="-36512" y="1066800"/>
            <a:ext cx="7515225" cy="5105400"/>
            <a:chOff x="480" y="624"/>
            <a:chExt cx="4800" cy="3216"/>
          </a:xfrm>
        </p:grpSpPr>
        <p:sp>
          <p:nvSpPr>
            <p:cNvPr id="567299" name="Line 3"/>
            <p:cNvSpPr>
              <a:spLocks noChangeShapeType="1"/>
            </p:cNvSpPr>
            <p:nvPr/>
          </p:nvSpPr>
          <p:spPr bwMode="auto">
            <a:xfrm>
              <a:off x="528" y="672"/>
              <a:ext cx="4752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7300" name="Line 4"/>
            <p:cNvSpPr>
              <a:spLocks noChangeShapeType="1"/>
            </p:cNvSpPr>
            <p:nvPr/>
          </p:nvSpPr>
          <p:spPr bwMode="auto">
            <a:xfrm>
              <a:off x="528" y="1248"/>
              <a:ext cx="47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7301" name="Text Box 5"/>
            <p:cNvSpPr txBox="1">
              <a:spLocks noChangeArrowheads="1"/>
            </p:cNvSpPr>
            <p:nvPr/>
          </p:nvSpPr>
          <p:spPr bwMode="auto">
            <a:xfrm>
              <a:off x="1694" y="624"/>
              <a:ext cx="3024" cy="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AB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 00           01           11           10</a:t>
              </a:r>
            </a:p>
          </p:txBody>
        </p:sp>
        <p:sp>
          <p:nvSpPr>
            <p:cNvPr id="567302" name="Line 6"/>
            <p:cNvSpPr>
              <a:spLocks noChangeShapeType="1"/>
            </p:cNvSpPr>
            <p:nvPr/>
          </p:nvSpPr>
          <p:spPr bwMode="auto">
            <a:xfrm>
              <a:off x="1488" y="672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7303" name="Line 7"/>
            <p:cNvSpPr>
              <a:spLocks noChangeShapeType="1"/>
            </p:cNvSpPr>
            <p:nvPr/>
          </p:nvSpPr>
          <p:spPr bwMode="auto">
            <a:xfrm>
              <a:off x="1488" y="960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7304" name="Line 8"/>
            <p:cNvSpPr>
              <a:spLocks noChangeShapeType="1"/>
            </p:cNvSpPr>
            <p:nvPr/>
          </p:nvSpPr>
          <p:spPr bwMode="auto">
            <a:xfrm>
              <a:off x="480" y="3840"/>
              <a:ext cx="4800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7305" name="Line 9"/>
            <p:cNvSpPr>
              <a:spLocks noChangeShapeType="1"/>
            </p:cNvSpPr>
            <p:nvPr/>
          </p:nvSpPr>
          <p:spPr bwMode="auto">
            <a:xfrm>
              <a:off x="1488" y="350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7306" name="Line 10"/>
            <p:cNvSpPr>
              <a:spLocks noChangeShapeType="1"/>
            </p:cNvSpPr>
            <p:nvPr/>
          </p:nvSpPr>
          <p:spPr bwMode="auto">
            <a:xfrm>
              <a:off x="4944" y="672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7307" name="Text Box 11"/>
            <p:cNvSpPr txBox="1">
              <a:spLocks noChangeArrowheads="1"/>
            </p:cNvSpPr>
            <p:nvPr/>
          </p:nvSpPr>
          <p:spPr bwMode="auto">
            <a:xfrm>
              <a:off x="4998" y="816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Z</a:t>
              </a:r>
            </a:p>
          </p:txBody>
        </p:sp>
        <p:sp>
          <p:nvSpPr>
            <p:cNvPr id="567308" name="Text Box 12"/>
            <p:cNvSpPr txBox="1">
              <a:spLocks noChangeArrowheads="1"/>
            </p:cNvSpPr>
            <p:nvPr/>
          </p:nvSpPr>
          <p:spPr bwMode="auto">
            <a:xfrm>
              <a:off x="4994" y="1248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0</a:t>
              </a:r>
            </a:p>
          </p:txBody>
        </p:sp>
        <p:sp>
          <p:nvSpPr>
            <p:cNvPr id="567309" name="Text Box 13"/>
            <p:cNvSpPr txBox="1">
              <a:spLocks noChangeArrowheads="1"/>
            </p:cNvSpPr>
            <p:nvPr/>
          </p:nvSpPr>
          <p:spPr bwMode="auto">
            <a:xfrm>
              <a:off x="4992" y="1680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0</a:t>
              </a:r>
            </a:p>
          </p:txBody>
        </p:sp>
        <p:sp>
          <p:nvSpPr>
            <p:cNvPr id="567310" name="Text Box 14"/>
            <p:cNvSpPr txBox="1">
              <a:spLocks noChangeArrowheads="1"/>
            </p:cNvSpPr>
            <p:nvPr/>
          </p:nvSpPr>
          <p:spPr bwMode="auto">
            <a:xfrm>
              <a:off x="4994" y="2112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0</a:t>
              </a:r>
              <a:endParaRPr lang="zh-CN" altLang="en-US" sz="2400">
                <a:latin typeface="Tahoma" pitchFamily="34" charset="0"/>
              </a:endParaRPr>
            </a:p>
          </p:txBody>
        </p:sp>
        <p:sp>
          <p:nvSpPr>
            <p:cNvPr id="567311" name="Text Box 15"/>
            <p:cNvSpPr txBox="1">
              <a:spLocks noChangeArrowheads="1"/>
            </p:cNvSpPr>
            <p:nvPr/>
          </p:nvSpPr>
          <p:spPr bwMode="auto">
            <a:xfrm>
              <a:off x="4992" y="2544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1</a:t>
              </a:r>
            </a:p>
          </p:txBody>
        </p:sp>
        <p:sp>
          <p:nvSpPr>
            <p:cNvPr id="567312" name="Text Box 16"/>
            <p:cNvSpPr txBox="1">
              <a:spLocks noChangeArrowheads="1"/>
            </p:cNvSpPr>
            <p:nvPr/>
          </p:nvSpPr>
          <p:spPr bwMode="auto">
            <a:xfrm>
              <a:off x="4992" y="2976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1</a:t>
              </a:r>
            </a:p>
          </p:txBody>
        </p:sp>
        <p:sp>
          <p:nvSpPr>
            <p:cNvPr id="567313" name="Text Box 17"/>
            <p:cNvSpPr txBox="1">
              <a:spLocks noChangeArrowheads="1"/>
            </p:cNvSpPr>
            <p:nvPr/>
          </p:nvSpPr>
          <p:spPr bwMode="auto">
            <a:xfrm>
              <a:off x="860" y="1248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000</a:t>
              </a:r>
            </a:p>
          </p:txBody>
        </p:sp>
        <p:sp>
          <p:nvSpPr>
            <p:cNvPr id="567314" name="Text Box 18"/>
            <p:cNvSpPr txBox="1">
              <a:spLocks noChangeArrowheads="1"/>
            </p:cNvSpPr>
            <p:nvPr/>
          </p:nvSpPr>
          <p:spPr bwMode="auto">
            <a:xfrm>
              <a:off x="860" y="1680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7315" name="Text Box 19"/>
            <p:cNvSpPr txBox="1">
              <a:spLocks noChangeArrowheads="1"/>
            </p:cNvSpPr>
            <p:nvPr/>
          </p:nvSpPr>
          <p:spPr bwMode="auto">
            <a:xfrm>
              <a:off x="1704" y="1248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7316" name="Text Box 20"/>
            <p:cNvSpPr txBox="1">
              <a:spLocks noChangeArrowheads="1"/>
            </p:cNvSpPr>
            <p:nvPr/>
          </p:nvSpPr>
          <p:spPr bwMode="auto">
            <a:xfrm>
              <a:off x="2592" y="1248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7317" name="Text Box 21"/>
            <p:cNvSpPr txBox="1">
              <a:spLocks noChangeArrowheads="1"/>
            </p:cNvSpPr>
            <p:nvPr/>
          </p:nvSpPr>
          <p:spPr bwMode="auto">
            <a:xfrm>
              <a:off x="1728" y="2112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7318" name="Text Box 22"/>
            <p:cNvSpPr txBox="1">
              <a:spLocks noChangeArrowheads="1"/>
            </p:cNvSpPr>
            <p:nvPr/>
          </p:nvSpPr>
          <p:spPr bwMode="auto">
            <a:xfrm>
              <a:off x="2592" y="2112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7319" name="Text Box 23"/>
            <p:cNvSpPr txBox="1">
              <a:spLocks noChangeArrowheads="1"/>
            </p:cNvSpPr>
            <p:nvPr/>
          </p:nvSpPr>
          <p:spPr bwMode="auto">
            <a:xfrm>
              <a:off x="1728" y="2976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7320" name="Text Box 24"/>
            <p:cNvSpPr txBox="1">
              <a:spLocks noChangeArrowheads="1"/>
            </p:cNvSpPr>
            <p:nvPr/>
          </p:nvSpPr>
          <p:spPr bwMode="auto">
            <a:xfrm>
              <a:off x="860" y="2112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7321" name="Text Box 25"/>
            <p:cNvSpPr txBox="1">
              <a:spLocks noChangeArrowheads="1"/>
            </p:cNvSpPr>
            <p:nvPr/>
          </p:nvSpPr>
          <p:spPr bwMode="auto">
            <a:xfrm>
              <a:off x="862" y="2544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7322" name="Text Box 26"/>
            <p:cNvSpPr txBox="1">
              <a:spLocks noChangeArrowheads="1"/>
            </p:cNvSpPr>
            <p:nvPr/>
          </p:nvSpPr>
          <p:spPr bwMode="auto">
            <a:xfrm>
              <a:off x="3456" y="1248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7323" name="Text Box 27"/>
            <p:cNvSpPr txBox="1">
              <a:spLocks noChangeArrowheads="1"/>
            </p:cNvSpPr>
            <p:nvPr/>
          </p:nvSpPr>
          <p:spPr bwMode="auto">
            <a:xfrm>
              <a:off x="4320" y="1248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7324" name="Text Box 28"/>
            <p:cNvSpPr txBox="1">
              <a:spLocks noChangeArrowheads="1"/>
            </p:cNvSpPr>
            <p:nvPr/>
          </p:nvSpPr>
          <p:spPr bwMode="auto">
            <a:xfrm>
              <a:off x="3458" y="1680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7325" name="Text Box 29"/>
            <p:cNvSpPr txBox="1">
              <a:spLocks noChangeArrowheads="1"/>
            </p:cNvSpPr>
            <p:nvPr/>
          </p:nvSpPr>
          <p:spPr bwMode="auto">
            <a:xfrm>
              <a:off x="4320" y="1680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7326" name="Text Box 30"/>
            <p:cNvSpPr txBox="1">
              <a:spLocks noChangeArrowheads="1"/>
            </p:cNvSpPr>
            <p:nvPr/>
          </p:nvSpPr>
          <p:spPr bwMode="auto">
            <a:xfrm>
              <a:off x="4322" y="2544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7327" name="Text Box 31"/>
            <p:cNvSpPr txBox="1">
              <a:spLocks noChangeArrowheads="1"/>
            </p:cNvSpPr>
            <p:nvPr/>
          </p:nvSpPr>
          <p:spPr bwMode="auto">
            <a:xfrm>
              <a:off x="1728" y="1680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7328" name="Text Box 32"/>
            <p:cNvSpPr txBox="1">
              <a:spLocks noChangeArrowheads="1"/>
            </p:cNvSpPr>
            <p:nvPr/>
          </p:nvSpPr>
          <p:spPr bwMode="auto">
            <a:xfrm>
              <a:off x="2592" y="1680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7329" name="Text Box 33"/>
            <p:cNvSpPr txBox="1">
              <a:spLocks noChangeArrowheads="1"/>
            </p:cNvSpPr>
            <p:nvPr/>
          </p:nvSpPr>
          <p:spPr bwMode="auto">
            <a:xfrm>
              <a:off x="1730" y="2544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7330" name="Text Box 34"/>
            <p:cNvSpPr txBox="1">
              <a:spLocks noChangeArrowheads="1"/>
            </p:cNvSpPr>
            <p:nvPr/>
          </p:nvSpPr>
          <p:spPr bwMode="auto">
            <a:xfrm>
              <a:off x="2592" y="2544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7331" name="Text Box 35"/>
            <p:cNvSpPr txBox="1">
              <a:spLocks noChangeArrowheads="1"/>
            </p:cNvSpPr>
            <p:nvPr/>
          </p:nvSpPr>
          <p:spPr bwMode="auto">
            <a:xfrm>
              <a:off x="2594" y="2976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7332" name="Text Box 36"/>
            <p:cNvSpPr txBox="1">
              <a:spLocks noChangeArrowheads="1"/>
            </p:cNvSpPr>
            <p:nvPr/>
          </p:nvSpPr>
          <p:spPr bwMode="auto">
            <a:xfrm>
              <a:off x="862" y="2976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7333" name="Text Box 37"/>
            <p:cNvSpPr txBox="1">
              <a:spLocks noChangeArrowheads="1"/>
            </p:cNvSpPr>
            <p:nvPr/>
          </p:nvSpPr>
          <p:spPr bwMode="auto">
            <a:xfrm>
              <a:off x="3458" y="2112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7334" name="Text Box 38"/>
            <p:cNvSpPr txBox="1">
              <a:spLocks noChangeArrowheads="1"/>
            </p:cNvSpPr>
            <p:nvPr/>
          </p:nvSpPr>
          <p:spPr bwMode="auto">
            <a:xfrm>
              <a:off x="4322" y="2112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7335" name="Text Box 39"/>
            <p:cNvSpPr txBox="1">
              <a:spLocks noChangeArrowheads="1"/>
            </p:cNvSpPr>
            <p:nvPr/>
          </p:nvSpPr>
          <p:spPr bwMode="auto">
            <a:xfrm>
              <a:off x="3460" y="2976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7336" name="Text Box 40"/>
            <p:cNvSpPr txBox="1">
              <a:spLocks noChangeArrowheads="1"/>
            </p:cNvSpPr>
            <p:nvPr/>
          </p:nvSpPr>
          <p:spPr bwMode="auto">
            <a:xfrm>
              <a:off x="4324" y="2976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7337" name="Text Box 41"/>
            <p:cNvSpPr txBox="1">
              <a:spLocks noChangeArrowheads="1"/>
            </p:cNvSpPr>
            <p:nvPr/>
          </p:nvSpPr>
          <p:spPr bwMode="auto">
            <a:xfrm>
              <a:off x="3460" y="2544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7338" name="Text Box 42"/>
            <p:cNvSpPr txBox="1">
              <a:spLocks noChangeArrowheads="1"/>
            </p:cNvSpPr>
            <p:nvPr/>
          </p:nvSpPr>
          <p:spPr bwMode="auto">
            <a:xfrm>
              <a:off x="514" y="814"/>
              <a:ext cx="8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Q1Q2Q3</a:t>
              </a:r>
            </a:p>
          </p:txBody>
        </p:sp>
        <p:sp>
          <p:nvSpPr>
            <p:cNvPr id="567339" name="Text Box 43"/>
            <p:cNvSpPr txBox="1">
              <a:spLocks noChangeArrowheads="1"/>
            </p:cNvSpPr>
            <p:nvPr/>
          </p:nvSpPr>
          <p:spPr bwMode="auto">
            <a:xfrm>
              <a:off x="2596" y="3504"/>
              <a:ext cx="1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Q1*Q2*Q3*</a:t>
              </a:r>
            </a:p>
          </p:txBody>
        </p:sp>
      </p:grpSp>
      <p:grpSp>
        <p:nvGrpSpPr>
          <p:cNvPr id="567340" name="Group 44"/>
          <p:cNvGrpSpPr>
            <a:grpSpLocks/>
          </p:cNvGrpSpPr>
          <p:nvPr/>
        </p:nvGrpSpPr>
        <p:grpSpPr bwMode="auto">
          <a:xfrm>
            <a:off x="2843214" y="5638805"/>
            <a:ext cx="2693988" cy="461963"/>
            <a:chOff x="2294" y="3024"/>
            <a:chExt cx="1697" cy="291"/>
          </a:xfrm>
        </p:grpSpPr>
        <p:sp>
          <p:nvSpPr>
            <p:cNvPr id="567341" name="Rectangle 45"/>
            <p:cNvSpPr>
              <a:spLocks noChangeArrowheads="1"/>
            </p:cNvSpPr>
            <p:nvPr/>
          </p:nvSpPr>
          <p:spPr bwMode="auto">
            <a:xfrm>
              <a:off x="2496" y="3072"/>
              <a:ext cx="14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67342" name="Text Box 46"/>
            <p:cNvSpPr txBox="1">
              <a:spLocks noChangeArrowheads="1"/>
            </p:cNvSpPr>
            <p:nvPr/>
          </p:nvSpPr>
          <p:spPr bwMode="auto">
            <a:xfrm>
              <a:off x="2294" y="3024"/>
              <a:ext cx="16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J1K1</a:t>
              </a:r>
              <a:r>
                <a:rPr lang="en-US" altLang="zh-CN" sz="2400" dirty="0">
                  <a:latin typeface="Tahoma" pitchFamily="34" charset="0"/>
                </a:rPr>
                <a:t> , 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J2K2</a:t>
              </a:r>
              <a:r>
                <a:rPr lang="en-US" altLang="zh-CN" sz="2400" dirty="0">
                  <a:latin typeface="Tahoma" pitchFamily="34" charset="0"/>
                </a:rPr>
                <a:t> , 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J3K3</a:t>
              </a:r>
            </a:p>
          </p:txBody>
        </p:sp>
      </p:grpSp>
      <p:sp>
        <p:nvSpPr>
          <p:cNvPr id="567343" name="Text Box 47"/>
          <p:cNvSpPr txBox="1">
            <a:spLocks noChangeArrowheads="1"/>
          </p:cNvSpPr>
          <p:nvPr/>
        </p:nvSpPr>
        <p:spPr bwMode="auto">
          <a:xfrm>
            <a:off x="1625601" y="2362200"/>
            <a:ext cx="11801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hlink"/>
                </a:solidFill>
                <a:latin typeface="Tahoma" pitchFamily="34" charset="0"/>
              </a:rPr>
              <a:t>1</a:t>
            </a:r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</a:rPr>
              <a:t>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chemeClr val="accent2"/>
                </a:solidFill>
                <a:latin typeface="Tahoma" pitchFamily="34" charset="0"/>
              </a:rPr>
              <a:t>0d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rgbClr val="002060"/>
                </a:solidFill>
                <a:latin typeface="Tahoma" pitchFamily="34" charset="0"/>
              </a:rPr>
              <a:t>0d</a:t>
            </a:r>
          </a:p>
        </p:txBody>
      </p:sp>
      <p:sp>
        <p:nvSpPr>
          <p:cNvPr id="567344" name="Text Box 48"/>
          <p:cNvSpPr txBox="1">
            <a:spLocks noChangeArrowheads="1"/>
          </p:cNvSpPr>
          <p:nvPr/>
        </p:nvSpPr>
        <p:spPr bwMode="auto">
          <a:xfrm>
            <a:off x="2997201" y="2362200"/>
            <a:ext cx="11801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hlink"/>
                </a:solidFill>
                <a:latin typeface="Tahoma" pitchFamily="34" charset="0"/>
              </a:rPr>
              <a:t>1</a:t>
            </a:r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</a:rPr>
              <a:t>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chemeClr val="accent2"/>
                </a:solidFill>
                <a:latin typeface="Tahoma" pitchFamily="34" charset="0"/>
              </a:rPr>
              <a:t>0d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rgbClr val="002060"/>
                </a:solidFill>
                <a:latin typeface="Tahoma" pitchFamily="34" charset="0"/>
              </a:rPr>
              <a:t>0d</a:t>
            </a:r>
          </a:p>
        </p:txBody>
      </p:sp>
      <p:sp>
        <p:nvSpPr>
          <p:cNvPr id="567345" name="Text Box 49"/>
          <p:cNvSpPr txBox="1">
            <a:spLocks noChangeArrowheads="1"/>
          </p:cNvSpPr>
          <p:nvPr/>
        </p:nvSpPr>
        <p:spPr bwMode="auto">
          <a:xfrm>
            <a:off x="4368801" y="2362200"/>
            <a:ext cx="11801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hlink"/>
                </a:solidFill>
                <a:latin typeface="Tahoma" pitchFamily="34" charset="0"/>
              </a:rPr>
              <a:t>1</a:t>
            </a:r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</a:rPr>
              <a:t>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chemeClr val="accent2"/>
                </a:solidFill>
                <a:latin typeface="Tahoma" pitchFamily="34" charset="0"/>
              </a:rPr>
              <a:t>0d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rgbClr val="002060"/>
                </a:solidFill>
                <a:latin typeface="Tahoma" pitchFamily="34" charset="0"/>
              </a:rPr>
              <a:t>1d</a:t>
            </a:r>
          </a:p>
        </p:txBody>
      </p:sp>
      <p:sp>
        <p:nvSpPr>
          <p:cNvPr id="567346" name="Text Box 50"/>
          <p:cNvSpPr txBox="1">
            <a:spLocks noChangeArrowheads="1"/>
          </p:cNvSpPr>
          <p:nvPr/>
        </p:nvSpPr>
        <p:spPr bwMode="auto">
          <a:xfrm>
            <a:off x="5740401" y="2362200"/>
            <a:ext cx="11801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hlink"/>
                </a:solidFill>
                <a:latin typeface="Tahoma" pitchFamily="34" charset="0"/>
              </a:rPr>
              <a:t>1</a:t>
            </a:r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</a:rPr>
              <a:t>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chemeClr val="accent2"/>
                </a:solidFill>
                <a:latin typeface="Tahoma" pitchFamily="34" charset="0"/>
              </a:rPr>
              <a:t>0d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rgbClr val="002060"/>
                </a:solidFill>
                <a:latin typeface="Tahoma" pitchFamily="34" charset="0"/>
              </a:rPr>
              <a:t>1d</a:t>
            </a:r>
          </a:p>
        </p:txBody>
      </p:sp>
      <p:sp>
        <p:nvSpPr>
          <p:cNvPr id="567347" name="Text Box 51"/>
          <p:cNvSpPr txBox="1">
            <a:spLocks noChangeArrowheads="1"/>
          </p:cNvSpPr>
          <p:nvPr/>
        </p:nvSpPr>
        <p:spPr bwMode="auto">
          <a:xfrm>
            <a:off x="1639888" y="3048000"/>
            <a:ext cx="11801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</a:rPr>
              <a:t>d0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chemeClr val="accent2"/>
                </a:solidFill>
                <a:latin typeface="Tahoma" pitchFamily="34" charset="0"/>
              </a:rPr>
              <a:t>1d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rgbClr val="002060"/>
                </a:solidFill>
                <a:latin typeface="Tahoma" pitchFamily="34" charset="0"/>
              </a:rPr>
              <a:t>0d</a:t>
            </a:r>
          </a:p>
        </p:txBody>
      </p:sp>
      <p:sp>
        <p:nvSpPr>
          <p:cNvPr id="567348" name="Text Box 52"/>
          <p:cNvSpPr txBox="1">
            <a:spLocks noChangeArrowheads="1"/>
          </p:cNvSpPr>
          <p:nvPr/>
        </p:nvSpPr>
        <p:spPr bwMode="auto">
          <a:xfrm>
            <a:off x="2997201" y="3048000"/>
            <a:ext cx="11801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</a:rPr>
              <a:t>d0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chemeClr val="accent2"/>
                </a:solidFill>
                <a:latin typeface="Tahoma" pitchFamily="34" charset="0"/>
              </a:rPr>
              <a:t>1d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rgbClr val="002060"/>
                </a:solidFill>
                <a:latin typeface="Tahoma" pitchFamily="34" charset="0"/>
              </a:rPr>
              <a:t>0d</a:t>
            </a:r>
          </a:p>
        </p:txBody>
      </p:sp>
      <p:sp>
        <p:nvSpPr>
          <p:cNvPr id="567349" name="Text Box 53"/>
          <p:cNvSpPr txBox="1">
            <a:spLocks noChangeArrowheads="1"/>
          </p:cNvSpPr>
          <p:nvPr/>
        </p:nvSpPr>
        <p:spPr bwMode="auto">
          <a:xfrm>
            <a:off x="4368801" y="3048000"/>
            <a:ext cx="11801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</a:rPr>
              <a:t>d0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chemeClr val="accent2"/>
                </a:solidFill>
                <a:latin typeface="Tahoma" pitchFamily="34" charset="0"/>
              </a:rPr>
              <a:t>0d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rgbClr val="002060"/>
                </a:solidFill>
                <a:latin typeface="Tahoma" pitchFamily="34" charset="0"/>
              </a:rPr>
              <a:t>1d</a:t>
            </a:r>
          </a:p>
        </p:txBody>
      </p:sp>
      <p:sp>
        <p:nvSpPr>
          <p:cNvPr id="567350" name="Text Box 54"/>
          <p:cNvSpPr txBox="1">
            <a:spLocks noChangeArrowheads="1"/>
          </p:cNvSpPr>
          <p:nvPr/>
        </p:nvSpPr>
        <p:spPr bwMode="auto">
          <a:xfrm>
            <a:off x="5740401" y="3048000"/>
            <a:ext cx="11801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</a:rPr>
              <a:t>d0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chemeClr val="accent2"/>
                </a:solidFill>
                <a:latin typeface="Tahoma" pitchFamily="34" charset="0"/>
              </a:rPr>
              <a:t>0d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rgbClr val="002060"/>
                </a:solidFill>
                <a:latin typeface="Tahoma" pitchFamily="34" charset="0"/>
              </a:rPr>
              <a:t>1d</a:t>
            </a:r>
          </a:p>
        </p:txBody>
      </p:sp>
      <p:grpSp>
        <p:nvGrpSpPr>
          <p:cNvPr id="567351" name="Group 55"/>
          <p:cNvGrpSpPr>
            <a:grpSpLocks/>
          </p:cNvGrpSpPr>
          <p:nvPr/>
        </p:nvGrpSpPr>
        <p:grpSpPr bwMode="auto">
          <a:xfrm>
            <a:off x="1639888" y="3733804"/>
            <a:ext cx="5486400" cy="461963"/>
            <a:chOff x="1536" y="2064"/>
            <a:chExt cx="3456" cy="291"/>
          </a:xfrm>
        </p:grpSpPr>
        <p:sp>
          <p:nvSpPr>
            <p:cNvPr id="567352" name="Text Box 56"/>
            <p:cNvSpPr txBox="1">
              <a:spLocks noChangeArrowheads="1"/>
            </p:cNvSpPr>
            <p:nvPr/>
          </p:nvSpPr>
          <p:spPr bwMode="auto">
            <a:xfrm>
              <a:off x="1536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0d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d1</a:t>
              </a:r>
            </a:p>
          </p:txBody>
        </p:sp>
        <p:sp>
          <p:nvSpPr>
            <p:cNvPr id="567353" name="Text Box 57"/>
            <p:cNvSpPr txBox="1">
              <a:spLocks noChangeArrowheads="1"/>
            </p:cNvSpPr>
            <p:nvPr/>
          </p:nvSpPr>
          <p:spPr bwMode="auto">
            <a:xfrm>
              <a:off x="2391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0d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d1</a:t>
              </a:r>
            </a:p>
          </p:txBody>
        </p:sp>
        <p:sp>
          <p:nvSpPr>
            <p:cNvPr id="567354" name="Text Box 58"/>
            <p:cNvSpPr txBox="1">
              <a:spLocks noChangeArrowheads="1"/>
            </p:cNvSpPr>
            <p:nvPr/>
          </p:nvSpPr>
          <p:spPr bwMode="auto">
            <a:xfrm>
              <a:off x="3255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1d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d0</a:t>
              </a:r>
            </a:p>
          </p:txBody>
        </p:sp>
        <p:sp>
          <p:nvSpPr>
            <p:cNvPr id="567355" name="Text Box 59"/>
            <p:cNvSpPr txBox="1">
              <a:spLocks noChangeArrowheads="1"/>
            </p:cNvSpPr>
            <p:nvPr/>
          </p:nvSpPr>
          <p:spPr bwMode="auto">
            <a:xfrm>
              <a:off x="4119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1d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d0</a:t>
              </a:r>
            </a:p>
          </p:txBody>
        </p:sp>
      </p:grpSp>
      <p:grpSp>
        <p:nvGrpSpPr>
          <p:cNvPr id="567356" name="Group 60"/>
          <p:cNvGrpSpPr>
            <a:grpSpLocks/>
          </p:cNvGrpSpPr>
          <p:nvPr/>
        </p:nvGrpSpPr>
        <p:grpSpPr bwMode="auto">
          <a:xfrm>
            <a:off x="1639888" y="4403729"/>
            <a:ext cx="5486400" cy="461963"/>
            <a:chOff x="1536" y="2064"/>
            <a:chExt cx="3456" cy="291"/>
          </a:xfrm>
        </p:grpSpPr>
        <p:sp>
          <p:nvSpPr>
            <p:cNvPr id="567357" name="Text Box 61"/>
            <p:cNvSpPr txBox="1">
              <a:spLocks noChangeArrowheads="1"/>
            </p:cNvSpPr>
            <p:nvPr/>
          </p:nvSpPr>
          <p:spPr bwMode="auto">
            <a:xfrm>
              <a:off x="1536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0d</a:t>
              </a:r>
            </a:p>
          </p:txBody>
        </p:sp>
        <p:sp>
          <p:nvSpPr>
            <p:cNvPr id="567358" name="Text Box 62"/>
            <p:cNvSpPr txBox="1">
              <a:spLocks noChangeArrowheads="1"/>
            </p:cNvSpPr>
            <p:nvPr/>
          </p:nvSpPr>
          <p:spPr bwMode="auto">
            <a:xfrm>
              <a:off x="2391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0d</a:t>
              </a:r>
            </a:p>
          </p:txBody>
        </p:sp>
        <p:sp>
          <p:nvSpPr>
            <p:cNvPr id="567359" name="Text Box 63"/>
            <p:cNvSpPr txBox="1">
              <a:spLocks noChangeArrowheads="1"/>
            </p:cNvSpPr>
            <p:nvPr/>
          </p:nvSpPr>
          <p:spPr bwMode="auto">
            <a:xfrm>
              <a:off x="3255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1d</a:t>
              </a:r>
            </a:p>
          </p:txBody>
        </p:sp>
        <p:sp>
          <p:nvSpPr>
            <p:cNvPr id="567360" name="Text Box 64"/>
            <p:cNvSpPr txBox="1">
              <a:spLocks noChangeArrowheads="1"/>
            </p:cNvSpPr>
            <p:nvPr/>
          </p:nvSpPr>
          <p:spPr bwMode="auto">
            <a:xfrm>
              <a:off x="4119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d1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1d</a:t>
              </a:r>
            </a:p>
          </p:txBody>
        </p:sp>
      </p:grpSp>
      <p:grpSp>
        <p:nvGrpSpPr>
          <p:cNvPr id="567361" name="Group 65"/>
          <p:cNvGrpSpPr>
            <a:grpSpLocks/>
          </p:cNvGrpSpPr>
          <p:nvPr/>
        </p:nvGrpSpPr>
        <p:grpSpPr bwMode="auto">
          <a:xfrm>
            <a:off x="1639888" y="5089529"/>
            <a:ext cx="5486400" cy="461963"/>
            <a:chOff x="1536" y="2064"/>
            <a:chExt cx="3456" cy="291"/>
          </a:xfrm>
        </p:grpSpPr>
        <p:sp>
          <p:nvSpPr>
            <p:cNvPr id="567362" name="Text Box 66"/>
            <p:cNvSpPr txBox="1">
              <a:spLocks noChangeArrowheads="1"/>
            </p:cNvSpPr>
            <p:nvPr/>
          </p:nvSpPr>
          <p:spPr bwMode="auto">
            <a:xfrm>
              <a:off x="1536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d1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d1</a:t>
              </a:r>
            </a:p>
          </p:txBody>
        </p:sp>
        <p:sp>
          <p:nvSpPr>
            <p:cNvPr id="567363" name="Text Box 67"/>
            <p:cNvSpPr txBox="1">
              <a:spLocks noChangeArrowheads="1"/>
            </p:cNvSpPr>
            <p:nvPr/>
          </p:nvSpPr>
          <p:spPr bwMode="auto">
            <a:xfrm>
              <a:off x="2391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d1</a:t>
              </a:r>
            </a:p>
          </p:txBody>
        </p:sp>
        <p:sp>
          <p:nvSpPr>
            <p:cNvPr id="567364" name="Text Box 68"/>
            <p:cNvSpPr txBox="1">
              <a:spLocks noChangeArrowheads="1"/>
            </p:cNvSpPr>
            <p:nvPr/>
          </p:nvSpPr>
          <p:spPr bwMode="auto">
            <a:xfrm>
              <a:off x="3255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d0</a:t>
              </a:r>
            </a:p>
          </p:txBody>
        </p:sp>
        <p:sp>
          <p:nvSpPr>
            <p:cNvPr id="567365" name="Text Box 69"/>
            <p:cNvSpPr txBox="1">
              <a:spLocks noChangeArrowheads="1"/>
            </p:cNvSpPr>
            <p:nvPr/>
          </p:nvSpPr>
          <p:spPr bwMode="auto">
            <a:xfrm>
              <a:off x="4119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d0</a:t>
              </a:r>
            </a:p>
          </p:txBody>
        </p:sp>
      </p:grpSp>
      <p:sp>
        <p:nvSpPr>
          <p:cNvPr id="567366" name="Rectangle 70"/>
          <p:cNvSpPr>
            <a:spLocks noGrp="1" noChangeArrowheads="1"/>
          </p:cNvSpPr>
          <p:nvPr>
            <p:ph type="title"/>
          </p:nvPr>
        </p:nvSpPr>
        <p:spPr>
          <a:xfrm>
            <a:off x="953914" y="246743"/>
            <a:ext cx="6334472" cy="609600"/>
          </a:xfrm>
        </p:spPr>
        <p:txBody>
          <a:bodyPr/>
          <a:lstStyle/>
          <a:p>
            <a:r>
              <a:rPr lang="zh-CN" altLang="en-US" sz="3200" dirty="0"/>
              <a:t>利用激励表进行</a:t>
            </a:r>
            <a:r>
              <a:rPr lang="en-US" altLang="zh-CN" sz="3200" dirty="0"/>
              <a:t>J-K</a:t>
            </a:r>
            <a:r>
              <a:rPr lang="zh-CN" altLang="en-US" sz="3200" dirty="0"/>
              <a:t>触发器设计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7C3676-24B6-4012-B4DD-73DFF0F9FFEF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pSp>
        <p:nvGrpSpPr>
          <p:cNvPr id="96" name="组合 95"/>
          <p:cNvGrpSpPr/>
          <p:nvPr/>
        </p:nvGrpSpPr>
        <p:grpSpPr>
          <a:xfrm>
            <a:off x="7470852" y="1479098"/>
            <a:ext cx="1610519" cy="2523031"/>
            <a:chOff x="6906874" y="2438401"/>
            <a:chExt cx="2057400" cy="3001963"/>
          </a:xfrm>
        </p:grpSpPr>
        <p:grpSp>
          <p:nvGrpSpPr>
            <p:cNvPr id="97" name="Group 4"/>
            <p:cNvGrpSpPr>
              <a:grpSpLocks/>
            </p:cNvGrpSpPr>
            <p:nvPr/>
          </p:nvGrpSpPr>
          <p:grpSpPr bwMode="auto">
            <a:xfrm>
              <a:off x="6906874" y="2438401"/>
              <a:ext cx="2057400" cy="3001963"/>
              <a:chOff x="3120" y="2208"/>
              <a:chExt cx="1296" cy="1891"/>
            </a:xfrm>
          </p:grpSpPr>
          <p:sp>
            <p:nvSpPr>
              <p:cNvPr id="99" name="Text Box 5"/>
              <p:cNvSpPr txBox="1">
                <a:spLocks noChangeArrowheads="1"/>
              </p:cNvSpPr>
              <p:nvPr/>
            </p:nvSpPr>
            <p:spPr bwMode="auto">
              <a:xfrm>
                <a:off x="3408" y="2208"/>
                <a:ext cx="69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ea typeface="黑体" pitchFamily="2" charset="-122"/>
                  </a:rPr>
                  <a:t>激励表</a:t>
                </a:r>
              </a:p>
            </p:txBody>
          </p:sp>
          <p:grpSp>
            <p:nvGrpSpPr>
              <p:cNvPr id="100" name="Group 6"/>
              <p:cNvGrpSpPr>
                <a:grpSpLocks/>
              </p:cNvGrpSpPr>
              <p:nvPr/>
            </p:nvGrpSpPr>
            <p:grpSpPr bwMode="auto">
              <a:xfrm>
                <a:off x="3120" y="2544"/>
                <a:ext cx="1296" cy="1555"/>
                <a:chOff x="1152" y="1536"/>
                <a:chExt cx="1296" cy="1555"/>
              </a:xfrm>
            </p:grpSpPr>
            <p:sp>
              <p:nvSpPr>
                <p:cNvPr id="10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152" y="1582"/>
                  <a:ext cx="61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latin typeface="Tahoma" pitchFamily="34" charset="0"/>
                    </a:rPr>
                    <a:t>Q  Q*</a:t>
                  </a:r>
                  <a:endParaRPr lang="en-US" altLang="zh-CN" sz="2400" baseline="30000">
                    <a:latin typeface="Tahoma" pitchFamily="34" charset="0"/>
                  </a:endParaRPr>
                </a:p>
              </p:txBody>
            </p:sp>
            <p:sp>
              <p:nvSpPr>
                <p:cNvPr id="10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00" y="1920"/>
                  <a:ext cx="510" cy="10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zh-CN" altLang="en-US" sz="2400">
                      <a:latin typeface="Tahoma" pitchFamily="34" charset="0"/>
                    </a:rPr>
                    <a:t>0   0</a:t>
                  </a:r>
                  <a:endParaRPr lang="zh-CN" altLang="en-US" sz="2400">
                    <a:latin typeface="Tahoma" pitchFamily="34" charset="0"/>
                    <a:ea typeface="黑体" pitchFamily="2" charset="-122"/>
                  </a:endParaRPr>
                </a:p>
                <a:p>
                  <a:pPr>
                    <a:lnSpc>
                      <a:spcPct val="110000"/>
                    </a:lnSpc>
                  </a:pPr>
                  <a:r>
                    <a:rPr lang="zh-CN" altLang="en-US" sz="2400">
                      <a:latin typeface="Tahoma" pitchFamily="34" charset="0"/>
                    </a:rPr>
                    <a:t>0   1</a:t>
                  </a:r>
                </a:p>
                <a:p>
                  <a:pPr>
                    <a:lnSpc>
                      <a:spcPct val="110000"/>
                    </a:lnSpc>
                  </a:pPr>
                  <a:r>
                    <a:rPr lang="zh-CN" altLang="en-US" sz="2400">
                      <a:latin typeface="Tahoma" pitchFamily="34" charset="0"/>
                    </a:rPr>
                    <a:t>1   0</a:t>
                  </a:r>
                </a:p>
                <a:p>
                  <a:pPr>
                    <a:lnSpc>
                      <a:spcPct val="110000"/>
                    </a:lnSpc>
                  </a:pPr>
                  <a:r>
                    <a:rPr lang="zh-CN" altLang="en-US" sz="2400">
                      <a:latin typeface="Tahoma" pitchFamily="34" charset="0"/>
                    </a:rPr>
                    <a:t>1   1</a:t>
                  </a:r>
                  <a:endParaRPr lang="zh-CN" altLang="en-US" sz="2400">
                    <a:latin typeface="Tahoma" pitchFamily="34" charset="0"/>
                    <a:ea typeface="黑体" pitchFamily="2" charset="-122"/>
                  </a:endParaRPr>
                </a:p>
              </p:txBody>
            </p:sp>
            <p:sp>
              <p:nvSpPr>
                <p:cNvPr id="103" name="Line 9"/>
                <p:cNvSpPr>
                  <a:spLocks noChangeShapeType="1"/>
                </p:cNvSpPr>
                <p:nvPr/>
              </p:nvSpPr>
              <p:spPr bwMode="auto">
                <a:xfrm>
                  <a:off x="1152" y="1920"/>
                  <a:ext cx="12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04" name="Line 10"/>
                <p:cNvSpPr>
                  <a:spLocks noChangeShapeType="1"/>
                </p:cNvSpPr>
                <p:nvPr/>
              </p:nvSpPr>
              <p:spPr bwMode="auto">
                <a:xfrm>
                  <a:off x="1824" y="1536"/>
                  <a:ext cx="0" cy="14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05" name="Line 11"/>
                <p:cNvSpPr>
                  <a:spLocks noChangeShapeType="1"/>
                </p:cNvSpPr>
                <p:nvPr/>
              </p:nvSpPr>
              <p:spPr bwMode="auto">
                <a:xfrm>
                  <a:off x="1152" y="1536"/>
                  <a:ext cx="1296" cy="0"/>
                </a:xfrm>
                <a:prstGeom prst="line">
                  <a:avLst/>
                </a:prstGeom>
                <a:noFill/>
                <a:ln w="57150" cmpd="thickThin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06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3091"/>
                  <a:ext cx="1296" cy="0"/>
                </a:xfrm>
                <a:prstGeom prst="line">
                  <a:avLst/>
                </a:prstGeom>
                <a:noFill/>
                <a:ln w="57150" cmpd="thinThick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0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920" y="1584"/>
                  <a:ext cx="49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latin typeface="Tahoma" pitchFamily="34" charset="0"/>
                    </a:rPr>
                    <a:t>J   K</a:t>
                  </a:r>
                  <a:endParaRPr lang="en-US" altLang="zh-CN" sz="2400" baseline="30000"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98" name="Text Box 14"/>
            <p:cNvSpPr txBox="1">
              <a:spLocks noChangeArrowheads="1"/>
            </p:cNvSpPr>
            <p:nvPr/>
          </p:nvSpPr>
          <p:spPr bwMode="auto">
            <a:xfrm>
              <a:off x="8049874" y="3581400"/>
              <a:ext cx="811441" cy="1678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>
                  <a:latin typeface="Tahoma" pitchFamily="34" charset="0"/>
                </a:rPr>
                <a:t>0   </a:t>
              </a:r>
              <a:r>
                <a:rPr lang="en-US" altLang="zh-CN" sz="2400">
                  <a:latin typeface="Tahoma" pitchFamily="34" charset="0"/>
                </a:rPr>
                <a:t>d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2400">
                  <a:latin typeface="Tahoma" pitchFamily="34" charset="0"/>
                </a:rPr>
                <a:t>1   </a:t>
              </a:r>
              <a:r>
                <a:rPr lang="en-US" altLang="zh-CN" sz="2400">
                  <a:latin typeface="Tahoma" pitchFamily="34" charset="0"/>
                </a:rPr>
                <a:t>d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400">
                  <a:latin typeface="Tahoma" pitchFamily="34" charset="0"/>
                </a:rPr>
                <a:t>d   1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400">
                  <a:latin typeface="Tahoma" pitchFamily="34" charset="0"/>
                </a:rPr>
                <a:t>d   0</a:t>
              </a:r>
              <a:endParaRPr lang="en-US" altLang="zh-CN" sz="2400">
                <a:latin typeface="Tahoma" pitchFamily="34" charset="0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1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6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6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6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6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43" grpId="0" autoUpdateAnimBg="0"/>
      <p:bldP spid="567344" grpId="0" autoUpdateAnimBg="0"/>
      <p:bldP spid="567345" grpId="0" autoUpdateAnimBg="0"/>
      <p:bldP spid="567346" grpId="0" autoUpdateAnimBg="0"/>
      <p:bldP spid="567347" grpId="0" autoUpdateAnimBg="0"/>
      <p:bldP spid="567348" grpId="0" autoUpdateAnimBg="0"/>
      <p:bldP spid="567349" grpId="0" autoUpdateAnimBg="0"/>
      <p:bldP spid="5673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322" name="Group 2"/>
          <p:cNvGrpSpPr>
            <a:grpSpLocks/>
          </p:cNvGrpSpPr>
          <p:nvPr/>
        </p:nvGrpSpPr>
        <p:grpSpPr bwMode="auto">
          <a:xfrm>
            <a:off x="762000" y="1066800"/>
            <a:ext cx="7620000" cy="5105400"/>
            <a:chOff x="480" y="624"/>
            <a:chExt cx="4800" cy="3216"/>
          </a:xfrm>
        </p:grpSpPr>
        <p:sp>
          <p:nvSpPr>
            <p:cNvPr id="568323" name="Line 3"/>
            <p:cNvSpPr>
              <a:spLocks noChangeShapeType="1"/>
            </p:cNvSpPr>
            <p:nvPr/>
          </p:nvSpPr>
          <p:spPr bwMode="auto">
            <a:xfrm>
              <a:off x="528" y="672"/>
              <a:ext cx="4752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8324" name="Line 4"/>
            <p:cNvSpPr>
              <a:spLocks noChangeShapeType="1"/>
            </p:cNvSpPr>
            <p:nvPr/>
          </p:nvSpPr>
          <p:spPr bwMode="auto">
            <a:xfrm>
              <a:off x="528" y="1248"/>
              <a:ext cx="47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8325" name="Text Box 5"/>
            <p:cNvSpPr txBox="1">
              <a:spLocks noChangeArrowheads="1"/>
            </p:cNvSpPr>
            <p:nvPr/>
          </p:nvSpPr>
          <p:spPr bwMode="auto">
            <a:xfrm>
              <a:off x="1694" y="624"/>
              <a:ext cx="3024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AB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 00           01           11           10</a:t>
              </a:r>
            </a:p>
          </p:txBody>
        </p:sp>
        <p:sp>
          <p:nvSpPr>
            <p:cNvPr id="568326" name="Line 6"/>
            <p:cNvSpPr>
              <a:spLocks noChangeShapeType="1"/>
            </p:cNvSpPr>
            <p:nvPr/>
          </p:nvSpPr>
          <p:spPr bwMode="auto">
            <a:xfrm>
              <a:off x="1488" y="672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8327" name="Line 7"/>
            <p:cNvSpPr>
              <a:spLocks noChangeShapeType="1"/>
            </p:cNvSpPr>
            <p:nvPr/>
          </p:nvSpPr>
          <p:spPr bwMode="auto">
            <a:xfrm>
              <a:off x="1488" y="960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8328" name="Line 8"/>
            <p:cNvSpPr>
              <a:spLocks noChangeShapeType="1"/>
            </p:cNvSpPr>
            <p:nvPr/>
          </p:nvSpPr>
          <p:spPr bwMode="auto">
            <a:xfrm>
              <a:off x="480" y="3840"/>
              <a:ext cx="4800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8329" name="Line 9"/>
            <p:cNvSpPr>
              <a:spLocks noChangeShapeType="1"/>
            </p:cNvSpPr>
            <p:nvPr/>
          </p:nvSpPr>
          <p:spPr bwMode="auto">
            <a:xfrm>
              <a:off x="1488" y="350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8330" name="Line 10"/>
            <p:cNvSpPr>
              <a:spLocks noChangeShapeType="1"/>
            </p:cNvSpPr>
            <p:nvPr/>
          </p:nvSpPr>
          <p:spPr bwMode="auto">
            <a:xfrm>
              <a:off x="4944" y="672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8331" name="Text Box 11"/>
            <p:cNvSpPr txBox="1">
              <a:spLocks noChangeArrowheads="1"/>
            </p:cNvSpPr>
            <p:nvPr/>
          </p:nvSpPr>
          <p:spPr bwMode="auto">
            <a:xfrm>
              <a:off x="4998" y="816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Z</a:t>
              </a:r>
            </a:p>
          </p:txBody>
        </p:sp>
        <p:sp>
          <p:nvSpPr>
            <p:cNvPr id="568332" name="Text Box 12"/>
            <p:cNvSpPr txBox="1">
              <a:spLocks noChangeArrowheads="1"/>
            </p:cNvSpPr>
            <p:nvPr/>
          </p:nvSpPr>
          <p:spPr bwMode="auto">
            <a:xfrm>
              <a:off x="4994" y="1248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0</a:t>
              </a:r>
            </a:p>
          </p:txBody>
        </p:sp>
        <p:sp>
          <p:nvSpPr>
            <p:cNvPr id="568333" name="Text Box 13"/>
            <p:cNvSpPr txBox="1">
              <a:spLocks noChangeArrowheads="1"/>
            </p:cNvSpPr>
            <p:nvPr/>
          </p:nvSpPr>
          <p:spPr bwMode="auto">
            <a:xfrm>
              <a:off x="4992" y="1680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0</a:t>
              </a:r>
            </a:p>
          </p:txBody>
        </p:sp>
        <p:sp>
          <p:nvSpPr>
            <p:cNvPr id="568334" name="Text Box 14"/>
            <p:cNvSpPr txBox="1">
              <a:spLocks noChangeArrowheads="1"/>
            </p:cNvSpPr>
            <p:nvPr/>
          </p:nvSpPr>
          <p:spPr bwMode="auto">
            <a:xfrm>
              <a:off x="4994" y="2112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0</a:t>
              </a:r>
              <a:endParaRPr lang="zh-CN" altLang="en-US" sz="2400">
                <a:latin typeface="Tahoma" pitchFamily="34" charset="0"/>
              </a:endParaRPr>
            </a:p>
          </p:txBody>
        </p:sp>
        <p:sp>
          <p:nvSpPr>
            <p:cNvPr id="568335" name="Text Box 15"/>
            <p:cNvSpPr txBox="1">
              <a:spLocks noChangeArrowheads="1"/>
            </p:cNvSpPr>
            <p:nvPr/>
          </p:nvSpPr>
          <p:spPr bwMode="auto">
            <a:xfrm>
              <a:off x="4992" y="2544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1</a:t>
              </a:r>
            </a:p>
          </p:txBody>
        </p:sp>
        <p:sp>
          <p:nvSpPr>
            <p:cNvPr id="568336" name="Text Box 16"/>
            <p:cNvSpPr txBox="1">
              <a:spLocks noChangeArrowheads="1"/>
            </p:cNvSpPr>
            <p:nvPr/>
          </p:nvSpPr>
          <p:spPr bwMode="auto">
            <a:xfrm>
              <a:off x="4992" y="2976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1</a:t>
              </a:r>
            </a:p>
          </p:txBody>
        </p:sp>
        <p:sp>
          <p:nvSpPr>
            <p:cNvPr id="568337" name="Text Box 17"/>
            <p:cNvSpPr txBox="1">
              <a:spLocks noChangeArrowheads="1"/>
            </p:cNvSpPr>
            <p:nvPr/>
          </p:nvSpPr>
          <p:spPr bwMode="auto">
            <a:xfrm>
              <a:off x="860" y="1248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000</a:t>
              </a:r>
            </a:p>
          </p:txBody>
        </p:sp>
        <p:sp>
          <p:nvSpPr>
            <p:cNvPr id="568338" name="Text Box 18"/>
            <p:cNvSpPr txBox="1">
              <a:spLocks noChangeArrowheads="1"/>
            </p:cNvSpPr>
            <p:nvPr/>
          </p:nvSpPr>
          <p:spPr bwMode="auto">
            <a:xfrm>
              <a:off x="860" y="1680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8339" name="Text Box 19"/>
            <p:cNvSpPr txBox="1">
              <a:spLocks noChangeArrowheads="1"/>
            </p:cNvSpPr>
            <p:nvPr/>
          </p:nvSpPr>
          <p:spPr bwMode="auto">
            <a:xfrm>
              <a:off x="1704" y="1248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8340" name="Text Box 20"/>
            <p:cNvSpPr txBox="1">
              <a:spLocks noChangeArrowheads="1"/>
            </p:cNvSpPr>
            <p:nvPr/>
          </p:nvSpPr>
          <p:spPr bwMode="auto">
            <a:xfrm>
              <a:off x="2592" y="1248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8341" name="Text Box 21"/>
            <p:cNvSpPr txBox="1">
              <a:spLocks noChangeArrowheads="1"/>
            </p:cNvSpPr>
            <p:nvPr/>
          </p:nvSpPr>
          <p:spPr bwMode="auto">
            <a:xfrm>
              <a:off x="1728" y="2112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8342" name="Text Box 22"/>
            <p:cNvSpPr txBox="1">
              <a:spLocks noChangeArrowheads="1"/>
            </p:cNvSpPr>
            <p:nvPr/>
          </p:nvSpPr>
          <p:spPr bwMode="auto">
            <a:xfrm>
              <a:off x="2592" y="2112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8343" name="Text Box 23"/>
            <p:cNvSpPr txBox="1">
              <a:spLocks noChangeArrowheads="1"/>
            </p:cNvSpPr>
            <p:nvPr/>
          </p:nvSpPr>
          <p:spPr bwMode="auto">
            <a:xfrm>
              <a:off x="1728" y="2976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8344" name="Text Box 24"/>
            <p:cNvSpPr txBox="1">
              <a:spLocks noChangeArrowheads="1"/>
            </p:cNvSpPr>
            <p:nvPr/>
          </p:nvSpPr>
          <p:spPr bwMode="auto">
            <a:xfrm>
              <a:off x="860" y="2112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8345" name="Text Box 25"/>
            <p:cNvSpPr txBox="1">
              <a:spLocks noChangeArrowheads="1"/>
            </p:cNvSpPr>
            <p:nvPr/>
          </p:nvSpPr>
          <p:spPr bwMode="auto">
            <a:xfrm>
              <a:off x="862" y="2544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8346" name="Text Box 26"/>
            <p:cNvSpPr txBox="1">
              <a:spLocks noChangeArrowheads="1"/>
            </p:cNvSpPr>
            <p:nvPr/>
          </p:nvSpPr>
          <p:spPr bwMode="auto">
            <a:xfrm>
              <a:off x="3456" y="1248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8347" name="Text Box 27"/>
            <p:cNvSpPr txBox="1">
              <a:spLocks noChangeArrowheads="1"/>
            </p:cNvSpPr>
            <p:nvPr/>
          </p:nvSpPr>
          <p:spPr bwMode="auto">
            <a:xfrm>
              <a:off x="4320" y="1248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8348" name="Text Box 28"/>
            <p:cNvSpPr txBox="1">
              <a:spLocks noChangeArrowheads="1"/>
            </p:cNvSpPr>
            <p:nvPr/>
          </p:nvSpPr>
          <p:spPr bwMode="auto">
            <a:xfrm>
              <a:off x="3458" y="1680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8349" name="Text Box 29"/>
            <p:cNvSpPr txBox="1">
              <a:spLocks noChangeArrowheads="1"/>
            </p:cNvSpPr>
            <p:nvPr/>
          </p:nvSpPr>
          <p:spPr bwMode="auto">
            <a:xfrm>
              <a:off x="4320" y="1680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8350" name="Text Box 30"/>
            <p:cNvSpPr txBox="1">
              <a:spLocks noChangeArrowheads="1"/>
            </p:cNvSpPr>
            <p:nvPr/>
          </p:nvSpPr>
          <p:spPr bwMode="auto">
            <a:xfrm>
              <a:off x="4322" y="2544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8351" name="Text Box 31"/>
            <p:cNvSpPr txBox="1">
              <a:spLocks noChangeArrowheads="1"/>
            </p:cNvSpPr>
            <p:nvPr/>
          </p:nvSpPr>
          <p:spPr bwMode="auto">
            <a:xfrm>
              <a:off x="1728" y="1680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8352" name="Text Box 32"/>
            <p:cNvSpPr txBox="1">
              <a:spLocks noChangeArrowheads="1"/>
            </p:cNvSpPr>
            <p:nvPr/>
          </p:nvSpPr>
          <p:spPr bwMode="auto">
            <a:xfrm>
              <a:off x="2592" y="1680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8353" name="Text Box 33"/>
            <p:cNvSpPr txBox="1">
              <a:spLocks noChangeArrowheads="1"/>
            </p:cNvSpPr>
            <p:nvPr/>
          </p:nvSpPr>
          <p:spPr bwMode="auto">
            <a:xfrm>
              <a:off x="1730" y="2544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8354" name="Text Box 34"/>
            <p:cNvSpPr txBox="1">
              <a:spLocks noChangeArrowheads="1"/>
            </p:cNvSpPr>
            <p:nvPr/>
          </p:nvSpPr>
          <p:spPr bwMode="auto">
            <a:xfrm>
              <a:off x="2592" y="2544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8355" name="Text Box 35"/>
            <p:cNvSpPr txBox="1">
              <a:spLocks noChangeArrowheads="1"/>
            </p:cNvSpPr>
            <p:nvPr/>
          </p:nvSpPr>
          <p:spPr bwMode="auto">
            <a:xfrm>
              <a:off x="2594" y="2976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8356" name="Text Box 36"/>
            <p:cNvSpPr txBox="1">
              <a:spLocks noChangeArrowheads="1"/>
            </p:cNvSpPr>
            <p:nvPr/>
          </p:nvSpPr>
          <p:spPr bwMode="auto">
            <a:xfrm>
              <a:off x="862" y="2976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8357" name="Text Box 37"/>
            <p:cNvSpPr txBox="1">
              <a:spLocks noChangeArrowheads="1"/>
            </p:cNvSpPr>
            <p:nvPr/>
          </p:nvSpPr>
          <p:spPr bwMode="auto">
            <a:xfrm>
              <a:off x="3458" y="2112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8358" name="Text Box 38"/>
            <p:cNvSpPr txBox="1">
              <a:spLocks noChangeArrowheads="1"/>
            </p:cNvSpPr>
            <p:nvPr/>
          </p:nvSpPr>
          <p:spPr bwMode="auto">
            <a:xfrm>
              <a:off x="4322" y="2112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8359" name="Text Box 39"/>
            <p:cNvSpPr txBox="1">
              <a:spLocks noChangeArrowheads="1"/>
            </p:cNvSpPr>
            <p:nvPr/>
          </p:nvSpPr>
          <p:spPr bwMode="auto">
            <a:xfrm>
              <a:off x="3460" y="2976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8360" name="Text Box 40"/>
            <p:cNvSpPr txBox="1">
              <a:spLocks noChangeArrowheads="1"/>
            </p:cNvSpPr>
            <p:nvPr/>
          </p:nvSpPr>
          <p:spPr bwMode="auto">
            <a:xfrm>
              <a:off x="4324" y="2976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8361" name="Text Box 41"/>
            <p:cNvSpPr txBox="1">
              <a:spLocks noChangeArrowheads="1"/>
            </p:cNvSpPr>
            <p:nvPr/>
          </p:nvSpPr>
          <p:spPr bwMode="auto">
            <a:xfrm>
              <a:off x="3460" y="2544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8362" name="Text Box 42"/>
            <p:cNvSpPr txBox="1">
              <a:spLocks noChangeArrowheads="1"/>
            </p:cNvSpPr>
            <p:nvPr/>
          </p:nvSpPr>
          <p:spPr bwMode="auto">
            <a:xfrm>
              <a:off x="514" y="814"/>
              <a:ext cx="8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Q1Q2Q3</a:t>
              </a:r>
            </a:p>
          </p:txBody>
        </p:sp>
        <p:sp>
          <p:nvSpPr>
            <p:cNvPr id="568363" name="Text Box 43"/>
            <p:cNvSpPr txBox="1">
              <a:spLocks noChangeArrowheads="1"/>
            </p:cNvSpPr>
            <p:nvPr/>
          </p:nvSpPr>
          <p:spPr bwMode="auto">
            <a:xfrm>
              <a:off x="2596" y="3504"/>
              <a:ext cx="1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Q1*Q2*Q3*</a:t>
              </a:r>
            </a:p>
          </p:txBody>
        </p:sp>
      </p:grpSp>
      <p:grpSp>
        <p:nvGrpSpPr>
          <p:cNvPr id="568364" name="Group 44"/>
          <p:cNvGrpSpPr>
            <a:grpSpLocks/>
          </p:cNvGrpSpPr>
          <p:nvPr/>
        </p:nvGrpSpPr>
        <p:grpSpPr bwMode="auto">
          <a:xfrm>
            <a:off x="3641726" y="5638805"/>
            <a:ext cx="2693988" cy="461963"/>
            <a:chOff x="2294" y="3024"/>
            <a:chExt cx="1697" cy="291"/>
          </a:xfrm>
        </p:grpSpPr>
        <p:sp>
          <p:nvSpPr>
            <p:cNvPr id="568365" name="Rectangle 45"/>
            <p:cNvSpPr>
              <a:spLocks noChangeArrowheads="1"/>
            </p:cNvSpPr>
            <p:nvPr/>
          </p:nvSpPr>
          <p:spPr bwMode="auto">
            <a:xfrm>
              <a:off x="2496" y="3072"/>
              <a:ext cx="14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68366" name="Text Box 46"/>
            <p:cNvSpPr txBox="1">
              <a:spLocks noChangeArrowheads="1"/>
            </p:cNvSpPr>
            <p:nvPr/>
          </p:nvSpPr>
          <p:spPr bwMode="auto">
            <a:xfrm>
              <a:off x="2294" y="3024"/>
              <a:ext cx="16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J1K1</a:t>
              </a:r>
              <a:r>
                <a:rPr lang="en-US" altLang="zh-CN" sz="2400" dirty="0">
                  <a:latin typeface="Tahoma" pitchFamily="34" charset="0"/>
                </a:rPr>
                <a:t> , 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J2K2</a:t>
              </a:r>
              <a:r>
                <a:rPr lang="en-US" altLang="zh-CN" sz="2400" dirty="0">
                  <a:latin typeface="Tahoma" pitchFamily="34" charset="0"/>
                </a:rPr>
                <a:t> , 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J3K3</a:t>
              </a:r>
            </a:p>
          </p:txBody>
        </p:sp>
      </p:grpSp>
      <p:grpSp>
        <p:nvGrpSpPr>
          <p:cNvPr id="568367" name="Group 47"/>
          <p:cNvGrpSpPr>
            <a:grpSpLocks/>
          </p:cNvGrpSpPr>
          <p:nvPr/>
        </p:nvGrpSpPr>
        <p:grpSpPr bwMode="auto">
          <a:xfrm>
            <a:off x="2424113" y="2117725"/>
            <a:ext cx="5500687" cy="3205163"/>
            <a:chOff x="1527" y="1046"/>
            <a:chExt cx="3465" cy="2019"/>
          </a:xfrm>
        </p:grpSpPr>
        <p:sp>
          <p:nvSpPr>
            <p:cNvPr id="568368" name="Text Box 48"/>
            <p:cNvSpPr txBox="1">
              <a:spLocks noChangeArrowheads="1"/>
            </p:cNvSpPr>
            <p:nvPr/>
          </p:nvSpPr>
          <p:spPr bwMode="auto">
            <a:xfrm>
              <a:off x="1527" y="1046"/>
              <a:ext cx="87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</a:rPr>
                <a:t>1</a:t>
              </a:r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0d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0d</a:t>
              </a:r>
            </a:p>
          </p:txBody>
        </p:sp>
        <p:sp>
          <p:nvSpPr>
            <p:cNvPr id="568369" name="Text Box 49"/>
            <p:cNvSpPr txBox="1">
              <a:spLocks noChangeArrowheads="1"/>
            </p:cNvSpPr>
            <p:nvPr/>
          </p:nvSpPr>
          <p:spPr bwMode="auto">
            <a:xfrm>
              <a:off x="2391" y="1046"/>
              <a:ext cx="87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</a:rPr>
                <a:t>1</a:t>
              </a:r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0d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0d</a:t>
              </a:r>
            </a:p>
          </p:txBody>
        </p:sp>
        <p:sp>
          <p:nvSpPr>
            <p:cNvPr id="568370" name="Text Box 50"/>
            <p:cNvSpPr txBox="1">
              <a:spLocks noChangeArrowheads="1"/>
            </p:cNvSpPr>
            <p:nvPr/>
          </p:nvSpPr>
          <p:spPr bwMode="auto">
            <a:xfrm>
              <a:off x="3255" y="1046"/>
              <a:ext cx="87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</a:rPr>
                <a:t>1</a:t>
              </a:r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0d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1d</a:t>
              </a:r>
            </a:p>
          </p:txBody>
        </p:sp>
        <p:sp>
          <p:nvSpPr>
            <p:cNvPr id="568371" name="Text Box 51"/>
            <p:cNvSpPr txBox="1">
              <a:spLocks noChangeArrowheads="1"/>
            </p:cNvSpPr>
            <p:nvPr/>
          </p:nvSpPr>
          <p:spPr bwMode="auto">
            <a:xfrm>
              <a:off x="4119" y="1046"/>
              <a:ext cx="87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</a:rPr>
                <a:t>1</a:t>
              </a:r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0d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1d</a:t>
              </a:r>
            </a:p>
          </p:txBody>
        </p:sp>
        <p:sp>
          <p:nvSpPr>
            <p:cNvPr id="568372" name="Text Box 52"/>
            <p:cNvSpPr txBox="1">
              <a:spLocks noChangeArrowheads="1"/>
            </p:cNvSpPr>
            <p:nvPr/>
          </p:nvSpPr>
          <p:spPr bwMode="auto">
            <a:xfrm>
              <a:off x="1536" y="1488"/>
              <a:ext cx="87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1d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0d</a:t>
              </a:r>
            </a:p>
          </p:txBody>
        </p:sp>
        <p:sp>
          <p:nvSpPr>
            <p:cNvPr id="568373" name="Text Box 53"/>
            <p:cNvSpPr txBox="1">
              <a:spLocks noChangeArrowheads="1"/>
            </p:cNvSpPr>
            <p:nvPr/>
          </p:nvSpPr>
          <p:spPr bwMode="auto">
            <a:xfrm>
              <a:off x="2391" y="1488"/>
              <a:ext cx="87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1d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0d</a:t>
              </a:r>
            </a:p>
          </p:txBody>
        </p:sp>
        <p:sp>
          <p:nvSpPr>
            <p:cNvPr id="568374" name="Text Box 54"/>
            <p:cNvSpPr txBox="1">
              <a:spLocks noChangeArrowheads="1"/>
            </p:cNvSpPr>
            <p:nvPr/>
          </p:nvSpPr>
          <p:spPr bwMode="auto">
            <a:xfrm>
              <a:off x="3255" y="1488"/>
              <a:ext cx="87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0d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1d</a:t>
              </a:r>
            </a:p>
          </p:txBody>
        </p:sp>
        <p:sp>
          <p:nvSpPr>
            <p:cNvPr id="568375" name="Text Box 55"/>
            <p:cNvSpPr txBox="1">
              <a:spLocks noChangeArrowheads="1"/>
            </p:cNvSpPr>
            <p:nvPr/>
          </p:nvSpPr>
          <p:spPr bwMode="auto">
            <a:xfrm>
              <a:off x="4119" y="1488"/>
              <a:ext cx="87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0d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1d</a:t>
              </a:r>
            </a:p>
          </p:txBody>
        </p:sp>
        <p:grpSp>
          <p:nvGrpSpPr>
            <p:cNvPr id="568376" name="Group 56"/>
            <p:cNvGrpSpPr>
              <a:grpSpLocks/>
            </p:cNvGrpSpPr>
            <p:nvPr/>
          </p:nvGrpSpPr>
          <p:grpSpPr bwMode="auto">
            <a:xfrm>
              <a:off x="1536" y="1920"/>
              <a:ext cx="3456" cy="291"/>
              <a:chOff x="1536" y="2064"/>
              <a:chExt cx="3456" cy="291"/>
            </a:xfrm>
          </p:grpSpPr>
          <p:sp>
            <p:nvSpPr>
              <p:cNvPr id="568377" name="Text Box 57"/>
              <p:cNvSpPr txBox="1">
                <a:spLocks noChangeArrowheads="1"/>
              </p:cNvSpPr>
              <p:nvPr/>
            </p:nvSpPr>
            <p:spPr bwMode="auto">
              <a:xfrm>
                <a:off x="1536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0d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d1</a:t>
                </a:r>
              </a:p>
            </p:txBody>
          </p:sp>
          <p:sp>
            <p:nvSpPr>
              <p:cNvPr id="568378" name="Text Box 58"/>
              <p:cNvSpPr txBox="1">
                <a:spLocks noChangeArrowheads="1"/>
              </p:cNvSpPr>
              <p:nvPr/>
            </p:nvSpPr>
            <p:spPr bwMode="auto">
              <a:xfrm>
                <a:off x="2391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0d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d1</a:t>
                </a:r>
              </a:p>
            </p:txBody>
          </p:sp>
          <p:sp>
            <p:nvSpPr>
              <p:cNvPr id="568379" name="Text Box 59"/>
              <p:cNvSpPr txBox="1">
                <a:spLocks noChangeArrowheads="1"/>
              </p:cNvSpPr>
              <p:nvPr/>
            </p:nvSpPr>
            <p:spPr bwMode="auto">
              <a:xfrm>
                <a:off x="3255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1d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d0</a:t>
                </a:r>
              </a:p>
            </p:txBody>
          </p:sp>
          <p:sp>
            <p:nvSpPr>
              <p:cNvPr id="568380" name="Text Box 60"/>
              <p:cNvSpPr txBox="1">
                <a:spLocks noChangeArrowheads="1"/>
              </p:cNvSpPr>
              <p:nvPr/>
            </p:nvSpPr>
            <p:spPr bwMode="auto">
              <a:xfrm>
                <a:off x="4119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1d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d0</a:t>
                </a:r>
              </a:p>
            </p:txBody>
          </p:sp>
        </p:grpSp>
        <p:grpSp>
          <p:nvGrpSpPr>
            <p:cNvPr id="568381" name="Group 61"/>
            <p:cNvGrpSpPr>
              <a:grpSpLocks/>
            </p:cNvGrpSpPr>
            <p:nvPr/>
          </p:nvGrpSpPr>
          <p:grpSpPr bwMode="auto">
            <a:xfrm>
              <a:off x="1536" y="2342"/>
              <a:ext cx="3456" cy="291"/>
              <a:chOff x="1536" y="2064"/>
              <a:chExt cx="3456" cy="291"/>
            </a:xfrm>
          </p:grpSpPr>
          <p:sp>
            <p:nvSpPr>
              <p:cNvPr id="568382" name="Text Box 62"/>
              <p:cNvSpPr txBox="1">
                <a:spLocks noChangeArrowheads="1"/>
              </p:cNvSpPr>
              <p:nvPr/>
            </p:nvSpPr>
            <p:spPr bwMode="auto">
              <a:xfrm>
                <a:off x="1536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0d</a:t>
                </a:r>
              </a:p>
            </p:txBody>
          </p:sp>
          <p:sp>
            <p:nvSpPr>
              <p:cNvPr id="568383" name="Text Box 63"/>
              <p:cNvSpPr txBox="1">
                <a:spLocks noChangeArrowheads="1"/>
              </p:cNvSpPr>
              <p:nvPr/>
            </p:nvSpPr>
            <p:spPr bwMode="auto">
              <a:xfrm>
                <a:off x="2391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0d</a:t>
                </a:r>
              </a:p>
            </p:txBody>
          </p:sp>
          <p:sp>
            <p:nvSpPr>
              <p:cNvPr id="568384" name="Text Box 64"/>
              <p:cNvSpPr txBox="1">
                <a:spLocks noChangeArrowheads="1"/>
              </p:cNvSpPr>
              <p:nvPr/>
            </p:nvSpPr>
            <p:spPr bwMode="auto">
              <a:xfrm>
                <a:off x="3255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1d</a:t>
                </a:r>
              </a:p>
            </p:txBody>
          </p:sp>
          <p:sp>
            <p:nvSpPr>
              <p:cNvPr id="568385" name="Text Box 65"/>
              <p:cNvSpPr txBox="1">
                <a:spLocks noChangeArrowheads="1"/>
              </p:cNvSpPr>
              <p:nvPr/>
            </p:nvSpPr>
            <p:spPr bwMode="auto">
              <a:xfrm>
                <a:off x="4119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d1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1d</a:t>
                </a:r>
              </a:p>
            </p:txBody>
          </p:sp>
        </p:grpSp>
        <p:grpSp>
          <p:nvGrpSpPr>
            <p:cNvPr id="568386" name="Group 66"/>
            <p:cNvGrpSpPr>
              <a:grpSpLocks/>
            </p:cNvGrpSpPr>
            <p:nvPr/>
          </p:nvGrpSpPr>
          <p:grpSpPr bwMode="auto">
            <a:xfrm>
              <a:off x="1536" y="2774"/>
              <a:ext cx="3456" cy="291"/>
              <a:chOff x="1536" y="2064"/>
              <a:chExt cx="3456" cy="291"/>
            </a:xfrm>
          </p:grpSpPr>
          <p:sp>
            <p:nvSpPr>
              <p:cNvPr id="568387" name="Text Box 67"/>
              <p:cNvSpPr txBox="1">
                <a:spLocks noChangeArrowheads="1"/>
              </p:cNvSpPr>
              <p:nvPr/>
            </p:nvSpPr>
            <p:spPr bwMode="auto">
              <a:xfrm>
                <a:off x="1536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d1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d1</a:t>
                </a:r>
              </a:p>
            </p:txBody>
          </p:sp>
          <p:sp>
            <p:nvSpPr>
              <p:cNvPr id="568388" name="Text Box 68"/>
              <p:cNvSpPr txBox="1">
                <a:spLocks noChangeArrowheads="1"/>
              </p:cNvSpPr>
              <p:nvPr/>
            </p:nvSpPr>
            <p:spPr bwMode="auto">
              <a:xfrm>
                <a:off x="2391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d1</a:t>
                </a:r>
              </a:p>
            </p:txBody>
          </p:sp>
          <p:sp>
            <p:nvSpPr>
              <p:cNvPr id="568389" name="Text Box 69"/>
              <p:cNvSpPr txBox="1">
                <a:spLocks noChangeArrowheads="1"/>
              </p:cNvSpPr>
              <p:nvPr/>
            </p:nvSpPr>
            <p:spPr bwMode="auto">
              <a:xfrm>
                <a:off x="3255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d0</a:t>
                </a:r>
              </a:p>
            </p:txBody>
          </p:sp>
          <p:sp>
            <p:nvSpPr>
              <p:cNvPr id="568390" name="Text Box 70"/>
              <p:cNvSpPr txBox="1">
                <a:spLocks noChangeArrowheads="1"/>
              </p:cNvSpPr>
              <p:nvPr/>
            </p:nvSpPr>
            <p:spPr bwMode="auto">
              <a:xfrm>
                <a:off x="4119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d0</a:t>
                </a:r>
              </a:p>
            </p:txBody>
          </p:sp>
        </p:grpSp>
      </p:grpSp>
      <p:sp>
        <p:nvSpPr>
          <p:cNvPr id="568391" name="Text Box 71"/>
          <p:cNvSpPr txBox="1">
            <a:spLocks noChangeArrowheads="1"/>
          </p:cNvSpPr>
          <p:nvPr/>
        </p:nvSpPr>
        <p:spPr bwMode="auto">
          <a:xfrm>
            <a:off x="2374900" y="457200"/>
            <a:ext cx="2698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利用卡诺图化简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2141C-F8E4-4606-B89F-EE9D1021B960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09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9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内容简介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214438"/>
            <a:ext cx="8221663" cy="51784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双稳态电路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(Bi-stable Device)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锁存器与触发器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同步状态机分析与初步设计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状态化简与赋值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zh-CN" altLang="en-US" dirty="0"/>
              <a:t>同步状态机设计方法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反馈时序电路分析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反馈时序电路设计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B59341-F8AE-468E-AA89-39592BBE1841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最小成本电路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3"/>
          <a:stretch/>
        </p:blipFill>
        <p:spPr>
          <a:xfrm>
            <a:off x="0" y="1196753"/>
            <a:ext cx="9043416" cy="5240560"/>
          </a:xfr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D3713-B43A-4E11-BDCC-3EC67210F916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AB29F3-A2DE-42AD-BC0C-9FE354414382}" type="datetime1">
              <a:rPr lang="zh-CN" altLang="en-US" smtClean="0"/>
              <a:t>2019/11/29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41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05824" y="6419398"/>
            <a:ext cx="2133600" cy="268287"/>
          </a:xfrm>
          <a:noFill/>
        </p:spPr>
        <p:txBody>
          <a:bodyPr/>
          <a:lstStyle/>
          <a:p>
            <a:fld id="{ECDCE0CA-A78A-47C4-9DBB-ABECC9AE1F59}" type="slidenum">
              <a:rPr lang="zh-CN" altLang="en-US" smtClean="0">
                <a:latin typeface="Arial" pitchFamily="34" charset="0"/>
              </a:rPr>
              <a:pPr/>
              <a:t>21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59778" name="Text Box 2"/>
          <p:cNvSpPr txBox="1">
            <a:spLocks noChangeArrowheads="1"/>
          </p:cNvSpPr>
          <p:nvPr/>
        </p:nvSpPr>
        <p:spPr bwMode="auto">
          <a:xfrm>
            <a:off x="976313" y="123807"/>
            <a:ext cx="6643687" cy="70788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000" dirty="0"/>
              <a:t>时序电路设计实例（状态图）</a:t>
            </a:r>
            <a:endParaRPr lang="zh-CN" altLang="en-US" sz="4000" b="1" dirty="0">
              <a:latin typeface="Times New Roman" pitchFamily="18" charset="0"/>
            </a:endParaRPr>
          </a:p>
        </p:txBody>
      </p:sp>
      <p:sp>
        <p:nvSpPr>
          <p:cNvPr id="459779" name="Text Box 3"/>
          <p:cNvSpPr txBox="1">
            <a:spLocks noChangeArrowheads="1"/>
          </p:cNvSpPr>
          <p:nvPr/>
        </p:nvSpPr>
        <p:spPr bwMode="auto">
          <a:xfrm>
            <a:off x="304006" y="1182687"/>
            <a:ext cx="4573588" cy="4619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</a:rPr>
              <a:t>例</a:t>
            </a:r>
            <a:r>
              <a:rPr lang="en-US" altLang="zh-CN" sz="2400" b="1" dirty="0"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：</a:t>
            </a:r>
            <a:r>
              <a:rPr lang="zh-CN" altLang="en-US" sz="2400" dirty="0"/>
              <a:t>序列检测器（密码锁）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459780" name="Text Box 4"/>
          <p:cNvSpPr txBox="1">
            <a:spLocks noChangeArrowheads="1"/>
          </p:cNvSpPr>
          <p:nvPr/>
        </p:nvSpPr>
        <p:spPr bwMode="auto">
          <a:xfrm>
            <a:off x="438150" y="1629228"/>
            <a:ext cx="8248650" cy="275152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indent="666750" algn="just" defTabSz="609600">
              <a:lnSpc>
                <a:spcPct val="140000"/>
              </a:lnSpc>
              <a:spcBef>
                <a:spcPct val="50000"/>
              </a:spcBef>
              <a:tabLst>
                <a:tab pos="1714500" algn="l"/>
              </a:tabLst>
            </a:pPr>
            <a:r>
              <a:rPr lang="zh-CN" altLang="en-US" sz="2400" dirty="0">
                <a:latin typeface="Times New Roman" pitchFamily="18" charset="0"/>
              </a:rPr>
              <a:t>设计一个“  </a:t>
            </a:r>
            <a:r>
              <a:rPr lang="en-US" altLang="zh-CN" sz="2400" dirty="0">
                <a:latin typeface="Times New Roman" pitchFamily="18" charset="0"/>
              </a:rPr>
              <a:t>111…”</a:t>
            </a:r>
            <a:r>
              <a:rPr lang="zh-CN" altLang="en-US" sz="2400" dirty="0">
                <a:latin typeface="Times New Roman" pitchFamily="18" charset="0"/>
              </a:rPr>
              <a:t>序列检测器，用来检测串行二进制序列，要求每当连续输入</a:t>
            </a:r>
            <a:r>
              <a:rPr lang="en-US" altLang="zh-CN" sz="2400" dirty="0">
                <a:latin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</a:rPr>
              <a:t>个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</a:rPr>
              <a:t>或</a:t>
            </a:r>
            <a:r>
              <a:rPr lang="en-US" altLang="zh-CN" sz="2400" dirty="0">
                <a:latin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</a:rPr>
              <a:t>个以上</a:t>
            </a:r>
            <a:r>
              <a:rPr lang="en-US" altLang="zh-CN" sz="2400" dirty="0">
                <a:latin typeface="Times New Roman" pitchFamily="18" charset="0"/>
              </a:rPr>
              <a:t>)1</a:t>
            </a:r>
            <a:r>
              <a:rPr lang="zh-CN" altLang="en-US" sz="2400" dirty="0">
                <a:latin typeface="Times New Roman" pitchFamily="18" charset="0"/>
              </a:rPr>
              <a:t>时，检测器输出为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，否则输出为</a:t>
            </a:r>
            <a:r>
              <a:rPr lang="en-US" altLang="zh-CN" sz="2400" dirty="0">
                <a:latin typeface="Times New Roman" pitchFamily="18" charset="0"/>
              </a:rPr>
              <a:t>0</a:t>
            </a:r>
            <a:r>
              <a:rPr lang="zh-CN" altLang="en-US" sz="2400" dirty="0">
                <a:latin typeface="Times New Roman" pitchFamily="18" charset="0"/>
              </a:rPr>
              <a:t>。其典型输入输出序列如下：</a:t>
            </a:r>
          </a:p>
          <a:p>
            <a:pPr indent="666750" algn="just" defTabSz="609600">
              <a:spcBef>
                <a:spcPct val="50000"/>
              </a:spcBef>
              <a:tabLst>
                <a:tab pos="1714500" algn="l"/>
              </a:tabLst>
            </a:pPr>
            <a:r>
              <a:rPr lang="zh-CN" altLang="en-US" sz="2400" dirty="0">
                <a:latin typeface="Times New Roman" pitchFamily="18" charset="0"/>
              </a:rPr>
              <a:t>输入</a:t>
            </a:r>
            <a:r>
              <a:rPr lang="en-US" altLang="zh-CN" sz="2400" dirty="0">
                <a:latin typeface="Times New Roman" pitchFamily="18" charset="0"/>
              </a:rPr>
              <a:t>X</a:t>
            </a:r>
            <a:r>
              <a:rPr lang="zh-CN" altLang="en-US" sz="2400" dirty="0">
                <a:latin typeface="Times New Roman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</a:rPr>
              <a:t>0111011110</a:t>
            </a:r>
          </a:p>
          <a:p>
            <a:pPr indent="666750" algn="just" defTabSz="609600">
              <a:spcBef>
                <a:spcPct val="50000"/>
              </a:spcBef>
              <a:tabLst>
                <a:tab pos="1714500" algn="l"/>
              </a:tabLst>
            </a:pPr>
            <a:r>
              <a:rPr lang="zh-CN" altLang="zh-CN" sz="2400" dirty="0">
                <a:latin typeface="Times New Roman" pitchFamily="18" charset="0"/>
              </a:rPr>
              <a:t>输出</a:t>
            </a:r>
            <a:r>
              <a:rPr lang="en-US" altLang="zh-CN" sz="2400" dirty="0">
                <a:latin typeface="Times New Roman" pitchFamily="18" charset="0"/>
              </a:rPr>
              <a:t>Z</a:t>
            </a:r>
            <a:r>
              <a:rPr lang="zh-CN" altLang="en-US" sz="2400" dirty="0">
                <a:latin typeface="Times New Roman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</a:rPr>
              <a:t>0001000110	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423E0C-99B5-4153-9F6B-391F77FF1F87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358308" y="3397001"/>
            <a:ext cx="3304110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3200" dirty="0">
                <a:latin typeface="Times New Roman" pitchFamily="18" charset="0"/>
                <a:sym typeface="Monotype Sorts"/>
              </a:rPr>
              <a:t> 构建原始状态图</a:t>
            </a:r>
            <a:endParaRPr lang="zh-CN" altLang="en-US" sz="3200" dirty="0">
              <a:latin typeface="Times New Roman" pitchFamily="18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412030" y="5137035"/>
            <a:ext cx="571054" cy="584775"/>
          </a:xfrm>
          <a:prstGeom prst="ellipse">
            <a:avLst/>
          </a:prstGeom>
          <a:solidFill>
            <a:srgbClr val="E2FEED"/>
          </a:solidFill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latin typeface="Times New Roman" pitchFamily="18" charset="0"/>
              </a:rPr>
              <a:t>A</a:t>
            </a:r>
            <a:endParaRPr lang="en-US" altLang="zh-CN" i="1" baseline="-25000">
              <a:latin typeface="Times New Roman" pitchFamily="18" charset="0"/>
            </a:endParaRPr>
          </a:p>
        </p:txBody>
      </p:sp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3058939" y="5001767"/>
            <a:ext cx="1581150" cy="665163"/>
            <a:chOff x="2175" y="1889"/>
            <a:chExt cx="996" cy="419"/>
          </a:xfrm>
        </p:grpSpPr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2816" y="1968"/>
              <a:ext cx="355" cy="340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2175" y="1889"/>
              <a:ext cx="624" cy="262"/>
              <a:chOff x="2175" y="1889"/>
              <a:chExt cx="624" cy="262"/>
            </a:xfrm>
          </p:grpSpPr>
          <p:sp>
            <p:nvSpPr>
              <p:cNvPr id="13" name="Freeform 21"/>
              <p:cNvSpPr>
                <a:spLocks/>
              </p:cNvSpPr>
              <p:nvPr/>
            </p:nvSpPr>
            <p:spPr bwMode="auto">
              <a:xfrm flipV="1">
                <a:off x="2175" y="2122"/>
                <a:ext cx="624" cy="29"/>
              </a:xfrm>
              <a:custGeom>
                <a:avLst/>
                <a:gdLst>
                  <a:gd name="T0" fmla="*/ 0 w 744"/>
                  <a:gd name="T1" fmla="*/ 326 h 876"/>
                  <a:gd name="T2" fmla="*/ 236 w 744"/>
                  <a:gd name="T3" fmla="*/ 125 h 876"/>
                  <a:gd name="T4" fmla="*/ 697 w 744"/>
                  <a:gd name="T5" fmla="*/ 0 h 876"/>
                  <a:gd name="T6" fmla="*/ 0 60000 65536"/>
                  <a:gd name="T7" fmla="*/ 0 60000 65536"/>
                  <a:gd name="T8" fmla="*/ 0 60000 65536"/>
                  <a:gd name="T9" fmla="*/ 0 w 744"/>
                  <a:gd name="T10" fmla="*/ 0 h 876"/>
                  <a:gd name="T11" fmla="*/ 744 w 744"/>
                  <a:gd name="T12" fmla="*/ 876 h 8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44" h="876">
                    <a:moveTo>
                      <a:pt x="0" y="876"/>
                    </a:moveTo>
                    <a:cubicBezTo>
                      <a:pt x="42" y="786"/>
                      <a:pt x="128" y="482"/>
                      <a:pt x="252" y="336"/>
                    </a:cubicBezTo>
                    <a:cubicBezTo>
                      <a:pt x="376" y="190"/>
                      <a:pt x="642" y="70"/>
                      <a:pt x="744" y="0"/>
                    </a:cubicBezTo>
                  </a:path>
                </a:pathLst>
              </a:custGeom>
              <a:noFill/>
              <a:ln w="38100">
                <a:solidFill>
                  <a:srgbClr val="3333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Text Box 22"/>
              <p:cNvSpPr txBox="1">
                <a:spLocks noChangeArrowheads="1"/>
              </p:cNvSpPr>
              <p:nvPr/>
            </p:nvSpPr>
            <p:spPr bwMode="auto">
              <a:xfrm flipH="1">
                <a:off x="2299" y="1889"/>
                <a:ext cx="354" cy="23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</a:rPr>
                  <a:t>1/0</a:t>
                </a:r>
              </a:p>
            </p:txBody>
          </p:sp>
        </p:grpSp>
      </p:grpSp>
      <p:grpSp>
        <p:nvGrpSpPr>
          <p:cNvPr id="15" name="Group 30"/>
          <p:cNvGrpSpPr>
            <a:grpSpLocks/>
          </p:cNvGrpSpPr>
          <p:nvPr/>
        </p:nvGrpSpPr>
        <p:grpSpPr bwMode="auto">
          <a:xfrm>
            <a:off x="4667645" y="4985792"/>
            <a:ext cx="1566863" cy="755650"/>
            <a:chOff x="3439" y="2902"/>
            <a:chExt cx="987" cy="476"/>
          </a:xfrm>
        </p:grpSpPr>
        <p:sp>
          <p:nvSpPr>
            <p:cNvPr id="16" name="Oval 31"/>
            <p:cNvSpPr>
              <a:spLocks noChangeArrowheads="1"/>
            </p:cNvSpPr>
            <p:nvPr/>
          </p:nvSpPr>
          <p:spPr bwMode="auto">
            <a:xfrm>
              <a:off x="4063" y="3041"/>
              <a:ext cx="363" cy="337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C</a:t>
              </a:r>
              <a:endParaRPr lang="en-US" altLang="zh-CN" i="1" baseline="-25000">
                <a:latin typeface="Times New Roman" pitchFamily="18" charset="0"/>
              </a:endParaRPr>
            </a:p>
          </p:txBody>
        </p:sp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3439" y="3170"/>
              <a:ext cx="624" cy="29"/>
            </a:xfrm>
            <a:custGeom>
              <a:avLst/>
              <a:gdLst>
                <a:gd name="T0" fmla="*/ 0 w 768"/>
                <a:gd name="T1" fmla="*/ 0 h 708"/>
                <a:gd name="T2" fmla="*/ 420 w 768"/>
                <a:gd name="T3" fmla="*/ 240 h 708"/>
                <a:gd name="T4" fmla="*/ 768 w 768"/>
                <a:gd name="T5" fmla="*/ 708 h 708"/>
                <a:gd name="T6" fmla="*/ 0 60000 65536"/>
                <a:gd name="T7" fmla="*/ 0 60000 65536"/>
                <a:gd name="T8" fmla="*/ 0 60000 65536"/>
                <a:gd name="T9" fmla="*/ 0 w 768"/>
                <a:gd name="T10" fmla="*/ 0 h 708"/>
                <a:gd name="T11" fmla="*/ 768 w 768"/>
                <a:gd name="T12" fmla="*/ 708 h 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708">
                  <a:moveTo>
                    <a:pt x="0" y="0"/>
                  </a:moveTo>
                  <a:cubicBezTo>
                    <a:pt x="70" y="40"/>
                    <a:pt x="292" y="122"/>
                    <a:pt x="420" y="240"/>
                  </a:cubicBezTo>
                  <a:cubicBezTo>
                    <a:pt x="548" y="358"/>
                    <a:pt x="696" y="611"/>
                    <a:pt x="768" y="708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 flipH="1">
              <a:off x="3546" y="2902"/>
              <a:ext cx="409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1/0</a:t>
              </a:r>
            </a:p>
          </p:txBody>
        </p:sp>
      </p:grp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6405613" y="5042645"/>
            <a:ext cx="1449388" cy="698500"/>
            <a:chOff x="2179" y="3005"/>
            <a:chExt cx="913" cy="440"/>
          </a:xfrm>
        </p:grpSpPr>
        <p:sp>
          <p:nvSpPr>
            <p:cNvPr id="20" name="Oval 24"/>
            <p:cNvSpPr>
              <a:spLocks noChangeArrowheads="1"/>
            </p:cNvSpPr>
            <p:nvPr/>
          </p:nvSpPr>
          <p:spPr bwMode="auto">
            <a:xfrm>
              <a:off x="2760" y="3116"/>
              <a:ext cx="332" cy="329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>
                  <a:latin typeface="Times New Roman" pitchFamily="18" charset="0"/>
                </a:rPr>
                <a:t>D</a:t>
              </a:r>
              <a:endParaRPr lang="en-US" altLang="zh-CN" i="1" baseline="-25000" dirty="0">
                <a:latin typeface="Times New Roman" pitchFamily="18" charset="0"/>
              </a:endParaRP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 flipV="1">
              <a:off x="2179" y="3266"/>
              <a:ext cx="581" cy="1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 flipH="1">
              <a:off x="2281" y="3005"/>
              <a:ext cx="371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1/1</a:t>
              </a:r>
            </a:p>
          </p:txBody>
        </p:sp>
      </p:grpSp>
      <p:grpSp>
        <p:nvGrpSpPr>
          <p:cNvPr id="23" name="Group 6"/>
          <p:cNvGrpSpPr>
            <a:grpSpLocks/>
          </p:cNvGrpSpPr>
          <p:nvPr/>
        </p:nvGrpSpPr>
        <p:grpSpPr bwMode="auto">
          <a:xfrm>
            <a:off x="1188068" y="5013935"/>
            <a:ext cx="1370013" cy="758825"/>
            <a:chOff x="968" y="2087"/>
            <a:chExt cx="863" cy="478"/>
          </a:xfrm>
        </p:grpSpPr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 flipH="1" flipV="1">
              <a:off x="968" y="2200"/>
              <a:ext cx="44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 rot="20462058">
              <a:off x="1345" y="2087"/>
              <a:ext cx="486" cy="478"/>
            </a:xfrm>
            <a:custGeom>
              <a:avLst/>
              <a:gdLst>
                <a:gd name="T0" fmla="*/ 445 w 436"/>
                <a:gd name="T1" fmla="*/ 1022 h 467"/>
                <a:gd name="T2" fmla="*/ 185 w 436"/>
                <a:gd name="T3" fmla="*/ 941 h 467"/>
                <a:gd name="T4" fmla="*/ 28 w 436"/>
                <a:gd name="T5" fmla="*/ 732 h 467"/>
                <a:gd name="T6" fmla="*/ 22 w 436"/>
                <a:gd name="T7" fmla="*/ 389 h 467"/>
                <a:gd name="T8" fmla="*/ 130 w 436"/>
                <a:gd name="T9" fmla="*/ 152 h 467"/>
                <a:gd name="T10" fmla="*/ 334 w 436"/>
                <a:gd name="T11" fmla="*/ 22 h 467"/>
                <a:gd name="T12" fmla="*/ 445 w 436"/>
                <a:gd name="T13" fmla="*/ 22 h 467"/>
                <a:gd name="T14" fmla="*/ 595 w 436"/>
                <a:gd name="T15" fmla="*/ 91 h 467"/>
                <a:gd name="T16" fmla="*/ 673 w 436"/>
                <a:gd name="T17" fmla="*/ 276 h 4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"/>
                <a:gd name="T28" fmla="*/ 0 h 467"/>
                <a:gd name="T29" fmla="*/ 436 w 436"/>
                <a:gd name="T30" fmla="*/ 467 h 4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" h="467">
                  <a:moveTo>
                    <a:pt x="288" y="467"/>
                  </a:moveTo>
                  <a:cubicBezTo>
                    <a:pt x="260" y="461"/>
                    <a:pt x="165" y="452"/>
                    <a:pt x="120" y="430"/>
                  </a:cubicBezTo>
                  <a:cubicBezTo>
                    <a:pt x="75" y="408"/>
                    <a:pt x="36" y="377"/>
                    <a:pt x="18" y="335"/>
                  </a:cubicBezTo>
                  <a:cubicBezTo>
                    <a:pt x="0" y="293"/>
                    <a:pt x="3" y="222"/>
                    <a:pt x="14" y="178"/>
                  </a:cubicBezTo>
                  <a:cubicBezTo>
                    <a:pt x="25" y="134"/>
                    <a:pt x="50" y="98"/>
                    <a:pt x="84" y="70"/>
                  </a:cubicBezTo>
                  <a:cubicBezTo>
                    <a:pt x="118" y="42"/>
                    <a:pt x="182" y="20"/>
                    <a:pt x="216" y="10"/>
                  </a:cubicBezTo>
                  <a:cubicBezTo>
                    <a:pt x="250" y="0"/>
                    <a:pt x="260" y="5"/>
                    <a:pt x="288" y="10"/>
                  </a:cubicBezTo>
                  <a:cubicBezTo>
                    <a:pt x="316" y="15"/>
                    <a:pt x="361" y="23"/>
                    <a:pt x="386" y="42"/>
                  </a:cubicBezTo>
                  <a:cubicBezTo>
                    <a:pt x="411" y="61"/>
                    <a:pt x="425" y="111"/>
                    <a:pt x="436" y="127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12"/>
          <p:cNvGrpSpPr>
            <a:grpSpLocks/>
          </p:cNvGrpSpPr>
          <p:nvPr/>
        </p:nvGrpSpPr>
        <p:grpSpPr bwMode="auto">
          <a:xfrm>
            <a:off x="3018343" y="5487626"/>
            <a:ext cx="1027113" cy="519113"/>
            <a:chOff x="2476" y="1994"/>
            <a:chExt cx="647" cy="327"/>
          </a:xfrm>
        </p:grpSpPr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H="1" flipV="1">
              <a:off x="2476" y="2031"/>
              <a:ext cx="647" cy="1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 flipH="1" flipV="1">
              <a:off x="2507" y="1994"/>
              <a:ext cx="44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0/0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971463" y="4084120"/>
            <a:ext cx="3046922" cy="1138553"/>
            <a:chOff x="3763230" y="3705253"/>
            <a:chExt cx="3046922" cy="1138553"/>
          </a:xfrm>
        </p:grpSpPr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 flipH="1" flipV="1">
              <a:off x="4887398" y="3705253"/>
              <a:ext cx="69850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0/0</a:t>
              </a:r>
            </a:p>
          </p:txBody>
        </p:sp>
        <p:cxnSp>
          <p:nvCxnSpPr>
            <p:cNvPr id="4" name="曲线连接符 3"/>
            <p:cNvCxnSpPr>
              <a:stCxn id="16" idx="0"/>
              <a:endCxn id="9" idx="7"/>
            </p:cNvCxnSpPr>
            <p:nvPr/>
          </p:nvCxnSpPr>
          <p:spPr>
            <a:xfrm rot="16200000" flipH="1" flipV="1">
              <a:off x="5278582" y="3312236"/>
              <a:ext cx="16218" cy="3046922"/>
            </a:xfrm>
            <a:prstGeom prst="curvedConnector3">
              <a:avLst>
                <a:gd name="adj1" fmla="val -3347811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2971463" y="5636173"/>
            <a:ext cx="4692021" cy="769937"/>
            <a:chOff x="3763230" y="5257306"/>
            <a:chExt cx="4692021" cy="769937"/>
          </a:xfrm>
        </p:grpSpPr>
        <p:cxnSp>
          <p:nvCxnSpPr>
            <p:cNvPr id="32" name="曲线连接符 31"/>
            <p:cNvCxnSpPr>
              <a:stCxn id="20" idx="4"/>
              <a:endCxn id="9" idx="5"/>
            </p:cNvCxnSpPr>
            <p:nvPr/>
          </p:nvCxnSpPr>
          <p:spPr>
            <a:xfrm rot="5400000" flipH="1">
              <a:off x="6056754" y="2963782"/>
              <a:ext cx="104974" cy="4692021"/>
            </a:xfrm>
            <a:prstGeom prst="curvedConnector3">
              <a:avLst>
                <a:gd name="adj1" fmla="val -63775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 flipH="1" flipV="1">
              <a:off x="5459412" y="5508130"/>
              <a:ext cx="69850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0/0</a:t>
              </a:r>
            </a:p>
          </p:txBody>
        </p:sp>
      </p:grpSp>
      <p:grpSp>
        <p:nvGrpSpPr>
          <p:cNvPr id="41" name="Group 27"/>
          <p:cNvGrpSpPr>
            <a:grpSpLocks/>
          </p:cNvGrpSpPr>
          <p:nvPr/>
        </p:nvGrpSpPr>
        <p:grpSpPr bwMode="auto">
          <a:xfrm flipV="1">
            <a:off x="7272734" y="4233431"/>
            <a:ext cx="755650" cy="1066848"/>
            <a:chOff x="2696" y="3467"/>
            <a:chExt cx="476" cy="727"/>
          </a:xfrm>
        </p:grpSpPr>
        <p:sp>
          <p:nvSpPr>
            <p:cNvPr id="42" name="Freeform 28"/>
            <p:cNvSpPr>
              <a:spLocks/>
            </p:cNvSpPr>
            <p:nvPr/>
          </p:nvSpPr>
          <p:spPr bwMode="auto">
            <a:xfrm>
              <a:off x="2696" y="3467"/>
              <a:ext cx="409" cy="455"/>
            </a:xfrm>
            <a:custGeom>
              <a:avLst/>
              <a:gdLst>
                <a:gd name="T0" fmla="*/ 508 w 562"/>
                <a:gd name="T1" fmla="*/ 9 h 415"/>
                <a:gd name="T2" fmla="*/ 561 w 562"/>
                <a:gd name="T3" fmla="*/ 173 h 415"/>
                <a:gd name="T4" fmla="*/ 501 w 562"/>
                <a:gd name="T5" fmla="*/ 324 h 415"/>
                <a:gd name="T6" fmla="*/ 328 w 562"/>
                <a:gd name="T7" fmla="*/ 405 h 415"/>
                <a:gd name="T8" fmla="*/ 176 w 562"/>
                <a:gd name="T9" fmla="*/ 386 h 415"/>
                <a:gd name="T10" fmla="*/ 50 w 562"/>
                <a:gd name="T11" fmla="*/ 281 h 415"/>
                <a:gd name="T12" fmla="*/ 18 w 562"/>
                <a:gd name="T13" fmla="*/ 208 h 415"/>
                <a:gd name="T14" fmla="*/ 10 w 562"/>
                <a:gd name="T15" fmla="*/ 92 h 415"/>
                <a:gd name="T16" fmla="*/ 82 w 562"/>
                <a:gd name="T17" fmla="*/ 0 h 4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2"/>
                <a:gd name="T28" fmla="*/ 0 h 415"/>
                <a:gd name="T29" fmla="*/ 562 w 562"/>
                <a:gd name="T30" fmla="*/ 415 h 4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2" h="415">
                  <a:moveTo>
                    <a:pt x="508" y="9"/>
                  </a:moveTo>
                  <a:cubicBezTo>
                    <a:pt x="517" y="38"/>
                    <a:pt x="562" y="121"/>
                    <a:pt x="561" y="173"/>
                  </a:cubicBezTo>
                  <a:cubicBezTo>
                    <a:pt x="560" y="225"/>
                    <a:pt x="540" y="285"/>
                    <a:pt x="501" y="324"/>
                  </a:cubicBezTo>
                  <a:cubicBezTo>
                    <a:pt x="462" y="363"/>
                    <a:pt x="382" y="395"/>
                    <a:pt x="328" y="405"/>
                  </a:cubicBezTo>
                  <a:cubicBezTo>
                    <a:pt x="274" y="415"/>
                    <a:pt x="223" y="407"/>
                    <a:pt x="176" y="386"/>
                  </a:cubicBezTo>
                  <a:cubicBezTo>
                    <a:pt x="130" y="365"/>
                    <a:pt x="77" y="311"/>
                    <a:pt x="50" y="281"/>
                  </a:cubicBezTo>
                  <a:cubicBezTo>
                    <a:pt x="24" y="251"/>
                    <a:pt x="25" y="239"/>
                    <a:pt x="18" y="208"/>
                  </a:cubicBezTo>
                  <a:cubicBezTo>
                    <a:pt x="11" y="177"/>
                    <a:pt x="0" y="127"/>
                    <a:pt x="10" y="92"/>
                  </a:cubicBezTo>
                  <a:cubicBezTo>
                    <a:pt x="20" y="57"/>
                    <a:pt x="69" y="18"/>
                    <a:pt x="82" y="0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29"/>
            <p:cNvSpPr txBox="1">
              <a:spLocks noChangeArrowheads="1"/>
            </p:cNvSpPr>
            <p:nvPr/>
          </p:nvSpPr>
          <p:spPr bwMode="auto">
            <a:xfrm flipH="1" flipV="1">
              <a:off x="2761" y="3942"/>
              <a:ext cx="411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1/1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2644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F72D6B-6666-48D9-AFCC-81F1BC00286B}" type="slidenum">
              <a:rPr lang="zh-CN" altLang="en-US" smtClean="0">
                <a:latin typeface="Arial" pitchFamily="34" charset="0"/>
              </a:rPr>
              <a:pPr/>
              <a:t>22</a:t>
            </a:fld>
            <a:endParaRPr lang="en-US" altLang="zh-CN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56638" y="3164597"/>
            <a:ext cx="3916355" cy="3393061"/>
            <a:chOff x="576" y="942"/>
            <a:chExt cx="4464" cy="2274"/>
          </a:xfrm>
        </p:grpSpPr>
        <p:sp>
          <p:nvSpPr>
            <p:cNvPr id="105478" name="Line 3"/>
            <p:cNvSpPr>
              <a:spLocks noChangeShapeType="1"/>
            </p:cNvSpPr>
            <p:nvPr/>
          </p:nvSpPr>
          <p:spPr bwMode="auto">
            <a:xfrm>
              <a:off x="600" y="942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79" name="Line 4"/>
            <p:cNvSpPr>
              <a:spLocks noChangeShapeType="1"/>
            </p:cNvSpPr>
            <p:nvPr/>
          </p:nvSpPr>
          <p:spPr bwMode="auto">
            <a:xfrm>
              <a:off x="636" y="3204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0" name="Line 5"/>
            <p:cNvSpPr>
              <a:spLocks noChangeShapeType="1"/>
            </p:cNvSpPr>
            <p:nvPr/>
          </p:nvSpPr>
          <p:spPr bwMode="auto">
            <a:xfrm>
              <a:off x="1627" y="942"/>
              <a:ext cx="29" cy="2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1" name="Line 6"/>
            <p:cNvSpPr>
              <a:spLocks noChangeShapeType="1"/>
            </p:cNvSpPr>
            <p:nvPr/>
          </p:nvSpPr>
          <p:spPr bwMode="auto">
            <a:xfrm>
              <a:off x="3240" y="1416"/>
              <a:ext cx="0" cy="17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2" name="Line 7"/>
            <p:cNvSpPr>
              <a:spLocks noChangeShapeType="1"/>
            </p:cNvSpPr>
            <p:nvPr/>
          </p:nvSpPr>
          <p:spPr bwMode="auto">
            <a:xfrm>
              <a:off x="1656" y="1404"/>
              <a:ext cx="3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3" name="Line 8"/>
            <p:cNvSpPr>
              <a:spLocks noChangeShapeType="1"/>
            </p:cNvSpPr>
            <p:nvPr/>
          </p:nvSpPr>
          <p:spPr bwMode="auto">
            <a:xfrm>
              <a:off x="576" y="1956"/>
              <a:ext cx="4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4" name="Text Box 9"/>
            <p:cNvSpPr txBox="1">
              <a:spLocks noChangeArrowheads="1"/>
            </p:cNvSpPr>
            <p:nvPr/>
          </p:nvSpPr>
          <p:spPr bwMode="auto">
            <a:xfrm>
              <a:off x="686" y="1230"/>
              <a:ext cx="927" cy="3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latin typeface="Times New Roman" pitchFamily="18" charset="0"/>
                </a:rPr>
                <a:t>现态</a:t>
              </a:r>
              <a:endParaRPr lang="zh-CN" altLang="en-US" sz="2800" dirty="0">
                <a:latin typeface="Times New Roman" pitchFamily="18" charset="0"/>
              </a:endParaRPr>
            </a:p>
          </p:txBody>
        </p:sp>
        <p:sp>
          <p:nvSpPr>
            <p:cNvPr id="105485" name="Text Box 10"/>
            <p:cNvSpPr txBox="1">
              <a:spLocks noChangeArrowheads="1"/>
            </p:cNvSpPr>
            <p:nvPr/>
          </p:nvSpPr>
          <p:spPr bwMode="auto">
            <a:xfrm>
              <a:off x="2630" y="942"/>
              <a:ext cx="1222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</a:rPr>
                <a:t>次态</a:t>
              </a:r>
              <a:r>
                <a:rPr lang="en-US" altLang="zh-CN" sz="2800" dirty="0">
                  <a:latin typeface="Times New Roman" pitchFamily="18" charset="0"/>
                </a:rPr>
                <a:t>/</a:t>
              </a:r>
              <a:r>
                <a:rPr lang="zh-CN" altLang="en-US" sz="2800" dirty="0">
                  <a:latin typeface="Times New Roman" pitchFamily="18" charset="0"/>
                </a:rPr>
                <a:t>输出</a:t>
              </a:r>
              <a:r>
                <a:rPr lang="en-US" altLang="zh-CN" sz="2800" dirty="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05486" name="Text Box 11"/>
            <p:cNvSpPr txBox="1">
              <a:spLocks noChangeArrowheads="1"/>
            </p:cNvSpPr>
            <p:nvPr/>
          </p:nvSpPr>
          <p:spPr bwMode="auto">
            <a:xfrm>
              <a:off x="2114" y="1518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05487" name="Text Box 12"/>
            <p:cNvSpPr txBox="1">
              <a:spLocks noChangeArrowheads="1"/>
            </p:cNvSpPr>
            <p:nvPr/>
          </p:nvSpPr>
          <p:spPr bwMode="auto">
            <a:xfrm>
              <a:off x="3794" y="1518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05488" name="Text Box 13"/>
            <p:cNvSpPr txBox="1">
              <a:spLocks noChangeArrowheads="1"/>
            </p:cNvSpPr>
            <p:nvPr/>
          </p:nvSpPr>
          <p:spPr bwMode="auto">
            <a:xfrm>
              <a:off x="878" y="2022"/>
              <a:ext cx="280" cy="1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105489" name="Text Box 14"/>
            <p:cNvSpPr txBox="1">
              <a:spLocks noChangeArrowheads="1"/>
            </p:cNvSpPr>
            <p:nvPr/>
          </p:nvSpPr>
          <p:spPr bwMode="auto">
            <a:xfrm>
              <a:off x="2126" y="2022"/>
              <a:ext cx="456" cy="1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A/0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A/0</a:t>
              </a:r>
            </a:p>
          </p:txBody>
        </p:sp>
        <p:sp>
          <p:nvSpPr>
            <p:cNvPr id="105490" name="Text Box 15"/>
            <p:cNvSpPr txBox="1">
              <a:spLocks noChangeArrowheads="1"/>
            </p:cNvSpPr>
            <p:nvPr/>
          </p:nvSpPr>
          <p:spPr bwMode="auto">
            <a:xfrm>
              <a:off x="3794" y="2022"/>
              <a:ext cx="456" cy="1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B/0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C/0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D/1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D/1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1AAA46-E43A-453D-963B-CAA37713593C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18007" y="1201266"/>
            <a:ext cx="4945585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3200" dirty="0">
                <a:latin typeface="Times New Roman" pitchFamily="18" charset="0"/>
                <a:sym typeface="Monotype Sorts"/>
              </a:rPr>
              <a:t> 原始状态图转换为状态表</a:t>
            </a:r>
            <a:endParaRPr lang="zh-CN" altLang="en-US" sz="3200" dirty="0">
              <a:latin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218258" y="1551029"/>
            <a:ext cx="6187854" cy="2321990"/>
            <a:chOff x="1188068" y="4084120"/>
            <a:chExt cx="6840316" cy="2321990"/>
          </a:xfrm>
          <a:noFill/>
        </p:grpSpPr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2412030" y="5137035"/>
              <a:ext cx="571054" cy="584775"/>
            </a:xfrm>
            <a:prstGeom prst="ellipse">
              <a:avLst/>
            </a:prstGeom>
            <a:grp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A</a:t>
              </a:r>
              <a:endParaRPr lang="en-US" altLang="zh-CN" i="1" baseline="-25000">
                <a:latin typeface="Times New Roman" pitchFamily="18" charset="0"/>
              </a:endParaRPr>
            </a:p>
          </p:txBody>
        </p:sp>
        <p:grpSp>
          <p:nvGrpSpPr>
            <p:cNvPr id="21" name="Group 18"/>
            <p:cNvGrpSpPr>
              <a:grpSpLocks/>
            </p:cNvGrpSpPr>
            <p:nvPr/>
          </p:nvGrpSpPr>
          <p:grpSpPr bwMode="auto">
            <a:xfrm>
              <a:off x="3058939" y="5001767"/>
              <a:ext cx="1581150" cy="665163"/>
              <a:chOff x="2175" y="1889"/>
              <a:chExt cx="996" cy="419"/>
            </a:xfrm>
            <a:grpFill/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auto">
              <a:xfrm>
                <a:off x="2816" y="1968"/>
                <a:ext cx="355" cy="340"/>
              </a:xfrm>
              <a:prstGeom prst="ellipse">
                <a:avLst/>
              </a:prstGeom>
              <a:grp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Times New Roman" pitchFamily="18" charset="0"/>
                  </a:rPr>
                  <a:t>B</a:t>
                </a:r>
              </a:p>
            </p:txBody>
          </p:sp>
          <p:grpSp>
            <p:nvGrpSpPr>
              <p:cNvPr id="23" name="Group 20"/>
              <p:cNvGrpSpPr>
                <a:grpSpLocks/>
              </p:cNvGrpSpPr>
              <p:nvPr/>
            </p:nvGrpSpPr>
            <p:grpSpPr bwMode="auto">
              <a:xfrm>
                <a:off x="2175" y="1889"/>
                <a:ext cx="624" cy="262"/>
                <a:chOff x="2175" y="1889"/>
                <a:chExt cx="624" cy="262"/>
              </a:xfrm>
              <a:grpFill/>
            </p:grpSpPr>
            <p:sp>
              <p:nvSpPr>
                <p:cNvPr id="24" name="Freeform 21"/>
                <p:cNvSpPr>
                  <a:spLocks/>
                </p:cNvSpPr>
                <p:nvPr/>
              </p:nvSpPr>
              <p:spPr bwMode="auto">
                <a:xfrm flipV="1">
                  <a:off x="2175" y="2122"/>
                  <a:ext cx="624" cy="29"/>
                </a:xfrm>
                <a:custGeom>
                  <a:avLst/>
                  <a:gdLst>
                    <a:gd name="T0" fmla="*/ 0 w 744"/>
                    <a:gd name="T1" fmla="*/ 326 h 876"/>
                    <a:gd name="T2" fmla="*/ 236 w 744"/>
                    <a:gd name="T3" fmla="*/ 125 h 876"/>
                    <a:gd name="T4" fmla="*/ 697 w 744"/>
                    <a:gd name="T5" fmla="*/ 0 h 876"/>
                    <a:gd name="T6" fmla="*/ 0 60000 65536"/>
                    <a:gd name="T7" fmla="*/ 0 60000 65536"/>
                    <a:gd name="T8" fmla="*/ 0 60000 65536"/>
                    <a:gd name="T9" fmla="*/ 0 w 744"/>
                    <a:gd name="T10" fmla="*/ 0 h 876"/>
                    <a:gd name="T11" fmla="*/ 744 w 744"/>
                    <a:gd name="T12" fmla="*/ 876 h 8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44" h="876">
                      <a:moveTo>
                        <a:pt x="0" y="876"/>
                      </a:moveTo>
                      <a:cubicBezTo>
                        <a:pt x="42" y="786"/>
                        <a:pt x="128" y="482"/>
                        <a:pt x="252" y="336"/>
                      </a:cubicBezTo>
                      <a:cubicBezTo>
                        <a:pt x="376" y="190"/>
                        <a:pt x="642" y="70"/>
                        <a:pt x="744" y="0"/>
                      </a:cubicBezTo>
                    </a:path>
                  </a:pathLst>
                </a:custGeom>
                <a:grpFill/>
                <a:ln w="38100">
                  <a:solidFill>
                    <a:srgbClr val="3333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Text Box 22"/>
                <p:cNvSpPr txBox="1">
                  <a:spLocks noChangeArrowheads="1"/>
                </p:cNvSpPr>
                <p:nvPr/>
              </p:nvSpPr>
              <p:spPr bwMode="auto">
                <a:xfrm flipH="1">
                  <a:off x="2299" y="1889"/>
                  <a:ext cx="354" cy="23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latin typeface="Times New Roman" pitchFamily="18" charset="0"/>
                    </a:rPr>
                    <a:t>1/0</a:t>
                  </a:r>
                </a:p>
              </p:txBody>
            </p:sp>
          </p:grpSp>
        </p:grpSp>
        <p:grpSp>
          <p:nvGrpSpPr>
            <p:cNvPr id="26" name="Group 30"/>
            <p:cNvGrpSpPr>
              <a:grpSpLocks/>
            </p:cNvGrpSpPr>
            <p:nvPr/>
          </p:nvGrpSpPr>
          <p:grpSpPr bwMode="auto">
            <a:xfrm>
              <a:off x="4667645" y="4985792"/>
              <a:ext cx="1566863" cy="755650"/>
              <a:chOff x="3439" y="2902"/>
              <a:chExt cx="987" cy="476"/>
            </a:xfrm>
            <a:grpFill/>
          </p:grpSpPr>
          <p:sp>
            <p:nvSpPr>
              <p:cNvPr id="27" name="Oval 31"/>
              <p:cNvSpPr>
                <a:spLocks noChangeArrowheads="1"/>
              </p:cNvSpPr>
              <p:nvPr/>
            </p:nvSpPr>
            <p:spPr bwMode="auto">
              <a:xfrm>
                <a:off x="4063" y="3041"/>
                <a:ext cx="363" cy="337"/>
              </a:xfrm>
              <a:prstGeom prst="ellipse">
                <a:avLst/>
              </a:prstGeom>
              <a:grp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Times New Roman" pitchFamily="18" charset="0"/>
                  </a:rPr>
                  <a:t>C</a:t>
                </a:r>
                <a:endParaRPr lang="en-US" altLang="zh-CN" i="1" baseline="-25000">
                  <a:latin typeface="Times New Roman" pitchFamily="18" charset="0"/>
                </a:endParaRPr>
              </a:p>
            </p:txBody>
          </p:sp>
          <p:sp>
            <p:nvSpPr>
              <p:cNvPr id="28" name="Freeform 32"/>
              <p:cNvSpPr>
                <a:spLocks/>
              </p:cNvSpPr>
              <p:nvPr/>
            </p:nvSpPr>
            <p:spPr bwMode="auto">
              <a:xfrm>
                <a:off x="3439" y="3170"/>
                <a:ext cx="624" cy="29"/>
              </a:xfrm>
              <a:custGeom>
                <a:avLst/>
                <a:gdLst>
                  <a:gd name="T0" fmla="*/ 0 w 768"/>
                  <a:gd name="T1" fmla="*/ 0 h 708"/>
                  <a:gd name="T2" fmla="*/ 420 w 768"/>
                  <a:gd name="T3" fmla="*/ 240 h 708"/>
                  <a:gd name="T4" fmla="*/ 768 w 768"/>
                  <a:gd name="T5" fmla="*/ 708 h 708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708"/>
                  <a:gd name="T11" fmla="*/ 768 w 768"/>
                  <a:gd name="T12" fmla="*/ 708 h 7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708">
                    <a:moveTo>
                      <a:pt x="0" y="0"/>
                    </a:moveTo>
                    <a:cubicBezTo>
                      <a:pt x="70" y="40"/>
                      <a:pt x="292" y="122"/>
                      <a:pt x="420" y="240"/>
                    </a:cubicBezTo>
                    <a:cubicBezTo>
                      <a:pt x="548" y="358"/>
                      <a:pt x="696" y="611"/>
                      <a:pt x="768" y="708"/>
                    </a:cubicBezTo>
                  </a:path>
                </a:pathLst>
              </a:custGeom>
              <a:grpFill/>
              <a:ln w="38100">
                <a:solidFill>
                  <a:srgbClr val="3333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Text Box 33"/>
              <p:cNvSpPr txBox="1">
                <a:spLocks noChangeArrowheads="1"/>
              </p:cNvSpPr>
              <p:nvPr/>
            </p:nvSpPr>
            <p:spPr bwMode="auto">
              <a:xfrm flipH="1">
                <a:off x="3546" y="2902"/>
                <a:ext cx="409" cy="23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</a:rPr>
                  <a:t>1/0</a:t>
                </a:r>
              </a:p>
            </p:txBody>
          </p:sp>
        </p:grpSp>
        <p:grpSp>
          <p:nvGrpSpPr>
            <p:cNvPr id="30" name="Group 23"/>
            <p:cNvGrpSpPr>
              <a:grpSpLocks/>
            </p:cNvGrpSpPr>
            <p:nvPr/>
          </p:nvGrpSpPr>
          <p:grpSpPr bwMode="auto">
            <a:xfrm>
              <a:off x="6405613" y="5042645"/>
              <a:ext cx="1449388" cy="698500"/>
              <a:chOff x="2179" y="3005"/>
              <a:chExt cx="913" cy="440"/>
            </a:xfrm>
            <a:grpFill/>
          </p:grpSpPr>
          <p:sp>
            <p:nvSpPr>
              <p:cNvPr id="31" name="Oval 24"/>
              <p:cNvSpPr>
                <a:spLocks noChangeArrowheads="1"/>
              </p:cNvSpPr>
              <p:nvPr/>
            </p:nvSpPr>
            <p:spPr bwMode="auto">
              <a:xfrm>
                <a:off x="2760" y="3116"/>
                <a:ext cx="332" cy="329"/>
              </a:xfrm>
              <a:prstGeom prst="ellipse">
                <a:avLst/>
              </a:prstGeom>
              <a:grp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dirty="0">
                    <a:latin typeface="Times New Roman" pitchFamily="18" charset="0"/>
                  </a:rPr>
                  <a:t>D</a:t>
                </a:r>
                <a:endParaRPr lang="en-US" altLang="zh-CN" i="1" baseline="-25000" dirty="0">
                  <a:latin typeface="Times New Roman" pitchFamily="18" charset="0"/>
                </a:endParaRPr>
              </a:p>
            </p:txBody>
          </p:sp>
          <p:sp>
            <p:nvSpPr>
              <p:cNvPr id="32" name="Line 25"/>
              <p:cNvSpPr>
                <a:spLocks noChangeShapeType="1"/>
              </p:cNvSpPr>
              <p:nvPr/>
            </p:nvSpPr>
            <p:spPr bwMode="auto">
              <a:xfrm flipV="1">
                <a:off x="2179" y="3266"/>
                <a:ext cx="581" cy="14"/>
              </a:xfrm>
              <a:prstGeom prst="line">
                <a:avLst/>
              </a:prstGeom>
              <a:grpFill/>
              <a:ln w="38100">
                <a:solidFill>
                  <a:srgbClr val="3333FF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26"/>
              <p:cNvSpPr txBox="1">
                <a:spLocks noChangeArrowheads="1"/>
              </p:cNvSpPr>
              <p:nvPr/>
            </p:nvSpPr>
            <p:spPr bwMode="auto">
              <a:xfrm flipH="1">
                <a:off x="2281" y="3005"/>
                <a:ext cx="371" cy="23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</a:rPr>
                  <a:t>1/1</a:t>
                </a:r>
              </a:p>
            </p:txBody>
          </p:sp>
        </p:grpSp>
        <p:grpSp>
          <p:nvGrpSpPr>
            <p:cNvPr id="34" name="Group 6"/>
            <p:cNvGrpSpPr>
              <a:grpSpLocks/>
            </p:cNvGrpSpPr>
            <p:nvPr/>
          </p:nvGrpSpPr>
          <p:grpSpPr bwMode="auto">
            <a:xfrm>
              <a:off x="1188068" y="5013935"/>
              <a:ext cx="1370013" cy="758825"/>
              <a:chOff x="968" y="2087"/>
              <a:chExt cx="863" cy="478"/>
            </a:xfrm>
            <a:grpFill/>
          </p:grpSpPr>
          <p:sp>
            <p:nvSpPr>
              <p:cNvPr id="35" name="Text Box 7"/>
              <p:cNvSpPr txBox="1">
                <a:spLocks noChangeArrowheads="1"/>
              </p:cNvSpPr>
              <p:nvPr/>
            </p:nvSpPr>
            <p:spPr bwMode="auto">
              <a:xfrm flipH="1" flipV="1">
                <a:off x="968" y="2200"/>
                <a:ext cx="440" cy="327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0/0</a:t>
                </a:r>
              </a:p>
            </p:txBody>
          </p:sp>
          <p:sp>
            <p:nvSpPr>
              <p:cNvPr id="36" name="Freeform 8"/>
              <p:cNvSpPr>
                <a:spLocks/>
              </p:cNvSpPr>
              <p:nvPr/>
            </p:nvSpPr>
            <p:spPr bwMode="auto">
              <a:xfrm rot="20462058">
                <a:off x="1345" y="2087"/>
                <a:ext cx="486" cy="478"/>
              </a:xfrm>
              <a:custGeom>
                <a:avLst/>
                <a:gdLst>
                  <a:gd name="T0" fmla="*/ 445 w 436"/>
                  <a:gd name="T1" fmla="*/ 1022 h 467"/>
                  <a:gd name="T2" fmla="*/ 185 w 436"/>
                  <a:gd name="T3" fmla="*/ 941 h 467"/>
                  <a:gd name="T4" fmla="*/ 28 w 436"/>
                  <a:gd name="T5" fmla="*/ 732 h 467"/>
                  <a:gd name="T6" fmla="*/ 22 w 436"/>
                  <a:gd name="T7" fmla="*/ 389 h 467"/>
                  <a:gd name="T8" fmla="*/ 130 w 436"/>
                  <a:gd name="T9" fmla="*/ 152 h 467"/>
                  <a:gd name="T10" fmla="*/ 334 w 436"/>
                  <a:gd name="T11" fmla="*/ 22 h 467"/>
                  <a:gd name="T12" fmla="*/ 445 w 436"/>
                  <a:gd name="T13" fmla="*/ 22 h 467"/>
                  <a:gd name="T14" fmla="*/ 595 w 436"/>
                  <a:gd name="T15" fmla="*/ 91 h 467"/>
                  <a:gd name="T16" fmla="*/ 673 w 436"/>
                  <a:gd name="T17" fmla="*/ 276 h 4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36"/>
                  <a:gd name="T28" fmla="*/ 0 h 467"/>
                  <a:gd name="T29" fmla="*/ 436 w 436"/>
                  <a:gd name="T30" fmla="*/ 467 h 46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36" h="467">
                    <a:moveTo>
                      <a:pt x="288" y="467"/>
                    </a:moveTo>
                    <a:cubicBezTo>
                      <a:pt x="260" y="461"/>
                      <a:pt x="165" y="452"/>
                      <a:pt x="120" y="430"/>
                    </a:cubicBezTo>
                    <a:cubicBezTo>
                      <a:pt x="75" y="408"/>
                      <a:pt x="36" y="377"/>
                      <a:pt x="18" y="335"/>
                    </a:cubicBezTo>
                    <a:cubicBezTo>
                      <a:pt x="0" y="293"/>
                      <a:pt x="3" y="222"/>
                      <a:pt x="14" y="178"/>
                    </a:cubicBezTo>
                    <a:cubicBezTo>
                      <a:pt x="25" y="134"/>
                      <a:pt x="50" y="98"/>
                      <a:pt x="84" y="70"/>
                    </a:cubicBezTo>
                    <a:cubicBezTo>
                      <a:pt x="118" y="42"/>
                      <a:pt x="182" y="20"/>
                      <a:pt x="216" y="10"/>
                    </a:cubicBezTo>
                    <a:cubicBezTo>
                      <a:pt x="250" y="0"/>
                      <a:pt x="260" y="5"/>
                      <a:pt x="288" y="10"/>
                    </a:cubicBezTo>
                    <a:cubicBezTo>
                      <a:pt x="316" y="15"/>
                      <a:pt x="361" y="23"/>
                      <a:pt x="386" y="42"/>
                    </a:cubicBezTo>
                    <a:cubicBezTo>
                      <a:pt x="411" y="61"/>
                      <a:pt x="425" y="111"/>
                      <a:pt x="436" y="127"/>
                    </a:cubicBezTo>
                  </a:path>
                </a:pathLst>
              </a:custGeom>
              <a:grpFill/>
              <a:ln w="38100">
                <a:solidFill>
                  <a:srgbClr val="3333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" name="Group 12"/>
            <p:cNvGrpSpPr>
              <a:grpSpLocks/>
            </p:cNvGrpSpPr>
            <p:nvPr/>
          </p:nvGrpSpPr>
          <p:grpSpPr bwMode="auto">
            <a:xfrm>
              <a:off x="3018343" y="5487626"/>
              <a:ext cx="1027113" cy="519113"/>
              <a:chOff x="2476" y="1994"/>
              <a:chExt cx="647" cy="327"/>
            </a:xfrm>
            <a:grpFill/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 flipV="1">
                <a:off x="2476" y="2031"/>
                <a:ext cx="647" cy="10"/>
              </a:xfrm>
              <a:prstGeom prst="line">
                <a:avLst/>
              </a:prstGeom>
              <a:grpFill/>
              <a:ln w="38100">
                <a:solidFill>
                  <a:srgbClr val="3333FF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 flipH="1" flipV="1">
                <a:off x="2507" y="1994"/>
                <a:ext cx="440" cy="327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</a:rPr>
                  <a:t>0/0</a:t>
                </a: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971463" y="4084120"/>
              <a:ext cx="3046922" cy="1138553"/>
              <a:chOff x="3763230" y="3705253"/>
              <a:chExt cx="3046922" cy="1138553"/>
            </a:xfrm>
            <a:grpFill/>
          </p:grpSpPr>
          <p:sp>
            <p:nvSpPr>
              <p:cNvPr id="41" name="Text Box 17"/>
              <p:cNvSpPr txBox="1">
                <a:spLocks noChangeArrowheads="1"/>
              </p:cNvSpPr>
              <p:nvPr/>
            </p:nvSpPr>
            <p:spPr bwMode="auto">
              <a:xfrm flipH="1" flipV="1">
                <a:off x="4887398" y="3705253"/>
                <a:ext cx="698500" cy="51911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</a:rPr>
                  <a:t>0/0</a:t>
                </a:r>
              </a:p>
            </p:txBody>
          </p:sp>
          <p:cxnSp>
            <p:nvCxnSpPr>
              <p:cNvPr id="42" name="曲线连接符 41"/>
              <p:cNvCxnSpPr>
                <a:stCxn id="27" idx="0"/>
                <a:endCxn id="20" idx="7"/>
              </p:cNvCxnSpPr>
              <p:nvPr/>
            </p:nvCxnSpPr>
            <p:spPr>
              <a:xfrm rot="16200000" flipH="1" flipV="1">
                <a:off x="5278582" y="3312236"/>
                <a:ext cx="16218" cy="3046922"/>
              </a:xfrm>
              <a:prstGeom prst="curvedConnector3">
                <a:avLst>
                  <a:gd name="adj1" fmla="val -3347811"/>
                </a:avLst>
              </a:prstGeom>
              <a:grpFill/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2971463" y="5636173"/>
              <a:ext cx="4692021" cy="769937"/>
              <a:chOff x="3763230" y="5257306"/>
              <a:chExt cx="4692021" cy="769937"/>
            </a:xfrm>
            <a:grpFill/>
          </p:grpSpPr>
          <p:cxnSp>
            <p:nvCxnSpPr>
              <p:cNvPr id="44" name="曲线连接符 43"/>
              <p:cNvCxnSpPr>
                <a:stCxn id="31" idx="4"/>
                <a:endCxn id="20" idx="5"/>
              </p:cNvCxnSpPr>
              <p:nvPr/>
            </p:nvCxnSpPr>
            <p:spPr>
              <a:xfrm rot="5400000" flipH="1">
                <a:off x="6056754" y="2963782"/>
                <a:ext cx="104974" cy="4692021"/>
              </a:xfrm>
              <a:prstGeom prst="curvedConnector3">
                <a:avLst>
                  <a:gd name="adj1" fmla="val -637750"/>
                </a:avLst>
              </a:prstGeom>
              <a:grpFill/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 Box 17"/>
              <p:cNvSpPr txBox="1">
                <a:spLocks noChangeArrowheads="1"/>
              </p:cNvSpPr>
              <p:nvPr/>
            </p:nvSpPr>
            <p:spPr bwMode="auto">
              <a:xfrm flipH="1" flipV="1">
                <a:off x="5459412" y="5508130"/>
                <a:ext cx="698500" cy="51911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</a:rPr>
                  <a:t>0/0</a:t>
                </a:r>
              </a:p>
            </p:txBody>
          </p:sp>
        </p:grpSp>
        <p:grpSp>
          <p:nvGrpSpPr>
            <p:cNvPr id="46" name="Group 27"/>
            <p:cNvGrpSpPr>
              <a:grpSpLocks/>
            </p:cNvGrpSpPr>
            <p:nvPr/>
          </p:nvGrpSpPr>
          <p:grpSpPr bwMode="auto">
            <a:xfrm flipV="1">
              <a:off x="7272734" y="4233431"/>
              <a:ext cx="755650" cy="1066848"/>
              <a:chOff x="2696" y="3467"/>
              <a:chExt cx="476" cy="727"/>
            </a:xfrm>
            <a:grpFill/>
          </p:grpSpPr>
          <p:sp>
            <p:nvSpPr>
              <p:cNvPr id="47" name="Freeform 28"/>
              <p:cNvSpPr>
                <a:spLocks/>
              </p:cNvSpPr>
              <p:nvPr/>
            </p:nvSpPr>
            <p:spPr bwMode="auto">
              <a:xfrm>
                <a:off x="2696" y="3467"/>
                <a:ext cx="409" cy="455"/>
              </a:xfrm>
              <a:custGeom>
                <a:avLst/>
                <a:gdLst>
                  <a:gd name="T0" fmla="*/ 508 w 562"/>
                  <a:gd name="T1" fmla="*/ 9 h 415"/>
                  <a:gd name="T2" fmla="*/ 561 w 562"/>
                  <a:gd name="T3" fmla="*/ 173 h 415"/>
                  <a:gd name="T4" fmla="*/ 501 w 562"/>
                  <a:gd name="T5" fmla="*/ 324 h 415"/>
                  <a:gd name="T6" fmla="*/ 328 w 562"/>
                  <a:gd name="T7" fmla="*/ 405 h 415"/>
                  <a:gd name="T8" fmla="*/ 176 w 562"/>
                  <a:gd name="T9" fmla="*/ 386 h 415"/>
                  <a:gd name="T10" fmla="*/ 50 w 562"/>
                  <a:gd name="T11" fmla="*/ 281 h 415"/>
                  <a:gd name="T12" fmla="*/ 18 w 562"/>
                  <a:gd name="T13" fmla="*/ 208 h 415"/>
                  <a:gd name="T14" fmla="*/ 10 w 562"/>
                  <a:gd name="T15" fmla="*/ 92 h 415"/>
                  <a:gd name="T16" fmla="*/ 82 w 562"/>
                  <a:gd name="T17" fmla="*/ 0 h 4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62"/>
                  <a:gd name="T28" fmla="*/ 0 h 415"/>
                  <a:gd name="T29" fmla="*/ 562 w 562"/>
                  <a:gd name="T30" fmla="*/ 415 h 4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62" h="415">
                    <a:moveTo>
                      <a:pt x="508" y="9"/>
                    </a:moveTo>
                    <a:cubicBezTo>
                      <a:pt x="517" y="38"/>
                      <a:pt x="562" y="121"/>
                      <a:pt x="561" y="173"/>
                    </a:cubicBezTo>
                    <a:cubicBezTo>
                      <a:pt x="560" y="225"/>
                      <a:pt x="540" y="285"/>
                      <a:pt x="501" y="324"/>
                    </a:cubicBezTo>
                    <a:cubicBezTo>
                      <a:pt x="462" y="363"/>
                      <a:pt x="382" y="395"/>
                      <a:pt x="328" y="405"/>
                    </a:cubicBezTo>
                    <a:cubicBezTo>
                      <a:pt x="274" y="415"/>
                      <a:pt x="223" y="407"/>
                      <a:pt x="176" y="386"/>
                    </a:cubicBezTo>
                    <a:cubicBezTo>
                      <a:pt x="130" y="365"/>
                      <a:pt x="77" y="311"/>
                      <a:pt x="50" y="281"/>
                    </a:cubicBezTo>
                    <a:cubicBezTo>
                      <a:pt x="24" y="251"/>
                      <a:pt x="25" y="239"/>
                      <a:pt x="18" y="208"/>
                    </a:cubicBezTo>
                    <a:cubicBezTo>
                      <a:pt x="11" y="177"/>
                      <a:pt x="0" y="127"/>
                      <a:pt x="10" y="92"/>
                    </a:cubicBezTo>
                    <a:cubicBezTo>
                      <a:pt x="20" y="57"/>
                      <a:pt x="69" y="18"/>
                      <a:pt x="82" y="0"/>
                    </a:cubicBezTo>
                  </a:path>
                </a:pathLst>
              </a:custGeom>
              <a:grpFill/>
              <a:ln w="38100">
                <a:solidFill>
                  <a:srgbClr val="3333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Text Box 29"/>
              <p:cNvSpPr txBox="1">
                <a:spLocks noChangeArrowheads="1"/>
              </p:cNvSpPr>
              <p:nvPr/>
            </p:nvSpPr>
            <p:spPr bwMode="auto">
              <a:xfrm flipH="1" flipV="1">
                <a:off x="2761" y="3942"/>
                <a:ext cx="411" cy="25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</a:rPr>
                  <a:t>1/1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1851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6C00BF-AF5C-48B4-BF88-8A70D9265C00}" type="slidenum">
              <a:rPr lang="zh-CN" altLang="en-US" smtClean="0">
                <a:latin typeface="Arial" pitchFamily="34" charset="0"/>
              </a:rPr>
              <a:pPr/>
              <a:t>23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62850" name="Text Box 2"/>
          <p:cNvSpPr txBox="1">
            <a:spLocks noChangeArrowheads="1"/>
          </p:cNvSpPr>
          <p:nvPr/>
        </p:nvSpPr>
        <p:spPr bwMode="auto">
          <a:xfrm>
            <a:off x="1146175" y="338138"/>
            <a:ext cx="2308645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3600" dirty="0">
                <a:latin typeface="Times New Roman" pitchFamily="18" charset="0"/>
                <a:sym typeface="Monotype Sorts"/>
              </a:rPr>
              <a:t> 状态化简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423863" y="1238252"/>
            <a:ext cx="6965950" cy="9175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itchFamily="18" charset="0"/>
              </a:rPr>
              <a:t>	用观察法可得最大等价类为：</a:t>
            </a:r>
            <a:r>
              <a:rPr lang="en-US" altLang="zh-CN" sz="2400" dirty="0">
                <a:latin typeface="Times New Roman" pitchFamily="18" charset="0"/>
              </a:rPr>
              <a:t>(A), (B), (C,D)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Times New Roman" pitchFamily="18" charset="0"/>
              </a:rPr>
              <a:t>令</a:t>
            </a:r>
            <a:r>
              <a:rPr lang="en-US" altLang="zh-CN" sz="2400" dirty="0">
                <a:latin typeface="Times New Roman" pitchFamily="18" charset="0"/>
              </a:rPr>
              <a:t>C</a:t>
            </a:r>
            <a:r>
              <a:rPr lang="zh-CN" altLang="en-US" sz="2400" dirty="0">
                <a:latin typeface="Times New Roman" pitchFamily="18" charset="0"/>
              </a:rPr>
              <a:t>＝</a:t>
            </a:r>
            <a:r>
              <a:rPr lang="en-US" altLang="zh-CN" sz="2400" dirty="0">
                <a:latin typeface="Times New Roman" pitchFamily="18" charset="0"/>
              </a:rPr>
              <a:t>(C,D),</a:t>
            </a:r>
            <a:r>
              <a:rPr lang="zh-CN" altLang="zh-CN" sz="2400" dirty="0">
                <a:latin typeface="Times New Roman" pitchFamily="18" charset="0"/>
              </a:rPr>
              <a:t>可得下列最简状态表</a:t>
            </a:r>
            <a:endParaRPr lang="zh-CN" altLang="en-US" sz="2400" dirty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73539" y="2428425"/>
            <a:ext cx="4532312" cy="3390900"/>
            <a:chOff x="2765" y="1786"/>
            <a:chExt cx="2855" cy="2136"/>
          </a:xfrm>
        </p:grpSpPr>
        <p:sp>
          <p:nvSpPr>
            <p:cNvPr id="106518" name="Line 5"/>
            <p:cNvSpPr>
              <a:spLocks noChangeShapeType="1"/>
            </p:cNvSpPr>
            <p:nvPr/>
          </p:nvSpPr>
          <p:spPr bwMode="auto">
            <a:xfrm>
              <a:off x="2843" y="1786"/>
              <a:ext cx="27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9" name="Line 6"/>
            <p:cNvSpPr>
              <a:spLocks noChangeShapeType="1"/>
            </p:cNvSpPr>
            <p:nvPr/>
          </p:nvSpPr>
          <p:spPr bwMode="auto">
            <a:xfrm>
              <a:off x="2866" y="3922"/>
              <a:ext cx="27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0" name="Line 7"/>
            <p:cNvSpPr>
              <a:spLocks noChangeShapeType="1"/>
            </p:cNvSpPr>
            <p:nvPr/>
          </p:nvSpPr>
          <p:spPr bwMode="auto">
            <a:xfrm>
              <a:off x="3503" y="1786"/>
              <a:ext cx="0" cy="21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1" name="Line 8"/>
            <p:cNvSpPr>
              <a:spLocks noChangeShapeType="1"/>
            </p:cNvSpPr>
            <p:nvPr/>
          </p:nvSpPr>
          <p:spPr bwMode="auto">
            <a:xfrm>
              <a:off x="4494" y="2386"/>
              <a:ext cx="0" cy="15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2" name="Line 9"/>
            <p:cNvSpPr>
              <a:spLocks noChangeShapeType="1"/>
            </p:cNvSpPr>
            <p:nvPr/>
          </p:nvSpPr>
          <p:spPr bwMode="auto">
            <a:xfrm>
              <a:off x="3503" y="2374"/>
              <a:ext cx="20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3" name="Line 10"/>
            <p:cNvSpPr>
              <a:spLocks noChangeShapeType="1"/>
            </p:cNvSpPr>
            <p:nvPr/>
          </p:nvSpPr>
          <p:spPr bwMode="auto">
            <a:xfrm>
              <a:off x="2828" y="2926"/>
              <a:ext cx="27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4" name="Text Box 11"/>
            <p:cNvSpPr txBox="1">
              <a:spLocks noChangeArrowheads="1"/>
            </p:cNvSpPr>
            <p:nvPr/>
          </p:nvSpPr>
          <p:spPr bwMode="auto">
            <a:xfrm>
              <a:off x="2765" y="2188"/>
              <a:ext cx="649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400">
                  <a:latin typeface="Times New Roman" pitchFamily="18" charset="0"/>
                </a:rPr>
                <a:t>现   态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6525" name="Text Box 12"/>
            <p:cNvSpPr txBox="1">
              <a:spLocks noChangeArrowheads="1"/>
            </p:cNvSpPr>
            <p:nvPr/>
          </p:nvSpPr>
          <p:spPr bwMode="auto">
            <a:xfrm>
              <a:off x="3912" y="1924"/>
              <a:ext cx="106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次态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zh-CN" altLang="en-US" sz="2400">
                  <a:latin typeface="Times New Roman" pitchFamily="18" charset="0"/>
                </a:rPr>
                <a:t>输出</a:t>
              </a:r>
              <a:r>
                <a:rPr lang="en-US" altLang="zh-CN" sz="240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06526" name="Text Box 13"/>
            <p:cNvSpPr txBox="1">
              <a:spLocks noChangeArrowheads="1"/>
            </p:cNvSpPr>
            <p:nvPr/>
          </p:nvSpPr>
          <p:spPr bwMode="auto">
            <a:xfrm>
              <a:off x="3789" y="2488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06527" name="Text Box 14"/>
            <p:cNvSpPr txBox="1">
              <a:spLocks noChangeArrowheads="1"/>
            </p:cNvSpPr>
            <p:nvPr/>
          </p:nvSpPr>
          <p:spPr bwMode="auto">
            <a:xfrm>
              <a:off x="4841" y="2488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06528" name="Text Box 15"/>
            <p:cNvSpPr txBox="1">
              <a:spLocks noChangeArrowheads="1"/>
            </p:cNvSpPr>
            <p:nvPr/>
          </p:nvSpPr>
          <p:spPr bwMode="auto">
            <a:xfrm>
              <a:off x="3017" y="2992"/>
              <a:ext cx="257" cy="7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  <a:p>
              <a:r>
                <a:rPr lang="en-US" altLang="zh-CN" sz="2400">
                  <a:latin typeface="Times New Roman" pitchFamily="18" charset="0"/>
                </a:rPr>
                <a:t>C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06529" name="Text Box 16"/>
            <p:cNvSpPr txBox="1">
              <a:spLocks noChangeArrowheads="1"/>
            </p:cNvSpPr>
            <p:nvPr/>
          </p:nvSpPr>
          <p:spPr bwMode="auto">
            <a:xfrm>
              <a:off x="3797" y="2992"/>
              <a:ext cx="407" cy="7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</p:txBody>
        </p:sp>
        <p:sp>
          <p:nvSpPr>
            <p:cNvPr id="106530" name="Text Box 17"/>
            <p:cNvSpPr txBox="1">
              <a:spLocks noChangeArrowheads="1"/>
            </p:cNvSpPr>
            <p:nvPr/>
          </p:nvSpPr>
          <p:spPr bwMode="auto">
            <a:xfrm>
              <a:off x="4841" y="2992"/>
              <a:ext cx="396" cy="7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B/0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C/0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C/1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6513" y="2405064"/>
            <a:ext cx="3905250" cy="3810000"/>
            <a:chOff x="93" y="1647"/>
            <a:chExt cx="2460" cy="2400"/>
          </a:xfrm>
        </p:grpSpPr>
        <p:sp>
          <p:nvSpPr>
            <p:cNvPr id="106505" name="Line 19"/>
            <p:cNvSpPr>
              <a:spLocks noChangeShapeType="1"/>
            </p:cNvSpPr>
            <p:nvPr/>
          </p:nvSpPr>
          <p:spPr bwMode="auto">
            <a:xfrm>
              <a:off x="267" y="1647"/>
              <a:ext cx="22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6" name="Line 20"/>
            <p:cNvSpPr>
              <a:spLocks noChangeShapeType="1"/>
            </p:cNvSpPr>
            <p:nvPr/>
          </p:nvSpPr>
          <p:spPr bwMode="auto">
            <a:xfrm>
              <a:off x="286" y="4035"/>
              <a:ext cx="22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7" name="Line 21"/>
            <p:cNvSpPr>
              <a:spLocks noChangeShapeType="1"/>
            </p:cNvSpPr>
            <p:nvPr/>
          </p:nvSpPr>
          <p:spPr bwMode="auto">
            <a:xfrm>
              <a:off x="811" y="1647"/>
              <a:ext cx="0" cy="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8" name="Line 22"/>
            <p:cNvSpPr>
              <a:spLocks noChangeShapeType="1"/>
            </p:cNvSpPr>
            <p:nvPr/>
          </p:nvSpPr>
          <p:spPr bwMode="auto">
            <a:xfrm>
              <a:off x="1626" y="2247"/>
              <a:ext cx="0" cy="17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9" name="Line 23"/>
            <p:cNvSpPr>
              <a:spLocks noChangeShapeType="1"/>
            </p:cNvSpPr>
            <p:nvPr/>
          </p:nvSpPr>
          <p:spPr bwMode="auto">
            <a:xfrm>
              <a:off x="811" y="2235"/>
              <a:ext cx="1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0" name="Line 24"/>
            <p:cNvSpPr>
              <a:spLocks noChangeShapeType="1"/>
            </p:cNvSpPr>
            <p:nvPr/>
          </p:nvSpPr>
          <p:spPr bwMode="auto">
            <a:xfrm>
              <a:off x="255" y="2787"/>
              <a:ext cx="22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1" name="Text Box 25"/>
            <p:cNvSpPr txBox="1">
              <a:spLocks noChangeArrowheads="1"/>
            </p:cNvSpPr>
            <p:nvPr/>
          </p:nvSpPr>
          <p:spPr bwMode="auto">
            <a:xfrm>
              <a:off x="93" y="2049"/>
              <a:ext cx="649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400">
                  <a:latin typeface="Times New Roman" pitchFamily="18" charset="0"/>
                </a:rPr>
                <a:t>现   态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6512" name="Text Box 26"/>
            <p:cNvSpPr txBox="1">
              <a:spLocks noChangeArrowheads="1"/>
            </p:cNvSpPr>
            <p:nvPr/>
          </p:nvSpPr>
          <p:spPr bwMode="auto">
            <a:xfrm>
              <a:off x="1312" y="1773"/>
              <a:ext cx="106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次态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zh-CN" altLang="en-US" sz="2400">
                  <a:latin typeface="Times New Roman" pitchFamily="18" charset="0"/>
                </a:rPr>
                <a:t>输出</a:t>
              </a:r>
              <a:r>
                <a:rPr lang="en-US" altLang="zh-CN" sz="240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06513" name="Text Box 27"/>
            <p:cNvSpPr txBox="1">
              <a:spLocks noChangeArrowheads="1"/>
            </p:cNvSpPr>
            <p:nvPr/>
          </p:nvSpPr>
          <p:spPr bwMode="auto">
            <a:xfrm>
              <a:off x="1047" y="2349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06514" name="Text Box 28"/>
            <p:cNvSpPr txBox="1">
              <a:spLocks noChangeArrowheads="1"/>
            </p:cNvSpPr>
            <p:nvPr/>
          </p:nvSpPr>
          <p:spPr bwMode="auto">
            <a:xfrm>
              <a:off x="1912" y="2349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06515" name="Text Box 29"/>
            <p:cNvSpPr txBox="1">
              <a:spLocks noChangeArrowheads="1"/>
            </p:cNvSpPr>
            <p:nvPr/>
          </p:nvSpPr>
          <p:spPr bwMode="auto">
            <a:xfrm>
              <a:off x="316" y="2834"/>
              <a:ext cx="257" cy="9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  <a:p>
              <a:r>
                <a:rPr lang="en-US" altLang="zh-CN" sz="2400">
                  <a:latin typeface="Times New Roman" pitchFamily="18" charset="0"/>
                </a:rPr>
                <a:t>C</a:t>
              </a:r>
            </a:p>
            <a:p>
              <a:r>
                <a:rPr lang="en-US" altLang="zh-CN" sz="2400">
                  <a:latin typeface="Times New Roman" pitchFamily="18" charset="0"/>
                </a:rPr>
                <a:t>D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06516" name="Text Box 30"/>
            <p:cNvSpPr txBox="1">
              <a:spLocks noChangeArrowheads="1"/>
            </p:cNvSpPr>
            <p:nvPr/>
          </p:nvSpPr>
          <p:spPr bwMode="auto">
            <a:xfrm>
              <a:off x="1053" y="2853"/>
              <a:ext cx="407" cy="9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</p:txBody>
        </p:sp>
        <p:sp>
          <p:nvSpPr>
            <p:cNvPr id="106517" name="Text Box 31"/>
            <p:cNvSpPr txBox="1">
              <a:spLocks noChangeArrowheads="1"/>
            </p:cNvSpPr>
            <p:nvPr/>
          </p:nvSpPr>
          <p:spPr bwMode="auto">
            <a:xfrm>
              <a:off x="1912" y="2853"/>
              <a:ext cx="407" cy="9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B/0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C/0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D/1</a:t>
              </a:r>
            </a:p>
            <a:p>
              <a:r>
                <a:rPr lang="en-US" altLang="zh-CN" sz="2400">
                  <a:latin typeface="Times New Roman" pitchFamily="18" charset="0"/>
                </a:rPr>
                <a:t>D/1</a:t>
              </a: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EACD5A-6CF0-4302-914D-10C6BA62C184}" type="datetime1">
              <a:rPr lang="zh-CN" altLang="en-US" smtClean="0"/>
              <a:t>2019/11/29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203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F97CBE-57DF-4840-A0E3-B9E1A37DFA1F}" type="slidenum">
              <a:rPr lang="zh-CN" altLang="en-US" smtClean="0">
                <a:latin typeface="Arial" pitchFamily="34" charset="0"/>
              </a:rPr>
              <a:pPr/>
              <a:t>24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725488" y="1290638"/>
            <a:ext cx="1415772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sym typeface="Monotype Sorts"/>
              </a:rPr>
              <a:t>状态编码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4971257" y="1084264"/>
            <a:ext cx="3600450" cy="21605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Tx/>
              <a:buChar char="•"/>
            </a:pPr>
            <a:r>
              <a:rPr lang="zh-CN" altLang="en-US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AB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BC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AC</a:t>
            </a:r>
            <a:r>
              <a:rPr lang="zh-CN" altLang="zh-CN" sz="2400" dirty="0">
                <a:latin typeface="Times New Roman" pitchFamily="18" charset="0"/>
              </a:rPr>
              <a:t>应相邻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lang="zh-CN" altLang="zh-CN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AB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AC</a:t>
            </a:r>
            <a:r>
              <a:rPr lang="zh-CN" altLang="zh-CN" sz="2400" dirty="0">
                <a:latin typeface="Times New Roman" pitchFamily="18" charset="0"/>
              </a:rPr>
              <a:t>应相邻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lang="zh-CN" altLang="zh-CN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AB</a:t>
            </a:r>
            <a:r>
              <a:rPr lang="zh-CN" altLang="zh-CN" sz="2400" dirty="0">
                <a:latin typeface="Times New Roman" pitchFamily="18" charset="0"/>
              </a:rPr>
              <a:t>应相邻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lang="zh-CN" altLang="zh-CN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A</a:t>
            </a:r>
            <a:r>
              <a:rPr lang="zh-CN" altLang="zh-CN" sz="2400" dirty="0">
                <a:latin typeface="Times New Roman" pitchFamily="18" charset="0"/>
              </a:rPr>
              <a:t>应为逻辑0</a:t>
            </a:r>
            <a:endParaRPr lang="en-US" altLang="zh-CN" sz="2400" dirty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6862" y="3251882"/>
            <a:ext cx="2659063" cy="2767013"/>
            <a:chOff x="3476" y="2092"/>
            <a:chExt cx="1675" cy="1743"/>
          </a:xfrm>
        </p:grpSpPr>
        <p:sp>
          <p:nvSpPr>
            <p:cNvPr id="107542" name="Text Box 5"/>
            <p:cNvSpPr txBox="1">
              <a:spLocks noChangeArrowheads="1"/>
            </p:cNvSpPr>
            <p:nvPr/>
          </p:nvSpPr>
          <p:spPr bwMode="auto">
            <a:xfrm>
              <a:off x="4133" y="2713"/>
              <a:ext cx="27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7543" name="Text Box 6"/>
            <p:cNvSpPr txBox="1">
              <a:spLocks noChangeArrowheads="1"/>
            </p:cNvSpPr>
            <p:nvPr/>
          </p:nvSpPr>
          <p:spPr bwMode="auto">
            <a:xfrm>
              <a:off x="4709" y="3337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7544" name="Text Box 7"/>
            <p:cNvSpPr txBox="1">
              <a:spLocks noChangeArrowheads="1"/>
            </p:cNvSpPr>
            <p:nvPr/>
          </p:nvSpPr>
          <p:spPr bwMode="auto">
            <a:xfrm>
              <a:off x="4133" y="3361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7545" name="Text Box 8"/>
            <p:cNvSpPr txBox="1">
              <a:spLocks noChangeArrowheads="1"/>
            </p:cNvSpPr>
            <p:nvPr/>
          </p:nvSpPr>
          <p:spPr bwMode="auto">
            <a:xfrm>
              <a:off x="4121" y="2341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7546" name="Text Box 9"/>
            <p:cNvSpPr txBox="1">
              <a:spLocks noChangeArrowheads="1"/>
            </p:cNvSpPr>
            <p:nvPr/>
          </p:nvSpPr>
          <p:spPr bwMode="auto">
            <a:xfrm>
              <a:off x="4769" y="2341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7547" name="Text Box 10"/>
            <p:cNvSpPr txBox="1">
              <a:spLocks noChangeArrowheads="1"/>
            </p:cNvSpPr>
            <p:nvPr/>
          </p:nvSpPr>
          <p:spPr bwMode="auto">
            <a:xfrm>
              <a:off x="3725" y="2797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7548" name="Text Box 11"/>
            <p:cNvSpPr txBox="1">
              <a:spLocks noChangeArrowheads="1"/>
            </p:cNvSpPr>
            <p:nvPr/>
          </p:nvSpPr>
          <p:spPr bwMode="auto">
            <a:xfrm>
              <a:off x="3749" y="3433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07549" name="Group 12"/>
            <p:cNvGrpSpPr>
              <a:grpSpLocks/>
            </p:cNvGrpSpPr>
            <p:nvPr/>
          </p:nvGrpSpPr>
          <p:grpSpPr bwMode="auto">
            <a:xfrm>
              <a:off x="3531" y="2215"/>
              <a:ext cx="1620" cy="1620"/>
              <a:chOff x="2784" y="1788"/>
              <a:chExt cx="1620" cy="1620"/>
            </a:xfrm>
          </p:grpSpPr>
          <p:grpSp>
            <p:nvGrpSpPr>
              <p:cNvPr id="107552" name="Group 13"/>
              <p:cNvGrpSpPr>
                <a:grpSpLocks/>
              </p:cNvGrpSpPr>
              <p:nvPr/>
            </p:nvGrpSpPr>
            <p:grpSpPr bwMode="auto">
              <a:xfrm>
                <a:off x="3204" y="2208"/>
                <a:ext cx="1200" cy="1200"/>
                <a:chOff x="1272" y="1896"/>
                <a:chExt cx="1200" cy="1200"/>
              </a:xfrm>
            </p:grpSpPr>
            <p:sp>
              <p:nvSpPr>
                <p:cNvPr id="107554" name="Rectangle 14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55" name="Rectangle 15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56" name="Rectangle 16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57" name="Rectangle 17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7553" name="Line 18"/>
              <p:cNvSpPr>
                <a:spLocks noChangeShapeType="1"/>
              </p:cNvSpPr>
              <p:nvPr/>
            </p:nvSpPr>
            <p:spPr bwMode="auto">
              <a:xfrm>
                <a:off x="2784" y="1788"/>
                <a:ext cx="432" cy="432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7550" name="Text Box 19"/>
            <p:cNvSpPr txBox="1">
              <a:spLocks noChangeArrowheads="1"/>
            </p:cNvSpPr>
            <p:nvPr/>
          </p:nvSpPr>
          <p:spPr bwMode="auto">
            <a:xfrm>
              <a:off x="3476" y="2441"/>
              <a:ext cx="321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</a:rPr>
                <a:t>Q</a:t>
              </a:r>
              <a:r>
                <a:rPr lang="en-US" altLang="zh-CN" sz="2400" baseline="-25000" dirty="0">
                  <a:latin typeface="Times New Roman" pitchFamily="18" charset="0"/>
                </a:rPr>
                <a:t>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07551" name="Text Box 20"/>
            <p:cNvSpPr txBox="1">
              <a:spLocks noChangeArrowheads="1"/>
            </p:cNvSpPr>
            <p:nvPr/>
          </p:nvSpPr>
          <p:spPr bwMode="auto">
            <a:xfrm>
              <a:off x="3725" y="2092"/>
              <a:ext cx="37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</a:rPr>
                <a:t>Q</a:t>
              </a:r>
              <a:r>
                <a:rPr lang="en-US" altLang="zh-CN" sz="2400" baseline="-25000" dirty="0">
                  <a:latin typeface="Times New Roman" pitchFamily="18" charset="0"/>
                </a:rPr>
                <a:t>2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61926" y="2020888"/>
            <a:ext cx="4260058" cy="3390900"/>
            <a:chOff x="2765" y="1786"/>
            <a:chExt cx="2855" cy="2136"/>
          </a:xfrm>
        </p:grpSpPr>
        <p:sp>
          <p:nvSpPr>
            <p:cNvPr id="107529" name="Line 22"/>
            <p:cNvSpPr>
              <a:spLocks noChangeShapeType="1"/>
            </p:cNvSpPr>
            <p:nvPr/>
          </p:nvSpPr>
          <p:spPr bwMode="auto">
            <a:xfrm>
              <a:off x="2843" y="1786"/>
              <a:ext cx="27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0" name="Line 23"/>
            <p:cNvSpPr>
              <a:spLocks noChangeShapeType="1"/>
            </p:cNvSpPr>
            <p:nvPr/>
          </p:nvSpPr>
          <p:spPr bwMode="auto">
            <a:xfrm>
              <a:off x="2866" y="3922"/>
              <a:ext cx="27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1" name="Line 24"/>
            <p:cNvSpPr>
              <a:spLocks noChangeShapeType="1"/>
            </p:cNvSpPr>
            <p:nvPr/>
          </p:nvSpPr>
          <p:spPr bwMode="auto">
            <a:xfrm>
              <a:off x="3503" y="1786"/>
              <a:ext cx="0" cy="21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2" name="Line 25"/>
            <p:cNvSpPr>
              <a:spLocks noChangeShapeType="1"/>
            </p:cNvSpPr>
            <p:nvPr/>
          </p:nvSpPr>
          <p:spPr bwMode="auto">
            <a:xfrm>
              <a:off x="4494" y="2386"/>
              <a:ext cx="0" cy="15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3" name="Line 26"/>
            <p:cNvSpPr>
              <a:spLocks noChangeShapeType="1"/>
            </p:cNvSpPr>
            <p:nvPr/>
          </p:nvSpPr>
          <p:spPr bwMode="auto">
            <a:xfrm>
              <a:off x="3503" y="2374"/>
              <a:ext cx="20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4" name="Line 27"/>
            <p:cNvSpPr>
              <a:spLocks noChangeShapeType="1"/>
            </p:cNvSpPr>
            <p:nvPr/>
          </p:nvSpPr>
          <p:spPr bwMode="auto">
            <a:xfrm>
              <a:off x="2828" y="2926"/>
              <a:ext cx="27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5" name="Text Box 28"/>
            <p:cNvSpPr txBox="1">
              <a:spLocks noChangeArrowheads="1"/>
            </p:cNvSpPr>
            <p:nvPr/>
          </p:nvSpPr>
          <p:spPr bwMode="auto">
            <a:xfrm>
              <a:off x="2765" y="2188"/>
              <a:ext cx="649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400">
                  <a:latin typeface="Times New Roman" pitchFamily="18" charset="0"/>
                </a:rPr>
                <a:t>现   态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7536" name="Text Box 29"/>
            <p:cNvSpPr txBox="1">
              <a:spLocks noChangeArrowheads="1"/>
            </p:cNvSpPr>
            <p:nvPr/>
          </p:nvSpPr>
          <p:spPr bwMode="auto">
            <a:xfrm>
              <a:off x="3912" y="1924"/>
              <a:ext cx="106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次态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zh-CN" altLang="en-US" sz="2400">
                  <a:latin typeface="Times New Roman" pitchFamily="18" charset="0"/>
                </a:rPr>
                <a:t>输出</a:t>
              </a:r>
              <a:r>
                <a:rPr lang="en-US" altLang="zh-CN" sz="240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07537" name="Text Box 30"/>
            <p:cNvSpPr txBox="1">
              <a:spLocks noChangeArrowheads="1"/>
            </p:cNvSpPr>
            <p:nvPr/>
          </p:nvSpPr>
          <p:spPr bwMode="auto">
            <a:xfrm>
              <a:off x="3789" y="2488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07538" name="Text Box 31"/>
            <p:cNvSpPr txBox="1">
              <a:spLocks noChangeArrowheads="1"/>
            </p:cNvSpPr>
            <p:nvPr/>
          </p:nvSpPr>
          <p:spPr bwMode="auto">
            <a:xfrm>
              <a:off x="4841" y="2488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07539" name="Text Box 32"/>
            <p:cNvSpPr txBox="1">
              <a:spLocks noChangeArrowheads="1"/>
            </p:cNvSpPr>
            <p:nvPr/>
          </p:nvSpPr>
          <p:spPr bwMode="auto">
            <a:xfrm>
              <a:off x="3017" y="2992"/>
              <a:ext cx="257" cy="7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  <a:p>
              <a:r>
                <a:rPr lang="en-US" altLang="zh-CN" sz="2400">
                  <a:latin typeface="Times New Roman" pitchFamily="18" charset="0"/>
                </a:rPr>
                <a:t>C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07540" name="Text Box 33"/>
            <p:cNvSpPr txBox="1">
              <a:spLocks noChangeArrowheads="1"/>
            </p:cNvSpPr>
            <p:nvPr/>
          </p:nvSpPr>
          <p:spPr bwMode="auto">
            <a:xfrm>
              <a:off x="3797" y="2992"/>
              <a:ext cx="407" cy="7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</p:txBody>
        </p:sp>
        <p:sp>
          <p:nvSpPr>
            <p:cNvPr id="107541" name="Text Box 34"/>
            <p:cNvSpPr txBox="1">
              <a:spLocks noChangeArrowheads="1"/>
            </p:cNvSpPr>
            <p:nvPr/>
          </p:nvSpPr>
          <p:spPr bwMode="auto">
            <a:xfrm>
              <a:off x="4841" y="2992"/>
              <a:ext cx="396" cy="7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B/0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C/0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C/1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D74A1-B916-40C1-8D76-153DD8BCE457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718575" y="4371070"/>
            <a:ext cx="1009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66750"/>
            <a:r>
              <a:rPr lang="en-US" altLang="zh-CN" sz="2400" dirty="0">
                <a:latin typeface="Times New Roman" pitchFamily="18" charset="0"/>
              </a:rPr>
              <a:t>A:00</a:t>
            </a:r>
          </a:p>
          <a:p>
            <a:pPr defTabSz="666750"/>
            <a:r>
              <a:rPr lang="en-US" altLang="zh-CN" sz="2400" dirty="0">
                <a:latin typeface="Times New Roman" pitchFamily="18" charset="0"/>
              </a:rPr>
              <a:t>B:01</a:t>
            </a:r>
          </a:p>
          <a:p>
            <a:pPr defTabSz="666750"/>
            <a:r>
              <a:rPr lang="en-US" altLang="zh-CN" sz="2400" dirty="0">
                <a:latin typeface="Times New Roman" pitchFamily="18" charset="0"/>
              </a:rPr>
              <a:t>C:11</a:t>
            </a:r>
            <a:endParaRPr lang="en-US" altLang="zh-CN" sz="2400" baseline="-25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52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0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9F3824-4808-4823-B768-1FD744431944}" type="slidenum">
              <a:rPr lang="zh-CN" altLang="en-US" smtClean="0">
                <a:latin typeface="Arial" pitchFamily="34" charset="0"/>
              </a:rPr>
              <a:pPr/>
              <a:t>25</a:t>
            </a:fld>
            <a:endParaRPr lang="en-US" altLang="zh-CN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7316" y="1962831"/>
            <a:ext cx="3771900" cy="3336925"/>
            <a:chOff x="2760" y="1498"/>
            <a:chExt cx="2376" cy="2102"/>
          </a:xfrm>
        </p:grpSpPr>
        <p:sp>
          <p:nvSpPr>
            <p:cNvPr id="108581" name="Line 3"/>
            <p:cNvSpPr>
              <a:spLocks noChangeShapeType="1"/>
            </p:cNvSpPr>
            <p:nvPr/>
          </p:nvSpPr>
          <p:spPr bwMode="auto">
            <a:xfrm>
              <a:off x="2789" y="1498"/>
              <a:ext cx="2166" cy="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2" name="Line 4"/>
            <p:cNvSpPr>
              <a:spLocks noChangeShapeType="1"/>
            </p:cNvSpPr>
            <p:nvPr/>
          </p:nvSpPr>
          <p:spPr bwMode="auto">
            <a:xfrm>
              <a:off x="2789" y="3599"/>
              <a:ext cx="216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3" name="Line 5"/>
            <p:cNvSpPr>
              <a:spLocks noChangeShapeType="1"/>
            </p:cNvSpPr>
            <p:nvPr/>
          </p:nvSpPr>
          <p:spPr bwMode="auto">
            <a:xfrm>
              <a:off x="3422" y="1498"/>
              <a:ext cx="0" cy="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4" name="Line 6"/>
            <p:cNvSpPr>
              <a:spLocks noChangeShapeType="1"/>
            </p:cNvSpPr>
            <p:nvPr/>
          </p:nvSpPr>
          <p:spPr bwMode="auto">
            <a:xfrm>
              <a:off x="4073" y="2037"/>
              <a:ext cx="0" cy="15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5" name="Line 7"/>
            <p:cNvSpPr>
              <a:spLocks noChangeShapeType="1"/>
            </p:cNvSpPr>
            <p:nvPr/>
          </p:nvSpPr>
          <p:spPr bwMode="auto">
            <a:xfrm flipV="1">
              <a:off x="3501" y="2014"/>
              <a:ext cx="1454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6" name="Line 8"/>
            <p:cNvSpPr>
              <a:spLocks noChangeShapeType="1"/>
            </p:cNvSpPr>
            <p:nvPr/>
          </p:nvSpPr>
          <p:spPr bwMode="auto">
            <a:xfrm>
              <a:off x="2789" y="2521"/>
              <a:ext cx="2166" cy="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7" name="Text Box 9"/>
            <p:cNvSpPr txBox="1">
              <a:spLocks noChangeArrowheads="1"/>
            </p:cNvSpPr>
            <p:nvPr/>
          </p:nvSpPr>
          <p:spPr bwMode="auto">
            <a:xfrm>
              <a:off x="2760" y="1568"/>
              <a:ext cx="662" cy="8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800" dirty="0">
                  <a:latin typeface="Times New Roman" pitchFamily="18" charset="0"/>
                </a:rPr>
                <a:t>现态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Times New Roman" pitchFamily="18" charset="0"/>
                </a:rPr>
                <a:t>Q</a:t>
              </a:r>
              <a:r>
                <a:rPr lang="en-US" altLang="zh-CN" sz="2400" baseline="-25000" dirty="0">
                  <a:latin typeface="Times New Roman" pitchFamily="18" charset="0"/>
                </a:rPr>
                <a:t>2</a:t>
              </a:r>
              <a:r>
                <a:rPr lang="en-US" altLang="zh-CN" sz="2400" dirty="0">
                  <a:latin typeface="Times New Roman" pitchFamily="18" charset="0"/>
                </a:rPr>
                <a:t> Q</a:t>
              </a:r>
              <a:r>
                <a:rPr lang="en-US" altLang="zh-CN" sz="2400" baseline="-25000" dirty="0">
                  <a:latin typeface="Times New Roman" pitchFamily="18" charset="0"/>
                </a:rPr>
                <a:t>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08588" name="Text Box 10"/>
            <p:cNvSpPr txBox="1">
              <a:spLocks noChangeArrowheads="1"/>
            </p:cNvSpPr>
            <p:nvPr/>
          </p:nvSpPr>
          <p:spPr bwMode="auto">
            <a:xfrm>
              <a:off x="3469" y="1598"/>
              <a:ext cx="1667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itchFamily="18" charset="0"/>
                </a:rPr>
                <a:t>次态</a:t>
              </a:r>
              <a:r>
                <a:rPr lang="en-US" altLang="zh-CN" sz="2400" dirty="0">
                  <a:latin typeface="Times New Roman" pitchFamily="18" charset="0"/>
                </a:rPr>
                <a:t>Q*</a:t>
              </a:r>
              <a:r>
                <a:rPr lang="en-US" altLang="zh-CN" sz="2400" baseline="-25000" dirty="0">
                  <a:latin typeface="Times New Roman" pitchFamily="18" charset="0"/>
                </a:rPr>
                <a:t>2</a:t>
              </a:r>
              <a:r>
                <a:rPr lang="en-US" altLang="zh-CN" sz="2400" dirty="0">
                  <a:latin typeface="Times New Roman" pitchFamily="18" charset="0"/>
                </a:rPr>
                <a:t>Q*</a:t>
              </a:r>
              <a:r>
                <a:rPr lang="en-US" altLang="zh-CN" sz="2400" baseline="-25000" dirty="0">
                  <a:latin typeface="Times New Roman" pitchFamily="18" charset="0"/>
                </a:rPr>
                <a:t>1</a:t>
              </a:r>
              <a:r>
                <a:rPr lang="en-US" altLang="zh-CN" sz="2400" dirty="0">
                  <a:latin typeface="Times New Roman" pitchFamily="18" charset="0"/>
                </a:rPr>
                <a:t>/</a:t>
              </a:r>
              <a:r>
                <a:rPr lang="zh-CN" altLang="en-US" sz="2400" dirty="0">
                  <a:latin typeface="Times New Roman" pitchFamily="18" charset="0"/>
                </a:rPr>
                <a:t>输出</a:t>
              </a:r>
              <a:r>
                <a:rPr lang="en-US" altLang="zh-CN" sz="2400" dirty="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08589" name="Text Box 11"/>
            <p:cNvSpPr txBox="1">
              <a:spLocks noChangeArrowheads="1"/>
            </p:cNvSpPr>
            <p:nvPr/>
          </p:nvSpPr>
          <p:spPr bwMode="auto">
            <a:xfrm>
              <a:off x="3554" y="2086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08590" name="Text Box 12"/>
            <p:cNvSpPr txBox="1">
              <a:spLocks noChangeArrowheads="1"/>
            </p:cNvSpPr>
            <p:nvPr/>
          </p:nvSpPr>
          <p:spPr bwMode="auto">
            <a:xfrm>
              <a:off x="4155" y="2100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08591" name="Text Box 13"/>
            <p:cNvSpPr txBox="1">
              <a:spLocks noChangeArrowheads="1"/>
            </p:cNvSpPr>
            <p:nvPr/>
          </p:nvSpPr>
          <p:spPr bwMode="auto">
            <a:xfrm>
              <a:off x="2842" y="2545"/>
              <a:ext cx="399" cy="8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0 0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0 1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1 1</a:t>
              </a:r>
              <a:endParaRPr lang="en-US" altLang="zh-CN" sz="2800" baseline="-25000" dirty="0">
                <a:latin typeface="Times New Roman" pitchFamily="18" charset="0"/>
              </a:endParaRPr>
            </a:p>
          </p:txBody>
        </p:sp>
        <p:sp>
          <p:nvSpPr>
            <p:cNvPr id="108592" name="Text Box 14"/>
            <p:cNvSpPr txBox="1">
              <a:spLocks noChangeArrowheads="1"/>
            </p:cNvSpPr>
            <p:nvPr/>
          </p:nvSpPr>
          <p:spPr bwMode="auto">
            <a:xfrm>
              <a:off x="3537" y="2545"/>
              <a:ext cx="518" cy="9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00/0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00/0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00/0</a:t>
              </a:r>
            </a:p>
          </p:txBody>
        </p:sp>
        <p:sp>
          <p:nvSpPr>
            <p:cNvPr id="108593" name="Text Box 15"/>
            <p:cNvSpPr txBox="1">
              <a:spLocks noChangeArrowheads="1"/>
            </p:cNvSpPr>
            <p:nvPr/>
          </p:nvSpPr>
          <p:spPr bwMode="auto">
            <a:xfrm>
              <a:off x="4155" y="2569"/>
              <a:ext cx="518" cy="9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</a:rPr>
                <a:t>01/0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11/0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11/1</a:t>
              </a: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D2A9FB-88D0-4FEE-9CFE-C15C99627EAD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158073" y="1280503"/>
            <a:ext cx="1980029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sym typeface="Monotype Sorts"/>
              </a:rPr>
              <a:t>状态转移表</a:t>
            </a:r>
            <a:endParaRPr lang="zh-CN" altLang="en-US" sz="2800" dirty="0">
              <a:latin typeface="Times New Roman" pitchFamily="18" charset="0"/>
            </a:endParaRPr>
          </a:p>
        </p:txBody>
      </p:sp>
      <p:grpSp>
        <p:nvGrpSpPr>
          <p:cNvPr id="51" name="Group 2"/>
          <p:cNvGrpSpPr>
            <a:grpSpLocks/>
          </p:cNvGrpSpPr>
          <p:nvPr/>
        </p:nvGrpSpPr>
        <p:grpSpPr bwMode="auto">
          <a:xfrm>
            <a:off x="4203826" y="1302501"/>
            <a:ext cx="4239802" cy="4143076"/>
            <a:chOff x="249" y="1307"/>
            <a:chExt cx="2937" cy="2636"/>
          </a:xfrm>
        </p:grpSpPr>
        <p:sp>
          <p:nvSpPr>
            <p:cNvPr id="52" name="Line 3"/>
            <p:cNvSpPr>
              <a:spLocks noChangeShapeType="1"/>
            </p:cNvSpPr>
            <p:nvPr/>
          </p:nvSpPr>
          <p:spPr bwMode="auto">
            <a:xfrm>
              <a:off x="319" y="1307"/>
              <a:ext cx="2867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4"/>
            <p:cNvSpPr>
              <a:spLocks noChangeShapeType="1"/>
            </p:cNvSpPr>
            <p:nvPr/>
          </p:nvSpPr>
          <p:spPr bwMode="auto">
            <a:xfrm>
              <a:off x="249" y="3943"/>
              <a:ext cx="28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"/>
            <p:cNvSpPr>
              <a:spLocks noChangeShapeType="1"/>
            </p:cNvSpPr>
            <p:nvPr/>
          </p:nvSpPr>
          <p:spPr bwMode="auto">
            <a:xfrm>
              <a:off x="871" y="1315"/>
              <a:ext cx="0" cy="26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6"/>
            <p:cNvSpPr>
              <a:spLocks noChangeShapeType="1"/>
            </p:cNvSpPr>
            <p:nvPr/>
          </p:nvSpPr>
          <p:spPr bwMode="auto">
            <a:xfrm>
              <a:off x="1614" y="1325"/>
              <a:ext cx="0" cy="26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7"/>
            <p:cNvSpPr>
              <a:spLocks noChangeShapeType="1"/>
            </p:cNvSpPr>
            <p:nvPr/>
          </p:nvSpPr>
          <p:spPr bwMode="auto">
            <a:xfrm>
              <a:off x="307" y="1946"/>
              <a:ext cx="2879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922" y="1365"/>
              <a:ext cx="703" cy="5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latin typeface="Times New Roman" pitchFamily="18" charset="0"/>
                </a:rPr>
                <a:t>现态</a:t>
              </a:r>
            </a:p>
            <a:p>
              <a:r>
                <a:rPr lang="zh-CN" altLang="zh-CN" sz="2400" dirty="0">
                  <a:latin typeface="Times New Roman" pitchFamily="18" charset="0"/>
                </a:rPr>
                <a:t> </a:t>
              </a:r>
              <a:r>
                <a:rPr lang="en-US" altLang="zh-CN" sz="2400" dirty="0">
                  <a:latin typeface="Times New Roman" pitchFamily="18" charset="0"/>
                </a:rPr>
                <a:t>Q</a:t>
              </a:r>
              <a:r>
                <a:rPr lang="en-US" altLang="zh-CN" sz="2400" baseline="-25000" dirty="0">
                  <a:latin typeface="Times New Roman" pitchFamily="18" charset="0"/>
                </a:rPr>
                <a:t>2</a:t>
              </a:r>
              <a:r>
                <a:rPr lang="en-US" altLang="zh-CN" sz="2400" dirty="0">
                  <a:latin typeface="Times New Roman" pitchFamily="18" charset="0"/>
                </a:rPr>
                <a:t> Q</a:t>
              </a:r>
              <a:r>
                <a:rPr lang="en-US" altLang="zh-CN" sz="2400" baseline="-25000" dirty="0">
                  <a:latin typeface="Times New Roman" pitchFamily="18" charset="0"/>
                </a:rPr>
                <a:t>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1676" y="1345"/>
              <a:ext cx="721" cy="5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Times New Roman" pitchFamily="18" charset="0"/>
                </a:rPr>
                <a:t>次 态</a:t>
              </a:r>
            </a:p>
            <a:p>
              <a:r>
                <a:rPr lang="en-US" altLang="zh-CN" sz="2400" dirty="0">
                  <a:latin typeface="Times New Roman" pitchFamily="18" charset="0"/>
                </a:rPr>
                <a:t>Q</a:t>
              </a:r>
              <a:r>
                <a:rPr lang="en-US" altLang="zh-CN" sz="2400" baseline="-25000" dirty="0">
                  <a:latin typeface="Times New Roman" pitchFamily="18" charset="0"/>
                </a:rPr>
                <a:t>2</a:t>
              </a:r>
              <a:r>
                <a:rPr lang="en-US" altLang="zh-CN" sz="2400" baseline="30000" dirty="0">
                  <a:latin typeface="Times New Roman" pitchFamily="18" charset="0"/>
                </a:rPr>
                <a:t>*</a:t>
              </a:r>
              <a:r>
                <a:rPr lang="en-US" altLang="zh-CN" sz="2400" dirty="0">
                  <a:latin typeface="Times New Roman" pitchFamily="18" charset="0"/>
                </a:rPr>
                <a:t>Q</a:t>
              </a:r>
              <a:r>
                <a:rPr lang="en-US" altLang="zh-CN" sz="2400" baseline="-25000" dirty="0">
                  <a:latin typeface="Times New Roman" pitchFamily="18" charset="0"/>
                </a:rPr>
                <a:t>1</a:t>
              </a:r>
              <a:r>
                <a:rPr lang="en-US" altLang="zh-CN" sz="2400" baseline="30000" dirty="0">
                  <a:latin typeface="Times New Roman" pitchFamily="18" charset="0"/>
                </a:rPr>
                <a:t>*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1082" y="1983"/>
              <a:ext cx="341" cy="19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01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11</a:t>
              </a:r>
            </a:p>
            <a:p>
              <a:pPr defTabSz="666750"/>
              <a:r>
                <a:rPr lang="en-US" altLang="zh-CN" sz="2400" dirty="0">
                  <a:solidFill>
                    <a:srgbClr val="FF0000"/>
                  </a:solidFill>
                  <a:latin typeface="Times New Roman" pitchFamily="18" charset="0"/>
                </a:rPr>
                <a:t>10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01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11</a:t>
              </a:r>
            </a:p>
            <a:p>
              <a:pPr defTabSz="666750"/>
              <a:r>
                <a:rPr lang="en-US" altLang="zh-CN" sz="2400" dirty="0">
                  <a:solidFill>
                    <a:srgbClr val="FF0000"/>
                  </a:solidFill>
                  <a:latin typeface="Times New Roman" pitchFamily="18" charset="0"/>
                </a:rPr>
                <a:t>10</a:t>
              </a:r>
              <a:endParaRPr lang="en-US" altLang="zh-CN" sz="2400" baseline="-25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11"/>
            <p:cNvSpPr>
              <a:spLocks noChangeArrowheads="1"/>
            </p:cNvSpPr>
            <p:nvPr/>
          </p:nvSpPr>
          <p:spPr bwMode="auto">
            <a:xfrm>
              <a:off x="317" y="1349"/>
              <a:ext cx="554" cy="5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itchFamily="18" charset="0"/>
                </a:rPr>
                <a:t>输入</a:t>
              </a:r>
            </a:p>
            <a:p>
              <a:r>
                <a:rPr lang="en-US" altLang="zh-CN" sz="2400" dirty="0">
                  <a:latin typeface="Times New Roman" pitchFamily="18" charset="0"/>
                </a:rPr>
                <a:t>   x</a:t>
              </a:r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2397" y="1349"/>
              <a:ext cx="0" cy="2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1752" y="1985"/>
              <a:ext cx="341" cy="19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n-US" altLang="zh-CN" sz="2400" dirty="0">
                  <a:latin typeface="Times New Roman" pitchFamily="18" charset="0"/>
                </a:rPr>
                <a:t>00</a:t>
              </a:r>
            </a:p>
            <a:p>
              <a:pPr defTabSz="762000"/>
              <a:r>
                <a:rPr lang="en-US" altLang="zh-CN" sz="2400" dirty="0">
                  <a:latin typeface="Times New Roman" pitchFamily="18" charset="0"/>
                </a:rPr>
                <a:t>00</a:t>
              </a:r>
            </a:p>
            <a:p>
              <a:pPr defTabSz="762000"/>
              <a:r>
                <a:rPr lang="en-US" altLang="zh-CN" sz="2400" dirty="0">
                  <a:latin typeface="Times New Roman" pitchFamily="18" charset="0"/>
                </a:rPr>
                <a:t>00</a:t>
              </a:r>
            </a:p>
            <a:p>
              <a:pPr defTabSz="762000"/>
              <a:r>
                <a:rPr lang="en-US" altLang="zh-CN" sz="2400" dirty="0" err="1">
                  <a:solidFill>
                    <a:srgbClr val="FF0000"/>
                  </a:solidFill>
                  <a:latin typeface="Times New Roman" pitchFamily="18" charset="0"/>
                </a:rPr>
                <a:t>dd</a:t>
              </a:r>
              <a:endParaRPr lang="en-US" altLang="zh-CN" sz="2400" dirty="0">
                <a:solidFill>
                  <a:srgbClr val="FF0000"/>
                </a:solidFill>
                <a:latin typeface="Times New Roman" pitchFamily="18" charset="0"/>
              </a:endParaRPr>
            </a:p>
            <a:p>
              <a:pPr defTabSz="762000"/>
              <a:r>
                <a:rPr lang="en-US" altLang="zh-CN" sz="2400" dirty="0">
                  <a:latin typeface="Times New Roman" pitchFamily="18" charset="0"/>
                </a:rPr>
                <a:t>01</a:t>
              </a:r>
            </a:p>
            <a:p>
              <a:pPr defTabSz="762000"/>
              <a:r>
                <a:rPr lang="en-US" altLang="zh-CN" sz="2400" dirty="0">
                  <a:latin typeface="Times New Roman" pitchFamily="18" charset="0"/>
                </a:rPr>
                <a:t>11</a:t>
              </a:r>
            </a:p>
            <a:p>
              <a:pPr defTabSz="762000"/>
              <a:r>
                <a:rPr lang="en-US" altLang="zh-CN" sz="2400" dirty="0">
                  <a:latin typeface="Times New Roman" pitchFamily="18" charset="0"/>
                </a:rPr>
                <a:t>11</a:t>
              </a:r>
            </a:p>
            <a:p>
              <a:pPr defTabSz="762000"/>
              <a:r>
                <a:rPr lang="en-US" altLang="zh-CN" sz="2400" dirty="0" err="1">
                  <a:solidFill>
                    <a:srgbClr val="FF0000"/>
                  </a:solidFill>
                  <a:latin typeface="Times New Roman" pitchFamily="18" charset="0"/>
                </a:rPr>
                <a:t>dd</a:t>
              </a:r>
              <a:endParaRPr lang="en-US" altLang="zh-CN" sz="2400" baseline="-25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483" y="1954"/>
              <a:ext cx="235" cy="19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lang="en-US" altLang="zh-CN" sz="2400" baseline="-25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18"/>
            <p:cNvSpPr>
              <a:spLocks noChangeArrowheads="1"/>
            </p:cNvSpPr>
            <p:nvPr/>
          </p:nvSpPr>
          <p:spPr bwMode="auto">
            <a:xfrm>
              <a:off x="2485" y="1353"/>
              <a:ext cx="608" cy="5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itchFamily="18" charset="0"/>
                </a:rPr>
                <a:t>输 出</a:t>
              </a:r>
            </a:p>
            <a:p>
              <a:r>
                <a:rPr lang="en-US" altLang="zh-CN" sz="2400" dirty="0">
                  <a:latin typeface="Times New Roman" pitchFamily="18" charset="0"/>
                </a:rPr>
                <a:t>   Z</a:t>
              </a:r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2638" y="1978"/>
              <a:ext cx="235" cy="19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d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d</a:t>
              </a:r>
              <a:endParaRPr lang="en-US" altLang="zh-CN" sz="2400" baseline="-25000" dirty="0">
                <a:latin typeface="Times New Roman" pitchFamily="18" charset="0"/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3707904" y="3888779"/>
            <a:ext cx="579650" cy="764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7382" y="5616097"/>
            <a:ext cx="1555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</a:rPr>
              <a:t>Q</a:t>
            </a:r>
            <a:r>
              <a:rPr lang="en-US" altLang="zh-CN" sz="2800" i="1" baseline="-25000" dirty="0">
                <a:latin typeface="Times New Roman" pitchFamily="18" charset="0"/>
              </a:rPr>
              <a:t>2</a:t>
            </a:r>
            <a:r>
              <a:rPr lang="en-US" altLang="zh-CN" sz="2800" i="1" baseline="30000" dirty="0">
                <a:latin typeface="Times New Roman" pitchFamily="18" charset="0"/>
              </a:rPr>
              <a:t>*</a:t>
            </a:r>
            <a:r>
              <a:rPr lang="en-US" altLang="zh-CN" sz="2800" i="1" dirty="0">
                <a:latin typeface="Times New Roman" pitchFamily="18" charset="0"/>
              </a:rPr>
              <a:t>=x Q</a:t>
            </a:r>
            <a:r>
              <a:rPr lang="en-US" altLang="zh-CN" sz="2800" i="1" baseline="-25000" dirty="0">
                <a:latin typeface="Times New Roman" pitchFamily="18" charset="0"/>
              </a:rPr>
              <a:t>1</a:t>
            </a:r>
            <a:endParaRPr lang="zh-CN" altLang="en-US" sz="2800" dirty="0"/>
          </a:p>
        </p:txBody>
      </p:sp>
      <p:sp>
        <p:nvSpPr>
          <p:cNvPr id="71" name="矩形 70"/>
          <p:cNvSpPr/>
          <p:nvPr/>
        </p:nvSpPr>
        <p:spPr>
          <a:xfrm>
            <a:off x="3926412" y="5678903"/>
            <a:ext cx="1175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</a:rPr>
              <a:t>Q</a:t>
            </a:r>
            <a:r>
              <a:rPr lang="en-US" altLang="zh-CN" sz="2800" i="1" baseline="-25000" dirty="0">
                <a:latin typeface="Times New Roman" pitchFamily="18" charset="0"/>
              </a:rPr>
              <a:t>1</a:t>
            </a:r>
            <a:r>
              <a:rPr lang="en-US" altLang="zh-CN" sz="2800" i="1" baseline="30000" dirty="0">
                <a:latin typeface="Times New Roman" pitchFamily="18" charset="0"/>
              </a:rPr>
              <a:t>*</a:t>
            </a:r>
            <a:r>
              <a:rPr lang="en-US" altLang="zh-CN" sz="2800" i="1" dirty="0">
                <a:latin typeface="Times New Roman" pitchFamily="18" charset="0"/>
              </a:rPr>
              <a:t>=x </a:t>
            </a:r>
            <a:endParaRPr lang="zh-CN" altLang="en-US" sz="2800" dirty="0"/>
          </a:p>
        </p:txBody>
      </p:sp>
      <p:sp>
        <p:nvSpPr>
          <p:cNvPr id="72" name="矩形 71"/>
          <p:cNvSpPr/>
          <p:nvPr/>
        </p:nvSpPr>
        <p:spPr>
          <a:xfrm>
            <a:off x="7304641" y="5699081"/>
            <a:ext cx="12554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</a:rPr>
              <a:t>Z=x Q</a:t>
            </a:r>
            <a:r>
              <a:rPr lang="en-US" altLang="zh-CN" sz="2800" i="1" baseline="-25000" dirty="0">
                <a:latin typeface="Times New Roman" pitchFamily="18" charset="0"/>
              </a:rPr>
              <a:t>2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2"/>
              <p:cNvSpPr txBox="1">
                <a:spLocks noChangeArrowheads="1"/>
              </p:cNvSpPr>
              <p:nvPr/>
            </p:nvSpPr>
            <p:spPr bwMode="auto">
              <a:xfrm>
                <a:off x="1305190" y="310244"/>
                <a:ext cx="6137193" cy="5241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Tahoma" pitchFamily="34" charset="0"/>
                  </a:rPr>
                  <a:t>J-K</a:t>
                </a:r>
                <a:r>
                  <a:rPr lang="zh-CN" altLang="en-US" sz="2800" dirty="0">
                    <a:latin typeface="Tahoma" pitchFamily="34" charset="0"/>
                    <a:ea typeface="黑体" pitchFamily="2" charset="-122"/>
                  </a:rPr>
                  <a:t>触发器特征方程：</a:t>
                </a:r>
                <a:r>
                  <a:rPr lang="en-US" altLang="zh-CN" sz="2800" dirty="0">
                    <a:latin typeface="Tahoma" pitchFamily="34" charset="0"/>
                  </a:rPr>
                  <a:t>Q* = J·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zh-CN" sz="2800" dirty="0">
                    <a:latin typeface="Tahoma" pitchFamily="34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altLang="zh-CN" sz="2800" dirty="0">
                    <a:latin typeface="Tahoma" pitchFamily="34" charset="0"/>
                  </a:rPr>
                  <a:t>·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ahoma" pitchFamily="34" charset="0"/>
                  </a:rPr>
                  <a:t>Q</a:t>
                </a:r>
              </a:p>
            </p:txBody>
          </p:sp>
        </mc:Choice>
        <mc:Fallback xmlns="">
          <p:sp>
            <p:nvSpPr>
              <p:cNvPr id="7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5190" y="310244"/>
                <a:ext cx="6137193" cy="524118"/>
              </a:xfrm>
              <a:prstGeom prst="rect">
                <a:avLst/>
              </a:prstGeom>
              <a:blipFill rotWithShape="0">
                <a:blip r:embed="rId3"/>
                <a:stretch>
                  <a:fillRect l="-1986" t="-15116" r="-1092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57"/>
              <p:cNvSpPr txBox="1">
                <a:spLocks noChangeArrowheads="1"/>
              </p:cNvSpPr>
              <p:nvPr/>
            </p:nvSpPr>
            <p:spPr bwMode="auto">
              <a:xfrm>
                <a:off x="1864268" y="5618211"/>
                <a:ext cx="1528744" cy="11271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lg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2800" dirty="0">
                    <a:latin typeface="Times New Roman" pitchFamily="18" charset="0"/>
                  </a:rPr>
                  <a:t>J</a:t>
                </a:r>
                <a:r>
                  <a:rPr lang="en-US" altLang="zh-CN" sz="2800" baseline="-25000" dirty="0">
                    <a:latin typeface="Times New Roman" pitchFamily="18" charset="0"/>
                  </a:rPr>
                  <a:t>2</a:t>
                </a:r>
                <a:r>
                  <a:rPr lang="en-US" altLang="zh-CN" sz="2800" dirty="0">
                    <a:latin typeface="Times New Roman" pitchFamily="18" charset="0"/>
                  </a:rPr>
                  <a:t>=</a:t>
                </a:r>
                <a:r>
                  <a:rPr lang="en-US" altLang="zh-CN" sz="2800" i="1" dirty="0">
                    <a:latin typeface="Times New Roman" pitchFamily="18" charset="0"/>
                  </a:rPr>
                  <a:t>xQ</a:t>
                </a:r>
                <a:r>
                  <a:rPr lang="en-US" altLang="zh-CN" sz="2800" baseline="-25000" dirty="0">
                    <a:latin typeface="Times New Roman" pitchFamily="18" charset="0"/>
                  </a:rPr>
                  <a:t>1</a:t>
                </a:r>
                <a:endParaRPr lang="en-US" altLang="zh-CN" sz="2800" dirty="0">
                  <a:latin typeface="Times New Roman" pitchFamily="18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altLang="zh-CN" sz="2800" dirty="0">
                  <a:latin typeface="Times New Roman" pitchFamily="18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zh-CN" sz="2800" dirty="0">
                    <a:latin typeface="Times New Roman" pitchFamily="18" charset="0"/>
                  </a:rPr>
                  <a:t>k</a:t>
                </a:r>
                <a:r>
                  <a:rPr lang="en-US" altLang="zh-CN" sz="2800" baseline="-25000" dirty="0">
                    <a:latin typeface="Times New Roman" pitchFamily="18" charset="0"/>
                  </a:rPr>
                  <a:t>2</a:t>
                </a:r>
                <a:r>
                  <a:rPr lang="en-US" altLang="zh-CN" sz="2800" dirty="0">
                    <a:latin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800" dirty="0">
                    <a:latin typeface="Tahoma" pitchFamily="34" charset="0"/>
                  </a:rPr>
                  <a:t> </a:t>
                </a:r>
                <a:endParaRPr lang="en-US" altLang="zh-CN" sz="28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Text 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4268" y="5618211"/>
                <a:ext cx="1528744" cy="1127168"/>
              </a:xfrm>
              <a:prstGeom prst="rect">
                <a:avLst/>
              </a:prstGeom>
              <a:blipFill rotWithShape="0">
                <a:blip r:embed="rId4"/>
                <a:stretch>
                  <a:fillRect l="-8367" t="-13514" b="-14595"/>
                </a:stretch>
              </a:blipFill>
              <a:ln w="19050">
                <a:noFill/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157"/>
              <p:cNvSpPr txBox="1">
                <a:spLocks noChangeArrowheads="1"/>
              </p:cNvSpPr>
              <p:nvPr/>
            </p:nvSpPr>
            <p:spPr bwMode="auto">
              <a:xfrm>
                <a:off x="5165293" y="5618211"/>
                <a:ext cx="987386" cy="88024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lg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3200" dirty="0">
                    <a:latin typeface="Times New Roman" pitchFamily="18" charset="0"/>
                  </a:rPr>
                  <a:t>J</a:t>
                </a:r>
                <a:r>
                  <a:rPr lang="en-US" altLang="zh-CN" sz="3200" baseline="-25000" dirty="0">
                    <a:latin typeface="Times New Roman" pitchFamily="18" charset="0"/>
                  </a:rPr>
                  <a:t>1</a:t>
                </a:r>
                <a:r>
                  <a:rPr lang="en-US" altLang="zh-CN" sz="3200" dirty="0">
                    <a:latin typeface="Times New Roman" pitchFamily="18" charset="0"/>
                  </a:rPr>
                  <a:t>=</a:t>
                </a:r>
                <a:r>
                  <a:rPr lang="en-US" altLang="zh-CN" sz="3200" i="1" dirty="0">
                    <a:latin typeface="Times New Roman" pitchFamily="18" charset="0"/>
                  </a:rPr>
                  <a:t>x</a:t>
                </a:r>
                <a:endParaRPr lang="en-US" altLang="zh-CN" sz="3200" dirty="0">
                  <a:latin typeface="Times New Roman" pitchFamily="18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zh-CN" sz="3200" dirty="0">
                    <a:latin typeface="Times New Roman" pitchFamily="18" charset="0"/>
                  </a:rPr>
                  <a:t>k</a:t>
                </a:r>
                <a:r>
                  <a:rPr lang="en-US" altLang="zh-CN" sz="3200" baseline="-25000" dirty="0">
                    <a:latin typeface="Times New Roman" pitchFamily="18" charset="0"/>
                  </a:rPr>
                  <a:t>1</a:t>
                </a:r>
                <a:r>
                  <a:rPr lang="en-US" altLang="zh-CN" sz="3200" dirty="0">
                    <a:latin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zh-CN" sz="32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75" name="Text 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5293" y="5618211"/>
                <a:ext cx="987386" cy="880241"/>
              </a:xfrm>
              <a:prstGeom prst="rect">
                <a:avLst/>
              </a:prstGeom>
              <a:blipFill rotWithShape="0">
                <a:blip r:embed="rId5"/>
                <a:stretch>
                  <a:fillRect l="-15432" t="-20833" r="-6173" b="-21528"/>
                </a:stretch>
              </a:blipFill>
              <a:ln w="19050">
                <a:noFill/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831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71" grpId="0"/>
      <p:bldP spid="72" grpId="0"/>
      <p:bldP spid="73" grpId="0"/>
      <p:bldP spid="74" grpId="0"/>
      <p:bldP spid="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63B10F-0033-4456-9F61-7E32DF41351B}" type="slidenum">
              <a:rPr lang="zh-CN" altLang="en-US" smtClean="0">
                <a:latin typeface="Arial" pitchFamily="34" charset="0"/>
              </a:rPr>
              <a:pPr/>
              <a:t>26</a:t>
            </a:fld>
            <a:endParaRPr lang="en-US" altLang="zh-CN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7363" y="2054225"/>
            <a:ext cx="8324850" cy="4633913"/>
            <a:chOff x="307" y="1294"/>
            <a:chExt cx="5244" cy="2919"/>
          </a:xfrm>
        </p:grpSpPr>
        <p:sp>
          <p:nvSpPr>
            <p:cNvPr id="109584" name="Line 3"/>
            <p:cNvSpPr>
              <a:spLocks noChangeShapeType="1"/>
            </p:cNvSpPr>
            <p:nvPr/>
          </p:nvSpPr>
          <p:spPr bwMode="auto">
            <a:xfrm>
              <a:off x="319" y="1307"/>
              <a:ext cx="52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5" name="Line 4"/>
            <p:cNvSpPr>
              <a:spLocks noChangeShapeType="1"/>
            </p:cNvSpPr>
            <p:nvPr/>
          </p:nvSpPr>
          <p:spPr bwMode="auto">
            <a:xfrm>
              <a:off x="307" y="4200"/>
              <a:ext cx="52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6" name="Line 5"/>
            <p:cNvSpPr>
              <a:spLocks noChangeShapeType="1"/>
            </p:cNvSpPr>
            <p:nvPr/>
          </p:nvSpPr>
          <p:spPr bwMode="auto">
            <a:xfrm>
              <a:off x="1039" y="1307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7" name="Line 6"/>
            <p:cNvSpPr>
              <a:spLocks noChangeShapeType="1"/>
            </p:cNvSpPr>
            <p:nvPr/>
          </p:nvSpPr>
          <p:spPr bwMode="auto">
            <a:xfrm>
              <a:off x="2239" y="1294"/>
              <a:ext cx="0" cy="29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8" name="Line 7"/>
            <p:cNvSpPr>
              <a:spLocks noChangeShapeType="1"/>
            </p:cNvSpPr>
            <p:nvPr/>
          </p:nvSpPr>
          <p:spPr bwMode="auto">
            <a:xfrm>
              <a:off x="307" y="1946"/>
              <a:ext cx="52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9" name="Text Box 8"/>
            <p:cNvSpPr txBox="1">
              <a:spLocks noChangeArrowheads="1"/>
            </p:cNvSpPr>
            <p:nvPr/>
          </p:nvSpPr>
          <p:spPr bwMode="auto">
            <a:xfrm>
              <a:off x="1161" y="1335"/>
              <a:ext cx="916" cy="6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zh-CN" altLang="zh-CN" sz="2800" dirty="0">
                  <a:latin typeface="Times New Roman" pitchFamily="18" charset="0"/>
                </a:rPr>
                <a:t>现	态</a:t>
              </a:r>
            </a:p>
            <a:p>
              <a:r>
                <a:rPr lang="zh-CN" altLang="zh-CN" sz="2800" dirty="0">
                  <a:latin typeface="Times New Roman" pitchFamily="18" charset="0"/>
                </a:rPr>
                <a:t>  </a:t>
              </a:r>
              <a:r>
                <a:rPr lang="en-US" altLang="zh-CN" sz="2800" dirty="0">
                  <a:latin typeface="Times New Roman" pitchFamily="18" charset="0"/>
                </a:rPr>
                <a:t>Q</a:t>
              </a:r>
              <a:r>
                <a:rPr lang="en-US" altLang="zh-CN" sz="2800" baseline="-25000" dirty="0">
                  <a:latin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</a:rPr>
                <a:t>   Q</a:t>
              </a:r>
              <a:r>
                <a:rPr lang="en-US" altLang="zh-CN" sz="2800" baseline="-25000" dirty="0">
                  <a:latin typeface="Times New Roman" pitchFamily="18" charset="0"/>
                </a:rPr>
                <a:t>1</a:t>
              </a:r>
              <a:endParaRPr lang="en-US" altLang="zh-CN" sz="2800" dirty="0">
                <a:latin typeface="Times New Roman" pitchFamily="18" charset="0"/>
              </a:endParaRPr>
            </a:p>
          </p:txBody>
        </p:sp>
        <p:sp>
          <p:nvSpPr>
            <p:cNvPr id="109590" name="Text Box 9"/>
            <p:cNvSpPr txBox="1">
              <a:spLocks noChangeArrowheads="1"/>
            </p:cNvSpPr>
            <p:nvPr/>
          </p:nvSpPr>
          <p:spPr bwMode="auto">
            <a:xfrm>
              <a:off x="2274" y="1325"/>
              <a:ext cx="873" cy="6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latin typeface="Times New Roman" pitchFamily="18" charset="0"/>
                </a:rPr>
                <a:t>次     态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Q</a:t>
              </a:r>
              <a:r>
                <a:rPr lang="en-US" altLang="zh-CN" sz="2800" baseline="-25000" dirty="0">
                  <a:latin typeface="Times New Roman" pitchFamily="18" charset="0"/>
                </a:rPr>
                <a:t>2</a:t>
              </a:r>
              <a:r>
                <a:rPr lang="en-US" altLang="zh-CN" sz="2800" baseline="30000" dirty="0">
                  <a:latin typeface="Times New Roman" pitchFamily="18" charset="0"/>
                </a:rPr>
                <a:t>*  </a:t>
              </a:r>
              <a:r>
                <a:rPr lang="en-US" altLang="zh-CN" sz="2800" dirty="0">
                  <a:latin typeface="Times New Roman" pitchFamily="18" charset="0"/>
                </a:rPr>
                <a:t>Q</a:t>
              </a:r>
              <a:r>
                <a:rPr lang="en-US" altLang="zh-CN" sz="2800" baseline="-25000" dirty="0">
                  <a:latin typeface="Times New Roman" pitchFamily="18" charset="0"/>
                </a:rPr>
                <a:t>1</a:t>
              </a:r>
              <a:r>
                <a:rPr lang="en-US" altLang="zh-CN" sz="2800" baseline="30000" dirty="0">
                  <a:latin typeface="Times New Roman" pitchFamily="18" charset="0"/>
                </a:rPr>
                <a:t>*</a:t>
              </a:r>
              <a:endParaRPr lang="en-US" altLang="zh-CN" sz="2800" dirty="0">
                <a:latin typeface="Times New Roman" pitchFamily="18" charset="0"/>
              </a:endParaRPr>
            </a:p>
          </p:txBody>
        </p:sp>
        <p:sp>
          <p:nvSpPr>
            <p:cNvPr id="109591" name="Text Box 10"/>
            <p:cNvSpPr txBox="1">
              <a:spLocks noChangeArrowheads="1"/>
            </p:cNvSpPr>
            <p:nvPr/>
          </p:nvSpPr>
          <p:spPr bwMode="auto">
            <a:xfrm>
              <a:off x="1293" y="1954"/>
              <a:ext cx="654" cy="2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0	0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0	1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1	1</a:t>
              </a:r>
            </a:p>
            <a:p>
              <a:pPr defTabSz="666750"/>
              <a:r>
                <a:rPr lang="en-US" altLang="zh-CN" sz="2800" dirty="0">
                  <a:solidFill>
                    <a:srgbClr val="FF0000"/>
                  </a:solidFill>
                  <a:latin typeface="Times New Roman" pitchFamily="18" charset="0"/>
                </a:rPr>
                <a:t>1	0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0	0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0	1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1	1</a:t>
              </a:r>
            </a:p>
            <a:p>
              <a:pPr defTabSz="666750"/>
              <a:r>
                <a:rPr lang="en-US" altLang="zh-CN" sz="2800" dirty="0">
                  <a:solidFill>
                    <a:srgbClr val="FF0000"/>
                  </a:solidFill>
                  <a:latin typeface="Times New Roman" pitchFamily="18" charset="0"/>
                </a:rPr>
                <a:t>1	0</a:t>
              </a:r>
              <a:endParaRPr lang="en-US" altLang="zh-CN" sz="2800" baseline="-25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09592" name="Rectangle 11"/>
            <p:cNvSpPr>
              <a:spLocks noChangeArrowheads="1"/>
            </p:cNvSpPr>
            <p:nvPr/>
          </p:nvSpPr>
          <p:spPr bwMode="auto">
            <a:xfrm>
              <a:off x="317" y="1349"/>
              <a:ext cx="625" cy="6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</a:rPr>
                <a:t>输 入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   x</a:t>
              </a:r>
            </a:p>
          </p:txBody>
        </p:sp>
        <p:sp>
          <p:nvSpPr>
            <p:cNvPr id="109593" name="Rectangle 12"/>
            <p:cNvSpPr>
              <a:spLocks noChangeArrowheads="1"/>
            </p:cNvSpPr>
            <p:nvPr/>
          </p:nvSpPr>
          <p:spPr bwMode="auto">
            <a:xfrm>
              <a:off x="3457" y="1335"/>
              <a:ext cx="1276" cy="6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激励函数</a:t>
              </a:r>
            </a:p>
            <a:p>
              <a:r>
                <a:rPr lang="en-US" altLang="zh-CN" sz="2800">
                  <a:latin typeface="Times New Roman" pitchFamily="18" charset="0"/>
                </a:rPr>
                <a:t>J</a:t>
              </a:r>
              <a:r>
                <a:rPr lang="en-US" altLang="zh-CN" sz="2800" baseline="-25000">
                  <a:latin typeface="Times New Roman" pitchFamily="18" charset="0"/>
                </a:rPr>
                <a:t>2 </a:t>
              </a:r>
              <a:r>
                <a:rPr lang="en-US" altLang="zh-CN" sz="2800">
                  <a:latin typeface="Times New Roman" pitchFamily="18" charset="0"/>
                </a:rPr>
                <a:t> K</a:t>
              </a:r>
              <a:r>
                <a:rPr lang="en-US" altLang="zh-CN" sz="2800" baseline="-25000">
                  <a:latin typeface="Times New Roman" pitchFamily="18" charset="0"/>
                </a:rPr>
                <a:t>2  </a:t>
              </a:r>
              <a:r>
                <a:rPr lang="en-US" altLang="zh-CN" sz="2800">
                  <a:latin typeface="Times New Roman" pitchFamily="18" charset="0"/>
                </a:rPr>
                <a:t>J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  <a:r>
                <a:rPr lang="en-US" altLang="zh-CN" sz="2800">
                  <a:latin typeface="Times New Roman" pitchFamily="18" charset="0"/>
                </a:rPr>
                <a:t>  K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9594" name="Line 13"/>
            <p:cNvSpPr>
              <a:spLocks noChangeShapeType="1"/>
            </p:cNvSpPr>
            <p:nvPr/>
          </p:nvSpPr>
          <p:spPr bwMode="auto">
            <a:xfrm>
              <a:off x="3391" y="1307"/>
              <a:ext cx="0" cy="28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5" name="Text Box 14"/>
            <p:cNvSpPr txBox="1">
              <a:spLocks noChangeArrowheads="1"/>
            </p:cNvSpPr>
            <p:nvPr/>
          </p:nvSpPr>
          <p:spPr bwMode="auto">
            <a:xfrm>
              <a:off x="2403" y="1954"/>
              <a:ext cx="714" cy="2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n-US" altLang="zh-CN" sz="2800" dirty="0">
                  <a:latin typeface="Times New Roman" pitchFamily="18" charset="0"/>
                </a:rPr>
                <a:t>0	0</a:t>
              </a:r>
            </a:p>
            <a:p>
              <a:pPr defTabSz="762000"/>
              <a:r>
                <a:rPr lang="en-US" altLang="zh-CN" sz="2800" dirty="0">
                  <a:latin typeface="Times New Roman" pitchFamily="18" charset="0"/>
                </a:rPr>
                <a:t>0	0</a:t>
              </a:r>
            </a:p>
            <a:p>
              <a:pPr defTabSz="762000"/>
              <a:r>
                <a:rPr lang="en-US" altLang="zh-CN" sz="2800" dirty="0">
                  <a:latin typeface="Times New Roman" pitchFamily="18" charset="0"/>
                </a:rPr>
                <a:t>0	0</a:t>
              </a:r>
            </a:p>
            <a:p>
              <a:pPr defTabSz="762000"/>
              <a:r>
                <a:rPr lang="en-US" altLang="zh-CN" sz="2800" dirty="0">
                  <a:solidFill>
                    <a:srgbClr val="FF0000"/>
                  </a:solidFill>
                  <a:latin typeface="Times New Roman" pitchFamily="18" charset="0"/>
                </a:rPr>
                <a:t>d	d</a:t>
              </a:r>
            </a:p>
            <a:p>
              <a:pPr defTabSz="762000"/>
              <a:r>
                <a:rPr lang="en-US" altLang="zh-CN" sz="2800" dirty="0">
                  <a:latin typeface="Times New Roman" pitchFamily="18" charset="0"/>
                </a:rPr>
                <a:t>0	1</a:t>
              </a:r>
            </a:p>
            <a:p>
              <a:pPr defTabSz="762000"/>
              <a:r>
                <a:rPr lang="en-US" altLang="zh-CN" sz="2800" dirty="0">
                  <a:latin typeface="Times New Roman" pitchFamily="18" charset="0"/>
                </a:rPr>
                <a:t>1	1</a:t>
              </a:r>
            </a:p>
            <a:p>
              <a:pPr defTabSz="762000"/>
              <a:r>
                <a:rPr lang="en-US" altLang="zh-CN" sz="2800" dirty="0">
                  <a:latin typeface="Times New Roman" pitchFamily="18" charset="0"/>
                </a:rPr>
                <a:t>1	1</a:t>
              </a:r>
            </a:p>
            <a:p>
              <a:pPr defTabSz="762000"/>
              <a:r>
                <a:rPr lang="en-US" altLang="zh-CN" sz="2800" dirty="0">
                  <a:solidFill>
                    <a:srgbClr val="FF0000"/>
                  </a:solidFill>
                  <a:latin typeface="Times New Roman" pitchFamily="18" charset="0"/>
                </a:rPr>
                <a:t>d	d</a:t>
              </a:r>
              <a:endParaRPr lang="en-US" altLang="zh-CN" sz="2800" baseline="-25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09596" name="Text Box 15"/>
            <p:cNvSpPr txBox="1">
              <a:spLocks noChangeArrowheads="1"/>
            </p:cNvSpPr>
            <p:nvPr/>
          </p:nvSpPr>
          <p:spPr bwMode="auto">
            <a:xfrm>
              <a:off x="3489" y="1954"/>
              <a:ext cx="1138" cy="2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476250"/>
              <a:r>
                <a:rPr lang="en-US" altLang="zh-CN" sz="2800">
                  <a:latin typeface="Times New Roman" pitchFamily="18" charset="0"/>
                </a:rPr>
                <a:t>0	d	0	d</a:t>
              </a:r>
            </a:p>
            <a:p>
              <a:pPr defTabSz="476250"/>
              <a:r>
                <a:rPr lang="en-US" altLang="zh-CN" sz="2800">
                  <a:latin typeface="Times New Roman" pitchFamily="18" charset="0"/>
                </a:rPr>
                <a:t>0	d	d	1</a:t>
              </a:r>
            </a:p>
            <a:p>
              <a:pPr defTabSz="476250"/>
              <a:r>
                <a:rPr lang="en-US" altLang="zh-CN" sz="2800">
                  <a:latin typeface="Times New Roman" pitchFamily="18" charset="0"/>
                </a:rPr>
                <a:t>d	1	d	1</a:t>
              </a:r>
            </a:p>
            <a:p>
              <a:pPr defTabSz="476250"/>
              <a:r>
                <a:rPr lang="en-US" altLang="zh-CN" sz="2800">
                  <a:latin typeface="Times New Roman" pitchFamily="18" charset="0"/>
                </a:rPr>
                <a:t>d	d	d	d</a:t>
              </a:r>
            </a:p>
            <a:p>
              <a:pPr defTabSz="476250"/>
              <a:r>
                <a:rPr lang="en-US" altLang="zh-CN" sz="2800">
                  <a:latin typeface="Times New Roman" pitchFamily="18" charset="0"/>
                </a:rPr>
                <a:t>0	d	1	d</a:t>
              </a:r>
            </a:p>
            <a:p>
              <a:pPr defTabSz="476250"/>
              <a:r>
                <a:rPr lang="en-US" altLang="zh-CN" sz="2800">
                  <a:latin typeface="Times New Roman" pitchFamily="18" charset="0"/>
                </a:rPr>
                <a:t>1	d	d	0</a:t>
              </a:r>
            </a:p>
            <a:p>
              <a:pPr defTabSz="476250"/>
              <a:r>
                <a:rPr lang="en-US" altLang="zh-CN" sz="2800">
                  <a:latin typeface="Times New Roman" pitchFamily="18" charset="0"/>
                </a:rPr>
                <a:t>d	0	d	0</a:t>
              </a:r>
            </a:p>
            <a:p>
              <a:pPr defTabSz="476250"/>
              <a:r>
                <a:rPr lang="en-US" altLang="zh-CN" sz="2800">
                  <a:latin typeface="Times New Roman" pitchFamily="18" charset="0"/>
                </a:rPr>
                <a:t>d	d	d	d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109597" name="Text Box 16"/>
            <p:cNvSpPr txBox="1">
              <a:spLocks noChangeArrowheads="1"/>
            </p:cNvSpPr>
            <p:nvPr/>
          </p:nvSpPr>
          <p:spPr bwMode="auto">
            <a:xfrm>
              <a:off x="483" y="1954"/>
              <a:ext cx="229" cy="2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800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800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lang="en-US" altLang="zh-CN" sz="2800" baseline="-25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09598" name="Line 17"/>
            <p:cNvSpPr>
              <a:spLocks noChangeShapeType="1"/>
            </p:cNvSpPr>
            <p:nvPr/>
          </p:nvSpPr>
          <p:spPr bwMode="auto">
            <a:xfrm>
              <a:off x="4747" y="1318"/>
              <a:ext cx="0" cy="28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9" name="Rectangle 18"/>
            <p:cNvSpPr>
              <a:spLocks noChangeArrowheads="1"/>
            </p:cNvSpPr>
            <p:nvPr/>
          </p:nvSpPr>
          <p:spPr bwMode="auto">
            <a:xfrm>
              <a:off x="4865" y="1349"/>
              <a:ext cx="625" cy="6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</a:rPr>
                <a:t>输 出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   Z</a:t>
              </a:r>
            </a:p>
          </p:txBody>
        </p:sp>
        <p:sp>
          <p:nvSpPr>
            <p:cNvPr id="109600" name="Text Box 19"/>
            <p:cNvSpPr txBox="1">
              <a:spLocks noChangeArrowheads="1"/>
            </p:cNvSpPr>
            <p:nvPr/>
          </p:nvSpPr>
          <p:spPr bwMode="auto">
            <a:xfrm>
              <a:off x="5067" y="1954"/>
              <a:ext cx="229" cy="2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8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8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8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800">
                  <a:latin typeface="Times New Roman" pitchFamily="18" charset="0"/>
                </a:rPr>
                <a:t>d</a:t>
              </a:r>
            </a:p>
            <a:p>
              <a:pPr defTabSz="666750"/>
              <a:r>
                <a:rPr lang="en-US" altLang="zh-CN" sz="28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8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80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800">
                  <a:latin typeface="Times New Roman" pitchFamily="18" charset="0"/>
                </a:rPr>
                <a:t>d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84801" y="260645"/>
            <a:ext cx="3714625" cy="1640886"/>
            <a:chOff x="5249862" y="460964"/>
            <a:chExt cx="3714625" cy="1640886"/>
          </a:xfrm>
        </p:grpSpPr>
        <p:sp>
          <p:nvSpPr>
            <p:cNvPr id="6" name="矩形 5"/>
            <p:cNvSpPr/>
            <p:nvPr/>
          </p:nvSpPr>
          <p:spPr>
            <a:xfrm>
              <a:off x="5249862" y="460964"/>
              <a:ext cx="3714625" cy="15932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5249863" y="469900"/>
              <a:ext cx="3581400" cy="1631950"/>
              <a:chOff x="1692" y="1749"/>
              <a:chExt cx="2256" cy="1028"/>
            </a:xfrm>
          </p:grpSpPr>
          <p:sp>
            <p:nvSpPr>
              <p:cNvPr id="109576" name="Line 21"/>
              <p:cNvSpPr>
                <a:spLocks noChangeShapeType="1"/>
              </p:cNvSpPr>
              <p:nvPr/>
            </p:nvSpPr>
            <p:spPr bwMode="auto">
              <a:xfrm>
                <a:off x="1692" y="1788"/>
                <a:ext cx="22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77" name="Line 22"/>
              <p:cNvSpPr>
                <a:spLocks noChangeShapeType="1"/>
              </p:cNvSpPr>
              <p:nvPr/>
            </p:nvSpPr>
            <p:spPr bwMode="auto">
              <a:xfrm>
                <a:off x="1692" y="2678"/>
                <a:ext cx="22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78" name="Line 23"/>
              <p:cNvSpPr>
                <a:spLocks noChangeShapeType="1"/>
              </p:cNvSpPr>
              <p:nvPr/>
            </p:nvSpPr>
            <p:spPr bwMode="auto">
              <a:xfrm>
                <a:off x="1692" y="1976"/>
                <a:ext cx="22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79" name="Line 24"/>
              <p:cNvSpPr>
                <a:spLocks noChangeShapeType="1"/>
              </p:cNvSpPr>
              <p:nvPr/>
            </p:nvSpPr>
            <p:spPr bwMode="auto">
              <a:xfrm>
                <a:off x="2820" y="1788"/>
                <a:ext cx="0" cy="8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80" name="Text Box 25"/>
              <p:cNvSpPr txBox="1">
                <a:spLocks noChangeArrowheads="1"/>
              </p:cNvSpPr>
              <p:nvPr/>
            </p:nvSpPr>
            <p:spPr bwMode="auto">
              <a:xfrm>
                <a:off x="1887" y="1749"/>
                <a:ext cx="1025" cy="29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itchFamily="18" charset="0"/>
                  </a:rPr>
                  <a:t>Q       </a:t>
                </a:r>
                <a:r>
                  <a:rPr lang="en-US" altLang="zh-CN" sz="2400">
                    <a:latin typeface="Times New Roman" pitchFamily="18" charset="0"/>
                    <a:sym typeface="Monotype Sorts"/>
                  </a:rPr>
                  <a:t>Q</a:t>
                </a:r>
                <a:r>
                  <a:rPr lang="en-US" altLang="zh-CN" sz="2400" baseline="30000">
                    <a:latin typeface="Times New Roman" pitchFamily="18" charset="0"/>
                    <a:sym typeface="Monotype Sorts"/>
                  </a:rPr>
                  <a:t>(n+1)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9581" name="Text Box 26"/>
              <p:cNvSpPr txBox="1">
                <a:spLocks noChangeArrowheads="1"/>
              </p:cNvSpPr>
              <p:nvPr/>
            </p:nvSpPr>
            <p:spPr bwMode="auto">
              <a:xfrm>
                <a:off x="3037" y="1757"/>
                <a:ext cx="681" cy="29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lg"/>
              </a:ln>
            </p:spPr>
            <p:txBody>
              <a:bodyPr wrap="none">
                <a:spAutoFit/>
              </a:bodyPr>
              <a:lstStyle/>
              <a:p>
                <a:pPr defTabSz="666750"/>
                <a:r>
                  <a:rPr lang="en-US" altLang="zh-CN" sz="2400">
                    <a:latin typeface="Times New Roman" pitchFamily="18" charset="0"/>
                  </a:rPr>
                  <a:t>J	K</a:t>
                </a:r>
              </a:p>
            </p:txBody>
          </p:sp>
          <p:sp>
            <p:nvSpPr>
              <p:cNvPr id="109582" name="Text Box 27"/>
              <p:cNvSpPr txBox="1">
                <a:spLocks noChangeArrowheads="1"/>
              </p:cNvSpPr>
              <p:nvPr/>
            </p:nvSpPr>
            <p:spPr bwMode="auto">
              <a:xfrm>
                <a:off x="3050" y="2063"/>
                <a:ext cx="637" cy="7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lg"/>
              </a:ln>
            </p:spPr>
            <p:txBody>
              <a:bodyPr wrap="none">
                <a:spAutoFit/>
              </a:bodyPr>
              <a:lstStyle/>
              <a:p>
                <a:pPr defTabSz="666750">
                  <a:lnSpc>
                    <a:spcPct val="7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0	d</a:t>
                </a:r>
              </a:p>
              <a:p>
                <a:pPr defTabSz="666750">
                  <a:lnSpc>
                    <a:spcPct val="7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1	d</a:t>
                </a:r>
              </a:p>
              <a:p>
                <a:pPr defTabSz="666750">
                  <a:lnSpc>
                    <a:spcPct val="7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d	1</a:t>
                </a:r>
              </a:p>
              <a:p>
                <a:pPr defTabSz="666750">
                  <a:lnSpc>
                    <a:spcPct val="7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d	0</a:t>
                </a:r>
              </a:p>
            </p:txBody>
          </p:sp>
          <p:sp>
            <p:nvSpPr>
              <p:cNvPr id="109583" name="Text Box 28"/>
              <p:cNvSpPr txBox="1">
                <a:spLocks noChangeArrowheads="1"/>
              </p:cNvSpPr>
              <p:nvPr/>
            </p:nvSpPr>
            <p:spPr bwMode="auto">
              <a:xfrm>
                <a:off x="1910" y="2053"/>
                <a:ext cx="637" cy="7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lg"/>
              </a:ln>
            </p:spPr>
            <p:txBody>
              <a:bodyPr wrap="none">
                <a:spAutoFit/>
              </a:bodyPr>
              <a:lstStyle/>
              <a:p>
                <a:pPr defTabSz="666750">
                  <a:lnSpc>
                    <a:spcPct val="7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0	0</a:t>
                </a:r>
              </a:p>
              <a:p>
                <a:pPr defTabSz="666750">
                  <a:lnSpc>
                    <a:spcPct val="7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0	1</a:t>
                </a:r>
              </a:p>
              <a:p>
                <a:pPr defTabSz="666750">
                  <a:lnSpc>
                    <a:spcPct val="7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1	0</a:t>
                </a:r>
              </a:p>
              <a:p>
                <a:pPr defTabSz="666750">
                  <a:lnSpc>
                    <a:spcPct val="7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1	1</a:t>
                </a:r>
              </a:p>
            </p:txBody>
          </p:sp>
        </p:grpSp>
      </p:grpSp>
      <p:sp>
        <p:nvSpPr>
          <p:cNvPr id="465949" name="Text Box 29"/>
          <p:cNvSpPr txBox="1">
            <a:spLocks noChangeArrowheads="1"/>
          </p:cNvSpPr>
          <p:nvPr/>
        </p:nvSpPr>
        <p:spPr bwMode="auto">
          <a:xfrm>
            <a:off x="41648" y="460964"/>
            <a:ext cx="5178424" cy="134190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noFill/>
            <a:miter lim="800000"/>
            <a:headEnd/>
            <a:tailEnd type="none" w="sm" len="lg"/>
          </a:ln>
        </p:spPr>
        <p:txBody>
          <a:bodyPr wrap="square">
            <a:spAutoFit/>
          </a:bodyPr>
          <a:lstStyle/>
          <a:p>
            <a:pPr marL="381000" indent="-381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sym typeface="Monotype Sorts"/>
              </a:rPr>
              <a:t>确定激励函数和输出函数表达式：</a:t>
            </a:r>
          </a:p>
          <a:p>
            <a:pPr marL="381000" indent="-381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sym typeface="Monotype Sorts"/>
              </a:rPr>
              <a:t>	选用</a:t>
            </a:r>
            <a:r>
              <a:rPr lang="en-US" altLang="zh-CN" sz="2800" dirty="0">
                <a:latin typeface="Times New Roman" pitchFamily="18" charset="0"/>
                <a:sym typeface="Monotype Sorts"/>
              </a:rPr>
              <a:t>J</a:t>
            </a:r>
            <a:r>
              <a:rPr lang="zh-CN" altLang="en-US" sz="2800" dirty="0">
                <a:latin typeface="Times New Roman" pitchFamily="18" charset="0"/>
                <a:sym typeface="Monotype Sorts"/>
              </a:rPr>
              <a:t>－</a:t>
            </a:r>
            <a:r>
              <a:rPr lang="en-US" altLang="zh-CN" sz="2800" dirty="0">
                <a:latin typeface="Times New Roman" pitchFamily="18" charset="0"/>
                <a:sym typeface="Monotype Sorts"/>
              </a:rPr>
              <a:t>K</a:t>
            </a:r>
            <a:r>
              <a:rPr lang="zh-CN" altLang="zh-CN" sz="2800" dirty="0">
                <a:latin typeface="Times New Roman" pitchFamily="18" charset="0"/>
                <a:sym typeface="Monotype Sorts"/>
              </a:rPr>
              <a:t>触发器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937925-918E-4826-B5D1-DDB43F86FAD7}" type="datetime1">
              <a:rPr lang="zh-CN" altLang="en-US" smtClean="0"/>
              <a:t>2019/11/29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6860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D083FE-3AB0-40E0-BDF3-64A188BA6DDB}" type="slidenum">
              <a:rPr lang="zh-CN" altLang="en-US" smtClean="0">
                <a:latin typeface="Arial" pitchFamily="34" charset="0"/>
              </a:rPr>
              <a:pPr/>
              <a:t>27</a:t>
            </a:fld>
            <a:endParaRPr lang="en-US" altLang="zh-CN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53000" y="-95250"/>
            <a:ext cx="3709988" cy="1690688"/>
            <a:chOff x="264" y="828"/>
            <a:chExt cx="2337" cy="1065"/>
          </a:xfrm>
        </p:grpSpPr>
        <p:sp>
          <p:nvSpPr>
            <p:cNvPr id="110739" name="Text Box 3"/>
            <p:cNvSpPr txBox="1">
              <a:spLocks noChangeArrowheads="1"/>
            </p:cNvSpPr>
            <p:nvPr/>
          </p:nvSpPr>
          <p:spPr bwMode="auto">
            <a:xfrm>
              <a:off x="507" y="828"/>
              <a:ext cx="521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xQ</a:t>
              </a:r>
              <a:r>
                <a:rPr lang="en-US" altLang="zh-CN" baseline="-25000" dirty="0">
                  <a:latin typeface="Times New Roman" pitchFamily="18" charset="0"/>
                </a:rPr>
                <a:t>2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110740" name="Text Box 4"/>
            <p:cNvSpPr txBox="1">
              <a:spLocks noChangeArrowheads="1"/>
            </p:cNvSpPr>
            <p:nvPr/>
          </p:nvSpPr>
          <p:spPr bwMode="auto">
            <a:xfrm>
              <a:off x="842" y="1216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741" name="Text Box 5"/>
            <p:cNvSpPr txBox="1">
              <a:spLocks noChangeArrowheads="1"/>
            </p:cNvSpPr>
            <p:nvPr/>
          </p:nvSpPr>
          <p:spPr bwMode="auto">
            <a:xfrm>
              <a:off x="1346" y="1216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742" name="Text Box 6"/>
            <p:cNvSpPr txBox="1">
              <a:spLocks noChangeArrowheads="1"/>
            </p:cNvSpPr>
            <p:nvPr/>
          </p:nvSpPr>
          <p:spPr bwMode="auto">
            <a:xfrm>
              <a:off x="1337" y="1566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743" name="Text Box 7"/>
            <p:cNvSpPr txBox="1">
              <a:spLocks noChangeArrowheads="1"/>
            </p:cNvSpPr>
            <p:nvPr/>
          </p:nvSpPr>
          <p:spPr bwMode="auto">
            <a:xfrm>
              <a:off x="842" y="1566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744" name="Text Box 8"/>
            <p:cNvSpPr txBox="1">
              <a:spLocks noChangeArrowheads="1"/>
            </p:cNvSpPr>
            <p:nvPr/>
          </p:nvSpPr>
          <p:spPr bwMode="auto">
            <a:xfrm>
              <a:off x="820" y="900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110745" name="Text Box 9"/>
            <p:cNvSpPr txBox="1">
              <a:spLocks noChangeArrowheads="1"/>
            </p:cNvSpPr>
            <p:nvPr/>
          </p:nvSpPr>
          <p:spPr bwMode="auto">
            <a:xfrm>
              <a:off x="1322" y="900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110746" name="Text Box 10"/>
            <p:cNvSpPr txBox="1">
              <a:spLocks noChangeArrowheads="1"/>
            </p:cNvSpPr>
            <p:nvPr/>
          </p:nvSpPr>
          <p:spPr bwMode="auto">
            <a:xfrm>
              <a:off x="458" y="1216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747" name="Text Box 11"/>
            <p:cNvSpPr txBox="1">
              <a:spLocks noChangeArrowheads="1"/>
            </p:cNvSpPr>
            <p:nvPr/>
          </p:nvSpPr>
          <p:spPr bwMode="auto">
            <a:xfrm>
              <a:off x="477" y="156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748" name="Line 12"/>
            <p:cNvSpPr>
              <a:spLocks noChangeShapeType="1"/>
            </p:cNvSpPr>
            <p:nvPr/>
          </p:nvSpPr>
          <p:spPr bwMode="auto">
            <a:xfrm>
              <a:off x="365" y="948"/>
              <a:ext cx="342" cy="233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49" name="Text Box 13"/>
            <p:cNvSpPr txBox="1">
              <a:spLocks noChangeArrowheads="1"/>
            </p:cNvSpPr>
            <p:nvPr/>
          </p:nvSpPr>
          <p:spPr bwMode="auto">
            <a:xfrm>
              <a:off x="328" y="957"/>
              <a:ext cx="27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Q</a:t>
              </a:r>
              <a:r>
                <a:rPr lang="en-US" altLang="zh-CN" baseline="-25000" dirty="0">
                  <a:latin typeface="Times New Roman" pitchFamily="18" charset="0"/>
                </a:rPr>
                <a:t>1</a:t>
              </a:r>
              <a:endParaRPr lang="en-US" altLang="zh-CN" dirty="0">
                <a:latin typeface="Times New Roman" pitchFamily="18" charset="0"/>
              </a:endParaRPr>
            </a:p>
          </p:txBody>
        </p:sp>
        <p:grpSp>
          <p:nvGrpSpPr>
            <p:cNvPr id="110750" name="Group 14"/>
            <p:cNvGrpSpPr>
              <a:grpSpLocks/>
            </p:cNvGrpSpPr>
            <p:nvPr/>
          </p:nvGrpSpPr>
          <p:grpSpPr bwMode="auto">
            <a:xfrm>
              <a:off x="697" y="1174"/>
              <a:ext cx="1904" cy="648"/>
              <a:chOff x="2652" y="1704"/>
              <a:chExt cx="2400" cy="1200"/>
            </a:xfrm>
          </p:grpSpPr>
          <p:grpSp>
            <p:nvGrpSpPr>
              <p:cNvPr id="110759" name="Group 15"/>
              <p:cNvGrpSpPr>
                <a:grpSpLocks/>
              </p:cNvGrpSpPr>
              <p:nvPr/>
            </p:nvGrpSpPr>
            <p:grpSpPr bwMode="auto">
              <a:xfrm>
                <a:off x="2652" y="1704"/>
                <a:ext cx="1200" cy="1200"/>
                <a:chOff x="1272" y="1896"/>
                <a:chExt cx="1200" cy="1200"/>
              </a:xfrm>
            </p:grpSpPr>
            <p:sp>
              <p:nvSpPr>
                <p:cNvPr id="110765" name="Rectangle 16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66" name="Rectangle 17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67" name="Rectangle 18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68" name="Rectangle 19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0760" name="Group 20"/>
              <p:cNvGrpSpPr>
                <a:grpSpLocks/>
              </p:cNvGrpSpPr>
              <p:nvPr/>
            </p:nvGrpSpPr>
            <p:grpSpPr bwMode="auto">
              <a:xfrm>
                <a:off x="3852" y="1704"/>
                <a:ext cx="1200" cy="1200"/>
                <a:chOff x="1272" y="1896"/>
                <a:chExt cx="1200" cy="1200"/>
              </a:xfrm>
            </p:grpSpPr>
            <p:sp>
              <p:nvSpPr>
                <p:cNvPr id="110761" name="Rectangle 21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62" name="Rectangle 22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63" name="Rectangle 23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6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0751" name="Text Box 25"/>
            <p:cNvSpPr txBox="1">
              <a:spLocks noChangeArrowheads="1"/>
            </p:cNvSpPr>
            <p:nvPr/>
          </p:nvSpPr>
          <p:spPr bwMode="auto">
            <a:xfrm>
              <a:off x="1751" y="907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10752" name="Text Box 26"/>
            <p:cNvSpPr txBox="1">
              <a:spLocks noChangeArrowheads="1"/>
            </p:cNvSpPr>
            <p:nvPr/>
          </p:nvSpPr>
          <p:spPr bwMode="auto">
            <a:xfrm>
              <a:off x="2186" y="907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10753" name="Text Box 27"/>
            <p:cNvSpPr txBox="1">
              <a:spLocks noChangeArrowheads="1"/>
            </p:cNvSpPr>
            <p:nvPr/>
          </p:nvSpPr>
          <p:spPr bwMode="auto">
            <a:xfrm>
              <a:off x="1812" y="1209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754" name="Text Box 28"/>
            <p:cNvSpPr txBox="1">
              <a:spLocks noChangeArrowheads="1"/>
            </p:cNvSpPr>
            <p:nvPr/>
          </p:nvSpPr>
          <p:spPr bwMode="auto">
            <a:xfrm>
              <a:off x="2242" y="1209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755" name="Text Box 29"/>
            <p:cNvSpPr txBox="1">
              <a:spLocks noChangeArrowheads="1"/>
            </p:cNvSpPr>
            <p:nvPr/>
          </p:nvSpPr>
          <p:spPr bwMode="auto">
            <a:xfrm>
              <a:off x="1821" y="1566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756" name="Text Box 30"/>
            <p:cNvSpPr txBox="1">
              <a:spLocks noChangeArrowheads="1"/>
            </p:cNvSpPr>
            <p:nvPr/>
          </p:nvSpPr>
          <p:spPr bwMode="auto">
            <a:xfrm>
              <a:off x="2270" y="1559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757" name="Text Box 31"/>
            <p:cNvSpPr txBox="1">
              <a:spLocks noChangeArrowheads="1"/>
            </p:cNvSpPr>
            <p:nvPr/>
          </p:nvSpPr>
          <p:spPr bwMode="auto">
            <a:xfrm>
              <a:off x="264" y="1372"/>
              <a:ext cx="279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J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10758" name="AutoShape 32"/>
            <p:cNvSpPr>
              <a:spLocks noChangeArrowheads="1"/>
            </p:cNvSpPr>
            <p:nvPr/>
          </p:nvSpPr>
          <p:spPr bwMode="auto">
            <a:xfrm>
              <a:off x="1790" y="1641"/>
              <a:ext cx="752" cy="15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957763" y="1301750"/>
            <a:ext cx="3709987" cy="1690688"/>
            <a:chOff x="3115" y="832"/>
            <a:chExt cx="2337" cy="1065"/>
          </a:xfrm>
        </p:grpSpPr>
        <p:sp>
          <p:nvSpPr>
            <p:cNvPr id="110709" name="Text Box 34"/>
            <p:cNvSpPr txBox="1">
              <a:spLocks noChangeArrowheads="1"/>
            </p:cNvSpPr>
            <p:nvPr/>
          </p:nvSpPr>
          <p:spPr bwMode="auto">
            <a:xfrm>
              <a:off x="3358" y="832"/>
              <a:ext cx="521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xQ</a:t>
              </a:r>
              <a:r>
                <a:rPr lang="en-US" altLang="zh-CN" baseline="-25000" dirty="0">
                  <a:latin typeface="Times New Roman" pitchFamily="18" charset="0"/>
                </a:rPr>
                <a:t>2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110710" name="Text Box 35"/>
            <p:cNvSpPr txBox="1">
              <a:spLocks noChangeArrowheads="1"/>
            </p:cNvSpPr>
            <p:nvPr/>
          </p:nvSpPr>
          <p:spPr bwMode="auto">
            <a:xfrm>
              <a:off x="3693" y="122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711" name="Text Box 36"/>
            <p:cNvSpPr txBox="1">
              <a:spLocks noChangeArrowheads="1"/>
            </p:cNvSpPr>
            <p:nvPr/>
          </p:nvSpPr>
          <p:spPr bwMode="auto">
            <a:xfrm>
              <a:off x="4197" y="122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712" name="Text Box 37"/>
            <p:cNvSpPr txBox="1">
              <a:spLocks noChangeArrowheads="1"/>
            </p:cNvSpPr>
            <p:nvPr/>
          </p:nvSpPr>
          <p:spPr bwMode="auto">
            <a:xfrm>
              <a:off x="4188" y="157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713" name="Text Box 38"/>
            <p:cNvSpPr txBox="1">
              <a:spLocks noChangeArrowheads="1"/>
            </p:cNvSpPr>
            <p:nvPr/>
          </p:nvSpPr>
          <p:spPr bwMode="auto">
            <a:xfrm>
              <a:off x="3693" y="157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714" name="Text Box 39"/>
            <p:cNvSpPr txBox="1">
              <a:spLocks noChangeArrowheads="1"/>
            </p:cNvSpPr>
            <p:nvPr/>
          </p:nvSpPr>
          <p:spPr bwMode="auto">
            <a:xfrm>
              <a:off x="3671" y="904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110715" name="Text Box 40"/>
            <p:cNvSpPr txBox="1">
              <a:spLocks noChangeArrowheads="1"/>
            </p:cNvSpPr>
            <p:nvPr/>
          </p:nvSpPr>
          <p:spPr bwMode="auto">
            <a:xfrm>
              <a:off x="4173" y="904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110716" name="Text Box 41"/>
            <p:cNvSpPr txBox="1">
              <a:spLocks noChangeArrowheads="1"/>
            </p:cNvSpPr>
            <p:nvPr/>
          </p:nvSpPr>
          <p:spPr bwMode="auto">
            <a:xfrm>
              <a:off x="3309" y="122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717" name="Text Box 42"/>
            <p:cNvSpPr txBox="1">
              <a:spLocks noChangeArrowheads="1"/>
            </p:cNvSpPr>
            <p:nvPr/>
          </p:nvSpPr>
          <p:spPr bwMode="auto">
            <a:xfrm>
              <a:off x="3328" y="156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718" name="Line 43"/>
            <p:cNvSpPr>
              <a:spLocks noChangeShapeType="1"/>
            </p:cNvSpPr>
            <p:nvPr/>
          </p:nvSpPr>
          <p:spPr bwMode="auto">
            <a:xfrm>
              <a:off x="3216" y="952"/>
              <a:ext cx="342" cy="233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19" name="Text Box 44"/>
            <p:cNvSpPr txBox="1">
              <a:spLocks noChangeArrowheads="1"/>
            </p:cNvSpPr>
            <p:nvPr/>
          </p:nvSpPr>
          <p:spPr bwMode="auto">
            <a:xfrm>
              <a:off x="3179" y="961"/>
              <a:ext cx="27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Q</a:t>
              </a:r>
              <a:r>
                <a:rPr lang="en-US" altLang="zh-CN" baseline="-25000" dirty="0">
                  <a:latin typeface="Times New Roman" pitchFamily="18" charset="0"/>
                </a:rPr>
                <a:t>1</a:t>
              </a:r>
              <a:endParaRPr lang="en-US" altLang="zh-CN" dirty="0">
                <a:latin typeface="Times New Roman" pitchFamily="18" charset="0"/>
              </a:endParaRPr>
            </a:p>
          </p:txBody>
        </p:sp>
        <p:grpSp>
          <p:nvGrpSpPr>
            <p:cNvPr id="110720" name="Group 45"/>
            <p:cNvGrpSpPr>
              <a:grpSpLocks/>
            </p:cNvGrpSpPr>
            <p:nvPr/>
          </p:nvGrpSpPr>
          <p:grpSpPr bwMode="auto">
            <a:xfrm>
              <a:off x="3548" y="1178"/>
              <a:ext cx="1904" cy="648"/>
              <a:chOff x="2652" y="1704"/>
              <a:chExt cx="2400" cy="1200"/>
            </a:xfrm>
          </p:grpSpPr>
          <p:grpSp>
            <p:nvGrpSpPr>
              <p:cNvPr id="110729" name="Group 46"/>
              <p:cNvGrpSpPr>
                <a:grpSpLocks/>
              </p:cNvGrpSpPr>
              <p:nvPr/>
            </p:nvGrpSpPr>
            <p:grpSpPr bwMode="auto">
              <a:xfrm>
                <a:off x="2652" y="1704"/>
                <a:ext cx="1200" cy="1200"/>
                <a:chOff x="1272" y="1896"/>
                <a:chExt cx="1200" cy="1200"/>
              </a:xfrm>
            </p:grpSpPr>
            <p:sp>
              <p:nvSpPr>
                <p:cNvPr id="110735" name="Rectangle 47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36" name="Rectangle 48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37" name="Rectangle 49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38" name="Rectangle 50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0730" name="Group 51"/>
              <p:cNvGrpSpPr>
                <a:grpSpLocks/>
              </p:cNvGrpSpPr>
              <p:nvPr/>
            </p:nvGrpSpPr>
            <p:grpSpPr bwMode="auto">
              <a:xfrm>
                <a:off x="3852" y="1704"/>
                <a:ext cx="1200" cy="1200"/>
                <a:chOff x="1272" y="1896"/>
                <a:chExt cx="1200" cy="1200"/>
              </a:xfrm>
            </p:grpSpPr>
            <p:sp>
              <p:nvSpPr>
                <p:cNvPr id="110731" name="Rectangle 52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32" name="Rectangle 53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33" name="Rectangle 54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34" name="Rectangle 55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0721" name="Text Box 56"/>
            <p:cNvSpPr txBox="1">
              <a:spLocks noChangeArrowheads="1"/>
            </p:cNvSpPr>
            <p:nvPr/>
          </p:nvSpPr>
          <p:spPr bwMode="auto">
            <a:xfrm>
              <a:off x="4602" y="911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10722" name="Text Box 57"/>
            <p:cNvSpPr txBox="1">
              <a:spLocks noChangeArrowheads="1"/>
            </p:cNvSpPr>
            <p:nvPr/>
          </p:nvSpPr>
          <p:spPr bwMode="auto">
            <a:xfrm>
              <a:off x="5037" y="911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10723" name="Text Box 58"/>
            <p:cNvSpPr txBox="1">
              <a:spLocks noChangeArrowheads="1"/>
            </p:cNvSpPr>
            <p:nvPr/>
          </p:nvSpPr>
          <p:spPr bwMode="auto">
            <a:xfrm>
              <a:off x="4663" y="1213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724" name="Text Box 59"/>
            <p:cNvSpPr txBox="1">
              <a:spLocks noChangeArrowheads="1"/>
            </p:cNvSpPr>
            <p:nvPr/>
          </p:nvSpPr>
          <p:spPr bwMode="auto">
            <a:xfrm>
              <a:off x="5093" y="1213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725" name="Text Box 60"/>
            <p:cNvSpPr txBox="1">
              <a:spLocks noChangeArrowheads="1"/>
            </p:cNvSpPr>
            <p:nvPr/>
          </p:nvSpPr>
          <p:spPr bwMode="auto">
            <a:xfrm>
              <a:off x="4672" y="157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726" name="Text Box 61"/>
            <p:cNvSpPr txBox="1">
              <a:spLocks noChangeArrowheads="1"/>
            </p:cNvSpPr>
            <p:nvPr/>
          </p:nvSpPr>
          <p:spPr bwMode="auto">
            <a:xfrm>
              <a:off x="5121" y="1563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727" name="Text Box 62"/>
            <p:cNvSpPr txBox="1">
              <a:spLocks noChangeArrowheads="1"/>
            </p:cNvSpPr>
            <p:nvPr/>
          </p:nvSpPr>
          <p:spPr bwMode="auto">
            <a:xfrm>
              <a:off x="3115" y="1376"/>
              <a:ext cx="354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K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10728" name="AutoShape 63"/>
            <p:cNvSpPr>
              <a:spLocks noChangeArrowheads="1"/>
            </p:cNvSpPr>
            <p:nvPr/>
          </p:nvSpPr>
          <p:spPr bwMode="auto">
            <a:xfrm>
              <a:off x="3690" y="1261"/>
              <a:ext cx="752" cy="55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4976813" y="2709863"/>
            <a:ext cx="3709987" cy="1690687"/>
            <a:chOff x="264" y="1942"/>
            <a:chExt cx="2337" cy="1065"/>
          </a:xfrm>
        </p:grpSpPr>
        <p:sp>
          <p:nvSpPr>
            <p:cNvPr id="110679" name="Text Box 65"/>
            <p:cNvSpPr txBox="1">
              <a:spLocks noChangeArrowheads="1"/>
            </p:cNvSpPr>
            <p:nvPr/>
          </p:nvSpPr>
          <p:spPr bwMode="auto">
            <a:xfrm>
              <a:off x="507" y="1942"/>
              <a:ext cx="521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xQ</a:t>
              </a:r>
              <a:r>
                <a:rPr lang="en-US" altLang="zh-CN" baseline="-25000" dirty="0">
                  <a:latin typeface="Times New Roman" pitchFamily="18" charset="0"/>
                </a:rPr>
                <a:t>2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110680" name="Text Box 66"/>
            <p:cNvSpPr txBox="1">
              <a:spLocks noChangeArrowheads="1"/>
            </p:cNvSpPr>
            <p:nvPr/>
          </p:nvSpPr>
          <p:spPr bwMode="auto">
            <a:xfrm>
              <a:off x="842" y="233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81" name="Text Box 67"/>
            <p:cNvSpPr txBox="1">
              <a:spLocks noChangeArrowheads="1"/>
            </p:cNvSpPr>
            <p:nvPr/>
          </p:nvSpPr>
          <p:spPr bwMode="auto">
            <a:xfrm>
              <a:off x="1346" y="233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82" name="Text Box 68"/>
            <p:cNvSpPr txBox="1">
              <a:spLocks noChangeArrowheads="1"/>
            </p:cNvSpPr>
            <p:nvPr/>
          </p:nvSpPr>
          <p:spPr bwMode="auto">
            <a:xfrm>
              <a:off x="1337" y="268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83" name="Text Box 69"/>
            <p:cNvSpPr txBox="1">
              <a:spLocks noChangeArrowheads="1"/>
            </p:cNvSpPr>
            <p:nvPr/>
          </p:nvSpPr>
          <p:spPr bwMode="auto">
            <a:xfrm>
              <a:off x="842" y="268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84" name="Text Box 70"/>
            <p:cNvSpPr txBox="1">
              <a:spLocks noChangeArrowheads="1"/>
            </p:cNvSpPr>
            <p:nvPr/>
          </p:nvSpPr>
          <p:spPr bwMode="auto">
            <a:xfrm>
              <a:off x="820" y="2014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110685" name="Text Box 71"/>
            <p:cNvSpPr txBox="1">
              <a:spLocks noChangeArrowheads="1"/>
            </p:cNvSpPr>
            <p:nvPr/>
          </p:nvSpPr>
          <p:spPr bwMode="auto">
            <a:xfrm>
              <a:off x="1322" y="2014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110686" name="Text Box 72"/>
            <p:cNvSpPr txBox="1">
              <a:spLocks noChangeArrowheads="1"/>
            </p:cNvSpPr>
            <p:nvPr/>
          </p:nvSpPr>
          <p:spPr bwMode="auto">
            <a:xfrm>
              <a:off x="458" y="233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87" name="Text Box 73"/>
            <p:cNvSpPr txBox="1">
              <a:spLocks noChangeArrowheads="1"/>
            </p:cNvSpPr>
            <p:nvPr/>
          </p:nvSpPr>
          <p:spPr bwMode="auto">
            <a:xfrm>
              <a:off x="477" y="267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688" name="Line 74"/>
            <p:cNvSpPr>
              <a:spLocks noChangeShapeType="1"/>
            </p:cNvSpPr>
            <p:nvPr/>
          </p:nvSpPr>
          <p:spPr bwMode="auto">
            <a:xfrm>
              <a:off x="365" y="2062"/>
              <a:ext cx="342" cy="233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9" name="Text Box 75"/>
            <p:cNvSpPr txBox="1">
              <a:spLocks noChangeArrowheads="1"/>
            </p:cNvSpPr>
            <p:nvPr/>
          </p:nvSpPr>
          <p:spPr bwMode="auto">
            <a:xfrm>
              <a:off x="328" y="2071"/>
              <a:ext cx="27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Q</a:t>
              </a:r>
              <a:r>
                <a:rPr lang="en-US" altLang="zh-CN" baseline="-25000" dirty="0">
                  <a:latin typeface="Times New Roman" pitchFamily="18" charset="0"/>
                </a:rPr>
                <a:t>1</a:t>
              </a:r>
              <a:endParaRPr lang="en-US" altLang="zh-CN" dirty="0">
                <a:latin typeface="Times New Roman" pitchFamily="18" charset="0"/>
              </a:endParaRPr>
            </a:p>
          </p:txBody>
        </p:sp>
        <p:grpSp>
          <p:nvGrpSpPr>
            <p:cNvPr id="110690" name="Group 76"/>
            <p:cNvGrpSpPr>
              <a:grpSpLocks/>
            </p:cNvGrpSpPr>
            <p:nvPr/>
          </p:nvGrpSpPr>
          <p:grpSpPr bwMode="auto">
            <a:xfrm>
              <a:off x="697" y="2288"/>
              <a:ext cx="1904" cy="719"/>
              <a:chOff x="2652" y="1704"/>
              <a:chExt cx="2400" cy="1200"/>
            </a:xfrm>
          </p:grpSpPr>
          <p:grpSp>
            <p:nvGrpSpPr>
              <p:cNvPr id="110699" name="Group 77"/>
              <p:cNvGrpSpPr>
                <a:grpSpLocks/>
              </p:cNvGrpSpPr>
              <p:nvPr/>
            </p:nvGrpSpPr>
            <p:grpSpPr bwMode="auto">
              <a:xfrm>
                <a:off x="2652" y="1704"/>
                <a:ext cx="1200" cy="1200"/>
                <a:chOff x="1272" y="1896"/>
                <a:chExt cx="1200" cy="1200"/>
              </a:xfrm>
            </p:grpSpPr>
            <p:sp>
              <p:nvSpPr>
                <p:cNvPr id="110705" name="Rectangle 78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06" name="Rectangle 79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07" name="Rectangle 80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08" name="Rectangle 81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0700" name="Group 82"/>
              <p:cNvGrpSpPr>
                <a:grpSpLocks/>
              </p:cNvGrpSpPr>
              <p:nvPr/>
            </p:nvGrpSpPr>
            <p:grpSpPr bwMode="auto">
              <a:xfrm>
                <a:off x="3852" y="1704"/>
                <a:ext cx="1200" cy="1200"/>
                <a:chOff x="1272" y="1896"/>
                <a:chExt cx="1200" cy="1200"/>
              </a:xfrm>
            </p:grpSpPr>
            <p:sp>
              <p:nvSpPr>
                <p:cNvPr id="110701" name="Rectangle 83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02" name="Rectangle 84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03" name="Rectangle 85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04" name="Rectangle 86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0691" name="Text Box 87"/>
            <p:cNvSpPr txBox="1">
              <a:spLocks noChangeArrowheads="1"/>
            </p:cNvSpPr>
            <p:nvPr/>
          </p:nvSpPr>
          <p:spPr bwMode="auto">
            <a:xfrm>
              <a:off x="1751" y="2021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10692" name="Text Box 88"/>
            <p:cNvSpPr txBox="1">
              <a:spLocks noChangeArrowheads="1"/>
            </p:cNvSpPr>
            <p:nvPr/>
          </p:nvSpPr>
          <p:spPr bwMode="auto">
            <a:xfrm>
              <a:off x="2186" y="2021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10693" name="Text Box 89"/>
            <p:cNvSpPr txBox="1">
              <a:spLocks noChangeArrowheads="1"/>
            </p:cNvSpPr>
            <p:nvPr/>
          </p:nvSpPr>
          <p:spPr bwMode="auto">
            <a:xfrm>
              <a:off x="1812" y="2323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94" name="Text Box 90"/>
            <p:cNvSpPr txBox="1">
              <a:spLocks noChangeArrowheads="1"/>
            </p:cNvSpPr>
            <p:nvPr/>
          </p:nvSpPr>
          <p:spPr bwMode="auto">
            <a:xfrm>
              <a:off x="2242" y="2323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695" name="Text Box 91"/>
            <p:cNvSpPr txBox="1">
              <a:spLocks noChangeArrowheads="1"/>
            </p:cNvSpPr>
            <p:nvPr/>
          </p:nvSpPr>
          <p:spPr bwMode="auto">
            <a:xfrm>
              <a:off x="1821" y="268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96" name="Text Box 92"/>
            <p:cNvSpPr txBox="1">
              <a:spLocks noChangeArrowheads="1"/>
            </p:cNvSpPr>
            <p:nvPr/>
          </p:nvSpPr>
          <p:spPr bwMode="auto">
            <a:xfrm>
              <a:off x="2270" y="2673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97" name="Text Box 93"/>
            <p:cNvSpPr txBox="1">
              <a:spLocks noChangeArrowheads="1"/>
            </p:cNvSpPr>
            <p:nvPr/>
          </p:nvSpPr>
          <p:spPr bwMode="auto">
            <a:xfrm>
              <a:off x="264" y="2486"/>
              <a:ext cx="279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J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10698" name="AutoShape 94"/>
            <p:cNvSpPr>
              <a:spLocks noChangeArrowheads="1"/>
            </p:cNvSpPr>
            <p:nvPr/>
          </p:nvSpPr>
          <p:spPr bwMode="auto">
            <a:xfrm>
              <a:off x="1733" y="2383"/>
              <a:ext cx="788" cy="62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95"/>
          <p:cNvGrpSpPr>
            <a:grpSpLocks/>
          </p:cNvGrpSpPr>
          <p:nvPr/>
        </p:nvGrpSpPr>
        <p:grpSpPr bwMode="auto">
          <a:xfrm>
            <a:off x="5014913" y="4206875"/>
            <a:ext cx="3709987" cy="1690688"/>
            <a:chOff x="3123" y="1906"/>
            <a:chExt cx="2337" cy="1065"/>
          </a:xfrm>
        </p:grpSpPr>
        <p:sp>
          <p:nvSpPr>
            <p:cNvPr id="110650" name="Text Box 96"/>
            <p:cNvSpPr txBox="1">
              <a:spLocks noChangeArrowheads="1"/>
            </p:cNvSpPr>
            <p:nvPr/>
          </p:nvSpPr>
          <p:spPr bwMode="auto">
            <a:xfrm>
              <a:off x="3366" y="1906"/>
              <a:ext cx="521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xQ</a:t>
              </a:r>
              <a:r>
                <a:rPr lang="en-US" altLang="zh-CN" baseline="-25000" dirty="0">
                  <a:latin typeface="Times New Roman" pitchFamily="18" charset="0"/>
                </a:rPr>
                <a:t>2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110651" name="Text Box 97"/>
            <p:cNvSpPr txBox="1">
              <a:spLocks noChangeArrowheads="1"/>
            </p:cNvSpPr>
            <p:nvPr/>
          </p:nvSpPr>
          <p:spPr bwMode="auto">
            <a:xfrm>
              <a:off x="3701" y="229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52" name="Text Box 98"/>
            <p:cNvSpPr txBox="1">
              <a:spLocks noChangeArrowheads="1"/>
            </p:cNvSpPr>
            <p:nvPr/>
          </p:nvSpPr>
          <p:spPr bwMode="auto">
            <a:xfrm>
              <a:off x="4205" y="229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53" name="Text Box 99"/>
            <p:cNvSpPr txBox="1">
              <a:spLocks noChangeArrowheads="1"/>
            </p:cNvSpPr>
            <p:nvPr/>
          </p:nvSpPr>
          <p:spPr bwMode="auto">
            <a:xfrm>
              <a:off x="4196" y="264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654" name="Text Box 100"/>
            <p:cNvSpPr txBox="1">
              <a:spLocks noChangeArrowheads="1"/>
            </p:cNvSpPr>
            <p:nvPr/>
          </p:nvSpPr>
          <p:spPr bwMode="auto">
            <a:xfrm>
              <a:off x="3701" y="264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655" name="Text Box 101"/>
            <p:cNvSpPr txBox="1">
              <a:spLocks noChangeArrowheads="1"/>
            </p:cNvSpPr>
            <p:nvPr/>
          </p:nvSpPr>
          <p:spPr bwMode="auto">
            <a:xfrm>
              <a:off x="3679" y="1978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110656" name="Text Box 102"/>
            <p:cNvSpPr txBox="1">
              <a:spLocks noChangeArrowheads="1"/>
            </p:cNvSpPr>
            <p:nvPr/>
          </p:nvSpPr>
          <p:spPr bwMode="auto">
            <a:xfrm>
              <a:off x="4181" y="1978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110657" name="Text Box 103"/>
            <p:cNvSpPr txBox="1">
              <a:spLocks noChangeArrowheads="1"/>
            </p:cNvSpPr>
            <p:nvPr/>
          </p:nvSpPr>
          <p:spPr bwMode="auto">
            <a:xfrm>
              <a:off x="3317" y="229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58" name="Text Box 104"/>
            <p:cNvSpPr txBox="1">
              <a:spLocks noChangeArrowheads="1"/>
            </p:cNvSpPr>
            <p:nvPr/>
          </p:nvSpPr>
          <p:spPr bwMode="auto">
            <a:xfrm>
              <a:off x="3336" y="2638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659" name="Line 105"/>
            <p:cNvSpPr>
              <a:spLocks noChangeShapeType="1"/>
            </p:cNvSpPr>
            <p:nvPr/>
          </p:nvSpPr>
          <p:spPr bwMode="auto">
            <a:xfrm>
              <a:off x="3224" y="2026"/>
              <a:ext cx="342" cy="233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0" name="Text Box 106"/>
            <p:cNvSpPr txBox="1">
              <a:spLocks noChangeArrowheads="1"/>
            </p:cNvSpPr>
            <p:nvPr/>
          </p:nvSpPr>
          <p:spPr bwMode="auto">
            <a:xfrm>
              <a:off x="3187" y="2035"/>
              <a:ext cx="27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Q</a:t>
              </a:r>
              <a:r>
                <a:rPr lang="en-US" altLang="zh-CN" baseline="-25000" dirty="0">
                  <a:latin typeface="Times New Roman" pitchFamily="18" charset="0"/>
                </a:rPr>
                <a:t>1</a:t>
              </a:r>
              <a:endParaRPr lang="en-US" altLang="zh-CN" dirty="0">
                <a:latin typeface="Times New Roman" pitchFamily="18" charset="0"/>
              </a:endParaRPr>
            </a:p>
          </p:txBody>
        </p:sp>
        <p:grpSp>
          <p:nvGrpSpPr>
            <p:cNvPr id="110661" name="Group 107"/>
            <p:cNvGrpSpPr>
              <a:grpSpLocks/>
            </p:cNvGrpSpPr>
            <p:nvPr/>
          </p:nvGrpSpPr>
          <p:grpSpPr bwMode="auto">
            <a:xfrm>
              <a:off x="3556" y="2252"/>
              <a:ext cx="952" cy="648"/>
              <a:chOff x="1272" y="1896"/>
              <a:chExt cx="1200" cy="1200"/>
            </a:xfrm>
          </p:grpSpPr>
          <p:sp>
            <p:nvSpPr>
              <p:cNvPr id="110675" name="Rectangle 108"/>
              <p:cNvSpPr>
                <a:spLocks noChangeArrowheads="1"/>
              </p:cNvSpPr>
              <p:nvPr/>
            </p:nvSpPr>
            <p:spPr bwMode="auto">
              <a:xfrm>
                <a:off x="1272" y="1896"/>
                <a:ext cx="600" cy="600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76" name="Rectangle 109"/>
              <p:cNvSpPr>
                <a:spLocks noChangeArrowheads="1"/>
              </p:cNvSpPr>
              <p:nvPr/>
            </p:nvSpPr>
            <p:spPr bwMode="auto">
              <a:xfrm>
                <a:off x="1872" y="1896"/>
                <a:ext cx="600" cy="600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77" name="Rectangle 110"/>
              <p:cNvSpPr>
                <a:spLocks noChangeArrowheads="1"/>
              </p:cNvSpPr>
              <p:nvPr/>
            </p:nvSpPr>
            <p:spPr bwMode="auto">
              <a:xfrm>
                <a:off x="1872" y="2496"/>
                <a:ext cx="600" cy="600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78" name="Rectangle 111"/>
              <p:cNvSpPr>
                <a:spLocks noChangeArrowheads="1"/>
              </p:cNvSpPr>
              <p:nvPr/>
            </p:nvSpPr>
            <p:spPr bwMode="auto">
              <a:xfrm>
                <a:off x="1272" y="2496"/>
                <a:ext cx="600" cy="600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0662" name="Group 112"/>
            <p:cNvGrpSpPr>
              <a:grpSpLocks/>
            </p:cNvGrpSpPr>
            <p:nvPr/>
          </p:nvGrpSpPr>
          <p:grpSpPr bwMode="auto">
            <a:xfrm>
              <a:off x="4508" y="2252"/>
              <a:ext cx="952" cy="648"/>
              <a:chOff x="1272" y="1896"/>
              <a:chExt cx="1200" cy="1200"/>
            </a:xfrm>
          </p:grpSpPr>
          <p:sp>
            <p:nvSpPr>
              <p:cNvPr id="110671" name="Rectangle 113"/>
              <p:cNvSpPr>
                <a:spLocks noChangeArrowheads="1"/>
              </p:cNvSpPr>
              <p:nvPr/>
            </p:nvSpPr>
            <p:spPr bwMode="auto">
              <a:xfrm>
                <a:off x="1272" y="1896"/>
                <a:ext cx="600" cy="600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72" name="Rectangle 114"/>
              <p:cNvSpPr>
                <a:spLocks noChangeArrowheads="1"/>
              </p:cNvSpPr>
              <p:nvPr/>
            </p:nvSpPr>
            <p:spPr bwMode="auto">
              <a:xfrm>
                <a:off x="1872" y="1896"/>
                <a:ext cx="600" cy="600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73" name="Rectangle 115"/>
              <p:cNvSpPr>
                <a:spLocks noChangeArrowheads="1"/>
              </p:cNvSpPr>
              <p:nvPr/>
            </p:nvSpPr>
            <p:spPr bwMode="auto">
              <a:xfrm>
                <a:off x="1872" y="2496"/>
                <a:ext cx="600" cy="600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74" name="Rectangle 116"/>
              <p:cNvSpPr>
                <a:spLocks noChangeArrowheads="1"/>
              </p:cNvSpPr>
              <p:nvPr/>
            </p:nvSpPr>
            <p:spPr bwMode="auto">
              <a:xfrm>
                <a:off x="1272" y="2496"/>
                <a:ext cx="600" cy="600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0663" name="Text Box 117"/>
            <p:cNvSpPr txBox="1">
              <a:spLocks noChangeArrowheads="1"/>
            </p:cNvSpPr>
            <p:nvPr/>
          </p:nvSpPr>
          <p:spPr bwMode="auto">
            <a:xfrm>
              <a:off x="4610" y="1985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10664" name="Text Box 118"/>
            <p:cNvSpPr txBox="1">
              <a:spLocks noChangeArrowheads="1"/>
            </p:cNvSpPr>
            <p:nvPr/>
          </p:nvSpPr>
          <p:spPr bwMode="auto">
            <a:xfrm>
              <a:off x="5045" y="1985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10665" name="Text Box 119"/>
            <p:cNvSpPr txBox="1">
              <a:spLocks noChangeArrowheads="1"/>
            </p:cNvSpPr>
            <p:nvPr/>
          </p:nvSpPr>
          <p:spPr bwMode="auto">
            <a:xfrm>
              <a:off x="4671" y="2287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66" name="Text Box 120"/>
            <p:cNvSpPr txBox="1">
              <a:spLocks noChangeArrowheads="1"/>
            </p:cNvSpPr>
            <p:nvPr/>
          </p:nvSpPr>
          <p:spPr bwMode="auto">
            <a:xfrm>
              <a:off x="5101" y="2287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67" name="Text Box 121"/>
            <p:cNvSpPr txBox="1">
              <a:spLocks noChangeArrowheads="1"/>
            </p:cNvSpPr>
            <p:nvPr/>
          </p:nvSpPr>
          <p:spPr bwMode="auto">
            <a:xfrm>
              <a:off x="4680" y="264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68" name="Text Box 122"/>
            <p:cNvSpPr txBox="1">
              <a:spLocks noChangeArrowheads="1"/>
            </p:cNvSpPr>
            <p:nvPr/>
          </p:nvSpPr>
          <p:spPr bwMode="auto">
            <a:xfrm>
              <a:off x="5129" y="2637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69" name="Text Box 123"/>
            <p:cNvSpPr txBox="1">
              <a:spLocks noChangeArrowheads="1"/>
            </p:cNvSpPr>
            <p:nvPr/>
          </p:nvSpPr>
          <p:spPr bwMode="auto">
            <a:xfrm>
              <a:off x="3123" y="2450"/>
              <a:ext cx="354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K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10670" name="AutoShape 124"/>
            <p:cNvSpPr>
              <a:spLocks noChangeArrowheads="1"/>
            </p:cNvSpPr>
            <p:nvPr/>
          </p:nvSpPr>
          <p:spPr bwMode="auto">
            <a:xfrm>
              <a:off x="3642" y="2347"/>
              <a:ext cx="812" cy="52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25"/>
          <p:cNvGrpSpPr>
            <a:grpSpLocks/>
          </p:cNvGrpSpPr>
          <p:nvPr/>
        </p:nvGrpSpPr>
        <p:grpSpPr bwMode="auto">
          <a:xfrm>
            <a:off x="476250" y="5033963"/>
            <a:ext cx="3709988" cy="1690687"/>
            <a:chOff x="264" y="3163"/>
            <a:chExt cx="2337" cy="1065"/>
          </a:xfrm>
        </p:grpSpPr>
        <p:sp>
          <p:nvSpPr>
            <p:cNvPr id="110620" name="Text Box 126"/>
            <p:cNvSpPr txBox="1">
              <a:spLocks noChangeArrowheads="1"/>
            </p:cNvSpPr>
            <p:nvPr/>
          </p:nvSpPr>
          <p:spPr bwMode="auto">
            <a:xfrm>
              <a:off x="507" y="3163"/>
              <a:ext cx="521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</a:rPr>
                <a:t>xQ</a:t>
              </a:r>
              <a:r>
                <a:rPr lang="en-US" altLang="zh-CN" sz="2400" baseline="-25000" dirty="0">
                  <a:latin typeface="Times New Roman" pitchFamily="18" charset="0"/>
                </a:rPr>
                <a:t>2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10621" name="Text Box 127"/>
            <p:cNvSpPr txBox="1">
              <a:spLocks noChangeArrowheads="1"/>
            </p:cNvSpPr>
            <p:nvPr/>
          </p:nvSpPr>
          <p:spPr bwMode="auto">
            <a:xfrm>
              <a:off x="842" y="3551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22" name="Text Box 128"/>
            <p:cNvSpPr txBox="1">
              <a:spLocks noChangeArrowheads="1"/>
            </p:cNvSpPr>
            <p:nvPr/>
          </p:nvSpPr>
          <p:spPr bwMode="auto">
            <a:xfrm>
              <a:off x="1346" y="3551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23" name="Text Box 129"/>
            <p:cNvSpPr txBox="1">
              <a:spLocks noChangeArrowheads="1"/>
            </p:cNvSpPr>
            <p:nvPr/>
          </p:nvSpPr>
          <p:spPr bwMode="auto">
            <a:xfrm>
              <a:off x="1337" y="3901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24" name="Text Box 130"/>
            <p:cNvSpPr txBox="1">
              <a:spLocks noChangeArrowheads="1"/>
            </p:cNvSpPr>
            <p:nvPr/>
          </p:nvSpPr>
          <p:spPr bwMode="auto">
            <a:xfrm>
              <a:off x="842" y="3901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25" name="Text Box 131"/>
            <p:cNvSpPr txBox="1">
              <a:spLocks noChangeArrowheads="1"/>
            </p:cNvSpPr>
            <p:nvPr/>
          </p:nvSpPr>
          <p:spPr bwMode="auto">
            <a:xfrm>
              <a:off x="820" y="3235"/>
              <a:ext cx="310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110626" name="Text Box 132"/>
            <p:cNvSpPr txBox="1">
              <a:spLocks noChangeArrowheads="1"/>
            </p:cNvSpPr>
            <p:nvPr/>
          </p:nvSpPr>
          <p:spPr bwMode="auto">
            <a:xfrm>
              <a:off x="1322" y="3235"/>
              <a:ext cx="310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110627" name="Text Box 133"/>
            <p:cNvSpPr txBox="1">
              <a:spLocks noChangeArrowheads="1"/>
            </p:cNvSpPr>
            <p:nvPr/>
          </p:nvSpPr>
          <p:spPr bwMode="auto">
            <a:xfrm>
              <a:off x="458" y="3551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28" name="Text Box 134"/>
            <p:cNvSpPr txBox="1">
              <a:spLocks noChangeArrowheads="1"/>
            </p:cNvSpPr>
            <p:nvPr/>
          </p:nvSpPr>
          <p:spPr bwMode="auto">
            <a:xfrm>
              <a:off x="477" y="3895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629" name="Line 135"/>
            <p:cNvSpPr>
              <a:spLocks noChangeShapeType="1"/>
            </p:cNvSpPr>
            <p:nvPr/>
          </p:nvSpPr>
          <p:spPr bwMode="auto">
            <a:xfrm>
              <a:off x="365" y="3283"/>
              <a:ext cx="342" cy="233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0" name="Text Box 136"/>
            <p:cNvSpPr txBox="1">
              <a:spLocks noChangeArrowheads="1"/>
            </p:cNvSpPr>
            <p:nvPr/>
          </p:nvSpPr>
          <p:spPr bwMode="auto">
            <a:xfrm>
              <a:off x="328" y="3292"/>
              <a:ext cx="321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</a:rPr>
                <a:t>Q</a:t>
              </a:r>
              <a:r>
                <a:rPr lang="en-US" altLang="zh-CN" sz="2400" baseline="-25000" dirty="0">
                  <a:latin typeface="Times New Roman" pitchFamily="18" charset="0"/>
                </a:rPr>
                <a:t>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grpSp>
          <p:nvGrpSpPr>
            <p:cNvPr id="110631" name="Group 137"/>
            <p:cNvGrpSpPr>
              <a:grpSpLocks/>
            </p:cNvGrpSpPr>
            <p:nvPr/>
          </p:nvGrpSpPr>
          <p:grpSpPr bwMode="auto">
            <a:xfrm>
              <a:off x="721" y="3509"/>
              <a:ext cx="1880" cy="719"/>
              <a:chOff x="2652" y="1704"/>
              <a:chExt cx="2400" cy="1200"/>
            </a:xfrm>
          </p:grpSpPr>
          <p:grpSp>
            <p:nvGrpSpPr>
              <p:cNvPr id="110640" name="Group 138"/>
              <p:cNvGrpSpPr>
                <a:grpSpLocks/>
              </p:cNvGrpSpPr>
              <p:nvPr/>
            </p:nvGrpSpPr>
            <p:grpSpPr bwMode="auto">
              <a:xfrm>
                <a:off x="2652" y="1704"/>
                <a:ext cx="1200" cy="1200"/>
                <a:chOff x="1272" y="1896"/>
                <a:chExt cx="1200" cy="1200"/>
              </a:xfrm>
            </p:grpSpPr>
            <p:sp>
              <p:nvSpPr>
                <p:cNvPr id="110646" name="Rectangle 139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0647" name="Rectangle 140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0648" name="Rectangle 141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0649" name="Rectangle 142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0641" name="Group 143"/>
              <p:cNvGrpSpPr>
                <a:grpSpLocks/>
              </p:cNvGrpSpPr>
              <p:nvPr/>
            </p:nvGrpSpPr>
            <p:grpSpPr bwMode="auto">
              <a:xfrm>
                <a:off x="3852" y="1704"/>
                <a:ext cx="1200" cy="1200"/>
                <a:chOff x="1272" y="1896"/>
                <a:chExt cx="1200" cy="1200"/>
              </a:xfrm>
            </p:grpSpPr>
            <p:sp>
              <p:nvSpPr>
                <p:cNvPr id="110642" name="Rectangle 144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0643" name="Rectangle 145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0644" name="Rectangle 146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0645" name="Rectangle 147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10632" name="Text Box 148"/>
            <p:cNvSpPr txBox="1">
              <a:spLocks noChangeArrowheads="1"/>
            </p:cNvSpPr>
            <p:nvPr/>
          </p:nvSpPr>
          <p:spPr bwMode="auto">
            <a:xfrm>
              <a:off x="1751" y="3242"/>
              <a:ext cx="30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10633" name="Text Box 149"/>
            <p:cNvSpPr txBox="1">
              <a:spLocks noChangeArrowheads="1"/>
            </p:cNvSpPr>
            <p:nvPr/>
          </p:nvSpPr>
          <p:spPr bwMode="auto">
            <a:xfrm>
              <a:off x="2186" y="3242"/>
              <a:ext cx="310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10634" name="Text Box 150"/>
            <p:cNvSpPr txBox="1">
              <a:spLocks noChangeArrowheads="1"/>
            </p:cNvSpPr>
            <p:nvPr/>
          </p:nvSpPr>
          <p:spPr bwMode="auto">
            <a:xfrm>
              <a:off x="1812" y="3544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35" name="Text Box 151"/>
            <p:cNvSpPr txBox="1">
              <a:spLocks noChangeArrowheads="1"/>
            </p:cNvSpPr>
            <p:nvPr/>
          </p:nvSpPr>
          <p:spPr bwMode="auto">
            <a:xfrm>
              <a:off x="2242" y="3544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36" name="Text Box 152"/>
            <p:cNvSpPr txBox="1">
              <a:spLocks noChangeArrowheads="1"/>
            </p:cNvSpPr>
            <p:nvPr/>
          </p:nvSpPr>
          <p:spPr bwMode="auto">
            <a:xfrm>
              <a:off x="1821" y="3901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637" name="Text Box 153"/>
            <p:cNvSpPr txBox="1">
              <a:spLocks noChangeArrowheads="1"/>
            </p:cNvSpPr>
            <p:nvPr/>
          </p:nvSpPr>
          <p:spPr bwMode="auto">
            <a:xfrm>
              <a:off x="2270" y="3894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38" name="Text Box 154"/>
            <p:cNvSpPr txBox="1">
              <a:spLocks noChangeArrowheads="1"/>
            </p:cNvSpPr>
            <p:nvPr/>
          </p:nvSpPr>
          <p:spPr bwMode="auto">
            <a:xfrm>
              <a:off x="264" y="3707"/>
              <a:ext cx="23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10639" name="AutoShape 155"/>
            <p:cNvSpPr>
              <a:spLocks noChangeArrowheads="1"/>
            </p:cNvSpPr>
            <p:nvPr/>
          </p:nvSpPr>
          <p:spPr bwMode="auto">
            <a:xfrm>
              <a:off x="1769" y="3568"/>
              <a:ext cx="325" cy="62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grpSp>
        <p:nvGrpSpPr>
          <p:cNvPr id="21" name="Group 175"/>
          <p:cNvGrpSpPr>
            <a:grpSpLocks/>
          </p:cNvGrpSpPr>
          <p:nvPr/>
        </p:nvGrpSpPr>
        <p:grpSpPr bwMode="auto">
          <a:xfrm>
            <a:off x="5865813" y="5929313"/>
            <a:ext cx="1579562" cy="830262"/>
            <a:chOff x="3695" y="3735"/>
            <a:chExt cx="995" cy="523"/>
          </a:xfrm>
        </p:grpSpPr>
        <p:sp>
          <p:nvSpPr>
            <p:cNvPr id="110617" name="Text Box 157"/>
            <p:cNvSpPr txBox="1">
              <a:spLocks noChangeArrowheads="1"/>
            </p:cNvSpPr>
            <p:nvPr/>
          </p:nvSpPr>
          <p:spPr bwMode="auto">
            <a:xfrm>
              <a:off x="3695" y="3735"/>
              <a:ext cx="995" cy="5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latin typeface="Times New Roman" pitchFamily="18" charset="0"/>
                </a:rPr>
                <a:t>J</a:t>
              </a:r>
              <a:r>
                <a:rPr lang="en-US" altLang="zh-CN" sz="2000" baseline="-25000" dirty="0">
                  <a:latin typeface="Times New Roman" pitchFamily="18" charset="0"/>
                </a:rPr>
                <a:t>2</a:t>
              </a:r>
              <a:r>
                <a:rPr lang="en-US" altLang="zh-CN" sz="2000" dirty="0">
                  <a:latin typeface="Times New Roman" pitchFamily="18" charset="0"/>
                </a:rPr>
                <a:t>=</a:t>
              </a:r>
              <a:r>
                <a:rPr lang="en-US" altLang="zh-CN" sz="2000" i="1" dirty="0">
                  <a:latin typeface="Times New Roman" pitchFamily="18" charset="0"/>
                </a:rPr>
                <a:t>xQ</a:t>
              </a:r>
              <a:r>
                <a:rPr lang="en-US" altLang="zh-CN" sz="2000" baseline="-25000" dirty="0">
                  <a:latin typeface="Times New Roman" pitchFamily="18" charset="0"/>
                </a:rPr>
                <a:t>1</a:t>
              </a:r>
              <a:r>
                <a:rPr lang="en-US" altLang="zh-CN" sz="2000" dirty="0">
                  <a:latin typeface="Times New Roman" pitchFamily="18" charset="0"/>
                </a:rPr>
                <a:t>, 	k</a:t>
              </a:r>
              <a:r>
                <a:rPr lang="en-US" altLang="zh-CN" sz="2000" baseline="-25000" dirty="0">
                  <a:latin typeface="Times New Roman" pitchFamily="18" charset="0"/>
                </a:rPr>
                <a:t>2</a:t>
              </a:r>
              <a:r>
                <a:rPr lang="en-US" altLang="zh-CN" sz="2000" dirty="0">
                  <a:latin typeface="Times New Roman" pitchFamily="18" charset="0"/>
                </a:rPr>
                <a:t>=</a:t>
              </a:r>
              <a:r>
                <a:rPr lang="en-US" altLang="zh-CN" sz="2000" i="1" dirty="0">
                  <a:latin typeface="Times New Roman" pitchFamily="18" charset="0"/>
                </a:rPr>
                <a:t>x</a:t>
              </a:r>
              <a:endParaRPr lang="en-US" altLang="zh-CN" sz="2000" dirty="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000" dirty="0">
                  <a:latin typeface="Times New Roman" pitchFamily="18" charset="0"/>
                </a:rPr>
                <a:t>J</a:t>
              </a:r>
              <a:r>
                <a:rPr lang="en-US" altLang="zh-CN" sz="2000" baseline="-25000" dirty="0">
                  <a:latin typeface="Times New Roman" pitchFamily="18" charset="0"/>
                </a:rPr>
                <a:t>1</a:t>
              </a:r>
              <a:r>
                <a:rPr lang="en-US" altLang="zh-CN" sz="2000" dirty="0">
                  <a:latin typeface="Times New Roman" pitchFamily="18" charset="0"/>
                </a:rPr>
                <a:t>=</a:t>
              </a:r>
              <a:r>
                <a:rPr lang="en-US" altLang="zh-CN" sz="2000" i="1" dirty="0">
                  <a:latin typeface="Times New Roman" pitchFamily="18" charset="0"/>
                </a:rPr>
                <a:t>x</a:t>
              </a:r>
              <a:r>
                <a:rPr lang="en-US" altLang="zh-CN" sz="2000" dirty="0">
                  <a:latin typeface="Times New Roman" pitchFamily="18" charset="0"/>
                </a:rPr>
                <a:t>,   	k</a:t>
              </a:r>
              <a:r>
                <a:rPr lang="en-US" altLang="zh-CN" sz="2000" baseline="-25000" dirty="0">
                  <a:latin typeface="Times New Roman" pitchFamily="18" charset="0"/>
                </a:rPr>
                <a:t>1</a:t>
              </a:r>
              <a:r>
                <a:rPr lang="en-US" altLang="zh-CN" sz="2000" dirty="0">
                  <a:latin typeface="Times New Roman" pitchFamily="18" charset="0"/>
                </a:rPr>
                <a:t>=</a:t>
              </a:r>
              <a:r>
                <a:rPr lang="en-US" altLang="zh-CN" sz="2000" i="1" dirty="0">
                  <a:latin typeface="Times New Roman" pitchFamily="18" charset="0"/>
                </a:rPr>
                <a:t>x</a:t>
              </a:r>
              <a:endParaRPr lang="en-US" altLang="zh-CN" sz="2000" dirty="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000" dirty="0">
                  <a:latin typeface="Times New Roman" pitchFamily="18" charset="0"/>
                </a:rPr>
                <a:t>Z=</a:t>
              </a:r>
              <a:r>
                <a:rPr lang="en-US" altLang="zh-CN" sz="2000" i="1" dirty="0">
                  <a:latin typeface="Times New Roman" pitchFamily="18" charset="0"/>
                </a:rPr>
                <a:t>xQ</a:t>
              </a:r>
              <a:r>
                <a:rPr lang="en-US" altLang="zh-CN" sz="2000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0618" name="Line 158"/>
            <p:cNvSpPr>
              <a:spLocks noChangeShapeType="1"/>
            </p:cNvSpPr>
            <p:nvPr/>
          </p:nvSpPr>
          <p:spPr bwMode="auto">
            <a:xfrm>
              <a:off x="4551" y="3780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9" name="Line 160"/>
            <p:cNvSpPr>
              <a:spLocks noChangeShapeType="1"/>
            </p:cNvSpPr>
            <p:nvPr/>
          </p:nvSpPr>
          <p:spPr bwMode="auto">
            <a:xfrm>
              <a:off x="4539" y="3915"/>
              <a:ext cx="96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" name="Group 161"/>
          <p:cNvGrpSpPr>
            <a:grpSpLocks/>
          </p:cNvGrpSpPr>
          <p:nvPr/>
        </p:nvGrpSpPr>
        <p:grpSpPr bwMode="auto">
          <a:xfrm>
            <a:off x="113506" y="1287463"/>
            <a:ext cx="4954588" cy="3913188"/>
            <a:chOff x="2298" y="1307"/>
            <a:chExt cx="3121" cy="2894"/>
          </a:xfrm>
        </p:grpSpPr>
        <p:sp>
          <p:nvSpPr>
            <p:cNvPr id="110604" name="Line 162"/>
            <p:cNvSpPr>
              <a:spLocks noChangeShapeType="1"/>
            </p:cNvSpPr>
            <p:nvPr/>
          </p:nvSpPr>
          <p:spPr bwMode="auto">
            <a:xfrm>
              <a:off x="2342" y="1307"/>
              <a:ext cx="30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5" name="Line 163"/>
            <p:cNvSpPr>
              <a:spLocks noChangeShapeType="1"/>
            </p:cNvSpPr>
            <p:nvPr/>
          </p:nvSpPr>
          <p:spPr bwMode="auto">
            <a:xfrm flipV="1">
              <a:off x="2299" y="4176"/>
              <a:ext cx="30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6" name="Line 164"/>
            <p:cNvSpPr>
              <a:spLocks noChangeShapeType="1"/>
            </p:cNvSpPr>
            <p:nvPr/>
          </p:nvSpPr>
          <p:spPr bwMode="auto">
            <a:xfrm>
              <a:off x="2385" y="1946"/>
              <a:ext cx="30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7" name="Text Box 165"/>
            <p:cNvSpPr txBox="1">
              <a:spLocks noChangeArrowheads="1"/>
            </p:cNvSpPr>
            <p:nvPr/>
          </p:nvSpPr>
          <p:spPr bwMode="auto">
            <a:xfrm>
              <a:off x="2666" y="1359"/>
              <a:ext cx="942" cy="6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Times New Roman" pitchFamily="18" charset="0"/>
                </a:rPr>
                <a:t>    </a:t>
              </a:r>
              <a:r>
                <a:rPr lang="zh-CN" altLang="zh-CN" sz="2400" dirty="0">
                  <a:latin typeface="Times New Roman" pitchFamily="18" charset="0"/>
                </a:rPr>
                <a:t>现态</a:t>
              </a:r>
            </a:p>
            <a:p>
              <a:r>
                <a:rPr lang="zh-CN" altLang="zh-CN" sz="2400" dirty="0">
                  <a:latin typeface="Times New Roman" pitchFamily="18" charset="0"/>
                </a:rPr>
                <a:t> </a:t>
              </a:r>
              <a:r>
                <a:rPr lang="zh-CN" altLang="en-US" sz="2400" dirty="0">
                  <a:latin typeface="Times New Roman" pitchFamily="18" charset="0"/>
                </a:rPr>
                <a:t>   </a:t>
              </a:r>
              <a:r>
                <a:rPr lang="en-US" altLang="zh-CN" sz="2400" dirty="0">
                  <a:latin typeface="Times New Roman" pitchFamily="18" charset="0"/>
                </a:rPr>
                <a:t>Q</a:t>
              </a:r>
              <a:r>
                <a:rPr lang="en-US" altLang="zh-CN" sz="2400" baseline="-25000" dirty="0">
                  <a:latin typeface="Times New Roman" pitchFamily="18" charset="0"/>
                </a:rPr>
                <a:t>2   </a:t>
              </a:r>
              <a:r>
                <a:rPr lang="en-US" altLang="zh-CN" sz="2400" dirty="0">
                  <a:latin typeface="Times New Roman" pitchFamily="18" charset="0"/>
                </a:rPr>
                <a:t>Q</a:t>
              </a:r>
              <a:r>
                <a:rPr lang="en-US" altLang="zh-CN" sz="2400" baseline="-25000" dirty="0">
                  <a:latin typeface="Times New Roman" pitchFamily="18" charset="0"/>
                </a:rPr>
                <a:t>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10608" name="Text Box 166"/>
            <p:cNvSpPr txBox="1">
              <a:spLocks noChangeArrowheads="1"/>
            </p:cNvSpPr>
            <p:nvPr/>
          </p:nvSpPr>
          <p:spPr bwMode="auto">
            <a:xfrm>
              <a:off x="2903" y="1954"/>
              <a:ext cx="637" cy="1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	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	1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1	1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1	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	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	1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1	1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1	0</a:t>
              </a:r>
              <a:endParaRPr lang="en-US" altLang="zh-CN" sz="2400" baseline="-25000" dirty="0">
                <a:latin typeface="Times New Roman" pitchFamily="18" charset="0"/>
              </a:endParaRPr>
            </a:p>
          </p:txBody>
        </p:sp>
        <p:sp>
          <p:nvSpPr>
            <p:cNvPr id="110609" name="Rectangle 167"/>
            <p:cNvSpPr>
              <a:spLocks noChangeArrowheads="1"/>
            </p:cNvSpPr>
            <p:nvPr/>
          </p:nvSpPr>
          <p:spPr bwMode="auto">
            <a:xfrm>
              <a:off x="2298" y="1373"/>
              <a:ext cx="553" cy="6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itchFamily="18" charset="0"/>
                </a:rPr>
                <a:t> 输入</a:t>
              </a:r>
            </a:p>
            <a:p>
              <a:r>
                <a:rPr lang="en-US" altLang="zh-CN" sz="2400" dirty="0">
                  <a:latin typeface="Times New Roman" pitchFamily="18" charset="0"/>
                </a:rPr>
                <a:t>   x</a:t>
              </a:r>
            </a:p>
          </p:txBody>
        </p:sp>
        <p:sp>
          <p:nvSpPr>
            <p:cNvPr id="110610" name="Rectangle 168"/>
            <p:cNvSpPr>
              <a:spLocks noChangeArrowheads="1"/>
            </p:cNvSpPr>
            <p:nvPr/>
          </p:nvSpPr>
          <p:spPr bwMode="auto">
            <a:xfrm>
              <a:off x="3501" y="1335"/>
              <a:ext cx="1288" cy="5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Times New Roman" pitchFamily="18" charset="0"/>
                </a:rPr>
                <a:t>激励函数</a:t>
              </a:r>
            </a:p>
            <a:p>
              <a:r>
                <a:rPr lang="en-US" altLang="zh-CN" sz="2400" dirty="0">
                  <a:latin typeface="Times New Roman" pitchFamily="18" charset="0"/>
                </a:rPr>
                <a:t>J</a:t>
              </a:r>
              <a:r>
                <a:rPr lang="en-US" altLang="zh-CN" sz="2400" baseline="-25000" dirty="0">
                  <a:latin typeface="Times New Roman" pitchFamily="18" charset="0"/>
                </a:rPr>
                <a:t>2 </a:t>
              </a:r>
              <a:r>
                <a:rPr lang="en-US" altLang="zh-CN" sz="2400" dirty="0">
                  <a:latin typeface="Times New Roman" pitchFamily="18" charset="0"/>
                </a:rPr>
                <a:t> K</a:t>
              </a:r>
              <a:r>
                <a:rPr lang="en-US" altLang="zh-CN" sz="2400" baseline="-25000" dirty="0">
                  <a:latin typeface="Times New Roman" pitchFamily="18" charset="0"/>
                </a:rPr>
                <a:t>2  </a:t>
              </a:r>
              <a:r>
                <a:rPr lang="en-US" altLang="zh-CN" sz="2400" dirty="0">
                  <a:latin typeface="Times New Roman" pitchFamily="18" charset="0"/>
                </a:rPr>
                <a:t>J</a:t>
              </a:r>
              <a:r>
                <a:rPr lang="en-US" altLang="zh-CN" sz="2400" baseline="-25000" dirty="0">
                  <a:latin typeface="Times New Roman" pitchFamily="18" charset="0"/>
                </a:rPr>
                <a:t>1</a:t>
              </a:r>
              <a:r>
                <a:rPr lang="en-US" altLang="zh-CN" sz="2400" dirty="0">
                  <a:latin typeface="Times New Roman" pitchFamily="18" charset="0"/>
                </a:rPr>
                <a:t>  K</a:t>
              </a:r>
              <a:r>
                <a:rPr lang="en-US" altLang="zh-CN" sz="2400" baseline="-25000" dirty="0">
                  <a:latin typeface="Times New Roman" pitchFamily="18" charset="0"/>
                </a:rPr>
                <a:t>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10611" name="Line 169"/>
            <p:cNvSpPr>
              <a:spLocks noChangeShapeType="1"/>
            </p:cNvSpPr>
            <p:nvPr/>
          </p:nvSpPr>
          <p:spPr bwMode="auto">
            <a:xfrm>
              <a:off x="3482" y="1307"/>
              <a:ext cx="0" cy="28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2" name="Text Box 170"/>
            <p:cNvSpPr txBox="1">
              <a:spLocks noChangeArrowheads="1"/>
            </p:cNvSpPr>
            <p:nvPr/>
          </p:nvSpPr>
          <p:spPr bwMode="auto">
            <a:xfrm>
              <a:off x="3570" y="1954"/>
              <a:ext cx="1122" cy="1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476250"/>
              <a:r>
                <a:rPr lang="en-US" altLang="zh-CN" sz="2400">
                  <a:latin typeface="Times New Roman" pitchFamily="18" charset="0"/>
                </a:rPr>
                <a:t>0	d	0	d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0	d	d	1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d	1	d	1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d	d	d	d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0	d	1	d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1	d	d	0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d	0	d	0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d	d	d	d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10613" name="Text Box 171"/>
            <p:cNvSpPr txBox="1">
              <a:spLocks noChangeArrowheads="1"/>
            </p:cNvSpPr>
            <p:nvPr/>
          </p:nvSpPr>
          <p:spPr bwMode="auto">
            <a:xfrm>
              <a:off x="2531" y="1966"/>
              <a:ext cx="213" cy="1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10614" name="Line 172"/>
            <p:cNvSpPr>
              <a:spLocks noChangeShapeType="1"/>
            </p:cNvSpPr>
            <p:nvPr/>
          </p:nvSpPr>
          <p:spPr bwMode="auto">
            <a:xfrm>
              <a:off x="4698" y="1318"/>
              <a:ext cx="0" cy="28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5" name="Rectangle 173"/>
            <p:cNvSpPr>
              <a:spLocks noChangeArrowheads="1"/>
            </p:cNvSpPr>
            <p:nvPr/>
          </p:nvSpPr>
          <p:spPr bwMode="auto">
            <a:xfrm>
              <a:off x="4734" y="1373"/>
              <a:ext cx="553" cy="6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itchFamily="18" charset="0"/>
                </a:rPr>
                <a:t>输 出</a:t>
              </a:r>
            </a:p>
            <a:p>
              <a:r>
                <a:rPr lang="en-US" altLang="zh-CN" sz="2400" dirty="0">
                  <a:latin typeface="Times New Roman" pitchFamily="18" charset="0"/>
                </a:rPr>
                <a:t>  Z</a:t>
              </a:r>
            </a:p>
          </p:txBody>
        </p:sp>
        <p:sp>
          <p:nvSpPr>
            <p:cNvPr id="110616" name="Text Box 174"/>
            <p:cNvSpPr txBox="1">
              <a:spLocks noChangeArrowheads="1"/>
            </p:cNvSpPr>
            <p:nvPr/>
          </p:nvSpPr>
          <p:spPr bwMode="auto">
            <a:xfrm>
              <a:off x="4855" y="1954"/>
              <a:ext cx="213" cy="1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d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d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3D4C7-BC22-4E7F-9D38-E6F1E059975B}" type="datetime1">
              <a:rPr lang="zh-CN" altLang="en-US" smtClean="0"/>
              <a:t>2019/11/29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819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817914"/>
            <a:ext cx="8579297" cy="4347328"/>
          </a:xfrm>
          <a:prstGeom prst="rect">
            <a:avLst/>
          </a:prstGeom>
        </p:spPr>
      </p:pic>
      <p:sp>
        <p:nvSpPr>
          <p:cNvPr id="11161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1E6B01-42F7-4D83-BB6F-9C3366A8B52F}" type="slidenum">
              <a:rPr lang="zh-CN" altLang="en-US" smtClean="0">
                <a:latin typeface="Arial" pitchFamily="34" charset="0"/>
              </a:rPr>
              <a:pPr/>
              <a:t>28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67970" name="Text Box 2"/>
          <p:cNvSpPr txBox="1">
            <a:spLocks noChangeArrowheads="1"/>
          </p:cNvSpPr>
          <p:nvPr/>
        </p:nvSpPr>
        <p:spPr bwMode="auto">
          <a:xfrm>
            <a:off x="1147763" y="188640"/>
            <a:ext cx="2308645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3600" dirty="0">
                <a:latin typeface="Times New Roman" pitchFamily="18" charset="0"/>
                <a:sym typeface="Monotype Sorts"/>
              </a:rPr>
              <a:t> 画电路图</a:t>
            </a:r>
            <a:endParaRPr lang="zh-CN" altLang="en-US" sz="3600" dirty="0">
              <a:latin typeface="Times New Roman" pitchFamily="18" charset="0"/>
            </a:endParaRPr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465139" y="1298799"/>
            <a:ext cx="2691987" cy="1127125"/>
            <a:chOff x="3214" y="283"/>
            <a:chExt cx="1717" cy="710"/>
          </a:xfrm>
        </p:grpSpPr>
        <p:sp>
          <p:nvSpPr>
            <p:cNvPr id="111624" name="Text Box 53"/>
            <p:cNvSpPr txBox="1">
              <a:spLocks noChangeArrowheads="1"/>
            </p:cNvSpPr>
            <p:nvPr/>
          </p:nvSpPr>
          <p:spPr bwMode="auto">
            <a:xfrm>
              <a:off x="3214" y="283"/>
              <a:ext cx="1717" cy="7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J</a:t>
              </a:r>
              <a:r>
                <a:rPr lang="en-US" altLang="zh-CN" sz="2800" baseline="-25000" dirty="0">
                  <a:latin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</a:rPr>
                <a:t>=</a:t>
              </a:r>
              <a:r>
                <a:rPr lang="en-US" altLang="zh-CN" sz="2800" i="1" dirty="0">
                  <a:latin typeface="Times New Roman" pitchFamily="18" charset="0"/>
                </a:rPr>
                <a:t>xQ</a:t>
              </a:r>
              <a:r>
                <a:rPr lang="en-US" altLang="zh-CN" sz="2800" baseline="-25000" dirty="0">
                  <a:latin typeface="Times New Roman" pitchFamily="18" charset="0"/>
                </a:rPr>
                <a:t>1</a:t>
              </a:r>
              <a:r>
                <a:rPr lang="en-US" altLang="zh-CN" sz="2800" dirty="0">
                  <a:latin typeface="Times New Roman" pitchFamily="18" charset="0"/>
                </a:rPr>
                <a:t>, 	k</a:t>
              </a:r>
              <a:r>
                <a:rPr lang="en-US" altLang="zh-CN" sz="2800" baseline="-25000" dirty="0">
                  <a:latin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</a:rPr>
                <a:t>=</a:t>
              </a:r>
              <a:r>
                <a:rPr lang="en-US" altLang="zh-CN" sz="2800" i="1" dirty="0">
                  <a:latin typeface="Times New Roman" pitchFamily="18" charset="0"/>
                </a:rPr>
                <a:t>x</a:t>
              </a:r>
              <a:endParaRPr lang="en-US" altLang="zh-CN" sz="2800" dirty="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J</a:t>
              </a:r>
              <a:r>
                <a:rPr lang="en-US" altLang="zh-CN" sz="2800" baseline="-25000" dirty="0">
                  <a:latin typeface="Times New Roman" pitchFamily="18" charset="0"/>
                </a:rPr>
                <a:t>1</a:t>
              </a:r>
              <a:r>
                <a:rPr lang="en-US" altLang="zh-CN" sz="2800" dirty="0">
                  <a:latin typeface="Times New Roman" pitchFamily="18" charset="0"/>
                </a:rPr>
                <a:t>=</a:t>
              </a:r>
              <a:r>
                <a:rPr lang="en-US" altLang="zh-CN" sz="2800" i="1" dirty="0">
                  <a:latin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</a:rPr>
                <a:t>,   	k</a:t>
              </a:r>
              <a:r>
                <a:rPr lang="en-US" altLang="zh-CN" sz="2800" baseline="-25000" dirty="0">
                  <a:latin typeface="Times New Roman" pitchFamily="18" charset="0"/>
                </a:rPr>
                <a:t>1</a:t>
              </a:r>
              <a:r>
                <a:rPr lang="en-US" altLang="zh-CN" sz="2800" dirty="0">
                  <a:latin typeface="Times New Roman" pitchFamily="18" charset="0"/>
                </a:rPr>
                <a:t>=</a:t>
              </a:r>
              <a:r>
                <a:rPr lang="en-US" altLang="zh-CN" sz="2800" i="1" dirty="0">
                  <a:latin typeface="Times New Roman" pitchFamily="18" charset="0"/>
                </a:rPr>
                <a:t>x</a:t>
              </a:r>
              <a:endParaRPr lang="en-US" altLang="zh-CN" sz="2800" dirty="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Z=</a:t>
              </a:r>
              <a:r>
                <a:rPr lang="en-US" altLang="zh-CN" sz="2800" i="1" dirty="0">
                  <a:latin typeface="Times New Roman" pitchFamily="18" charset="0"/>
                </a:rPr>
                <a:t>xQ</a:t>
              </a:r>
              <a:r>
                <a:rPr lang="en-US" altLang="zh-CN" sz="2800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1625" name="Line 54"/>
            <p:cNvSpPr>
              <a:spLocks noChangeShapeType="1"/>
            </p:cNvSpPr>
            <p:nvPr/>
          </p:nvSpPr>
          <p:spPr bwMode="auto">
            <a:xfrm>
              <a:off x="4736" y="341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6" name="Line 56"/>
            <p:cNvSpPr>
              <a:spLocks noChangeShapeType="1"/>
            </p:cNvSpPr>
            <p:nvPr/>
          </p:nvSpPr>
          <p:spPr bwMode="auto">
            <a:xfrm>
              <a:off x="4728" y="552"/>
              <a:ext cx="96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DD86E0-6587-40ED-BC84-C0C9C59AEE70}" type="datetime1">
              <a:rPr lang="zh-CN" altLang="en-US" smtClean="0"/>
              <a:t>2019/11/29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278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挂起分析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9E3C65-F6D4-4782-B8E3-99DC3E064D0A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112643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BDAA08-5267-4F61-96B3-4D35F92347D3}" type="slidenum">
              <a:rPr lang="zh-CN" altLang="en-US" smtClean="0">
                <a:latin typeface="Arial" pitchFamily="34" charset="0"/>
              </a:rPr>
              <a:pPr/>
              <a:t>29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68995" name="Text Box 3" descr="羊皮纸"/>
          <p:cNvSpPr txBox="1">
            <a:spLocks noChangeArrowheads="1"/>
          </p:cNvSpPr>
          <p:nvPr/>
        </p:nvSpPr>
        <p:spPr bwMode="auto">
          <a:xfrm>
            <a:off x="140301" y="1205933"/>
            <a:ext cx="3548062" cy="4575741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</a:rPr>
              <a:t>        由于电路有冗余状态“</a:t>
            </a:r>
            <a:r>
              <a:rPr lang="en-US" altLang="zh-CN" sz="2800" dirty="0">
                <a:latin typeface="Times New Roman" pitchFamily="18" charset="0"/>
              </a:rPr>
              <a:t>10”</a:t>
            </a:r>
            <a:r>
              <a:rPr lang="zh-CN" altLang="en-US" sz="2800" dirty="0">
                <a:latin typeface="Times New Roman" pitchFamily="18" charset="0"/>
              </a:rPr>
              <a:t>，一旦电路进入“</a:t>
            </a:r>
            <a:r>
              <a:rPr lang="en-US" altLang="zh-CN" sz="2800" dirty="0">
                <a:latin typeface="Times New Roman" pitchFamily="18" charset="0"/>
              </a:rPr>
              <a:t>10”</a:t>
            </a:r>
            <a:r>
              <a:rPr lang="zh-CN" altLang="en-US" sz="2800" dirty="0">
                <a:latin typeface="Times New Roman" pitchFamily="18" charset="0"/>
              </a:rPr>
              <a:t>状态，不管输入为</a:t>
            </a:r>
            <a:r>
              <a:rPr lang="en-US" altLang="zh-CN" sz="2800" dirty="0">
                <a:latin typeface="Times New Roman" pitchFamily="18" charset="0"/>
              </a:rPr>
              <a:t>0</a:t>
            </a:r>
            <a:r>
              <a:rPr lang="zh-CN" altLang="en-US" sz="2800" dirty="0">
                <a:latin typeface="Times New Roman" pitchFamily="18" charset="0"/>
              </a:rPr>
              <a:t>还是</a:t>
            </a: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，经过一个时钟周期后，电路应自动进入有效状态，电路不存在“挂起”现象。</a:t>
            </a:r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3848100" y="2278061"/>
            <a:ext cx="4621213" cy="3997325"/>
            <a:chOff x="54" y="938"/>
            <a:chExt cx="2911" cy="2518"/>
          </a:xfrm>
        </p:grpSpPr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2428" y="2015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402" y="1992"/>
              <a:ext cx="532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00</a:t>
              </a:r>
              <a:endParaRPr lang="en-US" altLang="zh-CN" i="1" baseline="-25000">
                <a:latin typeface="Times New Roman" pitchFamily="18" charset="0"/>
              </a:endParaRPr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 flipH="1" flipV="1">
              <a:off x="167" y="1570"/>
              <a:ext cx="43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 rot="-1137942">
              <a:off x="54" y="1953"/>
              <a:ext cx="481" cy="568"/>
            </a:xfrm>
            <a:custGeom>
              <a:avLst/>
              <a:gdLst>
                <a:gd name="T0" fmla="*/ 427 w 436"/>
                <a:gd name="T1" fmla="*/ 1022 h 467"/>
                <a:gd name="T2" fmla="*/ 178 w 436"/>
                <a:gd name="T3" fmla="*/ 941 h 467"/>
                <a:gd name="T4" fmla="*/ 26 w 436"/>
                <a:gd name="T5" fmla="*/ 732 h 467"/>
                <a:gd name="T6" fmla="*/ 21 w 436"/>
                <a:gd name="T7" fmla="*/ 389 h 467"/>
                <a:gd name="T8" fmla="*/ 126 w 436"/>
                <a:gd name="T9" fmla="*/ 152 h 467"/>
                <a:gd name="T10" fmla="*/ 320 w 436"/>
                <a:gd name="T11" fmla="*/ 22 h 467"/>
                <a:gd name="T12" fmla="*/ 427 w 436"/>
                <a:gd name="T13" fmla="*/ 22 h 467"/>
                <a:gd name="T14" fmla="*/ 573 w 436"/>
                <a:gd name="T15" fmla="*/ 91 h 467"/>
                <a:gd name="T16" fmla="*/ 646 w 436"/>
                <a:gd name="T17" fmla="*/ 276 h 4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"/>
                <a:gd name="T28" fmla="*/ 0 h 467"/>
                <a:gd name="T29" fmla="*/ 436 w 436"/>
                <a:gd name="T30" fmla="*/ 467 h 4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" h="467">
                  <a:moveTo>
                    <a:pt x="288" y="467"/>
                  </a:moveTo>
                  <a:cubicBezTo>
                    <a:pt x="260" y="461"/>
                    <a:pt x="165" y="452"/>
                    <a:pt x="120" y="430"/>
                  </a:cubicBezTo>
                  <a:cubicBezTo>
                    <a:pt x="75" y="408"/>
                    <a:pt x="36" y="377"/>
                    <a:pt x="18" y="335"/>
                  </a:cubicBezTo>
                  <a:cubicBezTo>
                    <a:pt x="0" y="293"/>
                    <a:pt x="3" y="222"/>
                    <a:pt x="14" y="178"/>
                  </a:cubicBezTo>
                  <a:cubicBezTo>
                    <a:pt x="25" y="134"/>
                    <a:pt x="50" y="98"/>
                    <a:pt x="84" y="70"/>
                  </a:cubicBezTo>
                  <a:cubicBezTo>
                    <a:pt x="118" y="42"/>
                    <a:pt x="182" y="20"/>
                    <a:pt x="216" y="10"/>
                  </a:cubicBezTo>
                  <a:cubicBezTo>
                    <a:pt x="250" y="0"/>
                    <a:pt x="260" y="5"/>
                    <a:pt x="288" y="10"/>
                  </a:cubicBezTo>
                  <a:cubicBezTo>
                    <a:pt x="316" y="15"/>
                    <a:pt x="361" y="23"/>
                    <a:pt x="386" y="42"/>
                  </a:cubicBezTo>
                  <a:cubicBezTo>
                    <a:pt x="411" y="61"/>
                    <a:pt x="425" y="111"/>
                    <a:pt x="436" y="127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 flipV="1">
              <a:off x="774" y="2496"/>
              <a:ext cx="617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 flipH="1" flipV="1">
              <a:off x="701" y="2796"/>
              <a:ext cx="347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 flipH="1">
              <a:off x="928" y="2268"/>
              <a:ext cx="1496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 flipH="1" flipV="1">
              <a:off x="1483" y="2225"/>
              <a:ext cx="43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881" y="1416"/>
              <a:ext cx="593" cy="684"/>
            </a:xfrm>
            <a:custGeom>
              <a:avLst/>
              <a:gdLst>
                <a:gd name="T0" fmla="*/ 572 w 600"/>
                <a:gd name="T1" fmla="*/ 0 h 684"/>
                <a:gd name="T2" fmla="*/ 412 w 600"/>
                <a:gd name="T3" fmla="*/ 432 h 684"/>
                <a:gd name="T4" fmla="*/ 0 w 600"/>
                <a:gd name="T5" fmla="*/ 684 h 684"/>
                <a:gd name="T6" fmla="*/ 0 60000 65536"/>
                <a:gd name="T7" fmla="*/ 0 60000 65536"/>
                <a:gd name="T8" fmla="*/ 0 60000 65536"/>
                <a:gd name="T9" fmla="*/ 0 w 600"/>
                <a:gd name="T10" fmla="*/ 0 h 684"/>
                <a:gd name="T11" fmla="*/ 600 w 600"/>
                <a:gd name="T12" fmla="*/ 684 h 6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684">
                  <a:moveTo>
                    <a:pt x="600" y="0"/>
                  </a:moveTo>
                  <a:cubicBezTo>
                    <a:pt x="566" y="159"/>
                    <a:pt x="532" y="318"/>
                    <a:pt x="432" y="432"/>
                  </a:cubicBezTo>
                  <a:cubicBezTo>
                    <a:pt x="332" y="546"/>
                    <a:pt x="70" y="644"/>
                    <a:pt x="0" y="684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 flipH="1" flipV="1">
              <a:off x="1330" y="1637"/>
              <a:ext cx="43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19" name="Oval 28"/>
            <p:cNvSpPr>
              <a:spLocks noChangeArrowheads="1"/>
            </p:cNvSpPr>
            <p:nvPr/>
          </p:nvSpPr>
          <p:spPr bwMode="auto">
            <a:xfrm>
              <a:off x="1399" y="938"/>
              <a:ext cx="532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01</a:t>
              </a:r>
            </a:p>
          </p:txBody>
        </p:sp>
        <p:grpSp>
          <p:nvGrpSpPr>
            <p:cNvPr id="20" name="Group 29"/>
            <p:cNvGrpSpPr>
              <a:grpSpLocks/>
            </p:cNvGrpSpPr>
            <p:nvPr/>
          </p:nvGrpSpPr>
          <p:grpSpPr bwMode="auto">
            <a:xfrm>
              <a:off x="568" y="1284"/>
              <a:ext cx="823" cy="684"/>
              <a:chOff x="1880" y="1416"/>
              <a:chExt cx="832" cy="684"/>
            </a:xfrm>
          </p:grpSpPr>
          <p:sp>
            <p:nvSpPr>
              <p:cNvPr id="29" name="Freeform 30"/>
              <p:cNvSpPr>
                <a:spLocks/>
              </p:cNvSpPr>
              <p:nvPr/>
            </p:nvSpPr>
            <p:spPr bwMode="auto">
              <a:xfrm>
                <a:off x="1980" y="1416"/>
                <a:ext cx="732" cy="684"/>
              </a:xfrm>
              <a:custGeom>
                <a:avLst/>
                <a:gdLst>
                  <a:gd name="T0" fmla="*/ 0 w 744"/>
                  <a:gd name="T1" fmla="*/ 326 h 876"/>
                  <a:gd name="T2" fmla="*/ 236 w 744"/>
                  <a:gd name="T3" fmla="*/ 125 h 876"/>
                  <a:gd name="T4" fmla="*/ 697 w 744"/>
                  <a:gd name="T5" fmla="*/ 0 h 876"/>
                  <a:gd name="T6" fmla="*/ 0 60000 65536"/>
                  <a:gd name="T7" fmla="*/ 0 60000 65536"/>
                  <a:gd name="T8" fmla="*/ 0 60000 65536"/>
                  <a:gd name="T9" fmla="*/ 0 w 744"/>
                  <a:gd name="T10" fmla="*/ 0 h 876"/>
                  <a:gd name="T11" fmla="*/ 744 w 744"/>
                  <a:gd name="T12" fmla="*/ 876 h 8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44" h="876">
                    <a:moveTo>
                      <a:pt x="0" y="876"/>
                    </a:moveTo>
                    <a:cubicBezTo>
                      <a:pt x="42" y="786"/>
                      <a:pt x="128" y="482"/>
                      <a:pt x="252" y="336"/>
                    </a:cubicBezTo>
                    <a:cubicBezTo>
                      <a:pt x="376" y="190"/>
                      <a:pt x="642" y="70"/>
                      <a:pt x="744" y="0"/>
                    </a:cubicBezTo>
                  </a:path>
                </a:pathLst>
              </a:custGeom>
              <a:noFill/>
              <a:ln w="38100">
                <a:solidFill>
                  <a:srgbClr val="3333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Text Box 31"/>
              <p:cNvSpPr txBox="1">
                <a:spLocks noChangeArrowheads="1"/>
              </p:cNvSpPr>
              <p:nvPr/>
            </p:nvSpPr>
            <p:spPr bwMode="auto">
              <a:xfrm flipH="1">
                <a:off x="1880" y="1436"/>
                <a:ext cx="53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1/0</a:t>
                </a:r>
              </a:p>
            </p:txBody>
          </p:sp>
        </p:grpSp>
        <p:sp>
          <p:nvSpPr>
            <p:cNvPr id="21" name="Oval 32"/>
            <p:cNvSpPr>
              <a:spLocks noChangeArrowheads="1"/>
            </p:cNvSpPr>
            <p:nvPr/>
          </p:nvSpPr>
          <p:spPr bwMode="auto">
            <a:xfrm>
              <a:off x="1399" y="2918"/>
              <a:ext cx="532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rgbClr val="FF3300"/>
                  </a:solidFill>
                  <a:latin typeface="Times New Roman" pitchFamily="18" charset="0"/>
                </a:rPr>
                <a:t>10</a:t>
              </a:r>
              <a:endParaRPr lang="en-US" altLang="zh-CN" i="1" baseline="-250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 rot="5400000" flipH="1" flipV="1">
              <a:off x="1937" y="2496"/>
              <a:ext cx="594" cy="6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 flipH="1">
              <a:off x="1907" y="2643"/>
              <a:ext cx="379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</a:rPr>
                <a:t>1/1</a:t>
              </a:r>
            </a:p>
          </p:txBody>
        </p:sp>
        <p:sp>
          <p:nvSpPr>
            <p:cNvPr id="24" name="Freeform 35"/>
            <p:cNvSpPr>
              <a:spLocks/>
            </p:cNvSpPr>
            <p:nvPr/>
          </p:nvSpPr>
          <p:spPr bwMode="auto">
            <a:xfrm>
              <a:off x="2539" y="2506"/>
              <a:ext cx="415" cy="412"/>
            </a:xfrm>
            <a:custGeom>
              <a:avLst/>
              <a:gdLst>
                <a:gd name="T0" fmla="*/ 151 w 562"/>
                <a:gd name="T1" fmla="*/ 68 h 415"/>
                <a:gd name="T2" fmla="*/ 167 w 562"/>
                <a:gd name="T3" fmla="*/ 1277 h 415"/>
                <a:gd name="T4" fmla="*/ 149 w 562"/>
                <a:gd name="T5" fmla="*/ 2390 h 415"/>
                <a:gd name="T6" fmla="*/ 97 w 562"/>
                <a:gd name="T7" fmla="*/ 2991 h 415"/>
                <a:gd name="T8" fmla="*/ 52 w 562"/>
                <a:gd name="T9" fmla="*/ 2846 h 415"/>
                <a:gd name="T10" fmla="*/ 15 w 562"/>
                <a:gd name="T11" fmla="*/ 2073 h 415"/>
                <a:gd name="T12" fmla="*/ 5 w 562"/>
                <a:gd name="T13" fmla="*/ 1534 h 415"/>
                <a:gd name="T14" fmla="*/ 3 w 562"/>
                <a:gd name="T15" fmla="*/ 682 h 415"/>
                <a:gd name="T16" fmla="*/ 24 w 562"/>
                <a:gd name="T17" fmla="*/ 0 h 4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2"/>
                <a:gd name="T28" fmla="*/ 0 h 415"/>
                <a:gd name="T29" fmla="*/ 562 w 562"/>
                <a:gd name="T30" fmla="*/ 415 h 4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2" h="415">
                  <a:moveTo>
                    <a:pt x="508" y="9"/>
                  </a:moveTo>
                  <a:cubicBezTo>
                    <a:pt x="517" y="38"/>
                    <a:pt x="562" y="121"/>
                    <a:pt x="561" y="173"/>
                  </a:cubicBezTo>
                  <a:cubicBezTo>
                    <a:pt x="560" y="225"/>
                    <a:pt x="540" y="285"/>
                    <a:pt x="501" y="324"/>
                  </a:cubicBezTo>
                  <a:cubicBezTo>
                    <a:pt x="462" y="363"/>
                    <a:pt x="382" y="395"/>
                    <a:pt x="328" y="405"/>
                  </a:cubicBezTo>
                  <a:cubicBezTo>
                    <a:pt x="274" y="415"/>
                    <a:pt x="223" y="407"/>
                    <a:pt x="176" y="386"/>
                  </a:cubicBezTo>
                  <a:cubicBezTo>
                    <a:pt x="130" y="365"/>
                    <a:pt x="77" y="311"/>
                    <a:pt x="50" y="281"/>
                  </a:cubicBezTo>
                  <a:cubicBezTo>
                    <a:pt x="24" y="251"/>
                    <a:pt x="25" y="239"/>
                    <a:pt x="18" y="208"/>
                  </a:cubicBezTo>
                  <a:cubicBezTo>
                    <a:pt x="11" y="177"/>
                    <a:pt x="0" y="127"/>
                    <a:pt x="10" y="92"/>
                  </a:cubicBezTo>
                  <a:cubicBezTo>
                    <a:pt x="20" y="57"/>
                    <a:pt x="69" y="18"/>
                    <a:pt x="82" y="0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 flipH="1">
              <a:off x="2547" y="2956"/>
              <a:ext cx="356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1/1</a:t>
              </a:r>
            </a:p>
          </p:txBody>
        </p:sp>
        <p:sp>
          <p:nvSpPr>
            <p:cNvPr id="26" name="Oval 37"/>
            <p:cNvSpPr>
              <a:spLocks noChangeArrowheads="1"/>
            </p:cNvSpPr>
            <p:nvPr/>
          </p:nvSpPr>
          <p:spPr bwMode="auto">
            <a:xfrm>
              <a:off x="2433" y="1992"/>
              <a:ext cx="532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11</a:t>
              </a:r>
              <a:endParaRPr lang="en-US" altLang="zh-CN" i="1" baseline="-25000">
                <a:latin typeface="Times New Roman" pitchFamily="18" charset="0"/>
              </a:endParaRPr>
            </a:p>
          </p:txBody>
        </p:sp>
        <p:sp>
          <p:nvSpPr>
            <p:cNvPr id="27" name="Freeform 38"/>
            <p:cNvSpPr>
              <a:spLocks/>
            </p:cNvSpPr>
            <p:nvPr/>
          </p:nvSpPr>
          <p:spPr bwMode="auto">
            <a:xfrm>
              <a:off x="1937" y="1260"/>
              <a:ext cx="760" cy="708"/>
            </a:xfrm>
            <a:custGeom>
              <a:avLst/>
              <a:gdLst>
                <a:gd name="T0" fmla="*/ 0 w 768"/>
                <a:gd name="T1" fmla="*/ 0 h 708"/>
                <a:gd name="T2" fmla="*/ 404 w 768"/>
                <a:gd name="T3" fmla="*/ 240 h 708"/>
                <a:gd name="T4" fmla="*/ 736 w 768"/>
                <a:gd name="T5" fmla="*/ 708 h 708"/>
                <a:gd name="T6" fmla="*/ 0 60000 65536"/>
                <a:gd name="T7" fmla="*/ 0 60000 65536"/>
                <a:gd name="T8" fmla="*/ 0 60000 65536"/>
                <a:gd name="T9" fmla="*/ 0 w 768"/>
                <a:gd name="T10" fmla="*/ 0 h 708"/>
                <a:gd name="T11" fmla="*/ 768 w 768"/>
                <a:gd name="T12" fmla="*/ 708 h 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708">
                  <a:moveTo>
                    <a:pt x="0" y="0"/>
                  </a:moveTo>
                  <a:cubicBezTo>
                    <a:pt x="70" y="40"/>
                    <a:pt x="292" y="122"/>
                    <a:pt x="420" y="240"/>
                  </a:cubicBezTo>
                  <a:cubicBezTo>
                    <a:pt x="548" y="358"/>
                    <a:pt x="696" y="611"/>
                    <a:pt x="768" y="708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 flipH="1">
              <a:off x="2372" y="1364"/>
              <a:ext cx="53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</p:grpSp>
      <p:grpSp>
        <p:nvGrpSpPr>
          <p:cNvPr id="33" name="Group 57"/>
          <p:cNvGrpSpPr>
            <a:grpSpLocks/>
          </p:cNvGrpSpPr>
          <p:nvPr/>
        </p:nvGrpSpPr>
        <p:grpSpPr bwMode="auto">
          <a:xfrm>
            <a:off x="5325447" y="1201735"/>
            <a:ext cx="2691987" cy="1127125"/>
            <a:chOff x="3214" y="283"/>
            <a:chExt cx="1717" cy="710"/>
          </a:xfrm>
        </p:grpSpPr>
        <p:sp>
          <p:nvSpPr>
            <p:cNvPr id="34" name="Text Box 53"/>
            <p:cNvSpPr txBox="1">
              <a:spLocks noChangeArrowheads="1"/>
            </p:cNvSpPr>
            <p:nvPr/>
          </p:nvSpPr>
          <p:spPr bwMode="auto">
            <a:xfrm>
              <a:off x="3214" y="283"/>
              <a:ext cx="1717" cy="7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J</a:t>
              </a:r>
              <a:r>
                <a:rPr lang="en-US" altLang="zh-CN" sz="2800" baseline="-25000" dirty="0">
                  <a:latin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</a:rPr>
                <a:t>=</a:t>
              </a:r>
              <a:r>
                <a:rPr lang="en-US" altLang="zh-CN" sz="2800" i="1" dirty="0">
                  <a:latin typeface="Times New Roman" pitchFamily="18" charset="0"/>
                </a:rPr>
                <a:t>xQ</a:t>
              </a:r>
              <a:r>
                <a:rPr lang="en-US" altLang="zh-CN" sz="2800" baseline="-25000" dirty="0">
                  <a:latin typeface="Times New Roman" pitchFamily="18" charset="0"/>
                </a:rPr>
                <a:t>1</a:t>
              </a:r>
              <a:r>
                <a:rPr lang="en-US" altLang="zh-CN" sz="2800" dirty="0">
                  <a:latin typeface="Times New Roman" pitchFamily="18" charset="0"/>
                </a:rPr>
                <a:t>, 	k</a:t>
              </a:r>
              <a:r>
                <a:rPr lang="en-US" altLang="zh-CN" sz="2800" baseline="-25000" dirty="0">
                  <a:latin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</a:rPr>
                <a:t>=</a:t>
              </a:r>
              <a:r>
                <a:rPr lang="en-US" altLang="zh-CN" sz="2800" i="1" dirty="0">
                  <a:latin typeface="Times New Roman" pitchFamily="18" charset="0"/>
                </a:rPr>
                <a:t>x</a:t>
              </a:r>
              <a:endParaRPr lang="en-US" altLang="zh-CN" sz="2800" dirty="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J</a:t>
              </a:r>
              <a:r>
                <a:rPr lang="en-US" altLang="zh-CN" sz="2800" baseline="-25000" dirty="0">
                  <a:latin typeface="Times New Roman" pitchFamily="18" charset="0"/>
                </a:rPr>
                <a:t>1</a:t>
              </a:r>
              <a:r>
                <a:rPr lang="en-US" altLang="zh-CN" sz="2800" dirty="0">
                  <a:latin typeface="Times New Roman" pitchFamily="18" charset="0"/>
                </a:rPr>
                <a:t>=</a:t>
              </a:r>
              <a:r>
                <a:rPr lang="en-US" altLang="zh-CN" sz="2800" i="1" dirty="0">
                  <a:latin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</a:rPr>
                <a:t>,   	k</a:t>
              </a:r>
              <a:r>
                <a:rPr lang="en-US" altLang="zh-CN" sz="2800" baseline="-25000" dirty="0">
                  <a:latin typeface="Times New Roman" pitchFamily="18" charset="0"/>
                </a:rPr>
                <a:t>1</a:t>
              </a:r>
              <a:r>
                <a:rPr lang="en-US" altLang="zh-CN" sz="2800" dirty="0">
                  <a:latin typeface="Times New Roman" pitchFamily="18" charset="0"/>
                </a:rPr>
                <a:t>=</a:t>
              </a:r>
              <a:r>
                <a:rPr lang="en-US" altLang="zh-CN" sz="2800" i="1" dirty="0">
                  <a:latin typeface="Times New Roman" pitchFamily="18" charset="0"/>
                </a:rPr>
                <a:t>x</a:t>
              </a:r>
              <a:endParaRPr lang="en-US" altLang="zh-CN" sz="2800" dirty="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Z=</a:t>
              </a:r>
              <a:r>
                <a:rPr lang="en-US" altLang="zh-CN" sz="2800" i="1" dirty="0">
                  <a:latin typeface="Times New Roman" pitchFamily="18" charset="0"/>
                </a:rPr>
                <a:t>xQ</a:t>
              </a:r>
              <a:r>
                <a:rPr lang="en-US" altLang="zh-CN" sz="2800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" name="Line 54"/>
            <p:cNvSpPr>
              <a:spLocks noChangeShapeType="1"/>
            </p:cNvSpPr>
            <p:nvPr/>
          </p:nvSpPr>
          <p:spPr bwMode="auto">
            <a:xfrm>
              <a:off x="4736" y="341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56"/>
            <p:cNvSpPr>
              <a:spLocks noChangeShapeType="1"/>
            </p:cNvSpPr>
            <p:nvPr/>
          </p:nvSpPr>
          <p:spPr bwMode="auto">
            <a:xfrm>
              <a:off x="4728" y="552"/>
              <a:ext cx="96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" name="Rectangle 51" descr="羊皮纸"/>
          <p:cNvSpPr>
            <a:spLocks noChangeArrowheads="1"/>
          </p:cNvSpPr>
          <p:nvPr/>
        </p:nvSpPr>
        <p:spPr bwMode="auto">
          <a:xfrm>
            <a:off x="55443" y="5761198"/>
            <a:ext cx="5070713" cy="783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miter lim="800000"/>
            <a:headEnd/>
            <a:tailEnd type="none" w="sm" len="lg"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latin typeface="Times New Roman" pitchFamily="18" charset="0"/>
              </a:rPr>
              <a:t>进入无效状态后有错误的输出，需要修改电路！</a:t>
            </a:r>
            <a:endParaRPr lang="en-US" altLang="zh-CN" sz="2800" baseline="-25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99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时序电路设计实例（状态表）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2862064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1</a:t>
            </a:r>
            <a:r>
              <a:rPr lang="zh-CN" altLang="en-US" sz="2800" dirty="0"/>
              <a:t>：设计一个具有2个输入（</a:t>
            </a:r>
            <a:r>
              <a:rPr lang="en-US" altLang="zh-CN" sz="2800" dirty="0"/>
              <a:t>A、B），</a:t>
            </a:r>
            <a:r>
              <a:rPr lang="zh-CN" altLang="en-US" sz="2800" dirty="0"/>
              <a:t>1个输出（</a:t>
            </a:r>
            <a:r>
              <a:rPr lang="en-US" altLang="zh-CN" sz="2800" dirty="0"/>
              <a:t>Z）</a:t>
            </a:r>
            <a:r>
              <a:rPr lang="zh-CN" altLang="en-US" sz="2800" dirty="0"/>
              <a:t>的时钟同步状态机，</a:t>
            </a:r>
            <a:r>
              <a:rPr lang="en-US" altLang="zh-CN" sz="2800" dirty="0"/>
              <a:t>Z</a:t>
            </a:r>
            <a:r>
              <a:rPr lang="zh-CN" altLang="en-US" sz="2800" dirty="0"/>
              <a:t>为1的条件是：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/>
              <a:t>在前2个脉冲触发沿上，</a:t>
            </a:r>
            <a:r>
              <a:rPr lang="en-US" altLang="zh-CN" sz="2400" dirty="0"/>
              <a:t>A</a:t>
            </a:r>
            <a:r>
              <a:rPr lang="zh-CN" altLang="en-US" sz="2400" dirty="0"/>
              <a:t>的值相同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/>
              <a:t>从上一次第1个条件为真起，</a:t>
            </a:r>
            <a:r>
              <a:rPr lang="en-US" altLang="zh-CN" sz="2400" dirty="0"/>
              <a:t>B</a:t>
            </a:r>
            <a:r>
              <a:rPr lang="zh-CN" altLang="en-US" sz="2400" dirty="0"/>
              <a:t>的值一直为1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endParaRPr lang="zh-CN" alt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766716"/>
            <a:ext cx="868680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064570" y="5981278"/>
            <a:ext cx="2749550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Arial" charset="0"/>
              </a:rPr>
              <a:t>采样时刻：时钟上升沿</a:t>
            </a:r>
          </a:p>
        </p:txBody>
      </p:sp>
      <p:sp>
        <p:nvSpPr>
          <p:cNvPr id="9" name="矩形 8"/>
          <p:cNvSpPr/>
          <p:nvPr/>
        </p:nvSpPr>
        <p:spPr>
          <a:xfrm>
            <a:off x="1238945" y="5981278"/>
            <a:ext cx="1679575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 err="1">
                <a:latin typeface="Arial" charset="0"/>
              </a:rPr>
              <a:t>moore</a:t>
            </a:r>
            <a:r>
              <a:rPr lang="zh-CN" altLang="en-US" sz="2000" dirty="0">
                <a:latin typeface="Arial" charset="0"/>
              </a:rPr>
              <a:t>型电路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437198-3599-4660-8D84-B784785508D4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63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0B80BC-1254-4AEF-8835-A2447448D856}" type="slidenum">
              <a:rPr lang="zh-CN" altLang="en-US" smtClean="0">
                <a:latin typeface="Arial" pitchFamily="34" charset="0"/>
              </a:rPr>
              <a:pPr/>
              <a:t>30</a:t>
            </a:fld>
            <a:endParaRPr lang="en-US" altLang="zh-CN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3063" y="1268759"/>
            <a:ext cx="8324850" cy="3866803"/>
            <a:chOff x="307" y="1294"/>
            <a:chExt cx="5244" cy="2919"/>
          </a:xfrm>
        </p:grpSpPr>
        <p:sp>
          <p:nvSpPr>
            <p:cNvPr id="114726" name="Line 3"/>
            <p:cNvSpPr>
              <a:spLocks noChangeShapeType="1"/>
            </p:cNvSpPr>
            <p:nvPr/>
          </p:nvSpPr>
          <p:spPr bwMode="auto">
            <a:xfrm>
              <a:off x="319" y="1307"/>
              <a:ext cx="52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27" name="Line 4"/>
            <p:cNvSpPr>
              <a:spLocks noChangeShapeType="1"/>
            </p:cNvSpPr>
            <p:nvPr/>
          </p:nvSpPr>
          <p:spPr bwMode="auto">
            <a:xfrm>
              <a:off x="307" y="4200"/>
              <a:ext cx="52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28" name="Line 5"/>
            <p:cNvSpPr>
              <a:spLocks noChangeShapeType="1"/>
            </p:cNvSpPr>
            <p:nvPr/>
          </p:nvSpPr>
          <p:spPr bwMode="auto">
            <a:xfrm>
              <a:off x="1039" y="1307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29" name="Line 6"/>
            <p:cNvSpPr>
              <a:spLocks noChangeShapeType="1"/>
            </p:cNvSpPr>
            <p:nvPr/>
          </p:nvSpPr>
          <p:spPr bwMode="auto">
            <a:xfrm>
              <a:off x="2239" y="1294"/>
              <a:ext cx="0" cy="29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30" name="Line 7"/>
            <p:cNvSpPr>
              <a:spLocks noChangeShapeType="1"/>
            </p:cNvSpPr>
            <p:nvPr/>
          </p:nvSpPr>
          <p:spPr bwMode="auto">
            <a:xfrm>
              <a:off x="307" y="1946"/>
              <a:ext cx="52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31" name="Text Box 8"/>
            <p:cNvSpPr txBox="1">
              <a:spLocks noChangeArrowheads="1"/>
            </p:cNvSpPr>
            <p:nvPr/>
          </p:nvSpPr>
          <p:spPr bwMode="auto">
            <a:xfrm>
              <a:off x="1161" y="1335"/>
              <a:ext cx="916" cy="6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zh-CN" altLang="zh-CN" sz="2400" dirty="0">
                  <a:latin typeface="Times New Roman" pitchFamily="18" charset="0"/>
                </a:rPr>
                <a:t>现	态</a:t>
              </a:r>
            </a:p>
            <a:p>
              <a:r>
                <a:rPr lang="zh-CN" altLang="zh-CN" sz="2400" dirty="0">
                  <a:latin typeface="Times New Roman" pitchFamily="18" charset="0"/>
                </a:rPr>
                <a:t>  </a:t>
              </a:r>
              <a:r>
                <a:rPr lang="en-US" altLang="zh-CN" sz="2400" dirty="0">
                  <a:latin typeface="Times New Roman" pitchFamily="18" charset="0"/>
                </a:rPr>
                <a:t>Q</a:t>
              </a:r>
              <a:r>
                <a:rPr lang="en-US" altLang="zh-CN" sz="2400" baseline="-25000" dirty="0">
                  <a:latin typeface="Times New Roman" pitchFamily="18" charset="0"/>
                </a:rPr>
                <a:t>2</a:t>
              </a:r>
              <a:r>
                <a:rPr lang="en-US" altLang="zh-CN" sz="2400" dirty="0">
                  <a:latin typeface="Times New Roman" pitchFamily="18" charset="0"/>
                </a:rPr>
                <a:t>   Q</a:t>
              </a:r>
              <a:r>
                <a:rPr lang="en-US" altLang="zh-CN" sz="2400" baseline="-25000" dirty="0">
                  <a:latin typeface="Times New Roman" pitchFamily="18" charset="0"/>
                </a:rPr>
                <a:t>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14732" name="Text Box 9"/>
            <p:cNvSpPr txBox="1">
              <a:spLocks noChangeArrowheads="1"/>
            </p:cNvSpPr>
            <p:nvPr/>
          </p:nvSpPr>
          <p:spPr bwMode="auto">
            <a:xfrm>
              <a:off x="2274" y="1325"/>
              <a:ext cx="817" cy="6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Times New Roman" pitchFamily="18" charset="0"/>
                </a:rPr>
                <a:t>次     态</a:t>
              </a:r>
            </a:p>
            <a:p>
              <a:r>
                <a:rPr lang="en-US" altLang="zh-CN" sz="2400" dirty="0">
                  <a:latin typeface="Times New Roman" pitchFamily="18" charset="0"/>
                </a:rPr>
                <a:t>Q</a:t>
              </a:r>
              <a:r>
                <a:rPr lang="en-US" altLang="zh-CN" sz="2400" baseline="-25000" dirty="0">
                  <a:latin typeface="Times New Roman" pitchFamily="18" charset="0"/>
                </a:rPr>
                <a:t>2</a:t>
              </a:r>
              <a:r>
                <a:rPr lang="en-US" altLang="zh-CN" sz="2400" baseline="30000" dirty="0">
                  <a:latin typeface="Times New Roman" pitchFamily="18" charset="0"/>
                </a:rPr>
                <a:t>*     </a:t>
              </a:r>
              <a:r>
                <a:rPr lang="en-US" altLang="zh-CN" sz="2400" dirty="0">
                  <a:latin typeface="Times New Roman" pitchFamily="18" charset="0"/>
                </a:rPr>
                <a:t>Q</a:t>
              </a:r>
              <a:r>
                <a:rPr lang="en-US" altLang="zh-CN" sz="2400" baseline="-25000" dirty="0">
                  <a:latin typeface="Times New Roman" pitchFamily="18" charset="0"/>
                </a:rPr>
                <a:t>1</a:t>
              </a:r>
              <a:r>
                <a:rPr lang="en-US" altLang="zh-CN" sz="2400" baseline="30000" dirty="0">
                  <a:latin typeface="Times New Roman" pitchFamily="18" charset="0"/>
                </a:rPr>
                <a:t>*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14733" name="Text Box 10"/>
            <p:cNvSpPr txBox="1">
              <a:spLocks noChangeArrowheads="1"/>
            </p:cNvSpPr>
            <p:nvPr/>
          </p:nvSpPr>
          <p:spPr bwMode="auto">
            <a:xfrm>
              <a:off x="1293" y="1954"/>
              <a:ext cx="637" cy="19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400">
                  <a:latin typeface="Times New Roman" pitchFamily="18" charset="0"/>
                </a:rPr>
                <a:t>0	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	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	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	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	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	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	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	0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14734" name="Rectangle 11"/>
            <p:cNvSpPr>
              <a:spLocks noChangeArrowheads="1"/>
            </p:cNvSpPr>
            <p:nvPr/>
          </p:nvSpPr>
          <p:spPr bwMode="auto">
            <a:xfrm>
              <a:off x="317" y="1349"/>
              <a:ext cx="553" cy="5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输 入</a:t>
              </a:r>
            </a:p>
            <a:p>
              <a:r>
                <a:rPr lang="en-US" altLang="zh-CN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14735" name="Rectangle 12"/>
            <p:cNvSpPr>
              <a:spLocks noChangeArrowheads="1"/>
            </p:cNvSpPr>
            <p:nvPr/>
          </p:nvSpPr>
          <p:spPr bwMode="auto">
            <a:xfrm>
              <a:off x="3457" y="1335"/>
              <a:ext cx="1276" cy="5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激励函数</a:t>
              </a:r>
            </a:p>
            <a:p>
              <a:r>
                <a:rPr lang="en-US" altLang="zh-CN" sz="2400">
                  <a:latin typeface="Times New Roman" pitchFamily="18" charset="0"/>
                </a:rPr>
                <a:t>J</a:t>
              </a:r>
              <a:r>
                <a:rPr lang="en-US" altLang="zh-CN" sz="2400" baseline="-25000">
                  <a:latin typeface="Times New Roman" pitchFamily="18" charset="0"/>
                </a:rPr>
                <a:t>2 </a:t>
              </a:r>
              <a:r>
                <a:rPr lang="en-US" altLang="zh-CN" sz="2400">
                  <a:latin typeface="Times New Roman" pitchFamily="18" charset="0"/>
                </a:rPr>
                <a:t> K</a:t>
              </a:r>
              <a:r>
                <a:rPr lang="en-US" altLang="zh-CN" sz="2400" baseline="-25000">
                  <a:latin typeface="Times New Roman" pitchFamily="18" charset="0"/>
                </a:rPr>
                <a:t>2  </a:t>
              </a:r>
              <a:r>
                <a:rPr lang="en-US" altLang="zh-CN" sz="2400">
                  <a:latin typeface="Times New Roman" pitchFamily="18" charset="0"/>
                </a:rPr>
                <a:t>J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  K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14736" name="Line 13"/>
            <p:cNvSpPr>
              <a:spLocks noChangeShapeType="1"/>
            </p:cNvSpPr>
            <p:nvPr/>
          </p:nvSpPr>
          <p:spPr bwMode="auto">
            <a:xfrm>
              <a:off x="3391" y="1307"/>
              <a:ext cx="0" cy="28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37" name="Text Box 14"/>
            <p:cNvSpPr txBox="1">
              <a:spLocks noChangeArrowheads="1"/>
            </p:cNvSpPr>
            <p:nvPr/>
          </p:nvSpPr>
          <p:spPr bwMode="auto">
            <a:xfrm>
              <a:off x="2403" y="1954"/>
              <a:ext cx="698" cy="19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n-US" altLang="zh-CN" sz="2400">
                  <a:latin typeface="Times New Roman" pitchFamily="18" charset="0"/>
                </a:rPr>
                <a:t>0	0</a:t>
              </a:r>
            </a:p>
            <a:p>
              <a:pPr defTabSz="762000"/>
              <a:r>
                <a:rPr lang="en-US" altLang="zh-CN" sz="2400">
                  <a:latin typeface="Times New Roman" pitchFamily="18" charset="0"/>
                </a:rPr>
                <a:t>0	0</a:t>
              </a:r>
            </a:p>
            <a:p>
              <a:pPr defTabSz="762000"/>
              <a:r>
                <a:rPr lang="en-US" altLang="zh-CN" sz="2400">
                  <a:latin typeface="Times New Roman" pitchFamily="18" charset="0"/>
                </a:rPr>
                <a:t>0	0</a:t>
              </a:r>
            </a:p>
            <a:p>
              <a:pPr defTabSz="762000"/>
              <a:r>
                <a:rPr lang="en-US" altLang="zh-CN" sz="2400">
                  <a:solidFill>
                    <a:srgbClr val="3333FF"/>
                  </a:solidFill>
                  <a:latin typeface="Times New Roman" pitchFamily="18" charset="0"/>
                </a:rPr>
                <a:t>0</a:t>
              </a:r>
              <a:r>
                <a:rPr lang="en-US" altLang="zh-CN" sz="2400">
                  <a:latin typeface="Times New Roman" pitchFamily="18" charset="0"/>
                </a:rPr>
                <a:t>	</a:t>
              </a:r>
              <a:r>
                <a:rPr lang="en-US" altLang="zh-CN" sz="2400">
                  <a:solidFill>
                    <a:srgbClr val="3333FF"/>
                  </a:solidFill>
                  <a:latin typeface="Times New Roman" pitchFamily="18" charset="0"/>
                </a:rPr>
                <a:t>0</a:t>
              </a:r>
            </a:p>
            <a:p>
              <a:pPr defTabSz="762000"/>
              <a:r>
                <a:rPr lang="en-US" altLang="zh-CN" sz="2400">
                  <a:latin typeface="Times New Roman" pitchFamily="18" charset="0"/>
                </a:rPr>
                <a:t>0	1</a:t>
              </a:r>
            </a:p>
            <a:p>
              <a:pPr defTabSz="762000"/>
              <a:r>
                <a:rPr lang="en-US" altLang="zh-CN" sz="2400">
                  <a:latin typeface="Times New Roman" pitchFamily="18" charset="0"/>
                </a:rPr>
                <a:t>1	1</a:t>
              </a:r>
            </a:p>
            <a:p>
              <a:pPr defTabSz="762000"/>
              <a:r>
                <a:rPr lang="en-US" altLang="zh-CN" sz="2400">
                  <a:latin typeface="Times New Roman" pitchFamily="18" charset="0"/>
                </a:rPr>
                <a:t>1	1</a:t>
              </a:r>
            </a:p>
            <a:p>
              <a:pPr defTabSz="762000"/>
              <a:r>
                <a:rPr lang="en-US" altLang="zh-CN" sz="24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	</a:t>
              </a:r>
              <a:r>
                <a:rPr lang="en-US" altLang="zh-CN" sz="24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  <a:endParaRPr lang="en-US" altLang="zh-CN" sz="2400" baseline="-2500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114738" name="Text Box 15"/>
            <p:cNvSpPr txBox="1">
              <a:spLocks noChangeArrowheads="1"/>
            </p:cNvSpPr>
            <p:nvPr/>
          </p:nvSpPr>
          <p:spPr bwMode="auto">
            <a:xfrm>
              <a:off x="3489" y="1954"/>
              <a:ext cx="1122" cy="19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476250"/>
              <a:r>
                <a:rPr lang="en-US" altLang="zh-CN" sz="2400">
                  <a:latin typeface="Times New Roman" pitchFamily="18" charset="0"/>
                </a:rPr>
                <a:t>0	d	0	d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0	d	d	1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d	1	d	1</a:t>
              </a:r>
            </a:p>
            <a:p>
              <a:pPr defTabSz="476250"/>
              <a:r>
                <a:rPr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r>
                <a:rPr lang="en-US" altLang="zh-CN" sz="2400">
                  <a:latin typeface="Times New Roman" pitchFamily="18" charset="0"/>
                </a:rPr>
                <a:t>	</a:t>
              </a:r>
              <a:r>
                <a:rPr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	</a:t>
              </a:r>
              <a:r>
                <a:rPr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r>
                <a:rPr lang="en-US" altLang="zh-CN" sz="2400">
                  <a:latin typeface="Times New Roman" pitchFamily="18" charset="0"/>
                </a:rPr>
                <a:t>	</a:t>
              </a:r>
              <a:r>
                <a:rPr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0	d	1	d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1	d	d	0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d	0	d	0</a:t>
              </a:r>
            </a:p>
            <a:p>
              <a:pPr defTabSz="476250"/>
              <a:r>
                <a:rPr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r>
                <a:rPr lang="en-US" altLang="zh-CN" sz="2400">
                  <a:latin typeface="Times New Roman" pitchFamily="18" charset="0"/>
                </a:rPr>
                <a:t>	</a:t>
              </a:r>
              <a:r>
                <a:rPr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r>
                <a:rPr lang="en-US" altLang="zh-CN" sz="2400">
                  <a:latin typeface="Times New Roman" pitchFamily="18" charset="0"/>
                </a:rPr>
                <a:t>	</a:t>
              </a:r>
              <a:r>
                <a:rPr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	</a:t>
              </a:r>
              <a:r>
                <a:rPr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n-US" altLang="zh-CN" sz="2400" baseline="-250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14739" name="Text Box 16"/>
            <p:cNvSpPr txBox="1">
              <a:spLocks noChangeArrowheads="1"/>
            </p:cNvSpPr>
            <p:nvPr/>
          </p:nvSpPr>
          <p:spPr bwMode="auto">
            <a:xfrm>
              <a:off x="483" y="1954"/>
              <a:ext cx="213" cy="19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14740" name="Line 17"/>
            <p:cNvSpPr>
              <a:spLocks noChangeShapeType="1"/>
            </p:cNvSpPr>
            <p:nvPr/>
          </p:nvSpPr>
          <p:spPr bwMode="auto">
            <a:xfrm>
              <a:off x="4747" y="1318"/>
              <a:ext cx="0" cy="28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41" name="Rectangle 18"/>
            <p:cNvSpPr>
              <a:spLocks noChangeArrowheads="1"/>
            </p:cNvSpPr>
            <p:nvPr/>
          </p:nvSpPr>
          <p:spPr bwMode="auto">
            <a:xfrm>
              <a:off x="4865" y="1349"/>
              <a:ext cx="553" cy="5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输 出</a:t>
              </a:r>
            </a:p>
            <a:p>
              <a:r>
                <a:rPr lang="en-US" altLang="zh-CN" sz="240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14742" name="Text Box 19"/>
            <p:cNvSpPr txBox="1">
              <a:spLocks noChangeArrowheads="1"/>
            </p:cNvSpPr>
            <p:nvPr/>
          </p:nvSpPr>
          <p:spPr bwMode="auto">
            <a:xfrm>
              <a:off x="5067" y="1954"/>
              <a:ext cx="213" cy="20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n-US" altLang="zh-CN" sz="24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19100" y="5021263"/>
            <a:ext cx="3709988" cy="1690687"/>
            <a:chOff x="264" y="3163"/>
            <a:chExt cx="2337" cy="1065"/>
          </a:xfrm>
        </p:grpSpPr>
        <p:sp>
          <p:nvSpPr>
            <p:cNvPr id="114696" name="Text Box 21"/>
            <p:cNvSpPr txBox="1">
              <a:spLocks noChangeArrowheads="1"/>
            </p:cNvSpPr>
            <p:nvPr/>
          </p:nvSpPr>
          <p:spPr bwMode="auto">
            <a:xfrm>
              <a:off x="507" y="3163"/>
              <a:ext cx="521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xy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14697" name="Text Box 22"/>
            <p:cNvSpPr txBox="1">
              <a:spLocks noChangeArrowheads="1"/>
            </p:cNvSpPr>
            <p:nvPr/>
          </p:nvSpPr>
          <p:spPr bwMode="auto">
            <a:xfrm>
              <a:off x="842" y="3551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698" name="Text Box 23"/>
            <p:cNvSpPr txBox="1">
              <a:spLocks noChangeArrowheads="1"/>
            </p:cNvSpPr>
            <p:nvPr/>
          </p:nvSpPr>
          <p:spPr bwMode="auto">
            <a:xfrm>
              <a:off x="1346" y="3551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4699" name="Text Box 24"/>
            <p:cNvSpPr txBox="1">
              <a:spLocks noChangeArrowheads="1"/>
            </p:cNvSpPr>
            <p:nvPr/>
          </p:nvSpPr>
          <p:spPr bwMode="auto">
            <a:xfrm>
              <a:off x="1337" y="3901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700" name="Text Box 25"/>
            <p:cNvSpPr txBox="1">
              <a:spLocks noChangeArrowheads="1"/>
            </p:cNvSpPr>
            <p:nvPr/>
          </p:nvSpPr>
          <p:spPr bwMode="auto">
            <a:xfrm>
              <a:off x="842" y="3901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701" name="Text Box 26"/>
            <p:cNvSpPr txBox="1">
              <a:spLocks noChangeArrowheads="1"/>
            </p:cNvSpPr>
            <p:nvPr/>
          </p:nvSpPr>
          <p:spPr bwMode="auto">
            <a:xfrm>
              <a:off x="820" y="3235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114702" name="Text Box 27"/>
            <p:cNvSpPr txBox="1">
              <a:spLocks noChangeArrowheads="1"/>
            </p:cNvSpPr>
            <p:nvPr/>
          </p:nvSpPr>
          <p:spPr bwMode="auto">
            <a:xfrm>
              <a:off x="1322" y="3235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114703" name="Text Box 28"/>
            <p:cNvSpPr txBox="1">
              <a:spLocks noChangeArrowheads="1"/>
            </p:cNvSpPr>
            <p:nvPr/>
          </p:nvSpPr>
          <p:spPr bwMode="auto">
            <a:xfrm>
              <a:off x="458" y="3551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704" name="Text Box 29"/>
            <p:cNvSpPr txBox="1">
              <a:spLocks noChangeArrowheads="1"/>
            </p:cNvSpPr>
            <p:nvPr/>
          </p:nvSpPr>
          <p:spPr bwMode="auto">
            <a:xfrm>
              <a:off x="477" y="3895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4705" name="Line 30"/>
            <p:cNvSpPr>
              <a:spLocks noChangeShapeType="1"/>
            </p:cNvSpPr>
            <p:nvPr/>
          </p:nvSpPr>
          <p:spPr bwMode="auto">
            <a:xfrm>
              <a:off x="365" y="3283"/>
              <a:ext cx="342" cy="233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6" name="Text Box 31"/>
            <p:cNvSpPr txBox="1">
              <a:spLocks noChangeArrowheads="1"/>
            </p:cNvSpPr>
            <p:nvPr/>
          </p:nvSpPr>
          <p:spPr bwMode="auto">
            <a:xfrm>
              <a:off x="328" y="3292"/>
              <a:ext cx="304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y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endParaRPr lang="en-US" altLang="zh-CN">
                <a:latin typeface="Times New Roman" pitchFamily="18" charset="0"/>
              </a:endParaRPr>
            </a:p>
          </p:txBody>
        </p:sp>
        <p:grpSp>
          <p:nvGrpSpPr>
            <p:cNvPr id="114707" name="Group 32"/>
            <p:cNvGrpSpPr>
              <a:grpSpLocks/>
            </p:cNvGrpSpPr>
            <p:nvPr/>
          </p:nvGrpSpPr>
          <p:grpSpPr bwMode="auto">
            <a:xfrm>
              <a:off x="721" y="3509"/>
              <a:ext cx="1880" cy="719"/>
              <a:chOff x="2652" y="1704"/>
              <a:chExt cx="2400" cy="1200"/>
            </a:xfrm>
          </p:grpSpPr>
          <p:grpSp>
            <p:nvGrpSpPr>
              <p:cNvPr id="114716" name="Group 33"/>
              <p:cNvGrpSpPr>
                <a:grpSpLocks/>
              </p:cNvGrpSpPr>
              <p:nvPr/>
            </p:nvGrpSpPr>
            <p:grpSpPr bwMode="auto">
              <a:xfrm>
                <a:off x="2652" y="1704"/>
                <a:ext cx="1200" cy="1200"/>
                <a:chOff x="1272" y="1896"/>
                <a:chExt cx="1200" cy="1200"/>
              </a:xfrm>
            </p:grpSpPr>
            <p:sp>
              <p:nvSpPr>
                <p:cNvPr id="114722" name="Rectangle 34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23" name="Rectangle 35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24" name="Rectangle 36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25" name="Rectangle 37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717" name="Group 38"/>
              <p:cNvGrpSpPr>
                <a:grpSpLocks/>
              </p:cNvGrpSpPr>
              <p:nvPr/>
            </p:nvGrpSpPr>
            <p:grpSpPr bwMode="auto">
              <a:xfrm>
                <a:off x="3852" y="1704"/>
                <a:ext cx="1200" cy="1200"/>
                <a:chOff x="1272" y="1896"/>
                <a:chExt cx="1200" cy="1200"/>
              </a:xfrm>
            </p:grpSpPr>
            <p:sp>
              <p:nvSpPr>
                <p:cNvPr id="114718" name="Rectangle 39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19" name="Rectangle 40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20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21" name="Rectangle 42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4708" name="Text Box 43"/>
            <p:cNvSpPr txBox="1">
              <a:spLocks noChangeArrowheads="1"/>
            </p:cNvSpPr>
            <p:nvPr/>
          </p:nvSpPr>
          <p:spPr bwMode="auto">
            <a:xfrm>
              <a:off x="1751" y="3242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14709" name="Text Box 44"/>
            <p:cNvSpPr txBox="1">
              <a:spLocks noChangeArrowheads="1"/>
            </p:cNvSpPr>
            <p:nvPr/>
          </p:nvSpPr>
          <p:spPr bwMode="auto">
            <a:xfrm>
              <a:off x="2186" y="3242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14710" name="Text Box 45"/>
            <p:cNvSpPr txBox="1">
              <a:spLocks noChangeArrowheads="1"/>
            </p:cNvSpPr>
            <p:nvPr/>
          </p:nvSpPr>
          <p:spPr bwMode="auto">
            <a:xfrm>
              <a:off x="1812" y="354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4711" name="Text Box 46"/>
            <p:cNvSpPr txBox="1">
              <a:spLocks noChangeArrowheads="1"/>
            </p:cNvSpPr>
            <p:nvPr/>
          </p:nvSpPr>
          <p:spPr bwMode="auto">
            <a:xfrm>
              <a:off x="2242" y="354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712" name="Text Box 47"/>
            <p:cNvSpPr txBox="1">
              <a:spLocks noChangeArrowheads="1"/>
            </p:cNvSpPr>
            <p:nvPr/>
          </p:nvSpPr>
          <p:spPr bwMode="auto">
            <a:xfrm>
              <a:off x="1821" y="3901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4713" name="Text Box 48"/>
            <p:cNvSpPr txBox="1">
              <a:spLocks noChangeArrowheads="1"/>
            </p:cNvSpPr>
            <p:nvPr/>
          </p:nvSpPr>
          <p:spPr bwMode="auto">
            <a:xfrm>
              <a:off x="2270" y="389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714" name="Text Box 49"/>
            <p:cNvSpPr txBox="1">
              <a:spLocks noChangeArrowheads="1"/>
            </p:cNvSpPr>
            <p:nvPr/>
          </p:nvSpPr>
          <p:spPr bwMode="auto">
            <a:xfrm>
              <a:off x="264" y="3707"/>
              <a:ext cx="253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14715" name="AutoShape 50"/>
            <p:cNvSpPr>
              <a:spLocks noChangeArrowheads="1"/>
            </p:cNvSpPr>
            <p:nvPr/>
          </p:nvSpPr>
          <p:spPr bwMode="auto">
            <a:xfrm>
              <a:off x="1745" y="3916"/>
              <a:ext cx="325" cy="26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091" name="Rectangle 51" descr="羊皮纸"/>
          <p:cNvSpPr>
            <a:spLocks noChangeArrowheads="1"/>
          </p:cNvSpPr>
          <p:nvPr/>
        </p:nvSpPr>
        <p:spPr bwMode="auto">
          <a:xfrm>
            <a:off x="5475288" y="5689600"/>
            <a:ext cx="1521868" cy="439224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latin typeface="Times New Roman" pitchFamily="18" charset="0"/>
              </a:rPr>
              <a:t>Z=</a:t>
            </a:r>
            <a:r>
              <a:rPr lang="en-US" altLang="zh-CN" sz="2800" i="1" dirty="0">
                <a:latin typeface="Times New Roman" pitchFamily="18" charset="0"/>
              </a:rPr>
              <a:t>xQ</a:t>
            </a:r>
            <a:r>
              <a:rPr lang="en-US" altLang="zh-CN" sz="2800" baseline="-25000" dirty="0">
                <a:latin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</a:rPr>
              <a:t>Q</a:t>
            </a:r>
            <a:r>
              <a:rPr lang="en-US" altLang="zh-CN" sz="2800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253A05-753A-4B79-A8CD-5A9CC795616C}" type="datetime1">
              <a:rPr lang="zh-CN" altLang="en-US" smtClean="0"/>
              <a:t>2019/11/29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451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8753C5-F8E0-40C5-9C4D-BB115CE31461}" type="slidenum">
              <a:rPr lang="zh-CN" altLang="en-US" smtClean="0">
                <a:latin typeface="Arial" pitchFamily="34" charset="0"/>
              </a:rPr>
              <a:pPr/>
              <a:t>31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73090" name="Text Box 2"/>
          <p:cNvSpPr txBox="1">
            <a:spLocks noChangeArrowheads="1"/>
          </p:cNvSpPr>
          <p:nvPr/>
        </p:nvSpPr>
        <p:spPr bwMode="auto">
          <a:xfrm>
            <a:off x="614930" y="1268760"/>
            <a:ext cx="2830513" cy="4619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latin typeface="Times New Roman" pitchFamily="18" charset="0"/>
                <a:sym typeface="Monotype Sorts"/>
              </a:rPr>
              <a:t> 修改后的电路图：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8243A7-DF4C-484F-90B1-5A6A816B07B6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59" name="Rectangle 51" descr="羊皮纸"/>
          <p:cNvSpPr>
            <a:spLocks noChangeArrowheads="1"/>
          </p:cNvSpPr>
          <p:nvPr/>
        </p:nvSpPr>
        <p:spPr bwMode="auto">
          <a:xfrm>
            <a:off x="3459440" y="1324175"/>
            <a:ext cx="1521868" cy="439224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latin typeface="Times New Roman" pitchFamily="18" charset="0"/>
              </a:rPr>
              <a:t>Z=</a:t>
            </a:r>
            <a:r>
              <a:rPr lang="en-US" altLang="zh-CN" sz="2800" i="1" dirty="0">
                <a:latin typeface="Times New Roman" pitchFamily="18" charset="0"/>
              </a:rPr>
              <a:t>xQ</a:t>
            </a:r>
            <a:r>
              <a:rPr lang="en-US" altLang="zh-CN" sz="2800" baseline="-25000" dirty="0">
                <a:latin typeface="Times New Roman" pitchFamily="18" charset="0"/>
              </a:rPr>
              <a:t>1</a:t>
            </a:r>
            <a:r>
              <a:rPr lang="en-US" altLang="zh-CN" sz="2800" i="1" dirty="0">
                <a:latin typeface="Times New Roman" pitchFamily="18" charset="0"/>
              </a:rPr>
              <a:t>Q</a:t>
            </a:r>
            <a:r>
              <a:rPr lang="en-US" altLang="zh-CN" sz="2800" baseline="-25000" dirty="0">
                <a:latin typeface="Times New Roman" pitchFamily="18" charset="0"/>
              </a:rPr>
              <a:t>2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4" y="2022837"/>
            <a:ext cx="8314256" cy="40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79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用状态图设计状态机</a:t>
            </a:r>
            <a:br>
              <a:rPr lang="en-US" altLang="zh-CN" dirty="0"/>
            </a:br>
            <a:r>
              <a:rPr lang="zh-CN" altLang="en-US" dirty="0"/>
              <a:t>书上例题</a:t>
            </a:r>
          </a:p>
        </p:txBody>
      </p:sp>
      <p:sp>
        <p:nvSpPr>
          <p:cNvPr id="12291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用状态图设计状态机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/>
              <a:t>状态图与状态表的设计相似</a:t>
            </a:r>
            <a:endParaRPr lang="en-US" altLang="zh-CN" sz="3600"/>
          </a:p>
          <a:p>
            <a:pPr lvl="1"/>
            <a:r>
              <a:rPr lang="zh-CN" altLang="en-US" sz="3200"/>
              <a:t>状态表采用穷举法，列出所有状态</a:t>
            </a:r>
            <a:r>
              <a:rPr lang="en-US" altLang="zh-CN" sz="3200"/>
              <a:t>/</a:t>
            </a:r>
            <a:r>
              <a:rPr lang="zh-CN" altLang="en-US" sz="3200"/>
              <a:t>输入组合的次态</a:t>
            </a:r>
            <a:endParaRPr lang="en-US" altLang="zh-CN" sz="3200"/>
          </a:p>
          <a:p>
            <a:pPr lvl="1"/>
            <a:r>
              <a:rPr lang="zh-CN" altLang="en-US" sz="3200"/>
              <a:t>状态图包含一组标有转移表达式的弧线。</a:t>
            </a:r>
            <a:endParaRPr lang="en-US" altLang="zh-CN" sz="3200"/>
          </a:p>
          <a:p>
            <a:pPr lvl="1"/>
            <a:r>
              <a:rPr lang="zh-CN" altLang="en-US" sz="3200"/>
              <a:t>简单、易出错。</a:t>
            </a:r>
            <a:endParaRPr lang="en-US" altLang="zh-CN" sz="3200"/>
          </a:p>
          <a:p>
            <a:pPr lvl="2"/>
            <a:r>
              <a:rPr lang="zh-CN" altLang="en-US" sz="2800"/>
              <a:t>有些状态</a:t>
            </a:r>
            <a:r>
              <a:rPr lang="en-US" altLang="zh-CN" sz="2800"/>
              <a:t>/</a:t>
            </a:r>
            <a:r>
              <a:rPr lang="zh-CN" altLang="en-US" sz="2800"/>
              <a:t>输入组合可能没有确定的次态（不希望的）；二义性</a:t>
            </a:r>
            <a:endParaRPr lang="en-US" altLang="zh-CN" sz="2800"/>
          </a:p>
          <a:p>
            <a:pPr lvl="2"/>
            <a:r>
              <a:rPr lang="zh-CN" altLang="en-US" sz="2800"/>
              <a:t>有些状态</a:t>
            </a:r>
            <a:r>
              <a:rPr lang="en-US" altLang="zh-CN" sz="2800"/>
              <a:t>/</a:t>
            </a:r>
            <a:r>
              <a:rPr lang="zh-CN" altLang="en-US" sz="2800"/>
              <a:t>输入组合可能对应于多个次态（错误的）。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C1DFA5-6E4B-46CE-9C58-E5DEE895885E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雷鸟车尾灯设计</a:t>
            </a:r>
          </a:p>
        </p:txBody>
      </p:sp>
      <p:sp>
        <p:nvSpPr>
          <p:cNvPr id="1028" name="内容占位符 7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8229600" cy="2903537"/>
          </a:xfrm>
        </p:spPr>
        <p:txBody>
          <a:bodyPr/>
          <a:lstStyle/>
          <a:p>
            <a:r>
              <a:rPr lang="zh-CN" altLang="en-US"/>
              <a:t>雷鸟车尾灯</a:t>
            </a:r>
          </a:p>
          <a:p>
            <a:pPr lvl="1"/>
            <a:r>
              <a:rPr lang="zh-CN" altLang="en-US"/>
              <a:t>每边各有</a:t>
            </a:r>
            <a:r>
              <a:rPr lang="en-US" altLang="zh-CN"/>
              <a:t>3</a:t>
            </a:r>
            <a:r>
              <a:rPr lang="zh-CN" altLang="en-US"/>
              <a:t>个灯：轮流顺序亮起，表示车的转向</a:t>
            </a:r>
          </a:p>
          <a:p>
            <a:pPr lvl="1"/>
            <a:r>
              <a:rPr lang="zh-CN" altLang="en-US"/>
              <a:t> 三个输入：左转、右转、应急闪烁输入，时钟信号</a:t>
            </a:r>
          </a:p>
          <a:p>
            <a:r>
              <a:rPr lang="zh-CN" altLang="en-US"/>
              <a:t>功能</a:t>
            </a:r>
          </a:p>
          <a:p>
            <a:pPr lvl="1"/>
            <a:r>
              <a:rPr lang="zh-CN" altLang="en-US"/>
              <a:t>转向状态：</a:t>
            </a:r>
            <a:r>
              <a:rPr lang="en-US" altLang="zh-CN"/>
              <a:t>6</a:t>
            </a:r>
            <a:r>
              <a:rPr lang="zh-CN" altLang="en-US"/>
              <a:t>个灯轮流协调闪烁</a:t>
            </a:r>
          </a:p>
          <a:p>
            <a:pPr lvl="1"/>
            <a:r>
              <a:rPr lang="zh-CN" altLang="en-US"/>
              <a:t> 告警状态</a:t>
            </a:r>
          </a:p>
        </p:txBody>
      </p:sp>
      <p:graphicFrame>
        <p:nvGraphicFramePr>
          <p:cNvPr id="1026" name="Object 1"/>
          <p:cNvGraphicFramePr>
            <a:graphicFrameLocks noGrp="1" noChangeAspect="1"/>
          </p:cNvGraphicFramePr>
          <p:nvPr>
            <p:ph sz="half" idx="2"/>
          </p:nvPr>
        </p:nvGraphicFramePr>
        <p:xfrm>
          <a:off x="2733675" y="3571875"/>
          <a:ext cx="6267450" cy="277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Image" r:id="rId4" imgW="7865867" imgH="4727144" progId="">
                  <p:embed/>
                </p:oleObj>
              </mc:Choice>
              <mc:Fallback>
                <p:oleObj name="Image" r:id="rId4" imgW="7865867" imgH="4727144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3571875"/>
                        <a:ext cx="6267450" cy="277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F69068-87C1-49D8-B05D-CFB89D38D565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雷鸟车尾灯设计</a:t>
            </a:r>
          </a:p>
        </p:txBody>
      </p:sp>
      <p:pic>
        <p:nvPicPr>
          <p:cNvPr id="143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500188"/>
            <a:ext cx="4267200" cy="4833937"/>
          </a:xfrm>
        </p:spPr>
      </p:pic>
      <p:pic>
        <p:nvPicPr>
          <p:cNvPr id="1434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986338" y="1500188"/>
            <a:ext cx="4078287" cy="4833937"/>
          </a:xfr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0B9BE-55C7-4AC8-8A45-68537AF7C3B0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214813" y="1239838"/>
            <a:ext cx="4900612" cy="4941887"/>
          </a:xfrm>
        </p:spPr>
      </p:pic>
      <p:sp>
        <p:nvSpPr>
          <p:cNvPr id="153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雷鸟车尾灯设计</a:t>
            </a:r>
          </a:p>
        </p:txBody>
      </p:sp>
      <p:pic>
        <p:nvPicPr>
          <p:cNvPr id="153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113" y="3071813"/>
            <a:ext cx="40767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内容占位符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686300" cy="1831975"/>
          </a:xfrm>
        </p:spPr>
        <p:txBody>
          <a:bodyPr/>
          <a:lstStyle/>
          <a:p>
            <a:r>
              <a:rPr lang="en-US" altLang="zh-CN"/>
              <a:t>8</a:t>
            </a:r>
            <a:r>
              <a:rPr lang="zh-CN" altLang="en-US"/>
              <a:t>状态</a:t>
            </a:r>
            <a:endParaRPr lang="en-US" altLang="zh-CN"/>
          </a:p>
          <a:p>
            <a:pPr lvl="1"/>
            <a:r>
              <a:rPr lang="zh-CN" altLang="en-US"/>
              <a:t>原始图有问题，无法处理多输入有效的情形，</a:t>
            </a:r>
            <a:r>
              <a:rPr lang="en-US" altLang="zh-CN"/>
              <a:t>LEFT</a:t>
            </a:r>
            <a:r>
              <a:rPr lang="zh-CN" altLang="en-US"/>
              <a:t>和</a:t>
            </a:r>
            <a:r>
              <a:rPr lang="en-US" altLang="zh-CN"/>
              <a:t>HAZ</a:t>
            </a:r>
            <a:r>
              <a:rPr lang="zh-CN" altLang="en-US"/>
              <a:t>同时有效？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9188" y="4129088"/>
            <a:ext cx="3757612" cy="23082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/>
              <a:t>LA=L1+L2+L3+LR3</a:t>
            </a:r>
          </a:p>
          <a:p>
            <a:pPr>
              <a:defRPr/>
            </a:pPr>
            <a:r>
              <a:rPr lang="en-US" altLang="zh-CN" sz="2400" dirty="0"/>
              <a:t>LB=L2+L3+LR3</a:t>
            </a:r>
          </a:p>
          <a:p>
            <a:pPr>
              <a:defRPr/>
            </a:pPr>
            <a:r>
              <a:rPr lang="en-US" altLang="zh-CN" sz="2400" dirty="0"/>
              <a:t>LC=L3+LR3</a:t>
            </a:r>
          </a:p>
          <a:p>
            <a:pPr>
              <a:defRPr/>
            </a:pPr>
            <a:r>
              <a:rPr lang="en-US" altLang="zh-CN" sz="2400" dirty="0"/>
              <a:t>RA=R1+R2+R3+LR3</a:t>
            </a:r>
          </a:p>
          <a:p>
            <a:pPr>
              <a:defRPr/>
            </a:pPr>
            <a:r>
              <a:rPr lang="en-US" altLang="zh-CN" sz="2400" dirty="0"/>
              <a:t>RB=R2+R3+LR3</a:t>
            </a:r>
          </a:p>
          <a:p>
            <a:pPr>
              <a:defRPr/>
            </a:pPr>
            <a:r>
              <a:rPr lang="en-US" altLang="zh-CN" sz="2400" dirty="0"/>
              <a:t>RC=R3+LR3</a:t>
            </a:r>
            <a:endParaRPr lang="zh-CN" altLang="en-US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4A1F26-1DF5-4E08-8CFC-3C9D4E20A767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雷鸟车尾灯设计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sz="half" idx="1"/>
          </p:nvPr>
        </p:nvSpPr>
        <p:spPr>
          <a:xfrm>
            <a:off x="457200" y="1428750"/>
            <a:ext cx="4310063" cy="4748213"/>
          </a:xfrm>
        </p:spPr>
        <p:txBody>
          <a:bodyPr/>
          <a:lstStyle/>
          <a:p>
            <a:r>
              <a:rPr lang="zh-CN" altLang="en-US"/>
              <a:t>状态图改进</a:t>
            </a:r>
            <a:r>
              <a:rPr lang="en-US" altLang="zh-CN"/>
              <a:t>1</a:t>
            </a:r>
          </a:p>
          <a:p>
            <a:pPr lvl="1"/>
            <a:r>
              <a:rPr lang="zh-CN" altLang="en-US"/>
              <a:t>转移表达式都是互斥且完备的。</a:t>
            </a:r>
            <a:endParaRPr lang="en-US" altLang="zh-CN"/>
          </a:p>
          <a:p>
            <a:pPr lvl="1"/>
            <a:r>
              <a:rPr lang="zh-CN" altLang="en-US"/>
              <a:t>但语义混乱：</a:t>
            </a:r>
            <a:r>
              <a:rPr lang="en-US" altLang="zh-CN"/>
              <a:t>HAZ</a:t>
            </a:r>
            <a:r>
              <a:rPr lang="zh-CN" altLang="en-US"/>
              <a:t>告警，且同时左转和右转。</a:t>
            </a:r>
            <a:endParaRPr lang="en-US" altLang="zh-CN"/>
          </a:p>
          <a:p>
            <a:r>
              <a:rPr lang="zh-CN" altLang="en-US"/>
              <a:t>状态图的要求：</a:t>
            </a:r>
            <a:endParaRPr lang="en-US" altLang="zh-CN"/>
          </a:p>
          <a:p>
            <a:pPr lvl="1"/>
            <a:r>
              <a:rPr lang="zh-CN" altLang="en-US"/>
              <a:t>互斥性</a:t>
            </a:r>
            <a:r>
              <a:rPr lang="en-US" altLang="zh-CN"/>
              <a:t>(mutual exclusion)</a:t>
            </a:r>
            <a:r>
              <a:rPr lang="zh-CN" altLang="en-US"/>
              <a:t>：离开状态的弧线上所标的任意一对转移表达式的逻辑积等于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639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67263" y="928688"/>
            <a:ext cx="4376737" cy="5248275"/>
          </a:xfr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D239AA-A298-4AD9-8A1F-7108E60A736D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雷鸟车尾灯设计</a:t>
            </a:r>
          </a:p>
        </p:txBody>
      </p:sp>
      <p:sp>
        <p:nvSpPr>
          <p:cNvPr id="17411" name="内容占位符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状态图的要求（续）</a:t>
            </a:r>
            <a:endParaRPr lang="en-US" altLang="zh-CN"/>
          </a:p>
          <a:p>
            <a:pPr lvl="1"/>
            <a:r>
              <a:rPr lang="zh-CN" altLang="en-US"/>
              <a:t>完备性（</a:t>
            </a:r>
            <a:r>
              <a:rPr lang="en-US" altLang="zh-CN"/>
              <a:t>all inclusion</a:t>
            </a:r>
            <a:r>
              <a:rPr lang="zh-CN" altLang="en-US"/>
              <a:t>）：离开状态的弧线上所标的所有转移表达式的逻辑和等于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状态表的结构保证了无二义性</a:t>
            </a:r>
            <a:endParaRPr lang="en-US" altLang="zh-CN"/>
          </a:p>
          <a:p>
            <a:r>
              <a:rPr lang="zh-CN" altLang="en-US"/>
              <a:t>状态图需要证明</a:t>
            </a:r>
          </a:p>
          <a:p>
            <a:pPr lvl="1"/>
            <a:r>
              <a:rPr lang="zh-CN" altLang="en-US"/>
              <a:t>改进状态图</a:t>
            </a:r>
            <a:r>
              <a:rPr lang="en-US" altLang="zh-CN"/>
              <a:t>2</a:t>
            </a:r>
          </a:p>
          <a:p>
            <a:pPr lvl="1"/>
            <a:r>
              <a:rPr lang="zh-CN" altLang="en-US"/>
              <a:t>在左右转状态可进入告警状态</a:t>
            </a:r>
          </a:p>
        </p:txBody>
      </p:sp>
      <p:pic>
        <p:nvPicPr>
          <p:cNvPr id="11" name="内容占位符 10" descr="7-58tbirdsm3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24400" y="1341438"/>
            <a:ext cx="4419600" cy="5065712"/>
          </a:xfr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D7DFC1-1200-4A6F-816A-A0DF2C36770F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雷鸟车尾灯设计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状态赋值</a:t>
            </a:r>
            <a:endParaRPr lang="en-US" altLang="zh-CN"/>
          </a:p>
          <a:p>
            <a:pPr lvl="1"/>
            <a:r>
              <a:rPr lang="en-US" altLang="zh-CN"/>
              <a:t>8</a:t>
            </a:r>
            <a:r>
              <a:rPr lang="zh-CN" altLang="en-US"/>
              <a:t>个状态，</a:t>
            </a:r>
            <a:r>
              <a:rPr lang="en-US" altLang="zh-CN"/>
              <a:t>3</a:t>
            </a:r>
            <a:r>
              <a:rPr lang="zh-CN" altLang="en-US"/>
              <a:t>个触发器</a:t>
            </a:r>
            <a:r>
              <a:rPr lang="en-US" altLang="zh-CN"/>
              <a:t>Q1Q2Q3</a:t>
            </a:r>
          </a:p>
          <a:p>
            <a:pPr lvl="1"/>
            <a:r>
              <a:rPr lang="zh-CN" altLang="en-US"/>
              <a:t>选择一种</a:t>
            </a:r>
            <a:endParaRPr lang="en-US" altLang="zh-CN"/>
          </a:p>
          <a:p>
            <a:pPr lvl="2"/>
            <a:r>
              <a:rPr lang="zh-CN" altLang="en-US"/>
              <a:t>初始态为：</a:t>
            </a:r>
            <a:r>
              <a:rPr lang="en-US" altLang="zh-CN"/>
              <a:t>000</a:t>
            </a:r>
          </a:p>
          <a:p>
            <a:pPr lvl="2"/>
            <a:r>
              <a:rPr lang="zh-CN" altLang="en-US"/>
              <a:t>左右转循环采用两位格雷码顺序（状态转移时发生变化的状态变量最少，简化激励逻辑）。</a:t>
            </a:r>
            <a:endParaRPr lang="en-US" altLang="zh-CN"/>
          </a:p>
          <a:p>
            <a:pPr lvl="2"/>
            <a:r>
              <a:rPr lang="zh-CN" altLang="en-US"/>
              <a:t>另一位状态变量用来区分左右转</a:t>
            </a:r>
            <a:endParaRPr lang="en-US" altLang="zh-CN"/>
          </a:p>
          <a:p>
            <a:pPr lvl="2"/>
            <a:r>
              <a:rPr lang="zh-CN" altLang="en-US"/>
              <a:t>剩下的状态变量组合表示状态</a:t>
            </a:r>
            <a:r>
              <a:rPr lang="en-US" altLang="zh-CN"/>
              <a:t>LR3</a:t>
            </a:r>
            <a:endParaRPr lang="zh-CN" altLang="en-US"/>
          </a:p>
        </p:txBody>
      </p:sp>
      <p:pic>
        <p:nvPicPr>
          <p:cNvPr id="8" name="内容占位符 7" descr="TBL07-16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l="42046"/>
          <a:stretch>
            <a:fillRect/>
          </a:stretch>
        </p:blipFill>
        <p:spPr>
          <a:xfrm>
            <a:off x="4724400" y="1239838"/>
            <a:ext cx="4419600" cy="4618037"/>
          </a:xfr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2342C-49D4-4D25-B643-9D781446B801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986" name="Group 2"/>
          <p:cNvGrpSpPr>
            <a:grpSpLocks/>
          </p:cNvGrpSpPr>
          <p:nvPr/>
        </p:nvGrpSpPr>
        <p:grpSpPr bwMode="auto">
          <a:xfrm>
            <a:off x="609600" y="1047328"/>
            <a:ext cx="8001000" cy="5334000"/>
            <a:chOff x="432" y="480"/>
            <a:chExt cx="5040" cy="3360"/>
          </a:xfrm>
        </p:grpSpPr>
        <p:grpSp>
          <p:nvGrpSpPr>
            <p:cNvPr id="553987" name="Group 3"/>
            <p:cNvGrpSpPr>
              <a:grpSpLocks/>
            </p:cNvGrpSpPr>
            <p:nvPr/>
          </p:nvGrpSpPr>
          <p:grpSpPr bwMode="auto">
            <a:xfrm>
              <a:off x="2160" y="480"/>
              <a:ext cx="3312" cy="3360"/>
              <a:chOff x="2160" y="480"/>
              <a:chExt cx="3312" cy="3360"/>
            </a:xfrm>
          </p:grpSpPr>
          <p:sp>
            <p:nvSpPr>
              <p:cNvPr id="553988" name="Line 4"/>
              <p:cNvSpPr>
                <a:spLocks noChangeShapeType="1"/>
              </p:cNvSpPr>
              <p:nvPr/>
            </p:nvSpPr>
            <p:spPr bwMode="auto">
              <a:xfrm>
                <a:off x="2160" y="528"/>
                <a:ext cx="3312" cy="0"/>
              </a:xfrm>
              <a:prstGeom prst="line">
                <a:avLst/>
              </a:prstGeom>
              <a:noFill/>
              <a:ln w="5715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989" name="Text Box 5"/>
              <p:cNvSpPr txBox="1">
                <a:spLocks noChangeArrowheads="1"/>
              </p:cNvSpPr>
              <p:nvPr/>
            </p:nvSpPr>
            <p:spPr bwMode="auto">
              <a:xfrm>
                <a:off x="2359" y="672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  <a:ea typeface="黑体" pitchFamily="2" charset="-122"/>
                  </a:rPr>
                  <a:t>S</a:t>
                </a:r>
              </a:p>
            </p:txBody>
          </p:sp>
          <p:sp>
            <p:nvSpPr>
              <p:cNvPr id="553990" name="Line 6"/>
              <p:cNvSpPr>
                <a:spLocks noChangeShapeType="1"/>
              </p:cNvSpPr>
              <p:nvPr/>
            </p:nvSpPr>
            <p:spPr bwMode="auto">
              <a:xfrm>
                <a:off x="2160" y="1104"/>
                <a:ext cx="33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991" name="Text Box 7"/>
              <p:cNvSpPr txBox="1">
                <a:spLocks noChangeArrowheads="1"/>
              </p:cNvSpPr>
              <p:nvPr/>
            </p:nvSpPr>
            <p:spPr bwMode="auto">
              <a:xfrm>
                <a:off x="2914" y="480"/>
                <a:ext cx="2055" cy="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latin typeface="Tahoma" pitchFamily="34" charset="0"/>
                  </a:rPr>
                  <a:t>AB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latin typeface="Tahoma" pitchFamily="34" charset="0"/>
                  </a:rPr>
                  <a:t>00      01      11      10</a:t>
                </a:r>
              </a:p>
            </p:txBody>
          </p:sp>
          <p:sp>
            <p:nvSpPr>
              <p:cNvPr id="553992" name="Line 8"/>
              <p:cNvSpPr>
                <a:spLocks noChangeShapeType="1"/>
              </p:cNvSpPr>
              <p:nvPr/>
            </p:nvSpPr>
            <p:spPr bwMode="auto">
              <a:xfrm>
                <a:off x="2736" y="528"/>
                <a:ext cx="0" cy="3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993" name="Line 9"/>
              <p:cNvSpPr>
                <a:spLocks noChangeShapeType="1"/>
              </p:cNvSpPr>
              <p:nvPr/>
            </p:nvSpPr>
            <p:spPr bwMode="auto">
              <a:xfrm>
                <a:off x="2736" y="81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994" name="Line 10"/>
              <p:cNvSpPr>
                <a:spLocks noChangeShapeType="1"/>
              </p:cNvSpPr>
              <p:nvPr/>
            </p:nvSpPr>
            <p:spPr bwMode="auto">
              <a:xfrm>
                <a:off x="2160" y="3840"/>
                <a:ext cx="3312" cy="0"/>
              </a:xfrm>
              <a:prstGeom prst="line">
                <a:avLst/>
              </a:prstGeom>
              <a:noFill/>
              <a:ln w="57150" cmpd="thinThick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995" name="Text Box 11"/>
              <p:cNvSpPr txBox="1">
                <a:spLocks noChangeArrowheads="1"/>
              </p:cNvSpPr>
              <p:nvPr/>
            </p:nvSpPr>
            <p:spPr bwMode="auto">
              <a:xfrm>
                <a:off x="3816" y="3504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</a:rPr>
                  <a:t>S*</a:t>
                </a:r>
                <a:endParaRPr lang="zh-CN" altLang="en-US">
                  <a:latin typeface="Tahoma" pitchFamily="34" charset="0"/>
                </a:endParaRPr>
              </a:p>
            </p:txBody>
          </p:sp>
          <p:sp>
            <p:nvSpPr>
              <p:cNvPr id="553996" name="Line 12"/>
              <p:cNvSpPr>
                <a:spLocks noChangeShapeType="1"/>
              </p:cNvSpPr>
              <p:nvPr/>
            </p:nvSpPr>
            <p:spPr bwMode="auto">
              <a:xfrm>
                <a:off x="2736" y="3504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997" name="Line 13"/>
              <p:cNvSpPr>
                <a:spLocks noChangeShapeType="1"/>
              </p:cNvSpPr>
              <p:nvPr/>
            </p:nvSpPr>
            <p:spPr bwMode="auto">
              <a:xfrm>
                <a:off x="5136" y="528"/>
                <a:ext cx="0" cy="3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998" name="Text Box 14"/>
              <p:cNvSpPr txBox="1">
                <a:spLocks noChangeArrowheads="1"/>
              </p:cNvSpPr>
              <p:nvPr/>
            </p:nvSpPr>
            <p:spPr bwMode="auto">
              <a:xfrm>
                <a:off x="5190" y="672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Tahoma" pitchFamily="34" charset="0"/>
                  </a:rPr>
                  <a:t>Z</a:t>
                </a:r>
              </a:p>
            </p:txBody>
          </p:sp>
        </p:grpSp>
        <p:sp>
          <p:nvSpPr>
            <p:cNvPr id="553999" name="Text Box 15"/>
            <p:cNvSpPr txBox="1">
              <a:spLocks noChangeArrowheads="1"/>
            </p:cNvSpPr>
            <p:nvPr/>
          </p:nvSpPr>
          <p:spPr bwMode="auto">
            <a:xfrm>
              <a:off x="816" y="3504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B050"/>
                  </a:solidFill>
                  <a:ea typeface="黑体" pitchFamily="2" charset="-122"/>
                </a:rPr>
                <a:t>状态含义</a:t>
              </a:r>
            </a:p>
          </p:txBody>
        </p:sp>
        <p:sp>
          <p:nvSpPr>
            <p:cNvPr id="554000" name="Line 16"/>
            <p:cNvSpPr>
              <a:spLocks noChangeShapeType="1"/>
            </p:cNvSpPr>
            <p:nvPr/>
          </p:nvSpPr>
          <p:spPr bwMode="auto">
            <a:xfrm>
              <a:off x="432" y="3504"/>
              <a:ext cx="1728" cy="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54001" name="Text Box 17"/>
          <p:cNvSpPr txBox="1">
            <a:spLocks noChangeArrowheads="1"/>
          </p:cNvSpPr>
          <p:nvPr/>
        </p:nvSpPr>
        <p:spPr bwMode="auto">
          <a:xfrm>
            <a:off x="1678650" y="2110953"/>
            <a:ext cx="2525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rgbClr val="00B050"/>
                </a:solidFill>
                <a:latin typeface="Tahoma" pitchFamily="34" charset="0"/>
                <a:ea typeface="黑体" pitchFamily="2" charset="-122"/>
              </a:rPr>
              <a:t>初始状态 </a:t>
            </a:r>
            <a:r>
              <a:rPr lang="zh-CN" altLang="en-US" sz="2400" dirty="0">
                <a:solidFill>
                  <a:srgbClr val="00B050"/>
                </a:solidFill>
                <a:latin typeface="Tahoma" pitchFamily="34" charset="0"/>
                <a:ea typeface="黑体" pitchFamily="2" charset="-122"/>
                <a:sym typeface="Wingdings" pitchFamily="2" charset="2"/>
              </a:rPr>
              <a:t></a:t>
            </a:r>
            <a:r>
              <a:rPr lang="en-US" altLang="zh-CN" sz="2400" dirty="0">
                <a:solidFill>
                  <a:srgbClr val="00B050"/>
                </a:solidFill>
                <a:latin typeface="Tahoma" pitchFamily="34" charset="0"/>
              </a:rPr>
              <a:t> INIT</a:t>
            </a:r>
          </a:p>
        </p:txBody>
      </p:sp>
      <p:sp>
        <p:nvSpPr>
          <p:cNvPr id="554002" name="Text Box 18"/>
          <p:cNvSpPr txBox="1">
            <a:spLocks noChangeArrowheads="1"/>
          </p:cNvSpPr>
          <p:nvPr/>
        </p:nvSpPr>
        <p:spPr bwMode="auto">
          <a:xfrm>
            <a:off x="8156575" y="2114128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ahoma" pitchFamily="34" charset="0"/>
              </a:rPr>
              <a:t>0</a:t>
            </a:r>
          </a:p>
        </p:txBody>
      </p:sp>
      <p:sp>
        <p:nvSpPr>
          <p:cNvPr id="554003" name="Text Box 19"/>
          <p:cNvSpPr txBox="1">
            <a:spLocks noChangeArrowheads="1"/>
          </p:cNvSpPr>
          <p:nvPr/>
        </p:nvSpPr>
        <p:spPr bwMode="auto">
          <a:xfrm>
            <a:off x="4495800" y="2114128"/>
            <a:ext cx="58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Tahoma" pitchFamily="34" charset="0"/>
              </a:rPr>
              <a:t>A0</a:t>
            </a:r>
          </a:p>
        </p:txBody>
      </p:sp>
      <p:sp>
        <p:nvSpPr>
          <p:cNvPr id="554004" name="Text Box 20"/>
          <p:cNvSpPr txBox="1">
            <a:spLocks noChangeArrowheads="1"/>
          </p:cNvSpPr>
          <p:nvPr/>
        </p:nvSpPr>
        <p:spPr bwMode="auto">
          <a:xfrm>
            <a:off x="5410200" y="2114128"/>
            <a:ext cx="58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Tahoma" pitchFamily="34" charset="0"/>
              </a:rPr>
              <a:t>A0</a:t>
            </a:r>
          </a:p>
        </p:txBody>
      </p:sp>
      <p:sp>
        <p:nvSpPr>
          <p:cNvPr id="554005" name="Text Box 21"/>
          <p:cNvSpPr txBox="1">
            <a:spLocks noChangeArrowheads="1"/>
          </p:cNvSpPr>
          <p:nvPr/>
        </p:nvSpPr>
        <p:spPr bwMode="auto">
          <a:xfrm>
            <a:off x="6348413" y="2114128"/>
            <a:ext cx="58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Tahoma" pitchFamily="34" charset="0"/>
              </a:rPr>
              <a:t>A1</a:t>
            </a:r>
          </a:p>
        </p:txBody>
      </p:sp>
      <p:sp>
        <p:nvSpPr>
          <p:cNvPr id="554006" name="Text Box 22"/>
          <p:cNvSpPr txBox="1">
            <a:spLocks noChangeArrowheads="1"/>
          </p:cNvSpPr>
          <p:nvPr/>
        </p:nvSpPr>
        <p:spPr bwMode="auto">
          <a:xfrm>
            <a:off x="7262813" y="2114128"/>
            <a:ext cx="58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Tahoma" pitchFamily="34" charset="0"/>
              </a:rPr>
              <a:t>A1</a:t>
            </a:r>
          </a:p>
        </p:txBody>
      </p:sp>
      <p:grpSp>
        <p:nvGrpSpPr>
          <p:cNvPr id="554007" name="Group 23"/>
          <p:cNvGrpSpPr>
            <a:grpSpLocks/>
          </p:cNvGrpSpPr>
          <p:nvPr/>
        </p:nvGrpSpPr>
        <p:grpSpPr bwMode="auto">
          <a:xfrm>
            <a:off x="911225" y="2647531"/>
            <a:ext cx="3078163" cy="461963"/>
            <a:chOff x="622" y="1488"/>
            <a:chExt cx="1939" cy="291"/>
          </a:xfrm>
        </p:grpSpPr>
        <p:sp>
          <p:nvSpPr>
            <p:cNvPr id="554008" name="Text Box 24"/>
            <p:cNvSpPr txBox="1">
              <a:spLocks noChangeArrowheads="1"/>
            </p:cNvSpPr>
            <p:nvPr/>
          </p:nvSpPr>
          <p:spPr bwMode="auto">
            <a:xfrm>
              <a:off x="2223" y="1488"/>
              <a:ext cx="3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</a:rPr>
                <a:t>A0</a:t>
              </a:r>
            </a:p>
          </p:txBody>
        </p:sp>
        <p:sp>
          <p:nvSpPr>
            <p:cNvPr id="554009" name="Text Box 25"/>
            <p:cNvSpPr txBox="1">
              <a:spLocks noChangeArrowheads="1"/>
            </p:cNvSpPr>
            <p:nvPr/>
          </p:nvSpPr>
          <p:spPr bwMode="auto">
            <a:xfrm>
              <a:off x="622" y="1488"/>
              <a:ext cx="15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A</a:t>
              </a:r>
              <a:r>
                <a:rPr lang="zh-CN" altLang="en-US" sz="2400" dirty="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上捕获一个0 </a:t>
              </a:r>
              <a:r>
                <a:rPr lang="zh-CN" altLang="en-US" sz="2400" dirty="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  <a:sym typeface="Wingdings" pitchFamily="2" charset="2"/>
                </a:rPr>
                <a:t></a:t>
              </a:r>
              <a:endParaRPr lang="zh-CN" altLang="en-US" sz="2400" dirty="0">
                <a:solidFill>
                  <a:srgbClr val="00B050"/>
                </a:solidFill>
                <a:latin typeface="Tahoma" pitchFamily="34" charset="0"/>
                <a:ea typeface="黑体" pitchFamily="2" charset="-122"/>
              </a:endParaRPr>
            </a:p>
          </p:txBody>
        </p:sp>
      </p:grpSp>
      <p:grpSp>
        <p:nvGrpSpPr>
          <p:cNvPr id="554010" name="Group 26"/>
          <p:cNvGrpSpPr>
            <a:grpSpLocks/>
          </p:cNvGrpSpPr>
          <p:nvPr/>
        </p:nvGrpSpPr>
        <p:grpSpPr bwMode="auto">
          <a:xfrm>
            <a:off x="911225" y="3180931"/>
            <a:ext cx="3078163" cy="461963"/>
            <a:chOff x="622" y="1824"/>
            <a:chExt cx="1939" cy="291"/>
          </a:xfrm>
        </p:grpSpPr>
        <p:sp>
          <p:nvSpPr>
            <p:cNvPr id="554011" name="Text Box 27"/>
            <p:cNvSpPr txBox="1">
              <a:spLocks noChangeArrowheads="1"/>
            </p:cNvSpPr>
            <p:nvPr/>
          </p:nvSpPr>
          <p:spPr bwMode="auto">
            <a:xfrm>
              <a:off x="622" y="1824"/>
              <a:ext cx="15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A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上捕获一个1 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  <a:sym typeface="Wingdings" pitchFamily="2" charset="2"/>
                </a:rPr>
                <a:t></a:t>
              </a:r>
            </a:p>
          </p:txBody>
        </p:sp>
        <p:sp>
          <p:nvSpPr>
            <p:cNvPr id="554012" name="Text Box 28"/>
            <p:cNvSpPr txBox="1">
              <a:spLocks noChangeArrowheads="1"/>
            </p:cNvSpPr>
            <p:nvPr/>
          </p:nvSpPr>
          <p:spPr bwMode="auto">
            <a:xfrm>
              <a:off x="2223" y="1824"/>
              <a:ext cx="3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</a:rPr>
                <a:t>A1</a:t>
              </a:r>
            </a:p>
          </p:txBody>
        </p:sp>
      </p:grpSp>
      <p:sp>
        <p:nvSpPr>
          <p:cNvPr id="554013" name="Text Box 29"/>
          <p:cNvSpPr txBox="1">
            <a:spLocks noChangeArrowheads="1"/>
          </p:cNvSpPr>
          <p:nvPr/>
        </p:nvSpPr>
        <p:spPr bwMode="auto">
          <a:xfrm>
            <a:off x="8153400" y="2647528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ahoma" pitchFamily="34" charset="0"/>
              </a:rPr>
              <a:t>0</a:t>
            </a:r>
          </a:p>
        </p:txBody>
      </p:sp>
      <p:sp>
        <p:nvSpPr>
          <p:cNvPr id="554014" name="Text Box 30"/>
          <p:cNvSpPr txBox="1">
            <a:spLocks noChangeArrowheads="1"/>
          </p:cNvSpPr>
          <p:nvPr/>
        </p:nvSpPr>
        <p:spPr bwMode="auto">
          <a:xfrm>
            <a:off x="4343400" y="2644353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Tahoma" pitchFamily="34" charset="0"/>
              </a:rPr>
              <a:t>OK0</a:t>
            </a:r>
          </a:p>
        </p:txBody>
      </p:sp>
      <p:sp>
        <p:nvSpPr>
          <p:cNvPr id="554015" name="Text Box 31"/>
          <p:cNvSpPr txBox="1">
            <a:spLocks noChangeArrowheads="1"/>
          </p:cNvSpPr>
          <p:nvPr/>
        </p:nvSpPr>
        <p:spPr bwMode="auto">
          <a:xfrm>
            <a:off x="5334000" y="2644353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Tahoma" pitchFamily="34" charset="0"/>
              </a:rPr>
              <a:t>OK0</a:t>
            </a:r>
          </a:p>
        </p:txBody>
      </p:sp>
      <p:grpSp>
        <p:nvGrpSpPr>
          <p:cNvPr id="554016" name="Group 32"/>
          <p:cNvGrpSpPr>
            <a:grpSpLocks/>
          </p:cNvGrpSpPr>
          <p:nvPr/>
        </p:nvGrpSpPr>
        <p:grpSpPr bwMode="auto">
          <a:xfrm>
            <a:off x="911225" y="3714332"/>
            <a:ext cx="3230563" cy="461963"/>
            <a:chOff x="622" y="2160"/>
            <a:chExt cx="2035" cy="291"/>
          </a:xfrm>
        </p:grpSpPr>
        <p:sp>
          <p:nvSpPr>
            <p:cNvPr id="554017" name="Text Box 33"/>
            <p:cNvSpPr txBox="1">
              <a:spLocks noChangeArrowheads="1"/>
            </p:cNvSpPr>
            <p:nvPr/>
          </p:nvSpPr>
          <p:spPr bwMode="auto">
            <a:xfrm>
              <a:off x="622" y="2160"/>
              <a:ext cx="15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A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上连续两个0 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  <a:sym typeface="Wingdings" pitchFamily="2" charset="2"/>
                </a:rPr>
                <a:t></a:t>
              </a:r>
            </a:p>
          </p:txBody>
        </p:sp>
        <p:sp>
          <p:nvSpPr>
            <p:cNvPr id="554018" name="Text Box 34"/>
            <p:cNvSpPr txBox="1">
              <a:spLocks noChangeArrowheads="1"/>
            </p:cNvSpPr>
            <p:nvPr/>
          </p:nvSpPr>
          <p:spPr bwMode="auto">
            <a:xfrm>
              <a:off x="2183" y="2160"/>
              <a:ext cx="4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</a:rPr>
                <a:t>OK0</a:t>
              </a:r>
            </a:p>
          </p:txBody>
        </p:sp>
      </p:grpSp>
      <p:sp>
        <p:nvSpPr>
          <p:cNvPr id="554019" name="Text Box 35"/>
          <p:cNvSpPr txBox="1">
            <a:spLocks noChangeArrowheads="1"/>
          </p:cNvSpPr>
          <p:nvPr/>
        </p:nvSpPr>
        <p:spPr bwMode="auto">
          <a:xfrm>
            <a:off x="6348413" y="2647528"/>
            <a:ext cx="58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Tahoma" pitchFamily="34" charset="0"/>
              </a:rPr>
              <a:t>A1</a:t>
            </a:r>
          </a:p>
        </p:txBody>
      </p:sp>
      <p:sp>
        <p:nvSpPr>
          <p:cNvPr id="554020" name="Text Box 36"/>
          <p:cNvSpPr txBox="1">
            <a:spLocks noChangeArrowheads="1"/>
          </p:cNvSpPr>
          <p:nvPr/>
        </p:nvSpPr>
        <p:spPr bwMode="auto">
          <a:xfrm>
            <a:off x="7262813" y="2647528"/>
            <a:ext cx="58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Tahoma" pitchFamily="34" charset="0"/>
              </a:rPr>
              <a:t>A1</a:t>
            </a:r>
          </a:p>
        </p:txBody>
      </p:sp>
      <p:sp>
        <p:nvSpPr>
          <p:cNvPr id="554021" name="Text Box 37"/>
          <p:cNvSpPr txBox="1">
            <a:spLocks noChangeArrowheads="1"/>
          </p:cNvSpPr>
          <p:nvPr/>
        </p:nvSpPr>
        <p:spPr bwMode="auto">
          <a:xfrm>
            <a:off x="8156575" y="3180928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0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22" name="Text Box 38"/>
          <p:cNvSpPr txBox="1">
            <a:spLocks noChangeArrowheads="1"/>
          </p:cNvSpPr>
          <p:nvPr/>
        </p:nvSpPr>
        <p:spPr bwMode="auto">
          <a:xfrm>
            <a:off x="4495800" y="3180928"/>
            <a:ext cx="58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A0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23" name="Text Box 39"/>
          <p:cNvSpPr txBox="1">
            <a:spLocks noChangeArrowheads="1"/>
          </p:cNvSpPr>
          <p:nvPr/>
        </p:nvSpPr>
        <p:spPr bwMode="auto">
          <a:xfrm>
            <a:off x="5434013" y="3180928"/>
            <a:ext cx="58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A0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24" name="Text Box 40"/>
          <p:cNvSpPr txBox="1">
            <a:spLocks noChangeArrowheads="1"/>
          </p:cNvSpPr>
          <p:nvPr/>
        </p:nvSpPr>
        <p:spPr bwMode="auto">
          <a:xfrm>
            <a:off x="6248400" y="318092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OK1</a:t>
            </a:r>
            <a:endParaRPr lang="zh-CN" altLang="en-US"/>
          </a:p>
        </p:txBody>
      </p:sp>
      <p:grpSp>
        <p:nvGrpSpPr>
          <p:cNvPr id="554025" name="Group 41"/>
          <p:cNvGrpSpPr>
            <a:grpSpLocks/>
          </p:cNvGrpSpPr>
          <p:nvPr/>
        </p:nvGrpSpPr>
        <p:grpSpPr bwMode="auto">
          <a:xfrm>
            <a:off x="920750" y="4247732"/>
            <a:ext cx="3197226" cy="461963"/>
            <a:chOff x="628" y="2496"/>
            <a:chExt cx="2014" cy="291"/>
          </a:xfrm>
        </p:grpSpPr>
        <p:sp>
          <p:nvSpPr>
            <p:cNvPr id="554026" name="Text Box 42"/>
            <p:cNvSpPr txBox="1">
              <a:spLocks noChangeArrowheads="1"/>
            </p:cNvSpPr>
            <p:nvPr/>
          </p:nvSpPr>
          <p:spPr bwMode="auto">
            <a:xfrm>
              <a:off x="628" y="2496"/>
              <a:ext cx="15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A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上连续两个1 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  <a:sym typeface="Wingdings" pitchFamily="2" charset="2"/>
                </a:rPr>
                <a:t></a:t>
              </a:r>
            </a:p>
          </p:txBody>
        </p:sp>
        <p:sp>
          <p:nvSpPr>
            <p:cNvPr id="554027" name="Text Box 43"/>
            <p:cNvSpPr txBox="1">
              <a:spLocks noChangeArrowheads="1"/>
            </p:cNvSpPr>
            <p:nvPr/>
          </p:nvSpPr>
          <p:spPr bwMode="auto">
            <a:xfrm>
              <a:off x="2168" y="2496"/>
              <a:ext cx="4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</a:rPr>
                <a:t>OK1</a:t>
              </a:r>
              <a:endParaRPr lang="zh-CN" altLang="en-US" sz="2400">
                <a:solidFill>
                  <a:srgbClr val="00B050"/>
                </a:solidFill>
              </a:endParaRPr>
            </a:p>
          </p:txBody>
        </p:sp>
      </p:grpSp>
      <p:sp>
        <p:nvSpPr>
          <p:cNvPr id="554028" name="Text Box 44"/>
          <p:cNvSpPr txBox="1">
            <a:spLocks noChangeArrowheads="1"/>
          </p:cNvSpPr>
          <p:nvPr/>
        </p:nvSpPr>
        <p:spPr bwMode="auto">
          <a:xfrm>
            <a:off x="7162800" y="318092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OK1</a:t>
            </a:r>
            <a:endParaRPr lang="zh-CN" altLang="en-US"/>
          </a:p>
        </p:txBody>
      </p:sp>
      <p:sp>
        <p:nvSpPr>
          <p:cNvPr id="554029" name="Text Box 45"/>
          <p:cNvSpPr txBox="1">
            <a:spLocks noChangeArrowheads="1"/>
          </p:cNvSpPr>
          <p:nvPr/>
        </p:nvSpPr>
        <p:spPr bwMode="auto">
          <a:xfrm>
            <a:off x="8153400" y="3714328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ahoma" pitchFamily="34" charset="0"/>
              </a:rPr>
              <a:t>1</a:t>
            </a:r>
          </a:p>
        </p:txBody>
      </p:sp>
      <p:sp>
        <p:nvSpPr>
          <p:cNvPr id="554030" name="Text Box 46"/>
          <p:cNvSpPr txBox="1">
            <a:spLocks noChangeArrowheads="1"/>
          </p:cNvSpPr>
          <p:nvPr/>
        </p:nvSpPr>
        <p:spPr bwMode="auto">
          <a:xfrm>
            <a:off x="4343400" y="371432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OK0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31" name="Text Box 47"/>
          <p:cNvSpPr txBox="1">
            <a:spLocks noChangeArrowheads="1"/>
          </p:cNvSpPr>
          <p:nvPr/>
        </p:nvSpPr>
        <p:spPr bwMode="auto">
          <a:xfrm>
            <a:off x="5270500" y="371432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OK0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32" name="Text Box 48"/>
          <p:cNvSpPr txBox="1">
            <a:spLocks noChangeArrowheads="1"/>
          </p:cNvSpPr>
          <p:nvPr/>
        </p:nvSpPr>
        <p:spPr bwMode="auto">
          <a:xfrm>
            <a:off x="6172200" y="3714328"/>
            <a:ext cx="103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Tahoma" pitchFamily="34" charset="0"/>
              </a:rPr>
              <a:t>OK1B</a:t>
            </a:r>
            <a:endParaRPr lang="zh-CN" altLang="en-US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54033" name="Text Box 49"/>
          <p:cNvSpPr txBox="1">
            <a:spLocks noChangeArrowheads="1"/>
          </p:cNvSpPr>
          <p:nvPr/>
        </p:nvSpPr>
        <p:spPr bwMode="auto">
          <a:xfrm>
            <a:off x="7262813" y="3714328"/>
            <a:ext cx="58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A1</a:t>
            </a:r>
            <a:endParaRPr lang="zh-CN" altLang="en-US">
              <a:latin typeface="Tahoma" pitchFamily="34" charset="0"/>
            </a:endParaRPr>
          </a:p>
        </p:txBody>
      </p:sp>
      <p:grpSp>
        <p:nvGrpSpPr>
          <p:cNvPr id="554034" name="Group 50"/>
          <p:cNvGrpSpPr>
            <a:grpSpLocks/>
          </p:cNvGrpSpPr>
          <p:nvPr/>
        </p:nvGrpSpPr>
        <p:grpSpPr bwMode="auto">
          <a:xfrm>
            <a:off x="638176" y="4781133"/>
            <a:ext cx="3527425" cy="461963"/>
            <a:chOff x="450" y="2832"/>
            <a:chExt cx="2222" cy="291"/>
          </a:xfrm>
        </p:grpSpPr>
        <p:sp>
          <p:nvSpPr>
            <p:cNvPr id="554035" name="Text Box 51"/>
            <p:cNvSpPr txBox="1">
              <a:spLocks noChangeArrowheads="1"/>
            </p:cNvSpPr>
            <p:nvPr/>
          </p:nvSpPr>
          <p:spPr bwMode="auto">
            <a:xfrm>
              <a:off x="450" y="2832"/>
              <a:ext cx="17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因</a:t>
              </a:r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B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而</a:t>
              </a:r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OK，A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为1 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  <a:sym typeface="Wingdings" pitchFamily="2" charset="2"/>
                </a:rPr>
                <a:t></a:t>
              </a:r>
            </a:p>
          </p:txBody>
        </p:sp>
        <p:sp>
          <p:nvSpPr>
            <p:cNvPr id="554036" name="Text Box 52"/>
            <p:cNvSpPr txBox="1">
              <a:spLocks noChangeArrowheads="1"/>
            </p:cNvSpPr>
            <p:nvPr/>
          </p:nvSpPr>
          <p:spPr bwMode="auto">
            <a:xfrm>
              <a:off x="2084" y="2832"/>
              <a:ext cx="5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</a:rPr>
                <a:t>OK1B</a:t>
              </a:r>
              <a:endParaRPr lang="zh-CN" altLang="en-US" sz="2400">
                <a:solidFill>
                  <a:srgbClr val="00B050"/>
                </a:solidFill>
                <a:latin typeface="Tahoma" pitchFamily="34" charset="0"/>
              </a:endParaRPr>
            </a:p>
          </p:txBody>
        </p:sp>
      </p:grpSp>
      <p:sp>
        <p:nvSpPr>
          <p:cNvPr id="554037" name="Text Box 53"/>
          <p:cNvSpPr txBox="1">
            <a:spLocks noChangeArrowheads="1"/>
          </p:cNvSpPr>
          <p:nvPr/>
        </p:nvSpPr>
        <p:spPr bwMode="auto">
          <a:xfrm>
            <a:off x="8153400" y="4247728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ahoma" pitchFamily="34" charset="0"/>
              </a:rPr>
              <a:t>1</a:t>
            </a:r>
          </a:p>
        </p:txBody>
      </p:sp>
      <p:sp>
        <p:nvSpPr>
          <p:cNvPr id="554038" name="Text Box 54"/>
          <p:cNvSpPr txBox="1">
            <a:spLocks noChangeArrowheads="1"/>
          </p:cNvSpPr>
          <p:nvPr/>
        </p:nvSpPr>
        <p:spPr bwMode="auto">
          <a:xfrm>
            <a:off x="4495800" y="4247728"/>
            <a:ext cx="58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A0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39" name="Text Box 55"/>
          <p:cNvSpPr txBox="1">
            <a:spLocks noChangeArrowheads="1"/>
          </p:cNvSpPr>
          <p:nvPr/>
        </p:nvSpPr>
        <p:spPr bwMode="auto">
          <a:xfrm>
            <a:off x="5137150" y="4247728"/>
            <a:ext cx="103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Tahoma" pitchFamily="34" charset="0"/>
              </a:rPr>
              <a:t>OK0B</a:t>
            </a:r>
            <a:endParaRPr lang="zh-CN" altLang="en-US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54040" name="Text Box 56"/>
          <p:cNvSpPr txBox="1">
            <a:spLocks noChangeArrowheads="1"/>
          </p:cNvSpPr>
          <p:nvPr/>
        </p:nvSpPr>
        <p:spPr bwMode="auto">
          <a:xfrm>
            <a:off x="6261100" y="424772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OK1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41" name="Text Box 57"/>
          <p:cNvSpPr txBox="1">
            <a:spLocks noChangeArrowheads="1"/>
          </p:cNvSpPr>
          <p:nvPr/>
        </p:nvSpPr>
        <p:spPr bwMode="auto">
          <a:xfrm>
            <a:off x="7162800" y="424772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OK1</a:t>
            </a:r>
            <a:endParaRPr lang="zh-CN" altLang="en-US">
              <a:latin typeface="Tahoma" pitchFamily="34" charset="0"/>
            </a:endParaRPr>
          </a:p>
        </p:txBody>
      </p:sp>
      <p:grpSp>
        <p:nvGrpSpPr>
          <p:cNvPr id="554042" name="Group 58"/>
          <p:cNvGrpSpPr>
            <a:grpSpLocks/>
          </p:cNvGrpSpPr>
          <p:nvPr/>
        </p:nvGrpSpPr>
        <p:grpSpPr bwMode="auto">
          <a:xfrm>
            <a:off x="642937" y="5314533"/>
            <a:ext cx="3527425" cy="461963"/>
            <a:chOff x="450" y="2832"/>
            <a:chExt cx="2222" cy="291"/>
          </a:xfrm>
        </p:grpSpPr>
        <p:sp>
          <p:nvSpPr>
            <p:cNvPr id="554043" name="Text Box 59"/>
            <p:cNvSpPr txBox="1">
              <a:spLocks noChangeArrowheads="1"/>
            </p:cNvSpPr>
            <p:nvPr/>
          </p:nvSpPr>
          <p:spPr bwMode="auto">
            <a:xfrm>
              <a:off x="450" y="2832"/>
              <a:ext cx="17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因</a:t>
              </a:r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B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而</a:t>
              </a:r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OK，A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为0 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  <a:sym typeface="Wingdings" pitchFamily="2" charset="2"/>
                </a:rPr>
                <a:t></a:t>
              </a:r>
            </a:p>
          </p:txBody>
        </p:sp>
        <p:sp>
          <p:nvSpPr>
            <p:cNvPr id="554044" name="Text Box 60"/>
            <p:cNvSpPr txBox="1">
              <a:spLocks noChangeArrowheads="1"/>
            </p:cNvSpPr>
            <p:nvPr/>
          </p:nvSpPr>
          <p:spPr bwMode="auto">
            <a:xfrm>
              <a:off x="2084" y="2832"/>
              <a:ext cx="5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</a:rPr>
                <a:t>OK0B</a:t>
              </a:r>
              <a:endParaRPr lang="zh-CN" altLang="en-US" sz="2400">
                <a:solidFill>
                  <a:srgbClr val="00B050"/>
                </a:solidFill>
                <a:latin typeface="Tahoma" pitchFamily="34" charset="0"/>
              </a:endParaRPr>
            </a:p>
          </p:txBody>
        </p:sp>
      </p:grpSp>
      <p:sp>
        <p:nvSpPr>
          <p:cNvPr id="554045" name="Text Box 61"/>
          <p:cNvSpPr txBox="1">
            <a:spLocks noChangeArrowheads="1"/>
          </p:cNvSpPr>
          <p:nvPr/>
        </p:nvSpPr>
        <p:spPr bwMode="auto">
          <a:xfrm>
            <a:off x="8156575" y="4781128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ahoma" pitchFamily="34" charset="0"/>
              </a:rPr>
              <a:t>1</a:t>
            </a:r>
          </a:p>
        </p:txBody>
      </p:sp>
      <p:sp>
        <p:nvSpPr>
          <p:cNvPr id="554046" name="Text Box 62"/>
          <p:cNvSpPr txBox="1">
            <a:spLocks noChangeArrowheads="1"/>
          </p:cNvSpPr>
          <p:nvPr/>
        </p:nvSpPr>
        <p:spPr bwMode="auto">
          <a:xfrm>
            <a:off x="4495800" y="4781128"/>
            <a:ext cx="58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A0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47" name="Text Box 63"/>
          <p:cNvSpPr txBox="1">
            <a:spLocks noChangeArrowheads="1"/>
          </p:cNvSpPr>
          <p:nvPr/>
        </p:nvSpPr>
        <p:spPr bwMode="auto">
          <a:xfrm>
            <a:off x="5137150" y="4781128"/>
            <a:ext cx="103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Tahoma" pitchFamily="34" charset="0"/>
              </a:rPr>
              <a:t>OK0B</a:t>
            </a:r>
            <a:endParaRPr lang="zh-CN" altLang="en-US"/>
          </a:p>
        </p:txBody>
      </p:sp>
      <p:sp>
        <p:nvSpPr>
          <p:cNvPr id="554048" name="Text Box 64"/>
          <p:cNvSpPr txBox="1">
            <a:spLocks noChangeArrowheads="1"/>
          </p:cNvSpPr>
          <p:nvPr/>
        </p:nvSpPr>
        <p:spPr bwMode="auto">
          <a:xfrm>
            <a:off x="6261100" y="478112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OK1</a:t>
            </a:r>
            <a:endParaRPr lang="zh-CN" altLang="en-US"/>
          </a:p>
        </p:txBody>
      </p:sp>
      <p:sp>
        <p:nvSpPr>
          <p:cNvPr id="554049" name="Text Box 65"/>
          <p:cNvSpPr txBox="1">
            <a:spLocks noChangeArrowheads="1"/>
          </p:cNvSpPr>
          <p:nvPr/>
        </p:nvSpPr>
        <p:spPr bwMode="auto">
          <a:xfrm>
            <a:off x="7175500" y="478112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OK1</a:t>
            </a:r>
            <a:endParaRPr lang="zh-CN" altLang="en-US"/>
          </a:p>
        </p:txBody>
      </p:sp>
      <p:sp>
        <p:nvSpPr>
          <p:cNvPr id="554050" name="Text Box 66"/>
          <p:cNvSpPr txBox="1">
            <a:spLocks noChangeArrowheads="1"/>
          </p:cNvSpPr>
          <p:nvPr/>
        </p:nvSpPr>
        <p:spPr bwMode="auto">
          <a:xfrm>
            <a:off x="8153400" y="5314528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ahoma" pitchFamily="34" charset="0"/>
              </a:rPr>
              <a:t>1</a:t>
            </a:r>
          </a:p>
        </p:txBody>
      </p:sp>
      <p:sp>
        <p:nvSpPr>
          <p:cNvPr id="554051" name="Text Box 67"/>
          <p:cNvSpPr txBox="1">
            <a:spLocks noChangeArrowheads="1"/>
          </p:cNvSpPr>
          <p:nvPr/>
        </p:nvSpPr>
        <p:spPr bwMode="auto">
          <a:xfrm>
            <a:off x="4343400" y="531452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OK0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52" name="Text Box 68"/>
          <p:cNvSpPr txBox="1">
            <a:spLocks noChangeArrowheads="1"/>
          </p:cNvSpPr>
          <p:nvPr/>
        </p:nvSpPr>
        <p:spPr bwMode="auto">
          <a:xfrm>
            <a:off x="5270500" y="531452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OK0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53" name="Text Box 69"/>
          <p:cNvSpPr txBox="1">
            <a:spLocks noChangeArrowheads="1"/>
          </p:cNvSpPr>
          <p:nvPr/>
        </p:nvSpPr>
        <p:spPr bwMode="auto">
          <a:xfrm>
            <a:off x="6172200" y="5314528"/>
            <a:ext cx="103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Tahoma" pitchFamily="34" charset="0"/>
              </a:rPr>
              <a:t>OK1B</a:t>
            </a:r>
            <a:endParaRPr lang="zh-CN" altLang="en-US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54054" name="Text Box 70"/>
          <p:cNvSpPr txBox="1">
            <a:spLocks noChangeArrowheads="1"/>
          </p:cNvSpPr>
          <p:nvPr/>
        </p:nvSpPr>
        <p:spPr bwMode="auto">
          <a:xfrm>
            <a:off x="7262813" y="5314528"/>
            <a:ext cx="58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A1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55" name="Text Box 71"/>
          <p:cNvSpPr txBox="1">
            <a:spLocks noChangeArrowheads="1"/>
          </p:cNvSpPr>
          <p:nvPr/>
        </p:nvSpPr>
        <p:spPr bwMode="auto">
          <a:xfrm>
            <a:off x="1161369" y="375815"/>
            <a:ext cx="3268663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1、构造状态转换表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472AC-F651-477C-9763-407EAEAF5AFA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3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5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5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5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5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5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5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5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5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5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5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5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5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5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5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5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5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55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5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5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55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55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55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55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55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55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55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55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55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55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01" grpId="0" autoUpdateAnimBg="0"/>
      <p:bldP spid="554002" grpId="0" autoUpdateAnimBg="0"/>
      <p:bldP spid="554003" grpId="0" autoUpdateAnimBg="0"/>
      <p:bldP spid="554004" grpId="0" autoUpdateAnimBg="0"/>
      <p:bldP spid="554005" grpId="0" autoUpdateAnimBg="0"/>
      <p:bldP spid="554006" grpId="0" autoUpdateAnimBg="0"/>
      <p:bldP spid="554013" grpId="0" autoUpdateAnimBg="0"/>
      <p:bldP spid="554014" grpId="0" autoUpdateAnimBg="0"/>
      <p:bldP spid="554015" grpId="0" autoUpdateAnimBg="0"/>
      <p:bldP spid="554019" grpId="0" autoUpdateAnimBg="0"/>
      <p:bldP spid="554020" grpId="0" autoUpdateAnimBg="0"/>
      <p:bldP spid="554021" grpId="0" autoUpdateAnimBg="0"/>
      <p:bldP spid="554022" grpId="0" autoUpdateAnimBg="0"/>
      <p:bldP spid="554023" grpId="0" autoUpdateAnimBg="0"/>
      <p:bldP spid="554024" grpId="0" autoUpdateAnimBg="0"/>
      <p:bldP spid="554028" grpId="0" autoUpdateAnimBg="0"/>
      <p:bldP spid="554029" grpId="0" autoUpdateAnimBg="0"/>
      <p:bldP spid="554030" grpId="0" autoUpdateAnimBg="0"/>
      <p:bldP spid="554031" grpId="0" autoUpdateAnimBg="0"/>
      <p:bldP spid="554032" grpId="0" autoUpdateAnimBg="0"/>
      <p:bldP spid="554033" grpId="0" autoUpdateAnimBg="0"/>
      <p:bldP spid="554037" grpId="0" autoUpdateAnimBg="0"/>
      <p:bldP spid="554038" grpId="0" autoUpdateAnimBg="0"/>
      <p:bldP spid="554039" grpId="0" autoUpdateAnimBg="0"/>
      <p:bldP spid="554040" grpId="0" autoUpdateAnimBg="0"/>
      <p:bldP spid="554041" grpId="0" autoUpdateAnimBg="0"/>
      <p:bldP spid="554045" grpId="0" autoUpdateAnimBg="0"/>
      <p:bldP spid="554046" grpId="0" autoUpdateAnimBg="0"/>
      <p:bldP spid="554047" grpId="0" autoUpdateAnimBg="0"/>
      <p:bldP spid="554048" grpId="0" autoUpdateAnimBg="0"/>
      <p:bldP spid="554049" grpId="0" autoUpdateAnimBg="0"/>
      <p:bldP spid="554050" grpId="0" autoUpdateAnimBg="0"/>
      <p:bldP spid="554051" grpId="0" autoUpdateAnimBg="0"/>
      <p:bldP spid="554052" grpId="0" autoUpdateAnimBg="0"/>
      <p:bldP spid="554053" grpId="0" autoUpdateAnimBg="0"/>
      <p:bldP spid="55405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7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雷鸟车尾灯设计</a:t>
            </a:r>
          </a:p>
        </p:txBody>
      </p:sp>
      <p:sp>
        <p:nvSpPr>
          <p:cNvPr id="19459" name="内容占位符 8"/>
          <p:cNvSpPr>
            <a:spLocks noGrp="1"/>
          </p:cNvSpPr>
          <p:nvPr>
            <p:ph idx="1"/>
          </p:nvPr>
        </p:nvSpPr>
        <p:spPr>
          <a:xfrm>
            <a:off x="457200" y="1239838"/>
            <a:ext cx="8686800" cy="474662"/>
          </a:xfrm>
        </p:spPr>
        <p:txBody>
          <a:bodyPr/>
          <a:lstStyle/>
          <a:p>
            <a:r>
              <a:rPr lang="zh-CN" altLang="en-US"/>
              <a:t>状态转移列表：由转移表达式指定</a:t>
            </a:r>
          </a:p>
        </p:txBody>
      </p:sp>
      <p:pic>
        <p:nvPicPr>
          <p:cNvPr id="19463" name="图片 9" descr="TBL07-17.jpg"/>
          <p:cNvPicPr>
            <a:picLocks noChangeAspect="1"/>
          </p:cNvPicPr>
          <p:nvPr/>
        </p:nvPicPr>
        <p:blipFill>
          <a:blip r:embed="rId3" cstate="print"/>
          <a:srcRect r="19220"/>
          <a:stretch>
            <a:fillRect/>
          </a:stretch>
        </p:blipFill>
        <p:spPr bwMode="auto">
          <a:xfrm>
            <a:off x="0" y="1928813"/>
            <a:ext cx="88582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2857500" y="1714500"/>
            <a:ext cx="2714625" cy="49911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12766C-377C-4403-8053-466F41C53F79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/>
              <a:t>7.6 </a:t>
            </a:r>
            <a:r>
              <a:rPr lang="zh-CN" altLang="en-US"/>
              <a:t>用状态转移表综合状态机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1239838"/>
            <a:ext cx="8686800" cy="1403350"/>
          </a:xfrm>
        </p:spPr>
        <p:txBody>
          <a:bodyPr/>
          <a:lstStyle/>
          <a:p>
            <a:r>
              <a:rPr lang="zh-CN" altLang="en-US" sz="2400"/>
              <a:t>得出转移方程：根据前面状态和输入来定义下一状态变量</a:t>
            </a:r>
            <a:r>
              <a:rPr lang="en-US" altLang="zh-CN" sz="2400"/>
              <a:t>V*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        V*=∑</a:t>
            </a:r>
            <a:r>
              <a:rPr lang="zh-CN" altLang="en-US" sz="2400"/>
              <a:t>（转移</a:t>
            </a:r>
            <a:r>
              <a:rPr lang="en-US" altLang="zh-CN" sz="2400"/>
              <a:t>p</a:t>
            </a:r>
            <a:r>
              <a:rPr lang="zh-CN" altLang="en-US" sz="2400"/>
              <a:t>项） ，</a:t>
            </a:r>
            <a:r>
              <a:rPr lang="en-US" altLang="zh-CN" sz="2400"/>
              <a:t>V*=1</a:t>
            </a:r>
            <a:r>
              <a:rPr lang="zh-CN" altLang="en-US" sz="2400"/>
              <a:t>的行</a:t>
            </a:r>
            <a:endParaRPr lang="en-US" altLang="zh-CN" sz="2400"/>
          </a:p>
          <a:p>
            <a:r>
              <a:rPr lang="zh-CN" altLang="en-US" sz="2400"/>
              <a:t>转移</a:t>
            </a:r>
            <a:r>
              <a:rPr lang="en-US" altLang="zh-CN" sz="2400"/>
              <a:t>p</a:t>
            </a:r>
            <a:r>
              <a:rPr lang="zh-CN" altLang="en-US" sz="2400"/>
              <a:t>项：当前行状态最小项与转移表达式的乘积。</a:t>
            </a:r>
          </a:p>
        </p:txBody>
      </p:sp>
      <p:pic>
        <p:nvPicPr>
          <p:cNvPr id="20487" name="图片 6" descr="TBL07-17.jpg"/>
          <p:cNvPicPr>
            <a:picLocks noChangeAspect="1"/>
          </p:cNvPicPr>
          <p:nvPr/>
        </p:nvPicPr>
        <p:blipFill>
          <a:blip r:embed="rId3" cstate="print"/>
          <a:srcRect r="19220"/>
          <a:stretch>
            <a:fillRect/>
          </a:stretch>
        </p:blipFill>
        <p:spPr bwMode="auto">
          <a:xfrm>
            <a:off x="4857750" y="2643188"/>
            <a:ext cx="4000500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14350" y="2643188"/>
            <a:ext cx="4129088" cy="28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400" kern="0" dirty="0">
                <a:latin typeface="+mn-lt"/>
                <a:ea typeface="+mn-ea"/>
              </a:rPr>
              <a:t>Q2</a:t>
            </a:r>
            <a:r>
              <a:rPr lang="zh-CN" altLang="en-US" sz="2400" kern="0" dirty="0">
                <a:latin typeface="+mn-lt"/>
                <a:ea typeface="+mn-ea"/>
              </a:rPr>
              <a:t>*</a:t>
            </a:r>
            <a:r>
              <a:rPr lang="en-US" altLang="zh-CN" sz="2400" kern="0" dirty="0">
                <a:latin typeface="+mn-lt"/>
                <a:ea typeface="+mn-ea"/>
              </a:rPr>
              <a:t>=Q2´·Q1</a:t>
            </a:r>
            <a:r>
              <a:rPr lang="en-US" altLang="zh-CN" sz="2400" kern="0" dirty="0">
                <a:latin typeface="Arial" charset="0"/>
              </a:rPr>
              <a:t>´·</a:t>
            </a:r>
            <a:r>
              <a:rPr lang="en-US" altLang="zh-CN" sz="2400" kern="0" dirty="0">
                <a:latin typeface="+mn-lt"/>
                <a:ea typeface="+mn-ea"/>
              </a:rPr>
              <a:t>Q0</a:t>
            </a:r>
            <a:r>
              <a:rPr lang="en-US" altLang="zh-CN" sz="2400" kern="0" dirty="0">
                <a:latin typeface="Arial" charset="0"/>
              </a:rPr>
              <a:t>´· </a:t>
            </a:r>
            <a:r>
              <a:rPr lang="en-US" altLang="zh-CN" sz="2400" kern="0" dirty="0">
                <a:latin typeface="+mn-lt"/>
                <a:ea typeface="+mn-ea"/>
              </a:rPr>
              <a:t>(HAZ+RIGHT)+Q2</a:t>
            </a:r>
            <a:r>
              <a:rPr lang="en-US" altLang="zh-CN" sz="2400" kern="0" dirty="0">
                <a:latin typeface="Arial" charset="0"/>
              </a:rPr>
              <a:t>´·</a:t>
            </a:r>
            <a:r>
              <a:rPr lang="en-US" altLang="zh-CN" sz="2400" kern="0" dirty="0">
                <a:latin typeface="+mn-lt"/>
                <a:ea typeface="+mn-ea"/>
              </a:rPr>
              <a:t>Q0</a:t>
            </a:r>
            <a:r>
              <a:rPr lang="en-US" altLang="zh-CN" sz="2400" kern="0" dirty="0">
                <a:latin typeface="Arial" charset="0"/>
              </a:rPr>
              <a:t>· </a:t>
            </a:r>
            <a:r>
              <a:rPr lang="en-US" altLang="zh-CN" sz="2400" kern="0" dirty="0">
                <a:latin typeface="+mn-lt"/>
                <a:ea typeface="+mn-ea"/>
              </a:rPr>
              <a:t>(HAZ)+Q2</a:t>
            </a:r>
            <a:r>
              <a:rPr lang="en-US" altLang="zh-CN" sz="2400" kern="0" dirty="0">
                <a:latin typeface="Arial" charset="0"/>
              </a:rPr>
              <a:t>·</a:t>
            </a:r>
            <a:r>
              <a:rPr lang="en-US" altLang="zh-CN" sz="2400" kern="0" dirty="0">
                <a:latin typeface="+mn-lt"/>
                <a:ea typeface="+mn-ea"/>
              </a:rPr>
              <a:t>Q0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400" kern="0" dirty="0">
                <a:latin typeface="+mn-lt"/>
                <a:ea typeface="+mn-ea"/>
              </a:rPr>
              <a:t>Q1</a:t>
            </a:r>
            <a:r>
              <a:rPr lang="zh-CN" altLang="en-US" sz="2400" kern="0" dirty="0">
                <a:latin typeface="+mn-lt"/>
                <a:ea typeface="+mn-ea"/>
              </a:rPr>
              <a:t>*</a:t>
            </a:r>
            <a:r>
              <a:rPr lang="en-US" altLang="zh-CN" sz="2400" kern="0" dirty="0">
                <a:latin typeface="+mn-lt"/>
                <a:ea typeface="+mn-ea"/>
              </a:rPr>
              <a:t>=Q0</a:t>
            </a:r>
            <a:r>
              <a:rPr lang="en-US" altLang="zh-CN" sz="2400" kern="0" dirty="0">
                <a:latin typeface="Arial" charset="0"/>
              </a:rPr>
              <a:t>·</a:t>
            </a:r>
            <a:r>
              <a:rPr lang="en-US" altLang="zh-CN" sz="2400" kern="0" dirty="0">
                <a:latin typeface="+mn-lt"/>
                <a:ea typeface="+mn-ea"/>
              </a:rPr>
              <a:t>HAZ</a:t>
            </a:r>
            <a:r>
              <a:rPr lang="en-US" altLang="zh-CN" sz="2400" kern="0" dirty="0">
                <a:latin typeface="Arial" charset="0"/>
              </a:rPr>
              <a:t>´</a:t>
            </a:r>
            <a:endParaRPr lang="en-US" altLang="zh-CN" sz="24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400" kern="0" dirty="0">
                <a:latin typeface="+mn-lt"/>
                <a:ea typeface="+mn-ea"/>
              </a:rPr>
              <a:t>Q0</a:t>
            </a:r>
            <a:r>
              <a:rPr lang="zh-CN" altLang="en-US" sz="2400" kern="0" dirty="0">
                <a:latin typeface="+mn-lt"/>
                <a:ea typeface="+mn-ea"/>
              </a:rPr>
              <a:t>*</a:t>
            </a:r>
            <a:r>
              <a:rPr lang="en-US" altLang="zh-CN" sz="2400" kern="0" dirty="0">
                <a:latin typeface="+mn-lt"/>
                <a:ea typeface="+mn-ea"/>
              </a:rPr>
              <a:t>=Q2</a:t>
            </a:r>
            <a:r>
              <a:rPr lang="en-US" altLang="zh-CN" sz="2400" kern="0" dirty="0">
                <a:latin typeface="Arial" charset="0"/>
              </a:rPr>
              <a:t>´·</a:t>
            </a:r>
            <a:r>
              <a:rPr lang="en-US" altLang="zh-CN" sz="2400" kern="0" dirty="0">
                <a:latin typeface="+mn-lt"/>
                <a:ea typeface="+mn-ea"/>
              </a:rPr>
              <a:t>Q1</a:t>
            </a:r>
            <a:r>
              <a:rPr lang="en-US" altLang="zh-CN" sz="2400" kern="0" dirty="0">
                <a:latin typeface="Arial" charset="0"/>
              </a:rPr>
              <a:t>´·</a:t>
            </a:r>
            <a:r>
              <a:rPr lang="en-US" altLang="zh-CN" sz="2400" kern="0" dirty="0">
                <a:latin typeface="+mn-lt"/>
                <a:ea typeface="+mn-ea"/>
              </a:rPr>
              <a:t>Q0</a:t>
            </a:r>
            <a:r>
              <a:rPr lang="en-US" altLang="zh-CN" sz="2400" kern="0" dirty="0">
                <a:latin typeface="Arial" charset="0"/>
              </a:rPr>
              <a:t>´·</a:t>
            </a:r>
            <a:r>
              <a:rPr lang="en-US" altLang="zh-CN" sz="2400" kern="0" dirty="0">
                <a:latin typeface="+mn-lt"/>
                <a:ea typeface="+mn-ea"/>
              </a:rPr>
              <a:t>HAZ</a:t>
            </a:r>
            <a:r>
              <a:rPr lang="en-US" altLang="zh-CN" sz="2400" kern="0" dirty="0">
                <a:latin typeface="Arial" charset="0"/>
              </a:rPr>
              <a:t>´· </a:t>
            </a:r>
            <a:r>
              <a:rPr lang="en-US" altLang="zh-CN" sz="2400" kern="0" dirty="0">
                <a:latin typeface="+mn-lt"/>
                <a:ea typeface="+mn-ea"/>
              </a:rPr>
              <a:t>(LIGHT⊕RIGHT)+Q1</a:t>
            </a:r>
            <a:r>
              <a:rPr lang="en-US" altLang="zh-CN" sz="2400" kern="0" dirty="0">
                <a:latin typeface="Arial" charset="0"/>
              </a:rPr>
              <a:t>´·</a:t>
            </a:r>
            <a:r>
              <a:rPr lang="en-US" altLang="zh-CN" sz="2400" kern="0" dirty="0">
                <a:latin typeface="+mn-lt"/>
                <a:ea typeface="+mn-ea"/>
              </a:rPr>
              <a:t>Q0</a:t>
            </a:r>
            <a:r>
              <a:rPr lang="en-US" altLang="zh-CN" sz="2400" kern="0" dirty="0">
                <a:latin typeface="Arial" charset="0"/>
              </a:rPr>
              <a:t>·</a:t>
            </a:r>
            <a:r>
              <a:rPr lang="en-US" altLang="zh-CN" sz="2400" kern="0" dirty="0">
                <a:latin typeface="+mn-lt"/>
                <a:ea typeface="+mn-ea"/>
              </a:rPr>
              <a:t>HAZ</a:t>
            </a:r>
            <a:r>
              <a:rPr lang="en-US" altLang="zh-CN" sz="2400" kern="0" dirty="0">
                <a:latin typeface="Arial" charset="0"/>
              </a:rPr>
              <a:t>´</a:t>
            </a:r>
            <a:endParaRPr lang="zh-CN" altLang="en-US" sz="2400" kern="0" dirty="0"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47713" y="5494338"/>
            <a:ext cx="268128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/>
              <a:t>激励方程</a:t>
            </a:r>
            <a:endParaRPr lang="en-US" altLang="zh-CN" sz="2800"/>
          </a:p>
          <a:p>
            <a:pPr>
              <a:buFont typeface="Arial" pitchFamily="34" charset="0"/>
              <a:buChar char="•"/>
            </a:pPr>
            <a:r>
              <a:rPr lang="zh-CN" altLang="en-US" sz="2800"/>
              <a:t>逻辑电路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685B78-4B0B-414D-816B-1EB8E5FA7086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/>
              <a:t>7.7 </a:t>
            </a:r>
            <a:r>
              <a:rPr lang="zh-CN" altLang="en-US"/>
              <a:t>猜谜游戏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同步状态机</a:t>
            </a:r>
          </a:p>
          <a:p>
            <a:pPr lvl="1"/>
            <a:r>
              <a:rPr lang="zh-CN" altLang="en-US" sz="2400"/>
              <a:t> </a:t>
            </a:r>
            <a:r>
              <a:rPr lang="en-US" altLang="zh-CN" sz="2400"/>
              <a:t>4</a:t>
            </a:r>
            <a:r>
              <a:rPr lang="zh-CN" altLang="en-US" sz="2400"/>
              <a:t>个按钮，与输入</a:t>
            </a:r>
            <a:r>
              <a:rPr lang="en-US" altLang="zh-CN" sz="2400"/>
              <a:t>G1~G4</a:t>
            </a:r>
            <a:r>
              <a:rPr lang="zh-CN" altLang="en-US" sz="2400"/>
              <a:t>联接</a:t>
            </a:r>
          </a:p>
          <a:p>
            <a:pPr lvl="1"/>
            <a:r>
              <a:rPr lang="zh-CN" altLang="en-US" sz="2400"/>
              <a:t> </a:t>
            </a:r>
            <a:r>
              <a:rPr lang="en-US" altLang="zh-CN" sz="2400"/>
              <a:t>1</a:t>
            </a:r>
            <a:r>
              <a:rPr lang="zh-CN" altLang="en-US" sz="2400"/>
              <a:t>个</a:t>
            </a:r>
            <a:r>
              <a:rPr lang="en-US" altLang="zh-CN" sz="2400"/>
              <a:t>ERR</a:t>
            </a:r>
            <a:r>
              <a:rPr lang="zh-CN" altLang="en-US" sz="2400"/>
              <a:t>输出，与红色指示灯联接</a:t>
            </a:r>
          </a:p>
          <a:p>
            <a:pPr lvl="1"/>
            <a:r>
              <a:rPr lang="zh-CN" altLang="en-US" sz="2400"/>
              <a:t> </a:t>
            </a:r>
            <a:r>
              <a:rPr lang="en-US" altLang="zh-CN" sz="2400"/>
              <a:t>4</a:t>
            </a:r>
            <a:r>
              <a:rPr lang="zh-CN" altLang="en-US" sz="2400"/>
              <a:t>个输出，与指示灯</a:t>
            </a:r>
            <a:r>
              <a:rPr lang="en-US" altLang="zh-CN" sz="2400"/>
              <a:t>L1~L4</a:t>
            </a:r>
            <a:r>
              <a:rPr lang="zh-CN" altLang="en-US" sz="2400"/>
              <a:t>联接，并与对应输入相邻</a:t>
            </a:r>
          </a:p>
          <a:p>
            <a:r>
              <a:rPr lang="zh-CN" altLang="en-US" sz="2800"/>
              <a:t>功能</a:t>
            </a:r>
          </a:p>
          <a:p>
            <a:pPr lvl="1"/>
            <a:r>
              <a:rPr lang="zh-CN" altLang="en-US" sz="2400"/>
              <a:t>正常情况下，每经过</a:t>
            </a:r>
            <a:r>
              <a:rPr lang="en-US" altLang="zh-CN" sz="2400"/>
              <a:t>1</a:t>
            </a:r>
            <a:r>
              <a:rPr lang="zh-CN" altLang="en-US" sz="2400"/>
              <a:t>个时钟，模式旋转</a:t>
            </a:r>
            <a:r>
              <a:rPr lang="en-US" altLang="zh-CN" sz="2400"/>
              <a:t>1</a:t>
            </a:r>
            <a:r>
              <a:rPr lang="zh-CN" altLang="en-US" sz="2400"/>
              <a:t>个位置</a:t>
            </a:r>
          </a:p>
          <a:p>
            <a:pPr lvl="1"/>
            <a:r>
              <a:rPr lang="zh-CN" altLang="en-US" sz="2400"/>
              <a:t>时钟频率</a:t>
            </a:r>
            <a:r>
              <a:rPr lang="en-US" altLang="zh-CN" sz="2400"/>
              <a:t>4Hz</a:t>
            </a:r>
          </a:p>
          <a:p>
            <a:pPr lvl="1"/>
            <a:r>
              <a:rPr lang="zh-CN" altLang="en-US" sz="2400"/>
              <a:t> 猜谜：按下</a:t>
            </a:r>
            <a:r>
              <a:rPr lang="en-US" altLang="zh-CN" sz="2400"/>
              <a:t>1</a:t>
            </a:r>
            <a:r>
              <a:rPr lang="zh-CN" altLang="en-US" sz="2400"/>
              <a:t>个按钮，某输入</a:t>
            </a:r>
            <a:r>
              <a:rPr lang="en-US" altLang="zh-CN" sz="2400"/>
              <a:t>Gi</a:t>
            </a:r>
            <a:r>
              <a:rPr lang="zh-CN" altLang="en-US" sz="2400"/>
              <a:t>有效；若当前输入数</a:t>
            </a:r>
            <a:r>
              <a:rPr lang="en-US" altLang="zh-CN" sz="2400"/>
              <a:t>Gi</a:t>
            </a:r>
            <a:r>
              <a:rPr lang="zh-CN" altLang="en-US" sz="2400"/>
              <a:t>与时钟触发沿到来前有效的灯输出</a:t>
            </a:r>
            <a:r>
              <a:rPr lang="en-US" altLang="zh-CN" sz="2400"/>
              <a:t>(</a:t>
            </a:r>
            <a:r>
              <a:rPr lang="zh-CN" altLang="en-US" sz="2400"/>
              <a:t>状态</a:t>
            </a:r>
            <a:r>
              <a:rPr lang="en-US" altLang="zh-CN" sz="2400"/>
              <a:t>)</a:t>
            </a:r>
            <a:r>
              <a:rPr lang="zh-CN" altLang="en-US" sz="2400"/>
              <a:t>不同，则</a:t>
            </a:r>
            <a:r>
              <a:rPr lang="en-US" altLang="zh-CN" sz="2400"/>
              <a:t>ERR</a:t>
            </a:r>
            <a:r>
              <a:rPr lang="zh-CN" altLang="en-US" sz="2400"/>
              <a:t>有效，未能猜中；若相同为猜中。一旦完成</a:t>
            </a:r>
            <a:r>
              <a:rPr lang="en-US" altLang="zh-CN" sz="2400"/>
              <a:t>1</a:t>
            </a:r>
            <a:r>
              <a:rPr lang="zh-CN" altLang="en-US" sz="2400"/>
              <a:t>次猜测，游戏停止并且</a:t>
            </a:r>
            <a:r>
              <a:rPr lang="en-US" altLang="zh-CN" sz="2400"/>
              <a:t>ERR</a:t>
            </a:r>
            <a:r>
              <a:rPr lang="zh-CN" altLang="en-US" sz="2400"/>
              <a:t>输出会维持</a:t>
            </a:r>
            <a:r>
              <a:rPr lang="en-US" altLang="zh-CN" sz="2400"/>
              <a:t>1</a:t>
            </a:r>
            <a:r>
              <a:rPr lang="zh-CN" altLang="en-US" sz="2400"/>
              <a:t>个或多个时钟周期，直到输入</a:t>
            </a:r>
            <a:r>
              <a:rPr lang="en-US" altLang="zh-CN" sz="2400"/>
              <a:t>Gi</a:t>
            </a:r>
            <a:r>
              <a:rPr lang="zh-CN" altLang="en-US" sz="2400"/>
              <a:t>取消，游戏继续进行</a:t>
            </a:r>
          </a:p>
        </p:txBody>
      </p:sp>
      <p:pic>
        <p:nvPicPr>
          <p:cNvPr id="215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0900" y="0"/>
            <a:ext cx="321310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DB83-202E-4D53-8A87-796DFB80C490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猜谜游戏</a:t>
            </a:r>
          </a:p>
        </p:txBody>
      </p:sp>
      <p:sp>
        <p:nvSpPr>
          <p:cNvPr id="22531" name="内容占位符 7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2133600" cy="5094287"/>
          </a:xfrm>
        </p:spPr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状态</a:t>
            </a:r>
          </a:p>
          <a:p>
            <a:pPr lvl="1"/>
            <a:r>
              <a:rPr lang="zh-CN" altLang="en-US"/>
              <a:t>无法指示猜测结果是否正确</a:t>
            </a:r>
          </a:p>
          <a:p>
            <a:r>
              <a:rPr lang="zh-CN" altLang="en-US"/>
              <a:t>使用者同时按下多个按键</a:t>
            </a:r>
          </a:p>
          <a:p>
            <a:pPr lvl="1"/>
            <a:r>
              <a:rPr lang="zh-CN" altLang="en-US"/>
              <a:t>需克服并进入</a:t>
            </a:r>
            <a:r>
              <a:rPr lang="en-US" altLang="zh-CN"/>
              <a:t>ERR</a:t>
            </a:r>
            <a:r>
              <a:rPr lang="zh-CN" altLang="en-US"/>
              <a:t>状态</a:t>
            </a:r>
          </a:p>
        </p:txBody>
      </p:sp>
      <p:pic>
        <p:nvPicPr>
          <p:cNvPr id="22532" name="内容占位符 9" descr="7-59ggsd1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928938" y="1239838"/>
            <a:ext cx="6215062" cy="5094287"/>
          </a:xfrm>
        </p:spPr>
      </p:pic>
      <p:sp>
        <p:nvSpPr>
          <p:cNvPr id="11" name="矩形 10"/>
          <p:cNvSpPr/>
          <p:nvPr/>
        </p:nvSpPr>
        <p:spPr>
          <a:xfrm>
            <a:off x="6553200" y="5929313"/>
            <a:ext cx="2590800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D14414-056B-4876-83DD-9A8752AA18E8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7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猜谜游戏</a:t>
            </a:r>
          </a:p>
        </p:txBody>
      </p:sp>
      <p:pic>
        <p:nvPicPr>
          <p:cNvPr id="23555" name="内容占位符 9" descr="7-60ggsd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85750" y="1239838"/>
            <a:ext cx="8858250" cy="5094287"/>
          </a:xfrm>
        </p:spPr>
      </p:pic>
      <p:sp>
        <p:nvSpPr>
          <p:cNvPr id="11" name="矩形 10"/>
          <p:cNvSpPr/>
          <p:nvPr/>
        </p:nvSpPr>
        <p:spPr>
          <a:xfrm>
            <a:off x="0" y="5857875"/>
            <a:ext cx="2857500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560" name="TextBox 11"/>
          <p:cNvSpPr txBox="1">
            <a:spLocks noChangeArrowheads="1"/>
          </p:cNvSpPr>
          <p:nvPr/>
        </p:nvSpPr>
        <p:spPr bwMode="auto">
          <a:xfrm>
            <a:off x="3500438" y="5857875"/>
            <a:ext cx="3500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改进的猜谜游戏状态图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B8ABA2-1211-4D18-ADE0-05C09F358AD0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猜谜游戏</a:t>
            </a:r>
          </a:p>
        </p:txBody>
      </p:sp>
      <p:pic>
        <p:nvPicPr>
          <p:cNvPr id="24582" name="内容占位符 6" descr="TBL07-18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4216"/>
          <a:stretch>
            <a:fillRect/>
          </a:stretch>
        </p:blipFill>
        <p:spPr>
          <a:xfrm>
            <a:off x="0" y="2133600"/>
            <a:ext cx="9144000" cy="4652963"/>
          </a:xfrm>
        </p:spPr>
      </p:pic>
      <p:sp>
        <p:nvSpPr>
          <p:cNvPr id="24583" name="TextBox 8"/>
          <p:cNvSpPr txBox="1">
            <a:spLocks noChangeArrowheads="1"/>
          </p:cNvSpPr>
          <p:nvPr/>
        </p:nvSpPr>
        <p:spPr bwMode="auto">
          <a:xfrm>
            <a:off x="457200" y="1214438"/>
            <a:ext cx="5410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状态赋值：格雷码顺序对</a:t>
            </a:r>
            <a:r>
              <a:rPr lang="en-US" altLang="zh-CN" sz="2400"/>
              <a:t>S1~S4</a:t>
            </a:r>
            <a:r>
              <a:rPr lang="zh-CN" altLang="en-US" sz="2400"/>
              <a:t>编码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867400" y="0"/>
          <a:ext cx="3276576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338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状态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Q0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338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38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338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S3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338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338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SOK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338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SERR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E614A1-B8A0-4751-B5E9-8C7A9DEAB697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猜谜游戏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状态方程</a:t>
            </a:r>
            <a:endParaRPr lang="en-US" altLang="zh-CN" sz="2800"/>
          </a:p>
          <a:p>
            <a:pPr lvl="1"/>
            <a:r>
              <a:rPr lang="en-US" altLang="zh-CN" sz="2400"/>
              <a:t>Q2 </a:t>
            </a:r>
          </a:p>
          <a:p>
            <a:pPr lvl="1"/>
            <a:r>
              <a:rPr lang="en-US" altLang="zh-CN" sz="2400"/>
              <a:t>Q1</a:t>
            </a:r>
          </a:p>
          <a:p>
            <a:pPr lvl="1"/>
            <a:r>
              <a:rPr lang="en-US" altLang="zh-CN" sz="2400"/>
              <a:t> Q0</a:t>
            </a:r>
          </a:p>
          <a:p>
            <a:r>
              <a:rPr lang="zh-CN" altLang="en-US" sz="2800"/>
              <a:t>输出方程</a:t>
            </a:r>
            <a:endParaRPr lang="en-US" altLang="zh-CN" sz="2800"/>
          </a:p>
          <a:p>
            <a:pPr lvl="1"/>
            <a:r>
              <a:rPr lang="en-US" altLang="zh-CN" sz="2400"/>
              <a:t>L1=Q2´·Q1 ´· Q0´</a:t>
            </a:r>
          </a:p>
          <a:p>
            <a:pPr lvl="1"/>
            <a:r>
              <a:rPr lang="en-US" altLang="zh-CN" sz="2400"/>
              <a:t>L2=Q2´·Q1 ´· Q0</a:t>
            </a:r>
          </a:p>
          <a:p>
            <a:pPr lvl="1"/>
            <a:r>
              <a:rPr lang="en-US" altLang="zh-CN" sz="2400"/>
              <a:t>L3=Q2´·Q1 · Q0</a:t>
            </a:r>
          </a:p>
          <a:p>
            <a:pPr lvl="1"/>
            <a:r>
              <a:rPr lang="en-US" altLang="zh-CN" sz="2400"/>
              <a:t>L4=Q2´·Q1 · Q0´</a:t>
            </a:r>
          </a:p>
          <a:p>
            <a:pPr lvl="1"/>
            <a:r>
              <a:rPr lang="en-US" altLang="zh-CN" sz="2400"/>
              <a:t>ERR=Q2·Q1 ´· Q0</a:t>
            </a:r>
          </a:p>
          <a:p>
            <a:r>
              <a:rPr lang="zh-CN" altLang="en-US" sz="2800"/>
              <a:t>未用状态：无关，隐含表示为</a:t>
            </a:r>
            <a:r>
              <a:rPr lang="en-US" altLang="zh-CN" sz="2800"/>
              <a:t>0</a:t>
            </a:r>
            <a:r>
              <a:rPr lang="zh-CN" altLang="en-US" sz="2800"/>
              <a:t>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23B1F9-F870-4761-88F9-4E58BAA39BD7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/>
              <a:t>7.7.3 </a:t>
            </a:r>
            <a:r>
              <a:rPr lang="zh-CN" altLang="en-US"/>
              <a:t>输出编码状态赋值</a:t>
            </a:r>
          </a:p>
        </p:txBody>
      </p:sp>
      <p:pic>
        <p:nvPicPr>
          <p:cNvPr id="26627" name="内容占位符 6" descr="TBL07-19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4201"/>
          <a:stretch>
            <a:fillRect/>
          </a:stretch>
        </p:blipFill>
        <p:spPr>
          <a:xfrm>
            <a:off x="0" y="1143000"/>
            <a:ext cx="9144000" cy="4887913"/>
          </a:xfrm>
        </p:spPr>
      </p:pic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1000125" y="6030913"/>
            <a:ext cx="7686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用输出作为状态变量，有时能简化激励方程和输出方程。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1E246C-CAAF-45DF-A5B8-A051AC2912BF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/>
              <a:t>7.7.3 </a:t>
            </a:r>
            <a:r>
              <a:rPr lang="zh-CN" altLang="en-US"/>
              <a:t>输出编码状态赋值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L1</a:t>
            </a:r>
            <a:r>
              <a:rPr lang="zh-CN" altLang="en-US" sz="2400"/>
              <a:t>*</a:t>
            </a:r>
            <a:r>
              <a:rPr lang="en-US" altLang="zh-CN" sz="2400"/>
              <a:t>=L1 ´· L2 ´· L3 ´· L4 · ERR ´·(G1 ´· G2 ´· G3 ´· G4 ´)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   + L1 ´· L2 ´· L3 ´· L4 ´· ERR ´·(G1 ´· G2 ´· G3 ´· G4 ´)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   + L1 ´· L2 ´· L3 ´· L4 ´· ERR ·(G1 ´· G2 ´· G3 ´· G4 ´)</a:t>
            </a:r>
          </a:p>
          <a:p>
            <a:r>
              <a:rPr lang="en-US" altLang="zh-CN" sz="2400"/>
              <a:t>L2</a:t>
            </a:r>
            <a:r>
              <a:rPr lang="zh-CN" altLang="en-US" sz="2400"/>
              <a:t>*</a:t>
            </a:r>
            <a:r>
              <a:rPr lang="en-US" altLang="zh-CN" sz="2400"/>
              <a:t>= L1 · L2 ´· L3 ´· L4 ´· ERR ´·(G1 ´· G2 ´· G3 ´· G4 ´)</a:t>
            </a:r>
          </a:p>
          <a:p>
            <a:r>
              <a:rPr lang="en-US" altLang="zh-CN" sz="2400"/>
              <a:t>L3</a:t>
            </a:r>
            <a:r>
              <a:rPr lang="zh-CN" altLang="en-US" sz="2400"/>
              <a:t>*</a:t>
            </a:r>
            <a:r>
              <a:rPr lang="en-US" altLang="zh-CN" sz="2400"/>
              <a:t>= L1 ´· L2 · L3 ´· L4 ´· ERR ´·(G1 ´· G2 ´· G3 ´· G4 ´)</a:t>
            </a:r>
          </a:p>
          <a:p>
            <a:r>
              <a:rPr lang="en-US" altLang="zh-CN" sz="2400"/>
              <a:t>L4</a:t>
            </a:r>
            <a:r>
              <a:rPr lang="zh-CN" altLang="en-US" sz="2400"/>
              <a:t>*</a:t>
            </a:r>
            <a:r>
              <a:rPr lang="en-US" altLang="zh-CN" sz="2400"/>
              <a:t>= L1 ´· L2 ´· L3 · L4 ´· ERR ´·(G1 ´· G2 ´· G3 ´· G4 ´)</a:t>
            </a:r>
          </a:p>
          <a:p>
            <a:r>
              <a:rPr lang="en-US" altLang="zh-CN" sz="2400"/>
              <a:t>ERR</a:t>
            </a:r>
            <a:r>
              <a:rPr lang="zh-CN" altLang="en-US" sz="2400"/>
              <a:t>*</a:t>
            </a:r>
            <a:r>
              <a:rPr lang="en-US" altLang="zh-CN" sz="2400"/>
              <a:t>=  L1 ´· L2 ´· L3 ´· L4 ´· ERR ´·(G2+ G3+ G4 )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       +  L1 ´· L2 · L3 ´· L4 ´· ERR ´·(G1 +G3 +G4 )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       +  L1 ´· L2 ´· L3 · L4 ´· ERR ´·(G1 + G2 +G4)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       +  L1 ´· L2 ´· L3 ´· L4 · ERR ´·(G1 + G2 + G3)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       +  L1 ´· L2 ´· L3 ´· L4´ · ERR ·(G1 + G2 + G3 + G4)</a:t>
            </a:r>
          </a:p>
          <a:p>
            <a:r>
              <a:rPr lang="zh-CN" altLang="en-US" sz="2400"/>
              <a:t>方程组并不简单，但输出数变少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E9EFD4-D244-4949-97B0-6BAEAFD4A1F8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sz="3600"/>
              <a:t>7.7.4</a:t>
            </a:r>
            <a:r>
              <a:rPr lang="zh-CN" altLang="en-US" sz="3600"/>
              <a:t>无关状态赋值</a:t>
            </a:r>
            <a:endParaRPr lang="zh-CN" altLang="en-US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状态图有</a:t>
            </a:r>
            <a:r>
              <a:rPr lang="en-US" altLang="zh-CN"/>
              <a:t>6</a:t>
            </a:r>
            <a:r>
              <a:rPr lang="zh-CN" altLang="en-US"/>
              <a:t>个状态</a:t>
            </a:r>
          </a:p>
          <a:p>
            <a:pPr lvl="1"/>
            <a:r>
              <a:rPr lang="zh-CN" altLang="en-US"/>
              <a:t>实际</a:t>
            </a:r>
            <a:r>
              <a:rPr lang="en-US" altLang="zh-CN"/>
              <a:t>5</a:t>
            </a:r>
            <a:r>
              <a:rPr lang="zh-CN" altLang="en-US"/>
              <a:t>个触发器有</a:t>
            </a:r>
            <a:r>
              <a:rPr lang="en-US" altLang="zh-CN"/>
              <a:t>32</a:t>
            </a:r>
            <a:r>
              <a:rPr lang="zh-CN" altLang="en-US"/>
              <a:t>个状态，未用状态作为“无关状态”</a:t>
            </a:r>
          </a:p>
          <a:p>
            <a:pPr lvl="1"/>
            <a:r>
              <a:rPr lang="en-US" altLang="zh-CN"/>
              <a:t>Karnaugh Map</a:t>
            </a:r>
            <a:r>
              <a:rPr lang="zh-CN" altLang="en-US"/>
              <a:t>化简：只能处理简单问题</a:t>
            </a:r>
          </a:p>
          <a:p>
            <a:pPr lvl="1"/>
            <a:r>
              <a:rPr lang="zh-CN" altLang="en-US"/>
              <a:t>计算机化简：许多综合软件容易处理大规模设计，但却无法处理“无关项”；</a:t>
            </a:r>
            <a:endParaRPr lang="en-US" altLang="zh-CN"/>
          </a:p>
          <a:p>
            <a:r>
              <a:rPr lang="zh-CN" altLang="en-US"/>
              <a:t>每一个未用的当前状态行为与附近的“正常”状态一样；机器不小心进入“未用状态”，可以自动回到“正常”状态</a:t>
            </a:r>
          </a:p>
          <a:p>
            <a:pPr lvl="1"/>
            <a:r>
              <a:rPr lang="zh-CN" altLang="en-US"/>
              <a:t>自由度：通过引入“无关项”，允许对逻辑电路作一定的简化</a:t>
            </a:r>
            <a:r>
              <a:rPr lang="en-US" altLang="zh-CN"/>
              <a:t>——Minimal cost apporach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5BBBB0-3C25-43A7-B42A-B22D2C68BC11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010" name="Group 2"/>
          <p:cNvGrpSpPr>
            <a:grpSpLocks/>
          </p:cNvGrpSpPr>
          <p:nvPr/>
        </p:nvGrpSpPr>
        <p:grpSpPr bwMode="auto">
          <a:xfrm>
            <a:off x="3276600" y="3714328"/>
            <a:ext cx="5334000" cy="2057400"/>
            <a:chOff x="2064" y="2160"/>
            <a:chExt cx="3360" cy="1296"/>
          </a:xfrm>
        </p:grpSpPr>
        <p:sp>
          <p:nvSpPr>
            <p:cNvPr id="555011" name="Rectangle 3"/>
            <p:cNvSpPr>
              <a:spLocks noChangeArrowheads="1"/>
            </p:cNvSpPr>
            <p:nvPr/>
          </p:nvSpPr>
          <p:spPr bwMode="auto">
            <a:xfrm>
              <a:off x="2064" y="3168"/>
              <a:ext cx="3360" cy="28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5012" name="Rectangle 4"/>
            <p:cNvSpPr>
              <a:spLocks noChangeArrowheads="1"/>
            </p:cNvSpPr>
            <p:nvPr/>
          </p:nvSpPr>
          <p:spPr bwMode="auto">
            <a:xfrm>
              <a:off x="2064" y="2160"/>
              <a:ext cx="3360" cy="28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5013" name="Rectangle 5"/>
          <p:cNvSpPr>
            <a:spLocks noChangeArrowheads="1"/>
          </p:cNvSpPr>
          <p:nvPr/>
        </p:nvSpPr>
        <p:spPr bwMode="auto">
          <a:xfrm>
            <a:off x="3276600" y="4247728"/>
            <a:ext cx="5334000" cy="99060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5014" name="Group 6"/>
          <p:cNvGrpSpPr>
            <a:grpSpLocks/>
          </p:cNvGrpSpPr>
          <p:nvPr/>
        </p:nvGrpSpPr>
        <p:grpSpPr bwMode="auto">
          <a:xfrm>
            <a:off x="609600" y="188490"/>
            <a:ext cx="8001000" cy="6192838"/>
            <a:chOff x="432" y="-61"/>
            <a:chExt cx="5040" cy="3901"/>
          </a:xfrm>
        </p:grpSpPr>
        <p:grpSp>
          <p:nvGrpSpPr>
            <p:cNvPr id="555015" name="Group 7"/>
            <p:cNvGrpSpPr>
              <a:grpSpLocks/>
            </p:cNvGrpSpPr>
            <p:nvPr/>
          </p:nvGrpSpPr>
          <p:grpSpPr bwMode="auto">
            <a:xfrm>
              <a:off x="432" y="480"/>
              <a:ext cx="5040" cy="3360"/>
              <a:chOff x="432" y="480"/>
              <a:chExt cx="5040" cy="3360"/>
            </a:xfrm>
          </p:grpSpPr>
          <p:grpSp>
            <p:nvGrpSpPr>
              <p:cNvPr id="555016" name="Group 8"/>
              <p:cNvGrpSpPr>
                <a:grpSpLocks/>
              </p:cNvGrpSpPr>
              <p:nvPr/>
            </p:nvGrpSpPr>
            <p:grpSpPr bwMode="auto">
              <a:xfrm>
                <a:off x="2160" y="480"/>
                <a:ext cx="3312" cy="3360"/>
                <a:chOff x="2160" y="480"/>
                <a:chExt cx="3312" cy="3360"/>
              </a:xfrm>
            </p:grpSpPr>
            <p:sp>
              <p:nvSpPr>
                <p:cNvPr id="555017" name="Line 9"/>
                <p:cNvSpPr>
                  <a:spLocks noChangeShapeType="1"/>
                </p:cNvSpPr>
                <p:nvPr/>
              </p:nvSpPr>
              <p:spPr bwMode="auto">
                <a:xfrm>
                  <a:off x="2160" y="528"/>
                  <a:ext cx="3312" cy="0"/>
                </a:xfrm>
                <a:prstGeom prst="line">
                  <a:avLst/>
                </a:prstGeom>
                <a:noFill/>
                <a:ln w="57150" cmpd="thickThin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550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59" y="672"/>
                  <a:ext cx="22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tx2"/>
                      </a:solidFill>
                      <a:latin typeface="Tahoma" pitchFamily="34" charset="0"/>
                      <a:ea typeface="黑体" pitchFamily="2" charset="-122"/>
                    </a:rPr>
                    <a:t>S</a:t>
                  </a:r>
                </a:p>
              </p:txBody>
            </p:sp>
            <p:sp>
              <p:nvSpPr>
                <p:cNvPr id="555019" name="Line 11"/>
                <p:cNvSpPr>
                  <a:spLocks noChangeShapeType="1"/>
                </p:cNvSpPr>
                <p:nvPr/>
              </p:nvSpPr>
              <p:spPr bwMode="auto">
                <a:xfrm>
                  <a:off x="2160" y="1104"/>
                  <a:ext cx="33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5502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914" y="480"/>
                  <a:ext cx="2055" cy="6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  <a:latin typeface="Tahoma" pitchFamily="34" charset="0"/>
                    </a:rPr>
                    <a:t>AB</a:t>
                  </a:r>
                </a:p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  <a:latin typeface="Tahoma" pitchFamily="34" charset="0"/>
                    </a:rPr>
                    <a:t>00      01      11      10</a:t>
                  </a:r>
                </a:p>
              </p:txBody>
            </p:sp>
            <p:sp>
              <p:nvSpPr>
                <p:cNvPr id="555021" name="Line 13"/>
                <p:cNvSpPr>
                  <a:spLocks noChangeShapeType="1"/>
                </p:cNvSpPr>
                <p:nvPr/>
              </p:nvSpPr>
              <p:spPr bwMode="auto">
                <a:xfrm>
                  <a:off x="2736" y="528"/>
                  <a:ext cx="0" cy="3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55022" name="Line 14"/>
                <p:cNvSpPr>
                  <a:spLocks noChangeShapeType="1"/>
                </p:cNvSpPr>
                <p:nvPr/>
              </p:nvSpPr>
              <p:spPr bwMode="auto">
                <a:xfrm>
                  <a:off x="2736" y="816"/>
                  <a:ext cx="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55023" name="Line 15"/>
                <p:cNvSpPr>
                  <a:spLocks noChangeShapeType="1"/>
                </p:cNvSpPr>
                <p:nvPr/>
              </p:nvSpPr>
              <p:spPr bwMode="auto">
                <a:xfrm>
                  <a:off x="2160" y="3840"/>
                  <a:ext cx="3312" cy="0"/>
                </a:xfrm>
                <a:prstGeom prst="line">
                  <a:avLst/>
                </a:prstGeom>
                <a:noFill/>
                <a:ln w="57150" cmpd="thinThick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5502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16" y="3504"/>
                  <a:ext cx="27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solidFill>
                        <a:schemeClr val="tx2"/>
                      </a:solidFill>
                      <a:latin typeface="Tahoma" pitchFamily="34" charset="0"/>
                    </a:rPr>
                    <a:t>S*</a:t>
                  </a:r>
                  <a:endParaRPr lang="zh-CN" altLang="en-US">
                    <a:solidFill>
                      <a:schemeClr val="tx2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555025" name="Line 17"/>
                <p:cNvSpPr>
                  <a:spLocks noChangeShapeType="1"/>
                </p:cNvSpPr>
                <p:nvPr/>
              </p:nvSpPr>
              <p:spPr bwMode="auto">
                <a:xfrm>
                  <a:off x="2736" y="3504"/>
                  <a:ext cx="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55026" name="Line 18"/>
                <p:cNvSpPr>
                  <a:spLocks noChangeShapeType="1"/>
                </p:cNvSpPr>
                <p:nvPr/>
              </p:nvSpPr>
              <p:spPr bwMode="auto">
                <a:xfrm>
                  <a:off x="5136" y="528"/>
                  <a:ext cx="0" cy="3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5502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190" y="672"/>
                  <a:ext cx="22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400">
                      <a:solidFill>
                        <a:schemeClr val="tx2"/>
                      </a:solidFill>
                      <a:latin typeface="Tahoma" pitchFamily="34" charset="0"/>
                    </a:rPr>
                    <a:t>Z</a:t>
                  </a:r>
                </a:p>
              </p:txBody>
            </p:sp>
          </p:grpSp>
          <p:sp>
            <p:nvSpPr>
              <p:cNvPr id="555028" name="Text Box 20"/>
              <p:cNvSpPr txBox="1">
                <a:spLocks noChangeArrowheads="1"/>
              </p:cNvSpPr>
              <p:nvPr/>
            </p:nvSpPr>
            <p:spPr bwMode="auto">
              <a:xfrm>
                <a:off x="816" y="3504"/>
                <a:ext cx="89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chemeClr val="tx2"/>
                    </a:solidFill>
                    <a:ea typeface="黑体" pitchFamily="2" charset="-122"/>
                  </a:rPr>
                  <a:t>状态含义</a:t>
                </a:r>
              </a:p>
            </p:txBody>
          </p:sp>
          <p:sp>
            <p:nvSpPr>
              <p:cNvPr id="555029" name="Line 21"/>
              <p:cNvSpPr>
                <a:spLocks noChangeShapeType="1"/>
              </p:cNvSpPr>
              <p:nvPr/>
            </p:nvSpPr>
            <p:spPr bwMode="auto">
              <a:xfrm>
                <a:off x="432" y="3504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55030" name="Text Box 22"/>
            <p:cNvSpPr txBox="1">
              <a:spLocks noChangeArrowheads="1"/>
            </p:cNvSpPr>
            <p:nvPr/>
          </p:nvSpPr>
          <p:spPr bwMode="auto">
            <a:xfrm>
              <a:off x="666" y="-61"/>
              <a:ext cx="2059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1、构造状态转换表</a:t>
              </a:r>
            </a:p>
          </p:txBody>
        </p:sp>
        <p:sp>
          <p:nvSpPr>
            <p:cNvPr id="555031" name="Text Box 23"/>
            <p:cNvSpPr txBox="1">
              <a:spLocks noChangeArrowheads="1"/>
            </p:cNvSpPr>
            <p:nvPr/>
          </p:nvSpPr>
          <p:spPr bwMode="auto">
            <a:xfrm>
              <a:off x="1105" y="1150"/>
              <a:ext cx="15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 dirty="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初始状态 </a:t>
              </a:r>
              <a:r>
                <a:rPr lang="zh-CN" altLang="en-US" sz="2400" dirty="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  <a:sym typeface="Wingdings" pitchFamily="2" charset="2"/>
                </a:rPr>
                <a:t></a:t>
              </a:r>
              <a:r>
                <a:rPr lang="en-US" altLang="zh-CN" sz="2400" dirty="0">
                  <a:solidFill>
                    <a:schemeClr val="tx2"/>
                  </a:solidFill>
                  <a:latin typeface="Tahoma" pitchFamily="34" charset="0"/>
                </a:rPr>
                <a:t> INIT</a:t>
              </a:r>
            </a:p>
          </p:txBody>
        </p:sp>
        <p:sp>
          <p:nvSpPr>
            <p:cNvPr id="555032" name="Text Box 24"/>
            <p:cNvSpPr txBox="1">
              <a:spLocks noChangeArrowheads="1"/>
            </p:cNvSpPr>
            <p:nvPr/>
          </p:nvSpPr>
          <p:spPr bwMode="auto">
            <a:xfrm>
              <a:off x="5186" y="1152"/>
              <a:ext cx="1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5033" name="Text Box 25"/>
            <p:cNvSpPr txBox="1">
              <a:spLocks noChangeArrowheads="1"/>
            </p:cNvSpPr>
            <p:nvPr/>
          </p:nvSpPr>
          <p:spPr bwMode="auto">
            <a:xfrm>
              <a:off x="2923" y="1152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A0</a:t>
              </a:r>
            </a:p>
          </p:txBody>
        </p:sp>
        <p:sp>
          <p:nvSpPr>
            <p:cNvPr id="555034" name="Text Box 26"/>
            <p:cNvSpPr txBox="1">
              <a:spLocks noChangeArrowheads="1"/>
            </p:cNvSpPr>
            <p:nvPr/>
          </p:nvSpPr>
          <p:spPr bwMode="auto">
            <a:xfrm>
              <a:off x="3499" y="1152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A0</a:t>
              </a:r>
            </a:p>
          </p:txBody>
        </p:sp>
        <p:sp>
          <p:nvSpPr>
            <p:cNvPr id="555035" name="Text Box 27"/>
            <p:cNvSpPr txBox="1">
              <a:spLocks noChangeArrowheads="1"/>
            </p:cNvSpPr>
            <p:nvPr/>
          </p:nvSpPr>
          <p:spPr bwMode="auto">
            <a:xfrm>
              <a:off x="4090" y="1152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A1</a:t>
              </a:r>
            </a:p>
          </p:txBody>
        </p:sp>
        <p:sp>
          <p:nvSpPr>
            <p:cNvPr id="555036" name="Text Box 28"/>
            <p:cNvSpPr txBox="1">
              <a:spLocks noChangeArrowheads="1"/>
            </p:cNvSpPr>
            <p:nvPr/>
          </p:nvSpPr>
          <p:spPr bwMode="auto">
            <a:xfrm>
              <a:off x="4666" y="1152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A1</a:t>
              </a:r>
            </a:p>
          </p:txBody>
        </p:sp>
        <p:grpSp>
          <p:nvGrpSpPr>
            <p:cNvPr id="555037" name="Group 29"/>
            <p:cNvGrpSpPr>
              <a:grpSpLocks/>
            </p:cNvGrpSpPr>
            <p:nvPr/>
          </p:nvGrpSpPr>
          <p:grpSpPr bwMode="auto">
            <a:xfrm>
              <a:off x="622" y="1488"/>
              <a:ext cx="1939" cy="291"/>
              <a:chOff x="622" y="1488"/>
              <a:chExt cx="1939" cy="291"/>
            </a:xfrm>
          </p:grpSpPr>
          <p:sp>
            <p:nvSpPr>
              <p:cNvPr id="555038" name="Text Box 30"/>
              <p:cNvSpPr txBox="1">
                <a:spLocks noChangeArrowheads="1"/>
              </p:cNvSpPr>
              <p:nvPr/>
            </p:nvSpPr>
            <p:spPr bwMode="auto">
              <a:xfrm>
                <a:off x="2223" y="1488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ahoma" pitchFamily="34" charset="0"/>
                  </a:rPr>
                  <a:t>A0</a:t>
                </a:r>
              </a:p>
            </p:txBody>
          </p:sp>
          <p:sp>
            <p:nvSpPr>
              <p:cNvPr id="555039" name="Text Box 31"/>
              <p:cNvSpPr txBox="1">
                <a:spLocks noChangeArrowheads="1"/>
              </p:cNvSpPr>
              <p:nvPr/>
            </p:nvSpPr>
            <p:spPr bwMode="auto">
              <a:xfrm>
                <a:off x="622" y="1488"/>
                <a:ext cx="155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2400" dirty="0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A</a:t>
                </a:r>
                <a:r>
                  <a:rPr lang="zh-CN" altLang="en-US" sz="2400" dirty="0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上捕获一个0 </a:t>
                </a:r>
                <a:r>
                  <a:rPr lang="zh-CN" altLang="en-US" sz="2400" dirty="0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  <a:sym typeface="Wingdings" pitchFamily="2" charset="2"/>
                  </a:rPr>
                  <a:t></a:t>
                </a:r>
                <a:endParaRPr lang="zh-CN" altLang="en-US" sz="2400" dirty="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555040" name="Group 32"/>
            <p:cNvGrpSpPr>
              <a:grpSpLocks/>
            </p:cNvGrpSpPr>
            <p:nvPr/>
          </p:nvGrpSpPr>
          <p:grpSpPr bwMode="auto">
            <a:xfrm>
              <a:off x="622" y="1824"/>
              <a:ext cx="1939" cy="291"/>
              <a:chOff x="622" y="1824"/>
              <a:chExt cx="1939" cy="291"/>
            </a:xfrm>
          </p:grpSpPr>
          <p:sp>
            <p:nvSpPr>
              <p:cNvPr id="555041" name="Text Box 33"/>
              <p:cNvSpPr txBox="1">
                <a:spLocks noChangeArrowheads="1"/>
              </p:cNvSpPr>
              <p:nvPr/>
            </p:nvSpPr>
            <p:spPr bwMode="auto">
              <a:xfrm>
                <a:off x="622" y="1824"/>
                <a:ext cx="155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2400" dirty="0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A</a:t>
                </a:r>
                <a:r>
                  <a:rPr lang="zh-CN" altLang="en-US" sz="2400" dirty="0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上捕获一个1 </a:t>
                </a:r>
                <a:r>
                  <a:rPr lang="zh-CN" altLang="en-US" sz="2400" dirty="0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  <a:sym typeface="Wingdings" pitchFamily="2" charset="2"/>
                  </a:rPr>
                  <a:t></a:t>
                </a:r>
              </a:p>
            </p:txBody>
          </p:sp>
          <p:sp>
            <p:nvSpPr>
              <p:cNvPr id="555042" name="Text Box 34"/>
              <p:cNvSpPr txBox="1">
                <a:spLocks noChangeArrowheads="1"/>
              </p:cNvSpPr>
              <p:nvPr/>
            </p:nvSpPr>
            <p:spPr bwMode="auto">
              <a:xfrm>
                <a:off x="2223" y="1824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ahoma" pitchFamily="34" charset="0"/>
                  </a:rPr>
                  <a:t>A1</a:t>
                </a:r>
              </a:p>
            </p:txBody>
          </p:sp>
        </p:grpSp>
        <p:sp>
          <p:nvSpPr>
            <p:cNvPr id="555043" name="Text Box 35"/>
            <p:cNvSpPr txBox="1">
              <a:spLocks noChangeArrowheads="1"/>
            </p:cNvSpPr>
            <p:nvPr/>
          </p:nvSpPr>
          <p:spPr bwMode="auto">
            <a:xfrm>
              <a:off x="5184" y="1488"/>
              <a:ext cx="1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5044" name="Text Box 36"/>
            <p:cNvSpPr txBox="1">
              <a:spLocks noChangeArrowheads="1"/>
            </p:cNvSpPr>
            <p:nvPr/>
          </p:nvSpPr>
          <p:spPr bwMode="auto">
            <a:xfrm>
              <a:off x="2852" y="1486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OK0</a:t>
              </a:r>
            </a:p>
          </p:txBody>
        </p:sp>
        <p:sp>
          <p:nvSpPr>
            <p:cNvPr id="555045" name="Text Box 37"/>
            <p:cNvSpPr txBox="1">
              <a:spLocks noChangeArrowheads="1"/>
            </p:cNvSpPr>
            <p:nvPr/>
          </p:nvSpPr>
          <p:spPr bwMode="auto">
            <a:xfrm>
              <a:off x="3476" y="1486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OK0</a:t>
              </a:r>
            </a:p>
          </p:txBody>
        </p:sp>
        <p:grpSp>
          <p:nvGrpSpPr>
            <p:cNvPr id="555046" name="Group 38"/>
            <p:cNvGrpSpPr>
              <a:grpSpLocks/>
            </p:cNvGrpSpPr>
            <p:nvPr/>
          </p:nvGrpSpPr>
          <p:grpSpPr bwMode="auto">
            <a:xfrm>
              <a:off x="982" y="2160"/>
              <a:ext cx="1676" cy="291"/>
              <a:chOff x="982" y="2160"/>
              <a:chExt cx="1676" cy="291"/>
            </a:xfrm>
          </p:grpSpPr>
          <p:sp>
            <p:nvSpPr>
              <p:cNvPr id="555047" name="Text Box 39"/>
              <p:cNvSpPr txBox="1">
                <a:spLocks noChangeArrowheads="1"/>
              </p:cNvSpPr>
              <p:nvPr/>
            </p:nvSpPr>
            <p:spPr bwMode="auto">
              <a:xfrm>
                <a:off x="982" y="2160"/>
                <a:ext cx="11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A</a:t>
                </a:r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上连续两个0 </a:t>
                </a:r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  <a:sym typeface="Wingdings" pitchFamily="2" charset="2"/>
                  </a:rPr>
                  <a:t></a:t>
                </a:r>
              </a:p>
            </p:txBody>
          </p:sp>
          <p:sp>
            <p:nvSpPr>
              <p:cNvPr id="555048" name="Text Box 40"/>
              <p:cNvSpPr txBox="1">
                <a:spLocks noChangeArrowheads="1"/>
              </p:cNvSpPr>
              <p:nvPr/>
            </p:nvSpPr>
            <p:spPr bwMode="auto">
              <a:xfrm>
                <a:off x="2184" y="2160"/>
                <a:ext cx="4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tx2"/>
                    </a:solidFill>
                    <a:latin typeface="Tahoma" pitchFamily="34" charset="0"/>
                  </a:rPr>
                  <a:t>OK0</a:t>
                </a:r>
              </a:p>
            </p:txBody>
          </p:sp>
        </p:grpSp>
        <p:sp>
          <p:nvSpPr>
            <p:cNvPr id="555049" name="Text Box 41"/>
            <p:cNvSpPr txBox="1">
              <a:spLocks noChangeArrowheads="1"/>
            </p:cNvSpPr>
            <p:nvPr/>
          </p:nvSpPr>
          <p:spPr bwMode="auto">
            <a:xfrm>
              <a:off x="4090" y="1488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A1</a:t>
              </a:r>
            </a:p>
          </p:txBody>
        </p:sp>
        <p:sp>
          <p:nvSpPr>
            <p:cNvPr id="555050" name="Text Box 42"/>
            <p:cNvSpPr txBox="1">
              <a:spLocks noChangeArrowheads="1"/>
            </p:cNvSpPr>
            <p:nvPr/>
          </p:nvSpPr>
          <p:spPr bwMode="auto">
            <a:xfrm>
              <a:off x="4666" y="1488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A1</a:t>
              </a:r>
            </a:p>
          </p:txBody>
        </p:sp>
        <p:sp>
          <p:nvSpPr>
            <p:cNvPr id="555051" name="Text Box 43"/>
            <p:cNvSpPr txBox="1">
              <a:spLocks noChangeArrowheads="1"/>
            </p:cNvSpPr>
            <p:nvPr/>
          </p:nvSpPr>
          <p:spPr bwMode="auto">
            <a:xfrm>
              <a:off x="5186" y="1824"/>
              <a:ext cx="1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0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52" name="Text Box 44"/>
            <p:cNvSpPr txBox="1">
              <a:spLocks noChangeArrowheads="1"/>
            </p:cNvSpPr>
            <p:nvPr/>
          </p:nvSpPr>
          <p:spPr bwMode="auto">
            <a:xfrm>
              <a:off x="2880" y="1824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A0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53" name="Text Box 45"/>
            <p:cNvSpPr txBox="1">
              <a:spLocks noChangeArrowheads="1"/>
            </p:cNvSpPr>
            <p:nvPr/>
          </p:nvSpPr>
          <p:spPr bwMode="auto">
            <a:xfrm>
              <a:off x="3471" y="1824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A0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54" name="Text Box 46"/>
            <p:cNvSpPr txBox="1">
              <a:spLocks noChangeArrowheads="1"/>
            </p:cNvSpPr>
            <p:nvPr/>
          </p:nvSpPr>
          <p:spPr bwMode="auto">
            <a:xfrm>
              <a:off x="3984" y="1824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OK1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grpSp>
          <p:nvGrpSpPr>
            <p:cNvPr id="555055" name="Group 47"/>
            <p:cNvGrpSpPr>
              <a:grpSpLocks/>
            </p:cNvGrpSpPr>
            <p:nvPr/>
          </p:nvGrpSpPr>
          <p:grpSpPr bwMode="auto">
            <a:xfrm>
              <a:off x="988" y="2496"/>
              <a:ext cx="1654" cy="291"/>
              <a:chOff x="988" y="2496"/>
              <a:chExt cx="1654" cy="291"/>
            </a:xfrm>
          </p:grpSpPr>
          <p:sp>
            <p:nvSpPr>
              <p:cNvPr id="555056" name="Text Box 48"/>
              <p:cNvSpPr txBox="1">
                <a:spLocks noChangeArrowheads="1"/>
              </p:cNvSpPr>
              <p:nvPr/>
            </p:nvSpPr>
            <p:spPr bwMode="auto">
              <a:xfrm>
                <a:off x="988" y="2496"/>
                <a:ext cx="11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A</a:t>
                </a:r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上连续两个1 </a:t>
                </a:r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  <a:sym typeface="Wingdings" pitchFamily="2" charset="2"/>
                  </a:rPr>
                  <a:t></a:t>
                </a:r>
              </a:p>
            </p:txBody>
          </p:sp>
          <p:sp>
            <p:nvSpPr>
              <p:cNvPr id="555057" name="Text Box 49"/>
              <p:cNvSpPr txBox="1">
                <a:spLocks noChangeArrowheads="1"/>
              </p:cNvSpPr>
              <p:nvPr/>
            </p:nvSpPr>
            <p:spPr bwMode="auto">
              <a:xfrm>
                <a:off x="2168" y="2496"/>
                <a:ext cx="4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ahoma" pitchFamily="34" charset="0"/>
                  </a:rPr>
                  <a:t>OK1</a:t>
                </a:r>
                <a:endParaRPr lang="zh-CN" altLang="en-US" sz="24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55058" name="Text Box 50"/>
            <p:cNvSpPr txBox="1">
              <a:spLocks noChangeArrowheads="1"/>
            </p:cNvSpPr>
            <p:nvPr/>
          </p:nvSpPr>
          <p:spPr bwMode="auto">
            <a:xfrm>
              <a:off x="4560" y="1824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OK1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55059" name="Text Box 51"/>
            <p:cNvSpPr txBox="1">
              <a:spLocks noChangeArrowheads="1"/>
            </p:cNvSpPr>
            <p:nvPr/>
          </p:nvSpPr>
          <p:spPr bwMode="auto">
            <a:xfrm>
              <a:off x="5184" y="2160"/>
              <a:ext cx="1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555060" name="Text Box 52"/>
            <p:cNvSpPr txBox="1">
              <a:spLocks noChangeArrowheads="1"/>
            </p:cNvSpPr>
            <p:nvPr/>
          </p:nvSpPr>
          <p:spPr bwMode="auto">
            <a:xfrm>
              <a:off x="2784" y="2160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OK0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61" name="Text Box 53"/>
            <p:cNvSpPr txBox="1">
              <a:spLocks noChangeArrowheads="1"/>
            </p:cNvSpPr>
            <p:nvPr/>
          </p:nvSpPr>
          <p:spPr bwMode="auto">
            <a:xfrm>
              <a:off x="3513" y="2160"/>
              <a:ext cx="4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OK0</a:t>
              </a:r>
              <a:r>
                <a:rPr lang="en-US" altLang="zh-CN" baseline="-25000">
                  <a:solidFill>
                    <a:schemeClr val="tx2"/>
                  </a:solidFill>
                  <a:latin typeface="Tahoma" pitchFamily="34" charset="0"/>
                </a:rPr>
                <a:t> </a:t>
              </a:r>
              <a:endParaRPr lang="zh-CN" altLang="en-US" baseline="-25000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62" name="Text Box 54"/>
            <p:cNvSpPr txBox="1">
              <a:spLocks noChangeArrowheads="1"/>
            </p:cNvSpPr>
            <p:nvPr/>
          </p:nvSpPr>
          <p:spPr bwMode="auto">
            <a:xfrm>
              <a:off x="3936" y="2160"/>
              <a:ext cx="4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OK1B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63" name="Text Box 55"/>
            <p:cNvSpPr txBox="1">
              <a:spLocks noChangeArrowheads="1"/>
            </p:cNvSpPr>
            <p:nvPr/>
          </p:nvSpPr>
          <p:spPr bwMode="auto">
            <a:xfrm>
              <a:off x="4623" y="2160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A1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grpSp>
          <p:nvGrpSpPr>
            <p:cNvPr id="555064" name="Group 56"/>
            <p:cNvGrpSpPr>
              <a:grpSpLocks/>
            </p:cNvGrpSpPr>
            <p:nvPr/>
          </p:nvGrpSpPr>
          <p:grpSpPr bwMode="auto">
            <a:xfrm>
              <a:off x="853" y="2832"/>
              <a:ext cx="1739" cy="252"/>
              <a:chOff x="853" y="2832"/>
              <a:chExt cx="1739" cy="252"/>
            </a:xfrm>
          </p:grpSpPr>
          <p:sp>
            <p:nvSpPr>
              <p:cNvPr id="555065" name="Text Box 57"/>
              <p:cNvSpPr txBox="1">
                <a:spLocks noChangeArrowheads="1"/>
              </p:cNvSpPr>
              <p:nvPr/>
            </p:nvSpPr>
            <p:spPr bwMode="auto">
              <a:xfrm>
                <a:off x="853" y="2832"/>
                <a:ext cx="13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因</a:t>
                </a:r>
                <a:r>
                  <a:rPr lang="en-US" altLang="zh-CN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B</a:t>
                </a:r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而</a:t>
                </a:r>
                <a:r>
                  <a:rPr lang="en-US" altLang="zh-CN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OK，A</a:t>
                </a:r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为1 </a:t>
                </a:r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  <a:sym typeface="Wingdings" pitchFamily="2" charset="2"/>
                  </a:rPr>
                  <a:t></a:t>
                </a:r>
              </a:p>
            </p:txBody>
          </p:sp>
          <p:sp>
            <p:nvSpPr>
              <p:cNvPr id="555066" name="Text Box 58"/>
              <p:cNvSpPr txBox="1">
                <a:spLocks noChangeArrowheads="1"/>
              </p:cNvSpPr>
              <p:nvPr/>
            </p:nvSpPr>
            <p:spPr bwMode="auto">
              <a:xfrm>
                <a:off x="2084" y="2832"/>
                <a:ext cx="50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tx2"/>
                    </a:solidFill>
                    <a:latin typeface="Tahoma" pitchFamily="34" charset="0"/>
                  </a:rPr>
                  <a:t>OK1B</a:t>
                </a:r>
                <a:endParaRPr lang="zh-CN" altLang="en-US" sz="2000">
                  <a:solidFill>
                    <a:schemeClr val="tx2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555067" name="Text Box 59"/>
            <p:cNvSpPr txBox="1">
              <a:spLocks noChangeArrowheads="1"/>
            </p:cNvSpPr>
            <p:nvPr/>
          </p:nvSpPr>
          <p:spPr bwMode="auto">
            <a:xfrm>
              <a:off x="5184" y="2496"/>
              <a:ext cx="1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555068" name="Text Box 60"/>
            <p:cNvSpPr txBox="1">
              <a:spLocks noChangeArrowheads="1"/>
            </p:cNvSpPr>
            <p:nvPr/>
          </p:nvSpPr>
          <p:spPr bwMode="auto">
            <a:xfrm>
              <a:off x="2880" y="2496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A0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69" name="Text Box 61"/>
            <p:cNvSpPr txBox="1">
              <a:spLocks noChangeArrowheads="1"/>
            </p:cNvSpPr>
            <p:nvPr/>
          </p:nvSpPr>
          <p:spPr bwMode="auto">
            <a:xfrm>
              <a:off x="3284" y="2496"/>
              <a:ext cx="4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OK0B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70" name="Text Box 62"/>
            <p:cNvSpPr txBox="1">
              <a:spLocks noChangeArrowheads="1"/>
            </p:cNvSpPr>
            <p:nvPr/>
          </p:nvSpPr>
          <p:spPr bwMode="auto">
            <a:xfrm>
              <a:off x="3992" y="2496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OK1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71" name="Text Box 63"/>
            <p:cNvSpPr txBox="1">
              <a:spLocks noChangeArrowheads="1"/>
            </p:cNvSpPr>
            <p:nvPr/>
          </p:nvSpPr>
          <p:spPr bwMode="auto">
            <a:xfrm>
              <a:off x="4560" y="2496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OK1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grpSp>
          <p:nvGrpSpPr>
            <p:cNvPr id="555072" name="Group 64"/>
            <p:cNvGrpSpPr>
              <a:grpSpLocks/>
            </p:cNvGrpSpPr>
            <p:nvPr/>
          </p:nvGrpSpPr>
          <p:grpSpPr bwMode="auto">
            <a:xfrm>
              <a:off x="856" y="3168"/>
              <a:ext cx="1739" cy="252"/>
              <a:chOff x="853" y="2832"/>
              <a:chExt cx="1739" cy="252"/>
            </a:xfrm>
          </p:grpSpPr>
          <p:sp>
            <p:nvSpPr>
              <p:cNvPr id="555073" name="Text Box 65"/>
              <p:cNvSpPr txBox="1">
                <a:spLocks noChangeArrowheads="1"/>
              </p:cNvSpPr>
              <p:nvPr/>
            </p:nvSpPr>
            <p:spPr bwMode="auto">
              <a:xfrm>
                <a:off x="853" y="2832"/>
                <a:ext cx="13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因</a:t>
                </a:r>
                <a:r>
                  <a:rPr lang="en-US" altLang="zh-CN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B</a:t>
                </a:r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而</a:t>
                </a:r>
                <a:r>
                  <a:rPr lang="en-US" altLang="zh-CN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OK，A</a:t>
                </a:r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为0 </a:t>
                </a:r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  <a:sym typeface="Wingdings" pitchFamily="2" charset="2"/>
                  </a:rPr>
                  <a:t></a:t>
                </a:r>
              </a:p>
            </p:txBody>
          </p:sp>
          <p:sp>
            <p:nvSpPr>
              <p:cNvPr id="555074" name="Text Box 66"/>
              <p:cNvSpPr txBox="1">
                <a:spLocks noChangeArrowheads="1"/>
              </p:cNvSpPr>
              <p:nvPr/>
            </p:nvSpPr>
            <p:spPr bwMode="auto">
              <a:xfrm>
                <a:off x="2084" y="2832"/>
                <a:ext cx="50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2"/>
                    </a:solidFill>
                    <a:latin typeface="Tahoma" pitchFamily="34" charset="0"/>
                  </a:rPr>
                  <a:t>OK0B</a:t>
                </a:r>
                <a:endParaRPr lang="zh-CN" altLang="en-US" sz="2000" dirty="0">
                  <a:solidFill>
                    <a:schemeClr val="tx2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555075" name="Text Box 67"/>
            <p:cNvSpPr txBox="1">
              <a:spLocks noChangeArrowheads="1"/>
            </p:cNvSpPr>
            <p:nvPr/>
          </p:nvSpPr>
          <p:spPr bwMode="auto">
            <a:xfrm>
              <a:off x="5186" y="2832"/>
              <a:ext cx="1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555076" name="Text Box 68"/>
            <p:cNvSpPr txBox="1">
              <a:spLocks noChangeArrowheads="1"/>
            </p:cNvSpPr>
            <p:nvPr/>
          </p:nvSpPr>
          <p:spPr bwMode="auto">
            <a:xfrm>
              <a:off x="2880" y="2832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A0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77" name="Text Box 69"/>
            <p:cNvSpPr txBox="1">
              <a:spLocks noChangeArrowheads="1"/>
            </p:cNvSpPr>
            <p:nvPr/>
          </p:nvSpPr>
          <p:spPr bwMode="auto">
            <a:xfrm>
              <a:off x="3284" y="2832"/>
              <a:ext cx="4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OK0B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55078" name="Text Box 70"/>
            <p:cNvSpPr txBox="1">
              <a:spLocks noChangeArrowheads="1"/>
            </p:cNvSpPr>
            <p:nvPr/>
          </p:nvSpPr>
          <p:spPr bwMode="auto">
            <a:xfrm>
              <a:off x="3992" y="2832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OK1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55079" name="Text Box 71"/>
            <p:cNvSpPr txBox="1">
              <a:spLocks noChangeArrowheads="1"/>
            </p:cNvSpPr>
            <p:nvPr/>
          </p:nvSpPr>
          <p:spPr bwMode="auto">
            <a:xfrm>
              <a:off x="4568" y="2832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OK1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55080" name="Text Box 72"/>
            <p:cNvSpPr txBox="1">
              <a:spLocks noChangeArrowheads="1"/>
            </p:cNvSpPr>
            <p:nvPr/>
          </p:nvSpPr>
          <p:spPr bwMode="auto">
            <a:xfrm>
              <a:off x="5184" y="3168"/>
              <a:ext cx="1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555081" name="Text Box 73"/>
            <p:cNvSpPr txBox="1">
              <a:spLocks noChangeArrowheads="1"/>
            </p:cNvSpPr>
            <p:nvPr/>
          </p:nvSpPr>
          <p:spPr bwMode="auto">
            <a:xfrm>
              <a:off x="2784" y="3168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OK0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82" name="Text Box 74"/>
            <p:cNvSpPr txBox="1">
              <a:spLocks noChangeArrowheads="1"/>
            </p:cNvSpPr>
            <p:nvPr/>
          </p:nvSpPr>
          <p:spPr bwMode="auto">
            <a:xfrm>
              <a:off x="3368" y="3168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OK0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83" name="Text Box 75"/>
            <p:cNvSpPr txBox="1">
              <a:spLocks noChangeArrowheads="1"/>
            </p:cNvSpPr>
            <p:nvPr/>
          </p:nvSpPr>
          <p:spPr bwMode="auto">
            <a:xfrm>
              <a:off x="3936" y="3168"/>
              <a:ext cx="4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OK1B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84" name="Text Box 76"/>
            <p:cNvSpPr txBox="1">
              <a:spLocks noChangeArrowheads="1"/>
            </p:cNvSpPr>
            <p:nvPr/>
          </p:nvSpPr>
          <p:spPr bwMode="auto">
            <a:xfrm>
              <a:off x="4623" y="3168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A1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</p:grpSp>
      <p:sp>
        <p:nvSpPr>
          <p:cNvPr id="555085" name="Text Box 77"/>
          <p:cNvSpPr txBox="1">
            <a:spLocks noChangeArrowheads="1"/>
          </p:cNvSpPr>
          <p:nvPr/>
        </p:nvSpPr>
        <p:spPr bwMode="auto">
          <a:xfrm>
            <a:off x="304800" y="1518816"/>
            <a:ext cx="2554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2、状态最小化</a:t>
            </a:r>
          </a:p>
        </p:txBody>
      </p:sp>
      <p:sp>
        <p:nvSpPr>
          <p:cNvPr id="555086" name="Text Box 78"/>
          <p:cNvSpPr txBox="1">
            <a:spLocks noChangeArrowheads="1"/>
          </p:cNvSpPr>
          <p:nvPr/>
        </p:nvSpPr>
        <p:spPr bwMode="auto">
          <a:xfrm>
            <a:off x="6248400" y="3714328"/>
            <a:ext cx="9144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OK1 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5087" name="Text Box 79"/>
          <p:cNvSpPr txBox="1">
            <a:spLocks noChangeArrowheads="1"/>
          </p:cNvSpPr>
          <p:nvPr/>
        </p:nvSpPr>
        <p:spPr bwMode="auto">
          <a:xfrm>
            <a:off x="6248400" y="5314528"/>
            <a:ext cx="9144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OK1 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5088" name="Text Box 80"/>
          <p:cNvSpPr txBox="1">
            <a:spLocks noChangeArrowheads="1"/>
          </p:cNvSpPr>
          <p:nvPr/>
        </p:nvSpPr>
        <p:spPr bwMode="auto">
          <a:xfrm>
            <a:off x="5181600" y="4247728"/>
            <a:ext cx="914400" cy="45720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>
                <a:latin typeface="Tahoma" pitchFamily="34" charset="0"/>
              </a:rPr>
              <a:t> OK0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5089" name="Text Box 81"/>
          <p:cNvSpPr txBox="1">
            <a:spLocks noChangeArrowheads="1"/>
          </p:cNvSpPr>
          <p:nvPr/>
        </p:nvSpPr>
        <p:spPr bwMode="auto">
          <a:xfrm>
            <a:off x="5181600" y="4781128"/>
            <a:ext cx="914400" cy="45720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>
                <a:latin typeface="Tahoma" pitchFamily="34" charset="0"/>
              </a:rPr>
              <a:t> OK0</a:t>
            </a:r>
            <a:endParaRPr lang="zh-CN" altLang="en-US">
              <a:latin typeface="Tahoma" pitchFamily="34" charset="0"/>
            </a:endParaRPr>
          </a:p>
        </p:txBody>
      </p:sp>
      <p:grpSp>
        <p:nvGrpSpPr>
          <p:cNvPr id="555090" name="Group 82"/>
          <p:cNvGrpSpPr>
            <a:grpSpLocks/>
          </p:cNvGrpSpPr>
          <p:nvPr/>
        </p:nvGrpSpPr>
        <p:grpSpPr bwMode="auto">
          <a:xfrm>
            <a:off x="621432" y="3714328"/>
            <a:ext cx="2438400" cy="2057400"/>
            <a:chOff x="336" y="2160"/>
            <a:chExt cx="1536" cy="1296"/>
          </a:xfrm>
        </p:grpSpPr>
        <p:sp>
          <p:nvSpPr>
            <p:cNvPr id="555091" name="Rectangle 83"/>
            <p:cNvSpPr>
              <a:spLocks noChangeArrowheads="1"/>
            </p:cNvSpPr>
            <p:nvPr/>
          </p:nvSpPr>
          <p:spPr bwMode="auto">
            <a:xfrm>
              <a:off x="336" y="2160"/>
              <a:ext cx="1536" cy="28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OK，A</a:t>
              </a:r>
              <a:r>
                <a:rPr lang="zh-CN" altLang="en-US" sz="2400" dirty="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值为0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555092" name="Rectangle 84"/>
            <p:cNvSpPr>
              <a:spLocks noChangeArrowheads="1"/>
            </p:cNvSpPr>
            <p:nvPr/>
          </p:nvSpPr>
          <p:spPr bwMode="auto">
            <a:xfrm>
              <a:off x="336" y="3168"/>
              <a:ext cx="1536" cy="28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OK，A</a:t>
              </a:r>
              <a:r>
                <a:rPr lang="zh-CN" altLang="en-US" sz="240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值为0</a:t>
              </a:r>
              <a:endParaRPr lang="zh-CN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555093" name="Group 85"/>
          <p:cNvGrpSpPr>
            <a:grpSpLocks/>
          </p:cNvGrpSpPr>
          <p:nvPr/>
        </p:nvGrpSpPr>
        <p:grpSpPr bwMode="auto">
          <a:xfrm>
            <a:off x="621432" y="4247728"/>
            <a:ext cx="2438400" cy="990600"/>
            <a:chOff x="336" y="2496"/>
            <a:chExt cx="1536" cy="624"/>
          </a:xfrm>
        </p:grpSpPr>
        <p:sp>
          <p:nvSpPr>
            <p:cNvPr id="555094" name="Rectangle 86"/>
            <p:cNvSpPr>
              <a:spLocks noChangeArrowheads="1"/>
            </p:cNvSpPr>
            <p:nvPr/>
          </p:nvSpPr>
          <p:spPr bwMode="auto">
            <a:xfrm>
              <a:off x="336" y="2496"/>
              <a:ext cx="1536" cy="288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OK，A</a:t>
              </a:r>
              <a:r>
                <a:rPr lang="zh-CN" altLang="en-US" sz="2400" dirty="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值为1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555095" name="Rectangle 87"/>
            <p:cNvSpPr>
              <a:spLocks noChangeArrowheads="1"/>
            </p:cNvSpPr>
            <p:nvPr/>
          </p:nvSpPr>
          <p:spPr bwMode="auto">
            <a:xfrm>
              <a:off x="336" y="2784"/>
              <a:ext cx="1536" cy="336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555096" name="Rectangle 88"/>
          <p:cNvSpPr>
            <a:spLocks noChangeArrowheads="1"/>
          </p:cNvSpPr>
          <p:nvPr/>
        </p:nvSpPr>
        <p:spPr bwMode="auto">
          <a:xfrm>
            <a:off x="533400" y="4734272"/>
            <a:ext cx="8077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322DE8-23BF-4619-A803-A504222D248D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63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3" grpId="0" animBg="1"/>
      <p:bldP spid="555085" grpId="0" autoUpdateAnimBg="0"/>
      <p:bldP spid="555086" grpId="0" animBg="1" autoUpdateAnimBg="0"/>
      <p:bldP spid="555087" grpId="0" animBg="1" autoUpdateAnimBg="0"/>
      <p:bldP spid="555088" grpId="0" animBg="1" autoUpdateAnimBg="0"/>
      <p:bldP spid="555089" grpId="0" animBg="1" autoUpdateAnimBg="0"/>
      <p:bldP spid="55509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sz="4000"/>
              <a:t>7.7.4</a:t>
            </a:r>
            <a:r>
              <a:rPr lang="zh-CN" altLang="en-US" sz="4000"/>
              <a:t>无关状态赋值</a:t>
            </a:r>
            <a:endParaRPr lang="zh-CN" altLang="en-US"/>
          </a:p>
        </p:txBody>
      </p:sp>
      <p:pic>
        <p:nvPicPr>
          <p:cNvPr id="29699" name="内容占位符 6" descr="TBL07-2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6049"/>
          <a:stretch>
            <a:fillRect/>
          </a:stretch>
        </p:blipFill>
        <p:spPr>
          <a:xfrm>
            <a:off x="0" y="1835150"/>
            <a:ext cx="9144000" cy="4557713"/>
          </a:xfrm>
        </p:spPr>
      </p:pic>
      <p:pic>
        <p:nvPicPr>
          <p:cNvPr id="29703" name="图片 7" descr="TBL07-20.jpg"/>
          <p:cNvPicPr>
            <a:picLocks noChangeAspect="1"/>
          </p:cNvPicPr>
          <p:nvPr/>
        </p:nvPicPr>
        <p:blipFill>
          <a:blip r:embed="rId4" cstate="print"/>
          <a:srcRect l="36868"/>
          <a:stretch>
            <a:fillRect/>
          </a:stretch>
        </p:blipFill>
        <p:spPr bwMode="auto">
          <a:xfrm>
            <a:off x="6286500" y="68263"/>
            <a:ext cx="2857500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DA5743-7D07-4DC6-8CF3-DE9D32362503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sz="3600"/>
              <a:t>7.7.4</a:t>
            </a:r>
            <a:r>
              <a:rPr lang="zh-CN" altLang="en-US" sz="3600"/>
              <a:t>无关状态赋值</a:t>
            </a:r>
            <a:endParaRPr lang="zh-CN" altLang="en-US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1239838"/>
            <a:ext cx="8686800" cy="3160712"/>
          </a:xfrm>
        </p:spPr>
        <p:txBody>
          <a:bodyPr/>
          <a:lstStyle/>
          <a:p>
            <a:r>
              <a:rPr lang="en-US" altLang="zh-CN" sz="2400"/>
              <a:t>ERR</a:t>
            </a:r>
            <a:r>
              <a:rPr lang="zh-CN" altLang="en-US" sz="2400"/>
              <a:t>*</a:t>
            </a:r>
            <a:r>
              <a:rPr lang="en-US" altLang="zh-CN" sz="2400"/>
              <a:t>=  L1 ·(G2+ G3+ G4 )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       +  L1 ´· L2 ·(G1 +G3 +G4 )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       +  L1 ´· L2 ´· L3 · ·(G1 + G2 +G4)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       +  L1 ´· L2 ´· L3 ´· L4 · (G1 + G2 + G3)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       +  L1 ´· L2 ´· L3 ´· L4´ · ERR ·(G1 + G2 + G3 + G4)</a:t>
            </a:r>
          </a:p>
          <a:p>
            <a:r>
              <a:rPr lang="zh-CN" altLang="en-US" sz="2800"/>
              <a:t>输出简化</a:t>
            </a:r>
            <a:endParaRPr lang="en-US" altLang="zh-CN" sz="2800"/>
          </a:p>
          <a:p>
            <a:pPr lvl="1"/>
            <a:r>
              <a:rPr lang="zh-CN" altLang="en-US" sz="2400"/>
              <a:t>最简“或</a:t>
            </a:r>
            <a:r>
              <a:rPr lang="en-US" altLang="zh-CN" sz="2400"/>
              <a:t>-</a:t>
            </a:r>
            <a:r>
              <a:rPr lang="zh-CN" altLang="en-US" sz="2400"/>
              <a:t>与式”只需</a:t>
            </a:r>
            <a:r>
              <a:rPr lang="en-US" altLang="zh-CN" sz="2400"/>
              <a:t>5</a:t>
            </a:r>
            <a:r>
              <a:rPr lang="zh-CN" altLang="en-US" sz="2400"/>
              <a:t>项，较“与</a:t>
            </a:r>
            <a:r>
              <a:rPr lang="en-US" altLang="zh-CN" sz="2400"/>
              <a:t>-</a:t>
            </a:r>
            <a:r>
              <a:rPr lang="zh-CN" altLang="en-US" sz="2400"/>
              <a:t>或式”需</a:t>
            </a:r>
            <a:r>
              <a:rPr lang="en-US" altLang="zh-CN" sz="2400"/>
              <a:t>16</a:t>
            </a:r>
            <a:r>
              <a:rPr lang="zh-CN" altLang="en-US" sz="2400"/>
              <a:t>项来得简单</a:t>
            </a:r>
            <a:endParaRPr lang="en-US" altLang="zh-CN" sz="2400"/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4400550"/>
            <a:ext cx="76866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C98B98-F41E-44F9-8C0A-F0E64BFC8BC3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/>
              <a:t>7.8 </a:t>
            </a:r>
            <a:r>
              <a:rPr lang="zh-CN" altLang="en-US"/>
              <a:t>状态机分解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239838"/>
            <a:ext cx="8686800" cy="617537"/>
          </a:xfrm>
        </p:spPr>
        <p:txBody>
          <a:bodyPr/>
          <a:lstStyle/>
          <a:p>
            <a:r>
              <a:rPr lang="zh-CN" altLang="en-US"/>
              <a:t>大型设计小型化</a:t>
            </a:r>
          </a:p>
        </p:txBody>
      </p:sp>
      <p:pic>
        <p:nvPicPr>
          <p:cNvPr id="31751" name="图片 6" descr="7-62smdecomp.jpg"/>
          <p:cNvPicPr>
            <a:picLocks noChangeAspect="1"/>
          </p:cNvPicPr>
          <p:nvPr/>
        </p:nvPicPr>
        <p:blipFill>
          <a:blip r:embed="rId3" cstate="print"/>
          <a:srcRect b="12781"/>
          <a:stretch>
            <a:fillRect/>
          </a:stretch>
        </p:blipFill>
        <p:spPr bwMode="auto">
          <a:xfrm>
            <a:off x="457200" y="2643188"/>
            <a:ext cx="754697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内容占位符 6" descr="7-63ggblkdg.jpg"/>
          <p:cNvPicPr>
            <a:picLocks noChangeAspect="1"/>
          </p:cNvPicPr>
          <p:nvPr/>
        </p:nvPicPr>
        <p:blipFill>
          <a:blip r:embed="rId4" cstate="print"/>
          <a:srcRect b="12975"/>
          <a:stretch>
            <a:fillRect/>
          </a:stretch>
        </p:blipFill>
        <p:spPr bwMode="auto">
          <a:xfrm>
            <a:off x="4864100" y="12700"/>
            <a:ext cx="427990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23FB01-E541-423D-996C-00FA5297C485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/>
              <a:t>7.8 </a:t>
            </a:r>
            <a:r>
              <a:rPr lang="zh-CN" altLang="en-US"/>
              <a:t>状态机分解</a:t>
            </a:r>
          </a:p>
        </p:txBody>
      </p:sp>
      <p:pic>
        <p:nvPicPr>
          <p:cNvPr id="32774" name="内容占位符 8" descr="7-64ggsd3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b="6544"/>
          <a:stretch>
            <a:fillRect/>
          </a:stretch>
        </p:blipFill>
        <p:spPr>
          <a:xfrm>
            <a:off x="642938" y="904875"/>
            <a:ext cx="8043862" cy="5621338"/>
          </a:xfr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667FEC-067A-4A1B-850D-F2320639A50C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034" name="Group 2"/>
          <p:cNvGrpSpPr>
            <a:grpSpLocks/>
          </p:cNvGrpSpPr>
          <p:nvPr/>
        </p:nvGrpSpPr>
        <p:grpSpPr bwMode="auto">
          <a:xfrm>
            <a:off x="304800" y="609600"/>
            <a:ext cx="8305800" cy="4419600"/>
            <a:chOff x="192" y="384"/>
            <a:chExt cx="5232" cy="2784"/>
          </a:xfrm>
        </p:grpSpPr>
        <p:grpSp>
          <p:nvGrpSpPr>
            <p:cNvPr id="556035" name="Group 3"/>
            <p:cNvGrpSpPr>
              <a:grpSpLocks/>
            </p:cNvGrpSpPr>
            <p:nvPr/>
          </p:nvGrpSpPr>
          <p:grpSpPr bwMode="auto">
            <a:xfrm>
              <a:off x="559" y="480"/>
              <a:ext cx="4865" cy="2688"/>
              <a:chOff x="559" y="480"/>
              <a:chExt cx="4865" cy="2688"/>
            </a:xfrm>
          </p:grpSpPr>
          <p:sp>
            <p:nvSpPr>
              <p:cNvPr id="556036" name="Text Box 4"/>
              <p:cNvSpPr txBox="1">
                <a:spLocks noChangeArrowheads="1"/>
              </p:cNvSpPr>
              <p:nvPr/>
            </p:nvSpPr>
            <p:spPr bwMode="auto">
              <a:xfrm>
                <a:off x="1012" y="1150"/>
                <a:ext cx="16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folHlink"/>
                    </a:solidFill>
                    <a:latin typeface="Tahoma" pitchFamily="34" charset="0"/>
                    <a:ea typeface="黑体" pitchFamily="2" charset="-122"/>
                  </a:rPr>
                  <a:t>初始状态 </a:t>
                </a:r>
                <a:r>
                  <a:rPr lang="zh-CN" altLang="en-US">
                    <a:solidFill>
                      <a:schemeClr val="folHlink"/>
                    </a:solidFill>
                    <a:latin typeface="Tahoma" pitchFamily="34" charset="0"/>
                    <a:ea typeface="黑体" pitchFamily="2" charset="-122"/>
                    <a:sym typeface="Wingdings" pitchFamily="2" charset="2"/>
                  </a:rPr>
                  <a:t></a:t>
                </a:r>
                <a:r>
                  <a:rPr lang="en-US" altLang="zh-CN">
                    <a:latin typeface="Tahoma" pitchFamily="34" charset="0"/>
                  </a:rPr>
                  <a:t> INIT</a:t>
                </a:r>
              </a:p>
            </p:txBody>
          </p:sp>
          <p:grpSp>
            <p:nvGrpSpPr>
              <p:cNvPr id="556037" name="Group 5"/>
              <p:cNvGrpSpPr>
                <a:grpSpLocks/>
              </p:cNvGrpSpPr>
              <p:nvPr/>
            </p:nvGrpSpPr>
            <p:grpSpPr bwMode="auto">
              <a:xfrm>
                <a:off x="559" y="1488"/>
                <a:ext cx="1985" cy="288"/>
                <a:chOff x="607" y="1488"/>
                <a:chExt cx="1985" cy="288"/>
              </a:xfrm>
            </p:grpSpPr>
            <p:sp>
              <p:nvSpPr>
                <p:cNvPr id="55603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223" y="1488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A0</a:t>
                  </a:r>
                </a:p>
              </p:txBody>
            </p:sp>
            <p:sp>
              <p:nvSpPr>
                <p:cNvPr id="55603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07" y="1488"/>
                  <a:ext cx="15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zh-CN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</a:rPr>
                    <a:t>A</a:t>
                  </a:r>
                  <a:r>
                    <a:rPr lang="zh-CN" altLang="en-US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</a:rPr>
                    <a:t>上捕获一个0 </a:t>
                  </a:r>
                  <a:r>
                    <a:rPr lang="zh-CN" altLang="en-US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  <a:sym typeface="Wingdings" pitchFamily="2" charset="2"/>
                    </a:rPr>
                    <a:t></a:t>
                  </a:r>
                  <a:endParaRPr lang="zh-CN" altLang="en-US">
                    <a:solidFill>
                      <a:schemeClr val="folHlink"/>
                    </a:solidFill>
                    <a:latin typeface="Tahoma" pitchFamily="34" charset="0"/>
                    <a:ea typeface="黑体" pitchFamily="2" charset="-122"/>
                  </a:endParaRPr>
                </a:p>
              </p:txBody>
            </p:sp>
          </p:grpSp>
          <p:grpSp>
            <p:nvGrpSpPr>
              <p:cNvPr id="556040" name="Group 8"/>
              <p:cNvGrpSpPr>
                <a:grpSpLocks/>
              </p:cNvGrpSpPr>
              <p:nvPr/>
            </p:nvGrpSpPr>
            <p:grpSpPr bwMode="auto">
              <a:xfrm>
                <a:off x="559" y="1824"/>
                <a:ext cx="1985" cy="288"/>
                <a:chOff x="607" y="1824"/>
                <a:chExt cx="1985" cy="288"/>
              </a:xfrm>
            </p:grpSpPr>
            <p:sp>
              <p:nvSpPr>
                <p:cNvPr id="55604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07" y="1824"/>
                  <a:ext cx="15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zh-CN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</a:rPr>
                    <a:t>A</a:t>
                  </a:r>
                  <a:r>
                    <a:rPr lang="zh-CN" altLang="en-US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</a:rPr>
                    <a:t>上捕获一个1 </a:t>
                  </a:r>
                  <a:r>
                    <a:rPr lang="zh-CN" altLang="en-US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  <a:sym typeface="Wingdings" pitchFamily="2" charset="2"/>
                    </a:rPr>
                    <a:t></a:t>
                  </a:r>
                </a:p>
              </p:txBody>
            </p:sp>
            <p:sp>
              <p:nvSpPr>
                <p:cNvPr id="55604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223" y="1824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A1</a:t>
                  </a:r>
                </a:p>
              </p:txBody>
            </p:sp>
          </p:grpSp>
          <p:grpSp>
            <p:nvGrpSpPr>
              <p:cNvPr id="556043" name="Group 11"/>
              <p:cNvGrpSpPr>
                <a:grpSpLocks/>
              </p:cNvGrpSpPr>
              <p:nvPr/>
            </p:nvGrpSpPr>
            <p:grpSpPr bwMode="auto">
              <a:xfrm>
                <a:off x="661" y="2160"/>
                <a:ext cx="1971" cy="288"/>
                <a:chOff x="709" y="2160"/>
                <a:chExt cx="1971" cy="288"/>
              </a:xfrm>
            </p:grpSpPr>
            <p:sp>
              <p:nvSpPr>
                <p:cNvPr id="55604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709" y="2160"/>
                  <a:ext cx="147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zh-CN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</a:rPr>
                    <a:t>OK，A</a:t>
                  </a:r>
                  <a:r>
                    <a:rPr lang="zh-CN" altLang="en-US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</a:rPr>
                    <a:t>值为0 </a:t>
                  </a:r>
                  <a:r>
                    <a:rPr lang="zh-CN" altLang="en-US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  <a:sym typeface="Wingdings" pitchFamily="2" charset="2"/>
                    </a:rPr>
                    <a:t></a:t>
                  </a:r>
                </a:p>
              </p:txBody>
            </p:sp>
            <p:sp>
              <p:nvSpPr>
                <p:cNvPr id="55604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60" y="2160"/>
                  <a:ext cx="5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</a:rPr>
                    <a:t>OK0</a:t>
                  </a:r>
                </a:p>
              </p:txBody>
            </p:sp>
          </p:grpSp>
          <p:grpSp>
            <p:nvGrpSpPr>
              <p:cNvPr id="556046" name="Group 14"/>
              <p:cNvGrpSpPr>
                <a:grpSpLocks/>
              </p:cNvGrpSpPr>
              <p:nvPr/>
            </p:nvGrpSpPr>
            <p:grpSpPr bwMode="auto">
              <a:xfrm>
                <a:off x="667" y="2496"/>
                <a:ext cx="1973" cy="288"/>
                <a:chOff x="715" y="2496"/>
                <a:chExt cx="1973" cy="288"/>
              </a:xfrm>
            </p:grpSpPr>
            <p:sp>
              <p:nvSpPr>
                <p:cNvPr id="55604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15" y="2496"/>
                  <a:ext cx="147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zh-CN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</a:rPr>
                    <a:t>OK，A</a:t>
                  </a:r>
                  <a:r>
                    <a:rPr lang="zh-CN" altLang="en-US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</a:rPr>
                    <a:t>值为1 </a:t>
                  </a:r>
                  <a:r>
                    <a:rPr lang="zh-CN" altLang="en-US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  <a:sym typeface="Wingdings" pitchFamily="2" charset="2"/>
                    </a:rPr>
                    <a:t></a:t>
                  </a:r>
                </a:p>
              </p:txBody>
            </p:sp>
            <p:sp>
              <p:nvSpPr>
                <p:cNvPr id="5560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168" y="2496"/>
                  <a:ext cx="5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OK1</a:t>
                  </a:r>
                  <a:endParaRPr lang="zh-CN" altLang="en-US"/>
                </a:p>
              </p:txBody>
            </p:sp>
          </p:grpSp>
          <p:grpSp>
            <p:nvGrpSpPr>
              <p:cNvPr id="556049" name="Group 17"/>
              <p:cNvGrpSpPr>
                <a:grpSpLocks/>
              </p:cNvGrpSpPr>
              <p:nvPr/>
            </p:nvGrpSpPr>
            <p:grpSpPr bwMode="auto">
              <a:xfrm>
                <a:off x="2112" y="480"/>
                <a:ext cx="3312" cy="2688"/>
                <a:chOff x="2112" y="480"/>
                <a:chExt cx="3312" cy="2688"/>
              </a:xfrm>
            </p:grpSpPr>
            <p:sp>
              <p:nvSpPr>
                <p:cNvPr id="556050" name="Line 18"/>
                <p:cNvSpPr>
                  <a:spLocks noChangeShapeType="1"/>
                </p:cNvSpPr>
                <p:nvPr/>
              </p:nvSpPr>
              <p:spPr bwMode="auto">
                <a:xfrm>
                  <a:off x="2112" y="528"/>
                  <a:ext cx="3312" cy="0"/>
                </a:xfrm>
                <a:prstGeom prst="line">
                  <a:avLst/>
                </a:prstGeom>
                <a:noFill/>
                <a:ln w="57150" cmpd="thickThin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605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304" y="672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  <a:ea typeface="黑体" pitchFamily="2" charset="-122"/>
                    </a:rPr>
                    <a:t>S</a:t>
                  </a:r>
                </a:p>
              </p:txBody>
            </p:sp>
            <p:sp>
              <p:nvSpPr>
                <p:cNvPr id="556052" name="Line 20"/>
                <p:cNvSpPr>
                  <a:spLocks noChangeShapeType="1"/>
                </p:cNvSpPr>
                <p:nvPr/>
              </p:nvSpPr>
              <p:spPr bwMode="auto">
                <a:xfrm>
                  <a:off x="2112" y="1104"/>
                  <a:ext cx="33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60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844" y="480"/>
                  <a:ext cx="2100" cy="6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>
                      <a:latin typeface="Tahoma" pitchFamily="34" charset="0"/>
                    </a:rPr>
                    <a:t>AB</a:t>
                  </a:r>
                </a:p>
                <a:p>
                  <a:pPr algn="ctr">
                    <a:lnSpc>
                      <a:spcPct val="120000"/>
                    </a:lnSpc>
                  </a:pPr>
                  <a:r>
                    <a:rPr lang="en-US" altLang="zh-CN">
                      <a:latin typeface="Tahoma" pitchFamily="34" charset="0"/>
                    </a:rPr>
                    <a:t>00      01      11      10</a:t>
                  </a:r>
                </a:p>
              </p:txBody>
            </p:sp>
            <p:sp>
              <p:nvSpPr>
                <p:cNvPr id="556054" name="Line 22"/>
                <p:cNvSpPr>
                  <a:spLocks noChangeShapeType="1"/>
                </p:cNvSpPr>
                <p:nvPr/>
              </p:nvSpPr>
              <p:spPr bwMode="auto">
                <a:xfrm>
                  <a:off x="2688" y="528"/>
                  <a:ext cx="0" cy="26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6055" name="Line 23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6056" name="Line 24"/>
                <p:cNvSpPr>
                  <a:spLocks noChangeShapeType="1"/>
                </p:cNvSpPr>
                <p:nvPr/>
              </p:nvSpPr>
              <p:spPr bwMode="auto">
                <a:xfrm>
                  <a:off x="2112" y="3168"/>
                  <a:ext cx="3312" cy="0"/>
                </a:xfrm>
                <a:prstGeom prst="line">
                  <a:avLst/>
                </a:prstGeom>
                <a:noFill/>
                <a:ln w="57150" cmpd="thinThick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605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768" y="2832"/>
                  <a:ext cx="36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S*</a:t>
                  </a:r>
                  <a:endParaRPr lang="zh-CN" altLang="en-US">
                    <a:latin typeface="Tahoma" pitchFamily="34" charset="0"/>
                  </a:endParaRPr>
                </a:p>
              </p:txBody>
            </p:sp>
            <p:sp>
              <p:nvSpPr>
                <p:cNvPr id="556058" name="Line 26"/>
                <p:cNvSpPr>
                  <a:spLocks noChangeShapeType="1"/>
                </p:cNvSpPr>
                <p:nvPr/>
              </p:nvSpPr>
              <p:spPr bwMode="auto">
                <a:xfrm>
                  <a:off x="2688" y="2832"/>
                  <a:ext cx="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6059" name="Line 27"/>
                <p:cNvSpPr>
                  <a:spLocks noChangeShapeType="1"/>
                </p:cNvSpPr>
                <p:nvPr/>
              </p:nvSpPr>
              <p:spPr bwMode="auto">
                <a:xfrm>
                  <a:off x="5088" y="528"/>
                  <a:ext cx="0" cy="26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606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5136" y="672"/>
                  <a:ext cx="2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</a:rPr>
                    <a:t>Z</a:t>
                  </a:r>
                </a:p>
              </p:txBody>
            </p:sp>
            <p:sp>
              <p:nvSpPr>
                <p:cNvPr id="55606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138" y="1152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>
                      <a:latin typeface="Tahoma" pitchFamily="34" charset="0"/>
                    </a:rPr>
                    <a:t>0</a:t>
                  </a:r>
                </a:p>
              </p:txBody>
            </p:sp>
            <p:sp>
              <p:nvSpPr>
                <p:cNvPr id="55606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832" y="1152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</a:rPr>
                    <a:t>A0</a:t>
                  </a:r>
                </a:p>
              </p:txBody>
            </p:sp>
            <p:sp>
              <p:nvSpPr>
                <p:cNvPr id="55606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408" y="1152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</a:rPr>
                    <a:t>A0</a:t>
                  </a:r>
                </a:p>
              </p:txBody>
            </p:sp>
            <p:sp>
              <p:nvSpPr>
                <p:cNvPr id="55606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999" y="1152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</a:rPr>
                    <a:t>A1</a:t>
                  </a:r>
                </a:p>
              </p:txBody>
            </p:sp>
            <p:sp>
              <p:nvSpPr>
                <p:cNvPr id="55606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575" y="1152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</a:rPr>
                    <a:t>A1</a:t>
                  </a:r>
                </a:p>
              </p:txBody>
            </p:sp>
            <p:sp>
              <p:nvSpPr>
                <p:cNvPr id="55606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136" y="1488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>
                      <a:latin typeface="Tahoma" pitchFamily="34" charset="0"/>
                    </a:rPr>
                    <a:t>0</a:t>
                  </a:r>
                </a:p>
              </p:txBody>
            </p:sp>
            <p:sp>
              <p:nvSpPr>
                <p:cNvPr id="55606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736" y="1486"/>
                  <a:ext cx="5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</a:rPr>
                    <a:t>OK0</a:t>
                  </a:r>
                </a:p>
              </p:txBody>
            </p:sp>
            <p:sp>
              <p:nvSpPr>
                <p:cNvPr id="55606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360" y="1486"/>
                  <a:ext cx="5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</a:rPr>
                    <a:t>OK0</a:t>
                  </a:r>
                </a:p>
              </p:txBody>
            </p:sp>
            <p:sp>
              <p:nvSpPr>
                <p:cNvPr id="55606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999" y="1488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</a:rPr>
                    <a:t>A1</a:t>
                  </a:r>
                </a:p>
              </p:txBody>
            </p:sp>
            <p:sp>
              <p:nvSpPr>
                <p:cNvPr id="55607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575" y="1488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</a:rPr>
                    <a:t>A1</a:t>
                  </a:r>
                </a:p>
              </p:txBody>
            </p:sp>
            <p:sp>
              <p:nvSpPr>
                <p:cNvPr id="55607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5138" y="1824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0</a:t>
                  </a:r>
                  <a:endParaRPr lang="zh-CN" altLang="en-US">
                    <a:latin typeface="Tahoma" pitchFamily="34" charset="0"/>
                  </a:endParaRPr>
                </a:p>
              </p:txBody>
            </p:sp>
            <p:sp>
              <p:nvSpPr>
                <p:cNvPr id="55607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832" y="1824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A0</a:t>
                  </a:r>
                  <a:endParaRPr lang="zh-CN" altLang="en-US">
                    <a:latin typeface="Tahoma" pitchFamily="34" charset="0"/>
                  </a:endParaRPr>
                </a:p>
              </p:txBody>
            </p:sp>
            <p:sp>
              <p:nvSpPr>
                <p:cNvPr id="55607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423" y="1824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A0</a:t>
                  </a:r>
                  <a:endParaRPr lang="zh-CN" altLang="en-US">
                    <a:latin typeface="Tahoma" pitchFamily="34" charset="0"/>
                  </a:endParaRPr>
                </a:p>
              </p:txBody>
            </p:sp>
            <p:sp>
              <p:nvSpPr>
                <p:cNvPr id="55607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936" y="1824"/>
                  <a:ext cx="5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OK1</a:t>
                  </a:r>
                  <a:endParaRPr lang="zh-CN" altLang="en-US"/>
                </a:p>
              </p:txBody>
            </p:sp>
            <p:sp>
              <p:nvSpPr>
                <p:cNvPr id="55607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512" y="1824"/>
                  <a:ext cx="5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OK1</a:t>
                  </a:r>
                  <a:endParaRPr lang="zh-CN" altLang="en-US"/>
                </a:p>
              </p:txBody>
            </p:sp>
            <p:sp>
              <p:nvSpPr>
                <p:cNvPr id="55607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5136" y="2160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55607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736" y="2160"/>
                  <a:ext cx="5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OK0</a:t>
                  </a:r>
                  <a:endParaRPr lang="zh-CN" altLang="en-US">
                    <a:latin typeface="Tahoma" pitchFamily="34" charset="0"/>
                  </a:endParaRPr>
                </a:p>
              </p:txBody>
            </p:sp>
            <p:sp>
              <p:nvSpPr>
                <p:cNvPr id="55607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322" y="2160"/>
                  <a:ext cx="55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zh-CN">
                      <a:latin typeface="Tahoma" pitchFamily="34" charset="0"/>
                    </a:rPr>
                    <a:t>OK0</a:t>
                  </a:r>
                  <a:r>
                    <a:rPr lang="en-US" altLang="zh-CN" baseline="-25000">
                      <a:latin typeface="Tahoma" pitchFamily="34" charset="0"/>
                    </a:rPr>
                    <a:t> </a:t>
                  </a:r>
                  <a:endParaRPr lang="zh-CN" altLang="en-US" baseline="-25000">
                    <a:latin typeface="Tahoma" pitchFamily="34" charset="0"/>
                  </a:endParaRPr>
                </a:p>
              </p:txBody>
            </p:sp>
            <p:sp>
              <p:nvSpPr>
                <p:cNvPr id="55607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575" y="2160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A1</a:t>
                  </a:r>
                  <a:endParaRPr lang="zh-CN" altLang="en-US">
                    <a:latin typeface="Tahoma" pitchFamily="34" charset="0"/>
                  </a:endParaRPr>
                </a:p>
              </p:txBody>
            </p:sp>
            <p:sp>
              <p:nvSpPr>
                <p:cNvPr id="55608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5136" y="2496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55608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832" y="2496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A0</a:t>
                  </a:r>
                  <a:endParaRPr lang="zh-CN" altLang="en-US">
                    <a:latin typeface="Tahoma" pitchFamily="34" charset="0"/>
                  </a:endParaRPr>
                </a:p>
              </p:txBody>
            </p:sp>
            <p:sp>
              <p:nvSpPr>
                <p:cNvPr id="55608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944" y="2496"/>
                  <a:ext cx="5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OK1</a:t>
                  </a:r>
                  <a:endParaRPr lang="zh-CN" altLang="en-US">
                    <a:latin typeface="Tahoma" pitchFamily="34" charset="0"/>
                  </a:endParaRPr>
                </a:p>
              </p:txBody>
            </p:sp>
            <p:sp>
              <p:nvSpPr>
                <p:cNvPr id="55608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512" y="2496"/>
                  <a:ext cx="5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OK1</a:t>
                  </a:r>
                  <a:endParaRPr lang="zh-CN" altLang="en-US">
                    <a:latin typeface="Tahoma" pitchFamily="34" charset="0"/>
                  </a:endParaRPr>
                </a:p>
              </p:txBody>
            </p:sp>
            <p:sp>
              <p:nvSpPr>
                <p:cNvPr id="55608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330" y="2496"/>
                  <a:ext cx="55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zh-CN">
                      <a:latin typeface="Tahoma" pitchFamily="34" charset="0"/>
                    </a:rPr>
                    <a:t>OK0</a:t>
                  </a:r>
                  <a:r>
                    <a:rPr lang="en-US" altLang="zh-CN" baseline="-25000">
                      <a:latin typeface="Tahoma" pitchFamily="34" charset="0"/>
                    </a:rPr>
                    <a:t> </a:t>
                  </a:r>
                  <a:endParaRPr lang="zh-CN" altLang="en-US" baseline="-25000">
                    <a:latin typeface="Tahoma" pitchFamily="34" charset="0"/>
                  </a:endParaRPr>
                </a:p>
              </p:txBody>
            </p:sp>
            <p:sp>
              <p:nvSpPr>
                <p:cNvPr id="55608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936" y="2160"/>
                  <a:ext cx="5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OK1</a:t>
                  </a:r>
                  <a:endParaRPr lang="zh-CN" altLang="en-US"/>
                </a:p>
              </p:txBody>
            </p:sp>
          </p:grpSp>
        </p:grpSp>
        <p:sp>
          <p:nvSpPr>
            <p:cNvPr id="556086" name="Text Box 54"/>
            <p:cNvSpPr txBox="1">
              <a:spLocks noChangeArrowheads="1"/>
            </p:cNvSpPr>
            <p:nvPr/>
          </p:nvSpPr>
          <p:spPr bwMode="auto">
            <a:xfrm>
              <a:off x="192" y="384"/>
              <a:ext cx="2051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1、构造状态转换表</a:t>
              </a:r>
            </a:p>
          </p:txBody>
        </p:sp>
        <p:sp>
          <p:nvSpPr>
            <p:cNvPr id="556087" name="Text Box 55"/>
            <p:cNvSpPr txBox="1">
              <a:spLocks noChangeArrowheads="1"/>
            </p:cNvSpPr>
            <p:nvPr/>
          </p:nvSpPr>
          <p:spPr bwMode="auto">
            <a:xfrm>
              <a:off x="192" y="777"/>
              <a:ext cx="1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2、状态最小化</a:t>
              </a:r>
            </a:p>
          </p:txBody>
        </p:sp>
      </p:grpSp>
      <p:sp>
        <p:nvSpPr>
          <p:cNvPr id="556088" name="Rectangle 56"/>
          <p:cNvSpPr>
            <a:spLocks noChangeArrowheads="1"/>
          </p:cNvSpPr>
          <p:nvPr/>
        </p:nvSpPr>
        <p:spPr bwMode="auto">
          <a:xfrm>
            <a:off x="304800" y="1828800"/>
            <a:ext cx="3124200" cy="259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6089" name="Text Box 57"/>
          <p:cNvSpPr txBox="1">
            <a:spLocks noChangeArrowheads="1"/>
          </p:cNvSpPr>
          <p:nvPr/>
        </p:nvSpPr>
        <p:spPr bwMode="auto">
          <a:xfrm>
            <a:off x="622300" y="5849938"/>
            <a:ext cx="6288901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真的需要一一尝试吗？合理的状态赋值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56090" name="Text Box 58"/>
          <p:cNvSpPr txBox="1">
            <a:spLocks noChangeArrowheads="1"/>
          </p:cNvSpPr>
          <p:nvPr/>
        </p:nvSpPr>
        <p:spPr bwMode="auto">
          <a:xfrm>
            <a:off x="304800" y="1905000"/>
            <a:ext cx="2189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hlink"/>
                </a:solidFill>
                <a:latin typeface="Tahoma" pitchFamily="34" charset="0"/>
                <a:ea typeface="黑体" pitchFamily="2" charset="-122"/>
              </a:rPr>
              <a:t>3、状态编码</a:t>
            </a:r>
          </a:p>
        </p:txBody>
      </p:sp>
      <p:grpSp>
        <p:nvGrpSpPr>
          <p:cNvPr id="556091" name="Group 59"/>
          <p:cNvGrpSpPr>
            <a:grpSpLocks/>
          </p:cNvGrpSpPr>
          <p:nvPr/>
        </p:nvGrpSpPr>
        <p:grpSpPr bwMode="auto">
          <a:xfrm>
            <a:off x="0" y="609600"/>
            <a:ext cx="9144000" cy="5257800"/>
            <a:chOff x="0" y="384"/>
            <a:chExt cx="5760" cy="3312"/>
          </a:xfrm>
        </p:grpSpPr>
        <p:sp>
          <p:nvSpPr>
            <p:cNvPr id="556092" name="AutoShape 60"/>
            <p:cNvSpPr>
              <a:spLocks noChangeArrowheads="1"/>
            </p:cNvSpPr>
            <p:nvPr/>
          </p:nvSpPr>
          <p:spPr bwMode="auto">
            <a:xfrm>
              <a:off x="1968" y="384"/>
              <a:ext cx="3696" cy="1344"/>
            </a:xfrm>
            <a:prstGeom prst="parallelogram">
              <a:avLst>
                <a:gd name="adj" fmla="val 20612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6093" name="Object 61"/>
            <p:cNvGraphicFramePr>
              <a:graphicFrameLocks noChangeAspect="1"/>
            </p:cNvGraphicFramePr>
            <p:nvPr/>
          </p:nvGraphicFramePr>
          <p:xfrm>
            <a:off x="0" y="1603"/>
            <a:ext cx="5760" cy="20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" name="Artwork" r:id="rId3" imgW="4428571" imgH="1609524" progId="Adobe.Illustrator.7">
                    <p:embed/>
                  </p:oleObj>
                </mc:Choice>
                <mc:Fallback>
                  <p:oleObj name="Artwork" r:id="rId3" imgW="4428571" imgH="1609524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603"/>
                          <a:ext cx="5760" cy="20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6094" name="Rectangle 62"/>
            <p:cNvSpPr>
              <a:spLocks noChangeArrowheads="1"/>
            </p:cNvSpPr>
            <p:nvPr/>
          </p:nvSpPr>
          <p:spPr bwMode="auto">
            <a:xfrm>
              <a:off x="960" y="1968"/>
              <a:ext cx="465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6095" name="Text Box 63"/>
            <p:cNvSpPr txBox="1">
              <a:spLocks noChangeArrowheads="1"/>
            </p:cNvSpPr>
            <p:nvPr/>
          </p:nvSpPr>
          <p:spPr bwMode="auto">
            <a:xfrm>
              <a:off x="966" y="1968"/>
              <a:ext cx="6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0" rIns="18000" bIns="0">
              <a:spAutoFit/>
            </a:bodyPr>
            <a:lstStyle/>
            <a:p>
              <a:r>
                <a:rPr lang="zh-CN" altLang="en-US" sz="2000">
                  <a:ea typeface="黑体" pitchFamily="2" charset="-122"/>
                </a:rPr>
                <a:t>最简单的</a:t>
              </a:r>
            </a:p>
          </p:txBody>
        </p:sp>
        <p:sp>
          <p:nvSpPr>
            <p:cNvPr id="556096" name="Text Box 64"/>
            <p:cNvSpPr txBox="1">
              <a:spLocks noChangeArrowheads="1"/>
            </p:cNvSpPr>
            <p:nvPr/>
          </p:nvSpPr>
          <p:spPr bwMode="auto">
            <a:xfrm>
              <a:off x="2256" y="1968"/>
              <a:ext cx="5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0" rIns="18000" bIns="0">
              <a:spAutoFit/>
            </a:bodyPr>
            <a:lstStyle/>
            <a:p>
              <a:r>
                <a:rPr lang="zh-CN" altLang="en-US" sz="2000">
                  <a:ea typeface="黑体" pitchFamily="2" charset="-122"/>
                </a:rPr>
                <a:t>分解的</a:t>
              </a:r>
            </a:p>
          </p:txBody>
        </p:sp>
        <p:sp>
          <p:nvSpPr>
            <p:cNvPr id="556097" name="Text Box 65"/>
            <p:cNvSpPr txBox="1">
              <a:spLocks noChangeArrowheads="1"/>
            </p:cNvSpPr>
            <p:nvPr/>
          </p:nvSpPr>
          <p:spPr bwMode="auto">
            <a:xfrm>
              <a:off x="3360" y="1968"/>
              <a:ext cx="6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0" rIns="18000" bIns="0">
              <a:spAutoFit/>
            </a:bodyPr>
            <a:lstStyle/>
            <a:p>
              <a:r>
                <a:rPr lang="zh-CN" altLang="en-US" sz="2000">
                  <a:ea typeface="黑体" pitchFamily="2" charset="-122"/>
                </a:rPr>
                <a:t>单热点的</a:t>
              </a:r>
            </a:p>
          </p:txBody>
        </p:sp>
        <p:sp>
          <p:nvSpPr>
            <p:cNvPr id="556098" name="Text Box 66"/>
            <p:cNvSpPr txBox="1">
              <a:spLocks noChangeArrowheads="1"/>
            </p:cNvSpPr>
            <p:nvPr/>
          </p:nvSpPr>
          <p:spPr bwMode="auto">
            <a:xfrm>
              <a:off x="4560" y="1968"/>
              <a:ext cx="8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0" rIns="18000" bIns="0">
              <a:spAutoFit/>
            </a:bodyPr>
            <a:lstStyle/>
            <a:p>
              <a:r>
                <a:rPr lang="zh-CN" altLang="en-US" sz="2000">
                  <a:ea typeface="黑体" pitchFamily="2" charset="-122"/>
                </a:rPr>
                <a:t>准单热点的</a:t>
              </a:r>
            </a:p>
          </p:txBody>
        </p:sp>
      </p:grpSp>
      <p:grpSp>
        <p:nvGrpSpPr>
          <p:cNvPr id="556099" name="Group 67"/>
          <p:cNvGrpSpPr>
            <a:grpSpLocks/>
          </p:cNvGrpSpPr>
          <p:nvPr/>
        </p:nvGrpSpPr>
        <p:grpSpPr bwMode="auto">
          <a:xfrm>
            <a:off x="3886201" y="533400"/>
            <a:ext cx="4441826" cy="993776"/>
            <a:chOff x="2592" y="208"/>
            <a:chExt cx="2798" cy="626"/>
          </a:xfrm>
        </p:grpSpPr>
        <p:sp>
          <p:nvSpPr>
            <p:cNvPr id="556100" name="Text Box 68"/>
            <p:cNvSpPr txBox="1">
              <a:spLocks noChangeArrowheads="1"/>
            </p:cNvSpPr>
            <p:nvPr/>
          </p:nvSpPr>
          <p:spPr bwMode="auto">
            <a:xfrm>
              <a:off x="2592" y="389"/>
              <a:ext cx="27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ahoma" pitchFamily="34" charset="0"/>
                  <a:ea typeface="黑体" pitchFamily="2" charset="-122"/>
                </a:rPr>
                <a:t>从2</a:t>
              </a:r>
              <a:r>
                <a:rPr lang="zh-CN" altLang="en-US" sz="2400" baseline="50000" dirty="0">
                  <a:latin typeface="Tahoma" pitchFamily="34" charset="0"/>
                  <a:ea typeface="黑体" pitchFamily="2" charset="-122"/>
                </a:rPr>
                <a:t>3</a:t>
              </a:r>
              <a:r>
                <a:rPr lang="zh-CN" altLang="en-US" sz="2400" dirty="0">
                  <a:latin typeface="Tahoma" pitchFamily="34" charset="0"/>
                  <a:ea typeface="黑体" pitchFamily="2" charset="-122"/>
                </a:rPr>
                <a:t>中选5种一共有              种</a:t>
              </a:r>
            </a:p>
          </p:txBody>
        </p:sp>
        <p:grpSp>
          <p:nvGrpSpPr>
            <p:cNvPr id="556101" name="Group 69"/>
            <p:cNvGrpSpPr>
              <a:grpSpLocks/>
            </p:cNvGrpSpPr>
            <p:nvPr/>
          </p:nvGrpSpPr>
          <p:grpSpPr bwMode="auto">
            <a:xfrm>
              <a:off x="4381" y="208"/>
              <a:ext cx="672" cy="626"/>
              <a:chOff x="4512" y="189"/>
              <a:chExt cx="672" cy="626"/>
            </a:xfrm>
          </p:grpSpPr>
          <p:sp>
            <p:nvSpPr>
              <p:cNvPr id="556102" name="Text Box 70"/>
              <p:cNvSpPr txBox="1">
                <a:spLocks noChangeArrowheads="1"/>
              </p:cNvSpPr>
              <p:nvPr/>
            </p:nvSpPr>
            <p:spPr bwMode="auto">
              <a:xfrm>
                <a:off x="4516" y="189"/>
                <a:ext cx="652" cy="6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2400">
                    <a:latin typeface="Tahoma" pitchFamily="34" charset="0"/>
                  </a:rPr>
                  <a:t>8!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2400">
                    <a:latin typeface="Tahoma" pitchFamily="34" charset="0"/>
                  </a:rPr>
                  <a:t>5!×3!</a:t>
                </a:r>
              </a:p>
            </p:txBody>
          </p:sp>
          <p:sp>
            <p:nvSpPr>
              <p:cNvPr id="556103" name="Line 71"/>
              <p:cNvSpPr>
                <a:spLocks noChangeShapeType="1"/>
              </p:cNvSpPr>
              <p:nvPr/>
            </p:nvSpPr>
            <p:spPr bwMode="auto">
              <a:xfrm>
                <a:off x="4512" y="52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</p:grpSp>
      <p:sp>
        <p:nvSpPr>
          <p:cNvPr id="556104" name="Text Box 72"/>
          <p:cNvSpPr txBox="1">
            <a:spLocks noChangeArrowheads="1"/>
          </p:cNvSpPr>
          <p:nvPr/>
        </p:nvSpPr>
        <p:spPr bwMode="auto">
          <a:xfrm>
            <a:off x="3886200" y="1574800"/>
            <a:ext cx="41969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ahoma" pitchFamily="34" charset="0"/>
                <a:ea typeface="黑体" pitchFamily="2" charset="-122"/>
              </a:rPr>
              <a:t>5种编码</a:t>
            </a:r>
            <a:r>
              <a:rPr lang="zh-CN" altLang="en-US" sz="2400">
                <a:latin typeface="Tahoma" pitchFamily="34" charset="0"/>
                <a:ea typeface="黑体" pitchFamily="2" charset="-122"/>
                <a:sym typeface="Wingdings" pitchFamily="2" charset="2"/>
              </a:rPr>
              <a:t></a:t>
            </a:r>
            <a:r>
              <a:rPr lang="zh-CN" altLang="en-US" sz="2400">
                <a:latin typeface="Tahoma" pitchFamily="34" charset="0"/>
                <a:ea typeface="黑体" pitchFamily="2" charset="-122"/>
              </a:rPr>
              <a:t>5个状态，又有5!种</a:t>
            </a:r>
            <a:endParaRPr lang="en-US" altLang="zh-CN" sz="2400"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56105" name="Rectangle 73"/>
          <p:cNvSpPr>
            <a:spLocks noChangeArrowheads="1"/>
          </p:cNvSpPr>
          <p:nvPr/>
        </p:nvSpPr>
        <p:spPr bwMode="auto">
          <a:xfrm>
            <a:off x="3276600" y="3124200"/>
            <a:ext cx="1371600" cy="2667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6106" name="Group 74"/>
          <p:cNvGrpSpPr>
            <a:grpSpLocks/>
          </p:cNvGrpSpPr>
          <p:nvPr/>
        </p:nvGrpSpPr>
        <p:grpSpPr bwMode="auto">
          <a:xfrm>
            <a:off x="3581400" y="3733800"/>
            <a:ext cx="762000" cy="2076450"/>
            <a:chOff x="2256" y="2352"/>
            <a:chExt cx="480" cy="1308"/>
          </a:xfrm>
        </p:grpSpPr>
        <p:sp>
          <p:nvSpPr>
            <p:cNvPr id="556107" name="Rectangle 75"/>
            <p:cNvSpPr>
              <a:spLocks noChangeArrowheads="1"/>
            </p:cNvSpPr>
            <p:nvPr/>
          </p:nvSpPr>
          <p:spPr bwMode="auto">
            <a:xfrm>
              <a:off x="2256" y="2448"/>
              <a:ext cx="480" cy="1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6108" name="Text Box 76"/>
            <p:cNvSpPr txBox="1">
              <a:spLocks noChangeArrowheads="1"/>
            </p:cNvSpPr>
            <p:nvPr/>
          </p:nvSpPr>
          <p:spPr bwMode="auto">
            <a:xfrm>
              <a:off x="2266" y="2352"/>
              <a:ext cx="422" cy="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>
                  <a:solidFill>
                    <a:schemeClr val="hlink"/>
                  </a:solidFill>
                  <a:latin typeface="Tahoma" pitchFamily="34" charset="0"/>
                </a:rPr>
                <a:t>0</a:t>
              </a:r>
              <a:r>
                <a:rPr lang="zh-CN" altLang="en-US" sz="2000">
                  <a:latin typeface="Tahoma" pitchFamily="34" charset="0"/>
                </a:rPr>
                <a:t>00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>
                  <a:solidFill>
                    <a:schemeClr val="hlink"/>
                  </a:solidFill>
                  <a:latin typeface="Tahoma" pitchFamily="34" charset="0"/>
                </a:rPr>
                <a:t>1</a:t>
              </a:r>
              <a:r>
                <a:rPr lang="zh-CN" altLang="en-US" sz="2000">
                  <a:latin typeface="Tahoma" pitchFamily="34" charset="0"/>
                </a:rPr>
                <a:t>00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>
                  <a:solidFill>
                    <a:schemeClr val="hlink"/>
                  </a:solidFill>
                  <a:latin typeface="Tahoma" pitchFamily="34" charset="0"/>
                </a:rPr>
                <a:t>1</a:t>
              </a:r>
              <a:r>
                <a:rPr lang="zh-CN" altLang="en-US" sz="2000">
                  <a:latin typeface="Tahoma" pitchFamily="34" charset="0"/>
                </a:rPr>
                <a:t>01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>
                  <a:solidFill>
                    <a:schemeClr val="hlink"/>
                  </a:solidFill>
                  <a:latin typeface="Tahoma" pitchFamily="34" charset="0"/>
                </a:rPr>
                <a:t>1</a:t>
              </a:r>
              <a:r>
                <a:rPr lang="zh-CN" altLang="en-US" sz="2000">
                  <a:latin typeface="Tahoma" pitchFamily="34" charset="0"/>
                </a:rPr>
                <a:t>10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>
                  <a:solidFill>
                    <a:schemeClr val="hlink"/>
                  </a:solidFill>
                  <a:latin typeface="Tahoma" pitchFamily="34" charset="0"/>
                </a:rPr>
                <a:t>1</a:t>
              </a:r>
              <a:r>
                <a:rPr lang="zh-CN" altLang="en-US" sz="2000">
                  <a:latin typeface="Tahoma" pitchFamily="34" charset="0"/>
                </a:rPr>
                <a:t>11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ED36DD-8D0A-4860-BCC8-FA130E20C032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35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5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88" grpId="0" animBg="1"/>
      <p:bldP spid="556089" grpId="0" autoUpdateAnimBg="0"/>
      <p:bldP spid="556090" grpId="0" autoUpdateAnimBg="0"/>
      <p:bldP spid="556104" grpId="0" autoUpdateAnimBg="0"/>
      <p:bldP spid="5561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Text Box 2"/>
          <p:cNvSpPr txBox="1">
            <a:spLocks noChangeArrowheads="1"/>
          </p:cNvSpPr>
          <p:nvPr/>
        </p:nvSpPr>
        <p:spPr bwMode="auto">
          <a:xfrm>
            <a:off x="839043" y="381000"/>
            <a:ext cx="704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4、根据状态表和状态编码构造转移/输出表</a:t>
            </a:r>
          </a:p>
        </p:txBody>
      </p:sp>
      <p:grpSp>
        <p:nvGrpSpPr>
          <p:cNvPr id="557059" name="Group 3"/>
          <p:cNvGrpSpPr>
            <a:grpSpLocks/>
          </p:cNvGrpSpPr>
          <p:nvPr/>
        </p:nvGrpSpPr>
        <p:grpSpPr bwMode="auto">
          <a:xfrm>
            <a:off x="2971800" y="990600"/>
            <a:ext cx="5257800" cy="4267200"/>
            <a:chOff x="2016" y="912"/>
            <a:chExt cx="3312" cy="2688"/>
          </a:xfrm>
        </p:grpSpPr>
        <p:sp>
          <p:nvSpPr>
            <p:cNvPr id="557060" name="Text Box 4"/>
            <p:cNvSpPr txBox="1">
              <a:spLocks noChangeArrowheads="1"/>
            </p:cNvSpPr>
            <p:nvPr/>
          </p:nvSpPr>
          <p:spPr bwMode="auto">
            <a:xfrm>
              <a:off x="2048" y="1582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>
                  <a:latin typeface="Tahoma" pitchFamily="34" charset="0"/>
                </a:rPr>
                <a:t>INIT</a:t>
              </a:r>
            </a:p>
          </p:txBody>
        </p:sp>
        <p:sp>
          <p:nvSpPr>
            <p:cNvPr id="557061" name="Text Box 5"/>
            <p:cNvSpPr txBox="1">
              <a:spLocks noChangeArrowheads="1"/>
            </p:cNvSpPr>
            <p:nvPr/>
          </p:nvSpPr>
          <p:spPr bwMode="auto">
            <a:xfrm>
              <a:off x="2079" y="1920"/>
              <a:ext cx="3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A0</a:t>
              </a:r>
            </a:p>
          </p:txBody>
        </p:sp>
        <p:sp>
          <p:nvSpPr>
            <p:cNvPr id="557062" name="Text Box 6"/>
            <p:cNvSpPr txBox="1">
              <a:spLocks noChangeArrowheads="1"/>
            </p:cNvSpPr>
            <p:nvPr/>
          </p:nvSpPr>
          <p:spPr bwMode="auto">
            <a:xfrm>
              <a:off x="2079" y="2256"/>
              <a:ext cx="3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A1</a:t>
              </a:r>
            </a:p>
          </p:txBody>
        </p:sp>
        <p:sp>
          <p:nvSpPr>
            <p:cNvPr id="557063" name="Text Box 7"/>
            <p:cNvSpPr txBox="1">
              <a:spLocks noChangeArrowheads="1"/>
            </p:cNvSpPr>
            <p:nvPr/>
          </p:nvSpPr>
          <p:spPr bwMode="auto">
            <a:xfrm>
              <a:off x="2039" y="2592"/>
              <a:ext cx="4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OK0</a:t>
              </a:r>
            </a:p>
          </p:txBody>
        </p:sp>
        <p:sp>
          <p:nvSpPr>
            <p:cNvPr id="557064" name="Text Box 8"/>
            <p:cNvSpPr txBox="1">
              <a:spLocks noChangeArrowheads="1"/>
            </p:cNvSpPr>
            <p:nvPr/>
          </p:nvSpPr>
          <p:spPr bwMode="auto">
            <a:xfrm>
              <a:off x="2024" y="2928"/>
              <a:ext cx="4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OK1</a:t>
              </a:r>
              <a:endParaRPr lang="zh-CN" altLang="en-US" sz="2400"/>
            </a:p>
          </p:txBody>
        </p:sp>
        <p:grpSp>
          <p:nvGrpSpPr>
            <p:cNvPr id="557065" name="Group 9"/>
            <p:cNvGrpSpPr>
              <a:grpSpLocks/>
            </p:cNvGrpSpPr>
            <p:nvPr/>
          </p:nvGrpSpPr>
          <p:grpSpPr bwMode="auto">
            <a:xfrm>
              <a:off x="2016" y="912"/>
              <a:ext cx="3312" cy="2688"/>
              <a:chOff x="2112" y="480"/>
              <a:chExt cx="3312" cy="2688"/>
            </a:xfrm>
          </p:grpSpPr>
          <p:sp>
            <p:nvSpPr>
              <p:cNvPr id="557066" name="Line 10"/>
              <p:cNvSpPr>
                <a:spLocks noChangeShapeType="1"/>
              </p:cNvSpPr>
              <p:nvPr/>
            </p:nvSpPr>
            <p:spPr bwMode="auto">
              <a:xfrm>
                <a:off x="2112" y="528"/>
                <a:ext cx="3312" cy="0"/>
              </a:xfrm>
              <a:prstGeom prst="line">
                <a:avLst/>
              </a:prstGeom>
              <a:noFill/>
              <a:ln w="5715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557067" name="Text Box 11"/>
              <p:cNvSpPr txBox="1">
                <a:spLocks noChangeArrowheads="1"/>
              </p:cNvSpPr>
              <p:nvPr/>
            </p:nvSpPr>
            <p:spPr bwMode="auto">
              <a:xfrm>
                <a:off x="2311" y="672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  <a:ea typeface="黑体" pitchFamily="2" charset="-122"/>
                  </a:rPr>
                  <a:t>S</a:t>
                </a:r>
              </a:p>
            </p:txBody>
          </p:sp>
          <p:sp>
            <p:nvSpPr>
              <p:cNvPr id="557068" name="Line 12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33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557069" name="Text Box 13"/>
              <p:cNvSpPr txBox="1">
                <a:spLocks noChangeArrowheads="1"/>
              </p:cNvSpPr>
              <p:nvPr/>
            </p:nvSpPr>
            <p:spPr bwMode="auto">
              <a:xfrm>
                <a:off x="2866" y="480"/>
                <a:ext cx="2055" cy="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>
                    <a:latin typeface="Tahoma" pitchFamily="34" charset="0"/>
                  </a:rPr>
                  <a:t>AB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2400">
                    <a:latin typeface="Tahoma" pitchFamily="34" charset="0"/>
                  </a:rPr>
                  <a:t>00      01      11      10</a:t>
                </a:r>
              </a:p>
            </p:txBody>
          </p:sp>
          <p:sp>
            <p:nvSpPr>
              <p:cNvPr id="557070" name="Line 14"/>
              <p:cNvSpPr>
                <a:spLocks noChangeShapeType="1"/>
              </p:cNvSpPr>
              <p:nvPr/>
            </p:nvSpPr>
            <p:spPr bwMode="auto">
              <a:xfrm>
                <a:off x="2688" y="528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557071" name="Line 15"/>
              <p:cNvSpPr>
                <a:spLocks noChangeShapeType="1"/>
              </p:cNvSpPr>
              <p:nvPr/>
            </p:nvSpPr>
            <p:spPr bwMode="auto">
              <a:xfrm>
                <a:off x="2688" y="81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557072" name="Line 16"/>
              <p:cNvSpPr>
                <a:spLocks noChangeShapeType="1"/>
              </p:cNvSpPr>
              <p:nvPr/>
            </p:nvSpPr>
            <p:spPr bwMode="auto">
              <a:xfrm>
                <a:off x="2112" y="3168"/>
                <a:ext cx="3312" cy="0"/>
              </a:xfrm>
              <a:prstGeom prst="line">
                <a:avLst/>
              </a:prstGeom>
              <a:noFill/>
              <a:ln w="57150" cmpd="thinThick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557073" name="Text Box 17"/>
              <p:cNvSpPr txBox="1">
                <a:spLocks noChangeArrowheads="1"/>
              </p:cNvSpPr>
              <p:nvPr/>
            </p:nvSpPr>
            <p:spPr bwMode="auto">
              <a:xfrm>
                <a:off x="3768" y="2832"/>
                <a:ext cx="33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S*</a:t>
                </a:r>
                <a:endParaRPr lang="zh-CN" altLang="en-US" sz="2400">
                  <a:latin typeface="Tahoma" pitchFamily="34" charset="0"/>
                </a:endParaRPr>
              </a:p>
            </p:txBody>
          </p:sp>
          <p:sp>
            <p:nvSpPr>
              <p:cNvPr id="557074" name="Line 18"/>
              <p:cNvSpPr>
                <a:spLocks noChangeShapeType="1"/>
              </p:cNvSpPr>
              <p:nvPr/>
            </p:nvSpPr>
            <p:spPr bwMode="auto">
              <a:xfrm>
                <a:off x="2688" y="2832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557075" name="Line 19"/>
              <p:cNvSpPr>
                <a:spLocks noChangeShapeType="1"/>
              </p:cNvSpPr>
              <p:nvPr/>
            </p:nvSpPr>
            <p:spPr bwMode="auto">
              <a:xfrm>
                <a:off x="5088" y="528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557076" name="Text Box 20"/>
              <p:cNvSpPr txBox="1">
                <a:spLocks noChangeArrowheads="1"/>
              </p:cNvSpPr>
              <p:nvPr/>
            </p:nvSpPr>
            <p:spPr bwMode="auto">
              <a:xfrm>
                <a:off x="5142" y="672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557077" name="Text Box 21"/>
              <p:cNvSpPr txBox="1">
                <a:spLocks noChangeArrowheads="1"/>
              </p:cNvSpPr>
              <p:nvPr/>
            </p:nvSpPr>
            <p:spPr bwMode="auto">
              <a:xfrm>
                <a:off x="5138" y="1152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7078" name="Text Box 22"/>
              <p:cNvSpPr txBox="1">
                <a:spLocks noChangeArrowheads="1"/>
              </p:cNvSpPr>
              <p:nvPr/>
            </p:nvSpPr>
            <p:spPr bwMode="auto">
              <a:xfrm>
                <a:off x="2847" y="1152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</a:rPr>
                  <a:t>A0</a:t>
                </a:r>
              </a:p>
            </p:txBody>
          </p:sp>
          <p:sp>
            <p:nvSpPr>
              <p:cNvPr id="557079" name="Text Box 23"/>
              <p:cNvSpPr txBox="1">
                <a:spLocks noChangeArrowheads="1"/>
              </p:cNvSpPr>
              <p:nvPr/>
            </p:nvSpPr>
            <p:spPr bwMode="auto">
              <a:xfrm>
                <a:off x="3423" y="1152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</a:rPr>
                  <a:t>A0</a:t>
                </a:r>
              </a:p>
            </p:txBody>
          </p:sp>
          <p:sp>
            <p:nvSpPr>
              <p:cNvPr id="557080" name="Text Box 24"/>
              <p:cNvSpPr txBox="1">
                <a:spLocks noChangeArrowheads="1"/>
              </p:cNvSpPr>
              <p:nvPr/>
            </p:nvSpPr>
            <p:spPr bwMode="auto">
              <a:xfrm>
                <a:off x="4014" y="1152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</a:rPr>
                  <a:t>A1</a:t>
                </a:r>
              </a:p>
            </p:txBody>
          </p:sp>
          <p:sp>
            <p:nvSpPr>
              <p:cNvPr id="557081" name="Text Box 25"/>
              <p:cNvSpPr txBox="1">
                <a:spLocks noChangeArrowheads="1"/>
              </p:cNvSpPr>
              <p:nvPr/>
            </p:nvSpPr>
            <p:spPr bwMode="auto">
              <a:xfrm>
                <a:off x="4590" y="1152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</a:rPr>
                  <a:t>A1</a:t>
                </a:r>
              </a:p>
            </p:txBody>
          </p:sp>
          <p:sp>
            <p:nvSpPr>
              <p:cNvPr id="557082" name="Text Box 26"/>
              <p:cNvSpPr txBox="1">
                <a:spLocks noChangeArrowheads="1"/>
              </p:cNvSpPr>
              <p:nvPr/>
            </p:nvSpPr>
            <p:spPr bwMode="auto">
              <a:xfrm>
                <a:off x="5136" y="1488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7083" name="Text Box 27"/>
              <p:cNvSpPr txBox="1">
                <a:spLocks noChangeArrowheads="1"/>
              </p:cNvSpPr>
              <p:nvPr/>
            </p:nvSpPr>
            <p:spPr bwMode="auto">
              <a:xfrm>
                <a:off x="2759" y="1486"/>
                <a:ext cx="4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</a:rPr>
                  <a:t>OK0</a:t>
                </a:r>
              </a:p>
            </p:txBody>
          </p:sp>
          <p:sp>
            <p:nvSpPr>
              <p:cNvPr id="557084" name="Text Box 28"/>
              <p:cNvSpPr txBox="1">
                <a:spLocks noChangeArrowheads="1"/>
              </p:cNvSpPr>
              <p:nvPr/>
            </p:nvSpPr>
            <p:spPr bwMode="auto">
              <a:xfrm>
                <a:off x="3383" y="1486"/>
                <a:ext cx="4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</a:rPr>
                  <a:t>OK0</a:t>
                </a:r>
              </a:p>
            </p:txBody>
          </p:sp>
          <p:sp>
            <p:nvSpPr>
              <p:cNvPr id="557085" name="Text Box 29"/>
              <p:cNvSpPr txBox="1">
                <a:spLocks noChangeArrowheads="1"/>
              </p:cNvSpPr>
              <p:nvPr/>
            </p:nvSpPr>
            <p:spPr bwMode="auto">
              <a:xfrm>
                <a:off x="4014" y="1488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</a:rPr>
                  <a:t>A1</a:t>
                </a:r>
              </a:p>
            </p:txBody>
          </p:sp>
          <p:sp>
            <p:nvSpPr>
              <p:cNvPr id="557086" name="Text Box 30"/>
              <p:cNvSpPr txBox="1">
                <a:spLocks noChangeArrowheads="1"/>
              </p:cNvSpPr>
              <p:nvPr/>
            </p:nvSpPr>
            <p:spPr bwMode="auto">
              <a:xfrm>
                <a:off x="4590" y="1488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</a:rPr>
                  <a:t>A1</a:t>
                </a:r>
              </a:p>
            </p:txBody>
          </p:sp>
          <p:sp>
            <p:nvSpPr>
              <p:cNvPr id="557087" name="Text Box 31"/>
              <p:cNvSpPr txBox="1">
                <a:spLocks noChangeArrowheads="1"/>
              </p:cNvSpPr>
              <p:nvPr/>
            </p:nvSpPr>
            <p:spPr bwMode="auto">
              <a:xfrm>
                <a:off x="5138" y="1824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0</a:t>
                </a:r>
                <a:endParaRPr lang="zh-CN" altLang="en-US" sz="2400">
                  <a:latin typeface="Tahoma" pitchFamily="34" charset="0"/>
                </a:endParaRPr>
              </a:p>
            </p:txBody>
          </p:sp>
          <p:sp>
            <p:nvSpPr>
              <p:cNvPr id="557088" name="Text Box 32"/>
              <p:cNvSpPr txBox="1">
                <a:spLocks noChangeArrowheads="1"/>
              </p:cNvSpPr>
              <p:nvPr/>
            </p:nvSpPr>
            <p:spPr bwMode="auto">
              <a:xfrm>
                <a:off x="2832" y="1824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A0</a:t>
                </a:r>
                <a:endParaRPr lang="zh-CN" altLang="en-US" sz="2400">
                  <a:latin typeface="Tahoma" pitchFamily="34" charset="0"/>
                </a:endParaRPr>
              </a:p>
            </p:txBody>
          </p:sp>
          <p:sp>
            <p:nvSpPr>
              <p:cNvPr id="557089" name="Text Box 33"/>
              <p:cNvSpPr txBox="1">
                <a:spLocks noChangeArrowheads="1"/>
              </p:cNvSpPr>
              <p:nvPr/>
            </p:nvSpPr>
            <p:spPr bwMode="auto">
              <a:xfrm>
                <a:off x="3423" y="1824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A0</a:t>
                </a:r>
                <a:endParaRPr lang="zh-CN" altLang="en-US" sz="2400">
                  <a:latin typeface="Tahoma" pitchFamily="34" charset="0"/>
                </a:endParaRPr>
              </a:p>
            </p:txBody>
          </p:sp>
          <p:sp>
            <p:nvSpPr>
              <p:cNvPr id="557090" name="Text Box 34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4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OK1</a:t>
                </a:r>
                <a:endParaRPr lang="zh-CN" altLang="en-US" sz="2400"/>
              </a:p>
            </p:txBody>
          </p:sp>
          <p:sp>
            <p:nvSpPr>
              <p:cNvPr id="557091" name="Text Box 35"/>
              <p:cNvSpPr txBox="1">
                <a:spLocks noChangeArrowheads="1"/>
              </p:cNvSpPr>
              <p:nvPr/>
            </p:nvSpPr>
            <p:spPr bwMode="auto">
              <a:xfrm>
                <a:off x="4512" y="1824"/>
                <a:ext cx="4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OK1</a:t>
                </a:r>
                <a:endParaRPr lang="zh-CN" altLang="en-US" sz="2400"/>
              </a:p>
            </p:txBody>
          </p:sp>
          <p:sp>
            <p:nvSpPr>
              <p:cNvPr id="557092" name="Text Box 36"/>
              <p:cNvSpPr txBox="1">
                <a:spLocks noChangeArrowheads="1"/>
              </p:cNvSpPr>
              <p:nvPr/>
            </p:nvSpPr>
            <p:spPr bwMode="auto">
              <a:xfrm>
                <a:off x="5136" y="2160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57093" name="Text Box 37"/>
              <p:cNvSpPr txBox="1">
                <a:spLocks noChangeArrowheads="1"/>
              </p:cNvSpPr>
              <p:nvPr/>
            </p:nvSpPr>
            <p:spPr bwMode="auto">
              <a:xfrm>
                <a:off x="2736" y="2160"/>
                <a:ext cx="4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OK0</a:t>
                </a:r>
                <a:endParaRPr lang="zh-CN" altLang="en-US" sz="2400">
                  <a:latin typeface="Tahoma" pitchFamily="34" charset="0"/>
                </a:endParaRPr>
              </a:p>
            </p:txBody>
          </p:sp>
          <p:sp>
            <p:nvSpPr>
              <p:cNvPr id="557094" name="Text Box 38"/>
              <p:cNvSpPr txBox="1">
                <a:spLocks noChangeArrowheads="1"/>
              </p:cNvSpPr>
              <p:nvPr/>
            </p:nvSpPr>
            <p:spPr bwMode="auto">
              <a:xfrm>
                <a:off x="3366" y="2160"/>
                <a:ext cx="5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2400">
                    <a:latin typeface="Tahoma" pitchFamily="34" charset="0"/>
                  </a:rPr>
                  <a:t>OK0</a:t>
                </a:r>
                <a:r>
                  <a:rPr lang="en-US" altLang="zh-CN" sz="2400" baseline="-25000">
                    <a:latin typeface="Tahoma" pitchFamily="34" charset="0"/>
                  </a:rPr>
                  <a:t> </a:t>
                </a:r>
                <a:endParaRPr lang="zh-CN" altLang="en-US" sz="2400" baseline="-25000">
                  <a:latin typeface="Tahoma" pitchFamily="34" charset="0"/>
                </a:endParaRPr>
              </a:p>
            </p:txBody>
          </p:sp>
          <p:sp>
            <p:nvSpPr>
              <p:cNvPr id="557095" name="Text Box 39"/>
              <p:cNvSpPr txBox="1">
                <a:spLocks noChangeArrowheads="1"/>
              </p:cNvSpPr>
              <p:nvPr/>
            </p:nvSpPr>
            <p:spPr bwMode="auto">
              <a:xfrm>
                <a:off x="4575" y="2160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A1</a:t>
                </a:r>
                <a:endParaRPr lang="zh-CN" altLang="en-US" sz="2400">
                  <a:latin typeface="Tahoma" pitchFamily="34" charset="0"/>
                </a:endParaRPr>
              </a:p>
            </p:txBody>
          </p:sp>
          <p:sp>
            <p:nvSpPr>
              <p:cNvPr id="557096" name="Text Box 40"/>
              <p:cNvSpPr txBox="1">
                <a:spLocks noChangeArrowheads="1"/>
              </p:cNvSpPr>
              <p:nvPr/>
            </p:nvSpPr>
            <p:spPr bwMode="auto">
              <a:xfrm>
                <a:off x="5136" y="2496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57097" name="Text Box 41"/>
              <p:cNvSpPr txBox="1">
                <a:spLocks noChangeArrowheads="1"/>
              </p:cNvSpPr>
              <p:nvPr/>
            </p:nvSpPr>
            <p:spPr bwMode="auto">
              <a:xfrm>
                <a:off x="2832" y="2496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A0</a:t>
                </a:r>
                <a:endParaRPr lang="zh-CN" altLang="en-US" sz="2400">
                  <a:latin typeface="Tahoma" pitchFamily="34" charset="0"/>
                </a:endParaRPr>
              </a:p>
            </p:txBody>
          </p:sp>
          <p:sp>
            <p:nvSpPr>
              <p:cNvPr id="557098" name="Text Box 42"/>
              <p:cNvSpPr txBox="1">
                <a:spLocks noChangeArrowheads="1"/>
              </p:cNvSpPr>
              <p:nvPr/>
            </p:nvSpPr>
            <p:spPr bwMode="auto">
              <a:xfrm>
                <a:off x="3944" y="2496"/>
                <a:ext cx="4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OK1</a:t>
                </a:r>
                <a:endParaRPr lang="zh-CN" altLang="en-US" sz="2400">
                  <a:latin typeface="Tahoma" pitchFamily="34" charset="0"/>
                </a:endParaRPr>
              </a:p>
            </p:txBody>
          </p:sp>
          <p:sp>
            <p:nvSpPr>
              <p:cNvPr id="557099" name="Text Box 43"/>
              <p:cNvSpPr txBox="1">
                <a:spLocks noChangeArrowheads="1"/>
              </p:cNvSpPr>
              <p:nvPr/>
            </p:nvSpPr>
            <p:spPr bwMode="auto">
              <a:xfrm>
                <a:off x="4512" y="2496"/>
                <a:ext cx="4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OK1</a:t>
                </a:r>
                <a:endParaRPr lang="zh-CN" altLang="en-US" sz="2400">
                  <a:latin typeface="Tahoma" pitchFamily="34" charset="0"/>
                </a:endParaRPr>
              </a:p>
            </p:txBody>
          </p:sp>
          <p:sp>
            <p:nvSpPr>
              <p:cNvPr id="557100" name="Text Box 44"/>
              <p:cNvSpPr txBox="1">
                <a:spLocks noChangeArrowheads="1"/>
              </p:cNvSpPr>
              <p:nvPr/>
            </p:nvSpPr>
            <p:spPr bwMode="auto">
              <a:xfrm>
                <a:off x="3374" y="2496"/>
                <a:ext cx="5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2400">
                    <a:latin typeface="Tahoma" pitchFamily="34" charset="0"/>
                  </a:rPr>
                  <a:t>OK0</a:t>
                </a:r>
                <a:r>
                  <a:rPr lang="en-US" altLang="zh-CN" sz="2400" baseline="-25000">
                    <a:latin typeface="Tahoma" pitchFamily="34" charset="0"/>
                  </a:rPr>
                  <a:t> </a:t>
                </a:r>
                <a:endParaRPr lang="zh-CN" altLang="en-US" sz="2400" baseline="-25000">
                  <a:latin typeface="Tahoma" pitchFamily="34" charset="0"/>
                </a:endParaRPr>
              </a:p>
            </p:txBody>
          </p:sp>
          <p:sp>
            <p:nvSpPr>
              <p:cNvPr id="557101" name="Text Box 45"/>
              <p:cNvSpPr txBox="1">
                <a:spLocks noChangeArrowheads="1"/>
              </p:cNvSpPr>
              <p:nvPr/>
            </p:nvSpPr>
            <p:spPr bwMode="auto">
              <a:xfrm>
                <a:off x="3936" y="2160"/>
                <a:ext cx="4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OK1</a:t>
                </a:r>
                <a:endParaRPr lang="zh-CN" altLang="en-US" sz="2400"/>
              </a:p>
            </p:txBody>
          </p:sp>
        </p:grpSp>
      </p:grpSp>
      <p:sp>
        <p:nvSpPr>
          <p:cNvPr id="557102" name="Text Box 46"/>
          <p:cNvSpPr txBox="1">
            <a:spLocks noChangeArrowheads="1"/>
          </p:cNvSpPr>
          <p:nvPr/>
        </p:nvSpPr>
        <p:spPr bwMode="auto">
          <a:xfrm>
            <a:off x="3024207" y="2057400"/>
            <a:ext cx="78579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</a:rPr>
              <a:t> 000</a:t>
            </a:r>
          </a:p>
        </p:txBody>
      </p:sp>
      <p:sp>
        <p:nvSpPr>
          <p:cNvPr id="557103" name="Text Box 47"/>
          <p:cNvSpPr txBox="1">
            <a:spLocks noChangeArrowheads="1"/>
          </p:cNvSpPr>
          <p:nvPr/>
        </p:nvSpPr>
        <p:spPr bwMode="auto">
          <a:xfrm>
            <a:off x="3120388" y="2590800"/>
            <a:ext cx="68961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>
                <a:solidFill>
                  <a:schemeClr val="hlink"/>
                </a:solidFill>
                <a:latin typeface="Tahoma" pitchFamily="34" charset="0"/>
              </a:rPr>
              <a:t>100</a:t>
            </a:r>
          </a:p>
        </p:txBody>
      </p:sp>
      <p:sp>
        <p:nvSpPr>
          <p:cNvPr id="557104" name="Text Box 48"/>
          <p:cNvSpPr txBox="1">
            <a:spLocks noChangeArrowheads="1"/>
          </p:cNvSpPr>
          <p:nvPr/>
        </p:nvSpPr>
        <p:spPr bwMode="auto">
          <a:xfrm>
            <a:off x="4073206" y="2057400"/>
            <a:ext cx="68961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hlink"/>
                </a:solidFill>
                <a:latin typeface="Tahoma" pitchFamily="34" charset="0"/>
              </a:rPr>
              <a:t>100</a:t>
            </a:r>
          </a:p>
        </p:txBody>
      </p:sp>
      <p:sp>
        <p:nvSpPr>
          <p:cNvPr id="557105" name="Text Box 49"/>
          <p:cNvSpPr txBox="1">
            <a:spLocks noChangeArrowheads="1"/>
          </p:cNvSpPr>
          <p:nvPr/>
        </p:nvSpPr>
        <p:spPr bwMode="auto">
          <a:xfrm>
            <a:off x="5025388" y="2057400"/>
            <a:ext cx="68961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>
                <a:solidFill>
                  <a:schemeClr val="hlink"/>
                </a:solidFill>
                <a:latin typeface="Tahoma" pitchFamily="34" charset="0"/>
              </a:rPr>
              <a:t>100</a:t>
            </a:r>
          </a:p>
        </p:txBody>
      </p:sp>
      <p:sp>
        <p:nvSpPr>
          <p:cNvPr id="557106" name="Text Box 50"/>
          <p:cNvSpPr txBox="1">
            <a:spLocks noChangeArrowheads="1"/>
          </p:cNvSpPr>
          <p:nvPr/>
        </p:nvSpPr>
        <p:spPr bwMode="auto">
          <a:xfrm>
            <a:off x="4110988" y="3124200"/>
            <a:ext cx="68961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>
                <a:solidFill>
                  <a:schemeClr val="hlink"/>
                </a:solidFill>
                <a:latin typeface="Tahoma" pitchFamily="34" charset="0"/>
              </a:rPr>
              <a:t>100</a:t>
            </a:r>
          </a:p>
        </p:txBody>
      </p:sp>
      <p:sp>
        <p:nvSpPr>
          <p:cNvPr id="557107" name="Text Box 51"/>
          <p:cNvSpPr txBox="1">
            <a:spLocks noChangeArrowheads="1"/>
          </p:cNvSpPr>
          <p:nvPr/>
        </p:nvSpPr>
        <p:spPr bwMode="auto">
          <a:xfrm>
            <a:off x="5025388" y="3124200"/>
            <a:ext cx="68961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>
                <a:solidFill>
                  <a:schemeClr val="hlink"/>
                </a:solidFill>
                <a:latin typeface="Tahoma" pitchFamily="34" charset="0"/>
              </a:rPr>
              <a:t>100</a:t>
            </a:r>
          </a:p>
        </p:txBody>
      </p:sp>
      <p:sp>
        <p:nvSpPr>
          <p:cNvPr id="557108" name="Text Box 52"/>
          <p:cNvSpPr txBox="1">
            <a:spLocks noChangeArrowheads="1"/>
          </p:cNvSpPr>
          <p:nvPr/>
        </p:nvSpPr>
        <p:spPr bwMode="auto">
          <a:xfrm>
            <a:off x="4110988" y="4191000"/>
            <a:ext cx="68961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>
                <a:solidFill>
                  <a:schemeClr val="hlink"/>
                </a:solidFill>
                <a:latin typeface="Tahoma" pitchFamily="34" charset="0"/>
              </a:rPr>
              <a:t>100</a:t>
            </a:r>
          </a:p>
        </p:txBody>
      </p:sp>
      <p:sp>
        <p:nvSpPr>
          <p:cNvPr id="557109" name="Text Box 53"/>
          <p:cNvSpPr txBox="1">
            <a:spLocks noChangeArrowheads="1"/>
          </p:cNvSpPr>
          <p:nvPr/>
        </p:nvSpPr>
        <p:spPr bwMode="auto">
          <a:xfrm>
            <a:off x="3120388" y="3124200"/>
            <a:ext cx="68961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>
                <a:solidFill>
                  <a:schemeClr val="hlink"/>
                </a:solidFill>
                <a:latin typeface="Tahoma" pitchFamily="34" charset="0"/>
              </a:rPr>
              <a:t>101</a:t>
            </a:r>
          </a:p>
        </p:txBody>
      </p:sp>
      <p:sp>
        <p:nvSpPr>
          <p:cNvPr id="557110" name="Text Box 54"/>
          <p:cNvSpPr txBox="1">
            <a:spLocks noChangeArrowheads="1"/>
          </p:cNvSpPr>
          <p:nvPr/>
        </p:nvSpPr>
        <p:spPr bwMode="auto">
          <a:xfrm>
            <a:off x="3059832" y="3657600"/>
            <a:ext cx="68961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</a:rPr>
              <a:t>110</a:t>
            </a:r>
          </a:p>
        </p:txBody>
      </p:sp>
      <p:grpSp>
        <p:nvGrpSpPr>
          <p:cNvPr id="557111" name="Group 55"/>
          <p:cNvGrpSpPr>
            <a:grpSpLocks/>
          </p:cNvGrpSpPr>
          <p:nvPr/>
        </p:nvGrpSpPr>
        <p:grpSpPr bwMode="auto">
          <a:xfrm>
            <a:off x="5940425" y="2057401"/>
            <a:ext cx="1606550" cy="2062163"/>
            <a:chOff x="3598" y="1440"/>
            <a:chExt cx="1012" cy="1299"/>
          </a:xfrm>
        </p:grpSpPr>
        <p:sp>
          <p:nvSpPr>
            <p:cNvPr id="557112" name="Text Box 56"/>
            <p:cNvSpPr txBox="1">
              <a:spLocks noChangeArrowheads="1"/>
            </p:cNvSpPr>
            <p:nvPr/>
          </p:nvSpPr>
          <p:spPr bwMode="auto">
            <a:xfrm>
              <a:off x="3598" y="1440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101</a:t>
              </a:r>
            </a:p>
          </p:txBody>
        </p:sp>
        <p:sp>
          <p:nvSpPr>
            <p:cNvPr id="557113" name="Text Box 57"/>
            <p:cNvSpPr txBox="1">
              <a:spLocks noChangeArrowheads="1"/>
            </p:cNvSpPr>
            <p:nvPr/>
          </p:nvSpPr>
          <p:spPr bwMode="auto">
            <a:xfrm>
              <a:off x="4174" y="1440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</a:rPr>
                <a:t>101</a:t>
              </a:r>
            </a:p>
          </p:txBody>
        </p:sp>
        <p:sp>
          <p:nvSpPr>
            <p:cNvPr id="557114" name="Text Box 58"/>
            <p:cNvSpPr txBox="1">
              <a:spLocks noChangeArrowheads="1"/>
            </p:cNvSpPr>
            <p:nvPr/>
          </p:nvSpPr>
          <p:spPr bwMode="auto">
            <a:xfrm>
              <a:off x="3600" y="1776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101</a:t>
              </a:r>
            </a:p>
          </p:txBody>
        </p:sp>
        <p:sp>
          <p:nvSpPr>
            <p:cNvPr id="557115" name="Text Box 59"/>
            <p:cNvSpPr txBox="1">
              <a:spLocks noChangeArrowheads="1"/>
            </p:cNvSpPr>
            <p:nvPr/>
          </p:nvSpPr>
          <p:spPr bwMode="auto">
            <a:xfrm>
              <a:off x="4174" y="1776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101</a:t>
              </a:r>
            </a:p>
          </p:txBody>
        </p:sp>
        <p:sp>
          <p:nvSpPr>
            <p:cNvPr id="557116" name="Text Box 60"/>
            <p:cNvSpPr txBox="1">
              <a:spLocks noChangeArrowheads="1"/>
            </p:cNvSpPr>
            <p:nvPr/>
          </p:nvSpPr>
          <p:spPr bwMode="auto">
            <a:xfrm>
              <a:off x="4176" y="2448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</a:rPr>
                <a:t>101</a:t>
              </a:r>
            </a:p>
          </p:txBody>
        </p:sp>
      </p:grpSp>
      <p:grpSp>
        <p:nvGrpSpPr>
          <p:cNvPr id="557117" name="Group 61"/>
          <p:cNvGrpSpPr>
            <a:grpSpLocks/>
          </p:cNvGrpSpPr>
          <p:nvPr/>
        </p:nvGrpSpPr>
        <p:grpSpPr bwMode="auto">
          <a:xfrm>
            <a:off x="4067175" y="2590801"/>
            <a:ext cx="1651000" cy="2062163"/>
            <a:chOff x="2418" y="1776"/>
            <a:chExt cx="1040" cy="1299"/>
          </a:xfrm>
        </p:grpSpPr>
        <p:sp>
          <p:nvSpPr>
            <p:cNvPr id="557118" name="Text Box 62"/>
            <p:cNvSpPr txBox="1">
              <a:spLocks noChangeArrowheads="1"/>
            </p:cNvSpPr>
            <p:nvPr/>
          </p:nvSpPr>
          <p:spPr bwMode="auto">
            <a:xfrm>
              <a:off x="2446" y="1776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110</a:t>
              </a:r>
            </a:p>
          </p:txBody>
        </p:sp>
        <p:sp>
          <p:nvSpPr>
            <p:cNvPr id="557119" name="Text Box 63"/>
            <p:cNvSpPr txBox="1">
              <a:spLocks noChangeArrowheads="1"/>
            </p:cNvSpPr>
            <p:nvPr/>
          </p:nvSpPr>
          <p:spPr bwMode="auto">
            <a:xfrm>
              <a:off x="3022" y="1776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110</a:t>
              </a:r>
            </a:p>
          </p:txBody>
        </p:sp>
        <p:sp>
          <p:nvSpPr>
            <p:cNvPr id="557120" name="Text Box 64"/>
            <p:cNvSpPr txBox="1">
              <a:spLocks noChangeArrowheads="1"/>
            </p:cNvSpPr>
            <p:nvPr/>
          </p:nvSpPr>
          <p:spPr bwMode="auto">
            <a:xfrm>
              <a:off x="2418" y="2448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</a:rPr>
                <a:t>110</a:t>
              </a:r>
            </a:p>
          </p:txBody>
        </p:sp>
        <p:sp>
          <p:nvSpPr>
            <p:cNvPr id="557121" name="Text Box 65"/>
            <p:cNvSpPr txBox="1">
              <a:spLocks noChangeArrowheads="1"/>
            </p:cNvSpPr>
            <p:nvPr/>
          </p:nvSpPr>
          <p:spPr bwMode="auto">
            <a:xfrm>
              <a:off x="3022" y="2448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110</a:t>
              </a:r>
            </a:p>
          </p:txBody>
        </p:sp>
        <p:sp>
          <p:nvSpPr>
            <p:cNvPr id="557122" name="Text Box 66"/>
            <p:cNvSpPr txBox="1">
              <a:spLocks noChangeArrowheads="1"/>
            </p:cNvSpPr>
            <p:nvPr/>
          </p:nvSpPr>
          <p:spPr bwMode="auto">
            <a:xfrm>
              <a:off x="3024" y="2784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110</a:t>
              </a:r>
            </a:p>
          </p:txBody>
        </p:sp>
      </p:grpSp>
      <p:sp>
        <p:nvSpPr>
          <p:cNvPr id="557123" name="Text Box 67"/>
          <p:cNvSpPr txBox="1">
            <a:spLocks noChangeArrowheads="1"/>
          </p:cNvSpPr>
          <p:nvPr/>
        </p:nvSpPr>
        <p:spPr bwMode="auto">
          <a:xfrm>
            <a:off x="3059832" y="4191000"/>
            <a:ext cx="68961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</a:rPr>
              <a:t>111</a:t>
            </a:r>
          </a:p>
        </p:txBody>
      </p:sp>
      <p:grpSp>
        <p:nvGrpSpPr>
          <p:cNvPr id="557124" name="Group 68"/>
          <p:cNvGrpSpPr>
            <a:grpSpLocks/>
          </p:cNvGrpSpPr>
          <p:nvPr/>
        </p:nvGrpSpPr>
        <p:grpSpPr bwMode="auto">
          <a:xfrm>
            <a:off x="5943600" y="3124201"/>
            <a:ext cx="1606550" cy="1528763"/>
            <a:chOff x="3118" y="2256"/>
            <a:chExt cx="1012" cy="963"/>
          </a:xfrm>
        </p:grpSpPr>
        <p:sp>
          <p:nvSpPr>
            <p:cNvPr id="557125" name="Text Box 69"/>
            <p:cNvSpPr txBox="1">
              <a:spLocks noChangeArrowheads="1"/>
            </p:cNvSpPr>
            <p:nvPr/>
          </p:nvSpPr>
          <p:spPr bwMode="auto">
            <a:xfrm>
              <a:off x="3118" y="2256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111</a:t>
              </a:r>
            </a:p>
          </p:txBody>
        </p:sp>
        <p:sp>
          <p:nvSpPr>
            <p:cNvPr id="557126" name="Text Box 70"/>
            <p:cNvSpPr txBox="1">
              <a:spLocks noChangeArrowheads="1"/>
            </p:cNvSpPr>
            <p:nvPr/>
          </p:nvSpPr>
          <p:spPr bwMode="auto">
            <a:xfrm>
              <a:off x="3694" y="2256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111</a:t>
              </a:r>
            </a:p>
          </p:txBody>
        </p:sp>
        <p:sp>
          <p:nvSpPr>
            <p:cNvPr id="557127" name="Text Box 71"/>
            <p:cNvSpPr txBox="1">
              <a:spLocks noChangeArrowheads="1"/>
            </p:cNvSpPr>
            <p:nvPr/>
          </p:nvSpPr>
          <p:spPr bwMode="auto">
            <a:xfrm>
              <a:off x="3120" y="2928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111</a:t>
              </a:r>
            </a:p>
          </p:txBody>
        </p:sp>
        <p:sp>
          <p:nvSpPr>
            <p:cNvPr id="557128" name="Text Box 72"/>
            <p:cNvSpPr txBox="1">
              <a:spLocks noChangeArrowheads="1"/>
            </p:cNvSpPr>
            <p:nvPr/>
          </p:nvSpPr>
          <p:spPr bwMode="auto">
            <a:xfrm>
              <a:off x="3696" y="2928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111</a:t>
              </a:r>
            </a:p>
          </p:txBody>
        </p:sp>
        <p:sp>
          <p:nvSpPr>
            <p:cNvPr id="557129" name="Text Box 73"/>
            <p:cNvSpPr txBox="1">
              <a:spLocks noChangeArrowheads="1"/>
            </p:cNvSpPr>
            <p:nvPr/>
          </p:nvSpPr>
          <p:spPr bwMode="auto">
            <a:xfrm>
              <a:off x="3120" y="2592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111</a:t>
              </a:r>
            </a:p>
          </p:txBody>
        </p:sp>
      </p:grpSp>
      <p:sp>
        <p:nvSpPr>
          <p:cNvPr id="557130" name="Text Box 74"/>
          <p:cNvSpPr txBox="1">
            <a:spLocks noChangeArrowheads="1"/>
          </p:cNvSpPr>
          <p:nvPr/>
        </p:nvSpPr>
        <p:spPr bwMode="auto">
          <a:xfrm>
            <a:off x="2362200" y="1292225"/>
            <a:ext cx="134363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ahoma" pitchFamily="34" charset="0"/>
              </a:rPr>
              <a:t>Q1Q2Q3</a:t>
            </a:r>
          </a:p>
        </p:txBody>
      </p:sp>
      <p:grpSp>
        <p:nvGrpSpPr>
          <p:cNvPr id="557131" name="Group 75"/>
          <p:cNvGrpSpPr>
            <a:grpSpLocks/>
          </p:cNvGrpSpPr>
          <p:nvPr/>
        </p:nvGrpSpPr>
        <p:grpSpPr bwMode="auto">
          <a:xfrm>
            <a:off x="4730750" y="4724400"/>
            <a:ext cx="2051050" cy="457200"/>
            <a:chOff x="2356" y="3264"/>
            <a:chExt cx="1292" cy="288"/>
          </a:xfrm>
        </p:grpSpPr>
        <p:sp>
          <p:nvSpPr>
            <p:cNvPr id="557132" name="Rectangle 76"/>
            <p:cNvSpPr>
              <a:spLocks noChangeArrowheads="1"/>
            </p:cNvSpPr>
            <p:nvPr/>
          </p:nvSpPr>
          <p:spPr bwMode="auto">
            <a:xfrm>
              <a:off x="2544" y="3312"/>
              <a:ext cx="91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7133" name="Text Box 77"/>
            <p:cNvSpPr txBox="1">
              <a:spLocks noChangeArrowheads="1"/>
            </p:cNvSpPr>
            <p:nvPr/>
          </p:nvSpPr>
          <p:spPr bwMode="auto">
            <a:xfrm>
              <a:off x="2356" y="3264"/>
              <a:ext cx="1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Q1*Q2*Q3*</a:t>
              </a:r>
            </a:p>
          </p:txBody>
        </p:sp>
      </p:grpSp>
      <p:sp>
        <p:nvSpPr>
          <p:cNvPr id="557134" name="Text Box 78"/>
          <p:cNvSpPr txBox="1">
            <a:spLocks noChangeArrowheads="1"/>
          </p:cNvSpPr>
          <p:nvPr/>
        </p:nvSpPr>
        <p:spPr bwMode="auto">
          <a:xfrm>
            <a:off x="449263" y="1609725"/>
            <a:ext cx="2270686" cy="2371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5个输入变量</a:t>
            </a: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：</a:t>
            </a:r>
          </a:p>
          <a:p>
            <a:pPr>
              <a:lnSpc>
                <a:spcPct val="160000"/>
              </a:lnSpc>
            </a:pPr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  A,B,Q1,Q2,Q3</a:t>
            </a:r>
          </a:p>
          <a:p>
            <a:pPr>
              <a:lnSpc>
                <a:spcPct val="16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个输出变量</a:t>
            </a: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：</a:t>
            </a:r>
          </a:p>
          <a:p>
            <a:pPr>
              <a:lnSpc>
                <a:spcPct val="160000"/>
              </a:lnSpc>
            </a:pPr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  Z,D1,D2,D3</a:t>
            </a:r>
          </a:p>
        </p:txBody>
      </p:sp>
      <p:grpSp>
        <p:nvGrpSpPr>
          <p:cNvPr id="557135" name="Group 79"/>
          <p:cNvGrpSpPr>
            <a:grpSpLocks/>
          </p:cNvGrpSpPr>
          <p:nvPr/>
        </p:nvGrpSpPr>
        <p:grpSpPr bwMode="auto">
          <a:xfrm>
            <a:off x="4800600" y="4724405"/>
            <a:ext cx="1905000" cy="461963"/>
            <a:chOff x="2880" y="3120"/>
            <a:chExt cx="1200" cy="291"/>
          </a:xfrm>
        </p:grpSpPr>
        <p:sp>
          <p:nvSpPr>
            <p:cNvPr id="557136" name="Rectangle 80"/>
            <p:cNvSpPr>
              <a:spLocks noChangeArrowheads="1"/>
            </p:cNvSpPr>
            <p:nvPr/>
          </p:nvSpPr>
          <p:spPr bwMode="auto">
            <a:xfrm>
              <a:off x="2880" y="3168"/>
              <a:ext cx="120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57137" name="Text Box 81"/>
            <p:cNvSpPr txBox="1">
              <a:spLocks noChangeArrowheads="1"/>
            </p:cNvSpPr>
            <p:nvPr/>
          </p:nvSpPr>
          <p:spPr bwMode="auto">
            <a:xfrm>
              <a:off x="2976" y="3120"/>
              <a:ext cx="9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</a:rPr>
                <a:t>D1 D2 D3</a:t>
              </a:r>
            </a:p>
          </p:txBody>
        </p:sp>
      </p:grpSp>
      <p:sp>
        <p:nvSpPr>
          <p:cNvPr id="557138" name="AutoShape 82"/>
          <p:cNvSpPr>
            <a:spLocks noChangeArrowheads="1"/>
          </p:cNvSpPr>
          <p:nvPr/>
        </p:nvSpPr>
        <p:spPr bwMode="auto">
          <a:xfrm>
            <a:off x="2133600" y="5029200"/>
            <a:ext cx="2057400" cy="609600"/>
          </a:xfrm>
          <a:prstGeom prst="wedgeRoundRectCallout">
            <a:avLst>
              <a:gd name="adj1" fmla="val 89583"/>
              <a:gd name="adj2" fmla="val -5130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转移/激励表</a:t>
            </a:r>
          </a:p>
        </p:txBody>
      </p:sp>
      <p:sp>
        <p:nvSpPr>
          <p:cNvPr id="557139" name="Text Box 83"/>
          <p:cNvSpPr txBox="1">
            <a:spLocks noChangeArrowheads="1"/>
          </p:cNvSpPr>
          <p:nvPr/>
        </p:nvSpPr>
        <p:spPr bwMode="auto">
          <a:xfrm>
            <a:off x="609600" y="5729288"/>
            <a:ext cx="6840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hlink"/>
                </a:solidFill>
                <a:latin typeface="Tahoma" pitchFamily="34" charset="0"/>
                <a:ea typeface="黑体" pitchFamily="2" charset="-122"/>
              </a:rPr>
              <a:t>5、触发器选型，得到激励方程和输出方程</a:t>
            </a:r>
          </a:p>
        </p:txBody>
      </p:sp>
      <p:grpSp>
        <p:nvGrpSpPr>
          <p:cNvPr id="557140" name="Group 84"/>
          <p:cNvGrpSpPr>
            <a:grpSpLocks/>
          </p:cNvGrpSpPr>
          <p:nvPr/>
        </p:nvGrpSpPr>
        <p:grpSpPr bwMode="auto">
          <a:xfrm>
            <a:off x="762000" y="4343400"/>
            <a:ext cx="1931988" cy="1371600"/>
            <a:chOff x="480" y="2736"/>
            <a:chExt cx="1217" cy="864"/>
          </a:xfrm>
        </p:grpSpPr>
        <p:sp>
          <p:nvSpPr>
            <p:cNvPr id="557141" name="Text Box 85"/>
            <p:cNvSpPr txBox="1">
              <a:spLocks noChangeArrowheads="1"/>
            </p:cNvSpPr>
            <p:nvPr/>
          </p:nvSpPr>
          <p:spPr bwMode="auto">
            <a:xfrm>
              <a:off x="480" y="2736"/>
              <a:ext cx="12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使用</a:t>
              </a:r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D</a:t>
              </a:r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触发器</a:t>
              </a:r>
            </a:p>
          </p:txBody>
        </p:sp>
        <p:sp>
          <p:nvSpPr>
            <p:cNvPr id="557142" name="Line 86"/>
            <p:cNvSpPr>
              <a:spLocks noChangeShapeType="1"/>
            </p:cNvSpPr>
            <p:nvPr/>
          </p:nvSpPr>
          <p:spPr bwMode="auto">
            <a:xfrm flipH="1" flipV="1">
              <a:off x="1104" y="3024"/>
              <a:ext cx="96" cy="57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FC990B-61E5-402F-9690-22F8ACAE80C1}" type="datetime1">
              <a:rPr lang="zh-CN" altLang="en-US" smtClean="0"/>
              <a:t>2019/11/29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10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5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5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5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5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5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5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5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5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5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5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5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5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57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57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57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57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102" grpId="0" animBg="1" autoUpdateAnimBg="0"/>
      <p:bldP spid="557103" grpId="0" animBg="1" autoUpdateAnimBg="0"/>
      <p:bldP spid="557104" grpId="0" animBg="1" autoUpdateAnimBg="0"/>
      <p:bldP spid="557105" grpId="0" animBg="1" autoUpdateAnimBg="0"/>
      <p:bldP spid="557106" grpId="0" animBg="1" autoUpdateAnimBg="0"/>
      <p:bldP spid="557107" grpId="0" animBg="1" autoUpdateAnimBg="0"/>
      <p:bldP spid="557108" grpId="0" animBg="1" autoUpdateAnimBg="0"/>
      <p:bldP spid="557109" grpId="0" animBg="1" autoUpdateAnimBg="0"/>
      <p:bldP spid="557110" grpId="0" animBg="1" autoUpdateAnimBg="0"/>
      <p:bldP spid="557123" grpId="0" animBg="1" autoUpdateAnimBg="0"/>
      <p:bldP spid="557130" grpId="0" animBg="1" autoUpdateAnimBg="0"/>
      <p:bldP spid="557134" grpId="0" build="p" autoUpdateAnimBg="0"/>
      <p:bldP spid="557138" grpId="0" animBg="1" autoUpdateAnimBg="0"/>
      <p:bldP spid="55713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132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F70445-7A54-488F-B7CC-DCC74DB2C24F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5580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0">
              <a:solidFill>
                <a:schemeClr val="folHlink"/>
              </a:solidFill>
            </a:endParaRPr>
          </a:p>
        </p:txBody>
      </p:sp>
      <p:grpSp>
        <p:nvGrpSpPr>
          <p:cNvPr id="558083" name="Group 3"/>
          <p:cNvGrpSpPr>
            <a:grpSpLocks/>
          </p:cNvGrpSpPr>
          <p:nvPr/>
        </p:nvGrpSpPr>
        <p:grpSpPr bwMode="auto">
          <a:xfrm>
            <a:off x="3932238" y="1143000"/>
            <a:ext cx="4906962" cy="4264025"/>
            <a:chOff x="2141" y="818"/>
            <a:chExt cx="3091" cy="2686"/>
          </a:xfrm>
        </p:grpSpPr>
        <p:sp>
          <p:nvSpPr>
            <p:cNvPr id="558084" name="Line 4"/>
            <p:cNvSpPr>
              <a:spLocks noChangeShapeType="1"/>
            </p:cNvSpPr>
            <p:nvPr/>
          </p:nvSpPr>
          <p:spPr bwMode="auto">
            <a:xfrm>
              <a:off x="2496" y="864"/>
              <a:ext cx="2736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8085" name="Line 5"/>
            <p:cNvSpPr>
              <a:spLocks noChangeShapeType="1"/>
            </p:cNvSpPr>
            <p:nvPr/>
          </p:nvSpPr>
          <p:spPr bwMode="auto">
            <a:xfrm>
              <a:off x="2496" y="1440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8086" name="Text Box 6"/>
            <p:cNvSpPr txBox="1">
              <a:spLocks noChangeArrowheads="1"/>
            </p:cNvSpPr>
            <p:nvPr/>
          </p:nvSpPr>
          <p:spPr bwMode="auto">
            <a:xfrm>
              <a:off x="2978" y="818"/>
              <a:ext cx="1930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/>
                <a:t>AB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400" dirty="0"/>
                <a:t>00      01      11      10</a:t>
              </a:r>
            </a:p>
          </p:txBody>
        </p:sp>
        <p:sp>
          <p:nvSpPr>
            <p:cNvPr id="558087" name="Line 7"/>
            <p:cNvSpPr>
              <a:spLocks noChangeShapeType="1"/>
            </p:cNvSpPr>
            <p:nvPr/>
          </p:nvSpPr>
          <p:spPr bwMode="auto">
            <a:xfrm>
              <a:off x="3024" y="86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8088" name="Line 8"/>
            <p:cNvSpPr>
              <a:spLocks noChangeShapeType="1"/>
            </p:cNvSpPr>
            <p:nvPr/>
          </p:nvSpPr>
          <p:spPr bwMode="auto">
            <a:xfrm>
              <a:off x="3024" y="115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8089" name="Line 9"/>
            <p:cNvSpPr>
              <a:spLocks noChangeShapeType="1"/>
            </p:cNvSpPr>
            <p:nvPr/>
          </p:nvSpPr>
          <p:spPr bwMode="auto">
            <a:xfrm>
              <a:off x="2496" y="3504"/>
              <a:ext cx="2736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8090" name="Line 10"/>
            <p:cNvSpPr>
              <a:spLocks noChangeShapeType="1"/>
            </p:cNvSpPr>
            <p:nvPr/>
          </p:nvSpPr>
          <p:spPr bwMode="auto">
            <a:xfrm>
              <a:off x="3024" y="316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8091" name="Line 11"/>
            <p:cNvSpPr>
              <a:spLocks noChangeShapeType="1"/>
            </p:cNvSpPr>
            <p:nvPr/>
          </p:nvSpPr>
          <p:spPr bwMode="auto">
            <a:xfrm>
              <a:off x="4848" y="86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8092" name="Text Box 12"/>
            <p:cNvSpPr txBox="1">
              <a:spLocks noChangeArrowheads="1"/>
            </p:cNvSpPr>
            <p:nvPr/>
          </p:nvSpPr>
          <p:spPr bwMode="auto">
            <a:xfrm>
              <a:off x="4912" y="1010"/>
              <a:ext cx="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/>
                <a:t>Z</a:t>
              </a:r>
            </a:p>
          </p:txBody>
        </p:sp>
        <p:sp>
          <p:nvSpPr>
            <p:cNvPr id="558093" name="Text Box 13"/>
            <p:cNvSpPr txBox="1">
              <a:spLocks noChangeArrowheads="1"/>
            </p:cNvSpPr>
            <p:nvPr/>
          </p:nvSpPr>
          <p:spPr bwMode="auto">
            <a:xfrm>
              <a:off x="4932" y="1490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0</a:t>
              </a:r>
            </a:p>
          </p:txBody>
        </p:sp>
        <p:sp>
          <p:nvSpPr>
            <p:cNvPr id="558094" name="Text Box 14"/>
            <p:cNvSpPr txBox="1">
              <a:spLocks noChangeArrowheads="1"/>
            </p:cNvSpPr>
            <p:nvPr/>
          </p:nvSpPr>
          <p:spPr bwMode="auto">
            <a:xfrm>
              <a:off x="4930" y="1826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0</a:t>
              </a:r>
            </a:p>
          </p:txBody>
        </p:sp>
        <p:sp>
          <p:nvSpPr>
            <p:cNvPr id="558095" name="Text Box 15"/>
            <p:cNvSpPr txBox="1">
              <a:spLocks noChangeArrowheads="1"/>
            </p:cNvSpPr>
            <p:nvPr/>
          </p:nvSpPr>
          <p:spPr bwMode="auto">
            <a:xfrm>
              <a:off x="4932" y="2162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558096" name="Text Box 16"/>
            <p:cNvSpPr txBox="1">
              <a:spLocks noChangeArrowheads="1"/>
            </p:cNvSpPr>
            <p:nvPr/>
          </p:nvSpPr>
          <p:spPr bwMode="auto">
            <a:xfrm>
              <a:off x="4930" y="2498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1</a:t>
              </a:r>
            </a:p>
          </p:txBody>
        </p:sp>
        <p:sp>
          <p:nvSpPr>
            <p:cNvPr id="558097" name="Text Box 17"/>
            <p:cNvSpPr txBox="1">
              <a:spLocks noChangeArrowheads="1"/>
            </p:cNvSpPr>
            <p:nvPr/>
          </p:nvSpPr>
          <p:spPr bwMode="auto">
            <a:xfrm>
              <a:off x="4930" y="2834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1</a:t>
              </a:r>
            </a:p>
          </p:txBody>
        </p:sp>
        <p:grpSp>
          <p:nvGrpSpPr>
            <p:cNvPr id="558098" name="Group 18"/>
            <p:cNvGrpSpPr>
              <a:grpSpLocks/>
            </p:cNvGrpSpPr>
            <p:nvPr/>
          </p:nvGrpSpPr>
          <p:grpSpPr bwMode="auto">
            <a:xfrm>
              <a:off x="2592" y="1490"/>
              <a:ext cx="382" cy="1632"/>
              <a:chOff x="2308" y="1490"/>
              <a:chExt cx="382" cy="1632"/>
            </a:xfrm>
          </p:grpSpPr>
          <p:sp>
            <p:nvSpPr>
              <p:cNvPr id="558099" name="Text Box 19"/>
              <p:cNvSpPr txBox="1">
                <a:spLocks noChangeArrowheads="1"/>
              </p:cNvSpPr>
              <p:nvPr/>
            </p:nvSpPr>
            <p:spPr bwMode="auto">
              <a:xfrm>
                <a:off x="2308" y="1490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  <a:r>
                  <a:rPr lang="zh-CN" altLang="en-US"/>
                  <a:t>00</a:t>
                </a:r>
              </a:p>
            </p:txBody>
          </p:sp>
          <p:sp>
            <p:nvSpPr>
              <p:cNvPr id="558100" name="Text Box 20"/>
              <p:cNvSpPr txBox="1">
                <a:spLocks noChangeArrowheads="1"/>
              </p:cNvSpPr>
              <p:nvPr/>
            </p:nvSpPr>
            <p:spPr bwMode="auto">
              <a:xfrm>
                <a:off x="2308" y="1826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/>
                  <a:t>00</a:t>
                </a:r>
              </a:p>
            </p:txBody>
          </p:sp>
          <p:sp>
            <p:nvSpPr>
              <p:cNvPr id="558101" name="Text Box 21"/>
              <p:cNvSpPr txBox="1">
                <a:spLocks noChangeArrowheads="1"/>
              </p:cNvSpPr>
              <p:nvPr/>
            </p:nvSpPr>
            <p:spPr bwMode="auto">
              <a:xfrm>
                <a:off x="2308" y="2162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/>
                  <a:t>01</a:t>
                </a:r>
              </a:p>
            </p:txBody>
          </p:sp>
          <p:sp>
            <p:nvSpPr>
              <p:cNvPr id="558102" name="Text Box 22"/>
              <p:cNvSpPr txBox="1">
                <a:spLocks noChangeArrowheads="1"/>
              </p:cNvSpPr>
              <p:nvPr/>
            </p:nvSpPr>
            <p:spPr bwMode="auto">
              <a:xfrm>
                <a:off x="2310" y="2498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/>
                  <a:t>10</a:t>
                </a:r>
              </a:p>
            </p:txBody>
          </p:sp>
          <p:sp>
            <p:nvSpPr>
              <p:cNvPr id="558103" name="Text Box 23"/>
              <p:cNvSpPr txBox="1">
                <a:spLocks noChangeArrowheads="1"/>
              </p:cNvSpPr>
              <p:nvPr/>
            </p:nvSpPr>
            <p:spPr bwMode="auto">
              <a:xfrm>
                <a:off x="2310" y="2834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/>
                  <a:t>11</a:t>
                </a:r>
              </a:p>
            </p:txBody>
          </p:sp>
        </p:grpSp>
        <p:sp>
          <p:nvSpPr>
            <p:cNvPr id="558104" name="Text Box 24"/>
            <p:cNvSpPr txBox="1">
              <a:spLocks noChangeArrowheads="1"/>
            </p:cNvSpPr>
            <p:nvPr/>
          </p:nvSpPr>
          <p:spPr bwMode="auto">
            <a:xfrm>
              <a:off x="2141" y="988"/>
              <a:ext cx="8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Q1Q2Q3</a:t>
              </a:r>
            </a:p>
          </p:txBody>
        </p:sp>
        <p:grpSp>
          <p:nvGrpSpPr>
            <p:cNvPr id="558105" name="Group 25"/>
            <p:cNvGrpSpPr>
              <a:grpSpLocks/>
            </p:cNvGrpSpPr>
            <p:nvPr/>
          </p:nvGrpSpPr>
          <p:grpSpPr bwMode="auto">
            <a:xfrm>
              <a:off x="3121" y="1490"/>
              <a:ext cx="1679" cy="1968"/>
              <a:chOff x="3121" y="1490"/>
              <a:chExt cx="1679" cy="1968"/>
            </a:xfrm>
          </p:grpSpPr>
          <p:sp>
            <p:nvSpPr>
              <p:cNvPr id="558106" name="Text Box 26"/>
              <p:cNvSpPr txBox="1">
                <a:spLocks noChangeArrowheads="1"/>
              </p:cNvSpPr>
              <p:nvPr/>
            </p:nvSpPr>
            <p:spPr bwMode="auto">
              <a:xfrm>
                <a:off x="3121" y="1490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0</a:t>
                </a:r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58107" name="Text Box 27"/>
              <p:cNvSpPr txBox="1">
                <a:spLocks noChangeArrowheads="1"/>
              </p:cNvSpPr>
              <p:nvPr/>
            </p:nvSpPr>
            <p:spPr bwMode="auto">
              <a:xfrm>
                <a:off x="3552" y="1490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0</a:t>
                </a:r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58108" name="Text Box 28"/>
              <p:cNvSpPr txBox="1">
                <a:spLocks noChangeArrowheads="1"/>
              </p:cNvSpPr>
              <p:nvPr/>
            </p:nvSpPr>
            <p:spPr bwMode="auto">
              <a:xfrm>
                <a:off x="3124" y="2162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0</a:t>
                </a:r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58109" name="Text Box 29"/>
              <p:cNvSpPr txBox="1">
                <a:spLocks noChangeArrowheads="1"/>
              </p:cNvSpPr>
              <p:nvPr/>
            </p:nvSpPr>
            <p:spPr bwMode="auto">
              <a:xfrm>
                <a:off x="3552" y="2162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0</a:t>
                </a:r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58110" name="Text Box 30"/>
              <p:cNvSpPr txBox="1">
                <a:spLocks noChangeArrowheads="1"/>
              </p:cNvSpPr>
              <p:nvPr/>
            </p:nvSpPr>
            <p:spPr bwMode="auto">
              <a:xfrm>
                <a:off x="3124" y="2834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0</a:t>
                </a:r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58111" name="Text Box 31"/>
              <p:cNvSpPr txBox="1">
                <a:spLocks noChangeArrowheads="1"/>
              </p:cNvSpPr>
              <p:nvPr/>
            </p:nvSpPr>
            <p:spPr bwMode="auto">
              <a:xfrm>
                <a:off x="3984" y="1490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0</a:t>
                </a:r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558112" name="Text Box 32"/>
              <p:cNvSpPr txBox="1">
                <a:spLocks noChangeArrowheads="1"/>
              </p:cNvSpPr>
              <p:nvPr/>
            </p:nvSpPr>
            <p:spPr bwMode="auto">
              <a:xfrm>
                <a:off x="4416" y="1490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0</a:t>
                </a:r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558113" name="Text Box 33"/>
              <p:cNvSpPr txBox="1">
                <a:spLocks noChangeArrowheads="1"/>
              </p:cNvSpPr>
              <p:nvPr/>
            </p:nvSpPr>
            <p:spPr bwMode="auto">
              <a:xfrm>
                <a:off x="3986" y="1826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0</a:t>
                </a:r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558114" name="Text Box 34"/>
              <p:cNvSpPr txBox="1">
                <a:spLocks noChangeArrowheads="1"/>
              </p:cNvSpPr>
              <p:nvPr/>
            </p:nvSpPr>
            <p:spPr bwMode="auto">
              <a:xfrm>
                <a:off x="4416" y="1826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0</a:t>
                </a:r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558115" name="Text Box 35"/>
              <p:cNvSpPr txBox="1">
                <a:spLocks noChangeArrowheads="1"/>
              </p:cNvSpPr>
              <p:nvPr/>
            </p:nvSpPr>
            <p:spPr bwMode="auto">
              <a:xfrm>
                <a:off x="3122" y="1826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1</a:t>
                </a:r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58116" name="Text Box 36"/>
              <p:cNvSpPr txBox="1">
                <a:spLocks noChangeArrowheads="1"/>
              </p:cNvSpPr>
              <p:nvPr/>
            </p:nvSpPr>
            <p:spPr bwMode="auto">
              <a:xfrm>
                <a:off x="3552" y="1826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1</a:t>
                </a:r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58117" name="Text Box 37"/>
              <p:cNvSpPr txBox="1">
                <a:spLocks noChangeArrowheads="1"/>
              </p:cNvSpPr>
              <p:nvPr/>
            </p:nvSpPr>
            <p:spPr bwMode="auto">
              <a:xfrm>
                <a:off x="3124" y="2498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1</a:t>
                </a:r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58118" name="Text Box 38"/>
              <p:cNvSpPr txBox="1">
                <a:spLocks noChangeArrowheads="1"/>
              </p:cNvSpPr>
              <p:nvPr/>
            </p:nvSpPr>
            <p:spPr bwMode="auto">
              <a:xfrm>
                <a:off x="3552" y="2498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1</a:t>
                </a:r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58119" name="Text Box 39"/>
              <p:cNvSpPr txBox="1">
                <a:spLocks noChangeArrowheads="1"/>
              </p:cNvSpPr>
              <p:nvPr/>
            </p:nvSpPr>
            <p:spPr bwMode="auto">
              <a:xfrm>
                <a:off x="4418" y="2498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0</a:t>
                </a:r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558120" name="Text Box 40"/>
              <p:cNvSpPr txBox="1">
                <a:spLocks noChangeArrowheads="1"/>
              </p:cNvSpPr>
              <p:nvPr/>
            </p:nvSpPr>
            <p:spPr bwMode="auto">
              <a:xfrm>
                <a:off x="3554" y="2834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1</a:t>
                </a:r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58121" name="Text Box 41"/>
              <p:cNvSpPr txBox="1">
                <a:spLocks noChangeArrowheads="1"/>
              </p:cNvSpPr>
              <p:nvPr/>
            </p:nvSpPr>
            <p:spPr bwMode="auto">
              <a:xfrm>
                <a:off x="3984" y="2162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1</a:t>
                </a:r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558122" name="Text Box 42"/>
              <p:cNvSpPr txBox="1">
                <a:spLocks noChangeArrowheads="1"/>
              </p:cNvSpPr>
              <p:nvPr/>
            </p:nvSpPr>
            <p:spPr bwMode="auto">
              <a:xfrm>
                <a:off x="4418" y="2162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hlink"/>
                    </a:solidFill>
                  </a:rPr>
                  <a:t>1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1</a:t>
                </a:r>
                <a:r>
                  <a:rPr lang="zh-CN" altLang="en-US" dirty="0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558123" name="Text Box 43"/>
              <p:cNvSpPr txBox="1">
                <a:spLocks noChangeArrowheads="1"/>
              </p:cNvSpPr>
              <p:nvPr/>
            </p:nvSpPr>
            <p:spPr bwMode="auto">
              <a:xfrm>
                <a:off x="3986" y="2834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1</a:t>
                </a:r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558124" name="Text Box 44"/>
              <p:cNvSpPr txBox="1">
                <a:spLocks noChangeArrowheads="1"/>
              </p:cNvSpPr>
              <p:nvPr/>
            </p:nvSpPr>
            <p:spPr bwMode="auto">
              <a:xfrm>
                <a:off x="4420" y="2834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1</a:t>
                </a:r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558125" name="Text Box 45"/>
              <p:cNvSpPr txBox="1">
                <a:spLocks noChangeArrowheads="1"/>
              </p:cNvSpPr>
              <p:nvPr/>
            </p:nvSpPr>
            <p:spPr bwMode="auto">
              <a:xfrm>
                <a:off x="3986" y="2498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1</a:t>
                </a:r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</a:p>
            </p:txBody>
          </p:sp>
          <p:grpSp>
            <p:nvGrpSpPr>
              <p:cNvPr id="558126" name="Group 46"/>
              <p:cNvGrpSpPr>
                <a:grpSpLocks/>
              </p:cNvGrpSpPr>
              <p:nvPr/>
            </p:nvGrpSpPr>
            <p:grpSpPr bwMode="auto">
              <a:xfrm>
                <a:off x="3412" y="3170"/>
                <a:ext cx="1100" cy="288"/>
                <a:chOff x="2356" y="3266"/>
                <a:chExt cx="1100" cy="288"/>
              </a:xfrm>
            </p:grpSpPr>
            <p:sp>
              <p:nvSpPr>
                <p:cNvPr id="558127" name="Rectangle 47"/>
                <p:cNvSpPr>
                  <a:spLocks noChangeArrowheads="1"/>
                </p:cNvSpPr>
                <p:nvPr/>
              </p:nvSpPr>
              <p:spPr bwMode="auto">
                <a:xfrm>
                  <a:off x="2544" y="3312"/>
                  <a:ext cx="912" cy="2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812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356" y="3266"/>
                  <a:ext cx="9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Q1*Q2*Q3*</a:t>
                  </a:r>
                </a:p>
              </p:txBody>
            </p:sp>
          </p:grpSp>
          <p:grpSp>
            <p:nvGrpSpPr>
              <p:cNvPr id="558129" name="Group 49"/>
              <p:cNvGrpSpPr>
                <a:grpSpLocks/>
              </p:cNvGrpSpPr>
              <p:nvPr/>
            </p:nvGrpSpPr>
            <p:grpSpPr bwMode="auto">
              <a:xfrm>
                <a:off x="3456" y="3170"/>
                <a:ext cx="1200" cy="288"/>
                <a:chOff x="2880" y="3122"/>
                <a:chExt cx="1200" cy="288"/>
              </a:xfrm>
            </p:grpSpPr>
            <p:sp>
              <p:nvSpPr>
                <p:cNvPr id="558130" name="Rectangle 50"/>
                <p:cNvSpPr>
                  <a:spLocks noChangeArrowheads="1"/>
                </p:cNvSpPr>
                <p:nvPr/>
              </p:nvSpPr>
              <p:spPr bwMode="auto">
                <a:xfrm>
                  <a:off x="2880" y="3168"/>
                  <a:ext cx="1200" cy="2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813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976" y="3122"/>
                  <a:ext cx="81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D1 D2 D3</a:t>
                  </a:r>
                </a:p>
              </p:txBody>
            </p:sp>
          </p:grpSp>
        </p:grpSp>
      </p:grpSp>
      <p:grpSp>
        <p:nvGrpSpPr>
          <p:cNvPr id="558132" name="Group 52"/>
          <p:cNvGrpSpPr>
            <a:grpSpLocks/>
          </p:cNvGrpSpPr>
          <p:nvPr/>
        </p:nvGrpSpPr>
        <p:grpSpPr bwMode="auto">
          <a:xfrm>
            <a:off x="231775" y="228600"/>
            <a:ext cx="3467100" cy="2976563"/>
            <a:chOff x="146" y="240"/>
            <a:chExt cx="2184" cy="1875"/>
          </a:xfrm>
        </p:grpSpPr>
        <p:grpSp>
          <p:nvGrpSpPr>
            <p:cNvPr id="558133" name="Group 53"/>
            <p:cNvGrpSpPr>
              <a:grpSpLocks/>
            </p:cNvGrpSpPr>
            <p:nvPr/>
          </p:nvGrpSpPr>
          <p:grpSpPr bwMode="auto">
            <a:xfrm>
              <a:off x="288" y="288"/>
              <a:ext cx="2042" cy="1824"/>
              <a:chOff x="166" y="432"/>
              <a:chExt cx="2042" cy="1824"/>
            </a:xfrm>
          </p:grpSpPr>
          <p:sp>
            <p:nvSpPr>
              <p:cNvPr id="558134" name="Text Box 54"/>
              <p:cNvSpPr txBox="1">
                <a:spLocks noChangeArrowheads="1"/>
              </p:cNvSpPr>
              <p:nvPr/>
            </p:nvSpPr>
            <p:spPr bwMode="auto">
              <a:xfrm>
                <a:off x="166" y="674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/>
                  <a:t>Q2Q3</a:t>
                </a:r>
              </a:p>
            </p:txBody>
          </p:sp>
          <p:sp>
            <p:nvSpPr>
              <p:cNvPr id="558135" name="Text Box 55"/>
              <p:cNvSpPr txBox="1">
                <a:spLocks noChangeArrowheads="1"/>
              </p:cNvSpPr>
              <p:nvPr/>
            </p:nvSpPr>
            <p:spPr bwMode="auto">
              <a:xfrm>
                <a:off x="672" y="432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/>
                  <a:t>AB</a:t>
                </a:r>
              </a:p>
            </p:txBody>
          </p:sp>
          <p:sp>
            <p:nvSpPr>
              <p:cNvPr id="558136" name="Text Box 56"/>
              <p:cNvSpPr txBox="1">
                <a:spLocks noChangeArrowheads="1"/>
              </p:cNvSpPr>
              <p:nvPr/>
            </p:nvSpPr>
            <p:spPr bwMode="auto">
              <a:xfrm>
                <a:off x="904" y="662"/>
                <a:ext cx="1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000">
                    <a:latin typeface="Tahoma" pitchFamily="34" charset="0"/>
                  </a:rPr>
                  <a:t>00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01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11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 10</a:t>
                </a:r>
              </a:p>
            </p:txBody>
          </p:sp>
          <p:sp>
            <p:nvSpPr>
              <p:cNvPr id="558137" name="Text Box 57"/>
              <p:cNvSpPr txBox="1">
                <a:spLocks noChangeArrowheads="1"/>
              </p:cNvSpPr>
              <p:nvPr/>
            </p:nvSpPr>
            <p:spPr bwMode="auto">
              <a:xfrm>
                <a:off x="565" y="864"/>
                <a:ext cx="320" cy="1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00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558138" name="Line 58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39" name="Line 59"/>
              <p:cNvSpPr>
                <a:spLocks noChangeShapeType="1"/>
              </p:cNvSpPr>
              <p:nvPr/>
            </p:nvSpPr>
            <p:spPr bwMode="auto">
              <a:xfrm>
                <a:off x="1200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40" name="Line 60"/>
              <p:cNvSpPr>
                <a:spLocks noChangeShapeType="1"/>
              </p:cNvSpPr>
              <p:nvPr/>
            </p:nvSpPr>
            <p:spPr bwMode="auto">
              <a:xfrm>
                <a:off x="1536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41" name="Line 61"/>
              <p:cNvSpPr>
                <a:spLocks noChangeShapeType="1"/>
              </p:cNvSpPr>
              <p:nvPr/>
            </p:nvSpPr>
            <p:spPr bwMode="auto">
              <a:xfrm>
                <a:off x="1872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42" name="Rectangle 62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1344" cy="1344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43" name="Line 63"/>
              <p:cNvSpPr>
                <a:spLocks noChangeShapeType="1"/>
              </p:cNvSpPr>
              <p:nvPr/>
            </p:nvSpPr>
            <p:spPr bwMode="auto">
              <a:xfrm flipH="1" flipV="1">
                <a:off x="624" y="672"/>
                <a:ext cx="240" cy="24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44" name="Line 64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45" name="Line 65"/>
              <p:cNvSpPr>
                <a:spLocks noChangeShapeType="1"/>
              </p:cNvSpPr>
              <p:nvPr/>
            </p:nvSpPr>
            <p:spPr bwMode="auto">
              <a:xfrm>
                <a:off x="864" y="1920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8146" name="Text Box 66"/>
            <p:cNvSpPr txBox="1">
              <a:spLocks noChangeArrowheads="1"/>
            </p:cNvSpPr>
            <p:nvPr/>
          </p:nvSpPr>
          <p:spPr bwMode="auto">
            <a:xfrm>
              <a:off x="146" y="1824"/>
              <a:ext cx="6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Q1=0</a:t>
              </a:r>
            </a:p>
          </p:txBody>
        </p:sp>
        <p:sp>
          <p:nvSpPr>
            <p:cNvPr id="558147" name="Text Box 67"/>
            <p:cNvSpPr txBox="1">
              <a:spLocks noChangeArrowheads="1"/>
            </p:cNvSpPr>
            <p:nvPr/>
          </p:nvSpPr>
          <p:spPr bwMode="auto">
            <a:xfrm>
              <a:off x="336" y="240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latin typeface="Tahoma" pitchFamily="34" charset="0"/>
                </a:rPr>
                <a:t>D2</a:t>
              </a:r>
            </a:p>
          </p:txBody>
        </p:sp>
      </p:grpSp>
      <p:grpSp>
        <p:nvGrpSpPr>
          <p:cNvPr id="558148" name="Group 68"/>
          <p:cNvGrpSpPr>
            <a:grpSpLocks/>
          </p:cNvGrpSpPr>
          <p:nvPr/>
        </p:nvGrpSpPr>
        <p:grpSpPr bwMode="auto">
          <a:xfrm>
            <a:off x="304800" y="3505200"/>
            <a:ext cx="3394075" cy="2895600"/>
            <a:chOff x="-96" y="2208"/>
            <a:chExt cx="2138" cy="1824"/>
          </a:xfrm>
        </p:grpSpPr>
        <p:grpSp>
          <p:nvGrpSpPr>
            <p:cNvPr id="558149" name="Group 69"/>
            <p:cNvGrpSpPr>
              <a:grpSpLocks/>
            </p:cNvGrpSpPr>
            <p:nvPr/>
          </p:nvGrpSpPr>
          <p:grpSpPr bwMode="auto">
            <a:xfrm>
              <a:off x="0" y="2208"/>
              <a:ext cx="2042" cy="1824"/>
              <a:chOff x="166" y="432"/>
              <a:chExt cx="2042" cy="1824"/>
            </a:xfrm>
          </p:grpSpPr>
          <p:sp>
            <p:nvSpPr>
              <p:cNvPr id="558150" name="Text Box 70"/>
              <p:cNvSpPr txBox="1">
                <a:spLocks noChangeArrowheads="1"/>
              </p:cNvSpPr>
              <p:nvPr/>
            </p:nvSpPr>
            <p:spPr bwMode="auto">
              <a:xfrm>
                <a:off x="166" y="674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/>
                  <a:t>Q2Q3</a:t>
                </a:r>
              </a:p>
            </p:txBody>
          </p:sp>
          <p:sp>
            <p:nvSpPr>
              <p:cNvPr id="558151" name="Text Box 71"/>
              <p:cNvSpPr txBox="1">
                <a:spLocks noChangeArrowheads="1"/>
              </p:cNvSpPr>
              <p:nvPr/>
            </p:nvSpPr>
            <p:spPr bwMode="auto">
              <a:xfrm>
                <a:off x="672" y="432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/>
                  <a:t>AB</a:t>
                </a:r>
              </a:p>
            </p:txBody>
          </p:sp>
          <p:sp>
            <p:nvSpPr>
              <p:cNvPr id="558152" name="Text Box 72"/>
              <p:cNvSpPr txBox="1">
                <a:spLocks noChangeArrowheads="1"/>
              </p:cNvSpPr>
              <p:nvPr/>
            </p:nvSpPr>
            <p:spPr bwMode="auto">
              <a:xfrm>
                <a:off x="904" y="662"/>
                <a:ext cx="1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000">
                    <a:latin typeface="Tahoma" pitchFamily="34" charset="0"/>
                  </a:rPr>
                  <a:t>00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01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11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 10</a:t>
                </a:r>
              </a:p>
            </p:txBody>
          </p:sp>
          <p:sp>
            <p:nvSpPr>
              <p:cNvPr id="558153" name="Text Box 73"/>
              <p:cNvSpPr txBox="1">
                <a:spLocks noChangeArrowheads="1"/>
              </p:cNvSpPr>
              <p:nvPr/>
            </p:nvSpPr>
            <p:spPr bwMode="auto">
              <a:xfrm>
                <a:off x="565" y="864"/>
                <a:ext cx="320" cy="1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00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558154" name="Line 74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55" name="Line 75"/>
              <p:cNvSpPr>
                <a:spLocks noChangeShapeType="1"/>
              </p:cNvSpPr>
              <p:nvPr/>
            </p:nvSpPr>
            <p:spPr bwMode="auto">
              <a:xfrm>
                <a:off x="1200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56" name="Line 76"/>
              <p:cNvSpPr>
                <a:spLocks noChangeShapeType="1"/>
              </p:cNvSpPr>
              <p:nvPr/>
            </p:nvSpPr>
            <p:spPr bwMode="auto">
              <a:xfrm>
                <a:off x="1536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57" name="Line 77"/>
              <p:cNvSpPr>
                <a:spLocks noChangeShapeType="1"/>
              </p:cNvSpPr>
              <p:nvPr/>
            </p:nvSpPr>
            <p:spPr bwMode="auto">
              <a:xfrm>
                <a:off x="1872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58" name="Rectangle 78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1344" cy="1344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59" name="Line 79"/>
              <p:cNvSpPr>
                <a:spLocks noChangeShapeType="1"/>
              </p:cNvSpPr>
              <p:nvPr/>
            </p:nvSpPr>
            <p:spPr bwMode="auto">
              <a:xfrm flipH="1" flipV="1">
                <a:off x="624" y="672"/>
                <a:ext cx="240" cy="24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60" name="Line 80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61" name="Line 81"/>
              <p:cNvSpPr>
                <a:spLocks noChangeShapeType="1"/>
              </p:cNvSpPr>
              <p:nvPr/>
            </p:nvSpPr>
            <p:spPr bwMode="auto">
              <a:xfrm>
                <a:off x="864" y="1920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8162" name="Text Box 82"/>
            <p:cNvSpPr txBox="1">
              <a:spLocks noChangeArrowheads="1"/>
            </p:cNvSpPr>
            <p:nvPr/>
          </p:nvSpPr>
          <p:spPr bwMode="auto">
            <a:xfrm>
              <a:off x="-96" y="3734"/>
              <a:ext cx="6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Q1=1</a:t>
              </a:r>
            </a:p>
          </p:txBody>
        </p:sp>
      </p:grpSp>
      <p:grpSp>
        <p:nvGrpSpPr>
          <p:cNvPr id="558163" name="Group 83"/>
          <p:cNvGrpSpPr>
            <a:grpSpLocks/>
          </p:cNvGrpSpPr>
          <p:nvPr/>
        </p:nvGrpSpPr>
        <p:grpSpPr bwMode="auto">
          <a:xfrm>
            <a:off x="1635125" y="1116013"/>
            <a:ext cx="1946275" cy="396875"/>
            <a:chOff x="1056" y="703"/>
            <a:chExt cx="1226" cy="250"/>
          </a:xfrm>
        </p:grpSpPr>
        <p:sp>
          <p:nvSpPr>
            <p:cNvPr id="558164" name="Text Box 84"/>
            <p:cNvSpPr txBox="1">
              <a:spLocks noChangeArrowheads="1"/>
            </p:cNvSpPr>
            <p:nvPr/>
          </p:nvSpPr>
          <p:spPr bwMode="auto">
            <a:xfrm>
              <a:off x="1056" y="703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0</a:t>
              </a:r>
            </a:p>
          </p:txBody>
        </p:sp>
        <p:sp>
          <p:nvSpPr>
            <p:cNvPr id="558165" name="Text Box 85"/>
            <p:cNvSpPr txBox="1">
              <a:spLocks noChangeArrowheads="1"/>
            </p:cNvSpPr>
            <p:nvPr/>
          </p:nvSpPr>
          <p:spPr bwMode="auto">
            <a:xfrm>
              <a:off x="1392" y="703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0</a:t>
              </a:r>
            </a:p>
          </p:txBody>
        </p:sp>
        <p:sp>
          <p:nvSpPr>
            <p:cNvPr id="558166" name="Text Box 86"/>
            <p:cNvSpPr txBox="1">
              <a:spLocks noChangeArrowheads="1"/>
            </p:cNvSpPr>
            <p:nvPr/>
          </p:nvSpPr>
          <p:spPr bwMode="auto">
            <a:xfrm>
              <a:off x="1728" y="703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0</a:t>
              </a:r>
            </a:p>
          </p:txBody>
        </p:sp>
        <p:sp>
          <p:nvSpPr>
            <p:cNvPr id="558167" name="Text Box 87"/>
            <p:cNvSpPr txBox="1">
              <a:spLocks noChangeArrowheads="1"/>
            </p:cNvSpPr>
            <p:nvPr/>
          </p:nvSpPr>
          <p:spPr bwMode="auto">
            <a:xfrm>
              <a:off x="2064" y="703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558168" name="Group 88"/>
          <p:cNvGrpSpPr>
            <a:grpSpLocks/>
          </p:cNvGrpSpPr>
          <p:nvPr/>
        </p:nvGrpSpPr>
        <p:grpSpPr bwMode="auto">
          <a:xfrm>
            <a:off x="1676400" y="4316413"/>
            <a:ext cx="1946275" cy="396875"/>
            <a:chOff x="1056" y="2719"/>
            <a:chExt cx="1226" cy="250"/>
          </a:xfrm>
        </p:grpSpPr>
        <p:sp>
          <p:nvSpPr>
            <p:cNvPr id="558169" name="Text Box 89"/>
            <p:cNvSpPr txBox="1">
              <a:spLocks noChangeArrowheads="1"/>
            </p:cNvSpPr>
            <p:nvPr/>
          </p:nvSpPr>
          <p:spPr bwMode="auto">
            <a:xfrm>
              <a:off x="1056" y="2719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  <p:sp>
          <p:nvSpPr>
            <p:cNvPr id="558170" name="Text Box 90"/>
            <p:cNvSpPr txBox="1">
              <a:spLocks noChangeArrowheads="1"/>
            </p:cNvSpPr>
            <p:nvPr/>
          </p:nvSpPr>
          <p:spPr bwMode="auto">
            <a:xfrm>
              <a:off x="1392" y="2719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  <p:sp>
          <p:nvSpPr>
            <p:cNvPr id="558171" name="Text Box 91"/>
            <p:cNvSpPr txBox="1">
              <a:spLocks noChangeArrowheads="1"/>
            </p:cNvSpPr>
            <p:nvPr/>
          </p:nvSpPr>
          <p:spPr bwMode="auto">
            <a:xfrm>
              <a:off x="1728" y="2719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0</a:t>
              </a:r>
            </a:p>
          </p:txBody>
        </p:sp>
        <p:sp>
          <p:nvSpPr>
            <p:cNvPr id="558172" name="Text Box 92"/>
            <p:cNvSpPr txBox="1">
              <a:spLocks noChangeArrowheads="1"/>
            </p:cNvSpPr>
            <p:nvPr/>
          </p:nvSpPr>
          <p:spPr bwMode="auto">
            <a:xfrm>
              <a:off x="2064" y="2719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558173" name="Group 93"/>
          <p:cNvGrpSpPr>
            <a:grpSpLocks/>
          </p:cNvGrpSpPr>
          <p:nvPr/>
        </p:nvGrpSpPr>
        <p:grpSpPr bwMode="auto">
          <a:xfrm>
            <a:off x="1676400" y="4860925"/>
            <a:ext cx="1946275" cy="396875"/>
            <a:chOff x="1056" y="3062"/>
            <a:chExt cx="1226" cy="250"/>
          </a:xfrm>
        </p:grpSpPr>
        <p:sp>
          <p:nvSpPr>
            <p:cNvPr id="558174" name="Text Box 94"/>
            <p:cNvSpPr txBox="1">
              <a:spLocks noChangeArrowheads="1"/>
            </p:cNvSpPr>
            <p:nvPr/>
          </p:nvSpPr>
          <p:spPr bwMode="auto">
            <a:xfrm>
              <a:off x="1056" y="3062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0</a:t>
              </a:r>
            </a:p>
          </p:txBody>
        </p:sp>
        <p:sp>
          <p:nvSpPr>
            <p:cNvPr id="558175" name="Text Box 95"/>
            <p:cNvSpPr txBox="1">
              <a:spLocks noChangeArrowheads="1"/>
            </p:cNvSpPr>
            <p:nvPr/>
          </p:nvSpPr>
          <p:spPr bwMode="auto">
            <a:xfrm>
              <a:off x="1392" y="3062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0</a:t>
              </a:r>
            </a:p>
          </p:txBody>
        </p:sp>
        <p:sp>
          <p:nvSpPr>
            <p:cNvPr id="558176" name="Text Box 96"/>
            <p:cNvSpPr txBox="1">
              <a:spLocks noChangeArrowheads="1"/>
            </p:cNvSpPr>
            <p:nvPr/>
          </p:nvSpPr>
          <p:spPr bwMode="auto">
            <a:xfrm>
              <a:off x="1728" y="3062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  <p:sp>
          <p:nvSpPr>
            <p:cNvPr id="558177" name="Text Box 97"/>
            <p:cNvSpPr txBox="1">
              <a:spLocks noChangeArrowheads="1"/>
            </p:cNvSpPr>
            <p:nvPr/>
          </p:nvSpPr>
          <p:spPr bwMode="auto">
            <a:xfrm>
              <a:off x="2064" y="3062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558178" name="Group 98"/>
          <p:cNvGrpSpPr>
            <a:grpSpLocks/>
          </p:cNvGrpSpPr>
          <p:nvPr/>
        </p:nvGrpSpPr>
        <p:grpSpPr bwMode="auto">
          <a:xfrm>
            <a:off x="1676400" y="5394325"/>
            <a:ext cx="1946275" cy="396875"/>
            <a:chOff x="1056" y="3398"/>
            <a:chExt cx="1226" cy="250"/>
          </a:xfrm>
        </p:grpSpPr>
        <p:sp>
          <p:nvSpPr>
            <p:cNvPr id="558179" name="Text Box 99"/>
            <p:cNvSpPr txBox="1">
              <a:spLocks noChangeArrowheads="1"/>
            </p:cNvSpPr>
            <p:nvPr/>
          </p:nvSpPr>
          <p:spPr bwMode="auto">
            <a:xfrm>
              <a:off x="1056" y="339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0</a:t>
              </a:r>
            </a:p>
          </p:txBody>
        </p:sp>
        <p:sp>
          <p:nvSpPr>
            <p:cNvPr id="558180" name="Text Box 100"/>
            <p:cNvSpPr txBox="1">
              <a:spLocks noChangeArrowheads="1"/>
            </p:cNvSpPr>
            <p:nvPr/>
          </p:nvSpPr>
          <p:spPr bwMode="auto">
            <a:xfrm>
              <a:off x="1392" y="339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  <p:sp>
          <p:nvSpPr>
            <p:cNvPr id="558181" name="Text Box 101"/>
            <p:cNvSpPr txBox="1">
              <a:spLocks noChangeArrowheads="1"/>
            </p:cNvSpPr>
            <p:nvPr/>
          </p:nvSpPr>
          <p:spPr bwMode="auto">
            <a:xfrm>
              <a:off x="1728" y="339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  <p:sp>
          <p:nvSpPr>
            <p:cNvPr id="558182" name="Text Box 102"/>
            <p:cNvSpPr txBox="1">
              <a:spLocks noChangeArrowheads="1"/>
            </p:cNvSpPr>
            <p:nvPr/>
          </p:nvSpPr>
          <p:spPr bwMode="auto">
            <a:xfrm>
              <a:off x="2064" y="339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558183" name="Group 103"/>
          <p:cNvGrpSpPr>
            <a:grpSpLocks/>
          </p:cNvGrpSpPr>
          <p:nvPr/>
        </p:nvGrpSpPr>
        <p:grpSpPr bwMode="auto">
          <a:xfrm>
            <a:off x="1676400" y="5927725"/>
            <a:ext cx="1946275" cy="396875"/>
            <a:chOff x="1056" y="3734"/>
            <a:chExt cx="1226" cy="250"/>
          </a:xfrm>
        </p:grpSpPr>
        <p:sp>
          <p:nvSpPr>
            <p:cNvPr id="558184" name="Text Box 104"/>
            <p:cNvSpPr txBox="1">
              <a:spLocks noChangeArrowheads="1"/>
            </p:cNvSpPr>
            <p:nvPr/>
          </p:nvSpPr>
          <p:spPr bwMode="auto">
            <a:xfrm>
              <a:off x="1056" y="3734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  <p:sp>
          <p:nvSpPr>
            <p:cNvPr id="558185" name="Text Box 105"/>
            <p:cNvSpPr txBox="1">
              <a:spLocks noChangeArrowheads="1"/>
            </p:cNvSpPr>
            <p:nvPr/>
          </p:nvSpPr>
          <p:spPr bwMode="auto">
            <a:xfrm>
              <a:off x="1392" y="3734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  <p:sp>
          <p:nvSpPr>
            <p:cNvPr id="558186" name="Text Box 106"/>
            <p:cNvSpPr txBox="1">
              <a:spLocks noChangeArrowheads="1"/>
            </p:cNvSpPr>
            <p:nvPr/>
          </p:nvSpPr>
          <p:spPr bwMode="auto">
            <a:xfrm>
              <a:off x="1728" y="3734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  <p:sp>
          <p:nvSpPr>
            <p:cNvPr id="558187" name="Text Box 107"/>
            <p:cNvSpPr txBox="1">
              <a:spLocks noChangeArrowheads="1"/>
            </p:cNvSpPr>
            <p:nvPr/>
          </p:nvSpPr>
          <p:spPr bwMode="auto">
            <a:xfrm>
              <a:off x="2064" y="3734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558188" name="Line 108"/>
          <p:cNvSpPr>
            <a:spLocks noChangeShapeType="1"/>
          </p:cNvSpPr>
          <p:nvPr/>
        </p:nvSpPr>
        <p:spPr bwMode="auto">
          <a:xfrm>
            <a:off x="4648200" y="2667000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58189" name="Group 109"/>
          <p:cNvGrpSpPr>
            <a:grpSpLocks/>
          </p:cNvGrpSpPr>
          <p:nvPr/>
        </p:nvGrpSpPr>
        <p:grpSpPr bwMode="auto">
          <a:xfrm>
            <a:off x="1630363" y="1660525"/>
            <a:ext cx="1924050" cy="1466850"/>
            <a:chOff x="1056" y="1046"/>
            <a:chExt cx="1212" cy="924"/>
          </a:xfrm>
        </p:grpSpPr>
        <p:sp>
          <p:nvSpPr>
            <p:cNvPr id="558190" name="Text Box 110"/>
            <p:cNvSpPr txBox="1">
              <a:spLocks noChangeArrowheads="1"/>
            </p:cNvSpPr>
            <p:nvPr/>
          </p:nvSpPr>
          <p:spPr bwMode="auto">
            <a:xfrm>
              <a:off x="1056" y="1046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191" name="Text Box 111"/>
            <p:cNvSpPr txBox="1">
              <a:spLocks noChangeArrowheads="1"/>
            </p:cNvSpPr>
            <p:nvPr/>
          </p:nvSpPr>
          <p:spPr bwMode="auto">
            <a:xfrm>
              <a:off x="1392" y="1046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192" name="Text Box 112"/>
            <p:cNvSpPr txBox="1">
              <a:spLocks noChangeArrowheads="1"/>
            </p:cNvSpPr>
            <p:nvPr/>
          </p:nvSpPr>
          <p:spPr bwMode="auto">
            <a:xfrm>
              <a:off x="1728" y="1046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193" name="Text Box 113"/>
            <p:cNvSpPr txBox="1">
              <a:spLocks noChangeArrowheads="1"/>
            </p:cNvSpPr>
            <p:nvPr/>
          </p:nvSpPr>
          <p:spPr bwMode="auto">
            <a:xfrm>
              <a:off x="2064" y="1046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194" name="Text Box 114"/>
            <p:cNvSpPr txBox="1">
              <a:spLocks noChangeArrowheads="1"/>
            </p:cNvSpPr>
            <p:nvPr/>
          </p:nvSpPr>
          <p:spPr bwMode="auto">
            <a:xfrm>
              <a:off x="1056" y="1382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195" name="Text Box 115"/>
            <p:cNvSpPr txBox="1">
              <a:spLocks noChangeArrowheads="1"/>
            </p:cNvSpPr>
            <p:nvPr/>
          </p:nvSpPr>
          <p:spPr bwMode="auto">
            <a:xfrm>
              <a:off x="1392" y="1382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196" name="Text Box 116"/>
            <p:cNvSpPr txBox="1">
              <a:spLocks noChangeArrowheads="1"/>
            </p:cNvSpPr>
            <p:nvPr/>
          </p:nvSpPr>
          <p:spPr bwMode="auto">
            <a:xfrm>
              <a:off x="1728" y="1382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197" name="Text Box 117"/>
            <p:cNvSpPr txBox="1">
              <a:spLocks noChangeArrowheads="1"/>
            </p:cNvSpPr>
            <p:nvPr/>
          </p:nvSpPr>
          <p:spPr bwMode="auto">
            <a:xfrm>
              <a:off x="2064" y="1382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198" name="Text Box 118"/>
            <p:cNvSpPr txBox="1">
              <a:spLocks noChangeArrowheads="1"/>
            </p:cNvSpPr>
            <p:nvPr/>
          </p:nvSpPr>
          <p:spPr bwMode="auto">
            <a:xfrm>
              <a:off x="1056" y="1718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199" name="Text Box 119"/>
            <p:cNvSpPr txBox="1">
              <a:spLocks noChangeArrowheads="1"/>
            </p:cNvSpPr>
            <p:nvPr/>
          </p:nvSpPr>
          <p:spPr bwMode="auto">
            <a:xfrm>
              <a:off x="1392" y="1718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200" name="Text Box 120"/>
            <p:cNvSpPr txBox="1">
              <a:spLocks noChangeArrowheads="1"/>
            </p:cNvSpPr>
            <p:nvPr/>
          </p:nvSpPr>
          <p:spPr bwMode="auto">
            <a:xfrm>
              <a:off x="1728" y="1718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201" name="Text Box 121"/>
            <p:cNvSpPr txBox="1">
              <a:spLocks noChangeArrowheads="1"/>
            </p:cNvSpPr>
            <p:nvPr/>
          </p:nvSpPr>
          <p:spPr bwMode="auto">
            <a:xfrm>
              <a:off x="2064" y="1718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558202" name="Group 122"/>
          <p:cNvGrpSpPr>
            <a:grpSpLocks/>
          </p:cNvGrpSpPr>
          <p:nvPr/>
        </p:nvGrpSpPr>
        <p:grpSpPr bwMode="auto">
          <a:xfrm>
            <a:off x="3554413" y="457200"/>
            <a:ext cx="5078412" cy="1403351"/>
            <a:chOff x="2268" y="288"/>
            <a:chExt cx="3199" cy="884"/>
          </a:xfrm>
        </p:grpSpPr>
        <p:sp>
          <p:nvSpPr>
            <p:cNvPr id="558203" name="Text Box 123"/>
            <p:cNvSpPr txBox="1">
              <a:spLocks noChangeArrowheads="1"/>
            </p:cNvSpPr>
            <p:nvPr/>
          </p:nvSpPr>
          <p:spPr bwMode="auto">
            <a:xfrm>
              <a:off x="2640" y="288"/>
              <a:ext cx="28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  <a:ea typeface="黑体" pitchFamily="2" charset="-122"/>
                </a:rPr>
                <a:t>最小冒险，未用状态</a:t>
              </a:r>
              <a:r>
                <a:rPr lang="zh-CN" altLang="en-US" sz="2400" dirty="0">
                  <a:solidFill>
                    <a:schemeClr val="tx2"/>
                  </a:solidFill>
                  <a:ea typeface="黑体" pitchFamily="2" charset="-122"/>
                  <a:sym typeface="Wingdings" pitchFamily="2" charset="2"/>
                </a:rPr>
                <a:t>初始状态</a:t>
              </a:r>
              <a:endParaRPr lang="en-US" altLang="zh-CN" sz="2400" dirty="0">
                <a:solidFill>
                  <a:schemeClr val="tx2"/>
                </a:solidFill>
                <a:ea typeface="黑体" pitchFamily="2" charset="-122"/>
              </a:endParaRPr>
            </a:p>
          </p:txBody>
        </p:sp>
        <p:cxnSp>
          <p:nvCxnSpPr>
            <p:cNvPr id="558204" name="AutoShape 124"/>
            <p:cNvCxnSpPr>
              <a:cxnSpLocks noChangeShapeType="1"/>
              <a:stCxn id="558193" idx="3"/>
              <a:endCxn id="558203" idx="1"/>
            </p:cNvCxnSpPr>
            <p:nvPr/>
          </p:nvCxnSpPr>
          <p:spPr bwMode="auto">
            <a:xfrm flipV="1">
              <a:off x="2268" y="434"/>
              <a:ext cx="372" cy="738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0B0F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58205" name="AutoShape 125"/>
          <p:cNvSpPr>
            <a:spLocks noChangeArrowheads="1"/>
          </p:cNvSpPr>
          <p:nvPr/>
        </p:nvSpPr>
        <p:spPr bwMode="auto">
          <a:xfrm>
            <a:off x="2743200" y="4876800"/>
            <a:ext cx="838200" cy="914400"/>
          </a:xfrm>
          <a:prstGeom prst="roundRect">
            <a:avLst>
              <a:gd name="adj" fmla="val 16667"/>
            </a:avLst>
          </a:prstGeom>
          <a:noFill/>
          <a:ln w="57150" cmpd="thinThick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206" name="AutoShape 126"/>
          <p:cNvSpPr>
            <a:spLocks noChangeArrowheads="1"/>
          </p:cNvSpPr>
          <p:nvPr/>
        </p:nvSpPr>
        <p:spPr bwMode="auto">
          <a:xfrm>
            <a:off x="2209800" y="5410200"/>
            <a:ext cx="838200" cy="914400"/>
          </a:xfrm>
          <a:prstGeom prst="roundRect">
            <a:avLst>
              <a:gd name="adj" fmla="val 16667"/>
            </a:avLst>
          </a:prstGeom>
          <a:noFill/>
          <a:ln w="57150" cmpd="thickThin">
            <a:solidFill>
              <a:srgbClr val="99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8207" name="Group 127"/>
          <p:cNvGrpSpPr>
            <a:grpSpLocks/>
          </p:cNvGrpSpPr>
          <p:nvPr/>
        </p:nvGrpSpPr>
        <p:grpSpPr bwMode="auto">
          <a:xfrm>
            <a:off x="1676400" y="4191000"/>
            <a:ext cx="838200" cy="2286000"/>
            <a:chOff x="1056" y="2640"/>
            <a:chExt cx="528" cy="1440"/>
          </a:xfrm>
        </p:grpSpPr>
        <p:sp>
          <p:nvSpPr>
            <p:cNvPr id="558208" name="AutoShape 128"/>
            <p:cNvSpPr>
              <a:spLocks/>
            </p:cNvSpPr>
            <p:nvPr/>
          </p:nvSpPr>
          <p:spPr bwMode="auto">
            <a:xfrm rot="5400000">
              <a:off x="1152" y="2544"/>
              <a:ext cx="336" cy="528"/>
            </a:xfrm>
            <a:prstGeom prst="rightBracket">
              <a:avLst>
                <a:gd name="adj" fmla="val 13095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8209" name="AutoShape 129"/>
            <p:cNvSpPr>
              <a:spLocks/>
            </p:cNvSpPr>
            <p:nvPr/>
          </p:nvSpPr>
          <p:spPr bwMode="auto">
            <a:xfrm rot="16200000" flipV="1">
              <a:off x="1152" y="3648"/>
              <a:ext cx="336" cy="528"/>
            </a:xfrm>
            <a:prstGeom prst="rightBracket">
              <a:avLst>
                <a:gd name="adj" fmla="val 13095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8210" name="Text Box 130"/>
          <p:cNvSpPr txBox="1">
            <a:spLocks noChangeArrowheads="1"/>
          </p:cNvSpPr>
          <p:nvPr/>
        </p:nvSpPr>
        <p:spPr bwMode="auto">
          <a:xfrm>
            <a:off x="4953000" y="5715000"/>
            <a:ext cx="31935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输出方程：</a:t>
            </a:r>
            <a:r>
              <a:rPr lang="en-US" altLang="zh-CN" sz="2400" dirty="0">
                <a:latin typeface="Tahoma" pitchFamily="34" charset="0"/>
              </a:rPr>
              <a:t>Z = Q1·Q2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B859EE-83D8-486A-9B0A-329A5253960A}" type="datetime1">
              <a:rPr lang="zh-CN" altLang="en-US" smtClean="0"/>
              <a:t>2019/11/29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584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188" grpId="0" animBg="1"/>
      <p:bldP spid="558205" grpId="0" animBg="1"/>
      <p:bldP spid="558206" grpId="0" animBg="1"/>
      <p:bldP spid="5582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12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2485C8-76BF-4632-B2DE-05FA196BC578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55910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9107" name="Group 3"/>
          <p:cNvGrpSpPr>
            <a:grpSpLocks/>
          </p:cNvGrpSpPr>
          <p:nvPr/>
        </p:nvGrpSpPr>
        <p:grpSpPr bwMode="auto">
          <a:xfrm>
            <a:off x="228600" y="228600"/>
            <a:ext cx="3467100" cy="2971800"/>
            <a:chOff x="0" y="144"/>
            <a:chExt cx="2184" cy="1872"/>
          </a:xfrm>
        </p:grpSpPr>
        <p:grpSp>
          <p:nvGrpSpPr>
            <p:cNvPr id="559108" name="Group 4"/>
            <p:cNvGrpSpPr>
              <a:grpSpLocks/>
            </p:cNvGrpSpPr>
            <p:nvPr/>
          </p:nvGrpSpPr>
          <p:grpSpPr bwMode="auto">
            <a:xfrm>
              <a:off x="0" y="144"/>
              <a:ext cx="2184" cy="1872"/>
              <a:chOff x="146" y="240"/>
              <a:chExt cx="2184" cy="1872"/>
            </a:xfrm>
          </p:grpSpPr>
          <p:grpSp>
            <p:nvGrpSpPr>
              <p:cNvPr id="559109" name="Group 5"/>
              <p:cNvGrpSpPr>
                <a:grpSpLocks/>
              </p:cNvGrpSpPr>
              <p:nvPr/>
            </p:nvGrpSpPr>
            <p:grpSpPr bwMode="auto">
              <a:xfrm>
                <a:off x="288" y="288"/>
                <a:ext cx="2042" cy="1824"/>
                <a:chOff x="166" y="432"/>
                <a:chExt cx="2042" cy="1824"/>
              </a:xfrm>
            </p:grpSpPr>
            <p:sp>
              <p:nvSpPr>
                <p:cNvPr id="5591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66" y="674"/>
                  <a:ext cx="5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r" eaLnBrk="0" hangingPunct="0"/>
                  <a:r>
                    <a:rPr lang="en-US" altLang="zh-CN"/>
                    <a:t>Q2Q3</a:t>
                  </a:r>
                </a:p>
              </p:txBody>
            </p:sp>
            <p:sp>
              <p:nvSpPr>
                <p:cNvPr id="55911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72" y="432"/>
                  <a:ext cx="3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/>
                    <a:t>AB</a:t>
                  </a:r>
                </a:p>
              </p:txBody>
            </p:sp>
            <p:sp>
              <p:nvSpPr>
                <p:cNvPr id="55911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904" y="662"/>
                  <a:ext cx="130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 sz="2000">
                      <a:latin typeface="Tahoma" pitchFamily="34" charset="0"/>
                    </a:rPr>
                    <a:t>00 </a:t>
                  </a:r>
                  <a:r>
                    <a:rPr lang="zh-CN" altLang="en-US" sz="2000" baseline="-25000">
                      <a:latin typeface="Tahoma" pitchFamily="34" charset="0"/>
                    </a:rPr>
                    <a:t> </a:t>
                  </a:r>
                  <a:r>
                    <a:rPr lang="zh-CN" altLang="en-US" sz="2000">
                      <a:latin typeface="Tahoma" pitchFamily="34" charset="0"/>
                    </a:rPr>
                    <a:t> 01 </a:t>
                  </a:r>
                  <a:r>
                    <a:rPr lang="zh-CN" altLang="en-US" sz="2000" baseline="-25000">
                      <a:latin typeface="Tahoma" pitchFamily="34" charset="0"/>
                    </a:rPr>
                    <a:t> </a:t>
                  </a:r>
                  <a:r>
                    <a:rPr lang="zh-CN" altLang="en-US" sz="2000">
                      <a:latin typeface="Tahoma" pitchFamily="34" charset="0"/>
                    </a:rPr>
                    <a:t> 11</a:t>
                  </a:r>
                  <a:r>
                    <a:rPr lang="zh-CN" altLang="en-US" sz="2000" baseline="-25000">
                      <a:latin typeface="Tahoma" pitchFamily="34" charset="0"/>
                    </a:rPr>
                    <a:t> </a:t>
                  </a:r>
                  <a:r>
                    <a:rPr lang="zh-CN" altLang="en-US" sz="2000">
                      <a:latin typeface="Tahoma" pitchFamily="34" charset="0"/>
                    </a:rPr>
                    <a:t>  10</a:t>
                  </a:r>
                </a:p>
              </p:txBody>
            </p:sp>
            <p:sp>
              <p:nvSpPr>
                <p:cNvPr id="55911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65" y="864"/>
                  <a:ext cx="320" cy="13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00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01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11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10</a:t>
                  </a:r>
                </a:p>
              </p:txBody>
            </p:sp>
            <p:sp>
              <p:nvSpPr>
                <p:cNvPr id="559114" name="Line 10"/>
                <p:cNvSpPr>
                  <a:spLocks noChangeShapeType="1"/>
                </p:cNvSpPr>
                <p:nvPr/>
              </p:nvSpPr>
              <p:spPr bwMode="auto">
                <a:xfrm>
                  <a:off x="864" y="1248"/>
                  <a:ext cx="134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15" name="Line 11"/>
                <p:cNvSpPr>
                  <a:spLocks noChangeShapeType="1"/>
                </p:cNvSpPr>
                <p:nvPr/>
              </p:nvSpPr>
              <p:spPr bwMode="auto">
                <a:xfrm>
                  <a:off x="1200" y="912"/>
                  <a:ext cx="0" cy="134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16" name="Line 12"/>
                <p:cNvSpPr>
                  <a:spLocks noChangeShapeType="1"/>
                </p:cNvSpPr>
                <p:nvPr/>
              </p:nvSpPr>
              <p:spPr bwMode="auto">
                <a:xfrm>
                  <a:off x="1536" y="912"/>
                  <a:ext cx="0" cy="134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17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912"/>
                  <a:ext cx="0" cy="134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18" name="Rectangle 14"/>
                <p:cNvSpPr>
                  <a:spLocks noChangeArrowheads="1"/>
                </p:cNvSpPr>
                <p:nvPr/>
              </p:nvSpPr>
              <p:spPr bwMode="auto">
                <a:xfrm>
                  <a:off x="864" y="912"/>
                  <a:ext cx="1344" cy="1344"/>
                </a:xfrm>
                <a:prstGeom prst="rect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19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624" y="672"/>
                  <a:ext cx="240" cy="24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20" name="Line 16"/>
                <p:cNvSpPr>
                  <a:spLocks noChangeShapeType="1"/>
                </p:cNvSpPr>
                <p:nvPr/>
              </p:nvSpPr>
              <p:spPr bwMode="auto">
                <a:xfrm>
                  <a:off x="864" y="1584"/>
                  <a:ext cx="134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21" name="Line 17"/>
                <p:cNvSpPr>
                  <a:spLocks noChangeShapeType="1"/>
                </p:cNvSpPr>
                <p:nvPr/>
              </p:nvSpPr>
              <p:spPr bwMode="auto">
                <a:xfrm>
                  <a:off x="864" y="1920"/>
                  <a:ext cx="134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9122" name="Text Box 18"/>
              <p:cNvSpPr txBox="1">
                <a:spLocks noChangeArrowheads="1"/>
              </p:cNvSpPr>
              <p:nvPr/>
            </p:nvSpPr>
            <p:spPr bwMode="auto">
              <a:xfrm>
                <a:off x="146" y="1824"/>
                <a:ext cx="5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Tahoma" pitchFamily="34" charset="0"/>
                  </a:rPr>
                  <a:t>Q1=0</a:t>
                </a:r>
              </a:p>
            </p:txBody>
          </p:sp>
          <p:sp>
            <p:nvSpPr>
              <p:cNvPr id="559123" name="Text Box 19"/>
              <p:cNvSpPr txBox="1">
                <a:spLocks noChangeArrowheads="1"/>
              </p:cNvSpPr>
              <p:nvPr/>
            </p:nvSpPr>
            <p:spPr bwMode="auto">
              <a:xfrm>
                <a:off x="336" y="240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accent2"/>
                    </a:solidFill>
                    <a:latin typeface="Tahoma" pitchFamily="34" charset="0"/>
                  </a:rPr>
                  <a:t>D2</a:t>
                </a:r>
              </a:p>
            </p:txBody>
          </p:sp>
        </p:grpSp>
        <p:grpSp>
          <p:nvGrpSpPr>
            <p:cNvPr id="559124" name="Group 20"/>
            <p:cNvGrpSpPr>
              <a:grpSpLocks/>
            </p:cNvGrpSpPr>
            <p:nvPr/>
          </p:nvGrpSpPr>
          <p:grpSpPr bwMode="auto">
            <a:xfrm>
              <a:off x="884" y="703"/>
              <a:ext cx="1226" cy="250"/>
              <a:chOff x="1056" y="703"/>
              <a:chExt cx="1226" cy="250"/>
            </a:xfrm>
          </p:grpSpPr>
          <p:sp>
            <p:nvSpPr>
              <p:cNvPr id="559125" name="Text Box 21"/>
              <p:cNvSpPr txBox="1">
                <a:spLocks noChangeArrowheads="1"/>
              </p:cNvSpPr>
              <p:nvPr/>
            </p:nvSpPr>
            <p:spPr bwMode="auto">
              <a:xfrm>
                <a:off x="1056" y="703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26" name="Text Box 22"/>
              <p:cNvSpPr txBox="1">
                <a:spLocks noChangeArrowheads="1"/>
              </p:cNvSpPr>
              <p:nvPr/>
            </p:nvSpPr>
            <p:spPr bwMode="auto">
              <a:xfrm>
                <a:off x="1392" y="703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27" name="Text Box 23"/>
              <p:cNvSpPr txBox="1">
                <a:spLocks noChangeArrowheads="1"/>
              </p:cNvSpPr>
              <p:nvPr/>
            </p:nvSpPr>
            <p:spPr bwMode="auto">
              <a:xfrm>
                <a:off x="1728" y="703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28" name="Text Box 24"/>
              <p:cNvSpPr txBox="1">
                <a:spLocks noChangeArrowheads="1"/>
              </p:cNvSpPr>
              <p:nvPr/>
            </p:nvSpPr>
            <p:spPr bwMode="auto">
              <a:xfrm>
                <a:off x="2064" y="703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559129" name="Group 25"/>
            <p:cNvGrpSpPr>
              <a:grpSpLocks/>
            </p:cNvGrpSpPr>
            <p:nvPr/>
          </p:nvGrpSpPr>
          <p:grpSpPr bwMode="auto">
            <a:xfrm>
              <a:off x="856" y="1043"/>
              <a:ext cx="1251" cy="927"/>
              <a:chOff x="1031" y="1043"/>
              <a:chExt cx="1251" cy="927"/>
            </a:xfrm>
          </p:grpSpPr>
          <p:sp>
            <p:nvSpPr>
              <p:cNvPr id="559130" name="Text Box 26"/>
              <p:cNvSpPr txBox="1">
                <a:spLocks noChangeArrowheads="1"/>
              </p:cNvSpPr>
              <p:nvPr/>
            </p:nvSpPr>
            <p:spPr bwMode="auto">
              <a:xfrm>
                <a:off x="1056" y="1046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31" name="Text Box 27"/>
              <p:cNvSpPr txBox="1">
                <a:spLocks noChangeArrowheads="1"/>
              </p:cNvSpPr>
              <p:nvPr/>
            </p:nvSpPr>
            <p:spPr bwMode="auto">
              <a:xfrm>
                <a:off x="1392" y="1046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fol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32" name="Text Box 28"/>
              <p:cNvSpPr txBox="1">
                <a:spLocks noChangeArrowheads="1"/>
              </p:cNvSpPr>
              <p:nvPr/>
            </p:nvSpPr>
            <p:spPr bwMode="auto">
              <a:xfrm>
                <a:off x="1728" y="1046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fol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33" name="Text Box 29"/>
              <p:cNvSpPr txBox="1">
                <a:spLocks noChangeArrowheads="1"/>
              </p:cNvSpPr>
              <p:nvPr/>
            </p:nvSpPr>
            <p:spPr bwMode="auto">
              <a:xfrm>
                <a:off x="2064" y="1046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fol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34" name="Text Box 30"/>
              <p:cNvSpPr txBox="1">
                <a:spLocks noChangeArrowheads="1"/>
              </p:cNvSpPr>
              <p:nvPr/>
            </p:nvSpPr>
            <p:spPr bwMode="auto">
              <a:xfrm>
                <a:off x="1056" y="1382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35" name="Text Box 31"/>
              <p:cNvSpPr txBox="1">
                <a:spLocks noChangeArrowheads="1"/>
              </p:cNvSpPr>
              <p:nvPr/>
            </p:nvSpPr>
            <p:spPr bwMode="auto">
              <a:xfrm>
                <a:off x="1392" y="1382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fol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36" name="Text Box 32"/>
              <p:cNvSpPr txBox="1">
                <a:spLocks noChangeArrowheads="1"/>
              </p:cNvSpPr>
              <p:nvPr/>
            </p:nvSpPr>
            <p:spPr bwMode="auto">
              <a:xfrm>
                <a:off x="1728" y="1382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fol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37" name="Text Box 33"/>
              <p:cNvSpPr txBox="1">
                <a:spLocks noChangeArrowheads="1"/>
              </p:cNvSpPr>
              <p:nvPr/>
            </p:nvSpPr>
            <p:spPr bwMode="auto">
              <a:xfrm>
                <a:off x="2064" y="1382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fol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38" name="Text Box 34"/>
              <p:cNvSpPr txBox="1">
                <a:spLocks noChangeArrowheads="1"/>
              </p:cNvSpPr>
              <p:nvPr/>
            </p:nvSpPr>
            <p:spPr bwMode="auto">
              <a:xfrm>
                <a:off x="1056" y="1718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fol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39" name="Text Box 35"/>
              <p:cNvSpPr txBox="1">
                <a:spLocks noChangeArrowheads="1"/>
              </p:cNvSpPr>
              <p:nvPr/>
            </p:nvSpPr>
            <p:spPr bwMode="auto">
              <a:xfrm>
                <a:off x="1392" y="1718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fol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40" name="Text Box 36"/>
              <p:cNvSpPr txBox="1">
                <a:spLocks noChangeArrowheads="1"/>
              </p:cNvSpPr>
              <p:nvPr/>
            </p:nvSpPr>
            <p:spPr bwMode="auto">
              <a:xfrm>
                <a:off x="1728" y="1718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fol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41" name="Text Box 37"/>
              <p:cNvSpPr txBox="1">
                <a:spLocks noChangeArrowheads="1"/>
              </p:cNvSpPr>
              <p:nvPr/>
            </p:nvSpPr>
            <p:spPr bwMode="auto">
              <a:xfrm>
                <a:off x="2064" y="1718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28" name="Text Box 27"/>
              <p:cNvSpPr txBox="1">
                <a:spLocks noChangeArrowheads="1"/>
              </p:cNvSpPr>
              <p:nvPr/>
            </p:nvSpPr>
            <p:spPr bwMode="auto">
              <a:xfrm>
                <a:off x="1367" y="1043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29" name="Text Box 28"/>
              <p:cNvSpPr txBox="1">
                <a:spLocks noChangeArrowheads="1"/>
              </p:cNvSpPr>
              <p:nvPr/>
            </p:nvSpPr>
            <p:spPr bwMode="auto">
              <a:xfrm>
                <a:off x="1703" y="1043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0" name="Text Box 29"/>
              <p:cNvSpPr txBox="1">
                <a:spLocks noChangeArrowheads="1"/>
              </p:cNvSpPr>
              <p:nvPr/>
            </p:nvSpPr>
            <p:spPr bwMode="auto">
              <a:xfrm>
                <a:off x="2039" y="1043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1" name="Text Box 31"/>
              <p:cNvSpPr txBox="1">
                <a:spLocks noChangeArrowheads="1"/>
              </p:cNvSpPr>
              <p:nvPr/>
            </p:nvSpPr>
            <p:spPr bwMode="auto">
              <a:xfrm>
                <a:off x="1367" y="1379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2" name="Text Box 32"/>
              <p:cNvSpPr txBox="1">
                <a:spLocks noChangeArrowheads="1"/>
              </p:cNvSpPr>
              <p:nvPr/>
            </p:nvSpPr>
            <p:spPr bwMode="auto">
              <a:xfrm>
                <a:off x="1703" y="1379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3" name="Text Box 33"/>
              <p:cNvSpPr txBox="1">
                <a:spLocks noChangeArrowheads="1"/>
              </p:cNvSpPr>
              <p:nvPr/>
            </p:nvSpPr>
            <p:spPr bwMode="auto">
              <a:xfrm>
                <a:off x="2039" y="1379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4" name="Text Box 34"/>
              <p:cNvSpPr txBox="1">
                <a:spLocks noChangeArrowheads="1"/>
              </p:cNvSpPr>
              <p:nvPr/>
            </p:nvSpPr>
            <p:spPr bwMode="auto">
              <a:xfrm>
                <a:off x="1031" y="1715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5" name="Text Box 35"/>
              <p:cNvSpPr txBox="1">
                <a:spLocks noChangeArrowheads="1"/>
              </p:cNvSpPr>
              <p:nvPr/>
            </p:nvSpPr>
            <p:spPr bwMode="auto">
              <a:xfrm>
                <a:off x="1367" y="1715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6" name="Text Box 36"/>
              <p:cNvSpPr txBox="1">
                <a:spLocks noChangeArrowheads="1"/>
              </p:cNvSpPr>
              <p:nvPr/>
            </p:nvSpPr>
            <p:spPr bwMode="auto">
              <a:xfrm>
                <a:off x="1703" y="1715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7" name="Text Box 37"/>
              <p:cNvSpPr txBox="1">
                <a:spLocks noChangeArrowheads="1"/>
              </p:cNvSpPr>
              <p:nvPr/>
            </p:nvSpPr>
            <p:spPr bwMode="auto">
              <a:xfrm>
                <a:off x="2072" y="1715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2"/>
                    </a:solidFill>
                    <a:latin typeface="Tahoma" pitchFamily="34" charset="0"/>
                  </a:rPr>
                  <a:t>0</a:t>
                </a:r>
              </a:p>
            </p:txBody>
          </p:sp>
        </p:grpSp>
      </p:grpSp>
      <p:grpSp>
        <p:nvGrpSpPr>
          <p:cNvPr id="559142" name="Group 38"/>
          <p:cNvGrpSpPr>
            <a:grpSpLocks/>
          </p:cNvGrpSpPr>
          <p:nvPr/>
        </p:nvGrpSpPr>
        <p:grpSpPr bwMode="auto">
          <a:xfrm>
            <a:off x="3573463" y="457200"/>
            <a:ext cx="5059362" cy="1403351"/>
            <a:chOff x="2280" y="288"/>
            <a:chExt cx="3187" cy="884"/>
          </a:xfrm>
        </p:grpSpPr>
        <p:sp>
          <p:nvSpPr>
            <p:cNvPr id="559143" name="Text Box 39"/>
            <p:cNvSpPr txBox="1">
              <a:spLocks noChangeArrowheads="1"/>
            </p:cNvSpPr>
            <p:nvPr/>
          </p:nvSpPr>
          <p:spPr bwMode="auto">
            <a:xfrm>
              <a:off x="2640" y="288"/>
              <a:ext cx="28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  <a:ea typeface="黑体" pitchFamily="2" charset="-122"/>
                </a:rPr>
                <a:t>最小冒险，未用状态</a:t>
              </a:r>
              <a:r>
                <a:rPr lang="zh-CN" altLang="en-US" sz="2400" dirty="0">
                  <a:solidFill>
                    <a:schemeClr val="tx2"/>
                  </a:solidFill>
                  <a:ea typeface="黑体" pitchFamily="2" charset="-122"/>
                  <a:sym typeface="Wingdings" pitchFamily="2" charset="2"/>
                </a:rPr>
                <a:t>初始状态</a:t>
              </a:r>
              <a:endParaRPr lang="en-US" altLang="zh-CN" sz="2400" dirty="0">
                <a:solidFill>
                  <a:schemeClr val="tx2"/>
                </a:solidFill>
                <a:ea typeface="黑体" pitchFamily="2" charset="-122"/>
              </a:endParaRPr>
            </a:p>
          </p:txBody>
        </p:sp>
        <p:cxnSp>
          <p:nvCxnSpPr>
            <p:cNvPr id="559144" name="AutoShape 40"/>
            <p:cNvCxnSpPr>
              <a:cxnSpLocks noChangeShapeType="1"/>
              <a:stCxn id="559133" idx="3"/>
              <a:endCxn id="559143" idx="1"/>
            </p:cNvCxnSpPr>
            <p:nvPr/>
          </p:nvCxnSpPr>
          <p:spPr bwMode="auto">
            <a:xfrm flipV="1">
              <a:off x="2280" y="434"/>
              <a:ext cx="360" cy="738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0B0F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59145" name="Group 41"/>
          <p:cNvGrpSpPr>
            <a:grpSpLocks/>
          </p:cNvGrpSpPr>
          <p:nvPr/>
        </p:nvGrpSpPr>
        <p:grpSpPr bwMode="auto">
          <a:xfrm>
            <a:off x="304800" y="3505200"/>
            <a:ext cx="3394075" cy="2971800"/>
            <a:chOff x="46" y="2208"/>
            <a:chExt cx="2138" cy="1872"/>
          </a:xfrm>
        </p:grpSpPr>
        <p:grpSp>
          <p:nvGrpSpPr>
            <p:cNvPr id="559146" name="Group 42"/>
            <p:cNvGrpSpPr>
              <a:grpSpLocks/>
            </p:cNvGrpSpPr>
            <p:nvPr/>
          </p:nvGrpSpPr>
          <p:grpSpPr bwMode="auto">
            <a:xfrm>
              <a:off x="46" y="2208"/>
              <a:ext cx="2138" cy="1824"/>
              <a:chOff x="-96" y="2208"/>
              <a:chExt cx="2138" cy="1824"/>
            </a:xfrm>
          </p:grpSpPr>
          <p:grpSp>
            <p:nvGrpSpPr>
              <p:cNvPr id="559147" name="Group 43"/>
              <p:cNvGrpSpPr>
                <a:grpSpLocks/>
              </p:cNvGrpSpPr>
              <p:nvPr/>
            </p:nvGrpSpPr>
            <p:grpSpPr bwMode="auto">
              <a:xfrm>
                <a:off x="0" y="2208"/>
                <a:ext cx="2042" cy="1824"/>
                <a:chOff x="166" y="432"/>
                <a:chExt cx="2042" cy="1824"/>
              </a:xfrm>
            </p:grpSpPr>
            <p:sp>
              <p:nvSpPr>
                <p:cNvPr id="55914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66" y="674"/>
                  <a:ext cx="5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r" eaLnBrk="0" hangingPunct="0"/>
                  <a:r>
                    <a:rPr lang="en-US" altLang="zh-CN"/>
                    <a:t>Q2Q3</a:t>
                  </a:r>
                </a:p>
              </p:txBody>
            </p:sp>
            <p:sp>
              <p:nvSpPr>
                <p:cNvPr id="55914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672" y="432"/>
                  <a:ext cx="3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/>
                    <a:t>AB</a:t>
                  </a:r>
                </a:p>
              </p:txBody>
            </p:sp>
            <p:sp>
              <p:nvSpPr>
                <p:cNvPr id="55915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904" y="662"/>
                  <a:ext cx="130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 sz="2000">
                      <a:latin typeface="Tahoma" pitchFamily="34" charset="0"/>
                    </a:rPr>
                    <a:t>00 </a:t>
                  </a:r>
                  <a:r>
                    <a:rPr lang="zh-CN" altLang="en-US" sz="2000" baseline="-25000">
                      <a:latin typeface="Tahoma" pitchFamily="34" charset="0"/>
                    </a:rPr>
                    <a:t> </a:t>
                  </a:r>
                  <a:r>
                    <a:rPr lang="zh-CN" altLang="en-US" sz="2000">
                      <a:latin typeface="Tahoma" pitchFamily="34" charset="0"/>
                    </a:rPr>
                    <a:t> 01 </a:t>
                  </a:r>
                  <a:r>
                    <a:rPr lang="zh-CN" altLang="en-US" sz="2000" baseline="-25000">
                      <a:latin typeface="Tahoma" pitchFamily="34" charset="0"/>
                    </a:rPr>
                    <a:t> </a:t>
                  </a:r>
                  <a:r>
                    <a:rPr lang="zh-CN" altLang="en-US" sz="2000">
                      <a:latin typeface="Tahoma" pitchFamily="34" charset="0"/>
                    </a:rPr>
                    <a:t> 11</a:t>
                  </a:r>
                  <a:r>
                    <a:rPr lang="zh-CN" altLang="en-US" sz="2000" baseline="-25000">
                      <a:latin typeface="Tahoma" pitchFamily="34" charset="0"/>
                    </a:rPr>
                    <a:t> </a:t>
                  </a:r>
                  <a:r>
                    <a:rPr lang="zh-CN" altLang="en-US" sz="2000">
                      <a:latin typeface="Tahoma" pitchFamily="34" charset="0"/>
                    </a:rPr>
                    <a:t>  10</a:t>
                  </a:r>
                </a:p>
              </p:txBody>
            </p:sp>
            <p:sp>
              <p:nvSpPr>
                <p:cNvPr id="55915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565" y="864"/>
                  <a:ext cx="320" cy="13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00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01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11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10</a:t>
                  </a:r>
                </a:p>
              </p:txBody>
            </p:sp>
            <p:sp>
              <p:nvSpPr>
                <p:cNvPr id="559152" name="Line 48"/>
                <p:cNvSpPr>
                  <a:spLocks noChangeShapeType="1"/>
                </p:cNvSpPr>
                <p:nvPr/>
              </p:nvSpPr>
              <p:spPr bwMode="auto">
                <a:xfrm>
                  <a:off x="864" y="1248"/>
                  <a:ext cx="134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53" name="Line 49"/>
                <p:cNvSpPr>
                  <a:spLocks noChangeShapeType="1"/>
                </p:cNvSpPr>
                <p:nvPr/>
              </p:nvSpPr>
              <p:spPr bwMode="auto">
                <a:xfrm>
                  <a:off x="1200" y="912"/>
                  <a:ext cx="0" cy="134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54" name="Line 50"/>
                <p:cNvSpPr>
                  <a:spLocks noChangeShapeType="1"/>
                </p:cNvSpPr>
                <p:nvPr/>
              </p:nvSpPr>
              <p:spPr bwMode="auto">
                <a:xfrm>
                  <a:off x="1536" y="912"/>
                  <a:ext cx="0" cy="134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55" name="Line 51"/>
                <p:cNvSpPr>
                  <a:spLocks noChangeShapeType="1"/>
                </p:cNvSpPr>
                <p:nvPr/>
              </p:nvSpPr>
              <p:spPr bwMode="auto">
                <a:xfrm>
                  <a:off x="1872" y="912"/>
                  <a:ext cx="0" cy="134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56" name="Rectangle 52"/>
                <p:cNvSpPr>
                  <a:spLocks noChangeArrowheads="1"/>
                </p:cNvSpPr>
                <p:nvPr/>
              </p:nvSpPr>
              <p:spPr bwMode="auto">
                <a:xfrm>
                  <a:off x="864" y="912"/>
                  <a:ext cx="1344" cy="1344"/>
                </a:xfrm>
                <a:prstGeom prst="rect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57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624" y="672"/>
                  <a:ext cx="240" cy="24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58" name="Line 54"/>
                <p:cNvSpPr>
                  <a:spLocks noChangeShapeType="1"/>
                </p:cNvSpPr>
                <p:nvPr/>
              </p:nvSpPr>
              <p:spPr bwMode="auto">
                <a:xfrm>
                  <a:off x="864" y="1584"/>
                  <a:ext cx="134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59" name="Line 55"/>
                <p:cNvSpPr>
                  <a:spLocks noChangeShapeType="1"/>
                </p:cNvSpPr>
                <p:nvPr/>
              </p:nvSpPr>
              <p:spPr bwMode="auto">
                <a:xfrm>
                  <a:off x="864" y="1920"/>
                  <a:ext cx="134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9160" name="Text Box 56"/>
              <p:cNvSpPr txBox="1">
                <a:spLocks noChangeArrowheads="1"/>
              </p:cNvSpPr>
              <p:nvPr/>
            </p:nvSpPr>
            <p:spPr bwMode="auto">
              <a:xfrm>
                <a:off x="-96" y="3734"/>
                <a:ext cx="5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Tahoma" pitchFamily="34" charset="0"/>
                  </a:rPr>
                  <a:t>Q1=1</a:t>
                </a:r>
              </a:p>
            </p:txBody>
          </p:sp>
        </p:grpSp>
        <p:grpSp>
          <p:nvGrpSpPr>
            <p:cNvPr id="559161" name="Group 57"/>
            <p:cNvGrpSpPr>
              <a:grpSpLocks/>
            </p:cNvGrpSpPr>
            <p:nvPr/>
          </p:nvGrpSpPr>
          <p:grpSpPr bwMode="auto">
            <a:xfrm>
              <a:off x="910" y="2719"/>
              <a:ext cx="1226" cy="250"/>
              <a:chOff x="1056" y="2719"/>
              <a:chExt cx="1226" cy="250"/>
            </a:xfrm>
          </p:grpSpPr>
          <p:sp>
            <p:nvSpPr>
              <p:cNvPr id="559162" name="Text Box 58"/>
              <p:cNvSpPr txBox="1">
                <a:spLocks noChangeArrowheads="1"/>
              </p:cNvSpPr>
              <p:nvPr/>
            </p:nvSpPr>
            <p:spPr bwMode="auto">
              <a:xfrm>
                <a:off x="1056" y="2719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59163" name="Text Box 59"/>
              <p:cNvSpPr txBox="1">
                <a:spLocks noChangeArrowheads="1"/>
              </p:cNvSpPr>
              <p:nvPr/>
            </p:nvSpPr>
            <p:spPr bwMode="auto">
              <a:xfrm>
                <a:off x="1392" y="2719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59164" name="Text Box 60"/>
              <p:cNvSpPr txBox="1">
                <a:spLocks noChangeArrowheads="1"/>
              </p:cNvSpPr>
              <p:nvPr/>
            </p:nvSpPr>
            <p:spPr bwMode="auto">
              <a:xfrm>
                <a:off x="1728" y="2719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65" name="Text Box 61"/>
              <p:cNvSpPr txBox="1">
                <a:spLocks noChangeArrowheads="1"/>
              </p:cNvSpPr>
              <p:nvPr/>
            </p:nvSpPr>
            <p:spPr bwMode="auto">
              <a:xfrm>
                <a:off x="2064" y="2719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559166" name="Group 62"/>
            <p:cNvGrpSpPr>
              <a:grpSpLocks/>
            </p:cNvGrpSpPr>
            <p:nvPr/>
          </p:nvGrpSpPr>
          <p:grpSpPr bwMode="auto">
            <a:xfrm>
              <a:off x="910" y="3062"/>
              <a:ext cx="1226" cy="250"/>
              <a:chOff x="1056" y="3062"/>
              <a:chExt cx="1226" cy="250"/>
            </a:xfrm>
          </p:grpSpPr>
          <p:sp>
            <p:nvSpPr>
              <p:cNvPr id="559167" name="Text Box 63"/>
              <p:cNvSpPr txBox="1">
                <a:spLocks noChangeArrowheads="1"/>
              </p:cNvSpPr>
              <p:nvPr/>
            </p:nvSpPr>
            <p:spPr bwMode="auto">
              <a:xfrm>
                <a:off x="1056" y="3062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68" name="Text Box 64"/>
              <p:cNvSpPr txBox="1">
                <a:spLocks noChangeArrowheads="1"/>
              </p:cNvSpPr>
              <p:nvPr/>
            </p:nvSpPr>
            <p:spPr bwMode="auto">
              <a:xfrm>
                <a:off x="1392" y="3062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69" name="Text Box 65"/>
              <p:cNvSpPr txBox="1">
                <a:spLocks noChangeArrowheads="1"/>
              </p:cNvSpPr>
              <p:nvPr/>
            </p:nvSpPr>
            <p:spPr bwMode="auto">
              <a:xfrm>
                <a:off x="1728" y="3062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59170" name="Text Box 66"/>
              <p:cNvSpPr txBox="1">
                <a:spLocks noChangeArrowheads="1"/>
              </p:cNvSpPr>
              <p:nvPr/>
            </p:nvSpPr>
            <p:spPr bwMode="auto">
              <a:xfrm>
                <a:off x="2064" y="3062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559171" name="Group 67"/>
            <p:cNvGrpSpPr>
              <a:grpSpLocks/>
            </p:cNvGrpSpPr>
            <p:nvPr/>
          </p:nvGrpSpPr>
          <p:grpSpPr bwMode="auto">
            <a:xfrm>
              <a:off x="910" y="3398"/>
              <a:ext cx="1226" cy="250"/>
              <a:chOff x="1056" y="3398"/>
              <a:chExt cx="1226" cy="250"/>
            </a:xfrm>
          </p:grpSpPr>
          <p:sp>
            <p:nvSpPr>
              <p:cNvPr id="559172" name="Text Box 68"/>
              <p:cNvSpPr txBox="1">
                <a:spLocks noChangeArrowheads="1"/>
              </p:cNvSpPr>
              <p:nvPr/>
            </p:nvSpPr>
            <p:spPr bwMode="auto">
              <a:xfrm>
                <a:off x="1056" y="3398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73" name="Text Box 69"/>
              <p:cNvSpPr txBox="1">
                <a:spLocks noChangeArrowheads="1"/>
              </p:cNvSpPr>
              <p:nvPr/>
            </p:nvSpPr>
            <p:spPr bwMode="auto">
              <a:xfrm>
                <a:off x="1392" y="3398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59174" name="Text Box 70"/>
              <p:cNvSpPr txBox="1">
                <a:spLocks noChangeArrowheads="1"/>
              </p:cNvSpPr>
              <p:nvPr/>
            </p:nvSpPr>
            <p:spPr bwMode="auto">
              <a:xfrm>
                <a:off x="1728" y="3398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59175" name="Text Box 71"/>
              <p:cNvSpPr txBox="1">
                <a:spLocks noChangeArrowheads="1"/>
              </p:cNvSpPr>
              <p:nvPr/>
            </p:nvSpPr>
            <p:spPr bwMode="auto">
              <a:xfrm>
                <a:off x="2064" y="3398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559176" name="Group 72"/>
            <p:cNvGrpSpPr>
              <a:grpSpLocks/>
            </p:cNvGrpSpPr>
            <p:nvPr/>
          </p:nvGrpSpPr>
          <p:grpSpPr bwMode="auto">
            <a:xfrm>
              <a:off x="910" y="3734"/>
              <a:ext cx="1226" cy="250"/>
              <a:chOff x="1056" y="3734"/>
              <a:chExt cx="1226" cy="250"/>
            </a:xfrm>
          </p:grpSpPr>
          <p:sp>
            <p:nvSpPr>
              <p:cNvPr id="559177" name="Text Box 73"/>
              <p:cNvSpPr txBox="1">
                <a:spLocks noChangeArrowheads="1"/>
              </p:cNvSpPr>
              <p:nvPr/>
            </p:nvSpPr>
            <p:spPr bwMode="auto">
              <a:xfrm>
                <a:off x="1056" y="3734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59178" name="Text Box 74"/>
              <p:cNvSpPr txBox="1">
                <a:spLocks noChangeArrowheads="1"/>
              </p:cNvSpPr>
              <p:nvPr/>
            </p:nvSpPr>
            <p:spPr bwMode="auto">
              <a:xfrm>
                <a:off x="1392" y="3734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59179" name="Text Box 75"/>
              <p:cNvSpPr txBox="1">
                <a:spLocks noChangeArrowheads="1"/>
              </p:cNvSpPr>
              <p:nvPr/>
            </p:nvSpPr>
            <p:spPr bwMode="auto">
              <a:xfrm>
                <a:off x="1728" y="3734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59180" name="Text Box 76"/>
              <p:cNvSpPr txBox="1">
                <a:spLocks noChangeArrowheads="1"/>
              </p:cNvSpPr>
              <p:nvPr/>
            </p:nvSpPr>
            <p:spPr bwMode="auto">
              <a:xfrm>
                <a:off x="2064" y="3734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</p:grpSp>
        <p:sp>
          <p:nvSpPr>
            <p:cNvPr id="559181" name="AutoShape 77"/>
            <p:cNvSpPr>
              <a:spLocks noChangeArrowheads="1"/>
            </p:cNvSpPr>
            <p:nvPr/>
          </p:nvSpPr>
          <p:spPr bwMode="auto">
            <a:xfrm>
              <a:off x="1582" y="3072"/>
              <a:ext cx="528" cy="576"/>
            </a:xfrm>
            <a:prstGeom prst="roundRect">
              <a:avLst>
                <a:gd name="adj" fmla="val 16667"/>
              </a:avLst>
            </a:prstGeom>
            <a:noFill/>
            <a:ln w="57150" cmpd="thinThick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82" name="AutoShape 78"/>
            <p:cNvSpPr>
              <a:spLocks noChangeArrowheads="1"/>
            </p:cNvSpPr>
            <p:nvPr/>
          </p:nvSpPr>
          <p:spPr bwMode="auto">
            <a:xfrm>
              <a:off x="1246" y="3408"/>
              <a:ext cx="528" cy="576"/>
            </a:xfrm>
            <a:prstGeom prst="roundRect">
              <a:avLst>
                <a:gd name="adj" fmla="val 16667"/>
              </a:avLst>
            </a:prstGeom>
            <a:noFill/>
            <a:ln w="57150" cmpd="thickThin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9183" name="Group 79"/>
            <p:cNvGrpSpPr>
              <a:grpSpLocks/>
            </p:cNvGrpSpPr>
            <p:nvPr/>
          </p:nvGrpSpPr>
          <p:grpSpPr bwMode="auto">
            <a:xfrm>
              <a:off x="910" y="2640"/>
              <a:ext cx="528" cy="1440"/>
              <a:chOff x="1056" y="2640"/>
              <a:chExt cx="528" cy="1440"/>
            </a:xfrm>
          </p:grpSpPr>
          <p:sp>
            <p:nvSpPr>
              <p:cNvPr id="559184" name="AutoShape 80"/>
              <p:cNvSpPr>
                <a:spLocks/>
              </p:cNvSpPr>
              <p:nvPr/>
            </p:nvSpPr>
            <p:spPr bwMode="auto">
              <a:xfrm rot="5400000">
                <a:off x="1152" y="2544"/>
                <a:ext cx="336" cy="528"/>
              </a:xfrm>
              <a:prstGeom prst="rightBracket">
                <a:avLst>
                  <a:gd name="adj" fmla="val 13095"/>
                </a:avLst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9185" name="AutoShape 81"/>
              <p:cNvSpPr>
                <a:spLocks/>
              </p:cNvSpPr>
              <p:nvPr/>
            </p:nvSpPr>
            <p:spPr bwMode="auto">
              <a:xfrm rot="16200000" flipV="1">
                <a:off x="1152" y="3648"/>
                <a:ext cx="336" cy="528"/>
              </a:xfrm>
              <a:prstGeom prst="rightBracket">
                <a:avLst>
                  <a:gd name="adj" fmla="val 13095"/>
                </a:avLst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59186" name="Text Box 82"/>
          <p:cNvSpPr txBox="1">
            <a:spLocks noChangeArrowheads="1"/>
          </p:cNvSpPr>
          <p:nvPr/>
        </p:nvSpPr>
        <p:spPr bwMode="auto">
          <a:xfrm>
            <a:off x="4240213" y="942975"/>
            <a:ext cx="3180679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2"/>
                </a:solidFill>
                <a:latin typeface="Tahoma" pitchFamily="34" charset="0"/>
              </a:rPr>
              <a:t>D2 = Q1·Q3’·A’ + Q1·Q3·A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2"/>
                </a:solidFill>
                <a:latin typeface="Tahoma" pitchFamily="34" charset="0"/>
              </a:rPr>
              <a:t>                          + Q1·Q2·B</a:t>
            </a:r>
          </a:p>
        </p:txBody>
      </p:sp>
      <p:grpSp>
        <p:nvGrpSpPr>
          <p:cNvPr id="559187" name="Group 83"/>
          <p:cNvGrpSpPr>
            <a:grpSpLocks/>
          </p:cNvGrpSpPr>
          <p:nvPr/>
        </p:nvGrpSpPr>
        <p:grpSpPr bwMode="auto">
          <a:xfrm>
            <a:off x="4060825" y="1981200"/>
            <a:ext cx="3467100" cy="2971800"/>
            <a:chOff x="2448" y="1260"/>
            <a:chExt cx="2184" cy="1872"/>
          </a:xfrm>
        </p:grpSpPr>
        <p:grpSp>
          <p:nvGrpSpPr>
            <p:cNvPr id="559188" name="Group 84"/>
            <p:cNvGrpSpPr>
              <a:grpSpLocks/>
            </p:cNvGrpSpPr>
            <p:nvPr/>
          </p:nvGrpSpPr>
          <p:grpSpPr bwMode="auto">
            <a:xfrm>
              <a:off x="2448" y="1260"/>
              <a:ext cx="2184" cy="1872"/>
              <a:chOff x="146" y="240"/>
              <a:chExt cx="2184" cy="1872"/>
            </a:xfrm>
          </p:grpSpPr>
          <p:grpSp>
            <p:nvGrpSpPr>
              <p:cNvPr id="559189" name="Group 85"/>
              <p:cNvGrpSpPr>
                <a:grpSpLocks/>
              </p:cNvGrpSpPr>
              <p:nvPr/>
            </p:nvGrpSpPr>
            <p:grpSpPr bwMode="auto">
              <a:xfrm>
                <a:off x="288" y="288"/>
                <a:ext cx="2042" cy="1824"/>
                <a:chOff x="166" y="432"/>
                <a:chExt cx="2042" cy="1824"/>
              </a:xfrm>
            </p:grpSpPr>
            <p:sp>
              <p:nvSpPr>
                <p:cNvPr id="559190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66" y="674"/>
                  <a:ext cx="5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r" eaLnBrk="0" hangingPunct="0"/>
                  <a:r>
                    <a:rPr lang="en-US" altLang="zh-CN"/>
                    <a:t>Q2Q3</a:t>
                  </a:r>
                </a:p>
              </p:txBody>
            </p:sp>
            <p:sp>
              <p:nvSpPr>
                <p:cNvPr id="55919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672" y="432"/>
                  <a:ext cx="3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/>
                    <a:t>AB</a:t>
                  </a:r>
                </a:p>
              </p:txBody>
            </p:sp>
            <p:sp>
              <p:nvSpPr>
                <p:cNvPr id="559192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904" y="662"/>
                  <a:ext cx="130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 sz="2000">
                      <a:latin typeface="Tahoma" pitchFamily="34" charset="0"/>
                    </a:rPr>
                    <a:t>00 </a:t>
                  </a:r>
                  <a:r>
                    <a:rPr lang="zh-CN" altLang="en-US" sz="2000" baseline="-25000">
                      <a:latin typeface="Tahoma" pitchFamily="34" charset="0"/>
                    </a:rPr>
                    <a:t> </a:t>
                  </a:r>
                  <a:r>
                    <a:rPr lang="zh-CN" altLang="en-US" sz="2000">
                      <a:latin typeface="Tahoma" pitchFamily="34" charset="0"/>
                    </a:rPr>
                    <a:t> 01 </a:t>
                  </a:r>
                  <a:r>
                    <a:rPr lang="zh-CN" altLang="en-US" sz="2000" baseline="-25000">
                      <a:latin typeface="Tahoma" pitchFamily="34" charset="0"/>
                    </a:rPr>
                    <a:t> </a:t>
                  </a:r>
                  <a:r>
                    <a:rPr lang="zh-CN" altLang="en-US" sz="2000">
                      <a:latin typeface="Tahoma" pitchFamily="34" charset="0"/>
                    </a:rPr>
                    <a:t> 11</a:t>
                  </a:r>
                  <a:r>
                    <a:rPr lang="zh-CN" altLang="en-US" sz="2000" baseline="-25000">
                      <a:latin typeface="Tahoma" pitchFamily="34" charset="0"/>
                    </a:rPr>
                    <a:t> </a:t>
                  </a:r>
                  <a:r>
                    <a:rPr lang="zh-CN" altLang="en-US" sz="2000">
                      <a:latin typeface="Tahoma" pitchFamily="34" charset="0"/>
                    </a:rPr>
                    <a:t>  10</a:t>
                  </a:r>
                </a:p>
              </p:txBody>
            </p:sp>
            <p:sp>
              <p:nvSpPr>
                <p:cNvPr id="559193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565" y="864"/>
                  <a:ext cx="320" cy="13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00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01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11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10</a:t>
                  </a:r>
                </a:p>
              </p:txBody>
            </p:sp>
            <p:sp>
              <p:nvSpPr>
                <p:cNvPr id="559194" name="Line 90"/>
                <p:cNvSpPr>
                  <a:spLocks noChangeShapeType="1"/>
                </p:cNvSpPr>
                <p:nvPr/>
              </p:nvSpPr>
              <p:spPr bwMode="auto">
                <a:xfrm>
                  <a:off x="864" y="1248"/>
                  <a:ext cx="134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95" name="Line 91"/>
                <p:cNvSpPr>
                  <a:spLocks noChangeShapeType="1"/>
                </p:cNvSpPr>
                <p:nvPr/>
              </p:nvSpPr>
              <p:spPr bwMode="auto">
                <a:xfrm>
                  <a:off x="1200" y="912"/>
                  <a:ext cx="0" cy="134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96" name="Line 92"/>
                <p:cNvSpPr>
                  <a:spLocks noChangeShapeType="1"/>
                </p:cNvSpPr>
                <p:nvPr/>
              </p:nvSpPr>
              <p:spPr bwMode="auto">
                <a:xfrm>
                  <a:off x="1536" y="912"/>
                  <a:ext cx="0" cy="134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97" name="Line 93"/>
                <p:cNvSpPr>
                  <a:spLocks noChangeShapeType="1"/>
                </p:cNvSpPr>
                <p:nvPr/>
              </p:nvSpPr>
              <p:spPr bwMode="auto">
                <a:xfrm>
                  <a:off x="1872" y="912"/>
                  <a:ext cx="0" cy="134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98" name="Rectangle 94"/>
                <p:cNvSpPr>
                  <a:spLocks noChangeArrowheads="1"/>
                </p:cNvSpPr>
                <p:nvPr/>
              </p:nvSpPr>
              <p:spPr bwMode="auto">
                <a:xfrm>
                  <a:off x="864" y="912"/>
                  <a:ext cx="1344" cy="1344"/>
                </a:xfrm>
                <a:prstGeom prst="rect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99" name="Line 95"/>
                <p:cNvSpPr>
                  <a:spLocks noChangeShapeType="1"/>
                </p:cNvSpPr>
                <p:nvPr/>
              </p:nvSpPr>
              <p:spPr bwMode="auto">
                <a:xfrm flipH="1" flipV="1">
                  <a:off x="624" y="672"/>
                  <a:ext cx="240" cy="24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200" name="Line 96"/>
                <p:cNvSpPr>
                  <a:spLocks noChangeShapeType="1"/>
                </p:cNvSpPr>
                <p:nvPr/>
              </p:nvSpPr>
              <p:spPr bwMode="auto">
                <a:xfrm>
                  <a:off x="864" y="1584"/>
                  <a:ext cx="134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201" name="Line 97"/>
                <p:cNvSpPr>
                  <a:spLocks noChangeShapeType="1"/>
                </p:cNvSpPr>
                <p:nvPr/>
              </p:nvSpPr>
              <p:spPr bwMode="auto">
                <a:xfrm>
                  <a:off x="864" y="1920"/>
                  <a:ext cx="134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9202" name="Text Box 98"/>
              <p:cNvSpPr txBox="1">
                <a:spLocks noChangeArrowheads="1"/>
              </p:cNvSpPr>
              <p:nvPr/>
            </p:nvSpPr>
            <p:spPr bwMode="auto">
              <a:xfrm>
                <a:off x="146" y="1824"/>
                <a:ext cx="5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Tahoma" pitchFamily="34" charset="0"/>
                  </a:rPr>
                  <a:t>Q1=0</a:t>
                </a:r>
              </a:p>
            </p:txBody>
          </p:sp>
          <p:sp>
            <p:nvSpPr>
              <p:cNvPr id="559203" name="Text Box 99"/>
              <p:cNvSpPr txBox="1">
                <a:spLocks noChangeArrowheads="1"/>
              </p:cNvSpPr>
              <p:nvPr/>
            </p:nvSpPr>
            <p:spPr bwMode="auto">
              <a:xfrm>
                <a:off x="336" y="240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accent2"/>
                    </a:solidFill>
                    <a:latin typeface="Tahoma" pitchFamily="34" charset="0"/>
                  </a:rPr>
                  <a:t>D2</a:t>
                </a:r>
              </a:p>
            </p:txBody>
          </p:sp>
        </p:grpSp>
        <p:grpSp>
          <p:nvGrpSpPr>
            <p:cNvPr id="559204" name="Group 100"/>
            <p:cNvGrpSpPr>
              <a:grpSpLocks/>
            </p:cNvGrpSpPr>
            <p:nvPr/>
          </p:nvGrpSpPr>
          <p:grpSpPr bwMode="auto">
            <a:xfrm>
              <a:off x="3332" y="1819"/>
              <a:ext cx="1226" cy="250"/>
              <a:chOff x="1056" y="703"/>
              <a:chExt cx="1226" cy="250"/>
            </a:xfrm>
          </p:grpSpPr>
          <p:sp>
            <p:nvSpPr>
              <p:cNvPr id="559205" name="Text Box 101"/>
              <p:cNvSpPr txBox="1">
                <a:spLocks noChangeArrowheads="1"/>
              </p:cNvSpPr>
              <p:nvPr/>
            </p:nvSpPr>
            <p:spPr bwMode="auto">
              <a:xfrm>
                <a:off x="1056" y="703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206" name="Text Box 102"/>
              <p:cNvSpPr txBox="1">
                <a:spLocks noChangeArrowheads="1"/>
              </p:cNvSpPr>
              <p:nvPr/>
            </p:nvSpPr>
            <p:spPr bwMode="auto">
              <a:xfrm>
                <a:off x="1392" y="703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207" name="Text Box 103"/>
              <p:cNvSpPr txBox="1">
                <a:spLocks noChangeArrowheads="1"/>
              </p:cNvSpPr>
              <p:nvPr/>
            </p:nvSpPr>
            <p:spPr bwMode="auto">
              <a:xfrm>
                <a:off x="1728" y="703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208" name="Text Box 104"/>
              <p:cNvSpPr txBox="1">
                <a:spLocks noChangeArrowheads="1"/>
              </p:cNvSpPr>
              <p:nvPr/>
            </p:nvSpPr>
            <p:spPr bwMode="auto">
              <a:xfrm>
                <a:off x="2064" y="703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</p:grpSp>
      </p:grpSp>
      <p:grpSp>
        <p:nvGrpSpPr>
          <p:cNvPr id="559209" name="Group 105"/>
          <p:cNvGrpSpPr>
            <a:grpSpLocks/>
          </p:cNvGrpSpPr>
          <p:nvPr/>
        </p:nvGrpSpPr>
        <p:grpSpPr bwMode="auto">
          <a:xfrm>
            <a:off x="5467350" y="3413125"/>
            <a:ext cx="1946275" cy="1463675"/>
            <a:chOff x="1056" y="1046"/>
            <a:chExt cx="1226" cy="922"/>
          </a:xfrm>
        </p:grpSpPr>
        <p:sp>
          <p:nvSpPr>
            <p:cNvPr id="559210" name="Text Box 106"/>
            <p:cNvSpPr txBox="1">
              <a:spLocks noChangeArrowheads="1"/>
            </p:cNvSpPr>
            <p:nvPr/>
          </p:nvSpPr>
          <p:spPr bwMode="auto">
            <a:xfrm>
              <a:off x="1056" y="1046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11" name="Text Box 107"/>
            <p:cNvSpPr txBox="1">
              <a:spLocks noChangeArrowheads="1"/>
            </p:cNvSpPr>
            <p:nvPr/>
          </p:nvSpPr>
          <p:spPr bwMode="auto">
            <a:xfrm>
              <a:off x="1392" y="1046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12" name="Text Box 108"/>
            <p:cNvSpPr txBox="1">
              <a:spLocks noChangeArrowheads="1"/>
            </p:cNvSpPr>
            <p:nvPr/>
          </p:nvSpPr>
          <p:spPr bwMode="auto">
            <a:xfrm>
              <a:off x="1728" y="1046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13" name="Text Box 109"/>
            <p:cNvSpPr txBox="1">
              <a:spLocks noChangeArrowheads="1"/>
            </p:cNvSpPr>
            <p:nvPr/>
          </p:nvSpPr>
          <p:spPr bwMode="auto">
            <a:xfrm>
              <a:off x="2064" y="1046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14" name="Text Box 110"/>
            <p:cNvSpPr txBox="1">
              <a:spLocks noChangeArrowheads="1"/>
            </p:cNvSpPr>
            <p:nvPr/>
          </p:nvSpPr>
          <p:spPr bwMode="auto">
            <a:xfrm>
              <a:off x="1056" y="1382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15" name="Text Box 111"/>
            <p:cNvSpPr txBox="1">
              <a:spLocks noChangeArrowheads="1"/>
            </p:cNvSpPr>
            <p:nvPr/>
          </p:nvSpPr>
          <p:spPr bwMode="auto">
            <a:xfrm>
              <a:off x="1392" y="1382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16" name="Text Box 112"/>
            <p:cNvSpPr txBox="1">
              <a:spLocks noChangeArrowheads="1"/>
            </p:cNvSpPr>
            <p:nvPr/>
          </p:nvSpPr>
          <p:spPr bwMode="auto">
            <a:xfrm>
              <a:off x="1728" y="1382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17" name="Text Box 113"/>
            <p:cNvSpPr txBox="1">
              <a:spLocks noChangeArrowheads="1"/>
            </p:cNvSpPr>
            <p:nvPr/>
          </p:nvSpPr>
          <p:spPr bwMode="auto">
            <a:xfrm>
              <a:off x="2064" y="1382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18" name="Text Box 114"/>
            <p:cNvSpPr txBox="1">
              <a:spLocks noChangeArrowheads="1"/>
            </p:cNvSpPr>
            <p:nvPr/>
          </p:nvSpPr>
          <p:spPr bwMode="auto">
            <a:xfrm>
              <a:off x="1056" y="171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19" name="Text Box 115"/>
            <p:cNvSpPr txBox="1">
              <a:spLocks noChangeArrowheads="1"/>
            </p:cNvSpPr>
            <p:nvPr/>
          </p:nvSpPr>
          <p:spPr bwMode="auto">
            <a:xfrm>
              <a:off x="1392" y="171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20" name="Text Box 116"/>
            <p:cNvSpPr txBox="1">
              <a:spLocks noChangeArrowheads="1"/>
            </p:cNvSpPr>
            <p:nvPr/>
          </p:nvSpPr>
          <p:spPr bwMode="auto">
            <a:xfrm>
              <a:off x="1728" y="171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21" name="Text Box 117"/>
            <p:cNvSpPr txBox="1">
              <a:spLocks noChangeArrowheads="1"/>
            </p:cNvSpPr>
            <p:nvPr/>
          </p:nvSpPr>
          <p:spPr bwMode="auto">
            <a:xfrm>
              <a:off x="2064" y="171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</p:grpSp>
      <p:grpSp>
        <p:nvGrpSpPr>
          <p:cNvPr id="559222" name="Group 118"/>
          <p:cNvGrpSpPr>
            <a:grpSpLocks/>
          </p:cNvGrpSpPr>
          <p:nvPr/>
        </p:nvGrpSpPr>
        <p:grpSpPr bwMode="auto">
          <a:xfrm>
            <a:off x="4213225" y="4678361"/>
            <a:ext cx="4494213" cy="869949"/>
            <a:chOff x="2544" y="2959"/>
            <a:chExt cx="2831" cy="548"/>
          </a:xfrm>
        </p:grpSpPr>
        <p:sp>
          <p:nvSpPr>
            <p:cNvPr id="559223" name="Text Box 119"/>
            <p:cNvSpPr txBox="1">
              <a:spLocks noChangeArrowheads="1"/>
            </p:cNvSpPr>
            <p:nvPr/>
          </p:nvSpPr>
          <p:spPr bwMode="auto">
            <a:xfrm>
              <a:off x="2544" y="3216"/>
              <a:ext cx="28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00FF"/>
                  </a:solidFill>
                  <a:ea typeface="黑体" pitchFamily="2" charset="-122"/>
                </a:rPr>
                <a:t>最小成本</a:t>
              </a:r>
              <a:r>
                <a:rPr lang="en-US" altLang="zh-CN" sz="2400">
                  <a:solidFill>
                    <a:srgbClr val="FF00FF"/>
                  </a:solidFill>
                  <a:ea typeface="黑体" pitchFamily="2" charset="-122"/>
                </a:rPr>
                <a:t>，</a:t>
              </a:r>
              <a:r>
                <a:rPr lang="zh-CN" altLang="en-US" sz="2400">
                  <a:solidFill>
                    <a:srgbClr val="FF00FF"/>
                  </a:solidFill>
                  <a:ea typeface="黑体" pitchFamily="2" charset="-122"/>
                </a:rPr>
                <a:t>未用状态作为无关项</a:t>
              </a:r>
              <a:endParaRPr lang="en-US" altLang="zh-CN" sz="2400">
                <a:solidFill>
                  <a:srgbClr val="FF00FF"/>
                </a:solidFill>
                <a:ea typeface="黑体" pitchFamily="2" charset="-122"/>
              </a:endParaRPr>
            </a:p>
          </p:txBody>
        </p:sp>
        <p:cxnSp>
          <p:nvCxnSpPr>
            <p:cNvPr id="559224" name="AutoShape 120"/>
            <p:cNvCxnSpPr>
              <a:cxnSpLocks noChangeShapeType="1"/>
              <a:stCxn id="559221" idx="3"/>
              <a:endCxn id="559223" idx="3"/>
            </p:cNvCxnSpPr>
            <p:nvPr/>
          </p:nvCxnSpPr>
          <p:spPr bwMode="auto">
            <a:xfrm>
              <a:off x="4560" y="2959"/>
              <a:ext cx="815" cy="402"/>
            </a:xfrm>
            <a:prstGeom prst="curvedConnector3">
              <a:avLst>
                <a:gd name="adj1" fmla="val 117669"/>
              </a:avLst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59225" name="Text Box 121"/>
          <p:cNvSpPr txBox="1">
            <a:spLocks noChangeArrowheads="1"/>
          </p:cNvSpPr>
          <p:nvPr/>
        </p:nvSpPr>
        <p:spPr bwMode="auto">
          <a:xfrm>
            <a:off x="3997325" y="5791200"/>
            <a:ext cx="43608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FF"/>
                </a:solidFill>
                <a:latin typeface="Tahoma" pitchFamily="34" charset="0"/>
              </a:rPr>
              <a:t>D2 = Q1·Q3’·A’ + Q3·A+ Q2·B</a:t>
            </a:r>
          </a:p>
        </p:txBody>
      </p:sp>
      <p:grpSp>
        <p:nvGrpSpPr>
          <p:cNvPr id="559226" name="Group 122"/>
          <p:cNvGrpSpPr>
            <a:grpSpLocks/>
          </p:cNvGrpSpPr>
          <p:nvPr/>
        </p:nvGrpSpPr>
        <p:grpSpPr bwMode="auto">
          <a:xfrm>
            <a:off x="6042025" y="3409950"/>
            <a:ext cx="1371600" cy="1447800"/>
            <a:chOff x="3696" y="2160"/>
            <a:chExt cx="864" cy="912"/>
          </a:xfrm>
        </p:grpSpPr>
        <p:sp>
          <p:nvSpPr>
            <p:cNvPr id="559227" name="AutoShape 123"/>
            <p:cNvSpPr>
              <a:spLocks noChangeArrowheads="1"/>
            </p:cNvSpPr>
            <p:nvPr/>
          </p:nvSpPr>
          <p:spPr bwMode="auto">
            <a:xfrm>
              <a:off x="4032" y="2160"/>
              <a:ext cx="528" cy="576"/>
            </a:xfrm>
            <a:prstGeom prst="roundRect">
              <a:avLst>
                <a:gd name="adj" fmla="val 16667"/>
              </a:avLst>
            </a:prstGeom>
            <a:noFill/>
            <a:ln w="57150" cmpd="thinThick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228" name="AutoShape 124"/>
            <p:cNvSpPr>
              <a:spLocks noChangeArrowheads="1"/>
            </p:cNvSpPr>
            <p:nvPr/>
          </p:nvSpPr>
          <p:spPr bwMode="auto">
            <a:xfrm>
              <a:off x="3696" y="2496"/>
              <a:ext cx="528" cy="576"/>
            </a:xfrm>
            <a:prstGeom prst="roundRect">
              <a:avLst>
                <a:gd name="adj" fmla="val 16667"/>
              </a:avLst>
            </a:prstGeom>
            <a:noFill/>
            <a:ln w="57150" cmpd="thickThin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CB1430-DD50-4092-BE46-1172593AE4E6}" type="datetime1">
              <a:rPr lang="zh-CN" altLang="en-US" smtClean="0"/>
              <a:t>2019/11/29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09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86" grpId="0" autoUpdateAnimBg="0"/>
      <p:bldP spid="559225" grpId="0" autoUpdateAnimBg="0"/>
    </p:bldLst>
  </p:timing>
</p:sld>
</file>

<file path=ppt/theme/theme1.xml><?xml version="1.0" encoding="utf-8"?>
<a:theme xmlns:a="http://schemas.openxmlformats.org/drawingml/2006/main" name="dld">
  <a:themeElements>
    <a:clrScheme name="whj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whj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j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j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whj1</Template>
  <TotalTime>7066</TotalTime>
  <Words>4936</Words>
  <Application>Microsoft Office PowerPoint</Application>
  <PresentationFormat>全屏显示(4:3)</PresentationFormat>
  <Paragraphs>1468</Paragraphs>
  <Slides>53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华文新魏</vt:lpstr>
      <vt:lpstr>Arial</vt:lpstr>
      <vt:lpstr>Cambria Math</vt:lpstr>
      <vt:lpstr>Tahoma</vt:lpstr>
      <vt:lpstr>Times New Roman</vt:lpstr>
      <vt:lpstr>Wingdings</vt:lpstr>
      <vt:lpstr>dld</vt:lpstr>
      <vt:lpstr>Artwork</vt:lpstr>
      <vt:lpstr>Image</vt:lpstr>
      <vt:lpstr>第7章 时序逻辑设计原理</vt:lpstr>
      <vt:lpstr>内容简介</vt:lpstr>
      <vt:lpstr>时序电路设计实例（状态表）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示例：用J-K触发器设计</vt:lpstr>
      <vt:lpstr>利用状态方程和特征方程设计</vt:lpstr>
      <vt:lpstr>PowerPoint 演示文稿</vt:lpstr>
      <vt:lpstr>PowerPoint 演示文稿</vt:lpstr>
      <vt:lpstr>利用激励表进行J-K触发器设计</vt:lpstr>
      <vt:lpstr>PowerPoint 演示文稿</vt:lpstr>
      <vt:lpstr>最小成本电路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挂起分析</vt:lpstr>
      <vt:lpstr>PowerPoint 演示文稿</vt:lpstr>
      <vt:lpstr>PowerPoint 演示文稿</vt:lpstr>
      <vt:lpstr>7.5 用状态图设计状态机 书上例题</vt:lpstr>
      <vt:lpstr>用状态图设计状态机</vt:lpstr>
      <vt:lpstr>雷鸟车尾灯设计</vt:lpstr>
      <vt:lpstr>雷鸟车尾灯设计</vt:lpstr>
      <vt:lpstr>雷鸟车尾灯设计</vt:lpstr>
      <vt:lpstr>雷鸟车尾灯设计</vt:lpstr>
      <vt:lpstr>雷鸟车尾灯设计</vt:lpstr>
      <vt:lpstr>雷鸟车尾灯设计</vt:lpstr>
      <vt:lpstr>雷鸟车尾灯设计</vt:lpstr>
      <vt:lpstr>7.6 用状态转移表综合状态机</vt:lpstr>
      <vt:lpstr>7.7 猜谜游戏</vt:lpstr>
      <vt:lpstr>猜谜游戏</vt:lpstr>
      <vt:lpstr>猜谜游戏</vt:lpstr>
      <vt:lpstr>猜谜游戏</vt:lpstr>
      <vt:lpstr>猜谜游戏</vt:lpstr>
      <vt:lpstr>7.7.3 输出编码状态赋值</vt:lpstr>
      <vt:lpstr>7.7.3 输出编码状态赋值</vt:lpstr>
      <vt:lpstr>7.7.4无关状态赋值</vt:lpstr>
      <vt:lpstr>7.7.4无关状态赋值</vt:lpstr>
      <vt:lpstr>7.7.4无关状态赋值</vt:lpstr>
      <vt:lpstr>7.8 状态机分解</vt:lpstr>
      <vt:lpstr>7.8 状态机分解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多媒体技术基础</dc:title>
  <dc:creator>Wu Haijun</dc:creator>
  <cp:lastModifiedBy>刘 扬</cp:lastModifiedBy>
  <cp:revision>243</cp:revision>
  <cp:lastPrinted>2012-05-14T11:05:51Z</cp:lastPrinted>
  <dcterms:created xsi:type="dcterms:W3CDTF">2006-07-10T13:07:00Z</dcterms:created>
  <dcterms:modified xsi:type="dcterms:W3CDTF">2019-11-29T07:26:49Z</dcterms:modified>
</cp:coreProperties>
</file>